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8" r:id="rId5"/>
    <p:sldMasterId id="2147483710" r:id="rId6"/>
  </p:sldMasterIdLst>
  <p:notesMasterIdLst>
    <p:notesMasterId r:id="rId18"/>
  </p:notesMasterIdLst>
  <p:handoutMasterIdLst>
    <p:handoutMasterId r:id="rId19"/>
  </p:handoutMasterIdLst>
  <p:sldIdLst>
    <p:sldId id="417" r:id="rId7"/>
    <p:sldId id="418" r:id="rId8"/>
    <p:sldId id="264" r:id="rId9"/>
    <p:sldId id="266" r:id="rId10"/>
    <p:sldId id="265" r:id="rId11"/>
    <p:sldId id="414" r:id="rId12"/>
    <p:sldId id="415" r:id="rId13"/>
    <p:sldId id="416" r:id="rId14"/>
    <p:sldId id="954" r:id="rId15"/>
    <p:sldId id="639" r:id="rId16"/>
    <p:sldId id="9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724"/>
    <a:srgbClr val="2F5486"/>
    <a:srgbClr val="666666"/>
    <a:srgbClr val="081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385" autoAdjust="0"/>
  </p:normalViewPr>
  <p:slideViewPr>
    <p:cSldViewPr snapToGrid="0">
      <p:cViewPr varScale="1">
        <p:scale>
          <a:sx n="74" d="100"/>
          <a:sy n="74" d="100"/>
        </p:scale>
        <p:origin x="144" y="67"/>
      </p:cViewPr>
      <p:guideLst/>
    </p:cSldViewPr>
  </p:slideViewPr>
  <p:outlineViewPr>
    <p:cViewPr>
      <p:scale>
        <a:sx n="33" d="100"/>
        <a:sy n="33" d="100"/>
      </p:scale>
      <p:origin x="0" y="-146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242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B80BE3-24B4-41FC-9BAB-747194AA3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C323A-CBDB-401E-8A59-F5C66E325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76D10-EC31-4249-BE9D-9AD91A31CB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8D8F9-6866-4C1C-A64C-E7CBBDC18C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12F10-FC22-4A81-835F-4B66014062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48D19-9291-4CF9-8807-7E99E6044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98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5F1-A6FE-410E-A224-0573DDA4B2E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F4F9E-3741-4282-B11F-3EA5CB597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95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Seems linear and straightforward, but as I was living it, it seemed anything but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F4F9E-3741-4282-B11F-3EA5CB5971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1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BDC1C6"/>
                </a:solidFill>
                <a:effectLst/>
                <a:latin typeface="Roboto" panose="02000000000000000000" pitchFamily="2" charset="0"/>
              </a:rPr>
              <a:t>the exchange of information and ideas among people with a common profession or special interest, usually in an informal social setting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F4F9E-3741-4282-B11F-3EA5CB5971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9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9DD9-C07A-0F4A-BE38-5AFB42BB2A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7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Content Placeholder 4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2A6B12DB-769E-454C-B72F-17FDEBFD5C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5" r="1" b="263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E6525D31-2107-4063-A979-F24A58AA36F4}"/>
              </a:ext>
            </a:extLst>
          </p:cNvPr>
          <p:cNvSpPr/>
          <p:nvPr userDrawn="1"/>
        </p:nvSpPr>
        <p:spPr>
          <a:xfrm>
            <a:off x="1" y="-16168"/>
            <a:ext cx="7642726" cy="6874168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C7F0BF9-3211-420D-A11E-2DB62087A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r="2351" b="-1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94FB5B8-0ED6-4771-BE0C-A3C8E2E5E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4" r="1" b="10366"/>
          <a:stretch/>
        </p:blipFill>
        <p:spPr>
          <a:xfrm>
            <a:off x="7720049" y="2309297"/>
            <a:ext cx="4471952" cy="224028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3FFA61F-1E07-43E5-8078-5FDCDCF30454}"/>
              </a:ext>
            </a:extLst>
          </p:cNvPr>
          <p:cNvSpPr/>
          <p:nvPr userDrawn="1"/>
        </p:nvSpPr>
        <p:spPr>
          <a:xfrm>
            <a:off x="579243" y="618640"/>
            <a:ext cx="6489213" cy="5620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96ED7-A615-4377-B8F8-CD8913B3EE3E}"/>
              </a:ext>
            </a:extLst>
          </p:cNvPr>
          <p:cNvSpPr/>
          <p:nvPr userDrawn="1"/>
        </p:nvSpPr>
        <p:spPr>
          <a:xfrm>
            <a:off x="682172" y="699300"/>
            <a:ext cx="6290682" cy="5467490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30FC3E8-39BE-4E1F-BFFD-BF698DD9BF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99" y="876001"/>
            <a:ext cx="3302104" cy="73152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3477BE-7E6D-479B-A9FA-60559E3E9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7102" b="22802"/>
          <a:stretch/>
        </p:blipFill>
        <p:spPr>
          <a:xfrm>
            <a:off x="7720044" y="4618593"/>
            <a:ext cx="4471957" cy="224027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71AF4C41-ED84-4A5A-AEDC-9B093B4D2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64311"/>
            <a:ext cx="5977323" cy="2698164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2464FF23-5D61-4289-957F-CA2681C44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5977323" cy="139253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35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6ABDA78A-CACD-403E-AE07-C406EBFD7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05" r="35322" b="263"/>
          <a:stretch/>
        </p:blipFill>
        <p:spPr>
          <a:xfrm>
            <a:off x="0" y="10"/>
            <a:ext cx="494311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17B4F4-5941-4C30-91CF-8C9609C93F56}"/>
              </a:ext>
            </a:extLst>
          </p:cNvPr>
          <p:cNvSpPr/>
          <p:nvPr userDrawn="1"/>
        </p:nvSpPr>
        <p:spPr>
          <a:xfrm>
            <a:off x="0" y="0"/>
            <a:ext cx="4943116" cy="6858000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53385A-E4FB-4DBD-A009-8D354681D55A}"/>
              </a:ext>
            </a:extLst>
          </p:cNvPr>
          <p:cNvSpPr/>
          <p:nvPr userDrawn="1"/>
        </p:nvSpPr>
        <p:spPr>
          <a:xfrm>
            <a:off x="517634" y="618640"/>
            <a:ext cx="3935413" cy="5620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EC4430-B2EF-4BD5-B561-919BB398F225}"/>
              </a:ext>
            </a:extLst>
          </p:cNvPr>
          <p:cNvSpPr/>
          <p:nvPr userDrawn="1"/>
        </p:nvSpPr>
        <p:spPr>
          <a:xfrm>
            <a:off x="587491" y="695255"/>
            <a:ext cx="3795699" cy="5467490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1A569-175F-4400-9039-534609B3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91" y="693298"/>
            <a:ext cx="3795699" cy="152359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A0E13-CE06-469E-895A-8FDBAE80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750" y="987425"/>
            <a:ext cx="589463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791B1-D569-41C3-A17A-ACB3ECF9A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491" y="2216893"/>
            <a:ext cx="3795700" cy="394389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0938A-AE98-46E6-B873-9AC8E5AB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1B7B77-7A90-448D-A227-09775B11300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BD9963-7777-42FD-8979-22C3DDC6D9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69" y="6378230"/>
            <a:ext cx="1648181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9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33CA-BA91-4C0F-AB5D-CC8DB6619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60750" y="987425"/>
            <a:ext cx="589463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E75F2-7786-436B-8003-C13E3E37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1B7B77-7A90-448D-A227-09775B11300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Content Placeholder 4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0393B6DC-FBDB-4C5F-AD95-CD9D1D6CD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05" r="35322" b="263"/>
          <a:stretch/>
        </p:blipFill>
        <p:spPr>
          <a:xfrm>
            <a:off x="0" y="10"/>
            <a:ext cx="494311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C3F81C-4C51-42EB-9562-51CA66D77438}"/>
              </a:ext>
            </a:extLst>
          </p:cNvPr>
          <p:cNvSpPr/>
          <p:nvPr userDrawn="1"/>
        </p:nvSpPr>
        <p:spPr>
          <a:xfrm>
            <a:off x="0" y="0"/>
            <a:ext cx="4943116" cy="6858000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383A42-D6F5-40D8-8F1D-5607CB9E2933}"/>
              </a:ext>
            </a:extLst>
          </p:cNvPr>
          <p:cNvSpPr/>
          <p:nvPr userDrawn="1"/>
        </p:nvSpPr>
        <p:spPr>
          <a:xfrm>
            <a:off x="517634" y="618640"/>
            <a:ext cx="3935413" cy="5620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E2AC5-FD56-4E8D-9AD6-2CD8D554E652}"/>
              </a:ext>
            </a:extLst>
          </p:cNvPr>
          <p:cNvSpPr/>
          <p:nvPr userDrawn="1"/>
        </p:nvSpPr>
        <p:spPr>
          <a:xfrm>
            <a:off x="587491" y="695255"/>
            <a:ext cx="3795699" cy="5467490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6676D3-93F9-4FD6-A703-A7A890FD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91" y="693298"/>
            <a:ext cx="3795699" cy="152359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7E59AEA-22ED-4DB7-9E14-0A60B64D3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491" y="2216893"/>
            <a:ext cx="3795700" cy="394389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7067E-1BD8-4264-BB10-912FDB7E23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69" y="6378230"/>
            <a:ext cx="1648181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61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5E931-039A-457C-8DF6-23BFCB60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7F2D5-FC5E-40FA-977A-6727BD699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017A2-A092-4653-AD93-D848F6B9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702D-72E5-4201-94B1-9E180D347C2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CEC28-8E28-49C2-AF41-4AF1AB8B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B87F0-4AC4-430F-AC4C-9BFAFD0D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7B77-7A90-448D-A227-09775B113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29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F37A8-53A2-42B9-9A5D-39ECD1703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4B233-5FAA-4AAA-841C-462B5390E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BE817-D6ED-423C-82B1-752655A1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702D-72E5-4201-94B1-9E180D347C2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5FCAE-45D1-40BF-9919-3AFCCFD4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EBAD5-F45C-4F9E-B1F9-929D7A08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7B77-7A90-448D-A227-09775B113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32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75DC4-89A9-0640-B738-A603A349E3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60B626E6-1B0A-244C-92BE-058ADE56A4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3450"/>
            <a:ext cx="297391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035C8436-9617-6146-85EE-62E7C2ED12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434" y="3333751"/>
            <a:ext cx="9017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3AF34A5-413B-0C45-84D4-4ACD4A3D51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68" y="533400"/>
            <a:ext cx="635423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 bwMode="auto">
          <a:xfrm>
            <a:off x="1011936" y="1984248"/>
            <a:ext cx="8631936" cy="13716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011936" y="1371600"/>
            <a:ext cx="8631936" cy="457200"/>
          </a:xfrm>
        </p:spPr>
        <p:txBody>
          <a:bodyPr rIns="18288">
            <a:normAutofit/>
          </a:bodyPr>
          <a:lstStyle>
            <a:lvl1pPr marL="0" marR="45720" indent="0" algn="l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11936" y="4416552"/>
            <a:ext cx="8631936" cy="457200"/>
          </a:xfrm>
        </p:spPr>
        <p:txBody>
          <a:bodyPr>
            <a:noAutofit/>
          </a:bodyPr>
          <a:lstStyle>
            <a:lvl1pPr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876800" y="5943600"/>
            <a:ext cx="6912864" cy="301752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 bwMode="gray">
          <a:xfrm>
            <a:off x="4876800" y="6236208"/>
            <a:ext cx="6912864" cy="539496"/>
          </a:xfrm>
        </p:spPr>
        <p:txBody>
          <a:bodyPr>
            <a:noAutofit/>
          </a:bodyPr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72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93C79251-FD88-E84F-A1F8-53995B079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7A682-173C-0C40-B0B7-1BEBB0C695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85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33CCA0B-B037-8C44-A0BC-2C491ADD19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299D6AFE-B618-A649-8076-86BE928072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018" y="4203701"/>
            <a:ext cx="9017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1984248"/>
            <a:ext cx="8631936" cy="1371600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3600" b="1" cap="none" baseline="0" dirty="0">
                <a:ln w="635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3429000"/>
            <a:ext cx="8631936" cy="13716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86098-113A-EC4C-A41D-0FEDA9715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7D8BF4FE-26CC-7141-A498-3CBBE220EF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65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10058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7048"/>
            <a:ext cx="4876800" cy="441655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4800" y="1527048"/>
            <a:ext cx="4876800" cy="441655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082DDF8A-BF57-1A43-9693-44CDAA04B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AEF74-FD1A-1144-BF15-7F186C5914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10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10058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4876800" cy="659352"/>
          </a:xfrm>
        </p:spPr>
        <p:txBody>
          <a:bodyPr lIns="45720" rIns="4572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388864" y="1452310"/>
            <a:ext cx="4876800" cy="654843"/>
          </a:xfrm>
        </p:spPr>
        <p:txBody>
          <a:bodyPr lIns="45720" rIns="4572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04800" y="2107152"/>
            <a:ext cx="4876800" cy="383644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88864" y="2107152"/>
            <a:ext cx="4876800" cy="383644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1AE2E97E-306D-4249-925B-50730E3AD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C633B-C76C-8A4A-8D72-115EF34E9D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03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10058400" cy="9144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200" b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7">
            <a:extLst>
              <a:ext uri="{FF2B5EF4-FFF2-40B4-BE49-F238E27FC236}">
                <a16:creationId xmlns:a16="http://schemas.microsoft.com/office/drawing/2014/main" id="{71ADDD88-DE8E-C54C-A3A2-65D9A9179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86246-E38F-F54E-A891-435781195D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3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2029DF4-25EC-4D3C-9250-A03FC3F2DC4E}"/>
              </a:ext>
            </a:extLst>
          </p:cNvPr>
          <p:cNvSpPr/>
          <p:nvPr userDrawn="1"/>
        </p:nvSpPr>
        <p:spPr>
          <a:xfrm>
            <a:off x="0" y="6254496"/>
            <a:ext cx="2807266" cy="603504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B44420-46A8-4779-BB35-47FE1784266B}"/>
              </a:ext>
            </a:extLst>
          </p:cNvPr>
          <p:cNvSpPr/>
          <p:nvPr userDrawn="1"/>
        </p:nvSpPr>
        <p:spPr>
          <a:xfrm>
            <a:off x="9384714" y="6254496"/>
            <a:ext cx="2807266" cy="603504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3550F8D5-7B5C-4804-98F9-F3396163D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20984" b="71325"/>
          <a:stretch/>
        </p:blipFill>
        <p:spPr>
          <a:xfrm>
            <a:off x="2486381" y="6254496"/>
            <a:ext cx="7472205" cy="603504"/>
          </a:xfrm>
          <a:prstGeom prst="parallelogram">
            <a:avLst>
              <a:gd name="adj" fmla="val 52117"/>
            </a:avLst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82E5B9-E7D0-49FB-91B5-E8B8F99ADFFF}"/>
              </a:ext>
            </a:extLst>
          </p:cNvPr>
          <p:cNvSpPr/>
          <p:nvPr userDrawn="1"/>
        </p:nvSpPr>
        <p:spPr>
          <a:xfrm>
            <a:off x="2486381" y="6254496"/>
            <a:ext cx="9705599" cy="603504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57FFB-8FEB-4BF6-B0AE-568C61E9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A2B16-D70C-4F47-B0E9-008345636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A20CB1-6C89-4F16-B446-A21F64845F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90" y="6378230"/>
            <a:ext cx="1648181" cy="365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E99AA-6D99-41FA-AA91-81956512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4448" y="6356350"/>
            <a:ext cx="369352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31B7B77-7A90-448D-A227-09775B1130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89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7">
            <a:extLst>
              <a:ext uri="{FF2B5EF4-FFF2-40B4-BE49-F238E27FC236}">
                <a16:creationId xmlns:a16="http://schemas.microsoft.com/office/drawing/2014/main" id="{821C03E3-5471-234C-9022-CCE13A86D5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F67EC-9AB8-8A41-A325-896384ADD4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46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B57011B2-9818-EF46-80BD-D45BAD35E9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E124D54-05FC-734C-8CF4-47E11A0339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018" y="4203701"/>
            <a:ext cx="9017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3"/>
          <p:cNvSpPr>
            <a:spLocks noGrp="1"/>
          </p:cNvSpPr>
          <p:nvPr>
            <p:ph sz="half" idx="1"/>
          </p:nvPr>
        </p:nvSpPr>
        <p:spPr>
          <a:xfrm>
            <a:off x="4165600" y="594360"/>
            <a:ext cx="6299200" cy="534924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" y="5905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4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"/>
          </p:nvPr>
        </p:nvSpPr>
        <p:spPr>
          <a:xfrm>
            <a:off x="304800" y="1752601"/>
            <a:ext cx="3657600" cy="4207213"/>
          </a:xfrm>
        </p:spPr>
        <p:txBody>
          <a:bodyPr lIns="18288" rIns="18288">
            <a:normAutofit/>
          </a:bodyPr>
          <a:lstStyle>
            <a:lvl1pPr marL="0" indent="0" algn="l">
              <a:buNone/>
              <a:defRPr sz="20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9E563-2CC5-954E-A532-E81AF0F0F9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6E828-043C-2D47-89ED-A0D615199C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6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258D60E8-E0A3-C54C-9447-2A3CDC2A56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3355F-0CE0-C349-80DE-2CCF12B05F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40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371600"/>
            <a:ext cx="12192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371600"/>
            <a:ext cx="83312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A6C2B986-0CC5-D44A-81E4-7B67B3FF7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A8AEC-DECB-DB48-A818-2B40F3258D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67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B041F7-7F62-3F4D-8D9D-8AD9612413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218C1733-40CE-864F-95D8-5F5AC6FC2D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3450"/>
            <a:ext cx="297391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3C6FF0E-C893-AF48-A31B-E7561B9535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434" y="3333751"/>
            <a:ext cx="9017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996D7DE-1625-0242-861C-F7F25787E4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68" y="533400"/>
            <a:ext cx="635423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 bwMode="auto">
          <a:xfrm>
            <a:off x="1011936" y="1984248"/>
            <a:ext cx="8631936" cy="13716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2700" b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011936" y="1371600"/>
            <a:ext cx="8631936" cy="457200"/>
          </a:xfrm>
        </p:spPr>
        <p:txBody>
          <a:bodyPr rIns="18288">
            <a:normAutofit/>
          </a:bodyPr>
          <a:lstStyle>
            <a:lvl1pPr marL="0" marR="3429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11936" y="4416552"/>
            <a:ext cx="8631936" cy="457200"/>
          </a:xfrm>
        </p:spPr>
        <p:txBody>
          <a:bodyPr>
            <a:noAutofit/>
          </a:bodyPr>
          <a:lstStyle>
            <a:lvl1pPr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876800" y="5943600"/>
            <a:ext cx="6912864" cy="301752"/>
          </a:xfrm>
        </p:spPr>
        <p:txBody>
          <a:bodyPr>
            <a:noAutofit/>
          </a:bodyPr>
          <a:lstStyle>
            <a:lvl1pPr>
              <a:buNone/>
              <a:defRPr sz="1350" b="1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 bwMode="gray">
          <a:xfrm>
            <a:off x="4876800" y="6236208"/>
            <a:ext cx="6912864" cy="539496"/>
          </a:xfrm>
        </p:spPr>
        <p:txBody>
          <a:bodyPr>
            <a:noAutofit/>
          </a:bodyPr>
          <a:lstStyle>
            <a:lvl1pPr>
              <a:buNone/>
              <a:defRPr sz="105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279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56948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4166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38300"/>
            <a:ext cx="10363200" cy="1827843"/>
          </a:xfrm>
        </p:spPr>
        <p:txBody>
          <a:bodyPr lIns="0" tIns="0" rIns="0" bIns="0" anchor="b">
            <a:noAutofit/>
          </a:bodyPr>
          <a:lstStyle>
            <a:lvl1pPr algn="r">
              <a:defRPr sz="3733" b="0" i="0">
                <a:solidFill>
                  <a:srgbClr val="123E5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2" name="Picture 11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5710324"/>
            <a:ext cx="5324687" cy="50800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30240"/>
            <a:ext cx="3048000" cy="4754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600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697920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56948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4166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1828800"/>
            <a:ext cx="402336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32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9008" y="0"/>
            <a:ext cx="5730240" cy="6864096"/>
          </a:xfrm>
        </p:spPr>
        <p:txBody>
          <a:bodyPr anchor="ctr">
            <a:noAutofit/>
          </a:bodyPr>
          <a:lstStyle>
            <a:lvl1pPr marL="609585" marR="0" indent="-609585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914377" marR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2533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914377" marR="0" lvl="1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914377" marR="0" lvl="1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>
      <p:ext uri="{BB962C8B-B14F-4D97-AF65-F5344CB8AC3E}">
        <p14:creationId xmlns:p14="http://schemas.microsoft.com/office/powerpoint/2010/main" val="2097269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Pentagon 12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1" y="2423160"/>
            <a:ext cx="6705599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9" y="4343400"/>
            <a:ext cx="6697189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17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2031143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1" y="0"/>
            <a:ext cx="4305313" cy="6864096"/>
          </a:xfrm>
          <a:prstGeom prst="homePlate">
            <a:avLst>
              <a:gd name="adj" fmla="val 3235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60628" y="2423160"/>
            <a:ext cx="5416971" cy="1828800"/>
          </a:xfrm>
        </p:spPr>
        <p:txBody>
          <a:bodyPr lIns="0" tIns="0" rIns="0" bIns="0" anchor="b">
            <a:noAutofit/>
          </a:bodyPr>
          <a:lstStyle>
            <a:lvl1pPr algn="r">
              <a:defRPr sz="3733" spc="-107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0628" y="4343400"/>
            <a:ext cx="5408560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67" b="0" i="1" spc="133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91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828800"/>
            <a:ext cx="103632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3200" b="0" i="1" baseline="0">
                <a:solidFill>
                  <a:srgbClr val="123E57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8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551195C-161D-4D02-B017-EFFD6333C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0" t="3363" b="985"/>
          <a:stretch/>
        </p:blipFill>
        <p:spPr>
          <a:xfrm>
            <a:off x="1524" y="1"/>
            <a:ext cx="12188952" cy="115637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CEA308-3D46-4DEA-A415-381C8564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B8E321D-404C-4D73-96AC-B4B8A4C4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4448" y="6356350"/>
            <a:ext cx="3693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1B7B77-7A90-448D-A227-09775B1130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DD3474-4A2A-4E69-A543-6ED17ACDA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480" y="0"/>
            <a:ext cx="8835320" cy="1156373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30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55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033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486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349408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58369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58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6067976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90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6067976" y="1426633"/>
            <a:ext cx="5477849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658369" y="1426633"/>
            <a:ext cx="5196417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07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25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5699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48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3363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CD9A386A-1D82-4A43-90E2-75EE6B04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841" r="784" b="21786"/>
          <a:stretch/>
        </p:blipFill>
        <p:spPr>
          <a:xfrm>
            <a:off x="0" y="0"/>
            <a:ext cx="12192000" cy="446964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F74C39-5246-45C1-A9C5-F45E1F4671A3}"/>
              </a:ext>
            </a:extLst>
          </p:cNvPr>
          <p:cNvSpPr/>
          <p:nvPr userDrawn="1"/>
        </p:nvSpPr>
        <p:spPr>
          <a:xfrm>
            <a:off x="0" y="0"/>
            <a:ext cx="12192000" cy="4469642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682FC8-F5E2-4516-A249-3442872CA19B}"/>
              </a:ext>
            </a:extLst>
          </p:cNvPr>
          <p:cNvSpPr/>
          <p:nvPr userDrawn="1"/>
        </p:nvSpPr>
        <p:spPr>
          <a:xfrm>
            <a:off x="746760" y="1091821"/>
            <a:ext cx="1069848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87CEC7-53C2-45E8-A3EC-B6BFC10DF842}"/>
              </a:ext>
            </a:extLst>
          </p:cNvPr>
          <p:cNvSpPr/>
          <p:nvPr userDrawn="1"/>
        </p:nvSpPr>
        <p:spPr>
          <a:xfrm>
            <a:off x="838200" y="1155728"/>
            <a:ext cx="10515600" cy="2158187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68291D2-D484-4404-ADA5-EF91E2F07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971192" cy="2286000"/>
          </a:xfrm>
          <a:prstGeom prst="rect">
            <a:avLst/>
          </a:prstGeom>
        </p:spPr>
      </p:pic>
      <p:pic>
        <p:nvPicPr>
          <p:cNvPr id="49" name="Picture 48" descr="A picture containing grass&#10;&#10;Description automatically generated">
            <a:extLst>
              <a:ext uri="{FF2B5EF4-FFF2-40B4-BE49-F238E27FC236}">
                <a16:creationId xmlns:a16="http://schemas.microsoft.com/office/drawing/2014/main" id="{2B8BE648-A072-47CC-9FF4-018533DB27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4572000"/>
            <a:ext cx="3977640" cy="2286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EB6338F-45B6-40CA-97AC-C779D86F92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43" y="4572000"/>
            <a:ext cx="3977465" cy="2286000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EC889BEE-8681-41F3-838E-542FBFAF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2" y="1203270"/>
            <a:ext cx="10334847" cy="1392536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486DDE3-52DF-48EA-A461-D6453430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032" y="2622795"/>
            <a:ext cx="10334847" cy="69112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616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Pentagon 10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2701330" y="5808133"/>
            <a:ext cx="683802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33" b="1" dirty="0" err="1">
                <a:solidFill>
                  <a:srgbClr val="606060"/>
                </a:solidFill>
                <a:latin typeface="Arial" charset="0"/>
              </a:rPr>
              <a:t>www.cancer.gov</a:t>
            </a:r>
            <a:r>
              <a:rPr lang="en-US" sz="2133" b="1" dirty="0">
                <a:solidFill>
                  <a:srgbClr val="606060"/>
                </a:solidFill>
                <a:latin typeface="Arial" charset="0"/>
              </a:rPr>
              <a:t>                 </a:t>
            </a:r>
            <a:r>
              <a:rPr lang="en-US" sz="2133" b="1" dirty="0" err="1">
                <a:solidFill>
                  <a:srgbClr val="606060"/>
                </a:solidFill>
                <a:latin typeface="Arial" charset="0"/>
              </a:rPr>
              <a:t>www.cancer.gov</a:t>
            </a:r>
            <a:r>
              <a:rPr lang="en-US" sz="2133" b="1" dirty="0">
                <a:solidFill>
                  <a:srgbClr val="606060"/>
                </a:solidFill>
                <a:latin typeface="Arial" charset="0"/>
              </a:rPr>
              <a:t>/</a:t>
            </a:r>
            <a:r>
              <a:rPr lang="en-US" sz="2133" b="1" dirty="0" err="1">
                <a:solidFill>
                  <a:srgbClr val="606060"/>
                </a:solidFill>
                <a:latin typeface="Arial" charset="0"/>
              </a:rPr>
              <a:t>espanol</a:t>
            </a:r>
            <a:endParaRPr lang="en-US" sz="2133" b="1" dirty="0">
              <a:solidFill>
                <a:srgbClr val="606060"/>
              </a:solidFill>
              <a:latin typeface="Arial" charset="0"/>
            </a:endParaRPr>
          </a:p>
        </p:txBody>
      </p:sp>
      <p:pic>
        <p:nvPicPr>
          <p:cNvPr id="12" name="Picture 11" descr="HHS_NIH_NCI RGB_Logos_Lockup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96" y="2623811"/>
            <a:ext cx="4617856" cy="15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6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555315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Pentagon 14"/>
          <p:cNvSpPr>
            <a:spLocks noChangeAspect="1"/>
          </p:cNvSpPr>
          <p:nvPr userDrawn="1"/>
        </p:nvSpPr>
        <p:spPr>
          <a:xfrm>
            <a:off x="0" y="0"/>
            <a:ext cx="3829485" cy="6864096"/>
          </a:xfrm>
          <a:prstGeom prst="homePlate">
            <a:avLst>
              <a:gd name="adj" fmla="val 36290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5035296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38300"/>
            <a:ext cx="10363200" cy="1827843"/>
          </a:xfrm>
        </p:spPr>
        <p:txBody>
          <a:bodyPr lIns="0" tIns="0" rIns="0" bIns="0" anchor="b">
            <a:noAutofit/>
          </a:bodyPr>
          <a:lstStyle>
            <a:lvl1pPr algn="r">
              <a:defRPr sz="3733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0"/>
            <a:ext cx="103632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867" b="0" i="1" spc="133">
                <a:solidFill>
                  <a:schemeClr val="bg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3" name="Picture 12" descr="NCI-Logo-Colo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5710324"/>
            <a:ext cx="5324687" cy="50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5727700"/>
            <a:ext cx="3048000" cy="474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867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495000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FAF45937-0D9B-42D4-8F73-B993BABF5C80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2154CF87-28C7-4138-B114-4EAACA16C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42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0" y="0"/>
            <a:ext cx="11277597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9719731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3992035" y="2865121"/>
            <a:ext cx="4218368" cy="1084580"/>
            <a:chOff x="2333626" y="1990725"/>
            <a:chExt cx="4519680" cy="1162050"/>
          </a:xfrm>
        </p:grpSpPr>
        <p:pic>
          <p:nvPicPr>
            <p:cNvPr id="6" name="Picture 5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8" name="Picture 7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  <p:sp>
        <p:nvSpPr>
          <p:cNvPr id="10" name="TextBox 13"/>
          <p:cNvSpPr txBox="1">
            <a:spLocks noChangeArrowheads="1"/>
          </p:cNvSpPr>
          <p:nvPr userDrawn="1"/>
        </p:nvSpPr>
        <p:spPr bwMode="auto">
          <a:xfrm>
            <a:off x="2701330" y="5808133"/>
            <a:ext cx="683802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133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2133" b="1" dirty="0">
                <a:solidFill>
                  <a:schemeClr val="bg1"/>
                </a:solidFill>
                <a:latin typeface="Arial" charset="0"/>
              </a:rPr>
              <a:t>                 </a:t>
            </a:r>
            <a:r>
              <a:rPr lang="en-US" sz="2133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2133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2133" b="1" dirty="0" err="1">
                <a:solidFill>
                  <a:schemeClr val="bg1"/>
                </a:solidFill>
                <a:latin typeface="Arial" charset="0"/>
              </a:rPr>
              <a:t>espanol</a:t>
            </a:r>
            <a:endParaRPr lang="en-US" sz="2133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3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CD9A386A-1D82-4A43-90E2-75EE6B04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842" r="784" b="23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F74C39-5246-45C1-A9C5-F45E1F467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217259-10C8-4966-B810-6E3A2D780C47}"/>
              </a:ext>
            </a:extLst>
          </p:cNvPr>
          <p:cNvSpPr/>
          <p:nvPr userDrawn="1"/>
        </p:nvSpPr>
        <p:spPr>
          <a:xfrm>
            <a:off x="1286540" y="0"/>
            <a:ext cx="10905460" cy="6858000"/>
          </a:xfrm>
          <a:custGeom>
            <a:avLst/>
            <a:gdLst>
              <a:gd name="connsiteX0" fmla="*/ 0 w 4414284"/>
              <a:gd name="connsiteY0" fmla="*/ 0 h 4444342"/>
              <a:gd name="connsiteX1" fmla="*/ 4414284 w 4414284"/>
              <a:gd name="connsiteY1" fmla="*/ 0 h 4444342"/>
              <a:gd name="connsiteX2" fmla="*/ 4414284 w 4414284"/>
              <a:gd name="connsiteY2" fmla="*/ 4444342 h 4444342"/>
              <a:gd name="connsiteX3" fmla="*/ 0 w 4414284"/>
              <a:gd name="connsiteY3" fmla="*/ 4444342 h 4444342"/>
              <a:gd name="connsiteX4" fmla="*/ 0 w 4414284"/>
              <a:gd name="connsiteY4" fmla="*/ 0 h 4444342"/>
              <a:gd name="connsiteX0" fmla="*/ 1360968 w 4414284"/>
              <a:gd name="connsiteY0" fmla="*/ 0 h 4444342"/>
              <a:gd name="connsiteX1" fmla="*/ 4414284 w 4414284"/>
              <a:gd name="connsiteY1" fmla="*/ 0 h 4444342"/>
              <a:gd name="connsiteX2" fmla="*/ 4414284 w 4414284"/>
              <a:gd name="connsiteY2" fmla="*/ 4444342 h 4444342"/>
              <a:gd name="connsiteX3" fmla="*/ 0 w 4414284"/>
              <a:gd name="connsiteY3" fmla="*/ 4444342 h 4444342"/>
              <a:gd name="connsiteX4" fmla="*/ 1360968 w 4414284"/>
              <a:gd name="connsiteY4" fmla="*/ 0 h 4444342"/>
              <a:gd name="connsiteX0" fmla="*/ 1637414 w 4414284"/>
              <a:gd name="connsiteY0" fmla="*/ 0 h 4444342"/>
              <a:gd name="connsiteX1" fmla="*/ 4414284 w 4414284"/>
              <a:gd name="connsiteY1" fmla="*/ 0 h 4444342"/>
              <a:gd name="connsiteX2" fmla="*/ 4414284 w 4414284"/>
              <a:gd name="connsiteY2" fmla="*/ 4444342 h 4444342"/>
              <a:gd name="connsiteX3" fmla="*/ 0 w 4414284"/>
              <a:gd name="connsiteY3" fmla="*/ 4444342 h 4444342"/>
              <a:gd name="connsiteX4" fmla="*/ 1637414 w 4414284"/>
              <a:gd name="connsiteY4" fmla="*/ 0 h 4444342"/>
              <a:gd name="connsiteX0" fmla="*/ 875638 w 4414284"/>
              <a:gd name="connsiteY0" fmla="*/ 0 h 4444342"/>
              <a:gd name="connsiteX1" fmla="*/ 4414284 w 4414284"/>
              <a:gd name="connsiteY1" fmla="*/ 0 h 4444342"/>
              <a:gd name="connsiteX2" fmla="*/ 4414284 w 4414284"/>
              <a:gd name="connsiteY2" fmla="*/ 4444342 h 4444342"/>
              <a:gd name="connsiteX3" fmla="*/ 0 w 4414284"/>
              <a:gd name="connsiteY3" fmla="*/ 4444342 h 4444342"/>
              <a:gd name="connsiteX4" fmla="*/ 875638 w 4414284"/>
              <a:gd name="connsiteY4" fmla="*/ 0 h 44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4284" h="4444342">
                <a:moveTo>
                  <a:pt x="875638" y="0"/>
                </a:moveTo>
                <a:lnTo>
                  <a:pt x="4414284" y="0"/>
                </a:lnTo>
                <a:lnTo>
                  <a:pt x="4414284" y="4444342"/>
                </a:lnTo>
                <a:lnTo>
                  <a:pt x="0" y="4444342"/>
                </a:lnTo>
                <a:lnTo>
                  <a:pt x="875638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14BC640D-4E53-4050-A8C3-1BA7E9EC9875}"/>
              </a:ext>
            </a:extLst>
          </p:cNvPr>
          <p:cNvSpPr/>
          <p:nvPr userDrawn="1"/>
        </p:nvSpPr>
        <p:spPr>
          <a:xfrm>
            <a:off x="1403493" y="0"/>
            <a:ext cx="10788507" cy="6858000"/>
          </a:xfrm>
          <a:custGeom>
            <a:avLst/>
            <a:gdLst>
              <a:gd name="connsiteX0" fmla="*/ 0 w 4414284"/>
              <a:gd name="connsiteY0" fmla="*/ 0 h 4444342"/>
              <a:gd name="connsiteX1" fmla="*/ 4414284 w 4414284"/>
              <a:gd name="connsiteY1" fmla="*/ 0 h 4444342"/>
              <a:gd name="connsiteX2" fmla="*/ 4414284 w 4414284"/>
              <a:gd name="connsiteY2" fmla="*/ 4444342 h 4444342"/>
              <a:gd name="connsiteX3" fmla="*/ 0 w 4414284"/>
              <a:gd name="connsiteY3" fmla="*/ 4444342 h 4444342"/>
              <a:gd name="connsiteX4" fmla="*/ 0 w 4414284"/>
              <a:gd name="connsiteY4" fmla="*/ 0 h 4444342"/>
              <a:gd name="connsiteX0" fmla="*/ 1360968 w 4414284"/>
              <a:gd name="connsiteY0" fmla="*/ 0 h 4444342"/>
              <a:gd name="connsiteX1" fmla="*/ 4414284 w 4414284"/>
              <a:gd name="connsiteY1" fmla="*/ 0 h 4444342"/>
              <a:gd name="connsiteX2" fmla="*/ 4414284 w 4414284"/>
              <a:gd name="connsiteY2" fmla="*/ 4444342 h 4444342"/>
              <a:gd name="connsiteX3" fmla="*/ 0 w 4414284"/>
              <a:gd name="connsiteY3" fmla="*/ 4444342 h 4444342"/>
              <a:gd name="connsiteX4" fmla="*/ 1360968 w 4414284"/>
              <a:gd name="connsiteY4" fmla="*/ 0 h 4444342"/>
              <a:gd name="connsiteX0" fmla="*/ 1637414 w 4414284"/>
              <a:gd name="connsiteY0" fmla="*/ 0 h 4444342"/>
              <a:gd name="connsiteX1" fmla="*/ 4414284 w 4414284"/>
              <a:gd name="connsiteY1" fmla="*/ 0 h 4444342"/>
              <a:gd name="connsiteX2" fmla="*/ 4414284 w 4414284"/>
              <a:gd name="connsiteY2" fmla="*/ 4444342 h 4444342"/>
              <a:gd name="connsiteX3" fmla="*/ 0 w 4414284"/>
              <a:gd name="connsiteY3" fmla="*/ 4444342 h 4444342"/>
              <a:gd name="connsiteX4" fmla="*/ 1637414 w 4414284"/>
              <a:gd name="connsiteY4" fmla="*/ 0 h 4444342"/>
              <a:gd name="connsiteX0" fmla="*/ 875638 w 4414284"/>
              <a:gd name="connsiteY0" fmla="*/ 0 h 4444342"/>
              <a:gd name="connsiteX1" fmla="*/ 4414284 w 4414284"/>
              <a:gd name="connsiteY1" fmla="*/ 0 h 4444342"/>
              <a:gd name="connsiteX2" fmla="*/ 4414284 w 4414284"/>
              <a:gd name="connsiteY2" fmla="*/ 4444342 h 4444342"/>
              <a:gd name="connsiteX3" fmla="*/ 0 w 4414284"/>
              <a:gd name="connsiteY3" fmla="*/ 4444342 h 4444342"/>
              <a:gd name="connsiteX4" fmla="*/ 875638 w 4414284"/>
              <a:gd name="connsiteY4" fmla="*/ 0 h 44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4284" h="4444342">
                <a:moveTo>
                  <a:pt x="875638" y="0"/>
                </a:moveTo>
                <a:lnTo>
                  <a:pt x="4414284" y="0"/>
                </a:lnTo>
                <a:lnTo>
                  <a:pt x="4414284" y="4444342"/>
                </a:lnTo>
                <a:lnTo>
                  <a:pt x="0" y="4444342"/>
                </a:lnTo>
                <a:lnTo>
                  <a:pt x="875638" y="0"/>
                </a:lnTo>
                <a:close/>
              </a:path>
            </a:pathLst>
          </a:cu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C889BEE-8681-41F3-838E-542FBFAF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120" y="2381853"/>
            <a:ext cx="7258494" cy="1392536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486DDE3-52DF-48EA-A461-D6453430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0120" y="3801378"/>
            <a:ext cx="7258494" cy="69112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69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5FD90-70E2-443D-B749-26BDB23B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473B5-B6F3-4536-BB3F-F335D6CE5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40B1D-320B-4CE6-997B-25CEBBC62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0DA6F-B8F1-43AD-A553-DFAAF936294A}"/>
              </a:ext>
            </a:extLst>
          </p:cNvPr>
          <p:cNvSpPr/>
          <p:nvPr userDrawn="1"/>
        </p:nvSpPr>
        <p:spPr>
          <a:xfrm>
            <a:off x="0" y="6254496"/>
            <a:ext cx="2807266" cy="603504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E3669-7F50-49FA-A751-5DAF1BF1A73D}"/>
              </a:ext>
            </a:extLst>
          </p:cNvPr>
          <p:cNvSpPr/>
          <p:nvPr userDrawn="1"/>
        </p:nvSpPr>
        <p:spPr>
          <a:xfrm>
            <a:off x="9384714" y="6270099"/>
            <a:ext cx="2807266" cy="587901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4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BBC85079-9EDC-481B-BFFB-C9244A1B0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20984" b="71325"/>
          <a:stretch/>
        </p:blipFill>
        <p:spPr>
          <a:xfrm>
            <a:off x="2486381" y="6254496"/>
            <a:ext cx="7472205" cy="603504"/>
          </a:xfrm>
          <a:prstGeom prst="parallelogram">
            <a:avLst>
              <a:gd name="adj" fmla="val 52117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C9AB07-E09C-4FC7-8ED2-A39B5E7A435C}"/>
              </a:ext>
            </a:extLst>
          </p:cNvPr>
          <p:cNvSpPr/>
          <p:nvPr userDrawn="1"/>
        </p:nvSpPr>
        <p:spPr>
          <a:xfrm>
            <a:off x="2486381" y="6254496"/>
            <a:ext cx="9705599" cy="603504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71559A-E30C-4016-9143-1DE5AF0847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90" y="6378230"/>
            <a:ext cx="1648181" cy="365124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8BB43F8-2D7C-4AF9-A2FB-C2F9FE07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4448" y="6356350"/>
            <a:ext cx="369352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31B7B77-7A90-448D-A227-09775B1130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5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F04A-7225-4E77-B438-B429C704C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F8F14-471B-400D-90CF-E8E744B7A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F37E2-E0AB-41C4-A936-67FE4A56F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10AE1-CD4F-4197-9375-06047B4AF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03A69-D96A-4870-BF9F-66EE87712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92FB42-345B-4A61-818B-9858D3956774}"/>
              </a:ext>
            </a:extLst>
          </p:cNvPr>
          <p:cNvSpPr/>
          <p:nvPr userDrawn="1"/>
        </p:nvSpPr>
        <p:spPr>
          <a:xfrm>
            <a:off x="0" y="6254496"/>
            <a:ext cx="2807266" cy="603504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9F3207-E840-4167-A2F8-6BF401F3074F}"/>
              </a:ext>
            </a:extLst>
          </p:cNvPr>
          <p:cNvSpPr/>
          <p:nvPr userDrawn="1"/>
        </p:nvSpPr>
        <p:spPr>
          <a:xfrm>
            <a:off x="9384714" y="6270099"/>
            <a:ext cx="2807266" cy="587901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ontent Placeholder 4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C3ABAECF-472F-4E1E-815D-579CACCDB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20984" b="71325"/>
          <a:stretch/>
        </p:blipFill>
        <p:spPr>
          <a:xfrm>
            <a:off x="2486381" y="6254496"/>
            <a:ext cx="7472205" cy="603504"/>
          </a:xfrm>
          <a:prstGeom prst="parallelogram">
            <a:avLst>
              <a:gd name="adj" fmla="val 52117"/>
            </a:avLst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7DBE07-7B86-4239-9BFF-0999AE543EE9}"/>
              </a:ext>
            </a:extLst>
          </p:cNvPr>
          <p:cNvSpPr/>
          <p:nvPr userDrawn="1"/>
        </p:nvSpPr>
        <p:spPr>
          <a:xfrm>
            <a:off x="2486381" y="6254496"/>
            <a:ext cx="9705599" cy="603504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1E88A6-DC0B-4B7F-BC71-729EE87766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90" y="6378230"/>
            <a:ext cx="1648181" cy="365124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DA42291-0CFE-4B9A-B242-5FBD04A0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4448" y="6356350"/>
            <a:ext cx="369352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31B7B77-7A90-448D-A227-09775B1130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2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84EE-E90A-4BF5-B13D-4E1D367A2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936C12-9451-48DB-86EA-D63C2AB8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702D-72E5-4201-94B1-9E180D347C2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D8FC2-0F79-403C-8733-EAD17AC1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565FB-0708-4996-AA89-8AC618A2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7B77-7A90-448D-A227-09775B1130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830A0-C61D-43AD-903E-BF11EAAFA411}"/>
              </a:ext>
            </a:extLst>
          </p:cNvPr>
          <p:cNvSpPr/>
          <p:nvPr userDrawn="1"/>
        </p:nvSpPr>
        <p:spPr>
          <a:xfrm>
            <a:off x="0" y="6254496"/>
            <a:ext cx="2807266" cy="603504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908BB3-00FD-4DB0-A00F-8E081B61D696}"/>
              </a:ext>
            </a:extLst>
          </p:cNvPr>
          <p:cNvSpPr/>
          <p:nvPr userDrawn="1"/>
        </p:nvSpPr>
        <p:spPr>
          <a:xfrm>
            <a:off x="9384714" y="6270099"/>
            <a:ext cx="2807266" cy="587901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C21F7F79-F68E-4F0E-AFDC-4D1412488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20984" b="71325"/>
          <a:stretch/>
        </p:blipFill>
        <p:spPr>
          <a:xfrm>
            <a:off x="2486381" y="6254496"/>
            <a:ext cx="7472205" cy="603504"/>
          </a:xfrm>
          <a:prstGeom prst="parallelogram">
            <a:avLst>
              <a:gd name="adj" fmla="val 52117"/>
            </a:avLst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73576E-2761-4FF0-96DB-52FAB2BC0ADD}"/>
              </a:ext>
            </a:extLst>
          </p:cNvPr>
          <p:cNvSpPr/>
          <p:nvPr userDrawn="1"/>
        </p:nvSpPr>
        <p:spPr>
          <a:xfrm>
            <a:off x="2486381" y="6254496"/>
            <a:ext cx="9705599" cy="603504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E4D6D6-23BD-4C87-AD42-4B36D425D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90" y="6378230"/>
            <a:ext cx="1648181" cy="36512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A37406-8E2F-4607-A7B6-EAF8FDC1F329}"/>
              </a:ext>
            </a:extLst>
          </p:cNvPr>
          <p:cNvSpPr txBox="1">
            <a:spLocks/>
          </p:cNvSpPr>
          <p:nvPr userDrawn="1"/>
        </p:nvSpPr>
        <p:spPr>
          <a:xfrm>
            <a:off x="10984448" y="6356350"/>
            <a:ext cx="369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1B7B77-7A90-448D-A227-09775B1130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1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1F9B4-C6A4-4ED5-82B6-661076FD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702D-72E5-4201-94B1-9E180D347C2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4A083-F93D-47AC-9CE2-9A9A8BC5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8B860-EAF2-4E1C-8977-E54FCC51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B7B77-7A90-448D-A227-09775B1130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BC3AB3-E3CF-4169-97F7-8B5ECE22B932}"/>
              </a:ext>
            </a:extLst>
          </p:cNvPr>
          <p:cNvSpPr/>
          <p:nvPr userDrawn="1"/>
        </p:nvSpPr>
        <p:spPr>
          <a:xfrm>
            <a:off x="0" y="6254496"/>
            <a:ext cx="2807266" cy="603504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08DE20-FE0C-4143-91DC-9E52ADA01317}"/>
              </a:ext>
            </a:extLst>
          </p:cNvPr>
          <p:cNvSpPr/>
          <p:nvPr userDrawn="1"/>
        </p:nvSpPr>
        <p:spPr>
          <a:xfrm>
            <a:off x="9384714" y="6270099"/>
            <a:ext cx="2807266" cy="587901"/>
          </a:xfrm>
          <a:prstGeom prst="rect">
            <a:avLst/>
          </a:prstGeom>
          <a:solidFill>
            <a:srgbClr val="081A3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 descr="A picture containing colorful, outdoor object&#10;&#10;Description automatically generated">
            <a:extLst>
              <a:ext uri="{FF2B5EF4-FFF2-40B4-BE49-F238E27FC236}">
                <a16:creationId xmlns:a16="http://schemas.microsoft.com/office/drawing/2014/main" id="{36F52BBD-DDBD-44D5-A9BA-2A3B7036F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20984" b="71325"/>
          <a:stretch/>
        </p:blipFill>
        <p:spPr>
          <a:xfrm>
            <a:off x="2486381" y="6254496"/>
            <a:ext cx="7472205" cy="603504"/>
          </a:xfrm>
          <a:prstGeom prst="parallelogram">
            <a:avLst>
              <a:gd name="adj" fmla="val 52117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A52F30-211B-4F19-AD47-49FB72F9D05E}"/>
              </a:ext>
            </a:extLst>
          </p:cNvPr>
          <p:cNvSpPr/>
          <p:nvPr userDrawn="1"/>
        </p:nvSpPr>
        <p:spPr>
          <a:xfrm>
            <a:off x="2486381" y="6254496"/>
            <a:ext cx="9705599" cy="603504"/>
          </a:xfrm>
          <a:prstGeom prst="rect">
            <a:avLst/>
          </a:prstGeom>
          <a:solidFill>
            <a:srgbClr val="081A3A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04B36-ED90-42F0-85F5-84C16E9B6C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90" y="6378230"/>
            <a:ext cx="1648181" cy="36512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87EFD7-CA57-427B-8560-D56CC7711457}"/>
              </a:ext>
            </a:extLst>
          </p:cNvPr>
          <p:cNvSpPr txBox="1">
            <a:spLocks/>
          </p:cNvSpPr>
          <p:nvPr userDrawn="1"/>
        </p:nvSpPr>
        <p:spPr>
          <a:xfrm>
            <a:off x="10984448" y="6356350"/>
            <a:ext cx="369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1B7B77-7A90-448D-A227-09775B1130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44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AE4537-631A-4083-A825-3DB44A59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03A38-716C-4EB7-BB10-E42C63721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C5780-6ED7-46E9-9D87-55ADC9E4D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1702D-72E5-4201-94B1-9E180D347C2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FF13C-1FBB-4B3A-B18B-16150EB52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1746B-0302-4A80-B147-653A7E013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B7B77-7A90-448D-A227-09775B113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4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6" r:id="rId3"/>
    <p:sldLayoutId id="2147483687" r:id="rId4"/>
    <p:sldLayoutId id="214748369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>
            <a:extLst>
              <a:ext uri="{FF2B5EF4-FFF2-40B4-BE49-F238E27FC236}">
                <a16:creationId xmlns:a16="http://schemas.microsoft.com/office/drawing/2014/main" id="{C6F799CD-7E58-C041-A203-C82CC727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1589"/>
            <a:ext cx="1218776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Placeholder 8">
            <a:extLst>
              <a:ext uri="{FF2B5EF4-FFF2-40B4-BE49-F238E27FC236}">
                <a16:creationId xmlns:a16="http://schemas.microsoft.com/office/drawing/2014/main" id="{5DEEA215-01A2-D24A-899A-30A339770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5575"/>
            <a:ext cx="1005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6" name="Text Placeholder 29">
            <a:extLst>
              <a:ext uri="{FF2B5EF4-FFF2-40B4-BE49-F238E27FC236}">
                <a16:creationId xmlns:a16="http://schemas.microsoft.com/office/drawing/2014/main" id="{A87A6FC6-3C7D-0243-9038-4954D3D69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7176"/>
            <a:ext cx="1005840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161BC85-3715-4FAF-9D65-93EBC4CEA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9451" y="6419850"/>
            <a:ext cx="1219200" cy="382588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 eaLnBrk="1" latinLnBrk="0" hangingPunct="1">
              <a:defRPr kumimoji="0"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7C3578C-DC05-C346-BE5F-AEB657525C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318" name="Picture 7">
            <a:extLst>
              <a:ext uri="{FF2B5EF4-FFF2-40B4-BE49-F238E27FC236}">
                <a16:creationId xmlns:a16="http://schemas.microsoft.com/office/drawing/2014/main" id="{28F18DAF-FE6F-ED43-AB0C-54674F4D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018" y="4203701"/>
            <a:ext cx="9017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97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588" indent="-2301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63540"/>
            <a:ext cx="1097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205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en-US" sz="1200" smtClean="0"/>
            </a:lvl1pPr>
          </a:lstStyle>
          <a:p>
            <a:pPr>
              <a:defRPr/>
            </a:pPr>
            <a:r>
              <a:rPr lang="en-US" dirty="0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9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</p:sldLayoutIdLst>
  <p:hf sldNum="0" hdr="0" ft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4933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304792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667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609585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533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914377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4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1219170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267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523962" indent="-304792" algn="l" defTabSz="609585" rtl="0" eaLnBrk="1" fontAlgn="base" hangingPunct="1">
        <a:spcBef>
          <a:spcPct val="0"/>
        </a:spcBef>
        <a:spcAft>
          <a:spcPts val="1333"/>
        </a:spcAft>
        <a:buClr>
          <a:schemeClr val="accent1"/>
        </a:buClr>
        <a:buFont typeface="Wingdings" charset="0"/>
        <a:buChar char="§"/>
        <a:defRPr sz="2133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xtramural-diversity.nih.gov/" TargetMode="External"/><Relationship Id="rId13" Type="http://schemas.openxmlformats.org/officeDocument/2006/relationships/image" Target="../media/image60.png"/><Relationship Id="rId3" Type="http://schemas.openxmlformats.org/officeDocument/2006/relationships/image" Target="../media/image42.png"/><Relationship Id="rId7" Type="http://schemas.openxmlformats.org/officeDocument/2006/relationships/hyperlink" Target="https://grants.nih.gov/grants/oer.htm" TargetMode="Externa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cancer.gov/about-nci/organization/crchd/diversity-training/icure" TargetMode="External"/><Relationship Id="rId11" Type="http://schemas.openxmlformats.org/officeDocument/2006/relationships/image" Target="../media/image58.png"/><Relationship Id="rId5" Type="http://schemas.openxmlformats.org/officeDocument/2006/relationships/hyperlink" Target="https://www.cancer.gov/about-nci/organization/crchd/diversity-training/cure" TargetMode="External"/><Relationship Id="rId10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hyperlink" Target="https://public.csr.nih.gov/ApplicantResources/Pages/default.aspx" TargetMode="External"/><Relationship Id="rId1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yidp.sciencecareers.org/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s://www.nationalpostdoc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xtramural-diversity.nih.gov/career-pathways/next-career-steps" TargetMode="External"/><Relationship Id="rId5" Type="http://schemas.openxmlformats.org/officeDocument/2006/relationships/hyperlink" Target="https://www.training.nih.gov/nih_career_symposium" TargetMode="External"/><Relationship Id="rId4" Type="http://schemas.openxmlformats.org/officeDocument/2006/relationships/hyperlink" Target="https://intersectjobsims.com/library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hyperlink" Target="mailto:tglewis@niaid.nih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https://www.niaid.nih.gov/grants-contracts/postdoc-guide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image" Target="../media/image4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7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B0EAEBA-E044-4E0D-91A8-80642F065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5666BF-7B3B-4FAB-B6B9-4F3DFFF8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91" y="277906"/>
            <a:ext cx="9169695" cy="19389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Planning Your Career Path: 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NIH Experts Share Their Perspectives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27CC3D-61B3-468D-877C-6DB5C36D0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491" y="2052918"/>
            <a:ext cx="4450674" cy="173915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Timothy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Gondré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-Lewis, Ph.D., NIAID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Alison Lin, Ph.D., NCI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Lauren Ullrich, Ph.D., NINDS</a:t>
            </a:r>
          </a:p>
        </p:txBody>
      </p:sp>
    </p:spTree>
    <p:extLst>
      <p:ext uri="{BB962C8B-B14F-4D97-AF65-F5344CB8AC3E}">
        <p14:creationId xmlns:p14="http://schemas.microsoft.com/office/powerpoint/2010/main" val="3739548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2F78-0DB6-4315-A4C1-8F88EE8D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-423193"/>
            <a:ext cx="10887456" cy="42319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Building Blocks of a Career Path</a:t>
            </a:r>
            <a:br>
              <a:rPr lang="en-US" dirty="0"/>
            </a:br>
            <a:endParaRPr lang="en-US" dirty="0"/>
          </a:p>
        </p:txBody>
      </p:sp>
      <p:grpSp>
        <p:nvGrpSpPr>
          <p:cNvPr id="5" name="Group 4" descr="Building Blocks of a Career Path">
            <a:extLst>
              <a:ext uri="{FF2B5EF4-FFF2-40B4-BE49-F238E27FC236}">
                <a16:creationId xmlns:a16="http://schemas.microsoft.com/office/drawing/2014/main" id="{3550EB7F-FACE-4659-B881-F265CFEF90B8}"/>
              </a:ext>
            </a:extLst>
          </p:cNvPr>
          <p:cNvGrpSpPr/>
          <p:nvPr/>
        </p:nvGrpSpPr>
        <p:grpSpPr>
          <a:xfrm>
            <a:off x="-53" y="-32763"/>
            <a:ext cx="12192053" cy="831912"/>
            <a:chOff x="-40" y="-24572"/>
            <a:chExt cx="9144040" cy="62393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76970DC-95CD-4879-8E76-72517F070FFA}"/>
                </a:ext>
              </a:extLst>
            </p:cNvPr>
            <p:cNvSpPr/>
            <p:nvPr/>
          </p:nvSpPr>
          <p:spPr>
            <a:xfrm>
              <a:off x="0" y="-24572"/>
              <a:ext cx="9144000" cy="623457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Trapezoid 1">
              <a:extLst>
                <a:ext uri="{FF2B5EF4-FFF2-40B4-BE49-F238E27FC236}">
                  <a16:creationId xmlns:a16="http://schemas.microsoft.com/office/drawing/2014/main" id="{52401A30-2DC6-4441-B565-BF83423DD22C}"/>
                </a:ext>
              </a:extLst>
            </p:cNvPr>
            <p:cNvSpPr/>
            <p:nvPr/>
          </p:nvSpPr>
          <p:spPr>
            <a:xfrm>
              <a:off x="-40" y="-11700"/>
              <a:ext cx="6318649" cy="610585"/>
            </a:xfrm>
            <a:custGeom>
              <a:avLst/>
              <a:gdLst>
                <a:gd name="connsiteX0" fmla="*/ 0 w 6311030"/>
                <a:gd name="connsiteY0" fmla="*/ 610585 h 610585"/>
                <a:gd name="connsiteX1" fmla="*/ 563881 w 6311030"/>
                <a:gd name="connsiteY1" fmla="*/ 0 h 610585"/>
                <a:gd name="connsiteX2" fmla="*/ 5747149 w 6311030"/>
                <a:gd name="connsiteY2" fmla="*/ 0 h 610585"/>
                <a:gd name="connsiteX3" fmla="*/ 6311030 w 6311030"/>
                <a:gd name="connsiteY3" fmla="*/ 610585 h 610585"/>
                <a:gd name="connsiteX4" fmla="*/ 0 w 6311030"/>
                <a:gd name="connsiteY4" fmla="*/ 610585 h 610585"/>
                <a:gd name="connsiteX0" fmla="*/ 0 w 6311030"/>
                <a:gd name="connsiteY0" fmla="*/ 610585 h 610585"/>
                <a:gd name="connsiteX1" fmla="*/ 1 w 6311030"/>
                <a:gd name="connsiteY1" fmla="*/ 53340 h 610585"/>
                <a:gd name="connsiteX2" fmla="*/ 5747149 w 6311030"/>
                <a:gd name="connsiteY2" fmla="*/ 0 h 610585"/>
                <a:gd name="connsiteX3" fmla="*/ 6311030 w 6311030"/>
                <a:gd name="connsiteY3" fmla="*/ 610585 h 610585"/>
                <a:gd name="connsiteX4" fmla="*/ 0 w 6311030"/>
                <a:gd name="connsiteY4" fmla="*/ 610585 h 610585"/>
                <a:gd name="connsiteX0" fmla="*/ 7619 w 6318649"/>
                <a:gd name="connsiteY0" fmla="*/ 610585 h 610585"/>
                <a:gd name="connsiteX1" fmla="*/ 0 w 6318649"/>
                <a:gd name="connsiteY1" fmla="*/ 0 h 610585"/>
                <a:gd name="connsiteX2" fmla="*/ 5754768 w 6318649"/>
                <a:gd name="connsiteY2" fmla="*/ 0 h 610585"/>
                <a:gd name="connsiteX3" fmla="*/ 6318649 w 6318649"/>
                <a:gd name="connsiteY3" fmla="*/ 610585 h 610585"/>
                <a:gd name="connsiteX4" fmla="*/ 7619 w 6318649"/>
                <a:gd name="connsiteY4" fmla="*/ 610585 h 6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8649" h="610585">
                  <a:moveTo>
                    <a:pt x="7619" y="610585"/>
                  </a:moveTo>
                  <a:cubicBezTo>
                    <a:pt x="7619" y="424837"/>
                    <a:pt x="0" y="185748"/>
                    <a:pt x="0" y="0"/>
                  </a:cubicBezTo>
                  <a:lnTo>
                    <a:pt x="5754768" y="0"/>
                  </a:lnTo>
                  <a:lnTo>
                    <a:pt x="6318649" y="610585"/>
                  </a:lnTo>
                  <a:lnTo>
                    <a:pt x="7619" y="6105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B56FF5-7091-47E1-AC08-A5EBCE99258B}"/>
                </a:ext>
              </a:extLst>
            </p:cNvPr>
            <p:cNvSpPr txBox="1"/>
            <p:nvPr/>
          </p:nvSpPr>
          <p:spPr>
            <a:xfrm>
              <a:off x="39281" y="117672"/>
              <a:ext cx="6008053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67" b="1" i="1" dirty="0">
                  <a:solidFill>
                    <a:srgbClr val="FFFFFF"/>
                  </a:solidFill>
                  <a:latin typeface="Montserrat" panose="00000500000000000000" pitchFamily="2" charset="0"/>
                  <a:ea typeface="ＭＳ Ｐゴシック" charset="0"/>
                </a:rPr>
                <a:t>Building Blocks of a Career Path</a:t>
              </a:r>
            </a:p>
          </p:txBody>
        </p:sp>
        <p:pic>
          <p:nvPicPr>
            <p:cNvPr id="35" name="Picture 34" descr="Text, logo&#10;&#10;Description automatically generated">
              <a:extLst>
                <a:ext uri="{FF2B5EF4-FFF2-40B4-BE49-F238E27FC236}">
                  <a16:creationId xmlns:a16="http://schemas.microsoft.com/office/drawing/2014/main" id="{30BAB6B1-EFB4-4548-A2C2-D1298302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18610" y="137697"/>
              <a:ext cx="2825390" cy="461665"/>
            </a:xfrm>
            <a:prstGeom prst="rect">
              <a:avLst/>
            </a:prstGeom>
          </p:spPr>
        </p:pic>
      </p:grpSp>
      <p:grpSp>
        <p:nvGrpSpPr>
          <p:cNvPr id="30" name="Group 29" descr="Road with stops for: Opportunit;, Support Network; Persistence; Flexibility; Skills and Knowledge; and Motivation Inspiration">
            <a:extLst>
              <a:ext uri="{FF2B5EF4-FFF2-40B4-BE49-F238E27FC236}">
                <a16:creationId xmlns:a16="http://schemas.microsoft.com/office/drawing/2014/main" id="{FED1C766-C459-4D27-A302-6A7EDF99559B}"/>
              </a:ext>
            </a:extLst>
          </p:cNvPr>
          <p:cNvGrpSpPr/>
          <p:nvPr/>
        </p:nvGrpSpPr>
        <p:grpSpPr>
          <a:xfrm>
            <a:off x="2445563" y="1569240"/>
            <a:ext cx="8525635" cy="5821376"/>
            <a:chOff x="42082" y="1268958"/>
            <a:chExt cx="6394226" cy="4366032"/>
          </a:xfrm>
        </p:grpSpPr>
        <p:pic>
          <p:nvPicPr>
            <p:cNvPr id="5122" name="Picture 2" descr="Related image">
              <a:extLst>
                <a:ext uri="{FF2B5EF4-FFF2-40B4-BE49-F238E27FC236}">
                  <a16:creationId xmlns:a16="http://schemas.microsoft.com/office/drawing/2014/main" id="{6D5D2215-843A-4499-AB39-CD51AF150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308" r="97077">
                          <a14:foregroundMark x1="6923" y1="51750" x2="6923" y2="51750"/>
                          <a14:foregroundMark x1="2308" y1="53000" x2="2308" y2="53000"/>
                          <a14:foregroundMark x1="42923" y1="23250" x2="42923" y2="23250"/>
                          <a14:foregroundMark x1="40462" y1="24000" x2="40462" y2="24000"/>
                          <a14:foregroundMark x1="47231" y1="22000" x2="47231" y2="22000"/>
                          <a14:foregroundMark x1="45538" y1="23000" x2="45538" y2="23000"/>
                          <a14:foregroundMark x1="48462" y1="22500" x2="48462" y2="22500"/>
                          <a14:foregroundMark x1="49385" y1="22250" x2="49385" y2="22250"/>
                          <a14:foregroundMark x1="48462" y1="22500" x2="48462" y2="22500"/>
                          <a14:foregroundMark x1="49538" y1="70000" x2="49538" y2="70000"/>
                          <a14:foregroundMark x1="61538" y1="73750" x2="61538" y2="73750"/>
                          <a14:foregroundMark x1="71231" y1="76750" x2="71231" y2="76750"/>
                          <a14:foregroundMark x1="72769" y1="77000" x2="72769" y2="77000"/>
                          <a14:foregroundMark x1="72154" y1="77750" x2="72154" y2="77750"/>
                          <a14:foregroundMark x1="73385" y1="78000" x2="73385" y2="78000"/>
                          <a14:foregroundMark x1="92615" y1="76500" x2="92615" y2="76500"/>
                          <a14:foregroundMark x1="97077" y1="77500" x2="97077" y2="7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58" y="1305780"/>
              <a:ext cx="6191250" cy="432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26ABAF-98AD-4404-BF68-5F51E237B021}"/>
                </a:ext>
              </a:extLst>
            </p:cNvPr>
            <p:cNvGrpSpPr/>
            <p:nvPr/>
          </p:nvGrpSpPr>
          <p:grpSpPr>
            <a:xfrm>
              <a:off x="42082" y="1268958"/>
              <a:ext cx="4456084" cy="3261978"/>
              <a:chOff x="42082" y="1268958"/>
              <a:chExt cx="4456084" cy="326197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5E31A80-679E-4B7C-8C92-C5D053A8C991}"/>
                  </a:ext>
                </a:extLst>
              </p:cNvPr>
              <p:cNvGrpSpPr/>
              <p:nvPr/>
            </p:nvGrpSpPr>
            <p:grpSpPr>
              <a:xfrm>
                <a:off x="1126114" y="3281483"/>
                <a:ext cx="1670857" cy="990068"/>
                <a:chOff x="1884911" y="1539772"/>
                <a:chExt cx="1670857" cy="990068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9E8EA2C-9822-4F7F-BEB2-F8C0F3CF121D}"/>
                    </a:ext>
                  </a:extLst>
                </p:cNvPr>
                <p:cNvSpPr/>
                <p:nvPr/>
              </p:nvSpPr>
              <p:spPr>
                <a:xfrm>
                  <a:off x="1884911" y="1539772"/>
                  <a:ext cx="1670857" cy="55231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600" b="1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Support Network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6EB5F4F-5D6F-41C4-B134-9861C8B6FA1E}"/>
                    </a:ext>
                  </a:extLst>
                </p:cNvPr>
                <p:cNvCxnSpPr/>
                <p:nvPr/>
              </p:nvCxnSpPr>
              <p:spPr>
                <a:xfrm>
                  <a:off x="2720340" y="2094635"/>
                  <a:ext cx="0" cy="43520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7FEC677-F753-4B3B-9DF4-4DA2DDFBE064}"/>
                  </a:ext>
                </a:extLst>
              </p:cNvPr>
              <p:cNvGrpSpPr/>
              <p:nvPr/>
            </p:nvGrpSpPr>
            <p:grpSpPr>
              <a:xfrm>
                <a:off x="2827309" y="3540868"/>
                <a:ext cx="1670857" cy="990068"/>
                <a:chOff x="1884911" y="1539772"/>
                <a:chExt cx="1670857" cy="990068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28F9501-5895-40E6-AB8D-E67C670FEC17}"/>
                    </a:ext>
                  </a:extLst>
                </p:cNvPr>
                <p:cNvSpPr/>
                <p:nvPr/>
              </p:nvSpPr>
              <p:spPr>
                <a:xfrm>
                  <a:off x="1884911" y="1539772"/>
                  <a:ext cx="1670857" cy="55231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600" b="1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Opportunity</a:t>
                  </a: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94294FA-F287-4386-BE1C-08C4E791FFF1}"/>
                    </a:ext>
                  </a:extLst>
                </p:cNvPr>
                <p:cNvCxnSpPr/>
                <p:nvPr/>
              </p:nvCxnSpPr>
              <p:spPr>
                <a:xfrm>
                  <a:off x="2720340" y="2094635"/>
                  <a:ext cx="0" cy="43520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78DB206-73CC-444C-9DD0-ED5B234C8962}"/>
                  </a:ext>
                </a:extLst>
              </p:cNvPr>
              <p:cNvGrpSpPr/>
              <p:nvPr/>
            </p:nvGrpSpPr>
            <p:grpSpPr>
              <a:xfrm>
                <a:off x="42082" y="2768833"/>
                <a:ext cx="1670857" cy="990068"/>
                <a:chOff x="1884911" y="1539772"/>
                <a:chExt cx="1670857" cy="990068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67900C1-7C22-4EE1-93FE-4FC3C8F2368F}"/>
                    </a:ext>
                  </a:extLst>
                </p:cNvPr>
                <p:cNvSpPr/>
                <p:nvPr/>
              </p:nvSpPr>
              <p:spPr>
                <a:xfrm>
                  <a:off x="1884911" y="1539772"/>
                  <a:ext cx="1670857" cy="55231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600" b="1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Persistence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076B8FE-B89E-41F9-9954-1F551E730D4F}"/>
                    </a:ext>
                  </a:extLst>
                </p:cNvPr>
                <p:cNvCxnSpPr/>
                <p:nvPr/>
              </p:nvCxnSpPr>
              <p:spPr>
                <a:xfrm>
                  <a:off x="2720340" y="2094635"/>
                  <a:ext cx="0" cy="43520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AA8FD67-151C-410D-83AB-154BBDFA0400}"/>
                  </a:ext>
                </a:extLst>
              </p:cNvPr>
              <p:cNvGrpSpPr/>
              <p:nvPr/>
            </p:nvGrpSpPr>
            <p:grpSpPr>
              <a:xfrm>
                <a:off x="2505254" y="2288661"/>
                <a:ext cx="1670857" cy="653557"/>
                <a:chOff x="1884911" y="1539772"/>
                <a:chExt cx="1670857" cy="653557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4C1D72D-A0C0-461A-8A30-AABF31DF7298}"/>
                    </a:ext>
                  </a:extLst>
                </p:cNvPr>
                <p:cNvSpPr/>
                <p:nvPr/>
              </p:nvSpPr>
              <p:spPr>
                <a:xfrm>
                  <a:off x="1884911" y="1539772"/>
                  <a:ext cx="1670857" cy="55231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600" b="1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Flexibility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DFDF3BD5-EDF8-4EA7-B970-80C99E0BD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20339" y="2094635"/>
                  <a:ext cx="1" cy="98694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D07787A-5FCE-4A8C-8BA5-26B5B1230238}"/>
                  </a:ext>
                </a:extLst>
              </p:cNvPr>
              <p:cNvGrpSpPr/>
              <p:nvPr/>
            </p:nvGrpSpPr>
            <p:grpSpPr>
              <a:xfrm>
                <a:off x="1367951" y="1754217"/>
                <a:ext cx="1670857" cy="810601"/>
                <a:chOff x="1884911" y="1539772"/>
                <a:chExt cx="1670857" cy="810601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21E7B6D-3476-40DB-97F4-62D140D0EF48}"/>
                    </a:ext>
                  </a:extLst>
                </p:cNvPr>
                <p:cNvSpPr/>
                <p:nvPr/>
              </p:nvSpPr>
              <p:spPr>
                <a:xfrm>
                  <a:off x="1884911" y="1539772"/>
                  <a:ext cx="1670857" cy="57970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600" b="1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Skills and Knowledge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E590C49C-E598-4FDB-A2FE-5A48A8A45B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0340" y="2094635"/>
                  <a:ext cx="0" cy="25573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B31716D-AAC6-4DAD-BF61-054F20E08960}"/>
                  </a:ext>
                </a:extLst>
              </p:cNvPr>
              <p:cNvGrpSpPr/>
              <p:nvPr/>
            </p:nvGrpSpPr>
            <p:grpSpPr>
              <a:xfrm>
                <a:off x="2355609" y="1268958"/>
                <a:ext cx="1670857" cy="990068"/>
                <a:chOff x="1884911" y="1539772"/>
                <a:chExt cx="1670857" cy="990068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FD1924D-9A20-4B4D-B2FE-47F9DB8EA512}"/>
                    </a:ext>
                  </a:extLst>
                </p:cNvPr>
                <p:cNvSpPr/>
                <p:nvPr/>
              </p:nvSpPr>
              <p:spPr>
                <a:xfrm>
                  <a:off x="1884911" y="1539772"/>
                  <a:ext cx="1670857" cy="55231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en-US" sz="1600" b="1" dirty="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Motivation Inspiration</a:t>
                  </a:r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C5E796F-3471-421B-B741-F0A2DFDBBDB8}"/>
                    </a:ext>
                  </a:extLst>
                </p:cNvPr>
                <p:cNvCxnSpPr/>
                <p:nvPr/>
              </p:nvCxnSpPr>
              <p:spPr>
                <a:xfrm>
                  <a:off x="2720340" y="2094635"/>
                  <a:ext cx="0" cy="43520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0C26A4C-7463-44D6-9400-FDC76ADE1C65}"/>
              </a:ext>
            </a:extLst>
          </p:cNvPr>
          <p:cNvSpPr txBox="1"/>
          <p:nvPr/>
        </p:nvSpPr>
        <p:spPr>
          <a:xfrm>
            <a:off x="2551100" y="1786451"/>
            <a:ext cx="2122273" cy="6669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Inspiration needs follow-through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CB7D39-CCEB-4188-A592-53C96601BEC6}"/>
              </a:ext>
            </a:extLst>
          </p:cNvPr>
          <p:cNvSpPr txBox="1"/>
          <p:nvPr/>
        </p:nvSpPr>
        <p:spPr>
          <a:xfrm>
            <a:off x="133189" y="3126561"/>
            <a:ext cx="2736193" cy="6669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It’s OK to fail …as long as we don’t stop there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7073E6-C86D-4F96-9B42-25FDF5FA540E}"/>
              </a:ext>
            </a:extLst>
          </p:cNvPr>
          <p:cNvSpPr txBox="1"/>
          <p:nvPr/>
        </p:nvSpPr>
        <p:spPr>
          <a:xfrm>
            <a:off x="1501285" y="4684140"/>
            <a:ext cx="2736193" cy="6669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We can’t do it alone … and we are not alone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37F3D8-BFE3-4848-A2E6-5A09CB3EB686}"/>
              </a:ext>
            </a:extLst>
          </p:cNvPr>
          <p:cNvSpPr txBox="1"/>
          <p:nvPr/>
        </p:nvSpPr>
        <p:spPr>
          <a:xfrm>
            <a:off x="7397839" y="1302803"/>
            <a:ext cx="3037317" cy="47012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defTabSz="60958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Things that keep us going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C12E23-BE4B-47E7-A324-42A3A24C95C6}"/>
              </a:ext>
            </a:extLst>
          </p:cNvPr>
          <p:cNvSpPr txBox="1"/>
          <p:nvPr/>
        </p:nvSpPr>
        <p:spPr>
          <a:xfrm>
            <a:off x="7549006" y="2473741"/>
            <a:ext cx="3791461" cy="6669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Things change .. Be open, finish tasks, develop transferrable skills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CDFFDB-DEF1-4FAE-9B9F-226930D535ED}"/>
              </a:ext>
            </a:extLst>
          </p:cNvPr>
          <p:cNvSpPr txBox="1"/>
          <p:nvPr/>
        </p:nvSpPr>
        <p:spPr>
          <a:xfrm>
            <a:off x="7572214" y="4282766"/>
            <a:ext cx="2736193" cy="37965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Recognize … Seize!</a:t>
            </a:r>
          </a:p>
        </p:txBody>
      </p:sp>
    </p:spTree>
    <p:extLst>
      <p:ext uri="{BB962C8B-B14F-4D97-AF65-F5344CB8AC3E}">
        <p14:creationId xmlns:p14="http://schemas.microsoft.com/office/powerpoint/2010/main" val="26609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F1866B6-72CA-40C6-99AB-5AE146514EB9}"/>
              </a:ext>
            </a:extLst>
          </p:cNvPr>
          <p:cNvSpPr txBox="1">
            <a:spLocks/>
          </p:cNvSpPr>
          <p:nvPr/>
        </p:nvSpPr>
        <p:spPr bwMode="auto">
          <a:xfrm>
            <a:off x="408824" y="974548"/>
            <a:ext cx="10887456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123E57"/>
                </a:solidFill>
                <a:latin typeface="+mj-lt"/>
                <a:ea typeface="ＭＳ Ｐゴシック" charset="0"/>
                <a:cs typeface="SapientSans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SapientCentroSlab-Light" charset="0"/>
                <a:ea typeface="ＭＳ Ｐゴシック" charset="0"/>
              </a:defRPr>
            </a:lvl9pPr>
          </a:lstStyle>
          <a:p>
            <a:pPr defTabSz="609585"/>
            <a:r>
              <a:rPr lang="en-US" sz="2667" dirty="0">
                <a:latin typeface="Arial"/>
              </a:rPr>
              <a:t>NCI Diversity-Focused Research Training Opportunities: </a:t>
            </a:r>
          </a:p>
        </p:txBody>
      </p:sp>
      <p:grpSp>
        <p:nvGrpSpPr>
          <p:cNvPr id="10" name="Group 9" descr="Opportunities and Resources">
            <a:extLst>
              <a:ext uri="{FF2B5EF4-FFF2-40B4-BE49-F238E27FC236}">
                <a16:creationId xmlns:a16="http://schemas.microsoft.com/office/drawing/2014/main" id="{D72E55C3-354D-43F2-963B-71F6E62DCC7E}"/>
              </a:ext>
            </a:extLst>
          </p:cNvPr>
          <p:cNvGrpSpPr/>
          <p:nvPr/>
        </p:nvGrpSpPr>
        <p:grpSpPr>
          <a:xfrm>
            <a:off x="-53" y="-32763"/>
            <a:ext cx="12192053" cy="831912"/>
            <a:chOff x="-40" y="-24572"/>
            <a:chExt cx="9144040" cy="6239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BBEAFA-A665-49DC-B768-1576A5E4F46B}"/>
                </a:ext>
              </a:extLst>
            </p:cNvPr>
            <p:cNvSpPr/>
            <p:nvPr/>
          </p:nvSpPr>
          <p:spPr>
            <a:xfrm>
              <a:off x="0" y="-24572"/>
              <a:ext cx="9144000" cy="623457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Trapezoid 1">
              <a:extLst>
                <a:ext uri="{FF2B5EF4-FFF2-40B4-BE49-F238E27FC236}">
                  <a16:creationId xmlns:a16="http://schemas.microsoft.com/office/drawing/2014/main" id="{3CE12239-3951-4CCF-AE5A-4AFAA8B69EE6}"/>
                </a:ext>
              </a:extLst>
            </p:cNvPr>
            <p:cNvSpPr/>
            <p:nvPr/>
          </p:nvSpPr>
          <p:spPr>
            <a:xfrm>
              <a:off x="-40" y="-11700"/>
              <a:ext cx="6318649" cy="610585"/>
            </a:xfrm>
            <a:custGeom>
              <a:avLst/>
              <a:gdLst>
                <a:gd name="connsiteX0" fmla="*/ 0 w 6311030"/>
                <a:gd name="connsiteY0" fmla="*/ 610585 h 610585"/>
                <a:gd name="connsiteX1" fmla="*/ 563881 w 6311030"/>
                <a:gd name="connsiteY1" fmla="*/ 0 h 610585"/>
                <a:gd name="connsiteX2" fmla="*/ 5747149 w 6311030"/>
                <a:gd name="connsiteY2" fmla="*/ 0 h 610585"/>
                <a:gd name="connsiteX3" fmla="*/ 6311030 w 6311030"/>
                <a:gd name="connsiteY3" fmla="*/ 610585 h 610585"/>
                <a:gd name="connsiteX4" fmla="*/ 0 w 6311030"/>
                <a:gd name="connsiteY4" fmla="*/ 610585 h 610585"/>
                <a:gd name="connsiteX0" fmla="*/ 0 w 6311030"/>
                <a:gd name="connsiteY0" fmla="*/ 610585 h 610585"/>
                <a:gd name="connsiteX1" fmla="*/ 1 w 6311030"/>
                <a:gd name="connsiteY1" fmla="*/ 53340 h 610585"/>
                <a:gd name="connsiteX2" fmla="*/ 5747149 w 6311030"/>
                <a:gd name="connsiteY2" fmla="*/ 0 h 610585"/>
                <a:gd name="connsiteX3" fmla="*/ 6311030 w 6311030"/>
                <a:gd name="connsiteY3" fmla="*/ 610585 h 610585"/>
                <a:gd name="connsiteX4" fmla="*/ 0 w 6311030"/>
                <a:gd name="connsiteY4" fmla="*/ 610585 h 610585"/>
                <a:gd name="connsiteX0" fmla="*/ 7619 w 6318649"/>
                <a:gd name="connsiteY0" fmla="*/ 610585 h 610585"/>
                <a:gd name="connsiteX1" fmla="*/ 0 w 6318649"/>
                <a:gd name="connsiteY1" fmla="*/ 0 h 610585"/>
                <a:gd name="connsiteX2" fmla="*/ 5754768 w 6318649"/>
                <a:gd name="connsiteY2" fmla="*/ 0 h 610585"/>
                <a:gd name="connsiteX3" fmla="*/ 6318649 w 6318649"/>
                <a:gd name="connsiteY3" fmla="*/ 610585 h 610585"/>
                <a:gd name="connsiteX4" fmla="*/ 7619 w 6318649"/>
                <a:gd name="connsiteY4" fmla="*/ 610585 h 6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8649" h="610585">
                  <a:moveTo>
                    <a:pt x="7619" y="610585"/>
                  </a:moveTo>
                  <a:cubicBezTo>
                    <a:pt x="7619" y="424837"/>
                    <a:pt x="0" y="185748"/>
                    <a:pt x="0" y="0"/>
                  </a:cubicBezTo>
                  <a:lnTo>
                    <a:pt x="5754768" y="0"/>
                  </a:lnTo>
                  <a:lnTo>
                    <a:pt x="6318649" y="610585"/>
                  </a:lnTo>
                  <a:lnTo>
                    <a:pt x="7619" y="6105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A82C43-EFA3-4BF5-BDDC-3E69A08D1DA0}"/>
                </a:ext>
              </a:extLst>
            </p:cNvPr>
            <p:cNvSpPr txBox="1"/>
            <p:nvPr/>
          </p:nvSpPr>
          <p:spPr>
            <a:xfrm>
              <a:off x="39281" y="117672"/>
              <a:ext cx="6008053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67" b="1" i="1" dirty="0">
                  <a:solidFill>
                    <a:srgbClr val="FFFFFF"/>
                  </a:solidFill>
                  <a:latin typeface="Montserrat" panose="00000500000000000000" pitchFamily="2" charset="0"/>
                  <a:ea typeface="ＭＳ Ｐゴシック" charset="0"/>
                </a:rPr>
                <a:t>Opportunities and Resources</a:t>
              </a:r>
            </a:p>
          </p:txBody>
        </p:sp>
        <p:pic>
          <p:nvPicPr>
            <p:cNvPr id="14" name="Picture 13" descr="Text, logo&#10;&#10;Description automatically generated">
              <a:extLst>
                <a:ext uri="{FF2B5EF4-FFF2-40B4-BE49-F238E27FC236}">
                  <a16:creationId xmlns:a16="http://schemas.microsoft.com/office/drawing/2014/main" id="{65E481D1-CE42-42D4-A909-DE0219CA1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18610" y="137697"/>
              <a:ext cx="2825390" cy="461665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C35553F-3EC8-4C4D-B593-904B7351A02D}"/>
              </a:ext>
            </a:extLst>
          </p:cNvPr>
          <p:cNvSpPr txBox="1">
            <a:spLocks/>
          </p:cNvSpPr>
          <p:nvPr/>
        </p:nvSpPr>
        <p:spPr bwMode="auto">
          <a:xfrm>
            <a:off x="488346" y="1437408"/>
            <a:ext cx="9423084" cy="155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1pPr>
            <a:lvl2pPr marL="4572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9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  <a:lvl3pPr marL="6858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8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3pPr>
            <a:lvl4pPr marL="9144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7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4pPr>
            <a:lvl5pPr marL="1143000" indent="-228600" algn="l" defTabSz="457200" rtl="0" eaLnBrk="1" fontAlgn="base" hangingPunct="1">
              <a:spcBef>
                <a:spcPct val="0"/>
              </a:spcBef>
              <a:spcAft>
                <a:spcPts val="1000"/>
              </a:spcAft>
              <a:buClr>
                <a:schemeClr val="accent1"/>
              </a:buClr>
              <a:buFont typeface="Wingdings" charset="0"/>
              <a:buChar char="§"/>
              <a:defRPr sz="1600" kern="120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indent="-304792" defTabSz="609585">
              <a:spcAft>
                <a:spcPts val="0"/>
              </a:spcAft>
              <a:buClr>
                <a:srgbClr val="BB0E3D"/>
              </a:buClr>
            </a:pPr>
            <a:r>
              <a:rPr lang="en-US" sz="2133" dirty="0">
                <a:latin typeface="Arial"/>
              </a:rPr>
              <a:t>Extramural CURE Program: </a:t>
            </a:r>
          </a:p>
          <a:p>
            <a:pPr marL="304792" lvl="1" indent="0" defTabSz="609585">
              <a:spcAft>
                <a:spcPts val="1333"/>
              </a:spcAft>
              <a:buClr>
                <a:srgbClr val="BB0E3D"/>
              </a:buClr>
              <a:buNone/>
            </a:pPr>
            <a:r>
              <a:rPr lang="en-US" sz="2000" dirty="0">
                <a:latin typeface="Arial"/>
                <a:hlinkClick r:id="rId5"/>
              </a:rPr>
              <a:t>https://www.cancer.gov/about-nci/organization/crchd/diversity-training/cure</a:t>
            </a:r>
            <a:r>
              <a:rPr lang="en-US" sz="2000" dirty="0">
                <a:latin typeface="Arial"/>
              </a:rPr>
              <a:t> </a:t>
            </a:r>
          </a:p>
          <a:p>
            <a:pPr marL="304792" indent="-304792" defTabSz="609585">
              <a:spcAft>
                <a:spcPts val="0"/>
              </a:spcAft>
              <a:buClr>
                <a:srgbClr val="BB0E3D"/>
              </a:buClr>
            </a:pPr>
            <a:r>
              <a:rPr lang="en-US" sz="2133" dirty="0">
                <a:latin typeface="Arial"/>
              </a:rPr>
              <a:t>Intramural iCURE Program:</a:t>
            </a:r>
          </a:p>
          <a:p>
            <a:pPr marL="0" indent="0" defTabSz="609585">
              <a:spcAft>
                <a:spcPts val="0"/>
              </a:spcAft>
              <a:buClr>
                <a:srgbClr val="BB0E3D"/>
              </a:buClr>
              <a:buNone/>
            </a:pPr>
            <a:r>
              <a:rPr lang="en-US" sz="2133" dirty="0">
                <a:latin typeface="Arial"/>
              </a:rPr>
              <a:t>    </a:t>
            </a:r>
            <a:r>
              <a:rPr lang="en-US" sz="2133" dirty="0">
                <a:latin typeface="Arial"/>
                <a:hlinkClick r:id="rId6"/>
              </a:rPr>
              <a:t>https://www.cancer.gov/about-nci/organization/crchd/diversity-training/icure</a:t>
            </a:r>
            <a:r>
              <a:rPr lang="en-US" sz="2133" dirty="0">
                <a:latin typeface="Arial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5" y="3093201"/>
            <a:ext cx="10887456" cy="423193"/>
          </a:xfrm>
        </p:spPr>
        <p:txBody>
          <a:bodyPr/>
          <a:lstStyle/>
          <a:p>
            <a:r>
              <a:rPr lang="en-US" sz="2667" dirty="0">
                <a:solidFill>
                  <a:schemeClr val="accent3"/>
                </a:solidFill>
              </a:rPr>
              <a:t>Tips for Grant Applications: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88346" y="3634913"/>
            <a:ext cx="8121921" cy="2881881"/>
          </a:xfrm>
        </p:spPr>
        <p:txBody>
          <a:bodyPr/>
          <a:lstStyle/>
          <a:p>
            <a:r>
              <a:rPr lang="en-US" sz="2133" dirty="0"/>
              <a:t>Find NIH grants and funding information: </a:t>
            </a:r>
            <a:r>
              <a:rPr lang="en-US" sz="2133" dirty="0">
                <a:hlinkClick r:id="rId7"/>
              </a:rPr>
              <a:t>https://grants.nih.gov/grants/oer.htm</a:t>
            </a:r>
            <a:r>
              <a:rPr lang="en-US" sz="2133" dirty="0"/>
              <a:t> </a:t>
            </a:r>
          </a:p>
          <a:p>
            <a:pPr>
              <a:spcAft>
                <a:spcPts val="0"/>
              </a:spcAft>
            </a:pPr>
            <a:r>
              <a:rPr lang="en-US" sz="2133" dirty="0"/>
              <a:t>Visit NIH extramural diversity website: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133" dirty="0"/>
              <a:t>    </a:t>
            </a:r>
            <a:r>
              <a:rPr lang="en-US" sz="2133" dirty="0">
                <a:hlinkClick r:id="rId8"/>
              </a:rPr>
              <a:t>https://extramural-diversity.nih.gov</a:t>
            </a:r>
            <a:r>
              <a:rPr lang="en-US" sz="2133" dirty="0"/>
              <a:t> </a:t>
            </a:r>
          </a:p>
          <a:p>
            <a:pPr marL="0" indent="0">
              <a:spcAft>
                <a:spcPts val="0"/>
              </a:spcAft>
              <a:buNone/>
            </a:pPr>
            <a:endParaRPr lang="en-US" sz="2133" dirty="0"/>
          </a:p>
          <a:p>
            <a:pPr>
              <a:spcAft>
                <a:spcPts val="0"/>
              </a:spcAft>
            </a:pPr>
            <a:r>
              <a:rPr lang="en-US" sz="2133" dirty="0"/>
              <a:t>Learn about peer review at NIH Center </a:t>
            </a:r>
          </a:p>
          <a:p>
            <a:pPr marL="304792" lvl="1" indent="0">
              <a:buNone/>
            </a:pPr>
            <a:r>
              <a:rPr lang="en-US" sz="2133" dirty="0"/>
              <a:t>of Scientific Review: </a:t>
            </a:r>
            <a:r>
              <a:rPr lang="en-US" sz="2133" dirty="0">
                <a:hlinkClick r:id="rId9"/>
              </a:rPr>
              <a:t>https://public.csr.nih.gov/ApplicantResources/Pages/default.aspx</a:t>
            </a:r>
            <a:r>
              <a:rPr lang="en-US" sz="2133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FD46BA-3BFD-4EA2-8F4A-C01FA2699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25978" y="3378796"/>
            <a:ext cx="2205527" cy="2480128"/>
            <a:chOff x="6620895" y="425170"/>
            <a:chExt cx="1654145" cy="18600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B05A29-9E52-468D-B424-40A0DAFD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20895" y="425170"/>
              <a:ext cx="1654145" cy="183944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620895" y="1477490"/>
              <a:ext cx="1577969" cy="807776"/>
            </a:xfrm>
            <a:prstGeom prst="ellipse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4" name="Picture 3" descr="Top NIH Peer Review Q&amp;A - Must I wait for my summary statement before submitting my idea again?">
            <a:extLst>
              <a:ext uri="{FF2B5EF4-FFF2-40B4-BE49-F238E27FC236}">
                <a16:creationId xmlns:a16="http://schemas.microsoft.com/office/drawing/2014/main" id="{5A266AB1-A0FB-4422-BD5C-CE06316E85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1369" y="4874247"/>
            <a:ext cx="2432856" cy="1559891"/>
          </a:xfrm>
          <a:prstGeom prst="rect">
            <a:avLst/>
          </a:prstGeom>
        </p:spPr>
      </p:pic>
      <p:grpSp>
        <p:nvGrpSpPr>
          <p:cNvPr id="17" name="Group 16" descr="CURE - Continuing Umbrella of Research Experiences">
            <a:extLst>
              <a:ext uri="{FF2B5EF4-FFF2-40B4-BE49-F238E27FC236}">
                <a16:creationId xmlns:a16="http://schemas.microsoft.com/office/drawing/2014/main" id="{71EC5986-9D3E-4F41-935D-C1B92950C871}"/>
              </a:ext>
            </a:extLst>
          </p:cNvPr>
          <p:cNvGrpSpPr/>
          <p:nvPr/>
        </p:nvGrpSpPr>
        <p:grpSpPr>
          <a:xfrm>
            <a:off x="9922583" y="1420839"/>
            <a:ext cx="771647" cy="824631"/>
            <a:chOff x="6188577" y="71459"/>
            <a:chExt cx="1371435" cy="138108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84FE1BB-95BC-4B64-B3DB-6E9ECF1D6FAE}"/>
                </a:ext>
              </a:extLst>
            </p:cNvPr>
            <p:cNvSpPr/>
            <p:nvPr/>
          </p:nvSpPr>
          <p:spPr>
            <a:xfrm>
              <a:off x="6188577" y="81106"/>
              <a:ext cx="1371435" cy="13714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477A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B6AB9A-0649-4955-B926-CC473C182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4432"/>
            <a:stretch/>
          </p:blipFill>
          <p:spPr>
            <a:xfrm>
              <a:off x="6235797" y="71459"/>
              <a:ext cx="1308145" cy="1167472"/>
            </a:xfrm>
            <a:prstGeom prst="rect">
              <a:avLst/>
            </a:prstGeom>
          </p:spPr>
        </p:pic>
      </p:grpSp>
      <p:grpSp>
        <p:nvGrpSpPr>
          <p:cNvPr id="20" name="Group 19" descr="iCURE - Enhancing Diversity in the NCI Intramural Research Community">
            <a:extLst>
              <a:ext uri="{FF2B5EF4-FFF2-40B4-BE49-F238E27FC236}">
                <a16:creationId xmlns:a16="http://schemas.microsoft.com/office/drawing/2014/main" id="{207CE372-C521-4CE4-9BF9-F1879CD83045}"/>
              </a:ext>
            </a:extLst>
          </p:cNvPr>
          <p:cNvGrpSpPr/>
          <p:nvPr/>
        </p:nvGrpSpPr>
        <p:grpSpPr>
          <a:xfrm>
            <a:off x="9936151" y="2360349"/>
            <a:ext cx="771647" cy="818871"/>
            <a:chOff x="493776" y="1140349"/>
            <a:chExt cx="1371435" cy="137143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F4D2C4-A7F8-429B-B88E-5E761E831AC4}"/>
                </a:ext>
              </a:extLst>
            </p:cNvPr>
            <p:cNvSpPr/>
            <p:nvPr/>
          </p:nvSpPr>
          <p:spPr>
            <a:xfrm>
              <a:off x="493776" y="1140349"/>
              <a:ext cx="1371435" cy="137143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477A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FCB67F4-4F4B-49C9-9B8D-903559F4A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1656" y="1190348"/>
              <a:ext cx="953021" cy="1115862"/>
            </a:xfrm>
            <a:prstGeom prst="snip2SameRect">
              <a:avLst>
                <a:gd name="adj1" fmla="val 33903"/>
                <a:gd name="adj2" fmla="val 0"/>
              </a:avLst>
            </a:prstGeom>
          </p:spPr>
        </p:pic>
      </p:grpSp>
      <p:pic>
        <p:nvPicPr>
          <p:cNvPr id="7" name="Picture 6" descr="picture of meeting where all participants are sitting in a square facing in with laptops on their desks">
            <a:extLst>
              <a:ext uri="{FF2B5EF4-FFF2-40B4-BE49-F238E27FC236}">
                <a16:creationId xmlns:a16="http://schemas.microsoft.com/office/drawing/2014/main" id="{1E58E3FF-5F15-4C7C-8760-3EA7196CA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8270" y="4310749"/>
            <a:ext cx="2297639" cy="147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2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C2057C-F3D5-414D-9263-BC411283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800" kern="1200" dirty="0">
                <a:solidFill>
                  <a:srgbClr val="CC6724"/>
                </a:solidFill>
                <a:latin typeface="Arial Black" panose="020B0A04020102020204" pitchFamily="34" charset="0"/>
              </a:rPr>
              <a:t>Poll</a:t>
            </a:r>
            <a:endParaRPr lang="en-US" sz="6600" kern="1200" dirty="0">
              <a:solidFill>
                <a:srgbClr val="CC6724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1FF08-D1BD-4DA4-82FD-8CC383E4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59" y="1648870"/>
            <a:ext cx="5276471" cy="3560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What career stage are you?</a:t>
            </a:r>
          </a:p>
          <a:p>
            <a:pPr lvl="1"/>
            <a:r>
              <a:rPr lang="en-US" dirty="0"/>
              <a:t>Graduate Student</a:t>
            </a:r>
          </a:p>
          <a:p>
            <a:pPr lvl="1"/>
            <a:r>
              <a:rPr lang="en-US" dirty="0"/>
              <a:t>Postdoctoral Scholar</a:t>
            </a:r>
          </a:p>
          <a:p>
            <a:pPr lvl="1"/>
            <a:r>
              <a:rPr lang="en-US" dirty="0"/>
              <a:t>Faculty</a:t>
            </a:r>
          </a:p>
          <a:p>
            <a:pPr lvl="1"/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01283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580397F3-9016-47ED-904E-F1B3D214E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91" y="693298"/>
            <a:ext cx="3795699" cy="2082175"/>
          </a:xfrm>
        </p:spPr>
        <p:txBody>
          <a:bodyPr>
            <a:normAutofit/>
          </a:bodyPr>
          <a:lstStyle/>
          <a:p>
            <a:r>
              <a:rPr lang="en-US" sz="3600" dirty="0"/>
              <a:t>Lauren Ullrich, Ph.D.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BD3E879-38F6-4413-9F9C-126C3DB8F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491" y="3136984"/>
            <a:ext cx="3795700" cy="3023804"/>
          </a:xfrm>
        </p:spPr>
        <p:txBody>
          <a:bodyPr/>
          <a:lstStyle/>
          <a:p>
            <a:r>
              <a:rPr lang="en-US" dirty="0"/>
              <a:t>Program Director</a:t>
            </a:r>
          </a:p>
          <a:p>
            <a:r>
              <a:rPr lang="en-US" dirty="0"/>
              <a:t>Office of Programs to Enhance Neuroscience Workforce Diversity</a:t>
            </a:r>
          </a:p>
          <a:p>
            <a:r>
              <a:rPr lang="en-US" dirty="0"/>
              <a:t>NINDS</a:t>
            </a:r>
          </a:p>
          <a:p>
            <a:r>
              <a:rPr lang="en-US" dirty="0"/>
              <a:t>Lauren.Ullrich@nih.gov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431E624-7097-49F9-85C3-75D1096F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750" y="585557"/>
            <a:ext cx="5894638" cy="5176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My Journey</a:t>
            </a:r>
          </a:p>
        </p:txBody>
      </p:sp>
      <p:grpSp>
        <p:nvGrpSpPr>
          <p:cNvPr id="7" name="Group 6" descr="B.A. Psychobiology&#10;Swarthmore, PA&#10;">
            <a:extLst>
              <a:ext uri="{FF2B5EF4-FFF2-40B4-BE49-F238E27FC236}">
                <a16:creationId xmlns:a16="http://schemas.microsoft.com/office/drawing/2014/main" id="{DDD36052-A531-480A-8572-4978BD2C30B9}"/>
              </a:ext>
            </a:extLst>
          </p:cNvPr>
          <p:cNvGrpSpPr/>
          <p:nvPr/>
        </p:nvGrpSpPr>
        <p:grpSpPr>
          <a:xfrm>
            <a:off x="5669136" y="1446724"/>
            <a:ext cx="3253524" cy="584775"/>
            <a:chOff x="561044" y="1857326"/>
            <a:chExt cx="3253524" cy="584775"/>
          </a:xfrm>
        </p:grpSpPr>
        <p:pic>
          <p:nvPicPr>
            <p:cNvPr id="8" name="Picture 7" descr="https://www.commonapp.org/files/styles/400-y/public/school/logo/swarthmore%20logo.jpeg?itok=iCiUCgCl">
              <a:extLst>
                <a:ext uri="{FF2B5EF4-FFF2-40B4-BE49-F238E27FC236}">
                  <a16:creationId xmlns:a16="http://schemas.microsoft.com/office/drawing/2014/main" id="{A173D41D-E588-4DE6-ACBC-3611036E7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62" b="18585"/>
            <a:stretch/>
          </p:blipFill>
          <p:spPr bwMode="auto">
            <a:xfrm>
              <a:off x="561044" y="1857326"/>
              <a:ext cx="914400" cy="58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B2E1EA-D7C7-423D-AF3A-B85145049851}"/>
                </a:ext>
              </a:extLst>
            </p:cNvPr>
            <p:cNvSpPr txBox="1"/>
            <p:nvPr/>
          </p:nvSpPr>
          <p:spPr>
            <a:xfrm>
              <a:off x="1873011" y="1857326"/>
              <a:ext cx="19415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B.A. Psychobiology</a:t>
              </a:r>
            </a:p>
            <a:p>
              <a:r>
                <a:rPr lang="en-US" sz="1400" i="1" dirty="0"/>
                <a:t>Swarthmore, PA</a:t>
              </a:r>
            </a:p>
          </p:txBody>
        </p:sp>
      </p:grpSp>
      <p:grpSp>
        <p:nvGrpSpPr>
          <p:cNvPr id="16" name="Group 15" descr="Ph.D. Neuroscience&#10;Washington, DC">
            <a:extLst>
              <a:ext uri="{FF2B5EF4-FFF2-40B4-BE49-F238E27FC236}">
                <a16:creationId xmlns:a16="http://schemas.microsoft.com/office/drawing/2014/main" id="{E30C9BC7-DAA4-4558-A60B-DC17ADDECAB2}"/>
              </a:ext>
            </a:extLst>
          </p:cNvPr>
          <p:cNvGrpSpPr/>
          <p:nvPr/>
        </p:nvGrpSpPr>
        <p:grpSpPr>
          <a:xfrm>
            <a:off x="5596675" y="2129226"/>
            <a:ext cx="3381910" cy="1007758"/>
            <a:chOff x="622807" y="2741452"/>
            <a:chExt cx="3381910" cy="10077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6AD199-77AA-496F-ABD0-70C8BB0DBB85}"/>
                </a:ext>
              </a:extLst>
            </p:cNvPr>
            <p:cNvSpPr txBox="1"/>
            <p:nvPr/>
          </p:nvSpPr>
          <p:spPr>
            <a:xfrm>
              <a:off x="1998527" y="2952944"/>
              <a:ext cx="20061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Ph.D. Neuroscience</a:t>
              </a:r>
            </a:p>
            <a:p>
              <a:r>
                <a:rPr lang="en-US" sz="1400" i="1" dirty="0"/>
                <a:t>Washington, DC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8C0DECF-E764-4605-9996-9292009774E8}"/>
                </a:ext>
              </a:extLst>
            </p:cNvPr>
            <p:cNvGrpSpPr/>
            <p:nvPr/>
          </p:nvGrpSpPr>
          <p:grpSpPr>
            <a:xfrm>
              <a:off x="622807" y="2741452"/>
              <a:ext cx="1059322" cy="1007758"/>
              <a:chOff x="622807" y="2775008"/>
              <a:chExt cx="1059322" cy="1007758"/>
            </a:xfrm>
          </p:grpSpPr>
          <p:pic>
            <p:nvPicPr>
              <p:cNvPr id="19" name="Picture 12" descr="https://visualidentity.georgetown.edu/sites/visualidentity/files/files/upload/GeorgetownUniversityMedicalCenter.jpg">
                <a:extLst>
                  <a:ext uri="{FF2B5EF4-FFF2-40B4-BE49-F238E27FC236}">
                    <a16:creationId xmlns:a16="http://schemas.microsoft.com/office/drawing/2014/main" id="{271CF760-D33C-4683-912B-55618F2E4D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640"/>
              <a:stretch/>
            </p:blipFill>
            <p:spPr bwMode="auto">
              <a:xfrm>
                <a:off x="762874" y="2775008"/>
                <a:ext cx="77918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4" descr="https://visualidentity.georgetown.edu/sites/visualidentity/files/files/upload/GeorgetownUniversityMedicalCenter.jpg">
                <a:extLst>
                  <a:ext uri="{FF2B5EF4-FFF2-40B4-BE49-F238E27FC236}">
                    <a16:creationId xmlns:a16="http://schemas.microsoft.com/office/drawing/2014/main" id="{FDD57A10-78F1-4B9A-BEE7-6CDADD8E9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22" t="32003" r="17646" b="50000"/>
              <a:stretch/>
            </p:blipFill>
            <p:spPr bwMode="auto">
              <a:xfrm>
                <a:off x="622807" y="3664241"/>
                <a:ext cx="1059322" cy="118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Group 9" descr="Policy &amp; Advocacy&#10;Neuroscience Education &amp; Training&#10;Washington, DC&#10;">
            <a:extLst>
              <a:ext uri="{FF2B5EF4-FFF2-40B4-BE49-F238E27FC236}">
                <a16:creationId xmlns:a16="http://schemas.microsoft.com/office/drawing/2014/main" id="{61611FA7-7852-4427-9CB4-39549C12B535}"/>
              </a:ext>
            </a:extLst>
          </p:cNvPr>
          <p:cNvGrpSpPr/>
          <p:nvPr/>
        </p:nvGrpSpPr>
        <p:grpSpPr>
          <a:xfrm>
            <a:off x="5669138" y="3234711"/>
            <a:ext cx="4769311" cy="914400"/>
            <a:chOff x="561044" y="4078964"/>
            <a:chExt cx="4769311" cy="914400"/>
          </a:xfrm>
        </p:grpSpPr>
        <p:pic>
          <p:nvPicPr>
            <p:cNvPr id="11" name="Picture 6" descr="Image result for sfn">
              <a:extLst>
                <a:ext uri="{FF2B5EF4-FFF2-40B4-BE49-F238E27FC236}">
                  <a16:creationId xmlns:a16="http://schemas.microsoft.com/office/drawing/2014/main" id="{C51A0B36-E985-4F18-91CD-089FE3CE7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44" y="4078964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8D78BA-DECA-406A-BF4C-10ACD631C52A}"/>
                </a:ext>
              </a:extLst>
            </p:cNvPr>
            <p:cNvSpPr txBox="1"/>
            <p:nvPr/>
          </p:nvSpPr>
          <p:spPr>
            <a:xfrm>
              <a:off x="1881719" y="4105277"/>
              <a:ext cx="344863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Policy &amp; Advocacy</a:t>
              </a:r>
            </a:p>
            <a:p>
              <a:r>
                <a:rPr lang="en-US" dirty="0"/>
                <a:t>Neuroscience Education &amp; Training</a:t>
              </a:r>
            </a:p>
            <a:p>
              <a:r>
                <a:rPr lang="en-US" sz="1400" i="1" dirty="0"/>
                <a:t>Washington, DC</a:t>
              </a:r>
            </a:p>
          </p:txBody>
        </p:sp>
      </p:grpSp>
      <p:grpSp>
        <p:nvGrpSpPr>
          <p:cNvPr id="2" name="Group 1" descr="AAAS Science &amp; Technology Policy Fellow at NINDS&#10;Bethesda, MD&#10;">
            <a:extLst>
              <a:ext uri="{FF2B5EF4-FFF2-40B4-BE49-F238E27FC236}">
                <a16:creationId xmlns:a16="http://schemas.microsoft.com/office/drawing/2014/main" id="{011626EA-EFD7-4769-9467-3CF0AE1D5CB3}"/>
              </a:ext>
            </a:extLst>
          </p:cNvPr>
          <p:cNvGrpSpPr/>
          <p:nvPr/>
        </p:nvGrpSpPr>
        <p:grpSpPr>
          <a:xfrm>
            <a:off x="5819996" y="4247972"/>
            <a:ext cx="4754473" cy="861774"/>
            <a:chOff x="5819996" y="4247972"/>
            <a:chExt cx="4754473" cy="861774"/>
          </a:xfrm>
        </p:grpSpPr>
        <p:pic>
          <p:nvPicPr>
            <p:cNvPr id="1028" name="Picture 4" descr="AAAS Science &amp; Technology Policy Fellowships - Home | Facebook">
              <a:extLst>
                <a:ext uri="{FF2B5EF4-FFF2-40B4-BE49-F238E27FC236}">
                  <a16:creationId xmlns:a16="http://schemas.microsoft.com/office/drawing/2014/main" id="{EBA23AEC-2C16-45B5-810E-396BCD3B8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996" y="4366253"/>
              <a:ext cx="612680" cy="612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61A8BA-A599-45A7-AC97-0B2B13F69FC0}"/>
                </a:ext>
              </a:extLst>
            </p:cNvPr>
            <p:cNvSpPr txBox="1"/>
            <p:nvPr/>
          </p:nvSpPr>
          <p:spPr>
            <a:xfrm>
              <a:off x="6993134" y="4247972"/>
              <a:ext cx="358133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AAAS Science &amp; Technology Policy Fellow at NINDS</a:t>
              </a:r>
            </a:p>
            <a:p>
              <a:r>
                <a:rPr lang="en-US" sz="1400" i="1" dirty="0"/>
                <a:t>Bethesda, MD</a:t>
              </a:r>
            </a:p>
          </p:txBody>
        </p:sp>
      </p:grpSp>
      <p:grpSp>
        <p:nvGrpSpPr>
          <p:cNvPr id="13" name="Group 12" descr="Office of Programs to Enhance Neuroscience Workforce Diversity&#10;Bethesda, MD">
            <a:extLst>
              <a:ext uri="{FF2B5EF4-FFF2-40B4-BE49-F238E27FC236}">
                <a16:creationId xmlns:a16="http://schemas.microsoft.com/office/drawing/2014/main" id="{DD290F9B-DB40-428E-A406-15947C1150E9}"/>
              </a:ext>
            </a:extLst>
          </p:cNvPr>
          <p:cNvGrpSpPr/>
          <p:nvPr/>
        </p:nvGrpSpPr>
        <p:grpSpPr>
          <a:xfrm>
            <a:off x="5669138" y="5196075"/>
            <a:ext cx="4905332" cy="914400"/>
            <a:chOff x="561044" y="5338872"/>
            <a:chExt cx="4905332" cy="914400"/>
          </a:xfrm>
        </p:grpSpPr>
        <p:pic>
          <p:nvPicPr>
            <p:cNvPr id="14" name="Picture 13" descr="http://www.freemindconsultants.com/wp-content/uploads/2018/02/NINDS-logo1.jpg">
              <a:extLst>
                <a:ext uri="{FF2B5EF4-FFF2-40B4-BE49-F238E27FC236}">
                  <a16:creationId xmlns:a16="http://schemas.microsoft.com/office/drawing/2014/main" id="{7BE9DE3B-13E8-47EE-9866-A120351D8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44" y="5338872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45AC89-4A08-4E72-B52B-233A464CC3D5}"/>
                </a:ext>
              </a:extLst>
            </p:cNvPr>
            <p:cNvSpPr txBox="1"/>
            <p:nvPr/>
          </p:nvSpPr>
          <p:spPr>
            <a:xfrm>
              <a:off x="1885041" y="5370819"/>
              <a:ext cx="358133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Office of Programs to Enhance Neuroscience Workforce Diversity</a:t>
              </a:r>
            </a:p>
            <a:p>
              <a:r>
                <a:rPr lang="en-US" sz="1400" i="1" dirty="0"/>
                <a:t>Bethesda, MD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823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379378-4658-4284-8E67-3C84B22A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your career path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B2726-F98C-4736-96FD-61CF97298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Focus your exploration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0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Instead of: What do I want to do with my life? </a:t>
            </a:r>
          </a:p>
          <a:p>
            <a:pPr marL="800100" lvl="1" indent="-342900">
              <a:lnSpc>
                <a:spcPct val="10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Try: What do I enjoy doing? 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Seek out resources and opportunities</a:t>
            </a:r>
          </a:p>
          <a:p>
            <a:pPr marL="800100" lvl="1" indent="-342900">
              <a:lnSpc>
                <a:spcPct val="10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Many skills are transferable (e.g., project management)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Develop your network</a:t>
            </a:r>
          </a:p>
          <a:p>
            <a:pPr marL="800100" lvl="1" indent="-342900">
              <a:lnSpc>
                <a:spcPct val="10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Networking can be useful and fun!</a:t>
            </a:r>
          </a:p>
        </p:txBody>
      </p:sp>
    </p:spTree>
    <p:extLst>
      <p:ext uri="{BB962C8B-B14F-4D97-AF65-F5344CB8AC3E}">
        <p14:creationId xmlns:p14="http://schemas.microsoft.com/office/powerpoint/2010/main" val="291750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4E7781-5CB6-4AA8-A17E-7B0A21D1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480" y="0"/>
            <a:ext cx="8835320" cy="1156373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18839D-D055-4EA2-80BB-9DAB30D69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National Postdoctoral Association</a:t>
            </a:r>
          </a:p>
          <a:p>
            <a:pPr lvl="1"/>
            <a:r>
              <a:rPr lang="en-US" dirty="0">
                <a:hlinkClick r:id="rId2"/>
              </a:rPr>
              <a:t>https://www.nationalpostdoc.org/</a:t>
            </a:r>
            <a:r>
              <a:rPr lang="en-US" dirty="0"/>
              <a:t> </a:t>
            </a:r>
          </a:p>
          <a:p>
            <a:r>
              <a:rPr lang="en-US" dirty="0"/>
              <a:t>Science Careers’ </a:t>
            </a:r>
            <a:r>
              <a:rPr lang="en-US" dirty="0" err="1"/>
              <a:t>myIDP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https://myidp.sciencecareers.org/</a:t>
            </a:r>
            <a:r>
              <a:rPr lang="en-US" dirty="0"/>
              <a:t> </a:t>
            </a:r>
          </a:p>
          <a:p>
            <a:r>
              <a:rPr lang="en-US" dirty="0"/>
              <a:t>Job Simulations</a:t>
            </a:r>
          </a:p>
          <a:p>
            <a:pPr lvl="1"/>
            <a:r>
              <a:rPr lang="en-US" dirty="0">
                <a:hlinkClick r:id="rId4"/>
              </a:rPr>
              <a:t>https://intersectjobsims.com/library/</a:t>
            </a:r>
            <a:endParaRPr lang="en-US" dirty="0"/>
          </a:p>
          <a:p>
            <a:r>
              <a:rPr lang="en-US" dirty="0"/>
              <a:t>Annual NIH Career Symposium</a:t>
            </a:r>
          </a:p>
          <a:p>
            <a:pPr lvl="1"/>
            <a:r>
              <a:rPr lang="en-US" dirty="0">
                <a:hlinkClick r:id="rId5"/>
              </a:rPr>
              <a:t>https://www.training.nih.gov/nih_career_symposium</a:t>
            </a:r>
            <a:endParaRPr lang="en-US" dirty="0"/>
          </a:p>
          <a:p>
            <a:r>
              <a:rPr lang="en-US" dirty="0"/>
              <a:t>And many more…</a:t>
            </a:r>
          </a:p>
          <a:p>
            <a:pPr lvl="1"/>
            <a:r>
              <a:rPr lang="en-US" dirty="0">
                <a:hlinkClick r:id="rId6"/>
              </a:rPr>
              <a:t>https://extramural-diversity.nih.gov/career-pathways/next-career-steps</a:t>
            </a:r>
            <a:r>
              <a:rPr lang="en-US" dirty="0"/>
              <a:t>  </a:t>
            </a:r>
          </a:p>
        </p:txBody>
      </p:sp>
      <p:pic>
        <p:nvPicPr>
          <p:cNvPr id="4" name="Picture 2" descr="Building up the nerve logo (graphic: action potential EEG signal inside headphones). Season 2 available at ninds.buzzsprout.com. Learn about the components of a grant application with successful awardees.  We know that applying for NIH funding can be daunting, but we’re here to help—it’s our job!">
            <a:extLst>
              <a:ext uri="{FF2B5EF4-FFF2-40B4-BE49-F238E27FC236}">
                <a16:creationId xmlns:a16="http://schemas.microsoft.com/office/drawing/2014/main" id="{0F0A1974-703E-4F13-AD6D-03F1A5D6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36" y="1825625"/>
            <a:ext cx="3581964" cy="20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50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861B-DD3E-264F-BFD8-CE2F90FD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5575"/>
            <a:ext cx="5313557" cy="914400"/>
          </a:xfrm>
        </p:spPr>
        <p:txBody>
          <a:bodyPr/>
          <a:lstStyle/>
          <a:p>
            <a:r>
              <a:rPr lang="en-US" dirty="0"/>
              <a:t>My Path to Becoming a Program Officer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1C571-481E-B741-AB12-245CBD24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760" y="5867400"/>
            <a:ext cx="4492487" cy="915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Timothy A. </a:t>
            </a:r>
            <a:r>
              <a:rPr lang="en-US" dirty="0" err="1"/>
              <a:t>Gondré</a:t>
            </a:r>
            <a:r>
              <a:rPr lang="en-US" dirty="0"/>
              <a:t>-Lewis, Ph.D.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tglewis@niaid.nih.gov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7883F-691F-42FC-835D-781B8950F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71122" y="762000"/>
            <a:ext cx="8267877" cy="6172200"/>
          </a:xfrm>
          <a:prstGeom prst="rect">
            <a:avLst/>
          </a:prstGeom>
          <a:noFill/>
        </p:spPr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64A7DFAE-24AE-4F1D-ACA7-AFDFC7D25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71122" y="1264388"/>
            <a:ext cx="8267877" cy="5167423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 descr="High School Diploma">
            <a:extLst>
              <a:ext uri="{FF2B5EF4-FFF2-40B4-BE49-F238E27FC236}">
                <a16:creationId xmlns:a16="http://schemas.microsoft.com/office/drawing/2014/main" id="{6C8E106C-B623-45A0-9A1D-A61C8C066CE2}"/>
              </a:ext>
            </a:extLst>
          </p:cNvPr>
          <p:cNvGrpSpPr/>
          <p:nvPr/>
        </p:nvGrpSpPr>
        <p:grpSpPr>
          <a:xfrm>
            <a:off x="1501292" y="4267200"/>
            <a:ext cx="2562387" cy="2164610"/>
            <a:chOff x="1501292" y="4267200"/>
            <a:chExt cx="2562387" cy="21646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9E250F-67A4-45FA-9EBA-B8D48898B71C}"/>
                </a:ext>
              </a:extLst>
            </p:cNvPr>
            <p:cNvSpPr/>
            <p:nvPr/>
          </p:nvSpPr>
          <p:spPr>
            <a:xfrm>
              <a:off x="2885507" y="5106884"/>
              <a:ext cx="190161" cy="19016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 descr="High School Diploma">
              <a:extLst>
                <a:ext uri="{FF2B5EF4-FFF2-40B4-BE49-F238E27FC236}">
                  <a16:creationId xmlns:a16="http://schemas.microsoft.com/office/drawing/2014/main" id="{F26D5923-E59F-40BF-BD0E-CE72F0EF80A9}"/>
                </a:ext>
              </a:extLst>
            </p:cNvPr>
            <p:cNvSpPr/>
            <p:nvPr/>
          </p:nvSpPr>
          <p:spPr>
            <a:xfrm>
              <a:off x="2980588" y="5201964"/>
              <a:ext cx="1083091" cy="1229846"/>
            </a:xfrm>
            <a:custGeom>
              <a:avLst/>
              <a:gdLst>
                <a:gd name="connsiteX0" fmla="*/ 0 w 1083091"/>
                <a:gd name="connsiteY0" fmla="*/ 0 h 1229846"/>
                <a:gd name="connsiteX1" fmla="*/ 1083091 w 1083091"/>
                <a:gd name="connsiteY1" fmla="*/ 0 h 1229846"/>
                <a:gd name="connsiteX2" fmla="*/ 1083091 w 1083091"/>
                <a:gd name="connsiteY2" fmla="*/ 1229846 h 1229846"/>
                <a:gd name="connsiteX3" fmla="*/ 0 w 1083091"/>
                <a:gd name="connsiteY3" fmla="*/ 1229846 h 1229846"/>
                <a:gd name="connsiteX4" fmla="*/ 0 w 1083091"/>
                <a:gd name="connsiteY4" fmla="*/ 0 h 122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091" h="1229846">
                  <a:moveTo>
                    <a:pt x="0" y="0"/>
                  </a:moveTo>
                  <a:lnTo>
                    <a:pt x="1083091" y="0"/>
                  </a:lnTo>
                  <a:lnTo>
                    <a:pt x="1083091" y="1229846"/>
                  </a:lnTo>
                  <a:lnTo>
                    <a:pt x="0" y="12298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762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High School Diploma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1C9ACA5-E9F6-1742-B12B-B6F358FA4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1292" y="4267200"/>
              <a:ext cx="1320800" cy="99060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F8330C15-1F4F-D04D-8A16-F86CCFFD0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6019800"/>
            <a:ext cx="1132736" cy="381000"/>
          </a:xfrm>
          <a:prstGeom prst="rect">
            <a:avLst/>
          </a:prstGeom>
        </p:spPr>
      </p:pic>
      <p:grpSp>
        <p:nvGrpSpPr>
          <p:cNvPr id="24" name="Group 23" descr="AB in Biology and African-American Studies">
            <a:extLst>
              <a:ext uri="{FF2B5EF4-FFF2-40B4-BE49-F238E27FC236}">
                <a16:creationId xmlns:a16="http://schemas.microsoft.com/office/drawing/2014/main" id="{36F3DE8A-87BD-4CE3-97D0-358325CE5ADF}"/>
              </a:ext>
            </a:extLst>
          </p:cNvPr>
          <p:cNvGrpSpPr/>
          <p:nvPr/>
        </p:nvGrpSpPr>
        <p:grpSpPr>
          <a:xfrm>
            <a:off x="2362200" y="2895600"/>
            <a:ext cx="3657600" cy="3536211"/>
            <a:chOff x="2362200" y="2895600"/>
            <a:chExt cx="3657600" cy="353621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42335A5-80F1-7A41-8227-0C1D93A8F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1600" y="5257800"/>
              <a:ext cx="838200" cy="8382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BDFAF29-D900-4FB1-A329-62ED60508612}"/>
                </a:ext>
              </a:extLst>
            </p:cNvPr>
            <p:cNvSpPr/>
            <p:nvPr/>
          </p:nvSpPr>
          <p:spPr>
            <a:xfrm>
              <a:off x="3914858" y="4117839"/>
              <a:ext cx="297643" cy="2976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CB59BC2-CA48-4150-BB1D-4FD47CF397EA}"/>
                </a:ext>
              </a:extLst>
            </p:cNvPr>
            <p:cNvSpPr/>
            <p:nvPr/>
          </p:nvSpPr>
          <p:spPr>
            <a:xfrm>
              <a:off x="4063680" y="4266661"/>
              <a:ext cx="1372467" cy="2165150"/>
            </a:xfrm>
            <a:custGeom>
              <a:avLst/>
              <a:gdLst>
                <a:gd name="connsiteX0" fmla="*/ 0 w 1372467"/>
                <a:gd name="connsiteY0" fmla="*/ 0 h 2165150"/>
                <a:gd name="connsiteX1" fmla="*/ 1372467 w 1372467"/>
                <a:gd name="connsiteY1" fmla="*/ 0 h 2165150"/>
                <a:gd name="connsiteX2" fmla="*/ 1372467 w 1372467"/>
                <a:gd name="connsiteY2" fmla="*/ 2165150 h 2165150"/>
                <a:gd name="connsiteX3" fmla="*/ 0 w 1372467"/>
                <a:gd name="connsiteY3" fmla="*/ 2165150 h 2165150"/>
                <a:gd name="connsiteX4" fmla="*/ 0 w 1372467"/>
                <a:gd name="connsiteY4" fmla="*/ 0 h 21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467" h="2165150">
                  <a:moveTo>
                    <a:pt x="0" y="0"/>
                  </a:moveTo>
                  <a:lnTo>
                    <a:pt x="1372467" y="0"/>
                  </a:lnTo>
                  <a:lnTo>
                    <a:pt x="1372467" y="2165150"/>
                  </a:lnTo>
                  <a:lnTo>
                    <a:pt x="0" y="21651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715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AB in Biology and African-American Studies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1C9C389-5C1C-E14D-853B-8426290E6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200" y="2895600"/>
              <a:ext cx="1595653" cy="1063128"/>
            </a:xfrm>
            <a:prstGeom prst="rect">
              <a:avLst/>
            </a:prstGeom>
          </p:spPr>
        </p:pic>
      </p:grpSp>
      <p:grpSp>
        <p:nvGrpSpPr>
          <p:cNvPr id="23" name="Group 22" descr="PhD in Microbiology and Immunology at Medical College of Virginia">
            <a:extLst>
              <a:ext uri="{FF2B5EF4-FFF2-40B4-BE49-F238E27FC236}">
                <a16:creationId xmlns:a16="http://schemas.microsoft.com/office/drawing/2014/main" id="{2CEEB5C0-ABD7-46DB-A371-6F1C6A1757FC}"/>
              </a:ext>
            </a:extLst>
          </p:cNvPr>
          <p:cNvGrpSpPr/>
          <p:nvPr/>
        </p:nvGrpSpPr>
        <p:grpSpPr>
          <a:xfrm>
            <a:off x="3886201" y="2057400"/>
            <a:ext cx="3771899" cy="4374410"/>
            <a:chOff x="3886201" y="2057400"/>
            <a:chExt cx="3771899" cy="437441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9395984-8BCE-CC47-B351-CCE03A13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5600" y="4572000"/>
              <a:ext cx="952500" cy="9525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3BEB23-F5BF-438A-A144-8BAFF3DD38A8}"/>
                </a:ext>
              </a:extLst>
            </p:cNvPr>
            <p:cNvSpPr/>
            <p:nvPr/>
          </p:nvSpPr>
          <p:spPr>
            <a:xfrm>
              <a:off x="5237718" y="3329290"/>
              <a:ext cx="396858" cy="39685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F8ACEAE-629E-4420-A049-6010E823362B}"/>
                </a:ext>
              </a:extLst>
            </p:cNvPr>
            <p:cNvSpPr/>
            <p:nvPr/>
          </p:nvSpPr>
          <p:spPr>
            <a:xfrm>
              <a:off x="5436147" y="3527719"/>
              <a:ext cx="1595700" cy="2904091"/>
            </a:xfrm>
            <a:custGeom>
              <a:avLst/>
              <a:gdLst>
                <a:gd name="connsiteX0" fmla="*/ 0 w 1595700"/>
                <a:gd name="connsiteY0" fmla="*/ 0 h 2904091"/>
                <a:gd name="connsiteX1" fmla="*/ 1595700 w 1595700"/>
                <a:gd name="connsiteY1" fmla="*/ 0 h 2904091"/>
                <a:gd name="connsiteX2" fmla="*/ 1595700 w 1595700"/>
                <a:gd name="connsiteY2" fmla="*/ 2904091 h 2904091"/>
                <a:gd name="connsiteX3" fmla="*/ 0 w 1595700"/>
                <a:gd name="connsiteY3" fmla="*/ 2904091 h 2904091"/>
                <a:gd name="connsiteX4" fmla="*/ 0 w 1595700"/>
                <a:gd name="connsiteY4" fmla="*/ 0 h 290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700" h="2904091">
                  <a:moveTo>
                    <a:pt x="0" y="0"/>
                  </a:moveTo>
                  <a:lnTo>
                    <a:pt x="1595700" y="0"/>
                  </a:lnTo>
                  <a:lnTo>
                    <a:pt x="1595700" y="2904091"/>
                  </a:lnTo>
                  <a:lnTo>
                    <a:pt x="0" y="29040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0287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PhD in Microbiology and Immunology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28159CA-16E9-684F-B27E-F7D0B287C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201" y="2057400"/>
              <a:ext cx="1341437" cy="889000"/>
            </a:xfrm>
            <a:prstGeom prst="rect">
              <a:avLst/>
            </a:prstGeom>
          </p:spPr>
        </p:pic>
      </p:grpSp>
      <p:grpSp>
        <p:nvGrpSpPr>
          <p:cNvPr id="22" name="Group 21" descr="Postdoc in Immunology at Trudeau Institute">
            <a:extLst>
              <a:ext uri="{FF2B5EF4-FFF2-40B4-BE49-F238E27FC236}">
                <a16:creationId xmlns:a16="http://schemas.microsoft.com/office/drawing/2014/main" id="{2A96CC26-3276-4E32-AA78-A9013361C9AB}"/>
              </a:ext>
            </a:extLst>
          </p:cNvPr>
          <p:cNvGrpSpPr/>
          <p:nvPr/>
        </p:nvGrpSpPr>
        <p:grpSpPr>
          <a:xfrm>
            <a:off x="5923156" y="1066800"/>
            <a:ext cx="3537598" cy="5365011"/>
            <a:chOff x="5923156" y="1066800"/>
            <a:chExt cx="3537598" cy="5365011"/>
          </a:xfrm>
        </p:grpSpPr>
        <p:sp>
          <p:nvSpPr>
            <p:cNvPr id="14" name="Oval 13" descr="Postdoc in Immunology&#10;">
              <a:extLst>
                <a:ext uri="{FF2B5EF4-FFF2-40B4-BE49-F238E27FC236}">
                  <a16:creationId xmlns:a16="http://schemas.microsoft.com/office/drawing/2014/main" id="{3BDACF2F-2463-485D-9490-1891225A0AD3}"/>
                </a:ext>
              </a:extLst>
            </p:cNvPr>
            <p:cNvSpPr/>
            <p:nvPr/>
          </p:nvSpPr>
          <p:spPr>
            <a:xfrm>
              <a:off x="6775544" y="2713333"/>
              <a:ext cx="512608" cy="5126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 descr="Postdoc in Immunology&#10;">
              <a:extLst>
                <a:ext uri="{FF2B5EF4-FFF2-40B4-BE49-F238E27FC236}">
                  <a16:creationId xmlns:a16="http://schemas.microsoft.com/office/drawing/2014/main" id="{76791926-EB78-4730-9B20-C3672F881A12}"/>
                </a:ext>
              </a:extLst>
            </p:cNvPr>
            <p:cNvSpPr/>
            <p:nvPr/>
          </p:nvSpPr>
          <p:spPr>
            <a:xfrm>
              <a:off x="7031848" y="2969638"/>
              <a:ext cx="1653575" cy="3462173"/>
            </a:xfrm>
            <a:custGeom>
              <a:avLst/>
              <a:gdLst>
                <a:gd name="connsiteX0" fmla="*/ 0 w 1653575"/>
                <a:gd name="connsiteY0" fmla="*/ 0 h 3462173"/>
                <a:gd name="connsiteX1" fmla="*/ 1653575 w 1653575"/>
                <a:gd name="connsiteY1" fmla="*/ 0 h 3462173"/>
                <a:gd name="connsiteX2" fmla="*/ 1653575 w 1653575"/>
                <a:gd name="connsiteY2" fmla="*/ 3462173 h 3462173"/>
                <a:gd name="connsiteX3" fmla="*/ 0 w 1653575"/>
                <a:gd name="connsiteY3" fmla="*/ 3462173 h 3462173"/>
                <a:gd name="connsiteX4" fmla="*/ 0 w 1653575"/>
                <a:gd name="connsiteY4" fmla="*/ 0 h 346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3575" h="3462173">
                  <a:moveTo>
                    <a:pt x="0" y="0"/>
                  </a:moveTo>
                  <a:lnTo>
                    <a:pt x="1653575" y="0"/>
                  </a:lnTo>
                  <a:lnTo>
                    <a:pt x="1653575" y="3462173"/>
                  </a:lnTo>
                  <a:lnTo>
                    <a:pt x="0" y="3462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1621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Postdoc in Immunology</a:t>
              </a:r>
            </a:p>
          </p:txBody>
        </p:sp>
        <p:pic>
          <p:nvPicPr>
            <p:cNvPr id="51" name="Picture 50" descr="&#10;">
              <a:extLst>
                <a:ext uri="{FF2B5EF4-FFF2-40B4-BE49-F238E27FC236}">
                  <a16:creationId xmlns:a16="http://schemas.microsoft.com/office/drawing/2014/main" id="{B06D4B65-EC5B-D140-ADA6-4141147C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3156" y="1066800"/>
              <a:ext cx="943208" cy="1289050"/>
            </a:xfrm>
            <a:prstGeom prst="rect">
              <a:avLst/>
            </a:prstGeom>
          </p:spPr>
        </p:pic>
        <p:pic>
          <p:nvPicPr>
            <p:cNvPr id="52" name="Picture 51" descr="Postdoc in Immunology&#10;">
              <a:extLst>
                <a:ext uri="{FF2B5EF4-FFF2-40B4-BE49-F238E27FC236}">
                  <a16:creationId xmlns:a16="http://schemas.microsoft.com/office/drawing/2014/main" id="{45D8A29A-EA49-AE4D-930F-447D35D90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1401" y="3810000"/>
              <a:ext cx="2069353" cy="253098"/>
            </a:xfrm>
            <a:prstGeom prst="rect">
              <a:avLst/>
            </a:prstGeom>
          </p:spPr>
        </p:pic>
      </p:grpSp>
      <p:grpSp>
        <p:nvGrpSpPr>
          <p:cNvPr id="21" name="Group 20" descr="Faculty Position at York College">
            <a:extLst>
              <a:ext uri="{FF2B5EF4-FFF2-40B4-BE49-F238E27FC236}">
                <a16:creationId xmlns:a16="http://schemas.microsoft.com/office/drawing/2014/main" id="{34AFD82E-D9AF-4E3B-8908-EB44E274D0B8}"/>
              </a:ext>
            </a:extLst>
          </p:cNvPr>
          <p:cNvGrpSpPr/>
          <p:nvPr/>
        </p:nvGrpSpPr>
        <p:grpSpPr>
          <a:xfrm>
            <a:off x="7543800" y="685800"/>
            <a:ext cx="3124200" cy="5746011"/>
            <a:chOff x="7543800" y="685800"/>
            <a:chExt cx="3124200" cy="574601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ADBA35A-1AED-1040-8F24-9807D706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3800" y="685800"/>
              <a:ext cx="1270000" cy="1270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67BF6B2-26AC-6D45-9B8F-BBEA8B64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92184" y="3124201"/>
              <a:ext cx="1275816" cy="88899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9D286A-0D29-490E-AF7F-515DF051B4FD}"/>
                </a:ext>
              </a:extLst>
            </p:cNvPr>
            <p:cNvSpPr/>
            <p:nvPr/>
          </p:nvSpPr>
          <p:spPr>
            <a:xfrm>
              <a:off x="8358842" y="2302007"/>
              <a:ext cx="653162" cy="65316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1C1D01E-18BA-462A-8139-012AD8D4E620}"/>
                </a:ext>
              </a:extLst>
            </p:cNvPr>
            <p:cNvSpPr/>
            <p:nvPr/>
          </p:nvSpPr>
          <p:spPr>
            <a:xfrm>
              <a:off x="8685423" y="2628588"/>
              <a:ext cx="1653575" cy="3803223"/>
            </a:xfrm>
            <a:custGeom>
              <a:avLst/>
              <a:gdLst>
                <a:gd name="connsiteX0" fmla="*/ 0 w 1653575"/>
                <a:gd name="connsiteY0" fmla="*/ 0 h 3803223"/>
                <a:gd name="connsiteX1" fmla="*/ 1653575 w 1653575"/>
                <a:gd name="connsiteY1" fmla="*/ 0 h 3803223"/>
                <a:gd name="connsiteX2" fmla="*/ 1653575 w 1653575"/>
                <a:gd name="connsiteY2" fmla="*/ 3803223 h 3803223"/>
                <a:gd name="connsiteX3" fmla="*/ 0 w 1653575"/>
                <a:gd name="connsiteY3" fmla="*/ 3803223 h 3803223"/>
                <a:gd name="connsiteX4" fmla="*/ 0 w 1653575"/>
                <a:gd name="connsiteY4" fmla="*/ 0 h 380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3575" h="3803223">
                  <a:moveTo>
                    <a:pt x="0" y="0"/>
                  </a:moveTo>
                  <a:lnTo>
                    <a:pt x="1653575" y="0"/>
                  </a:lnTo>
                  <a:lnTo>
                    <a:pt x="1653575" y="3803223"/>
                  </a:lnTo>
                  <a:lnTo>
                    <a:pt x="0" y="38032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6097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Faculty Position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793D4-0608-EC4D-9BA9-355486DA92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7A682-173C-0C40-B0B7-1BEBB0C695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90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AF7DB-F023-0F48-957E-08D47D65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5" name="Content Placeholder 4" descr="Grants &amp; Contracts section of NIAID site">
            <a:extLst>
              <a:ext uri="{FF2B5EF4-FFF2-40B4-BE49-F238E27FC236}">
                <a16:creationId xmlns:a16="http://schemas.microsoft.com/office/drawing/2014/main" id="{FE94C988-84AB-5C46-B971-F7AD54C47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58" y="1311275"/>
            <a:ext cx="10060008" cy="47847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0410B-B474-E14B-9E78-DDD8F177B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A682-173C-0C40-B0B7-1BEBB0C695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1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E335-6410-C14F-9B52-920E2A93C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Post-Docs’ Guide to Gaining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FD38C-C501-AF4B-9185-BD5C10DC0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https://www.niaid.nih.gov/grants-contracts/postdoc-guide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5BE67-759C-3148-AB6B-1F30A61FB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A682-173C-0C40-B0B7-1BEBB0C695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F0D5B-874B-2847-A2F3-1E0842180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1935607"/>
            <a:ext cx="7487920" cy="4034982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81847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45F9A5B-911A-4B77-B7B0-A5913A7E8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-423193"/>
            <a:ext cx="10887456" cy="42319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Alison Lin, PhD</a:t>
            </a:r>
          </a:p>
        </p:txBody>
      </p:sp>
      <p:grpSp>
        <p:nvGrpSpPr>
          <p:cNvPr id="11" name="Group 10" descr="Alison Lin, PhD, Acting Chief, Diversity Training Branch, Center to Reduce Cancer Health Disparities">
            <a:extLst>
              <a:ext uri="{FF2B5EF4-FFF2-40B4-BE49-F238E27FC236}">
                <a16:creationId xmlns:a16="http://schemas.microsoft.com/office/drawing/2014/main" id="{F9C5ECBA-1B98-4CC4-BCF6-55610C72594A}"/>
              </a:ext>
            </a:extLst>
          </p:cNvPr>
          <p:cNvGrpSpPr/>
          <p:nvPr/>
        </p:nvGrpSpPr>
        <p:grpSpPr>
          <a:xfrm>
            <a:off x="-9097" y="-32762"/>
            <a:ext cx="12201097" cy="831912"/>
            <a:chOff x="-6823" y="-24572"/>
            <a:chExt cx="9150823" cy="6239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CCE623-F560-40C5-BB1C-6CB82B001890}"/>
                </a:ext>
              </a:extLst>
            </p:cNvPr>
            <p:cNvSpPr/>
            <p:nvPr/>
          </p:nvSpPr>
          <p:spPr>
            <a:xfrm>
              <a:off x="0" y="-24572"/>
              <a:ext cx="9144000" cy="623457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" name="Trapezoid 1">
              <a:extLst>
                <a:ext uri="{FF2B5EF4-FFF2-40B4-BE49-F238E27FC236}">
                  <a16:creationId xmlns:a16="http://schemas.microsoft.com/office/drawing/2014/main" id="{EBD550EA-9C17-437A-A8FE-409AB8415615}"/>
                </a:ext>
              </a:extLst>
            </p:cNvPr>
            <p:cNvSpPr/>
            <p:nvPr/>
          </p:nvSpPr>
          <p:spPr>
            <a:xfrm>
              <a:off x="-40" y="-11700"/>
              <a:ext cx="6318649" cy="610585"/>
            </a:xfrm>
            <a:custGeom>
              <a:avLst/>
              <a:gdLst>
                <a:gd name="connsiteX0" fmla="*/ 0 w 6311030"/>
                <a:gd name="connsiteY0" fmla="*/ 610585 h 610585"/>
                <a:gd name="connsiteX1" fmla="*/ 563881 w 6311030"/>
                <a:gd name="connsiteY1" fmla="*/ 0 h 610585"/>
                <a:gd name="connsiteX2" fmla="*/ 5747149 w 6311030"/>
                <a:gd name="connsiteY2" fmla="*/ 0 h 610585"/>
                <a:gd name="connsiteX3" fmla="*/ 6311030 w 6311030"/>
                <a:gd name="connsiteY3" fmla="*/ 610585 h 610585"/>
                <a:gd name="connsiteX4" fmla="*/ 0 w 6311030"/>
                <a:gd name="connsiteY4" fmla="*/ 610585 h 610585"/>
                <a:gd name="connsiteX0" fmla="*/ 0 w 6311030"/>
                <a:gd name="connsiteY0" fmla="*/ 610585 h 610585"/>
                <a:gd name="connsiteX1" fmla="*/ 1 w 6311030"/>
                <a:gd name="connsiteY1" fmla="*/ 53340 h 610585"/>
                <a:gd name="connsiteX2" fmla="*/ 5747149 w 6311030"/>
                <a:gd name="connsiteY2" fmla="*/ 0 h 610585"/>
                <a:gd name="connsiteX3" fmla="*/ 6311030 w 6311030"/>
                <a:gd name="connsiteY3" fmla="*/ 610585 h 610585"/>
                <a:gd name="connsiteX4" fmla="*/ 0 w 6311030"/>
                <a:gd name="connsiteY4" fmla="*/ 610585 h 610585"/>
                <a:gd name="connsiteX0" fmla="*/ 7619 w 6318649"/>
                <a:gd name="connsiteY0" fmla="*/ 610585 h 610585"/>
                <a:gd name="connsiteX1" fmla="*/ 0 w 6318649"/>
                <a:gd name="connsiteY1" fmla="*/ 0 h 610585"/>
                <a:gd name="connsiteX2" fmla="*/ 5754768 w 6318649"/>
                <a:gd name="connsiteY2" fmla="*/ 0 h 610585"/>
                <a:gd name="connsiteX3" fmla="*/ 6318649 w 6318649"/>
                <a:gd name="connsiteY3" fmla="*/ 610585 h 610585"/>
                <a:gd name="connsiteX4" fmla="*/ 7619 w 6318649"/>
                <a:gd name="connsiteY4" fmla="*/ 610585 h 6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8649" h="610585">
                  <a:moveTo>
                    <a:pt x="7619" y="610585"/>
                  </a:moveTo>
                  <a:cubicBezTo>
                    <a:pt x="7619" y="424837"/>
                    <a:pt x="0" y="185748"/>
                    <a:pt x="0" y="0"/>
                  </a:cubicBezTo>
                  <a:lnTo>
                    <a:pt x="5754768" y="0"/>
                  </a:lnTo>
                  <a:lnTo>
                    <a:pt x="6318649" y="610585"/>
                  </a:lnTo>
                  <a:lnTo>
                    <a:pt x="7619" y="6105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5C467-F21B-4C6B-AECC-E9CCF191B4D8}"/>
                </a:ext>
              </a:extLst>
            </p:cNvPr>
            <p:cNvSpPr txBox="1"/>
            <p:nvPr/>
          </p:nvSpPr>
          <p:spPr>
            <a:xfrm>
              <a:off x="-6823" y="117672"/>
              <a:ext cx="2468927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67" b="1" i="1" dirty="0">
                  <a:solidFill>
                    <a:srgbClr val="FFFFFF"/>
                  </a:solidFill>
                  <a:latin typeface="Montserrat" panose="00000500000000000000" pitchFamily="2" charset="0"/>
                  <a:ea typeface="ＭＳ Ｐゴシック" charset="0"/>
                </a:rPr>
                <a:t>Alison Lin, PhD  </a:t>
              </a:r>
              <a:r>
                <a:rPr lang="en-US" sz="2667" b="1" dirty="0">
                  <a:solidFill>
                    <a:srgbClr val="FFFFFF"/>
                  </a:solidFill>
                  <a:latin typeface="Montserrat" panose="00000500000000000000" pitchFamily="2" charset="0"/>
                  <a:ea typeface="ＭＳ Ｐゴシック" charset="0"/>
                </a:rPr>
                <a:t>|</a:t>
              </a:r>
            </a:p>
          </p:txBody>
        </p:sp>
        <p:pic>
          <p:nvPicPr>
            <p:cNvPr id="15" name="Picture 14" descr="Text, logo&#10;&#10;Description automatically generated">
              <a:extLst>
                <a:ext uri="{FF2B5EF4-FFF2-40B4-BE49-F238E27FC236}">
                  <a16:creationId xmlns:a16="http://schemas.microsoft.com/office/drawing/2014/main" id="{A8F61190-F4ED-4444-940C-CCFCAD776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18610" y="137697"/>
              <a:ext cx="2825390" cy="461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8837EB0-CEE0-415E-974D-4E0E32190705}"/>
                </a:ext>
              </a:extLst>
            </p:cNvPr>
            <p:cNvSpPr txBox="1"/>
            <p:nvPr/>
          </p:nvSpPr>
          <p:spPr>
            <a:xfrm>
              <a:off x="2462105" y="110379"/>
              <a:ext cx="380712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i="1" dirty="0">
                  <a:solidFill>
                    <a:srgbClr val="FFFFFF"/>
                  </a:solidFill>
                  <a:latin typeface="Montserrat" panose="00000500000000000000" pitchFamily="2" charset="0"/>
                  <a:ea typeface="ＭＳ Ｐゴシック" charset="0"/>
                </a:rPr>
                <a:t>Acting Chief, Diversity Training Branch, Center to Reduce Cancer Health Disparities</a:t>
              </a:r>
              <a:endParaRPr lang="en-US" sz="1600" b="1" dirty="0">
                <a:solidFill>
                  <a:srgbClr val="FFFFFF"/>
                </a:solidFill>
                <a:latin typeface="Montserrat" panose="00000500000000000000" pitchFamily="2" charset="0"/>
                <a:ea typeface="ＭＳ Ｐゴシック" charset="0"/>
              </a:endParaRPr>
            </a:p>
          </p:txBody>
        </p:sp>
      </p:grpSp>
      <p:grpSp>
        <p:nvGrpSpPr>
          <p:cNvPr id="3" name="Group 2" descr="path from Supervisory to Health to Scientist to Administrator">
            <a:extLst>
              <a:ext uri="{FF2B5EF4-FFF2-40B4-BE49-F238E27FC236}">
                <a16:creationId xmlns:a16="http://schemas.microsoft.com/office/drawing/2014/main" id="{2EE7B36B-80AA-4950-A304-BF1E664029DE}"/>
              </a:ext>
            </a:extLst>
          </p:cNvPr>
          <p:cNvGrpSpPr/>
          <p:nvPr/>
        </p:nvGrpSpPr>
        <p:grpSpPr>
          <a:xfrm>
            <a:off x="92931" y="1266252"/>
            <a:ext cx="11956988" cy="1095251"/>
            <a:chOff x="69701" y="2261295"/>
            <a:chExt cx="8967741" cy="150094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5D352B1-2A54-476A-B0CB-FD934E73BED9}"/>
                </a:ext>
              </a:extLst>
            </p:cNvPr>
            <p:cNvSpPr/>
            <p:nvPr/>
          </p:nvSpPr>
          <p:spPr>
            <a:xfrm rot="16200000">
              <a:off x="780898" y="1550463"/>
              <a:ext cx="1500223" cy="2922617"/>
            </a:xfrm>
            <a:custGeom>
              <a:avLst/>
              <a:gdLst>
                <a:gd name="connsiteX0" fmla="*/ 0 w 1500187"/>
                <a:gd name="connsiteY0" fmla="*/ 0 h 1050131"/>
                <a:gd name="connsiteX1" fmla="*/ 975122 w 1500187"/>
                <a:gd name="connsiteY1" fmla="*/ 0 h 1050131"/>
                <a:gd name="connsiteX2" fmla="*/ 1500187 w 1500187"/>
                <a:gd name="connsiteY2" fmla="*/ 525066 h 1050131"/>
                <a:gd name="connsiteX3" fmla="*/ 975122 w 1500187"/>
                <a:gd name="connsiteY3" fmla="*/ 1050131 h 1050131"/>
                <a:gd name="connsiteX4" fmla="*/ 0 w 1500187"/>
                <a:gd name="connsiteY4" fmla="*/ 1050131 h 1050131"/>
                <a:gd name="connsiteX5" fmla="*/ 525066 w 1500187"/>
                <a:gd name="connsiteY5" fmla="*/ 525066 h 1050131"/>
                <a:gd name="connsiteX6" fmla="*/ 0 w 1500187"/>
                <a:gd name="connsiteY6" fmla="*/ 0 h 10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0187" h="1050131">
                  <a:moveTo>
                    <a:pt x="1500187" y="0"/>
                  </a:moveTo>
                  <a:lnTo>
                    <a:pt x="1500187" y="682585"/>
                  </a:lnTo>
                  <a:lnTo>
                    <a:pt x="750093" y="1050131"/>
                  </a:lnTo>
                  <a:lnTo>
                    <a:pt x="0" y="682585"/>
                  </a:lnTo>
                  <a:lnTo>
                    <a:pt x="0" y="0"/>
                  </a:lnTo>
                  <a:lnTo>
                    <a:pt x="750093" y="367546"/>
                  </a:lnTo>
                  <a:lnTo>
                    <a:pt x="15001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555" tIns="724641" rIns="24552" bIns="724640" numCol="1" spcCol="1270" anchor="ctr" anchorCtr="0">
              <a:noAutofit/>
            </a:bodyPr>
            <a:lstStyle/>
            <a:p>
              <a:pPr algn="ctr" defTabSz="171869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67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1534A1-05D0-4EBF-8D53-48BA8C85B6B7}"/>
                </a:ext>
              </a:extLst>
            </p:cNvPr>
            <p:cNvSpPr/>
            <p:nvPr/>
          </p:nvSpPr>
          <p:spPr>
            <a:xfrm rot="16200000">
              <a:off x="2795940" y="1550821"/>
              <a:ext cx="1500222" cy="2922617"/>
            </a:xfrm>
            <a:custGeom>
              <a:avLst/>
              <a:gdLst>
                <a:gd name="connsiteX0" fmla="*/ 0 w 1500187"/>
                <a:gd name="connsiteY0" fmla="*/ 0 h 1050131"/>
                <a:gd name="connsiteX1" fmla="*/ 975122 w 1500187"/>
                <a:gd name="connsiteY1" fmla="*/ 0 h 1050131"/>
                <a:gd name="connsiteX2" fmla="*/ 1500187 w 1500187"/>
                <a:gd name="connsiteY2" fmla="*/ 525066 h 1050131"/>
                <a:gd name="connsiteX3" fmla="*/ 975122 w 1500187"/>
                <a:gd name="connsiteY3" fmla="*/ 1050131 h 1050131"/>
                <a:gd name="connsiteX4" fmla="*/ 0 w 1500187"/>
                <a:gd name="connsiteY4" fmla="*/ 1050131 h 1050131"/>
                <a:gd name="connsiteX5" fmla="*/ 525066 w 1500187"/>
                <a:gd name="connsiteY5" fmla="*/ 525066 h 1050131"/>
                <a:gd name="connsiteX6" fmla="*/ 0 w 1500187"/>
                <a:gd name="connsiteY6" fmla="*/ 0 h 10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0187" h="1050131">
                  <a:moveTo>
                    <a:pt x="1500187" y="0"/>
                  </a:moveTo>
                  <a:lnTo>
                    <a:pt x="1500187" y="682585"/>
                  </a:lnTo>
                  <a:lnTo>
                    <a:pt x="750093" y="1050131"/>
                  </a:lnTo>
                  <a:lnTo>
                    <a:pt x="0" y="682585"/>
                  </a:lnTo>
                  <a:lnTo>
                    <a:pt x="0" y="0"/>
                  </a:lnTo>
                  <a:lnTo>
                    <a:pt x="750093" y="367546"/>
                  </a:lnTo>
                  <a:lnTo>
                    <a:pt x="1500187" y="0"/>
                  </a:ln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555" tIns="724641" rIns="24552" bIns="724640" numCol="1" spcCol="1270" anchor="ctr" anchorCtr="0">
              <a:noAutofit/>
            </a:bodyPr>
            <a:lstStyle/>
            <a:p>
              <a:pPr algn="ctr" defTabSz="171869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67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BC86452-51D5-444B-B42B-9354B7A88A87}"/>
                </a:ext>
              </a:extLst>
            </p:cNvPr>
            <p:cNvSpPr/>
            <p:nvPr/>
          </p:nvSpPr>
          <p:spPr>
            <a:xfrm rot="16200000">
              <a:off x="4810982" y="1550460"/>
              <a:ext cx="1500221" cy="2922617"/>
            </a:xfrm>
            <a:custGeom>
              <a:avLst/>
              <a:gdLst>
                <a:gd name="connsiteX0" fmla="*/ 0 w 1500187"/>
                <a:gd name="connsiteY0" fmla="*/ 0 h 1050131"/>
                <a:gd name="connsiteX1" fmla="*/ 975122 w 1500187"/>
                <a:gd name="connsiteY1" fmla="*/ 0 h 1050131"/>
                <a:gd name="connsiteX2" fmla="*/ 1500187 w 1500187"/>
                <a:gd name="connsiteY2" fmla="*/ 525066 h 1050131"/>
                <a:gd name="connsiteX3" fmla="*/ 975122 w 1500187"/>
                <a:gd name="connsiteY3" fmla="*/ 1050131 h 1050131"/>
                <a:gd name="connsiteX4" fmla="*/ 0 w 1500187"/>
                <a:gd name="connsiteY4" fmla="*/ 1050131 h 1050131"/>
                <a:gd name="connsiteX5" fmla="*/ 525066 w 1500187"/>
                <a:gd name="connsiteY5" fmla="*/ 525066 h 1050131"/>
                <a:gd name="connsiteX6" fmla="*/ 0 w 1500187"/>
                <a:gd name="connsiteY6" fmla="*/ 0 h 10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0187" h="1050131">
                  <a:moveTo>
                    <a:pt x="1500187" y="0"/>
                  </a:moveTo>
                  <a:lnTo>
                    <a:pt x="1500187" y="682585"/>
                  </a:lnTo>
                  <a:lnTo>
                    <a:pt x="750093" y="1050131"/>
                  </a:lnTo>
                  <a:lnTo>
                    <a:pt x="0" y="682585"/>
                  </a:lnTo>
                  <a:lnTo>
                    <a:pt x="0" y="0"/>
                  </a:lnTo>
                  <a:lnTo>
                    <a:pt x="750093" y="367546"/>
                  </a:lnTo>
                  <a:lnTo>
                    <a:pt x="1500187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555" tIns="724641" rIns="24552" bIns="724640" numCol="1" spcCol="1270" anchor="ctr" anchorCtr="0">
              <a:noAutofit/>
            </a:bodyPr>
            <a:lstStyle/>
            <a:p>
              <a:pPr algn="ctr" defTabSz="171869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67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D5A866-E7FA-4BD1-A611-9D3265810F68}"/>
                </a:ext>
              </a:extLst>
            </p:cNvPr>
            <p:cNvSpPr/>
            <p:nvPr/>
          </p:nvSpPr>
          <p:spPr>
            <a:xfrm rot="16200000">
              <a:off x="6826022" y="1550099"/>
              <a:ext cx="1500223" cy="2922616"/>
            </a:xfrm>
            <a:custGeom>
              <a:avLst/>
              <a:gdLst>
                <a:gd name="connsiteX0" fmla="*/ 0 w 1500187"/>
                <a:gd name="connsiteY0" fmla="*/ 0 h 1050131"/>
                <a:gd name="connsiteX1" fmla="*/ 975122 w 1500187"/>
                <a:gd name="connsiteY1" fmla="*/ 0 h 1050131"/>
                <a:gd name="connsiteX2" fmla="*/ 1500187 w 1500187"/>
                <a:gd name="connsiteY2" fmla="*/ 525066 h 1050131"/>
                <a:gd name="connsiteX3" fmla="*/ 975122 w 1500187"/>
                <a:gd name="connsiteY3" fmla="*/ 1050131 h 1050131"/>
                <a:gd name="connsiteX4" fmla="*/ 0 w 1500187"/>
                <a:gd name="connsiteY4" fmla="*/ 1050131 h 1050131"/>
                <a:gd name="connsiteX5" fmla="*/ 525066 w 1500187"/>
                <a:gd name="connsiteY5" fmla="*/ 525066 h 1050131"/>
                <a:gd name="connsiteX6" fmla="*/ 0 w 1500187"/>
                <a:gd name="connsiteY6" fmla="*/ 0 h 105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0187" h="1050131">
                  <a:moveTo>
                    <a:pt x="1500187" y="0"/>
                  </a:moveTo>
                  <a:lnTo>
                    <a:pt x="1500187" y="682585"/>
                  </a:lnTo>
                  <a:lnTo>
                    <a:pt x="750093" y="1050131"/>
                  </a:lnTo>
                  <a:lnTo>
                    <a:pt x="0" y="682585"/>
                  </a:lnTo>
                  <a:lnTo>
                    <a:pt x="0" y="0"/>
                  </a:lnTo>
                  <a:lnTo>
                    <a:pt x="750093" y="367546"/>
                  </a:lnTo>
                  <a:lnTo>
                    <a:pt x="1500187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solidFill>
                <a:srgbClr val="20625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555" tIns="724641" rIns="24552" bIns="724640" numCol="1" spcCol="1270" anchor="ctr" anchorCtr="0">
              <a:noAutofit/>
            </a:bodyPr>
            <a:lstStyle/>
            <a:p>
              <a:pPr algn="ctr" defTabSz="171869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67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E854C0FA-1F0E-401C-99B9-1EF3896B300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9207" y="2717793"/>
              <a:ext cx="1728881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algn="ctr" defTabSz="609585">
                <a:defRPr/>
              </a:pPr>
              <a:r>
                <a:rPr lang="en-US" sz="2667" dirty="0">
                  <a:solidFill>
                    <a:srgbClr val="FFFFFF"/>
                  </a:solidFill>
                  <a:latin typeface="Arial"/>
                  <a:sym typeface="Wingdings" panose="05000000000000000000" pitchFamily="2" charset="2"/>
                </a:rPr>
                <a:t>Supervisory</a:t>
              </a:r>
              <a:endParaRPr lang="en-US" sz="2667" i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0E41C9AB-059F-4EC4-B4C5-78FDCEB6E7C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964253" y="2717793"/>
              <a:ext cx="1728881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algn="ctr" defTabSz="609585">
                <a:defRPr/>
              </a:pPr>
              <a:r>
                <a:rPr lang="en-US" sz="2667" dirty="0">
                  <a:solidFill>
                    <a:srgbClr val="FFFFFF"/>
                  </a:solidFill>
                  <a:latin typeface="Arial"/>
                  <a:sym typeface="Wingdings" panose="05000000000000000000" pitchFamily="2" charset="2"/>
                </a:rPr>
                <a:t>Health</a:t>
              </a:r>
              <a:endParaRPr lang="en-US" sz="2667" i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7820B2F1-4887-428C-B469-69FE6907A4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35618" y="2717793"/>
              <a:ext cx="1728881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algn="ctr" defTabSz="609585">
                <a:defRPr/>
              </a:pPr>
              <a:r>
                <a:rPr lang="en-US" sz="2667" dirty="0">
                  <a:solidFill>
                    <a:srgbClr val="FFFFFF"/>
                  </a:solidFill>
                  <a:latin typeface="Arial"/>
                  <a:sym typeface="Wingdings" panose="05000000000000000000" pitchFamily="2" charset="2"/>
                </a:rPr>
                <a:t>Scientist</a:t>
              </a:r>
              <a:endParaRPr lang="en-US" sz="2667" i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C4102319-EC69-4510-A486-04027A83C1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7052" y="2717793"/>
              <a:ext cx="1728881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algn="ctr" defTabSz="609585">
                <a:defRPr/>
              </a:pPr>
              <a:r>
                <a:rPr lang="en-US" sz="2667" dirty="0">
                  <a:solidFill>
                    <a:srgbClr val="FFFFFF"/>
                  </a:solidFill>
                  <a:latin typeface="Arial"/>
                  <a:sym typeface="Wingdings" panose="05000000000000000000" pitchFamily="2" charset="2"/>
                </a:rPr>
                <a:t>Administrator</a:t>
              </a:r>
              <a:endParaRPr lang="en-US" sz="2667" i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A3ACE934-3AF7-4EF6-8D48-DC48CE74B15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3133" y="3376285"/>
              <a:ext cx="1144443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defTabSz="609585">
                <a:defRPr/>
              </a:pPr>
              <a:r>
                <a:rPr lang="en-US" sz="2133" dirty="0">
                  <a:solidFill>
                    <a:srgbClr val="FFFFFF"/>
                  </a:solidFill>
                  <a:latin typeface="Arial"/>
                  <a:sym typeface="Wingdings" panose="05000000000000000000" pitchFamily="2" charset="2"/>
                </a:rPr>
                <a:t>2019 - </a:t>
              </a:r>
              <a:endParaRPr lang="en-US" sz="2133" i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C519D537-057A-4D73-B231-D849D52FAEC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73309" y="3376285"/>
              <a:ext cx="1144443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defTabSz="609585">
                <a:defRPr/>
              </a:pPr>
              <a:r>
                <a:rPr lang="en-US" sz="2133" dirty="0">
                  <a:solidFill>
                    <a:srgbClr val="FFFFFF"/>
                  </a:solidFill>
                  <a:latin typeface="Arial"/>
                  <a:sym typeface="Wingdings" panose="05000000000000000000" pitchFamily="2" charset="2"/>
                </a:rPr>
                <a:t>2001 - </a:t>
              </a:r>
              <a:endParaRPr lang="en-US" sz="2133" i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5EC9F490-DDB2-4CAC-95E2-CB3B4A60212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88350" y="3376285"/>
              <a:ext cx="1144443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defTabSz="609585">
                <a:defRPr/>
              </a:pPr>
              <a:r>
                <a:rPr lang="en-US" sz="2133" dirty="0">
                  <a:solidFill>
                    <a:srgbClr val="FFFFFF"/>
                  </a:solidFill>
                  <a:latin typeface="Arial"/>
                  <a:sym typeface="Wingdings" panose="05000000000000000000" pitchFamily="2" charset="2"/>
                </a:rPr>
                <a:t>1989 - </a:t>
              </a:r>
              <a:endParaRPr lang="en-US" sz="2133" i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0F4697C1-D8C8-4683-A213-85E871342C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03391" y="3376281"/>
              <a:ext cx="1144443" cy="36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defTabSz="609585">
                <a:defRPr/>
              </a:pPr>
              <a:r>
                <a:rPr lang="en-US" sz="2133" dirty="0">
                  <a:solidFill>
                    <a:srgbClr val="FFFFFF"/>
                  </a:solidFill>
                  <a:latin typeface="Arial"/>
                  <a:sym typeface="Wingdings" panose="05000000000000000000" pitchFamily="2" charset="2"/>
                </a:rPr>
                <a:t>2012 - </a:t>
              </a:r>
              <a:endParaRPr lang="en-US" sz="2133" i="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C36585F-43E7-4792-A480-A7AB38ACCC39}"/>
              </a:ext>
            </a:extLst>
          </p:cNvPr>
          <p:cNvSpPr/>
          <p:nvPr/>
        </p:nvSpPr>
        <p:spPr>
          <a:xfrm>
            <a:off x="144239" y="2983886"/>
            <a:ext cx="2184543" cy="3199113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FFFFFF"/>
                </a:solidFill>
                <a:latin typeface="Arial"/>
              </a:rPr>
              <a:t>“</a:t>
            </a:r>
            <a:r>
              <a:rPr lang="en-US" sz="1867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Through research each scientist grows as a human being and helps others to do likewise</a:t>
            </a:r>
            <a:r>
              <a:rPr lang="en-US" sz="1867" b="1" dirty="0">
                <a:solidFill>
                  <a:srgbClr val="FFFFFF"/>
                </a:solidFill>
                <a:latin typeface="Arial"/>
              </a:rPr>
              <a:t>.”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FFFFFF"/>
                </a:solidFill>
                <a:latin typeface="Arial"/>
              </a:rPr>
              <a:t>- Pope </a:t>
            </a:r>
            <a:r>
              <a:rPr lang="en-US" sz="1867" b="1" i="1" dirty="0">
                <a:solidFill>
                  <a:srgbClr val="FFFFFF"/>
                </a:solidFill>
                <a:latin typeface="Arial"/>
              </a:rPr>
              <a:t>John Paul II</a:t>
            </a:r>
          </a:p>
        </p:txBody>
      </p:sp>
      <p:grpSp>
        <p:nvGrpSpPr>
          <p:cNvPr id="4" name="Group 3" descr="Postdoc &amp; Instructor:&#10;Basic research in biomedical sciences">
            <a:extLst>
              <a:ext uri="{FF2B5EF4-FFF2-40B4-BE49-F238E27FC236}">
                <a16:creationId xmlns:a16="http://schemas.microsoft.com/office/drawing/2014/main" id="{540FF4D4-4606-4E73-A734-DE9AC5718F06}"/>
              </a:ext>
            </a:extLst>
          </p:cNvPr>
          <p:cNvGrpSpPr/>
          <p:nvPr/>
        </p:nvGrpSpPr>
        <p:grpSpPr>
          <a:xfrm>
            <a:off x="2498114" y="3056207"/>
            <a:ext cx="2587474" cy="2643274"/>
            <a:chOff x="2498114" y="3056207"/>
            <a:chExt cx="2587474" cy="264327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A6A41DE-4452-45BC-9BC1-1620D70B9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047" y="3056207"/>
              <a:ext cx="2184541" cy="1237237"/>
            </a:xfrm>
            <a:prstGeom prst="rect">
              <a:avLst/>
            </a:prstGeom>
          </p:spPr>
        </p:pic>
        <p:pic>
          <p:nvPicPr>
            <p:cNvPr id="6" name="Picture 8" descr="Home | Brigham Health Hub">
              <a:extLst>
                <a:ext uri="{FF2B5EF4-FFF2-40B4-BE49-F238E27FC236}">
                  <a16:creationId xmlns:a16="http://schemas.microsoft.com/office/drawing/2014/main" id="{0A528358-36D7-42AF-941B-6241DC151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091" y="4360083"/>
              <a:ext cx="774563" cy="774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AD31FB98-200F-41A5-8A45-8EA18E85C6A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98114" y="4880778"/>
              <a:ext cx="2014413" cy="818703"/>
            </a:xfrm>
            <a:prstGeom prst="rect">
              <a:avLst/>
            </a:prstGeom>
            <a:solidFill>
              <a:srgbClr val="FFFFA3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algn="ctr" defTabSz="609585"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Postdoc &amp; Instructor:</a:t>
              </a:r>
            </a:p>
            <a:p>
              <a:pPr algn="ctr" defTabSz="609585"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Basic research in biomedical sciences</a:t>
              </a:r>
              <a:endParaRPr lang="en-US" sz="1600" i="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28" name="Picture 4" descr="Harvard Medical School Moves Fall Semester Online for First-Year Students |  News | The Harvard Crimson">
              <a:extLst>
                <a:ext uri="{FF2B5EF4-FFF2-40B4-BE49-F238E27FC236}">
                  <a16:creationId xmlns:a16="http://schemas.microsoft.com/office/drawing/2014/main" id="{B940F951-1481-4598-A021-BB2271616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115" y="3838123"/>
              <a:ext cx="1290104" cy="85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arvard Medical School - Wikipedia">
              <a:extLst>
                <a:ext uri="{FF2B5EF4-FFF2-40B4-BE49-F238E27FC236}">
                  <a16:creationId xmlns:a16="http://schemas.microsoft.com/office/drawing/2014/main" id="{7CB57775-CF22-4053-91D7-E77D1419D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481" y="4170241"/>
              <a:ext cx="589700" cy="710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 descr="High School &amp; Undergraduate: Physics&#10;">
            <a:extLst>
              <a:ext uri="{FF2B5EF4-FFF2-40B4-BE49-F238E27FC236}">
                <a16:creationId xmlns:a16="http://schemas.microsoft.com/office/drawing/2014/main" id="{DC75FED3-77B8-4CD9-87C5-46837C67B036}"/>
              </a:ext>
            </a:extLst>
          </p:cNvPr>
          <p:cNvGrpSpPr/>
          <p:nvPr/>
        </p:nvGrpSpPr>
        <p:grpSpPr>
          <a:xfrm>
            <a:off x="5541427" y="2628499"/>
            <a:ext cx="2913209" cy="1882843"/>
            <a:chOff x="5541427" y="2628499"/>
            <a:chExt cx="2913209" cy="1882843"/>
          </a:xfrm>
        </p:grpSpPr>
        <p:pic>
          <p:nvPicPr>
            <p:cNvPr id="32" name="Picture 2" descr="Clip Art Minnesota outline Minnesota state silhouette cut files for Cricut Minnesota  State Clipart MINNESOTA STATE SVG Art &amp;amp; Collectibles">
              <a:extLst>
                <a:ext uri="{FF2B5EF4-FFF2-40B4-BE49-F238E27FC236}">
                  <a16:creationId xmlns:a16="http://schemas.microsoft.com/office/drawing/2014/main" id="{100A8514-2C55-44CC-9F3B-7538D1497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427" y="2628499"/>
              <a:ext cx="1603107" cy="1882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C115738-9340-466E-A48B-0E7AE90A1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1870" y="3056208"/>
              <a:ext cx="2434407" cy="608601"/>
            </a:xfrm>
            <a:prstGeom prst="rect">
              <a:avLst/>
            </a:prstGeom>
          </p:spPr>
        </p:pic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8373AB85-E40E-473D-BD6C-6826F8D723A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70069" y="3686663"/>
              <a:ext cx="2284567" cy="506220"/>
            </a:xfrm>
            <a:prstGeom prst="rect">
              <a:avLst/>
            </a:prstGeom>
            <a:solidFill>
              <a:srgbClr val="FFFFA3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algn="ctr" defTabSz="609585"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High School &amp; Undergraduate: Physics</a:t>
              </a:r>
              <a:endParaRPr lang="en-US" sz="1600" i="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" name="Group 7" descr="Graduate: Biophysics&#10;“Interdisciplinary”">
            <a:extLst>
              <a:ext uri="{FF2B5EF4-FFF2-40B4-BE49-F238E27FC236}">
                <a16:creationId xmlns:a16="http://schemas.microsoft.com/office/drawing/2014/main" id="{8AC68B62-DB48-4988-8F57-C10CEB5CE98D}"/>
              </a:ext>
            </a:extLst>
          </p:cNvPr>
          <p:cNvGrpSpPr/>
          <p:nvPr/>
        </p:nvGrpSpPr>
        <p:grpSpPr>
          <a:xfrm>
            <a:off x="5441840" y="4528023"/>
            <a:ext cx="2614253" cy="2039967"/>
            <a:chOff x="5441840" y="4528023"/>
            <a:chExt cx="2614253" cy="2039967"/>
          </a:xfrm>
        </p:grpSpPr>
        <p:pic>
          <p:nvPicPr>
            <p:cNvPr id="36" name="Picture 10" descr="Amazon.com: ND245 California State Decal Sticker | 7-Inches By 4.2-Inches |  Premium Quality Black Vinyl : Automotive">
              <a:extLst>
                <a:ext uri="{FF2B5EF4-FFF2-40B4-BE49-F238E27FC236}">
                  <a16:creationId xmlns:a16="http://schemas.microsoft.com/office/drawing/2014/main" id="{3EE88011-1F44-4429-849D-FB772ECA9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873" y="4528023"/>
              <a:ext cx="1236220" cy="203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UC Santa Barbara - PaCE | LinkedIn">
              <a:extLst>
                <a:ext uri="{FF2B5EF4-FFF2-40B4-BE49-F238E27FC236}">
                  <a16:creationId xmlns:a16="http://schemas.microsoft.com/office/drawing/2014/main" id="{3327B759-C64F-491B-AC2A-9AAB13EEB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511" y="5222837"/>
              <a:ext cx="1336972" cy="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id="{E6C34B9A-463C-408C-A892-E5339F005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512" y="5008764"/>
              <a:ext cx="806165" cy="332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B43636A7-7E3F-4A4D-8265-22802F88FF1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41840" y="5869606"/>
              <a:ext cx="1991147" cy="506220"/>
            </a:xfrm>
            <a:prstGeom prst="rect">
              <a:avLst/>
            </a:prstGeom>
            <a:solidFill>
              <a:srgbClr val="FFFFA3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0" kern="1200">
                  <a:solidFill>
                    <a:srgbClr val="123E57"/>
                  </a:solidFill>
                  <a:latin typeface="+mj-lt"/>
                  <a:ea typeface="ＭＳ Ｐゴシック" charset="0"/>
                  <a:cs typeface="SapientSans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700">
                  <a:solidFill>
                    <a:schemeClr val="tx2"/>
                  </a:solidFill>
                  <a:latin typeface="SapientCentroSlab-Light" charset="0"/>
                  <a:ea typeface="ＭＳ Ｐゴシック" charset="0"/>
                </a:defRPr>
              </a:lvl9pPr>
            </a:lstStyle>
            <a:p>
              <a:pPr algn="ctr" defTabSz="609585"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Graduate: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Biophysics</a:t>
              </a:r>
              <a:endParaRPr lang="en-US" sz="16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endParaRPr>
            </a:p>
            <a:p>
              <a:pPr algn="ctr" defTabSz="609585"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“Interdisciplinary”</a:t>
              </a:r>
              <a:endParaRPr lang="en-US" sz="1600" i="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" name="Group 11" descr="NIH National Cancer Institute">
            <a:extLst>
              <a:ext uri="{FF2B5EF4-FFF2-40B4-BE49-F238E27FC236}">
                <a16:creationId xmlns:a16="http://schemas.microsoft.com/office/drawing/2014/main" id="{A91DCCD8-B4E1-4191-BD01-C697E73BD87D}"/>
              </a:ext>
            </a:extLst>
          </p:cNvPr>
          <p:cNvGrpSpPr/>
          <p:nvPr/>
        </p:nvGrpSpPr>
        <p:grpSpPr>
          <a:xfrm>
            <a:off x="8967278" y="2797437"/>
            <a:ext cx="2623879" cy="2380076"/>
            <a:chOff x="8967278" y="2797437"/>
            <a:chExt cx="2623879" cy="2380076"/>
          </a:xfrm>
        </p:grpSpPr>
        <p:pic>
          <p:nvPicPr>
            <p:cNvPr id="5" name="Picture 2" descr="Maryland – Map Outline, Printable State, Shape, Stencil, Pattern –  Patterns, Monograms, Stencils, &amp;amp; DIY Projects">
              <a:extLst>
                <a:ext uri="{FF2B5EF4-FFF2-40B4-BE49-F238E27FC236}">
                  <a16:creationId xmlns:a16="http://schemas.microsoft.com/office/drawing/2014/main" id="{C6F0855B-59C4-41C4-9F58-8FD6D824B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494" y="2797437"/>
              <a:ext cx="2585663" cy="155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National Cancer Institute Will Stop Funding Nanotechnology Centers | The  Scientist Magazine®">
              <a:extLst>
                <a:ext uri="{FF2B5EF4-FFF2-40B4-BE49-F238E27FC236}">
                  <a16:creationId xmlns:a16="http://schemas.microsoft.com/office/drawing/2014/main" id="{A1E9736F-0BC1-47B0-8ECA-80AB91850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7049" y="3945785"/>
              <a:ext cx="1755867" cy="123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3rd in the Nation for NIH Research Grants - Penn Medicine">
              <a:extLst>
                <a:ext uri="{FF2B5EF4-FFF2-40B4-BE49-F238E27FC236}">
                  <a16:creationId xmlns:a16="http://schemas.microsoft.com/office/drawing/2014/main" id="{AAECC643-7F5C-4EBB-AC8E-7A99FCBAC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93" b="96296" l="4292" r="92704">
                          <a14:foregroundMark x1="48069" y1="39815" x2="48069" y2="39815"/>
                          <a14:foregroundMark x1="16738" y1="18981" x2="16738" y2="18981"/>
                          <a14:foregroundMark x1="9871" y1="63889" x2="9871" y2="63889"/>
                          <a14:foregroundMark x1="6867" y1="50463" x2="6867" y2="50463"/>
                          <a14:foregroundMark x1="5579" y1="43056" x2="5579" y2="43056"/>
                          <a14:foregroundMark x1="7725" y1="35648" x2="7725" y2="35648"/>
                          <a14:foregroundMark x1="12017" y1="31481" x2="12017" y2="31481"/>
                          <a14:foregroundMark x1="18884" y1="21759" x2="18884" y2="21759"/>
                          <a14:foregroundMark x1="28326" y1="13889" x2="28326" y2="13889"/>
                          <a14:foregroundMark x1="36910" y1="10648" x2="36910" y2="10648"/>
                          <a14:foregroundMark x1="35193" y1="5093" x2="35193" y2="5093"/>
                          <a14:foregroundMark x1="51931" y1="5093" x2="51931" y2="5093"/>
                          <a14:foregroundMark x1="55794" y1="6019" x2="55794" y2="6019"/>
                          <a14:foregroundMark x1="68240" y1="8796" x2="68240" y2="8796"/>
                          <a14:foregroundMark x1="77253" y1="14815" x2="77253" y2="14815"/>
                          <a14:foregroundMark x1="81116" y1="18519" x2="81116" y2="18519"/>
                          <a14:foregroundMark x1="81116" y1="18519" x2="81116" y2="18519"/>
                          <a14:foregroundMark x1="85837" y1="24537" x2="85837" y2="24537"/>
                          <a14:foregroundMark x1="81545" y1="18056" x2="81545" y2="18056"/>
                          <a14:foregroundMark x1="86695" y1="31019" x2="86695" y2="31019"/>
                          <a14:foregroundMark x1="92275" y1="43519" x2="92275" y2="43519"/>
                          <a14:foregroundMark x1="92704" y1="52778" x2="92704" y2="52778"/>
                          <a14:foregroundMark x1="90558" y1="64352" x2="90558" y2="64352"/>
                          <a14:foregroundMark x1="83691" y1="77778" x2="83691" y2="77778"/>
                          <a14:foregroundMark x1="72103" y1="86574" x2="72103" y2="86574"/>
                          <a14:foregroundMark x1="65236" y1="91667" x2="65236" y2="91667"/>
                          <a14:foregroundMark x1="60944" y1="92593" x2="60944" y2="92593"/>
                          <a14:foregroundMark x1="47210" y1="92130" x2="47210" y2="92130"/>
                          <a14:foregroundMark x1="42060" y1="93056" x2="42060" y2="93056"/>
                          <a14:foregroundMark x1="27468" y1="80093" x2="27468" y2="80093"/>
                          <a14:foregroundMark x1="23176" y1="75463" x2="23176" y2="75463"/>
                          <a14:foregroundMark x1="49785" y1="96296" x2="49785" y2="96296"/>
                          <a14:foregroundMark x1="42060" y1="96296" x2="42060" y2="96296"/>
                          <a14:foregroundMark x1="35193" y1="95370" x2="35193" y2="95370"/>
                          <a14:backgroundMark x1="29185" y1="11574" x2="29185" y2="11574"/>
                          <a14:backgroundMark x1="9442" y1="50000" x2="9442" y2="50000"/>
                          <a14:backgroundMark x1="57940" y1="90741" x2="57940" y2="90741"/>
                          <a14:backgroundMark x1="86695" y1="31944" x2="86695" y2="3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7278" y="3330869"/>
              <a:ext cx="1143772" cy="1060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Contact email linaj@mail.nih.gov">
            <a:extLst>
              <a:ext uri="{FF2B5EF4-FFF2-40B4-BE49-F238E27FC236}">
                <a16:creationId xmlns:a16="http://schemas.microsoft.com/office/drawing/2014/main" id="{198DF1BF-B6DE-4967-BE29-4AF3D4AD47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12684" y="5557080"/>
            <a:ext cx="2377646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0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Custom 1">
      <a:dk1>
        <a:srgbClr val="081A3A"/>
      </a:dk1>
      <a:lt1>
        <a:sysClr val="window" lastClr="FFFFFF"/>
      </a:lt1>
      <a:dk2>
        <a:srgbClr val="083A64"/>
      </a:dk2>
      <a:lt2>
        <a:srgbClr val="94C4F0"/>
      </a:lt2>
      <a:accent1>
        <a:srgbClr val="1C75C6"/>
      </a:accent1>
      <a:accent2>
        <a:srgbClr val="B751B7"/>
      </a:accent2>
      <a:accent3>
        <a:srgbClr val="4E89CA"/>
      </a:accent3>
      <a:accent4>
        <a:srgbClr val="C4C4C4"/>
      </a:accent4>
      <a:accent5>
        <a:srgbClr val="933D81"/>
      </a:accent5>
      <a:accent6>
        <a:srgbClr val="949494"/>
      </a:accent6>
      <a:hlink>
        <a:srgbClr val="933D81"/>
      </a:hlink>
      <a:folHlink>
        <a:srgbClr val="509F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 Template.potx" id="{C41E3220-1396-4370-BC50-B45F130BC820}" vid="{9435AF39-30C3-424B-A783-8ED5D5ECF6F2}"/>
    </a:ext>
  </a:extLst>
</a:theme>
</file>

<file path=ppt/theme/theme2.xml><?xml version="1.0" encoding="utf-8"?>
<a:theme xmlns:a="http://schemas.openxmlformats.org/drawingml/2006/main" name="NIAIDBrandedPPT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AIDBrandedPPT.potx [Read-Only]" id="{0C0EF273-1267-408E-840D-7C70F96B32B3}" vid="{D8C3B782-F0ED-444A-B7A0-9A6831530A79}"/>
    </a:ext>
  </a:extLst>
</a:theme>
</file>

<file path=ppt/theme/theme3.xml><?xml version="1.0" encoding="utf-8"?>
<a:theme xmlns:a="http://schemas.openxmlformats.org/drawingml/2006/main" name="NCI PPT Template 16x9 WHIT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002DE325B4434C8407F2BB379023F4" ma:contentTypeVersion="13" ma:contentTypeDescription="Create a new document." ma:contentTypeScope="" ma:versionID="476e873166ae8478b0d17a674a725b4a">
  <xsd:schema xmlns:xsd="http://www.w3.org/2001/XMLSchema" xmlns:xs="http://www.w3.org/2001/XMLSchema" xmlns:p="http://schemas.microsoft.com/office/2006/metadata/properties" xmlns:ns2="64948b15-7def-430b-8648-1feb819ee410" xmlns:ns3="6bc68b66-932e-422c-b9b0-23fd53127af9" targetNamespace="http://schemas.microsoft.com/office/2006/metadata/properties" ma:root="true" ma:fieldsID="427813e36bbbb4baf921046a170b8e90" ns2:_="" ns3:_="">
    <xsd:import namespace="64948b15-7def-430b-8648-1feb819ee410"/>
    <xsd:import namespace="6bc68b66-932e-422c-b9b0-23fd53127af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948b15-7def-430b-8648-1feb819ee4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c68b66-932e-422c-b9b0-23fd53127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EDB78C-0F9A-48FA-9083-01AED92F025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0BE6C5D-B078-4F11-9B31-C248E6E56B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D0355A-C246-42CE-984D-10A04C58AE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948b15-7def-430b-8648-1feb819ee410"/>
    <ds:schemaRef ds:uri="6bc68b66-932e-422c-b9b0-23fd53127a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 Template</Template>
  <TotalTime>878</TotalTime>
  <Words>622</Words>
  <Application>Microsoft Office PowerPoint</Application>
  <PresentationFormat>Widescreen</PresentationFormat>
  <Paragraphs>110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Montserrat</vt:lpstr>
      <vt:lpstr>Roboto</vt:lpstr>
      <vt:lpstr>SapientCentroSlab-Light</vt:lpstr>
      <vt:lpstr>Symbol</vt:lpstr>
      <vt:lpstr>Wingdings</vt:lpstr>
      <vt:lpstr>Wingdings 2</vt:lpstr>
      <vt:lpstr>Office Theme</vt:lpstr>
      <vt:lpstr>NIAIDBrandedPPT</vt:lpstr>
      <vt:lpstr>NCI PPT Template 16x9 WHITE</vt:lpstr>
      <vt:lpstr>Planning Your Career Path:  NIH Experts Share Their Perspectives</vt:lpstr>
      <vt:lpstr>Poll</vt:lpstr>
      <vt:lpstr>Lauren Ullrich, Ph.D.</vt:lpstr>
      <vt:lpstr>How to navigate your career path</vt:lpstr>
      <vt:lpstr>Resources</vt:lpstr>
      <vt:lpstr>My Path to Becoming a Program Officer</vt:lpstr>
      <vt:lpstr>Resources</vt:lpstr>
      <vt:lpstr>Post-Docs’ Guide to Gaining Independence</vt:lpstr>
      <vt:lpstr>Alison Lin, PhD</vt:lpstr>
      <vt:lpstr>Building Blocks of a Career Path </vt:lpstr>
      <vt:lpstr>Tips for Grant Applications: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title</dc:title>
  <dc:creator>Ullrich, Lauren (NIH/NINDS) [E]</dc:creator>
  <cp:lastModifiedBy>Sharma, Priyanka (NIH/OD) [C]</cp:lastModifiedBy>
  <cp:revision>26</cp:revision>
  <dcterms:created xsi:type="dcterms:W3CDTF">2021-10-13T14:43:06Z</dcterms:created>
  <dcterms:modified xsi:type="dcterms:W3CDTF">2021-10-28T17:23:57Z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0x0101005E002DE325B4434C8407F2BB379023F4</vt:lpwstr>
  </property>
</Properties>
</file>