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5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2" r:id="rId5"/>
    <p:sldMasterId id="2147483667" r:id="rId6"/>
    <p:sldMasterId id="2147483670" r:id="rId7"/>
    <p:sldMasterId id="2147483685" r:id="rId8"/>
    <p:sldMasterId id="2147483688" r:id="rId9"/>
  </p:sldMasterIdLst>
  <p:notesMasterIdLst>
    <p:notesMasterId r:id="rId22"/>
  </p:notesMasterIdLst>
  <p:sldIdLst>
    <p:sldId id="272" r:id="rId10"/>
    <p:sldId id="2145706812" r:id="rId11"/>
    <p:sldId id="2095" r:id="rId12"/>
    <p:sldId id="2145705958" r:id="rId13"/>
    <p:sldId id="2145706791" r:id="rId14"/>
    <p:sldId id="280" r:id="rId15"/>
    <p:sldId id="2145705959" r:id="rId16"/>
    <p:sldId id="2145705962" r:id="rId17"/>
    <p:sldId id="2145706811" r:id="rId18"/>
    <p:sldId id="2145705961" r:id="rId19"/>
    <p:sldId id="2145705960" r:id="rId20"/>
    <p:sldId id="214570596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9EA1085-0C3B-7837-24D1-601FC1A4CAB0}" name="Bernard, Marie A (NIH/OD) [E]" initials="BMA([" userId="S::bernardma2@nih.gov::986cca5b-be63-436c-930d-858ab99bb39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6B17DF-07FB-4B79-8676-CA01E5472B37}" v="2115" dt="2023-01-29T13:56:36.5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21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14EAF-7D6B-4184-AF56-3C022B7C4517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EB2E00-7E18-4A2B-B7F1-6ACA66482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130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FC6D62-8F17-C540-8F50-1ED5EE845C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1064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6AEFEB-137D-41A1-8EDA-A4ADF5A11E0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304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 address structural racism that may exist within the biomedical and behavioral enterprise, UNITE works across three domains—Health Disparities and Minority Health Research (HD/MH), internal NIH workforce, and external biomedical and behavioral research workforce. Data gathering and analysis are central to all activities, and therefore evidence drives the work of UNITE.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EB2E00-7E18-4A2B-B7F1-6ACA6648217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14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Reminder of new Focus Areas for UNITE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AE1E4-E0E2-AA40-BA9D-6C08A085E2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3381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A3FF19-B376-AB4F-B683-B1BF70E99B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0235" y="4534086"/>
            <a:ext cx="10880725" cy="67353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800" b="1">
                <a:solidFill>
                  <a:srgbClr val="0D345B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1EA442-F151-A34D-9326-738B11912F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2775" y="5286183"/>
            <a:ext cx="10883900" cy="3563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D345B"/>
                </a:solidFill>
              </a:defRPr>
            </a:lvl1pPr>
          </a:lstStyle>
          <a:p>
            <a:pPr lvl="0"/>
            <a:r>
              <a:rPr lang="en-US"/>
              <a:t>Name of presenter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32188D3-E98C-6A42-8D15-0BB2FE18919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647" y="5721081"/>
            <a:ext cx="10883900" cy="3563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D345B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CEEA07-555F-4EB5-8D45-088E0BF05207}"/>
              </a:ext>
            </a:extLst>
          </p:cNvPr>
          <p:cNvSpPr txBox="1"/>
          <p:nvPr userDrawn="1"/>
        </p:nvSpPr>
        <p:spPr>
          <a:xfrm>
            <a:off x="2644881" y="6377769"/>
            <a:ext cx="6646605" cy="275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kern="1200">
                <a:solidFill>
                  <a:srgbClr val="0D345B"/>
                </a:solidFill>
                <a:effectLst/>
                <a:latin typeface="+mj-lt"/>
                <a:ea typeface="+mn-ea"/>
                <a:cs typeface="+mn-cs"/>
              </a:rPr>
              <a:t>The NIH UNITE Initiative to Strengthen Diversity, Equity, and Inclusion: Together, We’re Stronger</a:t>
            </a:r>
          </a:p>
        </p:txBody>
      </p:sp>
    </p:spTree>
    <p:extLst>
      <p:ext uri="{BB962C8B-B14F-4D97-AF65-F5344CB8AC3E}">
        <p14:creationId xmlns:p14="http://schemas.microsoft.com/office/powerpoint/2010/main" val="1662361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891" indent="-342891">
              <a:buFont typeface="Arial" panose="020B0604020202020204" pitchFamily="34" charset="0"/>
              <a:buChar char="•"/>
              <a:defRPr sz="2600"/>
            </a:lvl1pPr>
            <a:lvl2pPr marL="800080" indent="-342891">
              <a:buClr>
                <a:schemeClr val="tx2"/>
              </a:buClr>
              <a:buFont typeface="Courier New" panose="02070309020205020404" pitchFamily="49" charset="0"/>
              <a:buChar char="o"/>
              <a:defRPr sz="2200"/>
            </a:lvl2pPr>
            <a:lvl3pPr marL="1142971" indent="-228594">
              <a:buFont typeface="Courier New" panose="02070309020205020404" pitchFamily="49" charset="0"/>
              <a:buChar char="o"/>
              <a:defRPr sz="2400"/>
            </a:lvl3pPr>
            <a:lvl4pPr marL="1714457" indent="-342891">
              <a:buFont typeface="Courier New" panose="02070309020205020404" pitchFamily="49" charset="0"/>
              <a:buChar char="o"/>
              <a:defRPr sz="2400"/>
            </a:lvl4pPr>
            <a:lvl5pPr marL="2057349" indent="-228594">
              <a:buFont typeface="Courier New" panose="02070309020205020404" pitchFamily="49" charset="0"/>
              <a:buChar char="o"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79685-4897-46C5-A8D7-1B4058E40D5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C4F7-86BD-4846-8AFB-BA3D3A2A3D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197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B0B46-4E4A-490B-A916-DB58ED74686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C4F7-86BD-4846-8AFB-BA3D3A2A3D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19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2891E-B252-4587-BED3-3387F0ADD0E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C4F7-86BD-4846-8AFB-BA3D3A2A3D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355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B7D04-82C7-4370-9955-1891CA7F3B5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C4F7-86BD-4846-8AFB-BA3D3A2A3D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2055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DFC0-BE4E-4B95-A31C-163302226D0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C4F7-86BD-4846-8AFB-BA3D3A2A3D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1669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3612-8BC6-466D-8124-65585C84090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C4F7-86BD-4846-8AFB-BA3D3A2A3D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5127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CA034-5FCA-47BD-9202-80C2A78B0EA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C4F7-86BD-4846-8AFB-BA3D3A2A3D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8650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D4387-B0C2-4FD2-A4CE-DB45BCECBAE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C4F7-86BD-4846-8AFB-BA3D3A2A3D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3721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53400-10B1-4495-8438-98AB99D5CA0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C4F7-86BD-4846-8AFB-BA3D3A2A3D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0691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B530B-61CE-4D7B-98FB-24FD556DFA3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C4F7-86BD-4846-8AFB-BA3D3A2A3D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16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2493BAE-4164-3E48-AEA1-CF7A9652B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2156" y="388275"/>
            <a:ext cx="7408138" cy="1140274"/>
          </a:xfrm>
          <a:prstGeom prst="rect">
            <a:avLst/>
          </a:prstGeom>
        </p:spPr>
        <p:txBody>
          <a:bodyPr anchor="ctr"/>
          <a:lstStyle>
            <a:lvl1pPr>
              <a:defRPr sz="3600" b="1" i="0">
                <a:solidFill>
                  <a:srgbClr val="0D345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Slide title goes here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3DC9D62-91F4-8D43-86B1-4176C845DC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9270" y="1815152"/>
            <a:ext cx="11053460" cy="41570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2400" b="0" i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None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None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None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Content goes here</a:t>
            </a:r>
          </a:p>
        </p:txBody>
      </p:sp>
    </p:spTree>
    <p:extLst>
      <p:ext uri="{BB962C8B-B14F-4D97-AF65-F5344CB8AC3E}">
        <p14:creationId xmlns:p14="http://schemas.microsoft.com/office/powerpoint/2010/main" val="20458225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12192000" cy="8382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>
          <a:xfrm>
            <a:off x="8782052" y="612775"/>
            <a:ext cx="1276349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i="1">
              <a:solidFill>
                <a:prstClr val="black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DESIGN SAMPLE DEC 1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F7E83D1A-B2B8-405A-B9FD-D7B100E16F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9843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28600"/>
            <a:ext cx="110744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556F2-637F-4778-BD58-13DBF158C01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2060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2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ADB57DA-C5E9-EE43-BFB5-E71618C2E0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9913" y="1814513"/>
            <a:ext cx="11052175" cy="415766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Font typeface="System Font Regular"/>
              <a:buChar char="-"/>
              <a:defRPr sz="2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143000" indent="-228600">
              <a:buFont typeface="System Font Regular"/>
              <a:buChar char="-"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2493BAE-4164-3E48-AEA1-CF7A9652B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2156" y="388275"/>
            <a:ext cx="7408138" cy="1140274"/>
          </a:xfrm>
          <a:prstGeom prst="rect">
            <a:avLst/>
          </a:prstGeom>
        </p:spPr>
        <p:txBody>
          <a:bodyPr anchor="ctr"/>
          <a:lstStyle>
            <a:lvl1pPr>
              <a:defRPr sz="3600" b="1" i="0">
                <a:solidFill>
                  <a:srgbClr val="0D345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Slide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3361838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2493BAE-4164-3E48-AEA1-CF7A9652B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2156" y="388275"/>
            <a:ext cx="7408138" cy="1140274"/>
          </a:xfrm>
          <a:prstGeom prst="rect">
            <a:avLst/>
          </a:prstGeom>
        </p:spPr>
        <p:txBody>
          <a:bodyPr anchor="ctr"/>
          <a:lstStyle>
            <a:lvl1pPr>
              <a:defRPr sz="3600" b="1" i="0">
                <a:solidFill>
                  <a:srgbClr val="0D345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Slide title goes here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3DC9D62-91F4-8D43-86B1-4176C845DC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9270" y="1815152"/>
            <a:ext cx="11053460" cy="41570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2400" b="0" i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None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None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None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Content goes here</a:t>
            </a:r>
          </a:p>
        </p:txBody>
      </p:sp>
    </p:spTree>
    <p:extLst>
      <p:ext uri="{BB962C8B-B14F-4D97-AF65-F5344CB8AC3E}">
        <p14:creationId xmlns:p14="http://schemas.microsoft.com/office/powerpoint/2010/main" val="29449985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ADB57DA-C5E9-EE43-BFB5-E71618C2E0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9913" y="1814513"/>
            <a:ext cx="11052175" cy="415766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Font typeface="System Font Regular"/>
              <a:buChar char="-"/>
              <a:defRPr sz="2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143000" indent="-228600">
              <a:buFont typeface="System Font Regular"/>
              <a:buChar char="-"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2493BAE-4164-3E48-AEA1-CF7A9652B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2156" y="388275"/>
            <a:ext cx="7408138" cy="1140274"/>
          </a:xfrm>
          <a:prstGeom prst="rect">
            <a:avLst/>
          </a:prstGeom>
        </p:spPr>
        <p:txBody>
          <a:bodyPr anchor="ctr"/>
          <a:lstStyle>
            <a:lvl1pPr>
              <a:defRPr sz="3600" b="1" i="0">
                <a:solidFill>
                  <a:srgbClr val="0D345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Slide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9610431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2493BAE-4164-3E48-AEA1-CF7A9652B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2156" y="388275"/>
            <a:ext cx="7408138" cy="1140274"/>
          </a:xfrm>
          <a:prstGeom prst="rect">
            <a:avLst/>
          </a:prstGeom>
        </p:spPr>
        <p:txBody>
          <a:bodyPr anchor="ctr"/>
          <a:lstStyle>
            <a:lvl1pPr>
              <a:defRPr sz="3600" b="1" i="0">
                <a:solidFill>
                  <a:srgbClr val="0D345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Slide title goes here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3DC9D62-91F4-8D43-86B1-4176C845DC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9270" y="1815152"/>
            <a:ext cx="11053460" cy="41570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2400" b="0" i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None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None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None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Content goes here</a:t>
            </a:r>
          </a:p>
        </p:txBody>
      </p:sp>
    </p:spTree>
    <p:extLst>
      <p:ext uri="{BB962C8B-B14F-4D97-AF65-F5344CB8AC3E}">
        <p14:creationId xmlns:p14="http://schemas.microsoft.com/office/powerpoint/2010/main" val="32779114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ADB57DA-C5E9-EE43-BFB5-E71618C2E0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9913" y="1814513"/>
            <a:ext cx="11052175" cy="415766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Font typeface="System Font Regular"/>
              <a:buChar char="-"/>
              <a:defRPr sz="2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143000" indent="-228600">
              <a:buFont typeface="System Font Regular"/>
              <a:buChar char="-"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2493BAE-4164-3E48-AEA1-CF7A9652B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2156" y="388275"/>
            <a:ext cx="7408138" cy="1140274"/>
          </a:xfrm>
          <a:prstGeom prst="rect">
            <a:avLst/>
          </a:prstGeom>
        </p:spPr>
        <p:txBody>
          <a:bodyPr anchor="ctr"/>
          <a:lstStyle>
            <a:lvl1pPr>
              <a:defRPr sz="3600" b="1" i="0">
                <a:solidFill>
                  <a:srgbClr val="0D345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Slide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674565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ADB57DA-C5E9-EE43-BFB5-E71618C2E0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9913" y="1814513"/>
            <a:ext cx="11052175" cy="415766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Font typeface="System Font Regular"/>
              <a:buChar char="-"/>
              <a:defRPr sz="2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143000" indent="-228600">
              <a:buFont typeface="System Font Regular"/>
              <a:buChar char="-"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2493BAE-4164-3E48-AEA1-CF7A9652B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2156" y="388275"/>
            <a:ext cx="7408138" cy="1140274"/>
          </a:xfrm>
          <a:prstGeom prst="rect">
            <a:avLst/>
          </a:prstGeom>
        </p:spPr>
        <p:txBody>
          <a:bodyPr anchor="ctr"/>
          <a:lstStyle>
            <a:lvl1pPr>
              <a:defRPr sz="3600" b="1" i="0">
                <a:solidFill>
                  <a:srgbClr val="0D345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Slide title goes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EFFF70-8C54-4FBD-ADC8-DA7D5B1B3850}"/>
              </a:ext>
            </a:extLst>
          </p:cNvPr>
          <p:cNvSpPr txBox="1"/>
          <p:nvPr userDrawn="1"/>
        </p:nvSpPr>
        <p:spPr>
          <a:xfrm>
            <a:off x="2644881" y="6377769"/>
            <a:ext cx="6646605" cy="275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kern="1200">
                <a:solidFill>
                  <a:srgbClr val="0D345B"/>
                </a:solidFill>
                <a:effectLst/>
                <a:latin typeface="+mj-lt"/>
                <a:ea typeface="+mn-ea"/>
                <a:cs typeface="+mn-cs"/>
              </a:rPr>
              <a:t>The NIH UNITE Initiative to Strengthen Diversity, Equity, and Inclusion: Together, We’re Stronger</a:t>
            </a:r>
          </a:p>
        </p:txBody>
      </p:sp>
    </p:spTree>
    <p:extLst>
      <p:ext uri="{BB962C8B-B14F-4D97-AF65-F5344CB8AC3E}">
        <p14:creationId xmlns:p14="http://schemas.microsoft.com/office/powerpoint/2010/main" val="1782913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1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08E57D-7430-0A49-9A5C-02E8B4C4FF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9913" y="1608138"/>
            <a:ext cx="11052175" cy="436403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0" b="0" i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lnSpc>
                <a:spcPts val="2000"/>
              </a:lnSpc>
              <a:buFont typeface="System Font Regular"/>
              <a:buChar char="-"/>
              <a:defRPr sz="2200" b="0" i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143000" indent="-228600">
              <a:lnSpc>
                <a:spcPts val="2000"/>
              </a:lnSpc>
              <a:buFont typeface="System Font Regular"/>
              <a:buChar char="-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ts val="2000"/>
              </a:lnSpc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ts val="2000"/>
              </a:lnSpc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074654-4914-3542-BBAF-EC5636A742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2155" y="388275"/>
            <a:ext cx="11060575" cy="954388"/>
          </a:xfrm>
          <a:prstGeom prst="rect">
            <a:avLst/>
          </a:prstGeom>
        </p:spPr>
        <p:txBody>
          <a:bodyPr anchor="ctr"/>
          <a:lstStyle>
            <a:lvl1pPr>
              <a:defRPr sz="3600" b="1" i="0">
                <a:solidFill>
                  <a:srgbClr val="0D345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Slide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063392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1751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2493BAE-4164-3E48-AEA1-CF7A9652B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2156" y="388275"/>
            <a:ext cx="7408138" cy="1140274"/>
          </a:xfrm>
          <a:prstGeom prst="rect">
            <a:avLst/>
          </a:prstGeom>
        </p:spPr>
        <p:txBody>
          <a:bodyPr anchor="ctr"/>
          <a:lstStyle>
            <a:lvl1pPr>
              <a:defRPr sz="3600" b="1" i="0">
                <a:solidFill>
                  <a:srgbClr val="0D345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Slide title goes here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3DC9D62-91F4-8D43-86B1-4176C845DC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9270" y="1815152"/>
            <a:ext cx="11053460" cy="41570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2400" b="0" i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None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None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None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Content goes here</a:t>
            </a:r>
          </a:p>
        </p:txBody>
      </p:sp>
    </p:spTree>
    <p:extLst>
      <p:ext uri="{BB962C8B-B14F-4D97-AF65-F5344CB8AC3E}">
        <p14:creationId xmlns:p14="http://schemas.microsoft.com/office/powerpoint/2010/main" val="2943570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ADB57DA-C5E9-EE43-BFB5-E71618C2E0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9913" y="1814513"/>
            <a:ext cx="11052175" cy="415766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Font typeface="System Font Regular"/>
              <a:buChar char="-"/>
              <a:defRPr sz="2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143000" indent="-228600">
              <a:buFont typeface="System Font Regular"/>
              <a:buChar char="-"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2493BAE-4164-3E48-AEA1-CF7A9652B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2156" y="388275"/>
            <a:ext cx="7408138" cy="1140274"/>
          </a:xfrm>
          <a:prstGeom prst="rect">
            <a:avLst/>
          </a:prstGeom>
        </p:spPr>
        <p:txBody>
          <a:bodyPr anchor="ctr"/>
          <a:lstStyle>
            <a:lvl1pPr>
              <a:defRPr sz="3600" b="1" i="0">
                <a:solidFill>
                  <a:srgbClr val="0D345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Slide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345634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22C6C-B9F2-4054-A063-D7951589B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95CD4-29E3-40F9-9F26-683A43B63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378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0B8682-79B2-4D95-A726-3E52A99370FE}"/>
              </a:ext>
            </a:extLst>
          </p:cNvPr>
          <p:cNvSpPr/>
          <p:nvPr userDrawn="1"/>
        </p:nvSpPr>
        <p:spPr>
          <a:xfrm rot="5400000" flipV="1">
            <a:off x="-84042" y="962890"/>
            <a:ext cx="1395167" cy="6043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89F8BC-EB1D-49D5-A945-E2BA2A76C1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323" y="6194107"/>
            <a:ext cx="2752332" cy="424318"/>
          </a:xfrm>
          <a:prstGeom prst="rect">
            <a:avLst/>
          </a:prstGeom>
          <a:ln w="1270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065353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5A4F-3AD3-46C3-BD83-4D39F48ED3D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C4F7-86BD-4846-8AFB-BA3D3A2A3D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747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em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jpeg"/><Relationship Id="rId5" Type="http://schemas.openxmlformats.org/officeDocument/2006/relationships/image" Target="../media/image1.emf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.emf"/><Relationship Id="rId4" Type="http://schemas.openxmlformats.org/officeDocument/2006/relationships/image" Target="../media/image4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.emf"/><Relationship Id="rId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958D66-EB95-7048-96D1-44BCB1B6BC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981" y="6348043"/>
            <a:ext cx="2139214" cy="3340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79A189-B446-EF4A-8764-39CB88C37065}"/>
              </a:ext>
            </a:extLst>
          </p:cNvPr>
          <p:cNvSpPr txBox="1"/>
          <p:nvPr userDrawn="1"/>
        </p:nvSpPr>
        <p:spPr>
          <a:xfrm>
            <a:off x="504985" y="6376569"/>
            <a:ext cx="44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kern="1200">
                <a:solidFill>
                  <a:srgbClr val="0D345B"/>
                </a:solidFill>
                <a:effectLst/>
                <a:latin typeface="+mj-lt"/>
                <a:ea typeface="+mn-ea"/>
                <a:cs typeface="+mn-cs"/>
              </a:rPr>
              <a:t>nih.gov/ending-structural-racism</a:t>
            </a:r>
            <a:r>
              <a:rPr lang="en-US" sz="1200">
                <a:solidFill>
                  <a:srgbClr val="0D345B"/>
                </a:solidFill>
                <a:effectLst/>
                <a:latin typeface="+mj-lt"/>
              </a:rPr>
              <a:t> </a:t>
            </a:r>
            <a:endParaRPr lang="en-US" sz="1200">
              <a:solidFill>
                <a:srgbClr val="0D345B"/>
              </a:solidFill>
              <a:latin typeface="+mj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B306A6F-6C5A-9E45-8F94-3F2F5E9C35A4}"/>
              </a:ext>
            </a:extLst>
          </p:cNvPr>
          <p:cNvCxnSpPr>
            <a:cxnSpLocks/>
          </p:cNvCxnSpPr>
          <p:nvPr userDrawn="1"/>
        </p:nvCxnSpPr>
        <p:spPr>
          <a:xfrm>
            <a:off x="582805" y="6170020"/>
            <a:ext cx="11026390" cy="0"/>
          </a:xfrm>
          <a:prstGeom prst="line">
            <a:avLst/>
          </a:prstGeom>
          <a:ln w="9525">
            <a:solidFill>
              <a:srgbClr val="0D34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1021E4E6-78ED-4620-BF65-B0F8C06B5F2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844" y="1"/>
            <a:ext cx="10776155" cy="440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736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D345B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C5BFA65-B083-B54B-9F46-A2C04150B8A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981" y="6348043"/>
            <a:ext cx="2139214" cy="33405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8F36885-BC79-3249-8936-EB42B88FBC2F}"/>
              </a:ext>
            </a:extLst>
          </p:cNvPr>
          <p:cNvCxnSpPr>
            <a:cxnSpLocks/>
          </p:cNvCxnSpPr>
          <p:nvPr userDrawn="1"/>
        </p:nvCxnSpPr>
        <p:spPr>
          <a:xfrm>
            <a:off x="582805" y="6170020"/>
            <a:ext cx="11026390" cy="0"/>
          </a:xfrm>
          <a:prstGeom prst="line">
            <a:avLst/>
          </a:prstGeom>
          <a:ln w="9525">
            <a:solidFill>
              <a:srgbClr val="0D34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EC92C0D-4C85-954D-9220-3B9A4B01C6E8}"/>
              </a:ext>
            </a:extLst>
          </p:cNvPr>
          <p:cNvSpPr txBox="1"/>
          <p:nvPr userDrawn="1"/>
        </p:nvSpPr>
        <p:spPr>
          <a:xfrm>
            <a:off x="504985" y="6376569"/>
            <a:ext cx="44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kern="1200">
                <a:solidFill>
                  <a:srgbClr val="0D345B"/>
                </a:solidFill>
                <a:effectLst/>
                <a:latin typeface="+mj-lt"/>
                <a:ea typeface="+mn-ea"/>
                <a:cs typeface="+mn-cs"/>
              </a:rPr>
              <a:t>nih.gov/ending-structural-racism</a:t>
            </a:r>
            <a:r>
              <a:rPr lang="en-US" sz="1200">
                <a:solidFill>
                  <a:srgbClr val="0D345B"/>
                </a:solidFill>
                <a:effectLst/>
                <a:latin typeface="+mj-lt"/>
              </a:rPr>
              <a:t> </a:t>
            </a:r>
            <a:endParaRPr lang="en-US" sz="1200">
              <a:solidFill>
                <a:srgbClr val="0D345B"/>
              </a:solidFill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6B8ECD-7290-43C3-8063-2D99C25A05C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948" y="0"/>
            <a:ext cx="4444052" cy="18185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BB4956-3878-4D72-916F-C381727383AC}"/>
              </a:ext>
            </a:extLst>
          </p:cNvPr>
          <p:cNvSpPr txBox="1"/>
          <p:nvPr userDrawn="1"/>
        </p:nvSpPr>
        <p:spPr>
          <a:xfrm>
            <a:off x="2644881" y="6377769"/>
            <a:ext cx="6646605" cy="275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kern="1200">
                <a:solidFill>
                  <a:srgbClr val="0D345B"/>
                </a:solidFill>
                <a:effectLst/>
                <a:latin typeface="+mj-lt"/>
                <a:ea typeface="+mn-ea"/>
                <a:cs typeface="+mn-cs"/>
              </a:rPr>
              <a:t>The NIH UNITE Initiative to Strengthen Diversity, Equity, and Inclusion: Together, We’re Stronger</a:t>
            </a:r>
          </a:p>
        </p:txBody>
      </p:sp>
    </p:spTree>
    <p:extLst>
      <p:ext uri="{BB962C8B-B14F-4D97-AF65-F5344CB8AC3E}">
        <p14:creationId xmlns:p14="http://schemas.microsoft.com/office/powerpoint/2010/main" val="4063465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C5BFA65-B083-B54B-9F46-A2C04150B8A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981" y="6348043"/>
            <a:ext cx="2139214" cy="33405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8F36885-BC79-3249-8936-EB42B88FBC2F}"/>
              </a:ext>
            </a:extLst>
          </p:cNvPr>
          <p:cNvCxnSpPr>
            <a:cxnSpLocks/>
          </p:cNvCxnSpPr>
          <p:nvPr userDrawn="1"/>
        </p:nvCxnSpPr>
        <p:spPr>
          <a:xfrm>
            <a:off x="582805" y="6170020"/>
            <a:ext cx="11026390" cy="0"/>
          </a:xfrm>
          <a:prstGeom prst="line">
            <a:avLst/>
          </a:prstGeom>
          <a:ln w="9525">
            <a:solidFill>
              <a:srgbClr val="0D34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EC92C0D-4C85-954D-9220-3B9A4B01C6E8}"/>
              </a:ext>
            </a:extLst>
          </p:cNvPr>
          <p:cNvSpPr txBox="1"/>
          <p:nvPr userDrawn="1"/>
        </p:nvSpPr>
        <p:spPr>
          <a:xfrm>
            <a:off x="504985" y="6376569"/>
            <a:ext cx="44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kern="1200">
                <a:solidFill>
                  <a:srgbClr val="0D345B"/>
                </a:solidFill>
                <a:effectLst/>
                <a:latin typeface="+mj-lt"/>
                <a:ea typeface="+mn-ea"/>
                <a:cs typeface="+mn-cs"/>
              </a:rPr>
              <a:t>nih.gov/ending-structural-racism</a:t>
            </a:r>
            <a:r>
              <a:rPr lang="en-US" sz="1200">
                <a:solidFill>
                  <a:srgbClr val="0D345B"/>
                </a:solidFill>
                <a:effectLst/>
                <a:latin typeface="+mj-lt"/>
              </a:rPr>
              <a:t> </a:t>
            </a:r>
            <a:endParaRPr lang="en-US" sz="1200">
              <a:solidFill>
                <a:srgbClr val="0D345B"/>
              </a:solidFill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6B8ECD-7290-43C3-8063-2D99C25A05C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948" y="0"/>
            <a:ext cx="4444052" cy="18185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AA5529-DA67-487C-8083-6C355822E39D}"/>
              </a:ext>
            </a:extLst>
          </p:cNvPr>
          <p:cNvSpPr txBox="1"/>
          <p:nvPr userDrawn="1"/>
        </p:nvSpPr>
        <p:spPr>
          <a:xfrm>
            <a:off x="2644881" y="6377769"/>
            <a:ext cx="6646605" cy="275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kern="1200">
                <a:solidFill>
                  <a:srgbClr val="0D345B"/>
                </a:solidFill>
                <a:effectLst/>
                <a:latin typeface="+mj-lt"/>
                <a:ea typeface="+mn-ea"/>
                <a:cs typeface="+mn-cs"/>
              </a:rPr>
              <a:t>The NIH UNITE Initiative to Strengthen Diversity, Equity, and Inclusion: Together, We’re Stronger</a:t>
            </a:r>
          </a:p>
        </p:txBody>
      </p:sp>
    </p:spTree>
    <p:extLst>
      <p:ext uri="{BB962C8B-B14F-4D97-AF65-F5344CB8AC3E}">
        <p14:creationId xmlns:p14="http://schemas.microsoft.com/office/powerpoint/2010/main" val="1203696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9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388D775-CD69-49C8-894F-90C2C64EFB55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1/30/2023</a:t>
            </a:fld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E01C4F7-86BD-4846-8AFB-BA3D3A2A3D5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2303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</p:sldLayoutIdLst>
  <p:hf hdr="0" ftr="0" dt="0"/>
  <p:txStyles>
    <p:titleStyle>
      <a:lvl1pPr algn="ctr" defTabSz="914377" rtl="0" eaLnBrk="1" latinLnBrk="0" hangingPunct="1"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Clr>
          <a:schemeClr val="tx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00080" indent="-342891" algn="l" defTabSz="914377" rtl="0" eaLnBrk="1" latinLnBrk="0" hangingPunct="1">
        <a:spcBef>
          <a:spcPct val="20000"/>
        </a:spcBef>
        <a:buClr>
          <a:srgbClr val="4584D3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457" indent="-342891" algn="l" defTabSz="914377" rtl="0" eaLnBrk="1" latinLnBrk="0" hangingPunct="1">
        <a:spcBef>
          <a:spcPct val="20000"/>
        </a:spcBef>
        <a:buClr>
          <a:srgbClr val="4584D3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picture frame&#10;&#10;Description automatically generated">
            <a:extLst>
              <a:ext uri="{FF2B5EF4-FFF2-40B4-BE49-F238E27FC236}">
                <a16:creationId xmlns:a16="http://schemas.microsoft.com/office/drawing/2014/main" id="{63B4B0BF-7A76-9E40-8B86-E72023E7375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518" y="1"/>
            <a:ext cx="4385481" cy="24668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5BFA65-B083-B54B-9F46-A2C04150B8A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981" y="6348043"/>
            <a:ext cx="2139214" cy="33405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8F36885-BC79-3249-8936-EB42B88FBC2F}"/>
              </a:ext>
            </a:extLst>
          </p:cNvPr>
          <p:cNvCxnSpPr>
            <a:cxnSpLocks/>
          </p:cNvCxnSpPr>
          <p:nvPr userDrawn="1"/>
        </p:nvCxnSpPr>
        <p:spPr>
          <a:xfrm>
            <a:off x="582805" y="6170020"/>
            <a:ext cx="11026390" cy="0"/>
          </a:xfrm>
          <a:prstGeom prst="line">
            <a:avLst/>
          </a:prstGeom>
          <a:ln w="9525">
            <a:solidFill>
              <a:srgbClr val="0D34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EC92C0D-4C85-954D-9220-3B9A4B01C6E8}"/>
              </a:ext>
            </a:extLst>
          </p:cNvPr>
          <p:cNvSpPr txBox="1"/>
          <p:nvPr userDrawn="1"/>
        </p:nvSpPr>
        <p:spPr>
          <a:xfrm>
            <a:off x="504985" y="6376569"/>
            <a:ext cx="44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kern="1200">
                <a:solidFill>
                  <a:srgbClr val="0D345B"/>
                </a:solidFill>
                <a:effectLst/>
                <a:latin typeface="+mj-lt"/>
                <a:ea typeface="+mn-ea"/>
                <a:cs typeface="+mn-cs"/>
              </a:rPr>
              <a:t>nih.gov/ending-structural-racism</a:t>
            </a:r>
            <a:r>
              <a:rPr lang="en-US" sz="1200">
                <a:solidFill>
                  <a:srgbClr val="0D345B"/>
                </a:solidFill>
                <a:effectLst/>
                <a:latin typeface="+mj-lt"/>
              </a:rPr>
              <a:t> </a:t>
            </a:r>
            <a:endParaRPr lang="en-US" sz="1200">
              <a:solidFill>
                <a:srgbClr val="0D345B"/>
              </a:solidFill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1C12FD-7E9F-CE34-5E05-063AEED87999}"/>
              </a:ext>
            </a:extLst>
          </p:cNvPr>
          <p:cNvSpPr txBox="1"/>
          <p:nvPr userDrawn="1"/>
        </p:nvSpPr>
        <p:spPr>
          <a:xfrm>
            <a:off x="2735105" y="6376569"/>
            <a:ext cx="64265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0D345B"/>
                </a:solidFill>
              </a:rPr>
              <a:t>The NIH UNITE Initiative to Strengthen Diversity, Equity, and Inclusion: Together, We’re Stronger.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8D49C0-F5F1-E5EE-645B-80A77D96ED2F}"/>
              </a:ext>
            </a:extLst>
          </p:cNvPr>
          <p:cNvSpPr txBox="1"/>
          <p:nvPr userDrawn="1"/>
        </p:nvSpPr>
        <p:spPr>
          <a:xfrm>
            <a:off x="11714170" y="6548326"/>
            <a:ext cx="498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5DDFE4E-04B6-5E41-A93C-4A1901D28EC4}" type="slidenum">
              <a:rPr lang="en-US" sz="1200" smtClean="0">
                <a:solidFill>
                  <a:srgbClr val="0D345B"/>
                </a:solidFill>
              </a:rPr>
              <a:pPr algn="ctr"/>
              <a:t>‹#›</a:t>
            </a:fld>
            <a:endParaRPr lang="en-US" sz="1200">
              <a:solidFill>
                <a:srgbClr val="0D34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671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picture frame&#10;&#10;Description automatically generated">
            <a:extLst>
              <a:ext uri="{FF2B5EF4-FFF2-40B4-BE49-F238E27FC236}">
                <a16:creationId xmlns:a16="http://schemas.microsoft.com/office/drawing/2014/main" id="{63B4B0BF-7A76-9E40-8B86-E72023E7375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518" y="1"/>
            <a:ext cx="4385481" cy="24668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5BFA65-B083-B54B-9F46-A2C04150B8A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981" y="6348043"/>
            <a:ext cx="2139214" cy="33405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8F36885-BC79-3249-8936-EB42B88FBC2F}"/>
              </a:ext>
            </a:extLst>
          </p:cNvPr>
          <p:cNvCxnSpPr>
            <a:cxnSpLocks/>
          </p:cNvCxnSpPr>
          <p:nvPr userDrawn="1"/>
        </p:nvCxnSpPr>
        <p:spPr>
          <a:xfrm>
            <a:off x="582805" y="6170020"/>
            <a:ext cx="11026390" cy="0"/>
          </a:xfrm>
          <a:prstGeom prst="line">
            <a:avLst/>
          </a:prstGeom>
          <a:ln w="9525">
            <a:solidFill>
              <a:srgbClr val="0D34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EC92C0D-4C85-954D-9220-3B9A4B01C6E8}"/>
              </a:ext>
            </a:extLst>
          </p:cNvPr>
          <p:cNvSpPr txBox="1"/>
          <p:nvPr userDrawn="1"/>
        </p:nvSpPr>
        <p:spPr>
          <a:xfrm>
            <a:off x="504985" y="6376569"/>
            <a:ext cx="44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kern="1200">
                <a:solidFill>
                  <a:srgbClr val="0D345B"/>
                </a:solidFill>
                <a:effectLst/>
                <a:latin typeface="+mj-lt"/>
                <a:ea typeface="+mn-ea"/>
                <a:cs typeface="+mn-cs"/>
              </a:rPr>
              <a:t>nih.gov/ending-structural-racism</a:t>
            </a:r>
            <a:r>
              <a:rPr lang="en-US" sz="1200">
                <a:solidFill>
                  <a:srgbClr val="0D345B"/>
                </a:solidFill>
                <a:effectLst/>
                <a:latin typeface="+mj-lt"/>
              </a:rPr>
              <a:t> </a:t>
            </a:r>
            <a:endParaRPr lang="en-US" sz="1200">
              <a:solidFill>
                <a:srgbClr val="0D345B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3FD22F-8F17-4BF5-92F1-E3349327314A}"/>
              </a:ext>
            </a:extLst>
          </p:cNvPr>
          <p:cNvSpPr txBox="1"/>
          <p:nvPr userDrawn="1"/>
        </p:nvSpPr>
        <p:spPr>
          <a:xfrm>
            <a:off x="2644881" y="6377769"/>
            <a:ext cx="6646605" cy="275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kern="1200">
                <a:solidFill>
                  <a:srgbClr val="0D345B"/>
                </a:solidFill>
                <a:effectLst/>
                <a:latin typeface="+mj-lt"/>
                <a:ea typeface="+mn-ea"/>
                <a:cs typeface="+mn-cs"/>
              </a:rPr>
              <a:t>The NIH UNITE Initiative to Strengthen Diversity, Equity, and Inclusion: Together, We’re Stronger</a:t>
            </a:r>
          </a:p>
        </p:txBody>
      </p:sp>
    </p:spTree>
    <p:extLst>
      <p:ext uri="{BB962C8B-B14F-4D97-AF65-F5344CB8AC3E}">
        <p14:creationId xmlns:p14="http://schemas.microsoft.com/office/powerpoint/2010/main" val="2054081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h.gov/ending-structural-racism/unite-events" TargetMode="External"/><Relationship Id="rId2" Type="http://schemas.openxmlformats.org/officeDocument/2006/relationships/hyperlink" Target="https://www.nih.gov/sites/default/files/research-training/initiatives/ending-structural-racism/unite-rfi-report-508c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ih.gov/ending-structural-racism/data-dashboard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h.gov/sites/default/files/research-training/initiatives/ending-structural-racism/unite-rfi-report-508c.pdf" TargetMode="External"/><Relationship Id="rId2" Type="http://schemas.openxmlformats.org/officeDocument/2006/relationships/hyperlink" Target="https://www.nih.gov/sites/default/files/research-training/initiatives/ending-structural-racism/UNITE-progress-report-2022.pdf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linkedin.com/showcase/nih-unite-initiative/" TargetMode="External"/><Relationship Id="rId5" Type="http://schemas.openxmlformats.org/officeDocument/2006/relationships/hyperlink" Target="https://gcc02.safelinks.protection.outlook.com/?url=https%3A%2F%2Fservice.govdelivery.com%2Faccounts%2FUSNIH%2Fsubscriber%2Fnew%3Ftopic_id%3DUSNIH_124&amp;data=05%7C01%7Cemma.wojtowicz%40nih.gov%7C00edd33973d043bb46e608dae45e6c28%7C14b77578977342d58507251ca2dc2b06%7C0%7C0%7C638073391442558946%7CUnknown%7CTWFpbGZsb3d8eyJWIjoiMC4wLjAwMDAiLCJQIjoiV2luMzIiLCJBTiI6Ik1haWwiLCJXVCI6Mn0%3D%7C3000%7C%7C%7C&amp;sdata=zV4VM1Eqt1oSepj%2BnwrCv0S%2FrvEgUfNEnhTW3k0Vcm4%3D&amp;reserved=0" TargetMode="External"/><Relationship Id="rId4" Type="http://schemas.openxmlformats.org/officeDocument/2006/relationships/hyperlink" Target="https://www.nih.gov/ending-structural-racism/unite-co-chairs-corne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mailto:ericka.boone@nih.gov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mailto:charlene.lefauve@nih.gov" TargetMode="External"/><Relationship Id="rId7" Type="http://schemas.openxmlformats.org/officeDocument/2006/relationships/hyperlink" Target="mailto:marguerite.matthews@nih.gov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hyperlink" Target="mailto:hillla@mail.nih.gov" TargetMode="External"/><Relationship Id="rId10" Type="http://schemas.openxmlformats.org/officeDocument/2006/relationships/image" Target="../media/image6.jpeg"/><Relationship Id="rId4" Type="http://schemas.openxmlformats.org/officeDocument/2006/relationships/image" Target="../media/image10.png"/><Relationship Id="rId9" Type="http://schemas.openxmlformats.org/officeDocument/2006/relationships/hyperlink" Target="mailto:ericka.boone@nih.gov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nature.com/articles/s41591-021-01532-1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s://www.nih.gov/sites/default/files/research-training/initiatives/ending-structural-racism/UNITE-progress-report-2022.pdf" TargetMode="External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0429E93-3C7E-5546-B63B-74C80B2117C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58825" y="4514518"/>
            <a:ext cx="11906864" cy="67353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>
                <a:ln>
                  <a:noFill/>
                </a:ln>
                <a:solidFill>
                  <a:srgbClr val="0D345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Enhancing Racial &amp; Ethnic Equity – NIH UNITE </a:t>
            </a:r>
          </a:p>
        </p:txBody>
      </p:sp>
      <p:pic>
        <p:nvPicPr>
          <p:cNvPr id="11" name="Picture 10" descr="Diverse images of people">
            <a:extLst>
              <a:ext uri="{FF2B5EF4-FFF2-40B4-BE49-F238E27FC236}">
                <a16:creationId xmlns:a16="http://schemas.microsoft.com/office/drawing/2014/main" id="{339FE393-7935-4F2D-91D1-E0B0129663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4"/>
          <a:stretch/>
        </p:blipFill>
        <p:spPr>
          <a:xfrm>
            <a:off x="285134" y="0"/>
            <a:ext cx="11906865" cy="4410075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F6CD56-C765-BE4B-BB11-FF67468754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8825" y="5570066"/>
            <a:ext cx="10883900" cy="356335"/>
          </a:xfrm>
        </p:spPr>
        <p:txBody>
          <a:bodyPr/>
          <a:lstStyle/>
          <a:p>
            <a:r>
              <a:rPr lang="en-US" sz="2800"/>
              <a:t>February 2, 2023</a:t>
            </a:r>
          </a:p>
        </p:txBody>
      </p:sp>
      <p:pic>
        <p:nvPicPr>
          <p:cNvPr id="5" name="Picture 4" descr="NIH Logo: Turning Discovery into Health">
            <a:extLst>
              <a:ext uri="{FF2B5EF4-FFF2-40B4-BE49-F238E27FC236}">
                <a16:creationId xmlns:a16="http://schemas.microsoft.com/office/drawing/2014/main" id="{C45C4A0C-ED0D-8241-B7F8-075F714DFC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981" y="6348043"/>
            <a:ext cx="2139214" cy="33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972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8208F-229B-411E-A79D-A85E10BD3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/>
              <a:t>UNITE Progress Report: </a:t>
            </a:r>
            <a:br>
              <a:rPr lang="en-US" sz="4800"/>
            </a:br>
            <a:r>
              <a:rPr lang="en-US" sz="4400">
                <a:solidFill>
                  <a:schemeClr val="accent1">
                    <a:lumMod val="75000"/>
                  </a:schemeClr>
                </a:solidFill>
              </a:rPr>
              <a:t>Focus Area 3</a:t>
            </a:r>
            <a:endParaRPr lang="en-US" sz="48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F8DDD8-9509-4FE3-9369-685CA86F39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>
                <a:latin typeface="Calbri"/>
              </a:rPr>
              <a:t>FOCUS AREA 3: </a:t>
            </a:r>
            <a:r>
              <a:rPr lang="en-US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Promoting equity in the internal NIH workforce</a:t>
            </a:r>
          </a:p>
          <a:p>
            <a:endParaRPr lang="en-US" b="1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>
                <a:effectLst/>
                <a:latin typeface="Calbri"/>
                <a:ea typeface="Times New Roman" panose="02020603050405020304" pitchFamily="18" charset="0"/>
              </a:rPr>
              <a:t>Establishing an Anti-Racism Steering Committee to inform efforts to address any identified racial or ethnic inequities within NIH</a:t>
            </a:r>
          </a:p>
          <a:p>
            <a:pPr marL="342900" marR="0" lvl="0" indent="-34290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>
                <a:effectLst/>
                <a:latin typeface="Calbri"/>
                <a:ea typeface="Times New Roman" panose="02020603050405020304" pitchFamily="18" charset="0"/>
              </a:rPr>
              <a:t>Asking each NIH Institute and Center to create Racial &amp; Ethnic Equity Plans</a:t>
            </a:r>
          </a:p>
          <a:p>
            <a:pPr marL="342900" marR="0" lvl="0" indent="-34290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>
                <a:effectLst/>
                <a:latin typeface="Calbri"/>
                <a:ea typeface="Times New Roman" panose="02020603050405020304" pitchFamily="18" charset="0"/>
              </a:rPr>
              <a:t>Publishing NIH workforce demographic data to enhance transparency and better understand barriers to equity</a:t>
            </a:r>
          </a:p>
          <a:p>
            <a:pPr marL="342900" marR="0" lvl="0" indent="-34290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>
                <a:effectLst/>
                <a:latin typeface="Calbri"/>
                <a:ea typeface="Times New Roman" panose="02020603050405020304" pitchFamily="18" charset="0"/>
              </a:rPr>
              <a:t>Diversifying the portraiture at NIH to recognize contributions of </a:t>
            </a:r>
            <a:r>
              <a:rPr lang="en-US" i="1">
                <a:effectLst/>
                <a:latin typeface="Calbri"/>
                <a:ea typeface="Times New Roman" panose="02020603050405020304" pitchFamily="18" charset="0"/>
              </a:rPr>
              <a:t>all</a:t>
            </a:r>
            <a:r>
              <a:rPr lang="en-US">
                <a:effectLst/>
                <a:latin typeface="Calbri"/>
                <a:ea typeface="Times New Roman" panose="02020603050405020304" pitchFamily="18" charset="0"/>
              </a:rPr>
              <a:t> NIH staff and create a culture of inclusion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162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8208F-229B-411E-A79D-A85E10BD3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/>
              <a:t>UNITE Progress Report:</a:t>
            </a:r>
            <a:br>
              <a:rPr lang="en-US" sz="4800"/>
            </a:br>
            <a:r>
              <a:rPr lang="en-US" sz="4400">
                <a:solidFill>
                  <a:schemeClr val="accent1">
                    <a:lumMod val="75000"/>
                  </a:schemeClr>
                </a:solidFill>
              </a:rPr>
              <a:t>Focus Area 4</a:t>
            </a:r>
            <a:endParaRPr lang="en-US" sz="48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F8DDD8-9509-4FE3-9369-685CA86F39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>
                <a:latin typeface="Calbri"/>
              </a:rPr>
              <a:t>FOCUS AREA 4: </a:t>
            </a:r>
            <a:r>
              <a:rPr lang="en-US" b="1">
                <a:effectLst/>
                <a:latin typeface="Calbri"/>
                <a:ea typeface="Calibri" panose="020F0502020204030204" pitchFamily="34" charset="0"/>
              </a:rPr>
              <a:t>Improving </a:t>
            </a:r>
            <a:r>
              <a:rPr lang="en-US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accuracy and transparency of racial and ethnic equity data </a:t>
            </a:r>
            <a:endParaRPr lang="en-US" b="1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>
                <a:latin typeface="Calbri"/>
                <a:ea typeface="Times New Roman" panose="02020603050405020304" pitchFamily="18" charset="0"/>
                <a:hlinkClick r:id="rId2"/>
              </a:rPr>
              <a:t>Request for information</a:t>
            </a:r>
            <a:r>
              <a:rPr lang="en-US">
                <a:latin typeface="Calbri"/>
                <a:ea typeface="Times New Roman" panose="02020603050405020304" pitchFamily="18" charset="0"/>
              </a:rPr>
              <a:t> with 1100+ responses guiding UNITE actions</a:t>
            </a:r>
          </a:p>
          <a:p>
            <a:pPr marL="342900" marR="0" lvl="0" indent="-34290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>
                <a:effectLst/>
                <a:latin typeface="Calbri"/>
                <a:ea typeface="Times New Roman" panose="02020603050405020304" pitchFamily="18" charset="0"/>
                <a:hlinkClick r:id="rId3"/>
              </a:rPr>
              <a:t>Listening session</a:t>
            </a:r>
            <a:r>
              <a:rPr lang="en-US">
                <a:effectLst/>
                <a:latin typeface="Calbri"/>
                <a:ea typeface="Times New Roman" panose="02020603050405020304" pitchFamily="18" charset="0"/>
              </a:rPr>
              <a:t> with 1300+ participants contributing to guidance</a:t>
            </a:r>
          </a:p>
          <a:p>
            <a:pPr marL="342900" marR="0" lvl="0" indent="-34290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>
                <a:effectLst/>
                <a:latin typeface="Calbri"/>
                <a:ea typeface="Times New Roman" panose="02020603050405020304" pitchFamily="18" charset="0"/>
              </a:rPr>
              <a:t>Developed </a:t>
            </a:r>
            <a:r>
              <a:rPr lang="en-US">
                <a:effectLst/>
                <a:latin typeface="Calbri"/>
                <a:ea typeface="Times New Roman" panose="02020603050405020304" pitchFamily="18" charset="0"/>
                <a:hlinkClick r:id="rId4"/>
              </a:rPr>
              <a:t>data-dashboard</a:t>
            </a:r>
            <a:r>
              <a:rPr lang="en-US">
                <a:effectLst/>
                <a:latin typeface="Calbri"/>
                <a:ea typeface="Times New Roman" panose="02020603050405020304" pitchFamily="18" charset="0"/>
              </a:rPr>
              <a:t> to foster transparency and better understand barriers to equity</a:t>
            </a:r>
          </a:p>
        </p:txBody>
      </p:sp>
    </p:spTree>
    <p:extLst>
      <p:ext uri="{BB962C8B-B14F-4D97-AF65-F5344CB8AC3E}">
        <p14:creationId xmlns:p14="http://schemas.microsoft.com/office/powerpoint/2010/main" val="1247092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E78D0BA-8B5F-4375-8E87-BF7B7C242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Keep Updated on UNITE?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BBC2919-3D99-4DCA-B54F-3E4E499514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Resources</a:t>
            </a:r>
          </a:p>
          <a:p>
            <a:pPr marL="82296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Read the </a:t>
            </a:r>
            <a:r>
              <a:rPr lang="en-US" sz="2800" u="sng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UNITE Progress Report</a:t>
            </a:r>
            <a:r>
              <a:rPr lang="en-US" sz="2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and the </a:t>
            </a:r>
            <a:r>
              <a:rPr lang="en-US" sz="2800" u="sng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RFI Report</a:t>
            </a:r>
            <a:r>
              <a:rPr lang="en-US" sz="2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sz="28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2296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Read the</a:t>
            </a:r>
            <a:r>
              <a:rPr lang="en-US" sz="2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monthly </a:t>
            </a:r>
            <a:r>
              <a:rPr lang="en-US" sz="2800" u="sng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4"/>
              </a:rPr>
              <a:t>Co-Chairs’ Corner</a:t>
            </a:r>
            <a:endParaRPr lang="en-US" sz="2800" u="sng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2296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Sign up for </a:t>
            </a:r>
            <a:r>
              <a:rPr lang="en-US" sz="2800" u="sng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5"/>
              </a:rPr>
              <a:t>UNITE Updates</a:t>
            </a:r>
            <a:endParaRPr lang="en-US" sz="2800" u="sng">
              <a:solidFill>
                <a:srgbClr val="0563C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82296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Follow </a:t>
            </a:r>
            <a:r>
              <a:rPr lang="en-US" sz="28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UNITE on LinkedIn</a:t>
            </a:r>
            <a:endParaRPr lang="en-US" sz="2800" u="sng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52C82EC-C6FD-93E2-7576-86C64DCCD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5725" y="993479"/>
            <a:ext cx="4020549" cy="1140274"/>
          </a:xfrm>
        </p:spPr>
        <p:txBody>
          <a:bodyPr/>
          <a:lstStyle/>
          <a:p>
            <a:pPr algn="ctr"/>
            <a:r>
              <a:rPr lang="en-US"/>
              <a:t>Today’s Presentation Team</a:t>
            </a:r>
          </a:p>
        </p:txBody>
      </p:sp>
      <p:grpSp>
        <p:nvGrpSpPr>
          <p:cNvPr id="17" name="Group 16" descr="MODERATOR: Ericka M. Boone, Ph.D. &#10;Director, &#10;Division of Biomedical Research Workforce&#10;Office of Extramural Research (OER) &#10;ericka.boone@nih.gov">
            <a:extLst>
              <a:ext uri="{FF2B5EF4-FFF2-40B4-BE49-F238E27FC236}">
                <a16:creationId xmlns:a16="http://schemas.microsoft.com/office/drawing/2014/main" id="{11787AED-43F6-3861-D35E-8D05EA5811C4}"/>
              </a:ext>
            </a:extLst>
          </p:cNvPr>
          <p:cNvGrpSpPr/>
          <p:nvPr/>
        </p:nvGrpSpPr>
        <p:grpSpPr>
          <a:xfrm>
            <a:off x="-605161" y="116403"/>
            <a:ext cx="5343810" cy="3138222"/>
            <a:chOff x="-605161" y="116403"/>
            <a:chExt cx="5343810" cy="313822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1FBA83F-3362-2773-0978-4D1B57E23896}"/>
                </a:ext>
              </a:extLst>
            </p:cNvPr>
            <p:cNvSpPr txBox="1"/>
            <p:nvPr/>
          </p:nvSpPr>
          <p:spPr>
            <a:xfrm>
              <a:off x="-605161" y="2023519"/>
              <a:ext cx="5343810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ctr"/>
              <a:r>
                <a:rPr lang="en-US" b="1"/>
                <a:t>Ericka M. Boone, Ph.D. </a:t>
              </a:r>
            </a:p>
            <a:p>
              <a:pPr algn="ctr" fontAlgn="ctr"/>
              <a:r>
                <a:rPr lang="en-US" sz="1400"/>
                <a:t>Director, </a:t>
              </a:r>
            </a:p>
            <a:p>
              <a:pPr algn="ctr" fontAlgn="ctr"/>
              <a:r>
                <a:rPr lang="en-US" sz="1400"/>
                <a:t>Division of Biomedical Research Workforce</a:t>
              </a:r>
            </a:p>
            <a:p>
              <a:pPr algn="ctr" fontAlgn="ctr"/>
              <a:r>
                <a:rPr lang="en-US" sz="1400"/>
                <a:t>Office of Extramural Research (OER)</a:t>
              </a:r>
              <a:r>
                <a:rPr lang="en-US" sz="1400" b="1"/>
                <a:t> </a:t>
              </a:r>
            </a:p>
            <a:p>
              <a:pPr algn="ctr" fontAlgn="ctr"/>
              <a:r>
                <a:rPr lang="en-US" sz="1400">
                  <a:hlinkClick r:id="rId2"/>
                </a:rPr>
                <a:t>ericka.boone@nih.gov</a:t>
              </a:r>
              <a:r>
                <a:rPr lang="en-US" sz="1400"/>
                <a:t> 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630B9D8-607F-858A-FD0A-BF9FCC406F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69" t="4856" r="6945" b="20252"/>
            <a:stretch/>
          </p:blipFill>
          <p:spPr>
            <a:xfrm>
              <a:off x="1494515" y="585121"/>
              <a:ext cx="1180850" cy="143560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C980772-3859-C34E-2AE9-85AD45C0BD5C}"/>
                </a:ext>
              </a:extLst>
            </p:cNvPr>
            <p:cNvSpPr txBox="1"/>
            <p:nvPr/>
          </p:nvSpPr>
          <p:spPr>
            <a:xfrm>
              <a:off x="420880" y="116403"/>
              <a:ext cx="3615661" cy="40011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>
                  <a:solidFill>
                    <a:schemeClr val="bg1"/>
                  </a:solidFill>
                </a:rPr>
                <a:t>MODERATOR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AFAB840-6E26-5690-05F8-5E8B7E994CB4}"/>
              </a:ext>
            </a:extLst>
          </p:cNvPr>
          <p:cNvSpPr txBox="1"/>
          <p:nvPr/>
        </p:nvSpPr>
        <p:spPr>
          <a:xfrm>
            <a:off x="420880" y="3316275"/>
            <a:ext cx="10973025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PRESENTERS &amp; PANELISTS</a:t>
            </a:r>
          </a:p>
        </p:txBody>
      </p:sp>
      <p:grpSp>
        <p:nvGrpSpPr>
          <p:cNvPr id="19" name="Group 18" descr="Marie Bernard, Ph.D.&#10;Chief Officer for Scientific Workforce Diversity (COSWD), &#10;Office of the Director (OD), NIH">
            <a:extLst>
              <a:ext uri="{FF2B5EF4-FFF2-40B4-BE49-F238E27FC236}">
                <a16:creationId xmlns:a16="http://schemas.microsoft.com/office/drawing/2014/main" id="{D144F900-CD42-B713-258B-073E611E72F6}"/>
              </a:ext>
            </a:extLst>
          </p:cNvPr>
          <p:cNvGrpSpPr/>
          <p:nvPr/>
        </p:nvGrpSpPr>
        <p:grpSpPr>
          <a:xfrm>
            <a:off x="482138" y="3725835"/>
            <a:ext cx="2945555" cy="2444782"/>
            <a:chOff x="482138" y="3725835"/>
            <a:chExt cx="2945555" cy="244478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E34BC0A-7791-1339-B7AA-C6A5344F92F0}"/>
                </a:ext>
              </a:extLst>
            </p:cNvPr>
            <p:cNvSpPr txBox="1"/>
            <p:nvPr/>
          </p:nvSpPr>
          <p:spPr>
            <a:xfrm>
              <a:off x="482138" y="5154954"/>
              <a:ext cx="2945555" cy="101566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 fontAlgn="ctr"/>
              <a:r>
                <a:rPr lang="en-US" b="1"/>
                <a:t>Marie Bernard, Ph.D.</a:t>
              </a:r>
            </a:p>
            <a:p>
              <a:pPr algn="ctr"/>
              <a:r>
                <a:rPr lang="en-US" sz="1400">
                  <a:latin typeface="Calibri"/>
                  <a:ea typeface="Calibri" panose="020F0502020204030204" pitchFamily="34" charset="0"/>
                  <a:cs typeface="Calibri"/>
                </a:rPr>
                <a:t>Chief Officer for Scientific Workforce Diversity (COSWD)</a:t>
              </a:r>
            </a:p>
            <a:p>
              <a:pPr algn="ctr"/>
              <a:r>
                <a:rPr lang="en-US" sz="1400">
                  <a:latin typeface="Calibri"/>
                  <a:ea typeface="Calibri" panose="020F0502020204030204" pitchFamily="34" charset="0"/>
                  <a:cs typeface="Calibri"/>
                </a:rPr>
                <a:t>Office of the Director (OD), NIH</a:t>
              </a:r>
              <a:endParaRPr lang="en-US" sz="1400">
                <a:effectLst/>
                <a:latin typeface="Calibri"/>
                <a:ea typeface="Calibri" panose="020F0502020204030204" pitchFamily="34" charset="0"/>
                <a:cs typeface="Calibri"/>
              </a:endParaRPr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F41F6E66-BF62-6B8F-E75F-F118DF3480FC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1653" y="3725835"/>
              <a:ext cx="1443712" cy="14414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 descr="Alfred C. Johnson, Ph.D.&#10;Deputy Director for Management &amp; Chief Financial Officer &#10;Office of the Director (OD), NIH">
            <a:extLst>
              <a:ext uri="{FF2B5EF4-FFF2-40B4-BE49-F238E27FC236}">
                <a16:creationId xmlns:a16="http://schemas.microsoft.com/office/drawing/2014/main" id="{0996A866-4518-F4CB-5486-8D6E65D1F437}"/>
              </a:ext>
            </a:extLst>
          </p:cNvPr>
          <p:cNvGrpSpPr/>
          <p:nvPr/>
        </p:nvGrpSpPr>
        <p:grpSpPr>
          <a:xfrm>
            <a:off x="4524368" y="3738499"/>
            <a:ext cx="2945555" cy="2466527"/>
            <a:chOff x="4524368" y="3738499"/>
            <a:chExt cx="2945555" cy="246652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1996525-45E6-F31B-5F28-616DE2261EE3}"/>
                </a:ext>
              </a:extLst>
            </p:cNvPr>
            <p:cNvSpPr txBox="1"/>
            <p:nvPr/>
          </p:nvSpPr>
          <p:spPr>
            <a:xfrm>
              <a:off x="4524368" y="5189363"/>
              <a:ext cx="2945555" cy="101566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 fontAlgn="ctr"/>
              <a:r>
                <a:rPr lang="en-US" b="1"/>
                <a:t>Alfred C. Johnson, Ph.D.</a:t>
              </a:r>
            </a:p>
            <a:p>
              <a:pPr algn="ctr"/>
              <a:r>
                <a:rPr lang="en-US" sz="1400">
                  <a:latin typeface="Calibri"/>
                  <a:ea typeface="Calibri" panose="020F0502020204030204" pitchFamily="34" charset="0"/>
                  <a:cs typeface="Calibri"/>
                </a:rPr>
                <a:t>Deputy Director for Management &amp; Chief Financial Officer </a:t>
              </a:r>
            </a:p>
            <a:p>
              <a:pPr algn="ctr"/>
              <a:r>
                <a:rPr lang="en-US" sz="1400">
                  <a:latin typeface="Calibri"/>
                  <a:ea typeface="Calibri" panose="020F0502020204030204" pitchFamily="34" charset="0"/>
                  <a:cs typeface="Calibri"/>
                </a:rPr>
                <a:t>Office of the Director (OD), NIH</a:t>
              </a:r>
              <a:endParaRPr lang="en-US" sz="1400">
                <a:effectLst/>
                <a:latin typeface="Calibri"/>
                <a:ea typeface="Calibri" panose="020F0502020204030204" pitchFamily="34" charset="0"/>
                <a:cs typeface="Calibri"/>
              </a:endParaRPr>
            </a:p>
          </p:txBody>
        </p:sp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46B1917B-7F92-00D8-D473-86758305C1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2771" y="3738499"/>
              <a:ext cx="1428750" cy="1428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 descr="Noni Byrnes, Ph.D.&#10;Director, &#10;Center for Scientific Review (CSR)&#10;National Institutes of Health (NIH)">
            <a:extLst>
              <a:ext uri="{FF2B5EF4-FFF2-40B4-BE49-F238E27FC236}">
                <a16:creationId xmlns:a16="http://schemas.microsoft.com/office/drawing/2014/main" id="{79CC7EDE-6A2D-4170-237B-4B7CFFAF76EC}"/>
              </a:ext>
            </a:extLst>
          </p:cNvPr>
          <p:cNvGrpSpPr/>
          <p:nvPr/>
        </p:nvGrpSpPr>
        <p:grpSpPr>
          <a:xfrm>
            <a:off x="8604552" y="3725835"/>
            <a:ext cx="2945555" cy="2433028"/>
            <a:chOff x="8604552" y="3725835"/>
            <a:chExt cx="2945555" cy="2433028"/>
          </a:xfrm>
        </p:grpSpPr>
        <p:pic>
          <p:nvPicPr>
            <p:cNvPr id="14" name="Picture 13" descr="A person wearing glasses&#10;&#10;Description automatically generated with medium confidence">
              <a:extLst>
                <a:ext uri="{FF2B5EF4-FFF2-40B4-BE49-F238E27FC236}">
                  <a16:creationId xmlns:a16="http://schemas.microsoft.com/office/drawing/2014/main" id="{0C851742-459E-BC99-F78C-B0D31A81E5D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9844" y="3725835"/>
              <a:ext cx="1294969" cy="1441414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A5A597E-59D2-AF5E-D767-21CB6803DCC0}"/>
                </a:ext>
              </a:extLst>
            </p:cNvPr>
            <p:cNvSpPr txBox="1"/>
            <p:nvPr/>
          </p:nvSpPr>
          <p:spPr>
            <a:xfrm>
              <a:off x="8604552" y="5143200"/>
              <a:ext cx="2945555" cy="101566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 fontAlgn="ctr"/>
              <a:r>
                <a:rPr lang="en-US" b="1"/>
                <a:t>Noni Byrnes, Ph.D.</a:t>
              </a:r>
            </a:p>
            <a:p>
              <a:pPr algn="ctr"/>
              <a:r>
                <a:rPr lang="en-US" sz="1400">
                  <a:latin typeface="Calibri"/>
                  <a:ea typeface="Calibri" panose="020F0502020204030204" pitchFamily="34" charset="0"/>
                  <a:cs typeface="Calibri"/>
                </a:rPr>
                <a:t>Director, </a:t>
              </a:r>
            </a:p>
            <a:p>
              <a:pPr algn="ctr"/>
              <a:r>
                <a:rPr lang="en-US" sz="1400">
                  <a:latin typeface="Calibri"/>
                  <a:ea typeface="Calibri" panose="020F0502020204030204" pitchFamily="34" charset="0"/>
                  <a:cs typeface="Calibri"/>
                </a:rPr>
                <a:t>Center for Scientific Review (CSR)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>
                  <a:effectLst/>
                  <a:latin typeface="Calibri"/>
                  <a:ea typeface="Calibri" panose="020F0502020204030204" pitchFamily="34" charset="0"/>
                  <a:cs typeface="Calibri"/>
                </a:rPr>
                <a:t>National Institutes of Health (NIH)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3379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BCB3DC1A-27E0-8847-A4DC-F4E5313ED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04748" y="5980751"/>
            <a:ext cx="4187252" cy="857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83AEEBA-6035-DA47-B9A0-1F0A987CC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/>
              <a:t>Presentation Team</a:t>
            </a:r>
          </a:p>
        </p:txBody>
      </p:sp>
      <p:sp>
        <p:nvSpPr>
          <p:cNvPr id="24" name="TextBox 23" descr="&#10;">
            <a:extLst>
              <a:ext uri="{FF2B5EF4-FFF2-40B4-BE49-F238E27FC236}">
                <a16:creationId xmlns:a16="http://schemas.microsoft.com/office/drawing/2014/main" id="{E5321CE4-9D92-4EDF-B497-FA92C6E74272}"/>
              </a:ext>
            </a:extLst>
          </p:cNvPr>
          <p:cNvSpPr txBox="1"/>
          <p:nvPr/>
        </p:nvSpPr>
        <p:spPr>
          <a:xfrm>
            <a:off x="2144331" y="1831731"/>
            <a:ext cx="3744512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ctr"/>
            <a:r>
              <a:rPr lang="en-US" sz="2000" b="1"/>
              <a:t>Jean Shin, Ph.D.</a:t>
            </a:r>
            <a:endParaRPr lang="en-US" sz="2000">
              <a:cs typeface="Calibri"/>
            </a:endParaRPr>
          </a:p>
          <a:p>
            <a:pPr fontAlgn="ctr"/>
            <a:r>
              <a:rPr lang="en-US" sz="1600"/>
              <a:t>Supervisory Social Science Analyst</a:t>
            </a:r>
          </a:p>
          <a:p>
            <a:pPr fontAlgn="ctr"/>
            <a:r>
              <a:rPr lang="en-US" sz="1600"/>
              <a:t>Office of the Chief Officer for Scientific Workforce Diversity (COSWD)</a:t>
            </a:r>
          </a:p>
          <a:p>
            <a:pPr fontAlgn="ctr"/>
            <a:r>
              <a:rPr lang="en-US" sz="1600" u="sng">
                <a:hlinkClick r:id="rId3"/>
              </a:rPr>
              <a:t>jean.shin@nih.gov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A9B8A1-22B6-4857-85D2-96A699C018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129" y="1899762"/>
            <a:ext cx="1319770" cy="131696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D843F6A-BCC4-49F5-9BD6-CB187FB16BBB}"/>
              </a:ext>
            </a:extLst>
          </p:cNvPr>
          <p:cNvSpPr txBox="1"/>
          <p:nvPr/>
        </p:nvSpPr>
        <p:spPr>
          <a:xfrm>
            <a:off x="2194221" y="3703426"/>
            <a:ext cx="3938703" cy="16312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ctr"/>
            <a:r>
              <a:rPr lang="en-US" sz="2000" b="1"/>
              <a:t>Lauren Hill, Ph.D.</a:t>
            </a:r>
          </a:p>
          <a:p>
            <a:r>
              <a:rPr lang="en-US" sz="1600">
                <a:latin typeface="Calibri"/>
                <a:ea typeface="Calibri" panose="020F0502020204030204" pitchFamily="34" charset="0"/>
                <a:cs typeface="Calibri"/>
              </a:rPr>
              <a:t>Deputy Director</a:t>
            </a:r>
            <a:endParaRPr lang="en-US" sz="1600">
              <a:effectLst/>
              <a:latin typeface="Calibri" panose="020F0502020204030204" pitchFamily="34" charset="0"/>
              <a:ea typeface="Calibri" panose="020F0502020204030204" pitchFamily="34" charset="0"/>
              <a:cs typeface="Calibri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effectLst/>
                <a:latin typeface="Calibri"/>
                <a:ea typeface="Calibri" panose="020F0502020204030204" pitchFamily="34" charset="0"/>
                <a:cs typeface="Calibri"/>
              </a:rPr>
              <a:t>Office for Disparities Research and Workforce Diversity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effectLst/>
                <a:latin typeface="Calibri"/>
                <a:ea typeface="Calibri" panose="020F0502020204030204" pitchFamily="34" charset="0"/>
                <a:cs typeface="Calibri"/>
              </a:rPr>
              <a:t>National Institute of Mental Health (NIMH)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u="sng">
                <a:solidFill>
                  <a:srgbClr val="0563C1"/>
                </a:solidFill>
                <a:effectLst/>
                <a:latin typeface="Calibri"/>
                <a:ea typeface="Calibri" panose="020F0502020204030204" pitchFamily="34" charset="0"/>
                <a:cs typeface="Calibri"/>
                <a:hlinkClick r:id="rId5"/>
              </a:rPr>
              <a:t>hillla@mail.nih.gov</a:t>
            </a:r>
            <a:endParaRPr lang="en-US" sz="1600">
              <a:effectLst/>
              <a:latin typeface="Calibri"/>
              <a:ea typeface="Calibri" panose="020F0502020204030204" pitchFamily="34" charset="0"/>
              <a:cs typeface="Calibri"/>
            </a:endParaRP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D77E8929-5980-2F32-84CF-4F07BF94CE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706" y="3788760"/>
            <a:ext cx="1228210" cy="154588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AD73A5E-552E-BE45-ACCD-BA52BA432354}"/>
              </a:ext>
            </a:extLst>
          </p:cNvPr>
          <p:cNvSpPr txBox="1"/>
          <p:nvPr/>
        </p:nvSpPr>
        <p:spPr>
          <a:xfrm>
            <a:off x="7709515" y="1585511"/>
            <a:ext cx="4225527" cy="187743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ctr"/>
            <a:r>
              <a:rPr lang="en-US" sz="2000" b="1"/>
              <a:t>Marguerite Matthews, Ph.D.</a:t>
            </a:r>
          </a:p>
          <a:p>
            <a:r>
              <a:rPr lang="en-US" sz="1600"/>
              <a:t>Program Director</a:t>
            </a:r>
            <a:endParaRPr lang="en-US" sz="1600">
              <a:cs typeface="Calibri"/>
            </a:endParaRPr>
          </a:p>
          <a:p>
            <a:r>
              <a:rPr lang="en-US" sz="1600"/>
              <a:t>Office of Programs to Enhance Neuroscience Workforce Diversity (OPEN) </a:t>
            </a:r>
          </a:p>
          <a:p>
            <a:r>
              <a:rPr lang="en-US" sz="1600"/>
              <a:t>National Institute of Neurological Disorders and Stroke (NINDS)</a:t>
            </a:r>
          </a:p>
          <a:p>
            <a:pPr fontAlgn="ctr"/>
            <a:r>
              <a:rPr lang="en-US" sz="1600">
                <a:hlinkClick r:id="rId7"/>
              </a:rPr>
              <a:t>marguerite.matthews@nih.gov</a:t>
            </a:r>
            <a:r>
              <a:rPr lang="en-US" sz="1600"/>
              <a:t> </a:t>
            </a:r>
            <a:endParaRPr lang="en-US"/>
          </a:p>
        </p:txBody>
      </p:sp>
      <p:pic>
        <p:nvPicPr>
          <p:cNvPr id="7" name="Picture 6" descr="MM headshot 2022.JPG">
            <a:extLst>
              <a:ext uri="{FF2B5EF4-FFF2-40B4-BE49-F238E27FC236}">
                <a16:creationId xmlns:a16="http://schemas.microsoft.com/office/drawing/2014/main" id="{749491DB-C0D0-4A2B-A136-EDBB101BCF0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433" t="8120" r="7018" b="27350"/>
          <a:stretch/>
        </p:blipFill>
        <p:spPr>
          <a:xfrm>
            <a:off x="6303158" y="1661054"/>
            <a:ext cx="1355307" cy="13856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3B901A2-06CD-6645-8358-B2661ED2EAC0}"/>
              </a:ext>
            </a:extLst>
          </p:cNvPr>
          <p:cNvSpPr txBox="1"/>
          <p:nvPr/>
        </p:nvSpPr>
        <p:spPr>
          <a:xfrm>
            <a:off x="7722484" y="3709278"/>
            <a:ext cx="39375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sz="2000" b="1"/>
              <a:t>Ericka M. Boone, Ph.D.</a:t>
            </a:r>
          </a:p>
          <a:p>
            <a:pPr fontAlgn="ctr"/>
            <a:r>
              <a:rPr lang="en-US" sz="1600"/>
              <a:t>Director </a:t>
            </a:r>
          </a:p>
          <a:p>
            <a:pPr fontAlgn="ctr"/>
            <a:r>
              <a:rPr lang="en-US" sz="1600"/>
              <a:t>Division of Biomedical Research Workforce</a:t>
            </a:r>
          </a:p>
          <a:p>
            <a:pPr fontAlgn="ctr"/>
            <a:r>
              <a:rPr lang="en-US" sz="1600"/>
              <a:t>Office of Extramural Research (OER)</a:t>
            </a:r>
            <a:r>
              <a:rPr lang="en-US" sz="1600" b="1"/>
              <a:t> </a:t>
            </a:r>
          </a:p>
          <a:p>
            <a:pPr fontAlgn="ctr"/>
            <a:r>
              <a:rPr lang="en-US" sz="1600">
                <a:hlinkClick r:id="rId9"/>
              </a:rPr>
              <a:t>ericka.boone@nih.gov</a:t>
            </a:r>
            <a:r>
              <a:rPr lang="en-US" sz="1600"/>
              <a:t>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680626F-D615-43D3-957A-9685DCD8F35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9" t="4856" r="6945" b="20252"/>
          <a:stretch/>
        </p:blipFill>
        <p:spPr>
          <a:xfrm>
            <a:off x="6448701" y="3829173"/>
            <a:ext cx="1180850" cy="143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160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19E3F3-DB04-4E93-99CD-F404335A0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" y="0"/>
            <a:ext cx="12068175" cy="2219325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FDE7A3B-4D5A-F042-92AD-1820D98134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69912" marR="5080" indent="-457211" defTabSz="806867">
              <a:spcBef>
                <a:spcPts val="135"/>
              </a:spcBef>
              <a:buFontTx/>
              <a:buChar char="▪"/>
              <a:tabLst>
                <a:tab pos="469276" algn="l"/>
                <a:tab pos="469912" algn="l"/>
              </a:tabLst>
            </a:pPr>
            <a:r>
              <a:rPr lang="en-US" b="1" spc="-15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Events </a:t>
            </a:r>
            <a:r>
              <a:rPr lang="en-US" b="1" spc="-1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2020</a:t>
            </a:r>
            <a:r>
              <a:rPr lang="en-US" b="1" spc="-15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brought into sharp relief </a:t>
            </a:r>
            <a:r>
              <a:rPr lang="en-US" b="1" spc="-1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b="1" spc="-15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ongoing reality </a:t>
            </a:r>
            <a:r>
              <a:rPr lang="en-US" b="1" spc="-1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b="1" spc="-15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racial injustice </a:t>
            </a:r>
            <a:r>
              <a:rPr lang="en-US" b="1" spc="-1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our </a:t>
            </a:r>
            <a:r>
              <a:rPr lang="en-US" b="1" spc="-15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country, </a:t>
            </a:r>
            <a:r>
              <a:rPr lang="en-US" b="1" spc="-1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</a:t>
            </a:r>
            <a:r>
              <a:rPr lang="en-US" b="1" spc="-185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spc="-15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responsibility </a:t>
            </a:r>
            <a:r>
              <a:rPr lang="en-US" b="1" spc="-1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all of us to </a:t>
            </a:r>
            <a:r>
              <a:rPr lang="en-US" b="1" spc="-15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address</a:t>
            </a:r>
            <a:r>
              <a:rPr lang="en-US" b="1" spc="-12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spc="-15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issue</a:t>
            </a:r>
          </a:p>
          <a:p>
            <a:pPr marL="469912" marR="844571" indent="-457211" defTabSz="806867">
              <a:spcBef>
                <a:spcPts val="675"/>
              </a:spcBef>
              <a:buFontTx/>
              <a:buChar char="▪"/>
              <a:tabLst>
                <a:tab pos="469276" algn="l"/>
                <a:tab pos="469912" algn="l"/>
              </a:tabLst>
            </a:pPr>
            <a:r>
              <a:rPr lang="en-US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b="1" spc="-15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series </a:t>
            </a:r>
            <a:r>
              <a:rPr lang="en-US" b="1" spc="-1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b="1" spc="-15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intense Institute and Center Director meeting</a:t>
            </a:r>
            <a:r>
              <a:rPr lang="en-US" b="1" spc="-135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spc="-15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discussions were held to identify initial issues</a:t>
            </a:r>
          </a:p>
          <a:p>
            <a:pPr marL="469912" marR="844571" indent="-457211" defTabSz="806867">
              <a:spcBef>
                <a:spcPts val="675"/>
              </a:spcBef>
              <a:buFontTx/>
              <a:buChar char="▪"/>
              <a:tabLst>
                <a:tab pos="469276" algn="l"/>
                <a:tab pos="469912" algn="l"/>
              </a:tabLst>
            </a:pPr>
            <a:r>
              <a:rPr lang="en-US" b="1" spc="-15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self-assembled affinity groups at NIH (8CRE, AA/B Scientists) and the Anti-Harassment SC met with NIH leadership for candid discussions that informed next steps</a:t>
            </a:r>
            <a:endParaRPr lang="en-US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912" marR="844571" indent="-457211" defTabSz="806867">
              <a:spcBef>
                <a:spcPts val="675"/>
              </a:spcBef>
              <a:buFontTx/>
              <a:buChar char="▪"/>
              <a:tabLst>
                <a:tab pos="469276" algn="l"/>
                <a:tab pos="469912" algn="l"/>
              </a:tabLst>
            </a:pPr>
            <a:r>
              <a:rPr lang="en-US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arrived at a shared commitment to address structural racism: we must not allow this pivotal moment to pass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3489FAA-681B-D34A-BF7F-79597F22F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NIH UNITE Initiative</a:t>
            </a:r>
          </a:p>
        </p:txBody>
      </p:sp>
    </p:spTree>
    <p:extLst>
      <p:ext uri="{BB962C8B-B14F-4D97-AF65-F5344CB8AC3E}">
        <p14:creationId xmlns:p14="http://schemas.microsoft.com/office/powerpoint/2010/main" val="318555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3489FAA-681B-D34A-BF7F-79597F22F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188" y="430626"/>
            <a:ext cx="7408138" cy="1140274"/>
          </a:xfrm>
        </p:spPr>
        <p:txBody>
          <a:bodyPr/>
          <a:lstStyle/>
          <a:p>
            <a:r>
              <a:rPr lang="en-US" sz="4800">
                <a:latin typeface="Arial" panose="020B0604020202020204" pitchFamily="34" charset="0"/>
                <a:cs typeface="Arial" panose="020B0604020202020204" pitchFamily="34" charset="0"/>
              </a:rPr>
              <a:t>The NIH UNITE Initiative: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Working Across Three Domains</a:t>
            </a:r>
            <a:endParaRPr lang="en-US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Venn Diagram of three domains—Health Disparities and Minority Health Research (HD/MH), internal NIH workforce, and external biomedical and behavioral research workforce. ">
            <a:extLst>
              <a:ext uri="{FF2B5EF4-FFF2-40B4-BE49-F238E27FC236}">
                <a16:creationId xmlns:a16="http://schemas.microsoft.com/office/drawing/2014/main" id="{396227F8-69EA-4D79-BA4B-F2EC0E5C19A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9" t="7661" r="4954" b="6142"/>
          <a:stretch/>
        </p:blipFill>
        <p:spPr>
          <a:xfrm>
            <a:off x="3717758" y="1708484"/>
            <a:ext cx="4030579" cy="3862138"/>
          </a:xfrm>
          <a:prstGeom prst="rect">
            <a:avLst/>
          </a:prstGeom>
        </p:spPr>
      </p:pic>
      <p:sp>
        <p:nvSpPr>
          <p:cNvPr id="4" name="TextBox 3" descr="Modified from: Bernard, MA; Johnson, AC; Hopkins-Laboy, T; Tabak, LA. Nature Med. DOI: 10.1038/s41591-021-01532-1 (2021)&#10;">
            <a:extLst>
              <a:ext uri="{FF2B5EF4-FFF2-40B4-BE49-F238E27FC236}">
                <a16:creationId xmlns:a16="http://schemas.microsoft.com/office/drawing/2014/main" id="{4BAF6BA1-4E56-43AB-8DA2-13FCF62CC121}"/>
              </a:ext>
            </a:extLst>
          </p:cNvPr>
          <p:cNvSpPr txBox="1"/>
          <p:nvPr/>
        </p:nvSpPr>
        <p:spPr>
          <a:xfrm>
            <a:off x="171450" y="5845791"/>
            <a:ext cx="12020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Modified from: Bernard, MA; Johnson, AC; Hopkins-Laboy, T; Tabak, LA. Nature Med. 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4FB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/>
              </a:rPr>
              <a:t>DOI: 10.1038/s41591-021-01532-1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(2021)</a:t>
            </a:r>
          </a:p>
        </p:txBody>
      </p:sp>
    </p:spTree>
    <p:extLst>
      <p:ext uri="{BB962C8B-B14F-4D97-AF65-F5344CB8AC3E}">
        <p14:creationId xmlns:p14="http://schemas.microsoft.com/office/powerpoint/2010/main" val="2096440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6FC9D6C-5F02-4476-C00F-50B00C981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102" y="572309"/>
            <a:ext cx="7992564" cy="1140274"/>
          </a:xfrm>
        </p:spPr>
        <p:txBody>
          <a:bodyPr/>
          <a:lstStyle/>
          <a:p>
            <a:r>
              <a:rPr lang="en-US"/>
              <a:t>Four Focus Areas of UNITE</a:t>
            </a:r>
            <a:br>
              <a:rPr lang="en-US"/>
            </a:br>
            <a:r>
              <a:rPr lang="en-US" sz="1800"/>
              <a:t>As noted in the </a:t>
            </a:r>
            <a:r>
              <a:rPr lang="en-US" sz="1800">
                <a:hlinkClick r:id="rId3"/>
              </a:rPr>
              <a:t>UNITE Progress Report</a:t>
            </a:r>
            <a:r>
              <a:rPr lang="en-US" sz="1800"/>
              <a:t> released October 2022</a:t>
            </a:r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756361A-D91B-044B-6230-9DE1384A5D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1800" b="0" i="0" u="none" strike="noStrike" baseline="0">
                <a:solidFill>
                  <a:srgbClr val="000000"/>
                </a:solidFill>
                <a:latin typeface="DM Sans"/>
                <a:cs typeface="Calibri"/>
              </a:rPr>
              <a:t>Another way of visualizing UNITE’s work is to consider the 3 content foci and the data driving </a:t>
            </a:r>
            <a:r>
              <a:rPr lang="en-US" sz="1800">
                <a:solidFill>
                  <a:srgbClr val="000000"/>
                </a:solidFill>
                <a:latin typeface="DM Sans"/>
                <a:cs typeface="Calibri"/>
              </a:rPr>
              <a:t>them</a:t>
            </a:r>
            <a:r>
              <a:rPr lang="en-US" sz="1800" b="0" i="0" u="none" strike="noStrike" baseline="0">
                <a:solidFill>
                  <a:srgbClr val="000000"/>
                </a:solidFill>
                <a:latin typeface="DM Sans"/>
                <a:cs typeface="Calibri"/>
              </a:rPr>
              <a:t> as 4 focus areas. As of summer 2022, UNITE leadership and committees developed Challenge Statements and Goals for action for each focus area.</a:t>
            </a:r>
          </a:p>
          <a:p>
            <a:pPr marL="0" indent="0">
              <a:buNone/>
            </a:pPr>
            <a:endParaRPr lang="en-US" sz="1800" b="0" i="0" u="none" strike="noStrike" baseline="0">
              <a:solidFill>
                <a:srgbClr val="000000"/>
              </a:solidFill>
              <a:latin typeface="DM Sans"/>
              <a:cs typeface="Calibri"/>
            </a:endParaRPr>
          </a:p>
        </p:txBody>
      </p:sp>
      <p:pic>
        <p:nvPicPr>
          <p:cNvPr id="1026" name="Picture 2" descr="Focus Area 1:&#10;Elevating health disparities and minority health research across institutes and centers">
            <a:extLst>
              <a:ext uri="{FF2B5EF4-FFF2-40B4-BE49-F238E27FC236}">
                <a16:creationId xmlns:a16="http://schemas.microsoft.com/office/drawing/2014/main" id="{820E15C3-CAA0-4966-DB46-1284529CE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93" y="3140451"/>
            <a:ext cx="5641308" cy="94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ocus Area 2:&#10;Promoting equity in the NIH-Supported biomedical research ecosystem">
            <a:extLst>
              <a:ext uri="{FF2B5EF4-FFF2-40B4-BE49-F238E27FC236}">
                <a16:creationId xmlns:a16="http://schemas.microsoft.com/office/drawing/2014/main" id="{2D200E8C-CC85-8220-FD18-0F2B9444F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107" y="3161284"/>
            <a:ext cx="5537338" cy="92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ocus Area 3:&#10;Promoting equity in the internal NIH workforce">
            <a:extLst>
              <a:ext uri="{FF2B5EF4-FFF2-40B4-BE49-F238E27FC236}">
                <a16:creationId xmlns:a16="http://schemas.microsoft.com/office/drawing/2014/main" id="{58967F35-BAEB-95A6-5C3C-94D0CB2CC3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103" y="4361770"/>
            <a:ext cx="5541320" cy="980534"/>
          </a:xfrm>
          <a:prstGeom prst="rect">
            <a:avLst/>
          </a:prstGeom>
        </p:spPr>
      </p:pic>
      <p:pic>
        <p:nvPicPr>
          <p:cNvPr id="1030" name="Picture 6" descr="Focus Area 4:&#10;Improving the accuracy and transparency of racial and ethnic equity data">
            <a:extLst>
              <a:ext uri="{FF2B5EF4-FFF2-40B4-BE49-F238E27FC236}">
                <a16:creationId xmlns:a16="http://schemas.microsoft.com/office/drawing/2014/main" id="{10128BEF-0DD2-D084-41AE-E5AD9E039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107" y="4397166"/>
            <a:ext cx="5537338" cy="920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9AB480-F4E1-4664-674C-1E3E8AF3F5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39976" y="65509"/>
            <a:ext cx="3952024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348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8208F-229B-411E-A79D-A85E10BD3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/>
              <a:t>UNITE Progress Report:</a:t>
            </a:r>
            <a:br>
              <a:rPr lang="en-US" sz="4800"/>
            </a:br>
            <a:r>
              <a:rPr lang="en-US" sz="4400">
                <a:solidFill>
                  <a:schemeClr val="accent1">
                    <a:lumMod val="75000"/>
                  </a:schemeClr>
                </a:solidFill>
              </a:rPr>
              <a:t>Focus Area 1</a:t>
            </a:r>
            <a:endParaRPr lang="en-US" sz="48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F8DDD8-9509-4FE3-9369-685CA86F39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>
                <a:latin typeface="+mn-lt"/>
              </a:rPr>
              <a:t>FOCUS AREA 1: </a:t>
            </a:r>
            <a:r>
              <a:rPr lang="en-US" b="1">
                <a:effectLst/>
                <a:latin typeface="+mn-lt"/>
                <a:ea typeface="Calibri" panose="020F0502020204030204" pitchFamily="34" charset="0"/>
              </a:rPr>
              <a:t>Elevating health disparities and minority health research across Institutes and Centers</a:t>
            </a:r>
          </a:p>
          <a:p>
            <a:endParaRPr lang="en-US" b="1">
              <a:latin typeface="+mn-lt"/>
              <a:ea typeface="Calibri" panose="020F0502020204030204" pitchFamily="34" charset="0"/>
            </a:endParaRPr>
          </a:p>
          <a:p>
            <a:pPr marL="742950" marR="0" lvl="1" indent="-28575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>
                <a:effectLst/>
                <a:latin typeface="+mn-lt"/>
                <a:ea typeface="Times New Roman" panose="02020603050405020304" pitchFamily="18" charset="0"/>
              </a:rPr>
              <a:t>$38 million </a:t>
            </a:r>
            <a:r>
              <a:rPr lang="en-US">
                <a:effectLst/>
                <a:latin typeface="+mn-lt"/>
                <a:ea typeface="Times New Roman" panose="02020603050405020304" pitchFamily="18" charset="0"/>
              </a:rPr>
              <a:t>over 5 years to support research on the role of structural racism and discrimination in health disparities</a:t>
            </a:r>
          </a:p>
          <a:p>
            <a:pPr marL="742950" marR="0" lvl="1" indent="-28575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>
                <a:effectLst/>
                <a:latin typeface="+mn-lt"/>
                <a:ea typeface="Times New Roman" panose="02020603050405020304" pitchFamily="18" charset="0"/>
              </a:rPr>
              <a:t>$58 million </a:t>
            </a:r>
            <a:r>
              <a:rPr lang="en-US">
                <a:effectLst/>
                <a:latin typeface="+mn-lt"/>
                <a:ea typeface="Times New Roman" panose="02020603050405020304" pitchFamily="18" charset="0"/>
              </a:rPr>
              <a:t>over 5 years for research to address health disparities and advance health equity</a:t>
            </a:r>
          </a:p>
          <a:p>
            <a:pPr marL="742950" marR="0" lvl="1" indent="-28575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>
                <a:effectLst/>
                <a:latin typeface="+mn-lt"/>
                <a:ea typeface="Times New Roman" panose="02020603050405020304" pitchFamily="18" charset="0"/>
              </a:rPr>
              <a:t>$400 million </a:t>
            </a:r>
            <a:r>
              <a:rPr lang="en-US">
                <a:effectLst/>
                <a:latin typeface="+mn-lt"/>
                <a:ea typeface="Times New Roman" panose="02020603050405020304" pitchFamily="18" charset="0"/>
              </a:rPr>
              <a:t>over 10 years to address health disparities via community-driven research priorities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364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8208F-229B-411E-A79D-A85E10BD3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/>
              <a:t>UNITE Progress Report: </a:t>
            </a:r>
            <a:br>
              <a:rPr lang="en-US" sz="4800"/>
            </a:br>
            <a:r>
              <a:rPr lang="en-US" sz="4400">
                <a:solidFill>
                  <a:schemeClr val="accent1">
                    <a:lumMod val="75000"/>
                  </a:schemeClr>
                </a:solidFill>
              </a:rPr>
              <a:t>Focus Area 2</a:t>
            </a:r>
            <a:endParaRPr lang="en-US" sz="48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F8DDD8-9509-4FE3-9369-685CA86F39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>
                <a:latin typeface="Calbri"/>
              </a:rPr>
              <a:t>FOCUS AREA 2: </a:t>
            </a:r>
            <a:r>
              <a:rPr lang="en-US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Promoting equity in the NIH-supported biomedical research ecosystem</a:t>
            </a:r>
          </a:p>
          <a:p>
            <a:endParaRPr lang="en-US" b="1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Improving harassment reporting through multiple mechanisms </a:t>
            </a:r>
            <a:endParaRPr lang="en-US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Increasing transparency of race and ethnicity data on funded researchers</a:t>
            </a:r>
            <a:endParaRPr lang="en-US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Expanding existing grant programs to increase career opportunities for underrepresented groups and outreach to the K-12 STEM community</a:t>
            </a:r>
            <a:endParaRPr lang="en-US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Developing a prize competition to reward institutions of higher education for innovative interventions that enhance faculty and student DEIA</a:t>
            </a:r>
            <a:endParaRPr lang="en-US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2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6F58303-6A30-4BFF-A788-7C98AE2D29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>
                <a:latin typeface="Helvetica" panose="020B0604020202020204" pitchFamily="34" charset="0"/>
                <a:cs typeface="Helvetica" panose="020B0604020202020204" pitchFamily="34" charset="0"/>
              </a:rPr>
              <a:t>Concepts approved by NIGMS Council:</a:t>
            </a:r>
          </a:p>
          <a:p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Institutional Climate Assessment and DEI Action Plan Development Grants </a:t>
            </a:r>
          </a:p>
          <a:p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Excellence in DEIA Investigator’s Grants </a:t>
            </a:r>
          </a:p>
          <a:p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Instrumentation Grant Program for Minority-Serving Institutions</a:t>
            </a:r>
          </a:p>
          <a:p>
            <a:pPr marL="0" indent="0">
              <a:buNone/>
            </a:pPr>
            <a:r>
              <a:rPr lang="en-US" b="1" i="1">
                <a:latin typeface="Helvetica" panose="020B0604020202020204" pitchFamily="34" charset="0"/>
                <a:cs typeface="Helvetica" panose="020B0604020202020204" pitchFamily="34" charset="0"/>
              </a:rPr>
              <a:t>Concept approved by NIMHD Council:</a:t>
            </a:r>
          </a:p>
          <a:p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Institutional Research Capacity Building Needs Assessment and Action Plan Development Grants </a:t>
            </a:r>
          </a:p>
          <a:p>
            <a:pPr marL="0" indent="0">
              <a:buNone/>
            </a:pP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A8D62A4-8D05-4230-A555-0C866043B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Focus Area 2 – Approved Concepts</a:t>
            </a:r>
          </a:p>
        </p:txBody>
      </p:sp>
    </p:spTree>
    <p:extLst>
      <p:ext uri="{BB962C8B-B14F-4D97-AF65-F5344CB8AC3E}">
        <p14:creationId xmlns:p14="http://schemas.microsoft.com/office/powerpoint/2010/main" val="403683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ustom Design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Custom Design">
  <a:themeElements>
    <a:clrScheme name="2022 UNITE">
      <a:dk1>
        <a:srgbClr val="0D345B"/>
      </a:dk1>
      <a:lt1>
        <a:srgbClr val="FFFFFF"/>
      </a:lt1>
      <a:dk2>
        <a:srgbClr val="44546A"/>
      </a:dk2>
      <a:lt2>
        <a:srgbClr val="E7E6E6"/>
      </a:lt2>
      <a:accent1>
        <a:srgbClr val="77377C"/>
      </a:accent1>
      <a:accent2>
        <a:srgbClr val="00A2C0"/>
      </a:accent2>
      <a:accent3>
        <a:srgbClr val="669740"/>
      </a:accent3>
      <a:accent4>
        <a:srgbClr val="C5C02F"/>
      </a:accent4>
      <a:accent5>
        <a:srgbClr val="00629A"/>
      </a:accent5>
      <a:accent6>
        <a:srgbClr val="616366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2 UNITE Presentation" id="{1CBBB160-6450-C742-8FC4-FCF4224AA5ED}" vid="{8860B303-AE18-474C-94CA-CB8A5ABECA44}"/>
    </a:ext>
  </a:extLst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46887D1DAA6244B670A3DCDEA32DA0" ma:contentTypeVersion="13" ma:contentTypeDescription="Create a new document." ma:contentTypeScope="" ma:versionID="8cd3d32e8dd55e4880ae2bfedf29bfa9">
  <xsd:schema xmlns:xsd="http://www.w3.org/2001/XMLSchema" xmlns:xs="http://www.w3.org/2001/XMLSchema" xmlns:p="http://schemas.microsoft.com/office/2006/metadata/properties" xmlns:ns2="989998f2-a2b7-4b44-82b6-b98408f16ef8" xmlns:ns3="9c26b516-99a2-46e9-9f5e-24cd0ed530a5" targetNamespace="http://schemas.microsoft.com/office/2006/metadata/properties" ma:root="true" ma:fieldsID="11470788a0e1d813b944cfacce75d465" ns2:_="" ns3:_="">
    <xsd:import namespace="989998f2-a2b7-4b44-82b6-b98408f16ef8"/>
    <xsd:import namespace="9c26b516-99a2-46e9-9f5e-24cd0ed530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9998f2-a2b7-4b44-82b6-b98408f16e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8ce9f98e-9ad5-43de-b59a-72d7e946aa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26b516-99a2-46e9-9f5e-24cd0ed530a5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9513709c-d772-4161-a2fa-18adeabb9588}" ma:internalName="TaxCatchAll" ma:showField="CatchAllData" ma:web="9c26b516-99a2-46e9-9f5e-24cd0ed530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c26b516-99a2-46e9-9f5e-24cd0ed530a5" xsi:nil="true"/>
    <lcf76f155ced4ddcb4097134ff3c332f xmlns="989998f2-a2b7-4b44-82b6-b98408f16ef8">
      <Terms xmlns="http://schemas.microsoft.com/office/infopath/2007/PartnerControls"/>
    </lcf76f155ced4ddcb4097134ff3c332f>
    <SharedWithUsers xmlns="9c26b516-99a2-46e9-9f5e-24cd0ed530a5">
      <UserInfo>
        <DisplayName>Sharma, Priyanka (NIH/OD) [C]</DisplayName>
        <AccountId>134</AccountId>
        <AccountType/>
      </UserInfo>
      <UserInfo>
        <DisplayName>Barry, Sophie (NIH/OD) [E]</DisplayName>
        <AccountId>15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8134B824-C120-495C-8757-523DA1A14C59}">
  <ds:schemaRefs>
    <ds:schemaRef ds:uri="989998f2-a2b7-4b44-82b6-b98408f16ef8"/>
    <ds:schemaRef ds:uri="9c26b516-99a2-46e9-9f5e-24cd0ed530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8FF2E4D-6FAA-47EF-8753-D5D9C96E57B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674C5DA-473C-4CA7-96EE-2DBDC0AD498B}">
  <ds:schemaRefs>
    <ds:schemaRef ds:uri="989998f2-a2b7-4b44-82b6-b98408f16ef8"/>
    <ds:schemaRef ds:uri="9c26b516-99a2-46e9-9f5e-24cd0ed530a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882</Words>
  <Application>Microsoft Office PowerPoint</Application>
  <PresentationFormat>Widescreen</PresentationFormat>
  <Paragraphs>96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12</vt:i4>
      </vt:variant>
    </vt:vector>
  </HeadingPairs>
  <TitlesOfParts>
    <vt:vector size="29" baseType="lpstr">
      <vt:lpstr>Arial</vt:lpstr>
      <vt:lpstr>Calbri</vt:lpstr>
      <vt:lpstr>Calibri</vt:lpstr>
      <vt:lpstr>Calibri Light</vt:lpstr>
      <vt:lpstr>Courier New</vt:lpstr>
      <vt:lpstr>DM Sans</vt:lpstr>
      <vt:lpstr>Helvetica</vt:lpstr>
      <vt:lpstr>Symbol</vt:lpstr>
      <vt:lpstr>System Font Regular</vt:lpstr>
      <vt:lpstr>Times New Roman</vt:lpstr>
      <vt:lpstr>Wingdings</vt:lpstr>
      <vt:lpstr>1_Office Theme</vt:lpstr>
      <vt:lpstr>3_Custom Design</vt:lpstr>
      <vt:lpstr>8_Custom Design</vt:lpstr>
      <vt:lpstr>1_Custom Design</vt:lpstr>
      <vt:lpstr>2_Custom Design</vt:lpstr>
      <vt:lpstr>4_Custom Design</vt:lpstr>
      <vt:lpstr>Enhancing Racial &amp; Ethnic Equity – NIH UNITE </vt:lpstr>
      <vt:lpstr>Today’s Presentation Team</vt:lpstr>
      <vt:lpstr>Presentation Team</vt:lpstr>
      <vt:lpstr>The NIH UNITE Initiative</vt:lpstr>
      <vt:lpstr>The NIH UNITE Initiative: Working Across Three Domains</vt:lpstr>
      <vt:lpstr>Four Focus Areas of UNITE As noted in the UNITE Progress Report released October 2022</vt:lpstr>
      <vt:lpstr>UNITE Progress Report: Focus Area 1</vt:lpstr>
      <vt:lpstr>UNITE Progress Report:  Focus Area 2</vt:lpstr>
      <vt:lpstr>Focus Area 2 – Approved Concepts</vt:lpstr>
      <vt:lpstr>UNITE Progress Report:  Focus Area 3</vt:lpstr>
      <vt:lpstr>UNITE Progress Report: Focus Area 4</vt:lpstr>
      <vt:lpstr>How to Keep Updated on UNITE?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Mohammed</dc:creator>
  <cp:lastModifiedBy>Sharma, Priyanka (NIH/OD) [C]</cp:lastModifiedBy>
  <cp:revision>2</cp:revision>
  <dcterms:created xsi:type="dcterms:W3CDTF">2021-07-13T06:00:10Z</dcterms:created>
  <dcterms:modified xsi:type="dcterms:W3CDTF">2023-01-30T20:09:02Z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0x010100FD46887D1DAA6244B670A3DCDEA32DA0</vt:lpwstr>
  </property>
  <property fmtid="{D5CDD505-2E9C-101B-9397-08002B2CF9AE}" pid="3" name="MediaServiceImageTags">
    <vt:lpwstr/>
  </property>
</Properties>
</file>