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268" r:id="rId6"/>
    <p:sldId id="800" r:id="rId7"/>
    <p:sldId id="801" r:id="rId8"/>
    <p:sldId id="835" r:id="rId9"/>
    <p:sldId id="837" r:id="rId10"/>
    <p:sldId id="836" r:id="rId11"/>
    <p:sldId id="839" r:id="rId12"/>
    <p:sldId id="840" r:id="rId13"/>
    <p:sldId id="269" r:id="rId14"/>
    <p:sldId id="349" r:id="rId15"/>
    <p:sldId id="804" r:id="rId16"/>
    <p:sldId id="803" r:id="rId17"/>
    <p:sldId id="802" r:id="rId18"/>
    <p:sldId id="783" r:id="rId19"/>
    <p:sldId id="805" r:id="rId20"/>
    <p:sldId id="848" r:id="rId21"/>
    <p:sldId id="850" r:id="rId22"/>
    <p:sldId id="851" r:id="rId23"/>
    <p:sldId id="852" r:id="rId24"/>
    <p:sldId id="854" r:id="rId25"/>
    <p:sldId id="855" r:id="rId26"/>
    <p:sldId id="856" r:id="rId27"/>
    <p:sldId id="857" r:id="rId28"/>
    <p:sldId id="814" r:id="rId29"/>
    <p:sldId id="328" r:id="rId30"/>
    <p:sldId id="790" r:id="rId31"/>
    <p:sldId id="807" r:id="rId32"/>
    <p:sldId id="808" r:id="rId33"/>
    <p:sldId id="841" r:id="rId34"/>
    <p:sldId id="292" r:id="rId35"/>
    <p:sldId id="847" r:id="rId36"/>
    <p:sldId id="809" r:id="rId37"/>
    <p:sldId id="846" r:id="rId38"/>
    <p:sldId id="845" r:id="rId39"/>
    <p:sldId id="849" r:id="rId40"/>
    <p:sldId id="858" r:id="rId41"/>
    <p:sldId id="793" r:id="rId42"/>
  </p:sldIdLst>
  <p:sldSz cx="12192000" cy="6858000"/>
  <p:notesSz cx="7010400"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lumbus, Megan (NIH/OD) [E]" initials="CM([ [2]" lastIdx="7" clrIdx="6">
    <p:extLst>
      <p:ext uri="{19B8F6BF-5375-455C-9EA6-DF929625EA0E}">
        <p15:presenceInfo xmlns:p15="http://schemas.microsoft.com/office/powerpoint/2012/main" userId="S::columbum@nih.gov::a814b567-0fe2-4d52-b753-aca9f82d8869" providerId="AD"/>
      </p:ext>
    </p:extLst>
  </p:cmAuthor>
  <p:cmAuthor id="1" name="Evan Wowk" initials="EW" lastIdx="4" clrIdx="0">
    <p:extLst>
      <p:ext uri="{19B8F6BF-5375-455C-9EA6-DF929625EA0E}">
        <p15:presenceInfo xmlns:p15="http://schemas.microsoft.com/office/powerpoint/2012/main" userId="Evan Wowk" providerId="None"/>
      </p:ext>
    </p:extLst>
  </p:cmAuthor>
  <p:cmAuthor id="8" name="Lauer, Michael (NIH/OD) [E]" initials="LM([" lastIdx="4" clrIdx="7">
    <p:extLst>
      <p:ext uri="{19B8F6BF-5375-455C-9EA6-DF929625EA0E}">
        <p15:presenceInfo xmlns:p15="http://schemas.microsoft.com/office/powerpoint/2012/main" userId="S::lauerm@nih.gov::1d6ca087-4cf3-49a3-8600-a8dbf8c63f70" providerId="AD"/>
      </p:ext>
    </p:extLst>
  </p:cmAuthor>
  <p:cmAuthor id="2" name="Dean, Sophie (NIH/OD) [C]" initials="DS([" lastIdx="6" clrIdx="1">
    <p:extLst>
      <p:ext uri="{19B8F6BF-5375-455C-9EA6-DF929625EA0E}">
        <p15:presenceInfo xmlns:p15="http://schemas.microsoft.com/office/powerpoint/2012/main" userId="S-1-5-21-12604286-656692736-1848903544-928839" providerId="AD"/>
      </p:ext>
    </p:extLst>
  </p:cmAuthor>
  <p:cmAuthor id="3" name="Sullivan, Elyse (NIH/OD) [E]" initials="SE([" lastIdx="6" clrIdx="2">
    <p:extLst>
      <p:ext uri="{19B8F6BF-5375-455C-9EA6-DF929625EA0E}">
        <p15:presenceInfo xmlns:p15="http://schemas.microsoft.com/office/powerpoint/2012/main" userId="S-1-5-21-12604286-656692736-1848903544-685449" providerId="AD"/>
      </p:ext>
    </p:extLst>
  </p:cmAuthor>
  <p:cmAuthor id="4" name="Columbus, Megan (NIH/OD) [E]" initials="CM([" lastIdx="6" clrIdx="3">
    <p:extLst>
      <p:ext uri="{19B8F6BF-5375-455C-9EA6-DF929625EA0E}">
        <p15:presenceInfo xmlns:p15="http://schemas.microsoft.com/office/powerpoint/2012/main" userId="S-1-5-21-12604286-656692736-1848903544-75418" providerId="AD"/>
      </p:ext>
    </p:extLst>
  </p:cmAuthor>
  <p:cmAuthor id="5" name="Dean, Sophie (NIH/OD) [C]" initials="DS([ [2]" lastIdx="12" clrIdx="4">
    <p:extLst>
      <p:ext uri="{19B8F6BF-5375-455C-9EA6-DF929625EA0E}">
        <p15:presenceInfo xmlns:p15="http://schemas.microsoft.com/office/powerpoint/2012/main" userId="S::deansa@nih.gov::b9b6c99b-8a52-4144-81e4-ca1e0f53be8f" providerId="AD"/>
      </p:ext>
    </p:extLst>
  </p:cmAuthor>
  <p:cmAuthor id="6" name="Sullivan, Elyse (NIH/OD) [E]" initials="SE([ [2]" lastIdx="9" clrIdx="5">
    <p:extLst>
      <p:ext uri="{19B8F6BF-5375-455C-9EA6-DF929625EA0E}">
        <p15:presenceInfo xmlns:p15="http://schemas.microsoft.com/office/powerpoint/2012/main" userId="S::sullivanem@nih.gov::60664c28-7ed0-44d7-9ca1-061e1533cf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396"/>
    <a:srgbClr val="59A80F"/>
    <a:srgbClr val="008080"/>
    <a:srgbClr val="FFFFFF"/>
    <a:srgbClr val="616265"/>
    <a:srgbClr val="0F7FC9"/>
    <a:srgbClr val="55A995"/>
    <a:srgbClr val="ABD5CB"/>
    <a:srgbClr val="000000"/>
    <a:srgbClr val="013B6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6" autoAdjust="0"/>
    <p:restoredTop sz="89713" autoAdjust="0"/>
  </p:normalViewPr>
  <p:slideViewPr>
    <p:cSldViewPr snapToGrid="0">
      <p:cViewPr varScale="1">
        <p:scale>
          <a:sx n="77" d="100"/>
          <a:sy n="77" d="100"/>
        </p:scale>
        <p:origin x="1008" y="58"/>
      </p:cViewPr>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85" d="100"/>
          <a:sy n="85" d="100"/>
        </p:scale>
        <p:origin x="3027" y="7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9E80EA6-E01D-4D7F-8FC8-C686EEBFB8BE}" type="datetimeFigureOut">
              <a:rPr lang="en-US" smtClean="0"/>
              <a:t>10/27/2021</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F8B03B-F6A5-45A5-9EDA-61BAA85D7791}" type="datetimeFigureOut">
              <a:rPr lang="en-US" smtClean="0"/>
              <a:t>10/27/2021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409514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174382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20</a:t>
            </a:fld>
            <a:endParaRPr lang="en-US"/>
          </a:p>
        </p:txBody>
      </p:sp>
    </p:spTree>
    <p:extLst>
      <p:ext uri="{BB962C8B-B14F-4D97-AF65-F5344CB8AC3E}">
        <p14:creationId xmlns:p14="http://schemas.microsoft.com/office/powerpoint/2010/main" val="3989002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External entity includes foundation, home university, or Federal agency.</a:t>
            </a:r>
          </a:p>
        </p:txBody>
      </p:sp>
      <p:sp>
        <p:nvSpPr>
          <p:cNvPr id="4" name="Slide Number Placeholder 3"/>
          <p:cNvSpPr>
            <a:spLocks noGrp="1"/>
          </p:cNvSpPr>
          <p:nvPr>
            <p:ph type="sldNum" sz="quarter" idx="5"/>
          </p:nvPr>
        </p:nvSpPr>
        <p:spPr/>
        <p:txBody>
          <a:bodyPr/>
          <a:lstStyle/>
          <a:p>
            <a:fld id="{A585629E-846D-43D2-99D5-7F47A1261E8B}" type="slidenum">
              <a:rPr lang="en-US" smtClean="0"/>
              <a:t>21</a:t>
            </a:fld>
            <a:endParaRPr lang="en-US"/>
          </a:p>
        </p:txBody>
      </p:sp>
    </p:spTree>
    <p:extLst>
      <p:ext uri="{BB962C8B-B14F-4D97-AF65-F5344CB8AC3E}">
        <p14:creationId xmlns:p14="http://schemas.microsoft.com/office/powerpoint/2010/main" val="254184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Talking Point: </a:t>
            </a:r>
            <a:r>
              <a:rPr lang="en-US" sz="2400" dirty="0"/>
              <a:t>Consulting that is permitted by an individual's appointment does not require disclosure. Note: </a:t>
            </a:r>
            <a:r>
              <a:rPr lang="en-US" sz="1200" dirty="0">
                <a:effectLst/>
                <a:latin typeface="Times New Roman" panose="02020603050405020304" pitchFamily="18" charset="0"/>
                <a:ea typeface="Calibri" panose="020F0502020204030204" pitchFamily="34" charset="0"/>
              </a:rPr>
              <a:t>Agencies and research organizations should ensure that scientists do not inappropriately characterize research activities as consulting. Authorship or co-authorship on a scientific or technical published paper or posted pre-print would be one manifestation of an activity that involves research.</a:t>
            </a:r>
            <a:endParaRPr lang="en-US" dirty="0"/>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22</a:t>
            </a:fld>
            <a:endParaRPr lang="en-US"/>
          </a:p>
        </p:txBody>
      </p:sp>
    </p:spTree>
    <p:extLst>
      <p:ext uri="{BB962C8B-B14F-4D97-AF65-F5344CB8AC3E}">
        <p14:creationId xmlns:p14="http://schemas.microsoft.com/office/powerpoint/2010/main" val="349153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Put venture capital financing here.</a:t>
            </a:r>
          </a:p>
        </p:txBody>
      </p:sp>
      <p:sp>
        <p:nvSpPr>
          <p:cNvPr id="4" name="Slide Number Placeholder 3"/>
          <p:cNvSpPr>
            <a:spLocks noGrp="1"/>
          </p:cNvSpPr>
          <p:nvPr>
            <p:ph type="sldNum" sz="quarter" idx="5"/>
          </p:nvPr>
        </p:nvSpPr>
        <p:spPr/>
        <p:txBody>
          <a:bodyPr/>
          <a:lstStyle/>
          <a:p>
            <a:fld id="{A585629E-846D-43D2-99D5-7F47A1261E8B}" type="slidenum">
              <a:rPr lang="en-US" smtClean="0"/>
              <a:t>23</a:t>
            </a:fld>
            <a:endParaRPr lang="en-US"/>
          </a:p>
        </p:txBody>
      </p:sp>
    </p:spTree>
    <p:extLst>
      <p:ext uri="{BB962C8B-B14F-4D97-AF65-F5344CB8AC3E}">
        <p14:creationId xmlns:p14="http://schemas.microsoft.com/office/powerpoint/2010/main" val="347964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Private equity financing and venture capital would be a potential FCOI rather than Other Support.</a:t>
            </a:r>
          </a:p>
        </p:txBody>
      </p:sp>
      <p:sp>
        <p:nvSpPr>
          <p:cNvPr id="4" name="Slide Number Placeholder 3"/>
          <p:cNvSpPr>
            <a:spLocks noGrp="1"/>
          </p:cNvSpPr>
          <p:nvPr>
            <p:ph type="sldNum" sz="quarter" idx="5"/>
          </p:nvPr>
        </p:nvSpPr>
        <p:spPr/>
        <p:txBody>
          <a:bodyPr/>
          <a:lstStyle/>
          <a:p>
            <a:fld id="{A585629E-846D-43D2-99D5-7F47A1261E8B}" type="slidenum">
              <a:rPr lang="en-US" smtClean="0"/>
              <a:t>24</a:t>
            </a:fld>
            <a:endParaRPr lang="en-US"/>
          </a:p>
        </p:txBody>
      </p:sp>
    </p:spTree>
    <p:extLst>
      <p:ext uri="{BB962C8B-B14F-4D97-AF65-F5344CB8AC3E}">
        <p14:creationId xmlns:p14="http://schemas.microsoft.com/office/powerpoint/2010/main" val="157399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26</a:t>
            </a:fld>
            <a:endParaRPr lang="en-US"/>
          </a:p>
        </p:txBody>
      </p:sp>
    </p:spTree>
    <p:extLst>
      <p:ext uri="{BB962C8B-B14F-4D97-AF65-F5344CB8AC3E}">
        <p14:creationId xmlns:p14="http://schemas.microsoft.com/office/powerpoint/2010/main" val="220842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27</a:t>
            </a:fld>
            <a:endParaRPr lang="en-US"/>
          </a:p>
        </p:txBody>
      </p:sp>
    </p:spTree>
    <p:extLst>
      <p:ext uri="{BB962C8B-B14F-4D97-AF65-F5344CB8AC3E}">
        <p14:creationId xmlns:p14="http://schemas.microsoft.com/office/powerpoint/2010/main" val="1336231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28</a:t>
            </a:fld>
            <a:endParaRPr lang="en-US"/>
          </a:p>
        </p:txBody>
      </p:sp>
    </p:spTree>
    <p:extLst>
      <p:ext uri="{BB962C8B-B14F-4D97-AF65-F5344CB8AC3E}">
        <p14:creationId xmlns:p14="http://schemas.microsoft.com/office/powerpoint/2010/main" val="608800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example screenshot of new section D. </a:t>
            </a:r>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411812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24372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30</a:t>
            </a:fld>
            <a:endParaRPr lang="en-US"/>
          </a:p>
        </p:txBody>
      </p:sp>
    </p:spTree>
    <p:extLst>
      <p:ext uri="{BB962C8B-B14F-4D97-AF65-F5344CB8AC3E}">
        <p14:creationId xmlns:p14="http://schemas.microsoft.com/office/powerpoint/2010/main" val="176504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33</a:t>
            </a:fld>
            <a:endParaRPr lang="en-US"/>
          </a:p>
        </p:txBody>
      </p:sp>
    </p:spTree>
    <p:extLst>
      <p:ext uri="{BB962C8B-B14F-4D97-AF65-F5344CB8AC3E}">
        <p14:creationId xmlns:p14="http://schemas.microsoft.com/office/powerpoint/2010/main" val="2519825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34</a:t>
            </a:fld>
            <a:endParaRPr lang="en-US"/>
          </a:p>
        </p:txBody>
      </p:sp>
    </p:spTree>
    <p:extLst>
      <p:ext uri="{BB962C8B-B14F-4D97-AF65-F5344CB8AC3E}">
        <p14:creationId xmlns:p14="http://schemas.microsoft.com/office/powerpoint/2010/main" val="2285292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35</a:t>
            </a:fld>
            <a:endParaRPr lang="en-US"/>
          </a:p>
        </p:txBody>
      </p:sp>
    </p:spTree>
    <p:extLst>
      <p:ext uri="{BB962C8B-B14F-4D97-AF65-F5344CB8AC3E}">
        <p14:creationId xmlns:p14="http://schemas.microsoft.com/office/powerpoint/2010/main" val="3472062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reporting on collaborations, apply a reasonable standard. If the collaboration is anticipated to result in co-authorship, then it must be reported. </a:t>
            </a:r>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36</a:t>
            </a:fld>
            <a:endParaRPr lang="en-US"/>
          </a:p>
        </p:txBody>
      </p:sp>
    </p:spTree>
    <p:extLst>
      <p:ext uri="{BB962C8B-B14F-4D97-AF65-F5344CB8AC3E}">
        <p14:creationId xmlns:p14="http://schemas.microsoft.com/office/powerpoint/2010/main" val="3055776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38</a:t>
            </a:fld>
            <a:endParaRPr lang="en-US"/>
          </a:p>
        </p:txBody>
      </p:sp>
    </p:spTree>
    <p:extLst>
      <p:ext uri="{BB962C8B-B14F-4D97-AF65-F5344CB8AC3E}">
        <p14:creationId xmlns:p14="http://schemas.microsoft.com/office/powerpoint/2010/main" val="392370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24372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256893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67833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288881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3939582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preamble we developed for applicants/recipients. </a:t>
            </a:r>
          </a:p>
        </p:txBody>
      </p:sp>
      <p:sp>
        <p:nvSpPr>
          <p:cNvPr id="4" name="Slide Number Placeholder 3"/>
          <p:cNvSpPr>
            <a:spLocks noGrp="1"/>
          </p:cNvSpPr>
          <p:nvPr>
            <p:ph type="sldNum" sz="quarter" idx="5"/>
          </p:nvPr>
        </p:nvSpPr>
        <p:spPr/>
        <p:txBody>
          <a:bodyPr/>
          <a:lstStyle/>
          <a:p>
            <a:fld id="{A585629E-846D-43D2-99D5-7F47A1261E8B}" type="slidenum">
              <a:rPr lang="en-US" smtClean="0"/>
              <a:t>17</a:t>
            </a:fld>
            <a:endParaRPr lang="en-US"/>
          </a:p>
        </p:txBody>
      </p:sp>
    </p:spTree>
    <p:extLst>
      <p:ext uri="{BB962C8B-B14F-4D97-AF65-F5344CB8AC3E}">
        <p14:creationId xmlns:p14="http://schemas.microsoft.com/office/powerpoint/2010/main" val="188199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18</a:t>
            </a:fld>
            <a:endParaRPr lang="en-US"/>
          </a:p>
        </p:txBody>
      </p:sp>
    </p:spTree>
    <p:extLst>
      <p:ext uri="{BB962C8B-B14F-4D97-AF65-F5344CB8AC3E}">
        <p14:creationId xmlns:p14="http://schemas.microsoft.com/office/powerpoint/2010/main" val="157991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1539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Content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cap="all"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5396"/>
              </a:solidFill>
            </a:endParaRPr>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Conten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Conten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1" name="Conten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Conten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Conten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Conten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59A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4" name="Social media links">
            <a:extLst>
              <a:ext uri="{FF2B5EF4-FFF2-40B4-BE49-F238E27FC236}">
                <a16:creationId xmlns:a16="http://schemas.microsoft.com/office/drawing/2014/main" id="{AB2FF5F1-446D-44F3-9FE1-EC31FDDF6AB8}"/>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grants.nih.gov/grants/oer.htm</a:t>
            </a:r>
          </a:p>
          <a:p>
            <a:endParaRPr lang="en-US" dirty="0"/>
          </a:p>
          <a:p>
            <a:r>
              <a:rPr lang="en-US" dirty="0"/>
              <a:t>grantsinfo@od.nih.gov</a:t>
            </a:r>
          </a:p>
          <a:p>
            <a:endParaRPr lang="en-US" dirty="0"/>
          </a:p>
          <a:p>
            <a:r>
              <a:rPr lang="en-US" dirty="0"/>
              <a:t>@</a:t>
            </a:r>
            <a:r>
              <a:rPr lang="en-US" dirty="0" err="1"/>
              <a:t>NIHGrants</a:t>
            </a:r>
            <a:endParaRPr lang="en-US" dirty="0"/>
          </a:p>
        </p:txBody>
      </p:sp>
      <p:sp>
        <p:nvSpPr>
          <p:cNvPr id="5" name="Social media outlets">
            <a:extLst>
              <a:ext uri="{FF2B5EF4-FFF2-40B4-BE49-F238E27FC236}">
                <a16:creationId xmlns:a16="http://schemas.microsoft.com/office/drawing/2014/main" id="{9BE50AA1-DCC3-45CF-871D-89642BE58EA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EMAIL </a:t>
            </a:r>
          </a:p>
          <a:p>
            <a:pPr algn="l"/>
            <a:endParaRPr lang="en-US" dirty="0"/>
          </a:p>
          <a:p>
            <a:pPr algn="l"/>
            <a:r>
              <a:rPr lang="en-US" dirty="0"/>
              <a:t>TWITTER </a:t>
            </a:r>
          </a:p>
        </p:txBody>
      </p:sp>
      <p:sp>
        <p:nvSpPr>
          <p:cNvPr id="7" name="Title">
            <a:extLst>
              <a:ext uri="{FF2B5EF4-FFF2-40B4-BE49-F238E27FC236}">
                <a16:creationId xmlns:a16="http://schemas.microsoft.com/office/drawing/2014/main" id="{2E961436-BBFD-4DC6-A6BE-820708279F9E}"/>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3125" y="2797722"/>
            <a:ext cx="3604234" cy="669787"/>
          </a:xfrm>
          <a:prstGeom prst="rect">
            <a:avLst/>
          </a:prstGeom>
        </p:spPr>
      </p:pic>
      <p:grpSp>
        <p:nvGrpSpPr>
          <p:cNvPr id="9" name="Social Media">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FACEBOOK </a:t>
              </a:r>
            </a:p>
            <a:p>
              <a:pPr algn="l"/>
              <a:endParaRPr lang="en-US" dirty="0"/>
            </a:p>
            <a:p>
              <a:pPr algn="l"/>
              <a:r>
                <a:rPr lang="en-US" dirty="0"/>
                <a:t>TWITTER </a:t>
              </a:r>
            </a:p>
          </p:txBody>
        </p:sp>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rippleeffect.com</a:t>
              </a:r>
            </a:p>
            <a:p>
              <a:endParaRPr lang="en-US" dirty="0"/>
            </a:p>
            <a:p>
              <a:r>
                <a:rPr lang="en-US" dirty="0"/>
                <a:t>/</a:t>
              </a:r>
              <a:r>
                <a:rPr lang="en-US" dirty="0" err="1"/>
                <a:t>futurerippler</a:t>
              </a:r>
              <a:endParaRPr lang="en-US" dirty="0"/>
            </a:p>
            <a:p>
              <a:endParaRPr lang="en-US" dirty="0"/>
            </a:p>
            <a:p>
              <a:r>
                <a:rPr lang="en-US" dirty="0"/>
                <a:t>@</a:t>
              </a:r>
              <a:r>
                <a:rPr lang="en-US" dirty="0" err="1"/>
                <a:t>rippleeffectcom</a:t>
              </a:r>
              <a:endParaRPr lang="en-US" dirty="0"/>
            </a:p>
          </p:txBody>
        </p:sp>
      </p:grpSp>
      <p:sp>
        <p:nvSpPr>
          <p:cNvPr id="8" name="Titl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48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a:extLst>
              <a:ext uri="{FF2B5EF4-FFF2-40B4-BE49-F238E27FC236}">
                <a16:creationId xmlns:a16="http://schemas.microsoft.com/office/drawing/2014/main" id="{5BE28392-70FA-4878-9A63-66FDB0393643}"/>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8FAD0E8-2CA1-4F13-BDD9-55DF366FC737}"/>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3" name="Content Placeholder 3">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1">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Conten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Oval">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Conten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Conten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2">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E98AB63A-8ED8-437F-8A3C-B873E13B2A6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a:extLst>
              <a:ext uri="{FF2B5EF4-FFF2-40B4-BE49-F238E27FC236}">
                <a16:creationId xmlns:a16="http://schemas.microsoft.com/office/drawing/2014/main" id="{63C83ED6-AE85-49B9-94C0-F489E9AB4435}"/>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National Institutes of Health Office of Extramural Health logo" descr="National Institutes of Health Office of Extramural Research logo">
            <a:extLst>
              <a:ext uri="{FF2B5EF4-FFF2-40B4-BE49-F238E27FC236}">
                <a16:creationId xmlns:a16="http://schemas.microsoft.com/office/drawing/2014/main" id="{90701926-2072-462D-8CF5-A04D1693E08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Conten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 id="2147483671" r:id="rId16"/>
    <p:sldLayoutId id="2147483672" r:id="rId17"/>
  </p:sldLayoutIdLst>
  <p:hf hdr="0" ftr="0" dt="0"/>
  <p:txStyles>
    <p:titleStyle>
      <a:lvl1pPr algn="l" defTabSz="914400" rtl="0" eaLnBrk="1" latinLnBrk="0" hangingPunct="1">
        <a:lnSpc>
          <a:spcPct val="90000"/>
        </a:lnSpc>
        <a:spcBef>
          <a:spcPct val="0"/>
        </a:spcBef>
        <a:buNone/>
        <a:defRPr sz="4400" b="0" kern="1200">
          <a:solidFill>
            <a:srgbClr val="01539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Open Sans" panose="020B0604020202020204" charset="0"/>
          <a:ea typeface="Open Sans" panose="020B0604020202020204" charset="0"/>
          <a:cs typeface="Open Sans" panose="020B0604020202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4020202020204" charset="0"/>
          <a:ea typeface="Open Sans" panose="020B0604020202020204" charset="0"/>
          <a:cs typeface="Open Sans" panose="020B0604020202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4020202020204" charset="0"/>
          <a:ea typeface="Open Sans" panose="020B0604020202020204" charset="0"/>
          <a:cs typeface="Open Sans" panose="020B0604020202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Open Sans" panose="020B0604020202020204" charset="0"/>
          <a:ea typeface="Open Sans" panose="020B0604020202020204" charset="0"/>
          <a:cs typeface="Open Sans" panose="020B0604020202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Open Sans" panose="020B0604020202020204" charset="0"/>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grants.nih.gov/grants/policy/nihgps/HTML5/section_4/4.1.10_financial_conflict_of_interest.ht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ecfr.gov/current/title-42/chapter-I/subchapter-D/part-50/subpart-F"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rants.nih.gov/grants/guide/notice-files/NOT-OD-21-073.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grants.nih.gov/grants/forms/othersupport.htm" TargetMode="External"/><Relationship Id="rId5" Type="http://schemas.openxmlformats.org/officeDocument/2006/relationships/hyperlink" Target="https://grants.nih.gov/grants/forms/biosketch.htm" TargetMode="External"/><Relationship Id="rId4" Type="http://schemas.openxmlformats.org/officeDocument/2006/relationships/hyperlink" Target="https://grants.nih.gov/grants/guide/notice-files/NOT-OD-21-110.html"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hyperlink" Target="https://grants.nih.gov/grants/forms/biosketch.htm" TargetMode="Externa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hyperlink" Target="https://grants.nih.gov/grants/forms/biosketch.htm"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hyperlink" Target="https://grants.nih.gov/faqs#/biosketches.ht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205"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cbi.nlm.nih.gov/scienc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grants.nih.gov/grants/forms/biosketch.htm" TargetMode="External"/><Relationship Id="rId4" Type="http://schemas.openxmlformats.org/officeDocument/2006/relationships/hyperlink" Target="https://grants.nih.gov/grants/forms/othersupport.ht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hyperlink" Target="https://www.whitehouse.gov/ostp/news-updates/2021/08/10/clear-rules-for-research-security-and-researcher-responsibility/"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congress.gov/bill/116th-congress/house-bill/6395/text?q=%7B%22search%22%3A%5B%22HR6395%22%2C%22HR6395%22%5D%7D&amp;r=1&amp;s=3"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trumpwhitehouse.archives.gov/presidential-actions/presidential-memorandum-united-states-government-supported-research-development-national-security-policy/"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1311756" y="2573335"/>
            <a:ext cx="9568486" cy="2398715"/>
          </a:xfrm>
          <a:solidFill>
            <a:schemeClr val="bg1"/>
          </a:solidFill>
        </p:spPr>
        <p:txBody>
          <a:bodyPr>
            <a:noAutofit/>
          </a:bodyPr>
          <a:lstStyle/>
          <a:p>
            <a:r>
              <a:rPr lang="en-US" sz="4400" dirty="0"/>
              <a:t>Commitment Transparency</a:t>
            </a:r>
            <a:br>
              <a:rPr lang="en-US" sz="5400" dirty="0"/>
            </a:br>
            <a:br>
              <a:rPr lang="en-US" sz="5400" dirty="0"/>
            </a:br>
            <a:endParaRPr lang="en-US" sz="2000" dirty="0"/>
          </a:p>
        </p:txBody>
      </p:sp>
      <p:sp>
        <p:nvSpPr>
          <p:cNvPr id="7" name="Text Placeholder 6">
            <a:extLst>
              <a:ext uri="{FF2B5EF4-FFF2-40B4-BE49-F238E27FC236}">
                <a16:creationId xmlns:a16="http://schemas.microsoft.com/office/drawing/2014/main" id="{90FE877B-E41C-4A02-AFF6-988318D08EA1}"/>
              </a:ext>
            </a:extLst>
          </p:cNvPr>
          <p:cNvSpPr>
            <a:spLocks noGrp="1"/>
          </p:cNvSpPr>
          <p:nvPr>
            <p:ph type="body" idx="1"/>
          </p:nvPr>
        </p:nvSpPr>
        <p:spPr>
          <a:xfrm>
            <a:off x="807154" y="4053370"/>
            <a:ext cx="10577689" cy="1433029"/>
          </a:xfrm>
        </p:spPr>
        <p:txBody>
          <a:bodyPr>
            <a:normAutofit/>
          </a:bodyPr>
          <a:lstStyle/>
          <a:p>
            <a:r>
              <a:rPr lang="en-US" dirty="0">
                <a:solidFill>
                  <a:schemeClr val="tx1">
                    <a:lumMod val="75000"/>
                    <a:lumOff val="25000"/>
                  </a:schemeClr>
                </a:solidFill>
              </a:rPr>
              <a:t>NIH Office of policy for extramural research administration</a:t>
            </a:r>
          </a:p>
          <a:p>
            <a:endParaRPr lang="en-US" sz="10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10</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376357"/>
            <a:ext cx="10515600" cy="1325563"/>
          </a:xfrm>
        </p:spPr>
        <p:txBody>
          <a:bodyPr/>
          <a:lstStyle/>
          <a:p>
            <a:r>
              <a:rPr lang="en-US" dirty="0"/>
              <a:t>Issues Seen at NIH</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726586"/>
            <a:ext cx="10515600" cy="4351338"/>
          </a:xfrm>
        </p:spPr>
        <p:txBody>
          <a:bodyPr>
            <a:normAutofit lnSpcReduction="10000"/>
          </a:bodyPr>
          <a:lstStyle/>
          <a:p>
            <a:r>
              <a:rPr lang="en-US" dirty="0"/>
              <a:t>Failure by some researchers at NIH‐funded institutions to disclose substantial contributions of resources from other organizations, including foreign governments and businesses, which threatens to distort decisions about the appropriate use of NIH funds and accurate evaluation of commitment of effort to US‐supported research;</a:t>
            </a:r>
          </a:p>
          <a:p>
            <a:r>
              <a:rPr lang="en-US" dirty="0"/>
              <a:t>Diversion of proprietary information included in grant applications or produced by NIH‐ supported biomedical research to other entities, including other countries; and</a:t>
            </a:r>
          </a:p>
          <a:p>
            <a:r>
              <a:rPr lang="en-US" dirty="0"/>
              <a:t>Failure by some peer reviewers to keep information in grant applications confidential; including, in some instances, disclosure to foreign entities or other attempts to influence funding decisions.</a:t>
            </a:r>
          </a:p>
        </p:txBody>
      </p:sp>
    </p:spTree>
    <p:custDataLst>
      <p:tags r:id="rId1"/>
    </p:custDataLst>
    <p:extLst>
      <p:ext uri="{BB962C8B-B14F-4D97-AF65-F5344CB8AC3E}">
        <p14:creationId xmlns:p14="http://schemas.microsoft.com/office/powerpoint/2010/main" val="3122518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11</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Undisclosed Employment Agreements</a:t>
            </a:r>
          </a:p>
        </p:txBody>
      </p:sp>
      <p:pic>
        <p:nvPicPr>
          <p:cNvPr id="7" name="Picture 6" descr="Sample employment agreement.&#10;&#10;Outlines that this individual is appointed as a professor in the &quot;Thousand Talents Program&quot; for a period of 5 years. &#10;&#10;The objectives: the lab in the U.S. will be gradually moved back to China to rebuild, and the international cutting-edge translational medicine will continue to be carried out.">
            <a:extLst>
              <a:ext uri="{FF2B5EF4-FFF2-40B4-BE49-F238E27FC236}">
                <a16:creationId xmlns:a16="http://schemas.microsoft.com/office/drawing/2014/main" id="{118C41BD-AE32-4BA5-B3A3-C9B15E47DD07}"/>
              </a:ext>
            </a:extLst>
          </p:cNvPr>
          <p:cNvPicPr>
            <a:picLocks noChangeAspect="1"/>
          </p:cNvPicPr>
          <p:nvPr/>
        </p:nvPicPr>
        <p:blipFill>
          <a:blip r:embed="rId3"/>
          <a:stretch>
            <a:fillRect/>
          </a:stretch>
        </p:blipFill>
        <p:spPr>
          <a:xfrm>
            <a:off x="1191345" y="1813351"/>
            <a:ext cx="9809309" cy="4169706"/>
          </a:xfrm>
          <a:prstGeom prst="rect">
            <a:avLst/>
          </a:prstGeom>
        </p:spPr>
      </p:pic>
    </p:spTree>
    <p:custDataLst>
      <p:tags r:id="rId1"/>
    </p:custDataLst>
    <p:extLst>
      <p:ext uri="{BB962C8B-B14F-4D97-AF65-F5344CB8AC3E}">
        <p14:creationId xmlns:p14="http://schemas.microsoft.com/office/powerpoint/2010/main" val="307986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12</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275328"/>
            <a:ext cx="10515600" cy="1325563"/>
          </a:xfrm>
        </p:spPr>
        <p:txBody>
          <a:bodyPr/>
          <a:lstStyle/>
          <a:p>
            <a:r>
              <a:rPr lang="en-US" dirty="0"/>
              <a:t>Undisclosed Employment Agreements </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802951"/>
            <a:ext cx="10515600" cy="4351338"/>
          </a:xfrm>
        </p:spPr>
        <p:txBody>
          <a:bodyPr>
            <a:normAutofit/>
          </a:bodyPr>
          <a:lstStyle/>
          <a:p>
            <a:r>
              <a:rPr lang="en-US" dirty="0"/>
              <a:t>Time commitment – sometimes full-time</a:t>
            </a:r>
          </a:p>
          <a:p>
            <a:r>
              <a:rPr lang="en-US" dirty="0"/>
              <a:t>Substantial funding for research (including start-up funds)</a:t>
            </a:r>
          </a:p>
          <a:p>
            <a:r>
              <a:rPr lang="en-US" dirty="0"/>
              <a:t>Laboratory, equipment, personnel</a:t>
            </a:r>
          </a:p>
          <a:p>
            <a:r>
              <a:rPr lang="en-US" dirty="0"/>
              <a:t>Signing bonus, salary, housing, other benefits</a:t>
            </a:r>
          </a:p>
          <a:p>
            <a:r>
              <a:rPr lang="en-US" dirty="0"/>
              <a:t>Deliverables: training personnel, papers, patents/IP</a:t>
            </a:r>
          </a:p>
          <a:p>
            <a:r>
              <a:rPr lang="en-US" dirty="0"/>
              <a:t>Creates conflicts of commitment (&gt;100% effort), interest</a:t>
            </a:r>
          </a:p>
        </p:txBody>
      </p:sp>
    </p:spTree>
    <p:custDataLst>
      <p:tags r:id="rId1"/>
    </p:custDataLst>
    <p:extLst>
      <p:ext uri="{BB962C8B-B14F-4D97-AF65-F5344CB8AC3E}">
        <p14:creationId xmlns:p14="http://schemas.microsoft.com/office/powerpoint/2010/main" val="412033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13</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Institutions say they are unaware</a:t>
            </a:r>
          </a:p>
        </p:txBody>
      </p:sp>
      <p:grpSp>
        <p:nvGrpSpPr>
          <p:cNvPr id="3" name="Group 2" descr="Quote from actual institutional response:&#10;&#10;&quot;We were unaware of these additional funding sources until the communication from Dr. Lauer at the NIH.&quot;">
            <a:extLst>
              <a:ext uri="{FF2B5EF4-FFF2-40B4-BE49-F238E27FC236}">
                <a16:creationId xmlns:a16="http://schemas.microsoft.com/office/drawing/2014/main" id="{C653D988-DF8F-42E9-8984-2AA06A7AC880}"/>
              </a:ext>
            </a:extLst>
          </p:cNvPr>
          <p:cNvGrpSpPr/>
          <p:nvPr/>
        </p:nvGrpSpPr>
        <p:grpSpPr>
          <a:xfrm>
            <a:off x="1023589" y="1669235"/>
            <a:ext cx="10144822" cy="4631661"/>
            <a:chOff x="571500" y="1066800"/>
            <a:chExt cx="11506200" cy="5255549"/>
          </a:xfrm>
        </p:grpSpPr>
        <p:pic>
          <p:nvPicPr>
            <p:cNvPr id="6" name="Picture 5">
              <a:extLst>
                <a:ext uri="{FF2B5EF4-FFF2-40B4-BE49-F238E27FC236}">
                  <a16:creationId xmlns:a16="http://schemas.microsoft.com/office/drawing/2014/main" id="{802B1F7A-A599-4496-B8B1-7632C421787A}"/>
                </a:ext>
              </a:extLst>
            </p:cNvPr>
            <p:cNvPicPr>
              <a:picLocks noChangeAspect="1"/>
            </p:cNvPicPr>
            <p:nvPr/>
          </p:nvPicPr>
          <p:blipFill>
            <a:blip r:embed="rId4"/>
            <a:stretch>
              <a:fillRect/>
            </a:stretch>
          </p:blipFill>
          <p:spPr>
            <a:xfrm>
              <a:off x="571500" y="1066800"/>
              <a:ext cx="11049000" cy="5255549"/>
            </a:xfrm>
            <a:prstGeom prst="rect">
              <a:avLst/>
            </a:prstGeom>
          </p:spPr>
        </p:pic>
        <p:sp>
          <p:nvSpPr>
            <p:cNvPr id="8" name="Left Arrow 4">
              <a:extLst>
                <a:ext uri="{FF2B5EF4-FFF2-40B4-BE49-F238E27FC236}">
                  <a16:creationId xmlns:a16="http://schemas.microsoft.com/office/drawing/2014/main" id="{A2572DF5-F38D-406D-BD8E-9C28A4ADA5E2}"/>
                </a:ext>
              </a:extLst>
            </p:cNvPr>
            <p:cNvSpPr/>
            <p:nvPr/>
          </p:nvSpPr>
          <p:spPr>
            <a:xfrm>
              <a:off x="11163300" y="1752600"/>
              <a:ext cx="914400" cy="31715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5">
              <a:extLst>
                <a:ext uri="{FF2B5EF4-FFF2-40B4-BE49-F238E27FC236}">
                  <a16:creationId xmlns:a16="http://schemas.microsoft.com/office/drawing/2014/main" id="{3BBE4471-25B7-47C0-91F1-B64D465F6B1C}"/>
                </a:ext>
              </a:extLst>
            </p:cNvPr>
            <p:cNvSpPr/>
            <p:nvPr/>
          </p:nvSpPr>
          <p:spPr>
            <a:xfrm>
              <a:off x="11163300" y="4735944"/>
              <a:ext cx="914400" cy="31715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70071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14</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New cases continue</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a:bodyPr>
          <a:lstStyle/>
          <a:p>
            <a:pPr>
              <a:spcBef>
                <a:spcPts val="600"/>
              </a:spcBef>
              <a:spcAft>
                <a:spcPts val="600"/>
              </a:spcAft>
            </a:pPr>
            <a:r>
              <a:rPr lang="en-US" sz="2800" dirty="0"/>
              <a:t>At least 225 scientists (NIH has contacted institutions)</a:t>
            </a:r>
          </a:p>
          <a:p>
            <a:pPr>
              <a:spcBef>
                <a:spcPts val="600"/>
              </a:spcBef>
              <a:spcAft>
                <a:spcPts val="600"/>
              </a:spcAft>
            </a:pPr>
            <a:r>
              <a:rPr lang="en-US" sz="2800" dirty="0"/>
              <a:t>90+ institutions, many fields of biomedicine, all over US</a:t>
            </a:r>
          </a:p>
          <a:p>
            <a:pPr>
              <a:spcBef>
                <a:spcPts val="600"/>
              </a:spcBef>
              <a:spcAft>
                <a:spcPts val="600"/>
              </a:spcAft>
            </a:pPr>
            <a:r>
              <a:rPr lang="en-US" sz="2800" dirty="0"/>
              <a:t>Denials despite documentation to the contrary; explanations</a:t>
            </a:r>
          </a:p>
          <a:p>
            <a:pPr lvl="1">
              <a:spcBef>
                <a:spcPts val="600"/>
              </a:spcBef>
              <a:spcAft>
                <a:spcPts val="600"/>
              </a:spcAft>
            </a:pPr>
            <a:r>
              <a:rPr lang="en-US" sz="2400" dirty="0"/>
              <a:t>“I allowed XXX to use my name as PI”</a:t>
            </a:r>
          </a:p>
          <a:p>
            <a:pPr lvl="1">
              <a:spcBef>
                <a:spcPts val="600"/>
              </a:spcBef>
              <a:spcAft>
                <a:spcPts val="600"/>
              </a:spcAft>
            </a:pPr>
            <a:r>
              <a:rPr lang="en-US" sz="2400" dirty="0"/>
              <a:t>“I knew nothing about this grant…”</a:t>
            </a:r>
          </a:p>
          <a:p>
            <a:pPr lvl="1">
              <a:spcBef>
                <a:spcPts val="600"/>
              </a:spcBef>
              <a:spcAft>
                <a:spcPts val="600"/>
              </a:spcAft>
            </a:pPr>
            <a:r>
              <a:rPr lang="en-US" sz="2400" dirty="0"/>
              <a:t>“I didn’t actually do the work…”</a:t>
            </a:r>
          </a:p>
          <a:p>
            <a:pPr lvl="1">
              <a:spcBef>
                <a:spcPts val="600"/>
              </a:spcBef>
              <a:spcAft>
                <a:spcPts val="600"/>
              </a:spcAft>
            </a:pPr>
            <a:r>
              <a:rPr lang="en-US" sz="2400" dirty="0"/>
              <a:t>“The affiliations [in published papers] were in error.”</a:t>
            </a:r>
          </a:p>
          <a:p>
            <a:endParaRPr lang="en-US" dirty="0"/>
          </a:p>
        </p:txBody>
      </p:sp>
    </p:spTree>
    <p:custDataLst>
      <p:tags r:id="rId1"/>
    </p:custDataLst>
    <p:extLst>
      <p:ext uri="{BB962C8B-B14F-4D97-AF65-F5344CB8AC3E}">
        <p14:creationId xmlns:p14="http://schemas.microsoft.com/office/powerpoint/2010/main" val="66740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15</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Our Approach</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lnSpcReduction="10000"/>
          </a:bodyPr>
          <a:lstStyle/>
          <a:p>
            <a:pPr>
              <a:spcBef>
                <a:spcPts val="600"/>
              </a:spcBef>
              <a:spcAft>
                <a:spcPts val="600"/>
              </a:spcAft>
            </a:pPr>
            <a:r>
              <a:rPr lang="en-US" sz="2800" dirty="0"/>
              <a:t>To support the need for full transparency, NIH has updated forms and instructions</a:t>
            </a:r>
          </a:p>
          <a:p>
            <a:pPr>
              <a:spcBef>
                <a:spcPts val="600"/>
              </a:spcBef>
              <a:spcAft>
                <a:spcPts val="600"/>
              </a:spcAft>
            </a:pPr>
            <a:r>
              <a:rPr lang="en-US" sz="2800" dirty="0"/>
              <a:t>Collaborated with OSTP and with other research agencies to implement NSPM-33 and NDAA 233</a:t>
            </a:r>
          </a:p>
          <a:p>
            <a:pPr>
              <a:spcBef>
                <a:spcPts val="600"/>
              </a:spcBef>
              <a:spcAft>
                <a:spcPts val="600"/>
              </a:spcAft>
            </a:pPr>
            <a:r>
              <a:rPr lang="en-US" sz="2800" dirty="0"/>
              <a:t>Institutions and researchers need to fully disclose, and institutions must have policies to ensure that they are aware of </a:t>
            </a:r>
            <a:r>
              <a:rPr lang="en-US" sz="2800" i="1" dirty="0"/>
              <a:t>all</a:t>
            </a:r>
            <a:r>
              <a:rPr lang="en-US" sz="2800" dirty="0"/>
              <a:t> research endeavors</a:t>
            </a:r>
          </a:p>
          <a:p>
            <a:pPr>
              <a:spcBef>
                <a:spcPts val="600"/>
              </a:spcBef>
              <a:spcAft>
                <a:spcPts val="600"/>
              </a:spcAft>
            </a:pPr>
            <a:r>
              <a:rPr lang="en-US" sz="2800" dirty="0"/>
              <a:t>Form updates ensure that NIH is receiving all the information needed to support sound funding decisions</a:t>
            </a:r>
          </a:p>
          <a:p>
            <a:endParaRPr lang="en-US" dirty="0"/>
          </a:p>
        </p:txBody>
      </p:sp>
    </p:spTree>
    <p:custDataLst>
      <p:tags r:id="rId1"/>
    </p:custDataLst>
    <p:extLst>
      <p:ext uri="{BB962C8B-B14F-4D97-AF65-F5344CB8AC3E}">
        <p14:creationId xmlns:p14="http://schemas.microsoft.com/office/powerpoint/2010/main" val="1715720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795339"/>
          </a:xfrm>
        </p:spPr>
        <p:txBody>
          <a:bodyPr>
            <a:normAutofit fontScale="90000"/>
          </a:bodyPr>
          <a:lstStyle/>
          <a:p>
            <a:r>
              <a:rPr lang="en-US" dirty="0"/>
              <a:t>Required Disclosures</a:t>
            </a:r>
          </a:p>
        </p:txBody>
      </p:sp>
    </p:spTree>
    <p:extLst>
      <p:ext uri="{BB962C8B-B14F-4D97-AF65-F5344CB8AC3E}">
        <p14:creationId xmlns:p14="http://schemas.microsoft.com/office/powerpoint/2010/main" val="319938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93F83-502A-4AD8-A605-04915B620CA2}"/>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17</a:t>
            </a:fld>
            <a:endParaRPr lang="en-US" dirty="0"/>
          </a:p>
        </p:txBody>
      </p:sp>
      <p:sp>
        <p:nvSpPr>
          <p:cNvPr id="4" name="Title 3">
            <a:extLst>
              <a:ext uri="{FF2B5EF4-FFF2-40B4-BE49-F238E27FC236}">
                <a16:creationId xmlns:a16="http://schemas.microsoft.com/office/drawing/2014/main" id="{A6307C37-5B24-41F3-8E8B-3ABFDD73A22F}"/>
              </a:ext>
            </a:extLst>
          </p:cNvPr>
          <p:cNvSpPr>
            <a:spLocks noGrp="1"/>
          </p:cNvSpPr>
          <p:nvPr>
            <p:ph type="title"/>
          </p:nvPr>
        </p:nvSpPr>
        <p:spPr/>
        <p:txBody>
          <a:bodyPr/>
          <a:lstStyle/>
          <a:p>
            <a:r>
              <a:rPr lang="en-US" dirty="0"/>
              <a:t>Considerations for Recipients </a:t>
            </a:r>
          </a:p>
        </p:txBody>
      </p:sp>
      <p:sp>
        <p:nvSpPr>
          <p:cNvPr id="3" name="Content Placeholder 2">
            <a:extLst>
              <a:ext uri="{FF2B5EF4-FFF2-40B4-BE49-F238E27FC236}">
                <a16:creationId xmlns:a16="http://schemas.microsoft.com/office/drawing/2014/main" id="{F3C79DC8-BB0D-4AC0-A1E7-E3BDF7C6DA92}"/>
              </a:ext>
            </a:extLst>
          </p:cNvPr>
          <p:cNvSpPr>
            <a:spLocks noGrp="1"/>
          </p:cNvSpPr>
          <p:nvPr>
            <p:ph idx="1"/>
          </p:nvPr>
        </p:nvSpPr>
        <p:spPr>
          <a:xfrm>
            <a:off x="838200" y="1446028"/>
            <a:ext cx="10515600" cy="4910322"/>
          </a:xfrm>
        </p:spPr>
        <p:txBody>
          <a:bodyPr>
            <a:normAutofit fontScale="77500" lnSpcReduction="20000"/>
          </a:bodyPr>
          <a:lstStyle/>
          <a:p>
            <a:pPr algn="l"/>
            <a:r>
              <a:rPr lang="en-US" b="0" i="0" dirty="0">
                <a:effectLst/>
                <a:latin typeface="-apple-system"/>
              </a:rPr>
              <a:t>When a recipient is determining the likelihood of a compliance risk related to improper influence (foreign or domestic) they should consider and identify relationships, existing and potential, that may impact research integrity, financial conflict of interest, and/or overlap. In evaluating these relationships, institutions should consider the following questions and factors:</a:t>
            </a:r>
          </a:p>
          <a:p>
            <a:pPr algn="l"/>
            <a:r>
              <a:rPr lang="en-US" b="0" i="0" dirty="0">
                <a:effectLst/>
                <a:latin typeface="-apple-system"/>
              </a:rPr>
              <a:t>a) Does the relationship affect the integrity of the research by impacting established professional norms and ethical principles in the performance of all activities related to scientific research? In answering this question, institutions should consider the following factors:</a:t>
            </a:r>
          </a:p>
          <a:p>
            <a:pPr lvl="1"/>
            <a:r>
              <a:rPr lang="en-US" b="0" i="0" dirty="0">
                <a:effectLst/>
                <a:latin typeface="-apple-system"/>
              </a:rPr>
              <a:t> The “relationship” could be with a collaborator, an outside employer, an external appointment relationship, etc.</a:t>
            </a:r>
          </a:p>
          <a:p>
            <a:pPr lvl="1"/>
            <a:r>
              <a:rPr lang="en-US" b="0" i="0" dirty="0">
                <a:effectLst/>
                <a:latin typeface="-apple-system"/>
              </a:rPr>
              <a:t>The “impact” could be real or apparent</a:t>
            </a:r>
          </a:p>
          <a:p>
            <a:pPr lvl="1"/>
            <a:r>
              <a:rPr lang="en-US" b="0" i="0" dirty="0">
                <a:effectLst/>
                <a:latin typeface="-apple-system"/>
              </a:rPr>
              <a:t>The “compensation” could be of any type or level; NIH has not established a de minimis level of compensation and considers all types of support, in-kind or otherwise.</a:t>
            </a:r>
          </a:p>
          <a:p>
            <a:pPr algn="l"/>
            <a:r>
              <a:rPr lang="en-US" b="0" i="0" dirty="0">
                <a:effectLst/>
                <a:latin typeface="-apple-system"/>
              </a:rPr>
              <a:t>b) Is there potential overlap in any of the following areas?</a:t>
            </a:r>
          </a:p>
          <a:p>
            <a:pPr lvl="1"/>
            <a:r>
              <a:rPr lang="en-US" b="0" i="0" dirty="0">
                <a:effectLst/>
                <a:latin typeface="-apple-system"/>
              </a:rPr>
              <a:t>Scientific</a:t>
            </a:r>
          </a:p>
          <a:p>
            <a:pPr lvl="1"/>
            <a:r>
              <a:rPr lang="en-US" b="0" i="0" dirty="0">
                <a:effectLst/>
                <a:latin typeface="-apple-system"/>
              </a:rPr>
              <a:t>Budgetary</a:t>
            </a:r>
          </a:p>
          <a:p>
            <a:pPr lvl="1"/>
            <a:r>
              <a:rPr lang="en-US" b="0" i="0" dirty="0">
                <a:effectLst/>
                <a:latin typeface="-apple-system"/>
              </a:rPr>
              <a:t>Commitment</a:t>
            </a:r>
          </a:p>
          <a:p>
            <a:pPr algn="l"/>
            <a:r>
              <a:rPr lang="en-US" b="0" i="0" dirty="0">
                <a:effectLst/>
                <a:latin typeface="-apple-system"/>
              </a:rPr>
              <a:t>c) Is there a potential Financial Conflict of Interest?</a:t>
            </a:r>
          </a:p>
          <a:p>
            <a:pPr marL="0" indent="0" algn="ctr">
              <a:buNone/>
            </a:pPr>
            <a:r>
              <a:rPr lang="en-US" b="1" i="0" dirty="0">
                <a:effectLst/>
                <a:latin typeface="-apple-system"/>
              </a:rPr>
              <a:t>If the answer to any of these questions is “yes,” then the relationship is generally reportable. When in doubt, recipients should reach out to NIH early and often.</a:t>
            </a:r>
          </a:p>
          <a:p>
            <a:pPr lvl="1"/>
            <a:endParaRPr lang="en-US" dirty="0"/>
          </a:p>
        </p:txBody>
      </p:sp>
    </p:spTree>
    <p:extLst>
      <p:ext uri="{BB962C8B-B14F-4D97-AF65-F5344CB8AC3E}">
        <p14:creationId xmlns:p14="http://schemas.microsoft.com/office/powerpoint/2010/main" val="195106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18</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1980602" y="149712"/>
            <a:ext cx="10515600" cy="1325563"/>
          </a:xfrm>
        </p:spPr>
        <p:txBody>
          <a:bodyPr/>
          <a:lstStyle/>
          <a:p>
            <a:r>
              <a:rPr lang="en-US" dirty="0"/>
              <a:t>NIH Disclosure Requirements </a:t>
            </a:r>
          </a:p>
        </p:txBody>
      </p:sp>
      <p:graphicFrame>
        <p:nvGraphicFramePr>
          <p:cNvPr id="93" name="Table 92">
            <a:extLst>
              <a:ext uri="{FF2B5EF4-FFF2-40B4-BE49-F238E27FC236}">
                <a16:creationId xmlns:a16="http://schemas.microsoft.com/office/drawing/2014/main" id="{0BDC6D7B-58FA-4BB3-B88C-B267AA7BC7BB}"/>
              </a:ext>
            </a:extLst>
          </p:cNvPr>
          <p:cNvGraphicFramePr>
            <a:graphicFrameLocks noGrp="1"/>
          </p:cNvGraphicFramePr>
          <p:nvPr>
            <p:extLst>
              <p:ext uri="{D42A27DB-BD31-4B8C-83A1-F6EECF244321}">
                <p14:modId xmlns:p14="http://schemas.microsoft.com/office/powerpoint/2010/main" val="653955555"/>
              </p:ext>
            </p:extLst>
          </p:nvPr>
        </p:nvGraphicFramePr>
        <p:xfrm>
          <a:off x="485365" y="1344273"/>
          <a:ext cx="11221270" cy="2589405"/>
        </p:xfrm>
        <a:graphic>
          <a:graphicData uri="http://schemas.openxmlformats.org/drawingml/2006/table">
            <a:tbl>
              <a:tblPr firstRow="1" firstCol="1" bandRow="1"/>
              <a:tblGrid>
                <a:gridCol w="5830375">
                  <a:extLst>
                    <a:ext uri="{9D8B030D-6E8A-4147-A177-3AD203B41FA5}">
                      <a16:colId xmlns:a16="http://schemas.microsoft.com/office/drawing/2014/main" val="3679493596"/>
                    </a:ext>
                  </a:extLst>
                </a:gridCol>
                <a:gridCol w="1998920">
                  <a:extLst>
                    <a:ext uri="{9D8B030D-6E8A-4147-A177-3AD203B41FA5}">
                      <a16:colId xmlns:a16="http://schemas.microsoft.com/office/drawing/2014/main" val="1478738262"/>
                    </a:ext>
                  </a:extLst>
                </a:gridCol>
                <a:gridCol w="1096103">
                  <a:extLst>
                    <a:ext uri="{9D8B030D-6E8A-4147-A177-3AD203B41FA5}">
                      <a16:colId xmlns:a16="http://schemas.microsoft.com/office/drawing/2014/main" val="412088067"/>
                    </a:ext>
                  </a:extLst>
                </a:gridCol>
                <a:gridCol w="852817">
                  <a:extLst>
                    <a:ext uri="{9D8B030D-6E8A-4147-A177-3AD203B41FA5}">
                      <a16:colId xmlns:a16="http://schemas.microsoft.com/office/drawing/2014/main" val="3121958672"/>
                    </a:ext>
                  </a:extLst>
                </a:gridCol>
                <a:gridCol w="1443055">
                  <a:extLst>
                    <a:ext uri="{9D8B030D-6E8A-4147-A177-3AD203B41FA5}">
                      <a16:colId xmlns:a16="http://schemas.microsoft.com/office/drawing/2014/main" val="2608752629"/>
                    </a:ext>
                  </a:extLst>
                </a:gridCol>
              </a:tblGrid>
              <a:tr h="624965">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834234943"/>
                  </a:ext>
                </a:extLst>
              </a:tr>
              <a:tr h="169049">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Professional preparation (e.g., educational  degrees)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850103617"/>
                  </a:ext>
                </a:extLst>
              </a:tr>
              <a:tr h="169049">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Organizational Affiliations and Appointments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036958194"/>
                  </a:ext>
                </a:extLst>
              </a:tr>
              <a:tr h="0">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Academic, professional or institutional appointments, whether or not remuneration is received, and whether full-time, part-time, or voluntary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010184317"/>
                  </a:ext>
                </a:extLst>
              </a:tr>
            </a:tbl>
          </a:graphicData>
        </a:graphic>
      </p:graphicFrame>
      <p:sp>
        <p:nvSpPr>
          <p:cNvPr id="3" name="TextBox 2">
            <a:extLst>
              <a:ext uri="{FF2B5EF4-FFF2-40B4-BE49-F238E27FC236}">
                <a16:creationId xmlns:a16="http://schemas.microsoft.com/office/drawing/2014/main" id="{F18F19D0-3DE5-4084-A6A6-F1AD0F5A044A}"/>
              </a:ext>
            </a:extLst>
          </p:cNvPr>
          <p:cNvSpPr txBox="1"/>
          <p:nvPr/>
        </p:nvSpPr>
        <p:spPr>
          <a:xfrm>
            <a:off x="2105247" y="4465457"/>
            <a:ext cx="7825562" cy="923330"/>
          </a:xfrm>
          <a:prstGeom prst="rect">
            <a:avLst/>
          </a:prstGeom>
          <a:noFill/>
        </p:spPr>
        <p:txBody>
          <a:bodyPr wrap="square" rtlCol="0">
            <a:spAutoFit/>
          </a:bodyPr>
          <a:lstStyle/>
          <a:p>
            <a:pPr algn="ctr"/>
            <a:r>
              <a:rPr lang="en-US" dirty="0">
                <a:solidFill>
                  <a:schemeClr val="accent1">
                    <a:lumMod val="75000"/>
                  </a:schemeClr>
                </a:solidFill>
              </a:rPr>
              <a:t>Organization affiliations, appointments, and educational information is disclosed in the Biographical sketch. All current appointments must be listed. Historical information is not required. </a:t>
            </a:r>
          </a:p>
        </p:txBody>
      </p:sp>
    </p:spTree>
    <p:extLst>
      <p:ext uri="{BB962C8B-B14F-4D97-AF65-F5344CB8AC3E}">
        <p14:creationId xmlns:p14="http://schemas.microsoft.com/office/powerpoint/2010/main" val="276172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19</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2055030" y="136525"/>
            <a:ext cx="10515600" cy="1325563"/>
          </a:xfrm>
        </p:spPr>
        <p:txBody>
          <a:bodyPr/>
          <a:lstStyle/>
          <a:p>
            <a:r>
              <a:rPr lang="en-US" dirty="0"/>
              <a:t>NIH Disclosure Requirements  </a:t>
            </a:r>
          </a:p>
        </p:txBody>
      </p:sp>
      <p:graphicFrame>
        <p:nvGraphicFramePr>
          <p:cNvPr id="93" name="Table 92">
            <a:extLst>
              <a:ext uri="{FF2B5EF4-FFF2-40B4-BE49-F238E27FC236}">
                <a16:creationId xmlns:a16="http://schemas.microsoft.com/office/drawing/2014/main" id="{0BDC6D7B-58FA-4BB3-B88C-B267AA7BC7BB}"/>
              </a:ext>
            </a:extLst>
          </p:cNvPr>
          <p:cNvGraphicFramePr>
            <a:graphicFrameLocks noGrp="1"/>
          </p:cNvGraphicFramePr>
          <p:nvPr>
            <p:extLst>
              <p:ext uri="{D42A27DB-BD31-4B8C-83A1-F6EECF244321}">
                <p14:modId xmlns:p14="http://schemas.microsoft.com/office/powerpoint/2010/main" val="1427692652"/>
              </p:ext>
            </p:extLst>
          </p:nvPr>
        </p:nvGraphicFramePr>
        <p:xfrm>
          <a:off x="628899" y="1276099"/>
          <a:ext cx="11221270" cy="4069907"/>
        </p:xfrm>
        <a:graphic>
          <a:graphicData uri="http://schemas.openxmlformats.org/drawingml/2006/table">
            <a:tbl>
              <a:tblPr firstRow="1" firstCol="1" bandRow="1"/>
              <a:tblGrid>
                <a:gridCol w="6611873">
                  <a:extLst>
                    <a:ext uri="{9D8B030D-6E8A-4147-A177-3AD203B41FA5}">
                      <a16:colId xmlns:a16="http://schemas.microsoft.com/office/drawing/2014/main" val="3679493596"/>
                    </a:ext>
                  </a:extLst>
                </a:gridCol>
                <a:gridCol w="1382233">
                  <a:extLst>
                    <a:ext uri="{9D8B030D-6E8A-4147-A177-3AD203B41FA5}">
                      <a16:colId xmlns:a16="http://schemas.microsoft.com/office/drawing/2014/main" val="1478738262"/>
                    </a:ext>
                  </a:extLst>
                </a:gridCol>
                <a:gridCol w="931292">
                  <a:extLst>
                    <a:ext uri="{9D8B030D-6E8A-4147-A177-3AD203B41FA5}">
                      <a16:colId xmlns:a16="http://schemas.microsoft.com/office/drawing/2014/main" val="412088067"/>
                    </a:ext>
                  </a:extLst>
                </a:gridCol>
                <a:gridCol w="852817">
                  <a:extLst>
                    <a:ext uri="{9D8B030D-6E8A-4147-A177-3AD203B41FA5}">
                      <a16:colId xmlns:a16="http://schemas.microsoft.com/office/drawing/2014/main" val="3121958672"/>
                    </a:ext>
                  </a:extLst>
                </a:gridCol>
                <a:gridCol w="1443055">
                  <a:extLst>
                    <a:ext uri="{9D8B030D-6E8A-4147-A177-3AD203B41FA5}">
                      <a16:colId xmlns:a16="http://schemas.microsoft.com/office/drawing/2014/main" val="2608752629"/>
                    </a:ext>
                  </a:extLst>
                </a:gridCol>
              </a:tblGrid>
              <a:tr h="571609">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834234943"/>
                  </a:ext>
                </a:extLst>
              </a:tr>
              <a:tr h="699610">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 currently under consideration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from whatever source, and all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ongoing projects,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irrespective of whether support is provided through the proposing organization, another organization or d</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irectly</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the individual, and regardless of whether or not they have monetary value (e.g., even if the support received is in-kind such as office/laboratory space, equipment, supplies, or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676278130"/>
                  </a:ext>
                </a:extLst>
              </a:tr>
              <a:tr h="479145">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Current or pending participation in, or applications to, programs sponsored by foreign governments, instrumentalities, or entities, including foreign government-sponsored talent recruitment programs.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gridSpan="2">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(Appropriate placement may be contract-dependent)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hMerge="1">
                  <a:txBody>
                    <a:bodyPr/>
                    <a:lstStyle/>
                    <a:p>
                      <a:endParaRPr lang="en-US" dirty="0"/>
                    </a:p>
                  </a:txBody>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961518298"/>
                  </a:ext>
                </a:extLst>
              </a:tr>
            </a:tbl>
          </a:graphicData>
        </a:graphic>
      </p:graphicFrame>
      <p:sp>
        <p:nvSpPr>
          <p:cNvPr id="5" name="TextBox 4">
            <a:extLst>
              <a:ext uri="{FF2B5EF4-FFF2-40B4-BE49-F238E27FC236}">
                <a16:creationId xmlns:a16="http://schemas.microsoft.com/office/drawing/2014/main" id="{E6987F72-9380-4667-A933-2720D250FCA9}"/>
              </a:ext>
            </a:extLst>
          </p:cNvPr>
          <p:cNvSpPr txBox="1"/>
          <p:nvPr/>
        </p:nvSpPr>
        <p:spPr>
          <a:xfrm>
            <a:off x="2401181" y="5710019"/>
            <a:ext cx="7825562" cy="646331"/>
          </a:xfrm>
          <a:prstGeom prst="rect">
            <a:avLst/>
          </a:prstGeom>
          <a:noFill/>
        </p:spPr>
        <p:txBody>
          <a:bodyPr wrap="square" rtlCol="0">
            <a:spAutoFit/>
          </a:bodyPr>
          <a:lstStyle/>
          <a:p>
            <a:pPr algn="ctr"/>
            <a:r>
              <a:rPr lang="en-US" dirty="0">
                <a:solidFill>
                  <a:schemeClr val="accent1">
                    <a:lumMod val="75000"/>
                  </a:schemeClr>
                </a:solidFill>
              </a:rPr>
              <a:t>All current and pending projects, from all sources, must be disclosed. Completed support is not required.</a:t>
            </a:r>
            <a:endParaRPr lang="en-US" dirty="0"/>
          </a:p>
        </p:txBody>
      </p:sp>
    </p:spTree>
    <p:extLst>
      <p:ext uri="{BB962C8B-B14F-4D97-AF65-F5344CB8AC3E}">
        <p14:creationId xmlns:p14="http://schemas.microsoft.com/office/powerpoint/2010/main" val="178406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Overview</a:t>
            </a:r>
          </a:p>
        </p:txBody>
      </p:sp>
      <p:sp>
        <p:nvSpPr>
          <p:cNvPr id="7" name="Content Placeholder">
            <a:extLst>
              <a:ext uri="{FF2B5EF4-FFF2-40B4-BE49-F238E27FC236}">
                <a16:creationId xmlns:a16="http://schemas.microsoft.com/office/drawing/2014/main" id="{CF525E5C-28D7-46C7-B277-A5A0EF73C927}"/>
              </a:ext>
            </a:extLst>
          </p:cNvPr>
          <p:cNvSpPr txBox="1">
            <a:spLocks/>
          </p:cNvSpPr>
          <p:nvPr/>
        </p:nvSpPr>
        <p:spPr>
          <a:xfrm>
            <a:off x="745273" y="1543127"/>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rgbClr val="59A80F"/>
              </a:buClr>
              <a:buFont typeface="Arial" panose="020B0604020202020204" pitchFamily="34" charset="0"/>
              <a:buChar char="•"/>
              <a:defRPr sz="2400" kern="1200">
                <a:solidFill>
                  <a:schemeClr val="tx1"/>
                </a:solidFill>
                <a:latin typeface="Open Sans" panose="020B0604020202020204" charset="0"/>
                <a:ea typeface="Open Sans" panose="020B0604020202020204" charset="0"/>
                <a:cs typeface="Open Sans" panose="020B0604020202020204" charset="0"/>
              </a:defRPr>
            </a:lvl1pPr>
            <a:lvl2pPr marL="685800" indent="-228600" algn="l" defTabSz="914400" rtl="0" eaLnBrk="1" latinLnBrk="0" hangingPunct="1">
              <a:lnSpc>
                <a:spcPct val="100000"/>
              </a:lnSpc>
              <a:spcBef>
                <a:spcPts val="500"/>
              </a:spcBef>
              <a:buClr>
                <a:srgbClr val="59A80F"/>
              </a:buClr>
              <a:buFont typeface="Arial" panose="020B0604020202020204" pitchFamily="34" charset="0"/>
              <a:buChar char="•"/>
              <a:defRPr sz="2000" kern="1200">
                <a:solidFill>
                  <a:schemeClr val="tx1"/>
                </a:solidFill>
                <a:latin typeface="Open Sans" panose="020B0604020202020204" charset="0"/>
                <a:ea typeface="Open Sans" panose="020B0604020202020204" charset="0"/>
                <a:cs typeface="Open Sans" panose="020B0604020202020204" charset="0"/>
              </a:defRPr>
            </a:lvl2pPr>
            <a:lvl3pPr marL="1143000" indent="-228600" algn="l" defTabSz="914400" rtl="0" eaLnBrk="1" latinLnBrk="0" hangingPunct="1">
              <a:lnSpc>
                <a:spcPct val="100000"/>
              </a:lnSpc>
              <a:spcBef>
                <a:spcPts val="500"/>
              </a:spcBef>
              <a:buClr>
                <a:srgbClr val="59A80F"/>
              </a:buClr>
              <a:buFont typeface="Arial" panose="020B0604020202020204" pitchFamily="34" charset="0"/>
              <a:buChar char="•"/>
              <a:defRPr sz="1800" kern="1200">
                <a:solidFill>
                  <a:schemeClr val="tx1"/>
                </a:solidFill>
                <a:latin typeface="Open Sans" panose="020B0604020202020204" charset="0"/>
                <a:ea typeface="Open Sans" panose="020B0604020202020204" charset="0"/>
                <a:cs typeface="Open Sans" panose="020B0604020202020204" charset="0"/>
              </a:defRPr>
            </a:lvl3pPr>
            <a:lvl4pPr marL="1600200" indent="-228600" algn="l" defTabSz="914400" rtl="0" eaLnBrk="1" latinLnBrk="0" hangingPunct="1">
              <a:lnSpc>
                <a:spcPct val="100000"/>
              </a:lnSpc>
              <a:spcBef>
                <a:spcPts val="500"/>
              </a:spcBef>
              <a:buClr>
                <a:srgbClr val="59A80F"/>
              </a:buClr>
              <a:buFont typeface="Arial" panose="020B0604020202020204" pitchFamily="34" charset="0"/>
              <a:buChar char="•"/>
              <a:defRPr sz="1600" kern="1200">
                <a:solidFill>
                  <a:schemeClr val="tx1"/>
                </a:solidFill>
                <a:latin typeface="Open Sans" panose="020B0604020202020204" charset="0"/>
                <a:ea typeface="Open Sans" panose="020B0604020202020204" charset="0"/>
                <a:cs typeface="Open Sans" panose="020B0604020202020204" charset="0"/>
              </a:defRPr>
            </a:lvl4pPr>
            <a:lvl5pPr marL="2057400" indent="-228600" algn="l" defTabSz="914400" rtl="0" eaLnBrk="1" latinLnBrk="0" hangingPunct="1">
              <a:lnSpc>
                <a:spcPct val="100000"/>
              </a:lnSpc>
              <a:spcBef>
                <a:spcPts val="500"/>
              </a:spcBef>
              <a:buClr>
                <a:srgbClr val="59A80F"/>
              </a:buClr>
              <a:buFont typeface="Arial" panose="020B0604020202020204" pitchFamily="34" charset="0"/>
              <a:buChar char="•"/>
              <a:defRPr sz="1400" kern="1200">
                <a:solidFill>
                  <a:schemeClr val="tx1"/>
                </a:solidFill>
                <a:latin typeface="Open Sans" panose="020B0604020202020204" charset="0"/>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800" dirty="0"/>
              <a:t>Background</a:t>
            </a:r>
          </a:p>
          <a:p>
            <a:pPr lvl="1">
              <a:spcBef>
                <a:spcPts val="600"/>
              </a:spcBef>
              <a:spcAft>
                <a:spcPts val="600"/>
              </a:spcAft>
            </a:pPr>
            <a:r>
              <a:rPr lang="en-US" sz="2400" dirty="0"/>
              <a:t>Why are we focused on commitment transparency and disclosures?</a:t>
            </a:r>
          </a:p>
          <a:p>
            <a:pPr>
              <a:spcBef>
                <a:spcPts val="600"/>
              </a:spcBef>
              <a:spcAft>
                <a:spcPts val="600"/>
              </a:spcAft>
            </a:pPr>
            <a:r>
              <a:rPr lang="en-US" sz="2800" dirty="0"/>
              <a:t>Required Disclosures</a:t>
            </a:r>
          </a:p>
          <a:p>
            <a:pPr>
              <a:spcBef>
                <a:spcPts val="600"/>
              </a:spcBef>
              <a:spcAft>
                <a:spcPts val="600"/>
              </a:spcAft>
            </a:pPr>
            <a:r>
              <a:rPr lang="en-US" sz="2800" dirty="0"/>
              <a:t>Overview of Forms Updates</a:t>
            </a:r>
          </a:p>
          <a:p>
            <a:pPr lvl="1">
              <a:spcBef>
                <a:spcPts val="600"/>
              </a:spcBef>
              <a:spcAft>
                <a:spcPts val="600"/>
              </a:spcAft>
            </a:pPr>
            <a:r>
              <a:rPr lang="en-US" sz="2400" dirty="0"/>
              <a:t>Biosketch </a:t>
            </a:r>
            <a:endParaRPr lang="en-US" dirty="0"/>
          </a:p>
          <a:p>
            <a:pPr lvl="1">
              <a:spcBef>
                <a:spcPts val="600"/>
              </a:spcBef>
              <a:spcAft>
                <a:spcPts val="600"/>
              </a:spcAft>
            </a:pPr>
            <a:r>
              <a:rPr lang="en-US" sz="2400" dirty="0"/>
              <a:t>Other Support </a:t>
            </a:r>
          </a:p>
          <a:p>
            <a:pPr>
              <a:spcBef>
                <a:spcPts val="600"/>
              </a:spcBef>
              <a:spcAft>
                <a:spcPts val="600"/>
              </a:spcAft>
            </a:pPr>
            <a:r>
              <a:rPr lang="en-US" sz="3200" dirty="0"/>
              <a:t>FAQs</a:t>
            </a:r>
          </a:p>
          <a:p>
            <a:pPr>
              <a:spcBef>
                <a:spcPts val="600"/>
              </a:spcBef>
              <a:spcAft>
                <a:spcPts val="600"/>
              </a:spcAft>
            </a:pPr>
            <a:r>
              <a:rPr lang="en-US" sz="3200" dirty="0"/>
              <a:t>Resources</a:t>
            </a:r>
          </a:p>
          <a:p>
            <a:pPr marL="0" indent="0">
              <a:spcBef>
                <a:spcPts val="600"/>
              </a:spcBef>
              <a:spcAft>
                <a:spcPts val="600"/>
              </a:spcAft>
              <a:buNone/>
            </a:pPr>
            <a:endParaRPr lang="en-US" sz="2800" dirty="0"/>
          </a:p>
          <a:p>
            <a:pPr>
              <a:spcBef>
                <a:spcPts val="600"/>
              </a:spcBef>
              <a:spcAft>
                <a:spcPts val="600"/>
              </a:spcAft>
            </a:pPr>
            <a:endParaRPr lang="en-US" sz="2800" dirty="0"/>
          </a:p>
          <a:p>
            <a:endParaRPr lang="en-US" dirty="0"/>
          </a:p>
        </p:txBody>
      </p:sp>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a:t>
            </a:fld>
            <a:endParaRPr lang="en-US" dirty="0"/>
          </a:p>
        </p:txBody>
      </p:sp>
    </p:spTree>
    <p:custDataLst>
      <p:tags r:id="rId1"/>
    </p:custDataLst>
    <p:extLst>
      <p:ext uri="{BB962C8B-B14F-4D97-AF65-F5344CB8AC3E}">
        <p14:creationId xmlns:p14="http://schemas.microsoft.com/office/powerpoint/2010/main" val="188560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20</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2129458" y="254000"/>
            <a:ext cx="10515600" cy="1325563"/>
          </a:xfrm>
        </p:spPr>
        <p:txBody>
          <a:bodyPr/>
          <a:lstStyle/>
          <a:p>
            <a:r>
              <a:rPr lang="en-US" dirty="0"/>
              <a:t>NIH Disclosure Requirements </a:t>
            </a:r>
          </a:p>
        </p:txBody>
      </p:sp>
      <p:graphicFrame>
        <p:nvGraphicFramePr>
          <p:cNvPr id="93" name="Table 92">
            <a:extLst>
              <a:ext uri="{FF2B5EF4-FFF2-40B4-BE49-F238E27FC236}">
                <a16:creationId xmlns:a16="http://schemas.microsoft.com/office/drawing/2014/main" id="{0BDC6D7B-58FA-4BB3-B88C-B267AA7BC7BB}"/>
              </a:ext>
            </a:extLst>
          </p:cNvPr>
          <p:cNvGraphicFramePr>
            <a:graphicFrameLocks noGrp="1"/>
          </p:cNvGraphicFramePr>
          <p:nvPr>
            <p:extLst>
              <p:ext uri="{D42A27DB-BD31-4B8C-83A1-F6EECF244321}">
                <p14:modId xmlns:p14="http://schemas.microsoft.com/office/powerpoint/2010/main" val="3282123035"/>
              </p:ext>
            </p:extLst>
          </p:nvPr>
        </p:nvGraphicFramePr>
        <p:xfrm>
          <a:off x="485365" y="1424955"/>
          <a:ext cx="11221270" cy="1734948"/>
        </p:xfrm>
        <a:graphic>
          <a:graphicData uri="http://schemas.openxmlformats.org/drawingml/2006/table">
            <a:tbl>
              <a:tblPr firstRow="1" firstCol="1" bandRow="1"/>
              <a:tblGrid>
                <a:gridCol w="6564021">
                  <a:extLst>
                    <a:ext uri="{9D8B030D-6E8A-4147-A177-3AD203B41FA5}">
                      <a16:colId xmlns:a16="http://schemas.microsoft.com/office/drawing/2014/main" val="3679493596"/>
                    </a:ext>
                  </a:extLst>
                </a:gridCol>
                <a:gridCol w="1371600">
                  <a:extLst>
                    <a:ext uri="{9D8B030D-6E8A-4147-A177-3AD203B41FA5}">
                      <a16:colId xmlns:a16="http://schemas.microsoft.com/office/drawing/2014/main" val="1478738262"/>
                    </a:ext>
                  </a:extLst>
                </a:gridCol>
                <a:gridCol w="989777">
                  <a:extLst>
                    <a:ext uri="{9D8B030D-6E8A-4147-A177-3AD203B41FA5}">
                      <a16:colId xmlns:a16="http://schemas.microsoft.com/office/drawing/2014/main" val="412088067"/>
                    </a:ext>
                  </a:extLst>
                </a:gridCol>
                <a:gridCol w="852817">
                  <a:extLst>
                    <a:ext uri="{9D8B030D-6E8A-4147-A177-3AD203B41FA5}">
                      <a16:colId xmlns:a16="http://schemas.microsoft.com/office/drawing/2014/main" val="3121958672"/>
                    </a:ext>
                  </a:extLst>
                </a:gridCol>
                <a:gridCol w="1443055">
                  <a:extLst>
                    <a:ext uri="{9D8B030D-6E8A-4147-A177-3AD203B41FA5}">
                      <a16:colId xmlns:a16="http://schemas.microsoft.com/office/drawing/2014/main" val="2608752629"/>
                    </a:ext>
                  </a:extLst>
                </a:gridCol>
              </a:tblGrid>
              <a:tr h="571609">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834234943"/>
                  </a:ext>
                </a:extLst>
              </a:tr>
              <a:tr h="169049">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In-kind contributions not intended for use on the project/proposal being proposed.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590441051"/>
                  </a:ext>
                </a:extLst>
              </a:tr>
            </a:tbl>
          </a:graphicData>
        </a:graphic>
      </p:graphicFrame>
      <p:sp>
        <p:nvSpPr>
          <p:cNvPr id="3" name="TextBox 2">
            <a:extLst>
              <a:ext uri="{FF2B5EF4-FFF2-40B4-BE49-F238E27FC236}">
                <a16:creationId xmlns:a16="http://schemas.microsoft.com/office/drawing/2014/main" id="{37EFC80F-392B-48B6-B005-33A7797C769B}"/>
              </a:ext>
            </a:extLst>
          </p:cNvPr>
          <p:cNvSpPr txBox="1"/>
          <p:nvPr/>
        </p:nvSpPr>
        <p:spPr>
          <a:xfrm>
            <a:off x="1616149" y="3388511"/>
            <a:ext cx="9292855" cy="3332964"/>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In-kind contributions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not intended for use on the project/proposal being proposed</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this application must be reported as Other Support. </a:t>
            </a:r>
          </a:p>
          <a:p>
            <a:pPr marL="742950" lvl="1" indent="-285750">
              <a:lnSpc>
                <a:spcPct val="107000"/>
              </a:lnSpc>
              <a:buFont typeface="Arial" panose="020B0604020202020204" pitchFamily="34" charset="0"/>
              <a:buChar char="•"/>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If the time commitment or dollar value is not readily ascertainable, reasonable estimates should be provided. </a:t>
            </a:r>
          </a:p>
          <a:p>
            <a:pPr marL="742950" lvl="1" indent="-285750">
              <a:lnSpc>
                <a:spcPct val="107000"/>
              </a:lnSpc>
              <a:buFont typeface="Arial" panose="020B0604020202020204" pitchFamily="34" charset="0"/>
              <a:buChar char="•"/>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There is no de minimis value. Applicants and recipients may apply a “reasonable standard.” Disclosure is not expected for sources with insignificant value or material contribution. </a:t>
            </a:r>
          </a:p>
          <a:p>
            <a:pPr marL="285750" marR="0" lvl="0" indent="-285750">
              <a:lnSpc>
                <a:spcPct val="107000"/>
              </a:lnSpc>
              <a:spcBef>
                <a:spcPts val="0"/>
              </a:spcBef>
              <a:spcAft>
                <a:spcPts val="0"/>
              </a:spcAft>
              <a:buFont typeface="Arial" panose="020B0604020202020204" pitchFamily="34" charset="0"/>
              <a:buChar char="•"/>
            </a:pPr>
            <a:endPar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a:t>
            </a:r>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n-kind contributions </a:t>
            </a:r>
            <a:r>
              <a:rPr lang="en-US"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intended for use on the project being proposed </a:t>
            </a:r>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NIH must be included as part of the Facilities and Other Resources or Equipment section.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9360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21</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2257048" y="349694"/>
            <a:ext cx="10515600" cy="1325563"/>
          </a:xfrm>
        </p:spPr>
        <p:txBody>
          <a:bodyPr/>
          <a:lstStyle/>
          <a:p>
            <a:r>
              <a:rPr lang="en-US" dirty="0"/>
              <a:t>NIH Disclosure Requirements </a:t>
            </a:r>
          </a:p>
        </p:txBody>
      </p:sp>
      <p:graphicFrame>
        <p:nvGraphicFramePr>
          <p:cNvPr id="93" name="Table 92">
            <a:extLst>
              <a:ext uri="{FF2B5EF4-FFF2-40B4-BE49-F238E27FC236}">
                <a16:creationId xmlns:a16="http://schemas.microsoft.com/office/drawing/2014/main" id="{0BDC6D7B-58FA-4BB3-B88C-B267AA7BC7BB}"/>
              </a:ext>
            </a:extLst>
          </p:cNvPr>
          <p:cNvGraphicFramePr>
            <a:graphicFrameLocks noGrp="1"/>
          </p:cNvGraphicFramePr>
          <p:nvPr>
            <p:extLst>
              <p:ext uri="{D42A27DB-BD31-4B8C-83A1-F6EECF244321}">
                <p14:modId xmlns:p14="http://schemas.microsoft.com/office/powerpoint/2010/main" val="3377604020"/>
              </p:ext>
            </p:extLst>
          </p:nvPr>
        </p:nvGraphicFramePr>
        <p:xfrm>
          <a:off x="607633" y="1547666"/>
          <a:ext cx="11221270" cy="1721931"/>
        </p:xfrm>
        <a:graphic>
          <a:graphicData uri="http://schemas.openxmlformats.org/drawingml/2006/table">
            <a:tbl>
              <a:tblPr firstRow="1" firstCol="1" bandRow="1"/>
              <a:tblGrid>
                <a:gridCol w="6654403">
                  <a:extLst>
                    <a:ext uri="{9D8B030D-6E8A-4147-A177-3AD203B41FA5}">
                      <a16:colId xmlns:a16="http://schemas.microsoft.com/office/drawing/2014/main" val="3679493596"/>
                    </a:ext>
                  </a:extLst>
                </a:gridCol>
                <a:gridCol w="1318438">
                  <a:extLst>
                    <a:ext uri="{9D8B030D-6E8A-4147-A177-3AD203B41FA5}">
                      <a16:colId xmlns:a16="http://schemas.microsoft.com/office/drawing/2014/main" val="1478738262"/>
                    </a:ext>
                  </a:extLst>
                </a:gridCol>
                <a:gridCol w="952557">
                  <a:extLst>
                    <a:ext uri="{9D8B030D-6E8A-4147-A177-3AD203B41FA5}">
                      <a16:colId xmlns:a16="http://schemas.microsoft.com/office/drawing/2014/main" val="412088067"/>
                    </a:ext>
                  </a:extLst>
                </a:gridCol>
                <a:gridCol w="852817">
                  <a:extLst>
                    <a:ext uri="{9D8B030D-6E8A-4147-A177-3AD203B41FA5}">
                      <a16:colId xmlns:a16="http://schemas.microsoft.com/office/drawing/2014/main" val="3121958672"/>
                    </a:ext>
                  </a:extLst>
                </a:gridCol>
                <a:gridCol w="1443055">
                  <a:extLst>
                    <a:ext uri="{9D8B030D-6E8A-4147-A177-3AD203B41FA5}">
                      <a16:colId xmlns:a16="http://schemas.microsoft.com/office/drawing/2014/main" val="2608752629"/>
                    </a:ext>
                  </a:extLst>
                </a:gridCol>
              </a:tblGrid>
              <a:tr h="571609">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834234943"/>
                  </a:ext>
                </a:extLst>
              </a:tr>
              <a:tr h="169049">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Visiting Scholars in Labs funded by an external entity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83694167"/>
                  </a:ext>
                </a:extLst>
              </a:tr>
              <a:tr h="169049">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Students and postdoctoral researchers funded by an external entity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477427007"/>
                  </a:ext>
                </a:extLst>
              </a:tr>
            </a:tbl>
          </a:graphicData>
        </a:graphic>
      </p:graphicFrame>
      <p:sp>
        <p:nvSpPr>
          <p:cNvPr id="3" name="TextBox 2">
            <a:extLst>
              <a:ext uri="{FF2B5EF4-FFF2-40B4-BE49-F238E27FC236}">
                <a16:creationId xmlns:a16="http://schemas.microsoft.com/office/drawing/2014/main" id="{8C95D702-917E-462B-B465-DB39F12D80CB}"/>
              </a:ext>
            </a:extLst>
          </p:cNvPr>
          <p:cNvSpPr txBox="1"/>
          <p:nvPr/>
        </p:nvSpPr>
        <p:spPr>
          <a:xfrm>
            <a:off x="1839433" y="3944679"/>
            <a:ext cx="8739962" cy="2031325"/>
          </a:xfrm>
          <a:prstGeom prst="rect">
            <a:avLst/>
          </a:prstGeom>
          <a:noFill/>
        </p:spPr>
        <p:txBody>
          <a:bodyPr wrap="square" rtlCol="0">
            <a:spAutoFit/>
          </a:bodyPr>
          <a:lstStyle/>
          <a:p>
            <a:r>
              <a:rPr lang="en-US" dirty="0">
                <a:solidFill>
                  <a:schemeClr val="accent1">
                    <a:lumMod val="75000"/>
                  </a:schemeClr>
                </a:solidFill>
              </a:rPr>
              <a:t>If a visiting scholar, graduate student, or post-doc is performing research in support of the PD/PI or other senior/key personnel’s research, then their support must be disclosed as an in-kind resource.</a:t>
            </a:r>
          </a:p>
          <a:p>
            <a:endParaRPr lang="en-US" dirty="0">
              <a:solidFill>
                <a:schemeClr val="accent1">
                  <a:lumMod val="75000"/>
                </a:schemeClr>
              </a:solidFill>
            </a:endParaRPr>
          </a:p>
          <a:p>
            <a:r>
              <a:rPr lang="en-US" dirty="0">
                <a:solidFill>
                  <a:schemeClr val="accent1">
                    <a:lumMod val="75000"/>
                  </a:schemeClr>
                </a:solidFill>
              </a:rPr>
              <a:t>If the relationship is solely a mentor/mentee arrangement, with no research activities (e.g. associated time commitment), then it is not a resource, and does not need to be reported.</a:t>
            </a:r>
          </a:p>
        </p:txBody>
      </p:sp>
    </p:spTree>
    <p:extLst>
      <p:ext uri="{BB962C8B-B14F-4D97-AF65-F5344CB8AC3E}">
        <p14:creationId xmlns:p14="http://schemas.microsoft.com/office/powerpoint/2010/main" val="343407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22</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2509283" y="306325"/>
            <a:ext cx="10515600" cy="1325563"/>
          </a:xfrm>
        </p:spPr>
        <p:txBody>
          <a:bodyPr/>
          <a:lstStyle/>
          <a:p>
            <a:r>
              <a:rPr lang="en-US" dirty="0"/>
              <a:t>NIH Disclosure Requirements </a:t>
            </a:r>
          </a:p>
        </p:txBody>
      </p:sp>
      <p:sp>
        <p:nvSpPr>
          <p:cNvPr id="3" name="TextBox 2">
            <a:extLst>
              <a:ext uri="{FF2B5EF4-FFF2-40B4-BE49-F238E27FC236}">
                <a16:creationId xmlns:a16="http://schemas.microsoft.com/office/drawing/2014/main" id="{78C523E6-D1DF-4F4D-ABBF-5859D9997F72}"/>
              </a:ext>
            </a:extLst>
          </p:cNvPr>
          <p:cNvSpPr txBox="1"/>
          <p:nvPr/>
        </p:nvSpPr>
        <p:spPr>
          <a:xfrm>
            <a:off x="2509283" y="4541263"/>
            <a:ext cx="7602279" cy="923330"/>
          </a:xfrm>
          <a:prstGeom prst="rect">
            <a:avLst/>
          </a:prstGeom>
          <a:noFill/>
        </p:spPr>
        <p:txBody>
          <a:bodyPr wrap="square" rtlCol="0">
            <a:spAutoFit/>
          </a:bodyPr>
          <a:lstStyle/>
          <a:p>
            <a:pPr algn="ctr"/>
            <a:r>
              <a:rPr lang="en-US" dirty="0">
                <a:solidFill>
                  <a:schemeClr val="accent1">
                    <a:lumMod val="75000"/>
                  </a:schemeClr>
                </a:solidFill>
                <a:effectLst/>
                <a:latin typeface="+mn-lt"/>
                <a:ea typeface="Calibri" panose="020F0502020204030204" pitchFamily="34" charset="0"/>
              </a:rPr>
              <a:t>Consulting activities that </a:t>
            </a:r>
            <a:r>
              <a:rPr lang="en-US" b="1" dirty="0">
                <a:solidFill>
                  <a:schemeClr val="accent1">
                    <a:lumMod val="75000"/>
                  </a:schemeClr>
                </a:solidFill>
                <a:effectLst/>
                <a:latin typeface="+mn-lt"/>
                <a:ea typeface="Calibri" panose="020F0502020204030204" pitchFamily="34" charset="0"/>
              </a:rPr>
              <a:t>involve research and fall outside of an individual’s appointment,</a:t>
            </a:r>
            <a:r>
              <a:rPr lang="en-US" dirty="0">
                <a:solidFill>
                  <a:schemeClr val="accent1">
                    <a:lumMod val="75000"/>
                  </a:schemeClr>
                </a:solidFill>
                <a:effectLst/>
                <a:latin typeface="+mn-lt"/>
                <a:ea typeface="Calibri" panose="020F0502020204030204" pitchFamily="34" charset="0"/>
              </a:rPr>
              <a:t> separate from institution’s agreement, must be disclosed as Other Support.</a:t>
            </a:r>
            <a:endParaRPr lang="en-US" dirty="0">
              <a:solidFill>
                <a:schemeClr val="accent1">
                  <a:lumMod val="75000"/>
                </a:schemeClr>
              </a:solidFill>
            </a:endParaRPr>
          </a:p>
        </p:txBody>
      </p:sp>
      <p:graphicFrame>
        <p:nvGraphicFramePr>
          <p:cNvPr id="6" name="Table 5">
            <a:extLst>
              <a:ext uri="{FF2B5EF4-FFF2-40B4-BE49-F238E27FC236}">
                <a16:creationId xmlns:a16="http://schemas.microsoft.com/office/drawing/2014/main" id="{8425CE24-4D0E-40AB-A568-88843AFD64B0}"/>
              </a:ext>
            </a:extLst>
          </p:cNvPr>
          <p:cNvGraphicFramePr>
            <a:graphicFrameLocks noGrp="1"/>
          </p:cNvGraphicFramePr>
          <p:nvPr>
            <p:extLst>
              <p:ext uri="{D42A27DB-BD31-4B8C-83A1-F6EECF244321}">
                <p14:modId xmlns:p14="http://schemas.microsoft.com/office/powerpoint/2010/main" val="2655446743"/>
              </p:ext>
            </p:extLst>
          </p:nvPr>
        </p:nvGraphicFramePr>
        <p:xfrm>
          <a:off x="485365" y="1685193"/>
          <a:ext cx="11221270" cy="2308925"/>
        </p:xfrm>
        <a:graphic>
          <a:graphicData uri="http://schemas.openxmlformats.org/drawingml/2006/table">
            <a:tbl>
              <a:tblPr firstRow="1" firstCol="1" bandRow="1"/>
              <a:tblGrid>
                <a:gridCol w="6495670">
                  <a:extLst>
                    <a:ext uri="{9D8B030D-6E8A-4147-A177-3AD203B41FA5}">
                      <a16:colId xmlns:a16="http://schemas.microsoft.com/office/drawing/2014/main" val="1853171405"/>
                    </a:ext>
                  </a:extLst>
                </a:gridCol>
                <a:gridCol w="1426029">
                  <a:extLst>
                    <a:ext uri="{9D8B030D-6E8A-4147-A177-3AD203B41FA5}">
                      <a16:colId xmlns:a16="http://schemas.microsoft.com/office/drawing/2014/main" val="2670504207"/>
                    </a:ext>
                  </a:extLst>
                </a:gridCol>
                <a:gridCol w="1003699">
                  <a:extLst>
                    <a:ext uri="{9D8B030D-6E8A-4147-A177-3AD203B41FA5}">
                      <a16:colId xmlns:a16="http://schemas.microsoft.com/office/drawing/2014/main" val="2355623285"/>
                    </a:ext>
                  </a:extLst>
                </a:gridCol>
                <a:gridCol w="852817">
                  <a:extLst>
                    <a:ext uri="{9D8B030D-6E8A-4147-A177-3AD203B41FA5}">
                      <a16:colId xmlns:a16="http://schemas.microsoft.com/office/drawing/2014/main" val="3445299284"/>
                    </a:ext>
                  </a:extLst>
                </a:gridCol>
                <a:gridCol w="1443055">
                  <a:extLst>
                    <a:ext uri="{9D8B030D-6E8A-4147-A177-3AD203B41FA5}">
                      <a16:colId xmlns:a16="http://schemas.microsoft.com/office/drawing/2014/main" val="602432733"/>
                    </a:ext>
                  </a:extLst>
                </a:gridCol>
              </a:tblGrid>
              <a:tr h="89463">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64010731"/>
                  </a:ext>
                </a:extLst>
              </a:tr>
              <a:tr h="169049">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Consulting that falls outside of an individual’s appointment; separate from institution’s agreement.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912062298"/>
                  </a:ext>
                </a:extLst>
              </a:tr>
              <a:tr h="345903">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Travel supported/paid by an external entity to perform research activities with an associated time commitment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77562028"/>
                  </a:ext>
                </a:extLst>
              </a:tr>
            </a:tbl>
          </a:graphicData>
        </a:graphic>
      </p:graphicFrame>
    </p:spTree>
    <p:extLst>
      <p:ext uri="{BB962C8B-B14F-4D97-AF65-F5344CB8AC3E}">
        <p14:creationId xmlns:p14="http://schemas.microsoft.com/office/powerpoint/2010/main" val="427442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23</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1831746" y="-203200"/>
            <a:ext cx="10515600" cy="1325563"/>
          </a:xfrm>
        </p:spPr>
        <p:txBody>
          <a:bodyPr/>
          <a:lstStyle/>
          <a:p>
            <a:r>
              <a:rPr lang="en-US" dirty="0"/>
              <a:t>NIH Disclosure Requirements </a:t>
            </a:r>
          </a:p>
        </p:txBody>
      </p:sp>
      <p:graphicFrame>
        <p:nvGraphicFramePr>
          <p:cNvPr id="93" name="Table 92">
            <a:extLst>
              <a:ext uri="{FF2B5EF4-FFF2-40B4-BE49-F238E27FC236}">
                <a16:creationId xmlns:a16="http://schemas.microsoft.com/office/drawing/2014/main" id="{0BDC6D7B-58FA-4BB3-B88C-B267AA7BC7BB}"/>
              </a:ext>
            </a:extLst>
          </p:cNvPr>
          <p:cNvGraphicFramePr>
            <a:graphicFrameLocks noGrp="1"/>
          </p:cNvGraphicFramePr>
          <p:nvPr>
            <p:extLst>
              <p:ext uri="{D42A27DB-BD31-4B8C-83A1-F6EECF244321}">
                <p14:modId xmlns:p14="http://schemas.microsoft.com/office/powerpoint/2010/main" val="1765970507"/>
              </p:ext>
            </p:extLst>
          </p:nvPr>
        </p:nvGraphicFramePr>
        <p:xfrm>
          <a:off x="650164" y="861430"/>
          <a:ext cx="11221270" cy="1734948"/>
        </p:xfrm>
        <a:graphic>
          <a:graphicData uri="http://schemas.openxmlformats.org/drawingml/2006/table">
            <a:tbl>
              <a:tblPr firstRow="1" firstCol="1" bandRow="1"/>
              <a:tblGrid>
                <a:gridCol w="7022270">
                  <a:extLst>
                    <a:ext uri="{9D8B030D-6E8A-4147-A177-3AD203B41FA5}">
                      <a16:colId xmlns:a16="http://schemas.microsoft.com/office/drawing/2014/main" val="3679493596"/>
                    </a:ext>
                  </a:extLst>
                </a:gridCol>
                <a:gridCol w="1115395">
                  <a:extLst>
                    <a:ext uri="{9D8B030D-6E8A-4147-A177-3AD203B41FA5}">
                      <a16:colId xmlns:a16="http://schemas.microsoft.com/office/drawing/2014/main" val="1478738262"/>
                    </a:ext>
                  </a:extLst>
                </a:gridCol>
                <a:gridCol w="787733">
                  <a:extLst>
                    <a:ext uri="{9D8B030D-6E8A-4147-A177-3AD203B41FA5}">
                      <a16:colId xmlns:a16="http://schemas.microsoft.com/office/drawing/2014/main" val="412088067"/>
                    </a:ext>
                  </a:extLst>
                </a:gridCol>
                <a:gridCol w="852817">
                  <a:extLst>
                    <a:ext uri="{9D8B030D-6E8A-4147-A177-3AD203B41FA5}">
                      <a16:colId xmlns:a16="http://schemas.microsoft.com/office/drawing/2014/main" val="3121958672"/>
                    </a:ext>
                  </a:extLst>
                </a:gridCol>
                <a:gridCol w="1443055">
                  <a:extLst>
                    <a:ext uri="{9D8B030D-6E8A-4147-A177-3AD203B41FA5}">
                      <a16:colId xmlns:a16="http://schemas.microsoft.com/office/drawing/2014/main" val="2608752629"/>
                    </a:ext>
                  </a:extLst>
                </a:gridCol>
              </a:tblGrid>
              <a:tr h="571609">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834234943"/>
                  </a:ext>
                </a:extLst>
              </a:tr>
              <a:tr h="522756">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Certification by the individual that the information disclosed is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accurate, current, and complete (e.g., signature of the researcher).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89787811"/>
                  </a:ext>
                </a:extLst>
              </a:tr>
            </a:tbl>
          </a:graphicData>
        </a:graphic>
      </p:graphicFrame>
      <p:sp>
        <p:nvSpPr>
          <p:cNvPr id="3" name="TextBox 2">
            <a:extLst>
              <a:ext uri="{FF2B5EF4-FFF2-40B4-BE49-F238E27FC236}">
                <a16:creationId xmlns:a16="http://schemas.microsoft.com/office/drawing/2014/main" id="{C2F62DF0-021A-4606-9DD6-E346C68333DC}"/>
              </a:ext>
            </a:extLst>
          </p:cNvPr>
          <p:cNvSpPr txBox="1"/>
          <p:nvPr/>
        </p:nvSpPr>
        <p:spPr>
          <a:xfrm>
            <a:off x="3187993" y="2925044"/>
            <a:ext cx="5816009" cy="369332"/>
          </a:xfrm>
          <a:prstGeom prst="rect">
            <a:avLst/>
          </a:prstGeom>
          <a:noFill/>
        </p:spPr>
        <p:txBody>
          <a:bodyPr wrap="square" rtlCol="0">
            <a:spAutoFit/>
          </a:bodyPr>
          <a:lstStyle/>
          <a:p>
            <a:r>
              <a:rPr lang="en-US" dirty="0">
                <a:solidFill>
                  <a:schemeClr val="accent1">
                    <a:lumMod val="75000"/>
                  </a:schemeClr>
                </a:solidFill>
              </a:rPr>
              <a:t>Other Support forms must be signed electronically.</a:t>
            </a:r>
          </a:p>
        </p:txBody>
      </p:sp>
      <p:graphicFrame>
        <p:nvGraphicFramePr>
          <p:cNvPr id="5" name="Table 4">
            <a:extLst>
              <a:ext uri="{FF2B5EF4-FFF2-40B4-BE49-F238E27FC236}">
                <a16:creationId xmlns:a16="http://schemas.microsoft.com/office/drawing/2014/main" id="{93CB8C88-FE3B-4D53-B079-E18EBD5F1458}"/>
              </a:ext>
            </a:extLst>
          </p:cNvPr>
          <p:cNvGraphicFramePr>
            <a:graphicFrameLocks noGrp="1"/>
          </p:cNvGraphicFramePr>
          <p:nvPr>
            <p:extLst>
              <p:ext uri="{D42A27DB-BD31-4B8C-83A1-F6EECF244321}">
                <p14:modId xmlns:p14="http://schemas.microsoft.com/office/powerpoint/2010/main" val="1893037604"/>
              </p:ext>
            </p:extLst>
          </p:nvPr>
        </p:nvGraphicFramePr>
        <p:xfrm>
          <a:off x="650164" y="3623043"/>
          <a:ext cx="11221270" cy="418763"/>
        </p:xfrm>
        <a:graphic>
          <a:graphicData uri="http://schemas.openxmlformats.org/drawingml/2006/table">
            <a:tbl>
              <a:tblPr firstRow="1" firstCol="1" bandRow="1"/>
              <a:tblGrid>
                <a:gridCol w="7022270">
                  <a:extLst>
                    <a:ext uri="{9D8B030D-6E8A-4147-A177-3AD203B41FA5}">
                      <a16:colId xmlns:a16="http://schemas.microsoft.com/office/drawing/2014/main" val="798753358"/>
                    </a:ext>
                  </a:extLst>
                </a:gridCol>
                <a:gridCol w="1115395">
                  <a:extLst>
                    <a:ext uri="{9D8B030D-6E8A-4147-A177-3AD203B41FA5}">
                      <a16:colId xmlns:a16="http://schemas.microsoft.com/office/drawing/2014/main" val="2550121647"/>
                    </a:ext>
                  </a:extLst>
                </a:gridCol>
                <a:gridCol w="787733">
                  <a:extLst>
                    <a:ext uri="{9D8B030D-6E8A-4147-A177-3AD203B41FA5}">
                      <a16:colId xmlns:a16="http://schemas.microsoft.com/office/drawing/2014/main" val="3593023502"/>
                    </a:ext>
                  </a:extLst>
                </a:gridCol>
                <a:gridCol w="852817">
                  <a:extLst>
                    <a:ext uri="{9D8B030D-6E8A-4147-A177-3AD203B41FA5}">
                      <a16:colId xmlns:a16="http://schemas.microsoft.com/office/drawing/2014/main" val="3704891428"/>
                    </a:ext>
                  </a:extLst>
                </a:gridCol>
                <a:gridCol w="1443055">
                  <a:extLst>
                    <a:ext uri="{9D8B030D-6E8A-4147-A177-3AD203B41FA5}">
                      <a16:colId xmlns:a16="http://schemas.microsoft.com/office/drawing/2014/main" val="4006463928"/>
                    </a:ext>
                  </a:extLst>
                </a:gridCol>
              </a:tblGrid>
              <a:tr h="418763">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Supporting Documentation (e.g., contracts, grants, other agreements)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79799198"/>
                  </a:ext>
                </a:extLst>
              </a:tr>
            </a:tbl>
          </a:graphicData>
        </a:graphic>
      </p:graphicFrame>
      <p:sp>
        <p:nvSpPr>
          <p:cNvPr id="7" name="TextBox 6">
            <a:extLst>
              <a:ext uri="{FF2B5EF4-FFF2-40B4-BE49-F238E27FC236}">
                <a16:creationId xmlns:a16="http://schemas.microsoft.com/office/drawing/2014/main" id="{DDFA26C7-AA6B-4755-8E24-01035B891393}"/>
              </a:ext>
            </a:extLst>
          </p:cNvPr>
          <p:cNvSpPr txBox="1"/>
          <p:nvPr/>
        </p:nvSpPr>
        <p:spPr>
          <a:xfrm>
            <a:off x="1343245" y="4413211"/>
            <a:ext cx="9505507" cy="1200329"/>
          </a:xfrm>
          <a:prstGeom prst="rect">
            <a:avLst/>
          </a:prstGeom>
          <a:noFill/>
        </p:spPr>
        <p:txBody>
          <a:bodyPr wrap="square" rtlCol="0">
            <a:spAutoFit/>
          </a:bodyPr>
          <a:lstStyle/>
          <a:p>
            <a:pPr algn="ctr"/>
            <a:r>
              <a:rPr lang="en-US" dirty="0">
                <a:solidFill>
                  <a:schemeClr val="accent1">
                    <a:lumMod val="75000"/>
                  </a:schemeClr>
                </a:solidFill>
              </a:rPr>
              <a:t>Supporting documentation, which includes copies of contracts/agreements specific to senior/key-personnel foreign appointments and/or employment with a foreign institution for all foreign activities and resources that are reported in Other Support. If the contracts/agreements are not in English, recipients must provide translated copies.</a:t>
            </a:r>
          </a:p>
        </p:txBody>
      </p:sp>
    </p:spTree>
    <p:extLst>
      <p:ext uri="{BB962C8B-B14F-4D97-AF65-F5344CB8AC3E}">
        <p14:creationId xmlns:p14="http://schemas.microsoft.com/office/powerpoint/2010/main" val="4199414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24</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2246415" y="296530"/>
            <a:ext cx="10515600" cy="1325563"/>
          </a:xfrm>
        </p:spPr>
        <p:txBody>
          <a:bodyPr/>
          <a:lstStyle/>
          <a:p>
            <a:r>
              <a:rPr lang="en-US" dirty="0"/>
              <a:t>NIH Disclosure Requirements </a:t>
            </a:r>
          </a:p>
        </p:txBody>
      </p:sp>
      <p:graphicFrame>
        <p:nvGraphicFramePr>
          <p:cNvPr id="93" name="Table 92">
            <a:extLst>
              <a:ext uri="{FF2B5EF4-FFF2-40B4-BE49-F238E27FC236}">
                <a16:creationId xmlns:a16="http://schemas.microsoft.com/office/drawing/2014/main" id="{0BDC6D7B-58FA-4BB3-B88C-B267AA7BC7BB}"/>
              </a:ext>
            </a:extLst>
          </p:cNvPr>
          <p:cNvGraphicFramePr>
            <a:graphicFrameLocks noGrp="1"/>
          </p:cNvGraphicFramePr>
          <p:nvPr>
            <p:extLst>
              <p:ext uri="{D42A27DB-BD31-4B8C-83A1-F6EECF244321}">
                <p14:modId xmlns:p14="http://schemas.microsoft.com/office/powerpoint/2010/main" val="3235385634"/>
              </p:ext>
            </p:extLst>
          </p:nvPr>
        </p:nvGraphicFramePr>
        <p:xfrm>
          <a:off x="607633" y="1510016"/>
          <a:ext cx="11221270" cy="2028445"/>
        </p:xfrm>
        <a:graphic>
          <a:graphicData uri="http://schemas.openxmlformats.org/drawingml/2006/table">
            <a:tbl>
              <a:tblPr firstRow="1" firstCol="1" bandRow="1"/>
              <a:tblGrid>
                <a:gridCol w="6643771">
                  <a:extLst>
                    <a:ext uri="{9D8B030D-6E8A-4147-A177-3AD203B41FA5}">
                      <a16:colId xmlns:a16="http://schemas.microsoft.com/office/drawing/2014/main" val="3679493596"/>
                    </a:ext>
                  </a:extLst>
                </a:gridCol>
                <a:gridCol w="1297172">
                  <a:extLst>
                    <a:ext uri="{9D8B030D-6E8A-4147-A177-3AD203B41FA5}">
                      <a16:colId xmlns:a16="http://schemas.microsoft.com/office/drawing/2014/main" val="1478738262"/>
                    </a:ext>
                  </a:extLst>
                </a:gridCol>
                <a:gridCol w="984455">
                  <a:extLst>
                    <a:ext uri="{9D8B030D-6E8A-4147-A177-3AD203B41FA5}">
                      <a16:colId xmlns:a16="http://schemas.microsoft.com/office/drawing/2014/main" val="412088067"/>
                    </a:ext>
                  </a:extLst>
                </a:gridCol>
                <a:gridCol w="852817">
                  <a:extLst>
                    <a:ext uri="{9D8B030D-6E8A-4147-A177-3AD203B41FA5}">
                      <a16:colId xmlns:a16="http://schemas.microsoft.com/office/drawing/2014/main" val="3121958672"/>
                    </a:ext>
                  </a:extLst>
                </a:gridCol>
                <a:gridCol w="1443055">
                  <a:extLst>
                    <a:ext uri="{9D8B030D-6E8A-4147-A177-3AD203B41FA5}">
                      <a16:colId xmlns:a16="http://schemas.microsoft.com/office/drawing/2014/main" val="2608752629"/>
                    </a:ext>
                  </a:extLst>
                </a:gridCol>
              </a:tblGrid>
              <a:tr h="571609">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834234943"/>
                  </a:ext>
                </a:extLst>
              </a:tr>
              <a:tr h="418763">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Significant Financial Interests : Disclosure Not Required in Other Support. See NIH FCOI Policy NIH GPS 4.1.10. Disclosures must be made in FCOI module.</a:t>
                      </a: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77635921"/>
                  </a:ext>
                </a:extLst>
              </a:tr>
            </a:tbl>
          </a:graphicData>
        </a:graphic>
      </p:graphicFrame>
      <p:sp>
        <p:nvSpPr>
          <p:cNvPr id="3" name="TextBox 2">
            <a:extLst>
              <a:ext uri="{FF2B5EF4-FFF2-40B4-BE49-F238E27FC236}">
                <a16:creationId xmlns:a16="http://schemas.microsoft.com/office/drawing/2014/main" id="{C6B37C82-4888-4A51-95CC-04740FCC12DB}"/>
              </a:ext>
            </a:extLst>
          </p:cNvPr>
          <p:cNvSpPr txBox="1"/>
          <p:nvPr/>
        </p:nvSpPr>
        <p:spPr>
          <a:xfrm>
            <a:off x="2466753" y="3944679"/>
            <a:ext cx="7432159" cy="1477328"/>
          </a:xfrm>
          <a:prstGeom prst="rect">
            <a:avLst/>
          </a:prstGeom>
          <a:noFill/>
        </p:spPr>
        <p:txBody>
          <a:bodyPr wrap="square" rtlCol="0">
            <a:spAutoFit/>
          </a:bodyPr>
          <a:lstStyle/>
          <a:p>
            <a:pPr algn="ctr"/>
            <a:r>
              <a:rPr lang="en-US" dirty="0">
                <a:solidFill>
                  <a:schemeClr val="accent1">
                    <a:lumMod val="75000"/>
                  </a:schemeClr>
                </a:solidFill>
              </a:rPr>
              <a:t>Financial Conflicts of Interest (FCOI) are an important part of commitment transparency. NIH has separate regulations and policies for FCOI. </a:t>
            </a:r>
          </a:p>
          <a:p>
            <a:pPr algn="ctr"/>
            <a:endParaRPr lang="en-US" dirty="0"/>
          </a:p>
          <a:p>
            <a:pPr algn="ctr"/>
            <a:r>
              <a:rPr lang="en-US" dirty="0">
                <a:solidFill>
                  <a:schemeClr val="accent1">
                    <a:lumMod val="75000"/>
                  </a:schemeClr>
                </a:solidFill>
              </a:rPr>
              <a:t>See NIH </a:t>
            </a:r>
            <a:r>
              <a:rPr lang="en-US" dirty="0">
                <a:hlinkClick r:id="rId3"/>
              </a:rPr>
              <a:t>GPS 4.1.10</a:t>
            </a:r>
            <a:r>
              <a:rPr lang="en-US" dirty="0"/>
              <a:t> </a:t>
            </a:r>
            <a:r>
              <a:rPr lang="en-US" dirty="0">
                <a:solidFill>
                  <a:schemeClr val="accent1">
                    <a:lumMod val="75000"/>
                  </a:schemeClr>
                </a:solidFill>
              </a:rPr>
              <a:t>and</a:t>
            </a:r>
            <a:r>
              <a:rPr lang="en-US" dirty="0"/>
              <a:t> </a:t>
            </a:r>
            <a:r>
              <a:rPr lang="en-US" dirty="0">
                <a:hlinkClick r:id="rId4"/>
              </a:rPr>
              <a:t>42 CFR 50, Subpart F</a:t>
            </a:r>
            <a:endParaRPr lang="en-US" dirty="0"/>
          </a:p>
        </p:txBody>
      </p:sp>
    </p:spTree>
    <p:extLst>
      <p:ext uri="{BB962C8B-B14F-4D97-AF65-F5344CB8AC3E}">
        <p14:creationId xmlns:p14="http://schemas.microsoft.com/office/powerpoint/2010/main" val="1580694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25</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Other Support does not include:</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92480" y="1508126"/>
            <a:ext cx="10515600" cy="4848224"/>
          </a:xfrm>
        </p:spPr>
        <p:txBody>
          <a:bodyPr>
            <a:normAutofit fontScale="77500" lnSpcReduction="20000"/>
          </a:bodyPr>
          <a:lstStyle/>
          <a:p>
            <a:pPr>
              <a:spcBef>
                <a:spcPts val="600"/>
              </a:spcBef>
              <a:spcAft>
                <a:spcPts val="600"/>
              </a:spcAft>
            </a:pPr>
            <a:r>
              <a:rPr lang="en-US" sz="3300" dirty="0"/>
              <a:t>Training awards</a:t>
            </a:r>
          </a:p>
          <a:p>
            <a:pPr>
              <a:spcBef>
                <a:spcPts val="600"/>
              </a:spcBef>
              <a:spcAft>
                <a:spcPts val="600"/>
              </a:spcAft>
            </a:pPr>
            <a:r>
              <a:rPr lang="en-US" sz="3300" dirty="0"/>
              <a:t>Prizes</a:t>
            </a:r>
          </a:p>
          <a:p>
            <a:pPr>
              <a:spcBef>
                <a:spcPts val="600"/>
              </a:spcBef>
              <a:spcAft>
                <a:spcPts val="600"/>
              </a:spcAft>
            </a:pPr>
            <a:r>
              <a:rPr lang="en-US" sz="3300" dirty="0"/>
              <a:t>Gifts</a:t>
            </a:r>
          </a:p>
          <a:p>
            <a:pPr lvl="1">
              <a:spcBef>
                <a:spcPts val="600"/>
              </a:spcBef>
              <a:spcAft>
                <a:spcPts val="600"/>
              </a:spcAft>
            </a:pPr>
            <a:r>
              <a:rPr lang="en-US" sz="2900" dirty="0"/>
              <a:t>Gifts are resources provided where there is no expectation of anything (e.g. time, services, specific research activities, money, etc.) in return. An item or service given with the expectation of an associated time commitment is not a gift and is instead an in-kind contribution and must be reported as Other Support</a:t>
            </a:r>
          </a:p>
          <a:p>
            <a:pPr>
              <a:spcBef>
                <a:spcPts val="600"/>
              </a:spcBef>
              <a:spcAft>
                <a:spcPts val="600"/>
              </a:spcAft>
            </a:pPr>
            <a:r>
              <a:rPr lang="en-US" sz="3300" dirty="0"/>
              <a:t>Start-up support provided to the individual by the applicant organization</a:t>
            </a:r>
          </a:p>
          <a:p>
            <a:pPr>
              <a:spcBef>
                <a:spcPts val="600"/>
              </a:spcBef>
              <a:spcAft>
                <a:spcPts val="600"/>
              </a:spcAft>
            </a:pPr>
            <a:r>
              <a:rPr lang="en-US" sz="3300" dirty="0"/>
              <a:t>Consulting activities where the PD/PI or other senior/key personnel is </a:t>
            </a:r>
            <a:r>
              <a:rPr lang="en-US" sz="3300" i="1" dirty="0"/>
              <a:t>not conducting </a:t>
            </a:r>
            <a:r>
              <a:rPr lang="en-US" sz="3300" dirty="0"/>
              <a:t>research (e.g. no authorship or co-authorship of publications is anticipated from the activity)</a:t>
            </a:r>
          </a:p>
          <a:p>
            <a:endParaRPr lang="en-US" dirty="0"/>
          </a:p>
        </p:txBody>
      </p:sp>
    </p:spTree>
    <p:custDataLst>
      <p:tags r:id="rId1"/>
    </p:custDataLst>
    <p:extLst>
      <p:ext uri="{BB962C8B-B14F-4D97-AF65-F5344CB8AC3E}">
        <p14:creationId xmlns:p14="http://schemas.microsoft.com/office/powerpoint/2010/main" val="1949557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795339"/>
          </a:xfrm>
        </p:spPr>
        <p:txBody>
          <a:bodyPr>
            <a:normAutofit fontScale="90000"/>
          </a:bodyPr>
          <a:lstStyle/>
          <a:p>
            <a:r>
              <a:rPr lang="en-US" dirty="0"/>
              <a:t>Form and instruction updates</a:t>
            </a:r>
          </a:p>
        </p:txBody>
      </p:sp>
    </p:spTree>
    <p:extLst>
      <p:ext uri="{BB962C8B-B14F-4D97-AF65-F5344CB8AC3E}">
        <p14:creationId xmlns:p14="http://schemas.microsoft.com/office/powerpoint/2010/main" val="2819955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87B42F-AFDF-4798-8106-3C3E6DDECECF}"/>
              </a:ext>
            </a:extLst>
          </p:cNvPr>
          <p:cNvSpPr>
            <a:spLocks noGrp="1"/>
          </p:cNvSpPr>
          <p:nvPr>
            <p:ph type="title"/>
          </p:nvPr>
        </p:nvSpPr>
        <p:spPr/>
        <p:txBody>
          <a:bodyPr/>
          <a:lstStyle/>
          <a:p>
            <a:r>
              <a:rPr lang="en-US" dirty="0"/>
              <a:t>Form &amp; Instruction Updates</a:t>
            </a:r>
          </a:p>
        </p:txBody>
      </p:sp>
      <p:sp>
        <p:nvSpPr>
          <p:cNvPr id="2" name="Content Placeholder 1">
            <a:extLst>
              <a:ext uri="{FF2B5EF4-FFF2-40B4-BE49-F238E27FC236}">
                <a16:creationId xmlns:a16="http://schemas.microsoft.com/office/drawing/2014/main" id="{DBF5607B-06EF-4543-82E4-CF8BC77EED23}"/>
              </a:ext>
            </a:extLst>
          </p:cNvPr>
          <p:cNvSpPr>
            <a:spLocks noGrp="1"/>
          </p:cNvSpPr>
          <p:nvPr>
            <p:ph idx="1"/>
          </p:nvPr>
        </p:nvSpPr>
        <p:spPr/>
        <p:txBody>
          <a:bodyPr>
            <a:normAutofit/>
          </a:bodyPr>
          <a:lstStyle/>
          <a:p>
            <a:pPr>
              <a:lnSpc>
                <a:spcPct val="110000"/>
              </a:lnSpc>
              <a:spcAft>
                <a:spcPts val="600"/>
              </a:spcAft>
            </a:pPr>
            <a:r>
              <a:rPr lang="en-US" dirty="0">
                <a:latin typeface="+mn-lt"/>
              </a:rPr>
              <a:t>Updates </a:t>
            </a:r>
            <a:r>
              <a:rPr lang="en-US" dirty="0">
                <a:effectLst/>
                <a:latin typeface="+mn-lt"/>
                <a:ea typeface="Calibri" panose="020F0502020204030204" pitchFamily="34" charset="0"/>
                <a:cs typeface="Times New Roman" panose="02020603050405020304" pitchFamily="18" charset="0"/>
              </a:rPr>
              <a:t>outlined in </a:t>
            </a:r>
            <a:r>
              <a:rPr lang="en-US" u="sng" dirty="0">
                <a:solidFill>
                  <a:srgbClr val="0563C1"/>
                </a:solidFill>
                <a:effectLst/>
                <a:latin typeface="+mn-lt"/>
                <a:ea typeface="Calibri" panose="020F0502020204030204" pitchFamily="34" charset="0"/>
                <a:cs typeface="Times New Roman" panose="02020603050405020304" pitchFamily="18" charset="0"/>
                <a:hlinkClick r:id="rId3"/>
              </a:rPr>
              <a:t>NOT-OD-21-073</a:t>
            </a:r>
            <a:r>
              <a:rPr lang="en-US" u="sng" dirty="0">
                <a:solidFill>
                  <a:srgbClr val="0563C1"/>
                </a:solidFill>
                <a:effectLst/>
                <a:latin typeface="+mn-lt"/>
                <a:ea typeface="Calibri" panose="020F0502020204030204" pitchFamily="34" charset="0"/>
                <a:cs typeface="Times New Roman" panose="02020603050405020304" pitchFamily="18" charset="0"/>
              </a:rPr>
              <a:t> </a:t>
            </a:r>
            <a:r>
              <a:rPr lang="en-US" dirty="0">
                <a:effectLst/>
                <a:latin typeface="+mn-lt"/>
                <a:ea typeface="Calibri" panose="020F0502020204030204" pitchFamily="34" charset="0"/>
                <a:cs typeface="Times New Roman" panose="02020603050405020304" pitchFamily="18" charset="0"/>
              </a:rPr>
              <a:t>and </a:t>
            </a:r>
            <a:r>
              <a:rPr lang="en-US" u="sng" dirty="0">
                <a:solidFill>
                  <a:srgbClr val="0563C1"/>
                </a:solidFill>
                <a:effectLst/>
                <a:latin typeface="+mn-lt"/>
                <a:ea typeface="Calibri" panose="020F0502020204030204" pitchFamily="34" charset="0"/>
                <a:cs typeface="Times New Roman" panose="02020603050405020304" pitchFamily="18" charset="0"/>
                <a:hlinkClick r:id="rId4"/>
              </a:rPr>
              <a:t>NOT-OD-21-110</a:t>
            </a:r>
            <a:r>
              <a:rPr lang="en-US" dirty="0">
                <a:effectLst/>
                <a:latin typeface="+mn-lt"/>
                <a:ea typeface="Calibri" panose="020F0502020204030204" pitchFamily="34" charset="0"/>
                <a:cs typeface="Times New Roman" panose="02020603050405020304" pitchFamily="18" charset="0"/>
              </a:rPr>
              <a:t>.</a:t>
            </a:r>
            <a:endParaRPr lang="en-US" dirty="0">
              <a:latin typeface="+mn-lt"/>
            </a:endParaRPr>
          </a:p>
          <a:p>
            <a:pPr>
              <a:lnSpc>
                <a:spcPct val="110000"/>
              </a:lnSpc>
              <a:spcAft>
                <a:spcPts val="600"/>
              </a:spcAft>
            </a:pPr>
            <a:r>
              <a:rPr lang="en-US" dirty="0">
                <a:effectLst/>
                <a:latin typeface="+mn-lt"/>
                <a:ea typeface="Calibri" panose="020F0502020204030204" pitchFamily="34" charset="0"/>
                <a:cs typeface="Times New Roman" panose="02020603050405020304" pitchFamily="18" charset="0"/>
              </a:rPr>
              <a:t>Updated forms, instructions, samples and public frequently asked questions are posted for </a:t>
            </a:r>
            <a:r>
              <a:rPr lang="en-US" u="sng" dirty="0">
                <a:solidFill>
                  <a:srgbClr val="0563C1"/>
                </a:solidFill>
                <a:effectLst/>
                <a:latin typeface="+mn-lt"/>
                <a:ea typeface="Calibri" panose="020F0502020204030204" pitchFamily="34" charset="0"/>
                <a:cs typeface="Times New Roman" panose="02020603050405020304" pitchFamily="18" charset="0"/>
                <a:hlinkClick r:id="rId5"/>
              </a:rPr>
              <a:t>Biosketch</a:t>
            </a:r>
            <a:r>
              <a:rPr lang="en-US" dirty="0">
                <a:effectLst/>
                <a:latin typeface="+mn-lt"/>
                <a:ea typeface="Calibri" panose="020F0502020204030204" pitchFamily="34" charset="0"/>
                <a:cs typeface="Times New Roman" panose="02020603050405020304" pitchFamily="18" charset="0"/>
              </a:rPr>
              <a:t> and </a:t>
            </a:r>
            <a:r>
              <a:rPr lang="en-US" u="sng" dirty="0">
                <a:solidFill>
                  <a:srgbClr val="0563C1"/>
                </a:solidFill>
                <a:effectLst/>
                <a:latin typeface="+mn-lt"/>
                <a:ea typeface="Calibri" panose="020F0502020204030204" pitchFamily="34" charset="0"/>
                <a:cs typeface="Times New Roman" panose="02020603050405020304" pitchFamily="18" charset="0"/>
                <a:hlinkClick r:id="rId6"/>
              </a:rPr>
              <a:t>Other Support.</a:t>
            </a:r>
            <a:r>
              <a:rPr lang="en-US" dirty="0">
                <a:effectLst/>
                <a:latin typeface="+mn-lt"/>
                <a:ea typeface="Calibri" panose="020F0502020204030204" pitchFamily="34" charset="0"/>
                <a:cs typeface="Times New Roman" panose="02020603050405020304" pitchFamily="18" charset="0"/>
              </a:rPr>
              <a:t> </a:t>
            </a:r>
          </a:p>
          <a:p>
            <a:pPr>
              <a:lnSpc>
                <a:spcPct val="110000"/>
              </a:lnSpc>
              <a:spcBef>
                <a:spcPts val="600"/>
              </a:spcBef>
              <a:spcAft>
                <a:spcPts val="600"/>
              </a:spcAft>
            </a:pPr>
            <a:r>
              <a:rPr lang="en-US" dirty="0">
                <a:effectLst/>
                <a:latin typeface="+mn-lt"/>
                <a:ea typeface="Calibri" panose="020F0502020204030204" pitchFamily="34" charset="0"/>
                <a:cs typeface="Times New Roman" panose="02020603050405020304" pitchFamily="18" charset="0"/>
              </a:rPr>
              <a:t>The updated forms and instructions are required for use in applications and Research Performance </a:t>
            </a:r>
            <a:r>
              <a:rPr lang="en-US" dirty="0">
                <a:effectLst/>
                <a:latin typeface="+mn-lt"/>
                <a:ea typeface="Calibri" panose="020F0502020204030204" pitchFamily="34" charset="0"/>
                <a:cs typeface="Calibri" panose="020F0502020204030204" pitchFamily="34" charset="0"/>
              </a:rPr>
              <a:t>Progress Reports (RPPRs) submitted </a:t>
            </a:r>
            <a:r>
              <a:rPr lang="en-US" dirty="0">
                <a:effectLst/>
                <a:latin typeface="+mn-lt"/>
                <a:ea typeface="Calibri" panose="020F0502020204030204" pitchFamily="34" charset="0"/>
                <a:cs typeface="Times New Roman" panose="02020603050405020304" pitchFamily="18" charset="0"/>
              </a:rPr>
              <a:t>for on or after </a:t>
            </a:r>
            <a:r>
              <a:rPr lang="en-US" b="1" dirty="0">
                <a:effectLst/>
                <a:latin typeface="+mn-lt"/>
                <a:ea typeface="Calibri" panose="020F0502020204030204" pitchFamily="34" charset="0"/>
                <a:cs typeface="Times New Roman" panose="02020603050405020304" pitchFamily="18" charset="0"/>
              </a:rPr>
              <a:t>January 25, 2022</a:t>
            </a:r>
            <a:r>
              <a:rPr lang="en-US" dirty="0">
                <a:effectLst/>
                <a:latin typeface="+mn-lt"/>
                <a:ea typeface="Calibri" panose="020F0502020204030204" pitchFamily="34" charset="0"/>
                <a:cs typeface="Times New Roman" panose="02020603050405020304" pitchFamily="18" charset="0"/>
              </a:rPr>
              <a:t>.</a:t>
            </a:r>
          </a:p>
          <a:p>
            <a:pPr marL="457200" lvl="1" indent="0">
              <a:buNone/>
            </a:pPr>
            <a:endParaRPr lang="en-US" dirty="0"/>
          </a:p>
        </p:txBody>
      </p:sp>
    </p:spTree>
    <p:extLst>
      <p:ext uri="{BB962C8B-B14F-4D97-AF65-F5344CB8AC3E}">
        <p14:creationId xmlns:p14="http://schemas.microsoft.com/office/powerpoint/2010/main" val="1439891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1" y="6348845"/>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28</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136525"/>
            <a:ext cx="10515600" cy="1325563"/>
          </a:xfrm>
        </p:spPr>
        <p:txBody>
          <a:bodyPr/>
          <a:lstStyle/>
          <a:p>
            <a:r>
              <a:rPr lang="en-US" dirty="0"/>
              <a:t>Biosketch Format Updates</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679146" y="1265991"/>
            <a:ext cx="6358963" cy="4977791"/>
          </a:xfrm>
        </p:spPr>
        <p:txBody>
          <a:bodyPr>
            <a:normAutofit fontScale="77500" lnSpcReduction="20000"/>
          </a:bodyPr>
          <a:lstStyle/>
          <a:p>
            <a:pPr>
              <a:spcBef>
                <a:spcPts val="600"/>
              </a:spcBef>
              <a:spcAft>
                <a:spcPts val="600"/>
              </a:spcAft>
            </a:pPr>
            <a:r>
              <a:rPr lang="en-US" sz="2800" dirty="0"/>
              <a:t>Section B. ‘Positions and Honors’ has been renamed, ‘Positions, Scientific Appointments and Honors.’ </a:t>
            </a:r>
          </a:p>
          <a:p>
            <a:pPr>
              <a:spcBef>
                <a:spcPts val="600"/>
              </a:spcBef>
              <a:spcAft>
                <a:spcPts val="600"/>
              </a:spcAft>
            </a:pPr>
            <a:r>
              <a:rPr lang="en-US" sz="2800" dirty="0"/>
              <a:t>Applicants and recipients must list </a:t>
            </a:r>
            <a:r>
              <a:rPr lang="en-US" sz="2800" b="1" i="1" dirty="0"/>
              <a:t>all</a:t>
            </a:r>
            <a:r>
              <a:rPr lang="en-US" sz="2800" dirty="0"/>
              <a:t> </a:t>
            </a:r>
            <a:r>
              <a:rPr lang="en-US" sz="2800" b="1" i="1" dirty="0"/>
              <a:t>current</a:t>
            </a:r>
            <a:r>
              <a:rPr lang="en-US" sz="2800" dirty="0"/>
              <a:t> positions and scientific appointments, both domestic and foreign, including affiliations with foreign entities or governments. This includes titled academic, professional or institutional appointments whether or not renumeration is received, and whether full-time, part-time or voluntary (including adjunct, visiting or honorary)</a:t>
            </a:r>
          </a:p>
          <a:p>
            <a:pPr lvl="1">
              <a:spcBef>
                <a:spcPts val="600"/>
              </a:spcBef>
              <a:spcAft>
                <a:spcPts val="600"/>
              </a:spcAft>
            </a:pPr>
            <a:r>
              <a:rPr lang="en-US" sz="2400" dirty="0"/>
              <a:t>Must be listed in </a:t>
            </a:r>
            <a:r>
              <a:rPr lang="en-US" sz="2400" b="1" i="1" dirty="0"/>
              <a:t>reverse</a:t>
            </a:r>
            <a:r>
              <a:rPr lang="en-US" sz="2400" dirty="0"/>
              <a:t> chronological order </a:t>
            </a:r>
          </a:p>
          <a:p>
            <a:pPr>
              <a:spcBef>
                <a:spcPts val="600"/>
              </a:spcBef>
              <a:spcAft>
                <a:spcPts val="600"/>
              </a:spcAft>
            </a:pPr>
            <a:r>
              <a:rPr lang="en-US" sz="2800" dirty="0"/>
              <a:t>If all required information is not included, the Biosketch is incomplete</a:t>
            </a:r>
          </a:p>
          <a:p>
            <a:endParaRPr lang="en-US" dirty="0"/>
          </a:p>
        </p:txBody>
      </p:sp>
      <p:pic>
        <p:nvPicPr>
          <p:cNvPr id="9" name="Picture 8" descr="Screenshot of sample biosketch available via the link on the slide.">
            <a:extLst>
              <a:ext uri="{FF2B5EF4-FFF2-40B4-BE49-F238E27FC236}">
                <a16:creationId xmlns:a16="http://schemas.microsoft.com/office/drawing/2014/main" id="{673C0DCE-16A2-447F-9236-FAC76BBBE23C}"/>
              </a:ext>
            </a:extLst>
          </p:cNvPr>
          <p:cNvPicPr>
            <a:picLocks noChangeAspect="1"/>
          </p:cNvPicPr>
          <p:nvPr/>
        </p:nvPicPr>
        <p:blipFill rotWithShape="1">
          <a:blip r:embed="rId4"/>
          <a:srcRect l="30984" t="33536" r="30758" b="4377"/>
          <a:stretch/>
        </p:blipFill>
        <p:spPr>
          <a:xfrm>
            <a:off x="7038109" y="1430993"/>
            <a:ext cx="4878376" cy="4453330"/>
          </a:xfrm>
          <a:prstGeom prst="rect">
            <a:avLst/>
          </a:prstGeom>
          <a:ln>
            <a:solidFill>
              <a:schemeClr val="tx1"/>
            </a:solidFill>
          </a:ln>
        </p:spPr>
      </p:pic>
      <p:sp>
        <p:nvSpPr>
          <p:cNvPr id="7" name="TextBox 6" descr="Learn more: NOT-OD-20-086&#10;FAQs: grants.nih.gov/faqs#/covid-19.htm&#10;">
            <a:extLst>
              <a:ext uri="{FF2B5EF4-FFF2-40B4-BE49-F238E27FC236}">
                <a16:creationId xmlns:a16="http://schemas.microsoft.com/office/drawing/2014/main" id="{221CB28C-0DBF-44A3-A0A2-CCC79F9E98C0}"/>
              </a:ext>
            </a:extLst>
          </p:cNvPr>
          <p:cNvSpPr txBox="1"/>
          <p:nvPr/>
        </p:nvSpPr>
        <p:spPr>
          <a:xfrm>
            <a:off x="8656321" y="5744149"/>
            <a:ext cx="1906815" cy="612934"/>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200" dirty="0">
                <a:solidFill>
                  <a:prstClr val="black"/>
                </a:solidFill>
                <a:latin typeface="Open Sans"/>
              </a:rPr>
              <a:t>See full sample </a:t>
            </a:r>
            <a:r>
              <a:rPr lang="en-US" sz="1200" dirty="0">
                <a:solidFill>
                  <a:prstClr val="black"/>
                </a:solidFill>
                <a:latin typeface="Open Sans"/>
                <a:hlinkClick r:id="rId5"/>
              </a:rPr>
              <a:t>here</a:t>
            </a:r>
            <a:endParaRPr kumimoji="0" lang="en-US" sz="1100" b="0" i="0"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3518127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29</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a:t>Biosketch - Requirements</a:t>
            </a:r>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92481" y="1508126"/>
            <a:ext cx="6476538" cy="4356965"/>
          </a:xfrm>
        </p:spPr>
        <p:txBody>
          <a:bodyPr>
            <a:normAutofit fontScale="92500" lnSpcReduction="10000"/>
          </a:bodyPr>
          <a:lstStyle/>
          <a:p>
            <a:pPr>
              <a:spcBef>
                <a:spcPts val="600"/>
              </a:spcBef>
              <a:spcAft>
                <a:spcPts val="600"/>
              </a:spcAft>
            </a:pPr>
            <a:r>
              <a:rPr lang="en-US" sz="2400" dirty="0"/>
              <a:t>Section D now </a:t>
            </a:r>
            <a:r>
              <a:rPr lang="en-US" sz="2400" b="1" i="1" dirty="0"/>
              <a:t>only</a:t>
            </a:r>
            <a:r>
              <a:rPr lang="en-US" sz="2400" dirty="0"/>
              <a:t> includes Scholastic Performance, and is only required for:</a:t>
            </a:r>
          </a:p>
          <a:p>
            <a:pPr lvl="2">
              <a:spcBef>
                <a:spcPts val="600"/>
              </a:spcBef>
              <a:spcAft>
                <a:spcPts val="600"/>
              </a:spcAft>
            </a:pPr>
            <a:r>
              <a:rPr lang="en-US" sz="2200" dirty="0"/>
              <a:t>Applicants for predoctoral and postdoctoral fellowships</a:t>
            </a:r>
          </a:p>
          <a:p>
            <a:pPr lvl="2">
              <a:spcBef>
                <a:spcPts val="600"/>
              </a:spcBef>
              <a:spcAft>
                <a:spcPts val="600"/>
              </a:spcAft>
            </a:pPr>
            <a:r>
              <a:rPr lang="en-US" sz="2200" dirty="0"/>
              <a:t>Applicants for dissertation research grants (e.g. R36)</a:t>
            </a:r>
          </a:p>
          <a:p>
            <a:pPr lvl="2">
              <a:spcBef>
                <a:spcPts val="600"/>
              </a:spcBef>
              <a:spcAft>
                <a:spcPts val="600"/>
              </a:spcAft>
            </a:pPr>
            <a:r>
              <a:rPr lang="en-US" sz="2200" dirty="0"/>
              <a:t>Candidates for research supplements to promote diversity in health-related research from the undergraduate through post-doctoral levels.</a:t>
            </a:r>
          </a:p>
          <a:p>
            <a:pPr>
              <a:spcBef>
                <a:spcPts val="600"/>
              </a:spcBef>
              <a:spcAft>
                <a:spcPts val="600"/>
              </a:spcAft>
            </a:pPr>
            <a:r>
              <a:rPr lang="en-US" sz="2800" dirty="0"/>
              <a:t>The 5-page limit for Biosketch has </a:t>
            </a:r>
            <a:r>
              <a:rPr lang="en-US" sz="2800" b="1" i="1" dirty="0"/>
              <a:t>not</a:t>
            </a:r>
            <a:r>
              <a:rPr lang="en-US" sz="2800" dirty="0"/>
              <a:t> changed</a:t>
            </a:r>
          </a:p>
          <a:p>
            <a:endParaRPr lang="en-US" dirty="0"/>
          </a:p>
        </p:txBody>
      </p:sp>
      <p:pic>
        <p:nvPicPr>
          <p:cNvPr id="6" name="Picture 5" descr="Screenshot of section D. of the fellowship biosketch. Can be accessed via the link on the slide.">
            <a:extLst>
              <a:ext uri="{FF2B5EF4-FFF2-40B4-BE49-F238E27FC236}">
                <a16:creationId xmlns:a16="http://schemas.microsoft.com/office/drawing/2014/main" id="{E759B8B4-41DF-4976-AA25-44F08401295C}"/>
              </a:ext>
            </a:extLst>
          </p:cNvPr>
          <p:cNvPicPr>
            <a:picLocks noChangeAspect="1"/>
          </p:cNvPicPr>
          <p:nvPr/>
        </p:nvPicPr>
        <p:blipFill rotWithShape="1">
          <a:blip r:embed="rId4"/>
          <a:srcRect l="31818" t="27610" r="30455" b="3030"/>
          <a:stretch/>
        </p:blipFill>
        <p:spPr>
          <a:xfrm>
            <a:off x="7269019" y="1308244"/>
            <a:ext cx="4599709" cy="4756728"/>
          </a:xfrm>
          <a:prstGeom prst="rect">
            <a:avLst/>
          </a:prstGeom>
          <a:ln>
            <a:solidFill>
              <a:schemeClr val="tx1"/>
            </a:solidFill>
          </a:ln>
        </p:spPr>
      </p:pic>
      <p:sp>
        <p:nvSpPr>
          <p:cNvPr id="16" name="TextBox 15" descr="Learn more: NOT-OD-20-086&#10;FAQs: grants.nih.gov/faqs#/covid-19.htm&#10;">
            <a:extLst>
              <a:ext uri="{FF2B5EF4-FFF2-40B4-BE49-F238E27FC236}">
                <a16:creationId xmlns:a16="http://schemas.microsoft.com/office/drawing/2014/main" id="{49675961-B90B-45D8-8075-D67A972885EE}"/>
              </a:ext>
            </a:extLst>
          </p:cNvPr>
          <p:cNvSpPr txBox="1"/>
          <p:nvPr/>
        </p:nvSpPr>
        <p:spPr>
          <a:xfrm>
            <a:off x="8656320" y="5955419"/>
            <a:ext cx="1906815" cy="817245"/>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200" dirty="0">
                <a:solidFill>
                  <a:prstClr val="black"/>
                </a:solidFill>
                <a:latin typeface="Open Sans"/>
              </a:rPr>
              <a:t>See full fellowship samples </a:t>
            </a:r>
            <a:r>
              <a:rPr lang="en-US" sz="1200" dirty="0">
                <a:solidFill>
                  <a:prstClr val="black"/>
                </a:solidFill>
                <a:latin typeface="Open Sans"/>
                <a:hlinkClick r:id="rId5"/>
              </a:rPr>
              <a:t>here</a:t>
            </a:r>
            <a:endParaRPr kumimoji="0" lang="en-US" sz="1100" b="0" i="0"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417320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795339"/>
          </a:xfrm>
        </p:spPr>
        <p:txBody>
          <a:bodyPr>
            <a:normAutofit/>
          </a:bodyPr>
          <a:lstStyle/>
          <a:p>
            <a:r>
              <a:rPr lang="en-US" dirty="0"/>
              <a:t>Background</a:t>
            </a:r>
          </a:p>
        </p:txBody>
      </p:sp>
    </p:spTree>
    <p:extLst>
      <p:ext uri="{BB962C8B-B14F-4D97-AF65-F5344CB8AC3E}">
        <p14:creationId xmlns:p14="http://schemas.microsoft.com/office/powerpoint/2010/main" val="1798290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1EF0B8-94BC-4EC7-AD04-F5672ED0E4AF}"/>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30</a:t>
            </a:fld>
            <a:endParaRPr lang="en-US" dirty="0"/>
          </a:p>
        </p:txBody>
      </p:sp>
      <p:sp>
        <p:nvSpPr>
          <p:cNvPr id="4" name="Title 3">
            <a:extLst>
              <a:ext uri="{FF2B5EF4-FFF2-40B4-BE49-F238E27FC236}">
                <a16:creationId xmlns:a16="http://schemas.microsoft.com/office/drawing/2014/main" id="{7B1A4530-FB76-4897-A455-D0598C26BB8D}"/>
              </a:ext>
            </a:extLst>
          </p:cNvPr>
          <p:cNvSpPr>
            <a:spLocks noGrp="1"/>
          </p:cNvSpPr>
          <p:nvPr>
            <p:ph type="title"/>
          </p:nvPr>
        </p:nvSpPr>
        <p:spPr>
          <a:xfrm>
            <a:off x="838200" y="148672"/>
            <a:ext cx="10515600" cy="1325563"/>
          </a:xfrm>
        </p:spPr>
        <p:txBody>
          <a:bodyPr/>
          <a:lstStyle/>
          <a:p>
            <a:r>
              <a:rPr lang="en-US" dirty="0"/>
              <a:t>Other Support Format Updates</a:t>
            </a:r>
          </a:p>
        </p:txBody>
      </p:sp>
      <p:sp>
        <p:nvSpPr>
          <p:cNvPr id="5" name="TextBox 4">
            <a:extLst>
              <a:ext uri="{FF2B5EF4-FFF2-40B4-BE49-F238E27FC236}">
                <a16:creationId xmlns:a16="http://schemas.microsoft.com/office/drawing/2014/main" id="{0B76B1DE-A144-4E10-B369-EB08DF03B44D}"/>
              </a:ext>
            </a:extLst>
          </p:cNvPr>
          <p:cNvSpPr txBox="1"/>
          <p:nvPr/>
        </p:nvSpPr>
        <p:spPr>
          <a:xfrm>
            <a:off x="1503621" y="1244823"/>
            <a:ext cx="9184758" cy="646331"/>
          </a:xfrm>
          <a:prstGeom prst="rect">
            <a:avLst/>
          </a:prstGeom>
          <a:noFill/>
        </p:spPr>
        <p:txBody>
          <a:bodyPr wrap="square" rtlCol="0">
            <a:spAutoFit/>
          </a:bodyPr>
          <a:lstStyle/>
          <a:p>
            <a:pPr algn="ctr"/>
            <a:r>
              <a:rPr lang="en-US" sz="1800" dirty="0"/>
              <a:t>Updated form and instructions provide clearer format and data elements, and to align with fed-wide implementation efforts.</a:t>
            </a:r>
          </a:p>
        </p:txBody>
      </p:sp>
      <p:pic>
        <p:nvPicPr>
          <p:cNvPr id="6" name="Picture 5" descr="Screenshot of PHS Other Support form. Can be accessed at https://grants.nih.gov/grants/forms/othersupport.htm ">
            <a:extLst>
              <a:ext uri="{FF2B5EF4-FFF2-40B4-BE49-F238E27FC236}">
                <a16:creationId xmlns:a16="http://schemas.microsoft.com/office/drawing/2014/main" id="{17E2BE90-10C5-4A6E-A5C7-C9480839C2A7}"/>
              </a:ext>
            </a:extLst>
          </p:cNvPr>
          <p:cNvPicPr>
            <a:picLocks noChangeAspect="1"/>
          </p:cNvPicPr>
          <p:nvPr/>
        </p:nvPicPr>
        <p:blipFill rotWithShape="1">
          <a:blip r:embed="rId3"/>
          <a:srcRect l="26556" t="26531" r="28444" b="5324"/>
          <a:stretch/>
        </p:blipFill>
        <p:spPr>
          <a:xfrm>
            <a:off x="367004" y="2035921"/>
            <a:ext cx="5486400" cy="4673407"/>
          </a:xfrm>
          <a:prstGeom prst="rect">
            <a:avLst/>
          </a:prstGeom>
          <a:ln>
            <a:solidFill>
              <a:schemeClr val="tx1"/>
            </a:solidFill>
          </a:ln>
        </p:spPr>
      </p:pic>
      <p:pic>
        <p:nvPicPr>
          <p:cNvPr id="8" name="Picture 7" descr="Screenshot of in-kind portion of the PHS Other Support form. Can be accessed at https://grants.nih.gov/grants/forms/othersupport.htm ">
            <a:extLst>
              <a:ext uri="{FF2B5EF4-FFF2-40B4-BE49-F238E27FC236}">
                <a16:creationId xmlns:a16="http://schemas.microsoft.com/office/drawing/2014/main" id="{1551DC90-9FCD-43C9-B6CC-BC08B7F689D3}"/>
              </a:ext>
            </a:extLst>
          </p:cNvPr>
          <p:cNvPicPr>
            <a:picLocks noChangeAspect="1"/>
          </p:cNvPicPr>
          <p:nvPr/>
        </p:nvPicPr>
        <p:blipFill rotWithShape="1">
          <a:blip r:embed="rId4"/>
          <a:srcRect l="26173" t="26531" r="26837" b="3946"/>
          <a:stretch/>
        </p:blipFill>
        <p:spPr>
          <a:xfrm>
            <a:off x="6096000" y="2035921"/>
            <a:ext cx="5728996" cy="4767944"/>
          </a:xfrm>
          <a:prstGeom prst="rect">
            <a:avLst/>
          </a:prstGeom>
          <a:ln>
            <a:solidFill>
              <a:schemeClr val="tx1"/>
            </a:solidFill>
          </a:ln>
        </p:spPr>
      </p:pic>
    </p:spTree>
    <p:extLst>
      <p:ext uri="{BB962C8B-B14F-4D97-AF65-F5344CB8AC3E}">
        <p14:creationId xmlns:p14="http://schemas.microsoft.com/office/powerpoint/2010/main" val="3150875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31</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Other Support Format Updates Cont.</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92480" y="1508126"/>
            <a:ext cx="10515600" cy="4848224"/>
          </a:xfrm>
        </p:spPr>
        <p:txBody>
          <a:bodyPr>
            <a:normAutofit/>
          </a:bodyPr>
          <a:lstStyle/>
          <a:p>
            <a:r>
              <a:rPr lang="en-US" sz="2800" dirty="0"/>
              <a:t>Supporting documentation</a:t>
            </a:r>
          </a:p>
          <a:p>
            <a:pPr lvl="1"/>
            <a:r>
              <a:rPr lang="en-US" sz="1800" dirty="0"/>
              <a:t>Copies of contracts, grants or any other agreement specific to senior/key personnel foreign appointments and/or employment with a foreign institution for all foreign activities and resources that are reported in Other Support. If the contracts, grants or other agreements are not in English, recipients must provide translated copies.</a:t>
            </a:r>
          </a:p>
          <a:p>
            <a:r>
              <a:rPr lang="en-US" sz="2600" dirty="0"/>
              <a:t>Immediate notification of undisclosed Other Support</a:t>
            </a:r>
          </a:p>
          <a:p>
            <a:pPr lvl="1"/>
            <a:r>
              <a:rPr lang="en-US" sz="1800" dirty="0"/>
              <a:t>When a recipient organization discovers that a PI or other Senior/Key personnel on an active NIH grant failed to disclose Other Support information outside of Just-in-Time or the RPPR, as applicable, the recipient must submit updated Other Support to the Grants Management Specialist named in the Notice of Award within 30 days of becoming aware of the non-disclosure.</a:t>
            </a:r>
          </a:p>
          <a:p>
            <a:pPr>
              <a:spcBef>
                <a:spcPts val="600"/>
              </a:spcBef>
              <a:spcAft>
                <a:spcPts val="600"/>
              </a:spcAft>
            </a:pPr>
            <a:r>
              <a:rPr lang="en-US" sz="2800" dirty="0"/>
              <a:t>PI or other senior/key personnel will electronically sign submissions to certify accuracy of the information provided </a:t>
            </a:r>
            <a:endParaRPr lang="en-US" dirty="0"/>
          </a:p>
          <a:p>
            <a:endParaRPr lang="en-US" dirty="0"/>
          </a:p>
        </p:txBody>
      </p:sp>
    </p:spTree>
    <p:custDataLst>
      <p:tags r:id="rId1"/>
    </p:custDataLst>
    <p:extLst>
      <p:ext uri="{BB962C8B-B14F-4D97-AF65-F5344CB8AC3E}">
        <p14:creationId xmlns:p14="http://schemas.microsoft.com/office/powerpoint/2010/main" val="3798318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576778" cy="1218753"/>
          </a:xfrm>
        </p:spPr>
        <p:txBody>
          <a:bodyPr>
            <a:normAutofit/>
          </a:bodyPr>
          <a:lstStyle/>
          <a:p>
            <a:r>
              <a:rPr lang="en-US" dirty="0"/>
              <a:t>common questions</a:t>
            </a:r>
          </a:p>
        </p:txBody>
      </p:sp>
    </p:spTree>
    <p:extLst>
      <p:ext uri="{BB962C8B-B14F-4D97-AF65-F5344CB8AC3E}">
        <p14:creationId xmlns:p14="http://schemas.microsoft.com/office/powerpoint/2010/main" val="4117680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33</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Biosketch – Common Questions </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92480" y="1508126"/>
            <a:ext cx="10515600" cy="4848224"/>
          </a:xfrm>
        </p:spPr>
        <p:txBody>
          <a:bodyPr>
            <a:normAutofit/>
          </a:bodyPr>
          <a:lstStyle/>
          <a:p>
            <a:pPr>
              <a:spcBef>
                <a:spcPts val="600"/>
              </a:spcBef>
              <a:spcAft>
                <a:spcPts val="600"/>
              </a:spcAft>
            </a:pPr>
            <a:r>
              <a:rPr lang="en-US" sz="2800" b="1" dirty="0"/>
              <a:t>Since research support is no longer in Section D., is that information captured elsewhere in the Biosketch? </a:t>
            </a:r>
            <a:r>
              <a:rPr lang="en-US" sz="2800" dirty="0"/>
              <a:t>Research support information previously provided in section D is now included in Section A. Personal Statement. </a:t>
            </a:r>
          </a:p>
          <a:p>
            <a:pPr>
              <a:spcBef>
                <a:spcPts val="600"/>
              </a:spcBef>
              <a:spcAft>
                <a:spcPts val="600"/>
              </a:spcAft>
            </a:pPr>
            <a:r>
              <a:rPr lang="en-US" sz="2600" b="1" dirty="0"/>
              <a:t>The Biosketch instructions state that all positions and scientific appointments must be provided. Does this refer to active positions and appointments, or all positions a researcher has ever held? </a:t>
            </a:r>
            <a:r>
              <a:rPr lang="en-US" sz="2600" dirty="0"/>
              <a:t>The Biosketch must include all current positions and scientific appointments. The instructions have been updated to reflect this clarification </a:t>
            </a:r>
          </a:p>
          <a:p>
            <a:pPr lvl="1">
              <a:spcBef>
                <a:spcPts val="600"/>
              </a:spcBef>
              <a:spcAft>
                <a:spcPts val="600"/>
              </a:spcAft>
            </a:pPr>
            <a:endParaRPr lang="en-US" sz="2200" dirty="0">
              <a:latin typeface="+mn-lt"/>
            </a:endParaRPr>
          </a:p>
          <a:p>
            <a:endParaRPr lang="en-US" dirty="0"/>
          </a:p>
        </p:txBody>
      </p:sp>
    </p:spTree>
    <p:custDataLst>
      <p:tags r:id="rId1"/>
    </p:custDataLst>
    <p:extLst>
      <p:ext uri="{BB962C8B-B14F-4D97-AF65-F5344CB8AC3E}">
        <p14:creationId xmlns:p14="http://schemas.microsoft.com/office/powerpoint/2010/main" val="3343573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34</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Biosketch – Common Questions Cont.</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92480" y="1508126"/>
            <a:ext cx="10515600" cy="4848224"/>
          </a:xfrm>
        </p:spPr>
        <p:txBody>
          <a:bodyPr>
            <a:normAutofit/>
          </a:bodyPr>
          <a:lstStyle/>
          <a:p>
            <a:pPr>
              <a:spcBef>
                <a:spcPts val="600"/>
              </a:spcBef>
              <a:spcAft>
                <a:spcPts val="1200"/>
              </a:spcAft>
            </a:pPr>
            <a:r>
              <a:rPr lang="en-US" sz="2200" b="1" dirty="0"/>
              <a:t>Is the use of SciENcv required? </a:t>
            </a:r>
            <a:r>
              <a:rPr lang="en-US" sz="2200" dirty="0"/>
              <a:t>Not at this time.</a:t>
            </a:r>
          </a:p>
          <a:p>
            <a:pPr>
              <a:spcBef>
                <a:spcPts val="600"/>
              </a:spcBef>
              <a:spcAft>
                <a:spcPts val="1200"/>
              </a:spcAft>
            </a:pPr>
            <a:r>
              <a:rPr lang="en-US" sz="2200" b="1" dirty="0"/>
              <a:t>Are hyperlinks permitted in the Biosketch? </a:t>
            </a:r>
            <a:r>
              <a:rPr lang="en-US" sz="2200" dirty="0"/>
              <a:t>Hyperlinks are not permitted in the Biosketch, and may not be used in citations. Applicants may provide a URL to a full list of their published work. This URL must be to a Federal Government website (a .gov suffix). NIH recommends using My Bibliography.</a:t>
            </a:r>
          </a:p>
          <a:p>
            <a:pPr>
              <a:spcBef>
                <a:spcPts val="600"/>
              </a:spcBef>
              <a:spcAft>
                <a:spcPts val="1200"/>
              </a:spcAft>
            </a:pPr>
            <a:r>
              <a:rPr lang="en-US" sz="2200" dirty="0"/>
              <a:t> </a:t>
            </a:r>
            <a:r>
              <a:rPr lang="en-US" sz="2200" b="1" dirty="0"/>
              <a:t>What does NIH consider to be a “scientific appointment”? </a:t>
            </a:r>
            <a:r>
              <a:rPr lang="en-US" sz="2200" dirty="0"/>
              <a:t>Applicants and recipients must determine what constitutes a scientific appointment, in accordance with their institutional policies and procedures for tracking and managing outside activities.</a:t>
            </a:r>
          </a:p>
          <a:p>
            <a:pPr>
              <a:spcBef>
                <a:spcPts val="600"/>
              </a:spcBef>
              <a:spcAft>
                <a:spcPts val="600"/>
              </a:spcAft>
            </a:pPr>
            <a:endParaRPr lang="en-US" sz="2200" dirty="0"/>
          </a:p>
          <a:p>
            <a:pPr lvl="1">
              <a:spcBef>
                <a:spcPts val="600"/>
              </a:spcBef>
              <a:spcAft>
                <a:spcPts val="600"/>
              </a:spcAft>
            </a:pPr>
            <a:endParaRPr lang="en-US" sz="2200" dirty="0">
              <a:latin typeface="+mn-lt"/>
            </a:endParaRPr>
          </a:p>
          <a:p>
            <a:endParaRPr lang="en-US" dirty="0"/>
          </a:p>
        </p:txBody>
      </p:sp>
      <p:sp>
        <p:nvSpPr>
          <p:cNvPr id="6" name="TextBox 5" descr="Learn more: NOT-OD-20-086&#10;FAQs: grants.nih.gov/faqs#/covid-19.htm&#10;">
            <a:extLst>
              <a:ext uri="{FF2B5EF4-FFF2-40B4-BE49-F238E27FC236}">
                <a16:creationId xmlns:a16="http://schemas.microsoft.com/office/drawing/2014/main" id="{32862A71-BBCF-4F2E-915A-E407B8277A01}"/>
              </a:ext>
            </a:extLst>
          </p:cNvPr>
          <p:cNvSpPr txBox="1"/>
          <p:nvPr/>
        </p:nvSpPr>
        <p:spPr>
          <a:xfrm>
            <a:off x="3639195" y="5807418"/>
            <a:ext cx="5217725"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dirty="0">
                <a:solidFill>
                  <a:prstClr val="black"/>
                </a:solidFill>
                <a:latin typeface="Open Sans"/>
              </a:rPr>
              <a:t>For more FAQs visit our </a:t>
            </a:r>
            <a:r>
              <a:rPr lang="en-US" sz="2000" dirty="0">
                <a:solidFill>
                  <a:prstClr val="black"/>
                </a:solidFill>
                <a:latin typeface="Open Sans"/>
                <a:hlinkClick r:id="rId4"/>
              </a:rPr>
              <a:t>Biosketch Page </a:t>
            </a:r>
            <a:endParaRPr kumimoji="0" lang="en-US" sz="1800" b="0" i="0"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1859452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93F83-502A-4AD8-A605-04915B620CA2}"/>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35</a:t>
            </a:fld>
            <a:endParaRPr lang="en-US" dirty="0"/>
          </a:p>
        </p:txBody>
      </p:sp>
      <p:sp>
        <p:nvSpPr>
          <p:cNvPr id="4" name="Title 3">
            <a:extLst>
              <a:ext uri="{FF2B5EF4-FFF2-40B4-BE49-F238E27FC236}">
                <a16:creationId xmlns:a16="http://schemas.microsoft.com/office/drawing/2014/main" id="{A6307C37-5B24-41F3-8E8B-3ABFDD73A22F}"/>
              </a:ext>
            </a:extLst>
          </p:cNvPr>
          <p:cNvSpPr>
            <a:spLocks noGrp="1"/>
          </p:cNvSpPr>
          <p:nvPr>
            <p:ph type="title"/>
          </p:nvPr>
        </p:nvSpPr>
        <p:spPr/>
        <p:txBody>
          <a:bodyPr/>
          <a:lstStyle/>
          <a:p>
            <a:r>
              <a:rPr lang="en-US" dirty="0"/>
              <a:t>Other Support Common Questions </a:t>
            </a:r>
          </a:p>
        </p:txBody>
      </p:sp>
      <p:sp>
        <p:nvSpPr>
          <p:cNvPr id="3" name="Content Placeholder 2">
            <a:extLst>
              <a:ext uri="{FF2B5EF4-FFF2-40B4-BE49-F238E27FC236}">
                <a16:creationId xmlns:a16="http://schemas.microsoft.com/office/drawing/2014/main" id="{F3C79DC8-BB0D-4AC0-A1E7-E3BDF7C6DA92}"/>
              </a:ext>
            </a:extLst>
          </p:cNvPr>
          <p:cNvSpPr>
            <a:spLocks noGrp="1"/>
          </p:cNvSpPr>
          <p:nvPr>
            <p:ph idx="1"/>
          </p:nvPr>
        </p:nvSpPr>
        <p:spPr>
          <a:xfrm>
            <a:off x="838200" y="1690688"/>
            <a:ext cx="10515600" cy="4351338"/>
          </a:xfrm>
        </p:spPr>
        <p:txBody>
          <a:bodyPr>
            <a:normAutofit fontScale="92500" lnSpcReduction="10000"/>
          </a:bodyPr>
          <a:lstStyle/>
          <a:p>
            <a:r>
              <a:rPr lang="en-US" sz="2400" b="1" dirty="0"/>
              <a:t>Does NIH require disclosure of recently completed support? </a:t>
            </a:r>
            <a:r>
              <a:rPr lang="en-US" sz="2400" dirty="0"/>
              <a:t>No, NIH does not require disclosure of recently completed support in Other Support submissions, only current and pending resources.</a:t>
            </a:r>
          </a:p>
          <a:p>
            <a:r>
              <a:rPr lang="en-US" sz="2200" b="1" dirty="0"/>
              <a:t>Do the forms updates impact the timing of submission (e.g. Just-In-Time, RPPR)? No. </a:t>
            </a:r>
            <a:r>
              <a:rPr lang="en-US" dirty="0"/>
              <a:t>The updates to Other Support are to the form and instructions and do not change the process or timing of submission.</a:t>
            </a:r>
          </a:p>
          <a:p>
            <a:pPr algn="l"/>
            <a:r>
              <a:rPr lang="en-US" sz="2200" b="1" dirty="0"/>
              <a:t>NIH does not allow electronic signatures on attachments in electronic applications. Will electronic signatures be accepted on Other Support submissions? </a:t>
            </a:r>
            <a:r>
              <a:rPr lang="en-US" dirty="0"/>
              <a:t>Other Support submissions must be submitted as a flattened PDF, after all signatures are obtained. Recipients and applicants may use the electronic signature software of their choice, and in alignment with their institutional practices. A typed name is not an electronic signature and is not acceptable.</a:t>
            </a:r>
          </a:p>
        </p:txBody>
      </p:sp>
    </p:spTree>
    <p:extLst>
      <p:ext uri="{BB962C8B-B14F-4D97-AF65-F5344CB8AC3E}">
        <p14:creationId xmlns:p14="http://schemas.microsoft.com/office/powerpoint/2010/main" val="2099302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93F83-502A-4AD8-A605-04915B620CA2}"/>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36</a:t>
            </a:fld>
            <a:endParaRPr lang="en-US" dirty="0"/>
          </a:p>
        </p:txBody>
      </p:sp>
      <p:sp>
        <p:nvSpPr>
          <p:cNvPr id="4" name="Title 3">
            <a:extLst>
              <a:ext uri="{FF2B5EF4-FFF2-40B4-BE49-F238E27FC236}">
                <a16:creationId xmlns:a16="http://schemas.microsoft.com/office/drawing/2014/main" id="{A6307C37-5B24-41F3-8E8B-3ABFDD73A22F}"/>
              </a:ext>
            </a:extLst>
          </p:cNvPr>
          <p:cNvSpPr>
            <a:spLocks noGrp="1"/>
          </p:cNvSpPr>
          <p:nvPr>
            <p:ph type="title"/>
          </p:nvPr>
        </p:nvSpPr>
        <p:spPr>
          <a:xfrm>
            <a:off x="838199" y="365125"/>
            <a:ext cx="10953308" cy="1325563"/>
          </a:xfrm>
        </p:spPr>
        <p:txBody>
          <a:bodyPr/>
          <a:lstStyle/>
          <a:p>
            <a:r>
              <a:rPr lang="en-US" dirty="0"/>
              <a:t>Other Support Common Questions Cont. </a:t>
            </a:r>
          </a:p>
        </p:txBody>
      </p:sp>
      <p:sp>
        <p:nvSpPr>
          <p:cNvPr id="3" name="Content Placeholder 2">
            <a:extLst>
              <a:ext uri="{FF2B5EF4-FFF2-40B4-BE49-F238E27FC236}">
                <a16:creationId xmlns:a16="http://schemas.microsoft.com/office/drawing/2014/main" id="{F3C79DC8-BB0D-4AC0-A1E7-E3BDF7C6DA92}"/>
              </a:ext>
            </a:extLst>
          </p:cNvPr>
          <p:cNvSpPr>
            <a:spLocks noGrp="1"/>
          </p:cNvSpPr>
          <p:nvPr>
            <p:ph idx="1"/>
          </p:nvPr>
        </p:nvSpPr>
        <p:spPr>
          <a:xfrm>
            <a:off x="838200" y="1690688"/>
            <a:ext cx="10515600" cy="4351338"/>
          </a:xfrm>
        </p:spPr>
        <p:txBody>
          <a:bodyPr>
            <a:normAutofit/>
          </a:bodyPr>
          <a:lstStyle/>
          <a:p>
            <a:pPr algn="l"/>
            <a:r>
              <a:rPr lang="en-US" sz="2200" b="1" dirty="0"/>
              <a:t>I am key personnel on an NIH grant in the United States. I am collaborating with another scientist in the US, whose experiments have directly benefitted my research. Their experiments were conducted with funds awarded to their institution. Should this be reported as Other Support? </a:t>
            </a:r>
            <a:r>
              <a:rPr lang="en-US" b="0" i="0" dirty="0">
                <a:solidFill>
                  <a:srgbClr val="333333"/>
                </a:solidFill>
                <a:effectLst/>
                <a:latin typeface="-apple-system"/>
              </a:rPr>
              <a:t>Yes. Other Support includes domestic research collaborations that directly benefit the researcher’s research endeavors.</a:t>
            </a:r>
          </a:p>
          <a:p>
            <a:pPr algn="l"/>
            <a:r>
              <a:rPr lang="en-US" sz="2200" b="1" dirty="0"/>
              <a:t>For in-kind resources that do not have any associated effort, can researchers enter zero effort? </a:t>
            </a:r>
            <a:r>
              <a:rPr lang="en-US" dirty="0">
                <a:solidFill>
                  <a:srgbClr val="333333"/>
                </a:solidFill>
                <a:latin typeface="-apple-system"/>
              </a:rPr>
              <a:t>Yes, for in-kind resources with no associated time commitment, researchers can list zero effort, but must provide the estimated dollar value of the in-kind resource. The effort and dollar value cannot be both be zero.</a:t>
            </a:r>
          </a:p>
        </p:txBody>
      </p:sp>
      <p:sp>
        <p:nvSpPr>
          <p:cNvPr id="5" name="TextBox 4" descr="Learn more: NOT-OD-20-086&#10;FAQs: grants.nih.gov/faqs#/covid-19.htm&#10;">
            <a:extLst>
              <a:ext uri="{FF2B5EF4-FFF2-40B4-BE49-F238E27FC236}">
                <a16:creationId xmlns:a16="http://schemas.microsoft.com/office/drawing/2014/main" id="{7FF8C582-609D-427C-B537-C9CAC8F46D72}"/>
              </a:ext>
            </a:extLst>
          </p:cNvPr>
          <p:cNvSpPr txBox="1"/>
          <p:nvPr/>
        </p:nvSpPr>
        <p:spPr>
          <a:xfrm>
            <a:off x="3134699" y="5824618"/>
            <a:ext cx="5741287"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dirty="0">
                <a:solidFill>
                  <a:prstClr val="black"/>
                </a:solidFill>
                <a:latin typeface="Open Sans"/>
              </a:rPr>
              <a:t>For more FAQs visit our </a:t>
            </a:r>
            <a:r>
              <a:rPr lang="en-US" sz="2000" dirty="0">
                <a:solidFill>
                  <a:prstClr val="black"/>
                </a:solidFill>
                <a:latin typeface="Open Sans"/>
                <a:hlinkClick r:id="rId3"/>
              </a:rPr>
              <a:t>Other Support Page </a:t>
            </a:r>
            <a:endParaRPr kumimoji="0" lang="en-US" sz="1800" b="0" i="0"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692492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576778" cy="1218753"/>
          </a:xfrm>
        </p:spPr>
        <p:txBody>
          <a:bodyPr>
            <a:normAutofit/>
          </a:bodyPr>
          <a:lstStyle/>
          <a:p>
            <a:r>
              <a:rPr lang="en-US" dirty="0"/>
              <a:t>Resources</a:t>
            </a:r>
          </a:p>
        </p:txBody>
      </p:sp>
    </p:spTree>
    <p:extLst>
      <p:ext uri="{BB962C8B-B14F-4D97-AF65-F5344CB8AC3E}">
        <p14:creationId xmlns:p14="http://schemas.microsoft.com/office/powerpoint/2010/main" val="847847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417B63-B8A2-4BF4-A822-444002FC1D39}"/>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38</a:t>
            </a:fld>
            <a:endParaRPr lang="en-US" dirty="0"/>
          </a:p>
        </p:txBody>
      </p:sp>
      <p:sp>
        <p:nvSpPr>
          <p:cNvPr id="4" name="Title 3">
            <a:extLst>
              <a:ext uri="{FF2B5EF4-FFF2-40B4-BE49-F238E27FC236}">
                <a16:creationId xmlns:a16="http://schemas.microsoft.com/office/drawing/2014/main" id="{356E0969-8969-4F35-B88A-58426761C118}"/>
              </a:ext>
            </a:extLst>
          </p:cNvPr>
          <p:cNvSpPr>
            <a:spLocks noGrp="1"/>
          </p:cNvSpPr>
          <p:nvPr>
            <p:ph type="title"/>
          </p:nvPr>
        </p:nvSpPr>
        <p:spPr/>
        <p:txBody>
          <a:bodyPr/>
          <a:lstStyle/>
          <a:p>
            <a:r>
              <a:rPr lang="en-US" dirty="0"/>
              <a:t>Resources Available</a:t>
            </a:r>
          </a:p>
        </p:txBody>
      </p:sp>
      <p:sp>
        <p:nvSpPr>
          <p:cNvPr id="3" name="Content Placeholder 2">
            <a:extLst>
              <a:ext uri="{FF2B5EF4-FFF2-40B4-BE49-F238E27FC236}">
                <a16:creationId xmlns:a16="http://schemas.microsoft.com/office/drawing/2014/main" id="{0CD9095F-7130-4666-9B5B-0BB520750747}"/>
              </a:ext>
            </a:extLst>
          </p:cNvPr>
          <p:cNvSpPr>
            <a:spLocks noGrp="1"/>
          </p:cNvSpPr>
          <p:nvPr>
            <p:ph idx="1"/>
          </p:nvPr>
        </p:nvSpPr>
        <p:spPr>
          <a:xfrm>
            <a:off x="838200" y="1424181"/>
            <a:ext cx="10515600" cy="4351338"/>
          </a:xfrm>
        </p:spPr>
        <p:txBody>
          <a:bodyPr>
            <a:normAutofit/>
          </a:bodyPr>
          <a:lstStyle/>
          <a:p>
            <a:r>
              <a:rPr lang="en-US" dirty="0"/>
              <a:t>SciENcv</a:t>
            </a:r>
          </a:p>
          <a:p>
            <a:pPr lvl="1"/>
            <a:r>
              <a:rPr lang="en-US" dirty="0"/>
              <a:t>Updated </a:t>
            </a:r>
            <a:r>
              <a:rPr lang="en-US" dirty="0">
                <a:hlinkClick r:id="rId3"/>
              </a:rPr>
              <a:t>SciENcv</a:t>
            </a:r>
            <a:r>
              <a:rPr lang="en-US" dirty="0"/>
              <a:t> Biosketch template is available!</a:t>
            </a:r>
          </a:p>
          <a:p>
            <a:pPr lvl="1"/>
            <a:r>
              <a:rPr lang="en-US" dirty="0"/>
              <a:t>NIH is collaborating with SciENcv on a template for Other Support</a:t>
            </a:r>
          </a:p>
          <a:p>
            <a:pPr lvl="1"/>
            <a:r>
              <a:rPr lang="en-US" dirty="0"/>
              <a:t>Use of SciENcv will NOT be required</a:t>
            </a:r>
          </a:p>
          <a:p>
            <a:r>
              <a:rPr lang="en-US" dirty="0"/>
              <a:t>Additional Resources (Continually updated)</a:t>
            </a:r>
          </a:p>
          <a:p>
            <a:pPr lvl="1"/>
            <a:r>
              <a:rPr lang="en-US" dirty="0">
                <a:hlinkClick r:id="rId4"/>
              </a:rPr>
              <a:t>Other Support Page</a:t>
            </a:r>
            <a:endParaRPr lang="en-US" dirty="0"/>
          </a:p>
          <a:p>
            <a:pPr lvl="2"/>
            <a:r>
              <a:rPr lang="en-US" dirty="0"/>
              <a:t>Forms, Instructions, FAQs and samples</a:t>
            </a:r>
          </a:p>
          <a:p>
            <a:pPr lvl="1"/>
            <a:r>
              <a:rPr lang="en-US" dirty="0">
                <a:hlinkClick r:id="rId5"/>
              </a:rPr>
              <a:t>Biosketch Page</a:t>
            </a:r>
            <a:endParaRPr lang="en-US" dirty="0"/>
          </a:p>
          <a:p>
            <a:pPr lvl="2"/>
            <a:r>
              <a:rPr lang="en-US" dirty="0"/>
              <a:t>Forms, Instructions, FAQs and samples</a:t>
            </a:r>
          </a:p>
          <a:p>
            <a:endParaRPr lang="en-US" dirty="0"/>
          </a:p>
        </p:txBody>
      </p:sp>
    </p:spTree>
    <p:extLst>
      <p:ext uri="{BB962C8B-B14F-4D97-AF65-F5344CB8AC3E}">
        <p14:creationId xmlns:p14="http://schemas.microsoft.com/office/powerpoint/2010/main" val="411292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What is commitment transparency?</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590261"/>
            <a:ext cx="10515600" cy="4586702"/>
          </a:xfrm>
        </p:spPr>
        <p:txBody>
          <a:bodyPr/>
          <a:lstStyle/>
          <a:p>
            <a:pPr marL="0" indent="0" algn="ctr">
              <a:lnSpc>
                <a:spcPct val="100000"/>
              </a:lnSpc>
              <a:spcBef>
                <a:spcPts val="0"/>
              </a:spcBef>
              <a:spcAft>
                <a:spcPts val="600"/>
              </a:spcAft>
              <a:buNone/>
            </a:pPr>
            <a:r>
              <a:rPr lang="en-US" b="1" dirty="0"/>
              <a:t>Transparency and reporting of </a:t>
            </a:r>
            <a:r>
              <a:rPr lang="en-US" b="1" i="1" dirty="0"/>
              <a:t>all</a:t>
            </a:r>
            <a:r>
              <a:rPr lang="en-US" b="1" dirty="0"/>
              <a:t> research activities, domestic and foreign</a:t>
            </a:r>
          </a:p>
          <a:p>
            <a:pPr marL="0" indent="0" algn="ctr">
              <a:lnSpc>
                <a:spcPct val="100000"/>
              </a:lnSpc>
              <a:spcBef>
                <a:spcPts val="0"/>
              </a:spcBef>
              <a:spcAft>
                <a:spcPts val="600"/>
              </a:spcAft>
              <a:buNone/>
            </a:pPr>
            <a:endParaRPr lang="en-US" b="1" dirty="0"/>
          </a:p>
          <a:p>
            <a:pPr>
              <a:lnSpc>
                <a:spcPct val="100000"/>
              </a:lnSpc>
              <a:spcBef>
                <a:spcPts val="0"/>
              </a:spcBef>
              <a:spcAft>
                <a:spcPts val="600"/>
              </a:spcAft>
            </a:pPr>
            <a:r>
              <a:rPr lang="en-US" dirty="0"/>
              <a:t>Openness and transparency enables productive collaboration and helps ensure appropriate disclosure of potential conflicts of interest and commitment</a:t>
            </a:r>
          </a:p>
          <a:p>
            <a:pPr>
              <a:lnSpc>
                <a:spcPct val="100000"/>
              </a:lnSpc>
              <a:spcBef>
                <a:spcPts val="0"/>
              </a:spcBef>
              <a:spcAft>
                <a:spcPts val="600"/>
              </a:spcAft>
            </a:pPr>
            <a:r>
              <a:rPr lang="en-US" dirty="0">
                <a:ea typeface="Calibri" panose="020F0502020204030204" pitchFamily="34" charset="0"/>
                <a:cs typeface="Times New Roman" panose="02020603050405020304" pitchFamily="18" charset="0"/>
              </a:rPr>
              <a:t>Failure by some researchers at NIH-funded institutions to disclose substantial contributions of resources from other organizations, including foreign governments, threatens to distort decisions about the appropriate use of NIH funds</a:t>
            </a:r>
          </a:p>
          <a:p>
            <a:endParaRPr lang="en-US" dirty="0"/>
          </a:p>
        </p:txBody>
      </p:sp>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4</a:t>
            </a:fld>
            <a:endParaRPr lang="en-US" dirty="0"/>
          </a:p>
        </p:txBody>
      </p:sp>
    </p:spTree>
    <p:custDataLst>
      <p:tags r:id="rId1"/>
    </p:custDataLst>
    <p:extLst>
      <p:ext uri="{BB962C8B-B14F-4D97-AF65-F5344CB8AC3E}">
        <p14:creationId xmlns:p14="http://schemas.microsoft.com/office/powerpoint/2010/main" val="287568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63E734-1DE4-43F4-A27A-C31994390FD7}"/>
              </a:ext>
            </a:extLst>
          </p:cNvPr>
          <p:cNvSpPr>
            <a:spLocks noGrp="1"/>
          </p:cNvSpPr>
          <p:nvPr>
            <p:ph type="title"/>
          </p:nvPr>
        </p:nvSpPr>
        <p:spPr/>
        <p:txBody>
          <a:bodyPr/>
          <a:lstStyle/>
          <a:p>
            <a:r>
              <a:rPr lang="en-US" dirty="0"/>
              <a:t>Inter-Agency Areas of Focus</a:t>
            </a:r>
          </a:p>
        </p:txBody>
      </p:sp>
      <p:sp>
        <p:nvSpPr>
          <p:cNvPr id="2" name="Slide Number Placeholder 1">
            <a:extLst>
              <a:ext uri="{FF2B5EF4-FFF2-40B4-BE49-F238E27FC236}">
                <a16:creationId xmlns:a16="http://schemas.microsoft.com/office/drawing/2014/main" id="{A407F1EB-826A-4D06-A910-29CA01D90B91}"/>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5</a:t>
            </a:fld>
            <a:endParaRPr lang="en-US" dirty="0"/>
          </a:p>
        </p:txBody>
      </p:sp>
      <p:sp>
        <p:nvSpPr>
          <p:cNvPr id="3" name="Content Placeholder 2">
            <a:extLst>
              <a:ext uri="{FF2B5EF4-FFF2-40B4-BE49-F238E27FC236}">
                <a16:creationId xmlns:a16="http://schemas.microsoft.com/office/drawing/2014/main" id="{1E32605F-8B7A-4A49-9F5A-37B3EE6D2D83}"/>
              </a:ext>
            </a:extLst>
          </p:cNvPr>
          <p:cNvSpPr>
            <a:spLocks noGrp="1"/>
          </p:cNvSpPr>
          <p:nvPr>
            <p:ph idx="1"/>
          </p:nvPr>
        </p:nvSpPr>
        <p:spPr>
          <a:xfrm>
            <a:off x="838200" y="1690688"/>
            <a:ext cx="10515600" cy="4351338"/>
          </a:xfrm>
        </p:spPr>
        <p:txBody>
          <a:bodyPr>
            <a:normAutofit/>
          </a:bodyPr>
          <a:lstStyle/>
          <a:p>
            <a:r>
              <a:rPr lang="en-US" dirty="0"/>
              <a:t>Some foreign governments are working vigorously to illicitly acquire, and in some cases outright steal, U.S. research and technology</a:t>
            </a:r>
          </a:p>
          <a:p>
            <a:r>
              <a:rPr lang="en-US" dirty="0"/>
              <a:t>Key Issues:</a:t>
            </a:r>
          </a:p>
          <a:p>
            <a:pPr lvl="1"/>
            <a:r>
              <a:rPr lang="en-US" b="1" i="0" dirty="0">
                <a:effectLst/>
                <a:latin typeface="Arial" panose="020B0604020202020204" pitchFamily="34" charset="0"/>
              </a:rPr>
              <a:t>Conflicts of Interest: </a:t>
            </a:r>
            <a:r>
              <a:rPr lang="en-US" b="0" i="0" dirty="0">
                <a:effectLst/>
                <a:latin typeface="Arial" panose="020B0604020202020204" pitchFamily="34" charset="0"/>
              </a:rPr>
              <a:t>An individual, their spouse, or dependent children have a financial interest/relationship which could directly and significantly affect the design, conduct, reporting, or funding of research</a:t>
            </a:r>
          </a:p>
          <a:p>
            <a:pPr lvl="1"/>
            <a:r>
              <a:rPr lang="en-US" b="1" i="0" dirty="0">
                <a:effectLst/>
                <a:latin typeface="Arial" panose="020B0604020202020204" pitchFamily="34" charset="0"/>
              </a:rPr>
              <a:t>Conflicts of Commitment: </a:t>
            </a:r>
            <a:r>
              <a:rPr lang="en-US" b="0" i="0" dirty="0">
                <a:effectLst/>
                <a:latin typeface="Arial" panose="020B0604020202020204" pitchFamily="34" charset="0"/>
              </a:rPr>
              <a:t>an individual accepts or incurs conflicting obligations between or among multiple employers or entities.</a:t>
            </a:r>
          </a:p>
          <a:p>
            <a:pPr lvl="1"/>
            <a:r>
              <a:rPr lang="en-US" b="1" i="0" dirty="0">
                <a:effectLst/>
                <a:latin typeface="Arial" panose="020B0604020202020204" pitchFamily="34" charset="0"/>
              </a:rPr>
              <a:t>Talent Recruitment Programs</a:t>
            </a:r>
            <a:endParaRPr lang="en-US" b="1" dirty="0"/>
          </a:p>
        </p:txBody>
      </p:sp>
      <p:sp>
        <p:nvSpPr>
          <p:cNvPr id="5" name="TextBox 4" descr="Learn more: NOT-OD-20-086&#10;FAQs: grants.nih.gov/faqs#/covid-19.htm&#10;">
            <a:extLst>
              <a:ext uri="{FF2B5EF4-FFF2-40B4-BE49-F238E27FC236}">
                <a16:creationId xmlns:a16="http://schemas.microsoft.com/office/drawing/2014/main" id="{A90A4ED2-8D18-43AA-BB0C-04CB7C67265D}"/>
              </a:ext>
            </a:extLst>
          </p:cNvPr>
          <p:cNvSpPr txBox="1"/>
          <p:nvPr/>
        </p:nvSpPr>
        <p:spPr>
          <a:xfrm>
            <a:off x="3777419" y="5743734"/>
            <a:ext cx="4068554"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dirty="0">
                <a:solidFill>
                  <a:prstClr val="black"/>
                </a:solidFill>
                <a:latin typeface="Open Sans"/>
              </a:rPr>
              <a:t>For Details visit </a:t>
            </a:r>
            <a:r>
              <a:rPr lang="en-US" sz="2000" dirty="0">
                <a:solidFill>
                  <a:prstClr val="black"/>
                </a:solidFill>
                <a:latin typeface="Open Sans"/>
                <a:hlinkClick r:id="rId2"/>
              </a:rPr>
              <a:t>OSTP Blog</a:t>
            </a:r>
            <a:endParaRPr kumimoji="0" lang="en-US" sz="1800" b="0" i="0"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362139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1EF11E-3BDD-4C03-932C-B0C98315B505}"/>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6</a:t>
            </a:fld>
            <a:endParaRPr lang="en-US" dirty="0"/>
          </a:p>
        </p:txBody>
      </p:sp>
      <p:sp>
        <p:nvSpPr>
          <p:cNvPr id="4" name="Title 3">
            <a:extLst>
              <a:ext uri="{FF2B5EF4-FFF2-40B4-BE49-F238E27FC236}">
                <a16:creationId xmlns:a16="http://schemas.microsoft.com/office/drawing/2014/main" id="{FCFC4AB5-8AAF-4EB0-922B-0078621AD426}"/>
              </a:ext>
            </a:extLst>
          </p:cNvPr>
          <p:cNvSpPr>
            <a:spLocks noGrp="1"/>
          </p:cNvSpPr>
          <p:nvPr>
            <p:ph type="title"/>
          </p:nvPr>
        </p:nvSpPr>
        <p:spPr/>
        <p:txBody>
          <a:bodyPr/>
          <a:lstStyle/>
          <a:p>
            <a:r>
              <a:rPr lang="en-US" dirty="0"/>
              <a:t>NDAA-223</a:t>
            </a:r>
          </a:p>
        </p:txBody>
      </p:sp>
      <p:sp>
        <p:nvSpPr>
          <p:cNvPr id="3" name="Content Placeholder 2">
            <a:extLst>
              <a:ext uri="{FF2B5EF4-FFF2-40B4-BE49-F238E27FC236}">
                <a16:creationId xmlns:a16="http://schemas.microsoft.com/office/drawing/2014/main" id="{4A15793B-AC87-472E-AC86-37588E79D9E6}"/>
              </a:ext>
            </a:extLst>
          </p:cNvPr>
          <p:cNvSpPr>
            <a:spLocks noGrp="1"/>
          </p:cNvSpPr>
          <p:nvPr>
            <p:ph idx="1"/>
          </p:nvPr>
        </p:nvSpPr>
        <p:spPr>
          <a:xfrm>
            <a:off x="838200" y="1556434"/>
            <a:ext cx="10515600" cy="4351338"/>
          </a:xfrm>
        </p:spPr>
        <p:txBody>
          <a:bodyPr/>
          <a:lstStyle/>
          <a:p>
            <a:r>
              <a:rPr lang="en-US" dirty="0"/>
              <a:t>2021 National Defense Authorization Act (NDAA), Section 223 </a:t>
            </a:r>
            <a:r>
              <a:rPr lang="en-US" i="1" dirty="0"/>
              <a:t>Disclosure of Funding Sources in Applications for Federal Research and Development Awards</a:t>
            </a:r>
          </a:p>
          <a:p>
            <a:r>
              <a:rPr lang="en-US" dirty="0"/>
              <a:t>Applies to all applicants for research and development awards from Federal Research Agencies</a:t>
            </a:r>
          </a:p>
          <a:p>
            <a:r>
              <a:rPr lang="en-US" dirty="0"/>
              <a:t>Requires each covered individual listed in the application to:</a:t>
            </a:r>
          </a:p>
          <a:p>
            <a:pPr lvl="1"/>
            <a:r>
              <a:rPr lang="en-US" dirty="0"/>
              <a:t>Disclose the amount, type and source of all current and pending support</a:t>
            </a:r>
          </a:p>
          <a:p>
            <a:pPr lvl="1"/>
            <a:r>
              <a:rPr lang="en-US" dirty="0"/>
              <a:t>Certify the disclosure is current, accurate and complete</a:t>
            </a:r>
          </a:p>
          <a:p>
            <a:pPr lvl="1"/>
            <a:r>
              <a:rPr lang="en-US" dirty="0"/>
              <a:t>Agree to update such disclosure at the request of the agency prior to award and at any subsequent time the agency determines appropriate</a:t>
            </a:r>
          </a:p>
        </p:txBody>
      </p:sp>
      <p:sp>
        <p:nvSpPr>
          <p:cNvPr id="5" name="TextBox 4" descr="Learn more: NOT-OD-20-086&#10;FAQs: grants.nih.gov/faqs#/covid-19.htm&#10;">
            <a:extLst>
              <a:ext uri="{FF2B5EF4-FFF2-40B4-BE49-F238E27FC236}">
                <a16:creationId xmlns:a16="http://schemas.microsoft.com/office/drawing/2014/main" id="{429223DB-77DC-4007-A065-439D73411CC0}"/>
              </a:ext>
            </a:extLst>
          </p:cNvPr>
          <p:cNvSpPr txBox="1"/>
          <p:nvPr/>
        </p:nvSpPr>
        <p:spPr>
          <a:xfrm>
            <a:off x="3761653" y="5892086"/>
            <a:ext cx="4068554"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dirty="0">
                <a:solidFill>
                  <a:prstClr val="black"/>
                </a:solidFill>
                <a:latin typeface="Open Sans"/>
              </a:rPr>
              <a:t>See full text </a:t>
            </a:r>
            <a:r>
              <a:rPr lang="en-US" sz="2000" dirty="0">
                <a:solidFill>
                  <a:prstClr val="black"/>
                </a:solidFill>
                <a:latin typeface="Open Sans"/>
                <a:hlinkClick r:id="rId2"/>
              </a:rPr>
              <a:t>here</a:t>
            </a:r>
            <a:endParaRPr kumimoji="0" lang="en-US" sz="1800" b="0" i="0"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345320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67FA30-52BB-45FD-8345-2A8D0F67FDBB}"/>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7</a:t>
            </a:fld>
            <a:endParaRPr lang="en-US" dirty="0"/>
          </a:p>
        </p:txBody>
      </p:sp>
      <p:sp>
        <p:nvSpPr>
          <p:cNvPr id="4" name="Title 3">
            <a:extLst>
              <a:ext uri="{FF2B5EF4-FFF2-40B4-BE49-F238E27FC236}">
                <a16:creationId xmlns:a16="http://schemas.microsoft.com/office/drawing/2014/main" id="{3C685963-0563-4336-A349-2C220C6365A5}"/>
              </a:ext>
            </a:extLst>
          </p:cNvPr>
          <p:cNvSpPr>
            <a:spLocks noGrp="1"/>
          </p:cNvSpPr>
          <p:nvPr>
            <p:ph type="title"/>
          </p:nvPr>
        </p:nvSpPr>
        <p:spPr/>
        <p:txBody>
          <a:bodyPr/>
          <a:lstStyle/>
          <a:p>
            <a:r>
              <a:rPr lang="en-US" dirty="0"/>
              <a:t>NSPM-33</a:t>
            </a:r>
          </a:p>
        </p:txBody>
      </p:sp>
      <p:sp>
        <p:nvSpPr>
          <p:cNvPr id="3" name="Content Placeholder 2">
            <a:extLst>
              <a:ext uri="{FF2B5EF4-FFF2-40B4-BE49-F238E27FC236}">
                <a16:creationId xmlns:a16="http://schemas.microsoft.com/office/drawing/2014/main" id="{C07F2A94-4A1C-4ECF-A70A-E4250A619230}"/>
              </a:ext>
            </a:extLst>
          </p:cNvPr>
          <p:cNvSpPr>
            <a:spLocks noGrp="1"/>
          </p:cNvSpPr>
          <p:nvPr>
            <p:ph idx="1"/>
          </p:nvPr>
        </p:nvSpPr>
        <p:spPr>
          <a:xfrm>
            <a:off x="838200" y="1584107"/>
            <a:ext cx="10515600" cy="4351338"/>
          </a:xfrm>
        </p:spPr>
        <p:txBody>
          <a:bodyPr/>
          <a:lstStyle/>
          <a:p>
            <a:r>
              <a:rPr lang="en-US" dirty="0"/>
              <a:t>National Security Presidential Memorandum (NSPM) on Research Security and Integrity, signed January 14, 2021</a:t>
            </a:r>
          </a:p>
          <a:p>
            <a:r>
              <a:rPr lang="en-US" dirty="0"/>
              <a:t>Implementation led by Office of Science and Technology Policy (OSTP)</a:t>
            </a:r>
          </a:p>
          <a:p>
            <a:r>
              <a:rPr lang="en-US" b="1" dirty="0"/>
              <a:t>Purpose:</a:t>
            </a:r>
            <a:r>
              <a:rPr lang="en-US" dirty="0"/>
              <a:t> To strengthen  protections  of US Government  supported Research and Development  (R&amp;D) against foreign government interference  and exploitation</a:t>
            </a:r>
          </a:p>
          <a:p>
            <a:r>
              <a:rPr lang="en-US" dirty="0"/>
              <a:t>Funding agency responsibilities: require participants involved in the R&amp;D enterprise to disclose appropriate information, ensure recipients have policies and processes for research security and integrity, and share information across federal funding institutions</a:t>
            </a:r>
          </a:p>
        </p:txBody>
      </p:sp>
      <p:sp>
        <p:nvSpPr>
          <p:cNvPr id="5" name="TextBox 4" descr="Learn more: NOT-OD-20-086&#10;FAQs: grants.nih.gov/faqs#/covid-19.htm&#10;">
            <a:extLst>
              <a:ext uri="{FF2B5EF4-FFF2-40B4-BE49-F238E27FC236}">
                <a16:creationId xmlns:a16="http://schemas.microsoft.com/office/drawing/2014/main" id="{75D43129-4394-4331-8CD4-25577040B0D9}"/>
              </a:ext>
            </a:extLst>
          </p:cNvPr>
          <p:cNvSpPr txBox="1"/>
          <p:nvPr/>
        </p:nvSpPr>
        <p:spPr>
          <a:xfrm>
            <a:off x="3761653" y="5892086"/>
            <a:ext cx="4068554"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dirty="0">
                <a:solidFill>
                  <a:prstClr val="black"/>
                </a:solidFill>
                <a:latin typeface="Open Sans"/>
              </a:rPr>
              <a:t>See full text </a:t>
            </a:r>
            <a:r>
              <a:rPr lang="en-US" sz="2000" dirty="0">
                <a:solidFill>
                  <a:prstClr val="black"/>
                </a:solidFill>
                <a:latin typeface="Open Sans"/>
                <a:hlinkClick r:id="rId2"/>
              </a:rPr>
              <a:t>here</a:t>
            </a:r>
            <a:endParaRPr kumimoji="0" lang="en-US" sz="1800" b="0" i="0"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77607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E419F8-B649-490F-A884-A3D94DB454BF}"/>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8</a:t>
            </a:fld>
            <a:endParaRPr lang="en-US" dirty="0"/>
          </a:p>
        </p:txBody>
      </p:sp>
      <p:sp>
        <p:nvSpPr>
          <p:cNvPr id="4" name="Title 3">
            <a:extLst>
              <a:ext uri="{FF2B5EF4-FFF2-40B4-BE49-F238E27FC236}">
                <a16:creationId xmlns:a16="http://schemas.microsoft.com/office/drawing/2014/main" id="{F76C8CF8-3BCB-4532-A951-CAA39BB60390}"/>
              </a:ext>
            </a:extLst>
          </p:cNvPr>
          <p:cNvSpPr>
            <a:spLocks noGrp="1"/>
          </p:cNvSpPr>
          <p:nvPr>
            <p:ph type="title"/>
          </p:nvPr>
        </p:nvSpPr>
        <p:spPr/>
        <p:txBody>
          <a:bodyPr/>
          <a:lstStyle/>
          <a:p>
            <a:r>
              <a:rPr lang="en-US" dirty="0"/>
              <a:t>NSPM-33 Disclosure Requirements</a:t>
            </a:r>
          </a:p>
        </p:txBody>
      </p:sp>
      <p:sp>
        <p:nvSpPr>
          <p:cNvPr id="3" name="Content Placeholder 2">
            <a:extLst>
              <a:ext uri="{FF2B5EF4-FFF2-40B4-BE49-F238E27FC236}">
                <a16:creationId xmlns:a16="http://schemas.microsoft.com/office/drawing/2014/main" id="{7015EE89-E570-4507-B747-0D75CC664A35}"/>
              </a:ext>
            </a:extLst>
          </p:cNvPr>
          <p:cNvSpPr>
            <a:spLocks noGrp="1"/>
          </p:cNvSpPr>
          <p:nvPr>
            <p:ph idx="1"/>
          </p:nvPr>
        </p:nvSpPr>
        <p:spPr>
          <a:xfrm>
            <a:off x="838200" y="1481959"/>
            <a:ext cx="10515600" cy="4695004"/>
          </a:xfrm>
        </p:spPr>
        <p:txBody>
          <a:bodyPr>
            <a:normAutofit lnSpcReduction="10000"/>
          </a:bodyPr>
          <a:lstStyle/>
          <a:p>
            <a:r>
              <a:rPr lang="en-US" dirty="0"/>
              <a:t>Organizational affiliations and employment.</a:t>
            </a:r>
          </a:p>
          <a:p>
            <a:r>
              <a:rPr lang="en-US" dirty="0"/>
              <a:t>Other support, contractual or otherwise, </a:t>
            </a:r>
            <a:r>
              <a:rPr lang="en-US" b="1" i="1" dirty="0"/>
              <a:t>direct and indirect</a:t>
            </a:r>
            <a:r>
              <a:rPr lang="en-US" dirty="0"/>
              <a:t>, including current and pending private and public sources of funding or income, both foreign and domestic</a:t>
            </a:r>
          </a:p>
          <a:p>
            <a:r>
              <a:rPr lang="en-US" dirty="0"/>
              <a:t>Current or pending participation in, or applications to, programs sponsored by foreign governments,  instrumentalities, or entities, including foreign government-sponsored talent recruitment programs</a:t>
            </a:r>
          </a:p>
          <a:p>
            <a:r>
              <a:rPr lang="en-US" dirty="0"/>
              <a:t>Positions and appointments, both domestic and foreign, including affiliations with foreign entities or governments. This includes titled academic, professional or institutional appointments, whether or not renumeration is received, and whether full-time, part-time or voluntary (including adjunct, visiting or honorary)</a:t>
            </a:r>
          </a:p>
        </p:txBody>
      </p:sp>
    </p:spTree>
    <p:extLst>
      <p:ext uri="{BB962C8B-B14F-4D97-AF65-F5344CB8AC3E}">
        <p14:creationId xmlns:p14="http://schemas.microsoft.com/office/powerpoint/2010/main" val="143856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795339"/>
          </a:xfrm>
        </p:spPr>
        <p:txBody>
          <a:bodyPr>
            <a:normAutofit fontScale="90000"/>
          </a:bodyPr>
          <a:lstStyle/>
          <a:p>
            <a:r>
              <a:rPr lang="en-US" dirty="0"/>
              <a:t>So, what about NIH?</a:t>
            </a:r>
          </a:p>
        </p:txBody>
      </p:sp>
    </p:spTree>
    <p:extLst>
      <p:ext uri="{BB962C8B-B14F-4D97-AF65-F5344CB8AC3E}">
        <p14:creationId xmlns:p14="http://schemas.microsoft.com/office/powerpoint/2010/main" val="27478161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46BB0C-6012-465E-87C1-5EA49490DF4E}">
  <ds:schemaRefs>
    <ds:schemaRef ds:uri="http://schemas.microsoft.com/office/2006/metadata/properties"/>
    <ds:schemaRef ds:uri="http://schemas.microsoft.com/sharepoint/v3"/>
    <ds:schemaRef ds:uri="http://schemas.openxmlformats.org/package/2006/metadata/core-properties"/>
    <ds:schemaRef ds:uri="http://purl.org/dc/terms/"/>
    <ds:schemaRef ds:uri="http://schemas.microsoft.com/office/infopath/2007/PartnerControls"/>
    <ds:schemaRef ds:uri="http://purl.org/dc/dcmitype/"/>
    <ds:schemaRef ds:uri="589fc4a7-9825-4918-b2d3-6237c872ffbf"/>
    <ds:schemaRef ds:uri="http://schemas.microsoft.com/office/2006/documentManagement/types"/>
    <ds:schemaRef ds:uri="0b516ab0-04e4-4c88-99cd-523706b96b1a"/>
    <ds:schemaRef ds:uri="http://www.w3.org/XML/1998/namespace"/>
    <ds:schemaRef ds:uri="http://purl.org/dc/elements/1.1/"/>
  </ds:schemaRefs>
</ds:datastoreItem>
</file>

<file path=customXml/itemProps2.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3.xml><?xml version="1.0" encoding="utf-8"?>
<ds:datastoreItem xmlns:ds="http://schemas.openxmlformats.org/officeDocument/2006/customXml" ds:itemID="{B435E899-B73F-4297-813F-3FC6F53E6474}"/>
</file>

<file path=docProps/app.xml><?xml version="1.0" encoding="utf-8"?>
<Properties xmlns="http://schemas.openxmlformats.org/officeDocument/2006/extended-properties" xmlns:vt="http://schemas.openxmlformats.org/officeDocument/2006/docPropsVTypes">
  <TotalTime>12026</TotalTime>
  <Words>3111</Words>
  <Application>Microsoft Office PowerPoint</Application>
  <PresentationFormat>Widescreen</PresentationFormat>
  <Paragraphs>334</Paragraphs>
  <Slides>38</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-apple-system</vt:lpstr>
      <vt:lpstr>Arial</vt:lpstr>
      <vt:lpstr>Calibri</vt:lpstr>
      <vt:lpstr>Open Sans</vt:lpstr>
      <vt:lpstr>Open Sans ExtraBold</vt:lpstr>
      <vt:lpstr>Open Sans Light</vt:lpstr>
      <vt:lpstr>Open Sans Light ITALIC</vt:lpstr>
      <vt:lpstr>Times New Roman</vt:lpstr>
      <vt:lpstr>Office Theme</vt:lpstr>
      <vt:lpstr>Commitment Transparency  </vt:lpstr>
      <vt:lpstr>Overview</vt:lpstr>
      <vt:lpstr>Background</vt:lpstr>
      <vt:lpstr>What is commitment transparency?</vt:lpstr>
      <vt:lpstr>Inter-Agency Areas of Focus</vt:lpstr>
      <vt:lpstr>NDAA-223</vt:lpstr>
      <vt:lpstr>NSPM-33</vt:lpstr>
      <vt:lpstr>NSPM-33 Disclosure Requirements</vt:lpstr>
      <vt:lpstr>So, what about NIH?</vt:lpstr>
      <vt:lpstr>Issues Seen at NIH</vt:lpstr>
      <vt:lpstr>Undisclosed Employment Agreements</vt:lpstr>
      <vt:lpstr>Undisclosed Employment Agreements </vt:lpstr>
      <vt:lpstr>Institutions say they are unaware</vt:lpstr>
      <vt:lpstr>New cases continue</vt:lpstr>
      <vt:lpstr>Our Approach</vt:lpstr>
      <vt:lpstr>Required Disclosures</vt:lpstr>
      <vt:lpstr>Considerations for Recipients </vt:lpstr>
      <vt:lpstr>NIH Disclosure Requirements </vt:lpstr>
      <vt:lpstr>NIH Disclosure Requirements  </vt:lpstr>
      <vt:lpstr>NIH Disclosure Requirements </vt:lpstr>
      <vt:lpstr>NIH Disclosure Requirements </vt:lpstr>
      <vt:lpstr>NIH Disclosure Requirements </vt:lpstr>
      <vt:lpstr>NIH Disclosure Requirements </vt:lpstr>
      <vt:lpstr>NIH Disclosure Requirements </vt:lpstr>
      <vt:lpstr>Other Support does not include:</vt:lpstr>
      <vt:lpstr>Form and instruction updates</vt:lpstr>
      <vt:lpstr>Form &amp; Instruction Updates</vt:lpstr>
      <vt:lpstr>Biosketch Format Updates</vt:lpstr>
      <vt:lpstr>Biosketch - Requirements</vt:lpstr>
      <vt:lpstr>Other Support Format Updates</vt:lpstr>
      <vt:lpstr>Other Support Format Updates Cont.</vt:lpstr>
      <vt:lpstr>common questions</vt:lpstr>
      <vt:lpstr>Biosketch – Common Questions </vt:lpstr>
      <vt:lpstr>Biosketch – Common Questions Cont.</vt:lpstr>
      <vt:lpstr>Other Support Common Questions </vt:lpstr>
      <vt:lpstr>Other Support Common Questions Cont. </vt:lpstr>
      <vt:lpstr>Resources</vt:lpstr>
      <vt:lpstr>Resources Available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Commitment Transparency</dc:title>
  <dc:creator>Sullivan, Elyse (NIH/OD) [E]</dc:creator>
  <cp:lastModifiedBy>Cummins, Sheri (NIH/OD) [E]</cp:lastModifiedBy>
  <cp:revision>379</cp:revision>
  <dcterms:created xsi:type="dcterms:W3CDTF">2020-04-01T16:42:00Z</dcterms:created>
  <dcterms:modified xsi:type="dcterms:W3CDTF">2021-10-27T13:45:59Z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