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2"/>
  </p:notesMasterIdLst>
  <p:sldIdLst>
    <p:sldId id="1230" r:id="rId3"/>
    <p:sldId id="1259" r:id="rId4"/>
    <p:sldId id="1232" r:id="rId5"/>
    <p:sldId id="1233" r:id="rId6"/>
    <p:sldId id="1261" r:id="rId7"/>
    <p:sldId id="1235" r:id="rId8"/>
    <p:sldId id="1260" r:id="rId9"/>
    <p:sldId id="1262" r:id="rId10"/>
    <p:sldId id="1252" r:id="rId11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eorge, David (NIH/NIBIB) [E]" initials="GD([" lastIdx="6" clrIdx="0">
    <p:extLst>
      <p:ext uri="{19B8F6BF-5375-455C-9EA6-DF929625EA0E}">
        <p15:presenceInfo xmlns:p15="http://schemas.microsoft.com/office/powerpoint/2012/main" userId="S::georged@nih.gov::d871a2c1-f88d-40d7-a0fa-ad11e05baca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25" autoAdjust="0"/>
    <p:restoredTop sz="74623" autoAdjust="0"/>
  </p:normalViewPr>
  <p:slideViewPr>
    <p:cSldViewPr snapToGrid="0">
      <p:cViewPr varScale="1">
        <p:scale>
          <a:sx n="83" d="100"/>
          <a:sy n="83" d="100"/>
        </p:scale>
        <p:origin x="45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commentAuthors" Target="commentAuthor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AD1C4DF-81D1-422F-8D94-B66161BBA4C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8681864-AF2F-4B27-838F-417118E48463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64781BAB-754B-4156-9BC4-A672913EF21C}" type="datetimeFigureOut">
              <a:rPr lang="en-US"/>
              <a:pPr>
                <a:defRPr/>
              </a:pPr>
              <a:t>11/9/2020</a:t>
            </a:fld>
            <a:endParaRPr lang="en-US" dirty="0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907ED38E-9072-4BCC-8720-1D9BAF09788F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A50F7418-459E-431F-A29C-893191FE26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24E64F-52B5-48BD-AF11-8751B4D62B5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64756C-4F6F-4B37-90E8-E53FDB97748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3883485B-0B32-48FB-81C4-CC50A2407BB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6CDE5D-22D8-4CA3-958F-EC5A27C04C1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3051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6CDE5D-22D8-4CA3-958F-EC5A27C04C1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7213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26CDE5D-22D8-4CA3-958F-EC5A27C04C1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112738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26CDE5D-22D8-4CA3-958F-EC5A27C04C1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051643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883485B-0B32-48FB-81C4-CC50A2407BB4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36093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6CDE5D-22D8-4CA3-958F-EC5A27C04C1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6423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6461B039-14F6-4101-A1BA-AA48317AA3CD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1601D1-33CD-4C98-9A7A-BE1185F079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7678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FA6014A2-34A3-43EE-83E5-788D5E613061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B336DA-A126-4B88-9BEF-FEDD6CB28B5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9857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15400" y="1219200"/>
            <a:ext cx="2768600" cy="4724400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219200"/>
            <a:ext cx="8102600" cy="4724400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160BD829-9869-4D6F-909D-C01C1D3C9B68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65330E-3DC4-43AB-922B-7FCA768FA4C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17612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F82AFAF-5A4B-5C47-B403-1AB532082E29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04382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0583324-AE1C-3546-A724-4BA4670D7901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9894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3468414-309D-1545-8516-4272FDA8BBAD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52001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143000"/>
            <a:ext cx="53848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143000"/>
            <a:ext cx="53848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EE19172-03F7-3348-B569-171F00250647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20154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9144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3D1C1EC-6680-9B4C-AC2B-20645CBFBE05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75290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303D29F-C580-5C4D-AAA1-94293C4E9288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26097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E0544C4-E35C-7145-8F0C-14E842E56F07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4065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990601"/>
            <a:ext cx="4011084" cy="1019591"/>
          </a:xfrm>
        </p:spPr>
        <p:txBody>
          <a:bodyPr anchor="b"/>
          <a:lstStyle>
            <a:lvl1pPr algn="l">
              <a:defRPr sz="2000" b="1">
                <a:solidFill>
                  <a:srgbClr val="000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990600"/>
            <a:ext cx="6815667" cy="5135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2010191"/>
            <a:ext cx="4011084" cy="411597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38BE5A4-5F52-0141-A746-9964904CDF30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1703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79B0C70-509C-443C-AB51-9D3723E5B392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5CC75B-7BE3-4561-B82B-3DA0720D1F6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60208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1066800"/>
            <a:ext cx="7315200" cy="36607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703452-609A-F345-AAC0-1247A9502128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60659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EC2B9A6-E7EC-9E4F-AB6A-26A4ED17DA22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6373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15400" y="1219200"/>
            <a:ext cx="2768600" cy="4724400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219200"/>
            <a:ext cx="8102600" cy="4724400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2A3F9C7-ECB9-D34A-8A58-3C7B9F2AE751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7675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B79AD089-5886-450C-B788-FC3B7652997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A5C4BA-DDF3-42CD-A98E-917516E2C3B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0617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143000"/>
            <a:ext cx="53848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143000"/>
            <a:ext cx="53848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2AB8A0E-FEE4-4F66-9967-830044E5039A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C97960-E8A5-45A2-B257-4D717EF9B01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98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9144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216F184-D5A6-4829-8E87-38E9AE5811DC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2A1BE5-D855-4149-8C42-471B1333D2F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4347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94C18BD8-D8D7-4592-8DFC-3BA7428B3D02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D7F9DE-9629-45D8-8D93-F4DC461BC03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4247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>
            <a:extLst>
              <a:ext uri="{FF2B5EF4-FFF2-40B4-BE49-F238E27FC236}">
                <a16:creationId xmlns:a16="http://schemas.microsoft.com/office/drawing/2014/main" id="{B75D3AC8-CDBD-4049-AA9A-96A5AAB0089D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AF79F4-4747-402F-8586-FDA6E8430C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5219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990601"/>
            <a:ext cx="4011084" cy="1019591"/>
          </a:xfrm>
        </p:spPr>
        <p:txBody>
          <a:bodyPr anchor="b"/>
          <a:lstStyle>
            <a:lvl1pPr algn="l">
              <a:defRPr sz="2000" b="1">
                <a:solidFill>
                  <a:srgbClr val="000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990600"/>
            <a:ext cx="6815667" cy="5135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2010191"/>
            <a:ext cx="4011084" cy="411597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F16A68C-17D0-42D7-87F0-63BBECAA3014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5CE5DC-FA59-4B4E-80C8-8E52F528C05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6093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1066800"/>
            <a:ext cx="7315200" cy="36607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4ACC8D0-EC11-4347-985F-3438061ECA7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21041-A5F3-40AA-A8FC-C9BDEEC05D7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8470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top_headers">
            <a:extLst>
              <a:ext uri="{FF2B5EF4-FFF2-40B4-BE49-F238E27FC236}">
                <a16:creationId xmlns:a16="http://schemas.microsoft.com/office/drawing/2014/main" id="{86DF6357-F2E9-465E-BEBA-A8AAA0A4C2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91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2">
            <a:extLst>
              <a:ext uri="{FF2B5EF4-FFF2-40B4-BE49-F238E27FC236}">
                <a16:creationId xmlns:a16="http://schemas.microsoft.com/office/drawing/2014/main" id="{E23BC295-5D9D-491F-8744-7849E4E962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228600"/>
            <a:ext cx="10160000" cy="563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enter title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81337432-205A-4584-9C2D-C03406444C8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363200" y="6553200"/>
            <a:ext cx="1828800" cy="15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000" b="1" smtClean="0">
                <a:solidFill>
                  <a:srgbClr val="000000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4981D185-5A4F-4F25-B39D-C8989E2078E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29" name="Picture 8" descr="logo1">
            <a:extLst>
              <a:ext uri="{FF2B5EF4-FFF2-40B4-BE49-F238E27FC236}">
                <a16:creationId xmlns:a16="http://schemas.microsoft.com/office/drawing/2014/main" id="{A4D37496-D666-43B9-9B39-AF0CAB501F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463" y="6429375"/>
            <a:ext cx="414337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">
            <a:extLst>
              <a:ext uri="{FF2B5EF4-FFF2-40B4-BE49-F238E27FC236}">
                <a16:creationId xmlns:a16="http://schemas.microsoft.com/office/drawing/2014/main" id="{E50099D2-CD2D-4420-B1BD-86BBA00ECB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066800"/>
            <a:ext cx="1097280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031" name="Picture 2" descr="OER_Master_Logo_2blue.png">
            <a:extLst>
              <a:ext uri="{FF2B5EF4-FFF2-40B4-BE49-F238E27FC236}">
                <a16:creationId xmlns:a16="http://schemas.microsoft.com/office/drawing/2014/main" id="{2C5E48F3-898B-4007-A434-16B08924636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0" y="6400800"/>
            <a:ext cx="2547938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charset="0"/>
          <a:cs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charset="0"/>
          <a:cs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charset="0"/>
          <a:cs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charset="0"/>
          <a:cs typeface="Arial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charset="0"/>
          <a:cs typeface="Arial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charset="0"/>
          <a:cs typeface="Arial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charset="0"/>
          <a:cs typeface="Arial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03366"/>
          </a:solidFill>
          <a:latin typeface="+mn-lt"/>
          <a:ea typeface="Arial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Arial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Arial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 descr="top_headers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2192001" cy="9174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228601"/>
            <a:ext cx="10160000" cy="563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enter title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363200" y="6553201"/>
            <a:ext cx="1828800" cy="15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>
                <a:solidFill>
                  <a:srgbClr val="000000"/>
                </a:solidFill>
              </a:defRPr>
            </a:lvl1pPr>
          </a:lstStyle>
          <a:p>
            <a:fld id="{2C626EB7-FB23-9946-AC03-BE678F8DC97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32" name="Picture 8" descr="logo1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934" y="6429315"/>
            <a:ext cx="414609" cy="313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066800"/>
            <a:ext cx="1097280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3" name="Picture 2" descr="OER_Master_Logo_2blue.png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6400800"/>
            <a:ext cx="2548328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2368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r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+mj-lt"/>
          <a:ea typeface="+mj-ea"/>
          <a:cs typeface="+mj-cs"/>
        </a:defRPr>
      </a:lvl1pPr>
      <a:lvl2pPr algn="r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charset="0"/>
          <a:cs typeface="Arial" charset="0"/>
        </a:defRPr>
      </a:lvl2pPr>
      <a:lvl3pPr algn="r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charset="0"/>
          <a:cs typeface="Arial" charset="0"/>
        </a:defRPr>
      </a:lvl3pPr>
      <a:lvl4pPr algn="r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charset="0"/>
          <a:cs typeface="Arial" charset="0"/>
        </a:defRPr>
      </a:lvl4pPr>
      <a:lvl5pPr algn="r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charset="0"/>
          <a:cs typeface="Arial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charset="0"/>
          <a:cs typeface="Arial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charset="0"/>
          <a:cs typeface="Arial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charset="0"/>
          <a:cs typeface="Arial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rgbClr val="003366"/>
          </a:solidFill>
          <a:latin typeface="+mn-lt"/>
          <a:ea typeface="Arial" charset="0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Arial" charset="0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Arial" charset="0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acd.od.nih.gov/documents/presentations/12132018NextGen_report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acd.od.nih.gov/documents/presentations/12132018NextGen_report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grants.nih.gov/grants/guide/pa-files/PAR-21-039.html" TargetMode="External"/><Relationship Id="rId2" Type="http://schemas.openxmlformats.org/officeDocument/2006/relationships/hyperlink" Target="https://grants.nih.gov/grants/guide/pa-files/PAR-21-038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#_Section_VII._Agency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D1C8A9-4641-42B3-855B-547C81294F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02060" y="1999616"/>
            <a:ext cx="7539647" cy="690589"/>
          </a:xfrm>
        </p:spPr>
        <p:txBody>
          <a:bodyPr>
            <a:normAutofit fontScale="90000"/>
          </a:bodyPr>
          <a:lstStyle/>
          <a:p>
            <a:br>
              <a:rPr lang="en-US" sz="4000" dirty="0"/>
            </a:br>
            <a:r>
              <a:rPr lang="en-US" sz="4000" dirty="0"/>
              <a:t>Katz ESI R01 Award Program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29BAF6-88B1-494B-AE85-93B201C8FF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11400" y="2208432"/>
            <a:ext cx="7882554" cy="2147668"/>
          </a:xfrm>
        </p:spPr>
        <p:txBody>
          <a:bodyPr>
            <a:normAutofit/>
          </a:bodyPr>
          <a:lstStyle/>
          <a:p>
            <a:r>
              <a:rPr lang="en-US" sz="3800" dirty="0">
                <a:latin typeface="Calibri" panose="020F0502020204030204" pitchFamily="34" charset="0"/>
                <a:cs typeface="Calibri" panose="020F0502020204030204" pitchFamily="34" charset="0"/>
              </a:rPr>
              <a:t>Katz ESI R01 Award Program </a:t>
            </a:r>
          </a:p>
        </p:txBody>
      </p:sp>
    </p:spTree>
    <p:extLst>
      <p:ext uri="{BB962C8B-B14F-4D97-AF65-F5344CB8AC3E}">
        <p14:creationId xmlns:p14="http://schemas.microsoft.com/office/powerpoint/2010/main" val="24068349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248E90-6F21-432F-A2FF-0B596A8145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751541" y="728663"/>
            <a:ext cx="10972800" cy="11430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sz="3600" dirty="0"/>
              <a:t>Stephen I. Katz, M.D., Ph.D.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C532D54-1CC6-46F4-962E-99D07C9EE9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3768" y="1641735"/>
            <a:ext cx="11304463" cy="5359142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NIAMS Director from 1995-2018</a:t>
            </a:r>
          </a:p>
          <a:p>
            <a:pPr>
              <a:spcBef>
                <a:spcPts val="1200"/>
              </a:spcBef>
            </a:pP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Profoundly dedicated to mentoring the next </a:t>
            </a:r>
            <a:b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generation of scientists and training early </a:t>
            </a:r>
            <a:b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career scientists </a:t>
            </a:r>
            <a:br>
              <a:rPr lang="en-US" sz="2800" dirty="0"/>
            </a:br>
            <a:endParaRPr lang="en-US" dirty="0"/>
          </a:p>
        </p:txBody>
      </p:sp>
      <p:pic>
        <p:nvPicPr>
          <p:cNvPr id="4" name="Picture 3" descr="Dr. Stephen I Katz, M.D., Ph.D.">
            <a:extLst>
              <a:ext uri="{FF2B5EF4-FFF2-40B4-BE49-F238E27FC236}">
                <a16:creationId xmlns:a16="http://schemas.microsoft.com/office/drawing/2014/main" id="{BF0661D6-0FA4-4BBB-B2AF-AD59958E5F8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4329" y="1418744"/>
            <a:ext cx="1895111" cy="1895111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78642055-3E44-444C-B8FB-8B3D485709FF}"/>
              </a:ext>
            </a:extLst>
          </p:cNvPr>
          <p:cNvSpPr/>
          <p:nvPr/>
        </p:nvSpPr>
        <p:spPr>
          <a:xfrm>
            <a:off x="3867968" y="199543"/>
            <a:ext cx="531350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Stephen I Katz, M.D., Ph.D.</a:t>
            </a:r>
            <a:endParaRPr lang="en-US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9646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248E90-6F21-432F-A2FF-0B596A8145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536700" y="-127190"/>
            <a:ext cx="10972800" cy="1143000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Katz ESI R01 Award Concept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C532D54-1CC6-46F4-962E-99D07C9EE9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7118" y="1015810"/>
            <a:ext cx="11777764" cy="5359142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Advisory Council to the Director Working Group on the Next Generation Researchers Initiative Workgroup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(ACD NGRI) recommended:</a:t>
            </a:r>
            <a:b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	  -  Expand pathways for funding ESIs through programs that do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            not require preliminary data</a:t>
            </a:r>
            <a:b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	  -  The applicant .. could branch out into a new line of research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41824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248E90-6F21-432F-A2FF-0B596A8145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373188" y="-134862"/>
            <a:ext cx="10972800" cy="1143000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Key Features of Katz ESI Award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C532D54-1CC6-46F4-962E-99D07C9EE9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405573"/>
            <a:ext cx="11718235" cy="4888789"/>
          </a:xfrm>
        </p:spPr>
        <p:txBody>
          <a:bodyPr>
            <a:norm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Originated in the recommendations of the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ACD NGRI Workgroup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968375" lvl="1" indent="0"/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Substantial/significant R01-equivalent research project award      </a:t>
            </a:r>
          </a:p>
          <a:p>
            <a:pPr marL="968375" lvl="1" indent="0">
              <a:buNone/>
            </a:pPr>
            <a: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for Early Stage Investigators </a:t>
            </a:r>
          </a:p>
          <a:p>
            <a:pPr marL="968375" lvl="1" indent="0"/>
            <a: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New research direction for PI</a:t>
            </a:r>
          </a:p>
          <a:p>
            <a:pPr marL="968375" lvl="1" indent="0"/>
            <a: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Preliminary data </a:t>
            </a:r>
            <a:r>
              <a:rPr lang="en-US" sz="3200" i="1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not</a:t>
            </a:r>
            <a: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allowed</a:t>
            </a:r>
            <a:endParaRPr lang="en-US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90668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248E90-6F21-432F-A2FF-0B596A8145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549400" y="-139699"/>
            <a:ext cx="10972800" cy="1143000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Preliminary Data </a:t>
            </a:r>
            <a:r>
              <a:rPr lang="en-US" sz="3600" b="1" i="1" u="sng" dirty="0">
                <a:latin typeface="Calibri" panose="020F0502020204030204" pitchFamily="34" charset="0"/>
                <a:cs typeface="Calibri" panose="020F0502020204030204" pitchFamily="34" charset="0"/>
              </a:rPr>
              <a:t>Not</a:t>
            </a:r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 Allowed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C532D54-1CC6-46F4-962E-99D07C9EE9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6700" y="1158262"/>
            <a:ext cx="11732388" cy="5267937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Unpublished data </a:t>
            </a:r>
            <a:r>
              <a:rPr lang="en-US" b="1" i="1" u="sng" dirty="0">
                <a:latin typeface="Calibri" panose="020F0502020204030204" pitchFamily="34" charset="0"/>
                <a:cs typeface="Calibri" panose="020F0502020204030204" pitchFamily="34" charset="0"/>
              </a:rPr>
              <a:t>not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allowed 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Apps may include only</a:t>
            </a:r>
            <a:b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     - Published data or data from preprints that have a Digital Object 	  Identifier (DOI) </a:t>
            </a:r>
            <a:b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     - Data must be labeled and cited adjacent to each occurrence within      </a:t>
            </a:r>
            <a:b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       application and must be presented unmodified from the original   	 published format 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The data should be unambiguously identified as published through citation that includes the DOI. 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All data and figures must be clearly and unambiguously identified as published by providing citation(s) 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Applications containing unpublished data will be withdrawn without review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48518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248E90-6F21-432F-A2FF-0B596A8145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2032000" y="-101600"/>
            <a:ext cx="10972800" cy="1143000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New Research Directions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C532D54-1CC6-46F4-962E-99D07C9EE9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8282" y="1313873"/>
            <a:ext cx="11286836" cy="5544127"/>
          </a:xfrm>
        </p:spPr>
        <p:txBody>
          <a:bodyPr>
            <a:normAutofit/>
          </a:bodyPr>
          <a:lstStyle/>
          <a:p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Can rely on the applicant’s prior work and expertise as its foundation</a:t>
            </a:r>
          </a:p>
          <a:p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Should not be an obvious or incremental advancement, expansion or extension of a previous research effort</a:t>
            </a:r>
          </a:p>
          <a:p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New approach, methodology, technique, discipline, target, paradigm</a:t>
            </a:r>
          </a:p>
          <a:p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Applicants must explain how proposed direction is new to them</a:t>
            </a:r>
          </a:p>
          <a:p>
            <a:pPr lvl="2"/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New Research Directions will be its own attachment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20404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948DF4-3E62-44DF-A80C-F55DD1F644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2946401" y="-139700"/>
            <a:ext cx="10972800" cy="1143000"/>
          </a:xfrm>
        </p:spPr>
        <p:txBody>
          <a:bodyPr/>
          <a:lstStyle/>
          <a:p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Two Katz FOAs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20883A-A2AB-4ABB-8883-029A8B6C96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5057" y="1349646"/>
            <a:ext cx="11821886" cy="5076554"/>
          </a:xfrm>
        </p:spPr>
        <p:txBody>
          <a:bodyPr>
            <a:normAutofit fontScale="77500" lnSpcReduction="20000"/>
          </a:bodyPr>
          <a:lstStyle/>
          <a:p>
            <a:pPr marL="91440">
              <a:spcBef>
                <a:spcPts val="0"/>
              </a:spcBef>
              <a:tabLst>
                <a:tab pos="800100" algn="l"/>
                <a:tab pos="1371600" algn="l"/>
              </a:tabLst>
            </a:pPr>
            <a:r>
              <a:rPr lang="en-US" sz="3900" dirty="0">
                <a:latin typeface="Calibri" panose="020F0502020204030204" pitchFamily="34" charset="0"/>
                <a:cs typeface="Calibri" panose="020F0502020204030204" pitchFamily="34" charset="0"/>
              </a:rPr>
              <a:t>For studies that do not involve clinical trials:  </a:t>
            </a:r>
            <a:br>
              <a:rPr lang="en-US" sz="39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900" dirty="0">
                <a:latin typeface="Calibri" panose="020F0502020204030204" pitchFamily="34" charset="0"/>
                <a:cs typeface="Calibri" panose="020F0502020204030204" pitchFamily="34" charset="0"/>
              </a:rPr>
              <a:t>     -  </a:t>
            </a:r>
            <a:r>
              <a:rPr lang="en-US" sz="3900" dirty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PAR-21-038</a:t>
            </a:r>
            <a:r>
              <a:rPr lang="en-US" sz="3900" dirty="0">
                <a:latin typeface="Calibri" panose="020F0502020204030204" pitchFamily="34" charset="0"/>
                <a:cs typeface="Calibri" panose="020F0502020204030204" pitchFamily="34" charset="0"/>
              </a:rPr>
              <a:t>: Stephen I. Katz Early Stage Investigator Research Project  	Grant (R01 Clinical Trial Not Allowed)</a:t>
            </a:r>
          </a:p>
          <a:p>
            <a:pPr>
              <a:tabLst>
                <a:tab pos="863600" algn="l"/>
                <a:tab pos="1143000" algn="l"/>
              </a:tabLst>
            </a:pPr>
            <a:endParaRPr lang="en-US" sz="3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tabLst>
                <a:tab pos="576263" algn="l"/>
                <a:tab pos="685800" algn="l"/>
                <a:tab pos="863600" algn="l"/>
              </a:tabLst>
            </a:pPr>
            <a:r>
              <a:rPr lang="en-US" sz="3900" dirty="0">
                <a:latin typeface="Calibri" panose="020F0502020204030204" pitchFamily="34" charset="0"/>
                <a:cs typeface="Calibri" panose="020F0502020204030204" pitchFamily="34" charset="0"/>
              </a:rPr>
              <a:t>For studies that include </a:t>
            </a:r>
            <a:r>
              <a:rPr lang="x-none" sz="3900" dirty="0">
                <a:latin typeface="Calibri" panose="020F0502020204030204" pitchFamily="34" charset="0"/>
                <a:cs typeface="Calibri" panose="020F0502020204030204" pitchFamily="34" charset="0"/>
              </a:rPr>
              <a:t>Basic Experimental Studies with Humans </a:t>
            </a:r>
            <a:r>
              <a:rPr lang="en-US" sz="3900" dirty="0">
                <a:latin typeface="Calibri" panose="020F0502020204030204" pitchFamily="34" charset="0"/>
                <a:cs typeface="Calibri" panose="020F0502020204030204" pitchFamily="34" charset="0"/>
              </a:rPr>
              <a:t>(BESH):</a:t>
            </a:r>
            <a:br>
              <a:rPr lang="en-US" sz="39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900" dirty="0">
                <a:latin typeface="Calibri" panose="020F0502020204030204" pitchFamily="34" charset="0"/>
                <a:cs typeface="Calibri" panose="020F0502020204030204" pitchFamily="34" charset="0"/>
              </a:rPr>
              <a:t>   - </a:t>
            </a:r>
            <a:r>
              <a:rPr lang="en-US" sz="3900" dirty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PAR-20-039</a:t>
            </a:r>
            <a:r>
              <a:rPr lang="en-US" sz="3900" dirty="0">
                <a:latin typeface="Calibri" panose="020F0502020204030204" pitchFamily="34" charset="0"/>
                <a:cs typeface="Calibri" panose="020F0502020204030204" pitchFamily="34" charset="0"/>
              </a:rPr>
              <a:t>:  </a:t>
            </a:r>
            <a:r>
              <a:rPr lang="x-none" sz="3900" dirty="0">
                <a:latin typeface="Calibri" panose="020F0502020204030204" pitchFamily="34" charset="0"/>
                <a:cs typeface="Calibri" panose="020F0502020204030204" pitchFamily="34" charset="0"/>
              </a:rPr>
              <a:t>Stephen I. Katz Early Stage Investigator Research</a:t>
            </a:r>
            <a:r>
              <a:rPr lang="en-US" sz="3900" dirty="0">
                <a:latin typeface="Calibri" panose="020F0502020204030204" pitchFamily="34" charset="0"/>
                <a:cs typeface="Calibri" panose="020F0502020204030204" pitchFamily="34" charset="0"/>
              </a:rPr>
              <a:t> Project       	   Grant </a:t>
            </a:r>
            <a:r>
              <a:rPr lang="x-none" sz="3900" dirty="0">
                <a:latin typeface="Calibri" panose="020F0502020204030204" pitchFamily="34" charset="0"/>
                <a:cs typeface="Calibri" panose="020F0502020204030204" pitchFamily="34" charset="0"/>
              </a:rPr>
              <a:t>(R01 Basic Experimental Studies with Humans</a:t>
            </a:r>
            <a:r>
              <a:rPr lang="en-US" sz="3900" dirty="0">
                <a:latin typeface="Calibri" panose="020F0502020204030204" pitchFamily="34" charset="0"/>
                <a:cs typeface="Calibri" panose="020F0502020204030204" pitchFamily="34" charset="0"/>
              </a:rPr>
              <a:t> Required)       </a:t>
            </a:r>
            <a:br>
              <a:rPr lang="en-US" sz="39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sz="3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138237" lvl="1" indent="-571500"/>
            <a:r>
              <a:rPr lang="en-US" sz="3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It is important to check which NIH ICs are signed onto each FOA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34851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8919B7-D858-48B5-A0EB-BA67AA20C1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439057" y="-127000"/>
            <a:ext cx="10972800" cy="1143000"/>
          </a:xfrm>
        </p:spPr>
        <p:txBody>
          <a:bodyPr/>
          <a:lstStyle/>
          <a:p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Peer Review and Budget Considerations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E330A5-909D-4FC4-A760-82F113EB0F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3066" y="1222830"/>
            <a:ext cx="11445868" cy="4720770"/>
          </a:xfrm>
        </p:spPr>
        <p:txBody>
          <a:bodyPr>
            <a:norm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Applications will be reviewed at Center for Scientific Review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Application budgets are not limited but need to reflect the actual needs of the proposed project </a:t>
            </a:r>
          </a:p>
          <a:p>
            <a:pPr lvl="1"/>
            <a:r>
              <a:rPr lang="en-US" sz="24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Applicants requesting $500,000 or more in direct costs in any year (excluding consortium F&amp;A) must contact a </a:t>
            </a:r>
            <a:r>
              <a:rPr lang="en-US" sz="2400" u="sng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3" action="ppaction://hlinkfil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Scientific/ Research Contact</a:t>
            </a:r>
            <a:r>
              <a:rPr lang="en-US" sz="2400" u="sng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at least six weeks before submitting the application to </a:t>
            </a: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obtain approval from the funding agency prior to their application submission.</a:t>
            </a:r>
          </a:p>
        </p:txBody>
      </p:sp>
    </p:spTree>
    <p:extLst>
      <p:ext uri="{BB962C8B-B14F-4D97-AF65-F5344CB8AC3E}">
        <p14:creationId xmlns:p14="http://schemas.microsoft.com/office/powerpoint/2010/main" val="375116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3680CF-9F9E-4901-855C-FEA68B5C8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050" y="-106362"/>
            <a:ext cx="10972800" cy="1143000"/>
          </a:xfrm>
        </p:spPr>
        <p:txBody>
          <a:bodyPr>
            <a:noAutofit/>
          </a:bodyPr>
          <a:lstStyle/>
          <a:p>
            <a:pPr algn="ctr"/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Timeline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E1D3C2-8E5D-43D0-9302-D591BE504B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000" y="1166018"/>
            <a:ext cx="10972800" cy="4525963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Three due dates per year</a:t>
            </a:r>
          </a:p>
          <a:p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First due date: January 26, 2021</a:t>
            </a:r>
          </a:p>
          <a:p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Peer Review: Summer 2021</a:t>
            </a:r>
          </a:p>
          <a:p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First awards made: December 2021</a:t>
            </a:r>
          </a:p>
        </p:txBody>
      </p:sp>
    </p:spTree>
    <p:extLst>
      <p:ext uri="{BB962C8B-B14F-4D97-AF65-F5344CB8AC3E}">
        <p14:creationId xmlns:p14="http://schemas.microsoft.com/office/powerpoint/2010/main" val="1842310432"/>
      </p:ext>
    </p:extLst>
  </p:cSld>
  <p:clrMapOvr>
    <a:masterClrMapping/>
  </p:clrMapOvr>
</p:sld>
</file>

<file path=ppt/theme/theme1.xml><?xml version="1.0" encoding="utf-8"?>
<a:theme xmlns:a="http://schemas.openxmlformats.org/drawingml/2006/main" name="1_Default Design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Default Design">
      <a:majorFont>
        <a:latin typeface="Arial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Default Design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Default Design">
      <a:majorFont>
        <a:latin typeface="Arial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4253</TotalTime>
  <Words>516</Words>
  <Application>Microsoft Office PowerPoint</Application>
  <PresentationFormat>Widescreen</PresentationFormat>
  <Paragraphs>47</Paragraphs>
  <Slides>9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1_Default Design</vt:lpstr>
      <vt:lpstr>2_Default Design</vt:lpstr>
      <vt:lpstr> Katz ESI R01 Award Program </vt:lpstr>
      <vt:lpstr>Stephen I. Katz, M.D., Ph.D.</vt:lpstr>
      <vt:lpstr>Katz ESI R01 Award Concept</vt:lpstr>
      <vt:lpstr>Key Features of Katz ESI Award</vt:lpstr>
      <vt:lpstr>Preliminary Data Not Allowed</vt:lpstr>
      <vt:lpstr>New Research Directions </vt:lpstr>
      <vt:lpstr>Two Katz FOAs</vt:lpstr>
      <vt:lpstr>Peer Review and Budget Considerations </vt:lpstr>
      <vt:lpstr>Timeline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Katz ESI R01 Award Program</dc:title>
  <dc:creator>Joshi, Pritty (NIH/OD) [E]</dc:creator>
  <cp:lastModifiedBy>Cummins, Sheri (NIH/OD) [E]</cp:lastModifiedBy>
  <cp:revision>84</cp:revision>
  <dcterms:created xsi:type="dcterms:W3CDTF">2019-05-16T14:39:48Z</dcterms:created>
  <dcterms:modified xsi:type="dcterms:W3CDTF">2020-11-09T14:21:21Z</dcterms:modified>
</cp:coreProperties>
</file>