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5"/>
  </p:notesMasterIdLst>
  <p:handoutMasterIdLst>
    <p:handoutMasterId r:id="rId16"/>
  </p:handoutMasterIdLst>
  <p:sldIdLst>
    <p:sldId id="2147474528" r:id="rId5"/>
    <p:sldId id="2147474964" r:id="rId6"/>
    <p:sldId id="2147474935" r:id="rId7"/>
    <p:sldId id="2147474969" r:id="rId8"/>
    <p:sldId id="2147474960" r:id="rId9"/>
    <p:sldId id="2147474971" r:id="rId10"/>
    <p:sldId id="2147474940" r:id="rId11"/>
    <p:sldId id="2147474970" r:id="rId12"/>
    <p:sldId id="2147474959" r:id="rId13"/>
    <p:sldId id="2145706548" r:id="rId1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716E572-7CF0-767D-946F-DABD83338221}" name="Breil, Shanna (NIH/NIA/ERP) [E]" initials="SB" userId="S::breilsg@nih.gov::6e6d0e90-293c-4451-8712-5bc55a908930" providerId="AD"/>
  <p188:author id="{3B81B7C5-985A-D8CB-B0BA-8C23D0426869}" name="Fine, Amanda (NIH/OD) [E]" initials="AF" userId="S::fineab@nih.gov::5fd6d750-7422-455c-b0c1-a25476605882" providerId="AD"/>
  <p188:author id="{8DFE28DA-B98D-49E3-4CD6-ABC21282A12A}" name="Bliss, Donald (NIH/OD) [E]" initials="DB" userId="S::blissd@nih.gov::4636d6fd-5bd5-4ebd-8e87-21bfafda541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AACB"/>
    <a:srgbClr val="2F839F"/>
    <a:srgbClr val="20558B"/>
    <a:srgbClr val="20558A"/>
    <a:srgbClr val="131618"/>
    <a:srgbClr val="ECECEC"/>
    <a:srgbClr val="FF9900"/>
    <a:srgbClr val="FFCC00"/>
    <a:srgbClr val="FFF4D9"/>
    <a:srgbClr val="FFFF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3A79CC-7F54-43A7-8341-5D7A9145B8A4}" v="2" dt="2026-08-27T18:10:15.7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5014" autoAdjust="0"/>
  </p:normalViewPr>
  <p:slideViewPr>
    <p:cSldViewPr snapToGrid="0">
      <p:cViewPr varScale="1">
        <p:scale>
          <a:sx n="27" d="100"/>
          <a:sy n="27" d="100"/>
        </p:scale>
        <p:origin x="2096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CC6151-A9DB-1117-D015-D9063BAB52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D25E38-11CA-009C-1235-14031A534DE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6FB598-136B-48E9-BED4-6597C8246C39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5C832D-E23E-E1A7-E210-2C0B28334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16797E-747A-8651-A9D5-ED152B24E88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3B3988-57A8-4EBC-8D7A-D9A757624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684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0278F0-1D38-4AF1-A4C6-6C17A25BE5C1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75BE43-25E1-46BB-AE79-88E9DDCBE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77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75BE43-25E1-46BB-AE79-88E9DDCBED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6381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75BE43-25E1-46BB-AE79-88E9DDCBED2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698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75BE43-25E1-46BB-AE79-88E9DDCBED2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064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75BE43-25E1-46BB-AE79-88E9DDCBED2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991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46605-ABCA-1374-7C09-237E9DB2B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916332-6DC4-17AF-6279-55123A4829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603F24-19B9-B356-9453-5D008A9147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Aft>
                <a:spcPts val="800"/>
              </a:spcAft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349254-B23F-5ED3-429E-5B1AA85CF8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75BE43-25E1-46BB-AE79-88E9DDCBED2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96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C2F48-D6F7-DA6A-7D6B-C3F25FF58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D07500-2C5E-1ED6-046B-276B2DF76D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9F27CA-25A2-8D19-4B83-2558F73804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C72EE-B7A3-9189-1E88-32CF3DE198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75BE43-25E1-46BB-AE79-88E9DDCBED2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09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73952-2FBE-CF24-92AC-30BC00C07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34BAFE-C8DB-8664-2275-A16E00581C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75AD44-331D-18A2-D8E6-AFC8957D35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789BC2-D447-4DEC-7018-FDF5798697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75BE43-25E1-46BB-AE79-88E9DDCBED2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333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71822-F0C1-07EB-0F85-4066BF67E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26887E-FED0-B525-09B2-B05CFDC309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C2B462-9807-8D68-8B4B-E7AC5DBF93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endParaRPr lang="en-US" sz="1800" b="1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57AAF3-4CC2-9011-1A73-846749CAC8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75BE43-25E1-46BB-AE79-88E9DDCBED2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652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DCA4-3F4C-61DA-BC66-8F005939A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1071B2-8741-0197-202D-FBDD171B6D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3D1D96-455C-30E2-0895-CA2A6C4FFB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629FAD-298B-EF20-4853-EE8C4F59BE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75BE43-25E1-46BB-AE79-88E9DDCBED2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4951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1280C-3925-36A9-FDF4-D17EFD4E9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7CFA63-A3DC-68D3-6855-E296B3417E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A0F764-0151-4AC1-1038-9E07277C63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EA30E7-085B-CA56-3EB9-226FA10514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75BE43-25E1-46BB-AE79-88E9DDCBED2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77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6B63B1-7466-20FA-5122-4D7EF9739FC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41984"/>
            <a:ext cx="12192000" cy="14016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EC0558-431C-AC83-2433-381C913D6BA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43613"/>
          </a:xfrm>
          <a:prstGeom prst="rect">
            <a:avLst/>
          </a:prstGeom>
        </p:spPr>
      </p:pic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263732" y="372535"/>
            <a:ext cx="10568939" cy="10837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32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876302" y="2356367"/>
            <a:ext cx="10706132" cy="42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41853">
              <a:spcBef>
                <a:spcPts val="800"/>
              </a:spcBef>
              <a:spcAft>
                <a:spcPts val="0"/>
              </a:spcAft>
              <a:buSzPts val="2800"/>
              <a:buChar char="▪"/>
              <a:defRPr sz="2667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1219170" lvl="1" indent="-541853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3733"/>
            </a:lvl2pPr>
            <a:lvl3pPr marL="1828754" lvl="2" indent="-541853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3pPr>
            <a:lvl4pPr marL="2438339" lvl="3" indent="-541853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4pPr>
            <a:lvl5pPr marL="3047924" lvl="4" indent="-541853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5pPr>
            <a:lvl6pPr marL="3657509" lvl="5" indent="-541853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6pPr>
            <a:lvl7pPr marL="4267093" lvl="6" indent="-541853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7pPr>
            <a:lvl8pPr marL="4876678" lvl="7" indent="-541853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8pPr>
            <a:lvl9pPr marL="5486263" lvl="8" indent="-541853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8467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14963-3DBF-5A48-9207-9C6EAA0E8D4C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0F377E-E22D-8745-A162-5C3B06087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454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preserve="1" userDrawn="1">
  <p:cSld name="1_Title + 1 colum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0EC0558-431C-AC83-2433-381C913D6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436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7B1B69-0252-E65E-3F81-8A516D05A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6700"/>
            <a:ext cx="10515600" cy="1247776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48CA6674-5658-B482-5105-9D0ED6E76A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057400"/>
            <a:ext cx="10515600" cy="4076700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-342900">
              <a:buFont typeface="Arial" panose="020B0604020202020204" pitchFamily="34" charset="0"/>
              <a:buChar char="•"/>
              <a:defRPr sz="2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342900" indent="-342900">
              <a:buFont typeface="Arial" panose="020B0604020202020204" pitchFamily="34" charset="0"/>
              <a:buChar char="•"/>
              <a:defRPr sz="2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342900" indent="-342900">
              <a:buFont typeface="Arial" panose="020B0604020202020204" pitchFamily="34" charset="0"/>
              <a:buChar char="•"/>
              <a:defRPr sz="2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342900" indent="-342900">
              <a:buFont typeface="Arial" panose="020B0604020202020204" pitchFamily="34" charset="0"/>
              <a:buChar char="•"/>
              <a:defRPr sz="2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4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5303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84A89-D65C-389C-EA2B-9A04D67A5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95121-73F6-4529-7C96-1C56A43231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AB3D6F-C9CE-D728-84BB-B1F015F09B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DF9970-E8C2-D7BD-F712-186104C98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4FBD2-A3AA-4CB4-9E3F-2A6B958B452F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16AABA-2832-EE2E-2F44-B1E8C40F8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D7985C-4252-1970-C50C-F4801CD33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AED4C-C088-4D03-B082-B089E7F551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45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preserve="1">
  <p:cSld name="1_Title + 1 colum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0EC0558-431C-AC83-2433-381C913D6BA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43615"/>
          </a:xfrm>
          <a:prstGeom prst="rect">
            <a:avLst/>
          </a:prstGeom>
        </p:spPr>
      </p:pic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876302" y="2356367"/>
            <a:ext cx="10706132" cy="42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41853">
              <a:spcBef>
                <a:spcPts val="800"/>
              </a:spcBef>
              <a:spcAft>
                <a:spcPts val="0"/>
              </a:spcAft>
              <a:buSzPts val="2800"/>
              <a:buChar char="▪"/>
              <a:defRPr sz="2667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1219170" lvl="1" indent="-541853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3733"/>
            </a:lvl2pPr>
            <a:lvl3pPr marL="1828754" lvl="2" indent="-541853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3pPr>
            <a:lvl4pPr marL="2438339" lvl="3" indent="-541853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4pPr>
            <a:lvl5pPr marL="3047924" lvl="4" indent="-541853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5pPr>
            <a:lvl6pPr marL="3657509" lvl="5" indent="-541853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6pPr>
            <a:lvl7pPr marL="4267093" lvl="6" indent="-541853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7pPr>
            <a:lvl8pPr marL="4876678" lvl="7" indent="-541853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8pPr>
            <a:lvl9pPr marL="5486263" lvl="8" indent="-541853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9pPr>
          </a:lstStyle>
          <a:p>
            <a:endParaRPr/>
          </a:p>
        </p:txBody>
      </p:sp>
      <p:sp>
        <p:nvSpPr>
          <p:cNvPr id="21" name="Google Shape;39;p5">
            <a:extLst>
              <a:ext uri="{FF2B5EF4-FFF2-40B4-BE49-F238E27FC236}">
                <a16:creationId xmlns:a16="http://schemas.microsoft.com/office/drawing/2014/main" id="{F1C48A24-A89A-6ABD-F809-90FC75CBCB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76301" y="372535"/>
            <a:ext cx="10568939" cy="10837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32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074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preserve="1">
  <p:cSld name="1_Title + 1 colum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0EC0558-431C-AC83-2433-381C913D6BA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43615"/>
          </a:xfrm>
          <a:prstGeom prst="rect">
            <a:avLst/>
          </a:prstGeom>
        </p:spPr>
      </p:pic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876302" y="2356367"/>
            <a:ext cx="10706132" cy="42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41853">
              <a:spcBef>
                <a:spcPts val="800"/>
              </a:spcBef>
              <a:spcAft>
                <a:spcPts val="0"/>
              </a:spcAft>
              <a:buSzPts val="2800"/>
              <a:buChar char="▪"/>
              <a:defRPr sz="2667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1219170" lvl="1" indent="-541853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3733"/>
            </a:lvl2pPr>
            <a:lvl3pPr marL="1828754" lvl="2" indent="-541853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3pPr>
            <a:lvl4pPr marL="2438339" lvl="3" indent="-541853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4pPr>
            <a:lvl5pPr marL="3047924" lvl="4" indent="-541853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5pPr>
            <a:lvl6pPr marL="3657509" lvl="5" indent="-541853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6pPr>
            <a:lvl7pPr marL="4267093" lvl="6" indent="-541853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7pPr>
            <a:lvl8pPr marL="4876678" lvl="7" indent="-541853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8pPr>
            <a:lvl9pPr marL="5486263" lvl="8" indent="-541853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9pPr>
          </a:lstStyle>
          <a:p>
            <a:endParaRPr/>
          </a:p>
        </p:txBody>
      </p:sp>
      <p:sp>
        <p:nvSpPr>
          <p:cNvPr id="21" name="Google Shape;39;p5">
            <a:extLst>
              <a:ext uri="{FF2B5EF4-FFF2-40B4-BE49-F238E27FC236}">
                <a16:creationId xmlns:a16="http://schemas.microsoft.com/office/drawing/2014/main" id="{F1C48A24-A89A-6ABD-F809-90FC75CBCB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76301" y="372535"/>
            <a:ext cx="10568939" cy="10837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32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0345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preserve="1">
  <p:cSld name="1_Title + 1 colum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0EC0558-431C-AC83-2433-381C913D6BA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43615"/>
          </a:xfrm>
          <a:prstGeom prst="rect">
            <a:avLst/>
          </a:prstGeom>
        </p:spPr>
      </p:pic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876302" y="2356367"/>
            <a:ext cx="10706132" cy="42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41853">
              <a:spcBef>
                <a:spcPts val="800"/>
              </a:spcBef>
              <a:spcAft>
                <a:spcPts val="0"/>
              </a:spcAft>
              <a:buSzPts val="2800"/>
              <a:buChar char="▪"/>
              <a:defRPr sz="2667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1219170" lvl="1" indent="-541853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3733"/>
            </a:lvl2pPr>
            <a:lvl3pPr marL="1828754" lvl="2" indent="-541853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3pPr>
            <a:lvl4pPr marL="2438339" lvl="3" indent="-541853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4pPr>
            <a:lvl5pPr marL="3047924" lvl="4" indent="-541853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5pPr>
            <a:lvl6pPr marL="3657509" lvl="5" indent="-541853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6pPr>
            <a:lvl7pPr marL="4267093" lvl="6" indent="-541853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7pPr>
            <a:lvl8pPr marL="4876678" lvl="7" indent="-541853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8pPr>
            <a:lvl9pPr marL="5486263" lvl="8" indent="-541853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9pPr>
          </a:lstStyle>
          <a:p>
            <a:endParaRPr/>
          </a:p>
        </p:txBody>
      </p:sp>
      <p:sp>
        <p:nvSpPr>
          <p:cNvPr id="21" name="Google Shape;39;p5">
            <a:extLst>
              <a:ext uri="{FF2B5EF4-FFF2-40B4-BE49-F238E27FC236}">
                <a16:creationId xmlns:a16="http://schemas.microsoft.com/office/drawing/2014/main" id="{F1C48A24-A89A-6ABD-F809-90FC75CBCB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76301" y="372535"/>
            <a:ext cx="10568939" cy="10837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32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2992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preserve="1">
  <p:cSld name="1_Title + 1 colum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0EC0558-431C-AC83-2433-381C913D6BA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43615"/>
          </a:xfrm>
          <a:prstGeom prst="rect">
            <a:avLst/>
          </a:prstGeom>
        </p:spPr>
      </p:pic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876302" y="2356367"/>
            <a:ext cx="10706132" cy="42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41853">
              <a:spcBef>
                <a:spcPts val="800"/>
              </a:spcBef>
              <a:spcAft>
                <a:spcPts val="0"/>
              </a:spcAft>
              <a:buSzPts val="2800"/>
              <a:buChar char="▪"/>
              <a:defRPr sz="2667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1219170" lvl="1" indent="-541853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3733"/>
            </a:lvl2pPr>
            <a:lvl3pPr marL="1828754" lvl="2" indent="-541853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3pPr>
            <a:lvl4pPr marL="2438339" lvl="3" indent="-541853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4pPr>
            <a:lvl5pPr marL="3047924" lvl="4" indent="-541853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5pPr>
            <a:lvl6pPr marL="3657509" lvl="5" indent="-541853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6pPr>
            <a:lvl7pPr marL="4267093" lvl="6" indent="-541853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7pPr>
            <a:lvl8pPr marL="4876678" lvl="7" indent="-541853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8pPr>
            <a:lvl9pPr marL="5486263" lvl="8" indent="-541853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9pPr>
          </a:lstStyle>
          <a:p>
            <a:endParaRPr/>
          </a:p>
        </p:txBody>
      </p:sp>
      <p:sp>
        <p:nvSpPr>
          <p:cNvPr id="21" name="Google Shape;39;p5">
            <a:extLst>
              <a:ext uri="{FF2B5EF4-FFF2-40B4-BE49-F238E27FC236}">
                <a16:creationId xmlns:a16="http://schemas.microsoft.com/office/drawing/2014/main" id="{F1C48A24-A89A-6ABD-F809-90FC75CBCB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76301" y="372535"/>
            <a:ext cx="10568939" cy="10837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32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3916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preserve="1">
  <p:cSld name="Title and text with mosaic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0EC0558-431C-AC83-2433-381C913D6BA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43615"/>
          </a:xfrm>
          <a:prstGeom prst="rect">
            <a:avLst/>
          </a:prstGeom>
        </p:spPr>
      </p:pic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876302" y="2356367"/>
            <a:ext cx="10706132" cy="42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41853">
              <a:spcBef>
                <a:spcPts val="800"/>
              </a:spcBef>
              <a:spcAft>
                <a:spcPts val="0"/>
              </a:spcAft>
              <a:buSzPts val="2800"/>
              <a:buChar char="▪"/>
              <a:defRPr sz="2667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1219170" lvl="1" indent="-541853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3733"/>
            </a:lvl2pPr>
            <a:lvl3pPr marL="1828754" lvl="2" indent="-541853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3pPr>
            <a:lvl4pPr marL="2438339" lvl="3" indent="-541853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4pPr>
            <a:lvl5pPr marL="3047924" lvl="4" indent="-541853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5pPr>
            <a:lvl6pPr marL="3657509" lvl="5" indent="-541853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6pPr>
            <a:lvl7pPr marL="4267093" lvl="6" indent="-541853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7pPr>
            <a:lvl8pPr marL="4876678" lvl="7" indent="-541853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8pPr>
            <a:lvl9pPr marL="5486263" lvl="8" indent="-541853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9pPr>
          </a:lstStyle>
          <a:p>
            <a:endParaRPr/>
          </a:p>
        </p:txBody>
      </p:sp>
      <p:sp>
        <p:nvSpPr>
          <p:cNvPr id="21" name="Google Shape;39;p5">
            <a:extLst>
              <a:ext uri="{FF2B5EF4-FFF2-40B4-BE49-F238E27FC236}">
                <a16:creationId xmlns:a16="http://schemas.microsoft.com/office/drawing/2014/main" id="{F1C48A24-A89A-6ABD-F809-90FC75CBCB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76301" y="372535"/>
            <a:ext cx="10568939" cy="10837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32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95749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preserve="1">
  <p:cSld name="HIV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0EC0558-431C-AC83-2433-381C913D6BA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43615"/>
          </a:xfrm>
          <a:prstGeom prst="rect">
            <a:avLst/>
          </a:prstGeom>
        </p:spPr>
      </p:pic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876302" y="2356367"/>
            <a:ext cx="10706132" cy="42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41853">
              <a:spcBef>
                <a:spcPts val="800"/>
              </a:spcBef>
              <a:spcAft>
                <a:spcPts val="0"/>
              </a:spcAft>
              <a:buSzPts val="2800"/>
              <a:buChar char="▪"/>
              <a:defRPr sz="2667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1219170" lvl="1" indent="-541853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3733"/>
            </a:lvl2pPr>
            <a:lvl3pPr marL="1828754" lvl="2" indent="-541853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3pPr>
            <a:lvl4pPr marL="2438339" lvl="3" indent="-541853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4pPr>
            <a:lvl5pPr marL="3047924" lvl="4" indent="-541853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5pPr>
            <a:lvl6pPr marL="3657509" lvl="5" indent="-541853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6pPr>
            <a:lvl7pPr marL="4267093" lvl="6" indent="-541853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3733"/>
            </a:lvl7pPr>
            <a:lvl8pPr marL="4876678" lvl="7" indent="-541853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3733"/>
            </a:lvl8pPr>
            <a:lvl9pPr marL="5486263" lvl="8" indent="-541853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3733"/>
            </a:lvl9pPr>
          </a:lstStyle>
          <a:p>
            <a:endParaRPr/>
          </a:p>
        </p:txBody>
      </p:sp>
      <p:sp>
        <p:nvSpPr>
          <p:cNvPr id="21" name="Google Shape;39;p5">
            <a:extLst>
              <a:ext uri="{FF2B5EF4-FFF2-40B4-BE49-F238E27FC236}">
                <a16:creationId xmlns:a16="http://schemas.microsoft.com/office/drawing/2014/main" id="{F1C48A24-A89A-6ABD-F809-90FC75CBCB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76301" y="372535"/>
            <a:ext cx="10568939" cy="108373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32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6008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preserve="1">
  <p:cSld name="Blank Blue background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;p2">
            <a:extLst>
              <a:ext uri="{FF2B5EF4-FFF2-40B4-BE49-F238E27FC236}">
                <a16:creationId xmlns:a16="http://schemas.microsoft.com/office/drawing/2014/main" id="{E1F772E0-38A0-7F3A-7ED7-0166E1042699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20558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114454"/>
              </a:solidFill>
            </a:endParaRPr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309687" y="1694005"/>
            <a:ext cx="9572625" cy="37242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135463" lvl="0" indent="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3600">
                <a:solidFill>
                  <a:schemeClr val="lt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1219170" lvl="1" indent="-47412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667">
                <a:solidFill>
                  <a:schemeClr val="lt1"/>
                </a:solidFill>
              </a:defRPr>
            </a:lvl2pPr>
            <a:lvl3pPr marL="1828754" lvl="2" indent="-47412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667">
                <a:solidFill>
                  <a:schemeClr val="lt1"/>
                </a:solidFill>
              </a:defRPr>
            </a:lvl3pPr>
            <a:lvl4pPr marL="2438339" lvl="3" indent="-47412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667">
                <a:solidFill>
                  <a:schemeClr val="lt1"/>
                </a:solidFill>
              </a:defRPr>
            </a:lvl4pPr>
            <a:lvl5pPr marL="3047924" lvl="4" indent="-47412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667">
                <a:solidFill>
                  <a:schemeClr val="lt1"/>
                </a:solidFill>
              </a:defRPr>
            </a:lvl5pPr>
            <a:lvl6pPr marL="3657509" lvl="5" indent="-47412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667">
                <a:solidFill>
                  <a:schemeClr val="lt1"/>
                </a:solidFill>
              </a:defRPr>
            </a:lvl6pPr>
            <a:lvl7pPr marL="4267093" lvl="6" indent="-47412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667">
                <a:solidFill>
                  <a:schemeClr val="lt1"/>
                </a:solidFill>
              </a:defRPr>
            </a:lvl7pPr>
            <a:lvl8pPr marL="4876678" lvl="7" indent="-47412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667">
                <a:solidFill>
                  <a:schemeClr val="lt1"/>
                </a:solidFill>
              </a:defRPr>
            </a:lvl8pPr>
            <a:lvl9pPr marL="5486263" lvl="8" indent="-47412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6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" name="Google Shape;11;p2">
            <a:extLst>
              <a:ext uri="{FF2B5EF4-FFF2-40B4-BE49-F238E27FC236}">
                <a16:creationId xmlns:a16="http://schemas.microsoft.com/office/drawing/2014/main" id="{D6D92B5F-79E0-7ED4-2CB0-4A7922A42C93}"/>
              </a:ext>
            </a:extLst>
          </p:cNvPr>
          <p:cNvSpPr/>
          <p:nvPr/>
        </p:nvSpPr>
        <p:spPr>
          <a:xfrm>
            <a:off x="0" y="-1"/>
            <a:ext cx="12192000" cy="667367"/>
          </a:xfrm>
          <a:prstGeom prst="rect">
            <a:avLst/>
          </a:prstGeom>
          <a:solidFill>
            <a:srgbClr val="20558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114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134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B696C-DDB7-185E-62FE-F410412F97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C8224D-B1CB-00BB-6B5C-7A72540F51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81721C-5E71-7F96-4DD6-F838AC616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09184-B9D8-481A-B30C-9251E14A0EAD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6CAEC3-AC7F-49EB-115F-6A88144DC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5B0D1-548C-8345-199A-7A965B846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E02BD-556A-4FDE-B82C-D43BFAEA3E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878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451637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722" r:id="rId2"/>
    <p:sldLayoutId id="2147483698" r:id="rId3"/>
    <p:sldLayoutId id="2147483699" r:id="rId4"/>
    <p:sldLayoutId id="2147483700" r:id="rId5"/>
    <p:sldLayoutId id="2147483702" r:id="rId6"/>
    <p:sldLayoutId id="2147483707" r:id="rId7"/>
    <p:sldLayoutId id="2147483704" r:id="rId8"/>
    <p:sldLayoutId id="2147483701" r:id="rId9"/>
    <p:sldLayoutId id="2147483708" r:id="rId10"/>
    <p:sldLayoutId id="2147483719" r:id="rId11"/>
    <p:sldLayoutId id="2147483730" r:id="rId12"/>
  </p:sldLayoutIdLst>
  <p:transition>
    <p:fade thruBlk="1"/>
  </p:transition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Segoe UI Historic" panose="020B0502040204020203" pitchFamily="34" charset="0"/>
          <a:ea typeface="Segoe UI Historic" panose="020B0502040204020203" pitchFamily="34" charset="0"/>
          <a:cs typeface="Segoe UI Historic" panose="020B0502040204020203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Myriad Pro" panose="020B0503030403020204" pitchFamily="34" charset="0"/>
          <a:ea typeface="Segoe UI Black" panose="020B0A02040204020203" pitchFamily="34" charset="0"/>
          <a:cs typeface="Segoe UI Historic" panose="020B0502040204020203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1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58335E57-251F-1296-D672-A247A851E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A434924-69A4-E247-D97E-C93A7B8048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20636" y="1785669"/>
            <a:ext cx="8682144" cy="1713079"/>
          </a:xfrm>
          <a:noFill/>
        </p:spPr>
        <p:txBody>
          <a:bodyPr lIns="91440" tIns="45720" rIns="91440" bIns="45720" anchor="b">
            <a:noAutofit/>
          </a:bodyPr>
          <a:lstStyle/>
          <a:p>
            <a:pPr algn="l"/>
            <a:r>
              <a:rPr lang="en-US" sz="4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/>
                <a:ea typeface="Segoe UI Historic"/>
                <a:cs typeface="Segoe UI Semibold"/>
              </a:rPr>
              <a:t>Turning Discovery Into Health: </a:t>
            </a:r>
            <a:r>
              <a:rPr lang="en-US" sz="4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/>
                <a:ea typeface="Segoe UI Historic"/>
                <a:cs typeface="Segoe UI Semibold"/>
              </a:rPr>
              <a:t>NIH’s Unified Funding Strategy​</a:t>
            </a:r>
            <a:endParaRPr lang="en-US" sz="48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/>
              <a:ea typeface="Segoe UI Historic"/>
              <a:cs typeface="Segoe UI Semibold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DEEAE3-6DBF-84C5-159A-58E52DBA7D7E}"/>
              </a:ext>
            </a:extLst>
          </p:cNvPr>
          <p:cNvSpPr txBox="1"/>
          <p:nvPr/>
        </p:nvSpPr>
        <p:spPr>
          <a:xfrm>
            <a:off x="2320636" y="3731824"/>
            <a:ext cx="7453495" cy="24468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endParaRPr lang="en-US" sz="2200" i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/>
              <a:cs typeface="Segoe UI"/>
            </a:endParaRPr>
          </a:p>
          <a:p>
            <a:r>
              <a:rPr lang="en-US" sz="2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August 14, </a:t>
            </a:r>
            <a:r>
              <a: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cs typeface="Segoe UI"/>
              </a:rPr>
              <a:t>2026</a:t>
            </a:r>
          </a:p>
          <a:p>
            <a:pPr>
              <a:spcBef>
                <a:spcPts val="600"/>
              </a:spcBef>
            </a:pP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/>
              <a:cs typeface="Segoe UI"/>
            </a:endParaRPr>
          </a:p>
          <a:p>
            <a:endParaRPr lang="en-US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ea typeface="Ebrima"/>
                <a:cs typeface="Segoe UI"/>
              </a:rPr>
              <a:t>Matthew J. Memoli, M.D., M.S.</a:t>
            </a:r>
            <a:b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</a:br>
            <a:r>
              <a:rPr lang="en-US" sz="2400" dirty="0">
                <a:solidFill>
                  <a:srgbClr val="C3DEF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/>
                <a:ea typeface="Ebrima"/>
                <a:cs typeface="Segoe UI"/>
              </a:rPr>
              <a:t>Principal Deputy Director, National Institutes of Health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/>
              <a:ea typeface="Ebrima"/>
              <a:cs typeface="Segoe UI"/>
            </a:endParaRPr>
          </a:p>
        </p:txBody>
      </p:sp>
      <p:pic>
        <p:nvPicPr>
          <p:cNvPr id="3" name="Picture 2" descr="NIH Logo">
            <a:extLst>
              <a:ext uri="{FF2B5EF4-FFF2-40B4-BE49-F238E27FC236}">
                <a16:creationId xmlns:a16="http://schemas.microsoft.com/office/drawing/2014/main" id="{5418177B-ED88-469E-70B4-FF0D10990FC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739" y="5902261"/>
            <a:ext cx="936679" cy="621955"/>
          </a:xfrm>
          <a:prstGeom prst="rect">
            <a:avLst/>
          </a:prstGeom>
        </p:spPr>
      </p:pic>
      <p:pic>
        <p:nvPicPr>
          <p:cNvPr id="5" name="Picture 4" descr="DHHS logo">
            <a:extLst>
              <a:ext uri="{FF2B5EF4-FFF2-40B4-BE49-F238E27FC236}">
                <a16:creationId xmlns:a16="http://schemas.microsoft.com/office/drawing/2014/main" id="{F7A89C4A-D728-6910-60FD-9C63E7577A8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5784" y="5687482"/>
            <a:ext cx="836183" cy="836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766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C7A69-2557-9D1C-1283-B37F65674A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5277" y="-1325563"/>
            <a:ext cx="1051560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>
                <a:solidFill>
                  <a:schemeClr val="tx2">
                    <a:lumMod val="10000"/>
                  </a:schemeClr>
                </a:solidFill>
              </a:rPr>
              <a:t>End of Presentation</a:t>
            </a:r>
          </a:p>
        </p:txBody>
      </p:sp>
      <p:pic>
        <p:nvPicPr>
          <p:cNvPr id="3" name="Picture 2" descr="NIH National Institutes of Heath&#10;Turning Discovery into Health">
            <a:extLst>
              <a:ext uri="{FF2B5EF4-FFF2-40B4-BE49-F238E27FC236}">
                <a16:creationId xmlns:a16="http://schemas.microsoft.com/office/drawing/2014/main" id="{252212A0-2937-2BB9-38B8-C2FBD5EDAB2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4474" y="2743829"/>
            <a:ext cx="9332945" cy="152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72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DB75189-E0BA-7447-3C65-68A56EE35E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7768" y="1728593"/>
            <a:ext cx="11289640" cy="403507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35463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C9F7FF"/>
                </a:solidFill>
                <a:effectLst/>
                <a:uLnTx/>
                <a:uFillTx/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Arial"/>
              </a:rPr>
              <a:t>NIH’s mission is to seek fundamental knowledge about the nature and behavior of living systems </a:t>
            </a:r>
            <a:b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C9F7FF"/>
                </a:solidFill>
                <a:effectLst/>
                <a:uLnTx/>
                <a:uFillTx/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Arial"/>
              </a:rPr>
            </a:b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srgbClr val="C9F7FF"/>
              </a:solidFill>
              <a:effectLst/>
              <a:uLnTx/>
              <a:uFillTx/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  <a:sym typeface="Arial"/>
            </a:endParaRPr>
          </a:p>
          <a:p>
            <a:pPr marL="135463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C9F7FF"/>
                </a:solidFill>
                <a:effectLst/>
                <a:uLnTx/>
                <a:uFillTx/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Arial"/>
              </a:rPr>
              <a:t>and the application of that knowledge</a:t>
            </a:r>
            <a:b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C9F7FF"/>
                </a:solidFill>
                <a:effectLst/>
                <a:uLnTx/>
                <a:uFillTx/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Arial"/>
              </a:rPr>
            </a:br>
            <a:endParaRPr kumimoji="0" lang="en-US" sz="2000" b="0" i="0" u="none" strike="noStrike" kern="0" cap="none" spc="0" normalizeH="0" baseline="0" noProof="0">
              <a:ln>
                <a:noFill/>
              </a:ln>
              <a:solidFill>
                <a:srgbClr val="C9F7FF"/>
              </a:solidFill>
              <a:effectLst/>
              <a:uLnTx/>
              <a:uFillTx/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  <a:sym typeface="Arial"/>
            </a:endParaRPr>
          </a:p>
          <a:p>
            <a:pPr marL="135463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C9F7FF"/>
                </a:solidFill>
                <a:effectLst/>
                <a:uLnTx/>
                <a:uFillTx/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Arial"/>
              </a:rPr>
              <a:t>to </a:t>
            </a: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  <a:sym typeface="Arial"/>
              </a:rPr>
              <a:t>enhance health, lengthen life, and reduce illness and disability</a:t>
            </a:r>
            <a:endParaRPr kumimoji="0" lang="en-US" sz="6000" b="0" i="0" u="none" strike="noStrike" kern="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Segoe UI" panose="020B0502040204020203" pitchFamily="34" charset="0"/>
              <a:sym typeface="Arial"/>
            </a:endParaRPr>
          </a:p>
          <a:p>
            <a:pPr marL="135463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tabLst/>
              <a:defRPr/>
            </a:pPr>
            <a:endParaRPr kumimoji="0" lang="en-US" sz="3600" b="0" i="0" u="none" strike="noStrike" kern="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7201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C39FD-529E-6A86-7E8D-0946C8994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950" y="238225"/>
            <a:ext cx="10568939" cy="1083732"/>
          </a:xfrm>
        </p:spPr>
        <p:txBody>
          <a:bodyPr/>
          <a:lstStyle/>
          <a:p>
            <a:r>
              <a:rPr lang="en-US" b="1"/>
              <a:t>What Makes a Successful NIH Portfolio?</a:t>
            </a:r>
            <a:endParaRPr lang="en-US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6A0FB30D-7D91-619D-16B4-17493DEBA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39860" y="2356367"/>
            <a:ext cx="7365998" cy="1136133"/>
          </a:xfrm>
        </p:spPr>
        <p:txBody>
          <a:bodyPr/>
          <a:lstStyle/>
          <a:p>
            <a:pPr marL="67732" indent="0" algn="ctr">
              <a:buNone/>
            </a:pPr>
            <a:r>
              <a:rPr lang="en-US" sz="2700" b="1">
                <a:solidFill>
                  <a:srgbClr val="20558B"/>
                </a:solidFill>
              </a:rPr>
              <a:t>NIH’s success is not determined by projects or papers, but by </a:t>
            </a:r>
            <a:r>
              <a:rPr lang="en-US" sz="2700" b="1">
                <a:solidFill>
                  <a:srgbClr val="20558B"/>
                </a:solidFill>
                <a:latin typeface="Segoe UI "/>
              </a:rPr>
              <a:t>improved health</a:t>
            </a:r>
          </a:p>
        </p:txBody>
      </p:sp>
      <p:pic>
        <p:nvPicPr>
          <p:cNvPr id="42" name="Picture 41" descr="science icons over a group of people with a new idea icon">
            <a:extLst>
              <a:ext uri="{FF2B5EF4-FFF2-40B4-BE49-F238E27FC236}">
                <a16:creationId xmlns:a16="http://schemas.microsoft.com/office/drawing/2014/main" id="{DDE92C16-5F1E-C4B0-5FB9-8376E7FE3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032" y="3331839"/>
            <a:ext cx="1672801" cy="2370571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DF3DD46E-1382-305B-2A9B-E5693F3610C9}"/>
              </a:ext>
            </a:extLst>
          </p:cNvPr>
          <p:cNvSpPr txBox="1"/>
          <p:nvPr/>
        </p:nvSpPr>
        <p:spPr>
          <a:xfrm>
            <a:off x="952336" y="5721137"/>
            <a:ext cx="18277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20558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Discovery</a:t>
            </a:r>
          </a:p>
        </p:txBody>
      </p:sp>
      <p:grpSp>
        <p:nvGrpSpPr>
          <p:cNvPr id="54" name="Group 53" descr="arrow going from Discovery to Health. NIH, turning discovery to health">
            <a:extLst>
              <a:ext uri="{FF2B5EF4-FFF2-40B4-BE49-F238E27FC236}">
                <a16:creationId xmlns:a16="http://schemas.microsoft.com/office/drawing/2014/main" id="{12A52FA1-3544-5C34-0817-972449818E8A}"/>
              </a:ext>
            </a:extLst>
          </p:cNvPr>
          <p:cNvGrpSpPr/>
          <p:nvPr/>
        </p:nvGrpSpPr>
        <p:grpSpPr>
          <a:xfrm>
            <a:off x="2548143" y="4417794"/>
            <a:ext cx="6749433" cy="1877667"/>
            <a:chOff x="2809400" y="4584048"/>
            <a:chExt cx="6749433" cy="1877667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361369E8-7DDC-330A-319A-EDD57A7180A1}"/>
                </a:ext>
              </a:extLst>
            </p:cNvPr>
            <p:cNvGrpSpPr/>
            <p:nvPr/>
          </p:nvGrpSpPr>
          <p:grpSpPr>
            <a:xfrm>
              <a:off x="2809400" y="4584048"/>
              <a:ext cx="6749433" cy="1877667"/>
              <a:chOff x="3901926" y="3053208"/>
              <a:chExt cx="6749433" cy="1877667"/>
            </a:xfrm>
          </p:grpSpPr>
          <p:sp>
            <p:nvSpPr>
              <p:cNvPr id="46" name="Partial Circle 45">
                <a:extLst>
                  <a:ext uri="{FF2B5EF4-FFF2-40B4-BE49-F238E27FC236}">
                    <a16:creationId xmlns:a16="http://schemas.microsoft.com/office/drawing/2014/main" id="{1F7FA1F7-0D75-7651-B2F8-26983A410232}"/>
                  </a:ext>
                </a:extLst>
              </p:cNvPr>
              <p:cNvSpPr/>
              <p:nvPr/>
            </p:nvSpPr>
            <p:spPr>
              <a:xfrm rot="5400000">
                <a:off x="6359925" y="947393"/>
                <a:ext cx="1877667" cy="6089297"/>
              </a:xfrm>
              <a:prstGeom prst="pie">
                <a:avLst>
                  <a:gd name="adj1" fmla="val 5387810"/>
                  <a:gd name="adj2" fmla="val 16200000"/>
                </a:avLst>
              </a:prstGeom>
              <a:noFill/>
              <a:ln w="762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D90513AA-67BD-CCB4-5EDA-EB00BD3298CA}"/>
                  </a:ext>
                </a:extLst>
              </p:cNvPr>
              <p:cNvSpPr/>
              <p:nvPr/>
            </p:nvSpPr>
            <p:spPr>
              <a:xfrm>
                <a:off x="3901926" y="3749801"/>
                <a:ext cx="6749433" cy="37296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700421C-0391-601E-B455-02B433B1DA8B}"/>
                </a:ext>
              </a:extLst>
            </p:cNvPr>
            <p:cNvGrpSpPr/>
            <p:nvPr/>
          </p:nvGrpSpPr>
          <p:grpSpPr>
            <a:xfrm>
              <a:off x="4063571" y="4926883"/>
              <a:ext cx="4486221" cy="1269777"/>
              <a:chOff x="3449413" y="3508430"/>
              <a:chExt cx="5148547" cy="1606982"/>
            </a:xfrm>
          </p:grpSpPr>
          <p:pic>
            <p:nvPicPr>
              <p:cNvPr id="1026" name="Picture 2" descr="Home">
                <a:extLst>
                  <a:ext uri="{FF2B5EF4-FFF2-40B4-BE49-F238E27FC236}">
                    <a16:creationId xmlns:a16="http://schemas.microsoft.com/office/drawing/2014/main" id="{7525940F-55E2-DD68-3EB8-5C9C37B80ED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75317"/>
              <a:stretch/>
            </p:blipFill>
            <p:spPr bwMode="auto">
              <a:xfrm>
                <a:off x="5296179" y="3508430"/>
                <a:ext cx="1421559" cy="8998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35D10DB-794A-6CAF-D9C5-78B1376AAC97}"/>
                  </a:ext>
                </a:extLst>
              </p:cNvPr>
              <p:cNvSpPr txBox="1"/>
              <p:nvPr/>
            </p:nvSpPr>
            <p:spPr>
              <a:xfrm>
                <a:off x="3449413" y="4531146"/>
                <a:ext cx="5148547" cy="5842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i="1">
                    <a:solidFill>
                      <a:srgbClr val="20558B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Turning Discovery Into Health</a:t>
                </a:r>
              </a:p>
            </p:txBody>
          </p:sp>
        </p:grp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D0C20423-54F2-6AB7-AF4B-27CF930039B7}"/>
                </a:ext>
              </a:extLst>
            </p:cNvPr>
            <p:cNvSpPr/>
            <p:nvPr/>
          </p:nvSpPr>
          <p:spPr>
            <a:xfrm rot="8210927">
              <a:off x="8900974" y="5125025"/>
              <a:ext cx="413579" cy="280539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3" name="Picture 52" descr="health icons over a heart icon">
            <a:extLst>
              <a:ext uri="{FF2B5EF4-FFF2-40B4-BE49-F238E27FC236}">
                <a16:creationId xmlns:a16="http://schemas.microsoft.com/office/drawing/2014/main" id="{E6ED123F-A9CB-0775-3311-F7C7CFF6DC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6995" y="3341455"/>
            <a:ext cx="2090680" cy="2333348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86634AF1-2168-5447-D149-C42C798EDF1E}"/>
              </a:ext>
            </a:extLst>
          </p:cNvPr>
          <p:cNvSpPr txBox="1"/>
          <p:nvPr/>
        </p:nvSpPr>
        <p:spPr>
          <a:xfrm>
            <a:off x="9548092" y="5721137"/>
            <a:ext cx="13067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20558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Health</a:t>
            </a:r>
          </a:p>
        </p:txBody>
      </p:sp>
    </p:spTree>
    <p:extLst>
      <p:ext uri="{BB962C8B-B14F-4D97-AF65-F5344CB8AC3E}">
        <p14:creationId xmlns:p14="http://schemas.microsoft.com/office/powerpoint/2010/main" val="4208617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E8043-E656-3C03-FA8E-94D54E256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04E7DB34-DEBF-EA61-AC4B-4180D967E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833680" y="2427025"/>
            <a:ext cx="6600154" cy="2905469"/>
            <a:chOff x="2833680" y="2427025"/>
            <a:chExt cx="6600154" cy="290546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1B82949-B484-36D1-B8E3-BB2E9A393E06}"/>
                </a:ext>
              </a:extLst>
            </p:cNvPr>
            <p:cNvSpPr/>
            <p:nvPr/>
          </p:nvSpPr>
          <p:spPr>
            <a:xfrm>
              <a:off x="2833680" y="2427026"/>
              <a:ext cx="6196191" cy="290546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0A1D0CC4-2294-7316-A612-A75EED8D49A8}"/>
                </a:ext>
              </a:extLst>
            </p:cNvPr>
            <p:cNvSpPr/>
            <p:nvPr/>
          </p:nvSpPr>
          <p:spPr>
            <a:xfrm rot="5400000">
              <a:off x="7779119" y="3677777"/>
              <a:ext cx="2905468" cy="403963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D39C8BB0-F894-E36F-381E-2F952CB66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582861" y="3677779"/>
            <a:ext cx="2905468" cy="403963"/>
          </a:xfrm>
          <a:prstGeom prst="triangl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CA1E4F-DE85-9660-FA90-E395A912D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467" y="373560"/>
            <a:ext cx="11151810" cy="1083732"/>
          </a:xfrm>
        </p:spPr>
        <p:txBody>
          <a:bodyPr/>
          <a:lstStyle/>
          <a:p>
            <a:r>
              <a:rPr lang="en-US" b="1"/>
              <a:t>How We Turn Discovery Into Health</a:t>
            </a:r>
            <a:br>
              <a:rPr lang="en-US" b="1"/>
            </a:br>
            <a:r>
              <a:rPr lang="en-US" sz="1200" b="1"/>
              <a:t> </a:t>
            </a: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B7CB3A-CE96-65D8-5424-F9B4275A5B07}"/>
              </a:ext>
            </a:extLst>
          </p:cNvPr>
          <p:cNvSpPr txBox="1"/>
          <p:nvPr/>
        </p:nvSpPr>
        <p:spPr>
          <a:xfrm>
            <a:off x="2946726" y="1699638"/>
            <a:ext cx="5984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20558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Strong research ecosystem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2291D33-A1DD-443B-85AA-85C6791B2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0467" y="2427024"/>
            <a:ext cx="2196213" cy="2898233"/>
          </a:xfrm>
          <a:prstGeom prst="roundRect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tx1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Picture 63" descr="science icons over a group of people with a new idea icon">
            <a:extLst>
              <a:ext uri="{FF2B5EF4-FFF2-40B4-BE49-F238E27FC236}">
                <a16:creationId xmlns:a16="http://schemas.microsoft.com/office/drawing/2014/main" id="{34D4E5DA-6D5C-BCE4-C1CC-0CE76EC96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137" y="2559993"/>
            <a:ext cx="1646534" cy="233334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24D3125D-4A08-0D0D-10BC-0CBFCEFB819C}"/>
              </a:ext>
            </a:extLst>
          </p:cNvPr>
          <p:cNvSpPr txBox="1"/>
          <p:nvPr/>
        </p:nvSpPr>
        <p:spPr>
          <a:xfrm>
            <a:off x="794872" y="4802037"/>
            <a:ext cx="1237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>
                <a:solidFill>
                  <a:srgbClr val="20558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Discovery</a:t>
            </a:r>
            <a:endParaRPr lang="en-US" sz="2800" b="1">
              <a:solidFill>
                <a:srgbClr val="20558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9" name="Graphic 18" descr="Head with gears">
            <a:extLst>
              <a:ext uri="{FF2B5EF4-FFF2-40B4-BE49-F238E27FC236}">
                <a16:creationId xmlns:a16="http://schemas.microsoft.com/office/drawing/2014/main" id="{C994B18A-0214-8F5E-F5B0-45ABF13D45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54897" y="2641426"/>
            <a:ext cx="1007418" cy="947462"/>
          </a:xfrm>
          <a:prstGeom prst="rect">
            <a:avLst/>
          </a:prstGeom>
        </p:spPr>
      </p:pic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A6E04F9F-2ADF-BCDD-6191-BABD72FD0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585683" y="3677780"/>
            <a:ext cx="2905468" cy="403963"/>
          </a:xfrm>
          <a:prstGeom prst="triangl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75C274F-E1B7-F20C-78DF-066EA2CFFFF2}"/>
              </a:ext>
            </a:extLst>
          </p:cNvPr>
          <p:cNvSpPr txBox="1"/>
          <p:nvPr/>
        </p:nvSpPr>
        <p:spPr>
          <a:xfrm>
            <a:off x="2928340" y="3558033"/>
            <a:ext cx="1794478" cy="1172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tx2">
                    <a:lumMod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Innovative</a:t>
            </a:r>
            <a:br>
              <a:rPr lang="en-US" sz="1600" b="1">
                <a:solidFill>
                  <a:schemeClr val="tx2">
                    <a:lumMod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1200" b="1">
                <a:solidFill>
                  <a:schemeClr val="tx2">
                    <a:lumMod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000" b="1">
                <a:solidFill>
                  <a:schemeClr val="tx2">
                    <a:lumMod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800" b="1">
                <a:solidFill>
                  <a:schemeClr val="tx2">
                    <a:lumMod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1600" b="1">
              <a:solidFill>
                <a:schemeClr val="tx2">
                  <a:lumMod val="1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US">
                <a:solidFill>
                  <a:schemeClr val="tx2">
                    <a:lumMod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Fosters creativity, curiosity, and breakthrough ideas. </a:t>
            </a:r>
          </a:p>
        </p:txBody>
      </p:sp>
      <p:grpSp>
        <p:nvGrpSpPr>
          <p:cNvPr id="14" name="Group 13" descr="NIH">
            <a:extLst>
              <a:ext uri="{FF2B5EF4-FFF2-40B4-BE49-F238E27FC236}">
                <a16:creationId xmlns:a16="http://schemas.microsoft.com/office/drawing/2014/main" id="{D09A0B9D-98C4-6F96-8769-31586A3A872E}"/>
              </a:ext>
            </a:extLst>
          </p:cNvPr>
          <p:cNvGrpSpPr/>
          <p:nvPr/>
        </p:nvGrpSpPr>
        <p:grpSpPr>
          <a:xfrm>
            <a:off x="5408219" y="2748073"/>
            <a:ext cx="1153627" cy="696224"/>
            <a:chOff x="5408219" y="2748073"/>
            <a:chExt cx="1153627" cy="69622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C7E28A1-0BA6-0B69-4770-BC42966A6F4E}"/>
                </a:ext>
              </a:extLst>
            </p:cNvPr>
            <p:cNvSpPr/>
            <p:nvPr/>
          </p:nvSpPr>
          <p:spPr>
            <a:xfrm>
              <a:off x="5451304" y="2887774"/>
              <a:ext cx="811782" cy="4539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D437FAD-1DAF-EC16-F887-331731E4BB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r="75642"/>
            <a:stretch/>
          </p:blipFill>
          <p:spPr>
            <a:xfrm>
              <a:off x="5408219" y="2748073"/>
              <a:ext cx="1153627" cy="696224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CB941AA-54F4-6E83-1551-66C315E17488}"/>
              </a:ext>
            </a:extLst>
          </p:cNvPr>
          <p:cNvSpPr txBox="1"/>
          <p:nvPr/>
        </p:nvSpPr>
        <p:spPr>
          <a:xfrm>
            <a:off x="4979062" y="3588886"/>
            <a:ext cx="2076228" cy="1357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tx2">
                    <a:lumMod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Mission-Driven</a:t>
            </a:r>
            <a:br>
              <a:rPr lang="en-US" sz="1600" b="1">
                <a:solidFill>
                  <a:schemeClr val="tx2">
                    <a:lumMod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1000" b="1">
                <a:solidFill>
                  <a:schemeClr val="tx2">
                    <a:lumMod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1600" b="1">
              <a:solidFill>
                <a:schemeClr val="tx2">
                  <a:lumMod val="1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US">
                <a:solidFill>
                  <a:schemeClr val="tx2">
                    <a:lumMod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Aligned with NIH’s mission to improve health and advance science</a:t>
            </a:r>
          </a:p>
        </p:txBody>
      </p:sp>
      <p:pic>
        <p:nvPicPr>
          <p:cNvPr id="21" name="Graphic 20" descr="Business Growth">
            <a:extLst>
              <a:ext uri="{FF2B5EF4-FFF2-40B4-BE49-F238E27FC236}">
                <a16:creationId xmlns:a16="http://schemas.microsoft.com/office/drawing/2014/main" id="{D063D16F-A649-0D55-A210-5B2109E9D5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72037" y="2600049"/>
            <a:ext cx="1007419" cy="9474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DCB1FDD-0B88-AEAE-4D25-BB75E3212DFD}"/>
              </a:ext>
            </a:extLst>
          </p:cNvPr>
          <p:cNvSpPr txBox="1"/>
          <p:nvPr/>
        </p:nvSpPr>
        <p:spPr>
          <a:xfrm>
            <a:off x="7286697" y="3585535"/>
            <a:ext cx="1907284" cy="1573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tx2">
                    <a:lumMod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Futureproof</a:t>
            </a:r>
            <a:br>
              <a:rPr lang="en-US" sz="1600" b="1">
                <a:solidFill>
                  <a:schemeClr val="tx2">
                    <a:lumMod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1000" b="1">
                <a:solidFill>
                  <a:schemeClr val="tx2">
                    <a:lumMod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1600" b="1">
              <a:solidFill>
                <a:schemeClr val="tx2">
                  <a:lumMod val="1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US">
                <a:solidFill>
                  <a:schemeClr val="tx2">
                    <a:lumMod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Builds capacity, adapts to change </a:t>
            </a:r>
          </a:p>
          <a:p>
            <a:pPr algn="ctr"/>
            <a:r>
              <a:rPr lang="en-US">
                <a:solidFill>
                  <a:schemeClr val="tx2">
                    <a:lumMod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 prepares for tomorrow’s challenges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8785E86-A82D-C55B-266F-EE0DAEFBC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839271" y="2710527"/>
            <a:ext cx="0" cy="218897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AAF70E5-8938-AEF4-330A-2D5CD8111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103090" y="2710527"/>
            <a:ext cx="0" cy="218897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830363B-6B1E-795F-47AA-B7A19BEB1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55791" y="2427024"/>
            <a:ext cx="2196213" cy="289823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7" name="Picture 66" descr="health icons over a heart icon">
            <a:extLst>
              <a:ext uri="{FF2B5EF4-FFF2-40B4-BE49-F238E27FC236}">
                <a16:creationId xmlns:a16="http://schemas.microsoft.com/office/drawing/2014/main" id="{A8743964-10AE-6864-389C-DF230F8E2D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18057" y="2554214"/>
            <a:ext cx="2051213" cy="22893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0E48E352-07C5-BFF2-CA1B-75CB3C440C52}"/>
              </a:ext>
            </a:extLst>
          </p:cNvPr>
          <p:cNvSpPr txBox="1"/>
          <p:nvPr/>
        </p:nvSpPr>
        <p:spPr>
          <a:xfrm>
            <a:off x="10414192" y="4789579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>
                <a:solidFill>
                  <a:srgbClr val="20558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Health</a:t>
            </a:r>
            <a:endParaRPr lang="en-US" sz="2800" b="1">
              <a:solidFill>
                <a:srgbClr val="20558B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3E7AA4F-916F-76C6-2DC7-B0E539ABE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21529" y="3840964"/>
            <a:ext cx="284377" cy="0"/>
          </a:xfrm>
          <a:prstGeom prst="straightConnector1">
            <a:avLst/>
          </a:prstGeom>
          <a:ln w="57150">
            <a:solidFill>
              <a:srgbClr val="20558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9E69C55D-23C8-4988-0FF3-21CC6227C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452307" y="3859436"/>
            <a:ext cx="284377" cy="0"/>
          </a:xfrm>
          <a:prstGeom prst="straightConnector1">
            <a:avLst/>
          </a:prstGeom>
          <a:ln w="57150">
            <a:solidFill>
              <a:srgbClr val="20558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A7781BCA-C0AB-FF2E-86C8-09993835E3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95888" y="5636066"/>
            <a:ext cx="6600223" cy="890089"/>
          </a:xfrm>
          <a:prstGeom prst="roundRect">
            <a:avLst/>
          </a:prstGeom>
          <a:solidFill>
            <a:srgbClr val="ECECE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/>
          <a:lstStyle/>
          <a:p>
            <a:pPr marL="677317" lvl="1" indent="0">
              <a:buNone/>
            </a:pPr>
            <a:r>
              <a:rPr lang="en-US" sz="1800" b="1">
                <a:solidFill>
                  <a:schemeClr val="accent2">
                    <a:lumMod val="75000"/>
                  </a:schemeClr>
                </a:solidFill>
                <a:latin typeface="Segoe bold"/>
              </a:rPr>
              <a:t>What incentives are needed to drive discovery that produces a strong research ecosystem?</a:t>
            </a:r>
          </a:p>
          <a:p>
            <a:pPr marL="1286901" lvl="2" indent="0">
              <a:buNone/>
            </a:pPr>
            <a:endParaRPr lang="en-US" sz="1800" b="1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4" name="Graphic 43">
            <a:extLst>
              <a:ext uri="{FF2B5EF4-FFF2-40B4-BE49-F238E27FC236}">
                <a16:creationId xmlns:a16="http://schemas.microsoft.com/office/drawing/2014/main" id="{FE82ABA4-E940-9671-5A18-A36F080DC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38213" y="5719470"/>
            <a:ext cx="723279" cy="723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166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F94A4-E94D-6CD7-9B28-5F188AAE4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F9672-A414-4CF6-D90C-DC4DDE8E4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Unified Funding Strategy</a:t>
            </a:r>
            <a:endParaRPr lang="en-US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B7A54FBE-C193-1749-F51D-6F80AF6D9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2" y="1866163"/>
            <a:ext cx="10972801" cy="1330987"/>
          </a:xfrm>
        </p:spPr>
        <p:txBody>
          <a:bodyPr/>
          <a:lstStyle/>
          <a:p>
            <a:pPr marL="67732" indent="0">
              <a:buNone/>
            </a:pPr>
            <a:r>
              <a:rPr lang="en-US" sz="2700" b="1">
                <a:solidFill>
                  <a:srgbClr val="20558B"/>
                </a:solidFill>
              </a:rPr>
              <a:t>Multifaceted and harmonized approach to funding that incentivizes a strong research ecosystem</a:t>
            </a:r>
            <a:endParaRPr lang="en-US" sz="2700">
              <a:solidFill>
                <a:srgbClr val="20558B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B7C5E2D-B579-0D7F-2BE0-DF9B093D243E}"/>
              </a:ext>
            </a:extLst>
          </p:cNvPr>
          <p:cNvSpPr txBox="1"/>
          <p:nvPr/>
        </p:nvSpPr>
        <p:spPr>
          <a:xfrm>
            <a:off x="1622358" y="3122844"/>
            <a:ext cx="2197433" cy="35867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rgbClr val="2F839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Mission Alignment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7E52CBE-F2B3-2D9A-136B-112CC2FE321C}"/>
              </a:ext>
            </a:extLst>
          </p:cNvPr>
          <p:cNvSpPr txBox="1"/>
          <p:nvPr/>
        </p:nvSpPr>
        <p:spPr>
          <a:xfrm>
            <a:off x="2344270" y="4470863"/>
            <a:ext cx="1484690" cy="35867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rgbClr val="2F839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Peer Review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3DC99C6-4173-F93D-F9DD-702799B3983E}"/>
              </a:ext>
            </a:extLst>
          </p:cNvPr>
          <p:cNvSpPr txBox="1"/>
          <p:nvPr/>
        </p:nvSpPr>
        <p:spPr>
          <a:xfrm>
            <a:off x="1807369" y="5594988"/>
            <a:ext cx="201242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rgbClr val="2F839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Geographic Balance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EB2C051-1899-EE13-77A6-1E10EA40E7CB}"/>
              </a:ext>
            </a:extLst>
          </p:cNvPr>
          <p:cNvSpPr txBox="1"/>
          <p:nvPr/>
        </p:nvSpPr>
        <p:spPr>
          <a:xfrm>
            <a:off x="8036539" y="3131887"/>
            <a:ext cx="1593901" cy="35867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2F839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ICO Priorities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37BA217-D6C7-7E32-2221-053A7A79266C}"/>
              </a:ext>
            </a:extLst>
          </p:cNvPr>
          <p:cNvSpPr txBox="1"/>
          <p:nvPr/>
        </p:nvSpPr>
        <p:spPr>
          <a:xfrm>
            <a:off x="8011236" y="4560657"/>
            <a:ext cx="2404798" cy="35867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2F839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Career Stage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D197FDC-662B-2002-0BFF-4F07F03A74FD}"/>
              </a:ext>
            </a:extLst>
          </p:cNvPr>
          <p:cNvSpPr txBox="1"/>
          <p:nvPr/>
        </p:nvSpPr>
        <p:spPr>
          <a:xfrm>
            <a:off x="8011236" y="5594988"/>
            <a:ext cx="175427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2F839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Stewardship of Funds</a:t>
            </a:r>
          </a:p>
        </p:txBody>
      </p:sp>
      <p:grpSp>
        <p:nvGrpSpPr>
          <p:cNvPr id="26" name="Group 25" descr="Set of balanced scales with lines going to each named item">
            <a:extLst>
              <a:ext uri="{FF2B5EF4-FFF2-40B4-BE49-F238E27FC236}">
                <a16:creationId xmlns:a16="http://schemas.microsoft.com/office/drawing/2014/main" id="{8BBFC8A7-9ED8-6A8D-CD46-56C0D0371CC7}"/>
              </a:ext>
            </a:extLst>
          </p:cNvPr>
          <p:cNvGrpSpPr/>
          <p:nvPr/>
        </p:nvGrpSpPr>
        <p:grpSpPr>
          <a:xfrm>
            <a:off x="3795975" y="3200350"/>
            <a:ext cx="4349775" cy="3057967"/>
            <a:chOff x="3795975" y="3384166"/>
            <a:chExt cx="4349775" cy="305796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3151A86-6E6F-C32D-8DEA-9689232A0E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8960" y="3388243"/>
              <a:ext cx="4316790" cy="3049813"/>
            </a:xfrm>
            <a:prstGeom prst="rect">
              <a:avLst/>
            </a:prstGeom>
          </p:spPr>
        </p:pic>
        <p:pic>
          <p:nvPicPr>
            <p:cNvPr id="8" name="Picture 7" descr="compass">
              <a:extLst>
                <a:ext uri="{FF2B5EF4-FFF2-40B4-BE49-F238E27FC236}">
                  <a16:creationId xmlns:a16="http://schemas.microsoft.com/office/drawing/2014/main" id="{06125D3D-8B32-4383-4B79-12215D53D2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4523" y="3384166"/>
              <a:ext cx="618770" cy="618770"/>
            </a:xfrm>
            <a:prstGeom prst="rect">
              <a:avLst/>
            </a:prstGeom>
          </p:spPr>
        </p:pic>
        <p:pic>
          <p:nvPicPr>
            <p:cNvPr id="10" name="Picture 9" descr="NIH building with list of checked boxes">
              <a:extLst>
                <a:ext uri="{FF2B5EF4-FFF2-40B4-BE49-F238E27FC236}">
                  <a16:creationId xmlns:a16="http://schemas.microsoft.com/office/drawing/2014/main" id="{B763DBC4-4D61-5EB2-16EB-F83A46CBF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4998" y="3404311"/>
              <a:ext cx="618770" cy="553799"/>
            </a:xfrm>
            <a:prstGeom prst="rect">
              <a:avLst/>
            </a:prstGeom>
          </p:spPr>
        </p:pic>
        <p:pic>
          <p:nvPicPr>
            <p:cNvPr id="12" name="Picture 11" descr="microscope">
              <a:extLst>
                <a:ext uri="{FF2B5EF4-FFF2-40B4-BE49-F238E27FC236}">
                  <a16:creationId xmlns:a16="http://schemas.microsoft.com/office/drawing/2014/main" id="{A29C0B3E-A6BE-2CB0-D054-5A4FB4B57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77405" y="4576059"/>
              <a:ext cx="552606" cy="674179"/>
            </a:xfrm>
            <a:prstGeom prst="rect">
              <a:avLst/>
            </a:prstGeom>
          </p:spPr>
        </p:pic>
        <p:pic>
          <p:nvPicPr>
            <p:cNvPr id="14" name="Picture 13" descr="young scientist">
              <a:extLst>
                <a:ext uri="{FF2B5EF4-FFF2-40B4-BE49-F238E27FC236}">
                  <a16:creationId xmlns:a16="http://schemas.microsoft.com/office/drawing/2014/main" id="{05C95E38-1046-D21D-6631-76E57D83A3A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50443" y="4496512"/>
              <a:ext cx="630604" cy="840804"/>
            </a:xfrm>
            <a:prstGeom prst="rect">
              <a:avLst/>
            </a:prstGeom>
          </p:spPr>
        </p:pic>
        <p:pic>
          <p:nvPicPr>
            <p:cNvPr id="16" name="Picture 15" descr="map of U.S. with location markers">
              <a:extLst>
                <a:ext uri="{FF2B5EF4-FFF2-40B4-BE49-F238E27FC236}">
                  <a16:creationId xmlns:a16="http://schemas.microsoft.com/office/drawing/2014/main" id="{61F3B3A4-0754-922A-80A9-D0606192578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93" t="26281" r="19057" b="23397"/>
            <a:stretch>
              <a:fillRect/>
            </a:stretch>
          </p:blipFill>
          <p:spPr>
            <a:xfrm>
              <a:off x="3795975" y="5823362"/>
              <a:ext cx="769118" cy="618771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024C99B-1FE8-26F8-7758-2D205479B742}"/>
                </a:ext>
              </a:extLst>
            </p:cNvPr>
            <p:cNvSpPr txBox="1"/>
            <p:nvPr/>
          </p:nvSpPr>
          <p:spPr>
            <a:xfrm>
              <a:off x="7517721" y="5669336"/>
              <a:ext cx="496047" cy="7449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>
                  <a:solidFill>
                    <a:srgbClr val="97C1CC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$</a:t>
              </a:r>
              <a:endParaRPr lang="en-US" sz="1600">
                <a:solidFill>
                  <a:srgbClr val="97C1CC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7A028D6-EAED-22DB-B0AE-51EFF1EB6532}"/>
                </a:ext>
              </a:extLst>
            </p:cNvPr>
            <p:cNvSpPr/>
            <p:nvPr/>
          </p:nvSpPr>
          <p:spPr>
            <a:xfrm>
              <a:off x="5266926" y="4374987"/>
              <a:ext cx="185713" cy="18571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4DAAC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AA7C21A-826A-6D98-C0D6-27E2620FD188}"/>
                </a:ext>
              </a:extLst>
            </p:cNvPr>
            <p:cNvSpPr/>
            <p:nvPr/>
          </p:nvSpPr>
          <p:spPr>
            <a:xfrm>
              <a:off x="5077417" y="4899976"/>
              <a:ext cx="185713" cy="18571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4DAAC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46B7395-4993-F4D1-9BE9-D5852092C7B3}"/>
                </a:ext>
              </a:extLst>
            </p:cNvPr>
            <p:cNvSpPr/>
            <p:nvPr/>
          </p:nvSpPr>
          <p:spPr>
            <a:xfrm>
              <a:off x="5339161" y="5454587"/>
              <a:ext cx="185713" cy="18571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4DAAC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38B2787-E67E-6BFD-4158-89F7EDE910A4}"/>
                </a:ext>
              </a:extLst>
            </p:cNvPr>
            <p:cNvSpPr/>
            <p:nvPr/>
          </p:nvSpPr>
          <p:spPr>
            <a:xfrm>
              <a:off x="6393666" y="5454586"/>
              <a:ext cx="185713" cy="18571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4DAAC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B068DBE-034C-CB32-2DAF-B2BE50900E00}"/>
                </a:ext>
              </a:extLst>
            </p:cNvPr>
            <p:cNvSpPr/>
            <p:nvPr/>
          </p:nvSpPr>
          <p:spPr>
            <a:xfrm>
              <a:off x="6661087" y="4899975"/>
              <a:ext cx="185713" cy="18571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4DAAC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B01210E-6ADF-8512-B5D2-CACB87E7AC03}"/>
                </a:ext>
              </a:extLst>
            </p:cNvPr>
            <p:cNvSpPr/>
            <p:nvPr/>
          </p:nvSpPr>
          <p:spPr>
            <a:xfrm>
              <a:off x="6418464" y="4379088"/>
              <a:ext cx="185713" cy="18571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4DAAC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75413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CE5E2-13BA-7191-0498-7F68C8F51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>
            <a:extLst>
              <a:ext uri="{FF2B5EF4-FFF2-40B4-BE49-F238E27FC236}">
                <a16:creationId xmlns:a16="http://schemas.microsoft.com/office/drawing/2014/main" id="{321ABC88-50A6-DAA1-DF2B-02D7A5ABC25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7587" y="303260"/>
            <a:ext cx="10568939" cy="10837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3200" b="0" i="0" u="none" strike="noStrike" cap="none">
                <a:solidFill>
                  <a:schemeClr val="bg1"/>
                </a:solidFill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  <a:sym typeface="Arial"/>
              </a:rPr>
              <a:t>How Are Core Tenets Applied?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  <a:sym typeface="Arial"/>
              </a:rPr>
            </a:br>
            <a:b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  <a:sym typeface="Arial"/>
              </a:rPr>
            </a:br>
            <a:r>
              <a:rPr kumimoji="0" lang="en-US" sz="2800" b="1" i="1" u="none" strike="noStrike" kern="0" cap="none" spc="0" normalizeH="0" baseline="0" noProof="0">
                <a:ln>
                  <a:noFill/>
                </a:ln>
                <a:solidFill>
                  <a:srgbClr val="CBF9F2"/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  <a:sym typeface="Arial"/>
              </a:rPr>
              <a:t>Moving beyond a single number</a:t>
            </a:r>
            <a:endParaRPr kumimoji="0" lang="en-US" sz="3200" b="0" i="1" u="none" strike="noStrike" kern="0" cap="none" spc="0" normalizeH="0" baseline="0" noProof="0">
              <a:ln>
                <a:noFill/>
              </a:ln>
              <a:solidFill>
                <a:srgbClr val="CBF9F2"/>
              </a:solidFill>
              <a:effectLst/>
              <a:uLnTx/>
              <a:uFillTx/>
              <a:latin typeface="Segoe UI Semibold" panose="020B0702040204020203" pitchFamily="34" charset="0"/>
              <a:ea typeface="Segoe UI Historic" panose="020B0502040204020203" pitchFamily="34" charset="0"/>
              <a:cs typeface="Segoe UI Semibold" panose="020B0702040204020203" pitchFamily="34" charset="0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616AD4D-D84B-CDE5-81E7-BE046783C217}"/>
              </a:ext>
            </a:extLst>
          </p:cNvPr>
          <p:cNvSpPr txBox="1"/>
          <p:nvPr/>
        </p:nvSpPr>
        <p:spPr>
          <a:xfrm>
            <a:off x="864065" y="1932641"/>
            <a:ext cx="29386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Segoe UI" panose="020B0502040204020203" pitchFamily="34" charset="0"/>
                <a:cs typeface="Segoe UI" panose="020B0502040204020203" pitchFamily="34" charset="0"/>
              </a:rPr>
              <a:t>Payline Strategy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F20F55-CA7D-D9AB-2B0E-7DB189665B5A}"/>
              </a:ext>
            </a:extLst>
          </p:cNvPr>
          <p:cNvSpPr txBox="1"/>
          <p:nvPr/>
        </p:nvSpPr>
        <p:spPr>
          <a:xfrm>
            <a:off x="1321489" y="2638051"/>
            <a:ext cx="20331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7732" indent="0" algn="ctr">
              <a:buFont typeface="Arial"/>
              <a:buNone/>
            </a:pPr>
            <a:r>
              <a:rPr lang="en-US" sz="1800" b="1">
                <a:solidFill>
                  <a:schemeClr val="tx2">
                    <a:lumMod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One number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89212A6C-AF1D-4A0C-6144-F71419A59EBF}"/>
              </a:ext>
            </a:extLst>
          </p:cNvPr>
          <p:cNvSpPr txBox="1">
            <a:spLocks/>
          </p:cNvSpPr>
          <p:nvPr/>
        </p:nvSpPr>
        <p:spPr>
          <a:xfrm>
            <a:off x="1669835" y="2939346"/>
            <a:ext cx="1327086" cy="9507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54185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▪"/>
              <a:defRPr sz="2667" b="0" i="0" u="none" strike="noStrike" cap="none">
                <a:solidFill>
                  <a:srgbClr val="000000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  <a:sym typeface="Arial"/>
              </a:defRPr>
            </a:lvl1pPr>
            <a:lvl2pPr marL="1219170" marR="0" lvl="1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▫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○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○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7732" indent="0" algn="ctr">
              <a:spcBef>
                <a:spcPts val="0"/>
              </a:spcBef>
              <a:buFont typeface="Arial"/>
              <a:buNone/>
            </a:pPr>
            <a:r>
              <a:rPr lang="en-US" sz="6600" b="1">
                <a:solidFill>
                  <a:srgbClr val="5D9BD9"/>
                </a:solidFill>
              </a:rPr>
              <a:t>31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AD75E6-25E9-5F9A-8DF8-8F48966484E0}"/>
              </a:ext>
            </a:extLst>
          </p:cNvPr>
          <p:cNvSpPr txBox="1"/>
          <p:nvPr/>
        </p:nvSpPr>
        <p:spPr>
          <a:xfrm>
            <a:off x="1321489" y="3814609"/>
            <a:ext cx="20331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7732" indent="0" algn="ctr">
              <a:buFont typeface="Arial"/>
              <a:buNone/>
            </a:pPr>
            <a:r>
              <a:rPr lang="en-US" sz="1800" b="1">
                <a:solidFill>
                  <a:schemeClr val="tx2">
                    <a:lumMod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Average of peer review scores</a:t>
            </a:r>
          </a:p>
        </p:txBody>
      </p:sp>
      <p:sp>
        <p:nvSpPr>
          <p:cNvPr id="32" name="Arrow: Right 31" descr="Arrow pointing to Funding Decisions.">
            <a:extLst>
              <a:ext uri="{FF2B5EF4-FFF2-40B4-BE49-F238E27FC236}">
                <a16:creationId xmlns:a16="http://schemas.microsoft.com/office/drawing/2014/main" id="{793E4BC7-FA8A-9DDC-CC31-3FFD9767202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 rot="5400000">
            <a:off x="1864002" y="5004994"/>
            <a:ext cx="914400" cy="548640"/>
          </a:xfrm>
          <a:prstGeom prst="rightArrow">
            <a:avLst>
              <a:gd name="adj1" fmla="val 42274"/>
              <a:gd name="adj2" fmla="val 97853"/>
            </a:avLst>
          </a:prstGeom>
          <a:solidFill>
            <a:srgbClr val="82CA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DB10FC-7DAF-7184-419D-5AFEA6C3D9B8}"/>
              </a:ext>
            </a:extLst>
          </p:cNvPr>
          <p:cNvSpPr txBox="1"/>
          <p:nvPr/>
        </p:nvSpPr>
        <p:spPr>
          <a:xfrm>
            <a:off x="582844" y="5888067"/>
            <a:ext cx="35306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7732" indent="0" algn="ctr">
              <a:buFont typeface="Arial"/>
              <a:buNone/>
            </a:pPr>
            <a:r>
              <a:rPr lang="en-US" sz="2400" b="1">
                <a:solidFill>
                  <a:srgbClr val="20558B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Funding Decisions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D2386F7-96A9-397C-DCD6-F703B3BB6A76}"/>
              </a:ext>
            </a:extLst>
          </p:cNvPr>
          <p:cNvSpPr txBox="1"/>
          <p:nvPr/>
        </p:nvSpPr>
        <p:spPr>
          <a:xfrm>
            <a:off x="7345751" y="1932641"/>
            <a:ext cx="44374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Segoe UI" panose="020B0502040204020203" pitchFamily="34" charset="0"/>
                <a:cs typeface="Segoe UI" panose="020B0502040204020203" pitchFamily="34" charset="0"/>
              </a:rPr>
              <a:t>Unified Funding Strategy</a:t>
            </a:r>
          </a:p>
        </p:txBody>
      </p:sp>
      <p:pic>
        <p:nvPicPr>
          <p:cNvPr id="3" name="Picture 2" descr="Compass icon">
            <a:extLst>
              <a:ext uri="{FF2B5EF4-FFF2-40B4-BE49-F238E27FC236}">
                <a16:creationId xmlns:a16="http://schemas.microsoft.com/office/drawing/2014/main" id="{371E553D-2D60-DC9D-A56D-6E21F7E7283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347" y="4121763"/>
            <a:ext cx="507018" cy="507018"/>
          </a:xfrm>
          <a:prstGeom prst="rect">
            <a:avLst/>
          </a:prstGeom>
        </p:spPr>
      </p:pic>
      <p:pic>
        <p:nvPicPr>
          <p:cNvPr id="5" name="Picture 4" descr="Icon of microscope &#10;">
            <a:extLst>
              <a:ext uri="{FF2B5EF4-FFF2-40B4-BE49-F238E27FC236}">
                <a16:creationId xmlns:a16="http://schemas.microsoft.com/office/drawing/2014/main" id="{00A11F02-8960-9CCE-21B7-806DAE6CD87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726" y="3096720"/>
            <a:ext cx="577968" cy="705121"/>
          </a:xfrm>
          <a:prstGeom prst="rect">
            <a:avLst/>
          </a:prstGeom>
        </p:spPr>
      </p:pic>
      <p:pic>
        <p:nvPicPr>
          <p:cNvPr id="8" name="Picture 7" descr="Icon of checklist and official building&#10;&#10;">
            <a:extLst>
              <a:ext uri="{FF2B5EF4-FFF2-40B4-BE49-F238E27FC236}">
                <a16:creationId xmlns:a16="http://schemas.microsoft.com/office/drawing/2014/main" id="{4CC5B186-5C03-9E22-6E99-A9E29C65B2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1394" y="2637637"/>
            <a:ext cx="766159" cy="685713"/>
          </a:xfrm>
          <a:prstGeom prst="rect">
            <a:avLst/>
          </a:prstGeom>
        </p:spPr>
      </p:pic>
      <p:pic>
        <p:nvPicPr>
          <p:cNvPr id="18" name="Picture 17" descr="Icon of scientist. ">
            <a:extLst>
              <a:ext uri="{FF2B5EF4-FFF2-40B4-BE49-F238E27FC236}">
                <a16:creationId xmlns:a16="http://schemas.microsoft.com/office/drawing/2014/main" id="{166FB3A6-0BD4-A329-C4DC-C49B6564DF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176" y="2612655"/>
            <a:ext cx="514285" cy="685713"/>
          </a:xfrm>
          <a:prstGeom prst="rect">
            <a:avLst/>
          </a:prstGeom>
        </p:spPr>
      </p:pic>
      <p:pic>
        <p:nvPicPr>
          <p:cNvPr id="10" name="Picture 9" descr="Map of the U.S. with regional points across the country. ">
            <a:extLst>
              <a:ext uri="{FF2B5EF4-FFF2-40B4-BE49-F238E27FC236}">
                <a16:creationId xmlns:a16="http://schemas.microsoft.com/office/drawing/2014/main" id="{E480983B-23CD-7C53-263E-624623E74D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48461" y="2810997"/>
            <a:ext cx="1351783" cy="1351783"/>
          </a:xfrm>
          <a:prstGeom prst="rect">
            <a:avLst/>
          </a:prstGeom>
        </p:spPr>
      </p:pic>
      <p:sp>
        <p:nvSpPr>
          <p:cNvPr id="19" name="TextBox 18" descr="Dollar sign. ">
            <a:extLst>
              <a:ext uri="{FF2B5EF4-FFF2-40B4-BE49-F238E27FC236}">
                <a16:creationId xmlns:a16="http://schemas.microsoft.com/office/drawing/2014/main" id="{6DADEF04-B9E2-91B9-0F4B-1F24F6EED923}"/>
              </a:ext>
            </a:extLst>
          </p:cNvPr>
          <p:cNvSpPr txBox="1"/>
          <p:nvPr/>
        </p:nvSpPr>
        <p:spPr>
          <a:xfrm>
            <a:off x="11143061" y="3889559"/>
            <a:ext cx="5533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>
                <a:solidFill>
                  <a:srgbClr val="97C1CC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$</a:t>
            </a:r>
            <a:endParaRPr lang="en-US" sz="1600">
              <a:solidFill>
                <a:srgbClr val="97C1CC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0D1C1B41-BDD4-C309-5BB0-78098164D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01495" y="4260630"/>
            <a:ext cx="457200" cy="237457"/>
          </a:xfrm>
          <a:prstGeom prst="rightArrow">
            <a:avLst>
              <a:gd name="adj1" fmla="val 20346"/>
              <a:gd name="adj2" fmla="val 83412"/>
            </a:avLst>
          </a:prstGeom>
          <a:solidFill>
            <a:srgbClr val="82CA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663E99A2-6164-50D4-837A-0FD67BE29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980000">
            <a:off x="8259396" y="3755505"/>
            <a:ext cx="457200" cy="237457"/>
          </a:xfrm>
          <a:prstGeom prst="rightArrow">
            <a:avLst>
              <a:gd name="adj1" fmla="val 20346"/>
              <a:gd name="adj2" fmla="val 83412"/>
            </a:avLst>
          </a:prstGeom>
          <a:solidFill>
            <a:srgbClr val="82CA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5C279562-0F7A-06A3-9DC2-170252FE14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64278">
            <a:off x="8872452" y="3506488"/>
            <a:ext cx="457200" cy="237457"/>
          </a:xfrm>
          <a:prstGeom prst="rightArrow">
            <a:avLst>
              <a:gd name="adj1" fmla="val 20346"/>
              <a:gd name="adj2" fmla="val 83412"/>
            </a:avLst>
          </a:prstGeom>
          <a:solidFill>
            <a:srgbClr val="82CA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6B40F16A-DDBA-C7B8-0C16-F8E888306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7235722" flipH="1">
            <a:off x="9779228" y="3506488"/>
            <a:ext cx="457200" cy="237457"/>
          </a:xfrm>
          <a:prstGeom prst="rightArrow">
            <a:avLst>
              <a:gd name="adj1" fmla="val 20346"/>
              <a:gd name="adj2" fmla="val 83412"/>
            </a:avLst>
          </a:prstGeom>
          <a:solidFill>
            <a:srgbClr val="82CA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7DAD658B-1022-8449-4729-6D15BF3ED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9634176" flipH="1">
            <a:off x="10449612" y="3763639"/>
            <a:ext cx="457200" cy="229192"/>
          </a:xfrm>
          <a:prstGeom prst="rightArrow">
            <a:avLst>
              <a:gd name="adj1" fmla="val 20346"/>
              <a:gd name="adj2" fmla="val 83412"/>
            </a:avLst>
          </a:prstGeom>
          <a:solidFill>
            <a:srgbClr val="82CA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2C172698-36C9-1B5B-1F9D-BC0D7DD60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0586340" y="4260630"/>
            <a:ext cx="457200" cy="237457"/>
          </a:xfrm>
          <a:prstGeom prst="rightArrow">
            <a:avLst>
              <a:gd name="adj1" fmla="val 20346"/>
              <a:gd name="adj2" fmla="val 83412"/>
            </a:avLst>
          </a:prstGeom>
          <a:solidFill>
            <a:srgbClr val="82CA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D43323-CF28-7ABA-AF04-F6CEC88E05E7}"/>
              </a:ext>
            </a:extLst>
          </p:cNvPr>
          <p:cNvSpPr txBox="1"/>
          <p:nvPr/>
        </p:nvSpPr>
        <p:spPr>
          <a:xfrm>
            <a:off x="8437371" y="4007832"/>
            <a:ext cx="22035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7732" indent="0" algn="ctr">
              <a:buFont typeface="Arial"/>
              <a:buNone/>
            </a:pPr>
            <a:r>
              <a:rPr lang="en-US" sz="1800" b="1">
                <a:solidFill>
                  <a:schemeClr val="tx2">
                    <a:lumMod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Portfolio Level Consideration</a:t>
            </a: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1FE6F4F2-1085-3BD1-3228-81F84D987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9083662" y="5004994"/>
            <a:ext cx="914400" cy="548640"/>
          </a:xfrm>
          <a:prstGeom prst="rightArrow">
            <a:avLst>
              <a:gd name="adj1" fmla="val 42274"/>
              <a:gd name="adj2" fmla="val 97853"/>
            </a:avLst>
          </a:prstGeom>
          <a:solidFill>
            <a:srgbClr val="82CA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EB9C7E5-5238-EC88-C538-322621DA45B2}"/>
              </a:ext>
            </a:extLst>
          </p:cNvPr>
          <p:cNvSpPr txBox="1"/>
          <p:nvPr/>
        </p:nvSpPr>
        <p:spPr>
          <a:xfrm>
            <a:off x="7796676" y="5888067"/>
            <a:ext cx="35306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7732" indent="0" algn="ctr">
              <a:buFont typeface="Arial"/>
              <a:buNone/>
            </a:pPr>
            <a:r>
              <a:rPr lang="en-US" sz="2400" b="1">
                <a:solidFill>
                  <a:srgbClr val="20558B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Funding Decisions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9B88610E-E179-5917-7250-4B6BC6B61A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5367" y="2529908"/>
            <a:ext cx="2705533" cy="3410386"/>
          </a:xfrm>
          <a:prstGeom prst="roundRect">
            <a:avLst/>
          </a:prstGeom>
          <a:solidFill>
            <a:srgbClr val="ECECEC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/>
          <a:lstStyle/>
          <a:p>
            <a:pPr marL="67732" indent="0" algn="ctr">
              <a:buNone/>
            </a:pPr>
            <a:endParaRPr lang="en-US" sz="2000" b="1" dirty="0">
              <a:solidFill>
                <a:schemeClr val="accent2">
                  <a:lumMod val="75000"/>
                </a:schemeClr>
              </a:solidFill>
              <a:latin typeface="Segoe bold"/>
            </a:endParaRPr>
          </a:p>
          <a:p>
            <a:pPr marL="67732" indent="0" algn="ctr">
              <a:buNone/>
            </a:pPr>
            <a:endParaRPr lang="en-US" sz="2000" b="1" dirty="0">
              <a:solidFill>
                <a:schemeClr val="accent2">
                  <a:lumMod val="75000"/>
                </a:schemeClr>
              </a:solidFill>
              <a:latin typeface="Segoe bold"/>
            </a:endParaRPr>
          </a:p>
          <a:p>
            <a:pPr marL="67732" indent="0" algn="ctr">
              <a:buNone/>
            </a:pP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Segoe bold"/>
              </a:rPr>
              <a:t>In both funding approaches, Institute &amp; Center Directors make final funding decisions</a:t>
            </a:r>
          </a:p>
          <a:p>
            <a:pPr marL="1286901" lvl="2" indent="0">
              <a:buNone/>
            </a:pPr>
            <a:endParaRPr lang="en-US" sz="1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52C140D-C9DC-89AD-E8ED-C8DCB7E281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54606" y="2797970"/>
            <a:ext cx="514350" cy="514350"/>
          </a:xfrm>
          <a:custGeom>
            <a:avLst/>
            <a:gdLst>
              <a:gd name="connsiteX0" fmla="*/ 0 w 514350"/>
              <a:gd name="connsiteY0" fmla="*/ 0 h 514350"/>
              <a:gd name="connsiteX1" fmla="*/ 0 w 514350"/>
              <a:gd name="connsiteY1" fmla="*/ 514350 h 514350"/>
              <a:gd name="connsiteX2" fmla="*/ 514350 w 514350"/>
              <a:gd name="connsiteY2" fmla="*/ 514350 h 514350"/>
              <a:gd name="connsiteX3" fmla="*/ 514350 w 514350"/>
              <a:gd name="connsiteY3" fmla="*/ 0 h 514350"/>
              <a:gd name="connsiteX4" fmla="*/ 457200 w 514350"/>
              <a:gd name="connsiteY4" fmla="*/ 457200 h 514350"/>
              <a:gd name="connsiteX5" fmla="*/ 57150 w 514350"/>
              <a:gd name="connsiteY5" fmla="*/ 457200 h 514350"/>
              <a:gd name="connsiteX6" fmla="*/ 57150 w 514350"/>
              <a:gd name="connsiteY6" fmla="*/ 57150 h 514350"/>
              <a:gd name="connsiteX7" fmla="*/ 457200 w 514350"/>
              <a:gd name="connsiteY7" fmla="*/ 57150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4350" h="514350">
                <a:moveTo>
                  <a:pt x="0" y="0"/>
                </a:moveTo>
                <a:lnTo>
                  <a:pt x="0" y="514350"/>
                </a:lnTo>
                <a:lnTo>
                  <a:pt x="514350" y="514350"/>
                </a:lnTo>
                <a:lnTo>
                  <a:pt x="514350" y="0"/>
                </a:lnTo>
                <a:close/>
                <a:moveTo>
                  <a:pt x="457200" y="457200"/>
                </a:moveTo>
                <a:lnTo>
                  <a:pt x="57150" y="457200"/>
                </a:lnTo>
                <a:lnTo>
                  <a:pt x="57150" y="57150"/>
                </a:lnTo>
                <a:lnTo>
                  <a:pt x="457200" y="57150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CB8D3A5-5755-B6EA-8434-3B3E6BA772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43740" y="2915251"/>
            <a:ext cx="336099" cy="256193"/>
          </a:xfrm>
          <a:custGeom>
            <a:avLst/>
            <a:gdLst>
              <a:gd name="connsiteX0" fmla="*/ 336099 w 336099"/>
              <a:gd name="connsiteY0" fmla="*/ 40815 h 256193"/>
              <a:gd name="connsiteX1" fmla="*/ 296094 w 336099"/>
              <a:gd name="connsiteY1" fmla="*/ 0 h 256193"/>
              <a:gd name="connsiteX2" fmla="*/ 116710 w 336099"/>
              <a:gd name="connsiteY2" fmla="*/ 175784 h 256193"/>
              <a:gd name="connsiteX3" fmla="*/ 40415 w 336099"/>
              <a:gd name="connsiteY3" fmla="*/ 99489 h 256193"/>
              <a:gd name="connsiteX4" fmla="*/ 0 w 336099"/>
              <a:gd name="connsiteY4" fmla="*/ 139894 h 256193"/>
              <a:gd name="connsiteX5" fmla="*/ 116300 w 336099"/>
              <a:gd name="connsiteY5" fmla="*/ 256194 h 256193"/>
              <a:gd name="connsiteX6" fmla="*/ 336099 w 336099"/>
              <a:gd name="connsiteY6" fmla="*/ 40815 h 256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6099" h="256193">
                <a:moveTo>
                  <a:pt x="336099" y="40815"/>
                </a:moveTo>
                <a:lnTo>
                  <a:pt x="296094" y="0"/>
                </a:lnTo>
                <a:lnTo>
                  <a:pt x="116710" y="175784"/>
                </a:lnTo>
                <a:lnTo>
                  <a:pt x="40415" y="99489"/>
                </a:lnTo>
                <a:lnTo>
                  <a:pt x="0" y="139894"/>
                </a:lnTo>
                <a:lnTo>
                  <a:pt x="116300" y="256194"/>
                </a:lnTo>
                <a:lnTo>
                  <a:pt x="336099" y="40815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54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DBB64-733C-29F6-2388-6E861B67C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tle 1">
            <a:extLst>
              <a:ext uri="{FF2B5EF4-FFF2-40B4-BE49-F238E27FC236}">
                <a16:creationId xmlns:a16="http://schemas.microsoft.com/office/drawing/2014/main" id="{BBF1EB5F-7DA6-0B7F-67BF-4ADFB098270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7587" y="303260"/>
            <a:ext cx="10568939" cy="10837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3200" b="0" i="0" u="none" strike="noStrike" cap="none">
                <a:solidFill>
                  <a:schemeClr val="bg1"/>
                </a:solidFill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  <a:sym typeface="Arial"/>
              </a:rPr>
              <a:t>Scientific Review Remains Vital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  <a:sym typeface="Arial"/>
              </a:rPr>
            </a:br>
            <a:b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  <a:sym typeface="Arial"/>
              </a:rPr>
            </a:br>
            <a:r>
              <a:rPr kumimoji="0" lang="en-US" sz="2800" b="1" i="1" u="none" strike="noStrike" kern="0" cap="none" spc="0" normalizeH="0" baseline="0" noProof="0">
                <a:ln>
                  <a:noFill/>
                </a:ln>
                <a:solidFill>
                  <a:srgbClr val="CBF9F2"/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  <a:sym typeface="Arial"/>
              </a:rPr>
              <a:t>Using reviewer feedback to its full potential</a:t>
            </a:r>
            <a:endParaRPr kumimoji="0" lang="en-US" sz="3200" b="0" i="1" u="none" strike="noStrike" kern="0" cap="none" spc="0" normalizeH="0" baseline="0" noProof="0">
              <a:ln>
                <a:noFill/>
              </a:ln>
              <a:solidFill>
                <a:srgbClr val="CBF9F2"/>
              </a:solidFill>
              <a:effectLst/>
              <a:uLnTx/>
              <a:uFillTx/>
              <a:latin typeface="Segoe UI Semibold" panose="020B0702040204020203" pitchFamily="34" charset="0"/>
              <a:ea typeface="Segoe UI Historic" panose="020B0502040204020203" pitchFamily="34" charset="0"/>
              <a:cs typeface="Segoe UI Semibold" panose="020B0702040204020203" pitchFamily="34" charset="0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8CFB4A-18DA-E924-7CEE-AA5F38958FD0}"/>
              </a:ext>
            </a:extLst>
          </p:cNvPr>
          <p:cNvSpPr txBox="1"/>
          <p:nvPr/>
        </p:nvSpPr>
        <p:spPr>
          <a:xfrm>
            <a:off x="531408" y="1931155"/>
            <a:ext cx="29386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Segoe UI" panose="020B0502040204020203" pitchFamily="34" charset="0"/>
                <a:cs typeface="Segoe UI" panose="020B0502040204020203" pitchFamily="34" charset="0"/>
              </a:rPr>
              <a:t>Payline Strategy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DAB8BC-6B9B-67B8-7552-2420FC6C3876}"/>
              </a:ext>
            </a:extLst>
          </p:cNvPr>
          <p:cNvSpPr txBox="1"/>
          <p:nvPr/>
        </p:nvSpPr>
        <p:spPr>
          <a:xfrm>
            <a:off x="901519" y="3387435"/>
            <a:ext cx="20331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7732" indent="0" algn="ctr">
              <a:buFont typeface="Arial"/>
              <a:buNone/>
            </a:pPr>
            <a:r>
              <a:rPr lang="en-US" sz="1800" b="1">
                <a:solidFill>
                  <a:schemeClr val="tx2">
                    <a:lumMod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One number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07CA7DCA-9849-334A-72D2-7A028258C6F4}"/>
              </a:ext>
            </a:extLst>
          </p:cNvPr>
          <p:cNvSpPr txBox="1">
            <a:spLocks/>
          </p:cNvSpPr>
          <p:nvPr/>
        </p:nvSpPr>
        <p:spPr>
          <a:xfrm>
            <a:off x="1222671" y="3659646"/>
            <a:ext cx="1327086" cy="9507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54185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▪"/>
              <a:defRPr sz="2667" b="0" i="0" u="none" strike="noStrike" cap="none">
                <a:solidFill>
                  <a:srgbClr val="000000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  <a:sym typeface="Arial"/>
              </a:defRPr>
            </a:lvl1pPr>
            <a:lvl2pPr marL="1219170" marR="0" lvl="1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▫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○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○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7732" indent="0" algn="ctr">
              <a:spcBef>
                <a:spcPts val="0"/>
              </a:spcBef>
              <a:buFont typeface="Arial"/>
              <a:buNone/>
            </a:pPr>
            <a:r>
              <a:rPr lang="en-US" sz="6600">
                <a:solidFill>
                  <a:srgbClr val="5D9BD9"/>
                </a:solidFill>
                <a:latin typeface="Segoe UI Black" panose="020B0A02040204020203" pitchFamily="34" charset="0"/>
              </a:rPr>
              <a:t>31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02C81A-48B8-BEAF-141E-B4415D5AFEBE}"/>
              </a:ext>
            </a:extLst>
          </p:cNvPr>
          <p:cNvSpPr txBox="1"/>
          <p:nvPr/>
        </p:nvSpPr>
        <p:spPr>
          <a:xfrm>
            <a:off x="901519" y="4563993"/>
            <a:ext cx="20331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7732" indent="0" algn="ctr">
              <a:buFont typeface="Arial"/>
              <a:buNone/>
            </a:pPr>
            <a:r>
              <a:rPr lang="en-US" sz="1800" b="1">
                <a:solidFill>
                  <a:schemeClr val="tx2">
                    <a:lumMod val="1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Average of peer review scores</a:t>
            </a:r>
          </a:p>
        </p:txBody>
      </p:sp>
      <p:sp>
        <p:nvSpPr>
          <p:cNvPr id="16" name="Arrow: Right 15" descr="arrow moving to UFS">
            <a:extLst>
              <a:ext uri="{FF2B5EF4-FFF2-40B4-BE49-F238E27FC236}">
                <a16:creationId xmlns:a16="http://schemas.microsoft.com/office/drawing/2014/main" id="{FE0E0190-A5FA-AD13-528E-265E26D24730}"/>
              </a:ext>
            </a:extLst>
          </p:cNvPr>
          <p:cNvSpPr/>
          <p:nvPr/>
        </p:nvSpPr>
        <p:spPr>
          <a:xfrm>
            <a:off x="3405352" y="3973210"/>
            <a:ext cx="1571771" cy="801916"/>
          </a:xfrm>
          <a:prstGeom prst="rightArrow">
            <a:avLst>
              <a:gd name="adj1" fmla="val 42274"/>
              <a:gd name="adj2" fmla="val 97853"/>
            </a:avLst>
          </a:prstGeom>
          <a:solidFill>
            <a:srgbClr val="20558A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282551-3B15-F3B0-1FD8-8CE9EF3FAA8E}"/>
              </a:ext>
            </a:extLst>
          </p:cNvPr>
          <p:cNvSpPr txBox="1"/>
          <p:nvPr/>
        </p:nvSpPr>
        <p:spPr>
          <a:xfrm>
            <a:off x="5999748" y="1931155"/>
            <a:ext cx="44374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Segoe UI" panose="020B0502040204020203" pitchFamily="34" charset="0"/>
                <a:cs typeface="Segoe UI" panose="020B0502040204020203" pitchFamily="34" charset="0"/>
              </a:rPr>
              <a:t>Unified Funding Strategy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5EE1FC-7BC6-11A7-3EEE-0F82F294C83F}"/>
              </a:ext>
            </a:extLst>
          </p:cNvPr>
          <p:cNvSpPr txBox="1"/>
          <p:nvPr/>
        </p:nvSpPr>
        <p:spPr>
          <a:xfrm>
            <a:off x="5226586" y="2546126"/>
            <a:ext cx="63257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>
                <a:solidFill>
                  <a:schemeClr val="accent3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Reviewer feedback as a multifaceted input</a:t>
            </a:r>
          </a:p>
        </p:txBody>
      </p:sp>
      <p:pic>
        <p:nvPicPr>
          <p:cNvPr id="89" name="Picture 88" descr="scoreboard showing reviewer A. 1 Importance, 4 rigor/feasibility, 4 expertise/resources. total score 31">
            <a:extLst>
              <a:ext uri="{FF2B5EF4-FFF2-40B4-BE49-F238E27FC236}">
                <a16:creationId xmlns:a16="http://schemas.microsoft.com/office/drawing/2014/main" id="{3B60D6B1-0593-8856-93A9-812CD67A1A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0040" y="3115680"/>
            <a:ext cx="3904628" cy="3654652"/>
          </a:xfrm>
          <a:prstGeom prst="rect">
            <a:avLst/>
          </a:prstGeom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9586D891-A51D-2664-0729-F202C1CD0C67}"/>
              </a:ext>
            </a:extLst>
          </p:cNvPr>
          <p:cNvSpPr txBox="1"/>
          <p:nvPr/>
        </p:nvSpPr>
        <p:spPr>
          <a:xfrm>
            <a:off x="8290545" y="3511545"/>
            <a:ext cx="3643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5D9BD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Reviewer A Comments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2F5610C-906F-DD45-3264-9BCC561BF5AF}"/>
              </a:ext>
            </a:extLst>
          </p:cNvPr>
          <p:cNvSpPr txBox="1"/>
          <p:nvPr/>
        </p:nvSpPr>
        <p:spPr>
          <a:xfrm>
            <a:off x="8964891" y="4126742"/>
            <a:ext cx="2666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Segoe UI" panose="020B0502040204020203" pitchFamily="34" charset="0"/>
                <a:cs typeface="Segoe UI" panose="020B0502040204020203" pitchFamily="34" charset="0"/>
              </a:rPr>
              <a:t>Highly Innovative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1618ECB-3065-3A6C-E6C0-EDCB37444A5E}"/>
              </a:ext>
            </a:extLst>
          </p:cNvPr>
          <p:cNvSpPr txBox="1"/>
          <p:nvPr/>
        </p:nvSpPr>
        <p:spPr>
          <a:xfrm>
            <a:off x="8964891" y="4927025"/>
            <a:ext cx="28485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Segoe UI" panose="020B0502040204020203" pitchFamily="34" charset="0"/>
                <a:cs typeface="Segoe UI" panose="020B0502040204020203" pitchFamily="34" charset="0"/>
              </a:rPr>
              <a:t>Emerging Methods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D4AF43E-7A63-9FF9-A58D-48F851145827}"/>
              </a:ext>
            </a:extLst>
          </p:cNvPr>
          <p:cNvSpPr txBox="1"/>
          <p:nvPr/>
        </p:nvSpPr>
        <p:spPr>
          <a:xfrm>
            <a:off x="8964890" y="5727309"/>
            <a:ext cx="2968677" cy="461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Segoe UI" panose="020B0502040204020203" pitchFamily="34" charset="0"/>
                <a:cs typeface="Segoe UI" panose="020B0502040204020203" pitchFamily="34" charset="0"/>
              </a:rPr>
              <a:t>Early Career Scholar</a:t>
            </a:r>
          </a:p>
        </p:txBody>
      </p: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A7B3A258-F0E8-FF74-3905-41EF732B4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590812" y="4368931"/>
            <a:ext cx="365760" cy="0"/>
          </a:xfrm>
          <a:prstGeom prst="straightConnector1">
            <a:avLst/>
          </a:prstGeom>
          <a:ln w="57150">
            <a:solidFill>
              <a:srgbClr val="5D9B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8CE3F469-809C-AE33-76E9-391783D84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590812" y="5158646"/>
            <a:ext cx="365760" cy="0"/>
          </a:xfrm>
          <a:prstGeom prst="straightConnector1">
            <a:avLst/>
          </a:prstGeom>
          <a:ln w="57150">
            <a:solidFill>
              <a:srgbClr val="5D9B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821AFD5D-7A1F-CEDE-414E-11F4E68DD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590812" y="5970794"/>
            <a:ext cx="365760" cy="0"/>
          </a:xfrm>
          <a:prstGeom prst="straightConnector1">
            <a:avLst/>
          </a:prstGeom>
          <a:ln w="57150">
            <a:solidFill>
              <a:srgbClr val="5D9B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6885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02B66-881B-C566-73EC-254829EE6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tle 1">
            <a:extLst>
              <a:ext uri="{FF2B5EF4-FFF2-40B4-BE49-F238E27FC236}">
                <a16:creationId xmlns:a16="http://schemas.microsoft.com/office/drawing/2014/main" id="{090712CD-2C77-A12E-0612-3FB2F9E569C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7587" y="303260"/>
            <a:ext cx="10568939" cy="10837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3200" b="0" i="0" u="none" strike="noStrike" cap="none">
                <a:solidFill>
                  <a:schemeClr val="bg1"/>
                </a:solidFill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  <a:sym typeface="Arial"/>
              </a:rPr>
              <a:t>Scientific Review Remains Vital</a:t>
            </a:r>
            <a:b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  <a:sym typeface="Arial"/>
              </a:rPr>
            </a:br>
            <a:b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  <a:sym typeface="Arial"/>
              </a:rPr>
            </a:br>
            <a:r>
              <a:rPr kumimoji="0" lang="en-US" sz="2800" b="1" i="1" u="none" strike="noStrike" kern="0" cap="none" spc="0" normalizeH="0" baseline="0" noProof="0">
                <a:ln>
                  <a:noFill/>
                </a:ln>
                <a:solidFill>
                  <a:srgbClr val="CBF9F2"/>
                </a:solidFill>
                <a:effectLst/>
                <a:uLnTx/>
                <a:uFillTx/>
                <a:latin typeface="Segoe UI Semibold" panose="020B0702040204020203" pitchFamily="34" charset="0"/>
                <a:ea typeface="Segoe UI Historic" panose="020B0502040204020203" pitchFamily="34" charset="0"/>
                <a:cs typeface="Segoe UI Semibold" panose="020B0702040204020203" pitchFamily="34" charset="0"/>
                <a:sym typeface="Arial"/>
              </a:rPr>
              <a:t>Incentivizing innovation uplifts early career researchers</a:t>
            </a:r>
            <a:endParaRPr kumimoji="0" lang="en-US" sz="3200" b="0" i="1" u="none" strike="noStrike" kern="0" cap="none" spc="0" normalizeH="0" baseline="0" noProof="0">
              <a:ln>
                <a:noFill/>
              </a:ln>
              <a:solidFill>
                <a:srgbClr val="CBF9F2"/>
              </a:solidFill>
              <a:effectLst/>
              <a:uLnTx/>
              <a:uFillTx/>
              <a:latin typeface="Segoe UI Semibold" panose="020B0702040204020203" pitchFamily="34" charset="0"/>
              <a:ea typeface="Segoe UI Historic" panose="020B0502040204020203" pitchFamily="34" charset="0"/>
              <a:cs typeface="Segoe UI Semibold" panose="020B0702040204020203" pitchFamily="34" charset="0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BA80A5-BA48-292E-B46F-4E39144486AA}"/>
              </a:ext>
            </a:extLst>
          </p:cNvPr>
          <p:cNvSpPr txBox="1"/>
          <p:nvPr/>
        </p:nvSpPr>
        <p:spPr>
          <a:xfrm>
            <a:off x="5999748" y="1931155"/>
            <a:ext cx="44374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latin typeface="Segoe UI" panose="020B0502040204020203" pitchFamily="34" charset="0"/>
                <a:cs typeface="Segoe UI" panose="020B0502040204020203" pitchFamily="34" charset="0"/>
              </a:rPr>
              <a:t>Unified Funding Strategy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2C9FDE-A355-5071-C4C5-D2BCDF7950DC}"/>
              </a:ext>
            </a:extLst>
          </p:cNvPr>
          <p:cNvSpPr txBox="1"/>
          <p:nvPr/>
        </p:nvSpPr>
        <p:spPr>
          <a:xfrm>
            <a:off x="5226586" y="2546126"/>
            <a:ext cx="63257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>
                <a:solidFill>
                  <a:schemeClr val="accent3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Reviewer feedback as a multifaceted input</a:t>
            </a:r>
          </a:p>
        </p:txBody>
      </p:sp>
      <p:pic>
        <p:nvPicPr>
          <p:cNvPr id="89" name="Picture 88" descr="scoreboard showing reviewer A. 1 Importance, 4 rigor/feasibility, 4 expertise/resources. total score 31">
            <a:extLst>
              <a:ext uri="{FF2B5EF4-FFF2-40B4-BE49-F238E27FC236}">
                <a16:creationId xmlns:a16="http://schemas.microsoft.com/office/drawing/2014/main" id="{8F5A48E3-7036-EA40-CAAF-C9227464D5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0040" y="3115680"/>
            <a:ext cx="3904628" cy="3654652"/>
          </a:xfrm>
          <a:prstGeom prst="rect">
            <a:avLst/>
          </a:prstGeom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A1EA1F22-E28D-0AD8-0C96-90D1E523BEA6}"/>
              </a:ext>
            </a:extLst>
          </p:cNvPr>
          <p:cNvSpPr txBox="1"/>
          <p:nvPr/>
        </p:nvSpPr>
        <p:spPr>
          <a:xfrm>
            <a:off x="8290545" y="3511545"/>
            <a:ext cx="3643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5D9BD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Reviewer A Comments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A332E32-D0CF-BBE9-B2F7-18F4E5FBB98C}"/>
              </a:ext>
            </a:extLst>
          </p:cNvPr>
          <p:cNvSpPr txBox="1"/>
          <p:nvPr/>
        </p:nvSpPr>
        <p:spPr>
          <a:xfrm>
            <a:off x="8964891" y="4126742"/>
            <a:ext cx="2666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Segoe UI" panose="020B0502040204020203" pitchFamily="34" charset="0"/>
                <a:cs typeface="Segoe UI" panose="020B0502040204020203" pitchFamily="34" charset="0"/>
              </a:rPr>
              <a:t>Highly Innovative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DDC602D-2C74-289F-DB4B-C9F2B2CEE572}"/>
              </a:ext>
            </a:extLst>
          </p:cNvPr>
          <p:cNvSpPr txBox="1"/>
          <p:nvPr/>
        </p:nvSpPr>
        <p:spPr>
          <a:xfrm>
            <a:off x="8964891" y="4927025"/>
            <a:ext cx="28485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Segoe UI" panose="020B0502040204020203" pitchFamily="34" charset="0"/>
                <a:cs typeface="Segoe UI" panose="020B0502040204020203" pitchFamily="34" charset="0"/>
              </a:rPr>
              <a:t>Emerging Methods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0F0A02D3-FD7B-12A7-64C7-DBD8A518D3D1}"/>
              </a:ext>
            </a:extLst>
          </p:cNvPr>
          <p:cNvSpPr txBox="1"/>
          <p:nvPr/>
        </p:nvSpPr>
        <p:spPr>
          <a:xfrm>
            <a:off x="8964890" y="5727309"/>
            <a:ext cx="3242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Segoe UI" panose="020B0502040204020203" pitchFamily="34" charset="0"/>
                <a:cs typeface="Segoe UI" panose="020B0502040204020203" pitchFamily="34" charset="0"/>
              </a:rPr>
              <a:t>Early Career Scholar</a:t>
            </a:r>
          </a:p>
        </p:txBody>
      </p: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21F31DD0-AEFA-51A9-8AE9-A83D1AD7B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590812" y="4368931"/>
            <a:ext cx="365760" cy="0"/>
          </a:xfrm>
          <a:prstGeom prst="straightConnector1">
            <a:avLst/>
          </a:prstGeom>
          <a:ln w="57150">
            <a:solidFill>
              <a:srgbClr val="5D9B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8FEF8CF4-4DF7-C286-003A-2ABD63CC0D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590812" y="5158646"/>
            <a:ext cx="365760" cy="0"/>
          </a:xfrm>
          <a:prstGeom prst="straightConnector1">
            <a:avLst/>
          </a:prstGeom>
          <a:ln w="57150">
            <a:solidFill>
              <a:srgbClr val="5D9B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A85448E2-D5C8-C125-6332-E062536D6D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590812" y="5970794"/>
            <a:ext cx="365760" cy="0"/>
          </a:xfrm>
          <a:prstGeom prst="straightConnector1">
            <a:avLst/>
          </a:prstGeom>
          <a:ln w="57150">
            <a:solidFill>
              <a:srgbClr val="5D9B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 descr="Scatterplot showing that the share of publications trying new ideas declines as first-author career age increases.">
            <a:extLst>
              <a:ext uri="{FF2B5EF4-FFF2-40B4-BE49-F238E27FC236}">
                <a16:creationId xmlns:a16="http://schemas.microsoft.com/office/drawing/2014/main" id="{EE1BEDAA-6503-7F24-A3A1-58CF48A6F68D}"/>
              </a:ext>
            </a:extLst>
          </p:cNvPr>
          <p:cNvGrpSpPr/>
          <p:nvPr/>
        </p:nvGrpSpPr>
        <p:grpSpPr>
          <a:xfrm>
            <a:off x="246072" y="1560278"/>
            <a:ext cx="4548973" cy="5020430"/>
            <a:chOff x="7174600" y="1572308"/>
            <a:chExt cx="4810579" cy="5297723"/>
          </a:xfrm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36CDF9C9-055A-3FCD-C03D-DD76688AB21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1" r="33710"/>
            <a:stretch/>
          </p:blipFill>
          <p:spPr bwMode="auto">
            <a:xfrm>
              <a:off x="7334087" y="1704768"/>
              <a:ext cx="4651092" cy="51652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E7CD589-591B-6AE2-2F9B-C354AF08B579}"/>
                </a:ext>
              </a:extLst>
            </p:cNvPr>
            <p:cNvSpPr/>
            <p:nvPr/>
          </p:nvSpPr>
          <p:spPr>
            <a:xfrm>
              <a:off x="9384632" y="6412832"/>
              <a:ext cx="1070810" cy="3565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D2153EE-5B46-9DE5-53FD-8AFBC502A96C}"/>
                </a:ext>
              </a:extLst>
            </p:cNvPr>
            <p:cNvSpPr/>
            <p:nvPr/>
          </p:nvSpPr>
          <p:spPr>
            <a:xfrm flipV="1">
              <a:off x="8618036" y="1757515"/>
              <a:ext cx="2583363" cy="3565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9A49D2A-49A6-B2F4-0DEC-F8A4539D2D7E}"/>
                </a:ext>
              </a:extLst>
            </p:cNvPr>
            <p:cNvSpPr txBox="1"/>
            <p:nvPr/>
          </p:nvSpPr>
          <p:spPr>
            <a:xfrm>
              <a:off x="8406483" y="1790068"/>
              <a:ext cx="30235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tabLst/>
                <a:defRPr/>
              </a:pPr>
              <a:r>
                <a:rPr lang="en-US" sz="1800">
                  <a:solidFill>
                    <a:schemeClr val="tx2">
                      <a:lumMod val="1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First Author-Article Pairs</a:t>
              </a:r>
              <a:endParaRPr kumimoji="0" lang="en-US" u="none" strike="noStrike" kern="1200" cap="none" spc="0" normalizeH="0" baseline="0" noProof="0">
                <a:ln>
                  <a:noFill/>
                </a:ln>
                <a:solidFill>
                  <a:schemeClr val="tx2">
                    <a:lumMod val="1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F6A3E4-47C8-1822-5A34-FE0CA1EF2A9D}"/>
                </a:ext>
              </a:extLst>
            </p:cNvPr>
            <p:cNvSpPr/>
            <p:nvPr/>
          </p:nvSpPr>
          <p:spPr>
            <a:xfrm flipV="1">
              <a:off x="7174600" y="2725713"/>
              <a:ext cx="556278" cy="30133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C578385-412F-5DCE-65FA-FC19C5AD6815}"/>
                </a:ext>
              </a:extLst>
            </p:cNvPr>
            <p:cNvSpPr txBox="1"/>
            <p:nvPr/>
          </p:nvSpPr>
          <p:spPr>
            <a:xfrm>
              <a:off x="9123864" y="6455727"/>
              <a:ext cx="18489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tabLst/>
                <a:defRPr/>
              </a:pPr>
              <a:r>
                <a:rPr lang="en-US" sz="1800">
                  <a:solidFill>
                    <a:schemeClr val="tx2">
                      <a:lumMod val="1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Career Age</a:t>
              </a:r>
              <a:endParaRPr kumimoji="0" lang="en-US" u="none" strike="noStrike" kern="1200" cap="none" spc="0" normalizeH="0" baseline="0" noProof="0">
                <a:ln>
                  <a:noFill/>
                </a:ln>
                <a:solidFill>
                  <a:schemeClr val="tx2">
                    <a:lumMod val="1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1229958-4252-BA51-6BFC-FEAED13E3C88}"/>
                </a:ext>
              </a:extLst>
            </p:cNvPr>
            <p:cNvSpPr txBox="1"/>
            <p:nvPr/>
          </p:nvSpPr>
          <p:spPr>
            <a:xfrm rot="16200000">
              <a:off x="4906672" y="3970273"/>
              <a:ext cx="51652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tabLst/>
                <a:defRPr/>
              </a:pPr>
              <a:r>
                <a:rPr lang="en-US" sz="1800">
                  <a:solidFill>
                    <a:schemeClr val="tx2">
                      <a:lumMod val="1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Share of Publications Trying Out New Ideas</a:t>
              </a:r>
              <a:endParaRPr kumimoji="0" lang="en-US" u="none" strike="noStrike" kern="1200" cap="none" spc="0" normalizeH="0" baseline="0" noProof="0">
                <a:ln>
                  <a:noFill/>
                </a:ln>
                <a:solidFill>
                  <a:schemeClr val="tx2">
                    <a:lumMod val="1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9718953-823C-7E93-4637-4FF8096009C2}"/>
              </a:ext>
            </a:extLst>
          </p:cNvPr>
          <p:cNvSpPr txBox="1"/>
          <p:nvPr/>
        </p:nvSpPr>
        <p:spPr>
          <a:xfrm>
            <a:off x="32317" y="6602133"/>
            <a:ext cx="628758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100" b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Bhattacharya &amp; Packalen.</a:t>
            </a:r>
            <a:r>
              <a:rPr lang="en-US" sz="110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(2019). Age and the Trying Out of New Ideas. </a:t>
            </a:r>
            <a:r>
              <a:rPr lang="en-US" sz="1100" i="1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Journal of Human Capital.</a:t>
            </a:r>
            <a:endParaRPr kumimoji="0" lang="en-US" sz="1100" b="0" i="1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3781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422C4-A7C0-91BD-EF3B-4425E0D68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F0BD6-E1A9-B11A-C8C8-F5DFF08DE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Incentives Matter</a:t>
            </a:r>
            <a:endParaRPr lang="en-US"/>
          </a:p>
        </p:txBody>
      </p:sp>
      <p:sp>
        <p:nvSpPr>
          <p:cNvPr id="92" name="Text Placeholder 1">
            <a:extLst>
              <a:ext uri="{FF2B5EF4-FFF2-40B4-BE49-F238E27FC236}">
                <a16:creationId xmlns:a16="http://schemas.microsoft.com/office/drawing/2014/main" id="{88BD18E3-DC7F-A712-ED35-DB9A9E039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3498" y="3250521"/>
            <a:ext cx="10918132" cy="1505926"/>
          </a:xfrm>
        </p:spPr>
        <p:txBody>
          <a:bodyPr/>
          <a:lstStyle/>
          <a:p>
            <a:pPr marL="67732" indent="0" algn="ctr">
              <a:buNone/>
            </a:pPr>
            <a:r>
              <a:rPr lang="en-US" sz="4000" b="1">
                <a:solidFill>
                  <a:srgbClr val="20558B"/>
                </a:solidFill>
              </a:rPr>
              <a:t>NIH incentives can rewire how the research ecosystem…</a:t>
            </a:r>
          </a:p>
        </p:txBody>
      </p:sp>
      <p:sp>
        <p:nvSpPr>
          <p:cNvPr id="99" name="Text Placeholder 1">
            <a:extLst>
              <a:ext uri="{FF2B5EF4-FFF2-40B4-BE49-F238E27FC236}">
                <a16:creationId xmlns:a16="http://schemas.microsoft.com/office/drawing/2014/main" id="{0FFC7F93-94CF-2C32-4643-2A26578F4B1F}"/>
              </a:ext>
            </a:extLst>
          </p:cNvPr>
          <p:cNvSpPr txBox="1">
            <a:spLocks/>
          </p:cNvSpPr>
          <p:nvPr/>
        </p:nvSpPr>
        <p:spPr>
          <a:xfrm>
            <a:off x="7859220" y="4197618"/>
            <a:ext cx="3834946" cy="7018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54185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▪"/>
              <a:defRPr sz="2667" b="0" i="0" u="none" strike="noStrike" cap="none">
                <a:solidFill>
                  <a:srgbClr val="000000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  <a:sym typeface="Arial"/>
              </a:defRPr>
            </a:lvl1pPr>
            <a:lvl2pPr marL="1219170" marR="0" lvl="1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▫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○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○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7732" indent="0" algn="ctr">
              <a:buFont typeface="Arial"/>
              <a:buNone/>
            </a:pPr>
            <a:r>
              <a:rPr lang="en-US" sz="2800" b="1">
                <a:solidFill>
                  <a:schemeClr val="accent6">
                    <a:alpha val="60000"/>
                  </a:schemeClr>
                </a:solidFill>
              </a:rPr>
              <a:t>perceives replication</a:t>
            </a:r>
          </a:p>
        </p:txBody>
      </p:sp>
      <p:sp>
        <p:nvSpPr>
          <p:cNvPr id="100" name="Text Placeholder 1">
            <a:extLst>
              <a:ext uri="{FF2B5EF4-FFF2-40B4-BE49-F238E27FC236}">
                <a16:creationId xmlns:a16="http://schemas.microsoft.com/office/drawing/2014/main" id="{C6369839-E53D-0D7D-A73E-AEBE1A88118E}"/>
              </a:ext>
            </a:extLst>
          </p:cNvPr>
          <p:cNvSpPr txBox="1">
            <a:spLocks/>
          </p:cNvSpPr>
          <p:nvPr/>
        </p:nvSpPr>
        <p:spPr>
          <a:xfrm>
            <a:off x="7960516" y="1749449"/>
            <a:ext cx="3834946" cy="7018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54185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▪"/>
              <a:defRPr sz="2667" b="0" i="0" u="none" strike="noStrike" cap="none">
                <a:solidFill>
                  <a:srgbClr val="000000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  <a:sym typeface="Arial"/>
              </a:defRPr>
            </a:lvl1pPr>
            <a:lvl2pPr marL="1219170" marR="0" lvl="1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▫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○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○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7732" indent="0" algn="ctr">
              <a:buFont typeface="Arial"/>
              <a:buNone/>
            </a:pPr>
            <a:r>
              <a:rPr lang="en-US" sz="2800" b="1">
                <a:solidFill>
                  <a:schemeClr val="accent1">
                    <a:lumMod val="50000"/>
                    <a:lumOff val="50000"/>
                    <a:alpha val="50000"/>
                  </a:schemeClr>
                </a:solidFill>
              </a:rPr>
              <a:t>measures success</a:t>
            </a:r>
          </a:p>
        </p:txBody>
      </p:sp>
      <p:sp>
        <p:nvSpPr>
          <p:cNvPr id="101" name="Text Placeholder 1">
            <a:extLst>
              <a:ext uri="{FF2B5EF4-FFF2-40B4-BE49-F238E27FC236}">
                <a16:creationId xmlns:a16="http://schemas.microsoft.com/office/drawing/2014/main" id="{D7EB704E-9D84-965A-4DA7-0CCB1A62D9E6}"/>
              </a:ext>
            </a:extLst>
          </p:cNvPr>
          <p:cNvSpPr txBox="1">
            <a:spLocks/>
          </p:cNvSpPr>
          <p:nvPr/>
        </p:nvSpPr>
        <p:spPr>
          <a:xfrm>
            <a:off x="8229804" y="5334478"/>
            <a:ext cx="3834946" cy="7018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54185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▪"/>
              <a:defRPr sz="2667" b="0" i="0" u="none" strike="noStrike" cap="none">
                <a:solidFill>
                  <a:srgbClr val="000000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  <a:sym typeface="Arial"/>
              </a:defRPr>
            </a:lvl1pPr>
            <a:lvl2pPr marL="1219170" marR="0" lvl="1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▫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○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○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7732" indent="0" algn="ctr">
              <a:buFont typeface="Arial"/>
              <a:buNone/>
            </a:pPr>
            <a:r>
              <a:rPr lang="en-US" sz="3200" b="1">
                <a:solidFill>
                  <a:srgbClr val="356B7B">
                    <a:alpha val="70000"/>
                  </a:srgbClr>
                </a:solidFill>
              </a:rPr>
              <a:t>supports junior scholars</a:t>
            </a:r>
          </a:p>
        </p:txBody>
      </p:sp>
      <p:sp>
        <p:nvSpPr>
          <p:cNvPr id="102" name="Text Placeholder 1">
            <a:extLst>
              <a:ext uri="{FF2B5EF4-FFF2-40B4-BE49-F238E27FC236}">
                <a16:creationId xmlns:a16="http://schemas.microsoft.com/office/drawing/2014/main" id="{E583C65D-165E-46E8-D347-40CD4BC2D5C2}"/>
              </a:ext>
            </a:extLst>
          </p:cNvPr>
          <p:cNvSpPr txBox="1">
            <a:spLocks/>
          </p:cNvSpPr>
          <p:nvPr/>
        </p:nvSpPr>
        <p:spPr>
          <a:xfrm>
            <a:off x="0" y="1897767"/>
            <a:ext cx="4477027" cy="7018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54185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▪"/>
              <a:defRPr sz="2667" b="0" i="0" u="none" strike="noStrike" cap="none">
                <a:solidFill>
                  <a:srgbClr val="000000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  <a:sym typeface="Arial"/>
              </a:defRPr>
            </a:lvl1pPr>
            <a:lvl2pPr marL="1219170" marR="0" lvl="1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▫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○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○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7732" indent="0" algn="ctr">
              <a:buFont typeface="Arial"/>
              <a:buNone/>
            </a:pPr>
            <a:r>
              <a:rPr lang="en-US" sz="3200" b="1">
                <a:solidFill>
                  <a:schemeClr val="accent3">
                    <a:alpha val="50000"/>
                  </a:schemeClr>
                </a:solidFill>
              </a:rPr>
              <a:t>democratizes ideas</a:t>
            </a:r>
          </a:p>
        </p:txBody>
      </p:sp>
      <p:sp>
        <p:nvSpPr>
          <p:cNvPr id="104" name="Text Placeholder 1">
            <a:extLst>
              <a:ext uri="{FF2B5EF4-FFF2-40B4-BE49-F238E27FC236}">
                <a16:creationId xmlns:a16="http://schemas.microsoft.com/office/drawing/2014/main" id="{7AF9C5CA-D3B1-C3D6-D892-1857CC99F7E9}"/>
              </a:ext>
            </a:extLst>
          </p:cNvPr>
          <p:cNvSpPr txBox="1">
            <a:spLocks/>
          </p:cNvSpPr>
          <p:nvPr/>
        </p:nvSpPr>
        <p:spPr>
          <a:xfrm>
            <a:off x="2865792" y="2684927"/>
            <a:ext cx="3834946" cy="7018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54185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▪"/>
              <a:defRPr sz="2667" b="0" i="0" u="none" strike="noStrike" cap="none">
                <a:solidFill>
                  <a:srgbClr val="000000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  <a:sym typeface="Arial"/>
              </a:defRPr>
            </a:lvl1pPr>
            <a:lvl2pPr marL="1219170" marR="0" lvl="1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▫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○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○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7732" indent="0" algn="ctr">
              <a:buFont typeface="Arial"/>
              <a:buNone/>
            </a:pPr>
            <a:r>
              <a:rPr lang="en-US" sz="2400" b="1">
                <a:solidFill>
                  <a:schemeClr val="accent6">
                    <a:lumMod val="60000"/>
                    <a:lumOff val="40000"/>
                    <a:alpha val="70000"/>
                  </a:schemeClr>
                </a:solidFill>
              </a:rPr>
              <a:t>motivates innovation</a:t>
            </a:r>
          </a:p>
        </p:txBody>
      </p:sp>
      <p:sp>
        <p:nvSpPr>
          <p:cNvPr id="105" name="Text Placeholder 1">
            <a:extLst>
              <a:ext uri="{FF2B5EF4-FFF2-40B4-BE49-F238E27FC236}">
                <a16:creationId xmlns:a16="http://schemas.microsoft.com/office/drawing/2014/main" id="{50F16284-7A1A-633B-9786-AF291F72E73E}"/>
              </a:ext>
            </a:extLst>
          </p:cNvPr>
          <p:cNvSpPr txBox="1">
            <a:spLocks/>
          </p:cNvSpPr>
          <p:nvPr/>
        </p:nvSpPr>
        <p:spPr>
          <a:xfrm>
            <a:off x="4175462" y="5040998"/>
            <a:ext cx="3834946" cy="7018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54185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▪"/>
              <a:defRPr sz="2667" b="0" i="0" u="none" strike="noStrike" cap="none">
                <a:solidFill>
                  <a:srgbClr val="000000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  <a:sym typeface="Arial"/>
              </a:defRPr>
            </a:lvl1pPr>
            <a:lvl2pPr marL="1219170" marR="0" lvl="1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▫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○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○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7732" indent="0" algn="ctr">
              <a:buFont typeface="Arial"/>
              <a:buNone/>
            </a:pPr>
            <a:r>
              <a:rPr lang="en-US" sz="2400" b="1">
                <a:solidFill>
                  <a:srgbClr val="3292B0">
                    <a:alpha val="50000"/>
                  </a:srgbClr>
                </a:solidFill>
              </a:rPr>
              <a:t>discovers new ideas</a:t>
            </a:r>
          </a:p>
        </p:txBody>
      </p:sp>
      <p:sp>
        <p:nvSpPr>
          <p:cNvPr id="106" name="Text Placeholder 1">
            <a:extLst>
              <a:ext uri="{FF2B5EF4-FFF2-40B4-BE49-F238E27FC236}">
                <a16:creationId xmlns:a16="http://schemas.microsoft.com/office/drawing/2014/main" id="{AE1C3F63-6479-1DC2-603C-3A609C45F809}"/>
              </a:ext>
            </a:extLst>
          </p:cNvPr>
          <p:cNvSpPr txBox="1">
            <a:spLocks/>
          </p:cNvSpPr>
          <p:nvPr/>
        </p:nvSpPr>
        <p:spPr>
          <a:xfrm>
            <a:off x="18416" y="5691925"/>
            <a:ext cx="5507375" cy="7018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54185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▪"/>
              <a:defRPr sz="2667" b="0" i="0" u="none" strike="noStrike" cap="none">
                <a:solidFill>
                  <a:srgbClr val="000000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  <a:sym typeface="Arial"/>
              </a:defRPr>
            </a:lvl1pPr>
            <a:lvl2pPr marL="1219170" marR="0" lvl="1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▫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○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○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7732" indent="0" algn="ctr">
              <a:buFont typeface="Arial"/>
              <a:buNone/>
            </a:pPr>
            <a:r>
              <a:rPr lang="en-US" sz="3200" b="1">
                <a:solidFill>
                  <a:srgbClr val="20558B">
                    <a:alpha val="50000"/>
                  </a:srgbClr>
                </a:solidFill>
              </a:rPr>
              <a:t>challenges assumptions</a:t>
            </a:r>
          </a:p>
        </p:txBody>
      </p:sp>
      <p:sp>
        <p:nvSpPr>
          <p:cNvPr id="107" name="Text Placeholder 1">
            <a:extLst>
              <a:ext uri="{FF2B5EF4-FFF2-40B4-BE49-F238E27FC236}">
                <a16:creationId xmlns:a16="http://schemas.microsoft.com/office/drawing/2014/main" id="{FA415660-DC5C-64B5-C977-651F59609A0C}"/>
              </a:ext>
            </a:extLst>
          </p:cNvPr>
          <p:cNvSpPr txBox="1">
            <a:spLocks/>
          </p:cNvSpPr>
          <p:nvPr/>
        </p:nvSpPr>
        <p:spPr>
          <a:xfrm>
            <a:off x="928921" y="4574247"/>
            <a:ext cx="2867758" cy="7018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54185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▪"/>
              <a:defRPr sz="2667" b="0" i="0" u="none" strike="noStrike" cap="none">
                <a:solidFill>
                  <a:srgbClr val="000000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  <a:sym typeface="Arial"/>
              </a:defRPr>
            </a:lvl1pPr>
            <a:lvl2pPr marL="1219170" marR="0" lvl="1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▫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○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○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7732" indent="0" algn="ctr">
              <a:buFont typeface="Arial"/>
              <a:buNone/>
            </a:pPr>
            <a:r>
              <a:rPr lang="en-US" sz="2400" b="1">
                <a:solidFill>
                  <a:srgbClr val="20558B">
                    <a:alpha val="50000"/>
                  </a:srgbClr>
                </a:solidFill>
              </a:rPr>
              <a:t>collaborates</a:t>
            </a:r>
          </a:p>
        </p:txBody>
      </p:sp>
      <p:sp>
        <p:nvSpPr>
          <p:cNvPr id="108" name="Text Placeholder 1">
            <a:extLst>
              <a:ext uri="{FF2B5EF4-FFF2-40B4-BE49-F238E27FC236}">
                <a16:creationId xmlns:a16="http://schemas.microsoft.com/office/drawing/2014/main" id="{E3043CCE-488C-9A5F-5AB6-C09E5AE40A2C}"/>
              </a:ext>
            </a:extLst>
          </p:cNvPr>
          <p:cNvSpPr txBox="1">
            <a:spLocks/>
          </p:cNvSpPr>
          <p:nvPr/>
        </p:nvSpPr>
        <p:spPr>
          <a:xfrm>
            <a:off x="5383026" y="6105471"/>
            <a:ext cx="3834946" cy="7018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54185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▪"/>
              <a:defRPr sz="2667" b="0" i="0" u="none" strike="noStrike" cap="none">
                <a:solidFill>
                  <a:srgbClr val="000000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  <a:sym typeface="Arial"/>
              </a:defRPr>
            </a:lvl1pPr>
            <a:lvl2pPr marL="1219170" marR="0" lvl="1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▫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○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○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7732" indent="0" algn="ctr">
              <a:buFont typeface="Arial"/>
              <a:buNone/>
            </a:pPr>
            <a:r>
              <a:rPr lang="en-US" sz="2700" b="1">
                <a:solidFill>
                  <a:schemeClr val="tx1">
                    <a:lumMod val="50000"/>
                    <a:lumOff val="50000"/>
                    <a:alpha val="50000"/>
                  </a:schemeClr>
                </a:solidFill>
              </a:rPr>
              <a:t>assesses applications</a:t>
            </a:r>
          </a:p>
        </p:txBody>
      </p:sp>
      <p:sp>
        <p:nvSpPr>
          <p:cNvPr id="109" name="Text Placeholder 1">
            <a:extLst>
              <a:ext uri="{FF2B5EF4-FFF2-40B4-BE49-F238E27FC236}">
                <a16:creationId xmlns:a16="http://schemas.microsoft.com/office/drawing/2014/main" id="{95F5CDEC-2860-17A4-CCB2-2FF2F64C28F2}"/>
              </a:ext>
            </a:extLst>
          </p:cNvPr>
          <p:cNvSpPr txBox="1">
            <a:spLocks/>
          </p:cNvSpPr>
          <p:nvPr/>
        </p:nvSpPr>
        <p:spPr>
          <a:xfrm>
            <a:off x="6928175" y="2574144"/>
            <a:ext cx="3834946" cy="7018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54185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▪"/>
              <a:defRPr sz="2667" b="0" i="0" u="none" strike="noStrike" cap="none">
                <a:solidFill>
                  <a:srgbClr val="000000"/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  <a:sym typeface="Arial"/>
              </a:defRPr>
            </a:lvl1pPr>
            <a:lvl2pPr marL="1219170" marR="0" lvl="1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▫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marR="0" lvl="2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marR="0" lvl="3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marR="0" lvl="4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○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marR="0" lvl="5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4267093" marR="0" lvl="6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876678" marR="0" lvl="7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○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5486263" marR="0" lvl="8" indent="-54185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■"/>
              <a:defRPr sz="37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7732" indent="0" algn="ctr">
              <a:buFont typeface="Arial"/>
              <a:buNone/>
            </a:pPr>
            <a:r>
              <a:rPr lang="en-US" sz="2400" b="1">
                <a:solidFill>
                  <a:schemeClr val="bg2">
                    <a:lumMod val="60000"/>
                    <a:lumOff val="40000"/>
                    <a:alpha val="70000"/>
                  </a:schemeClr>
                </a:solidFill>
              </a:rPr>
              <a:t>takes risks</a:t>
            </a:r>
          </a:p>
        </p:txBody>
      </p:sp>
    </p:spTree>
    <p:extLst>
      <p:ext uri="{BB962C8B-B14F-4D97-AF65-F5344CB8AC3E}">
        <p14:creationId xmlns:p14="http://schemas.microsoft.com/office/powerpoint/2010/main" val="2823033780"/>
      </p:ext>
    </p:extLst>
  </p:cSld>
  <p:clrMapOvr>
    <a:masterClrMapping/>
  </p:clrMapOvr>
</p:sld>
</file>

<file path=ppt/theme/theme1.xml><?xml version="1.0" encoding="utf-8"?>
<a:theme xmlns:a="http://schemas.openxmlformats.org/drawingml/2006/main" name="Warwick template">
  <a:themeElements>
    <a:clrScheme name="Custom 1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63CBA3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F0674A55E8947B4EA283EE41591AB" ma:contentTypeVersion="16" ma:contentTypeDescription="Create a new document." ma:contentTypeScope="" ma:versionID="9c2fb3cf5cc75d2253d76a5fb5ce2542">
  <xsd:schema xmlns:xsd="http://www.w3.org/2001/XMLSchema" xmlns:xs="http://www.w3.org/2001/XMLSchema" xmlns:p="http://schemas.microsoft.com/office/2006/metadata/properties" xmlns:ns2="463763c1-a0c9-4af8-ac59-e649d2e5a2ee" xmlns:ns3="ebcb62cc-e095-46f7-aec0-6ac1e200e4eb" targetNamespace="http://schemas.microsoft.com/office/2006/metadata/properties" ma:root="true" ma:fieldsID="2331c738ddc2d05fba29c0feed4103b3" ns2:_="" ns3:_="">
    <xsd:import namespace="463763c1-a0c9-4af8-ac59-e649d2e5a2ee"/>
    <xsd:import namespace="ebcb62cc-e095-46f7-aec0-6ac1e200e4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3763c1-a0c9-4af8-ac59-e649d2e5a2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8ce9f98e-9ad5-43de-b59a-72d7e946aa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cb62cc-e095-46f7-aec0-6ac1e200e4eb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e7977d75-f90e-4e17-b379-280873fe8b89}" ma:internalName="TaxCatchAll" ma:showField="CatchAllData" ma:web="ebcb62cc-e095-46f7-aec0-6ac1e200e4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63763c1-a0c9-4af8-ac59-e649d2e5a2ee">
      <Terms xmlns="http://schemas.microsoft.com/office/infopath/2007/PartnerControls"/>
    </lcf76f155ced4ddcb4097134ff3c332f>
    <TaxCatchAll xmlns="ebcb62cc-e095-46f7-aec0-6ac1e200e4eb"/>
  </documentManagement>
</p:properties>
</file>

<file path=customXml/itemProps1.xml><?xml version="1.0" encoding="utf-8"?>
<ds:datastoreItem xmlns:ds="http://schemas.openxmlformats.org/officeDocument/2006/customXml" ds:itemID="{2778E7C2-EE1C-467C-935A-35AFBD7038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3763c1-a0c9-4af8-ac59-e649d2e5a2ee"/>
    <ds:schemaRef ds:uri="ebcb62cc-e095-46f7-aec0-6ac1e200e4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3FED0E3-9C82-4479-A7D8-CB012BE2366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520ECF4-7369-4BE2-96D2-2FD63E95F3DF}">
  <ds:schemaRefs>
    <ds:schemaRef ds:uri="ebcb62cc-e095-46f7-aec0-6ac1e200e4eb"/>
    <ds:schemaRef ds:uri="http://purl.org/dc/terms/"/>
    <ds:schemaRef ds:uri="463763c1-a0c9-4af8-ac59-e649d2e5a2ee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14b77578-9773-42d5-8507-251ca2dc2b06}" enabled="0" method="" siteId="{14b77578-9773-42d5-8507-251ca2dc2b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3243</TotalTime>
  <Words>391</Words>
  <Application>Microsoft Office PowerPoint</Application>
  <PresentationFormat>Widescreen</PresentationFormat>
  <Paragraphs>93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Aptos</vt:lpstr>
      <vt:lpstr>Arial</vt:lpstr>
      <vt:lpstr>Myriad Pro</vt:lpstr>
      <vt:lpstr>Segoe bold</vt:lpstr>
      <vt:lpstr>Segoe UI</vt:lpstr>
      <vt:lpstr>Segoe UI </vt:lpstr>
      <vt:lpstr>Segoe UI Black</vt:lpstr>
      <vt:lpstr>Segoe UI Historic</vt:lpstr>
      <vt:lpstr>Segoe UI Semibold</vt:lpstr>
      <vt:lpstr>Symbol</vt:lpstr>
      <vt:lpstr>Warwick template</vt:lpstr>
      <vt:lpstr>Turning Discovery Into Health: NIH’s Unified Funding Strategy​</vt:lpstr>
      <vt:lpstr>NIH’s mission is to seek fundamental knowledge about the nature and behavior of living systems   and the application of that knowledge  to enhance health, lengthen life, and reduce illness and disability </vt:lpstr>
      <vt:lpstr>What Makes a Successful NIH Portfolio?</vt:lpstr>
      <vt:lpstr>How We Turn Discovery Into Health  </vt:lpstr>
      <vt:lpstr>Unified Funding Strategy</vt:lpstr>
      <vt:lpstr>How Are Core Tenets Applied?  Moving beyond a single number</vt:lpstr>
      <vt:lpstr>Scientific Review Remains Vital  Using reviewer feedback to its full potential</vt:lpstr>
      <vt:lpstr>Scientific Review Remains Vital  Incentivizing innovation uplifts early career researchers</vt:lpstr>
      <vt:lpstr>Incentives Matter</vt:lpstr>
      <vt:lpstr>End of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Bliss, Donny (NIH/OD) [E]</dc:creator>
  <cp:lastModifiedBy>Saiz, Emma (NIH/OD) [C]</cp:lastModifiedBy>
  <cp:revision>5</cp:revision>
  <dcterms:created xsi:type="dcterms:W3CDTF">2025-03-18T18:16:17Z</dcterms:created>
  <dcterms:modified xsi:type="dcterms:W3CDTF">2026-08-27T18:11:57Z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0x0101004CEF0674A55E8947B4EA283EE41591AB</vt:lpwstr>
  </property>
  <property fmtid="{D5CDD505-2E9C-101B-9397-08002B2CF9AE}" pid="3" name="MediaServiceImageTags">
    <vt:lpwstr/>
  </property>
</Properties>
</file>