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88" r:id="rId5"/>
    <p:sldId id="299" r:id="rId6"/>
    <p:sldId id="300" r:id="rId7"/>
    <p:sldId id="280" r:id="rId8"/>
    <p:sldId id="284" r:id="rId9"/>
    <p:sldId id="278" r:id="rId10"/>
    <p:sldId id="305" r:id="rId11"/>
    <p:sldId id="282" r:id="rId12"/>
    <p:sldId id="293" r:id="rId13"/>
    <p:sldId id="261" r:id="rId14"/>
    <p:sldId id="301" r:id="rId15"/>
    <p:sldId id="285" r:id="rId16"/>
    <p:sldId id="260" r:id="rId17"/>
    <p:sldId id="303" r:id="rId18"/>
    <p:sldId id="307" r:id="rId19"/>
    <p:sldId id="304" r:id="rId20"/>
    <p:sldId id="294" r:id="rId21"/>
    <p:sldId id="306" r:id="rId22"/>
    <p:sldId id="262" r:id="rId23"/>
    <p:sldId id="302"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4C9FBE-8CCD-83DA-6BBC-5249B82D26D4}" name="Roberts, Ben (NIH/OD) [E]" initials="R[" userId="S::robertsbs@nih.gov::c48dde0e-754e-4c9a-b2bc-009558c698f1" providerId="AD"/>
  <p188:author id="{18EE42ED-95DE-DBA2-3912-7636C008828E}" name="Dwyer, Cynthia (NIH/OD) [E]" initials="DC([" userId="S::dwyerc@nih.gov::3fa3c0a5-1c00-4ee9-8f48-ed7a1d193073" providerId="AD"/>
  <p188:author id="{28AA0BF4-C1A5-B5D4-C80F-C31D4B8B52D5}" name="Columbus, Megan (NIH/OD) [E]" initials="CM([" userId="S::columbum@nih.gov::a814b567-0fe2-4d52-b753-aca9f82d886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A5A0"/>
    <a:srgbClr val="68ACA7"/>
    <a:srgbClr val="94C4C1"/>
    <a:srgbClr val="EF8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45" autoAdjust="0"/>
  </p:normalViewPr>
  <p:slideViewPr>
    <p:cSldViewPr snapToGrid="0">
      <p:cViewPr varScale="1">
        <p:scale>
          <a:sx n="59" d="100"/>
          <a:sy n="59" d="100"/>
        </p:scale>
        <p:origin x="868" y="28"/>
      </p:cViewPr>
      <p:guideLst/>
    </p:cSldViewPr>
  </p:slideViewPr>
  <p:outlineViewPr>
    <p:cViewPr>
      <p:scale>
        <a:sx n="33" d="100"/>
        <a:sy n="33" d="100"/>
      </p:scale>
      <p:origin x="0" y="-249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3BA81B-4401-23BC-D0BA-8189AF79C999}"/>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E90441-03CE-2210-91BF-04E4994874C7}"/>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B4838224-EE55-4B6F-A4E6-568035496E3F}" type="datetimeFigureOut">
              <a:rPr lang="en-US" smtClean="0"/>
              <a:t>4/22/2024</a:t>
            </a:fld>
            <a:endParaRPr lang="en-US"/>
          </a:p>
        </p:txBody>
      </p:sp>
      <p:sp>
        <p:nvSpPr>
          <p:cNvPr id="4" name="Footer Placeholder 3">
            <a:extLst>
              <a:ext uri="{FF2B5EF4-FFF2-40B4-BE49-F238E27FC236}">
                <a16:creationId xmlns:a16="http://schemas.microsoft.com/office/drawing/2014/main" id="{A240D7AC-F77C-00C1-7DE2-1B12009FE9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768FF2-CD6C-0BEB-1F12-9621ADE080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C262A-B1E8-40C4-9A0C-90122BEE25C7}" type="slidenum">
              <a:rPr lang="en-US" smtClean="0"/>
              <a:t>‹#›</a:t>
            </a:fld>
            <a:endParaRPr lang="en-US"/>
          </a:p>
        </p:txBody>
      </p:sp>
    </p:spTree>
    <p:extLst>
      <p:ext uri="{BB962C8B-B14F-4D97-AF65-F5344CB8AC3E}">
        <p14:creationId xmlns:p14="http://schemas.microsoft.com/office/powerpoint/2010/main" val="3776174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44F5F20A-FC37-40E3-B467-C1924492B797}"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58135-CD70-4B2B-8148-AC1220EAC30D}" type="slidenum">
              <a:rPr lang="en-US" smtClean="0"/>
              <a:t>‹#›</a:t>
            </a:fld>
            <a:endParaRPr lang="en-US"/>
          </a:p>
        </p:txBody>
      </p:sp>
    </p:spTree>
    <p:extLst>
      <p:ext uri="{BB962C8B-B14F-4D97-AF65-F5344CB8AC3E}">
        <p14:creationId xmlns:p14="http://schemas.microsoft.com/office/powerpoint/2010/main" val="231007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541A-1A40-8E23-29F8-CDD2BE914BC7}"/>
              </a:ext>
            </a:extLst>
          </p:cNvPr>
          <p:cNvSpPr>
            <a:spLocks noGrp="1"/>
          </p:cNvSpPr>
          <p:nvPr>
            <p:ph type="ctrTitle" hasCustomPrompt="1"/>
          </p:nvPr>
        </p:nvSpPr>
        <p:spPr>
          <a:xfrm>
            <a:off x="3205316" y="506514"/>
            <a:ext cx="8357419" cy="1961383"/>
          </a:xfrm>
        </p:spPr>
        <p:txBody>
          <a:bodyPr anchor="b"/>
          <a:lstStyle>
            <a:lvl1pPr algn="l">
              <a:defRPr sz="6000"/>
            </a:lvl1pPr>
          </a:lstStyle>
          <a:p>
            <a:r>
              <a:rPr lang="en-US"/>
              <a:t>Title Here</a:t>
            </a:r>
          </a:p>
        </p:txBody>
      </p:sp>
      <p:sp>
        <p:nvSpPr>
          <p:cNvPr id="3" name="Subtitle 2">
            <a:extLst>
              <a:ext uri="{FF2B5EF4-FFF2-40B4-BE49-F238E27FC236}">
                <a16:creationId xmlns:a16="http://schemas.microsoft.com/office/drawing/2014/main" id="{D0747DE3-D7A2-2C28-013E-1AA62CA99A11}"/>
              </a:ext>
            </a:extLst>
          </p:cNvPr>
          <p:cNvSpPr>
            <a:spLocks noGrp="1"/>
          </p:cNvSpPr>
          <p:nvPr>
            <p:ph type="subTitle" idx="1" hasCustomPrompt="1"/>
          </p:nvPr>
        </p:nvSpPr>
        <p:spPr>
          <a:xfrm>
            <a:off x="3205316" y="2601119"/>
            <a:ext cx="835741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Description here</a:t>
            </a:r>
          </a:p>
        </p:txBody>
      </p:sp>
      <p:sp>
        <p:nvSpPr>
          <p:cNvPr id="5" name="Footer Placeholder 4">
            <a:extLst>
              <a:ext uri="{FF2B5EF4-FFF2-40B4-BE49-F238E27FC236}">
                <a16:creationId xmlns:a16="http://schemas.microsoft.com/office/drawing/2014/main" id="{CFE625A9-1A7D-9932-AC6C-EE2692FC2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5BC1D-35E6-2914-3634-8B55F57DD05D}"/>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241995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76C6DD-E363-3340-D070-82F6DC2784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620DF6-64BA-6253-CEF4-BE9C0DAF363C}"/>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41256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AE83-27A5-6DC3-51DF-E986642C0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901497-F473-2F24-8F14-7D088D08A7F1}"/>
              </a:ext>
            </a:extLst>
          </p:cNvPr>
          <p:cNvSpPr>
            <a:spLocks noGrp="1"/>
          </p:cNvSpPr>
          <p:nvPr>
            <p:ph idx="1"/>
          </p:nvPr>
        </p:nvSpPr>
        <p:spPr>
          <a:xfrm>
            <a:off x="4993468" y="9921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71032-2DAF-FB8D-EC61-6FC65AC72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146C21D-4DBA-4985-476D-9F8A2A420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46797-2848-CDFE-4E3C-D9B5F9F245AB}"/>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85468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F8E-0ECC-E7BC-588A-EADDDBC3B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1D4A2-7C86-2254-4C6F-8D09B58DD535}"/>
              </a:ext>
            </a:extLst>
          </p:cNvPr>
          <p:cNvSpPr>
            <a:spLocks noGrp="1"/>
          </p:cNvSpPr>
          <p:nvPr>
            <p:ph type="pic" idx="1"/>
          </p:nvPr>
        </p:nvSpPr>
        <p:spPr>
          <a:xfrm>
            <a:off x="499346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727A8-BA1A-DC42-E553-14E495CB0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32F4203-6B0B-B172-37E6-6CB66282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8B6E8-CEA5-5607-903B-5FCF868D9680}"/>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37307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EB2C-29E0-B3E3-7FC0-88C8649AE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206E73-4833-D7CA-5BFE-4BDFE733A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A97EC87-CF4F-0F1F-2884-2D946A44B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D56CD-479E-912E-AE36-7421E1A12524}"/>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189202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150C4-E519-6DBF-5837-FD7D7A023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4A4BE-3B0D-EA4D-1FAC-2C52B55F4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BCFE96E-21C7-E22E-FFFE-EEDF1D4A0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29C30-95AC-636F-39D4-D20E91FBC85B}"/>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357959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17F0-AFCB-AEA9-EA9B-3397832DF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F4B86-A3C9-C4B3-2DAE-284EE255C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E784B1-646A-4DAD-1794-D4B3EC11F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2270B-ADA2-827D-160F-3BAFE3F11A1D}"/>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30973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0B2270B-ADA2-827D-160F-3BAFE3F11A1D}"/>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
        <p:nvSpPr>
          <p:cNvPr id="2" name="Title 1">
            <a:extLst>
              <a:ext uri="{FF2B5EF4-FFF2-40B4-BE49-F238E27FC236}">
                <a16:creationId xmlns:a16="http://schemas.microsoft.com/office/drawing/2014/main" id="{6CA717F0-AFCB-AEA9-EA9B-3397832DF381}"/>
              </a:ext>
            </a:extLst>
          </p:cNvPr>
          <p:cNvSpPr>
            <a:spLocks noGrp="1"/>
          </p:cNvSpPr>
          <p:nvPr>
            <p:ph type="title"/>
          </p:nvPr>
        </p:nvSpPr>
        <p:spPr>
          <a:xfrm>
            <a:off x="975198" y="2319378"/>
            <a:ext cx="5260232" cy="1116434"/>
          </a:xfrm>
        </p:spPr>
        <p:txBody>
          <a:bodyPr>
            <a:normAutofit/>
          </a:bodyPr>
          <a:lstStyle>
            <a:lvl1pPr>
              <a:defRPr sz="3200"/>
            </a:lvl1pPr>
          </a:lstStyle>
          <a:p>
            <a:r>
              <a:rPr lang="en-US"/>
              <a:t>Click to edit Master title style</a:t>
            </a:r>
          </a:p>
        </p:txBody>
      </p:sp>
      <p:sp>
        <p:nvSpPr>
          <p:cNvPr id="5" name="Footer Placeholder 4">
            <a:extLst>
              <a:ext uri="{FF2B5EF4-FFF2-40B4-BE49-F238E27FC236}">
                <a16:creationId xmlns:a16="http://schemas.microsoft.com/office/drawing/2014/main" id="{F9E784B1-646A-4DAD-1794-D4B3EC11F8A8}"/>
              </a:ext>
            </a:extLst>
          </p:cNvPr>
          <p:cNvSpPr>
            <a:spLocks noGrp="1"/>
          </p:cNvSpPr>
          <p:nvPr>
            <p:ph type="ftr" sz="quarter" idx="11"/>
          </p:nvPr>
        </p:nvSpPr>
        <p:spPr/>
        <p:txBody>
          <a:bodyPr/>
          <a:lstStyle/>
          <a:p>
            <a:endParaRPr lang="en-US"/>
          </a:p>
        </p:txBody>
      </p:sp>
      <p:sp>
        <p:nvSpPr>
          <p:cNvPr id="4" name="Rectangle 3">
            <a:extLst>
              <a:ext uri="{FF2B5EF4-FFF2-40B4-BE49-F238E27FC236}">
                <a16:creationId xmlns:a16="http://schemas.microsoft.com/office/drawing/2014/main" id="{B3A18ED8-5FC9-1727-3518-1BEC9CB85922}"/>
              </a:ext>
              <a:ext uri="{C183D7F6-B498-43B3-948B-1728B52AA6E4}">
                <adec:decorative xmlns:adec="http://schemas.microsoft.com/office/drawing/2017/decorative" val="1"/>
              </a:ext>
            </a:extLst>
          </p:cNvPr>
          <p:cNvSpPr/>
          <p:nvPr userDrawn="1"/>
        </p:nvSpPr>
        <p:spPr>
          <a:xfrm>
            <a:off x="7244087"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C92410-2E6A-39AF-731E-E7A945383E4C}"/>
              </a:ext>
            </a:extLst>
          </p:cNvPr>
          <p:cNvSpPr txBox="1"/>
          <p:nvPr userDrawn="1"/>
        </p:nvSpPr>
        <p:spPr>
          <a:xfrm>
            <a:off x="7694580" y="2319378"/>
            <a:ext cx="3815080" cy="1200329"/>
          </a:xfrm>
          <a:prstGeom prst="rect">
            <a:avLst/>
          </a:prstGeom>
          <a:noFill/>
        </p:spPr>
        <p:txBody>
          <a:bodyPr wrap="square" rtlCol="0">
            <a:spAutoFit/>
          </a:bodyPr>
          <a:lstStyle/>
          <a:p>
            <a:r>
              <a:rPr lang="en-US" sz="2800" b="1">
                <a:solidFill>
                  <a:schemeClr val="bg1"/>
                </a:solidFill>
              </a:rPr>
              <a:t>TEXT</a:t>
            </a:r>
          </a:p>
          <a:p>
            <a:endParaRPr lang="en-US" sz="2000" b="1">
              <a:solidFill>
                <a:schemeClr val="bg1"/>
              </a:solidFill>
            </a:endParaRPr>
          </a:p>
          <a:p>
            <a:r>
              <a:rPr lang="en-US" sz="2400" b="0">
                <a:solidFill>
                  <a:schemeClr val="bg1"/>
                </a:solidFill>
              </a:rPr>
              <a:t>Text</a:t>
            </a:r>
          </a:p>
        </p:txBody>
      </p:sp>
    </p:spTree>
    <p:extLst>
      <p:ext uri="{BB962C8B-B14F-4D97-AF65-F5344CB8AC3E}">
        <p14:creationId xmlns:p14="http://schemas.microsoft.com/office/powerpoint/2010/main" val="191382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tailed Section Divi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C09F7C-7AD7-9391-9D3C-C51F867EAFB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2A847B7-12C5-85AC-D552-4645239BE2CD}"/>
              </a:ext>
            </a:extLst>
          </p:cNvPr>
          <p:cNvSpPr>
            <a:spLocks noGrp="1"/>
          </p:cNvSpPr>
          <p:nvPr>
            <p:ph type="sldNum" sz="quarter" idx="11"/>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grpSp>
        <p:nvGrpSpPr>
          <p:cNvPr id="8" name="Group 7">
            <a:extLst>
              <a:ext uri="{FF2B5EF4-FFF2-40B4-BE49-F238E27FC236}">
                <a16:creationId xmlns:a16="http://schemas.microsoft.com/office/drawing/2014/main" id="{493BB58B-FBDD-1170-8BB3-62ED51AE493D}"/>
              </a:ext>
            </a:extLst>
          </p:cNvPr>
          <p:cNvGrpSpPr/>
          <p:nvPr userDrawn="1"/>
        </p:nvGrpSpPr>
        <p:grpSpPr>
          <a:xfrm>
            <a:off x="0" y="0"/>
            <a:ext cx="6604000" cy="6858000"/>
            <a:chOff x="0" y="0"/>
            <a:chExt cx="6604000" cy="6858000"/>
          </a:xfrm>
        </p:grpSpPr>
        <p:sp>
          <p:nvSpPr>
            <p:cNvPr id="6" name="Isosceles Triangle 5">
              <a:extLst>
                <a:ext uri="{FF2B5EF4-FFF2-40B4-BE49-F238E27FC236}">
                  <a16:creationId xmlns:a16="http://schemas.microsoft.com/office/drawing/2014/main" id="{F3159362-2743-6B3F-12B3-5AA2EC4E4C82}"/>
                </a:ext>
              </a:extLst>
            </p:cNvPr>
            <p:cNvSpPr/>
            <p:nvPr userDrawn="1"/>
          </p:nvSpPr>
          <p:spPr>
            <a:xfrm flipH="1">
              <a:off x="5464552" y="1402080"/>
              <a:ext cx="1048008" cy="5455920"/>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65A62A-BEB9-3484-DC69-0207112E2E5E}"/>
                </a:ext>
              </a:extLst>
            </p:cNvPr>
            <p:cNvSpPr/>
            <p:nvPr userDrawn="1"/>
          </p:nvSpPr>
          <p:spPr>
            <a:xfrm>
              <a:off x="0" y="0"/>
              <a:ext cx="5588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428B2439-5D2C-A371-C3E4-719FBFA555E6}"/>
                </a:ext>
              </a:extLst>
            </p:cNvPr>
            <p:cNvSpPr/>
            <p:nvPr userDrawn="1"/>
          </p:nvSpPr>
          <p:spPr>
            <a:xfrm rot="10800000">
              <a:off x="5234765" y="0"/>
              <a:ext cx="1369235" cy="4084320"/>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E8F80BC-133E-3CDA-73C8-BA23DBFC4314}"/>
              </a:ext>
            </a:extLst>
          </p:cNvPr>
          <p:cNvSpPr>
            <a:spLocks noGrp="1"/>
          </p:cNvSpPr>
          <p:nvPr>
            <p:ph type="title" hasCustomPrompt="1"/>
          </p:nvPr>
        </p:nvSpPr>
        <p:spPr>
          <a:xfrm>
            <a:off x="815976" y="2722989"/>
            <a:ext cx="3969384" cy="1116434"/>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SECTION TITLE</a:t>
            </a:r>
          </a:p>
        </p:txBody>
      </p:sp>
    </p:spTree>
    <p:extLst>
      <p:ext uri="{BB962C8B-B14F-4D97-AF65-F5344CB8AC3E}">
        <p14:creationId xmlns:p14="http://schemas.microsoft.com/office/powerpoint/2010/main" val="253551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713E-4F3B-A972-D133-96E7EEB16039}"/>
              </a:ext>
            </a:extLst>
          </p:cNvPr>
          <p:cNvSpPr>
            <a:spLocks noGrp="1"/>
          </p:cNvSpPr>
          <p:nvPr>
            <p:ph type="title"/>
          </p:nvPr>
        </p:nvSpPr>
        <p:spPr>
          <a:xfrm>
            <a:off x="1103716" y="2870783"/>
            <a:ext cx="9984568" cy="1116434"/>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13DE658-FFF8-2E16-CAC9-15C2FC46922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CEC7B3-72B3-2294-99C8-FFDDA56C8E05}"/>
              </a:ext>
            </a:extLst>
          </p:cNvPr>
          <p:cNvSpPr>
            <a:spLocks noGrp="1"/>
          </p:cNvSpPr>
          <p:nvPr>
            <p:ph type="sldNum" sz="quarter" idx="11"/>
          </p:nvPr>
        </p:nvSpPr>
        <p:spPr/>
        <p:txBody>
          <a:bodyPr/>
          <a:lstStyle/>
          <a:p>
            <a:fld id="{6B501C70-5F60-456A-A5D9-23BC34510FC8}" type="slidenum">
              <a:rPr lang="en-US" smtClean="0"/>
              <a:t>‹#›</a:t>
            </a:fld>
            <a:endParaRPr lang="en-US"/>
          </a:p>
        </p:txBody>
      </p:sp>
      <p:sp>
        <p:nvSpPr>
          <p:cNvPr id="5" name="Rectangle 4">
            <a:extLst>
              <a:ext uri="{FF2B5EF4-FFF2-40B4-BE49-F238E27FC236}">
                <a16:creationId xmlns:a16="http://schemas.microsoft.com/office/drawing/2014/main" id="{E3286A50-D580-CE7B-F35A-CCAEB6DE203F}"/>
              </a:ext>
            </a:extLst>
          </p:cNvPr>
          <p:cNvSpPr/>
          <p:nvPr userDrawn="1"/>
        </p:nvSpPr>
        <p:spPr>
          <a:xfrm>
            <a:off x="4922520" y="2698063"/>
            <a:ext cx="2346960" cy="101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3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C5E-F469-5538-B0D7-520C80443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787E8A-4E0B-53EE-84FD-F3FF996AE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0F2B1EC0-2CDA-3AA2-71E0-E4A632FE5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A1ED1-999E-FA56-99C3-2A23BB9A26F9}"/>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07809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29D8-613F-B316-4B04-66E23E50D7A7}"/>
              </a:ext>
            </a:extLst>
          </p:cNvPr>
          <p:cNvSpPr>
            <a:spLocks noGrp="1"/>
          </p:cNvSpPr>
          <p:nvPr>
            <p:ph type="title"/>
          </p:nvPr>
        </p:nvSpPr>
        <p:spPr>
          <a:xfrm>
            <a:off x="1103716" y="365126"/>
            <a:ext cx="10250084" cy="111643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C04FF07-246E-8DEE-0F8A-761661FD3206}"/>
              </a:ext>
            </a:extLst>
          </p:cNvPr>
          <p:cNvSpPr>
            <a:spLocks noGrp="1"/>
          </p:cNvSpPr>
          <p:nvPr>
            <p:ph sz="half" idx="1"/>
          </p:nvPr>
        </p:nvSpPr>
        <p:spPr>
          <a:xfrm>
            <a:off x="1103716" y="1605105"/>
            <a:ext cx="4992284" cy="4571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AB764A-4854-32A9-FE48-BB04192156B7}"/>
              </a:ext>
            </a:extLst>
          </p:cNvPr>
          <p:cNvSpPr>
            <a:spLocks noGrp="1"/>
          </p:cNvSpPr>
          <p:nvPr>
            <p:ph sz="half" idx="2"/>
          </p:nvPr>
        </p:nvSpPr>
        <p:spPr>
          <a:xfrm>
            <a:off x="6361516" y="1605105"/>
            <a:ext cx="4992284" cy="4571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0D0821A-8FAF-F4E7-9C8A-08AA65D0E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DA586-24ED-7582-523C-71A5E273CAD7}"/>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343586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CFF9-A27E-4009-552B-D9613EBC752F}"/>
              </a:ext>
            </a:extLst>
          </p:cNvPr>
          <p:cNvSpPr>
            <a:spLocks noGrp="1"/>
          </p:cNvSpPr>
          <p:nvPr>
            <p:ph type="title"/>
          </p:nvPr>
        </p:nvSpPr>
        <p:spPr>
          <a:xfrm>
            <a:off x="839788" y="365125"/>
            <a:ext cx="10515600" cy="1149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4862AE-3F4D-8B32-1ACF-02F5B3160C51}"/>
              </a:ext>
            </a:extLst>
          </p:cNvPr>
          <p:cNvSpPr>
            <a:spLocks noGrp="1"/>
          </p:cNvSpPr>
          <p:nvPr>
            <p:ph type="body" idx="1"/>
          </p:nvPr>
        </p:nvSpPr>
        <p:spPr>
          <a:xfrm>
            <a:off x="839788" y="1597820"/>
            <a:ext cx="5157787" cy="82391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328A4-1294-D223-B544-9DA5E97978B5}"/>
              </a:ext>
            </a:extLst>
          </p:cNvPr>
          <p:cNvSpPr>
            <a:spLocks noGrp="1"/>
          </p:cNvSpPr>
          <p:nvPr>
            <p:ph sz="half" idx="2"/>
          </p:nvPr>
        </p:nvSpPr>
        <p:spPr>
          <a:xfrm>
            <a:off x="839788" y="2476336"/>
            <a:ext cx="5157787" cy="3713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44138-0A76-8DFE-C883-C6331DF00ECE}"/>
              </a:ext>
            </a:extLst>
          </p:cNvPr>
          <p:cNvSpPr>
            <a:spLocks noGrp="1"/>
          </p:cNvSpPr>
          <p:nvPr>
            <p:ph type="body" sz="quarter" idx="3"/>
          </p:nvPr>
        </p:nvSpPr>
        <p:spPr>
          <a:xfrm>
            <a:off x="6172200" y="1597820"/>
            <a:ext cx="5183188" cy="82391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26B98-B46F-074C-3048-B6E6B66B2CC2}"/>
              </a:ext>
            </a:extLst>
          </p:cNvPr>
          <p:cNvSpPr>
            <a:spLocks noGrp="1"/>
          </p:cNvSpPr>
          <p:nvPr>
            <p:ph sz="quarter" idx="4"/>
          </p:nvPr>
        </p:nvSpPr>
        <p:spPr>
          <a:xfrm>
            <a:off x="6172200" y="2476336"/>
            <a:ext cx="5183188" cy="3713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C4B6DC4-2D73-F6B0-6A46-C6AD358D5A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8A1EF8-9C13-919F-A9AB-1E3DFDBF7A3B}"/>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8029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D3D9-AC7B-F373-6544-B942B683383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F86826A-45E3-5054-B5CC-F74FE718D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DDBEBE-BBE0-199F-1709-5D5B45CA4D89}"/>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34890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EA62A-5BA8-C6D1-A0EC-9F1F8A208988}"/>
              </a:ext>
            </a:extLst>
          </p:cNvPr>
          <p:cNvSpPr>
            <a:spLocks noGrp="1"/>
          </p:cNvSpPr>
          <p:nvPr>
            <p:ph type="title"/>
          </p:nvPr>
        </p:nvSpPr>
        <p:spPr>
          <a:xfrm>
            <a:off x="838200" y="365126"/>
            <a:ext cx="9984568" cy="11164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99C43-2586-4014-C60A-C20420E04C97}"/>
              </a:ext>
            </a:extLst>
          </p:cNvPr>
          <p:cNvSpPr>
            <a:spLocks noGrp="1"/>
          </p:cNvSpPr>
          <p:nvPr>
            <p:ph type="body" idx="1"/>
          </p:nvPr>
        </p:nvSpPr>
        <p:spPr>
          <a:xfrm>
            <a:off x="838200" y="1632030"/>
            <a:ext cx="9984568" cy="4544933"/>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4BF2C13-8137-CADA-EBA6-B925B1F73EB2}"/>
              </a:ext>
            </a:extLst>
          </p:cNvPr>
          <p:cNvSpPr>
            <a:spLocks noGrp="1"/>
          </p:cNvSpPr>
          <p:nvPr>
            <p:ph type="ftr" sz="quarter" idx="3"/>
          </p:nvPr>
        </p:nvSpPr>
        <p:spPr>
          <a:xfrm>
            <a:off x="4038600" y="6356350"/>
            <a:ext cx="38150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59BA55-7161-6C2C-41A0-4506BCB791C9}"/>
              </a:ext>
            </a:extLst>
          </p:cNvPr>
          <p:cNvSpPr>
            <a:spLocks noGrp="1"/>
          </p:cNvSpPr>
          <p:nvPr>
            <p:ph type="sldNum" sz="quarter" idx="4"/>
          </p:nvPr>
        </p:nvSpPr>
        <p:spPr>
          <a:xfrm>
            <a:off x="807956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1C70-5F60-456A-A5D9-23BC34510FC8}" type="slidenum">
              <a:rPr lang="en-US" smtClean="0"/>
              <a:t>‹#›</a:t>
            </a:fld>
            <a:endParaRPr lang="en-US"/>
          </a:p>
        </p:txBody>
      </p:sp>
      <p:pic>
        <p:nvPicPr>
          <p:cNvPr id="8" name="Health and Human Services logo" descr="Health and Human Services logo&#10;">
            <a:extLst>
              <a:ext uri="{FF2B5EF4-FFF2-40B4-BE49-F238E27FC236}">
                <a16:creationId xmlns:a16="http://schemas.microsoft.com/office/drawing/2014/main" id="{D39686EA-0B86-298B-1392-041BC06C74B7}"/>
              </a:ext>
            </a:extLst>
          </p:cNvPr>
          <p:cNvPicPr>
            <a:picLocks noChangeAspect="1"/>
          </p:cNvPicPr>
          <p:nvPr userDrawn="1"/>
        </p:nvPicPr>
        <p:blipFill>
          <a:blip r:embed="rId16"/>
          <a:stretch>
            <a:fillRect/>
          </a:stretch>
        </p:blipFill>
        <p:spPr>
          <a:xfrm>
            <a:off x="700392" y="6219000"/>
            <a:ext cx="465340" cy="463789"/>
          </a:xfrm>
          <a:prstGeom prst="rect">
            <a:avLst/>
          </a:prstGeom>
        </p:spPr>
      </p:pic>
      <p:pic>
        <p:nvPicPr>
          <p:cNvPr id="9" name="Picture 8" descr="Logo&#10;&#10;Description automatically generated">
            <a:extLst>
              <a:ext uri="{FF2B5EF4-FFF2-40B4-BE49-F238E27FC236}">
                <a16:creationId xmlns:a16="http://schemas.microsoft.com/office/drawing/2014/main" id="{07163DD4-9BD3-5D2B-CE1F-34BE3879BCB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74513" y="6279012"/>
            <a:ext cx="2357967" cy="365125"/>
          </a:xfrm>
          <a:prstGeom prst="rect">
            <a:avLst/>
          </a:prstGeom>
        </p:spPr>
      </p:pic>
      <p:sp>
        <p:nvSpPr>
          <p:cNvPr id="12" name="Isosceles Triangle 11">
            <a:extLst>
              <a:ext uri="{FF2B5EF4-FFF2-40B4-BE49-F238E27FC236}">
                <a16:creationId xmlns:a16="http://schemas.microsoft.com/office/drawing/2014/main" id="{695C30A1-AF80-C802-EE82-F78B95B19680}"/>
              </a:ext>
            </a:extLst>
          </p:cNvPr>
          <p:cNvSpPr/>
          <p:nvPr userDrawn="1"/>
        </p:nvSpPr>
        <p:spPr>
          <a:xfrm rot="10800000" flipH="1">
            <a:off x="11130115" y="0"/>
            <a:ext cx="1061885" cy="3588774"/>
          </a:xfrm>
          <a:prstGeom prst="triangle">
            <a:avLst>
              <a:gd name="adj" fmla="val 1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34A1A2D-840A-6767-0EEC-FAEA39332729}"/>
              </a:ext>
            </a:extLst>
          </p:cNvPr>
          <p:cNvSpPr/>
          <p:nvPr userDrawn="1"/>
        </p:nvSpPr>
        <p:spPr>
          <a:xfrm>
            <a:off x="10822768" y="2313067"/>
            <a:ext cx="1369232" cy="4544933"/>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579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50000"/>
        </a:lnSpc>
        <a:spcBef>
          <a:spcPts val="500"/>
        </a:spcBef>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s.io/blog/using-osf-lab" TargetMode="External"/><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grants.nih.gov/learning-center/nih-training-grant-application-updates-webinar"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393409" TargetMode="External"/><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s://pxhere.com/pt/photo/13370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ev.grants.nih.gov/policy/changes-coming-jan-2025"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learning-center/simplified-peer-review-framework" TargetMode="External"/><Relationship Id="rId2" Type="http://schemas.openxmlformats.org/officeDocument/2006/relationships/hyperlink" Target="https://grants.nih.gov/learning-center/srf-updates-to-funding-opportuniti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iproximopaso.org/profile/summary/17-2041.00" TargetMode="External"/><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rants.nih.gov/learning-center/fellowship-application-review-process-revisions-webinar" TargetMode="External"/><Relationship Id="rId2" Type="http://schemas.openxmlformats.org/officeDocument/2006/relationships/hyperlink" Target="https://grants.nih.gov/policy/peer/revisions-nih-fellowship-application-review-process.htm"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nago.com/academy/tips-for-a-great-letter-of-recommendation/" TargetMode="External"/><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HHS and NIH logos">
            <a:extLst>
              <a:ext uri="{FF2B5EF4-FFF2-40B4-BE49-F238E27FC236}">
                <a16:creationId xmlns:a16="http://schemas.microsoft.com/office/drawing/2014/main" id="{0188DC54-62B2-9BFF-0966-356B7416EB68}"/>
              </a:ext>
            </a:extLst>
          </p:cNvPr>
          <p:cNvGrpSpPr/>
          <p:nvPr/>
        </p:nvGrpSpPr>
        <p:grpSpPr>
          <a:xfrm>
            <a:off x="269247" y="208382"/>
            <a:ext cx="5996284" cy="846030"/>
            <a:chOff x="316872" y="135205"/>
            <a:chExt cx="5996284" cy="846030"/>
          </a:xfrm>
        </p:grpSpPr>
        <p:pic>
          <p:nvPicPr>
            <p:cNvPr id="10" name="Health and Human Services logo" descr="HHS Logo&#10;">
              <a:extLst>
                <a:ext uri="{FF2B5EF4-FFF2-40B4-BE49-F238E27FC236}">
                  <a16:creationId xmlns:a16="http://schemas.microsoft.com/office/drawing/2014/main" id="{162638BC-6367-1589-310E-C0DD8408C250}"/>
                </a:ext>
              </a:extLst>
            </p:cNvPr>
            <p:cNvPicPr>
              <a:picLocks noChangeAspect="1"/>
            </p:cNvPicPr>
            <p:nvPr/>
          </p:nvPicPr>
          <p:blipFill>
            <a:blip r:embed="rId2"/>
            <a:stretch>
              <a:fillRect/>
            </a:stretch>
          </p:blipFill>
          <p:spPr>
            <a:xfrm>
              <a:off x="316872" y="135205"/>
              <a:ext cx="848860" cy="846030"/>
            </a:xfrm>
            <a:prstGeom prst="rect">
              <a:avLst/>
            </a:prstGeom>
          </p:spPr>
        </p:pic>
        <p:pic>
          <p:nvPicPr>
            <p:cNvPr id="8" name="Picture 7">
              <a:extLst>
                <a:ext uri="{FF2B5EF4-FFF2-40B4-BE49-F238E27FC236}">
                  <a16:creationId xmlns:a16="http://schemas.microsoft.com/office/drawing/2014/main" id="{213C87A3-F5B7-1710-E55E-86A78B9DF534}"/>
                </a:ext>
              </a:extLst>
            </p:cNvPr>
            <p:cNvPicPr>
              <a:picLocks noChangeAspect="1"/>
            </p:cNvPicPr>
            <p:nvPr/>
          </p:nvPicPr>
          <p:blipFill>
            <a:blip r:embed="rId3"/>
            <a:stretch>
              <a:fillRect/>
            </a:stretch>
          </p:blipFill>
          <p:spPr>
            <a:xfrm>
              <a:off x="1336342" y="135205"/>
              <a:ext cx="4976814" cy="841242"/>
            </a:xfrm>
            <a:prstGeom prst="rect">
              <a:avLst/>
            </a:prstGeom>
          </p:spPr>
        </p:pic>
      </p:grpSp>
      <p:sp>
        <p:nvSpPr>
          <p:cNvPr id="3" name="Subtitle 2">
            <a:extLst>
              <a:ext uri="{FF2B5EF4-FFF2-40B4-BE49-F238E27FC236}">
                <a16:creationId xmlns:a16="http://schemas.microsoft.com/office/drawing/2014/main" id="{17CBADE5-389A-40EE-798C-3613D639E52F}"/>
              </a:ext>
              <a:ext uri="{C183D7F6-B498-43B3-948B-1728B52AA6E4}">
                <adec:decorative xmlns:adec="http://schemas.microsoft.com/office/drawing/2017/decorative" val="0"/>
              </a:ext>
            </a:extLst>
          </p:cNvPr>
          <p:cNvSpPr>
            <a:spLocks noGrp="1"/>
          </p:cNvSpPr>
          <p:nvPr>
            <p:ph type="title" idx="4294967295"/>
          </p:nvPr>
        </p:nvSpPr>
        <p:spPr>
          <a:xfrm>
            <a:off x="485775" y="2377528"/>
            <a:ext cx="11220450" cy="2814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Overview of Grant Application and Review Changes</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 Impacting Due Dates On or After</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January 25, 2025</a:t>
            </a:r>
          </a:p>
        </p:txBody>
      </p:sp>
      <p:grpSp>
        <p:nvGrpSpPr>
          <p:cNvPr id="6" name="Group 5">
            <a:extLst>
              <a:ext uri="{FF2B5EF4-FFF2-40B4-BE49-F238E27FC236}">
                <a16:creationId xmlns:a16="http://schemas.microsoft.com/office/drawing/2014/main" id="{D9DF8C07-4226-76FB-D7A7-81C8D4FA5301}"/>
              </a:ext>
              <a:ext uri="{C183D7F6-B498-43B3-948B-1728B52AA6E4}">
                <adec:decorative xmlns:adec="http://schemas.microsoft.com/office/drawing/2017/decorative" val="1"/>
              </a:ext>
            </a:extLst>
          </p:cNvPr>
          <p:cNvGrpSpPr/>
          <p:nvPr/>
        </p:nvGrpSpPr>
        <p:grpSpPr>
          <a:xfrm>
            <a:off x="0" y="3432791"/>
            <a:ext cx="12192001" cy="3425210"/>
            <a:chOff x="0" y="3432791"/>
            <a:chExt cx="12192001" cy="3425210"/>
          </a:xfrm>
        </p:grpSpPr>
        <p:sp>
          <p:nvSpPr>
            <p:cNvPr id="4" name="Isosceles Triangle 3">
              <a:extLst>
                <a:ext uri="{FF2B5EF4-FFF2-40B4-BE49-F238E27FC236}">
                  <a16:creationId xmlns:a16="http://schemas.microsoft.com/office/drawing/2014/main" id="{0F9FDE8E-4A5E-B32F-C8FA-6E7D180DD22E}"/>
                </a:ext>
              </a:extLst>
            </p:cNvPr>
            <p:cNvSpPr/>
            <p:nvPr/>
          </p:nvSpPr>
          <p:spPr>
            <a:xfrm rot="5400000">
              <a:off x="2112145" y="1320646"/>
              <a:ext cx="3425209" cy="7649499"/>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41A836A-E4D9-4FC8-6729-DC6556BDAAA6}"/>
                </a:ext>
              </a:extLst>
            </p:cNvPr>
            <p:cNvSpPr/>
            <p:nvPr/>
          </p:nvSpPr>
          <p:spPr>
            <a:xfrm rot="16200000" flipH="1">
              <a:off x="6265608" y="931609"/>
              <a:ext cx="2187675" cy="9665110"/>
            </a:xfrm>
            <a:prstGeom prst="triangl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862CE2D-C144-A331-DA09-F62E607605C2}"/>
              </a:ext>
            </a:extLst>
          </p:cNvPr>
          <p:cNvSpPr txBox="1"/>
          <p:nvPr/>
        </p:nvSpPr>
        <p:spPr>
          <a:xfrm>
            <a:off x="9366764" y="6429701"/>
            <a:ext cx="2983043" cy="646331"/>
          </a:xfrm>
          <a:prstGeom prst="rect">
            <a:avLst/>
          </a:prstGeom>
          <a:noFill/>
        </p:spPr>
        <p:txBody>
          <a:bodyPr wrap="square" rtlCol="0">
            <a:spAutoFit/>
          </a:bodyPr>
          <a:lstStyle/>
          <a:p>
            <a:r>
              <a:rPr lang="en-US" dirty="0">
                <a:solidFill>
                  <a:schemeClr val="bg1"/>
                </a:solidFill>
              </a:rPr>
              <a:t>Updated </a:t>
            </a:r>
            <a:r>
              <a:rPr lang="en-US">
                <a:solidFill>
                  <a:schemeClr val="bg1"/>
                </a:solidFill>
              </a:rPr>
              <a:t>April 22, </a:t>
            </a:r>
            <a:r>
              <a:rPr lang="en-US" dirty="0">
                <a:solidFill>
                  <a:schemeClr val="bg1"/>
                </a:solidFill>
              </a:rPr>
              <a:t>2024</a:t>
            </a:r>
          </a:p>
          <a:p>
            <a:endParaRPr lang="en-US" dirty="0"/>
          </a:p>
        </p:txBody>
      </p:sp>
    </p:spTree>
    <p:extLst>
      <p:ext uri="{BB962C8B-B14F-4D97-AF65-F5344CB8AC3E}">
        <p14:creationId xmlns:p14="http://schemas.microsoft.com/office/powerpoint/2010/main" val="310551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B3BA-5294-C4CF-4446-E484B8F0288A}"/>
              </a:ext>
            </a:extLst>
          </p:cNvPr>
          <p:cNvSpPr>
            <a:spLocks noGrp="1"/>
          </p:cNvSpPr>
          <p:nvPr>
            <p:ph type="title"/>
          </p:nvPr>
        </p:nvSpPr>
        <p:spPr/>
        <p:txBody>
          <a:bodyPr>
            <a:normAutofit fontScale="90000"/>
          </a:bodyPr>
          <a:lstStyle/>
          <a:p>
            <a:r>
              <a:rPr lang="en-US" dirty="0"/>
              <a:t>Updates to Reference Letter Instructions</a:t>
            </a:r>
          </a:p>
        </p:txBody>
      </p:sp>
      <p:sp>
        <p:nvSpPr>
          <p:cNvPr id="3" name="Content Placeholder 2">
            <a:extLst>
              <a:ext uri="{FF2B5EF4-FFF2-40B4-BE49-F238E27FC236}">
                <a16:creationId xmlns:a16="http://schemas.microsoft.com/office/drawing/2014/main" id="{DC1CAE67-49BE-F966-8301-905EC2B5859D}"/>
              </a:ext>
            </a:extLst>
          </p:cNvPr>
          <p:cNvSpPr>
            <a:spLocks noGrp="1"/>
          </p:cNvSpPr>
          <p:nvPr>
            <p:ph idx="1"/>
          </p:nvPr>
        </p:nvSpPr>
        <p:spPr/>
        <p:txBody>
          <a:bodyPr vert="horz" lIns="91440" tIns="45720" rIns="91440" bIns="45720" rtlCol="0" anchor="t">
            <a:normAutofit/>
          </a:bodyPr>
          <a:lstStyle/>
          <a:p>
            <a:pPr>
              <a:lnSpc>
                <a:spcPct val="100000"/>
              </a:lnSpc>
            </a:pPr>
            <a:r>
              <a:rPr lang="en-US" sz="2400" dirty="0">
                <a:solidFill>
                  <a:srgbClr val="000000"/>
                </a:solidFill>
                <a:ea typeface="Open Sans"/>
                <a:cs typeface="Open Sans"/>
              </a:rPr>
              <a:t>I</a:t>
            </a:r>
            <a:r>
              <a:rPr lang="en-US" sz="2400" b="0" i="0" dirty="0">
                <a:solidFill>
                  <a:srgbClr val="000000"/>
                </a:solidFill>
                <a:effectLst/>
                <a:ea typeface="Open Sans"/>
                <a:cs typeface="Open Sans"/>
              </a:rPr>
              <a:t>ntended to produce more structured letters that better assist reviewers in understanding the </a:t>
            </a:r>
            <a:r>
              <a:rPr lang="en-US" sz="2400" dirty="0">
                <a:solidFill>
                  <a:srgbClr val="000000"/>
                </a:solidFill>
                <a:ea typeface="Open Sans"/>
                <a:cs typeface="Open Sans"/>
              </a:rPr>
              <a:t>candidate's strengths</a:t>
            </a:r>
            <a:r>
              <a:rPr lang="en-US" sz="2400" b="0" i="0" dirty="0">
                <a:solidFill>
                  <a:srgbClr val="000000"/>
                </a:solidFill>
                <a:effectLst/>
                <a:ea typeface="Open Sans"/>
                <a:cs typeface="Open Sans"/>
              </a:rPr>
              <a:t>, weaknesses, and potential</a:t>
            </a:r>
            <a:r>
              <a:rPr lang="en-US" sz="2400" dirty="0">
                <a:solidFill>
                  <a:srgbClr val="000000"/>
                </a:solidFill>
                <a:ea typeface="Open Sans"/>
                <a:cs typeface="Open Sans"/>
              </a:rPr>
              <a:t> </a:t>
            </a:r>
            <a:r>
              <a:rPr lang="en-US" sz="2400" dirty="0">
                <a:solidFill>
                  <a:srgbClr val="000000"/>
                </a:solidFill>
                <a:ea typeface="+mn-lt"/>
                <a:cs typeface="+mn-lt"/>
              </a:rPr>
              <a:t>to pursue a productive career in biomedical science</a:t>
            </a:r>
            <a:r>
              <a:rPr lang="en-US" sz="2400" b="0" i="0" dirty="0">
                <a:solidFill>
                  <a:srgbClr val="000000"/>
                </a:solidFill>
                <a:effectLst/>
                <a:ea typeface="Open Sans"/>
                <a:cs typeface="Open Sans"/>
              </a:rPr>
              <a:t>.</a:t>
            </a:r>
            <a:endParaRPr lang="en-US" sz="2400" dirty="0">
              <a:ea typeface="Open Sans"/>
              <a:cs typeface="Open Sans"/>
            </a:endParaRPr>
          </a:p>
          <a:p>
            <a:pPr>
              <a:lnSpc>
                <a:spcPct val="100000"/>
              </a:lnSpc>
            </a:pPr>
            <a:endParaRPr lang="en-US" sz="2400" dirty="0">
              <a:solidFill>
                <a:srgbClr val="000000"/>
              </a:solidFill>
              <a:ea typeface="Open Sans"/>
              <a:cs typeface="Open Sans"/>
            </a:endParaRPr>
          </a:p>
          <a:p>
            <a:pPr>
              <a:lnSpc>
                <a:spcPct val="100000"/>
              </a:lnSpc>
            </a:pPr>
            <a:r>
              <a:rPr lang="en-US" sz="2400" dirty="0">
                <a:solidFill>
                  <a:srgbClr val="000000"/>
                </a:solidFill>
                <a:ea typeface="Open Sans"/>
                <a:cs typeface="Open Sans"/>
              </a:rPr>
              <a:t>Will apply to reference letters for fellowship (F) and mentored career development (K) awards.</a:t>
            </a:r>
          </a:p>
          <a:p>
            <a:pPr>
              <a:lnSpc>
                <a:spcPct val="100000"/>
              </a:lnSpc>
            </a:pPr>
            <a:endParaRPr lang="en-US" sz="2400" dirty="0">
              <a:solidFill>
                <a:srgbClr val="000000"/>
              </a:solidFill>
              <a:ea typeface="Open Sans"/>
              <a:cs typeface="Open Sans"/>
            </a:endParaRPr>
          </a:p>
          <a:p>
            <a:pPr>
              <a:lnSpc>
                <a:spcPct val="100000"/>
              </a:lnSpc>
            </a:pPr>
            <a:endParaRPr lang="en-US" sz="2400" dirty="0">
              <a:solidFill>
                <a:srgbClr val="000000"/>
              </a:solidFill>
              <a:ea typeface="Open Sans"/>
              <a:cs typeface="Open Sans"/>
            </a:endParaRPr>
          </a:p>
          <a:p>
            <a:pPr marL="0" indent="0">
              <a:lnSpc>
                <a:spcPct val="110000"/>
              </a:lnSpc>
              <a:buNone/>
            </a:pPr>
            <a:r>
              <a:rPr lang="en-US" sz="2000" b="1" dirty="0">
                <a:solidFill>
                  <a:srgbClr val="68ACA7"/>
                </a:solidFill>
                <a:ea typeface="Open Sans"/>
                <a:cs typeface="Open Sans"/>
              </a:rPr>
              <a:t>Applicability: all reference letters associated with applications for due dates on or after January 25, 2025. </a:t>
            </a:r>
          </a:p>
          <a:p>
            <a:pPr>
              <a:lnSpc>
                <a:spcPct val="100000"/>
              </a:lnSpc>
            </a:pPr>
            <a:endParaRPr lang="en-US" sz="2000" dirty="0">
              <a:solidFill>
                <a:srgbClr val="000000"/>
              </a:solidFill>
              <a:ea typeface="Open Sans"/>
              <a:cs typeface="Open Sans"/>
            </a:endParaRPr>
          </a:p>
        </p:txBody>
      </p:sp>
    </p:spTree>
    <p:extLst>
      <p:ext uri="{BB962C8B-B14F-4D97-AF65-F5344CB8AC3E}">
        <p14:creationId xmlns:p14="http://schemas.microsoft.com/office/powerpoint/2010/main" val="246376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11</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81710" y="2409549"/>
            <a:ext cx="5190294" cy="1517664"/>
          </a:xfrm>
        </p:spPr>
        <p:txBody>
          <a:bodyPr>
            <a:noAutofit/>
          </a:bodyPr>
          <a:lstStyle/>
          <a:p>
            <a:pPr>
              <a:lnSpc>
                <a:spcPct val="150000"/>
              </a:lnSpc>
            </a:pPr>
            <a:r>
              <a:rPr lang="en-US" sz="3200" b="1" dirty="0">
                <a:solidFill>
                  <a:srgbClr val="000000"/>
                </a:solidFill>
                <a:latin typeface="+mn-lt"/>
              </a:rPr>
              <a:t>Updated Reference Letter Instructions: </a:t>
            </a: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1705272"/>
            <a:ext cx="4779389" cy="3908762"/>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Updated instructions will be available fall 2024 on:</a:t>
            </a:r>
          </a:p>
          <a:p>
            <a:endParaRPr lang="en-US" sz="2400" b="1" dirty="0">
              <a:solidFill>
                <a:schemeClr val="bg1"/>
              </a:solidFill>
              <a:ea typeface="Open Sans"/>
              <a:cs typeface="Open Sans"/>
            </a:endParaRPr>
          </a:p>
          <a:p>
            <a:r>
              <a:rPr lang="en-US" sz="2400" i="0" dirty="0">
                <a:solidFill>
                  <a:schemeClr val="bg1"/>
                </a:solidFill>
                <a:effectLst/>
                <a:ea typeface="Open Sans"/>
                <a:cs typeface="Open Sans"/>
              </a:rPr>
              <a:t>grants.nih.gov/grants/how-to-apply-application-guide/submission-process/reference-letters</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50420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12</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02389" y="2670168"/>
            <a:ext cx="4419025" cy="1517664"/>
          </a:xfrm>
        </p:spPr>
        <p:txBody>
          <a:bodyPr>
            <a:noAutofit/>
          </a:bodyPr>
          <a:lstStyle/>
          <a:p>
            <a:pPr>
              <a:lnSpc>
                <a:spcPct val="150000"/>
              </a:lnSpc>
            </a:pPr>
            <a:r>
              <a:rPr lang="en-US" sz="3200" b="1" i="0" dirty="0">
                <a:solidFill>
                  <a:srgbClr val="000000"/>
                </a:solidFill>
                <a:effectLst/>
                <a:latin typeface="+mn-lt"/>
              </a:rPr>
              <a:t>NIH </a:t>
            </a:r>
            <a:r>
              <a:rPr lang="en-US" sz="3200" b="1" dirty="0">
                <a:solidFill>
                  <a:srgbClr val="000000"/>
                </a:solidFill>
                <a:latin typeface="+mn-lt"/>
              </a:rPr>
              <a:t>Institutional </a:t>
            </a:r>
            <a:br>
              <a:rPr lang="en-US" sz="3200" b="1" dirty="0">
                <a:solidFill>
                  <a:srgbClr val="000000"/>
                </a:solidFill>
                <a:latin typeface="+mn-lt"/>
              </a:rPr>
            </a:br>
            <a:r>
              <a:rPr lang="en-US" sz="3200" b="1" dirty="0">
                <a:solidFill>
                  <a:srgbClr val="000000"/>
                </a:solidFill>
                <a:latin typeface="+mn-lt"/>
              </a:rPr>
              <a:t>Training Grants</a:t>
            </a:r>
            <a:r>
              <a:rPr lang="en-US" sz="3200" b="1" i="0" dirty="0">
                <a:solidFill>
                  <a:srgbClr val="000000"/>
                </a:solidFill>
                <a:effectLst/>
                <a:latin typeface="+mn-lt"/>
              </a:rPr>
              <a:t>:</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Changes to Tables and Forms</a:t>
            </a:r>
            <a:endParaRPr lang="en-US" sz="3200" dirty="0">
              <a:solidFill>
                <a:schemeClr val="tx2">
                  <a:lumMod val="75000"/>
                  <a:lumOff val="25000"/>
                </a:schemeClr>
              </a:solidFill>
              <a:latin typeface="+mn-lt"/>
            </a:endParaRPr>
          </a:p>
        </p:txBody>
      </p:sp>
      <p:pic>
        <p:nvPicPr>
          <p:cNvPr id="11" name="Picture 10" descr="Scientists working in a lab&#10;&#10;Photo licensed by CreativeCommons.org">
            <a:extLst>
              <a:ext uri="{FF2B5EF4-FFF2-40B4-BE49-F238E27FC236}">
                <a16:creationId xmlns:a16="http://schemas.microsoft.com/office/drawing/2014/main" id="{FD146E95-D1DA-374E-7C8B-97AFD84EAAF4}"/>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93351" y="1839719"/>
            <a:ext cx="6026711" cy="3391029"/>
          </a:xfrm>
          <a:prstGeom prst="rect">
            <a:avLst/>
          </a:prstGeom>
        </p:spPr>
      </p:pic>
    </p:spTree>
    <p:extLst>
      <p:ext uri="{BB962C8B-B14F-4D97-AF65-F5344CB8AC3E}">
        <p14:creationId xmlns:p14="http://schemas.microsoft.com/office/powerpoint/2010/main" val="93923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38C2-4047-7A5B-4DFD-9992D71C7539}"/>
              </a:ext>
            </a:extLst>
          </p:cNvPr>
          <p:cNvSpPr>
            <a:spLocks noGrp="1"/>
          </p:cNvSpPr>
          <p:nvPr>
            <p:ph type="title"/>
          </p:nvPr>
        </p:nvSpPr>
        <p:spPr>
          <a:xfrm>
            <a:off x="526739" y="364627"/>
            <a:ext cx="9984568" cy="1116434"/>
          </a:xfrm>
        </p:spPr>
        <p:txBody>
          <a:bodyPr>
            <a:normAutofit fontScale="90000"/>
          </a:bodyPr>
          <a:lstStyle/>
          <a:p>
            <a:r>
              <a:rPr lang="en-US"/>
              <a:t>Changes to NIH Institutional Training Grants</a:t>
            </a:r>
          </a:p>
        </p:txBody>
      </p:sp>
      <p:sp>
        <p:nvSpPr>
          <p:cNvPr id="3" name="Content Placeholder 2">
            <a:extLst>
              <a:ext uri="{FF2B5EF4-FFF2-40B4-BE49-F238E27FC236}">
                <a16:creationId xmlns:a16="http://schemas.microsoft.com/office/drawing/2014/main" id="{87A84AA7-28F5-F92A-9389-5DA89BB2383D}"/>
              </a:ext>
            </a:extLst>
          </p:cNvPr>
          <p:cNvSpPr>
            <a:spLocks noGrp="1"/>
          </p:cNvSpPr>
          <p:nvPr>
            <p:ph idx="1"/>
          </p:nvPr>
        </p:nvSpPr>
        <p:spPr>
          <a:xfrm>
            <a:off x="526739" y="1565478"/>
            <a:ext cx="10827061" cy="5148183"/>
          </a:xfrm>
        </p:spPr>
        <p:txBody>
          <a:bodyPr vert="horz" lIns="91440" tIns="45720" rIns="91440" bIns="45720" rtlCol="0" anchor="t">
            <a:normAutofit/>
          </a:bodyPr>
          <a:lstStyle/>
          <a:p>
            <a:pPr marL="514350" indent="-514350">
              <a:lnSpc>
                <a:spcPct val="100000"/>
              </a:lnSpc>
              <a:buAutoNum type="arabicPeriod"/>
            </a:pPr>
            <a:r>
              <a:rPr lang="en-US" sz="2400" dirty="0"/>
              <a:t>Updating the NRSA Data Tables to reduce applicant and reviewer burden. </a:t>
            </a:r>
            <a:endParaRPr lang="en-US" sz="2400" dirty="0">
              <a:ea typeface="Open Sans"/>
              <a:cs typeface="Open Sans"/>
            </a:endParaRPr>
          </a:p>
          <a:p>
            <a:pPr marL="514350" indent="-514350">
              <a:lnSpc>
                <a:spcPct val="100000"/>
              </a:lnSpc>
              <a:buFont typeface="+mj-lt"/>
              <a:buAutoNum type="arabicPeriod"/>
            </a:pPr>
            <a:r>
              <a:rPr lang="en-US" sz="2400" dirty="0"/>
              <a:t>Including Training in the Responsible Conduct of Research and Recruitment Plan to Enhance Diversity as items that contribute to the overall impact score.  </a:t>
            </a:r>
            <a:endParaRPr lang="en-US" sz="2400" dirty="0">
              <a:ea typeface="Open Sans"/>
              <a:cs typeface="Open Sans"/>
            </a:endParaRPr>
          </a:p>
          <a:p>
            <a:pPr marL="514350" indent="-514350">
              <a:lnSpc>
                <a:spcPct val="100000"/>
              </a:lnSpc>
              <a:buFont typeface="+mj-lt"/>
              <a:buAutoNum type="arabicPeriod"/>
            </a:pPr>
            <a:r>
              <a:rPr lang="en-US" sz="2400" dirty="0"/>
              <a:t>Enhancing research training programs by further defining expectations for mentor training and clarifying positive outcomes related to preparing trainees for the breadth of research and related careers relevant to the NIH mission.</a:t>
            </a:r>
          </a:p>
          <a:p>
            <a:pPr marL="514350" indent="-514350">
              <a:lnSpc>
                <a:spcPct val="100000"/>
              </a:lnSpc>
              <a:buFont typeface="+mj-lt"/>
              <a:buAutoNum type="arabicPeriod"/>
            </a:pPr>
            <a:endParaRPr lang="en-US" sz="2400" dirty="0">
              <a:ea typeface="Open Sans"/>
              <a:cs typeface="Open Sans"/>
            </a:endParaRPr>
          </a:p>
          <a:p>
            <a:pPr marL="0" indent="0">
              <a:lnSpc>
                <a:spcPct val="100000"/>
              </a:lnSpc>
              <a:buNone/>
            </a:pPr>
            <a:r>
              <a:rPr lang="en-US" sz="2400" b="1" dirty="0">
                <a:solidFill>
                  <a:srgbClr val="68ACA7"/>
                </a:solidFill>
                <a:ea typeface="Open Sans"/>
                <a:cs typeface="Open Sans"/>
              </a:rPr>
              <a:t>Applicability: applications for due dates on or after January 25, 2025. </a:t>
            </a:r>
          </a:p>
          <a:p>
            <a:pPr marL="0" indent="0">
              <a:lnSpc>
                <a:spcPct val="100000"/>
              </a:lnSpc>
              <a:buNone/>
            </a:pPr>
            <a:endParaRPr lang="en-US" sz="2400" dirty="0">
              <a:ea typeface="Open Sans"/>
              <a:cs typeface="Open Sans"/>
            </a:endParaRPr>
          </a:p>
          <a:p>
            <a:pPr lvl="1">
              <a:lnSpc>
                <a:spcPct val="100000"/>
              </a:lnSpc>
            </a:pPr>
            <a:endParaRPr lang="en-US" sz="2200" b="1" dirty="0"/>
          </a:p>
        </p:txBody>
      </p:sp>
    </p:spTree>
    <p:extLst>
      <p:ext uri="{BB962C8B-B14F-4D97-AF65-F5344CB8AC3E}">
        <p14:creationId xmlns:p14="http://schemas.microsoft.com/office/powerpoint/2010/main" val="80422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14</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7"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81710" y="2409549"/>
            <a:ext cx="5190294" cy="1517664"/>
          </a:xfrm>
        </p:spPr>
        <p:txBody>
          <a:bodyPr>
            <a:noAutofit/>
          </a:bodyPr>
          <a:lstStyle/>
          <a:p>
            <a:pPr>
              <a:lnSpc>
                <a:spcPct val="150000"/>
              </a:lnSpc>
            </a:pPr>
            <a:r>
              <a:rPr lang="en-US" sz="3200" b="1" dirty="0">
                <a:solidFill>
                  <a:srgbClr val="000000"/>
                </a:solidFill>
                <a:latin typeface="+mn-lt"/>
              </a:rPr>
              <a:t>Changes to Institutional Training Grants:</a:t>
            </a:r>
            <a:br>
              <a:rPr lang="en-US" sz="3200" b="1" dirty="0">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2162472"/>
            <a:ext cx="4820380" cy="2369880"/>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Webinars:</a:t>
            </a: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June 5: Updates to NIH Training Grant Applications (</a:t>
            </a:r>
            <a:r>
              <a:rPr lang="en-US" sz="2400" u="sng" dirty="0">
                <a:solidFill>
                  <a:schemeClr val="bg1"/>
                </a:solidFill>
              </a:rPr>
              <a:t>r</a:t>
            </a:r>
            <a:r>
              <a:rPr lang="en-US" sz="2400" dirty="0">
                <a:solidFill>
                  <a:schemeClr val="bg1"/>
                </a:solidFill>
                <a:hlinkClick r:id="rId2">
                  <a:extLst>
                    <a:ext uri="{A12FA001-AC4F-418D-AE19-62706E023703}">
                      <ahyp:hlinkClr xmlns:ahyp="http://schemas.microsoft.com/office/drawing/2018/hyperlinkcolor" val="tx"/>
                    </a:ext>
                  </a:extLst>
                </a:hlinkClick>
              </a:rPr>
              <a:t>egistration open</a:t>
            </a:r>
            <a:r>
              <a:rPr lang="en-US" sz="2400" dirty="0">
                <a:solidFill>
                  <a:schemeClr val="bg1"/>
                </a:solidFill>
              </a:rPr>
              <a:t>)</a:t>
            </a:r>
          </a:p>
        </p:txBody>
      </p:sp>
    </p:spTree>
    <p:extLst>
      <p:ext uri="{BB962C8B-B14F-4D97-AF65-F5344CB8AC3E}">
        <p14:creationId xmlns:p14="http://schemas.microsoft.com/office/powerpoint/2010/main" val="9156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15</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4419025" cy="1517664"/>
          </a:xfrm>
        </p:spPr>
        <p:txBody>
          <a:bodyPr>
            <a:noAutofit/>
          </a:bodyPr>
          <a:lstStyle/>
          <a:p>
            <a:pPr>
              <a:lnSpc>
                <a:spcPct val="150000"/>
              </a:lnSpc>
            </a:pPr>
            <a:r>
              <a:rPr lang="en-US" sz="3200" b="1" dirty="0">
                <a:solidFill>
                  <a:srgbClr val="000000"/>
                </a:solidFill>
                <a:latin typeface="+mn-lt"/>
              </a:rPr>
              <a:t>Updated </a:t>
            </a:r>
            <a:br>
              <a:rPr lang="en-US" sz="3200" b="1" dirty="0">
                <a:solidFill>
                  <a:srgbClr val="000000"/>
                </a:solidFill>
                <a:latin typeface="+mn-lt"/>
              </a:rPr>
            </a:br>
            <a:r>
              <a:rPr lang="en-US" sz="3200" b="1" dirty="0">
                <a:solidFill>
                  <a:srgbClr val="000000"/>
                </a:solidFill>
                <a:latin typeface="+mn-lt"/>
              </a:rPr>
              <a:t>Application Forms: </a:t>
            </a:r>
            <a:br>
              <a:rPr lang="en-US" sz="3200" b="1" dirty="0">
                <a:solidFill>
                  <a:srgbClr val="000000"/>
                </a:solidFill>
                <a:latin typeface="+mn-lt"/>
              </a:rPr>
            </a:br>
            <a:r>
              <a:rPr lang="en-US" sz="3200" b="1" dirty="0">
                <a:solidFill>
                  <a:schemeClr val="tx2">
                    <a:lumMod val="75000"/>
                    <a:lumOff val="25000"/>
                  </a:schemeClr>
                </a:solidFill>
                <a:latin typeface="+mn-lt"/>
              </a:rPr>
              <a:t>FORMS-I</a:t>
            </a:r>
            <a:endParaRPr lang="en-US" sz="3200" dirty="0">
              <a:solidFill>
                <a:schemeClr val="tx2">
                  <a:lumMod val="75000"/>
                  <a:lumOff val="25000"/>
                </a:schemeClr>
              </a:solidFill>
              <a:latin typeface="+mn-lt"/>
            </a:endParaRPr>
          </a:p>
        </p:txBody>
      </p:sp>
      <p:pic>
        <p:nvPicPr>
          <p:cNvPr id="14" name="Picture 13" descr="A person typing on a laptop&#10;&#10;">
            <a:extLst>
              <a:ext uri="{FF2B5EF4-FFF2-40B4-BE49-F238E27FC236}">
                <a16:creationId xmlns:a16="http://schemas.microsoft.com/office/drawing/2014/main" id="{E45F6694-97F1-E538-B0A1-5A96976335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20952" y="1479772"/>
            <a:ext cx="5383368" cy="3898456"/>
          </a:xfrm>
          <a:prstGeom prst="rect">
            <a:avLst/>
          </a:prstGeom>
        </p:spPr>
      </p:pic>
    </p:spTree>
    <p:extLst>
      <p:ext uri="{BB962C8B-B14F-4D97-AF65-F5344CB8AC3E}">
        <p14:creationId xmlns:p14="http://schemas.microsoft.com/office/powerpoint/2010/main" val="158698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82426-1CB2-0969-28BE-A73FA229A7CA}"/>
              </a:ext>
            </a:extLst>
          </p:cNvPr>
          <p:cNvSpPr>
            <a:spLocks noGrp="1"/>
          </p:cNvSpPr>
          <p:nvPr>
            <p:ph type="sldNum" sz="quarter" idx="12"/>
          </p:nvPr>
        </p:nvSpPr>
        <p:spPr/>
        <p:txBody>
          <a:bodyPr/>
          <a:lstStyle/>
          <a:p>
            <a:fld id="{6B501C70-5F60-456A-A5D9-23BC34510FC8}" type="slidenum">
              <a:rPr lang="en-US" smtClean="0"/>
              <a:pPr/>
              <a:t>16</a:t>
            </a:fld>
            <a:endParaRPr lang="en-US"/>
          </a:p>
        </p:txBody>
      </p:sp>
      <p:sp>
        <p:nvSpPr>
          <p:cNvPr id="2" name="Title 1">
            <a:extLst>
              <a:ext uri="{FF2B5EF4-FFF2-40B4-BE49-F238E27FC236}">
                <a16:creationId xmlns:a16="http://schemas.microsoft.com/office/drawing/2014/main" id="{C983DC67-E1F2-EA0E-08B2-8C8D606A1EDC}"/>
              </a:ext>
            </a:extLst>
          </p:cNvPr>
          <p:cNvSpPr>
            <a:spLocks noGrp="1"/>
          </p:cNvSpPr>
          <p:nvPr>
            <p:ph type="title"/>
          </p:nvPr>
        </p:nvSpPr>
        <p:spPr>
          <a:xfrm>
            <a:off x="114300" y="273290"/>
            <a:ext cx="11590020" cy="1116434"/>
          </a:xfrm>
        </p:spPr>
        <p:txBody>
          <a:bodyPr>
            <a:normAutofit/>
          </a:bodyPr>
          <a:lstStyle/>
          <a:p>
            <a:r>
              <a:rPr lang="en-US" sz="3600" dirty="0"/>
              <a:t>Overview of Application Forms Changes (FORMS-I)</a:t>
            </a:r>
          </a:p>
        </p:txBody>
      </p:sp>
      <p:sp>
        <p:nvSpPr>
          <p:cNvPr id="3" name="Content Placeholder 2">
            <a:extLst>
              <a:ext uri="{FF2B5EF4-FFF2-40B4-BE49-F238E27FC236}">
                <a16:creationId xmlns:a16="http://schemas.microsoft.com/office/drawing/2014/main" id="{816F5A1C-2B92-5E80-AA52-72B46773D893}"/>
              </a:ext>
            </a:extLst>
          </p:cNvPr>
          <p:cNvSpPr>
            <a:spLocks noGrp="1"/>
          </p:cNvSpPr>
          <p:nvPr>
            <p:ph idx="1"/>
          </p:nvPr>
        </p:nvSpPr>
        <p:spPr>
          <a:xfrm>
            <a:off x="565785" y="1243435"/>
            <a:ext cx="10687050" cy="4544933"/>
          </a:xfrm>
        </p:spPr>
        <p:txBody>
          <a:bodyPr>
            <a:normAutofit fontScale="92500"/>
          </a:bodyPr>
          <a:lstStyle/>
          <a:p>
            <a:pPr marL="0" indent="0">
              <a:lnSpc>
                <a:spcPct val="110000"/>
              </a:lnSpc>
              <a:buNone/>
            </a:pPr>
            <a:r>
              <a:rPr lang="en-US" sz="2200" dirty="0">
                <a:ea typeface="Open Sans"/>
                <a:cs typeface="Open Sans"/>
              </a:rPr>
              <a:t>Updated forms:</a:t>
            </a:r>
          </a:p>
          <a:p>
            <a:pPr lvl="1" fontAlgn="base">
              <a:lnSpc>
                <a:spcPct val="110000"/>
              </a:lnSpc>
            </a:pPr>
            <a:r>
              <a:rPr lang="en-US" sz="2200" dirty="0">
                <a:solidFill>
                  <a:schemeClr val="tx1"/>
                </a:solidFill>
                <a:ea typeface="Open Sans"/>
                <a:cs typeface="Calibri"/>
              </a:rPr>
              <a:t>Provide the needed form fields to implement policy updates</a:t>
            </a:r>
          </a:p>
          <a:p>
            <a:pPr lvl="1" fontAlgn="base">
              <a:lnSpc>
                <a:spcPct val="110000"/>
              </a:lnSpc>
            </a:pPr>
            <a:r>
              <a:rPr lang="en-US" sz="2200" dirty="0">
                <a:solidFill>
                  <a:schemeClr val="tx1"/>
                </a:solidFill>
                <a:ea typeface="Open Sans"/>
                <a:cs typeface="Calibri"/>
              </a:rPr>
              <a:t>Align form instructions and field labels with current terminology (e.g., grantee to recipient)</a:t>
            </a:r>
          </a:p>
          <a:p>
            <a:pPr marL="0" indent="0" fontAlgn="base">
              <a:lnSpc>
                <a:spcPct val="110000"/>
              </a:lnSpc>
              <a:buNone/>
            </a:pPr>
            <a:br>
              <a:rPr lang="en-US" sz="2200" dirty="0">
                <a:ea typeface="Open Sans"/>
                <a:cs typeface="Calibri"/>
              </a:rPr>
            </a:br>
            <a:r>
              <a:rPr lang="en-US" sz="2200" dirty="0">
                <a:solidFill>
                  <a:srgbClr val="262626"/>
                </a:solidFill>
                <a:ea typeface="Open Sans"/>
                <a:cs typeface="Calibri"/>
              </a:rPr>
              <a:t>Availability:</a:t>
            </a:r>
          </a:p>
          <a:p>
            <a:pPr lvl="1">
              <a:lnSpc>
                <a:spcPct val="120000"/>
              </a:lnSpc>
              <a:spcBef>
                <a:spcPts val="0"/>
              </a:spcBef>
              <a:spcAft>
                <a:spcPts val="750"/>
              </a:spcAft>
            </a:pPr>
            <a:r>
              <a:rPr lang="en-US" sz="2200" dirty="0">
                <a:ea typeface="Open Sans"/>
                <a:cs typeface="Calibri"/>
              </a:rPr>
              <a:t>Application guides for FORMS-I will be posted in the fall of 2024</a:t>
            </a:r>
          </a:p>
          <a:p>
            <a:pPr lvl="1">
              <a:lnSpc>
                <a:spcPct val="120000"/>
              </a:lnSpc>
              <a:spcBef>
                <a:spcPts val="0"/>
              </a:spcBef>
              <a:spcAft>
                <a:spcPts val="750"/>
              </a:spcAft>
            </a:pPr>
            <a:r>
              <a:rPr lang="en-US" sz="2200" dirty="0">
                <a:ea typeface="+mn-lt"/>
                <a:cs typeface="+mn-lt"/>
              </a:rPr>
              <a:t>New or reissued funding opportunities with initial due dates on or after January 25, 2025 may be posted prior to form availability without an application package</a:t>
            </a:r>
          </a:p>
          <a:p>
            <a:pPr lvl="1">
              <a:lnSpc>
                <a:spcPct val="120000"/>
              </a:lnSpc>
              <a:spcBef>
                <a:spcPts val="0"/>
              </a:spcBef>
              <a:spcAft>
                <a:spcPts val="750"/>
              </a:spcAft>
            </a:pPr>
            <a:r>
              <a:rPr lang="en-US" sz="2200" dirty="0">
                <a:ea typeface="Open Sans"/>
                <a:cs typeface="Calibri"/>
              </a:rPr>
              <a:t>All active funding opportunities with due dates on or after January 25, 2025, will include the updated forms packages at least 30-60 days before the due date</a:t>
            </a:r>
          </a:p>
          <a:p>
            <a:endParaRPr lang="en-US" dirty="0"/>
          </a:p>
        </p:txBody>
      </p:sp>
      <p:sp>
        <p:nvSpPr>
          <p:cNvPr id="5" name="TextBox 4">
            <a:extLst>
              <a:ext uri="{FF2B5EF4-FFF2-40B4-BE49-F238E27FC236}">
                <a16:creationId xmlns:a16="http://schemas.microsoft.com/office/drawing/2014/main" id="{E4218AC5-E5EF-4BD7-573E-ECC622D1B9AC}"/>
              </a:ext>
            </a:extLst>
          </p:cNvPr>
          <p:cNvSpPr txBox="1"/>
          <p:nvPr/>
        </p:nvSpPr>
        <p:spPr>
          <a:xfrm>
            <a:off x="485775" y="5723109"/>
            <a:ext cx="9734550" cy="646331"/>
          </a:xfrm>
          <a:prstGeom prst="rect">
            <a:avLst/>
          </a:prstGeom>
          <a:noFill/>
        </p:spPr>
        <p:txBody>
          <a:bodyPr wrap="square" rtlCol="0">
            <a:spAutoFit/>
          </a:bodyPr>
          <a:lstStyle/>
          <a:p>
            <a:r>
              <a:rPr lang="en-US" b="1" dirty="0">
                <a:solidFill>
                  <a:srgbClr val="68ACA7"/>
                </a:solidFill>
                <a:ea typeface="Open Sans"/>
                <a:cs typeface="Open Sans"/>
              </a:rPr>
              <a:t>Applicability: required for applications for due dates on or after January 25, 2025. </a:t>
            </a:r>
          </a:p>
          <a:p>
            <a:endParaRPr lang="en-US" dirty="0"/>
          </a:p>
        </p:txBody>
      </p:sp>
    </p:spTree>
    <p:extLst>
      <p:ext uri="{BB962C8B-B14F-4D97-AF65-F5344CB8AC3E}">
        <p14:creationId xmlns:p14="http://schemas.microsoft.com/office/powerpoint/2010/main" val="303939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17</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5190294" cy="1517664"/>
          </a:xfrm>
        </p:spPr>
        <p:txBody>
          <a:bodyPr>
            <a:noAutofit/>
          </a:bodyPr>
          <a:lstStyle/>
          <a:p>
            <a:pPr>
              <a:lnSpc>
                <a:spcPct val="150000"/>
              </a:lnSpc>
            </a:pPr>
            <a:r>
              <a:rPr lang="en-US" sz="3200" b="1" dirty="0">
                <a:solidFill>
                  <a:srgbClr val="000000"/>
                </a:solidFill>
                <a:latin typeface="+mn-lt"/>
              </a:rPr>
              <a:t>Updated Application Forms (FORMS-I): </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1909430"/>
            <a:ext cx="4779389" cy="3200876"/>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800" dirty="0">
              <a:solidFill>
                <a:schemeClr val="bg1"/>
              </a:solidFill>
            </a:endParaRPr>
          </a:p>
          <a:p>
            <a:r>
              <a:rPr lang="en-US" sz="2400" b="1" dirty="0">
                <a:solidFill>
                  <a:schemeClr val="bg1"/>
                </a:solidFill>
                <a:ea typeface="+mn-lt"/>
                <a:cs typeface="+mn-lt"/>
              </a:rPr>
              <a:t>Updated form instructions will be available fall 2024 on:</a:t>
            </a:r>
          </a:p>
          <a:p>
            <a:endParaRPr lang="en-US" sz="2400" dirty="0">
              <a:solidFill>
                <a:schemeClr val="bg1"/>
              </a:solidFill>
              <a:ea typeface="+mn-lt"/>
              <a:cs typeface="+mn-lt"/>
            </a:endParaRPr>
          </a:p>
          <a:p>
            <a:r>
              <a:rPr lang="en-US" sz="2400" dirty="0">
                <a:solidFill>
                  <a:schemeClr val="bg1"/>
                </a:solidFill>
                <a:ea typeface="+mn-lt"/>
                <a:cs typeface="+mn-lt"/>
              </a:rPr>
              <a:t>grants.nih.gov/grants/how-to-apply-application-guide</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149909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18</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39300" y="2247750"/>
            <a:ext cx="4419025" cy="752751"/>
          </a:xfrm>
        </p:spPr>
        <p:txBody>
          <a:bodyPr>
            <a:noAutofit/>
          </a:bodyPr>
          <a:lstStyle/>
          <a:p>
            <a:pPr>
              <a:lnSpc>
                <a:spcPct val="150000"/>
              </a:lnSpc>
            </a:pPr>
            <a:r>
              <a:rPr lang="en-US" sz="3200" b="1" dirty="0">
                <a:solidFill>
                  <a:srgbClr val="000000"/>
                </a:solidFill>
                <a:latin typeface="+mn-lt"/>
              </a:rPr>
              <a:t>Common Forms</a:t>
            </a:r>
            <a:r>
              <a:rPr lang="en-US" sz="3200" b="1" i="0" dirty="0">
                <a:solidFill>
                  <a:srgbClr val="000000"/>
                </a:solidFill>
                <a:effectLst/>
                <a:latin typeface="+mn-lt"/>
              </a:rPr>
              <a:t>:</a:t>
            </a:r>
            <a:endParaRPr lang="en-US" sz="3200" dirty="0">
              <a:solidFill>
                <a:schemeClr val="tx2">
                  <a:lumMod val="75000"/>
                  <a:lumOff val="25000"/>
                </a:schemeClr>
              </a:solidFill>
              <a:latin typeface="+mn-lt"/>
            </a:endParaRPr>
          </a:p>
        </p:txBody>
      </p:sp>
      <p:sp>
        <p:nvSpPr>
          <p:cNvPr id="9" name="TextBox 8">
            <a:extLst>
              <a:ext uri="{FF2B5EF4-FFF2-40B4-BE49-F238E27FC236}">
                <a16:creationId xmlns:a16="http://schemas.microsoft.com/office/drawing/2014/main" id="{6C297D93-9064-2F60-C714-4147ED1ED61D}"/>
              </a:ext>
            </a:extLst>
          </p:cNvPr>
          <p:cNvSpPr txBox="1"/>
          <p:nvPr/>
        </p:nvSpPr>
        <p:spPr>
          <a:xfrm>
            <a:off x="975869" y="3000501"/>
            <a:ext cx="5120131" cy="1846659"/>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tx2">
                    <a:lumMod val="75000"/>
                    <a:lumOff val="25000"/>
                  </a:schemeClr>
                </a:solidFill>
              </a:rPr>
              <a:t>Biographical Sketch</a:t>
            </a:r>
            <a:endParaRPr lang="en-US" sz="3200" b="1" i="0" dirty="0">
              <a:solidFill>
                <a:schemeClr val="tx2">
                  <a:lumMod val="75000"/>
                  <a:lumOff val="25000"/>
                </a:schemeClr>
              </a:solidFill>
              <a:effectLst/>
              <a:latin typeface="+mn-lt"/>
              <a:ea typeface="Open Sans"/>
              <a:cs typeface="Open Sans"/>
            </a:endParaRPr>
          </a:p>
          <a:p>
            <a:pPr marL="457200" indent="-457200">
              <a:buFont typeface="Arial" panose="020B0604020202020204" pitchFamily="34" charset="0"/>
              <a:buChar char="•"/>
            </a:pPr>
            <a:r>
              <a:rPr lang="en-US" sz="3200" b="1" dirty="0">
                <a:solidFill>
                  <a:schemeClr val="tx2">
                    <a:lumMod val="75000"/>
                    <a:lumOff val="25000"/>
                  </a:schemeClr>
                </a:solidFill>
              </a:rPr>
              <a:t>Current and Pending (Other) Support</a:t>
            </a:r>
            <a:endParaRPr lang="en-US" sz="3200" dirty="0">
              <a:solidFill>
                <a:schemeClr val="tx2">
                  <a:lumMod val="75000"/>
                  <a:lumOff val="25000"/>
                </a:schemeClr>
              </a:solidFill>
            </a:endParaRPr>
          </a:p>
          <a:p>
            <a:endParaRPr lang="en-US" dirty="0"/>
          </a:p>
        </p:txBody>
      </p:sp>
      <p:pic>
        <p:nvPicPr>
          <p:cNvPr id="7" name="Picture 6" descr="Scientists looking at jars in a lab">
            <a:extLst>
              <a:ext uri="{FF2B5EF4-FFF2-40B4-BE49-F238E27FC236}">
                <a16:creationId xmlns:a16="http://schemas.microsoft.com/office/drawing/2014/main" id="{F03A8F01-5B99-91B6-20DF-EE2D3AA11B4E}"/>
              </a:ext>
            </a:extLst>
          </p:cNvPr>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5998" y="1675626"/>
            <a:ext cx="5383160" cy="3588774"/>
          </a:xfrm>
          <a:prstGeom prst="rect">
            <a:avLst/>
          </a:prstGeom>
        </p:spPr>
      </p:pic>
    </p:spTree>
    <p:extLst>
      <p:ext uri="{BB962C8B-B14F-4D97-AF65-F5344CB8AC3E}">
        <p14:creationId xmlns:p14="http://schemas.microsoft.com/office/powerpoint/2010/main" val="115581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6B56-B3C6-AD02-929A-D336CE0E25CA}"/>
              </a:ext>
            </a:extLst>
          </p:cNvPr>
          <p:cNvSpPr>
            <a:spLocks noGrp="1"/>
          </p:cNvSpPr>
          <p:nvPr>
            <p:ph type="title"/>
          </p:nvPr>
        </p:nvSpPr>
        <p:spPr>
          <a:xfrm>
            <a:off x="533793" y="393406"/>
            <a:ext cx="11124414" cy="1116434"/>
          </a:xfrm>
        </p:spPr>
        <p:txBody>
          <a:bodyPr>
            <a:normAutofit fontScale="90000"/>
          </a:bodyPr>
          <a:lstStyle/>
          <a:p>
            <a:r>
              <a:rPr lang="en-US" dirty="0"/>
              <a:t>Overview of Common Forms for Biographical Sketch and Current and Pending (Other) Support</a:t>
            </a:r>
          </a:p>
        </p:txBody>
      </p:sp>
      <p:sp>
        <p:nvSpPr>
          <p:cNvPr id="3" name="Content Placeholder 2">
            <a:extLst>
              <a:ext uri="{FF2B5EF4-FFF2-40B4-BE49-F238E27FC236}">
                <a16:creationId xmlns:a16="http://schemas.microsoft.com/office/drawing/2014/main" id="{34A24557-E89C-DA97-26F6-E3B90A2568A5}"/>
              </a:ext>
            </a:extLst>
          </p:cNvPr>
          <p:cNvSpPr>
            <a:spLocks noGrp="1"/>
          </p:cNvSpPr>
          <p:nvPr>
            <p:ph idx="1"/>
          </p:nvPr>
        </p:nvSpPr>
        <p:spPr>
          <a:xfrm>
            <a:off x="894761" y="1895982"/>
            <a:ext cx="9984568" cy="4203162"/>
          </a:xfrm>
        </p:spPr>
        <p:txBody>
          <a:bodyPr vert="horz" lIns="91440" tIns="45720" rIns="91440" bIns="45720" rtlCol="0" anchor="t">
            <a:normAutofit lnSpcReduction="10000"/>
          </a:bodyPr>
          <a:lstStyle/>
          <a:p>
            <a:pPr marL="0" indent="0">
              <a:lnSpc>
                <a:spcPct val="110000"/>
              </a:lnSpc>
              <a:buNone/>
            </a:pPr>
            <a:r>
              <a:rPr lang="en-US" sz="2400" b="0" i="0" dirty="0">
                <a:solidFill>
                  <a:srgbClr val="000000"/>
                </a:solidFill>
                <a:effectLst/>
                <a:ea typeface="+mn-lt"/>
                <a:cs typeface="+mn-lt"/>
              </a:rPr>
              <a:t>The forms will</a:t>
            </a:r>
            <a:r>
              <a:rPr lang="en-US" sz="2400" dirty="0">
                <a:solidFill>
                  <a:srgbClr val="000000"/>
                </a:solidFill>
                <a:ea typeface="+mn-lt"/>
                <a:cs typeface="+mn-lt"/>
              </a:rPr>
              <a:t>:</a:t>
            </a:r>
            <a:endParaRPr lang="en-US" sz="2400" dirty="0">
              <a:ea typeface="+mn-lt"/>
              <a:cs typeface="+mn-lt"/>
            </a:endParaRPr>
          </a:p>
          <a:p>
            <a:pPr lvl="1">
              <a:lnSpc>
                <a:spcPct val="110000"/>
              </a:lnSpc>
            </a:pPr>
            <a:r>
              <a:rPr lang="en-US" sz="2000" dirty="0">
                <a:solidFill>
                  <a:srgbClr val="000000"/>
                </a:solidFill>
                <a:latin typeface="Open Sans"/>
                <a:ea typeface="Open Sans"/>
                <a:cs typeface="Open Sans"/>
              </a:rPr>
              <a:t>Improve standardization across federal agencies</a:t>
            </a:r>
          </a:p>
          <a:p>
            <a:pPr lvl="1">
              <a:lnSpc>
                <a:spcPct val="110000"/>
              </a:lnSpc>
            </a:pPr>
            <a:r>
              <a:rPr lang="en-US" sz="2000" b="0" i="0" dirty="0">
                <a:solidFill>
                  <a:srgbClr val="000000"/>
                </a:solidFill>
                <a:effectLst/>
                <a:latin typeface="Open Sans"/>
                <a:ea typeface="Open Sans"/>
                <a:cs typeface="Open Sans"/>
              </a:rPr>
              <a:t>Provide clarity regarding </a:t>
            </a:r>
            <a:endParaRPr lang="en-US" sz="2000" dirty="0">
              <a:solidFill>
                <a:srgbClr val="000000"/>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disclosure requirements (e.g., who discloses what, relevant limitations and exclusions), </a:t>
            </a:r>
            <a:endParaRPr lang="en-US" dirty="0">
              <a:solidFill>
                <a:srgbClr val="262626"/>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disclosure process (e.g., updates, corrections, certification, and provision of supporting documentation), and </a:t>
            </a:r>
            <a:endParaRPr lang="en-US" dirty="0">
              <a:solidFill>
                <a:srgbClr val="262626"/>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expected degree of cross-agency uniformity</a:t>
            </a:r>
            <a:endParaRPr lang="en-US" dirty="0">
              <a:ea typeface="Open Sans"/>
              <a:cs typeface="Open Sans"/>
            </a:endParaRPr>
          </a:p>
          <a:p>
            <a:pPr marL="457200" lvl="1" indent="0">
              <a:lnSpc>
                <a:spcPct val="100000"/>
              </a:lnSpc>
              <a:buNone/>
            </a:pPr>
            <a:endParaRPr lang="en-US" sz="2000" dirty="0">
              <a:solidFill>
                <a:srgbClr val="000000"/>
              </a:solidFill>
              <a:latin typeface="Open Sans"/>
              <a:ea typeface="Open Sans"/>
              <a:cs typeface="Open Sans"/>
            </a:endParaRPr>
          </a:p>
          <a:p>
            <a:pPr marL="0" indent="0">
              <a:lnSpc>
                <a:spcPct val="100000"/>
              </a:lnSpc>
              <a:buNone/>
            </a:pPr>
            <a:r>
              <a:rPr lang="en-US" sz="2200" b="1" dirty="0">
                <a:solidFill>
                  <a:srgbClr val="68ACA7"/>
                </a:solidFill>
                <a:latin typeface="Open Sans"/>
                <a:ea typeface="Open Sans"/>
                <a:cs typeface="Open Sans"/>
              </a:rPr>
              <a:t>Implementation: will be used for all applications and Research Performance Progress Reports (RPPRs). Details forthcoming.</a:t>
            </a:r>
          </a:p>
        </p:txBody>
      </p:sp>
    </p:spTree>
    <p:extLst>
      <p:ext uri="{BB962C8B-B14F-4D97-AF65-F5344CB8AC3E}">
        <p14:creationId xmlns:p14="http://schemas.microsoft.com/office/powerpoint/2010/main" val="335831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468441-7E5C-4BC0-72B0-4F3B73238192}"/>
              </a:ext>
            </a:extLst>
          </p:cNvPr>
          <p:cNvSpPr>
            <a:spLocks noGrp="1"/>
          </p:cNvSpPr>
          <p:nvPr>
            <p:ph type="sldNum" sz="quarter" idx="12"/>
          </p:nvPr>
        </p:nvSpPr>
        <p:spPr/>
        <p:txBody>
          <a:bodyPr/>
          <a:lstStyle/>
          <a:p>
            <a:fld id="{6B501C70-5F60-456A-A5D9-23BC34510FC8}" type="slidenum">
              <a:rPr lang="en-US" smtClean="0"/>
              <a:pPr/>
              <a:t>2</a:t>
            </a:fld>
            <a:endParaRPr lang="en-US"/>
          </a:p>
        </p:txBody>
      </p:sp>
      <p:sp>
        <p:nvSpPr>
          <p:cNvPr id="2" name="Title 1">
            <a:extLst>
              <a:ext uri="{FF2B5EF4-FFF2-40B4-BE49-F238E27FC236}">
                <a16:creationId xmlns:a16="http://schemas.microsoft.com/office/drawing/2014/main" id="{6DBB45FF-9527-BC5E-59CE-161C3E6735A6}"/>
              </a:ext>
            </a:extLst>
          </p:cNvPr>
          <p:cNvSpPr>
            <a:spLocks noGrp="1"/>
          </p:cNvSpPr>
          <p:nvPr>
            <p:ph type="title"/>
          </p:nvPr>
        </p:nvSpPr>
        <p:spPr/>
        <p:txBody>
          <a:bodyPr/>
          <a:lstStyle/>
          <a:p>
            <a:r>
              <a:rPr lang="en-US" dirty="0"/>
              <a:t>Upcoming Changes</a:t>
            </a:r>
          </a:p>
        </p:txBody>
      </p:sp>
      <p:sp>
        <p:nvSpPr>
          <p:cNvPr id="6" name="Content Placeholder 5">
            <a:extLst>
              <a:ext uri="{FF2B5EF4-FFF2-40B4-BE49-F238E27FC236}">
                <a16:creationId xmlns:a16="http://schemas.microsoft.com/office/drawing/2014/main" id="{2C603D24-499C-A833-47A6-32C2F1F61A4A}"/>
              </a:ext>
            </a:extLst>
          </p:cNvPr>
          <p:cNvSpPr>
            <a:spLocks noGrp="1"/>
          </p:cNvSpPr>
          <p:nvPr>
            <p:ph idx="1"/>
          </p:nvPr>
        </p:nvSpPr>
        <p:spPr/>
        <p:txBody>
          <a:bodyPr>
            <a:normAutofit fontScale="92500"/>
          </a:bodyPr>
          <a:lstStyle/>
          <a:p>
            <a:r>
              <a:rPr lang="en-US" sz="2400" dirty="0">
                <a:solidFill>
                  <a:schemeClr val="tx1">
                    <a:lumMod val="85000"/>
                    <a:lumOff val="15000"/>
                  </a:schemeClr>
                </a:solidFill>
                <a:ea typeface="Open Sans"/>
                <a:cs typeface="Open Sans"/>
              </a:rPr>
              <a:t>Simplified Review Framework for Most Research Project Grants</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Improvements to the NRSA Fellowship Application and Review Process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Updates to Reference Letter Guidance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Updates to NRSA Training Grant Applications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Updated Application Forms (FORMS-I)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Common Forms for Biographical Sketch and Current and Pending (Other) Support </a:t>
            </a:r>
          </a:p>
          <a:p>
            <a:pPr marL="0" indent="0">
              <a:buNone/>
            </a:pPr>
            <a:endParaRPr lang="en-US" sz="2000" dirty="0">
              <a:solidFill>
                <a:schemeClr val="tx1">
                  <a:lumMod val="85000"/>
                  <a:lumOff val="15000"/>
                </a:schemeClr>
              </a:solidFill>
              <a:ea typeface="Open Sans"/>
              <a:cs typeface="Open Sans"/>
            </a:endParaRPr>
          </a:p>
        </p:txBody>
      </p:sp>
    </p:spTree>
    <p:extLst>
      <p:ext uri="{BB962C8B-B14F-4D97-AF65-F5344CB8AC3E}">
        <p14:creationId xmlns:p14="http://schemas.microsoft.com/office/powerpoint/2010/main" val="151034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20</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5190294" cy="1517664"/>
          </a:xfrm>
        </p:spPr>
        <p:txBody>
          <a:bodyPr>
            <a:noAutofit/>
          </a:bodyPr>
          <a:lstStyle/>
          <a:p>
            <a:pPr>
              <a:lnSpc>
                <a:spcPct val="150000"/>
              </a:lnSpc>
            </a:pPr>
            <a:r>
              <a:rPr lang="en-US" sz="3200" b="1" dirty="0">
                <a:solidFill>
                  <a:srgbClr val="000000"/>
                </a:solidFill>
                <a:latin typeface="+mn-lt"/>
              </a:rPr>
              <a:t>Common Forms:</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412610" y="1467147"/>
            <a:ext cx="4779389" cy="4278094"/>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As plans evolve, information will be posted on: </a:t>
            </a:r>
          </a:p>
          <a:p>
            <a:endParaRPr lang="en-US" sz="2400" dirty="0">
              <a:solidFill>
                <a:schemeClr val="bg1"/>
              </a:solidFill>
            </a:endParaRPr>
          </a:p>
          <a:p>
            <a:r>
              <a:rPr lang="en-US" sz="2400" dirty="0">
                <a:solidFill>
                  <a:schemeClr val="bg1"/>
                </a:solidFill>
              </a:rPr>
              <a:t>https://grants.nih.gov/grants/forms/biosketch.htm</a:t>
            </a:r>
          </a:p>
          <a:p>
            <a:endParaRPr lang="en-US" sz="2400" dirty="0">
              <a:solidFill>
                <a:schemeClr val="bg1"/>
              </a:solidFill>
            </a:endParaRPr>
          </a:p>
          <a:p>
            <a:r>
              <a:rPr lang="en-US" sz="2400" dirty="0">
                <a:solidFill>
                  <a:schemeClr val="bg1"/>
                </a:solidFill>
              </a:rPr>
              <a:t>https://grants.nih.gov/grants/forms/othersupport.htm</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423232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21</a:t>
            </a:fld>
            <a:endParaRPr lang="en-US"/>
          </a:p>
        </p:txBody>
      </p:sp>
      <p:sp>
        <p:nvSpPr>
          <p:cNvPr id="14" name="Title 13">
            <a:extLst>
              <a:ext uri="{FF2B5EF4-FFF2-40B4-BE49-F238E27FC236}">
                <a16:creationId xmlns:a16="http://schemas.microsoft.com/office/drawing/2014/main" id="{47CD631C-ED63-2043-8E97-09E41CDC657D}"/>
              </a:ext>
            </a:extLst>
          </p:cNvPr>
          <p:cNvSpPr>
            <a:spLocks noGrp="1"/>
          </p:cNvSpPr>
          <p:nvPr>
            <p:ph type="title"/>
          </p:nvPr>
        </p:nvSpPr>
        <p:spPr>
          <a:xfrm>
            <a:off x="1103716" y="164915"/>
            <a:ext cx="9984568" cy="1116434"/>
          </a:xfrm>
        </p:spPr>
        <p:txBody>
          <a:bodyPr>
            <a:normAutofit/>
          </a:bodyPr>
          <a:lstStyle/>
          <a:p>
            <a:r>
              <a:rPr lang="en-US" sz="3600" dirty="0"/>
              <a:t>Bringing It All Together</a:t>
            </a: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4BEDC5F-2F93-773C-D811-4967512585B1}"/>
              </a:ext>
            </a:extLst>
          </p:cNvPr>
          <p:cNvSpPr txBox="1"/>
          <p:nvPr/>
        </p:nvSpPr>
        <p:spPr>
          <a:xfrm>
            <a:off x="964603" y="2160928"/>
            <a:ext cx="4650708" cy="2536144"/>
          </a:xfrm>
          <a:prstGeom prst="rect">
            <a:avLst/>
          </a:prstGeom>
          <a:noFill/>
        </p:spPr>
        <p:txBody>
          <a:bodyPr wrap="square" rtlCol="0">
            <a:spAutoFit/>
          </a:bodyPr>
          <a:lstStyle/>
          <a:p>
            <a:pPr>
              <a:lnSpc>
                <a:spcPct val="150000"/>
              </a:lnSpc>
            </a:pPr>
            <a:r>
              <a:rPr lang="en-US" sz="2800" b="1" dirty="0"/>
              <a:t>Centralized Web Page</a:t>
            </a:r>
          </a:p>
          <a:p>
            <a:pPr marL="285750" indent="-285750">
              <a:lnSpc>
                <a:spcPct val="150000"/>
              </a:lnSpc>
              <a:buFont typeface="Arial" panose="020B0604020202020204" pitchFamily="34" charset="0"/>
              <a:buChar char="•"/>
            </a:pPr>
            <a:r>
              <a:rPr lang="en-US" sz="2000" dirty="0">
                <a:ea typeface="+mj-lt"/>
                <a:cs typeface="+mj-lt"/>
                <a:hlinkClick r:id="rId2"/>
              </a:rPr>
              <a:t>Grants.nih.gov/policy/changes-coming-jan-2025</a:t>
            </a:r>
            <a:endParaRPr lang="en-US" sz="2000" dirty="0">
              <a:ea typeface="+mj-lt"/>
              <a:cs typeface="+mj-lt"/>
            </a:endParaRPr>
          </a:p>
          <a:p>
            <a:pPr marL="285750" indent="-285750">
              <a:lnSpc>
                <a:spcPct val="150000"/>
              </a:lnSpc>
              <a:buFont typeface="Arial" panose="020B0604020202020204" pitchFamily="34" charset="0"/>
              <a:buChar char="•"/>
            </a:pPr>
            <a:r>
              <a:rPr lang="en-US" sz="2000" dirty="0">
                <a:solidFill>
                  <a:srgbClr val="000000"/>
                </a:solidFill>
                <a:ea typeface="Open Sans"/>
                <a:cs typeface="Open Sans"/>
              </a:rPr>
              <a:t>Will be continually updated with notices and resources</a:t>
            </a:r>
          </a:p>
        </p:txBody>
      </p:sp>
      <p:pic>
        <p:nvPicPr>
          <p:cNvPr id="20" name="Picture 19" descr="Snapshot of Web Page for Changes Coming to NIH Applications and Peer Review in 2025 showing individual links to information for each initiative and dates for upcoming webinars">
            <a:extLst>
              <a:ext uri="{FF2B5EF4-FFF2-40B4-BE49-F238E27FC236}">
                <a16:creationId xmlns:a16="http://schemas.microsoft.com/office/drawing/2014/main" id="{8F69F451-CA0E-4F60-95F6-F9554F09A566}"/>
              </a:ext>
            </a:extLst>
          </p:cNvPr>
          <p:cNvPicPr>
            <a:picLocks noChangeAspect="1"/>
          </p:cNvPicPr>
          <p:nvPr/>
        </p:nvPicPr>
        <p:blipFill>
          <a:blip r:embed="rId3"/>
          <a:stretch>
            <a:fillRect/>
          </a:stretch>
        </p:blipFill>
        <p:spPr>
          <a:xfrm>
            <a:off x="5782785" y="1165793"/>
            <a:ext cx="6182588" cy="5496692"/>
          </a:xfrm>
          <a:prstGeom prst="rect">
            <a:avLst/>
          </a:prstGeom>
          <a:ln w="57150">
            <a:solidFill>
              <a:srgbClr val="68ACA7"/>
            </a:solidFill>
          </a:ln>
        </p:spPr>
      </p:pic>
    </p:spTree>
    <p:extLst>
      <p:ext uri="{BB962C8B-B14F-4D97-AF65-F5344CB8AC3E}">
        <p14:creationId xmlns:p14="http://schemas.microsoft.com/office/powerpoint/2010/main" val="111476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3</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61886" y="2502848"/>
            <a:ext cx="6891147" cy="1517664"/>
          </a:xfrm>
        </p:spPr>
        <p:txBody>
          <a:bodyPr>
            <a:noAutofit/>
          </a:bodyPr>
          <a:lstStyle/>
          <a:p>
            <a:pPr>
              <a:lnSpc>
                <a:spcPct val="150000"/>
              </a:lnSpc>
            </a:pPr>
            <a:r>
              <a:rPr lang="en-US" sz="3200" b="1" i="0" dirty="0">
                <a:solidFill>
                  <a:srgbClr val="000000"/>
                </a:solidFill>
                <a:effectLst/>
                <a:latin typeface="+mn-lt"/>
              </a:rPr>
              <a:t>NIH</a:t>
            </a:r>
            <a:br>
              <a:rPr lang="en-US" sz="3200" b="1" i="0" dirty="0">
                <a:solidFill>
                  <a:srgbClr val="000000"/>
                </a:solidFill>
                <a:effectLst/>
                <a:latin typeface="+mn-lt"/>
              </a:rPr>
            </a:br>
            <a:r>
              <a:rPr lang="en-US" sz="3200" b="1" i="0" dirty="0">
                <a:solidFill>
                  <a:srgbClr val="000000"/>
                </a:solidFill>
                <a:effectLst/>
                <a:latin typeface="+mn-lt"/>
              </a:rPr>
              <a:t>Simplified Review </a:t>
            </a:r>
            <a:br>
              <a:rPr lang="en-US" sz="3200" b="1" i="0" dirty="0">
                <a:solidFill>
                  <a:srgbClr val="000000"/>
                </a:solidFill>
                <a:effectLst/>
                <a:latin typeface="+mn-lt"/>
              </a:rPr>
            </a:br>
            <a:r>
              <a:rPr lang="en-US" sz="3200" b="1" i="0" dirty="0">
                <a:solidFill>
                  <a:srgbClr val="000000"/>
                </a:solidFill>
                <a:effectLst/>
                <a:latin typeface="+mn-lt"/>
              </a:rPr>
              <a:t>Framework:</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Research Project Grants </a:t>
            </a:r>
            <a:br>
              <a:rPr lang="en-US" sz="3200" b="1" i="0" dirty="0">
                <a:solidFill>
                  <a:schemeClr val="tx2">
                    <a:lumMod val="75000"/>
                    <a:lumOff val="25000"/>
                  </a:schemeClr>
                </a:solidFill>
                <a:effectLst/>
                <a:latin typeface="+mn-lt"/>
              </a:rPr>
            </a:br>
            <a:r>
              <a:rPr lang="en-US" sz="3200" b="1" i="0" dirty="0">
                <a:solidFill>
                  <a:schemeClr val="tx2">
                    <a:lumMod val="75000"/>
                    <a:lumOff val="25000"/>
                  </a:schemeClr>
                </a:solidFill>
                <a:effectLst/>
                <a:latin typeface="+mn-lt"/>
              </a:rPr>
              <a:t>(RPGs)</a:t>
            </a:r>
            <a:endParaRPr lang="en-US" sz="3200" dirty="0">
              <a:solidFill>
                <a:schemeClr val="tx2">
                  <a:lumMod val="75000"/>
                  <a:lumOff val="25000"/>
                </a:schemeClr>
              </a:solidFill>
              <a:latin typeface="+mn-lt"/>
            </a:endParaRPr>
          </a:p>
        </p:txBody>
      </p:sp>
      <p:pic>
        <p:nvPicPr>
          <p:cNvPr id="11" name="Picture 10" descr="People working together with laptops and documents.">
            <a:extLst>
              <a:ext uri="{FF2B5EF4-FFF2-40B4-BE49-F238E27FC236}">
                <a16:creationId xmlns:a16="http://schemas.microsoft.com/office/drawing/2014/main" id="{CD55E75D-053C-A976-167E-153794002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626" y="1645284"/>
            <a:ext cx="5414585" cy="3043448"/>
          </a:xfrm>
          <a:prstGeom prst="rect">
            <a:avLst/>
          </a:prstGeom>
        </p:spPr>
      </p:pic>
    </p:spTree>
    <p:extLst>
      <p:ext uri="{BB962C8B-B14F-4D97-AF65-F5344CB8AC3E}">
        <p14:creationId xmlns:p14="http://schemas.microsoft.com/office/powerpoint/2010/main" val="242363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139F-D0D0-7920-B5FC-811552309C0D}"/>
              </a:ext>
            </a:extLst>
          </p:cNvPr>
          <p:cNvSpPr>
            <a:spLocks noGrp="1"/>
          </p:cNvSpPr>
          <p:nvPr>
            <p:ph type="title"/>
          </p:nvPr>
        </p:nvSpPr>
        <p:spPr>
          <a:xfrm>
            <a:off x="838199" y="365126"/>
            <a:ext cx="9896475" cy="1116434"/>
          </a:xfrm>
        </p:spPr>
        <p:txBody>
          <a:bodyPr>
            <a:normAutofit fontScale="90000"/>
          </a:bodyPr>
          <a:lstStyle/>
          <a:p>
            <a:r>
              <a:rPr lang="en-US" b="1" dirty="0"/>
              <a:t>Overview of Simplified Review of Most Research Project Grant (RPG) Applications</a:t>
            </a:r>
          </a:p>
        </p:txBody>
      </p:sp>
      <p:sp>
        <p:nvSpPr>
          <p:cNvPr id="3" name="Content Placeholder 2">
            <a:extLst>
              <a:ext uri="{FF2B5EF4-FFF2-40B4-BE49-F238E27FC236}">
                <a16:creationId xmlns:a16="http://schemas.microsoft.com/office/drawing/2014/main" id="{FC320A35-7AFA-6832-EDBE-30CB6FCE1BD8}"/>
              </a:ext>
            </a:extLst>
          </p:cNvPr>
          <p:cNvSpPr>
            <a:spLocks noGrp="1"/>
          </p:cNvSpPr>
          <p:nvPr>
            <p:ph idx="1"/>
          </p:nvPr>
        </p:nvSpPr>
        <p:spPr>
          <a:xfrm>
            <a:off x="838199" y="1832473"/>
            <a:ext cx="9770617" cy="4758055"/>
          </a:xfrm>
        </p:spPr>
        <p:txBody>
          <a:bodyPr vert="horz" lIns="91440" tIns="45720" rIns="91440" bIns="45720" rtlCol="0" anchor="t">
            <a:noAutofit/>
          </a:bodyPr>
          <a:lstStyle/>
          <a:p>
            <a:pPr>
              <a:lnSpc>
                <a:spcPct val="100000"/>
              </a:lnSpc>
            </a:pPr>
            <a:r>
              <a:rPr lang="en-US" sz="2400" dirty="0">
                <a:ea typeface="Open Sans"/>
                <a:cs typeface="Open Sans"/>
              </a:rPr>
              <a:t>To simplify </a:t>
            </a:r>
            <a:r>
              <a:rPr lang="en-US" sz="2400" b="0" i="0" dirty="0">
                <a:solidFill>
                  <a:srgbClr val="000000"/>
                </a:solidFill>
                <a:effectLst/>
                <a:ea typeface="Open Sans"/>
                <a:cs typeface="Open Sans"/>
              </a:rPr>
              <a:t>peer review and reduce the potential for reputational bias to affect peer review outcomes</a:t>
            </a:r>
            <a:endParaRPr lang="en-US" sz="2400" dirty="0">
              <a:ea typeface="Open Sans"/>
              <a:cs typeface="Open Sans"/>
            </a:endParaRPr>
          </a:p>
          <a:p>
            <a:pPr>
              <a:lnSpc>
                <a:spcPct val="100000"/>
              </a:lnSpc>
            </a:pPr>
            <a:r>
              <a:rPr lang="en-US" sz="2400" dirty="0">
                <a:ea typeface="Open Sans"/>
                <a:cs typeface="Open Sans"/>
              </a:rPr>
              <a:t>Reorganizes the five review criteria into three factors:</a:t>
            </a:r>
          </a:p>
          <a:p>
            <a:pPr lvl="1">
              <a:lnSpc>
                <a:spcPct val="100000"/>
              </a:lnSpc>
            </a:pPr>
            <a:r>
              <a:rPr lang="en-US" sz="2000" dirty="0">
                <a:ea typeface="Open Sans"/>
                <a:cs typeface="Open Sans"/>
              </a:rPr>
              <a:t>Factor 1: Importance of the Research (Scored 1-9)</a:t>
            </a:r>
          </a:p>
          <a:p>
            <a:pPr lvl="1">
              <a:lnSpc>
                <a:spcPct val="100000"/>
              </a:lnSpc>
            </a:pPr>
            <a:r>
              <a:rPr lang="en-US" sz="2000" dirty="0">
                <a:ea typeface="Open Sans"/>
                <a:cs typeface="Open Sans"/>
              </a:rPr>
              <a:t>Factor 2: Rigor and Feasibility (Scored 1-9)</a:t>
            </a:r>
          </a:p>
          <a:p>
            <a:pPr lvl="1">
              <a:lnSpc>
                <a:spcPct val="100000"/>
              </a:lnSpc>
            </a:pPr>
            <a:r>
              <a:rPr lang="en-US" sz="2000" dirty="0">
                <a:ea typeface="Open Sans"/>
                <a:cs typeface="Open Sans"/>
              </a:rPr>
              <a:t>Expertise and Resources (considered in overall impact, no individual score)</a:t>
            </a:r>
          </a:p>
          <a:p>
            <a:pPr marL="457200" lvl="1" indent="0">
              <a:lnSpc>
                <a:spcPct val="100000"/>
              </a:lnSpc>
              <a:buNone/>
            </a:pPr>
            <a:endParaRPr lang="en-US" sz="2000" dirty="0">
              <a:ea typeface="Open Sans"/>
              <a:cs typeface="Open Sans"/>
            </a:endParaRPr>
          </a:p>
          <a:p>
            <a:pPr marL="457200" lvl="1" indent="0">
              <a:lnSpc>
                <a:spcPct val="100000"/>
              </a:lnSpc>
              <a:buNone/>
            </a:pPr>
            <a:endParaRPr lang="en-US" sz="2000" dirty="0">
              <a:ea typeface="Open Sans"/>
              <a:cs typeface="Open Sans"/>
            </a:endParaRPr>
          </a:p>
          <a:p>
            <a:pPr marL="0" indent="0">
              <a:lnSpc>
                <a:spcPct val="100000"/>
              </a:lnSpc>
              <a:buNone/>
            </a:pPr>
            <a:r>
              <a:rPr lang="en-US" sz="2000" b="1" dirty="0">
                <a:solidFill>
                  <a:srgbClr val="68ACA7"/>
                </a:solidFill>
                <a:ea typeface="Open Sans"/>
                <a:cs typeface="Open Sans"/>
              </a:rPr>
              <a:t>Applicability: applies to peer review of most research project applications submitted for due dates on or after January 25, 2025. </a:t>
            </a:r>
          </a:p>
          <a:p>
            <a:pPr marL="0" indent="0">
              <a:lnSpc>
                <a:spcPct val="100000"/>
              </a:lnSpc>
              <a:buNone/>
            </a:pPr>
            <a:endParaRPr lang="en-US" sz="2200" dirty="0">
              <a:ea typeface="Open Sans"/>
              <a:cs typeface="Open Sans"/>
            </a:endParaRPr>
          </a:p>
          <a:p>
            <a:pPr marL="457200" lvl="1" indent="0">
              <a:lnSpc>
                <a:spcPct val="100000"/>
              </a:lnSpc>
              <a:buNone/>
            </a:pPr>
            <a:endParaRPr lang="en-US" sz="2000" dirty="0">
              <a:solidFill>
                <a:srgbClr val="262626"/>
              </a:solidFill>
              <a:ea typeface="Open Sans"/>
              <a:cs typeface="Open Sans"/>
            </a:endParaRPr>
          </a:p>
          <a:p>
            <a:pPr marL="457200" lvl="1" indent="0">
              <a:lnSpc>
                <a:spcPct val="100000"/>
              </a:lnSpc>
              <a:buNone/>
            </a:pPr>
            <a:endParaRPr lang="en-US" sz="2000" dirty="0">
              <a:solidFill>
                <a:srgbClr val="262626"/>
              </a:solidFill>
              <a:ea typeface="Open Sans"/>
              <a:cs typeface="Open Sans"/>
            </a:endParaRPr>
          </a:p>
        </p:txBody>
      </p:sp>
    </p:spTree>
    <p:extLst>
      <p:ext uri="{BB962C8B-B14F-4D97-AF65-F5344CB8AC3E}">
        <p14:creationId xmlns:p14="http://schemas.microsoft.com/office/powerpoint/2010/main" val="316020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5</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75198" y="2485628"/>
            <a:ext cx="5260232" cy="1116434"/>
          </a:xfrm>
        </p:spPr>
        <p:txBody>
          <a:bodyPr>
            <a:noAutofit/>
          </a:bodyPr>
          <a:lstStyle/>
          <a:p>
            <a:pPr>
              <a:lnSpc>
                <a:spcPct val="150000"/>
              </a:lnSpc>
            </a:pPr>
            <a:r>
              <a:rPr lang="en-US" sz="3200" b="1" i="0" dirty="0">
                <a:solidFill>
                  <a:srgbClr val="000000"/>
                </a:solidFill>
                <a:effectLst/>
                <a:latin typeface="+mn-lt"/>
              </a:rPr>
              <a:t>NIH</a:t>
            </a:r>
            <a:br>
              <a:rPr lang="en-US" sz="3200" b="1" i="0" dirty="0">
                <a:solidFill>
                  <a:srgbClr val="000000"/>
                </a:solidFill>
                <a:effectLst/>
                <a:latin typeface="+mn-lt"/>
              </a:rPr>
            </a:br>
            <a:r>
              <a:rPr lang="en-US" sz="3200" b="1" i="0" dirty="0">
                <a:solidFill>
                  <a:srgbClr val="000000"/>
                </a:solidFill>
                <a:effectLst/>
                <a:latin typeface="+mn-lt"/>
              </a:rPr>
              <a:t>Simplified Review </a:t>
            </a:r>
            <a:br>
              <a:rPr lang="en-US" sz="3200" b="1" i="0" dirty="0">
                <a:solidFill>
                  <a:srgbClr val="000000"/>
                </a:solidFill>
                <a:effectLst/>
                <a:latin typeface="+mn-lt"/>
              </a:rPr>
            </a:br>
            <a:r>
              <a:rPr lang="en-US" sz="3200" b="1" i="0" dirty="0">
                <a:solidFill>
                  <a:srgbClr val="000000"/>
                </a:solidFill>
                <a:effectLst/>
                <a:latin typeface="+mn-lt"/>
              </a:rPr>
              <a:t>Framework for RPGs:</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Resources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4" y="8878"/>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856132-2F0D-B748-D0D0-8839CF6472E5}"/>
              </a:ext>
            </a:extLst>
          </p:cNvPr>
          <p:cNvSpPr txBox="1"/>
          <p:nvPr/>
        </p:nvSpPr>
        <p:spPr>
          <a:xfrm>
            <a:off x="7579506" y="397401"/>
            <a:ext cx="4277067" cy="6063198"/>
          </a:xfrm>
          <a:prstGeom prst="rect">
            <a:avLst/>
          </a:prstGeom>
          <a:noFill/>
        </p:spPr>
        <p:txBody>
          <a:bodyPr wrap="square" rtlCol="0">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Web page: </a:t>
            </a:r>
          </a:p>
          <a:p>
            <a:endParaRPr lang="en-US" sz="2000" dirty="0">
              <a:solidFill>
                <a:schemeClr val="bg1"/>
              </a:solidFill>
            </a:endParaRPr>
          </a:p>
          <a:p>
            <a:r>
              <a:rPr lang="en-US" sz="2000" dirty="0">
                <a:solidFill>
                  <a:schemeClr val="bg1"/>
                </a:solidFill>
              </a:rPr>
              <a:t>https://grants.nih.gov/policy/peer/simplifying-review.htm</a:t>
            </a:r>
          </a:p>
          <a:p>
            <a:pPr marL="457200" indent="-457200">
              <a:buFont typeface="Arial" panose="020B0604020202020204" pitchFamily="34" charset="0"/>
              <a:buChar char="•"/>
            </a:pPr>
            <a:endParaRPr lang="en-US" sz="2400" dirty="0">
              <a:solidFill>
                <a:schemeClr val="bg1"/>
              </a:solidFill>
            </a:endParaRPr>
          </a:p>
          <a:p>
            <a:endParaRPr lang="en-US" sz="2400" dirty="0">
              <a:solidFill>
                <a:schemeClr val="bg1"/>
              </a:solidFill>
            </a:endParaRPr>
          </a:p>
          <a:p>
            <a:r>
              <a:rPr lang="en-US" sz="2400" b="1" dirty="0">
                <a:solidFill>
                  <a:schemeClr val="bg1"/>
                </a:solidFill>
              </a:rPr>
              <a:t>Webinars:</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April 17, 2024: Overview and what to expect as NIH begins reissuing funding opportunities </a:t>
            </a:r>
          </a:p>
          <a:p>
            <a:r>
              <a:rPr lang="en-US" sz="2000" dirty="0">
                <a:solidFill>
                  <a:schemeClr val="bg1"/>
                </a:solidFill>
              </a:rPr>
              <a:t>     (</a:t>
            </a:r>
            <a:r>
              <a:rPr lang="en-US" sz="2000" dirty="0">
                <a:solidFill>
                  <a:schemeClr val="bg1"/>
                </a:solidFill>
                <a:hlinkClick r:id="rId2">
                  <a:extLst>
                    <a:ext uri="{A12FA001-AC4F-418D-AE19-62706E023703}">
                      <ahyp:hlinkClr xmlns:ahyp="http://schemas.microsoft.com/office/drawing/2018/hyperlinkcolor" val="tx"/>
                    </a:ext>
                  </a:extLst>
                </a:hlinkClick>
              </a:rPr>
              <a:t>Learn more</a:t>
            </a:r>
            <a:r>
              <a:rPr lang="en-US" sz="2000" dirty="0">
                <a:solidFill>
                  <a:schemeClr val="bg1"/>
                </a:solidFill>
              </a:rPr>
              <a:t>)</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Fall 2023: Overview of Changes</a:t>
            </a:r>
          </a:p>
          <a:p>
            <a:r>
              <a:rPr lang="en-US" sz="2000" dirty="0">
                <a:solidFill>
                  <a:schemeClr val="bg1"/>
                </a:solidFill>
              </a:rPr>
              <a:t>     (</a:t>
            </a:r>
            <a:r>
              <a:rPr lang="en-US" sz="2000" dirty="0">
                <a:solidFill>
                  <a:schemeClr val="bg1"/>
                </a:solidFill>
                <a:hlinkClick r:id="rId3">
                  <a:extLst>
                    <a:ext uri="{A12FA001-AC4F-418D-AE19-62706E023703}">
                      <ahyp:hlinkClr xmlns:ahyp="http://schemas.microsoft.com/office/drawing/2018/hyperlinkcolor" val="tx"/>
                    </a:ext>
                  </a:extLst>
                </a:hlinkClick>
              </a:rPr>
              <a:t>Recording Available</a:t>
            </a:r>
            <a:r>
              <a:rPr lang="en-US" sz="2000" dirty="0">
                <a:solidFill>
                  <a:schemeClr val="bg1"/>
                </a:solidFill>
              </a:rPr>
              <a:t>)</a:t>
            </a:r>
          </a:p>
          <a:p>
            <a:endParaRPr lang="en-US" sz="2000" dirty="0">
              <a:solidFill>
                <a:schemeClr val="bg1"/>
              </a:solidFill>
            </a:endParaRPr>
          </a:p>
        </p:txBody>
      </p:sp>
    </p:spTree>
    <p:extLst>
      <p:ext uri="{BB962C8B-B14F-4D97-AF65-F5344CB8AC3E}">
        <p14:creationId xmlns:p14="http://schemas.microsoft.com/office/powerpoint/2010/main" val="123330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6</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685909" y="2670168"/>
            <a:ext cx="6069998" cy="1517664"/>
          </a:xfrm>
        </p:spPr>
        <p:txBody>
          <a:bodyPr>
            <a:noAutofit/>
          </a:bodyPr>
          <a:lstStyle/>
          <a:p>
            <a:pPr>
              <a:lnSpc>
                <a:spcPct val="150000"/>
              </a:lnSpc>
            </a:pPr>
            <a:r>
              <a:rPr lang="en-US" sz="3200" b="1" i="0" dirty="0">
                <a:solidFill>
                  <a:srgbClr val="000000"/>
                </a:solidFill>
                <a:effectLst/>
                <a:latin typeface="+mn-lt"/>
              </a:rPr>
              <a:t>Ruth L. Kirschstein </a:t>
            </a:r>
            <a:br>
              <a:rPr lang="en-US" sz="3200" b="1" i="0" dirty="0">
                <a:solidFill>
                  <a:srgbClr val="000000"/>
                </a:solidFill>
                <a:effectLst/>
                <a:latin typeface="+mn-lt"/>
              </a:rPr>
            </a:br>
            <a:r>
              <a:rPr lang="en-US" sz="3200" b="1" i="0" dirty="0">
                <a:solidFill>
                  <a:srgbClr val="000000"/>
                </a:solidFill>
                <a:effectLst/>
                <a:latin typeface="+mn-lt"/>
              </a:rPr>
              <a:t>National Research Service </a:t>
            </a:r>
            <a:br>
              <a:rPr lang="en-US" sz="3200" b="1" i="0" dirty="0">
                <a:solidFill>
                  <a:srgbClr val="000000"/>
                </a:solidFill>
                <a:effectLst/>
                <a:latin typeface="+mn-lt"/>
              </a:rPr>
            </a:br>
            <a:r>
              <a:rPr lang="en-US" sz="3200" b="1" i="0" dirty="0">
                <a:solidFill>
                  <a:srgbClr val="000000"/>
                </a:solidFill>
                <a:effectLst/>
                <a:latin typeface="+mn-lt"/>
              </a:rPr>
              <a:t>Award (NRSA) Fellowships:</a:t>
            </a:r>
            <a:br>
              <a:rPr lang="en-US" sz="3200" b="1" i="0" dirty="0">
                <a:solidFill>
                  <a:srgbClr val="000000"/>
                </a:solidFill>
                <a:effectLst/>
                <a:latin typeface="+mn-lt"/>
              </a:rPr>
            </a:br>
            <a:r>
              <a:rPr lang="en-US" sz="3200" b="1" dirty="0">
                <a:solidFill>
                  <a:schemeClr val="tx2">
                    <a:lumMod val="75000"/>
                    <a:lumOff val="25000"/>
                  </a:schemeClr>
                </a:solidFill>
                <a:latin typeface="+mn-lt"/>
              </a:rPr>
              <a:t>Revisions to the Application and Review Process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2" name="Picture 11" descr="Scientists in a lab&#10;&#10;-Photo licensed under CreativeCommons.org&#10;&#10;">
            <a:extLst>
              <a:ext uri="{FF2B5EF4-FFF2-40B4-BE49-F238E27FC236}">
                <a16:creationId xmlns:a16="http://schemas.microsoft.com/office/drawing/2014/main" id="{F7D24BD7-9108-C339-298A-211A6D7ABBEB}"/>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5906" y="1695668"/>
            <a:ext cx="5097609" cy="2867406"/>
          </a:xfrm>
          <a:prstGeom prst="rect">
            <a:avLst/>
          </a:prstGeom>
        </p:spPr>
      </p:pic>
    </p:spTree>
    <p:extLst>
      <p:ext uri="{BB962C8B-B14F-4D97-AF65-F5344CB8AC3E}">
        <p14:creationId xmlns:p14="http://schemas.microsoft.com/office/powerpoint/2010/main" val="90154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AA7C0-0005-CF61-F05D-E8D0133F9B73}"/>
              </a:ext>
            </a:extLst>
          </p:cNvPr>
          <p:cNvSpPr>
            <a:spLocks noGrp="1"/>
          </p:cNvSpPr>
          <p:nvPr>
            <p:ph type="sldNum" sz="quarter" idx="12"/>
          </p:nvPr>
        </p:nvSpPr>
        <p:spPr/>
        <p:txBody>
          <a:bodyPr/>
          <a:lstStyle/>
          <a:p>
            <a:fld id="{6B501C70-5F60-456A-A5D9-23BC34510FC8}" type="slidenum">
              <a:rPr lang="en-US" smtClean="0"/>
              <a:pPr/>
              <a:t>7</a:t>
            </a:fld>
            <a:endParaRPr lang="en-US"/>
          </a:p>
        </p:txBody>
      </p:sp>
      <p:sp>
        <p:nvSpPr>
          <p:cNvPr id="2" name="Title 1">
            <a:extLst>
              <a:ext uri="{FF2B5EF4-FFF2-40B4-BE49-F238E27FC236}">
                <a16:creationId xmlns:a16="http://schemas.microsoft.com/office/drawing/2014/main" id="{57CB7B18-3884-6628-EB56-10EAA31D3F0F}"/>
              </a:ext>
            </a:extLst>
          </p:cNvPr>
          <p:cNvSpPr>
            <a:spLocks noGrp="1"/>
          </p:cNvSpPr>
          <p:nvPr>
            <p:ph type="title"/>
          </p:nvPr>
        </p:nvSpPr>
        <p:spPr/>
        <p:txBody>
          <a:bodyPr>
            <a:normAutofit fontScale="90000"/>
          </a:bodyPr>
          <a:lstStyle/>
          <a:p>
            <a:r>
              <a:rPr lang="en-US" dirty="0"/>
              <a:t>Overview of Revisions to the Fellowship Application and Review Process</a:t>
            </a:r>
          </a:p>
        </p:txBody>
      </p:sp>
      <p:sp>
        <p:nvSpPr>
          <p:cNvPr id="3" name="Content Placeholder 2">
            <a:extLst>
              <a:ext uri="{FF2B5EF4-FFF2-40B4-BE49-F238E27FC236}">
                <a16:creationId xmlns:a16="http://schemas.microsoft.com/office/drawing/2014/main" id="{F27D7C3C-0F04-44CD-8D70-8FCF6C1A64F8}"/>
              </a:ext>
            </a:extLst>
          </p:cNvPr>
          <p:cNvSpPr>
            <a:spLocks noGrp="1"/>
          </p:cNvSpPr>
          <p:nvPr>
            <p:ph idx="1"/>
          </p:nvPr>
        </p:nvSpPr>
        <p:spPr>
          <a:xfrm>
            <a:off x="838200" y="1481560"/>
            <a:ext cx="9984568" cy="4544933"/>
          </a:xfrm>
        </p:spPr>
        <p:txBody>
          <a:bodyPr>
            <a:normAutofit fontScale="85000" lnSpcReduction="10000"/>
          </a:bodyPr>
          <a:lstStyle/>
          <a:p>
            <a:pPr marL="0" indent="0">
              <a:buNone/>
            </a:pPr>
            <a:r>
              <a:rPr lang="en-US" sz="2400" dirty="0">
                <a:ea typeface="+mn-lt"/>
                <a:cs typeface="+mn-lt"/>
              </a:rPr>
              <a:t>Goals:</a:t>
            </a:r>
          </a:p>
          <a:p>
            <a:pPr lvl="1">
              <a:lnSpc>
                <a:spcPct val="100000"/>
              </a:lnSpc>
            </a:pPr>
            <a:r>
              <a:rPr lang="en-US" sz="2400" dirty="0">
                <a:ea typeface="+mn-lt"/>
                <a:cs typeface="+mn-lt"/>
              </a:rPr>
              <a:t>Better focus reviewer attention on three key assessments </a:t>
            </a:r>
          </a:p>
          <a:p>
            <a:pPr lvl="2">
              <a:lnSpc>
                <a:spcPct val="100000"/>
              </a:lnSpc>
            </a:pPr>
            <a:r>
              <a:rPr lang="en-US" sz="2400" dirty="0">
                <a:ea typeface="+mn-lt"/>
                <a:cs typeface="+mn-lt"/>
              </a:rPr>
              <a:t>the fellowship candidate’s preparedness and potential</a:t>
            </a:r>
          </a:p>
          <a:p>
            <a:pPr lvl="2">
              <a:lnSpc>
                <a:spcPct val="100000"/>
              </a:lnSpc>
            </a:pPr>
            <a:r>
              <a:rPr lang="en-US" sz="2400" dirty="0">
                <a:ea typeface="+mn-lt"/>
                <a:cs typeface="+mn-lt"/>
              </a:rPr>
              <a:t>research training plan</a:t>
            </a:r>
          </a:p>
          <a:p>
            <a:pPr lvl="2">
              <a:lnSpc>
                <a:spcPct val="100000"/>
              </a:lnSpc>
            </a:pPr>
            <a:r>
              <a:rPr lang="en-US" sz="2400" dirty="0">
                <a:ea typeface="+mn-lt"/>
                <a:cs typeface="+mn-lt"/>
              </a:rPr>
              <a:t>commitment to the candidate. </a:t>
            </a:r>
            <a:br>
              <a:rPr lang="en-US" sz="2400" dirty="0">
                <a:ea typeface="+mn-lt"/>
                <a:cs typeface="+mn-lt"/>
              </a:rPr>
            </a:br>
            <a:endParaRPr lang="en-US" sz="2400" dirty="0">
              <a:ea typeface="+mn-lt"/>
              <a:cs typeface="+mn-lt"/>
            </a:endParaRPr>
          </a:p>
          <a:p>
            <a:pPr lvl="1">
              <a:lnSpc>
                <a:spcPct val="100000"/>
              </a:lnSpc>
            </a:pPr>
            <a:r>
              <a:rPr lang="en-US" sz="2400" dirty="0">
                <a:ea typeface="+mn-lt"/>
                <a:cs typeface="+mn-lt"/>
              </a:rPr>
              <a:t>Ensure a broad range of candidates and research training contexts can be recognized as meritorious by clarifying and simplifying the language in the application and review criteria.</a:t>
            </a:r>
            <a:br>
              <a:rPr lang="en-US" sz="2400" dirty="0">
                <a:ea typeface="+mn-lt"/>
                <a:cs typeface="+mn-lt"/>
              </a:rPr>
            </a:br>
            <a:endParaRPr lang="en-US" sz="2400" dirty="0">
              <a:ea typeface="+mn-lt"/>
              <a:cs typeface="+mn-lt"/>
            </a:endParaRPr>
          </a:p>
          <a:p>
            <a:pPr lvl="1">
              <a:lnSpc>
                <a:spcPct val="100000"/>
              </a:lnSpc>
            </a:pPr>
            <a:r>
              <a:rPr lang="en-US" sz="2400" dirty="0">
                <a:ea typeface="+mn-lt"/>
                <a:cs typeface="+mn-lt"/>
              </a:rPr>
              <a:t>Reduce bias in review by emphasizing the commitment to the candidate without undue consideration of sponsor and institutional reputation.</a:t>
            </a:r>
          </a:p>
          <a:p>
            <a:pPr marL="0" indent="0">
              <a:buNone/>
            </a:pPr>
            <a:r>
              <a:rPr lang="en-US" sz="2400" b="1" dirty="0">
                <a:solidFill>
                  <a:srgbClr val="68ACA7"/>
                </a:solidFill>
                <a:ea typeface="Open Sans"/>
                <a:cs typeface="Open Sans"/>
              </a:rPr>
              <a:t>Applicability: applications for due dates on or after January 25, 2025. </a:t>
            </a:r>
          </a:p>
          <a:p>
            <a:endParaRPr lang="en-US" sz="1800" dirty="0">
              <a:solidFill>
                <a:srgbClr val="3B3B3B"/>
              </a:solidFill>
              <a:ea typeface="+mn-lt"/>
              <a:cs typeface="+mn-lt"/>
            </a:endParaRPr>
          </a:p>
          <a:p>
            <a:endParaRPr lang="en-US" dirty="0"/>
          </a:p>
        </p:txBody>
      </p:sp>
    </p:spTree>
    <p:extLst>
      <p:ext uri="{BB962C8B-B14F-4D97-AF65-F5344CB8AC3E}">
        <p14:creationId xmlns:p14="http://schemas.microsoft.com/office/powerpoint/2010/main" val="138452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8</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56148" y="2538453"/>
            <a:ext cx="5260232" cy="1116434"/>
          </a:xfrm>
        </p:spPr>
        <p:txBody>
          <a:bodyPr>
            <a:noAutofit/>
          </a:bodyPr>
          <a:lstStyle/>
          <a:p>
            <a:pPr>
              <a:lnSpc>
                <a:spcPct val="150000"/>
              </a:lnSpc>
            </a:pPr>
            <a:r>
              <a:rPr lang="en-US" sz="3200" b="1" i="0" dirty="0">
                <a:solidFill>
                  <a:srgbClr val="000000"/>
                </a:solidFill>
                <a:effectLst/>
                <a:latin typeface="+mn-lt"/>
              </a:rPr>
              <a:t>Changes to </a:t>
            </a:r>
            <a:br>
              <a:rPr lang="en-US" sz="3200" b="1" i="0" dirty="0">
                <a:solidFill>
                  <a:srgbClr val="000000"/>
                </a:solidFill>
                <a:effectLst/>
                <a:latin typeface="+mn-lt"/>
              </a:rPr>
            </a:br>
            <a:r>
              <a:rPr lang="en-US" sz="3200" b="1" i="0" dirty="0">
                <a:solidFill>
                  <a:srgbClr val="000000"/>
                </a:solidFill>
                <a:effectLst/>
                <a:latin typeface="+mn-lt"/>
              </a:rPr>
              <a:t>Fellowships:</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01D12B-6EA1-210E-8690-1BC7A2ACD0AD}"/>
              </a:ext>
            </a:extLst>
          </p:cNvPr>
          <p:cNvSpPr txBox="1"/>
          <p:nvPr/>
        </p:nvSpPr>
        <p:spPr>
          <a:xfrm>
            <a:off x="7626285" y="0"/>
            <a:ext cx="4394265" cy="6494085"/>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800" dirty="0">
              <a:solidFill>
                <a:schemeClr val="bg1"/>
              </a:solidFill>
            </a:endParaRPr>
          </a:p>
          <a:p>
            <a:r>
              <a:rPr lang="en-US" sz="2400" b="1" dirty="0">
                <a:solidFill>
                  <a:schemeClr val="bg1"/>
                </a:solidFill>
                <a:ea typeface="+mn-lt"/>
                <a:cs typeface="+mn-lt"/>
              </a:rPr>
              <a:t>Web page:</a:t>
            </a:r>
            <a:endParaRPr lang="en-US" sz="2400" dirty="0">
              <a:solidFill>
                <a:schemeClr val="bg1"/>
              </a:solidFill>
              <a:ea typeface="+mn-lt"/>
              <a:cs typeface="+mn-lt"/>
            </a:endParaRPr>
          </a:p>
          <a:p>
            <a:r>
              <a:rPr lang="en-US" sz="2400" dirty="0">
                <a:solidFill>
                  <a:schemeClr val="bg1"/>
                </a:solidFill>
                <a:ea typeface="+mn-lt"/>
                <a:cs typeface="+mn-lt"/>
              </a:rPr>
              <a:t>To be updated once the NIH Guide Notice announcement of changes is published:</a:t>
            </a:r>
          </a:p>
          <a:p>
            <a:endParaRPr lang="en-US" sz="2400" dirty="0">
              <a:solidFill>
                <a:schemeClr val="bg1"/>
              </a:solidFill>
              <a:ea typeface="+mn-lt"/>
              <a:cs typeface="+mn-lt"/>
            </a:endParaRPr>
          </a:p>
          <a:p>
            <a:r>
              <a:rPr lang="en-US" sz="2400" b="0" i="0" strike="noStrike" dirty="0">
                <a:solidFill>
                  <a:schemeClr val="bg1"/>
                </a:solidFill>
                <a:effectLst/>
                <a:hlinkClick r:id="rId2">
                  <a:extLst>
                    <a:ext uri="{A12FA001-AC4F-418D-AE19-62706E023703}">
                      <ahyp:hlinkClr xmlns:ahyp="http://schemas.microsoft.com/office/drawing/2018/hyperlinkcolor" val="tx"/>
                    </a:ext>
                  </a:extLst>
                </a:hlinkClick>
              </a:rPr>
              <a:t>https://grants.nih.gov/policy/peer/revisions-nih-fellowship-application-review-process.htm</a:t>
            </a:r>
            <a:endParaRPr lang="en-US" sz="2400" b="0" i="0" strike="noStrike" dirty="0">
              <a:solidFill>
                <a:schemeClr val="bg1"/>
              </a:solidFill>
              <a:effectLst/>
            </a:endParaRPr>
          </a:p>
          <a:p>
            <a:endParaRPr lang="en-US" sz="2400" dirty="0">
              <a:solidFill>
                <a:schemeClr val="bg1">
                  <a:lumMod val="95000"/>
                </a:schemeClr>
              </a:solidFill>
            </a:endParaRPr>
          </a:p>
          <a:p>
            <a:r>
              <a:rPr lang="en-US" sz="2400" b="1" dirty="0">
                <a:solidFill>
                  <a:schemeClr val="bg1">
                    <a:lumMod val="95000"/>
                  </a:schemeClr>
                </a:solidFill>
              </a:rPr>
              <a:t>Webinars</a:t>
            </a:r>
            <a:r>
              <a:rPr lang="en-US" sz="2400" dirty="0">
                <a:solidFill>
                  <a:schemeClr val="bg1">
                    <a:lumMod val="95000"/>
                  </a:schemeClr>
                </a:solidFill>
              </a:rPr>
              <a:t>:</a:t>
            </a:r>
          </a:p>
          <a:p>
            <a:pPr marL="342900" indent="-342900">
              <a:buFont typeface="Arial" panose="020B0604020202020204" pitchFamily="34" charset="0"/>
              <a:buChar char="•"/>
            </a:pPr>
            <a:r>
              <a:rPr lang="en-US" sz="2400" dirty="0">
                <a:solidFill>
                  <a:schemeClr val="bg1">
                    <a:lumMod val="95000"/>
                  </a:schemeClr>
                </a:solidFill>
              </a:rPr>
              <a:t>September 19: Revisions to the Fellowship Application and Review Process (</a:t>
            </a:r>
            <a:r>
              <a:rPr lang="en-US" sz="2400" dirty="0">
                <a:solidFill>
                  <a:schemeClr val="bg1"/>
                </a:solidFill>
                <a:hlinkClick r:id="rId3">
                  <a:extLst>
                    <a:ext uri="{A12FA001-AC4F-418D-AE19-62706E023703}">
                      <ahyp:hlinkClr xmlns:ahyp="http://schemas.microsoft.com/office/drawing/2018/hyperlinkcolor" val="tx"/>
                    </a:ext>
                  </a:extLst>
                </a:hlinkClick>
              </a:rPr>
              <a:t>registration open</a:t>
            </a:r>
            <a:r>
              <a:rPr lang="en-US" sz="2400" dirty="0">
                <a:solidFill>
                  <a:schemeClr val="bg1">
                    <a:lumMod val="95000"/>
                  </a:schemeClr>
                </a:solidFill>
              </a:rPr>
              <a:t>)</a:t>
            </a:r>
          </a:p>
        </p:txBody>
      </p:sp>
    </p:spTree>
    <p:extLst>
      <p:ext uri="{BB962C8B-B14F-4D97-AF65-F5344CB8AC3E}">
        <p14:creationId xmlns:p14="http://schemas.microsoft.com/office/powerpoint/2010/main" val="208262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9</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61886" y="2400024"/>
            <a:ext cx="4419025" cy="1517664"/>
          </a:xfrm>
        </p:spPr>
        <p:txBody>
          <a:bodyPr>
            <a:noAutofit/>
          </a:bodyPr>
          <a:lstStyle/>
          <a:p>
            <a:pPr>
              <a:lnSpc>
                <a:spcPct val="150000"/>
              </a:lnSpc>
            </a:pPr>
            <a:r>
              <a:rPr lang="en-US" sz="3200" b="1" dirty="0">
                <a:solidFill>
                  <a:srgbClr val="000000"/>
                </a:solidFill>
                <a:latin typeface="+mn-lt"/>
              </a:rPr>
              <a:t>Reference Letters: </a:t>
            </a:r>
            <a:br>
              <a:rPr lang="en-US" sz="3200" b="1" dirty="0">
                <a:solidFill>
                  <a:srgbClr val="000000"/>
                </a:solidFill>
                <a:latin typeface="+mn-lt"/>
              </a:rPr>
            </a:br>
            <a:r>
              <a:rPr lang="en-US" sz="3200" b="1" dirty="0">
                <a:solidFill>
                  <a:schemeClr val="tx2">
                    <a:lumMod val="75000"/>
                    <a:lumOff val="25000"/>
                  </a:schemeClr>
                </a:solidFill>
                <a:latin typeface="+mn-lt"/>
              </a:rPr>
              <a:t>Instruction Updates</a:t>
            </a:r>
            <a:endParaRPr lang="en-US" sz="3200" dirty="0">
              <a:solidFill>
                <a:schemeClr val="tx2">
                  <a:lumMod val="75000"/>
                  <a:lumOff val="25000"/>
                </a:schemeClr>
              </a:solidFill>
              <a:latin typeface="+mn-lt"/>
            </a:endParaRPr>
          </a:p>
        </p:txBody>
      </p:sp>
      <p:pic>
        <p:nvPicPr>
          <p:cNvPr id="7" name="Picture 6" descr="Book, paper, envelope, reading glasses, and a hand holding a pencil">
            <a:extLst>
              <a:ext uri="{FF2B5EF4-FFF2-40B4-BE49-F238E27FC236}">
                <a16:creationId xmlns:a16="http://schemas.microsoft.com/office/drawing/2014/main" id="{A979DB98-B850-BABF-E954-43AE8127BF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1715" y="1717815"/>
            <a:ext cx="5789760" cy="3319462"/>
          </a:xfrm>
          <a:prstGeom prst="rect">
            <a:avLst/>
          </a:prstGeom>
        </p:spPr>
      </p:pic>
    </p:spTree>
    <p:extLst>
      <p:ext uri="{BB962C8B-B14F-4D97-AF65-F5344CB8AC3E}">
        <p14:creationId xmlns:p14="http://schemas.microsoft.com/office/powerpoint/2010/main" val="3486209592"/>
      </p:ext>
    </p:extLst>
  </p:cSld>
  <p:clrMapOvr>
    <a:masterClrMapping/>
  </p:clrMapOvr>
</p:sld>
</file>

<file path=ppt/theme/theme1.xml><?xml version="1.0" encoding="utf-8"?>
<a:theme xmlns:a="http://schemas.openxmlformats.org/drawingml/2006/main" name="Office Theme">
  <a:themeElements>
    <a:clrScheme name="NIH Grants">
      <a:dk1>
        <a:sysClr val="windowText" lastClr="000000"/>
      </a:dk1>
      <a:lt1>
        <a:sysClr val="window" lastClr="FFFFFF"/>
      </a:lt1>
      <a:dk2>
        <a:srgbClr val="0F263E"/>
      </a:dk2>
      <a:lt2>
        <a:srgbClr val="F2F2F2"/>
      </a:lt2>
      <a:accent1>
        <a:srgbClr val="20558A"/>
      </a:accent1>
      <a:accent2>
        <a:srgbClr val="853A51"/>
      </a:accent2>
      <a:accent3>
        <a:srgbClr val="94C4C1"/>
      </a:accent3>
      <a:accent4>
        <a:srgbClr val="FFC000"/>
      </a:accent4>
      <a:accent5>
        <a:srgbClr val="5B9BD5"/>
      </a:accent5>
      <a:accent6>
        <a:srgbClr val="70AD47"/>
      </a:accent6>
      <a:hlink>
        <a:srgbClr val="005EA2"/>
      </a:hlink>
      <a:folHlink>
        <a:srgbClr val="54278F"/>
      </a:folHlink>
    </a:clrScheme>
    <a:fontScheme name="NIH OER">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SharedWithUsers xmlns="9c26b516-99a2-46e9-9f5e-24cd0ed530a5">
      <UserInfo>
        <DisplayName>Columbus, Megan (NIH/OD) [E]</DisplayName>
        <AccountId>19</AccountId>
        <AccountType/>
      </UserInfo>
      <UserInfo>
        <DisplayName>Roberts, Ben (NIH/OD) [E]</DisplayName>
        <AccountId>302</AccountId>
        <AccountType/>
      </UserInfo>
      <UserInfo>
        <DisplayName>Fitzpatrick, Angel (NIH/OD) [E]</DisplayName>
        <AccountId>300</AccountId>
        <AccountType/>
      </UserInfo>
      <UserInfo>
        <DisplayName>Biondi, Kimberly (NIH/OD) [C]</DisplayName>
        <AccountId>90</AccountId>
        <AccountType/>
      </UserInfo>
      <UserInfo>
        <DisplayName>Dwyer, Cynthia (NIH/OD) [E]</DisplayName>
        <AccountId>11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BC544-1936-49CF-9006-B908D44BEB7A}">
  <ds:schemaRefs>
    <ds:schemaRef ds:uri="http://schemas.microsoft.com/office/2006/documentManagement/types"/>
    <ds:schemaRef ds:uri="989998f2-a2b7-4b44-82b6-b98408f16ef8"/>
    <ds:schemaRef ds:uri="http://purl.org/dc/elements/1.1/"/>
    <ds:schemaRef ds:uri="http://schemas.microsoft.com/office/infopath/2007/PartnerControls"/>
    <ds:schemaRef ds:uri="9c26b516-99a2-46e9-9f5e-24cd0ed530a5"/>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0A9AF6D-3A8B-4F7F-9103-70B3C7DE807F}">
  <ds:schemaRefs>
    <ds:schemaRef ds:uri="http://schemas.microsoft.com/sharepoint/v3/contenttype/forms"/>
  </ds:schemaRefs>
</ds:datastoreItem>
</file>

<file path=customXml/itemProps3.xml><?xml version="1.0" encoding="utf-8"?>
<ds:datastoreItem xmlns:ds="http://schemas.openxmlformats.org/officeDocument/2006/customXml" ds:itemID="{3118F9F6-1CB4-40E7-A0ED-96DFE0862C20}">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92</TotalTime>
  <Words>1006</Words>
  <Application>Microsoft Office PowerPoint</Application>
  <PresentationFormat>Widescreen</PresentationFormat>
  <Paragraphs>139</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Courier New</vt:lpstr>
      <vt:lpstr>Open Sans</vt:lpstr>
      <vt:lpstr>Open Sans Extrabold</vt:lpstr>
      <vt:lpstr>Open Sans Semibold</vt:lpstr>
      <vt:lpstr>Wingdings</vt:lpstr>
      <vt:lpstr>Office Theme</vt:lpstr>
      <vt:lpstr>Overview of Grant Application and Review Changes  Impacting Due Dates On or After January 25, 2025</vt:lpstr>
      <vt:lpstr>Upcoming Changes</vt:lpstr>
      <vt:lpstr>NIH Simplified Review  Framework: Research Project Grants  (RPGs)</vt:lpstr>
      <vt:lpstr>Overview of Simplified Review of Most Research Project Grant (RPG) Applications</vt:lpstr>
      <vt:lpstr>NIH Simplified Review  Framework for RPGs: Resources</vt:lpstr>
      <vt:lpstr>Ruth L. Kirschstein  National Research Service  Award (NRSA) Fellowships: Revisions to the Application and Review Process</vt:lpstr>
      <vt:lpstr>Overview of Revisions to the Fellowship Application and Review Process</vt:lpstr>
      <vt:lpstr>Changes to  Fellowships: Resources</vt:lpstr>
      <vt:lpstr>Reference Letters:  Instruction Updates</vt:lpstr>
      <vt:lpstr>Updates to Reference Letter Instructions</vt:lpstr>
      <vt:lpstr>Updated Reference Letter Instructions: Resources</vt:lpstr>
      <vt:lpstr>NIH Institutional  Training Grants: Changes to Tables and Forms</vt:lpstr>
      <vt:lpstr>Changes to NIH Institutional Training Grants</vt:lpstr>
      <vt:lpstr>Changes to Institutional Training Grants: Resources</vt:lpstr>
      <vt:lpstr>Updated  Application Forms:  FORMS-I</vt:lpstr>
      <vt:lpstr>Overview of Application Forms Changes (FORMS-I)</vt:lpstr>
      <vt:lpstr>Updated Application Forms (FORMS-I):  Resources</vt:lpstr>
      <vt:lpstr>Common Forms:</vt:lpstr>
      <vt:lpstr>Overview of Common Forms for Biographical Sketch and Current and Pending (Other) Support</vt:lpstr>
      <vt:lpstr>Common Forms: Resources</vt:lpstr>
      <vt:lpstr>Bringing It All Together</vt:lpstr>
    </vt:vector>
  </TitlesOfParts>
  <Company>NIH - Office of the Director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Saiz, Emma (NIH/OD) [C]</dc:creator>
  <cp:lastModifiedBy>Roberts, Ben (NIH/OD) [E]</cp:lastModifiedBy>
  <cp:revision>13</cp:revision>
  <dcterms:created xsi:type="dcterms:W3CDTF">2024-01-29T17:38:12Z</dcterms:created>
  <dcterms:modified xsi:type="dcterms:W3CDTF">2024-04-22T19:03:03Z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MediaServiceImageTags">
    <vt:lpwstr/>
  </property>
</Properties>
</file>