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4"/>
    <p:sldMasterId id="2147483678" r:id="rId5"/>
  </p:sldMasterIdLst>
  <p:notesMasterIdLst>
    <p:notesMasterId r:id="rId29"/>
  </p:notesMasterIdLst>
  <p:sldIdLst>
    <p:sldId id="257" r:id="rId6"/>
    <p:sldId id="2147309647" r:id="rId7"/>
    <p:sldId id="2147309654" r:id="rId8"/>
    <p:sldId id="2147309655" r:id="rId9"/>
    <p:sldId id="2147309661" r:id="rId10"/>
    <p:sldId id="2147309652" r:id="rId11"/>
    <p:sldId id="2147309648" r:id="rId12"/>
    <p:sldId id="2147309649" r:id="rId13"/>
    <p:sldId id="2147309650" r:id="rId14"/>
    <p:sldId id="2147309499" r:id="rId15"/>
    <p:sldId id="2147309416" r:id="rId16"/>
    <p:sldId id="2147309656" r:id="rId17"/>
    <p:sldId id="2147309486" r:id="rId18"/>
    <p:sldId id="2147309662" r:id="rId19"/>
    <p:sldId id="2147309659" r:id="rId20"/>
    <p:sldId id="2147309669" r:id="rId21"/>
    <p:sldId id="2147309481" r:id="rId22"/>
    <p:sldId id="2147309490" r:id="rId23"/>
    <p:sldId id="2147309488" r:id="rId24"/>
    <p:sldId id="2147309472" r:id="rId25"/>
    <p:sldId id="2147309660" r:id="rId26"/>
    <p:sldId id="2147309663" r:id="rId27"/>
    <p:sldId id="214730965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SR Template" id="{44270107-0EFA-47C2-B761-EABFCD2D7BA7}">
          <p14:sldIdLst>
            <p14:sldId id="257"/>
            <p14:sldId id="2147309647"/>
            <p14:sldId id="2147309654"/>
            <p14:sldId id="2147309655"/>
            <p14:sldId id="2147309661"/>
            <p14:sldId id="2147309652"/>
            <p14:sldId id="2147309648"/>
            <p14:sldId id="2147309649"/>
            <p14:sldId id="2147309650"/>
            <p14:sldId id="2147309499"/>
            <p14:sldId id="2147309416"/>
            <p14:sldId id="2147309656"/>
            <p14:sldId id="2147309486"/>
            <p14:sldId id="2147309662"/>
            <p14:sldId id="2147309659"/>
            <p14:sldId id="2147309669"/>
            <p14:sldId id="2147309481"/>
            <p14:sldId id="2147309490"/>
            <p14:sldId id="2147309488"/>
            <p14:sldId id="2147309472"/>
            <p14:sldId id="2147309660"/>
            <p14:sldId id="2147309663"/>
            <p14:sldId id="214730965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5C0B03-6141-5B07-8DF3-EDF7E99E7D5D}" name="Mintzer, Miriam (NIH/CSR) [E]" initials="MM([" userId="S::mintzermz@nih.gov::d851fea2-cfdf-4ea3-ae4c-adc950d0dad4" providerId="AD"/>
  <p188:author id="{40D7BE4B-C23F-7639-EBB0-7348DF6D7C54}" name="Constant, Stephanie (NIH/OD) [E]" initials="SC" userId="S::constantsl@nih.gov::28bbf73e-32c5-45f6-b2a1-87b1972251fe" providerId="AD"/>
  <p188:author id="{B1503892-D07A-C146-6998-43CC0FEDAD3D}" name="Caprara, Mark (NIH/CSR) [E]" initials="MC" userId="S::capraramg@nih.gov::e3458ac6-dc96-43ad-b653-8a1c9298287d" providerId="AD"/>
  <p188:author id="{E71EE098-B93C-66B5-7C72-3710ADDD6FEE}" name="Kramer, Kristin (NIH/CSR) [E]" initials="KK" userId="S::kramerkm@nih.gov::7a1b8a59-9f30-4ef7-8003-6ac3d21a2874" providerId="AD"/>
  <p188:author id="{8FF533B9-4570-93FD-4E70-C6EA0CFB0405}" name="Maynard-Smith, Lystranne (NIH/CSR) [E]" initials="MSL([" userId="S::maynardl@nih.gov::1ed94a83-afb8-4d64-8a85-273ef507ae1a" providerId="AD"/>
  <p188:author id="{3D6DE1BC-B3B6-21F3-7B20-ADF72C7ED9EC}" name="Scidmore, Marci (NIH/NIAID) [E] " initials="SM([" userId="Scidmore, Marci (NIH/NIAID) [E] " providerId="None"/>
  <p188:author id="{8A512AD8-3620-7BF1-7998-92B68A09C500}" name="Dunn, Chuck (NIH/CSR) [E]" initials="CD" userId="S::dunnca2@nih.gov::5b5a7bb1-38b9-4546-8eb6-bfc956417e2e" providerId="AD"/>
  <p188:author id="{0B2925E0-A515-0E5B-8220-26B6B6367723}" name="Jeter, Pam (NIH/CSR) [E]" initials="JP([" userId="S::jeterpe@nih.gov::f9700b8b-75b8-48ab-b851-2cd2bcc9e6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3D3"/>
    <a:srgbClr val="005294"/>
    <a:srgbClr val="1F568D"/>
    <a:srgbClr val="FF9900"/>
    <a:srgbClr val="E97323"/>
    <a:srgbClr val="8FAA52"/>
    <a:srgbClr val="326385"/>
    <a:srgbClr val="FFFFFF"/>
    <a:srgbClr val="212121"/>
    <a:srgbClr val="1F1F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89" autoAdjust="0"/>
    <p:restoredTop sz="88627" autoAdjust="0"/>
  </p:normalViewPr>
  <p:slideViewPr>
    <p:cSldViewPr snapToGrid="0">
      <p:cViewPr>
        <p:scale>
          <a:sx n="80" d="100"/>
          <a:sy n="80" d="100"/>
        </p:scale>
        <p:origin x="48"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BF1EB-73FB-4976-9077-19134053D0C3}" type="datetimeFigureOut">
              <a:rPr lang="en-US" smtClean="0"/>
              <a:t>3/19/2025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E6518-BE40-439D-9660-0BC7F1DEEF21}" type="slidenum">
              <a:rPr lang="en-US" smtClean="0"/>
              <a:t>‹#›</a:t>
            </a:fld>
            <a:endParaRPr lang="en-US"/>
          </a:p>
        </p:txBody>
      </p:sp>
    </p:spTree>
    <p:extLst>
      <p:ext uri="{BB962C8B-B14F-4D97-AF65-F5344CB8AC3E}">
        <p14:creationId xmlns:p14="http://schemas.microsoft.com/office/powerpoint/2010/main" val="230740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grants.nih.gov/grants/guide/notice-files/NOT-OD-17-068.htm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grants.nih.gov/grants/guide/notice-files/NOT-OD-24-010.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555E6518-BE40-439D-9660-0BC7F1DEEF21}" type="slidenum">
              <a:rPr lang="en-US" smtClean="0"/>
              <a:t>2</a:t>
            </a:fld>
            <a:endParaRPr lang="en-US"/>
          </a:p>
        </p:txBody>
      </p:sp>
    </p:spTree>
    <p:extLst>
      <p:ext uri="{BB962C8B-B14F-4D97-AF65-F5344CB8AC3E}">
        <p14:creationId xmlns:p14="http://schemas.microsoft.com/office/powerpoint/2010/main" val="500695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5E6518-BE40-439D-9660-0BC7F1DEEF21}" type="slidenum">
              <a:rPr lang="en-US" smtClean="0"/>
              <a:t>11</a:t>
            </a:fld>
            <a:endParaRPr lang="en-US"/>
          </a:p>
        </p:txBody>
      </p:sp>
    </p:spTree>
    <p:extLst>
      <p:ext uri="{BB962C8B-B14F-4D97-AF65-F5344CB8AC3E}">
        <p14:creationId xmlns:p14="http://schemas.microsoft.com/office/powerpoint/2010/main" val="2151692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22854-1748-E95C-4ACC-674901DA8E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9DF663-32EC-CFF8-DDC3-EBDA1FBBD2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34AFF4-F571-35CD-6FE6-CB9AC5DB485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EBF7DE0-90E6-E61D-04E9-A821F29757C6}"/>
              </a:ext>
            </a:extLst>
          </p:cNvPr>
          <p:cNvSpPr>
            <a:spLocks noGrp="1"/>
          </p:cNvSpPr>
          <p:nvPr>
            <p:ph type="sldNum" sz="quarter" idx="5"/>
          </p:nvPr>
        </p:nvSpPr>
        <p:spPr/>
        <p:txBody>
          <a:bodyPr/>
          <a:lstStyle/>
          <a:p>
            <a:fld id="{555E6518-BE40-439D-9660-0BC7F1DEEF21}" type="slidenum">
              <a:rPr lang="en-US" smtClean="0"/>
              <a:t>12</a:t>
            </a:fld>
            <a:endParaRPr lang="en-US"/>
          </a:p>
        </p:txBody>
      </p:sp>
    </p:spTree>
    <p:extLst>
      <p:ext uri="{BB962C8B-B14F-4D97-AF65-F5344CB8AC3E}">
        <p14:creationId xmlns:p14="http://schemas.microsoft.com/office/powerpoint/2010/main" val="2299203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5E6518-BE40-439D-9660-0BC7F1DEEF21}" type="slidenum">
              <a:rPr lang="en-US" smtClean="0"/>
              <a:t>13</a:t>
            </a:fld>
            <a:endParaRPr lang="en-US"/>
          </a:p>
        </p:txBody>
      </p:sp>
    </p:spTree>
    <p:extLst>
      <p:ext uri="{BB962C8B-B14F-4D97-AF65-F5344CB8AC3E}">
        <p14:creationId xmlns:p14="http://schemas.microsoft.com/office/powerpoint/2010/main" val="3407125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138D7F-486D-376A-9E16-713AA8F66D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C7A6E8-32C4-7321-5196-0F111143F2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EA35E0-D092-0FD8-8801-D91884392AE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highlight>
                <a:srgbClr val="FFFF00"/>
              </a:highlight>
            </a:endParaRPr>
          </a:p>
          <a:p>
            <a:endParaRPr lang="en-US" dirty="0"/>
          </a:p>
        </p:txBody>
      </p:sp>
      <p:sp>
        <p:nvSpPr>
          <p:cNvPr id="4" name="Slide Number Placeholder 3">
            <a:extLst>
              <a:ext uri="{FF2B5EF4-FFF2-40B4-BE49-F238E27FC236}">
                <a16:creationId xmlns:a16="http://schemas.microsoft.com/office/drawing/2014/main" id="{18595B47-9CFB-A800-ED4F-37894178495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5E6518-BE40-439D-9660-0BC7F1DEEF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732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SRO per </a:t>
            </a:r>
            <a:r>
              <a:rPr lang="en-US"/>
              <a:t>the SRF NOFO NOT-OD-24-010:</a:t>
            </a:r>
            <a:endParaRPr lang="en-US" dirty="0"/>
          </a:p>
          <a:p>
            <a:pPr algn="l"/>
            <a:r>
              <a:rPr lang="en-US" b="1" i="0" dirty="0">
                <a:solidFill>
                  <a:srgbClr val="333333"/>
                </a:solidFill>
                <a:effectLst/>
                <a:latin typeface="Helvetica Neue"/>
              </a:rPr>
              <a:t>Resubmissions: </a:t>
            </a:r>
            <a:r>
              <a:rPr lang="en-US" b="0" i="0" dirty="0">
                <a:solidFill>
                  <a:srgbClr val="333333"/>
                </a:solidFill>
                <a:effectLst/>
                <a:latin typeface="Helvetica Neue"/>
              </a:rPr>
              <a:t>As applicable, evaluate the full application as now presented.</a:t>
            </a:r>
          </a:p>
          <a:p>
            <a:pPr algn="l"/>
            <a:r>
              <a:rPr lang="en-US" b="1" i="0" dirty="0">
                <a:solidFill>
                  <a:srgbClr val="333333"/>
                </a:solidFill>
                <a:effectLst/>
                <a:latin typeface="Helvetica Neue"/>
              </a:rPr>
              <a:t>Renewals:  </a:t>
            </a:r>
            <a:r>
              <a:rPr lang="en-US" b="0" i="0" dirty="0">
                <a:solidFill>
                  <a:srgbClr val="333333"/>
                </a:solidFill>
                <a:effectLst/>
                <a:latin typeface="Helvetica Neue"/>
              </a:rPr>
              <a:t>As applicable, evaluate the progress made in the last funding period.</a:t>
            </a:r>
          </a:p>
          <a:p>
            <a:pPr algn="l"/>
            <a:r>
              <a:rPr lang="en-US" b="1" i="0" dirty="0">
                <a:solidFill>
                  <a:srgbClr val="333333"/>
                </a:solidFill>
                <a:effectLst/>
                <a:latin typeface="Helvetica Neue"/>
              </a:rPr>
              <a:t>Revisions: </a:t>
            </a:r>
            <a:r>
              <a:rPr lang="en-US" b="0" i="0" dirty="0">
                <a:solidFill>
                  <a:srgbClr val="333333"/>
                </a:solidFill>
                <a:effectLst/>
                <a:latin typeface="Helvetica Neue"/>
              </a:rPr>
              <a:t>As applicable, evaluate the appropriateness of the proposed expansion of the scope of the project.</a:t>
            </a:r>
          </a:p>
          <a:p>
            <a:endParaRPr lang="en-US" dirty="0"/>
          </a:p>
        </p:txBody>
      </p:sp>
      <p:sp>
        <p:nvSpPr>
          <p:cNvPr id="4" name="Slide Number Placeholder 3"/>
          <p:cNvSpPr>
            <a:spLocks noGrp="1"/>
          </p:cNvSpPr>
          <p:nvPr>
            <p:ph type="sldNum" sz="quarter" idx="5"/>
          </p:nvPr>
        </p:nvSpPr>
        <p:spPr/>
        <p:txBody>
          <a:bodyPr/>
          <a:lstStyle/>
          <a:p>
            <a:fld id="{555E6518-BE40-439D-9660-0BC7F1DEEF21}" type="slidenum">
              <a:rPr lang="en-US" smtClean="0"/>
              <a:t>15</a:t>
            </a:fld>
            <a:endParaRPr lang="en-US"/>
          </a:p>
        </p:txBody>
      </p:sp>
    </p:spTree>
    <p:extLst>
      <p:ext uri="{BB962C8B-B14F-4D97-AF65-F5344CB8AC3E}">
        <p14:creationId xmlns:p14="http://schemas.microsoft.com/office/powerpoint/2010/main" val="2487532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 https://grants.nih.gov/grants/peer/guidelines_general/Guidance-for-Review-of-Human-Subjects-Protections.pdf</a:t>
            </a:r>
          </a:p>
          <a:p>
            <a:endParaRPr lang="en-US" dirty="0"/>
          </a:p>
        </p:txBody>
      </p:sp>
      <p:sp>
        <p:nvSpPr>
          <p:cNvPr id="4" name="Slide Number Placeholder 3"/>
          <p:cNvSpPr>
            <a:spLocks noGrp="1"/>
          </p:cNvSpPr>
          <p:nvPr>
            <p:ph type="sldNum" sz="quarter" idx="5"/>
          </p:nvPr>
        </p:nvSpPr>
        <p:spPr/>
        <p:txBody>
          <a:bodyPr/>
          <a:lstStyle/>
          <a:p>
            <a:fld id="{555E6518-BE40-439D-9660-0BC7F1DEEF21}" type="slidenum">
              <a:rPr lang="en-US" smtClean="0"/>
              <a:t>16</a:t>
            </a:fld>
            <a:endParaRPr lang="en-US"/>
          </a:p>
        </p:txBody>
      </p:sp>
    </p:spTree>
    <p:extLst>
      <p:ext uri="{BB962C8B-B14F-4D97-AF65-F5344CB8AC3E}">
        <p14:creationId xmlns:p14="http://schemas.microsoft.com/office/powerpoint/2010/main" val="2669845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 https://olaw.nih.gov/sites/default/files/VASchecklist.pdf</a:t>
            </a:r>
          </a:p>
        </p:txBody>
      </p:sp>
      <p:sp>
        <p:nvSpPr>
          <p:cNvPr id="4" name="Slide Number Placeholder 3"/>
          <p:cNvSpPr>
            <a:spLocks noGrp="1"/>
          </p:cNvSpPr>
          <p:nvPr>
            <p:ph type="sldNum" sz="quarter" idx="5"/>
          </p:nvPr>
        </p:nvSpPr>
        <p:spPr/>
        <p:txBody>
          <a:bodyPr/>
          <a:lstStyle/>
          <a:p>
            <a:fld id="{555E6518-BE40-439D-9660-0BC7F1DEEF21}" type="slidenum">
              <a:rPr lang="en-US" smtClean="0"/>
              <a:t>17</a:t>
            </a:fld>
            <a:endParaRPr lang="en-US"/>
          </a:p>
        </p:txBody>
      </p:sp>
    </p:spTree>
    <p:extLst>
      <p:ext uri="{BB962C8B-B14F-4D97-AF65-F5344CB8AC3E}">
        <p14:creationId xmlns:p14="http://schemas.microsoft.com/office/powerpoint/2010/main" val="2382329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 https://grants.nih.gov/sites/default/files/Biohazards-and-Select-Agents.pdf</a:t>
            </a:r>
          </a:p>
          <a:p>
            <a:r>
              <a:rPr lang="en-US" dirty="0"/>
              <a:t>Note: Under SRF, the Additional Review Consideration for Select </a:t>
            </a:r>
            <a:r>
              <a:rPr lang="en-US"/>
              <a:t>Agents is </a:t>
            </a:r>
            <a:r>
              <a:rPr lang="en-US" dirty="0"/>
              <a:t>no longer considered during review (shifted to NIH staff post-review)</a:t>
            </a:r>
          </a:p>
        </p:txBody>
      </p:sp>
      <p:sp>
        <p:nvSpPr>
          <p:cNvPr id="4" name="Slide Number Placeholder 3"/>
          <p:cNvSpPr>
            <a:spLocks noGrp="1"/>
          </p:cNvSpPr>
          <p:nvPr>
            <p:ph type="sldNum" sz="quarter" idx="5"/>
          </p:nvPr>
        </p:nvSpPr>
        <p:spPr/>
        <p:txBody>
          <a:bodyPr/>
          <a:lstStyle/>
          <a:p>
            <a:fld id="{555E6518-BE40-439D-9660-0BC7F1DEEF21}" type="slidenum">
              <a:rPr lang="en-US" smtClean="0"/>
              <a:t>18</a:t>
            </a:fld>
            <a:endParaRPr lang="en-US"/>
          </a:p>
        </p:txBody>
      </p:sp>
    </p:spTree>
    <p:extLst>
      <p:ext uri="{BB962C8B-B14F-4D97-AF65-F5344CB8AC3E}">
        <p14:creationId xmlns:p14="http://schemas.microsoft.com/office/powerpoint/2010/main" val="852056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a:solidFill>
                <a:srgbClr val="221E1F"/>
              </a:solidFill>
              <a:latin typeface="Avenir Next"/>
            </a:endParaRPr>
          </a:p>
          <a:p>
            <a:endParaRPr lang="en-US"/>
          </a:p>
        </p:txBody>
      </p:sp>
      <p:sp>
        <p:nvSpPr>
          <p:cNvPr id="4" name="Slide Number Placeholder 3"/>
          <p:cNvSpPr>
            <a:spLocks noGrp="1"/>
          </p:cNvSpPr>
          <p:nvPr>
            <p:ph type="sldNum" sz="quarter" idx="5"/>
          </p:nvPr>
        </p:nvSpPr>
        <p:spPr/>
        <p:txBody>
          <a:bodyPr/>
          <a:lstStyle/>
          <a:p>
            <a:fld id="{555E6518-BE40-439D-9660-0BC7F1DEEF21}" type="slidenum">
              <a:rPr lang="en-US" smtClean="0"/>
              <a:t>19</a:t>
            </a:fld>
            <a:endParaRPr lang="en-US"/>
          </a:p>
        </p:txBody>
      </p:sp>
    </p:spTree>
    <p:extLst>
      <p:ext uri="{BB962C8B-B14F-4D97-AF65-F5344CB8AC3E}">
        <p14:creationId xmlns:p14="http://schemas.microsoft.com/office/powerpoint/2010/main" val="1671174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highlight>
                <a:srgbClr val="FFFF00"/>
              </a:highlight>
            </a:endParaRPr>
          </a:p>
          <a:p>
            <a:endParaRPr lang="en-US"/>
          </a:p>
        </p:txBody>
      </p:sp>
      <p:sp>
        <p:nvSpPr>
          <p:cNvPr id="4" name="Slide Number Placeholder 3"/>
          <p:cNvSpPr>
            <a:spLocks noGrp="1"/>
          </p:cNvSpPr>
          <p:nvPr>
            <p:ph type="sldNum" sz="quarter" idx="5"/>
          </p:nvPr>
        </p:nvSpPr>
        <p:spPr/>
        <p:txBody>
          <a:bodyPr/>
          <a:lstStyle/>
          <a:p>
            <a:fld id="{555E6518-BE40-439D-9660-0BC7F1DEEF21}" type="slidenum">
              <a:rPr lang="en-US" smtClean="0"/>
              <a:t>20</a:t>
            </a:fld>
            <a:endParaRPr lang="en-US"/>
          </a:p>
        </p:txBody>
      </p:sp>
    </p:spTree>
    <p:extLst>
      <p:ext uri="{BB962C8B-B14F-4D97-AF65-F5344CB8AC3E}">
        <p14:creationId xmlns:p14="http://schemas.microsoft.com/office/powerpoint/2010/main" val="123804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5E6518-BE40-439D-9660-0BC7F1DEEF21}" type="slidenum">
              <a:rPr lang="en-US" smtClean="0"/>
              <a:t>3</a:t>
            </a:fld>
            <a:endParaRPr lang="en-US"/>
          </a:p>
        </p:txBody>
      </p:sp>
    </p:spTree>
    <p:extLst>
      <p:ext uri="{BB962C8B-B14F-4D97-AF65-F5344CB8AC3E}">
        <p14:creationId xmlns:p14="http://schemas.microsoft.com/office/powerpoint/2010/main" val="1034462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NOT-OD-17-068: Reminder: Authentication of Key Biological and/or Chemical Resources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Resource for Budget: https://grants.nih.gov/grants/peer/guidelines_general/budget_information.pdf</a:t>
            </a:r>
          </a:p>
          <a:p>
            <a:endParaRPr lang="en-US" dirty="0"/>
          </a:p>
          <a:p>
            <a:endParaRPr lang="en-US" dirty="0"/>
          </a:p>
        </p:txBody>
      </p:sp>
      <p:sp>
        <p:nvSpPr>
          <p:cNvPr id="4" name="Slide Number Placeholder 3"/>
          <p:cNvSpPr>
            <a:spLocks noGrp="1"/>
          </p:cNvSpPr>
          <p:nvPr>
            <p:ph type="sldNum" sz="quarter" idx="5"/>
          </p:nvPr>
        </p:nvSpPr>
        <p:spPr/>
        <p:txBody>
          <a:bodyPr/>
          <a:lstStyle/>
          <a:p>
            <a:fld id="{555E6518-BE40-439D-9660-0BC7F1DEEF21}" type="slidenum">
              <a:rPr lang="en-US" smtClean="0"/>
              <a:t>21</a:t>
            </a:fld>
            <a:endParaRPr lang="en-US"/>
          </a:p>
        </p:txBody>
      </p:sp>
    </p:spTree>
    <p:extLst>
      <p:ext uri="{BB962C8B-B14F-4D97-AF65-F5344CB8AC3E}">
        <p14:creationId xmlns:p14="http://schemas.microsoft.com/office/powerpoint/2010/main" val="4162385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783E3-F9EF-EAF0-67FB-602A322026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CD4EA8-19ED-9180-9E33-DE683B97BC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ECF232-5EF6-ED44-1627-DF9FD4650E00}"/>
              </a:ext>
            </a:extLst>
          </p:cNvPr>
          <p:cNvSpPr>
            <a:spLocks noGrp="1"/>
          </p:cNvSpPr>
          <p:nvPr>
            <p:ph type="body" idx="1"/>
          </p:nvPr>
        </p:nvSpPr>
        <p:spPr/>
        <p:txBody>
          <a:bodyPr/>
          <a:lstStyle/>
          <a:p>
            <a:pPr marL="0" indent="0">
              <a:buFont typeface="Arial" panose="020B0604020202020204" pitchFamily="34" charset="0"/>
              <a:buNone/>
            </a:pPr>
            <a:endParaRPr lang="en-US" dirty="0">
              <a:cs typeface="Calibri"/>
            </a:endParaRPr>
          </a:p>
        </p:txBody>
      </p:sp>
      <p:sp>
        <p:nvSpPr>
          <p:cNvPr id="4" name="Slide Number Placeholder 3">
            <a:extLst>
              <a:ext uri="{FF2B5EF4-FFF2-40B4-BE49-F238E27FC236}">
                <a16:creationId xmlns:a16="http://schemas.microsoft.com/office/drawing/2014/main" id="{AA991874-2C2A-6D1E-8A60-2CBE9E3DF34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5E6518-BE40-439D-9660-0BC7F1DEEF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106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u="none" strike="noStrike" dirty="0">
                <a:solidFill>
                  <a:srgbClr val="9AAB54"/>
                </a:solidFill>
                <a:effectLst/>
                <a:latin typeface="Calibri" panose="020F0502020204030204" pitchFamily="34" charset="0"/>
              </a:rPr>
              <a:t>COI Resource: https://grants.nih.gov/grants/peer/Grant-Reviews-508.pdf</a:t>
            </a:r>
          </a:p>
        </p:txBody>
      </p:sp>
      <p:sp>
        <p:nvSpPr>
          <p:cNvPr id="4" name="Slide Number Placeholder 3"/>
          <p:cNvSpPr>
            <a:spLocks noGrp="1"/>
          </p:cNvSpPr>
          <p:nvPr>
            <p:ph type="sldNum" sz="quarter" idx="5"/>
          </p:nvPr>
        </p:nvSpPr>
        <p:spPr/>
        <p:txBody>
          <a:bodyPr/>
          <a:lstStyle/>
          <a:p>
            <a:fld id="{555E6518-BE40-439D-9660-0BC7F1DEEF21}" type="slidenum">
              <a:rPr lang="en-US" smtClean="0"/>
              <a:t>4</a:t>
            </a:fld>
            <a:endParaRPr lang="en-US"/>
          </a:p>
        </p:txBody>
      </p:sp>
    </p:spTree>
    <p:extLst>
      <p:ext uri="{BB962C8B-B14F-4D97-AF65-F5344CB8AC3E}">
        <p14:creationId xmlns:p14="http://schemas.microsoft.com/office/powerpoint/2010/main" val="42166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5FD01-5E89-3902-1B46-14DEDAD5D6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7EC9A8-45DE-25C0-2C50-625BFC47B3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729AFE-8328-6739-7951-F6EDBBECBFBE}"/>
              </a:ext>
            </a:extLst>
          </p:cNvPr>
          <p:cNvSpPr>
            <a:spLocks noGrp="1"/>
          </p:cNvSpPr>
          <p:nvPr>
            <p:ph type="body" idx="1"/>
          </p:nvPr>
        </p:nvSpPr>
        <p:spPr/>
        <p:txBody>
          <a:bodyPr/>
          <a:lstStyle/>
          <a:p>
            <a:r>
              <a:rPr lang="en-US" dirty="0"/>
              <a:t>SROs should remind reviewers to look at the review criteria in Section V. of the NOFO for each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a:t>
            </a:r>
            <a:r>
              <a:rPr lang="en-US" dirty="0">
                <a:hlinkClick r:id="rId3"/>
              </a:rPr>
              <a:t>NOT-OD-24-010</a:t>
            </a:r>
            <a:r>
              <a:rPr lang="en-US" dirty="0"/>
              <a:t>  for standard SRF review criteria language)</a:t>
            </a:r>
          </a:p>
          <a:p>
            <a:r>
              <a:rPr lang="en-US" dirty="0"/>
              <a:t>https://grants.nih.gov/grants/guide/notice-files/NOT-OD-24-010.html</a:t>
            </a:r>
          </a:p>
        </p:txBody>
      </p:sp>
      <p:sp>
        <p:nvSpPr>
          <p:cNvPr id="4" name="Slide Number Placeholder 3">
            <a:extLst>
              <a:ext uri="{FF2B5EF4-FFF2-40B4-BE49-F238E27FC236}">
                <a16:creationId xmlns:a16="http://schemas.microsoft.com/office/drawing/2014/main" id="{71D90D38-F727-C44B-79DA-3B8D91A11D7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5E6518-BE40-439D-9660-0BC7F1DEEF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00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5FD01-5E89-3902-1B46-14DEDAD5D6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7EC9A8-45DE-25C0-2C50-625BFC47B3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729AFE-8328-6739-7951-F6EDBBECBFBE}"/>
              </a:ext>
            </a:extLst>
          </p:cNvPr>
          <p:cNvSpPr>
            <a:spLocks noGrp="1"/>
          </p:cNvSpPr>
          <p:nvPr>
            <p:ph type="body" idx="1"/>
          </p:nvPr>
        </p:nvSpPr>
        <p:spPr/>
        <p:txBody>
          <a:bodyPr/>
          <a:lstStyle/>
          <a:p>
            <a:endParaRPr lang="en-US" b="0"/>
          </a:p>
        </p:txBody>
      </p:sp>
      <p:sp>
        <p:nvSpPr>
          <p:cNvPr id="4" name="Slide Number Placeholder 3">
            <a:extLst>
              <a:ext uri="{FF2B5EF4-FFF2-40B4-BE49-F238E27FC236}">
                <a16:creationId xmlns:a16="http://schemas.microsoft.com/office/drawing/2014/main" id="{71D90D38-F727-C44B-79DA-3B8D91A11D74}"/>
              </a:ext>
            </a:extLst>
          </p:cNvPr>
          <p:cNvSpPr>
            <a:spLocks noGrp="1"/>
          </p:cNvSpPr>
          <p:nvPr>
            <p:ph type="sldNum" sz="quarter" idx="5"/>
          </p:nvPr>
        </p:nvSpPr>
        <p:spPr/>
        <p:txBody>
          <a:bodyPr/>
          <a:lstStyle/>
          <a:p>
            <a:fld id="{555E6518-BE40-439D-9660-0BC7F1DEEF21}" type="slidenum">
              <a:rPr lang="en-US" smtClean="0"/>
              <a:t>6</a:t>
            </a:fld>
            <a:endParaRPr lang="en-US"/>
          </a:p>
        </p:txBody>
      </p:sp>
    </p:spTree>
    <p:extLst>
      <p:ext uri="{BB962C8B-B14F-4D97-AF65-F5344CB8AC3E}">
        <p14:creationId xmlns:p14="http://schemas.microsoft.com/office/powerpoint/2010/main" val="253984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57A5B-E03D-EE13-E1FE-B48CF031B1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89A011-E615-64CE-E3A7-F2A2495E04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668792-D82A-EC04-E386-52604B8DA13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A3B4CA2-367E-719A-E52B-1EDFC3CEDEBB}"/>
              </a:ext>
            </a:extLst>
          </p:cNvPr>
          <p:cNvSpPr>
            <a:spLocks noGrp="1"/>
          </p:cNvSpPr>
          <p:nvPr>
            <p:ph type="sldNum" sz="quarter" idx="5"/>
          </p:nvPr>
        </p:nvSpPr>
        <p:spPr/>
        <p:txBody>
          <a:bodyPr/>
          <a:lstStyle/>
          <a:p>
            <a:fld id="{555E6518-BE40-439D-9660-0BC7F1DEEF21}" type="slidenum">
              <a:rPr lang="en-US" smtClean="0"/>
              <a:t>7</a:t>
            </a:fld>
            <a:endParaRPr lang="en-US"/>
          </a:p>
        </p:txBody>
      </p:sp>
    </p:spTree>
    <p:extLst>
      <p:ext uri="{BB962C8B-B14F-4D97-AF65-F5344CB8AC3E}">
        <p14:creationId xmlns:p14="http://schemas.microsoft.com/office/powerpoint/2010/main" val="3638743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57A5B-E03D-EE13-E1FE-B48CF031B1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89A011-E615-64CE-E3A7-F2A2495E04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668792-D82A-EC04-E386-52604B8DA13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a:effectLst/>
            </a:endParaRPr>
          </a:p>
          <a:p>
            <a:endParaRPr lang="en-US"/>
          </a:p>
        </p:txBody>
      </p:sp>
      <p:sp>
        <p:nvSpPr>
          <p:cNvPr id="4" name="Slide Number Placeholder 3">
            <a:extLst>
              <a:ext uri="{FF2B5EF4-FFF2-40B4-BE49-F238E27FC236}">
                <a16:creationId xmlns:a16="http://schemas.microsoft.com/office/drawing/2014/main" id="{0A3B4CA2-367E-719A-E52B-1EDFC3CEDEBB}"/>
              </a:ext>
            </a:extLst>
          </p:cNvPr>
          <p:cNvSpPr>
            <a:spLocks noGrp="1"/>
          </p:cNvSpPr>
          <p:nvPr>
            <p:ph type="sldNum" sz="quarter" idx="5"/>
          </p:nvPr>
        </p:nvSpPr>
        <p:spPr/>
        <p:txBody>
          <a:bodyPr/>
          <a:lstStyle/>
          <a:p>
            <a:fld id="{555E6518-BE40-439D-9660-0BC7F1DEEF21}" type="slidenum">
              <a:rPr lang="en-US" smtClean="0"/>
              <a:t>8</a:t>
            </a:fld>
            <a:endParaRPr lang="en-US"/>
          </a:p>
        </p:txBody>
      </p:sp>
    </p:spTree>
    <p:extLst>
      <p:ext uri="{BB962C8B-B14F-4D97-AF65-F5344CB8AC3E}">
        <p14:creationId xmlns:p14="http://schemas.microsoft.com/office/powerpoint/2010/main" val="302423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57A5B-E03D-EE13-E1FE-B48CF031B1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89A011-E615-64CE-E3A7-F2A2495E04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668792-D82A-EC04-E386-52604B8DA137}"/>
              </a:ext>
            </a:extLst>
          </p:cNvPr>
          <p:cNvSpPr>
            <a:spLocks noGrp="1"/>
          </p:cNvSpPr>
          <p:nvPr>
            <p:ph type="body" idx="1"/>
          </p:nvPr>
        </p:nvSpPr>
        <p:spPr/>
        <p:txBody>
          <a:bodyPr/>
          <a:lstStyle/>
          <a:p>
            <a:r>
              <a:rPr lang="en-US" dirty="0"/>
              <a:t>Resource for evaluating Clinical Trials (study timeline/milestones): https://grants.nih.gov/sites/default/files/Reviewer-Guidance-Clinical-Trial-Applications.pdf</a:t>
            </a:r>
          </a:p>
        </p:txBody>
      </p:sp>
      <p:sp>
        <p:nvSpPr>
          <p:cNvPr id="4" name="Slide Number Placeholder 3">
            <a:extLst>
              <a:ext uri="{FF2B5EF4-FFF2-40B4-BE49-F238E27FC236}">
                <a16:creationId xmlns:a16="http://schemas.microsoft.com/office/drawing/2014/main" id="{0A3B4CA2-367E-719A-E52B-1EDFC3CEDEBB}"/>
              </a:ext>
            </a:extLst>
          </p:cNvPr>
          <p:cNvSpPr>
            <a:spLocks noGrp="1"/>
          </p:cNvSpPr>
          <p:nvPr>
            <p:ph type="sldNum" sz="quarter" idx="5"/>
          </p:nvPr>
        </p:nvSpPr>
        <p:spPr/>
        <p:txBody>
          <a:bodyPr/>
          <a:lstStyle/>
          <a:p>
            <a:fld id="{555E6518-BE40-439D-9660-0BC7F1DEEF21}" type="slidenum">
              <a:rPr lang="en-US" smtClean="0"/>
              <a:t>9</a:t>
            </a:fld>
            <a:endParaRPr lang="en-US"/>
          </a:p>
        </p:txBody>
      </p:sp>
    </p:spTree>
    <p:extLst>
      <p:ext uri="{BB962C8B-B14F-4D97-AF65-F5344CB8AC3E}">
        <p14:creationId xmlns:p14="http://schemas.microsoft.com/office/powerpoint/2010/main" val="991706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5E6518-BE40-439D-9660-0BC7F1DEEF21}" type="slidenum">
              <a:rPr lang="en-US" smtClean="0"/>
              <a:t>10</a:t>
            </a:fld>
            <a:endParaRPr lang="en-US"/>
          </a:p>
        </p:txBody>
      </p:sp>
    </p:spTree>
    <p:extLst>
      <p:ext uri="{BB962C8B-B14F-4D97-AF65-F5344CB8AC3E}">
        <p14:creationId xmlns:p14="http://schemas.microsoft.com/office/powerpoint/2010/main" val="1208837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Insert Title, 28pt Calibri Bold (Color: RGB 33, 33, 33)</a:t>
            </a:r>
          </a:p>
        </p:txBody>
      </p:sp>
      <p:sp>
        <p:nvSpPr>
          <p:cNvPr id="12" name="Content Placeholder"/>
          <p:cNvSpPr>
            <a:spLocks noGrp="1"/>
          </p:cNvSpPr>
          <p:nvPr>
            <p:ph sz="quarter" idx="13"/>
          </p:nvPr>
        </p:nvSpPr>
        <p:spPr>
          <a:xfrm>
            <a:off x="838200" y="1417319"/>
            <a:ext cx="10515600" cy="4464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p:cNvSpPr>
            <a:spLocks noGrp="1"/>
          </p:cNvSpPr>
          <p:nvPr>
            <p:ph type="sldNum" sz="quarter" idx="12"/>
          </p:nvPr>
        </p:nvSpPr>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165981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CC51-09BC-5F2C-B93B-C0D566CE0A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AB74B6-590A-CAE5-7775-A0461D2083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F39C5-1267-491B-2379-DB0ED0FA8482}"/>
              </a:ext>
            </a:extLst>
          </p:cNvPr>
          <p:cNvSpPr>
            <a:spLocks noGrp="1"/>
          </p:cNvSpPr>
          <p:nvPr>
            <p:ph type="dt" sz="half" idx="10"/>
          </p:nvPr>
        </p:nvSpPr>
        <p:spPr/>
        <p:txBody>
          <a:bodyPr/>
          <a:lstStyle/>
          <a:p>
            <a:fld id="{8A389086-67AE-46D6-8339-A8960D694004}" type="datetime1">
              <a:rPr lang="en-US" smtClean="0"/>
              <a:t>3/19/2025</a:t>
            </a:fld>
            <a:endParaRPr lang="en-US"/>
          </a:p>
        </p:txBody>
      </p:sp>
      <p:sp>
        <p:nvSpPr>
          <p:cNvPr id="5" name="Footer Placeholder 4">
            <a:extLst>
              <a:ext uri="{FF2B5EF4-FFF2-40B4-BE49-F238E27FC236}">
                <a16:creationId xmlns:a16="http://schemas.microsoft.com/office/drawing/2014/main" id="{F53BBB98-20BF-22A2-B2AB-331BC61A95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D0167-F9B7-0C00-E774-976F75AB9E16}"/>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191209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C311-4779-E904-BBF6-BE8C899B8A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440849-F4AB-4AAA-9882-905F66234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3CA9F8-0F16-6D11-5248-5B0D4B5E1FC8}"/>
              </a:ext>
            </a:extLst>
          </p:cNvPr>
          <p:cNvSpPr>
            <a:spLocks noGrp="1"/>
          </p:cNvSpPr>
          <p:nvPr>
            <p:ph type="dt" sz="half" idx="10"/>
          </p:nvPr>
        </p:nvSpPr>
        <p:spPr/>
        <p:txBody>
          <a:bodyPr/>
          <a:lstStyle/>
          <a:p>
            <a:fld id="{8B503378-AD7D-47E9-8D42-3910CD87AEA5}" type="datetime1">
              <a:rPr lang="en-US" smtClean="0"/>
              <a:t>3/19/2025</a:t>
            </a:fld>
            <a:endParaRPr lang="en-US"/>
          </a:p>
        </p:txBody>
      </p:sp>
      <p:sp>
        <p:nvSpPr>
          <p:cNvPr id="5" name="Footer Placeholder 4">
            <a:extLst>
              <a:ext uri="{FF2B5EF4-FFF2-40B4-BE49-F238E27FC236}">
                <a16:creationId xmlns:a16="http://schemas.microsoft.com/office/drawing/2014/main" id="{89F81BB2-4633-45C1-A676-1669E873D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45D38-2C8A-9FEC-CA2F-2C398B0ACE02}"/>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212588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EB477-009B-B76A-4C89-DDC51F979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6E84A2-18F5-A1DA-BF42-221B4FFEE6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94210-4AB5-2626-98D5-641FB4C093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30B3D1-4728-0DA4-ED5A-72DED01388DC}"/>
              </a:ext>
            </a:extLst>
          </p:cNvPr>
          <p:cNvSpPr>
            <a:spLocks noGrp="1"/>
          </p:cNvSpPr>
          <p:nvPr>
            <p:ph type="dt" sz="half" idx="10"/>
          </p:nvPr>
        </p:nvSpPr>
        <p:spPr/>
        <p:txBody>
          <a:bodyPr/>
          <a:lstStyle/>
          <a:p>
            <a:fld id="{F1069686-56DE-4993-9E37-32E78434FD20}" type="datetime1">
              <a:rPr lang="en-US" smtClean="0"/>
              <a:t>3/19/2025</a:t>
            </a:fld>
            <a:endParaRPr lang="en-US"/>
          </a:p>
        </p:txBody>
      </p:sp>
      <p:sp>
        <p:nvSpPr>
          <p:cNvPr id="6" name="Footer Placeholder 5">
            <a:extLst>
              <a:ext uri="{FF2B5EF4-FFF2-40B4-BE49-F238E27FC236}">
                <a16:creationId xmlns:a16="http://schemas.microsoft.com/office/drawing/2014/main" id="{5CA21666-70E9-D8FA-9020-3C33D4C67C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7DDB73-C5D1-CA37-C61C-C7BB5371A59C}"/>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1286520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6D678-D7C6-BB45-09B3-4FA206BD2D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DF8EAD-FC6C-1A8D-465E-7118B36B67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F592D7-63CF-351D-4D97-8405A2614D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71E96-61E4-4222-38F8-1880FAE65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DDA6B8-24D7-345A-95AB-E90C5DC610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06B421-2D67-D4DC-DE0E-2BE2EF05DD86}"/>
              </a:ext>
            </a:extLst>
          </p:cNvPr>
          <p:cNvSpPr>
            <a:spLocks noGrp="1"/>
          </p:cNvSpPr>
          <p:nvPr>
            <p:ph type="dt" sz="half" idx="10"/>
          </p:nvPr>
        </p:nvSpPr>
        <p:spPr/>
        <p:txBody>
          <a:bodyPr/>
          <a:lstStyle/>
          <a:p>
            <a:fld id="{EA7B72E6-DCA7-4A08-B6C9-85B56308BFFA}" type="datetime1">
              <a:rPr lang="en-US" smtClean="0"/>
              <a:t>3/19/2025</a:t>
            </a:fld>
            <a:endParaRPr lang="en-US"/>
          </a:p>
        </p:txBody>
      </p:sp>
      <p:sp>
        <p:nvSpPr>
          <p:cNvPr id="8" name="Footer Placeholder 7">
            <a:extLst>
              <a:ext uri="{FF2B5EF4-FFF2-40B4-BE49-F238E27FC236}">
                <a16:creationId xmlns:a16="http://schemas.microsoft.com/office/drawing/2014/main" id="{C7411C0F-B38E-0B55-290F-78FD2AB50D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80196-9CB9-49C3-DF2B-1DD29244229D}"/>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2053055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34BA-53D8-DA2F-251E-39BC5DD6AC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2C6870-0AA2-AC0E-5F29-859F2CA9C7DD}"/>
              </a:ext>
            </a:extLst>
          </p:cNvPr>
          <p:cNvSpPr>
            <a:spLocks noGrp="1"/>
          </p:cNvSpPr>
          <p:nvPr>
            <p:ph type="dt" sz="half" idx="10"/>
          </p:nvPr>
        </p:nvSpPr>
        <p:spPr/>
        <p:txBody>
          <a:bodyPr/>
          <a:lstStyle/>
          <a:p>
            <a:fld id="{6D187742-E3BA-498C-9AC1-75F5A332B2DC}" type="datetime1">
              <a:rPr lang="en-US" smtClean="0"/>
              <a:t>3/19/2025</a:t>
            </a:fld>
            <a:endParaRPr lang="en-US"/>
          </a:p>
        </p:txBody>
      </p:sp>
      <p:sp>
        <p:nvSpPr>
          <p:cNvPr id="4" name="Footer Placeholder 3">
            <a:extLst>
              <a:ext uri="{FF2B5EF4-FFF2-40B4-BE49-F238E27FC236}">
                <a16:creationId xmlns:a16="http://schemas.microsoft.com/office/drawing/2014/main" id="{6C54CB15-A99E-019E-C2C7-CA8092178B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6CEEB5-C1D5-8880-40BB-9EA8FE6150C9}"/>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1026132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9395FE-AF74-61D6-D35C-58D0AB81E438}"/>
              </a:ext>
            </a:extLst>
          </p:cNvPr>
          <p:cNvSpPr>
            <a:spLocks noGrp="1"/>
          </p:cNvSpPr>
          <p:nvPr>
            <p:ph type="dt" sz="half" idx="10"/>
          </p:nvPr>
        </p:nvSpPr>
        <p:spPr/>
        <p:txBody>
          <a:bodyPr/>
          <a:lstStyle/>
          <a:p>
            <a:fld id="{896F4B01-5532-4595-9A35-A380213B8A6C}" type="datetime1">
              <a:rPr lang="en-US" smtClean="0"/>
              <a:t>3/19/2025</a:t>
            </a:fld>
            <a:endParaRPr lang="en-US"/>
          </a:p>
        </p:txBody>
      </p:sp>
      <p:sp>
        <p:nvSpPr>
          <p:cNvPr id="3" name="Footer Placeholder 2">
            <a:extLst>
              <a:ext uri="{FF2B5EF4-FFF2-40B4-BE49-F238E27FC236}">
                <a16:creationId xmlns:a16="http://schemas.microsoft.com/office/drawing/2014/main" id="{0F53506D-BB9B-BAAB-F43F-265171F761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0DBF6F-9E1A-C514-1238-F6B478FAF7BD}"/>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297021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D3905-8328-3B66-D373-4681FE164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A6BBD7-7D4B-E1F3-3FFD-AF7009D540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4501D8-C955-7747-D7F9-65F4AD1D8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B1CD2-C037-5D1C-D52E-620A953E7EA9}"/>
              </a:ext>
            </a:extLst>
          </p:cNvPr>
          <p:cNvSpPr>
            <a:spLocks noGrp="1"/>
          </p:cNvSpPr>
          <p:nvPr>
            <p:ph type="dt" sz="half" idx="10"/>
          </p:nvPr>
        </p:nvSpPr>
        <p:spPr/>
        <p:txBody>
          <a:bodyPr/>
          <a:lstStyle/>
          <a:p>
            <a:fld id="{157E4C09-801F-4424-AAB7-C3E1A641CA10}" type="datetime1">
              <a:rPr lang="en-US" smtClean="0"/>
              <a:t>3/19/2025</a:t>
            </a:fld>
            <a:endParaRPr lang="en-US"/>
          </a:p>
        </p:txBody>
      </p:sp>
      <p:sp>
        <p:nvSpPr>
          <p:cNvPr id="6" name="Footer Placeholder 5">
            <a:extLst>
              <a:ext uri="{FF2B5EF4-FFF2-40B4-BE49-F238E27FC236}">
                <a16:creationId xmlns:a16="http://schemas.microsoft.com/office/drawing/2014/main" id="{C244B249-6652-A7BF-563E-DECE75A3AC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4490A-EAA3-8644-488B-F210E2C65CE4}"/>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3688889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EAC2-13AC-68DD-DB5C-852B6C9C0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DE2EFA-981C-79F0-E6AC-7D607101AF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F922F-F04C-408F-6D57-520229253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7A8676-167C-A791-5599-D799CD4A54AA}"/>
              </a:ext>
            </a:extLst>
          </p:cNvPr>
          <p:cNvSpPr>
            <a:spLocks noGrp="1"/>
          </p:cNvSpPr>
          <p:nvPr>
            <p:ph type="dt" sz="half" idx="10"/>
          </p:nvPr>
        </p:nvSpPr>
        <p:spPr/>
        <p:txBody>
          <a:bodyPr/>
          <a:lstStyle/>
          <a:p>
            <a:fld id="{B794BFB0-6092-4F62-A0EE-2E27F4007A2F}" type="datetime1">
              <a:rPr lang="en-US" smtClean="0"/>
              <a:t>3/19/2025</a:t>
            </a:fld>
            <a:endParaRPr lang="en-US"/>
          </a:p>
        </p:txBody>
      </p:sp>
      <p:sp>
        <p:nvSpPr>
          <p:cNvPr id="6" name="Footer Placeholder 5">
            <a:extLst>
              <a:ext uri="{FF2B5EF4-FFF2-40B4-BE49-F238E27FC236}">
                <a16:creationId xmlns:a16="http://schemas.microsoft.com/office/drawing/2014/main" id="{792DA6C2-6728-2CC8-CC0B-0BABD0D9D1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BC3555-54B0-6F3F-C7A5-7D342D332075}"/>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1688926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C5358-DAEC-F492-01FE-1983D11E58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76ECE0-6DC2-BC35-DD05-13B4DCB30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FB157-2F09-A318-7AD5-693C4921A719}"/>
              </a:ext>
            </a:extLst>
          </p:cNvPr>
          <p:cNvSpPr>
            <a:spLocks noGrp="1"/>
          </p:cNvSpPr>
          <p:nvPr>
            <p:ph type="dt" sz="half" idx="10"/>
          </p:nvPr>
        </p:nvSpPr>
        <p:spPr/>
        <p:txBody>
          <a:bodyPr/>
          <a:lstStyle/>
          <a:p>
            <a:fld id="{DD160A63-31E3-4688-9C6C-FE7646D3916F}" type="datetime1">
              <a:rPr lang="en-US" smtClean="0"/>
              <a:t>3/19/2025</a:t>
            </a:fld>
            <a:endParaRPr lang="en-US"/>
          </a:p>
        </p:txBody>
      </p:sp>
      <p:sp>
        <p:nvSpPr>
          <p:cNvPr id="5" name="Footer Placeholder 4">
            <a:extLst>
              <a:ext uri="{FF2B5EF4-FFF2-40B4-BE49-F238E27FC236}">
                <a16:creationId xmlns:a16="http://schemas.microsoft.com/office/drawing/2014/main" id="{6680CC22-A9C2-C565-0CB3-D0F776F35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1AFACB-7E7C-992C-DE77-9C360CAE1ED8}"/>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307325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1B6694-DB7C-AD70-3BA5-A9CCF2D695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31727F-CA83-07F6-C04B-268156899D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15372-DD7E-4041-B47F-F38CE750D299}"/>
              </a:ext>
            </a:extLst>
          </p:cNvPr>
          <p:cNvSpPr>
            <a:spLocks noGrp="1"/>
          </p:cNvSpPr>
          <p:nvPr>
            <p:ph type="dt" sz="half" idx="10"/>
          </p:nvPr>
        </p:nvSpPr>
        <p:spPr/>
        <p:txBody>
          <a:bodyPr/>
          <a:lstStyle/>
          <a:p>
            <a:fld id="{BBE1D7C7-CFB6-4CBB-AC4A-C577650DB43B}" type="datetime1">
              <a:rPr lang="en-US" smtClean="0"/>
              <a:t>3/19/2025</a:t>
            </a:fld>
            <a:endParaRPr lang="en-US"/>
          </a:p>
        </p:txBody>
      </p:sp>
      <p:sp>
        <p:nvSpPr>
          <p:cNvPr id="5" name="Footer Placeholder 4">
            <a:extLst>
              <a:ext uri="{FF2B5EF4-FFF2-40B4-BE49-F238E27FC236}">
                <a16:creationId xmlns:a16="http://schemas.microsoft.com/office/drawing/2014/main" id="{AD7D23E2-A29C-3AF1-18CB-C63BFB97A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626D50-63F4-0218-7958-34E899A5E5B5}"/>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32249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 Alt Tex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Insert Title, 28pt Calibri Bold (Color: RGB 33, 33, 33)</a:t>
            </a:r>
          </a:p>
        </p:txBody>
      </p:sp>
      <p:sp>
        <p:nvSpPr>
          <p:cNvPr id="12" name="Content Placeholder"/>
          <p:cNvSpPr>
            <a:spLocks noGrp="1"/>
          </p:cNvSpPr>
          <p:nvPr>
            <p:ph sz="quarter" idx="13"/>
          </p:nvPr>
        </p:nvSpPr>
        <p:spPr>
          <a:xfrm>
            <a:off x="838200" y="1417319"/>
            <a:ext cx="10515600" cy="4464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p:cNvSpPr>
            <a:spLocks noGrp="1"/>
          </p:cNvSpPr>
          <p:nvPr>
            <p:ph type="sldNum" sz="quarter" idx="12"/>
          </p:nvPr>
        </p:nvSpPr>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162876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Subtitles">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Insert Title, 28pt Calibri Bold (Color: RGB 33, 33, 33)</a:t>
            </a:r>
          </a:p>
        </p:txBody>
      </p:sp>
      <p:sp>
        <p:nvSpPr>
          <p:cNvPr id="12" name="Content Placeholder"/>
          <p:cNvSpPr>
            <a:spLocks noGrp="1"/>
          </p:cNvSpPr>
          <p:nvPr>
            <p:ph sz="quarter" idx="13"/>
          </p:nvPr>
        </p:nvSpPr>
        <p:spPr>
          <a:xfrm>
            <a:off x="838200" y="1417320"/>
            <a:ext cx="10515600" cy="20116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Heading Placeholder 1">
            <a:extLst>
              <a:ext uri="{FF2B5EF4-FFF2-40B4-BE49-F238E27FC236}">
                <a16:creationId xmlns:a16="http://schemas.microsoft.com/office/drawing/2014/main" id="{4A0F253A-250E-3947-9C4E-D0BADA9973ED}"/>
              </a:ext>
            </a:extLst>
          </p:cNvPr>
          <p:cNvSpPr>
            <a:spLocks noGrp="1"/>
          </p:cNvSpPr>
          <p:nvPr>
            <p:ph type="body" sz="quarter" idx="14" hasCustomPrompt="1"/>
          </p:nvPr>
        </p:nvSpPr>
        <p:spPr>
          <a:xfrm>
            <a:off x="838200" y="3640138"/>
            <a:ext cx="5257800" cy="423862"/>
          </a:xfrm>
        </p:spPr>
        <p:txBody>
          <a:bodyPr/>
          <a:lstStyle>
            <a:lvl1pPr marL="0" indent="0">
              <a:buNone/>
              <a:defRPr b="1"/>
            </a:lvl1pPr>
          </a:lstStyle>
          <a:p>
            <a:pPr lvl="0"/>
            <a:r>
              <a:rPr lang="en-US"/>
              <a:t>Insert Heading</a:t>
            </a:r>
          </a:p>
        </p:txBody>
      </p:sp>
      <p:sp>
        <p:nvSpPr>
          <p:cNvPr id="11" name="Content Placeholder 1">
            <a:extLst>
              <a:ext uri="{FF2B5EF4-FFF2-40B4-BE49-F238E27FC236}">
                <a16:creationId xmlns:a16="http://schemas.microsoft.com/office/drawing/2014/main" id="{D4F61BFB-7E97-CA4A-9D7A-C2EB218D6839}"/>
              </a:ext>
            </a:extLst>
          </p:cNvPr>
          <p:cNvSpPr>
            <a:spLocks noGrp="1"/>
          </p:cNvSpPr>
          <p:nvPr>
            <p:ph sz="quarter" idx="15"/>
          </p:nvPr>
        </p:nvSpPr>
        <p:spPr>
          <a:xfrm>
            <a:off x="838200" y="4126653"/>
            <a:ext cx="5257800" cy="1899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Heading Placeholder 2">
            <a:extLst>
              <a:ext uri="{FF2B5EF4-FFF2-40B4-BE49-F238E27FC236}">
                <a16:creationId xmlns:a16="http://schemas.microsoft.com/office/drawing/2014/main" id="{83402AF2-F89A-D04C-8D3C-76D8C388F10A}"/>
              </a:ext>
            </a:extLst>
          </p:cNvPr>
          <p:cNvSpPr>
            <a:spLocks noGrp="1"/>
          </p:cNvSpPr>
          <p:nvPr>
            <p:ph type="body" sz="quarter" idx="16" hasCustomPrompt="1"/>
          </p:nvPr>
        </p:nvSpPr>
        <p:spPr>
          <a:xfrm>
            <a:off x="6138334" y="3640138"/>
            <a:ext cx="5257800" cy="423862"/>
          </a:xfrm>
        </p:spPr>
        <p:txBody>
          <a:bodyPr/>
          <a:lstStyle>
            <a:lvl1pPr marL="0" indent="0">
              <a:buNone/>
              <a:defRPr b="1"/>
            </a:lvl1pPr>
          </a:lstStyle>
          <a:p>
            <a:pPr lvl="0"/>
            <a:r>
              <a:rPr lang="en-US"/>
              <a:t>Insert Heading</a:t>
            </a:r>
          </a:p>
        </p:txBody>
      </p:sp>
      <p:sp>
        <p:nvSpPr>
          <p:cNvPr id="14" name="Content Placeholder 2">
            <a:extLst>
              <a:ext uri="{FF2B5EF4-FFF2-40B4-BE49-F238E27FC236}">
                <a16:creationId xmlns:a16="http://schemas.microsoft.com/office/drawing/2014/main" id="{274E85CB-8292-B74E-B2DC-1B7541D0F575}"/>
              </a:ext>
            </a:extLst>
          </p:cNvPr>
          <p:cNvSpPr>
            <a:spLocks noGrp="1"/>
          </p:cNvSpPr>
          <p:nvPr>
            <p:ph sz="quarter" idx="17"/>
          </p:nvPr>
        </p:nvSpPr>
        <p:spPr>
          <a:xfrm>
            <a:off x="6138334" y="4126653"/>
            <a:ext cx="5257800" cy="1899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p:cNvSpPr>
            <a:spLocks noGrp="1"/>
          </p:cNvSpPr>
          <p:nvPr>
            <p:ph type="sldNum" sz="quarter" idx="12"/>
          </p:nvPr>
        </p:nvSpPr>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110624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cons w/ Content">
    <p:spTree>
      <p:nvGrpSpPr>
        <p:cNvPr id="1" name=""/>
        <p:cNvGrpSpPr/>
        <p:nvPr/>
      </p:nvGrpSpPr>
      <p:grpSpPr>
        <a:xfrm>
          <a:off x="0" y="0"/>
          <a:ext cx="0" cy="0"/>
          <a:chOff x="0" y="0"/>
          <a:chExt cx="0" cy="0"/>
        </a:xfrm>
      </p:grpSpPr>
      <p:sp>
        <p:nvSpPr>
          <p:cNvPr id="7" name="Slide Title"/>
          <p:cNvSpPr>
            <a:spLocks noGrp="1"/>
          </p:cNvSpPr>
          <p:nvPr>
            <p:ph type="title" hasCustomPrompt="1"/>
          </p:nvPr>
        </p:nvSpPr>
        <p:spPr>
          <a:xfrm>
            <a:off x="838200" y="374904"/>
            <a:ext cx="10515600" cy="685800"/>
          </a:xfrm>
        </p:spPr>
        <p:txBody>
          <a:bodyPr>
            <a:noAutofit/>
          </a:bodyPr>
          <a:lstStyle>
            <a:lvl1pPr>
              <a:defRPr sz="2800" b="1" i="0">
                <a:latin typeface="Calibri" charset="0"/>
                <a:ea typeface="Calibri" charset="0"/>
                <a:cs typeface="Calibri" charset="0"/>
              </a:defRPr>
            </a:lvl1pPr>
          </a:lstStyle>
          <a:p>
            <a:r>
              <a:rPr lang="en-US"/>
              <a:t>Insert Title, 28pt Calibri Bold (Color: RGB 33, 33, 33)</a:t>
            </a:r>
          </a:p>
        </p:txBody>
      </p:sp>
      <p:sp>
        <p:nvSpPr>
          <p:cNvPr id="8" name="Icon 1">
            <a:extLst>
              <a:ext uri="{FF2B5EF4-FFF2-40B4-BE49-F238E27FC236}">
                <a16:creationId xmlns:a16="http://schemas.microsoft.com/office/drawing/2014/main" id="{33DD426A-81F2-B34C-ABF5-EE466FE47906}"/>
              </a:ext>
            </a:extLst>
          </p:cNvPr>
          <p:cNvSpPr>
            <a:spLocks noGrp="1"/>
          </p:cNvSpPr>
          <p:nvPr>
            <p:ph type="pic" sz="quarter" idx="16" hasCustomPrompt="1"/>
          </p:nvPr>
        </p:nvSpPr>
        <p:spPr>
          <a:xfrm>
            <a:off x="838200" y="1241556"/>
            <a:ext cx="914400" cy="914400"/>
          </a:xfrm>
        </p:spPr>
        <p:txBody>
          <a:bodyPr/>
          <a:lstStyle>
            <a:lvl1pPr marL="0" indent="0">
              <a:buNone/>
              <a:defRPr/>
            </a:lvl1pPr>
          </a:lstStyle>
          <a:p>
            <a:r>
              <a:rPr lang="en-US"/>
              <a:t>Icon</a:t>
            </a:r>
          </a:p>
        </p:txBody>
      </p:sp>
      <p:sp>
        <p:nvSpPr>
          <p:cNvPr id="10" name="Text Placeholder 1">
            <a:extLst>
              <a:ext uri="{FF2B5EF4-FFF2-40B4-BE49-F238E27FC236}">
                <a16:creationId xmlns:a16="http://schemas.microsoft.com/office/drawing/2014/main" id="{7A57BF28-2D4C-5C45-B921-0C1C8CB02A41}"/>
              </a:ext>
            </a:extLst>
          </p:cNvPr>
          <p:cNvSpPr>
            <a:spLocks noGrp="1"/>
          </p:cNvSpPr>
          <p:nvPr>
            <p:ph type="body" sz="quarter" idx="17"/>
          </p:nvPr>
        </p:nvSpPr>
        <p:spPr>
          <a:xfrm>
            <a:off x="2120900" y="1241425"/>
            <a:ext cx="9232900" cy="914531"/>
          </a:xfrm>
        </p:spPr>
        <p:txBody>
          <a:bodyPr/>
          <a:lstStyle/>
          <a:p>
            <a:pPr lvl="0"/>
            <a:r>
              <a:rPr lang="en-US"/>
              <a:t>Edit Master text styles</a:t>
            </a:r>
          </a:p>
        </p:txBody>
      </p:sp>
      <p:sp>
        <p:nvSpPr>
          <p:cNvPr id="16" name="Icon 2">
            <a:extLst>
              <a:ext uri="{FF2B5EF4-FFF2-40B4-BE49-F238E27FC236}">
                <a16:creationId xmlns:a16="http://schemas.microsoft.com/office/drawing/2014/main" id="{BEE80464-E9FA-434C-A292-19252F2ACA3B}"/>
              </a:ext>
            </a:extLst>
          </p:cNvPr>
          <p:cNvSpPr>
            <a:spLocks noGrp="1"/>
          </p:cNvSpPr>
          <p:nvPr>
            <p:ph type="pic" sz="quarter" idx="18" hasCustomPrompt="1"/>
          </p:nvPr>
        </p:nvSpPr>
        <p:spPr>
          <a:xfrm>
            <a:off x="838200" y="2348489"/>
            <a:ext cx="914400" cy="914400"/>
          </a:xfrm>
        </p:spPr>
        <p:txBody>
          <a:bodyPr/>
          <a:lstStyle>
            <a:lvl1pPr marL="0" indent="0">
              <a:buNone/>
              <a:defRPr/>
            </a:lvl1pPr>
          </a:lstStyle>
          <a:p>
            <a:r>
              <a:rPr lang="en-US"/>
              <a:t>Icon</a:t>
            </a:r>
          </a:p>
        </p:txBody>
      </p:sp>
      <p:sp>
        <p:nvSpPr>
          <p:cNvPr id="20" name="Text Placeholder 2">
            <a:extLst>
              <a:ext uri="{FF2B5EF4-FFF2-40B4-BE49-F238E27FC236}">
                <a16:creationId xmlns:a16="http://schemas.microsoft.com/office/drawing/2014/main" id="{C729A1C2-9323-5542-BE76-53EBF91E0A64}"/>
              </a:ext>
            </a:extLst>
          </p:cNvPr>
          <p:cNvSpPr>
            <a:spLocks noGrp="1"/>
          </p:cNvSpPr>
          <p:nvPr>
            <p:ph type="body" sz="quarter" idx="19"/>
          </p:nvPr>
        </p:nvSpPr>
        <p:spPr>
          <a:xfrm>
            <a:off x="2120900" y="2332301"/>
            <a:ext cx="9232900" cy="895849"/>
          </a:xfrm>
        </p:spPr>
        <p:txBody>
          <a:bodyPr/>
          <a:lstStyle/>
          <a:p>
            <a:pPr lvl="0"/>
            <a:r>
              <a:rPr lang="en-US"/>
              <a:t>Edit Master text styles</a:t>
            </a:r>
          </a:p>
        </p:txBody>
      </p:sp>
      <p:sp>
        <p:nvSpPr>
          <p:cNvPr id="21" name="Icon 3">
            <a:extLst>
              <a:ext uri="{FF2B5EF4-FFF2-40B4-BE49-F238E27FC236}">
                <a16:creationId xmlns:a16="http://schemas.microsoft.com/office/drawing/2014/main" id="{490100E6-8287-294B-B50D-8ECC67FA8A81}"/>
              </a:ext>
            </a:extLst>
          </p:cNvPr>
          <p:cNvSpPr>
            <a:spLocks noGrp="1"/>
          </p:cNvSpPr>
          <p:nvPr>
            <p:ph type="pic" sz="quarter" idx="20" hasCustomPrompt="1"/>
          </p:nvPr>
        </p:nvSpPr>
        <p:spPr>
          <a:xfrm>
            <a:off x="838200" y="3455422"/>
            <a:ext cx="914400" cy="914400"/>
          </a:xfrm>
        </p:spPr>
        <p:txBody>
          <a:bodyPr/>
          <a:lstStyle>
            <a:lvl1pPr marL="0" indent="0">
              <a:buNone/>
              <a:defRPr/>
            </a:lvl1pPr>
          </a:lstStyle>
          <a:p>
            <a:r>
              <a:rPr lang="en-US"/>
              <a:t>Icon</a:t>
            </a:r>
          </a:p>
        </p:txBody>
      </p:sp>
      <p:sp>
        <p:nvSpPr>
          <p:cNvPr id="22" name="Text Placeholder 3">
            <a:extLst>
              <a:ext uri="{FF2B5EF4-FFF2-40B4-BE49-F238E27FC236}">
                <a16:creationId xmlns:a16="http://schemas.microsoft.com/office/drawing/2014/main" id="{BBAF3B9D-3360-FD4E-B9B3-7CADE2B3B49F}"/>
              </a:ext>
            </a:extLst>
          </p:cNvPr>
          <p:cNvSpPr>
            <a:spLocks noGrp="1"/>
          </p:cNvSpPr>
          <p:nvPr>
            <p:ph type="body" sz="quarter" idx="21"/>
          </p:nvPr>
        </p:nvSpPr>
        <p:spPr>
          <a:xfrm>
            <a:off x="2120900" y="3419039"/>
            <a:ext cx="9232900" cy="948428"/>
          </a:xfrm>
        </p:spPr>
        <p:txBody>
          <a:bodyPr/>
          <a:lstStyle/>
          <a:p>
            <a:pPr lvl="0"/>
            <a:r>
              <a:rPr lang="en-US"/>
              <a:t>Edit Master text styles</a:t>
            </a:r>
          </a:p>
        </p:txBody>
      </p:sp>
      <p:sp>
        <p:nvSpPr>
          <p:cNvPr id="23" name="Icon 4">
            <a:extLst>
              <a:ext uri="{FF2B5EF4-FFF2-40B4-BE49-F238E27FC236}">
                <a16:creationId xmlns:a16="http://schemas.microsoft.com/office/drawing/2014/main" id="{AC48532A-7B11-D64B-B36E-349B6D3EABC0}"/>
              </a:ext>
            </a:extLst>
          </p:cNvPr>
          <p:cNvSpPr>
            <a:spLocks noGrp="1"/>
          </p:cNvSpPr>
          <p:nvPr>
            <p:ph type="pic" sz="quarter" idx="22" hasCustomPrompt="1"/>
          </p:nvPr>
        </p:nvSpPr>
        <p:spPr>
          <a:xfrm>
            <a:off x="838200" y="4562355"/>
            <a:ext cx="914400" cy="914400"/>
          </a:xfrm>
        </p:spPr>
        <p:txBody>
          <a:bodyPr/>
          <a:lstStyle>
            <a:lvl1pPr marL="0" indent="0">
              <a:buNone/>
              <a:defRPr/>
            </a:lvl1pPr>
          </a:lstStyle>
          <a:p>
            <a:r>
              <a:rPr lang="en-US"/>
              <a:t>Icon</a:t>
            </a:r>
          </a:p>
        </p:txBody>
      </p:sp>
      <p:sp>
        <p:nvSpPr>
          <p:cNvPr id="24" name="Text Placeholder 4">
            <a:extLst>
              <a:ext uri="{FF2B5EF4-FFF2-40B4-BE49-F238E27FC236}">
                <a16:creationId xmlns:a16="http://schemas.microsoft.com/office/drawing/2014/main" id="{D245C863-A608-204E-A3BF-D45CFC1D6018}"/>
              </a:ext>
            </a:extLst>
          </p:cNvPr>
          <p:cNvSpPr>
            <a:spLocks noGrp="1"/>
          </p:cNvSpPr>
          <p:nvPr>
            <p:ph type="body" sz="quarter" idx="23"/>
          </p:nvPr>
        </p:nvSpPr>
        <p:spPr>
          <a:xfrm>
            <a:off x="2120900" y="4558356"/>
            <a:ext cx="9232900" cy="918399"/>
          </a:xfrm>
        </p:spPr>
        <p:txBody>
          <a:bodyPr/>
          <a:lstStyle/>
          <a:p>
            <a:pPr lvl="0"/>
            <a:r>
              <a:rPr lang="en-US"/>
              <a:t>Edit Master text styles</a:t>
            </a:r>
          </a:p>
        </p:txBody>
      </p:sp>
      <p:sp>
        <p:nvSpPr>
          <p:cNvPr id="3" name="Slide Number Placeholder"/>
          <p:cNvSpPr>
            <a:spLocks noGrp="1"/>
          </p:cNvSpPr>
          <p:nvPr>
            <p:ph type="sldNum" sz="quarter" idx="10"/>
          </p:nvPr>
        </p:nvSpPr>
        <p:spPr>
          <a:xfrm>
            <a:off x="8610600" y="6025896"/>
            <a:ext cx="2743200" cy="365125"/>
          </a:xfrm>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270674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lide Title"/>
          <p:cNvSpPr>
            <a:spLocks noGrp="1"/>
          </p:cNvSpPr>
          <p:nvPr>
            <p:ph type="title" hasCustomPrompt="1"/>
          </p:nvPr>
        </p:nvSpPr>
        <p:spPr/>
        <p:txBody>
          <a:bodyPr>
            <a:normAutofit/>
          </a:bodyPr>
          <a:lstStyle>
            <a:lvl1pPr>
              <a:defRPr sz="2800" b="1" i="0">
                <a:latin typeface="Calibri" charset="0"/>
                <a:ea typeface="Calibri" charset="0"/>
                <a:cs typeface="Calibri" charset="0"/>
              </a:defRPr>
            </a:lvl1pPr>
          </a:lstStyle>
          <a:p>
            <a:r>
              <a:rPr lang="en-US"/>
              <a:t>Insert Title, 28pt Calibri Bold (Color: RGB 33, 33, 33)</a:t>
            </a:r>
          </a:p>
        </p:txBody>
      </p:sp>
      <p:sp>
        <p:nvSpPr>
          <p:cNvPr id="5" name="Slide Number Placeholder"/>
          <p:cNvSpPr>
            <a:spLocks noGrp="1"/>
          </p:cNvSpPr>
          <p:nvPr>
            <p:ph type="sldNum" sz="quarter" idx="12"/>
          </p:nvPr>
        </p:nvSpPr>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268322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bg>
      <p:bgPr>
        <a:solidFill>
          <a:schemeClr val="bg1"/>
        </a:solidFill>
        <a:effectLst/>
      </p:bgPr>
    </p:bg>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E91F509F-367C-43B5-9D65-08DF459950B0}"/>
              </a:ext>
            </a:extLst>
          </p:cNvPr>
          <p:cNvSpPr txBox="1">
            <a:spLocks/>
          </p:cNvSpPr>
          <p:nvPr userDrawn="1"/>
        </p:nvSpPr>
        <p:spPr>
          <a:xfrm>
            <a:off x="11576179" y="6393669"/>
            <a:ext cx="553492" cy="326751"/>
          </a:xfrm>
          <a:prstGeom prst="rect">
            <a:avLst/>
          </a:prstGeom>
        </p:spPr>
        <p:txBody>
          <a:bodyPr lIns="85725" tIns="42863" rIns="85725" bIns="42863"/>
          <a:lstStyle>
            <a:defPPr>
              <a:defRPr lang="en-US"/>
            </a:defPPr>
            <a:lvl1pPr marL="0" algn="l" defTabSz="913031" rtl="0" eaLnBrk="1" latinLnBrk="0" hangingPunct="1">
              <a:defRPr sz="1800" kern="1200">
                <a:solidFill>
                  <a:schemeClr val="tx1"/>
                </a:solidFill>
                <a:latin typeface="+mn-lt"/>
                <a:ea typeface="+mn-ea"/>
                <a:cs typeface="+mn-cs"/>
              </a:defRPr>
            </a:lvl1pPr>
            <a:lvl2pPr marL="456514" algn="l" defTabSz="913031" rtl="0" eaLnBrk="1" latinLnBrk="0" hangingPunct="1">
              <a:defRPr sz="1800" kern="1200">
                <a:solidFill>
                  <a:schemeClr val="tx1"/>
                </a:solidFill>
                <a:latin typeface="+mn-lt"/>
                <a:ea typeface="+mn-ea"/>
                <a:cs typeface="+mn-cs"/>
              </a:defRPr>
            </a:lvl2pPr>
            <a:lvl3pPr marL="913031" algn="l" defTabSz="913031" rtl="0" eaLnBrk="1" latinLnBrk="0" hangingPunct="1">
              <a:defRPr sz="1800" kern="1200">
                <a:solidFill>
                  <a:schemeClr val="tx1"/>
                </a:solidFill>
                <a:latin typeface="+mn-lt"/>
                <a:ea typeface="+mn-ea"/>
                <a:cs typeface="+mn-cs"/>
              </a:defRPr>
            </a:lvl3pPr>
            <a:lvl4pPr marL="1369544" algn="l" defTabSz="913031" rtl="0" eaLnBrk="1" latinLnBrk="0" hangingPunct="1">
              <a:defRPr sz="1800" kern="1200">
                <a:solidFill>
                  <a:schemeClr val="tx1"/>
                </a:solidFill>
                <a:latin typeface="+mn-lt"/>
                <a:ea typeface="+mn-ea"/>
                <a:cs typeface="+mn-cs"/>
              </a:defRPr>
            </a:lvl4pPr>
            <a:lvl5pPr marL="1826060" algn="l" defTabSz="913031" rtl="0" eaLnBrk="1" latinLnBrk="0" hangingPunct="1">
              <a:defRPr sz="1800" kern="1200">
                <a:solidFill>
                  <a:schemeClr val="tx1"/>
                </a:solidFill>
                <a:latin typeface="+mn-lt"/>
                <a:ea typeface="+mn-ea"/>
                <a:cs typeface="+mn-cs"/>
              </a:defRPr>
            </a:lvl5pPr>
            <a:lvl6pPr marL="2282580" algn="l" defTabSz="913031" rtl="0" eaLnBrk="1" latinLnBrk="0" hangingPunct="1">
              <a:defRPr sz="1800" kern="1200">
                <a:solidFill>
                  <a:schemeClr val="tx1"/>
                </a:solidFill>
                <a:latin typeface="+mn-lt"/>
                <a:ea typeface="+mn-ea"/>
                <a:cs typeface="+mn-cs"/>
              </a:defRPr>
            </a:lvl6pPr>
            <a:lvl7pPr marL="2739088" algn="l" defTabSz="913031" rtl="0" eaLnBrk="1" latinLnBrk="0" hangingPunct="1">
              <a:defRPr sz="1800" kern="1200">
                <a:solidFill>
                  <a:schemeClr val="tx1"/>
                </a:solidFill>
                <a:latin typeface="+mn-lt"/>
                <a:ea typeface="+mn-ea"/>
                <a:cs typeface="+mn-cs"/>
              </a:defRPr>
            </a:lvl7pPr>
            <a:lvl8pPr marL="3195603" algn="l" defTabSz="913031" rtl="0" eaLnBrk="1" latinLnBrk="0" hangingPunct="1">
              <a:defRPr sz="1800" kern="1200">
                <a:solidFill>
                  <a:schemeClr val="tx1"/>
                </a:solidFill>
                <a:latin typeface="+mn-lt"/>
                <a:ea typeface="+mn-ea"/>
                <a:cs typeface="+mn-cs"/>
              </a:defRPr>
            </a:lvl8pPr>
            <a:lvl9pPr marL="3652119" algn="l" defTabSz="913031" rtl="0" eaLnBrk="1" latinLnBrk="0" hangingPunct="1">
              <a:defRPr sz="1800" kern="1200">
                <a:solidFill>
                  <a:schemeClr val="tx1"/>
                </a:solidFill>
                <a:latin typeface="+mn-lt"/>
                <a:ea typeface="+mn-ea"/>
                <a:cs typeface="+mn-cs"/>
              </a:defRPr>
            </a:lvl9pPr>
          </a:lstStyle>
          <a:p>
            <a:pPr algn="ctr">
              <a:defRPr/>
            </a:pPr>
            <a:fld id="{E706F90A-6013-4415-B906-4E65E6F55155}" type="slidenum">
              <a:rPr lang="en-US" sz="1200">
                <a:solidFill>
                  <a:srgbClr val="7E9C3C"/>
                </a:solidFill>
                <a:latin typeface="Lato Light" panose="020F0502020204030203" pitchFamily="34" charset="0"/>
                <a:ea typeface="Lato Light" panose="020F0502020204030203" pitchFamily="34" charset="0"/>
                <a:cs typeface="Lato Light" panose="020F0502020204030203" pitchFamily="34" charset="0"/>
              </a:rPr>
              <a:pPr algn="ctr">
                <a:defRPr/>
              </a:pPr>
              <a:t>‹#›</a:t>
            </a:fld>
            <a:endParaRPr lang="en-US" sz="1200">
              <a:solidFill>
                <a:srgbClr val="7E9C3C"/>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2" name="Title 1"/>
          <p:cNvSpPr>
            <a:spLocks noGrp="1"/>
          </p:cNvSpPr>
          <p:nvPr>
            <p:ph type="title" hasCustomPrompt="1"/>
          </p:nvPr>
        </p:nvSpPr>
        <p:spPr>
          <a:xfrm>
            <a:off x="606490" y="304800"/>
            <a:ext cx="10969689" cy="762000"/>
          </a:xfrm>
        </p:spPr>
        <p:txBody>
          <a:bodyPr vert="horz" lIns="91289" tIns="45642" rIns="91289" bIns="45642" rtlCol="0" anchor="ctr">
            <a:normAutofit/>
          </a:bodyPr>
          <a:lstStyle>
            <a:lvl1pPr algn="l" defTabSz="1217132" rtl="0" eaLnBrk="1" latinLnBrk="0" hangingPunct="1">
              <a:spcBef>
                <a:spcPct val="0"/>
              </a:spcBef>
              <a:buNone/>
              <a:defRPr lang="en-US" sz="3733" b="1" kern="1200" dirty="0">
                <a:solidFill>
                  <a:schemeClr val="tx1">
                    <a:lumMod val="95000"/>
                    <a:lumOff val="5000"/>
                  </a:schemeClr>
                </a:solidFill>
                <a:latin typeface="Lato" pitchFamily="34" charset="0"/>
                <a:ea typeface="Lato" pitchFamily="34" charset="0"/>
                <a:cs typeface="Lato" pitchFamily="34" charset="0"/>
              </a:defRPr>
            </a:lvl1pPr>
          </a:lstStyle>
          <a:p>
            <a:r>
              <a:rPr lang="en-US"/>
              <a:t>Click to edit master title style</a:t>
            </a:r>
          </a:p>
        </p:txBody>
      </p:sp>
      <p:sp>
        <p:nvSpPr>
          <p:cNvPr id="3" name="Content Placeholder 2"/>
          <p:cNvSpPr>
            <a:spLocks noGrp="1"/>
          </p:cNvSpPr>
          <p:nvPr>
            <p:ph idx="1" hasCustomPrompt="1"/>
          </p:nvPr>
        </p:nvSpPr>
        <p:spPr>
          <a:xfrm>
            <a:off x="606491" y="1371601"/>
            <a:ext cx="10972800" cy="4805265"/>
          </a:xfrm>
        </p:spPr>
        <p:txBody>
          <a:bodyPr>
            <a:normAutofit/>
          </a:bodyPr>
          <a:lstStyle>
            <a:lvl1pPr>
              <a:defRPr sz="2667">
                <a:solidFill>
                  <a:schemeClr val="tx1">
                    <a:lumMod val="95000"/>
                    <a:lumOff val="5000"/>
                  </a:schemeClr>
                </a:solidFill>
                <a:latin typeface="Lato Light" panose="020F0502020204030203" pitchFamily="34" charset="0"/>
                <a:ea typeface="Lato Light" panose="020F0502020204030203" pitchFamily="34" charset="0"/>
                <a:cs typeface="Lato Light" panose="020F0502020204030203" pitchFamily="34" charset="0"/>
              </a:defRPr>
            </a:lvl1pPr>
            <a:lvl2pPr>
              <a:defRPr sz="2133">
                <a:solidFill>
                  <a:schemeClr val="tx1">
                    <a:lumMod val="95000"/>
                    <a:lumOff val="5000"/>
                  </a:schemeClr>
                </a:solidFill>
                <a:latin typeface="Lato Light" panose="020F0502020204030203" pitchFamily="34" charset="0"/>
                <a:ea typeface="Lato Light" panose="020F0502020204030203" pitchFamily="34" charset="0"/>
                <a:cs typeface="Lato Light" panose="020F0502020204030203" pitchFamily="34" charset="0"/>
              </a:defRPr>
            </a:lvl2pPr>
            <a:lvl3pPr marL="846498" indent="-389389">
              <a:buFont typeface="Arial" pitchFamily="34" charset="0"/>
              <a:buChar char="•"/>
              <a:defRPr sz="1867" baseline="0">
                <a:solidFill>
                  <a:schemeClr val="tx1">
                    <a:lumMod val="95000"/>
                    <a:lumOff val="5000"/>
                  </a:schemeClr>
                </a:solidFill>
                <a:latin typeface="Lato Light" panose="020F0502020204030203" pitchFamily="34" charset="0"/>
                <a:ea typeface="Lato Light" panose="020F0502020204030203" pitchFamily="34" charset="0"/>
                <a:cs typeface="Lato Light" panose="020F0502020204030203" pitchFamily="34" charset="0"/>
              </a:defRPr>
            </a:lvl3pPr>
            <a:lvl4pPr marL="1218956" indent="-304739">
              <a:buFont typeface="Arial" pitchFamily="34" charset="0"/>
              <a:buChar char="•"/>
              <a:defRPr sz="1867">
                <a:solidFill>
                  <a:schemeClr val="tx1">
                    <a:lumMod val="95000"/>
                    <a:lumOff val="5000"/>
                  </a:schemeClr>
                </a:solidFill>
                <a:latin typeface="Lato Light" panose="020F0502020204030203" pitchFamily="34" charset="0"/>
                <a:ea typeface="Lato Light" panose="020F0502020204030203" pitchFamily="34" charset="0"/>
                <a:cs typeface="Lato Light" panose="020F0502020204030203" pitchFamily="34" charset="0"/>
              </a:defRPr>
            </a:lvl4pPr>
            <a:lvl5pPr marL="1676065" indent="-372459">
              <a:defRPr sz="1600"/>
            </a:lvl5pPr>
          </a:lstStyle>
          <a:p>
            <a:pPr lvl="0"/>
            <a:r>
              <a:rPr lang="en-US"/>
              <a:t>Edit Master text styles</a:t>
            </a:r>
          </a:p>
          <a:p>
            <a:pPr lvl="1"/>
            <a:r>
              <a:rPr lang="en-US"/>
              <a:t>Second level</a:t>
            </a:r>
          </a:p>
          <a:p>
            <a:pPr lvl="3"/>
            <a:r>
              <a:rPr lang="en-US"/>
              <a:t>Third level</a:t>
            </a:r>
          </a:p>
          <a:p>
            <a:pPr lvl="4"/>
            <a:r>
              <a:rPr lang="en-US"/>
              <a:t>Fourth level</a:t>
            </a:r>
          </a:p>
        </p:txBody>
      </p:sp>
      <p:sp>
        <p:nvSpPr>
          <p:cNvPr id="11" name="Oval 10">
            <a:extLst>
              <a:ext uri="{FF2B5EF4-FFF2-40B4-BE49-F238E27FC236}">
                <a16:creationId xmlns:a16="http://schemas.microsoft.com/office/drawing/2014/main" id="{038F1641-51F0-42F0-886B-661FE9A1665A}"/>
              </a:ext>
            </a:extLst>
          </p:cNvPr>
          <p:cNvSpPr/>
          <p:nvPr userDrawn="1"/>
        </p:nvSpPr>
        <p:spPr>
          <a:xfrm>
            <a:off x="11689550" y="6375006"/>
            <a:ext cx="326751" cy="323137"/>
          </a:xfrm>
          <a:prstGeom prst="ellipse">
            <a:avLst/>
          </a:prstGeom>
          <a:noFill/>
          <a:ln w="1905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IN" sz="2400"/>
          </a:p>
        </p:txBody>
      </p:sp>
    </p:spTree>
    <p:extLst>
      <p:ext uri="{BB962C8B-B14F-4D97-AF65-F5344CB8AC3E}">
        <p14:creationId xmlns:p14="http://schemas.microsoft.com/office/powerpoint/2010/main" val="80822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075F-FEBA-EF32-E7C9-17E0FBA157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5166C3-7E42-9C3E-AA38-B66139F121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0758BC-4C88-BB96-2CCF-AAE287D45F83}"/>
              </a:ext>
            </a:extLst>
          </p:cNvPr>
          <p:cNvSpPr>
            <a:spLocks noGrp="1"/>
          </p:cNvSpPr>
          <p:nvPr>
            <p:ph type="dt" sz="half" idx="10"/>
          </p:nvPr>
        </p:nvSpPr>
        <p:spPr/>
        <p:txBody>
          <a:bodyPr/>
          <a:lstStyle/>
          <a:p>
            <a:fld id="{EE7B671E-AB07-45F7-AC07-DA1DE5A56F05}" type="datetime1">
              <a:rPr lang="en-US" smtClean="0"/>
              <a:t>3/19/2025</a:t>
            </a:fld>
            <a:endParaRPr lang="en-US"/>
          </a:p>
        </p:txBody>
      </p:sp>
      <p:sp>
        <p:nvSpPr>
          <p:cNvPr id="5" name="Footer Placeholder 4">
            <a:extLst>
              <a:ext uri="{FF2B5EF4-FFF2-40B4-BE49-F238E27FC236}">
                <a16:creationId xmlns:a16="http://schemas.microsoft.com/office/drawing/2014/main" id="{1C4CBC1B-2C20-65F4-B1B1-E09FEA436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FF06A-15A9-1EA9-98DA-95B6B772072B}"/>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17611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9395FE-AF74-61D6-D35C-58D0AB81E438}"/>
              </a:ext>
            </a:extLst>
          </p:cNvPr>
          <p:cNvSpPr>
            <a:spLocks noGrp="1"/>
          </p:cNvSpPr>
          <p:nvPr>
            <p:ph type="dt" sz="half" idx="10"/>
          </p:nvPr>
        </p:nvSpPr>
        <p:spPr/>
        <p:txBody>
          <a:bodyPr/>
          <a:lstStyle/>
          <a:p>
            <a:fld id="{896F4B01-5532-4595-9A35-A380213B8A6C}" type="datetime1">
              <a:rPr lang="en-US" smtClean="0"/>
              <a:t>3/19/2025</a:t>
            </a:fld>
            <a:endParaRPr lang="en-US"/>
          </a:p>
        </p:txBody>
      </p:sp>
      <p:sp>
        <p:nvSpPr>
          <p:cNvPr id="3" name="Footer Placeholder 2">
            <a:extLst>
              <a:ext uri="{FF2B5EF4-FFF2-40B4-BE49-F238E27FC236}">
                <a16:creationId xmlns:a16="http://schemas.microsoft.com/office/drawing/2014/main" id="{0F53506D-BB9B-BAAB-F43F-265171F761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0DBF6F-9E1A-C514-1238-F6B478FAF7BD}"/>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320532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075F-FEBA-EF32-E7C9-17E0FBA157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5166C3-7E42-9C3E-AA38-B66139F121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0758BC-4C88-BB96-2CCF-AAE287D45F83}"/>
              </a:ext>
            </a:extLst>
          </p:cNvPr>
          <p:cNvSpPr>
            <a:spLocks noGrp="1"/>
          </p:cNvSpPr>
          <p:nvPr>
            <p:ph type="dt" sz="half" idx="10"/>
          </p:nvPr>
        </p:nvSpPr>
        <p:spPr/>
        <p:txBody>
          <a:bodyPr/>
          <a:lstStyle/>
          <a:p>
            <a:fld id="{EE7B671E-AB07-45F7-AC07-DA1DE5A56F05}" type="datetime1">
              <a:rPr lang="en-US" smtClean="0"/>
              <a:t>3/19/2025</a:t>
            </a:fld>
            <a:endParaRPr lang="en-US"/>
          </a:p>
        </p:txBody>
      </p:sp>
      <p:sp>
        <p:nvSpPr>
          <p:cNvPr id="5" name="Footer Placeholder 4">
            <a:extLst>
              <a:ext uri="{FF2B5EF4-FFF2-40B4-BE49-F238E27FC236}">
                <a16:creationId xmlns:a16="http://schemas.microsoft.com/office/drawing/2014/main" id="{1C4CBC1B-2C20-65F4-B1B1-E09FEA436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FF06A-15A9-1EA9-98DA-95B6B772072B}"/>
              </a:ext>
            </a:extLst>
          </p:cNvPr>
          <p:cNvSpPr>
            <a:spLocks noGrp="1"/>
          </p:cNvSpPr>
          <p:nvPr>
            <p:ph type="sldNum" sz="quarter" idx="12"/>
          </p:nvPr>
        </p:nvSpPr>
        <p:spPr/>
        <p:txBody>
          <a:bodyPr/>
          <a:lstStyle/>
          <a:p>
            <a:fld id="{82CFCCFD-A778-4FAC-8121-F6DB08888B05}" type="slidenum">
              <a:rPr lang="en-US" smtClean="0"/>
              <a:t>‹#›</a:t>
            </a:fld>
            <a:endParaRPr lang="en-US"/>
          </a:p>
        </p:txBody>
      </p:sp>
    </p:spTree>
    <p:extLst>
      <p:ext uri="{BB962C8B-B14F-4D97-AF65-F5344CB8AC3E}">
        <p14:creationId xmlns:p14="http://schemas.microsoft.com/office/powerpoint/2010/main" val="210838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685800"/>
          </a:xfrm>
          <a:prstGeom prst="rect">
            <a:avLst/>
          </a:prstGeom>
        </p:spPr>
        <p:txBody>
          <a:bodyPr vert="horz" lIns="91440" tIns="45720" rIns="91440" bIns="45720" rtlCol="0" anchor="ctr">
            <a:normAutofit/>
          </a:bodyPr>
          <a:lstStyle/>
          <a:p>
            <a:r>
              <a:rPr lang="en-US"/>
              <a:t>Title Size 28pt, Calibri Bold (Color: RGB 33,33,33)</a:t>
            </a:r>
          </a:p>
        </p:txBody>
      </p:sp>
      <p:sp>
        <p:nvSpPr>
          <p:cNvPr id="3" name="Text Placeholder 2"/>
          <p:cNvSpPr>
            <a:spLocks noGrp="1"/>
          </p:cNvSpPr>
          <p:nvPr>
            <p:ph type="body" idx="1"/>
          </p:nvPr>
        </p:nvSpPr>
        <p:spPr>
          <a:xfrm>
            <a:off x="838200" y="1417320"/>
            <a:ext cx="10515600" cy="4489704"/>
          </a:xfrm>
          <a:prstGeom prst="rect">
            <a:avLst/>
          </a:prstGeom>
        </p:spPr>
        <p:txBody>
          <a:bodyPr vert="horz" lIns="91440" tIns="45720" rIns="91440" bIns="45720" rtlCol="0">
            <a:normAutofit/>
          </a:bodyPr>
          <a:lstStyle/>
          <a:p>
            <a:pPr lvl="0"/>
            <a:r>
              <a:rPr lang="en-US"/>
              <a:t>Body Text no smaller than 18pt font, Calibri Regular</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4"/>
          </p:nvPr>
        </p:nvSpPr>
        <p:spPr>
          <a:xfrm>
            <a:off x="8610600" y="602589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3346A-FCA4-684E-8D18-26E8324063ED}" type="slidenum">
              <a:rPr lang="en-US" smtClean="0"/>
              <a:t>‹#›</a:t>
            </a:fld>
            <a:endParaRPr lang="en-US"/>
          </a:p>
        </p:txBody>
      </p:sp>
    </p:spTree>
    <p:extLst>
      <p:ext uri="{BB962C8B-B14F-4D97-AF65-F5344CB8AC3E}">
        <p14:creationId xmlns:p14="http://schemas.microsoft.com/office/powerpoint/2010/main" val="15215858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5" r:id="rId6"/>
    <p:sldLayoutId id="2147483690" r:id="rId7"/>
    <p:sldLayoutId id="2147483691" r:id="rId8"/>
  </p:sldLayoutIdLst>
  <p:hf hdr="0" dt="0"/>
  <p:txStyles>
    <p:titleStyle>
      <a:lvl1pPr algn="l" defTabSz="914400" rtl="0" eaLnBrk="1" latinLnBrk="0" hangingPunct="1">
        <a:lnSpc>
          <a:spcPct val="90000"/>
        </a:lnSpc>
        <a:spcBef>
          <a:spcPct val="0"/>
        </a:spcBef>
        <a:buNone/>
        <a:defRPr sz="2800" b="1" i="0" kern="1200">
          <a:solidFill>
            <a:schemeClr val="tx1"/>
          </a:solidFill>
          <a:latin typeface="Calibri" charset="0"/>
          <a:ea typeface="Calibri" charset="0"/>
          <a:cs typeface="Calibri"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ppleSystemUIFont" charset="-12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ppleSystemUIFont" charset="-12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B0F1B8-C74A-B8DA-B76C-4310204F34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5751E1-247E-3610-8A80-2E3555A438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FB70E-BE4C-EB85-89E9-D3A2E0C585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985E1-6293-4451-AEB6-83E84654974F}" type="datetime1">
              <a:rPr lang="en-US" smtClean="0"/>
              <a:t>3/19/2025</a:t>
            </a:fld>
            <a:endParaRPr lang="en-US"/>
          </a:p>
        </p:txBody>
      </p:sp>
      <p:sp>
        <p:nvSpPr>
          <p:cNvPr id="5" name="Footer Placeholder 4">
            <a:extLst>
              <a:ext uri="{FF2B5EF4-FFF2-40B4-BE49-F238E27FC236}">
                <a16:creationId xmlns:a16="http://schemas.microsoft.com/office/drawing/2014/main" id="{08897BF1-ABCD-56E8-ED87-9823363F0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87318E-68CB-7A7B-89B1-FDCF70F1C6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FCCFD-A778-4FAC-8121-F6DB08888B05}" type="slidenum">
              <a:rPr lang="en-US" smtClean="0"/>
              <a:t>‹#›</a:t>
            </a:fld>
            <a:endParaRPr lang="en-US"/>
          </a:p>
        </p:txBody>
      </p:sp>
    </p:spTree>
    <p:extLst>
      <p:ext uri="{BB962C8B-B14F-4D97-AF65-F5344CB8AC3E}">
        <p14:creationId xmlns:p14="http://schemas.microsoft.com/office/powerpoint/2010/main" val="10478265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rants.nih.gov/grants/peer/guidelines_general/SABV_Decision_Tree_for_Reviewers.pdf"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hyperlink" Target="https://public.csr.nih.gov/FAQs/ApplicantsFAQs/PremiseRigorSexBiologicalVariabl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9.emf"/><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ants.nih.gov/grants/guide/notice-files/NOT-OD-23-149.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39259F7-E4DB-6772-8386-5A7ED48E86C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161"/>
            <a:ext cx="12191999" cy="3251426"/>
          </a:xfrm>
          <a:prstGeom prst="rect">
            <a:avLst/>
          </a:prstGeom>
          <a:solidFill>
            <a:srgbClr val="005294"/>
          </a:solidFill>
        </p:spPr>
      </p:pic>
      <p:sp>
        <p:nvSpPr>
          <p:cNvPr id="2" name="Title 1">
            <a:extLst>
              <a:ext uri="{FF2B5EF4-FFF2-40B4-BE49-F238E27FC236}">
                <a16:creationId xmlns:a16="http://schemas.microsoft.com/office/drawing/2014/main" id="{0ECC82AB-3859-DB07-D7CA-A3DA0D7C303D}"/>
              </a:ext>
            </a:extLst>
          </p:cNvPr>
          <p:cNvSpPr>
            <a:spLocks noGrp="1"/>
          </p:cNvSpPr>
          <p:nvPr>
            <p:ph type="ctrTitle"/>
          </p:nvPr>
        </p:nvSpPr>
        <p:spPr>
          <a:xfrm>
            <a:off x="1524000" y="812397"/>
            <a:ext cx="9144000" cy="2133599"/>
          </a:xfrm>
        </p:spPr>
        <p:txBody>
          <a:bodyPr>
            <a:normAutofit/>
          </a:bodyPr>
          <a:lstStyle/>
          <a:p>
            <a:r>
              <a:rPr lang="en-US" sz="3600" b="1" dirty="0">
                <a:solidFill>
                  <a:schemeClr val="bg1"/>
                </a:solidFill>
                <a:latin typeface="+mn-lt"/>
              </a:rPr>
              <a:t>Reviewer Orientation for NIH Peer Review Under the Simplified Review Framework</a:t>
            </a:r>
            <a:endParaRPr lang="en-US" sz="3600" b="1" dirty="0">
              <a:solidFill>
                <a:schemeClr val="bg1"/>
              </a:solidFill>
              <a:latin typeface="+mn-lt"/>
              <a:ea typeface="Calibri"/>
              <a:cs typeface="Calibri"/>
            </a:endParaRPr>
          </a:p>
        </p:txBody>
      </p:sp>
      <p:sp>
        <p:nvSpPr>
          <p:cNvPr id="4" name="Text Placeholder 8">
            <a:extLst>
              <a:ext uri="{FF2B5EF4-FFF2-40B4-BE49-F238E27FC236}">
                <a16:creationId xmlns:a16="http://schemas.microsoft.com/office/drawing/2014/main" id="{312EA983-ECFD-F5FC-DBA9-CAB8DF45A997}"/>
              </a:ext>
            </a:extLst>
          </p:cNvPr>
          <p:cNvSpPr>
            <a:spLocks noGrp="1"/>
          </p:cNvSpPr>
          <p:nvPr>
            <p:ph type="subTitle" idx="1"/>
          </p:nvPr>
        </p:nvSpPr>
        <p:spPr>
          <a:xfrm>
            <a:off x="1524000" y="3602038"/>
            <a:ext cx="9144000" cy="1655762"/>
          </a:xfrm>
        </p:spPr>
        <p:txBody>
          <a:bodyPr>
            <a:normAutofit/>
          </a:bodyPr>
          <a:lstStyle/>
          <a:p>
            <a:pPr algn="l">
              <a:spcBef>
                <a:spcPts val="600"/>
              </a:spcBef>
            </a:pPr>
            <a:r>
              <a:rPr lang="en-US" dirty="0"/>
              <a:t>SRO: </a:t>
            </a:r>
          </a:p>
          <a:p>
            <a:pPr algn="l">
              <a:spcBef>
                <a:spcPts val="600"/>
              </a:spcBef>
            </a:pPr>
            <a:r>
              <a:rPr lang="en-US" dirty="0"/>
              <a:t>Study Section:</a:t>
            </a:r>
          </a:p>
          <a:p>
            <a:pPr algn="l">
              <a:spcBef>
                <a:spcPts val="600"/>
              </a:spcBef>
            </a:pPr>
            <a:r>
              <a:rPr lang="en-US" dirty="0"/>
              <a:t>Meeting Dates:</a:t>
            </a:r>
          </a:p>
          <a:p>
            <a:pPr algn="l">
              <a:spcBef>
                <a:spcPts val="600"/>
              </a:spcBef>
            </a:pPr>
            <a:r>
              <a:rPr lang="en-US" dirty="0"/>
              <a:t>Council Round: </a:t>
            </a:r>
          </a:p>
        </p:txBody>
      </p:sp>
      <p:sp>
        <p:nvSpPr>
          <p:cNvPr id="3" name="TextBox 2">
            <a:extLst>
              <a:ext uri="{FF2B5EF4-FFF2-40B4-BE49-F238E27FC236}">
                <a16:creationId xmlns:a16="http://schemas.microsoft.com/office/drawing/2014/main" id="{D6171C9D-E29E-D123-B1C3-8139BF5E78D0}"/>
              </a:ext>
            </a:extLst>
          </p:cNvPr>
          <p:cNvSpPr txBox="1"/>
          <p:nvPr/>
        </p:nvSpPr>
        <p:spPr>
          <a:xfrm>
            <a:off x="7449754" y="3429000"/>
            <a:ext cx="4227871" cy="2554545"/>
          </a:xfrm>
          <a:prstGeom prst="rect">
            <a:avLst/>
          </a:prstGeom>
          <a:noFill/>
        </p:spPr>
        <p:txBody>
          <a:bodyPr wrap="square" rtlCol="0">
            <a:spAutoFit/>
          </a:bodyPr>
          <a:lstStyle/>
          <a:p>
            <a:r>
              <a:rPr lang="en-US" sz="2000" b="1" dirty="0"/>
              <a:t>A</a:t>
            </a:r>
            <a:r>
              <a:rPr lang="en-US" sz="2000" b="1" i="0" dirty="0">
                <a:effectLst/>
                <a:latin typeface="+mn-lt"/>
              </a:rPr>
              <a:t>pplies to activity codes (effective, 2025/10 Council Round):</a:t>
            </a:r>
            <a:r>
              <a:rPr lang="en-US" sz="2000" i="0" dirty="0">
                <a:effectLst/>
                <a:latin typeface="+mn-lt"/>
              </a:rPr>
              <a:t> R01, R03, R15, R16, R21, R33, R34, R36, R61, RC1, RC2, RC4, RF1, RL1, RL2, U01, U34, U3R, UA5, UC1, UC2, UC4, UF1, UG3, UH2, UH3, UH5, and phased awards (R21/R33, UH2/UH3, UG3/UH3, R61/R33)</a:t>
            </a:r>
            <a:endParaRPr lang="en-US" sz="2000" dirty="0"/>
          </a:p>
        </p:txBody>
      </p:sp>
      <p:pic>
        <p:nvPicPr>
          <p:cNvPr id="5" name="Picture 4">
            <a:extLst>
              <a:ext uri="{FF2B5EF4-FFF2-40B4-BE49-F238E27FC236}">
                <a16:creationId xmlns:a16="http://schemas.microsoft.com/office/drawing/2014/main" id="{44C8F458-2FA2-0680-9EB9-0212DCBDEFA0}"/>
              </a:ext>
              <a:ext uri="{C183D7F6-B498-43B3-948B-1728B52AA6E4}">
                <adec:decorative xmlns:adec="http://schemas.microsoft.com/office/drawing/2017/decorative" val="1"/>
              </a:ext>
            </a:extLst>
          </p:cNvPr>
          <p:cNvPicPr>
            <a:picLocks noChangeAspect="1"/>
          </p:cNvPicPr>
          <p:nvPr/>
        </p:nvPicPr>
        <p:blipFill>
          <a:blip r:embed="rId3"/>
          <a:srcRect t="34962" b="34586"/>
          <a:stretch/>
        </p:blipFill>
        <p:spPr>
          <a:xfrm>
            <a:off x="3809999" y="5779681"/>
            <a:ext cx="4572001" cy="785868"/>
          </a:xfrm>
          <a:prstGeom prst="rect">
            <a:avLst/>
          </a:prstGeom>
        </p:spPr>
      </p:pic>
    </p:spTree>
    <p:extLst>
      <p:ext uri="{BB962C8B-B14F-4D97-AF65-F5344CB8AC3E}">
        <p14:creationId xmlns:p14="http://schemas.microsoft.com/office/powerpoint/2010/main" val="4150737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084B-6487-C509-FB7C-D473DE6DDB47}"/>
              </a:ext>
            </a:extLst>
          </p:cNvPr>
          <p:cNvSpPr>
            <a:spLocks noGrp="1"/>
          </p:cNvSpPr>
          <p:nvPr>
            <p:ph type="title"/>
          </p:nvPr>
        </p:nvSpPr>
        <p:spPr>
          <a:xfrm>
            <a:off x="838200" y="312498"/>
            <a:ext cx="10515600" cy="685800"/>
          </a:xfrm>
        </p:spPr>
        <p:txBody>
          <a:bodyPr>
            <a:noAutofit/>
          </a:bodyPr>
          <a:lstStyle/>
          <a:p>
            <a:pPr algn="ctr"/>
            <a:r>
              <a:rPr lang="en-US" dirty="0"/>
              <a:t>Factor 2 Considerations: Inclusion plans (human subjects)</a:t>
            </a:r>
          </a:p>
        </p:txBody>
      </p:sp>
      <p:sp>
        <p:nvSpPr>
          <p:cNvPr id="3" name="Content Placeholder 2">
            <a:extLst>
              <a:ext uri="{FF2B5EF4-FFF2-40B4-BE49-F238E27FC236}">
                <a16:creationId xmlns:a16="http://schemas.microsoft.com/office/drawing/2014/main" id="{F84A5B91-FBAE-8D87-5FF3-8FBEC62FF391}"/>
              </a:ext>
            </a:extLst>
          </p:cNvPr>
          <p:cNvSpPr>
            <a:spLocks noGrp="1"/>
          </p:cNvSpPr>
          <p:nvPr>
            <p:ph sz="quarter" idx="13"/>
          </p:nvPr>
        </p:nvSpPr>
        <p:spPr>
          <a:xfrm>
            <a:off x="838200" y="1249245"/>
            <a:ext cx="10515600" cy="4776651"/>
          </a:xfrm>
        </p:spPr>
        <p:txBody>
          <a:bodyPr>
            <a:noAutofit/>
          </a:bodyPr>
          <a:lstStyle/>
          <a:p>
            <a:r>
              <a:rPr lang="en-US" sz="2400" dirty="0">
                <a:effectLst/>
              </a:rPr>
              <a:t>As an integral part of your </a:t>
            </a:r>
            <a:r>
              <a:rPr lang="en-US" sz="2400" b="1" dirty="0">
                <a:effectLst/>
              </a:rPr>
              <a:t>assessment of rigor and feasibility, </a:t>
            </a:r>
            <a:r>
              <a:rPr lang="en-US" sz="2400" dirty="0">
                <a:effectLst/>
              </a:rPr>
              <a:t>evaluate </a:t>
            </a:r>
            <a:r>
              <a:rPr lang="en-US" sz="2400" b="1" dirty="0">
                <a:effectLst/>
              </a:rPr>
              <a:t>inclusion plans </a:t>
            </a:r>
            <a:r>
              <a:rPr lang="en-US" sz="2400" dirty="0">
                <a:effectLst/>
              </a:rPr>
              <a:t>and plans to recruit and retain participants.</a:t>
            </a:r>
          </a:p>
          <a:p>
            <a:pPr marL="0" indent="0">
              <a:buNone/>
            </a:pPr>
            <a:endParaRPr lang="en-US" sz="2400" dirty="0">
              <a:effectLst/>
            </a:endParaRPr>
          </a:p>
          <a:p>
            <a:r>
              <a:rPr lang="en-US" sz="2400" b="0" i="0" dirty="0">
                <a:effectLst/>
              </a:rPr>
              <a:t>Inclusions</a:t>
            </a:r>
            <a:r>
              <a:rPr lang="en-US" sz="2400" b="0" i="0" dirty="0">
                <a:solidFill>
                  <a:srgbClr val="333333"/>
                </a:solidFill>
                <a:effectLst/>
              </a:rPr>
              <a:t>: </a:t>
            </a:r>
          </a:p>
          <a:p>
            <a:pPr lvl="1"/>
            <a:r>
              <a:rPr lang="en-US" b="1" i="0" dirty="0">
                <a:effectLst/>
              </a:rPr>
              <a:t>Sex</a:t>
            </a:r>
          </a:p>
          <a:p>
            <a:pPr lvl="1"/>
            <a:r>
              <a:rPr lang="en-US" b="1" dirty="0"/>
              <a:t>R</a:t>
            </a:r>
            <a:r>
              <a:rPr lang="en-US" b="1" i="0" dirty="0">
                <a:effectLst/>
              </a:rPr>
              <a:t>ace and ethnicity</a:t>
            </a:r>
            <a:endParaRPr lang="en-US" b="0" i="0" dirty="0">
              <a:effectLst/>
            </a:endParaRPr>
          </a:p>
          <a:p>
            <a:pPr lvl="1"/>
            <a:r>
              <a:rPr lang="en-US" b="1" i="0" dirty="0">
                <a:effectLst/>
              </a:rPr>
              <a:t>Phase III clinical trials --</a:t>
            </a:r>
            <a:r>
              <a:rPr lang="en-US" dirty="0"/>
              <a:t> Pl</a:t>
            </a:r>
            <a:r>
              <a:rPr lang="en-US" b="0" i="0" dirty="0">
                <a:effectLst/>
              </a:rPr>
              <a:t>ans for valid design and analysis of sex, race</a:t>
            </a:r>
            <a:r>
              <a:rPr lang="en-US" b="0" i="0">
                <a:effectLst/>
              </a:rPr>
              <a:t>, and ethnicity</a:t>
            </a:r>
            <a:r>
              <a:rPr lang="en-US" b="0" i="0" dirty="0">
                <a:effectLst/>
              </a:rPr>
              <a:t>.</a:t>
            </a:r>
          </a:p>
          <a:p>
            <a:pPr lvl="1"/>
            <a:r>
              <a:rPr lang="en-US" b="1" dirty="0"/>
              <a:t>A</a:t>
            </a:r>
            <a:r>
              <a:rPr lang="en-US" b="1" i="0" dirty="0">
                <a:effectLst/>
              </a:rPr>
              <a:t>ge across the lifespan</a:t>
            </a:r>
          </a:p>
          <a:p>
            <a:pPr lvl="1"/>
            <a:endParaRPr lang="en-US" b="0" i="0" dirty="0">
              <a:effectLst/>
            </a:endParaRPr>
          </a:p>
          <a:p>
            <a:r>
              <a:rPr lang="en-US" sz="2400" b="1" dirty="0"/>
              <a:t>Inclusions must be scientifically justified</a:t>
            </a:r>
            <a:r>
              <a:rPr lang="en-US" sz="2400" dirty="0"/>
              <a:t>, based on the scientific goals of the proposed research, not the geographical make-up of the study site.</a:t>
            </a:r>
          </a:p>
        </p:txBody>
      </p:sp>
      <p:sp>
        <p:nvSpPr>
          <p:cNvPr id="5" name="Slide Number Placeholder 4">
            <a:extLst>
              <a:ext uri="{FF2B5EF4-FFF2-40B4-BE49-F238E27FC236}">
                <a16:creationId xmlns:a16="http://schemas.microsoft.com/office/drawing/2014/main" id="{FF1269A5-CE9B-84E5-35FC-ED7C4C9DF4E6}"/>
              </a:ext>
            </a:extLst>
          </p:cNvPr>
          <p:cNvSpPr>
            <a:spLocks noGrp="1"/>
          </p:cNvSpPr>
          <p:nvPr>
            <p:ph type="sldNum" sz="quarter" idx="12"/>
          </p:nvPr>
        </p:nvSpPr>
        <p:spPr/>
        <p:txBody>
          <a:bodyPr/>
          <a:lstStyle/>
          <a:p>
            <a:fld id="{E573346A-FCA4-684E-8D18-26E8324063ED}" type="slidenum">
              <a:rPr lang="en-US" smtClean="0"/>
              <a:t>10</a:t>
            </a:fld>
            <a:endParaRPr lang="en-US" dirty="0"/>
          </a:p>
        </p:txBody>
      </p:sp>
    </p:spTree>
    <p:extLst>
      <p:ext uri="{BB962C8B-B14F-4D97-AF65-F5344CB8AC3E}">
        <p14:creationId xmlns:p14="http://schemas.microsoft.com/office/powerpoint/2010/main" val="174649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86CC-FA77-9FD4-0571-124E19EE7D1E}"/>
              </a:ext>
            </a:extLst>
          </p:cNvPr>
          <p:cNvSpPr>
            <a:spLocks noGrp="1"/>
          </p:cNvSpPr>
          <p:nvPr>
            <p:ph type="title"/>
          </p:nvPr>
        </p:nvSpPr>
        <p:spPr>
          <a:xfrm>
            <a:off x="606491" y="269863"/>
            <a:ext cx="11105346" cy="822542"/>
          </a:xfrm>
        </p:spPr>
        <p:txBody>
          <a:bodyPr>
            <a:noAutofit/>
          </a:bodyPr>
          <a:lstStyle/>
          <a:p>
            <a:pPr algn="ctr"/>
            <a:r>
              <a:rPr lang="en-US" sz="2800">
                <a:latin typeface="Calibri" panose="020F0502020204030204" pitchFamily="34" charset="0"/>
                <a:cs typeface="Calibri" panose="020F0502020204030204" pitchFamily="34" charset="0"/>
              </a:rPr>
              <a:t>Factor 2 Considerations: Sex as a Biological Variable (SABV; vertebrate animals and human subjects)</a:t>
            </a:r>
          </a:p>
        </p:txBody>
      </p:sp>
      <p:sp>
        <p:nvSpPr>
          <p:cNvPr id="3" name="Content Placeholder 2">
            <a:extLst>
              <a:ext uri="{FF2B5EF4-FFF2-40B4-BE49-F238E27FC236}">
                <a16:creationId xmlns:a16="http://schemas.microsoft.com/office/drawing/2014/main" id="{FB2E860C-04D1-180B-39CC-C9B33685769C}"/>
              </a:ext>
            </a:extLst>
          </p:cNvPr>
          <p:cNvSpPr>
            <a:spLocks noGrp="1"/>
          </p:cNvSpPr>
          <p:nvPr>
            <p:ph idx="1"/>
          </p:nvPr>
        </p:nvSpPr>
        <p:spPr>
          <a:xfrm>
            <a:off x="606491" y="1219201"/>
            <a:ext cx="10972800" cy="5020234"/>
          </a:xfrm>
        </p:spPr>
        <p:txBody>
          <a:bodyPr>
            <a:normAutofit/>
          </a:bodyPr>
          <a:lstStyle/>
          <a:p>
            <a:pPr algn="l">
              <a:buFont typeface="Arial" panose="020B0604020202020204" pitchFamily="34" charset="0"/>
              <a:buChar char="•"/>
            </a:pPr>
            <a:r>
              <a:rPr lang="en-US" sz="2400" b="0" i="0" dirty="0">
                <a:solidFill>
                  <a:schemeClr val="tx1"/>
                </a:solidFill>
                <a:effectLst/>
                <a:latin typeface="+mn-lt"/>
              </a:rPr>
              <a:t>As an integral part of your assessment of </a:t>
            </a:r>
            <a:r>
              <a:rPr lang="en-US" sz="2400" b="1" i="0" dirty="0">
                <a:solidFill>
                  <a:schemeClr val="tx1"/>
                </a:solidFill>
                <a:effectLst/>
                <a:latin typeface="+mn-lt"/>
              </a:rPr>
              <a:t>rigor</a:t>
            </a:r>
            <a:r>
              <a:rPr lang="en-US" sz="2400" b="0" i="0" dirty="0">
                <a:solidFill>
                  <a:schemeClr val="tx1"/>
                </a:solidFill>
                <a:effectLst/>
                <a:latin typeface="+mn-lt"/>
              </a:rPr>
              <a:t>, evaluate whether the investigators presented adequate plans to address </a:t>
            </a:r>
            <a:r>
              <a:rPr lang="en-US" sz="2400" b="1" i="0" dirty="0">
                <a:solidFill>
                  <a:schemeClr val="tx1"/>
                </a:solidFill>
                <a:effectLst/>
                <a:latin typeface="+mn-lt"/>
              </a:rPr>
              <a:t>relevant biological variables</a:t>
            </a:r>
            <a:r>
              <a:rPr lang="en-US" sz="2400" b="0" i="0" dirty="0">
                <a:solidFill>
                  <a:schemeClr val="tx1"/>
                </a:solidFill>
                <a:effectLst/>
                <a:latin typeface="+mn-lt"/>
              </a:rPr>
              <a:t>, such as sex or age, in the </a:t>
            </a:r>
            <a:r>
              <a:rPr lang="en-US" sz="2400" i="0" dirty="0">
                <a:solidFill>
                  <a:schemeClr val="tx1"/>
                </a:solidFill>
                <a:effectLst/>
                <a:latin typeface="+mn-lt"/>
              </a:rPr>
              <a:t>design, analysis, and reporting.</a:t>
            </a:r>
          </a:p>
          <a:p>
            <a:pPr marL="0" indent="0">
              <a:lnSpc>
                <a:spcPct val="120000"/>
              </a:lnSpc>
              <a:spcBef>
                <a:spcPts val="0"/>
              </a:spcBef>
              <a:buClr>
                <a:schemeClr val="tx1"/>
              </a:buClr>
              <a:buNone/>
            </a:pPr>
            <a:endParaRPr lang="en-US" sz="2400" dirty="0">
              <a:solidFill>
                <a:schemeClr val="tx1"/>
              </a:solidFill>
              <a:latin typeface="+mn-lt"/>
            </a:endParaRPr>
          </a:p>
          <a:p>
            <a:pPr algn="l">
              <a:buFont typeface="Arial" panose="020B0604020202020204" pitchFamily="34" charset="0"/>
              <a:buChar char="•"/>
            </a:pPr>
            <a:r>
              <a:rPr lang="en-US" sz="2400" dirty="0">
                <a:latin typeface="+mn-lt"/>
              </a:rPr>
              <a:t>Assess SABV in the </a:t>
            </a:r>
            <a:r>
              <a:rPr lang="en-US" sz="2400" i="1" dirty="0">
                <a:latin typeface="+mn-lt"/>
              </a:rPr>
              <a:t>context of the research question </a:t>
            </a:r>
            <a:r>
              <a:rPr lang="en-US" sz="2400" dirty="0">
                <a:latin typeface="+mn-lt"/>
              </a:rPr>
              <a:t>and </a:t>
            </a:r>
            <a:r>
              <a:rPr lang="en-US" sz="2400" i="1" dirty="0">
                <a:latin typeface="+mn-lt"/>
              </a:rPr>
              <a:t>current scientific knowledge.</a:t>
            </a:r>
          </a:p>
          <a:p>
            <a:pPr lvl="1">
              <a:buFont typeface="Arial" panose="020B0604020202020204" pitchFamily="34" charset="0"/>
              <a:buChar char="•"/>
            </a:pPr>
            <a:r>
              <a:rPr lang="en-US" sz="2000" kern="100" dirty="0">
                <a:latin typeface="+mn-lt"/>
                <a:ea typeface="Calibri" panose="020F0502020204030204" pitchFamily="34" charset="0"/>
                <a:cs typeface="Times New Roman" panose="02020603050405020304" pitchFamily="18" charset="0"/>
              </a:rPr>
              <a:t>If</a:t>
            </a:r>
            <a:r>
              <a:rPr lang="en-US" sz="2000" kern="100" dirty="0">
                <a:effectLst/>
                <a:latin typeface="+mn-lt"/>
                <a:ea typeface="Calibri" panose="020F0502020204030204" pitchFamily="34" charset="0"/>
                <a:cs typeface="Times New Roman" panose="02020603050405020304" pitchFamily="18" charset="0"/>
              </a:rPr>
              <a:t> the study is intended to </a:t>
            </a:r>
            <a:r>
              <a:rPr lang="en-US" sz="2000" b="1" kern="100" dirty="0">
                <a:effectLst/>
                <a:latin typeface="+mn-lt"/>
                <a:ea typeface="Calibri" panose="020F0502020204030204" pitchFamily="34" charset="0"/>
                <a:cs typeface="Times New Roman" panose="02020603050405020304" pitchFamily="18" charset="0"/>
              </a:rPr>
              <a:t>test for sex differences</a:t>
            </a:r>
            <a:r>
              <a:rPr lang="en-US" sz="2000" kern="100" dirty="0">
                <a:effectLst/>
                <a:latin typeface="+mn-lt"/>
                <a:ea typeface="Calibri" panose="020F0502020204030204" pitchFamily="34" charset="0"/>
                <a:cs typeface="Times New Roman" panose="02020603050405020304" pitchFamily="18" charset="0"/>
              </a:rPr>
              <a:t>, is the design/analysis adequately rigorous to test for those differences?</a:t>
            </a:r>
          </a:p>
          <a:p>
            <a:pPr lvl="1">
              <a:buFont typeface="Arial" panose="020B0604020202020204" pitchFamily="34" charset="0"/>
              <a:buChar char="•"/>
            </a:pPr>
            <a:r>
              <a:rPr lang="en-US" sz="2000" kern="100" dirty="0">
                <a:latin typeface="+mn-lt"/>
                <a:ea typeface="Calibri" panose="020F0502020204030204" pitchFamily="34" charset="0"/>
                <a:cs typeface="Times New Roman" panose="02020603050405020304" pitchFamily="18" charset="0"/>
              </a:rPr>
              <a:t>If the study is not testing for sex differences and </a:t>
            </a:r>
            <a:r>
              <a:rPr lang="en-US" sz="2000" b="1" kern="100" dirty="0">
                <a:latin typeface="+mn-lt"/>
                <a:ea typeface="Calibri" panose="020F0502020204030204" pitchFamily="34" charset="0"/>
                <a:cs typeface="Times New Roman" panose="02020603050405020304" pitchFamily="18" charset="0"/>
              </a:rPr>
              <a:t>both sexes are included</a:t>
            </a:r>
            <a:r>
              <a:rPr lang="en-US" sz="2000" kern="100" dirty="0">
                <a:latin typeface="+mn-lt"/>
                <a:ea typeface="Calibri" panose="020F0502020204030204" pitchFamily="34" charset="0"/>
                <a:cs typeface="Times New Roman" panose="02020603050405020304" pitchFamily="18" charset="0"/>
              </a:rPr>
              <a:t>, d</a:t>
            </a:r>
            <a:r>
              <a:rPr lang="en-US" sz="2000" kern="100" dirty="0">
                <a:effectLst/>
                <a:latin typeface="+mn-lt"/>
                <a:ea typeface="Calibri" panose="020F0502020204030204" pitchFamily="34" charset="0"/>
                <a:cs typeface="Times New Roman" panose="02020603050405020304" pitchFamily="18" charset="0"/>
              </a:rPr>
              <a:t>oes the project demonstrate plans to report data disaggregated by sex?</a:t>
            </a:r>
          </a:p>
          <a:p>
            <a:pPr lvl="1">
              <a:buFont typeface="Arial" panose="020B0604020202020204" pitchFamily="34" charset="0"/>
              <a:buChar char="•"/>
            </a:pPr>
            <a:r>
              <a:rPr lang="en-US" sz="2000" kern="100" dirty="0">
                <a:effectLst/>
                <a:latin typeface="+mn-lt"/>
                <a:ea typeface="Calibri" panose="020F0502020204030204" pitchFamily="34" charset="0"/>
                <a:cs typeface="Times New Roman" panose="02020603050405020304" pitchFamily="18" charset="0"/>
              </a:rPr>
              <a:t>If </a:t>
            </a:r>
            <a:r>
              <a:rPr lang="en-US" sz="2000" b="1" kern="100" dirty="0">
                <a:effectLst/>
                <a:latin typeface="+mn-lt"/>
                <a:ea typeface="Calibri" panose="020F0502020204030204" pitchFamily="34" charset="0"/>
                <a:cs typeface="Times New Roman" panose="02020603050405020304" pitchFamily="18" charset="0"/>
              </a:rPr>
              <a:t>only a single sex is included</a:t>
            </a:r>
            <a:r>
              <a:rPr lang="en-US" sz="2000" kern="100" dirty="0">
                <a:effectLst/>
                <a:latin typeface="+mn-lt"/>
                <a:ea typeface="Calibri" panose="020F0502020204030204" pitchFamily="34" charset="0"/>
                <a:cs typeface="Times New Roman" panose="02020603050405020304" pitchFamily="18" charset="0"/>
              </a:rPr>
              <a:t>, is there a strong justification provided?</a:t>
            </a:r>
          </a:p>
          <a:p>
            <a:pPr lvl="1">
              <a:buFont typeface="Arial" panose="020B0604020202020204" pitchFamily="34" charset="0"/>
              <a:buChar char="•"/>
            </a:pPr>
            <a:endParaRPr lang="en-US" sz="2000" kern="100" dirty="0">
              <a:latin typeface="+mn-lt"/>
              <a:ea typeface="Calibri" panose="020F0502020204030204" pitchFamily="34" charset="0"/>
              <a:cs typeface="Times New Roman" panose="02020603050405020304" pitchFamily="18" charset="0"/>
            </a:endParaRPr>
          </a:p>
          <a:p>
            <a:r>
              <a:rPr lang="en-US" sz="2400" kern="100" dirty="0">
                <a:effectLst/>
                <a:latin typeface="+mn-lt"/>
                <a:ea typeface="Calibri" panose="020F0502020204030204" pitchFamily="34" charset="0"/>
                <a:cs typeface="Times New Roman" panose="02020603050405020304" pitchFamily="18" charset="0"/>
              </a:rPr>
              <a:t>Additional SABV resources:  </a:t>
            </a:r>
            <a:r>
              <a:rPr lang="en-US" sz="2400" kern="100" dirty="0">
                <a:effectLst/>
                <a:latin typeface="+mn-lt"/>
                <a:ea typeface="Calibri" panose="020F0502020204030204" pitchFamily="34" charset="0"/>
                <a:cs typeface="Times New Roman" panose="02020603050405020304" pitchFamily="18" charset="0"/>
                <a:hlinkClick r:id="rId3"/>
              </a:rPr>
              <a:t>Decision Tree</a:t>
            </a:r>
            <a:r>
              <a:rPr lang="en-US" sz="2400" kern="100" dirty="0">
                <a:effectLst/>
                <a:latin typeface="+mn-lt"/>
                <a:ea typeface="Calibri" panose="020F0502020204030204" pitchFamily="34" charset="0"/>
                <a:cs typeface="Times New Roman" panose="02020603050405020304" pitchFamily="18" charset="0"/>
              </a:rPr>
              <a:t>, </a:t>
            </a:r>
            <a:r>
              <a:rPr lang="en-US" sz="2400" kern="100" dirty="0">
                <a:effectLst/>
                <a:latin typeface="+mn-lt"/>
                <a:ea typeface="Calibri" panose="020F0502020204030204" pitchFamily="34" charset="0"/>
                <a:cs typeface="Times New Roman" panose="02020603050405020304" pitchFamily="18" charset="0"/>
                <a:hlinkClick r:id="rId4"/>
              </a:rPr>
              <a:t>FAQ</a:t>
            </a:r>
            <a:endParaRPr lang="en-US" b="0" i="0" dirty="0">
              <a:solidFill>
                <a:srgbClr val="333333"/>
              </a:solidFill>
              <a:effectLst/>
              <a:latin typeface="Helvetica Neue"/>
            </a:endParaRPr>
          </a:p>
          <a:p>
            <a:pPr marL="0" indent="0">
              <a:buNone/>
            </a:pPr>
            <a:endParaRPr lang="en-US" dirty="0"/>
          </a:p>
        </p:txBody>
      </p:sp>
      <p:sp>
        <p:nvSpPr>
          <p:cNvPr id="6" name="Slide Number Placeholder 4">
            <a:extLst>
              <a:ext uri="{FF2B5EF4-FFF2-40B4-BE49-F238E27FC236}">
                <a16:creationId xmlns:a16="http://schemas.microsoft.com/office/drawing/2014/main" id="{1941FE34-AA11-E85C-484C-4CBAADA564BA}"/>
              </a:ext>
            </a:extLst>
          </p:cNvPr>
          <p:cNvSpPr txBox="1">
            <a:spLocks/>
          </p:cNvSpPr>
          <p:nvPr/>
        </p:nvSpPr>
        <p:spPr>
          <a:xfrm>
            <a:off x="8610600" y="6025896"/>
            <a:ext cx="2743200" cy="3651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E573346A-FCA4-684E-8D18-26E8324063ED}" type="slidenum">
              <a:rPr lang="en-US" sz="1200" smtClean="0">
                <a:solidFill>
                  <a:schemeClr val="bg2">
                    <a:lumMod val="50000"/>
                    <a:alpha val="80000"/>
                  </a:schemeClr>
                </a:solidFill>
              </a:rPr>
              <a:pPr algn="r">
                <a:spcAft>
                  <a:spcPts val="600"/>
                </a:spcAft>
              </a:pPr>
              <a:t>11</a:t>
            </a:fld>
            <a:endParaRPr lang="en-US" sz="1200" dirty="0">
              <a:solidFill>
                <a:schemeClr val="bg2">
                  <a:lumMod val="50000"/>
                  <a:alpha val="80000"/>
                </a:schemeClr>
              </a:solidFill>
            </a:endParaRPr>
          </a:p>
        </p:txBody>
      </p:sp>
      <p:sp>
        <p:nvSpPr>
          <p:cNvPr id="7" name="Rectangle 6">
            <a:extLst>
              <a:ext uri="{FF2B5EF4-FFF2-40B4-BE49-F238E27FC236}">
                <a16:creationId xmlns:a16="http://schemas.microsoft.com/office/drawing/2014/main" id="{1A15B85A-1A7F-061A-F0FD-0DAECE77111C}"/>
              </a:ext>
              <a:ext uri="{C183D7F6-B498-43B3-948B-1728B52AA6E4}">
                <adec:decorative xmlns:adec="http://schemas.microsoft.com/office/drawing/2017/decorative" val="1"/>
              </a:ext>
            </a:extLst>
          </p:cNvPr>
          <p:cNvSpPr/>
          <p:nvPr/>
        </p:nvSpPr>
        <p:spPr>
          <a:xfrm>
            <a:off x="11576179" y="6208458"/>
            <a:ext cx="496502" cy="62169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Tree>
    <p:extLst>
      <p:ext uri="{BB962C8B-B14F-4D97-AF65-F5344CB8AC3E}">
        <p14:creationId xmlns:p14="http://schemas.microsoft.com/office/powerpoint/2010/main" val="145454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A7CB5-8B44-123A-18E6-AA874D0BB0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5C327-7378-C6D1-CCB3-2CA41D856FB2}"/>
              </a:ext>
            </a:extLst>
          </p:cNvPr>
          <p:cNvSpPr>
            <a:spLocks noGrp="1"/>
          </p:cNvSpPr>
          <p:nvPr>
            <p:ph type="title"/>
          </p:nvPr>
        </p:nvSpPr>
        <p:spPr>
          <a:xfrm>
            <a:off x="838200" y="466979"/>
            <a:ext cx="10515600" cy="685800"/>
          </a:xfrm>
        </p:spPr>
        <p:txBody>
          <a:bodyPr>
            <a:noAutofit/>
          </a:bodyPr>
          <a:lstStyle/>
          <a:p>
            <a:pPr algn="ctr"/>
            <a:r>
              <a:rPr lang="en-US">
                <a:latin typeface="+mn-lt"/>
              </a:rPr>
              <a:t>Are the expertise and resources in place to do it?</a:t>
            </a:r>
            <a:br>
              <a:rPr lang="en-US">
                <a:latin typeface="+mn-lt"/>
              </a:rPr>
            </a:br>
            <a:r>
              <a:rPr lang="en-US">
                <a:latin typeface="+mn-lt"/>
              </a:rPr>
              <a:t>Factor 3 - Expertise and Resources </a:t>
            </a:r>
            <a:endParaRPr lang="en-US"/>
          </a:p>
        </p:txBody>
      </p:sp>
      <p:sp>
        <p:nvSpPr>
          <p:cNvPr id="3" name="Content Placeholder 2">
            <a:extLst>
              <a:ext uri="{FF2B5EF4-FFF2-40B4-BE49-F238E27FC236}">
                <a16:creationId xmlns:a16="http://schemas.microsoft.com/office/drawing/2014/main" id="{70DB128C-08DA-8269-1615-847A7E77E633}"/>
              </a:ext>
            </a:extLst>
          </p:cNvPr>
          <p:cNvSpPr>
            <a:spLocks noGrp="1"/>
          </p:cNvSpPr>
          <p:nvPr>
            <p:ph sz="quarter" idx="13"/>
          </p:nvPr>
        </p:nvSpPr>
        <p:spPr>
          <a:xfrm>
            <a:off x="838199" y="1561212"/>
            <a:ext cx="11091042" cy="4324582"/>
          </a:xfrm>
        </p:spPr>
        <p:txBody>
          <a:bodyPr>
            <a:normAutofit lnSpcReduction="10000"/>
          </a:bodyPr>
          <a:lstStyle/>
          <a:p>
            <a:r>
              <a:rPr lang="en-US" sz="2400" b="0" i="0">
                <a:solidFill>
                  <a:srgbClr val="333333"/>
                </a:solidFill>
                <a:effectLst/>
              </a:rPr>
              <a:t>Evaluate whether the investigator(s), as presented, have demonstrated background, training, and expertise, as appropriate for their career stage, to conduct </a:t>
            </a:r>
            <a:r>
              <a:rPr lang="en-US" sz="2400" b="0" i="1">
                <a:solidFill>
                  <a:srgbClr val="333333"/>
                </a:solidFill>
                <a:effectLst/>
              </a:rPr>
              <a:t>the proposed res</a:t>
            </a:r>
            <a:r>
              <a:rPr lang="en-US" sz="2400" i="1">
                <a:solidFill>
                  <a:srgbClr val="333333"/>
                </a:solidFill>
              </a:rPr>
              <a:t>earch project</a:t>
            </a:r>
            <a:r>
              <a:rPr lang="en-US" sz="2400" b="0" i="0" strike="noStrike" baseline="0">
                <a:solidFill>
                  <a:srgbClr val="211D1E"/>
                </a:solidFill>
              </a:rPr>
              <a:t>. </a:t>
            </a:r>
          </a:p>
          <a:p>
            <a:endParaRPr lang="en-US" sz="2000" b="0" i="0" strike="noStrike" baseline="0">
              <a:solidFill>
                <a:srgbClr val="211D1E"/>
              </a:solidFill>
            </a:endParaRPr>
          </a:p>
          <a:p>
            <a:r>
              <a:rPr lang="en-US" sz="2400" b="0" i="0">
                <a:solidFill>
                  <a:srgbClr val="333333"/>
                </a:solidFill>
                <a:effectLst/>
              </a:rPr>
              <a:t>Evaluate whether the institutional resources, as presented, are appropriate to ensure the successful execution of </a:t>
            </a:r>
            <a:r>
              <a:rPr lang="en-US" sz="2400" b="0" i="1">
                <a:solidFill>
                  <a:srgbClr val="333333"/>
                </a:solidFill>
                <a:effectLst/>
              </a:rPr>
              <a:t>the proposed </a:t>
            </a:r>
            <a:r>
              <a:rPr lang="en-US" sz="2400" i="1">
                <a:solidFill>
                  <a:srgbClr val="333333"/>
                </a:solidFill>
              </a:rPr>
              <a:t>research project</a:t>
            </a:r>
            <a:r>
              <a:rPr lang="en-US" sz="2400" b="0" i="0">
                <a:solidFill>
                  <a:srgbClr val="333333"/>
                </a:solidFill>
                <a:effectLst/>
              </a:rPr>
              <a:t>. </a:t>
            </a:r>
            <a:endParaRPr lang="en-US" sz="2400" b="0" i="0" strike="noStrike" baseline="0">
              <a:solidFill>
                <a:srgbClr val="211D1E"/>
              </a:solidFill>
            </a:endParaRPr>
          </a:p>
          <a:p>
            <a:endParaRPr lang="en-US" sz="2400" b="0" i="0" strike="noStrike" baseline="0">
              <a:solidFill>
                <a:srgbClr val="211D1E"/>
              </a:solidFill>
            </a:endParaRPr>
          </a:p>
          <a:p>
            <a:r>
              <a:rPr lang="en-US" sz="2400" b="0" i="0" strike="noStrike" baseline="0">
                <a:solidFill>
                  <a:srgbClr val="211D1E"/>
                </a:solidFill>
              </a:rPr>
              <a:t>Do not evaluate the team/institution outside the context of </a:t>
            </a:r>
            <a:r>
              <a:rPr lang="en-US" sz="2400" b="0" i="1" strike="noStrike" baseline="0">
                <a:solidFill>
                  <a:srgbClr val="211D1E"/>
                </a:solidFill>
              </a:rPr>
              <a:t>the proposed research </a:t>
            </a:r>
            <a:r>
              <a:rPr lang="en-US" sz="2400" b="0" i="0" strike="noStrike" baseline="0">
                <a:solidFill>
                  <a:srgbClr val="211D1E"/>
                </a:solidFill>
              </a:rPr>
              <a:t>(e.g., based on </a:t>
            </a:r>
            <a:r>
              <a:rPr lang="en-US" sz="2400">
                <a:solidFill>
                  <a:srgbClr val="211D1E"/>
                </a:solidFill>
              </a:rPr>
              <a:t>academic title, funding status, general reputation) as this </a:t>
            </a:r>
            <a:r>
              <a:rPr lang="en-US" sz="2400" b="0" i="0" strike="noStrike" baseline="0">
                <a:solidFill>
                  <a:srgbClr val="211D1E"/>
                </a:solidFill>
              </a:rPr>
              <a:t>introduces bias. </a:t>
            </a:r>
          </a:p>
          <a:p>
            <a:endParaRPr lang="en-US" sz="2400" b="0" i="0" strike="noStrike" baseline="0">
              <a:solidFill>
                <a:srgbClr val="211D1E"/>
              </a:solidFill>
            </a:endParaRPr>
          </a:p>
          <a:p>
            <a:r>
              <a:rPr lang="en-US" sz="2400"/>
              <a:t>Do not evaluate personnel effort in Factor 3 (belongs in the Budget).</a:t>
            </a:r>
            <a:endParaRPr lang="en-US" sz="2400" i="0">
              <a:effectLst/>
            </a:endParaRPr>
          </a:p>
        </p:txBody>
      </p:sp>
      <p:sp>
        <p:nvSpPr>
          <p:cNvPr id="5" name="Slide Number Placeholder 4">
            <a:extLst>
              <a:ext uri="{FF2B5EF4-FFF2-40B4-BE49-F238E27FC236}">
                <a16:creationId xmlns:a16="http://schemas.microsoft.com/office/drawing/2014/main" id="{736F5ADF-977E-294A-FBDA-D84A2F5D86C0}"/>
              </a:ext>
            </a:extLst>
          </p:cNvPr>
          <p:cNvSpPr>
            <a:spLocks noGrp="1"/>
          </p:cNvSpPr>
          <p:nvPr>
            <p:ph type="sldNum" sz="quarter" idx="12"/>
          </p:nvPr>
        </p:nvSpPr>
        <p:spPr/>
        <p:txBody>
          <a:bodyPr/>
          <a:lstStyle/>
          <a:p>
            <a:fld id="{E573346A-FCA4-684E-8D18-26E8324063ED}" type="slidenum">
              <a:rPr lang="en-US" smtClean="0"/>
              <a:t>12</a:t>
            </a:fld>
            <a:endParaRPr lang="en-US"/>
          </a:p>
        </p:txBody>
      </p:sp>
    </p:spTree>
    <p:extLst>
      <p:ext uri="{BB962C8B-B14F-4D97-AF65-F5344CB8AC3E}">
        <p14:creationId xmlns:p14="http://schemas.microsoft.com/office/powerpoint/2010/main" val="163511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3823-F868-57EF-4739-70F57A91796A}"/>
              </a:ext>
            </a:extLst>
          </p:cNvPr>
          <p:cNvSpPr>
            <a:spLocks noGrp="1"/>
          </p:cNvSpPr>
          <p:nvPr>
            <p:ph type="title"/>
          </p:nvPr>
        </p:nvSpPr>
        <p:spPr/>
        <p:txBody>
          <a:bodyPr>
            <a:noAutofit/>
          </a:bodyPr>
          <a:lstStyle/>
          <a:p>
            <a:pPr algn="ctr"/>
            <a:r>
              <a:rPr lang="en-US" b="1"/>
              <a:t>Scoring Factors 1 and 2</a:t>
            </a:r>
            <a:endParaRPr lang="en-US" i="1"/>
          </a:p>
        </p:txBody>
      </p:sp>
      <p:pic>
        <p:nvPicPr>
          <p:cNvPr id="7" name="Picture 6" descr="Image depicting a Factor Strength and Score scale; (High: 1-3, Medium: 4-6, Low: 7-9). 1 being exceptional, 9 being poor. generated">
            <a:extLst>
              <a:ext uri="{FF2B5EF4-FFF2-40B4-BE49-F238E27FC236}">
                <a16:creationId xmlns:a16="http://schemas.microsoft.com/office/drawing/2014/main" id="{43B78D29-F587-85E3-9E37-47E2520B86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1319" y="1115918"/>
            <a:ext cx="8049361" cy="2123165"/>
          </a:xfrm>
          <a:prstGeom prst="rect">
            <a:avLst/>
          </a:prstGeom>
        </p:spPr>
      </p:pic>
      <p:sp>
        <p:nvSpPr>
          <p:cNvPr id="11" name="TextBox 10">
            <a:extLst>
              <a:ext uri="{FF2B5EF4-FFF2-40B4-BE49-F238E27FC236}">
                <a16:creationId xmlns:a16="http://schemas.microsoft.com/office/drawing/2014/main" id="{C81435B7-AEDD-D3A3-34CB-CC9D1020256A}"/>
              </a:ext>
            </a:extLst>
          </p:cNvPr>
          <p:cNvSpPr txBox="1"/>
          <p:nvPr/>
        </p:nvSpPr>
        <p:spPr>
          <a:xfrm>
            <a:off x="1048246" y="3159367"/>
            <a:ext cx="10305554" cy="2801536"/>
          </a:xfrm>
          <a:prstGeom prst="rect">
            <a:avLst/>
          </a:prstGeom>
          <a:noFill/>
        </p:spPr>
        <p:txBody>
          <a:bodyPr wrap="square" rtlCol="0">
            <a:spAutoFit/>
          </a:bodyPr>
          <a:lstStyle/>
          <a:p>
            <a:endParaRPr lang="en-US" sz="2400">
              <a:solidFill>
                <a:srgbClr val="000000"/>
              </a:solidFill>
            </a:endParaRPr>
          </a:p>
          <a:p>
            <a:pPr marL="342900" marR="0" indent="-342900">
              <a:lnSpc>
                <a:spcPct val="107000"/>
              </a:lnSpc>
              <a:spcBef>
                <a:spcPts val="0"/>
              </a:spcBef>
              <a:buFont typeface="Arial" panose="020B0604020202020204" pitchFamily="34" charset="0"/>
              <a:buChar char="•"/>
            </a:pPr>
            <a:r>
              <a:rPr lang="en-US" sz="2400">
                <a:effectLst/>
              </a:rPr>
              <a:t>Scores in the high range should be based on strengths, not merely the absence of weaknesses.</a:t>
            </a:r>
          </a:p>
          <a:p>
            <a:pPr marL="342900" marR="0" indent="-342900">
              <a:lnSpc>
                <a:spcPct val="107000"/>
              </a:lnSpc>
              <a:spcBef>
                <a:spcPts val="0"/>
              </a:spcBef>
              <a:spcAft>
                <a:spcPts val="800"/>
              </a:spcAft>
              <a:buFont typeface="Arial" panose="020B0604020202020204" pitchFamily="34" charset="0"/>
              <a:buChar char="•"/>
            </a:pPr>
            <a:endParaRPr lang="en-US" sz="2400" u="sng" kern="100">
              <a:effectLst/>
              <a:ea typeface="Calibri" panose="020F0502020204030204" pitchFamily="34" charset="0"/>
              <a:cs typeface="Calibri" panose="020F0502020204030204" pitchFamily="34" charset="0"/>
            </a:endParaRPr>
          </a:p>
          <a:p>
            <a:pPr marL="342900" marR="0" indent="-342900">
              <a:lnSpc>
                <a:spcPct val="107000"/>
              </a:lnSpc>
              <a:spcBef>
                <a:spcPts val="0"/>
              </a:spcBef>
              <a:spcAft>
                <a:spcPts val="800"/>
              </a:spcAft>
              <a:buFont typeface="Arial" panose="020B0604020202020204" pitchFamily="34" charset="0"/>
              <a:buChar char="•"/>
            </a:pPr>
            <a:r>
              <a:rPr lang="en-US" sz="2400" kern="100">
                <a:solidFill>
                  <a:srgbClr val="000000"/>
                </a:solidFill>
                <a:ea typeface="Calibri" panose="020F0502020204030204" pitchFamily="34" charset="0"/>
                <a:cs typeface="Calibri" panose="020F0502020204030204" pitchFamily="34" charset="0"/>
              </a:rPr>
              <a:t>S</a:t>
            </a:r>
            <a:r>
              <a:rPr lang="en-US" sz="2400">
                <a:solidFill>
                  <a:srgbClr val="000000"/>
                </a:solidFill>
              </a:rPr>
              <a:t>cores in the low range should be based on weaknesses.</a:t>
            </a:r>
            <a:endParaRPr lang="en-US" sz="2400" i="0" u="none" strike="noStrike" baseline="0">
              <a:solidFill>
                <a:srgbClr val="000000"/>
              </a:solidFill>
            </a:endParaRPr>
          </a:p>
          <a:p>
            <a:r>
              <a:rPr lang="en-US" sz="1800" b="0" i="0" u="none" strike="noStrike" baseline="0">
                <a:solidFill>
                  <a:srgbClr val="000000"/>
                </a:solidFill>
                <a:latin typeface="Avenir Next"/>
              </a:rPr>
              <a:t> </a:t>
            </a:r>
          </a:p>
          <a:p>
            <a:endParaRPr lang="en-US"/>
          </a:p>
        </p:txBody>
      </p:sp>
      <p:sp>
        <p:nvSpPr>
          <p:cNvPr id="5" name="Slide Number Placeholder 4">
            <a:extLst>
              <a:ext uri="{FF2B5EF4-FFF2-40B4-BE49-F238E27FC236}">
                <a16:creationId xmlns:a16="http://schemas.microsoft.com/office/drawing/2014/main" id="{3EC78C49-A102-2834-370B-0BD7A9060AD7}"/>
              </a:ext>
            </a:extLst>
          </p:cNvPr>
          <p:cNvSpPr>
            <a:spLocks noGrp="1"/>
          </p:cNvSpPr>
          <p:nvPr>
            <p:ph type="sldNum" sz="quarter" idx="12"/>
          </p:nvPr>
        </p:nvSpPr>
        <p:spPr/>
        <p:txBody>
          <a:bodyPr/>
          <a:lstStyle/>
          <a:p>
            <a:fld id="{E573346A-FCA4-684E-8D18-26E8324063ED}" type="slidenum">
              <a:rPr lang="en-US" smtClean="0"/>
              <a:t>13</a:t>
            </a:fld>
            <a:endParaRPr lang="en-US"/>
          </a:p>
        </p:txBody>
      </p:sp>
    </p:spTree>
    <p:extLst>
      <p:ext uri="{BB962C8B-B14F-4D97-AF65-F5344CB8AC3E}">
        <p14:creationId xmlns:p14="http://schemas.microsoft.com/office/powerpoint/2010/main" val="163679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4E11B9-7154-FFD9-3466-D526B741F8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CB0223-64D8-5FA9-505C-EAD17513CB7E}"/>
              </a:ext>
            </a:extLst>
          </p:cNvPr>
          <p:cNvSpPr>
            <a:spLocks noGrp="1"/>
          </p:cNvSpPr>
          <p:nvPr>
            <p:ph type="title"/>
          </p:nvPr>
        </p:nvSpPr>
        <p:spPr/>
        <p:txBody>
          <a:bodyPr>
            <a:normAutofit/>
          </a:bodyPr>
          <a:lstStyle/>
          <a:p>
            <a:pPr algn="ctr"/>
            <a:r>
              <a:rPr lang="en-US"/>
              <a:t>Rating Factor 3</a:t>
            </a:r>
          </a:p>
        </p:txBody>
      </p:sp>
      <p:sp>
        <p:nvSpPr>
          <p:cNvPr id="3" name="Content Placeholder 2">
            <a:extLst>
              <a:ext uri="{FF2B5EF4-FFF2-40B4-BE49-F238E27FC236}">
                <a16:creationId xmlns:a16="http://schemas.microsoft.com/office/drawing/2014/main" id="{EDD718AB-FBAD-6C70-FF85-A8778BCA3A09}"/>
              </a:ext>
            </a:extLst>
          </p:cNvPr>
          <p:cNvSpPr>
            <a:spLocks noGrp="1"/>
          </p:cNvSpPr>
          <p:nvPr>
            <p:ph sz="quarter" idx="13"/>
          </p:nvPr>
        </p:nvSpPr>
        <p:spPr>
          <a:xfrm>
            <a:off x="586408" y="1196657"/>
            <a:ext cx="10515600" cy="5126956"/>
          </a:xfrm>
        </p:spPr>
        <p:txBody>
          <a:bodyPr>
            <a:normAutofit/>
          </a:bodyPr>
          <a:lstStyle/>
          <a:p>
            <a:r>
              <a:rPr lang="en-US" sz="2400" b="0" i="0" u="none" strike="noStrike" baseline="0">
                <a:solidFill>
                  <a:srgbClr val="221E1F"/>
                </a:solidFill>
                <a:latin typeface="+mn-lt"/>
              </a:rPr>
              <a:t>If sufficient expertise and resources are in place, </a:t>
            </a:r>
            <a:r>
              <a:rPr lang="en-US" sz="2400" i="0" u="none" strike="noStrike" baseline="0">
                <a:solidFill>
                  <a:srgbClr val="221E1F"/>
                </a:solidFill>
                <a:latin typeface="+mn-lt"/>
              </a:rPr>
              <a:t>choose</a:t>
            </a:r>
            <a:r>
              <a:rPr lang="en-US" sz="2400" b="1" i="0" u="none" strike="noStrike" baseline="0">
                <a:solidFill>
                  <a:srgbClr val="221E1F"/>
                </a:solidFill>
                <a:latin typeface="+mn-lt"/>
              </a:rPr>
              <a:t> “appropriate”. </a:t>
            </a:r>
          </a:p>
          <a:p>
            <a:pPr lvl="1"/>
            <a:r>
              <a:rPr lang="en-US" b="1" i="0" u="none" strike="noStrike" baseline="0">
                <a:solidFill>
                  <a:srgbClr val="221E1F"/>
                </a:solidFill>
                <a:latin typeface="+mn-lt"/>
              </a:rPr>
              <a:t>No comments are allowed. </a:t>
            </a:r>
          </a:p>
          <a:p>
            <a:pPr lvl="1"/>
            <a:endParaRPr lang="en-US" sz="1600" b="1">
              <a:solidFill>
                <a:srgbClr val="221E1F"/>
              </a:solidFill>
            </a:endParaRPr>
          </a:p>
          <a:p>
            <a:pPr lvl="1"/>
            <a:endParaRPr lang="en-US" sz="1600" b="1">
              <a:solidFill>
                <a:srgbClr val="221E1F"/>
              </a:solidFill>
            </a:endParaRPr>
          </a:p>
          <a:p>
            <a:r>
              <a:rPr lang="en-US" sz="2400" i="0">
                <a:solidFill>
                  <a:srgbClr val="333333"/>
                </a:solidFill>
                <a:effectLst/>
              </a:rPr>
              <a:t>If there are </a:t>
            </a:r>
            <a:r>
              <a:rPr lang="en-US" sz="2400" b="1" i="0">
                <a:solidFill>
                  <a:srgbClr val="333333"/>
                </a:solidFill>
                <a:effectLst/>
              </a:rPr>
              <a:t>any</a:t>
            </a:r>
            <a:r>
              <a:rPr lang="en-US" sz="2400" i="0">
                <a:solidFill>
                  <a:srgbClr val="333333"/>
                </a:solidFill>
                <a:effectLst/>
              </a:rPr>
              <a:t> </a:t>
            </a:r>
            <a:r>
              <a:rPr lang="en-US" sz="2400" b="1" i="0">
                <a:solidFill>
                  <a:srgbClr val="333333"/>
                </a:solidFill>
                <a:effectLst/>
              </a:rPr>
              <a:t>gaps in the expertise</a:t>
            </a:r>
            <a:r>
              <a:rPr lang="en-US" sz="2400" i="0">
                <a:solidFill>
                  <a:srgbClr val="333333"/>
                </a:solidFill>
                <a:effectLst/>
              </a:rPr>
              <a:t> and/or</a:t>
            </a:r>
            <a:r>
              <a:rPr lang="en-US" sz="2400" b="1" i="0">
                <a:solidFill>
                  <a:srgbClr val="333333"/>
                </a:solidFill>
                <a:effectLst/>
              </a:rPr>
              <a:t> the resources </a:t>
            </a:r>
            <a:r>
              <a:rPr lang="en-US" sz="2400" i="0">
                <a:solidFill>
                  <a:srgbClr val="333333"/>
                </a:solidFill>
                <a:effectLst/>
              </a:rPr>
              <a:t>needed for the project, choose</a:t>
            </a:r>
            <a:r>
              <a:rPr lang="en-US" sz="2400" b="1" i="0">
                <a:solidFill>
                  <a:srgbClr val="333333"/>
                </a:solidFill>
                <a:effectLst/>
              </a:rPr>
              <a:t> “additional expertise and/or resources needed”.</a:t>
            </a:r>
          </a:p>
          <a:p>
            <a:pPr lvl="1"/>
            <a:r>
              <a:rPr lang="en-US" b="1">
                <a:solidFill>
                  <a:srgbClr val="333333"/>
                </a:solidFill>
              </a:rPr>
              <a:t>D</a:t>
            </a:r>
            <a:r>
              <a:rPr lang="en-US" b="1" i="0">
                <a:solidFill>
                  <a:srgbClr val="333333"/>
                </a:solidFill>
                <a:effectLst/>
              </a:rPr>
              <a:t>escribe the gaps.</a:t>
            </a:r>
          </a:p>
          <a:p>
            <a:pPr lvl="1"/>
            <a:endParaRPr lang="en-US" b="1">
              <a:solidFill>
                <a:srgbClr val="333333"/>
              </a:solidFill>
            </a:endParaRPr>
          </a:p>
          <a:p>
            <a:pPr lvl="1"/>
            <a:endParaRPr lang="en-US" b="1" i="0">
              <a:solidFill>
                <a:srgbClr val="333333"/>
              </a:solidFill>
              <a:effectLst/>
            </a:endParaRPr>
          </a:p>
          <a:p>
            <a:pPr lvl="1"/>
            <a:endParaRPr lang="en-US" b="1">
              <a:solidFill>
                <a:srgbClr val="333333"/>
              </a:solidFill>
            </a:endParaRPr>
          </a:p>
          <a:p>
            <a:pPr lvl="1"/>
            <a:endParaRPr lang="en-US" b="1" i="0">
              <a:solidFill>
                <a:srgbClr val="333333"/>
              </a:solidFill>
              <a:effectLst/>
            </a:endParaRPr>
          </a:p>
          <a:p>
            <a:endParaRPr lang="en-US" sz="2400" b="1">
              <a:solidFill>
                <a:srgbClr val="333333"/>
              </a:solidFill>
            </a:endParaRPr>
          </a:p>
          <a:p>
            <a:pPr marL="0" indent="0">
              <a:buNone/>
            </a:pPr>
            <a:endParaRPr lang="en-US" sz="1600" b="1" i="0" u="none" strike="noStrike" baseline="0">
              <a:solidFill>
                <a:srgbClr val="221E1F"/>
              </a:solidFill>
              <a:latin typeface="+mn-lt"/>
            </a:endParaRPr>
          </a:p>
        </p:txBody>
      </p:sp>
      <p:pic>
        <p:nvPicPr>
          <p:cNvPr id="6" name="Picture 5" descr="Image depicitng the appopriate selection, bubbled in.">
            <a:extLst>
              <a:ext uri="{FF2B5EF4-FFF2-40B4-BE49-F238E27FC236}">
                <a16:creationId xmlns:a16="http://schemas.microsoft.com/office/drawing/2014/main" id="{281E9504-581A-5322-B467-115E2BE1BF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4010" y="1665314"/>
            <a:ext cx="4081484" cy="633102"/>
          </a:xfrm>
          <a:prstGeom prst="rect">
            <a:avLst/>
          </a:prstGeom>
        </p:spPr>
      </p:pic>
      <p:pic>
        <p:nvPicPr>
          <p:cNvPr id="4" name="Picture 3" descr="Image depicitng the additional expertise and/or resources needed selection, bubbled in. a comment section is available to address specific gaps in expertise or resources needed to carry out the project.">
            <a:extLst>
              <a:ext uri="{FF2B5EF4-FFF2-40B4-BE49-F238E27FC236}">
                <a16:creationId xmlns:a16="http://schemas.microsoft.com/office/drawing/2014/main" id="{EE18818F-E99F-0628-279D-659C6DE6C5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4010" y="3477805"/>
            <a:ext cx="4081484" cy="1666418"/>
          </a:xfrm>
          <a:prstGeom prst="rect">
            <a:avLst/>
          </a:prstGeom>
        </p:spPr>
      </p:pic>
      <p:sp>
        <p:nvSpPr>
          <p:cNvPr id="7" name="Rounded Rectangle 6">
            <a:extLst>
              <a:ext uri="{FF2B5EF4-FFF2-40B4-BE49-F238E27FC236}">
                <a16:creationId xmlns:a16="http://schemas.microsoft.com/office/drawing/2014/main" id="{D0B3E950-2F09-07BC-5F10-102D2208E5F2}"/>
              </a:ext>
            </a:extLst>
          </p:cNvPr>
          <p:cNvSpPr/>
          <p:nvPr/>
        </p:nvSpPr>
        <p:spPr>
          <a:xfrm>
            <a:off x="756920" y="5347330"/>
            <a:ext cx="10596880" cy="976282"/>
          </a:xfrm>
          <a:prstGeom prst="roundRect">
            <a:avLst/>
          </a:prstGeom>
          <a:solidFill>
            <a:srgbClr val="005294"/>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rPr>
              <a:t>The binary rating provides the NIH with critical input about needed expertise and resources without leaving room for reputational bias.</a:t>
            </a:r>
          </a:p>
        </p:txBody>
      </p:sp>
      <p:sp>
        <p:nvSpPr>
          <p:cNvPr id="5" name="Slide Number Placeholder 4">
            <a:extLst>
              <a:ext uri="{FF2B5EF4-FFF2-40B4-BE49-F238E27FC236}">
                <a16:creationId xmlns:a16="http://schemas.microsoft.com/office/drawing/2014/main" id="{07CABF40-5638-961F-D35D-654F11947733}"/>
              </a:ext>
            </a:extLst>
          </p:cNvPr>
          <p:cNvSpPr>
            <a:spLocks noGrp="1"/>
          </p:cNvSpPr>
          <p:nvPr>
            <p:ph type="sldNum" sz="quarter" idx="12"/>
          </p:nvPr>
        </p:nvSpPr>
        <p:spPr>
          <a:xfrm>
            <a:off x="9047921" y="626253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73346A-FCA4-684E-8D18-26E8324063E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4011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934BE-F201-39B8-6089-E8F91F094E10}"/>
              </a:ext>
            </a:extLst>
          </p:cNvPr>
          <p:cNvSpPr>
            <a:spLocks noGrp="1"/>
          </p:cNvSpPr>
          <p:nvPr>
            <p:ph type="title"/>
          </p:nvPr>
        </p:nvSpPr>
        <p:spPr/>
        <p:txBody>
          <a:bodyPr/>
          <a:lstStyle/>
          <a:p>
            <a:r>
              <a:rPr lang="en-US" dirty="0"/>
              <a:t>Additional review criteria (can affect Overall Impact score)</a:t>
            </a:r>
          </a:p>
        </p:txBody>
      </p:sp>
      <p:sp>
        <p:nvSpPr>
          <p:cNvPr id="3" name="Content Placeholder 2">
            <a:extLst>
              <a:ext uri="{FF2B5EF4-FFF2-40B4-BE49-F238E27FC236}">
                <a16:creationId xmlns:a16="http://schemas.microsoft.com/office/drawing/2014/main" id="{4DA46ADC-6F00-310A-699E-75300A5552F8}"/>
              </a:ext>
            </a:extLst>
          </p:cNvPr>
          <p:cNvSpPr>
            <a:spLocks noGrp="1"/>
          </p:cNvSpPr>
          <p:nvPr>
            <p:ph sz="quarter" idx="13"/>
          </p:nvPr>
        </p:nvSpPr>
        <p:spPr/>
        <p:txBody>
          <a:bodyPr/>
          <a:lstStyle/>
          <a:p>
            <a:r>
              <a:rPr lang="en-US" dirty="0">
                <a:latin typeface="+mn-lt"/>
              </a:rPr>
              <a:t>Protections for Human Subjects </a:t>
            </a:r>
          </a:p>
          <a:p>
            <a:r>
              <a:rPr lang="en-US" dirty="0">
                <a:latin typeface="+mn-lt"/>
              </a:rPr>
              <a:t>Vertebrate Animals		</a:t>
            </a:r>
          </a:p>
          <a:p>
            <a:r>
              <a:rPr lang="en-US" dirty="0">
                <a:latin typeface="+mn-lt"/>
              </a:rPr>
              <a:t>Biohazards</a:t>
            </a:r>
          </a:p>
          <a:p>
            <a:r>
              <a:rPr lang="en-US" dirty="0">
                <a:latin typeface="+mn-lt"/>
              </a:rPr>
              <a:t>Resubmissions, Renewals, Revisions</a:t>
            </a:r>
          </a:p>
          <a:p>
            <a:pPr marL="0" indent="0">
              <a:buNone/>
            </a:pPr>
            <a:endParaRPr lang="en-US" dirty="0"/>
          </a:p>
        </p:txBody>
      </p:sp>
      <p:sp>
        <p:nvSpPr>
          <p:cNvPr id="4" name="Slide Number Placeholder 3">
            <a:extLst>
              <a:ext uri="{FF2B5EF4-FFF2-40B4-BE49-F238E27FC236}">
                <a16:creationId xmlns:a16="http://schemas.microsoft.com/office/drawing/2014/main" id="{591C9298-DDA7-8BB8-402E-B9B88459D735}"/>
              </a:ext>
            </a:extLst>
          </p:cNvPr>
          <p:cNvSpPr>
            <a:spLocks noGrp="1"/>
          </p:cNvSpPr>
          <p:nvPr>
            <p:ph type="sldNum" sz="quarter" idx="12"/>
          </p:nvPr>
        </p:nvSpPr>
        <p:spPr/>
        <p:txBody>
          <a:bodyPr/>
          <a:lstStyle/>
          <a:p>
            <a:fld id="{E573346A-FCA4-684E-8D18-26E8324063ED}" type="slidenum">
              <a:rPr lang="en-US" smtClean="0"/>
              <a:t>15</a:t>
            </a:fld>
            <a:endParaRPr lang="en-US"/>
          </a:p>
        </p:txBody>
      </p:sp>
    </p:spTree>
    <p:extLst>
      <p:ext uri="{BB962C8B-B14F-4D97-AF65-F5344CB8AC3E}">
        <p14:creationId xmlns:p14="http://schemas.microsoft.com/office/powerpoint/2010/main" val="90807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735A-1B22-E612-DA60-8D1475303C0F}"/>
              </a:ext>
            </a:extLst>
          </p:cNvPr>
          <p:cNvSpPr>
            <a:spLocks noGrp="1"/>
          </p:cNvSpPr>
          <p:nvPr>
            <p:ph type="title" idx="4294967295"/>
          </p:nvPr>
        </p:nvSpPr>
        <p:spPr>
          <a:xfrm>
            <a:off x="0" y="365125"/>
            <a:ext cx="12192000" cy="685800"/>
          </a:xfrm>
        </p:spPr>
        <p:txBody>
          <a:bodyPr/>
          <a:lstStyle/>
          <a:p>
            <a:pPr algn="ctr"/>
            <a:r>
              <a:rPr lang="en-US" sz="2800" b="1" dirty="0">
                <a:latin typeface="+mn-lt"/>
              </a:rPr>
              <a:t>Additional Review Criteria: Protections for Human Subjects</a:t>
            </a:r>
            <a:endParaRPr lang="en-US" b="1" dirty="0">
              <a:latin typeface="+mn-lt"/>
            </a:endParaRPr>
          </a:p>
        </p:txBody>
      </p:sp>
      <p:sp>
        <p:nvSpPr>
          <p:cNvPr id="5" name="Text Placeholder 3">
            <a:extLst>
              <a:ext uri="{FF2B5EF4-FFF2-40B4-BE49-F238E27FC236}">
                <a16:creationId xmlns:a16="http://schemas.microsoft.com/office/drawing/2014/main" id="{C81DD95B-910C-642F-DE49-338E8971CDF2}"/>
              </a:ext>
            </a:extLst>
          </p:cNvPr>
          <p:cNvSpPr txBox="1">
            <a:spLocks/>
          </p:cNvSpPr>
          <p:nvPr/>
        </p:nvSpPr>
        <p:spPr>
          <a:xfrm>
            <a:off x="809625" y="1641513"/>
            <a:ext cx="10782300" cy="2949537"/>
          </a:xfrm>
          <a:prstGeom prst="rect">
            <a:avLst/>
          </a:prstGeom>
        </p:spPr>
        <p:txBody>
          <a:bodyPr vert="horz" lIns="91289" tIns="45642" rIns="91289" bIns="45642"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ppleSystemUIFont" charset="-12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ppleSystemUIFont" charset="-12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300"/>
              </a:spcAft>
              <a:buClrTx/>
              <a:buSzTx/>
              <a:buFont typeface="Arial" panose="020B0604020202020204" pitchFamily="34" charset="0"/>
              <a:buNone/>
              <a:tabLst/>
              <a:defRPr/>
            </a:pPr>
            <a:r>
              <a:rPr kumimoji="0" lang="en-US" b="1" i="0" u="none" strike="noStrike" kern="1200" cap="none" spc="0" normalizeH="0" baseline="0" noProof="0" dirty="0">
                <a:ln>
                  <a:noFill/>
                </a:ln>
                <a:solidFill>
                  <a:prstClr val="black"/>
                </a:solidFill>
                <a:effectLst/>
                <a:uLnTx/>
                <a:uFillTx/>
                <a:ea typeface="+mn-ea"/>
                <a:cs typeface="+mn-cs"/>
              </a:rPr>
              <a:t>Evaluate the justification for involvement of human subjects and the proposed protections from research risk relating to their participation according to these </a:t>
            </a:r>
            <a:r>
              <a:rPr lang="en-US" b="1" dirty="0">
                <a:solidFill>
                  <a:prstClr val="black"/>
                </a:solidFill>
              </a:rPr>
              <a:t>criteria</a:t>
            </a:r>
            <a:r>
              <a:rPr kumimoji="0" lang="en-US" b="1" i="0" u="none" strike="noStrike" kern="1200" cap="none" spc="0" normalizeH="0" baseline="0" noProof="0" dirty="0">
                <a:ln>
                  <a:noFill/>
                </a:ln>
                <a:solidFill>
                  <a:prstClr val="black"/>
                </a:solidFill>
                <a:effectLst/>
                <a:uLnTx/>
                <a:uFillTx/>
                <a:ea typeface="+mn-ea"/>
                <a:cs typeface="+mn-cs"/>
              </a:rPr>
              <a:t>:</a:t>
            </a:r>
          </a:p>
          <a:p>
            <a:pPr marL="342900" marR="0" lvl="0" indent="-342900" algn="l" defTabSz="914400" rtl="0" eaLnBrk="1" fontAlgn="auto" latinLnBrk="0" hangingPunct="1">
              <a:lnSpc>
                <a:spcPct val="120000"/>
              </a:lnSpc>
              <a:spcBef>
                <a:spcPts val="0"/>
              </a:spcBef>
              <a:spcAft>
                <a:spcPts val="300"/>
              </a:spcAft>
              <a:buClrTx/>
              <a:buSzTx/>
              <a:buFont typeface="Arial" panose="020B0604020202020204" pitchFamily="34" charset="0"/>
              <a:buAutoNum type="arabicPeriod"/>
              <a:tabLst/>
              <a:defRPr/>
            </a:pPr>
            <a:r>
              <a:rPr kumimoji="0" lang="en-US" b="0" i="0" u="none" strike="noStrike" kern="1200" cap="none" spc="0" normalizeH="0" baseline="0" noProof="0" dirty="0">
                <a:ln>
                  <a:noFill/>
                </a:ln>
                <a:solidFill>
                  <a:prstClr val="black"/>
                </a:solidFill>
                <a:effectLst/>
                <a:uLnTx/>
                <a:uFillTx/>
                <a:ea typeface="+mn-ea"/>
                <a:cs typeface="+mn-cs"/>
              </a:rPr>
              <a:t>Risk to subjects</a:t>
            </a:r>
          </a:p>
          <a:p>
            <a:pPr marL="342900" marR="0" lvl="0" indent="-342900" algn="l" defTabSz="914400" rtl="0" eaLnBrk="1" fontAlgn="auto" latinLnBrk="0" hangingPunct="1">
              <a:lnSpc>
                <a:spcPct val="120000"/>
              </a:lnSpc>
              <a:spcBef>
                <a:spcPts val="0"/>
              </a:spcBef>
              <a:spcAft>
                <a:spcPts val="300"/>
              </a:spcAft>
              <a:buClrTx/>
              <a:buSzTx/>
              <a:buFont typeface="Arial" panose="020B0604020202020204" pitchFamily="34" charset="0"/>
              <a:buAutoNum type="arabicPeriod"/>
              <a:tabLst/>
              <a:defRPr/>
            </a:pPr>
            <a:r>
              <a:rPr kumimoji="0" lang="en-US" b="0" i="0" u="none" strike="noStrike" kern="1200" cap="none" spc="0" normalizeH="0" baseline="0" noProof="0" dirty="0">
                <a:ln>
                  <a:noFill/>
                </a:ln>
                <a:solidFill>
                  <a:prstClr val="black"/>
                </a:solidFill>
                <a:effectLst/>
                <a:uLnTx/>
                <a:uFillTx/>
                <a:ea typeface="+mn-ea"/>
                <a:cs typeface="+mn-cs"/>
              </a:rPr>
              <a:t>Adequacy of protections against risk</a:t>
            </a:r>
          </a:p>
          <a:p>
            <a:pPr marL="342900" marR="0" lvl="0" indent="-342900" algn="l" defTabSz="914400" rtl="0" eaLnBrk="1" fontAlgn="auto" latinLnBrk="0" hangingPunct="1">
              <a:lnSpc>
                <a:spcPct val="120000"/>
              </a:lnSpc>
              <a:spcBef>
                <a:spcPts val="0"/>
              </a:spcBef>
              <a:spcAft>
                <a:spcPts val="300"/>
              </a:spcAft>
              <a:buClrTx/>
              <a:buSzTx/>
              <a:buFont typeface="Arial" panose="020B0604020202020204" pitchFamily="34" charset="0"/>
              <a:buAutoNum type="arabicPeriod"/>
              <a:tabLst/>
              <a:defRPr/>
            </a:pPr>
            <a:r>
              <a:rPr kumimoji="0" lang="en-US" b="0" i="0" u="none" strike="noStrike" kern="1200" cap="none" spc="0" normalizeH="0" baseline="0" noProof="0" dirty="0">
                <a:ln>
                  <a:noFill/>
                </a:ln>
                <a:solidFill>
                  <a:prstClr val="black"/>
                </a:solidFill>
                <a:effectLst/>
                <a:uLnTx/>
                <a:uFillTx/>
                <a:ea typeface="+mn-ea"/>
                <a:cs typeface="+mn-cs"/>
              </a:rPr>
              <a:t>Potential benefits of the research to subjects and others</a:t>
            </a:r>
          </a:p>
          <a:p>
            <a:pPr marL="342900" marR="0" lvl="0" indent="-342900" algn="l" defTabSz="914400" rtl="0" eaLnBrk="1" fontAlgn="auto" latinLnBrk="0" hangingPunct="1">
              <a:lnSpc>
                <a:spcPct val="120000"/>
              </a:lnSpc>
              <a:spcBef>
                <a:spcPts val="0"/>
              </a:spcBef>
              <a:spcAft>
                <a:spcPts val="300"/>
              </a:spcAft>
              <a:buClrTx/>
              <a:buSzTx/>
              <a:buFont typeface="Arial" panose="020B0604020202020204" pitchFamily="34" charset="0"/>
              <a:buAutoNum type="arabicPeriod"/>
              <a:tabLst/>
              <a:defRPr/>
            </a:pPr>
            <a:r>
              <a:rPr kumimoji="0" lang="en-US" b="0" i="0" u="none" strike="noStrike" kern="1200" cap="none" spc="0" normalizeH="0" baseline="0" noProof="0" dirty="0">
                <a:ln>
                  <a:noFill/>
                </a:ln>
                <a:solidFill>
                  <a:prstClr val="black"/>
                </a:solidFill>
                <a:effectLst/>
                <a:uLnTx/>
                <a:uFillTx/>
                <a:ea typeface="+mn-ea"/>
                <a:cs typeface="+mn-cs"/>
              </a:rPr>
              <a:t>Importance of the knowledge to be gained</a:t>
            </a:r>
          </a:p>
          <a:p>
            <a:pPr marL="342900" marR="0" lvl="0" indent="-342900" algn="l" defTabSz="914400" rtl="0" eaLnBrk="1" fontAlgn="auto" latinLnBrk="0" hangingPunct="1">
              <a:lnSpc>
                <a:spcPct val="120000"/>
              </a:lnSpc>
              <a:spcBef>
                <a:spcPts val="0"/>
              </a:spcBef>
              <a:spcAft>
                <a:spcPts val="300"/>
              </a:spcAft>
              <a:buClrTx/>
              <a:buSzTx/>
              <a:buFont typeface="Arial" panose="020B0604020202020204" pitchFamily="34" charset="0"/>
              <a:buAutoNum type="arabicPeriod"/>
              <a:tabLst/>
              <a:defRPr/>
            </a:pPr>
            <a:r>
              <a:rPr lang="en-US" dirty="0">
                <a:solidFill>
                  <a:prstClr val="black"/>
                </a:solidFill>
              </a:rPr>
              <a:t>Data and safety monitoring for clinical trials</a:t>
            </a:r>
            <a:endParaRPr kumimoji="0" lang="en-US"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557413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42AD-8C7F-FBD3-BD3D-311F849F0FF7}"/>
              </a:ext>
            </a:extLst>
          </p:cNvPr>
          <p:cNvSpPr>
            <a:spLocks noGrp="1"/>
          </p:cNvSpPr>
          <p:nvPr>
            <p:ph type="title" idx="4294967295"/>
          </p:nvPr>
        </p:nvSpPr>
        <p:spPr>
          <a:xfrm>
            <a:off x="0" y="365125"/>
            <a:ext cx="12192000" cy="685800"/>
          </a:xfrm>
        </p:spPr>
        <p:txBody>
          <a:bodyPr/>
          <a:lstStyle/>
          <a:p>
            <a:pPr algn="ctr"/>
            <a:r>
              <a:rPr lang="en-US" sz="2800" b="1" dirty="0">
                <a:latin typeface="+mn-lt"/>
              </a:rPr>
              <a:t>Additional Review Criteria: Vertebrate Animals</a:t>
            </a:r>
            <a:endParaRPr lang="en-US" b="1" dirty="0">
              <a:latin typeface="+mn-lt"/>
            </a:endParaRPr>
          </a:p>
        </p:txBody>
      </p:sp>
      <p:sp>
        <p:nvSpPr>
          <p:cNvPr id="4" name="Content Placeholder 2">
            <a:extLst>
              <a:ext uri="{FF2B5EF4-FFF2-40B4-BE49-F238E27FC236}">
                <a16:creationId xmlns:a16="http://schemas.microsoft.com/office/drawing/2014/main" id="{F3A5ED00-B16A-0BF1-9398-019E645CFADE}"/>
              </a:ext>
            </a:extLst>
          </p:cNvPr>
          <p:cNvSpPr txBox="1">
            <a:spLocks/>
          </p:cNvSpPr>
          <p:nvPr/>
        </p:nvSpPr>
        <p:spPr>
          <a:xfrm>
            <a:off x="619217" y="1688976"/>
            <a:ext cx="10953565" cy="3860054"/>
          </a:xfrm>
          <a:prstGeom prst="rect">
            <a:avLst/>
          </a:prstGeom>
        </p:spPr>
        <p:txBody>
          <a:bodyPr vert="horz" lIns="91289" tIns="45642" rIns="91289" bIns="45642"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ppleSystemUIFont" charset="-12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ppleSystemUIFont" charset="-12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b="1" i="0" u="none" strike="noStrike" kern="1200" cap="none" spc="0" normalizeH="0" baseline="0" noProof="0" dirty="0">
                <a:ln>
                  <a:noFill/>
                </a:ln>
                <a:solidFill>
                  <a:prstClr val="black"/>
                </a:solidFill>
                <a:effectLst/>
                <a:uLnTx/>
                <a:uFillTx/>
                <a:ea typeface="Lato"/>
                <a:cs typeface="Lato"/>
              </a:rPr>
              <a:t>Evaluate the involvement of live vertebrate animals according to these criteria:</a:t>
            </a:r>
          </a:p>
          <a:p>
            <a:pPr marL="514350" indent="-514350">
              <a:lnSpc>
                <a:spcPct val="100000"/>
              </a:lnSpc>
              <a:spcBef>
                <a:spcPts val="0"/>
              </a:spcBef>
              <a:spcAft>
                <a:spcPts val="300"/>
              </a:spcAft>
              <a:buClr>
                <a:srgbClr val="1F1F1F"/>
              </a:buClr>
              <a:buFont typeface="+mj-lt"/>
              <a:buAutoNum type="arabicPeriod"/>
              <a:defRPr/>
            </a:pPr>
            <a:r>
              <a:rPr kumimoji="0" lang="en-US" b="0" i="0" u="none" strike="noStrike" kern="1200" cap="none" spc="0" normalizeH="0" baseline="0" noProof="0" dirty="0">
                <a:ln>
                  <a:noFill/>
                </a:ln>
                <a:effectLst/>
                <a:uLnTx/>
                <a:uFillTx/>
                <a:ea typeface="+mn-ea"/>
                <a:cs typeface="+mn-cs"/>
              </a:rPr>
              <a:t>Description of procedures, including species, strains, ages, sex, and total number of animals to be used</a:t>
            </a:r>
            <a:endParaRPr lang="en-US" b="0" i="0" u="none" strike="noStrike" kern="1200" cap="none" spc="0" normalizeH="0" baseline="0" noProof="0" dirty="0">
              <a:ln>
                <a:noFill/>
              </a:ln>
              <a:effectLst/>
              <a:uLnTx/>
              <a:uFillTx/>
              <a:ea typeface="Calibri"/>
              <a:cs typeface="Calibri"/>
            </a:endParaRPr>
          </a:p>
          <a:p>
            <a:pPr marL="514350" indent="-514350">
              <a:lnSpc>
                <a:spcPct val="100000"/>
              </a:lnSpc>
              <a:spcBef>
                <a:spcPts val="0"/>
              </a:spcBef>
              <a:spcAft>
                <a:spcPts val="300"/>
              </a:spcAft>
              <a:buClr>
                <a:srgbClr val="1F1F1F"/>
              </a:buClr>
              <a:buFont typeface="+mj-lt"/>
              <a:buAutoNum type="arabicPeriod"/>
              <a:defRPr/>
            </a:pPr>
            <a:r>
              <a:rPr kumimoji="0" lang="en-US" b="0" i="0" u="none" strike="noStrike" kern="1200" cap="none" spc="0" normalizeH="0" baseline="0" noProof="0" dirty="0">
                <a:ln>
                  <a:noFill/>
                </a:ln>
                <a:effectLst/>
                <a:uLnTx/>
                <a:uFillTx/>
                <a:ea typeface="+mn-ea"/>
                <a:cs typeface="+mn-cs"/>
              </a:rPr>
              <a:t>Justifications for the use of animals versus alternative models and for the choice of species</a:t>
            </a:r>
            <a:endParaRPr kumimoji="0" lang="en-US" b="0" i="1" u="none" strike="noStrike" kern="1200" cap="none" spc="0" normalizeH="0" baseline="0" noProof="0" dirty="0">
              <a:ln>
                <a:noFill/>
              </a:ln>
              <a:effectLst/>
              <a:uLnTx/>
              <a:uFillTx/>
              <a:ea typeface="+mn-ea"/>
              <a:cs typeface="+mn-cs"/>
            </a:endParaRPr>
          </a:p>
          <a:p>
            <a:pPr marL="514350" indent="-514350">
              <a:lnSpc>
                <a:spcPct val="100000"/>
              </a:lnSpc>
              <a:spcBef>
                <a:spcPts val="0"/>
              </a:spcBef>
              <a:spcAft>
                <a:spcPts val="300"/>
              </a:spcAft>
              <a:buClr>
                <a:srgbClr val="1F1F1F"/>
              </a:buClr>
              <a:buFont typeface="+mj-lt"/>
              <a:buAutoNum type="arabicPeriod"/>
              <a:defRPr/>
            </a:pPr>
            <a:r>
              <a:rPr kumimoji="0" lang="en-US" b="0" i="0" u="none" strike="noStrike" kern="1200" cap="none" spc="0" normalizeH="0" baseline="0" noProof="0" dirty="0">
                <a:ln>
                  <a:noFill/>
                </a:ln>
                <a:effectLst/>
                <a:uLnTx/>
                <a:uFillTx/>
                <a:ea typeface="+mn-ea"/>
                <a:cs typeface="+mn-cs"/>
              </a:rPr>
              <a:t>Minimization of pain and distress</a:t>
            </a:r>
            <a:endParaRPr lang="en-US" dirty="0">
              <a:ea typeface="+mn-lt"/>
              <a:cs typeface="+mn-lt"/>
            </a:endParaRPr>
          </a:p>
          <a:p>
            <a:pPr marL="514350" indent="-514350">
              <a:lnSpc>
                <a:spcPct val="100000"/>
              </a:lnSpc>
              <a:spcBef>
                <a:spcPts val="0"/>
              </a:spcBef>
              <a:spcAft>
                <a:spcPts val="300"/>
              </a:spcAft>
              <a:buClr>
                <a:srgbClr val="1F1F1F"/>
              </a:buClr>
              <a:buFont typeface="+mj-lt"/>
              <a:buAutoNum type="arabicPeriod"/>
              <a:defRPr/>
            </a:pPr>
            <a:r>
              <a:rPr lang="en-US" dirty="0">
                <a:ea typeface="+mn-lt"/>
                <a:cs typeface="+mn-lt"/>
              </a:rPr>
              <a:t>Method of euthanasia</a:t>
            </a:r>
            <a:endParaRPr kumimoji="0" lang="en-US" b="0" i="0" strike="noStrike" kern="1200" cap="none" spc="0" normalizeH="0" baseline="0" noProof="0" dirty="0">
              <a:ln>
                <a:noFill/>
              </a:ln>
              <a:effectLst/>
              <a:uLnTx/>
              <a:uFillTx/>
              <a:ea typeface="+mn-lt"/>
              <a:cs typeface="+mn-lt"/>
            </a:endParaRPr>
          </a:p>
          <a:p>
            <a:pPr marL="182880" indent="-182880">
              <a:lnSpc>
                <a:spcPct val="100000"/>
              </a:lnSpc>
              <a:spcBef>
                <a:spcPts val="0"/>
              </a:spcBef>
              <a:spcAft>
                <a:spcPts val="300"/>
              </a:spcAft>
              <a:buClr>
                <a:srgbClr val="9AAB54"/>
              </a:buClr>
              <a:defRPr/>
            </a:pPr>
            <a:endParaRPr lang="en-US" dirty="0">
              <a:solidFill>
                <a:prstClr val="black"/>
              </a:solidFill>
              <a:ea typeface="+mn-lt"/>
              <a:cs typeface="+mn-lt"/>
            </a:endParaRPr>
          </a:p>
          <a:p>
            <a:pPr marL="182880" marR="0" lvl="0" indent="-182880" algn="l" defTabSz="914400">
              <a:lnSpc>
                <a:spcPct val="100000"/>
              </a:lnSpc>
              <a:spcBef>
                <a:spcPts val="0"/>
              </a:spcBef>
              <a:spcAft>
                <a:spcPts val="300"/>
              </a:spcAft>
              <a:buClr>
                <a:srgbClr val="9AAB54"/>
              </a:buClr>
              <a:buSzTx/>
              <a:buFont typeface="Arial" panose="020B0604020202020204" pitchFamily="34" charset="0"/>
              <a:buChar char="•"/>
              <a:tabLst/>
              <a:defRPr/>
            </a:pPr>
            <a:endParaRPr lang="en-US" sz="20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731520" marR="0" lvl="0" indent="-457200" algn="l" defTabSz="914400" rtl="0" eaLnBrk="1" fontAlgn="auto" latinLnBrk="0" hangingPunct="1">
              <a:lnSpc>
                <a:spcPct val="100000"/>
              </a:lnSpc>
              <a:spcBef>
                <a:spcPts val="0"/>
              </a:spcBef>
              <a:spcAft>
                <a:spcPts val="300"/>
              </a:spcAft>
              <a:buClrTx/>
              <a:buSzTx/>
              <a:buFont typeface="Arial" panose="020B0604020202020204" pitchFamily="34" charset="0"/>
              <a:buAutoNum type="arabicPeriod"/>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265" marR="0" lvl="0" indent="-342265"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399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5293A9-AACF-3D94-0E9C-DA8C09103D25}"/>
              </a:ext>
            </a:extLst>
          </p:cNvPr>
          <p:cNvSpPr txBox="1"/>
          <p:nvPr/>
        </p:nvSpPr>
        <p:spPr>
          <a:xfrm>
            <a:off x="800470" y="1650868"/>
            <a:ext cx="10591060" cy="36163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ea typeface="Lato" panose="020F0502020204030203" pitchFamily="34" charset="0"/>
                <a:cs typeface="Lato" panose="020F0502020204030203" pitchFamily="34" charset="0"/>
              </a:rPr>
              <a:t>Biohazards</a:t>
            </a:r>
            <a:r>
              <a:rPr kumimoji="0" lang="en-US" sz="2800" b="0" i="0" u="none" strike="noStrike" kern="1200" cap="none" spc="0" normalizeH="0" baseline="0" noProof="0" dirty="0">
                <a:ln>
                  <a:noFill/>
                </a:ln>
                <a:solidFill>
                  <a:prstClr val="black"/>
                </a:solidFill>
                <a:effectLst/>
                <a:uLnTx/>
                <a:uFillTx/>
                <a:ea typeface="+mn-ea"/>
                <a:cs typeface="+mn-cs"/>
              </a:rPr>
              <a:t> are research components known in the professional community to pose a risk to research personnel and/or the environment (biological organisms, toxins, radioactivity, dangerous chemicals, or recombinant DNA). </a:t>
            </a:r>
          </a:p>
          <a:p>
            <a:pPr marR="0" lvl="0" algn="l" defTabSz="914400" rtl="0" eaLnBrk="1" fontAlgn="auto" latinLnBrk="0" hangingPunct="1">
              <a:lnSpc>
                <a:spcPct val="100000"/>
              </a:lnSpc>
              <a:spcBef>
                <a:spcPts val="0"/>
              </a:spcBef>
              <a:spcAft>
                <a:spcPts val="300"/>
              </a:spcAft>
              <a:buClrTx/>
              <a:buSzTx/>
              <a:tabLst/>
              <a:defRPr/>
            </a:pPr>
            <a:endParaRPr kumimoji="0" lang="en-US" sz="2800" b="0" i="0" u="none" strike="noStrike" kern="1200" cap="none" spc="0" normalizeH="0" baseline="0" noProof="0" dirty="0">
              <a:ln>
                <a:noFill/>
              </a:ln>
              <a:solidFill>
                <a:prstClr val="black"/>
              </a:solidFill>
              <a:effectLst/>
              <a:uLnTx/>
              <a:uFillTx/>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ea typeface="+mn-ea"/>
                <a:cs typeface="+mn-cs"/>
              </a:rPr>
              <a:t>Determine whether proper handling procedures and adequate protections are addressed (personnel training, safety protocols, containment facilities, waste disposal).</a:t>
            </a:r>
          </a:p>
        </p:txBody>
      </p:sp>
      <p:sp>
        <p:nvSpPr>
          <p:cNvPr id="4" name="Title 1">
            <a:extLst>
              <a:ext uri="{FF2B5EF4-FFF2-40B4-BE49-F238E27FC236}">
                <a16:creationId xmlns:a16="http://schemas.microsoft.com/office/drawing/2014/main" id="{64BFEB49-46B4-C32B-678C-3385B6A1C9E6}"/>
              </a:ext>
            </a:extLst>
          </p:cNvPr>
          <p:cNvSpPr txBox="1">
            <a:spLocks/>
          </p:cNvSpPr>
          <p:nvPr/>
        </p:nvSpPr>
        <p:spPr>
          <a:xfrm>
            <a:off x="0" y="365125"/>
            <a:ext cx="12192000" cy="685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latin typeface="+mn-lt"/>
              </a:rPr>
              <a:t>Additional Review Criteria: Biohazards </a:t>
            </a:r>
            <a:endParaRPr lang="en-US" b="1" dirty="0">
              <a:latin typeface="+mn-lt"/>
            </a:endParaRPr>
          </a:p>
        </p:txBody>
      </p:sp>
    </p:spTree>
    <p:extLst>
      <p:ext uri="{BB962C8B-B14F-4D97-AF65-F5344CB8AC3E}">
        <p14:creationId xmlns:p14="http://schemas.microsoft.com/office/powerpoint/2010/main" val="961755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CCA1-A127-6C7C-C9E1-C4D5BA502023}"/>
              </a:ext>
            </a:extLst>
          </p:cNvPr>
          <p:cNvSpPr>
            <a:spLocks noGrp="1"/>
          </p:cNvSpPr>
          <p:nvPr>
            <p:ph type="title"/>
          </p:nvPr>
        </p:nvSpPr>
        <p:spPr/>
        <p:txBody>
          <a:bodyPr/>
          <a:lstStyle/>
          <a:p>
            <a:pPr algn="ctr"/>
            <a:r>
              <a:rPr lang="en-US"/>
              <a:t>Scoring Overall Impact</a:t>
            </a:r>
          </a:p>
        </p:txBody>
      </p:sp>
      <p:pic>
        <p:nvPicPr>
          <p:cNvPr id="4" name="Picture 3" descr="Image depicting a Factor Strength and Score scale; (High: 1-3, Medium: 4-6, Low: 7-9). 1 being exceptional, 9 being poor.">
            <a:extLst>
              <a:ext uri="{FF2B5EF4-FFF2-40B4-BE49-F238E27FC236}">
                <a16:creationId xmlns:a16="http://schemas.microsoft.com/office/drawing/2014/main" id="{4F39C1B6-EF8F-B9E0-B86D-ED8226F629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5015" y="1050925"/>
            <a:ext cx="7321744" cy="1558272"/>
          </a:xfrm>
          <a:prstGeom prst="rect">
            <a:avLst/>
          </a:prstGeom>
        </p:spPr>
      </p:pic>
      <p:sp>
        <p:nvSpPr>
          <p:cNvPr id="6" name="Rectangle 5">
            <a:extLst>
              <a:ext uri="{FF2B5EF4-FFF2-40B4-BE49-F238E27FC236}">
                <a16:creationId xmlns:a16="http://schemas.microsoft.com/office/drawing/2014/main" id="{2E803242-262A-52ED-1231-1AE967C10958}"/>
              </a:ext>
              <a:ext uri="{C183D7F6-B498-43B3-948B-1728B52AA6E4}">
                <adec:decorative xmlns:adec="http://schemas.microsoft.com/office/drawing/2017/decorative" val="1"/>
              </a:ext>
            </a:extLst>
          </p:cNvPr>
          <p:cNvSpPr/>
          <p:nvPr/>
        </p:nvSpPr>
        <p:spPr>
          <a:xfrm>
            <a:off x="948087" y="3806901"/>
            <a:ext cx="10515600" cy="465097"/>
          </a:xfrm>
          <a:prstGeom prst="rect">
            <a:avLst/>
          </a:prstGeom>
          <a:solidFill>
            <a:srgbClr val="FF9900">
              <a:alpha val="69804"/>
            </a:srgb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A889101-60AF-C7F6-3E24-E40B9C1D608F}"/>
              </a:ext>
            </a:extLst>
          </p:cNvPr>
          <p:cNvSpPr txBox="1"/>
          <p:nvPr/>
        </p:nvSpPr>
        <p:spPr>
          <a:xfrm>
            <a:off x="1084894" y="2684642"/>
            <a:ext cx="10515601" cy="3046988"/>
          </a:xfrm>
          <a:prstGeom prst="rect">
            <a:avLst/>
          </a:prstGeom>
          <a:noFill/>
        </p:spPr>
        <p:txBody>
          <a:bodyPr wrap="square">
            <a:spAutoFit/>
          </a:bodyPr>
          <a:lstStyle/>
          <a:p>
            <a:r>
              <a:rPr lang="en-US" sz="2400"/>
              <a:t>Logically, a project of moderate or limited </a:t>
            </a:r>
            <a:r>
              <a:rPr lang="en-US" sz="2400" b="1"/>
              <a:t>importance (Factor 1) </a:t>
            </a:r>
            <a:r>
              <a:rPr lang="en-US" sz="2400" u="sng"/>
              <a:t>cannot be made more impactful</a:t>
            </a:r>
            <a:r>
              <a:rPr lang="en-US" sz="2400"/>
              <a:t> by a </a:t>
            </a:r>
            <a:r>
              <a:rPr lang="en-US" sz="2400" b="1"/>
              <a:t>strong approach</a:t>
            </a:r>
            <a:r>
              <a:rPr lang="en-US" sz="2400"/>
              <a:t> (</a:t>
            </a:r>
            <a:r>
              <a:rPr lang="en-US" sz="2400" b="1"/>
              <a:t>Factor 2</a:t>
            </a:r>
            <a:r>
              <a:rPr lang="en-US" sz="2400"/>
              <a:t>) and/or </a:t>
            </a:r>
            <a:r>
              <a:rPr lang="en-US" sz="2400" b="1"/>
              <a:t>appropriate expertise and resources (Factor 3)</a:t>
            </a:r>
          </a:p>
          <a:p>
            <a:pPr marL="342900" indent="-342900">
              <a:buFont typeface="Arial" panose="020B0604020202020204" pitchFamily="34" charset="0"/>
              <a:buChar char="•"/>
            </a:pPr>
            <a:r>
              <a:rPr lang="en-US" sz="2400" b="0" i="0" u="none" strike="noStrike" baseline="0">
                <a:solidFill>
                  <a:srgbClr val="000000"/>
                </a:solidFill>
              </a:rPr>
              <a:t>Your Factor 1 score </a:t>
            </a:r>
            <a:r>
              <a:rPr lang="en-US" sz="2400">
                <a:solidFill>
                  <a:srgbClr val="000000"/>
                </a:solidFill>
              </a:rPr>
              <a:t>should set</a:t>
            </a:r>
            <a:r>
              <a:rPr lang="en-US" sz="2400" b="0" i="0" u="none" strike="noStrike" baseline="0">
                <a:solidFill>
                  <a:srgbClr val="000000"/>
                </a:solidFill>
              </a:rPr>
              <a:t> a limit for the best possible overall impact score.</a:t>
            </a:r>
          </a:p>
          <a:p>
            <a:endParaRPr lang="en-US" sz="2400" b="0" i="0" u="none" strike="noStrike" baseline="0">
              <a:solidFill>
                <a:srgbClr val="000000"/>
              </a:solidFill>
            </a:endParaRPr>
          </a:p>
          <a:p>
            <a:pPr marL="342900" indent="-342900">
              <a:buFont typeface="Arial" panose="020B0604020202020204" pitchFamily="34" charset="0"/>
              <a:buChar char="•"/>
            </a:pPr>
            <a:r>
              <a:rPr lang="en-US" sz="2400" b="0" i="0" u="none" strike="noStrike" baseline="0">
                <a:solidFill>
                  <a:srgbClr val="000000"/>
                </a:solidFill>
              </a:rPr>
              <a:t>Factors 2 </a:t>
            </a:r>
            <a:r>
              <a:rPr lang="en-US" sz="2400">
                <a:solidFill>
                  <a:srgbClr val="000000"/>
                </a:solidFill>
              </a:rPr>
              <a:t>&amp;</a:t>
            </a:r>
            <a:r>
              <a:rPr lang="en-US" sz="2400" b="0" i="0" u="none" strike="noStrike" baseline="0">
                <a:solidFill>
                  <a:srgbClr val="000000"/>
                </a:solidFill>
              </a:rPr>
              <a:t> 3 can either reinforce the score set by the Factor 1 limit or worsen it.</a:t>
            </a:r>
          </a:p>
          <a:p>
            <a:pPr marL="342900" indent="-342900">
              <a:buFont typeface="Arial" panose="020B0604020202020204" pitchFamily="34" charset="0"/>
              <a:buChar char="•"/>
            </a:pPr>
            <a:endParaRPr lang="en-US" sz="2400" b="0" i="0" u="none" strike="noStrike" baseline="0">
              <a:solidFill>
                <a:srgbClr val="000000"/>
              </a:solidFill>
            </a:endParaRPr>
          </a:p>
          <a:p>
            <a:pPr marL="342900" indent="-342900">
              <a:buFont typeface="Arial" panose="020B0604020202020204" pitchFamily="34" charset="0"/>
              <a:buChar char="•"/>
            </a:pPr>
            <a:r>
              <a:rPr lang="en-US" sz="2400" b="0" i="0" u="none" strike="noStrike" baseline="0">
                <a:solidFill>
                  <a:srgbClr val="000000"/>
                </a:solidFill>
              </a:rPr>
              <a:t>Concerns with the Additional Review Criteria can worsen the score. </a:t>
            </a:r>
          </a:p>
        </p:txBody>
      </p:sp>
      <p:sp>
        <p:nvSpPr>
          <p:cNvPr id="5" name="Slide Number Placeholder 4">
            <a:extLst>
              <a:ext uri="{FF2B5EF4-FFF2-40B4-BE49-F238E27FC236}">
                <a16:creationId xmlns:a16="http://schemas.microsoft.com/office/drawing/2014/main" id="{4748DAF2-B864-DBCF-887D-B1D1E9973363}"/>
              </a:ext>
            </a:extLst>
          </p:cNvPr>
          <p:cNvSpPr>
            <a:spLocks noGrp="1"/>
          </p:cNvSpPr>
          <p:nvPr>
            <p:ph type="sldNum" sz="quarter" idx="12"/>
          </p:nvPr>
        </p:nvSpPr>
        <p:spPr/>
        <p:txBody>
          <a:bodyPr/>
          <a:lstStyle/>
          <a:p>
            <a:fld id="{E573346A-FCA4-684E-8D18-26E8324063ED}" type="slidenum">
              <a:rPr lang="en-US" smtClean="0"/>
              <a:t>19</a:t>
            </a:fld>
            <a:endParaRPr lang="en-US"/>
          </a:p>
        </p:txBody>
      </p:sp>
    </p:spTree>
    <p:extLst>
      <p:ext uri="{BB962C8B-B14F-4D97-AF65-F5344CB8AC3E}">
        <p14:creationId xmlns:p14="http://schemas.microsoft.com/office/powerpoint/2010/main" val="235619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0B83-0D23-F6B1-AD35-58044D5CB2DC}"/>
              </a:ext>
            </a:extLst>
          </p:cNvPr>
          <p:cNvSpPr>
            <a:spLocks noGrp="1"/>
          </p:cNvSpPr>
          <p:nvPr>
            <p:ph type="title"/>
          </p:nvPr>
        </p:nvSpPr>
        <p:spPr/>
        <p:txBody>
          <a:bodyPr/>
          <a:lstStyle/>
          <a:p>
            <a:pPr algn="ctr"/>
            <a:r>
              <a:rPr lang="en-US" dirty="0"/>
              <a:t>NIH’s Two-Level Review System</a:t>
            </a:r>
          </a:p>
        </p:txBody>
      </p:sp>
      <p:sp>
        <p:nvSpPr>
          <p:cNvPr id="16" name="Freeform 1">
            <a:extLst>
              <a:ext uri="{FF2B5EF4-FFF2-40B4-BE49-F238E27FC236}">
                <a16:creationId xmlns:a16="http://schemas.microsoft.com/office/drawing/2014/main" id="{90C464C3-1FCE-C288-330C-F0AA57D6DF66}"/>
              </a:ext>
              <a:ext uri="{C183D7F6-B498-43B3-948B-1728B52AA6E4}">
                <adec:decorative xmlns:adec="http://schemas.microsoft.com/office/drawing/2017/decorative" val="1"/>
              </a:ext>
            </a:extLst>
          </p:cNvPr>
          <p:cNvSpPr>
            <a:spLocks noChangeArrowheads="1"/>
          </p:cNvSpPr>
          <p:nvPr/>
        </p:nvSpPr>
        <p:spPr bwMode="auto">
          <a:xfrm>
            <a:off x="1062279" y="1480347"/>
            <a:ext cx="5648089" cy="1945781"/>
          </a:xfrm>
          <a:custGeom>
            <a:avLst/>
            <a:gdLst>
              <a:gd name="T0" fmla="*/ 5639 w 7144"/>
              <a:gd name="T1" fmla="*/ 0 h 3558"/>
              <a:gd name="T2" fmla="*/ 0 w 7144"/>
              <a:gd name="T3" fmla="*/ 0 h 3558"/>
              <a:gd name="T4" fmla="*/ 1475 w 7144"/>
              <a:gd name="T5" fmla="*/ 1792 h 3558"/>
              <a:gd name="T6" fmla="*/ 0 w 7144"/>
              <a:gd name="T7" fmla="*/ 3557 h 3558"/>
              <a:gd name="T8" fmla="*/ 5669 w 7144"/>
              <a:gd name="T9" fmla="*/ 3557 h 3558"/>
              <a:gd name="T10" fmla="*/ 7143 w 7144"/>
              <a:gd name="T11" fmla="*/ 1792 h 3558"/>
              <a:gd name="T12" fmla="*/ 5639 w 7144"/>
              <a:gd name="T13" fmla="*/ 0 h 3558"/>
            </a:gdLst>
            <a:ahLst/>
            <a:cxnLst>
              <a:cxn ang="0">
                <a:pos x="T0" y="T1"/>
              </a:cxn>
              <a:cxn ang="0">
                <a:pos x="T2" y="T3"/>
              </a:cxn>
              <a:cxn ang="0">
                <a:pos x="T4" y="T5"/>
              </a:cxn>
              <a:cxn ang="0">
                <a:pos x="T6" y="T7"/>
              </a:cxn>
              <a:cxn ang="0">
                <a:pos x="T8" y="T9"/>
              </a:cxn>
              <a:cxn ang="0">
                <a:pos x="T10" y="T11"/>
              </a:cxn>
              <a:cxn ang="0">
                <a:pos x="T12" y="T13"/>
              </a:cxn>
            </a:cxnLst>
            <a:rect l="0" t="0" r="r" b="b"/>
            <a:pathLst>
              <a:path w="7144" h="3558">
                <a:moveTo>
                  <a:pt x="5639" y="0"/>
                </a:moveTo>
                <a:lnTo>
                  <a:pt x="0" y="0"/>
                </a:lnTo>
                <a:lnTo>
                  <a:pt x="1475" y="1792"/>
                </a:lnTo>
                <a:lnTo>
                  <a:pt x="0" y="3557"/>
                </a:lnTo>
                <a:lnTo>
                  <a:pt x="5669" y="3557"/>
                </a:lnTo>
                <a:lnTo>
                  <a:pt x="7143" y="1792"/>
                </a:lnTo>
                <a:lnTo>
                  <a:pt x="5639" y="0"/>
                </a:lnTo>
              </a:path>
            </a:pathLst>
          </a:custGeom>
          <a:solidFill>
            <a:srgbClr val="005294"/>
          </a:solidFill>
          <a:ln>
            <a:noFill/>
          </a:ln>
          <a:effectLst/>
        </p:spPr>
        <p:txBody>
          <a:bodyPr wrap="none" lIns="182886" tIns="91443" rIns="182886" bIns="91443" anchor="ctr"/>
          <a:lstStyle/>
          <a:p>
            <a:endParaRPr lang="en-US" sz="2107">
              <a:latin typeface="Raleway Light"/>
            </a:endParaRPr>
          </a:p>
        </p:txBody>
      </p:sp>
      <p:sp>
        <p:nvSpPr>
          <p:cNvPr id="17" name="Freeform 2">
            <a:extLst>
              <a:ext uri="{FF2B5EF4-FFF2-40B4-BE49-F238E27FC236}">
                <a16:creationId xmlns:a16="http://schemas.microsoft.com/office/drawing/2014/main" id="{756568C9-05E4-77C2-0BAB-8D7F211DCEF4}"/>
              </a:ext>
              <a:ext uri="{C183D7F6-B498-43B3-948B-1728B52AA6E4}">
                <adec:decorative xmlns:adec="http://schemas.microsoft.com/office/drawing/2017/decorative" val="1"/>
              </a:ext>
            </a:extLst>
          </p:cNvPr>
          <p:cNvSpPr>
            <a:spLocks noChangeArrowheads="1"/>
          </p:cNvSpPr>
          <p:nvPr/>
        </p:nvSpPr>
        <p:spPr bwMode="auto">
          <a:xfrm>
            <a:off x="5823728" y="1480347"/>
            <a:ext cx="5648089" cy="1945781"/>
          </a:xfrm>
          <a:custGeom>
            <a:avLst/>
            <a:gdLst>
              <a:gd name="T0" fmla="*/ 5668 w 7144"/>
              <a:gd name="T1" fmla="*/ 0 h 3558"/>
              <a:gd name="T2" fmla="*/ 0 w 7144"/>
              <a:gd name="T3" fmla="*/ 0 h 3558"/>
              <a:gd name="T4" fmla="*/ 1475 w 7144"/>
              <a:gd name="T5" fmla="*/ 1792 h 3558"/>
              <a:gd name="T6" fmla="*/ 0 w 7144"/>
              <a:gd name="T7" fmla="*/ 3557 h 3558"/>
              <a:gd name="T8" fmla="*/ 5668 w 7144"/>
              <a:gd name="T9" fmla="*/ 3557 h 3558"/>
              <a:gd name="T10" fmla="*/ 7143 w 7144"/>
              <a:gd name="T11" fmla="*/ 1792 h 3558"/>
              <a:gd name="T12" fmla="*/ 5668 w 7144"/>
              <a:gd name="T13" fmla="*/ 0 h 3558"/>
            </a:gdLst>
            <a:ahLst/>
            <a:cxnLst>
              <a:cxn ang="0">
                <a:pos x="T0" y="T1"/>
              </a:cxn>
              <a:cxn ang="0">
                <a:pos x="T2" y="T3"/>
              </a:cxn>
              <a:cxn ang="0">
                <a:pos x="T4" y="T5"/>
              </a:cxn>
              <a:cxn ang="0">
                <a:pos x="T6" y="T7"/>
              </a:cxn>
              <a:cxn ang="0">
                <a:pos x="T8" y="T9"/>
              </a:cxn>
              <a:cxn ang="0">
                <a:pos x="T10" y="T11"/>
              </a:cxn>
              <a:cxn ang="0">
                <a:pos x="T12" y="T13"/>
              </a:cxn>
            </a:cxnLst>
            <a:rect l="0" t="0" r="r" b="b"/>
            <a:pathLst>
              <a:path w="7144" h="3558">
                <a:moveTo>
                  <a:pt x="5668" y="0"/>
                </a:moveTo>
                <a:lnTo>
                  <a:pt x="0" y="0"/>
                </a:lnTo>
                <a:lnTo>
                  <a:pt x="1475" y="1792"/>
                </a:lnTo>
                <a:lnTo>
                  <a:pt x="0" y="3557"/>
                </a:lnTo>
                <a:lnTo>
                  <a:pt x="5668" y="3557"/>
                </a:lnTo>
                <a:lnTo>
                  <a:pt x="7143" y="1792"/>
                </a:lnTo>
                <a:lnTo>
                  <a:pt x="5668" y="0"/>
                </a:lnTo>
              </a:path>
            </a:pathLst>
          </a:custGeom>
          <a:solidFill>
            <a:srgbClr val="E97323"/>
          </a:solidFill>
          <a:ln>
            <a:noFill/>
          </a:ln>
          <a:effectLst/>
        </p:spPr>
        <p:txBody>
          <a:bodyPr wrap="none" lIns="182886" tIns="91443" rIns="182886" bIns="91443" anchor="ctr"/>
          <a:lstStyle/>
          <a:p>
            <a:endParaRPr lang="en-US" sz="2107">
              <a:latin typeface="Raleway Light"/>
            </a:endParaRPr>
          </a:p>
        </p:txBody>
      </p:sp>
      <p:sp>
        <p:nvSpPr>
          <p:cNvPr id="18" name="TextBox 17">
            <a:extLst>
              <a:ext uri="{FF2B5EF4-FFF2-40B4-BE49-F238E27FC236}">
                <a16:creationId xmlns:a16="http://schemas.microsoft.com/office/drawing/2014/main" id="{2B63ABD5-554D-6B40-A55C-0C4B40A92426}"/>
              </a:ext>
            </a:extLst>
          </p:cNvPr>
          <p:cNvSpPr txBox="1"/>
          <p:nvPr/>
        </p:nvSpPr>
        <p:spPr>
          <a:xfrm>
            <a:off x="1768204" y="2638248"/>
            <a:ext cx="4055524" cy="692505"/>
          </a:xfrm>
          <a:prstGeom prst="rect">
            <a:avLst/>
          </a:prstGeom>
          <a:noFill/>
        </p:spPr>
        <p:txBody>
          <a:bodyPr wrap="square" lIns="137168" tIns="68584" rIns="137168" bIns="68584" rtlCol="0">
            <a:spAutoFit/>
          </a:bodyPr>
          <a:lstStyle/>
          <a:p>
            <a:pPr lvl="0" algn="ctr"/>
            <a:r>
              <a:rPr lang="en-US" dirty="0">
                <a:solidFill>
                  <a:schemeClr val="bg1"/>
                </a:solidFill>
                <a:ea typeface="Lato" panose="020F0502020204030203" pitchFamily="34" charset="0"/>
                <a:cs typeface="Lato" panose="020F0502020204030203" pitchFamily="34" charset="0"/>
              </a:rPr>
              <a:t>First Level of Review:</a:t>
            </a:r>
          </a:p>
          <a:p>
            <a:pPr lvl="0" algn="ctr"/>
            <a:r>
              <a:rPr lang="en-US" dirty="0">
                <a:solidFill>
                  <a:schemeClr val="bg1"/>
                </a:solidFill>
                <a:ea typeface="Lato" panose="020F0502020204030203" pitchFamily="34" charset="0"/>
                <a:cs typeface="Lato" panose="020F0502020204030203" pitchFamily="34" charset="0"/>
              </a:rPr>
              <a:t>Scientific Review Group (SRG)</a:t>
            </a:r>
          </a:p>
        </p:txBody>
      </p:sp>
      <p:sp>
        <p:nvSpPr>
          <p:cNvPr id="22" name="TextBox 21">
            <a:extLst>
              <a:ext uri="{FF2B5EF4-FFF2-40B4-BE49-F238E27FC236}">
                <a16:creationId xmlns:a16="http://schemas.microsoft.com/office/drawing/2014/main" id="{B3890E1E-C591-1874-2C4F-9C87FF621E2C}"/>
              </a:ext>
            </a:extLst>
          </p:cNvPr>
          <p:cNvSpPr txBox="1"/>
          <p:nvPr/>
        </p:nvSpPr>
        <p:spPr bwMode="auto">
          <a:xfrm>
            <a:off x="2110298" y="3772117"/>
            <a:ext cx="3291839" cy="363285"/>
          </a:xfrm>
          <a:prstGeom prst="rect">
            <a:avLst/>
          </a:prstGeom>
          <a:noFill/>
          <a:ln>
            <a:noFill/>
          </a:ln>
        </p:spPr>
        <p:txBody>
          <a:bodyPr wrap="square" lIns="85433" tIns="42726" rIns="85433" bIns="42726" rtlCol="0">
            <a:spAutoFit/>
          </a:bodyPr>
          <a:lstStyle/>
          <a:p>
            <a:pPr eaLnBrk="1" hangingPunct="1">
              <a:spcBef>
                <a:spcPct val="50000"/>
              </a:spcBef>
            </a:pPr>
            <a:r>
              <a:rPr lang="en-US">
                <a:ea typeface="Lato" panose="020F0502020204030203" pitchFamily="34" charset="0"/>
                <a:cs typeface="Lato" panose="020F0502020204030203" pitchFamily="34" charset="0"/>
              </a:rPr>
              <a:t>Evaluation of Scientific Merit</a:t>
            </a:r>
          </a:p>
        </p:txBody>
      </p:sp>
      <p:sp>
        <p:nvSpPr>
          <p:cNvPr id="19" name="TextBox 18">
            <a:extLst>
              <a:ext uri="{FF2B5EF4-FFF2-40B4-BE49-F238E27FC236}">
                <a16:creationId xmlns:a16="http://schemas.microsoft.com/office/drawing/2014/main" id="{E547B841-41FF-56DD-B47C-76B6C5F0B043}"/>
              </a:ext>
            </a:extLst>
          </p:cNvPr>
          <p:cNvSpPr txBox="1"/>
          <p:nvPr/>
        </p:nvSpPr>
        <p:spPr>
          <a:xfrm>
            <a:off x="6529653" y="2638248"/>
            <a:ext cx="4236239" cy="692505"/>
          </a:xfrm>
          <a:prstGeom prst="rect">
            <a:avLst/>
          </a:prstGeom>
          <a:noFill/>
        </p:spPr>
        <p:txBody>
          <a:bodyPr wrap="square" lIns="137168" tIns="68584" rIns="137168" bIns="68584" rtlCol="0">
            <a:spAutoFit/>
          </a:bodyPr>
          <a:lstStyle/>
          <a:p>
            <a:pPr lvl="0" algn="ctr"/>
            <a:r>
              <a:rPr lang="en-US">
                <a:solidFill>
                  <a:schemeClr val="bg1"/>
                </a:solidFill>
                <a:ea typeface="Lato" panose="020F0502020204030203" pitchFamily="34" charset="0"/>
                <a:cs typeface="Lato" panose="020F0502020204030203" pitchFamily="34" charset="0"/>
              </a:rPr>
              <a:t>Second Level of Review:</a:t>
            </a:r>
          </a:p>
          <a:p>
            <a:pPr lvl="0" algn="ctr"/>
            <a:r>
              <a:rPr lang="en-US">
                <a:solidFill>
                  <a:schemeClr val="bg1"/>
                </a:solidFill>
                <a:ea typeface="Lato" panose="020F0502020204030203" pitchFamily="34" charset="0"/>
                <a:cs typeface="Lato" panose="020F0502020204030203" pitchFamily="34" charset="0"/>
              </a:rPr>
              <a:t>Institute/Center (IC) Advisory Council</a:t>
            </a:r>
          </a:p>
        </p:txBody>
      </p:sp>
      <p:sp>
        <p:nvSpPr>
          <p:cNvPr id="23" name="TextBox 22">
            <a:extLst>
              <a:ext uri="{FF2B5EF4-FFF2-40B4-BE49-F238E27FC236}">
                <a16:creationId xmlns:a16="http://schemas.microsoft.com/office/drawing/2014/main" id="{8B6DFE8A-0D0C-E021-BDF0-E8F71570A92E}"/>
              </a:ext>
            </a:extLst>
          </p:cNvPr>
          <p:cNvSpPr txBox="1"/>
          <p:nvPr/>
        </p:nvSpPr>
        <p:spPr bwMode="auto">
          <a:xfrm>
            <a:off x="6176765" y="3657843"/>
            <a:ext cx="4860000" cy="917283"/>
          </a:xfrm>
          <a:prstGeom prst="rect">
            <a:avLst/>
          </a:prstGeom>
          <a:noFill/>
          <a:ln>
            <a:noFill/>
          </a:ln>
        </p:spPr>
        <p:txBody>
          <a:bodyPr wrap="square" lIns="85433" tIns="42726" rIns="85433" bIns="42726" rtlCol="0">
            <a:spAutoFit/>
          </a:bodyPr>
          <a:lstStyle/>
          <a:p>
            <a:pPr>
              <a:spcBef>
                <a:spcPct val="50000"/>
              </a:spcBef>
            </a:pPr>
            <a:r>
              <a:rPr lang="en-US" dirty="0"/>
              <a:t>Review of first-level peer review outcomes, recommendation for funding, advice on programmatic priorities</a:t>
            </a:r>
            <a:endParaRPr lang="en-US" dirty="0">
              <a:ea typeface="Lato" panose="020F0502020204030203" pitchFamily="34" charset="0"/>
              <a:cs typeface="Lato" panose="020F0502020204030203" pitchFamily="34" charset="0"/>
            </a:endParaRPr>
          </a:p>
        </p:txBody>
      </p:sp>
      <p:sp>
        <p:nvSpPr>
          <p:cNvPr id="20" name="Oval 19">
            <a:extLst>
              <a:ext uri="{FF2B5EF4-FFF2-40B4-BE49-F238E27FC236}">
                <a16:creationId xmlns:a16="http://schemas.microsoft.com/office/drawing/2014/main" id="{8101306D-908E-7906-D6BA-40E9AFB949A7}"/>
              </a:ext>
              <a:ext uri="{C183D7F6-B498-43B3-948B-1728B52AA6E4}">
                <adec:decorative xmlns:adec="http://schemas.microsoft.com/office/drawing/2017/decorative" val="1"/>
              </a:ext>
            </a:extLst>
          </p:cNvPr>
          <p:cNvSpPr/>
          <p:nvPr/>
        </p:nvSpPr>
        <p:spPr>
          <a:xfrm>
            <a:off x="3505029" y="1898290"/>
            <a:ext cx="575767" cy="5312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1F568D"/>
                </a:solidFill>
                <a:latin typeface="Lato" panose="020F0502020204030203" pitchFamily="34" charset="0"/>
                <a:ea typeface="Lato" panose="020F0502020204030203" pitchFamily="34" charset="0"/>
                <a:cs typeface="Lato" panose="020F0502020204030203" pitchFamily="34" charset="0"/>
              </a:rPr>
              <a:t>1</a:t>
            </a:r>
            <a:endParaRPr lang="en-IN" b="1">
              <a:solidFill>
                <a:srgbClr val="1F568D"/>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id="{B3A55775-B289-BAFF-223A-BD364A346FA7}"/>
              </a:ext>
              <a:ext uri="{C183D7F6-B498-43B3-948B-1728B52AA6E4}">
                <adec:decorative xmlns:adec="http://schemas.microsoft.com/office/drawing/2017/decorative" val="1"/>
              </a:ext>
            </a:extLst>
          </p:cNvPr>
          <p:cNvSpPr/>
          <p:nvPr/>
        </p:nvSpPr>
        <p:spPr>
          <a:xfrm>
            <a:off x="8318882" y="1898289"/>
            <a:ext cx="575767" cy="5312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1F568D"/>
                </a:solidFill>
                <a:latin typeface="Lato" panose="020F0502020204030203" pitchFamily="34" charset="0"/>
                <a:ea typeface="Lato" panose="020F0502020204030203" pitchFamily="34" charset="0"/>
                <a:cs typeface="Lato" panose="020F0502020204030203" pitchFamily="34" charset="0"/>
              </a:rPr>
              <a:t>2</a:t>
            </a:r>
            <a:endParaRPr lang="en-IN" b="1">
              <a:solidFill>
                <a:srgbClr val="1F568D"/>
              </a:solidFill>
              <a:latin typeface="Lato" panose="020F0502020204030203" pitchFamily="34" charset="0"/>
              <a:ea typeface="Lato" panose="020F0502020204030203" pitchFamily="34" charset="0"/>
              <a:cs typeface="Lato" panose="020F0502020204030203" pitchFamily="34" charset="0"/>
            </a:endParaRPr>
          </a:p>
        </p:txBody>
      </p:sp>
      <p:sp>
        <p:nvSpPr>
          <p:cNvPr id="24" name="Rectangle 23">
            <a:extLst>
              <a:ext uri="{FF2B5EF4-FFF2-40B4-BE49-F238E27FC236}">
                <a16:creationId xmlns:a16="http://schemas.microsoft.com/office/drawing/2014/main" id="{B79257B4-8CDB-79B2-0524-70F24E205B6A}"/>
              </a:ext>
              <a:ext uri="{C183D7F6-B498-43B3-948B-1728B52AA6E4}">
                <adec:decorative xmlns:adec="http://schemas.microsoft.com/office/drawing/2017/decorative" val="1"/>
              </a:ext>
            </a:extLst>
          </p:cNvPr>
          <p:cNvSpPr/>
          <p:nvPr/>
        </p:nvSpPr>
        <p:spPr>
          <a:xfrm>
            <a:off x="1942708" y="3772117"/>
            <a:ext cx="3124642" cy="363285"/>
          </a:xfrm>
          <a:prstGeom prst="rect">
            <a:avLst/>
          </a:prstGeom>
          <a:noFill/>
          <a:ln w="28575">
            <a:solidFill>
              <a:srgbClr val="E9732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41535875-3FBB-A9D3-BBB8-8002A6836C88}"/>
              </a:ext>
            </a:extLst>
          </p:cNvPr>
          <p:cNvSpPr txBox="1"/>
          <p:nvPr/>
        </p:nvSpPr>
        <p:spPr>
          <a:xfrm>
            <a:off x="1062279" y="4806841"/>
            <a:ext cx="9704781" cy="830997"/>
          </a:xfrm>
          <a:prstGeom prst="rect">
            <a:avLst/>
          </a:prstGeom>
          <a:noFill/>
          <a:ln w="28575">
            <a:solidFill>
              <a:schemeClr val="tx1"/>
            </a:solidFill>
          </a:ln>
        </p:spPr>
        <p:txBody>
          <a:bodyPr wrap="square" rtlCol="0">
            <a:spAutoFit/>
          </a:bodyPr>
          <a:lstStyle/>
          <a:p>
            <a:pPr algn="ctr"/>
            <a:r>
              <a:rPr lang="en-US" sz="2400" b="1">
                <a:ea typeface="Lato" panose="020F0502020204030203" pitchFamily="34" charset="0"/>
                <a:cs typeface="Lato" panose="020F0502020204030203" pitchFamily="34" charset="0"/>
              </a:rPr>
              <a:t>First-level peer review has a </a:t>
            </a:r>
            <a:r>
              <a:rPr lang="en-US" sz="2400" b="1" u="sng">
                <a:ea typeface="Lato" panose="020F0502020204030203" pitchFamily="34" charset="0"/>
                <a:cs typeface="Lato" panose="020F0502020204030203" pitchFamily="34" charset="0"/>
              </a:rPr>
              <a:t>singular</a:t>
            </a:r>
            <a:r>
              <a:rPr lang="en-US" sz="2400" b="1">
                <a:ea typeface="Lato" panose="020F0502020204030203" pitchFamily="34" charset="0"/>
                <a:cs typeface="Lato" panose="020F0502020204030203" pitchFamily="34" charset="0"/>
              </a:rPr>
              <a:t>, important goal: </a:t>
            </a:r>
            <a:r>
              <a:rPr lang="en-US" sz="2400">
                <a:ea typeface="Lato" panose="020F0502020204030203" pitchFamily="34" charset="0"/>
                <a:cs typeface="Lato" panose="020F0502020204030203" pitchFamily="34" charset="0"/>
              </a:rPr>
              <a:t>provide expert advice to the NIH on the scientific and technical merit of grant applications. </a:t>
            </a:r>
            <a:endParaRPr lang="en-US"/>
          </a:p>
        </p:txBody>
      </p:sp>
      <p:sp>
        <p:nvSpPr>
          <p:cNvPr id="3" name="Slide Number Placeholder 2">
            <a:extLst>
              <a:ext uri="{FF2B5EF4-FFF2-40B4-BE49-F238E27FC236}">
                <a16:creationId xmlns:a16="http://schemas.microsoft.com/office/drawing/2014/main" id="{94E25F55-1F61-4C3C-6A68-FC825FEC8517}"/>
              </a:ext>
            </a:extLst>
          </p:cNvPr>
          <p:cNvSpPr>
            <a:spLocks noGrp="1"/>
          </p:cNvSpPr>
          <p:nvPr>
            <p:ph type="sldNum" sz="quarter" idx="12"/>
          </p:nvPr>
        </p:nvSpPr>
        <p:spPr/>
        <p:txBody>
          <a:bodyPr/>
          <a:lstStyle/>
          <a:p>
            <a:fld id="{E573346A-FCA4-684E-8D18-26E8324063ED}" type="slidenum">
              <a:rPr lang="en-US" smtClean="0"/>
              <a:t>2</a:t>
            </a:fld>
            <a:endParaRPr lang="en-US"/>
          </a:p>
        </p:txBody>
      </p:sp>
    </p:spTree>
    <p:extLst>
      <p:ext uri="{BB962C8B-B14F-4D97-AF65-F5344CB8AC3E}">
        <p14:creationId xmlns:p14="http://schemas.microsoft.com/office/powerpoint/2010/main" val="66187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1000"/>
                                        <p:tgtEl>
                                          <p:spTgt spid="25"/>
                                        </p:tgtEl>
                                      </p:cBhvr>
                                    </p:animEffect>
                                    <p:anim calcmode="lin" valueType="num">
                                      <p:cBhvr>
                                        <p:cTn id="11" dur="1000" fill="hold"/>
                                        <p:tgtEl>
                                          <p:spTgt spid="25"/>
                                        </p:tgtEl>
                                        <p:attrNameLst>
                                          <p:attrName>ppt_x</p:attrName>
                                        </p:attrNameLst>
                                      </p:cBhvr>
                                      <p:tavLst>
                                        <p:tav tm="0">
                                          <p:val>
                                            <p:strVal val="#ppt_x"/>
                                          </p:val>
                                        </p:tav>
                                        <p:tav tm="100000">
                                          <p:val>
                                            <p:strVal val="#ppt_x"/>
                                          </p:val>
                                        </p:tav>
                                      </p:tavLst>
                                    </p:anim>
                                    <p:anim calcmode="lin" valueType="num">
                                      <p:cBhvr>
                                        <p:cTn id="1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962FE-7748-E6FE-BCEF-8FC4675A20DA}"/>
              </a:ext>
            </a:extLst>
          </p:cNvPr>
          <p:cNvSpPr>
            <a:spLocks noGrp="1"/>
          </p:cNvSpPr>
          <p:nvPr>
            <p:ph type="title"/>
          </p:nvPr>
        </p:nvSpPr>
        <p:spPr/>
        <p:txBody>
          <a:bodyPr/>
          <a:lstStyle/>
          <a:p>
            <a:pPr algn="ctr"/>
            <a:r>
              <a:rPr lang="en-US"/>
              <a:t>Writing the Overall Impact paragraph</a:t>
            </a:r>
          </a:p>
        </p:txBody>
      </p:sp>
      <p:sp>
        <p:nvSpPr>
          <p:cNvPr id="3" name="Content Placeholder 2">
            <a:extLst>
              <a:ext uri="{FF2B5EF4-FFF2-40B4-BE49-F238E27FC236}">
                <a16:creationId xmlns:a16="http://schemas.microsoft.com/office/drawing/2014/main" id="{6BFE596D-900A-8D2A-1AF7-3261280E56E2}"/>
              </a:ext>
            </a:extLst>
          </p:cNvPr>
          <p:cNvSpPr>
            <a:spLocks noGrp="1"/>
          </p:cNvSpPr>
          <p:nvPr>
            <p:ph sz="quarter" idx="13"/>
          </p:nvPr>
        </p:nvSpPr>
        <p:spPr/>
        <p:txBody>
          <a:bodyPr>
            <a:normAutofit/>
          </a:bodyPr>
          <a:lstStyle/>
          <a:p>
            <a:r>
              <a:rPr lang="en-US" sz="2400" b="0" i="0" u="none" strike="noStrike" baseline="0">
                <a:solidFill>
                  <a:srgbClr val="221E1F"/>
                </a:solidFill>
              </a:rPr>
              <a:t>Explain how you arrived at your </a:t>
            </a:r>
            <a:r>
              <a:rPr lang="en-US" sz="2400" b="1" i="0" u="none" strike="noStrike" baseline="0">
                <a:solidFill>
                  <a:srgbClr val="221E1F"/>
                </a:solidFill>
              </a:rPr>
              <a:t>overall impact score</a:t>
            </a:r>
            <a:r>
              <a:rPr lang="en-US" sz="2400" b="0" i="0" u="none" strike="noStrike" baseline="0">
                <a:solidFill>
                  <a:srgbClr val="221E1F"/>
                </a:solidFill>
              </a:rPr>
              <a:t>. </a:t>
            </a:r>
          </a:p>
          <a:p>
            <a:endParaRPr lang="en-US" sz="2400" b="0" i="0" u="none" strike="noStrike" baseline="0">
              <a:solidFill>
                <a:srgbClr val="221E1F"/>
              </a:solidFill>
            </a:endParaRPr>
          </a:p>
          <a:p>
            <a:r>
              <a:rPr lang="en-US" sz="2400" b="0" i="0" u="none" strike="noStrike" baseline="0">
                <a:solidFill>
                  <a:srgbClr val="221E1F"/>
                </a:solidFill>
              </a:rPr>
              <a:t>Always comment on </a:t>
            </a:r>
            <a:r>
              <a:rPr lang="en-US" sz="2400" b="1" i="0" u="none" strike="noStrike" baseline="0">
                <a:solidFill>
                  <a:srgbClr val="221E1F"/>
                </a:solidFill>
              </a:rPr>
              <a:t>Factors 1 and 2</a:t>
            </a:r>
            <a:r>
              <a:rPr lang="en-US" sz="2400" b="0" i="0" u="none" strike="noStrike" baseline="0">
                <a:solidFill>
                  <a:srgbClr val="221E1F"/>
                </a:solidFill>
              </a:rPr>
              <a:t>, noting only the </a:t>
            </a:r>
            <a:r>
              <a:rPr lang="en-US" sz="2400" b="0" i="1" u="none" strike="noStrike" baseline="0">
                <a:solidFill>
                  <a:srgbClr val="221E1F"/>
                </a:solidFill>
              </a:rPr>
              <a:t>major</a:t>
            </a:r>
            <a:r>
              <a:rPr lang="en-US" sz="2400" b="0" i="0" u="none" strike="noStrike" baseline="0">
                <a:solidFill>
                  <a:srgbClr val="221E1F"/>
                </a:solidFill>
              </a:rPr>
              <a:t> strengths and weaknesses that drove your overall impact score.</a:t>
            </a:r>
          </a:p>
          <a:p>
            <a:pPr marL="0" indent="0">
              <a:buNone/>
            </a:pPr>
            <a:endParaRPr lang="en-US" sz="2400" b="0" i="0" u="none" strike="noStrike" baseline="0">
              <a:solidFill>
                <a:srgbClr val="221E1F"/>
              </a:solidFill>
            </a:endParaRPr>
          </a:p>
          <a:p>
            <a:r>
              <a:rPr lang="en-US" sz="2400" b="0" i="0" u="none" strike="noStrike" baseline="0">
                <a:solidFill>
                  <a:srgbClr val="221E1F"/>
                </a:solidFill>
              </a:rPr>
              <a:t>If there are gaps in expertise and/or resources (</a:t>
            </a:r>
            <a:r>
              <a:rPr lang="en-US" sz="2400" b="1" i="0" u="none" strike="noStrike" baseline="0">
                <a:solidFill>
                  <a:srgbClr val="221E1F"/>
                </a:solidFill>
              </a:rPr>
              <a:t>Factor 3</a:t>
            </a:r>
            <a:r>
              <a:rPr lang="en-US" sz="2400" b="0" i="0" u="none" strike="noStrike" baseline="0">
                <a:solidFill>
                  <a:srgbClr val="221E1F"/>
                </a:solidFill>
              </a:rPr>
              <a:t>), explain how they affected your overall impact score. </a:t>
            </a:r>
          </a:p>
          <a:p>
            <a:pPr marL="0" indent="0">
              <a:buNone/>
            </a:pPr>
            <a:endParaRPr lang="en-US" sz="2400" b="0" i="0" u="none" strike="noStrike" baseline="0">
              <a:solidFill>
                <a:srgbClr val="221E1F"/>
              </a:solidFill>
            </a:endParaRPr>
          </a:p>
          <a:p>
            <a:r>
              <a:rPr lang="en-US" sz="2400" b="0" i="0" u="none" strike="noStrike" baseline="0">
                <a:solidFill>
                  <a:srgbClr val="221E1F"/>
                </a:solidFill>
              </a:rPr>
              <a:t>If </a:t>
            </a:r>
            <a:r>
              <a:rPr lang="en-US" sz="2400" b="1" i="0" u="none" strike="noStrike" baseline="0">
                <a:solidFill>
                  <a:srgbClr val="221E1F"/>
                </a:solidFill>
              </a:rPr>
              <a:t>Factor 3</a:t>
            </a:r>
            <a:r>
              <a:rPr lang="en-US" sz="2400" b="0" i="0" u="none" strike="noStrike" baseline="0">
                <a:solidFill>
                  <a:srgbClr val="221E1F"/>
                </a:solidFill>
              </a:rPr>
              <a:t> is rated as appropriate, no comments are needed.  Comments praising the investigators/environment are not appropriate and can introduce bias.</a:t>
            </a:r>
          </a:p>
          <a:p>
            <a:pPr marL="457200" indent="-457200">
              <a:buFont typeface="+mj-lt"/>
              <a:buAutoNum type="arabicPeriod"/>
            </a:pPr>
            <a:endParaRPr lang="en-US" sz="2400" b="0" i="0" u="none" strike="noStrike" baseline="0">
              <a:solidFill>
                <a:srgbClr val="221E1F"/>
              </a:solidFill>
            </a:endParaRPr>
          </a:p>
          <a:p>
            <a:endParaRPr lang="en-US" sz="1800" b="1"/>
          </a:p>
          <a:p>
            <a:endParaRPr lang="en-US" sz="1800" b="0" i="0" u="none" strike="noStrike" baseline="0">
              <a:solidFill>
                <a:srgbClr val="221E1F"/>
              </a:solidFill>
              <a:latin typeface="Avenir Next"/>
            </a:endParaRPr>
          </a:p>
          <a:p>
            <a:endParaRPr lang="en-US"/>
          </a:p>
        </p:txBody>
      </p:sp>
      <p:sp>
        <p:nvSpPr>
          <p:cNvPr id="5" name="Slide Number Placeholder 4">
            <a:extLst>
              <a:ext uri="{FF2B5EF4-FFF2-40B4-BE49-F238E27FC236}">
                <a16:creationId xmlns:a16="http://schemas.microsoft.com/office/drawing/2014/main" id="{9D8B785F-9421-50CB-ECE7-F492B96DDA72}"/>
              </a:ext>
            </a:extLst>
          </p:cNvPr>
          <p:cNvSpPr>
            <a:spLocks noGrp="1"/>
          </p:cNvSpPr>
          <p:nvPr>
            <p:ph type="sldNum" sz="quarter" idx="12"/>
          </p:nvPr>
        </p:nvSpPr>
        <p:spPr/>
        <p:txBody>
          <a:bodyPr/>
          <a:lstStyle/>
          <a:p>
            <a:fld id="{E573346A-FCA4-684E-8D18-26E8324063ED}" type="slidenum">
              <a:rPr lang="en-US" smtClean="0"/>
              <a:t>20</a:t>
            </a:fld>
            <a:endParaRPr lang="en-US"/>
          </a:p>
        </p:txBody>
      </p:sp>
    </p:spTree>
    <p:extLst>
      <p:ext uri="{BB962C8B-B14F-4D97-AF65-F5344CB8AC3E}">
        <p14:creationId xmlns:p14="http://schemas.microsoft.com/office/powerpoint/2010/main" val="2673074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18E9D-C24A-7BFE-0A2E-7D4B133B6749}"/>
              </a:ext>
            </a:extLst>
          </p:cNvPr>
          <p:cNvSpPr>
            <a:spLocks noGrp="1"/>
          </p:cNvSpPr>
          <p:nvPr>
            <p:ph type="title"/>
          </p:nvPr>
        </p:nvSpPr>
        <p:spPr/>
        <p:txBody>
          <a:bodyPr/>
          <a:lstStyle/>
          <a:p>
            <a:r>
              <a:rPr lang="en-US"/>
              <a:t>Additional Review Considerations (no effect on Overall Impact score)</a:t>
            </a:r>
          </a:p>
        </p:txBody>
      </p:sp>
      <p:sp>
        <p:nvSpPr>
          <p:cNvPr id="3" name="Content Placeholder 2">
            <a:extLst>
              <a:ext uri="{FF2B5EF4-FFF2-40B4-BE49-F238E27FC236}">
                <a16:creationId xmlns:a16="http://schemas.microsoft.com/office/drawing/2014/main" id="{FE50607C-D70B-78E2-FE99-22E2B467F3D8}"/>
              </a:ext>
            </a:extLst>
          </p:cNvPr>
          <p:cNvSpPr>
            <a:spLocks noGrp="1"/>
          </p:cNvSpPr>
          <p:nvPr>
            <p:ph sz="quarter" idx="13"/>
          </p:nvPr>
        </p:nvSpPr>
        <p:spPr/>
        <p:txBody>
          <a:bodyPr/>
          <a:lstStyle/>
          <a:p>
            <a:r>
              <a:rPr lang="en-US" sz="2400" b="1" dirty="0">
                <a:solidFill>
                  <a:prstClr val="black"/>
                </a:solidFill>
                <a:ea typeface="Open Sans" panose="020B0606030504020204" pitchFamily="34" charset="0"/>
                <a:cs typeface="Open Sans" panose="020B0606030504020204" pitchFamily="34" charset="0"/>
              </a:rPr>
              <a:t>Authentication of Key Biological and/or Chemical Resources</a:t>
            </a:r>
            <a:r>
              <a:rPr lang="en-US" sz="2400" dirty="0">
                <a:solidFill>
                  <a:prstClr val="black"/>
                </a:solidFill>
                <a:ea typeface="Open Sans" panose="020B0606030504020204" pitchFamily="34" charset="0"/>
                <a:cs typeface="Open Sans" panose="020B0606030504020204" pitchFamily="34" charset="0"/>
              </a:rPr>
              <a:t>:  As applicable, evaluate the brief plans for identifying and ensuring the validity of these resources.	</a:t>
            </a:r>
          </a:p>
          <a:p>
            <a:pPr marL="0" indent="0">
              <a:buNone/>
            </a:pPr>
            <a:endParaRPr lang="en-US" sz="2400" dirty="0">
              <a:solidFill>
                <a:prstClr val="black"/>
              </a:solidFill>
              <a:ea typeface="Open Sans" panose="020B0606030504020204" pitchFamily="34" charset="0"/>
              <a:cs typeface="Open Sans" panose="020B0606030504020204" pitchFamily="34" charset="0"/>
            </a:endParaRPr>
          </a:p>
          <a:p>
            <a:r>
              <a:rPr lang="en-US" sz="2400" b="1" dirty="0">
                <a:solidFill>
                  <a:prstClr val="black"/>
                </a:solidFill>
                <a:ea typeface="Open Sans" panose="020B0606030504020204" pitchFamily="34" charset="0"/>
                <a:cs typeface="Open Sans" panose="020B0606030504020204" pitchFamily="34" charset="0"/>
              </a:rPr>
              <a:t>Budget and Period of Support</a:t>
            </a:r>
            <a:r>
              <a:rPr lang="en-US" sz="2400" dirty="0">
                <a:solidFill>
                  <a:prstClr val="black"/>
                </a:solidFill>
                <a:ea typeface="Open Sans" panose="020B0606030504020204" pitchFamily="34" charset="0"/>
                <a:cs typeface="Open Sans" panose="020B0606030504020204" pitchFamily="34" charset="0"/>
              </a:rPr>
              <a:t>:  Evaluate whether the budget and requested period of support are fully justified and reasonable in relation to the proposed research.</a:t>
            </a:r>
            <a:endParaRPr lang="en-US" sz="2400" dirty="0"/>
          </a:p>
          <a:p>
            <a:endParaRPr lang="en-US" dirty="0"/>
          </a:p>
        </p:txBody>
      </p:sp>
      <p:sp>
        <p:nvSpPr>
          <p:cNvPr id="4" name="Slide Number Placeholder 3">
            <a:extLst>
              <a:ext uri="{FF2B5EF4-FFF2-40B4-BE49-F238E27FC236}">
                <a16:creationId xmlns:a16="http://schemas.microsoft.com/office/drawing/2014/main" id="{2A67DBCA-F44C-5B67-046E-6CD53C2AF0FB}"/>
              </a:ext>
            </a:extLst>
          </p:cNvPr>
          <p:cNvSpPr>
            <a:spLocks noGrp="1"/>
          </p:cNvSpPr>
          <p:nvPr>
            <p:ph type="sldNum" sz="quarter" idx="12"/>
          </p:nvPr>
        </p:nvSpPr>
        <p:spPr/>
        <p:txBody>
          <a:bodyPr/>
          <a:lstStyle/>
          <a:p>
            <a:fld id="{E573346A-FCA4-684E-8D18-26E8324063ED}" type="slidenum">
              <a:rPr lang="en-US" smtClean="0"/>
              <a:t>21</a:t>
            </a:fld>
            <a:endParaRPr lang="en-US"/>
          </a:p>
        </p:txBody>
      </p:sp>
    </p:spTree>
    <p:extLst>
      <p:ext uri="{BB962C8B-B14F-4D97-AF65-F5344CB8AC3E}">
        <p14:creationId xmlns:p14="http://schemas.microsoft.com/office/powerpoint/2010/main" val="4215397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149C4-8B3F-B756-1BC2-77083C5FDF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F111EA-4530-4466-57C6-DDCB61C088E6}"/>
              </a:ext>
            </a:extLst>
          </p:cNvPr>
          <p:cNvSpPr>
            <a:spLocks noGrp="1"/>
          </p:cNvSpPr>
          <p:nvPr>
            <p:ph type="title"/>
          </p:nvPr>
        </p:nvSpPr>
        <p:spPr>
          <a:xfrm>
            <a:off x="838200" y="124079"/>
            <a:ext cx="10515600" cy="685800"/>
          </a:xfrm>
        </p:spPr>
        <p:txBody>
          <a:bodyPr/>
          <a:lstStyle/>
          <a:p>
            <a:pPr algn="ctr"/>
            <a:r>
              <a:rPr lang="en-US">
                <a:solidFill>
                  <a:srgbClr val="000000"/>
                </a:solidFill>
                <a:latin typeface="Calibri"/>
                <a:cs typeface="Calibri"/>
              </a:rPr>
              <a:t>Progressing from i</a:t>
            </a:r>
            <a:r>
              <a:rPr lang="en-US">
                <a:latin typeface="Calibri"/>
                <a:cs typeface="Calibri"/>
              </a:rPr>
              <a:t>ndependent review to full panel discussion</a:t>
            </a:r>
            <a:endParaRPr lang="en-US"/>
          </a:p>
        </p:txBody>
      </p:sp>
      <p:sp>
        <p:nvSpPr>
          <p:cNvPr id="9" name="Rounded Rectangle 8">
            <a:extLst>
              <a:ext uri="{FF2B5EF4-FFF2-40B4-BE49-F238E27FC236}">
                <a16:creationId xmlns:a16="http://schemas.microsoft.com/office/drawing/2014/main" id="{3485C8FD-22DF-7460-8C84-2D7E30273B4C}"/>
              </a:ext>
              <a:ext uri="{C183D7F6-B498-43B3-948B-1728B52AA6E4}">
                <adec:decorative xmlns:adec="http://schemas.microsoft.com/office/drawing/2017/decorative" val="1"/>
              </a:ext>
            </a:extLst>
          </p:cNvPr>
          <p:cNvSpPr/>
          <p:nvPr/>
        </p:nvSpPr>
        <p:spPr>
          <a:xfrm>
            <a:off x="585353" y="2776277"/>
            <a:ext cx="10943362" cy="3614744"/>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66F41E71-B811-DAB9-2851-6447E0A64C91}"/>
              </a:ext>
              <a:ext uri="{C183D7F6-B498-43B3-948B-1728B52AA6E4}">
                <adec:decorative xmlns:adec="http://schemas.microsoft.com/office/drawing/2017/decorative" val="1"/>
              </a:ext>
            </a:extLst>
          </p:cNvPr>
          <p:cNvSpPr/>
          <p:nvPr/>
        </p:nvSpPr>
        <p:spPr>
          <a:xfrm>
            <a:off x="5136744" y="3638547"/>
            <a:ext cx="1974570" cy="465097"/>
          </a:xfrm>
          <a:prstGeom prst="rect">
            <a:avLst/>
          </a:prstGeom>
          <a:solidFill>
            <a:srgbClr val="FF9900">
              <a:alpha val="69804"/>
            </a:srgb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ounded Rectangle 6">
            <a:extLst>
              <a:ext uri="{FF2B5EF4-FFF2-40B4-BE49-F238E27FC236}">
                <a16:creationId xmlns:a16="http://schemas.microsoft.com/office/drawing/2014/main" id="{A7FF7400-29A1-0ACE-A571-F6E97D8D7246}"/>
              </a:ext>
              <a:ext uri="{C183D7F6-B498-43B3-948B-1728B52AA6E4}">
                <adec:decorative xmlns:adec="http://schemas.microsoft.com/office/drawing/2017/decorative" val="1"/>
              </a:ext>
            </a:extLst>
          </p:cNvPr>
          <p:cNvSpPr/>
          <p:nvPr/>
        </p:nvSpPr>
        <p:spPr>
          <a:xfrm>
            <a:off x="6255046" y="902289"/>
            <a:ext cx="5273669" cy="1723495"/>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ounded Rectangle 4">
            <a:extLst>
              <a:ext uri="{FF2B5EF4-FFF2-40B4-BE49-F238E27FC236}">
                <a16:creationId xmlns:a16="http://schemas.microsoft.com/office/drawing/2014/main" id="{D9D3E41D-4754-D236-8C5A-F79286A30069}"/>
              </a:ext>
              <a:ext uri="{C183D7F6-B498-43B3-948B-1728B52AA6E4}">
                <adec:decorative xmlns:adec="http://schemas.microsoft.com/office/drawing/2017/decorative" val="1"/>
              </a:ext>
            </a:extLst>
          </p:cNvPr>
          <p:cNvSpPr/>
          <p:nvPr/>
        </p:nvSpPr>
        <p:spPr>
          <a:xfrm>
            <a:off x="585354" y="886608"/>
            <a:ext cx="5273669" cy="1723495"/>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B4C33DF3-4F5D-413C-3923-32F3E815C351}"/>
              </a:ext>
            </a:extLst>
          </p:cNvPr>
          <p:cNvSpPr>
            <a:spLocks noGrp="1"/>
          </p:cNvSpPr>
          <p:nvPr>
            <p:ph type="body" sz="quarter" idx="17"/>
          </p:nvPr>
        </p:nvSpPr>
        <p:spPr>
          <a:xfrm>
            <a:off x="1062582" y="1026647"/>
            <a:ext cx="3255258" cy="1905835"/>
          </a:xfrm>
        </p:spPr>
        <p:txBody>
          <a:bodyPr vert="horz" lIns="91440" tIns="45720" rIns="91440" bIns="45720" rtlCol="0" anchor="t">
            <a:normAutofit/>
          </a:bodyPr>
          <a:lstStyle/>
          <a:p>
            <a:r>
              <a:rPr lang="en-US" sz="2400" dirty="0"/>
              <a:t>Individual reviewers submit preliminary scores and critiques.</a:t>
            </a:r>
          </a:p>
        </p:txBody>
      </p:sp>
      <p:sp>
        <p:nvSpPr>
          <p:cNvPr id="24" name="Triangle 23" descr="Next">
            <a:extLst>
              <a:ext uri="{FF2B5EF4-FFF2-40B4-BE49-F238E27FC236}">
                <a16:creationId xmlns:a16="http://schemas.microsoft.com/office/drawing/2014/main" id="{39811B19-3093-8A84-1C44-EC8669858D3A}"/>
              </a:ext>
            </a:extLst>
          </p:cNvPr>
          <p:cNvSpPr/>
          <p:nvPr/>
        </p:nvSpPr>
        <p:spPr>
          <a:xfrm rot="5400000">
            <a:off x="5185274" y="1599525"/>
            <a:ext cx="303025" cy="218661"/>
          </a:xfrm>
          <a:prstGeom prst="triangle">
            <a:avLst/>
          </a:prstGeom>
          <a:solidFill>
            <a:schemeClr val="bg1"/>
          </a:solidFill>
          <a:ln w="3810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 Placeholder 5">
            <a:extLst>
              <a:ext uri="{FF2B5EF4-FFF2-40B4-BE49-F238E27FC236}">
                <a16:creationId xmlns:a16="http://schemas.microsoft.com/office/drawing/2014/main" id="{62629EBC-5EB6-19D4-EFA7-F77CB07AA47E}"/>
              </a:ext>
            </a:extLst>
          </p:cNvPr>
          <p:cNvSpPr>
            <a:spLocks noGrp="1"/>
          </p:cNvSpPr>
          <p:nvPr>
            <p:ph type="body" sz="quarter" idx="19"/>
          </p:nvPr>
        </p:nvSpPr>
        <p:spPr>
          <a:xfrm>
            <a:off x="7689273" y="1029554"/>
            <a:ext cx="3839442" cy="633494"/>
          </a:xfrm>
        </p:spPr>
        <p:txBody>
          <a:bodyPr vert="horz" lIns="91440" tIns="45720" rIns="91440" bIns="45720" rtlCol="0" anchor="t">
            <a:noAutofit/>
          </a:bodyPr>
          <a:lstStyle/>
          <a:p>
            <a:r>
              <a:rPr lang="en-US" sz="2400" dirty="0"/>
              <a:t>Reviewers read and consider other critiques, recalibrating scores, if warranted.</a:t>
            </a:r>
          </a:p>
        </p:txBody>
      </p:sp>
      <p:pic>
        <p:nvPicPr>
          <p:cNvPr id="20" name="Picture 19">
            <a:extLst>
              <a:ext uri="{FF2B5EF4-FFF2-40B4-BE49-F238E27FC236}">
                <a16:creationId xmlns:a16="http://schemas.microsoft.com/office/drawing/2014/main" id="{5765E2BB-0FF4-5732-14A1-0CF0033DCEA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60285" y="3734164"/>
            <a:ext cx="1274313" cy="872218"/>
          </a:xfrm>
          <a:prstGeom prst="rect">
            <a:avLst/>
          </a:prstGeom>
        </p:spPr>
      </p:pic>
      <p:pic>
        <p:nvPicPr>
          <p:cNvPr id="18" name="Picture 17">
            <a:extLst>
              <a:ext uri="{FF2B5EF4-FFF2-40B4-BE49-F238E27FC236}">
                <a16:creationId xmlns:a16="http://schemas.microsoft.com/office/drawing/2014/main" id="{6CD8616D-E70D-B6F9-13F4-4EE22D47EB0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flipH="1">
            <a:off x="4730745" y="1472397"/>
            <a:ext cx="380764" cy="467691"/>
          </a:xfrm>
          <a:prstGeom prst="rect">
            <a:avLst/>
          </a:prstGeom>
        </p:spPr>
      </p:pic>
      <p:pic>
        <p:nvPicPr>
          <p:cNvPr id="19" name="Picture 18">
            <a:extLst>
              <a:ext uri="{FF2B5EF4-FFF2-40B4-BE49-F238E27FC236}">
                <a16:creationId xmlns:a16="http://schemas.microsoft.com/office/drawing/2014/main" id="{C8F21A50-B4A2-D695-BA9D-D80521BF115C}"/>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flipH="1">
            <a:off x="6562848" y="1434374"/>
            <a:ext cx="818623" cy="543739"/>
          </a:xfrm>
          <a:prstGeom prst="rect">
            <a:avLst/>
          </a:prstGeom>
        </p:spPr>
      </p:pic>
      <p:sp>
        <p:nvSpPr>
          <p:cNvPr id="25" name="Triangle 24" descr="Then">
            <a:extLst>
              <a:ext uri="{FF2B5EF4-FFF2-40B4-BE49-F238E27FC236}">
                <a16:creationId xmlns:a16="http://schemas.microsoft.com/office/drawing/2014/main" id="{5700E256-94C6-8950-CD8C-896BA62533EE}"/>
              </a:ext>
            </a:extLst>
          </p:cNvPr>
          <p:cNvSpPr/>
          <p:nvPr/>
        </p:nvSpPr>
        <p:spPr>
          <a:xfrm rot="10800000">
            <a:off x="6820646" y="2071486"/>
            <a:ext cx="303025" cy="218661"/>
          </a:xfrm>
          <a:prstGeom prst="triangle">
            <a:avLst/>
          </a:prstGeom>
          <a:solidFill>
            <a:schemeClr val="bg1"/>
          </a:solidFill>
          <a:ln w="3810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 Placeholder 7">
            <a:extLst>
              <a:ext uri="{FF2B5EF4-FFF2-40B4-BE49-F238E27FC236}">
                <a16:creationId xmlns:a16="http://schemas.microsoft.com/office/drawing/2014/main" id="{1CAC4395-DB20-0AD8-A44C-3D01F00F632D}"/>
              </a:ext>
            </a:extLst>
          </p:cNvPr>
          <p:cNvSpPr>
            <a:spLocks noGrp="1"/>
          </p:cNvSpPr>
          <p:nvPr>
            <p:ph type="body" sz="quarter" idx="21"/>
          </p:nvPr>
        </p:nvSpPr>
        <p:spPr>
          <a:xfrm>
            <a:off x="2225949" y="2980170"/>
            <a:ext cx="9507682" cy="3099013"/>
          </a:xfrm>
        </p:spPr>
        <p:txBody>
          <a:bodyPr>
            <a:noAutofit/>
          </a:bodyPr>
          <a:lstStyle/>
          <a:p>
            <a:pPr lvl="0"/>
            <a:r>
              <a:rPr lang="en-US" sz="2400" dirty="0"/>
              <a:t>At the meeting,</a:t>
            </a:r>
            <a:r>
              <a:rPr lang="en-US" sz="2400" dirty="0">
                <a:solidFill>
                  <a:srgbClr val="FF0000"/>
                </a:solidFill>
              </a:rPr>
              <a:t> </a:t>
            </a:r>
            <a:r>
              <a:rPr lang="en-US" sz="2400" b="1" dirty="0">
                <a:solidFill>
                  <a:srgbClr val="1F568D"/>
                </a:solidFill>
              </a:rPr>
              <a:t>all reviewers </a:t>
            </a:r>
            <a:r>
              <a:rPr lang="en-US" sz="2400" dirty="0"/>
              <a:t>play an active role and cast an informed score.</a:t>
            </a:r>
            <a:endParaRPr lang="en-US" sz="2400" u="sng" dirty="0"/>
          </a:p>
          <a:p>
            <a:pPr lvl="1"/>
            <a:r>
              <a:rPr lang="en-US" sz="2000" b="1" dirty="0">
                <a:solidFill>
                  <a:srgbClr val="1F568D"/>
                </a:solidFill>
              </a:rPr>
              <a:t>Assigned reviewers: </a:t>
            </a:r>
            <a:r>
              <a:rPr lang="en-US" sz="2000" dirty="0"/>
              <a:t>Explain your score, consider your colleagues’ views</a:t>
            </a:r>
          </a:p>
          <a:p>
            <a:pPr lvl="1"/>
            <a:r>
              <a:rPr lang="en-US" sz="2000" b="1" dirty="0">
                <a:solidFill>
                  <a:srgbClr val="1F568D"/>
                </a:solidFill>
              </a:rPr>
              <a:t>Unassigned reviewers:</a:t>
            </a:r>
            <a:r>
              <a:rPr lang="en-US" sz="2000" dirty="0">
                <a:solidFill>
                  <a:srgbClr val="1F568D"/>
                </a:solidFill>
              </a:rPr>
              <a:t> </a:t>
            </a:r>
            <a:r>
              <a:rPr lang="en-US" sz="2000" dirty="0"/>
              <a:t>Listen, ask questions, share different perspectives</a:t>
            </a:r>
          </a:p>
          <a:p>
            <a:endParaRPr lang="en-US" sz="800" dirty="0"/>
          </a:p>
          <a:p>
            <a:r>
              <a:rPr lang="en-US" sz="2400" dirty="0"/>
              <a:t>If you hear a comment that doesn’t relate to the review criteria, mitigate potential bias by asking clarifying questions or contact the SRO.</a:t>
            </a:r>
          </a:p>
          <a:p>
            <a:endParaRPr lang="en-US" sz="800" dirty="0"/>
          </a:p>
          <a:p>
            <a:r>
              <a:rPr lang="en-US" sz="2400" dirty="0"/>
              <a:t>The goal is to reach clarity, not consensus.</a:t>
            </a:r>
          </a:p>
          <a:p>
            <a:pPr marL="457200" lvl="1" indent="0">
              <a:buNone/>
            </a:pPr>
            <a:endParaRPr lang="en-US" sz="2000" dirty="0"/>
          </a:p>
        </p:txBody>
      </p:sp>
      <p:sp>
        <p:nvSpPr>
          <p:cNvPr id="11" name="Slide Number Placeholder 10">
            <a:extLst>
              <a:ext uri="{FF2B5EF4-FFF2-40B4-BE49-F238E27FC236}">
                <a16:creationId xmlns:a16="http://schemas.microsoft.com/office/drawing/2014/main" id="{760868C0-8AB3-F8BB-D766-B03C86C5EC0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73346A-FCA4-684E-8D18-26E8324063E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35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7" grpId="0" animBg="1"/>
      <p:bldP spid="24" grpId="0" animBg="1"/>
      <p:bldP spid="6" grpId="0" build="p"/>
      <p:bldP spid="25" grpId="0" animBg="1"/>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5FE00-3CF3-68C9-2BD7-6A5A69D39F9A}"/>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137DA13A-CEB4-7C23-3246-0AFCBACCE60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161"/>
            <a:ext cx="12191999" cy="3251426"/>
          </a:xfrm>
          <a:prstGeom prst="rect">
            <a:avLst/>
          </a:prstGeom>
          <a:solidFill>
            <a:srgbClr val="005294"/>
          </a:solidFill>
        </p:spPr>
      </p:pic>
      <p:sp>
        <p:nvSpPr>
          <p:cNvPr id="2" name="Title 1">
            <a:extLst>
              <a:ext uri="{FF2B5EF4-FFF2-40B4-BE49-F238E27FC236}">
                <a16:creationId xmlns:a16="http://schemas.microsoft.com/office/drawing/2014/main" id="{119609BB-7914-46EA-A2E2-D3828CA04C35}"/>
              </a:ext>
            </a:extLst>
          </p:cNvPr>
          <p:cNvSpPr>
            <a:spLocks noGrp="1"/>
          </p:cNvSpPr>
          <p:nvPr>
            <p:ph type="ctrTitle"/>
          </p:nvPr>
        </p:nvSpPr>
        <p:spPr>
          <a:xfrm>
            <a:off x="1524000" y="812397"/>
            <a:ext cx="9144000" cy="2133599"/>
          </a:xfrm>
        </p:spPr>
        <p:txBody>
          <a:bodyPr>
            <a:normAutofit/>
          </a:bodyPr>
          <a:lstStyle/>
          <a:p>
            <a:r>
              <a:rPr lang="en-US" sz="3600" b="1" dirty="0">
                <a:solidFill>
                  <a:schemeClr val="bg1"/>
                </a:solidFill>
                <a:latin typeface="+mn-lt"/>
              </a:rPr>
              <a:t>Thank you for serving as a reviewer.</a:t>
            </a:r>
            <a:endParaRPr lang="en-US" sz="3600" b="1" dirty="0">
              <a:solidFill>
                <a:schemeClr val="bg1"/>
              </a:solidFill>
              <a:latin typeface="+mn-lt"/>
              <a:ea typeface="Calibri"/>
              <a:cs typeface="Calibri"/>
            </a:endParaRPr>
          </a:p>
        </p:txBody>
      </p:sp>
      <p:sp>
        <p:nvSpPr>
          <p:cNvPr id="4" name="Text Placeholder 8">
            <a:extLst>
              <a:ext uri="{FF2B5EF4-FFF2-40B4-BE49-F238E27FC236}">
                <a16:creationId xmlns:a16="http://schemas.microsoft.com/office/drawing/2014/main" id="{EE2FF502-8695-F6D1-49F4-D2BF512AF901}"/>
              </a:ext>
            </a:extLst>
          </p:cNvPr>
          <p:cNvSpPr>
            <a:spLocks noGrp="1"/>
          </p:cNvSpPr>
          <p:nvPr>
            <p:ph type="subTitle" idx="1"/>
          </p:nvPr>
        </p:nvSpPr>
        <p:spPr>
          <a:xfrm>
            <a:off x="1524000" y="3602038"/>
            <a:ext cx="9144000" cy="1655762"/>
          </a:xfrm>
        </p:spPr>
        <p:txBody>
          <a:bodyPr>
            <a:normAutofit/>
          </a:bodyPr>
          <a:lstStyle/>
          <a:p>
            <a:pPr marL="342900" indent="-342900">
              <a:spcBef>
                <a:spcPts val="600"/>
              </a:spcBef>
              <a:buFont typeface="Arial" panose="020B0604020202020204" pitchFamily="34" charset="0"/>
              <a:buChar char="•"/>
            </a:pPr>
            <a:r>
              <a:rPr lang="en-US"/>
              <a:t>Additional materials can be found in </a:t>
            </a:r>
            <a:r>
              <a:rPr lang="en-US" b="1"/>
              <a:t>Meeting Materials—IAR</a:t>
            </a:r>
          </a:p>
          <a:p>
            <a:pPr marL="342900" indent="-342900">
              <a:spcBef>
                <a:spcPts val="600"/>
              </a:spcBef>
              <a:buFont typeface="Arial" panose="020B0604020202020204" pitchFamily="34" charset="0"/>
              <a:buChar char="•"/>
            </a:pPr>
            <a:r>
              <a:rPr lang="en-US" b="1"/>
              <a:t>Contact the SRO </a:t>
            </a:r>
            <a:r>
              <a:rPr lang="en-US"/>
              <a:t>with questions</a:t>
            </a:r>
          </a:p>
        </p:txBody>
      </p:sp>
      <p:pic>
        <p:nvPicPr>
          <p:cNvPr id="5" name="Picture 4">
            <a:extLst>
              <a:ext uri="{FF2B5EF4-FFF2-40B4-BE49-F238E27FC236}">
                <a16:creationId xmlns:a16="http://schemas.microsoft.com/office/drawing/2014/main" id="{50FE433C-93F2-E31A-D7D6-8EE87ACD687B}"/>
              </a:ext>
              <a:ext uri="{C183D7F6-B498-43B3-948B-1728B52AA6E4}">
                <adec:decorative xmlns:adec="http://schemas.microsoft.com/office/drawing/2017/decorative" val="1"/>
              </a:ext>
            </a:extLst>
          </p:cNvPr>
          <p:cNvPicPr>
            <a:picLocks noChangeAspect="1"/>
          </p:cNvPicPr>
          <p:nvPr/>
        </p:nvPicPr>
        <p:blipFill>
          <a:blip r:embed="rId3"/>
          <a:srcRect t="34962" b="34586"/>
          <a:stretch/>
        </p:blipFill>
        <p:spPr>
          <a:xfrm>
            <a:off x="3809999" y="5779681"/>
            <a:ext cx="4572001" cy="785868"/>
          </a:xfrm>
          <a:prstGeom prst="rect">
            <a:avLst/>
          </a:prstGeom>
        </p:spPr>
      </p:pic>
    </p:spTree>
    <p:extLst>
      <p:ext uri="{BB962C8B-B14F-4D97-AF65-F5344CB8AC3E}">
        <p14:creationId xmlns:p14="http://schemas.microsoft.com/office/powerpoint/2010/main" val="298283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7C6BC-BDDA-A201-54CB-F0DD5777E9A0}"/>
              </a:ext>
            </a:extLst>
          </p:cNvPr>
          <p:cNvSpPr>
            <a:spLocks noGrp="1"/>
          </p:cNvSpPr>
          <p:nvPr>
            <p:ph type="title"/>
          </p:nvPr>
        </p:nvSpPr>
        <p:spPr/>
        <p:txBody>
          <a:bodyPr/>
          <a:lstStyle/>
          <a:p>
            <a:pPr algn="ctr"/>
            <a:r>
              <a:rPr lang="en-US"/>
              <a:t>Your Role as an NIH Reviewer</a:t>
            </a:r>
          </a:p>
        </p:txBody>
      </p:sp>
      <p:sp>
        <p:nvSpPr>
          <p:cNvPr id="3" name="Content Placeholder 2">
            <a:extLst>
              <a:ext uri="{FF2B5EF4-FFF2-40B4-BE49-F238E27FC236}">
                <a16:creationId xmlns:a16="http://schemas.microsoft.com/office/drawing/2014/main" id="{F7600D51-6422-E594-3DA9-F1A5CABE3099}"/>
              </a:ext>
            </a:extLst>
          </p:cNvPr>
          <p:cNvSpPr>
            <a:spLocks noGrp="1"/>
          </p:cNvSpPr>
          <p:nvPr>
            <p:ph sz="quarter" idx="13"/>
          </p:nvPr>
        </p:nvSpPr>
        <p:spPr>
          <a:xfrm>
            <a:off x="838200" y="1417319"/>
            <a:ext cx="10515600" cy="4789843"/>
          </a:xfrm>
        </p:spPr>
        <p:txBody>
          <a:bodyPr>
            <a:normAutofit/>
          </a:bodyPr>
          <a:lstStyle/>
          <a:p>
            <a:r>
              <a:rPr lang="en-US" sz="2400" b="1"/>
              <a:t>Evaluate the scientific merit of each application.</a:t>
            </a:r>
          </a:p>
          <a:p>
            <a:pPr lvl="1"/>
            <a:r>
              <a:rPr lang="en-US" sz="2000"/>
              <a:t>Do not make funding recommendations.</a:t>
            </a:r>
          </a:p>
          <a:p>
            <a:pPr lvl="1"/>
            <a:r>
              <a:rPr lang="en-US" sz="2000"/>
              <a:t>Do not provide advice to the applicant.</a:t>
            </a:r>
          </a:p>
          <a:p>
            <a:pPr lvl="1"/>
            <a:r>
              <a:rPr lang="en-US" sz="2000"/>
              <a:t>Apply the review criteria and scoring guidance consistently to reduce bias that can distort evaluation of scientific merit.</a:t>
            </a:r>
          </a:p>
          <a:p>
            <a:pPr marL="457200" lvl="1" indent="0">
              <a:buNone/>
            </a:pPr>
            <a:endParaRPr lang="en-US"/>
          </a:p>
          <a:p>
            <a:r>
              <a:rPr lang="en-US" sz="2400" b="1"/>
              <a:t>Evaluate the application as it is presented.</a:t>
            </a:r>
          </a:p>
          <a:p>
            <a:pPr lvl="1"/>
            <a:r>
              <a:rPr lang="en-US" sz="2000"/>
              <a:t>Do not attempt to improve or redesign the application.</a:t>
            </a:r>
            <a:endParaRPr lang="en-US" sz="2000" b="1"/>
          </a:p>
          <a:p>
            <a:endParaRPr lang="en-US" sz="2400"/>
          </a:p>
          <a:p>
            <a:r>
              <a:rPr lang="en-US" sz="2400" b="1"/>
              <a:t>Explain the basis for your review.</a:t>
            </a:r>
          </a:p>
          <a:p>
            <a:pPr marL="182880">
              <a:spcBef>
                <a:spcPts val="0"/>
              </a:spcBef>
            </a:pPr>
            <a:endParaRPr lang="en-US"/>
          </a:p>
          <a:p>
            <a:pPr lvl="1"/>
            <a:endParaRPr lang="en-US"/>
          </a:p>
        </p:txBody>
      </p:sp>
      <p:sp>
        <p:nvSpPr>
          <p:cNvPr id="5" name="Slide Number Placeholder 4">
            <a:extLst>
              <a:ext uri="{FF2B5EF4-FFF2-40B4-BE49-F238E27FC236}">
                <a16:creationId xmlns:a16="http://schemas.microsoft.com/office/drawing/2014/main" id="{4BE8CBB0-D187-615E-0802-17445ECBD280}"/>
              </a:ext>
            </a:extLst>
          </p:cNvPr>
          <p:cNvSpPr>
            <a:spLocks noGrp="1"/>
          </p:cNvSpPr>
          <p:nvPr>
            <p:ph type="sldNum" sz="quarter" idx="12"/>
          </p:nvPr>
        </p:nvSpPr>
        <p:spPr/>
        <p:txBody>
          <a:bodyPr/>
          <a:lstStyle/>
          <a:p>
            <a:fld id="{E573346A-FCA4-684E-8D18-26E8324063ED}" type="slidenum">
              <a:rPr lang="en-US" smtClean="0"/>
              <a:t>3</a:t>
            </a:fld>
            <a:endParaRPr lang="en-US" dirty="0"/>
          </a:p>
        </p:txBody>
      </p:sp>
    </p:spTree>
    <p:extLst>
      <p:ext uri="{BB962C8B-B14F-4D97-AF65-F5344CB8AC3E}">
        <p14:creationId xmlns:p14="http://schemas.microsoft.com/office/powerpoint/2010/main" val="3808794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1427-FE32-73A2-2B3F-4871D5D3A91F}"/>
              </a:ext>
            </a:extLst>
          </p:cNvPr>
          <p:cNvSpPr>
            <a:spLocks noGrp="1"/>
          </p:cNvSpPr>
          <p:nvPr>
            <p:ph type="title"/>
          </p:nvPr>
        </p:nvSpPr>
        <p:spPr/>
        <p:txBody>
          <a:bodyPr>
            <a:noAutofit/>
          </a:bodyPr>
          <a:lstStyle/>
          <a:p>
            <a:pPr algn="ctr"/>
            <a:r>
              <a:rPr lang="en-US" sz="2800">
                <a:latin typeface="+mn-lt"/>
              </a:rPr>
              <a:t>Review Integrity is the Foundation for a Fair, Independent Review,</a:t>
            </a:r>
            <a:br>
              <a:rPr lang="en-US" sz="2800">
                <a:latin typeface="+mn-lt"/>
              </a:rPr>
            </a:br>
            <a:r>
              <a:rPr lang="en-US" sz="2800">
                <a:latin typeface="+mn-lt"/>
              </a:rPr>
              <a:t>Free from Inappropriate Influences</a:t>
            </a:r>
          </a:p>
        </p:txBody>
      </p:sp>
      <p:sp>
        <p:nvSpPr>
          <p:cNvPr id="6" name="Content Placeholder 5">
            <a:extLst>
              <a:ext uri="{FF2B5EF4-FFF2-40B4-BE49-F238E27FC236}">
                <a16:creationId xmlns:a16="http://schemas.microsoft.com/office/drawing/2014/main" id="{101CD7C2-E7CA-20B4-BACC-E964EBC17B33}"/>
              </a:ext>
            </a:extLst>
          </p:cNvPr>
          <p:cNvSpPr>
            <a:spLocks noGrp="1"/>
          </p:cNvSpPr>
          <p:nvPr>
            <p:ph idx="1"/>
          </p:nvPr>
        </p:nvSpPr>
        <p:spPr>
          <a:xfrm>
            <a:off x="603379" y="1563198"/>
            <a:ext cx="10972800" cy="4770552"/>
          </a:xfrm>
        </p:spPr>
        <p:txBody>
          <a:bodyPr>
            <a:normAutofit fontScale="92500" lnSpcReduction="20000"/>
          </a:bodyPr>
          <a:lstStyle/>
          <a:p>
            <a:r>
              <a:rPr lang="en-US" sz="2600" dirty="0">
                <a:latin typeface="+mn-lt"/>
              </a:rPr>
              <a:t>Maintain absolute </a:t>
            </a:r>
            <a:r>
              <a:rPr lang="en-US" sz="2600" b="1" dirty="0">
                <a:latin typeface="+mn-lt"/>
              </a:rPr>
              <a:t>Confidentiality</a:t>
            </a:r>
            <a:r>
              <a:rPr lang="en-US" sz="2600" dirty="0">
                <a:latin typeface="+mn-lt"/>
              </a:rPr>
              <a:t> of all review materials and discussions.</a:t>
            </a:r>
          </a:p>
          <a:p>
            <a:pPr lvl="1"/>
            <a:r>
              <a:rPr lang="en-US" sz="2200" dirty="0">
                <a:latin typeface="+mn-lt"/>
              </a:rPr>
              <a:t>Do not share with anyone.</a:t>
            </a:r>
          </a:p>
          <a:p>
            <a:pPr lvl="1"/>
            <a:r>
              <a:rPr lang="en-US" sz="2200" dirty="0">
                <a:latin typeface="+mn-lt"/>
              </a:rPr>
              <a:t>Delete/discard all materials 30 days after the review meeting.</a:t>
            </a:r>
          </a:p>
          <a:p>
            <a:pPr marL="457200" lvl="1" indent="0">
              <a:buNone/>
            </a:pPr>
            <a:endParaRPr lang="en-US" sz="2200" dirty="0">
              <a:latin typeface="+mn-lt"/>
            </a:endParaRPr>
          </a:p>
          <a:p>
            <a:r>
              <a:rPr lang="en-US" sz="2600" dirty="0">
                <a:latin typeface="+mn-lt"/>
              </a:rPr>
              <a:t>Report any </a:t>
            </a:r>
            <a:r>
              <a:rPr lang="en-US" sz="2600" b="1" dirty="0">
                <a:latin typeface="+mn-lt"/>
              </a:rPr>
              <a:t>Conflict of Interest (COI) </a:t>
            </a:r>
            <a:r>
              <a:rPr lang="en-US" sz="2600" dirty="0">
                <a:latin typeface="+mn-lt"/>
              </a:rPr>
              <a:t>that may directly affect or appear to affect the integrity of the peer review process.​</a:t>
            </a:r>
          </a:p>
          <a:p>
            <a:pPr lvl="1"/>
            <a:r>
              <a:rPr lang="en-US" sz="2200" dirty="0">
                <a:latin typeface="+mn-lt"/>
              </a:rPr>
              <a:t>Report a COI as soon as you identify it -- at any point in the process.</a:t>
            </a:r>
          </a:p>
          <a:p>
            <a:pPr marL="457200" lvl="1" indent="0">
              <a:buNone/>
            </a:pPr>
            <a:endParaRPr lang="en-US" sz="2600" dirty="0">
              <a:latin typeface="+mn-lt"/>
            </a:endParaRPr>
          </a:p>
          <a:p>
            <a:r>
              <a:rPr lang="en-US" sz="2600" dirty="0">
                <a:latin typeface="+mn-lt"/>
              </a:rPr>
              <a:t>Contact the SRO </a:t>
            </a:r>
            <a:r>
              <a:rPr lang="en-US" sz="2600" i="1" u="sng" dirty="0">
                <a:latin typeface="+mn-lt"/>
              </a:rPr>
              <a:t>in private </a:t>
            </a:r>
            <a:r>
              <a:rPr lang="en-US" sz="2600" dirty="0">
                <a:latin typeface="+mn-lt"/>
              </a:rPr>
              <a:t>(to avoid tainting the review) if you suspect </a:t>
            </a:r>
            <a:r>
              <a:rPr lang="en-US" sz="2600" b="1" dirty="0">
                <a:latin typeface="+mn-lt"/>
              </a:rPr>
              <a:t>Research Misconduct</a:t>
            </a:r>
            <a:r>
              <a:rPr lang="en-US" sz="2600" dirty="0">
                <a:latin typeface="+mn-lt"/>
              </a:rPr>
              <a:t>: Data fabrication, data falsification, plagiarism</a:t>
            </a:r>
          </a:p>
          <a:p>
            <a:endParaRPr lang="en-US" sz="2600" dirty="0">
              <a:latin typeface="+mn-lt"/>
            </a:endParaRPr>
          </a:p>
          <a:p>
            <a:r>
              <a:rPr lang="en-US" sz="2600" dirty="0">
                <a:latin typeface="+mn-lt"/>
              </a:rPr>
              <a:t>All comments must be </a:t>
            </a:r>
            <a:r>
              <a:rPr lang="en-US" sz="2600" b="1" dirty="0">
                <a:latin typeface="+mn-lt"/>
              </a:rPr>
              <a:t>independently generated </a:t>
            </a:r>
            <a:r>
              <a:rPr lang="en-US" sz="2600" dirty="0">
                <a:latin typeface="+mn-lt"/>
              </a:rPr>
              <a:t>by the reviewer.</a:t>
            </a:r>
          </a:p>
          <a:p>
            <a:pPr lvl="1"/>
            <a:r>
              <a:rPr lang="en-US" sz="2200" dirty="0">
                <a:latin typeface="+mn-lt"/>
              </a:rPr>
              <a:t>Not copied from the application, prior summary statements, or other reviewers’ critiques</a:t>
            </a:r>
          </a:p>
          <a:p>
            <a:pPr lvl="1"/>
            <a:r>
              <a:rPr lang="en-US" sz="2200" dirty="0">
                <a:latin typeface="+mn-lt"/>
              </a:rPr>
              <a:t>Not generated using </a:t>
            </a:r>
            <a:r>
              <a:rPr lang="en-US" sz="2200" dirty="0">
                <a:latin typeface="+mn-lt"/>
                <a:hlinkClick r:id="rId3"/>
              </a:rPr>
              <a:t>generative AI technologies</a:t>
            </a:r>
            <a:endParaRPr lang="en-US" sz="2200" dirty="0">
              <a:latin typeface="+mn-lt"/>
            </a:endParaRPr>
          </a:p>
          <a:p>
            <a:endParaRPr lang="en-US" sz="2200" dirty="0"/>
          </a:p>
          <a:p>
            <a:endParaRPr lang="en-US" dirty="0"/>
          </a:p>
        </p:txBody>
      </p:sp>
      <p:sp>
        <p:nvSpPr>
          <p:cNvPr id="9" name="Slide Number Placeholder 4">
            <a:extLst>
              <a:ext uri="{FF2B5EF4-FFF2-40B4-BE49-F238E27FC236}">
                <a16:creationId xmlns:a16="http://schemas.microsoft.com/office/drawing/2014/main" id="{A68BC014-94C4-E573-A194-4046B1331475}"/>
              </a:ext>
            </a:extLst>
          </p:cNvPr>
          <p:cNvSpPr txBox="1">
            <a:spLocks/>
          </p:cNvSpPr>
          <p:nvPr/>
        </p:nvSpPr>
        <p:spPr>
          <a:xfrm>
            <a:off x="8610600" y="6025896"/>
            <a:ext cx="2743200" cy="36512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fld id="{E573346A-FCA4-684E-8D18-26E8324063ED}" type="slidenum">
              <a:rPr lang="en-US" sz="1200" smtClean="0">
                <a:solidFill>
                  <a:schemeClr val="bg2">
                    <a:lumMod val="50000"/>
                    <a:alpha val="80000"/>
                  </a:schemeClr>
                </a:solidFill>
              </a:rPr>
              <a:pPr algn="r">
                <a:spcAft>
                  <a:spcPts val="600"/>
                </a:spcAft>
              </a:pPr>
              <a:t>4</a:t>
            </a:fld>
            <a:endParaRPr lang="en-US" sz="1200" dirty="0">
              <a:solidFill>
                <a:schemeClr val="bg2">
                  <a:lumMod val="50000"/>
                  <a:alpha val="80000"/>
                </a:schemeClr>
              </a:solidFill>
            </a:endParaRPr>
          </a:p>
        </p:txBody>
      </p:sp>
      <p:sp>
        <p:nvSpPr>
          <p:cNvPr id="11" name="Rectangle 10">
            <a:extLst>
              <a:ext uri="{FF2B5EF4-FFF2-40B4-BE49-F238E27FC236}">
                <a16:creationId xmlns:a16="http://schemas.microsoft.com/office/drawing/2014/main" id="{D093E7A8-6D24-76B5-707B-71B849CBDE07}"/>
              </a:ext>
              <a:ext uri="{C183D7F6-B498-43B3-948B-1728B52AA6E4}">
                <adec:decorative xmlns:adec="http://schemas.microsoft.com/office/drawing/2017/decorative" val="1"/>
              </a:ext>
            </a:extLst>
          </p:cNvPr>
          <p:cNvSpPr/>
          <p:nvPr/>
        </p:nvSpPr>
        <p:spPr>
          <a:xfrm>
            <a:off x="11576179" y="6208458"/>
            <a:ext cx="496502" cy="62169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Tree>
    <p:extLst>
      <p:ext uri="{BB962C8B-B14F-4D97-AF65-F5344CB8AC3E}">
        <p14:creationId xmlns:p14="http://schemas.microsoft.com/office/powerpoint/2010/main" val="122336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AC93B-70D5-6FD6-EEF0-A009EFDF5F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772F3F-F1BF-4437-C488-75135CCE9F41}"/>
              </a:ext>
            </a:extLst>
          </p:cNvPr>
          <p:cNvSpPr>
            <a:spLocks noGrp="1"/>
          </p:cNvSpPr>
          <p:nvPr>
            <p:ph type="title"/>
          </p:nvPr>
        </p:nvSpPr>
        <p:spPr>
          <a:xfrm>
            <a:off x="838200" y="365124"/>
            <a:ext cx="10515600" cy="685800"/>
          </a:xfrm>
        </p:spPr>
        <p:txBody>
          <a:bodyPr>
            <a:noAutofit/>
          </a:bodyPr>
          <a:lstStyle/>
          <a:p>
            <a:pPr algn="ctr"/>
            <a:r>
              <a:rPr lang="en-US"/>
              <a:t>Review Criteria</a:t>
            </a:r>
          </a:p>
        </p:txBody>
      </p:sp>
      <p:sp>
        <p:nvSpPr>
          <p:cNvPr id="4" name="TextBox 3">
            <a:extLst>
              <a:ext uri="{FF2B5EF4-FFF2-40B4-BE49-F238E27FC236}">
                <a16:creationId xmlns:a16="http://schemas.microsoft.com/office/drawing/2014/main" id="{6BDB44E0-A877-F57A-55B5-75E523EC1F86}"/>
              </a:ext>
            </a:extLst>
          </p:cNvPr>
          <p:cNvSpPr txBox="1"/>
          <p:nvPr/>
        </p:nvSpPr>
        <p:spPr>
          <a:xfrm>
            <a:off x="246454" y="1644542"/>
            <a:ext cx="4706211" cy="3268980"/>
          </a:xfrm>
          <a:prstGeom prst="roundRect">
            <a:avLst/>
          </a:prstGeom>
          <a:solidFill>
            <a:srgbClr val="662D6B"/>
          </a:solidFill>
          <a:ln>
            <a:noFill/>
          </a:ln>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Calibri" panose="020F0502020204030204"/>
                <a:ea typeface="+mn-ea"/>
                <a:cs typeface="+mn-cs"/>
              </a:rPr>
              <a:t>OVERALL IMPACT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panose="020F0502020204030204"/>
                <a:ea typeface="+mn-ea"/>
                <a:cs typeface="+mn-cs"/>
              </a:rPr>
              <a:t>The likelihood for the project to exert a sustained, powerful influence on the research field(s) involved, considering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panose="020F0502020204030204"/>
                <a:ea typeface="+mn-ea"/>
                <a:cs typeface="+mn-cs"/>
              </a:rPr>
              <a:t>the </a:t>
            </a:r>
            <a:r>
              <a:rPr kumimoji="0" lang="en-US" sz="2400" b="1" i="1" u="none" strike="noStrike" kern="1200" cap="none" spc="0" normalizeH="0" baseline="0" noProof="0" dirty="0">
                <a:ln>
                  <a:noFill/>
                </a:ln>
                <a:solidFill>
                  <a:schemeClr val="bg1"/>
                </a:solidFill>
                <a:effectLst/>
                <a:uLnTx/>
                <a:uFillTx/>
                <a:latin typeface="Calibri" panose="020F0502020204030204"/>
                <a:ea typeface="+mn-ea"/>
                <a:cs typeface="+mn-cs"/>
              </a:rPr>
              <a:t>3 Factors </a:t>
            </a:r>
            <a:r>
              <a:rPr kumimoji="0" lang="en-US" sz="2400" b="0" i="0" u="none" strike="noStrike" kern="1200" cap="none" spc="0" normalizeH="0" baseline="0" noProof="0" dirty="0">
                <a:ln>
                  <a:noFill/>
                </a:ln>
                <a:solidFill>
                  <a:schemeClr val="bg1"/>
                </a:solidFill>
                <a:effectLst/>
                <a:uLnTx/>
                <a:uFillTx/>
                <a:latin typeface="Calibri" panose="020F0502020204030204"/>
                <a:ea typeface="+mn-ea"/>
                <a:cs typeface="+mn-cs"/>
              </a:rPr>
              <a:t>and </a:t>
            </a: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Additional Review Criteria </a:t>
            </a:r>
            <a:r>
              <a:rPr kumimoji="0" lang="en-US" sz="2400" i="0" u="none" strike="noStrike" kern="1200" cap="none" spc="0" normalizeH="0" baseline="0" noProof="0" dirty="0">
                <a:ln>
                  <a:noFill/>
                </a:ln>
                <a:solidFill>
                  <a:schemeClr val="bg1"/>
                </a:solidFill>
                <a:effectLst/>
                <a:uLnTx/>
                <a:uFillTx/>
                <a:latin typeface="Calibri" panose="020F0502020204030204"/>
                <a:ea typeface="+mn-ea"/>
                <a:cs typeface="+mn-cs"/>
              </a:rPr>
              <a:t>(as applicable)</a:t>
            </a:r>
          </a:p>
        </p:txBody>
      </p:sp>
      <p:sp>
        <p:nvSpPr>
          <p:cNvPr id="10" name="Rounded Rectangle 9">
            <a:extLst>
              <a:ext uri="{FF2B5EF4-FFF2-40B4-BE49-F238E27FC236}">
                <a16:creationId xmlns:a16="http://schemas.microsoft.com/office/drawing/2014/main" id="{B3C4A6EA-F804-DA89-F3D9-EEA99FF7A23D}"/>
              </a:ext>
            </a:extLst>
          </p:cNvPr>
          <p:cNvSpPr/>
          <p:nvPr/>
        </p:nvSpPr>
        <p:spPr>
          <a:xfrm>
            <a:off x="6747742" y="1101378"/>
            <a:ext cx="5188226" cy="2177654"/>
          </a:xfrm>
          <a:prstGeom prst="roundRect">
            <a:avLst/>
          </a:prstGeom>
          <a:solidFill>
            <a:srgbClr val="0052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a:ln>
                  <a:noFill/>
                </a:ln>
                <a:solidFill>
                  <a:prstClr val="white"/>
                </a:solidFill>
                <a:effectLst/>
                <a:uLnTx/>
                <a:uFillTx/>
                <a:latin typeface="Calibri" panose="020F0502020204030204"/>
                <a:ea typeface="+mn-ea"/>
                <a:cs typeface="+mn-cs"/>
              </a:rPr>
              <a:t>3 Factors </a:t>
            </a:r>
            <a:r>
              <a:rPr kumimoji="0" lang="en-US" sz="2000" b="0" i="0" u="sng" strike="noStrike" kern="1200" cap="none" spc="0" normalizeH="0" baseline="0" noProof="0">
                <a:ln>
                  <a:noFill/>
                </a:ln>
                <a:solidFill>
                  <a:prstClr val="white"/>
                </a:solidFill>
                <a:effectLst/>
                <a:uLnTx/>
                <a:uFillTx/>
                <a:latin typeface="Calibri" panose="020F0502020204030204"/>
                <a:ea typeface="+mn-ea"/>
                <a:cs typeface="+mn-cs"/>
              </a:rPr>
              <a:t>(Simplified Review Framework)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prstClr val="white"/>
                </a:solidFill>
                <a:effectLst/>
                <a:uLnTx/>
                <a:uFillTx/>
                <a:latin typeface="Calibri" panose="020F0502020204030204"/>
                <a:ea typeface="+mn-ea"/>
                <a:cs typeface="+mn-cs"/>
              </a:rPr>
              <a:t>Factor 1: </a:t>
            </a: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rPr>
              <a:t>Importance of the Research (Significance &amp; Innovation)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prstClr val="white"/>
                </a:solidFill>
                <a:effectLst/>
                <a:uLnTx/>
                <a:uFillTx/>
                <a:latin typeface="Calibri" panose="020F0502020204030204"/>
                <a:ea typeface="+mn-ea"/>
                <a:cs typeface="+mn-cs"/>
              </a:rPr>
              <a:t>Factor 2: </a:t>
            </a: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rPr>
              <a:t>Rigor and Feasibility (Approach)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prstClr val="white"/>
                </a:solidFill>
                <a:effectLst/>
                <a:uLnTx/>
                <a:uFillTx/>
                <a:latin typeface="Calibri" panose="020F0502020204030204"/>
                <a:ea typeface="+mn-ea"/>
                <a:cs typeface="+mn-cs"/>
              </a:rPr>
              <a:t>Factor 3: </a:t>
            </a: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rPr>
              <a:t>Expertise and Resources (Investigator &amp; Environment)</a:t>
            </a:r>
          </a:p>
        </p:txBody>
      </p:sp>
      <p:sp>
        <p:nvSpPr>
          <p:cNvPr id="12" name="Rounded Rectangle 11">
            <a:extLst>
              <a:ext uri="{FF2B5EF4-FFF2-40B4-BE49-F238E27FC236}">
                <a16:creationId xmlns:a16="http://schemas.microsoft.com/office/drawing/2014/main" id="{C9765369-0669-701D-49AD-CFA348505010}"/>
              </a:ext>
            </a:extLst>
          </p:cNvPr>
          <p:cNvSpPr/>
          <p:nvPr/>
        </p:nvSpPr>
        <p:spPr>
          <a:xfrm>
            <a:off x="6747742" y="3460187"/>
            <a:ext cx="5188226" cy="2177654"/>
          </a:xfrm>
          <a:prstGeom prst="roundRect">
            <a:avLst/>
          </a:prstGeom>
          <a:solidFill>
            <a:srgbClr val="0052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Additional Review Criteria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Protections for Human Subjects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Vertebrate Animals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Biohazards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Resubmissions, Renewals, Revisions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riangle 13">
            <a:extLst>
              <a:ext uri="{FF2B5EF4-FFF2-40B4-BE49-F238E27FC236}">
                <a16:creationId xmlns:a16="http://schemas.microsoft.com/office/drawing/2014/main" id="{6ADA4F41-D3E2-8767-19E8-257E394FE2D5}"/>
              </a:ext>
              <a:ext uri="{C183D7F6-B498-43B3-948B-1728B52AA6E4}">
                <adec:decorative xmlns:adec="http://schemas.microsoft.com/office/drawing/2017/decorative" val="1"/>
              </a:ext>
            </a:extLst>
          </p:cNvPr>
          <p:cNvSpPr/>
          <p:nvPr/>
        </p:nvSpPr>
        <p:spPr>
          <a:xfrm rot="16200000">
            <a:off x="3581972" y="2591154"/>
            <a:ext cx="4536462" cy="1556912"/>
          </a:xfrm>
          <a:prstGeom prst="triangle">
            <a:avLst>
              <a:gd name="adj" fmla="val 51326"/>
            </a:avLst>
          </a:prstGeom>
          <a:solidFill>
            <a:srgbClr val="EA73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ounded Rectangle 14">
            <a:extLst>
              <a:ext uri="{FF2B5EF4-FFF2-40B4-BE49-F238E27FC236}">
                <a16:creationId xmlns:a16="http://schemas.microsoft.com/office/drawing/2014/main" id="{43796A04-F388-0C18-2B19-4D2F3DD967F1}"/>
              </a:ext>
            </a:extLst>
          </p:cNvPr>
          <p:cNvSpPr/>
          <p:nvPr/>
        </p:nvSpPr>
        <p:spPr>
          <a:xfrm>
            <a:off x="246455" y="5058016"/>
            <a:ext cx="4706210" cy="1495704"/>
          </a:xfrm>
          <a:prstGeom prst="roundRect">
            <a:avLst/>
          </a:prstGeom>
          <a:solidFill>
            <a:srgbClr val="8080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Additional Review Considerations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(no effect on Overall Impact score)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Authentication of Key Biological/Chemical</a:t>
            </a:r>
            <a:r>
              <a:rPr kumimoji="0" lang="en-US" sz="1800" b="0" i="0" u="none" strike="noStrike" kern="1200" cap="none" spc="0" normalizeH="0" noProof="0" dirty="0">
                <a:ln>
                  <a:noFill/>
                </a:ln>
                <a:solidFill>
                  <a:prstClr val="white"/>
                </a:solidFill>
                <a:effectLst/>
                <a:uLnTx/>
                <a:uFillTx/>
                <a:latin typeface="Calibri" panose="020F0502020204030204"/>
                <a:ea typeface="+mn-ea"/>
                <a:cs typeface="+mn-cs"/>
              </a:rPr>
              <a:t> Resource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Budget and Period of Support</a:t>
            </a:r>
          </a:p>
        </p:txBody>
      </p:sp>
      <p:sp>
        <p:nvSpPr>
          <p:cNvPr id="5" name="Slide Number Placeholder 4">
            <a:extLst>
              <a:ext uri="{FF2B5EF4-FFF2-40B4-BE49-F238E27FC236}">
                <a16:creationId xmlns:a16="http://schemas.microsoft.com/office/drawing/2014/main" id="{603C1BAF-9F16-F8BC-D322-FB191A020F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73346A-FCA4-684E-8D18-26E8324063E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769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AC93B-70D5-6FD6-EEF0-A009EFDF5F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772F3F-F1BF-4437-C488-75135CCE9F41}"/>
              </a:ext>
            </a:extLst>
          </p:cNvPr>
          <p:cNvSpPr>
            <a:spLocks noGrp="1"/>
          </p:cNvSpPr>
          <p:nvPr>
            <p:ph type="title"/>
          </p:nvPr>
        </p:nvSpPr>
        <p:spPr/>
        <p:txBody>
          <a:bodyPr>
            <a:noAutofit/>
          </a:bodyPr>
          <a:lstStyle/>
          <a:p>
            <a:pPr algn="ctr"/>
            <a:r>
              <a:rPr lang="en-US"/>
              <a:t>Reviewers Address 3 Key Questions about the Proposed Project</a:t>
            </a:r>
          </a:p>
        </p:txBody>
      </p:sp>
      <p:sp>
        <p:nvSpPr>
          <p:cNvPr id="3" name="Content Placeholder 2">
            <a:extLst>
              <a:ext uri="{FF2B5EF4-FFF2-40B4-BE49-F238E27FC236}">
                <a16:creationId xmlns:a16="http://schemas.microsoft.com/office/drawing/2014/main" id="{CA241614-4B10-F0B0-4D49-D0B75023EA6D}"/>
              </a:ext>
            </a:extLst>
          </p:cNvPr>
          <p:cNvSpPr>
            <a:spLocks noGrp="1"/>
          </p:cNvSpPr>
          <p:nvPr>
            <p:ph sz="quarter" idx="13"/>
          </p:nvPr>
        </p:nvSpPr>
        <p:spPr>
          <a:xfrm>
            <a:off x="657020" y="1325676"/>
            <a:ext cx="11125077" cy="4700219"/>
          </a:xfrm>
          <a:noFill/>
          <a:ln w="38100">
            <a:noFill/>
          </a:ln>
        </p:spPr>
        <p:txBody>
          <a:bodyPr>
            <a:normAutofit/>
          </a:bodyPr>
          <a:lstStyle/>
          <a:p>
            <a:pPr marL="0" indent="0">
              <a:buNone/>
            </a:pPr>
            <a:r>
              <a:rPr lang="en-US" b="1" i="1" u="none" strike="noStrike" baseline="0" dirty="0">
                <a:solidFill>
                  <a:srgbClr val="1F568D"/>
                </a:solidFill>
              </a:rPr>
              <a:t>1. Should it be done? </a:t>
            </a:r>
            <a:endParaRPr lang="en-US" b="1" kern="100" dirty="0">
              <a:solidFill>
                <a:srgbClr val="1F568D"/>
              </a:solidFill>
              <a:effectLst/>
              <a:ea typeface="Calibri" panose="020F0502020204030204" pitchFamily="34" charset="0"/>
              <a:cs typeface="Arial" panose="020B0604020202020204" pitchFamily="34" charset="0"/>
            </a:endParaRPr>
          </a:p>
          <a:p>
            <a:pPr lvl="1"/>
            <a:r>
              <a:rPr lang="en-US" sz="2800" b="1" kern="100" dirty="0">
                <a:effectLst/>
                <a:ea typeface="Calibri" panose="020F0502020204030204" pitchFamily="34" charset="0"/>
                <a:cs typeface="Arial" panose="020B0604020202020204" pitchFamily="34" charset="0"/>
              </a:rPr>
              <a:t>Factor 1: </a:t>
            </a:r>
            <a:r>
              <a:rPr lang="en-US" sz="2800" kern="100" dirty="0">
                <a:effectLst/>
                <a:ea typeface="Calibri" panose="020F0502020204030204" pitchFamily="34" charset="0"/>
                <a:cs typeface="Arial" panose="020B0604020202020204" pitchFamily="34" charset="0"/>
              </a:rPr>
              <a:t>Importance of the Research</a:t>
            </a:r>
            <a:r>
              <a:rPr lang="en-US" sz="2800" kern="100" dirty="0">
                <a:effectLst/>
                <a:ea typeface="Calibri" panose="020F0502020204030204" pitchFamily="34" charset="0"/>
                <a:cs typeface="Arial" panose="020B0604020202020204" pitchFamily="34" charset="0"/>
                <a:sym typeface="Wingdings" panose="05000000000000000000" pitchFamily="2" charset="2"/>
              </a:rPr>
              <a:t> (</a:t>
            </a:r>
            <a:r>
              <a:rPr lang="en-US" sz="2800" kern="100" dirty="0">
                <a:effectLst/>
                <a:ea typeface="Calibri" panose="020F0502020204030204" pitchFamily="34" charset="0"/>
                <a:cs typeface="Arial" panose="020B0604020202020204" pitchFamily="34" charset="0"/>
              </a:rPr>
              <a:t>Significance and Innovation)</a:t>
            </a:r>
          </a:p>
          <a:p>
            <a:pPr lvl="1"/>
            <a:endParaRPr lang="en-US" sz="2800" kern="100" dirty="0">
              <a:effectLst/>
              <a:ea typeface="Calibri" panose="020F0502020204030204" pitchFamily="34" charset="0"/>
              <a:cs typeface="Arial" panose="020B0604020202020204" pitchFamily="34" charset="0"/>
            </a:endParaRPr>
          </a:p>
          <a:p>
            <a:pPr marL="0" indent="0">
              <a:buNone/>
            </a:pPr>
            <a:r>
              <a:rPr lang="en-US" b="1" i="1" u="none" strike="noStrike" baseline="0" dirty="0">
                <a:solidFill>
                  <a:srgbClr val="1F568D"/>
                </a:solidFill>
              </a:rPr>
              <a:t>2. Can it be done well?</a:t>
            </a:r>
            <a:endParaRPr lang="en-US" b="1" kern="100" dirty="0">
              <a:solidFill>
                <a:srgbClr val="1F568D"/>
              </a:solidFill>
              <a:ea typeface="Calibri" panose="020F0502020204030204" pitchFamily="34" charset="0"/>
              <a:cs typeface="Arial" panose="020B0604020202020204" pitchFamily="34" charset="0"/>
            </a:endParaRPr>
          </a:p>
          <a:p>
            <a:pPr lvl="1"/>
            <a:r>
              <a:rPr lang="en-US" sz="2800" b="1" kern="100" dirty="0">
                <a:effectLst/>
                <a:ea typeface="Calibri" panose="020F0502020204030204" pitchFamily="34" charset="0"/>
                <a:cs typeface="Arial" panose="020B0604020202020204" pitchFamily="34" charset="0"/>
              </a:rPr>
              <a:t>Factor 2: </a:t>
            </a:r>
            <a:r>
              <a:rPr lang="en-US" sz="2800" kern="100" dirty="0">
                <a:effectLst/>
                <a:ea typeface="Calibri" panose="020F0502020204030204" pitchFamily="34" charset="0"/>
                <a:cs typeface="Arial" panose="020B0604020202020204" pitchFamily="34" charset="0"/>
              </a:rPr>
              <a:t>Rigor and Feasibility </a:t>
            </a:r>
            <a:r>
              <a:rPr lang="en-US" sz="2800" kern="100" dirty="0">
                <a:ea typeface="Calibri" panose="020F0502020204030204" pitchFamily="34" charset="0"/>
                <a:cs typeface="Arial" panose="020B0604020202020204" pitchFamily="34" charset="0"/>
                <a:sym typeface="Wingdings" panose="05000000000000000000" pitchFamily="2" charset="2"/>
              </a:rPr>
              <a:t>(</a:t>
            </a:r>
            <a:r>
              <a:rPr lang="en-US" sz="2800" kern="100" dirty="0">
                <a:ea typeface="Calibri" panose="020F0502020204030204" pitchFamily="34" charset="0"/>
                <a:cs typeface="Arial" panose="020B0604020202020204" pitchFamily="34" charset="0"/>
              </a:rPr>
              <a:t>Approach)</a:t>
            </a:r>
          </a:p>
          <a:p>
            <a:pPr lvl="1"/>
            <a:endParaRPr lang="en-US" sz="2800" kern="100" dirty="0">
              <a:effectLst/>
              <a:ea typeface="Calibri" panose="020F0502020204030204" pitchFamily="34" charset="0"/>
              <a:cs typeface="Arial" panose="020B0604020202020204" pitchFamily="34" charset="0"/>
            </a:endParaRPr>
          </a:p>
          <a:p>
            <a:pPr marL="0" indent="0">
              <a:buNone/>
            </a:pPr>
            <a:r>
              <a:rPr lang="en-US" b="1" i="1" u="none" strike="noStrike" baseline="0" dirty="0">
                <a:solidFill>
                  <a:srgbClr val="1F568D"/>
                </a:solidFill>
              </a:rPr>
              <a:t>3. Are the expertise and resources in place to do it?</a:t>
            </a:r>
            <a:endParaRPr lang="en-US" b="1" i="1" u="none" strike="noStrike" kern="100" baseline="0" dirty="0">
              <a:solidFill>
                <a:srgbClr val="1F568D"/>
              </a:solidFill>
              <a:cs typeface="Arial" panose="020B0604020202020204" pitchFamily="34" charset="0"/>
            </a:endParaRPr>
          </a:p>
          <a:p>
            <a:pPr lvl="1"/>
            <a:r>
              <a:rPr lang="en-US" sz="2800" b="1" kern="100" dirty="0">
                <a:effectLst/>
                <a:ea typeface="Calibri" panose="020F0502020204030204" pitchFamily="34" charset="0"/>
                <a:cs typeface="Arial" panose="020B0604020202020204" pitchFamily="34" charset="0"/>
              </a:rPr>
              <a:t>Factor 3: </a:t>
            </a:r>
            <a:r>
              <a:rPr lang="en-US" sz="2800" kern="100" dirty="0">
                <a:effectLst/>
                <a:ea typeface="Calibri" panose="020F0502020204030204" pitchFamily="34" charset="0"/>
                <a:cs typeface="Arial" panose="020B0604020202020204" pitchFamily="34" charset="0"/>
              </a:rPr>
              <a:t>Expertise and Resources </a:t>
            </a:r>
            <a:r>
              <a:rPr lang="en-US" sz="2800" kern="100" dirty="0">
                <a:ea typeface="Calibri" panose="020F0502020204030204" pitchFamily="34" charset="0"/>
                <a:cs typeface="Arial" panose="020B0604020202020204" pitchFamily="34" charset="0"/>
                <a:sym typeface="Wingdings" panose="05000000000000000000" pitchFamily="2" charset="2"/>
              </a:rPr>
              <a:t>(</a:t>
            </a:r>
            <a:r>
              <a:rPr lang="en-US" sz="2800" kern="100" dirty="0">
                <a:ea typeface="Calibri" panose="020F0502020204030204" pitchFamily="34" charset="0"/>
                <a:cs typeface="Arial" panose="020B0604020202020204" pitchFamily="34" charset="0"/>
              </a:rPr>
              <a:t>Investigator and Environment)</a:t>
            </a:r>
          </a:p>
        </p:txBody>
      </p:sp>
      <p:sp>
        <p:nvSpPr>
          <p:cNvPr id="5" name="Slide Number Placeholder 4">
            <a:extLst>
              <a:ext uri="{FF2B5EF4-FFF2-40B4-BE49-F238E27FC236}">
                <a16:creationId xmlns:a16="http://schemas.microsoft.com/office/drawing/2014/main" id="{603C1BAF-9F16-F8BC-D322-FB191A020FB9}"/>
              </a:ext>
            </a:extLst>
          </p:cNvPr>
          <p:cNvSpPr>
            <a:spLocks noGrp="1"/>
          </p:cNvSpPr>
          <p:nvPr>
            <p:ph type="sldNum" sz="quarter" idx="12"/>
          </p:nvPr>
        </p:nvSpPr>
        <p:spPr/>
        <p:txBody>
          <a:bodyPr/>
          <a:lstStyle/>
          <a:p>
            <a:fld id="{E573346A-FCA4-684E-8D18-26E8324063ED}" type="slidenum">
              <a:rPr lang="en-US" smtClean="0"/>
              <a:t>6</a:t>
            </a:fld>
            <a:endParaRPr lang="en-US"/>
          </a:p>
        </p:txBody>
      </p:sp>
    </p:spTree>
    <p:extLst>
      <p:ext uri="{BB962C8B-B14F-4D97-AF65-F5344CB8AC3E}">
        <p14:creationId xmlns:p14="http://schemas.microsoft.com/office/powerpoint/2010/main" val="197066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6788D2-0E7B-0903-F959-04CED36A22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AAB110-A7CA-E261-9B72-D8A64FB9347B}"/>
              </a:ext>
            </a:extLst>
          </p:cNvPr>
          <p:cNvSpPr>
            <a:spLocks noGrp="1"/>
          </p:cNvSpPr>
          <p:nvPr>
            <p:ph sz="quarter" idx="13"/>
          </p:nvPr>
        </p:nvSpPr>
        <p:spPr>
          <a:xfrm>
            <a:off x="495300" y="1494305"/>
            <a:ext cx="11353800" cy="4896716"/>
          </a:xfrm>
        </p:spPr>
        <p:txBody>
          <a:bodyPr>
            <a:normAutofit/>
          </a:bodyPr>
          <a:lstStyle/>
          <a:p>
            <a:r>
              <a:rPr lang="en-US" sz="2400" i="0" dirty="0">
                <a:solidFill>
                  <a:srgbClr val="333333"/>
                </a:solidFill>
                <a:effectLst/>
              </a:rPr>
              <a:t>Evaluate how the proposed project, if successfully completed, would advance the field (Significance).  </a:t>
            </a:r>
          </a:p>
          <a:p>
            <a:endParaRPr lang="en-US" sz="2600" b="0" i="0" dirty="0">
              <a:solidFill>
                <a:srgbClr val="333333"/>
              </a:solidFill>
              <a:effectLst/>
            </a:endParaRPr>
          </a:p>
          <a:p>
            <a:pPr algn="l"/>
            <a:r>
              <a:rPr lang="en-US" sz="2400" dirty="0"/>
              <a:t>Note that Importance of the Research refers to the importance of the </a:t>
            </a:r>
            <a:r>
              <a:rPr lang="en-US" sz="2400" u="sng" dirty="0"/>
              <a:t>proposed research</a:t>
            </a:r>
            <a:r>
              <a:rPr lang="en-US" sz="2400" dirty="0"/>
              <a:t>, not the importance of the research field or disease.</a:t>
            </a:r>
          </a:p>
          <a:p>
            <a:pPr marL="0" indent="0" algn="l">
              <a:buNone/>
            </a:pPr>
            <a:endParaRPr lang="en-US" sz="2000" dirty="0"/>
          </a:p>
          <a:p>
            <a:r>
              <a:rPr lang="en-US" sz="2400" dirty="0"/>
              <a:t>Evaluate whether the scientific background justifies the proposed study.</a:t>
            </a:r>
          </a:p>
          <a:p>
            <a:endParaRPr lang="en-US" sz="2400" dirty="0"/>
          </a:p>
          <a:p>
            <a:r>
              <a:rPr lang="en-US" sz="2400" dirty="0"/>
              <a:t>NIH has a broad scope, including basic and mechanistic research, non-hypothesis driven work, method and technology development, different model systems, rare diseases etc.</a:t>
            </a:r>
          </a:p>
          <a:p>
            <a:pPr lvl="1"/>
            <a:r>
              <a:rPr lang="en-US" sz="2000" dirty="0"/>
              <a:t>Do not introduce scientific bias by under- or over-valuing certain types of research. </a:t>
            </a:r>
          </a:p>
        </p:txBody>
      </p:sp>
      <p:sp>
        <p:nvSpPr>
          <p:cNvPr id="6" name="Title 1">
            <a:extLst>
              <a:ext uri="{FF2B5EF4-FFF2-40B4-BE49-F238E27FC236}">
                <a16:creationId xmlns:a16="http://schemas.microsoft.com/office/drawing/2014/main" id="{40A7F49B-AB3A-F904-1C17-7D3C63F36C38}"/>
              </a:ext>
            </a:extLst>
          </p:cNvPr>
          <p:cNvSpPr txBox="1">
            <a:spLocks noGrp="1"/>
          </p:cNvSpPr>
          <p:nvPr>
            <p:ph type="title" idx="4294967295"/>
          </p:nvPr>
        </p:nvSpPr>
        <p:spPr>
          <a:xfrm>
            <a:off x="533401" y="517525"/>
            <a:ext cx="10941205" cy="6857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2800" b="1" i="0" kern="1200">
                <a:solidFill>
                  <a:schemeClr val="tx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Calibri" charset="0"/>
                <a:ea typeface="Calibri" charset="0"/>
                <a:cs typeface="Calibri" charset="0"/>
              </a:rPr>
              <a:t>Should it be done? Factor 1 - Importance of the Research </a:t>
            </a:r>
          </a:p>
        </p:txBody>
      </p:sp>
      <p:sp>
        <p:nvSpPr>
          <p:cNvPr id="5" name="Slide Number Placeholder 4">
            <a:extLst>
              <a:ext uri="{FF2B5EF4-FFF2-40B4-BE49-F238E27FC236}">
                <a16:creationId xmlns:a16="http://schemas.microsoft.com/office/drawing/2014/main" id="{9D5C7842-3A76-4E70-A2A9-64E789FAE746}"/>
              </a:ext>
            </a:extLst>
          </p:cNvPr>
          <p:cNvSpPr>
            <a:spLocks noGrp="1"/>
          </p:cNvSpPr>
          <p:nvPr>
            <p:ph type="sldNum" sz="quarter" idx="12"/>
          </p:nvPr>
        </p:nvSpPr>
        <p:spPr/>
        <p:txBody>
          <a:bodyPr vert="horz" lIns="91440" tIns="45720" rIns="91440" bIns="45720" rtlCol="0" anchor="ctr">
            <a:normAutofit/>
          </a:bodyPr>
          <a:lstStyle/>
          <a:p>
            <a:pPr>
              <a:spcAft>
                <a:spcPts val="600"/>
              </a:spcAft>
            </a:pPr>
            <a:fld id="{E573346A-FCA4-684E-8D18-26E8324063ED}" type="slidenum">
              <a:rPr lang="en-US">
                <a:solidFill>
                  <a:schemeClr val="tx1">
                    <a:alpha val="80000"/>
                  </a:schemeClr>
                </a:solidFill>
              </a:rPr>
              <a:pPr>
                <a:spcAft>
                  <a:spcPts val="600"/>
                </a:spcAft>
              </a:pPr>
              <a:t>7</a:t>
            </a:fld>
            <a:endParaRPr lang="en-US">
              <a:solidFill>
                <a:schemeClr val="tx1">
                  <a:alpha val="80000"/>
                </a:schemeClr>
              </a:solidFill>
            </a:endParaRPr>
          </a:p>
        </p:txBody>
      </p:sp>
    </p:spTree>
    <p:extLst>
      <p:ext uri="{BB962C8B-B14F-4D97-AF65-F5344CB8AC3E}">
        <p14:creationId xmlns:p14="http://schemas.microsoft.com/office/powerpoint/2010/main" val="344259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6788D2-0E7B-0903-F959-04CED36A22E1}"/>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40A7F49B-AB3A-F904-1C17-7D3C63F36C38}"/>
              </a:ext>
            </a:extLst>
          </p:cNvPr>
          <p:cNvSpPr txBox="1">
            <a:spLocks noGrp="1"/>
          </p:cNvSpPr>
          <p:nvPr>
            <p:ph type="title" idx="4294967295"/>
          </p:nvPr>
        </p:nvSpPr>
        <p:spPr>
          <a:xfrm>
            <a:off x="767576" y="517525"/>
            <a:ext cx="10941205" cy="6857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2800" b="1" i="0" kern="1200">
                <a:solidFill>
                  <a:schemeClr val="tx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Calibri" charset="0"/>
                <a:ea typeface="Calibri" charset="0"/>
                <a:cs typeface="Calibri" charset="0"/>
              </a:rPr>
              <a:t>Should it be done? Factor 1 - Importance of the Research</a:t>
            </a:r>
          </a:p>
        </p:txBody>
      </p:sp>
      <p:sp>
        <p:nvSpPr>
          <p:cNvPr id="3" name="Content Placeholder 2">
            <a:extLst>
              <a:ext uri="{FF2B5EF4-FFF2-40B4-BE49-F238E27FC236}">
                <a16:creationId xmlns:a16="http://schemas.microsoft.com/office/drawing/2014/main" id="{E9AAB110-A7CA-E261-9B72-D8A64FB9347B}"/>
              </a:ext>
            </a:extLst>
          </p:cNvPr>
          <p:cNvSpPr>
            <a:spLocks noGrp="1"/>
          </p:cNvSpPr>
          <p:nvPr>
            <p:ph sz="quarter" idx="13"/>
          </p:nvPr>
        </p:nvSpPr>
        <p:spPr>
          <a:xfrm>
            <a:off x="477645" y="1460852"/>
            <a:ext cx="11353800" cy="4674489"/>
          </a:xfrm>
        </p:spPr>
        <p:txBody>
          <a:bodyPr>
            <a:normAutofit/>
          </a:bodyPr>
          <a:lstStyle/>
          <a:p>
            <a:r>
              <a:rPr lang="en-US" sz="2400" i="0" dirty="0">
                <a:effectLst/>
              </a:rPr>
              <a:t>Evaluate the novelty of the project (Innovation) and the extent to which that novelty influences the importance of the research.</a:t>
            </a:r>
          </a:p>
          <a:p>
            <a:pPr marL="0" indent="0">
              <a:buNone/>
            </a:pPr>
            <a:r>
              <a:rPr lang="en-US" sz="2400" i="0" dirty="0">
                <a:effectLst/>
              </a:rPr>
              <a:t> </a:t>
            </a:r>
          </a:p>
          <a:p>
            <a:r>
              <a:rPr lang="en-US" sz="2400" i="0" dirty="0">
                <a:effectLst/>
              </a:rPr>
              <a:t>For some projects, the development of new conceptual models, technologies or methods is precisely what makes the research important. Other projects use existing concepts, methods or technologies in novel ways that enhance the importance.</a:t>
            </a:r>
          </a:p>
          <a:p>
            <a:pPr marL="0" indent="0">
              <a:buNone/>
            </a:pPr>
            <a:endParaRPr lang="en-US" sz="2400" i="0" dirty="0">
              <a:effectLst/>
            </a:endParaRPr>
          </a:p>
          <a:p>
            <a:r>
              <a:rPr lang="en-US" sz="2400">
                <a:effectLst/>
                <a:ea typeface="Aptos" panose="020B0004020202020204" pitchFamily="34" charset="0"/>
                <a:cs typeface="Times New Roman" panose="02020603050405020304" pitchFamily="18" charset="0"/>
              </a:rPr>
              <a:t>A project may be of critical importance for the field without applying novel concepts or approaches; in this case, comments on innovation are not needed.</a:t>
            </a:r>
          </a:p>
          <a:p>
            <a:pPr marL="0" indent="0">
              <a:buNone/>
            </a:pPr>
            <a:endParaRPr lang="en-US" dirty="0"/>
          </a:p>
        </p:txBody>
      </p:sp>
      <p:sp>
        <p:nvSpPr>
          <p:cNvPr id="5" name="Slide Number Placeholder 4">
            <a:extLst>
              <a:ext uri="{FF2B5EF4-FFF2-40B4-BE49-F238E27FC236}">
                <a16:creationId xmlns:a16="http://schemas.microsoft.com/office/drawing/2014/main" id="{9D5C7842-3A76-4E70-A2A9-64E789FAE746}"/>
              </a:ext>
            </a:extLst>
          </p:cNvPr>
          <p:cNvSpPr>
            <a:spLocks noGrp="1"/>
          </p:cNvSpPr>
          <p:nvPr>
            <p:ph type="sldNum" sz="quarter" idx="12"/>
          </p:nvPr>
        </p:nvSpPr>
        <p:spPr/>
        <p:txBody>
          <a:bodyPr vert="horz" lIns="91440" tIns="45720" rIns="91440" bIns="45720" rtlCol="0" anchor="ctr">
            <a:normAutofit/>
          </a:bodyPr>
          <a:lstStyle/>
          <a:p>
            <a:pPr>
              <a:spcAft>
                <a:spcPts val="600"/>
              </a:spcAft>
            </a:pPr>
            <a:fld id="{E573346A-FCA4-684E-8D18-26E8324063ED}" type="slidenum">
              <a:rPr lang="en-US">
                <a:solidFill>
                  <a:schemeClr val="tx1">
                    <a:alpha val="80000"/>
                  </a:schemeClr>
                </a:solidFill>
              </a:rPr>
              <a:pPr>
                <a:spcAft>
                  <a:spcPts val="600"/>
                </a:spcAft>
              </a:pPr>
              <a:t>8</a:t>
            </a:fld>
            <a:endParaRPr lang="en-US" dirty="0">
              <a:solidFill>
                <a:schemeClr val="tx1">
                  <a:alpha val="80000"/>
                </a:schemeClr>
              </a:solidFill>
            </a:endParaRPr>
          </a:p>
        </p:txBody>
      </p:sp>
    </p:spTree>
    <p:extLst>
      <p:ext uri="{BB962C8B-B14F-4D97-AF65-F5344CB8AC3E}">
        <p14:creationId xmlns:p14="http://schemas.microsoft.com/office/powerpoint/2010/main" val="364864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6788D2-0E7B-0903-F959-04CED36A22E1}"/>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40A7F49B-AB3A-F904-1C17-7D3C63F36C38}"/>
              </a:ext>
            </a:extLst>
          </p:cNvPr>
          <p:cNvSpPr txBox="1">
            <a:spLocks noGrp="1"/>
          </p:cNvSpPr>
          <p:nvPr>
            <p:ph type="title" idx="4294967295"/>
          </p:nvPr>
        </p:nvSpPr>
        <p:spPr>
          <a:xfrm>
            <a:off x="838200" y="529842"/>
            <a:ext cx="10941205" cy="6857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2800" b="1" i="0" kern="1200">
                <a:solidFill>
                  <a:schemeClr val="tx1"/>
                </a:solidFill>
                <a:latin typeface="Calibri" charset="0"/>
                <a:ea typeface="Calibri" charset="0"/>
                <a:cs typeface="Calibri"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Calibri" charset="0"/>
                <a:ea typeface="Calibri" charset="0"/>
                <a:cs typeface="Calibri" charset="0"/>
              </a:rPr>
              <a:t>Can it be done well? Factor 2 – Rigor and Feasibility</a:t>
            </a:r>
          </a:p>
        </p:txBody>
      </p:sp>
      <p:sp>
        <p:nvSpPr>
          <p:cNvPr id="3" name="Content Placeholder 2">
            <a:extLst>
              <a:ext uri="{FF2B5EF4-FFF2-40B4-BE49-F238E27FC236}">
                <a16:creationId xmlns:a16="http://schemas.microsoft.com/office/drawing/2014/main" id="{E9AAB110-A7CA-E261-9B72-D8A64FB9347B}"/>
              </a:ext>
            </a:extLst>
          </p:cNvPr>
          <p:cNvSpPr>
            <a:spLocks noGrp="1"/>
          </p:cNvSpPr>
          <p:nvPr>
            <p:ph sz="quarter" idx="13"/>
          </p:nvPr>
        </p:nvSpPr>
        <p:spPr>
          <a:xfrm>
            <a:off x="472999" y="1308452"/>
            <a:ext cx="11353800" cy="4674489"/>
          </a:xfrm>
        </p:spPr>
        <p:txBody>
          <a:bodyPr>
            <a:noAutofit/>
          </a:bodyPr>
          <a:lstStyle/>
          <a:p>
            <a:pPr marL="0" indent="0">
              <a:buNone/>
            </a:pPr>
            <a:r>
              <a:rPr lang="en-US" sz="2400" b="1" i="0" dirty="0">
                <a:effectLst/>
              </a:rPr>
              <a:t>Rigor</a:t>
            </a:r>
            <a:r>
              <a:rPr lang="en-US" sz="2400" i="0" dirty="0">
                <a:effectLst/>
              </a:rPr>
              <a:t>: Evaluate the potential to produce unbiased, reproducible, robust data.</a:t>
            </a:r>
          </a:p>
          <a:p>
            <a:pPr marL="0" indent="0">
              <a:spcBef>
                <a:spcPts val="0"/>
              </a:spcBef>
              <a:buNone/>
            </a:pPr>
            <a:endParaRPr lang="en-US" sz="2400" i="0" dirty="0">
              <a:effectLst/>
            </a:endParaRPr>
          </a:p>
          <a:p>
            <a:pPr marL="0" indent="0">
              <a:buNone/>
            </a:pPr>
            <a:r>
              <a:rPr lang="en-US" sz="2400" b="1" i="0" dirty="0">
                <a:effectLst/>
              </a:rPr>
              <a:t>Feasibility</a:t>
            </a:r>
            <a:r>
              <a:rPr lang="en-US" sz="2400" i="0" dirty="0">
                <a:effectLst/>
              </a:rPr>
              <a:t>: Evaluate whether the proposed approach as presented is sound and achievable, including plans to address potential challenges. </a:t>
            </a:r>
          </a:p>
          <a:p>
            <a:pPr lvl="1"/>
            <a:r>
              <a:rPr lang="en-US" sz="2000" i="0" dirty="0">
                <a:effectLst/>
              </a:rPr>
              <a:t>Don’t expect detailed plans to address every possible obstacle. </a:t>
            </a:r>
          </a:p>
          <a:p>
            <a:pPr lvl="1"/>
            <a:r>
              <a:rPr lang="en-US" sz="2000" dirty="0">
                <a:effectLst/>
              </a:rPr>
              <a:t>Don’t be risk averse--evaluate experimental</a:t>
            </a:r>
            <a:r>
              <a:rPr lang="en-US" sz="2000" i="0" dirty="0">
                <a:effectLst/>
              </a:rPr>
              <a:t> </a:t>
            </a:r>
            <a:r>
              <a:rPr lang="en-US" sz="2000" dirty="0">
                <a:effectLst/>
              </a:rPr>
              <a:t>risk</a:t>
            </a:r>
            <a:r>
              <a:rPr lang="en-US" sz="2000" i="0" dirty="0">
                <a:effectLst/>
              </a:rPr>
              <a:t> in the context of the potential for major advances. </a:t>
            </a:r>
            <a:endParaRPr lang="en-US" sz="2000" dirty="0"/>
          </a:p>
          <a:p>
            <a:pPr lvl="1"/>
            <a:r>
              <a:rPr lang="en-US" sz="2000" i="0" dirty="0">
                <a:effectLst/>
              </a:rPr>
              <a:t>For clinical trial applications, evaluate whether the study timeline and milestones are feasible.</a:t>
            </a:r>
          </a:p>
          <a:p>
            <a:pPr marL="0" lvl="1" indent="0">
              <a:lnSpc>
                <a:spcPct val="100000"/>
              </a:lnSpc>
              <a:spcBef>
                <a:spcPts val="0"/>
              </a:spcBef>
              <a:buNone/>
            </a:pPr>
            <a:endParaRPr lang="en-US" sz="2000" i="0" dirty="0">
              <a:effectLst/>
            </a:endParaRPr>
          </a:p>
          <a:p>
            <a:r>
              <a:rPr lang="en-US" sz="2400" dirty="0"/>
              <a:t>Focus on important issues, </a:t>
            </a:r>
            <a:r>
              <a:rPr lang="en-US" sz="2400" i="1" dirty="0"/>
              <a:t>not technical minutiae</a:t>
            </a:r>
            <a:r>
              <a:rPr lang="en-US" sz="2400" i="0" dirty="0">
                <a:effectLst/>
              </a:rPr>
              <a:t>.</a:t>
            </a:r>
          </a:p>
          <a:p>
            <a:pPr marL="91440">
              <a:lnSpc>
                <a:spcPct val="100000"/>
              </a:lnSpc>
              <a:spcBef>
                <a:spcPts val="0"/>
              </a:spcBef>
            </a:pPr>
            <a:endParaRPr lang="en-US" sz="2400" i="0" dirty="0">
              <a:effectLst/>
            </a:endParaRPr>
          </a:p>
          <a:p>
            <a:r>
              <a:rPr lang="en-US" sz="2400" i="0" dirty="0">
                <a:effectLst/>
              </a:rPr>
              <a:t>Evaluate the rigor and feasibility of th</a:t>
            </a:r>
            <a:r>
              <a:rPr lang="en-US" sz="2400" dirty="0"/>
              <a:t>e study design and methods as presented:</a:t>
            </a:r>
          </a:p>
          <a:p>
            <a:pPr lvl="1"/>
            <a:r>
              <a:rPr lang="en-US" sz="2000" dirty="0">
                <a:solidFill>
                  <a:srgbClr val="333333"/>
                </a:solidFill>
              </a:rPr>
              <a:t>Don’t assess investigator qualifications/resources (Factor 3) or personnel effort (Budget) in Factor 2.</a:t>
            </a:r>
          </a:p>
          <a:p>
            <a:pPr lvl="1"/>
            <a:r>
              <a:rPr lang="en-US" sz="2000" dirty="0">
                <a:ea typeface="Calibri" panose="020F0502020204030204" pitchFamily="34" charset="0"/>
              </a:rPr>
              <a:t>Don’t </a:t>
            </a:r>
            <a:r>
              <a:rPr lang="en-US" sz="2000" dirty="0">
                <a:effectLst/>
                <a:ea typeface="Calibri" panose="020F0502020204030204" pitchFamily="34" charset="0"/>
              </a:rPr>
              <a:t>use the investigator’s track record to give them a pass on rigor or feasibility issues.</a:t>
            </a:r>
          </a:p>
        </p:txBody>
      </p:sp>
      <p:sp>
        <p:nvSpPr>
          <p:cNvPr id="5" name="Slide Number Placeholder 4">
            <a:extLst>
              <a:ext uri="{FF2B5EF4-FFF2-40B4-BE49-F238E27FC236}">
                <a16:creationId xmlns:a16="http://schemas.microsoft.com/office/drawing/2014/main" id="{9D5C7842-3A76-4E70-A2A9-64E789FAE746}"/>
              </a:ext>
            </a:extLst>
          </p:cNvPr>
          <p:cNvSpPr>
            <a:spLocks noGrp="1"/>
          </p:cNvSpPr>
          <p:nvPr>
            <p:ph type="sldNum" sz="quarter" idx="12"/>
          </p:nvPr>
        </p:nvSpPr>
        <p:spPr/>
        <p:txBody>
          <a:bodyPr vert="horz" lIns="91440" tIns="45720" rIns="91440" bIns="45720" rtlCol="0" anchor="ctr">
            <a:normAutofit/>
          </a:bodyPr>
          <a:lstStyle/>
          <a:p>
            <a:pPr>
              <a:spcAft>
                <a:spcPts val="600"/>
              </a:spcAft>
            </a:pPr>
            <a:fld id="{E573346A-FCA4-684E-8D18-26E8324063ED}" type="slidenum">
              <a:rPr lang="en-US">
                <a:solidFill>
                  <a:schemeClr val="tx1">
                    <a:alpha val="80000"/>
                  </a:schemeClr>
                </a:solidFill>
              </a:rPr>
              <a:pPr>
                <a:spcAft>
                  <a:spcPts val="600"/>
                </a:spcAft>
              </a:pPr>
              <a:t>9</a:t>
            </a:fld>
            <a:endParaRPr lang="en-US">
              <a:solidFill>
                <a:schemeClr val="tx1">
                  <a:alpha val="80000"/>
                </a:schemeClr>
              </a:solidFill>
            </a:endParaRPr>
          </a:p>
        </p:txBody>
      </p:sp>
    </p:spTree>
    <p:extLst>
      <p:ext uri="{BB962C8B-B14F-4D97-AF65-F5344CB8AC3E}">
        <p14:creationId xmlns:p14="http://schemas.microsoft.com/office/powerpoint/2010/main" val="4220260333"/>
      </p:ext>
    </p:extLst>
  </p:cSld>
  <p:clrMapOvr>
    <a:masterClrMapping/>
  </p:clrMapOvr>
</p:sld>
</file>

<file path=ppt/theme/theme1.xml><?xml version="1.0" encoding="utf-8"?>
<a:theme xmlns:a="http://schemas.openxmlformats.org/drawingml/2006/main" name="1_CSR PPT Layou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74E9878A1B074EB68891BF71080F73" ma:contentTypeVersion="6" ma:contentTypeDescription="Create a new document." ma:contentTypeScope="" ma:versionID="0739ec20e2b4faefdff0e1fa72183d00">
  <xsd:schema xmlns:xsd="http://www.w3.org/2001/XMLSchema" xmlns:xs="http://www.w3.org/2001/XMLSchema" xmlns:p="http://schemas.microsoft.com/office/2006/metadata/properties" xmlns:ns2="7204df66-76ae-4f48-84eb-d077a559124e" xmlns:ns3="06688c27-02ed-4ca3-992d-591b8aa77bd5" targetNamespace="http://schemas.microsoft.com/office/2006/metadata/properties" ma:root="true" ma:fieldsID="a675050500efb9016b2f82cc272a742b" ns2:_="" ns3:_="">
    <xsd:import namespace="7204df66-76ae-4f48-84eb-d077a559124e"/>
    <xsd:import namespace="06688c27-02ed-4ca3-992d-591b8aa77bd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04df66-76ae-4f48-84eb-d077a55912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6688c27-02ed-4ca3-992d-591b8aa77bd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796C56-FD10-42A7-A9D9-EA9A2E3DA65C}">
  <ds:schemaRefs>
    <ds:schemaRef ds:uri="06688c27-02ed-4ca3-992d-591b8aa77bd5"/>
    <ds:schemaRef ds:uri="7204df66-76ae-4f48-84eb-d077a559124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23620B9-EFAD-4377-B6D1-95BF8F48B022}">
  <ds:schemaRefs>
    <ds:schemaRef ds:uri="http://schemas.microsoft.com/office/infopath/2007/PartnerControls"/>
    <ds:schemaRef ds:uri="http://schemas.microsoft.com/office/2006/documentManagement/types"/>
    <ds:schemaRef ds:uri="http://schemas.microsoft.com/office/2006/metadata/properties"/>
    <ds:schemaRef ds:uri="06688c27-02ed-4ca3-992d-591b8aa77bd5"/>
    <ds:schemaRef ds:uri="7204df66-76ae-4f48-84eb-d077a559124e"/>
    <ds:schemaRef ds:uri="http://purl.org/dc/terms/"/>
    <ds:schemaRef ds:uri="http://schemas.openxmlformats.org/package/2006/metadata/core-properties"/>
    <ds:schemaRef ds:uri="http://purl.org/dc/dcmitype/"/>
    <ds:schemaRef ds:uri="http://www.w3.org/XML/1998/namespace"/>
    <ds:schemaRef ds:uri="http://purl.org/dc/elements/1.1/"/>
  </ds:schemaRefs>
</ds:datastoreItem>
</file>

<file path=customXml/itemProps3.xml><?xml version="1.0" encoding="utf-8"?>
<ds:datastoreItem xmlns:ds="http://schemas.openxmlformats.org/officeDocument/2006/customXml" ds:itemID="{D63A2C3B-20FD-4C23-9115-57F3E554EDFA}">
  <ds:schemaRefs>
    <ds:schemaRef ds:uri="http://schemas.microsoft.com/sharepoint/v3/contenttype/forms"/>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otalTime>598</TotalTime>
  <Words>2292</Words>
  <Application>Microsoft Office PowerPoint</Application>
  <PresentationFormat>Widescreen</PresentationFormat>
  <Paragraphs>254</Paragraphs>
  <Slides>23</Slides>
  <Notes>21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23</vt:i4>
      </vt:variant>
    </vt:vector>
  </HeadingPairs>
  <TitlesOfParts>
    <vt:vector size="36" baseType="lpstr">
      <vt:lpstr>.AppleSystemUIFont</vt:lpstr>
      <vt:lpstr>Aptos</vt:lpstr>
      <vt:lpstr>Arial</vt:lpstr>
      <vt:lpstr>Avenir Next</vt:lpstr>
      <vt:lpstr>Calibri</vt:lpstr>
      <vt:lpstr>Calibri Light</vt:lpstr>
      <vt:lpstr>Helvetica Neue</vt:lpstr>
      <vt:lpstr>Lato</vt:lpstr>
      <vt:lpstr>Lato Light</vt:lpstr>
      <vt:lpstr>Open Sans</vt:lpstr>
      <vt:lpstr>Raleway Light</vt:lpstr>
      <vt:lpstr>1_CSR PPT Layout</vt:lpstr>
      <vt:lpstr>1_Office Theme</vt:lpstr>
      <vt:lpstr>Reviewer Orientation for NIH Peer Review Under the Simplified Review Framework</vt:lpstr>
      <vt:lpstr>NIH’s Two-Level Review System</vt:lpstr>
      <vt:lpstr>Your Role as an NIH Reviewer</vt:lpstr>
      <vt:lpstr>Review Integrity is the Foundation for a Fair, Independent Review, Free from Inappropriate Influences</vt:lpstr>
      <vt:lpstr>Review Criteria</vt:lpstr>
      <vt:lpstr>Reviewers Address 3 Key Questions about the Proposed Project</vt:lpstr>
      <vt:lpstr>Should it be done? Factor 1 - Importance of the Research </vt:lpstr>
      <vt:lpstr>Should it be done? Factor 1 - Importance of the Research</vt:lpstr>
      <vt:lpstr>Can it be done well? Factor 2 – Rigor and Feasibility</vt:lpstr>
      <vt:lpstr>Factor 2 Considerations: Inclusion plans (human subjects)</vt:lpstr>
      <vt:lpstr>Factor 2 Considerations: Sex as a Biological Variable (SABV; vertebrate animals and human subjects)</vt:lpstr>
      <vt:lpstr>Are the expertise and resources in place to do it? Factor 3 - Expertise and Resources </vt:lpstr>
      <vt:lpstr>Scoring Factors 1 and 2</vt:lpstr>
      <vt:lpstr>Rating Factor 3</vt:lpstr>
      <vt:lpstr>Additional review criteria (can affect Overall Impact score)</vt:lpstr>
      <vt:lpstr>Additional Review Criteria: Protections for Human Subjects</vt:lpstr>
      <vt:lpstr>Additional Review Criteria: Vertebrate Animals</vt:lpstr>
      <vt:lpstr>PowerPoint Presentation</vt:lpstr>
      <vt:lpstr>Scoring Overall Impact</vt:lpstr>
      <vt:lpstr>Writing the Overall Impact paragraph</vt:lpstr>
      <vt:lpstr>Additional Review Considerations (no effect on Overall Impact score)</vt:lpstr>
      <vt:lpstr>Progressing from independent review to full panel discussion</vt:lpstr>
      <vt:lpstr>Thank you for serving as a reviewer.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CSR’s Initiatives to Strengthen Peer Review</dc:title>
  <dc:creator>Kramer, Kristin (NIH/CSR) [E]</dc:creator>
  <cp:lastModifiedBy>Jeter, Pam (NIH/CSR) [E]</cp:lastModifiedBy>
  <cp:revision>23</cp:revision>
  <dcterms:created xsi:type="dcterms:W3CDTF">2024-04-16T23:38:46Z</dcterms:created>
  <dcterms:modified xsi:type="dcterms:W3CDTF">2025-03-19T18:37:50Z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0x0101007674E9878A1B074EB68891BF71080F73</vt:lpwstr>
  </property>
</Properties>
</file>