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529" r:id="rId5"/>
    <p:sldId id="553" r:id="rId6"/>
    <p:sldId id="554" r:id="rId7"/>
    <p:sldId id="555" r:id="rId8"/>
    <p:sldId id="556" r:id="rId9"/>
    <p:sldId id="557" r:id="rId10"/>
    <p:sldId id="543" r:id="rId11"/>
    <p:sldId id="558" r:id="rId12"/>
    <p:sldId id="552" r:id="rId13"/>
    <p:sldId id="544" r:id="rId14"/>
    <p:sldId id="559" r:id="rId15"/>
    <p:sldId id="563" r:id="rId16"/>
    <p:sldId id="564" r:id="rId17"/>
    <p:sldId id="561" r:id="rId18"/>
    <p:sldId id="566" r:id="rId19"/>
    <p:sldId id="567" r:id="rId20"/>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ly Rock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0000"/>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19" autoAdjust="0"/>
    <p:restoredTop sz="94363" autoAdjust="0"/>
  </p:normalViewPr>
  <p:slideViewPr>
    <p:cSldViewPr>
      <p:cViewPr varScale="1">
        <p:scale>
          <a:sx n="53" d="100"/>
          <a:sy n="53" d="100"/>
        </p:scale>
        <p:origin x="64" y="120"/>
      </p:cViewPr>
      <p:guideLst>
        <p:guide orient="horz" pos="2160"/>
        <p:guide pos="3840"/>
      </p:guideLst>
    </p:cSldViewPr>
  </p:slideViewPr>
  <p:outlineViewPr>
    <p:cViewPr>
      <p:scale>
        <a:sx n="33" d="100"/>
        <a:sy n="33" d="100"/>
      </p:scale>
      <p:origin x="0" y="-4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9" d="100"/>
          <a:sy n="109" d="100"/>
        </p:scale>
        <p:origin x="3624" y="1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defTabSz="944077">
              <a:defRPr sz="1200"/>
            </a:lvl1pPr>
          </a:lstStyle>
          <a:p>
            <a:endParaRPr lang="en-US" dirty="0"/>
          </a:p>
        </p:txBody>
      </p:sp>
      <p:sp>
        <p:nvSpPr>
          <p:cNvPr id="18435" name="Rectangle 3"/>
          <p:cNvSpPr>
            <a:spLocks noGrp="1" noChangeArrowheads="1"/>
          </p:cNvSpPr>
          <p:nvPr>
            <p:ph type="dt" sz="quarter" idx="1"/>
          </p:nvPr>
        </p:nvSpPr>
        <p:spPr bwMode="auto">
          <a:xfrm>
            <a:off x="3970634"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algn="r" defTabSz="944077">
              <a:defRPr sz="1200"/>
            </a:lvl1pPr>
          </a:lstStyle>
          <a:p>
            <a:endParaRPr lang="en-US" dirty="0"/>
          </a:p>
        </p:txBody>
      </p:sp>
      <p:sp>
        <p:nvSpPr>
          <p:cNvPr id="18436" name="Rectangle 4"/>
          <p:cNvSpPr>
            <a:spLocks noGrp="1" noChangeArrowheads="1"/>
          </p:cNvSpPr>
          <p:nvPr>
            <p:ph type="ftr" sz="quarter" idx="2"/>
          </p:nvPr>
        </p:nvSpPr>
        <p:spPr bwMode="auto">
          <a:xfrm>
            <a:off x="1"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defTabSz="944077">
              <a:defRPr sz="1200"/>
            </a:lvl1pPr>
          </a:lstStyle>
          <a:p>
            <a:endParaRPr lang="en-US" dirty="0"/>
          </a:p>
        </p:txBody>
      </p:sp>
      <p:sp>
        <p:nvSpPr>
          <p:cNvPr id="18437" name="Rectangle 5"/>
          <p:cNvSpPr>
            <a:spLocks noGrp="1" noChangeArrowheads="1"/>
          </p:cNvSpPr>
          <p:nvPr>
            <p:ph type="sldNum" sz="quarter" idx="3"/>
          </p:nvPr>
        </p:nvSpPr>
        <p:spPr bwMode="auto">
          <a:xfrm>
            <a:off x="3970634"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algn="r" defTabSz="944077">
              <a:defRPr sz="1200"/>
            </a:lvl1pPr>
          </a:lstStyle>
          <a:p>
            <a:fld id="{AD9DCF04-8AE1-CC49-80A1-1E9496B4418A}" type="slidenum">
              <a:rPr lang="en-US"/>
              <a:pPr/>
              <a:t>‹#›</a:t>
            </a:fld>
            <a:endParaRPr lang="en-US" dirty="0"/>
          </a:p>
        </p:txBody>
      </p:sp>
    </p:spTree>
    <p:extLst>
      <p:ext uri="{BB962C8B-B14F-4D97-AF65-F5344CB8AC3E}">
        <p14:creationId xmlns:p14="http://schemas.microsoft.com/office/powerpoint/2010/main" val="25698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defTabSz="944077">
              <a:defRPr sz="1200"/>
            </a:lvl1pPr>
          </a:lstStyle>
          <a:p>
            <a:endParaRPr lang="en-US" dirty="0"/>
          </a:p>
        </p:txBody>
      </p:sp>
      <p:sp>
        <p:nvSpPr>
          <p:cNvPr id="4099" name="Rectangle 3"/>
          <p:cNvSpPr>
            <a:spLocks noGrp="1" noChangeArrowheads="1"/>
          </p:cNvSpPr>
          <p:nvPr>
            <p:ph type="dt" idx="1"/>
          </p:nvPr>
        </p:nvSpPr>
        <p:spPr bwMode="auto">
          <a:xfrm>
            <a:off x="3970634"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algn="r" defTabSz="944077">
              <a:defRPr sz="1200"/>
            </a:lvl1pPr>
          </a:lstStyle>
          <a:p>
            <a:endParaRPr lang="en-US" dirty="0"/>
          </a:p>
        </p:txBody>
      </p:sp>
      <p:sp>
        <p:nvSpPr>
          <p:cNvPr id="4100" name="Rectangle 4"/>
          <p:cNvSpPr>
            <a:spLocks noGrp="1" noRot="1" noChangeAspect="1" noChangeArrowheads="1" noTextEdit="1"/>
          </p:cNvSpPr>
          <p:nvPr>
            <p:ph type="sldImg" idx="2"/>
          </p:nvPr>
        </p:nvSpPr>
        <p:spPr bwMode="auto">
          <a:xfrm>
            <a:off x="406400" y="696913"/>
            <a:ext cx="6199188" cy="34877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1362" y="4415673"/>
            <a:ext cx="5607678" cy="418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1"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defTabSz="944077">
              <a:defRPr sz="1200"/>
            </a:lvl1pPr>
          </a:lstStyle>
          <a:p>
            <a:endParaRPr lang="en-US" dirty="0"/>
          </a:p>
        </p:txBody>
      </p:sp>
      <p:sp>
        <p:nvSpPr>
          <p:cNvPr id="4103" name="Rectangle 7"/>
          <p:cNvSpPr>
            <a:spLocks noGrp="1" noChangeArrowheads="1"/>
          </p:cNvSpPr>
          <p:nvPr>
            <p:ph type="sldNum" sz="quarter" idx="5"/>
          </p:nvPr>
        </p:nvSpPr>
        <p:spPr bwMode="auto">
          <a:xfrm>
            <a:off x="3970634"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algn="r" defTabSz="944077">
              <a:defRPr sz="1200"/>
            </a:lvl1pPr>
          </a:lstStyle>
          <a:p>
            <a:fld id="{EBD98385-F1D5-B84A-ABBF-D8781C4363E8}" type="slidenum">
              <a:rPr lang="en-US"/>
              <a:pPr/>
              <a:t>‹#›</a:t>
            </a:fld>
            <a:endParaRPr lang="en-US" dirty="0"/>
          </a:p>
        </p:txBody>
      </p:sp>
    </p:spTree>
    <p:extLst>
      <p:ext uri="{BB962C8B-B14F-4D97-AF65-F5344CB8AC3E}">
        <p14:creationId xmlns:p14="http://schemas.microsoft.com/office/powerpoint/2010/main" val="13851006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B1BEF-3F68-EE41-85E3-C1813BEF4FBA}" type="slidenum">
              <a:rPr lang="en-US"/>
              <a:pPr/>
              <a:t>1</a:t>
            </a:fld>
            <a:endParaRPr lang="en-US" dirty="0"/>
          </a:p>
        </p:txBody>
      </p:sp>
      <p:sp>
        <p:nvSpPr>
          <p:cNvPr id="63490" name="Rectangle 2"/>
          <p:cNvSpPr>
            <a:spLocks noGrp="1" noRot="1" noChangeAspect="1" noChangeArrowheads="1" noTextEdit="1"/>
          </p:cNvSpPr>
          <p:nvPr>
            <p:ph type="sldImg"/>
          </p:nvPr>
        </p:nvSpPr>
        <p:spPr>
          <a:xfrm>
            <a:off x="406400" y="696913"/>
            <a:ext cx="6199188" cy="3487737"/>
          </a:xfrm>
          <a:ln/>
          <a:extLst>
            <a:ext uri="{FAA26D3D-D897-4be2-8F04-BA451C77F1D7}">
              <ma14:placeholderFlag xmlns="" xmlns:ma14="http://schemas.microsoft.com/office/mac/drawingml/2011/main" val="1"/>
            </a:ext>
          </a:extLst>
        </p:spPr>
      </p:sp>
      <p:sp>
        <p:nvSpPr>
          <p:cNvPr id="634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3088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BD98385-F1D5-B84A-ABBF-D8781C4363E8}" type="slidenum">
              <a:rPr lang="en-US" smtClean="0"/>
              <a:pPr/>
              <a:t>15</a:t>
            </a:fld>
            <a:endParaRPr lang="en-US" dirty="0"/>
          </a:p>
        </p:txBody>
      </p:sp>
      <p:sp>
        <p:nvSpPr>
          <p:cNvPr id="5"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Arial" charset="0"/>
              </a:rPr>
              <a:t>If you don</a:t>
            </a:r>
            <a:r>
              <a:rPr lang="uk-UA" sz="1200" kern="1200" dirty="0" smtClean="0">
                <a:solidFill>
                  <a:schemeClr val="tx1"/>
                </a:solidFill>
                <a:effectLst/>
                <a:latin typeface="Arial" charset="0"/>
                <a:ea typeface="ＭＳ Ｐゴシック" charset="0"/>
                <a:cs typeface="Arial" charset="0"/>
              </a:rPr>
              <a:t>’</a:t>
            </a:r>
            <a:r>
              <a:rPr lang="en-US" sz="1200" kern="1200" dirty="0" smtClean="0">
                <a:solidFill>
                  <a:schemeClr val="tx1"/>
                </a:solidFill>
                <a:effectLst/>
                <a:latin typeface="Arial" charset="0"/>
                <a:ea typeface="ＭＳ Ｐゴシック" charset="0"/>
                <a:cs typeface="Arial" charset="0"/>
              </a:rPr>
              <a:t>t register and report, consequences,</a:t>
            </a:r>
            <a:r>
              <a:rPr lang="en-US" sz="1200" kern="1200" baseline="0" dirty="0" smtClean="0">
                <a:solidFill>
                  <a:schemeClr val="tx1"/>
                </a:solidFill>
                <a:effectLst/>
                <a:latin typeface="Arial" charset="0"/>
                <a:ea typeface="ＭＳ Ｐゴシック" charset="0"/>
                <a:cs typeface="Arial" charset="0"/>
              </a:rPr>
              <a:t> </a:t>
            </a:r>
            <a:r>
              <a:rPr lang="en-US" sz="1200" kern="1200" dirty="0" smtClean="0">
                <a:solidFill>
                  <a:schemeClr val="tx1"/>
                </a:solidFill>
                <a:effectLst/>
                <a:latin typeface="Arial" charset="0"/>
                <a:ea typeface="ＭＳ Ｐゴシック" charset="0"/>
                <a:cs typeface="Arial" charset="0"/>
              </a:rPr>
              <a:t>Otherwise jeopardize CT funding at the institution</a:t>
            </a:r>
          </a:p>
          <a:p>
            <a:endParaRPr lang="en-US" dirty="0"/>
          </a:p>
        </p:txBody>
      </p:sp>
    </p:spTree>
    <p:extLst>
      <p:ext uri="{BB962C8B-B14F-4D97-AF65-F5344CB8AC3E}">
        <p14:creationId xmlns:p14="http://schemas.microsoft.com/office/powerpoint/2010/main" val="2010636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dirty="0"/>
          </a:p>
        </p:txBody>
      </p:sp>
    </p:spTree>
    <p:extLst>
      <p:ext uri="{BB962C8B-B14F-4D97-AF65-F5344CB8AC3E}">
        <p14:creationId xmlns:p14="http://schemas.microsoft.com/office/powerpoint/2010/main" val="262194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dirty="0"/>
          </a:p>
        </p:txBody>
      </p:sp>
    </p:spTree>
    <p:extLst>
      <p:ext uri="{BB962C8B-B14F-4D97-AF65-F5344CB8AC3E}">
        <p14:creationId xmlns:p14="http://schemas.microsoft.com/office/powerpoint/2010/main" val="79713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dirty="0"/>
          </a:p>
        </p:txBody>
      </p:sp>
    </p:spTree>
    <p:extLst>
      <p:ext uri="{BB962C8B-B14F-4D97-AF65-F5344CB8AC3E}">
        <p14:creationId xmlns:p14="http://schemas.microsoft.com/office/powerpoint/2010/main" val="651937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dirty="0"/>
          </a:p>
        </p:txBody>
      </p:sp>
    </p:spTree>
    <p:extLst>
      <p:ext uri="{BB962C8B-B14F-4D97-AF65-F5344CB8AC3E}">
        <p14:creationId xmlns:p14="http://schemas.microsoft.com/office/powerpoint/2010/main" val="346728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dirty="0"/>
          </a:p>
        </p:txBody>
      </p:sp>
    </p:spTree>
    <p:extLst>
      <p:ext uri="{BB962C8B-B14F-4D97-AF65-F5344CB8AC3E}">
        <p14:creationId xmlns:p14="http://schemas.microsoft.com/office/powerpoint/2010/main" val="241884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dirty="0"/>
          </a:p>
        </p:txBody>
      </p:sp>
    </p:spTree>
    <p:extLst>
      <p:ext uri="{BB962C8B-B14F-4D97-AF65-F5344CB8AC3E}">
        <p14:creationId xmlns:p14="http://schemas.microsoft.com/office/powerpoint/2010/main" val="107538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dirty="0"/>
          </a:p>
        </p:txBody>
      </p:sp>
    </p:spTree>
    <p:extLst>
      <p:ext uri="{BB962C8B-B14F-4D97-AF65-F5344CB8AC3E}">
        <p14:creationId xmlns:p14="http://schemas.microsoft.com/office/powerpoint/2010/main" val="73725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dirty="0"/>
          </a:p>
        </p:txBody>
      </p:sp>
    </p:spTree>
    <p:extLst>
      <p:ext uri="{BB962C8B-B14F-4D97-AF65-F5344CB8AC3E}">
        <p14:creationId xmlns:p14="http://schemas.microsoft.com/office/powerpoint/2010/main" val="409109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dirty="0"/>
          </a:p>
        </p:txBody>
      </p:sp>
    </p:spTree>
    <p:extLst>
      <p:ext uri="{BB962C8B-B14F-4D97-AF65-F5344CB8AC3E}">
        <p14:creationId xmlns:p14="http://schemas.microsoft.com/office/powerpoint/2010/main" val="9358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dirty="0"/>
          </a:p>
        </p:txBody>
      </p:sp>
    </p:spTree>
    <p:extLst>
      <p:ext uri="{BB962C8B-B14F-4D97-AF65-F5344CB8AC3E}">
        <p14:creationId xmlns:p14="http://schemas.microsoft.com/office/powerpoint/2010/main" val="81572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dirty="0"/>
          </a:p>
        </p:txBody>
      </p:sp>
    </p:spTree>
    <p:extLst>
      <p:ext uri="{BB962C8B-B14F-4D97-AF65-F5344CB8AC3E}">
        <p14:creationId xmlns:p14="http://schemas.microsoft.com/office/powerpoint/2010/main" val="93471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enter title</a:t>
            </a:r>
            <a:endParaRPr lang="en-US" dirty="0"/>
          </a:p>
        </p:txBody>
      </p:sp>
      <p:sp>
        <p:nvSpPr>
          <p:cNvPr id="1030" name="Rectangle 6"/>
          <p:cNvSpPr>
            <a:spLocks noGrp="1" noChangeArrowheads="1"/>
          </p:cNvSpPr>
          <p:nvPr>
            <p:ph type="sldNum" sz="quarter" idx="4"/>
          </p:nvPr>
        </p:nvSpPr>
        <p:spPr bwMode="auto">
          <a:xfrm>
            <a:off x="10363200" y="6553201"/>
            <a:ext cx="18288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fld id="{2C626EB7-FB23-9946-AC03-BE678F8DC972}" type="slidenum">
              <a:rPr lang="en-US" smtClean="0"/>
              <a:pPr/>
              <a:t>‹#›</a:t>
            </a:fld>
            <a:endParaRPr lang="en-US" dirty="0"/>
          </a:p>
        </p:txBody>
      </p:sp>
      <p:pic>
        <p:nvPicPr>
          <p:cNvPr id="1032" name="Picture 8" descr="logo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4934" y="6429315"/>
            <a:ext cx="414609" cy="313638"/>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3" name="Picture 2" descr="OER_Master_Logo_2blue.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6000" y="6400800"/>
            <a:ext cx="2548328" cy="381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s://www.federalregister.gov/documents/2016/09/21/2016-22379/nih-policy-on-the-dissemination-of-nih-funded-clinical-trial-information" TargetMode="External"/><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hyperlink" Target="https://grants.nih.gov/policy/clinical-trials.htm" TargetMode="External"/><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grants.nih.gov/policy/clinical-trials/reporting/index.htm" TargetMode="External"/><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hyperlink" Target="https://www.vox.com/the-big-idea/2017/8/1/16012946/clinical-trial-research-public-transparency" TargetMode="External"/><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hyperlink" Target="https://www.nih.gov/news-events/news-releases/hhs-nih-take-steps-enhance-transparency-clinical-trial-resul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npr.org/sections/health-shots/2016/02/23/467712481/academic-medical-centers-get-an-f-in-sharing-research-results" TargetMode="External"/><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s://clinicaltrials.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npr.org/sections/health-shots/2016/02/23/467712481/academic-medical-centers-get-an-f-in-sharing-research-results"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hyperlink" Target="https://www.federalregister.gov/documents/2016/09/21/2016-22379/nih-policy-on-the-dissemination-of-nih-funded-clinical-trial-information"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1332" y="2541587"/>
            <a:ext cx="7772400" cy="1470025"/>
          </a:xfrm>
        </p:spPr>
        <p:txBody>
          <a:bodyPr/>
          <a:lstStyle/>
          <a:p>
            <a:pPr algn="ctr"/>
            <a:r>
              <a:rPr lang="en-US" sz="2800" dirty="0" smtClean="0">
                <a:solidFill>
                  <a:schemeClr val="tx1"/>
                </a:solidFill>
              </a:rPr>
              <a:t/>
            </a:r>
            <a:br>
              <a:rPr lang="en-US" sz="2800" dirty="0" smtClean="0">
                <a:solidFill>
                  <a:schemeClr val="tx1"/>
                </a:solidFill>
              </a:rPr>
            </a:br>
            <a:r>
              <a:rPr lang="en-US" sz="2800" dirty="0">
                <a:solidFill>
                  <a:schemeClr val="tx1"/>
                </a:solidFill>
              </a:rPr>
              <a:t/>
            </a:r>
            <a:br>
              <a:rPr lang="en-US" sz="2800" dirty="0">
                <a:solidFill>
                  <a:schemeClr val="tx1"/>
                </a:solidFill>
              </a:rPr>
            </a:br>
            <a:r>
              <a:rPr lang="en-US" sz="2800" dirty="0">
                <a:solidFill>
                  <a:schemeClr val="tx1"/>
                </a:solidFill>
              </a:rPr>
              <a:t>NIH </a:t>
            </a:r>
            <a:r>
              <a:rPr lang="en-US" sz="2800" dirty="0">
                <a:solidFill>
                  <a:schemeClr val="tx1"/>
                </a:solidFill>
              </a:rPr>
              <a:t>Clinical Trials and Transparency Reforms </a:t>
            </a:r>
            <a:r>
              <a:rPr lang="en-US" sz="2800" dirty="0">
                <a:solidFill>
                  <a:schemeClr val="tx1"/>
                </a:solidFill>
              </a:rPr>
              <a:t/>
            </a:r>
            <a:br>
              <a:rPr lang="en-US" sz="2800" dirty="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rgbClr val="0070C0"/>
                </a:solidFill>
              </a:rPr>
              <a:t>Why </a:t>
            </a:r>
            <a:r>
              <a:rPr lang="en-US" sz="2800" dirty="0">
                <a:solidFill>
                  <a:srgbClr val="0070C0"/>
                </a:solidFill>
              </a:rPr>
              <a:t>the </a:t>
            </a:r>
            <a:r>
              <a:rPr lang="en-US" sz="2800" dirty="0" smtClean="0">
                <a:solidFill>
                  <a:srgbClr val="0070C0"/>
                </a:solidFill>
              </a:rPr>
              <a:t>Changes?</a:t>
            </a:r>
            <a:endParaRPr lang="en-US" sz="2800" dirty="0">
              <a:solidFill>
                <a:srgbClr val="0070C0"/>
              </a:solidFill>
            </a:endParaRPr>
          </a:p>
        </p:txBody>
      </p:sp>
      <p:sp>
        <p:nvSpPr>
          <p:cNvPr id="6" name="Slide Number Placeholder 3"/>
          <p:cNvSpPr>
            <a:spLocks noGrp="1"/>
          </p:cNvSpPr>
          <p:nvPr>
            <p:ph type="sldNum" sz="quarter" idx="10"/>
          </p:nvPr>
        </p:nvSpPr>
        <p:spPr/>
        <p:txBody>
          <a:bodyPr/>
          <a:lstStyle/>
          <a:p>
            <a:fld id="{816AE13B-C027-2549-9419-DDB505485113}" type="slidenum">
              <a:rPr lang="en-US"/>
              <a:pPr/>
              <a:t>1</a:t>
            </a:fld>
            <a:endParaRPr lang="en-US" dirty="0"/>
          </a:p>
        </p:txBody>
      </p:sp>
    </p:spTree>
    <p:extLst>
      <p:ext uri="{BB962C8B-B14F-4D97-AF65-F5344CB8AC3E}">
        <p14:creationId xmlns:p14="http://schemas.microsoft.com/office/powerpoint/2010/main" val="668683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Publicity</a:t>
            </a:r>
            <a:endParaRPr lang="en-US" dirty="0"/>
          </a:p>
        </p:txBody>
      </p:sp>
      <p:sp>
        <p:nvSpPr>
          <p:cNvPr id="3" name="Slide Number Placeholder 2"/>
          <p:cNvSpPr>
            <a:spLocks noGrp="1"/>
          </p:cNvSpPr>
          <p:nvPr>
            <p:ph type="sldNum" sz="quarter" idx="10"/>
          </p:nvPr>
        </p:nvSpPr>
        <p:spPr/>
        <p:txBody>
          <a:bodyPr/>
          <a:lstStyle/>
          <a:p>
            <a:fld id="{D303D29F-C580-5C4D-AAA1-94293C4E9288}" type="slidenum">
              <a:rPr lang="en-US" smtClean="0"/>
              <a:pPr/>
              <a:t>10</a:t>
            </a:fld>
            <a:endParaRPr lang="en-US" dirty="0"/>
          </a:p>
        </p:txBody>
      </p:sp>
      <p:grpSp>
        <p:nvGrpSpPr>
          <p:cNvPr id="5" name="Group 4" descr="Ímage: JAMA Viewpoint published sept 16, 2016, Collins, Hudson, Lauer, &quot;Towards a New Era of Trust and Transparency in Clinical Trials&quot;"/>
          <p:cNvGrpSpPr/>
          <p:nvPr/>
        </p:nvGrpSpPr>
        <p:grpSpPr>
          <a:xfrm>
            <a:off x="152400" y="966492"/>
            <a:ext cx="5791200" cy="3628048"/>
            <a:chOff x="152400" y="966492"/>
            <a:chExt cx="5791200" cy="3628048"/>
          </a:xfrm>
        </p:grpSpPr>
        <p:pic>
          <p:nvPicPr>
            <p:cNvPr id="6" name="Picture 5" descr="Ímage: JAMA Viewpoint published sept 16, 2016, Collins, Hudson, Lauer, &quot;Towards a New Era of Trust and Transparency in Clinical Trials&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71258"/>
              <a:ext cx="5562600" cy="3123282"/>
            </a:xfrm>
            <a:prstGeom prst="rect">
              <a:avLst/>
            </a:prstGeom>
          </p:spPr>
        </p:pic>
        <p:pic>
          <p:nvPicPr>
            <p:cNvPr id="7" name="Picture 6" descr="&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66492"/>
              <a:ext cx="3860800" cy="413343"/>
            </a:xfrm>
            <a:prstGeom prst="rect">
              <a:avLst/>
            </a:prstGeom>
          </p:spPr>
        </p:pic>
      </p:grpSp>
      <p:pic>
        <p:nvPicPr>
          <p:cNvPr id="8" name="Picture 7" descr="image: NIH Policy on the Dissemination of NIH-Funded Clinical Trial Information (NOT-OD-16-149)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832" y="5152968"/>
            <a:ext cx="9820719" cy="1219200"/>
          </a:xfrm>
          <a:prstGeom prst="rect">
            <a:avLst/>
          </a:prstGeom>
        </p:spPr>
      </p:pic>
      <p:pic>
        <p:nvPicPr>
          <p:cNvPr id="4" name="Picture 3" descr="image 2016 Open Mike co-blog with Carrie Wolinetz &quot;Buidling Better Clinical Trials through Stewardship and Transparency&quot;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9626" y="972386"/>
            <a:ext cx="5571374" cy="4183404"/>
          </a:xfrm>
          <a:prstGeom prst="rect">
            <a:avLst/>
          </a:prstGeom>
        </p:spPr>
      </p:pic>
    </p:spTree>
    <p:extLst>
      <p:ext uri="{BB962C8B-B14F-4D97-AF65-F5344CB8AC3E}">
        <p14:creationId xmlns:p14="http://schemas.microsoft.com/office/powerpoint/2010/main" val="502717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Laudable Goal </a:t>
            </a:r>
            <a:r>
              <a:rPr lang="is-IS" dirty="0" smtClean="0"/>
              <a:t>… As Long as It Doesn’t Affect Me ...</a:t>
            </a:r>
            <a:endParaRPr lang="en-US" dirty="0"/>
          </a:p>
        </p:txBody>
      </p:sp>
      <p:sp>
        <p:nvSpPr>
          <p:cNvPr id="3" name="Slide Number Placeholder 2"/>
          <p:cNvSpPr>
            <a:spLocks noGrp="1"/>
          </p:cNvSpPr>
          <p:nvPr>
            <p:ph type="sldNum" sz="quarter" idx="10"/>
          </p:nvPr>
        </p:nvSpPr>
        <p:spPr/>
        <p:txBody>
          <a:bodyPr/>
          <a:lstStyle/>
          <a:p>
            <a:fld id="{D303D29F-C580-5C4D-AAA1-94293C4E9288}" type="slidenum">
              <a:rPr lang="en-US" smtClean="0"/>
              <a:pPr/>
              <a:t>11</a:t>
            </a:fld>
            <a:endParaRPr lang="en-US" dirty="0"/>
          </a:p>
        </p:txBody>
      </p:sp>
      <p:pic>
        <p:nvPicPr>
          <p:cNvPr id="4" name="Picture 3" descr="&quot;&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61" y="3567488"/>
            <a:ext cx="3932277" cy="2281868"/>
          </a:xfrm>
          <a:prstGeom prst="rect">
            <a:avLst/>
          </a:prstGeom>
        </p:spPr>
      </p:pic>
      <p:sp>
        <p:nvSpPr>
          <p:cNvPr id="9" name="TextBox 8" descr="“We disagree with commenters who suggested that there is no need for coverage of certain types of trials. The benefits of transparency and the need to fulfill the ethical obligation to participants is as relevant to these types of trials as to any other type.&#10;We believe that 12 months represents an appropriate balance between investigators’ interests and the interests of the public in having access to the results of a publicly funded trial.”&#10;"/>
          <p:cNvSpPr txBox="1"/>
          <p:nvPr/>
        </p:nvSpPr>
        <p:spPr>
          <a:xfrm>
            <a:off x="4419600" y="1536174"/>
            <a:ext cx="7467600" cy="3785652"/>
          </a:xfrm>
          <a:prstGeom prst="rect">
            <a:avLst/>
          </a:prstGeom>
          <a:noFill/>
        </p:spPr>
        <p:txBody>
          <a:bodyPr wrap="square" rtlCol="0">
            <a:spAutoFit/>
          </a:bodyPr>
          <a:lstStyle/>
          <a:p>
            <a:r>
              <a:rPr lang="en-US" sz="2400" dirty="0" smtClean="0"/>
              <a:t>“We </a:t>
            </a:r>
            <a:r>
              <a:rPr lang="en-US" sz="2400" dirty="0"/>
              <a:t>disagree with commenters who suggested that there is no need for coverage </a:t>
            </a:r>
            <a:r>
              <a:rPr lang="en-US" sz="2400" dirty="0" smtClean="0"/>
              <a:t>of certain </a:t>
            </a:r>
            <a:r>
              <a:rPr lang="en-US" sz="2400" dirty="0"/>
              <a:t>types of </a:t>
            </a:r>
            <a:r>
              <a:rPr lang="en-US" sz="2400" dirty="0" smtClean="0"/>
              <a:t>trials</a:t>
            </a:r>
            <a:r>
              <a:rPr lang="en-US" sz="2400" dirty="0"/>
              <a:t>.</a:t>
            </a:r>
            <a:r>
              <a:rPr lang="en-US" sz="2400" dirty="0" smtClean="0"/>
              <a:t> </a:t>
            </a:r>
            <a:r>
              <a:rPr lang="en-US" sz="2400" dirty="0"/>
              <a:t>The benefits </a:t>
            </a:r>
            <a:r>
              <a:rPr lang="en-US" sz="2400" dirty="0" smtClean="0"/>
              <a:t>of transparency </a:t>
            </a:r>
            <a:r>
              <a:rPr lang="en-US" sz="2400" dirty="0"/>
              <a:t>and the need to fulfill </a:t>
            </a:r>
            <a:r>
              <a:rPr lang="en-US" sz="2400" b="1" dirty="0"/>
              <a:t>the ethical obligation to participants</a:t>
            </a:r>
            <a:r>
              <a:rPr lang="en-US" sz="2400" dirty="0"/>
              <a:t> is as relevant </a:t>
            </a:r>
            <a:r>
              <a:rPr lang="en-US" sz="2400" dirty="0" smtClean="0"/>
              <a:t>to these </a:t>
            </a:r>
            <a:r>
              <a:rPr lang="en-US" sz="2400" dirty="0"/>
              <a:t>types of trials as to any other type</a:t>
            </a:r>
            <a:r>
              <a:rPr lang="en-US" sz="2400" dirty="0" smtClean="0"/>
              <a:t>.</a:t>
            </a:r>
          </a:p>
          <a:p>
            <a:endParaRPr lang="en-US" sz="2400" dirty="0"/>
          </a:p>
          <a:p>
            <a:r>
              <a:rPr lang="en-US" sz="2400" dirty="0" smtClean="0"/>
              <a:t>We </a:t>
            </a:r>
            <a:r>
              <a:rPr lang="en-US" sz="2400" dirty="0"/>
              <a:t>believe that </a:t>
            </a:r>
            <a:r>
              <a:rPr lang="en-US" sz="2400" dirty="0" smtClean="0"/>
              <a:t>12 months </a:t>
            </a:r>
            <a:r>
              <a:rPr lang="en-US" sz="2400" dirty="0"/>
              <a:t>represents an appropriate balance between investigators’ interests and </a:t>
            </a:r>
            <a:r>
              <a:rPr lang="en-US" sz="2400" dirty="0" smtClean="0"/>
              <a:t>the interests </a:t>
            </a:r>
            <a:r>
              <a:rPr lang="en-US" sz="2400" dirty="0"/>
              <a:t>of the public in </a:t>
            </a:r>
            <a:r>
              <a:rPr lang="en-US" sz="2400" b="1" dirty="0"/>
              <a:t>having access to the results of a publicly funded trial</a:t>
            </a:r>
            <a:r>
              <a:rPr lang="en-US" sz="2400" b="1" dirty="0" smtClean="0"/>
              <a:t>.</a:t>
            </a:r>
            <a:r>
              <a:rPr lang="en-US" sz="2400" dirty="0" smtClean="0"/>
              <a:t>”</a:t>
            </a:r>
            <a:endParaRPr lang="en-US" sz="2400" b="1" dirty="0"/>
          </a:p>
        </p:txBody>
      </p:sp>
      <p:sp>
        <p:nvSpPr>
          <p:cNvPr id="10" name="TextBox 9" descr="https://www.federalregister.gov/documents/2016/09/21/2016-22379/nih-policy-on-the-dissemination-of-nih-funded-clinical-trial-information &#10;"/>
          <p:cNvSpPr txBox="1"/>
          <p:nvPr/>
        </p:nvSpPr>
        <p:spPr>
          <a:xfrm>
            <a:off x="3719960" y="6153589"/>
            <a:ext cx="7964040" cy="246221"/>
          </a:xfrm>
          <a:prstGeom prst="rect">
            <a:avLst/>
          </a:prstGeom>
          <a:noFill/>
        </p:spPr>
        <p:txBody>
          <a:bodyPr wrap="none" rtlCol="0">
            <a:spAutoFit/>
          </a:bodyPr>
          <a:lstStyle/>
          <a:p>
            <a:r>
              <a:rPr lang="en-US" sz="1000" dirty="0">
                <a:hlinkClick r:id="rId3"/>
              </a:rPr>
              <a:t>https://</a:t>
            </a:r>
            <a:r>
              <a:rPr lang="en-US" sz="1000" dirty="0" smtClean="0">
                <a:hlinkClick r:id="rId3"/>
              </a:rPr>
              <a:t>www.federalregister.gov/documents/2016/09/21/2016-22379/nih-policy-on-the-dissemination-of-nih-funded-clinical-trial-information</a:t>
            </a:r>
            <a:r>
              <a:rPr lang="en-US" sz="1000" dirty="0" smtClean="0"/>
              <a:t> </a:t>
            </a:r>
            <a:endParaRPr lang="en-US" sz="1000" dirty="0"/>
          </a:p>
        </p:txBody>
      </p:sp>
      <p:grpSp>
        <p:nvGrpSpPr>
          <p:cNvPr id="5" name="Group 4" descr="image: 42CFR Part 11 &quot;Clinical Trial Registration and Results Information Submission&quot; effective January 18, 2017. "/>
          <p:cNvGrpSpPr/>
          <p:nvPr/>
        </p:nvGrpSpPr>
        <p:grpSpPr>
          <a:xfrm>
            <a:off x="76200" y="990576"/>
            <a:ext cx="4343400" cy="2886083"/>
            <a:chOff x="76200" y="990576"/>
            <a:chExt cx="4343400" cy="2886083"/>
          </a:xfrm>
        </p:grpSpPr>
        <p:pic>
          <p:nvPicPr>
            <p:cNvPr id="7" name="Picture 6" descr="&quot;&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990576"/>
              <a:ext cx="4343400" cy="1415604"/>
            </a:xfrm>
            <a:prstGeom prst="rect">
              <a:avLst/>
            </a:prstGeom>
          </p:spPr>
        </p:pic>
        <p:pic>
          <p:nvPicPr>
            <p:cNvPr id="8" name="Picture 7" descr="&quot;&quo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0300" y="2587658"/>
              <a:ext cx="1828800" cy="1289001"/>
            </a:xfrm>
            <a:prstGeom prst="rect">
              <a:avLst/>
            </a:prstGeom>
          </p:spPr>
        </p:pic>
      </p:grpSp>
    </p:spTree>
    <p:extLst>
      <p:ext uri="{BB962C8B-B14F-4D97-AF65-F5344CB8AC3E}">
        <p14:creationId xmlns:p14="http://schemas.microsoft.com/office/powerpoint/2010/main" val="1987343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clinical trial process alignment with new NIH reforms:&#10;- Good clinical practice&#10;- clincial trial foas&#10;- grant application form changes&#10;- single IRB policy&#10;- Protocol Template&#10;Expanded clincialtrials.gov registration and results submission polic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850" y="952890"/>
            <a:ext cx="11036300" cy="3865470"/>
          </a:xfrm>
          <a:prstGeom prst="rect">
            <a:avLst/>
          </a:prstGeom>
        </p:spPr>
      </p:pic>
      <p:sp>
        <p:nvSpPr>
          <p:cNvPr id="2" name="Title 1"/>
          <p:cNvSpPr>
            <a:spLocks noGrp="1"/>
          </p:cNvSpPr>
          <p:nvPr>
            <p:ph type="title"/>
          </p:nvPr>
        </p:nvSpPr>
        <p:spPr/>
        <p:txBody>
          <a:bodyPr/>
          <a:lstStyle/>
          <a:p>
            <a:r>
              <a:rPr lang="en-US" dirty="0" smtClean="0"/>
              <a:t>Enabling Systems (Culture) Change</a:t>
            </a:r>
            <a:endParaRPr lang="en-US" dirty="0"/>
          </a:p>
        </p:txBody>
      </p:sp>
      <p:sp>
        <p:nvSpPr>
          <p:cNvPr id="3" name="Slide Number Placeholder 2"/>
          <p:cNvSpPr>
            <a:spLocks noGrp="1"/>
          </p:cNvSpPr>
          <p:nvPr>
            <p:ph type="sldNum" sz="quarter" idx="10"/>
          </p:nvPr>
        </p:nvSpPr>
        <p:spPr/>
        <p:txBody>
          <a:bodyPr/>
          <a:lstStyle/>
          <a:p>
            <a:fld id="{D303D29F-C580-5C4D-AAA1-94293C4E9288}" type="slidenum">
              <a:rPr lang="en-US" smtClean="0"/>
              <a:pPr/>
              <a:t>12</a:t>
            </a:fld>
            <a:endParaRPr lang="en-US" dirty="0"/>
          </a:p>
        </p:txBody>
      </p:sp>
      <p:cxnSp>
        <p:nvCxnSpPr>
          <p:cNvPr id="14" name="Straight Arrow Connector 13" descr="&quot;"/>
          <p:cNvCxnSpPr/>
          <p:nvPr/>
        </p:nvCxnSpPr>
        <p:spPr>
          <a:xfrm flipH="1">
            <a:off x="6694751" y="5586727"/>
            <a:ext cx="1000980" cy="7645"/>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grpSp>
        <p:nvGrpSpPr>
          <p:cNvPr id="4" name="Group 3" descr="image: flow: in order to report results, need to register, earlier we get data needed for stewardship"/>
          <p:cNvGrpSpPr/>
          <p:nvPr/>
        </p:nvGrpSpPr>
        <p:grpSpPr>
          <a:xfrm>
            <a:off x="551839" y="4218484"/>
            <a:ext cx="10900966" cy="1903185"/>
            <a:chOff x="551839" y="4218484"/>
            <a:chExt cx="10900966" cy="1903185"/>
          </a:xfrm>
        </p:grpSpPr>
        <p:sp>
          <p:nvSpPr>
            <p:cNvPr id="5" name="TextBox 4"/>
            <p:cNvSpPr txBox="1"/>
            <p:nvPr/>
          </p:nvSpPr>
          <p:spPr>
            <a:xfrm>
              <a:off x="10240614" y="5147102"/>
              <a:ext cx="1212191" cy="830997"/>
            </a:xfrm>
            <a:prstGeom prst="rect">
              <a:avLst/>
            </a:prstGeom>
            <a:noFill/>
          </p:spPr>
          <p:txBody>
            <a:bodyPr wrap="none" rtlCol="0">
              <a:spAutoFit/>
            </a:bodyPr>
            <a:lstStyle/>
            <a:p>
              <a:r>
                <a:rPr lang="en-US" sz="2400" dirty="0" smtClean="0"/>
                <a:t>Report</a:t>
              </a:r>
            </a:p>
            <a:p>
              <a:r>
                <a:rPr lang="en-US" sz="2400" dirty="0" smtClean="0"/>
                <a:t>Results</a:t>
              </a:r>
              <a:endParaRPr lang="en-US" sz="2400" dirty="0"/>
            </a:p>
          </p:txBody>
        </p:sp>
        <p:sp>
          <p:nvSpPr>
            <p:cNvPr id="6" name="TextBox 5"/>
            <p:cNvSpPr txBox="1"/>
            <p:nvPr/>
          </p:nvSpPr>
          <p:spPr>
            <a:xfrm>
              <a:off x="7763057" y="5339413"/>
              <a:ext cx="1332416" cy="461665"/>
            </a:xfrm>
            <a:prstGeom prst="rect">
              <a:avLst/>
            </a:prstGeom>
            <a:noFill/>
          </p:spPr>
          <p:txBody>
            <a:bodyPr wrap="none" rtlCol="0">
              <a:spAutoFit/>
            </a:bodyPr>
            <a:lstStyle/>
            <a:p>
              <a:r>
                <a:rPr lang="en-US" sz="2400" dirty="0" smtClean="0"/>
                <a:t>Register</a:t>
              </a:r>
              <a:endParaRPr lang="en-US" sz="2400" dirty="0"/>
            </a:p>
          </p:txBody>
        </p:sp>
        <p:sp>
          <p:nvSpPr>
            <p:cNvPr id="7" name="TextBox 6"/>
            <p:cNvSpPr txBox="1"/>
            <p:nvPr/>
          </p:nvSpPr>
          <p:spPr>
            <a:xfrm>
              <a:off x="551839" y="5331767"/>
              <a:ext cx="3060453" cy="461665"/>
            </a:xfrm>
            <a:prstGeom prst="rect">
              <a:avLst/>
            </a:prstGeom>
            <a:noFill/>
          </p:spPr>
          <p:txBody>
            <a:bodyPr wrap="none" rtlCol="0">
              <a:spAutoFit/>
            </a:bodyPr>
            <a:lstStyle/>
            <a:p>
              <a:r>
                <a:rPr lang="en-US" sz="2400" smtClean="0"/>
                <a:t>Data for Stewardship</a:t>
              </a:r>
              <a:endParaRPr lang="en-US" sz="2400"/>
            </a:p>
          </p:txBody>
        </p:sp>
        <p:pic>
          <p:nvPicPr>
            <p:cNvPr id="8" name="Picture 7" descr="&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4419600"/>
              <a:ext cx="1938954" cy="1702069"/>
            </a:xfrm>
            <a:prstGeom prst="rect">
              <a:avLst/>
            </a:prstGeom>
          </p:spPr>
        </p:pic>
        <p:pic>
          <p:nvPicPr>
            <p:cNvPr id="10" name="Picture 9" descr="&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3139" y="4218484"/>
              <a:ext cx="4336631" cy="427378"/>
            </a:xfrm>
            <a:prstGeom prst="rect">
              <a:avLst/>
            </a:prstGeom>
          </p:spPr>
        </p:pic>
        <p:cxnSp>
          <p:nvCxnSpPr>
            <p:cNvPr id="12" name="Straight Arrow Connector 11" descr="&quot;"/>
            <p:cNvCxnSpPr>
              <a:stCxn id="5" idx="1"/>
              <a:endCxn id="6" idx="3"/>
            </p:cNvCxnSpPr>
            <p:nvPr/>
          </p:nvCxnSpPr>
          <p:spPr>
            <a:xfrm flipH="1">
              <a:off x="9095473" y="5562601"/>
              <a:ext cx="1145141" cy="7645"/>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3679618" y="5551133"/>
              <a:ext cx="1000980" cy="7645"/>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61311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Public website</a:t>
            </a:r>
            <a:endParaRPr lang="en-US" dirty="0"/>
          </a:p>
        </p:txBody>
      </p:sp>
      <p:sp>
        <p:nvSpPr>
          <p:cNvPr id="2" name="Slide Number Placeholder 1"/>
          <p:cNvSpPr>
            <a:spLocks noGrp="1"/>
          </p:cNvSpPr>
          <p:nvPr>
            <p:ph type="sldNum" sz="quarter" idx="10"/>
          </p:nvPr>
        </p:nvSpPr>
        <p:spPr/>
        <p:txBody>
          <a:bodyPr/>
          <a:lstStyle/>
          <a:p>
            <a:fld id="{9E0544C4-E35C-7145-8F0C-14E842E56F07}" type="slidenum">
              <a:rPr lang="en-US" smtClean="0"/>
              <a:pPr/>
              <a:t>13</a:t>
            </a:fld>
            <a:endParaRPr lang="en-US" dirty="0"/>
          </a:p>
        </p:txBody>
      </p:sp>
      <p:pic>
        <p:nvPicPr>
          <p:cNvPr id="3" name="Picture 2" descr="image: NIH public website for cinical trial requriements for grants and contrac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16" y="0"/>
            <a:ext cx="12071884" cy="6858000"/>
          </a:xfrm>
          <a:prstGeom prst="rect">
            <a:avLst/>
          </a:prstGeom>
        </p:spPr>
      </p:pic>
      <p:sp>
        <p:nvSpPr>
          <p:cNvPr id="4" name="TextBox 3" descr="https://grants.nih.gov/policy/clinical-trials.htm &#10;"/>
          <p:cNvSpPr txBox="1"/>
          <p:nvPr/>
        </p:nvSpPr>
        <p:spPr>
          <a:xfrm>
            <a:off x="9372600" y="6553201"/>
            <a:ext cx="2746265" cy="246221"/>
          </a:xfrm>
          <a:prstGeom prst="rect">
            <a:avLst/>
          </a:prstGeom>
          <a:noFill/>
        </p:spPr>
        <p:txBody>
          <a:bodyPr wrap="none" rtlCol="0">
            <a:spAutoFit/>
          </a:bodyPr>
          <a:lstStyle/>
          <a:p>
            <a:r>
              <a:rPr lang="en-US" sz="1000" dirty="0">
                <a:hlinkClick r:id="rId3"/>
              </a:rPr>
              <a:t>https://</a:t>
            </a:r>
            <a:r>
              <a:rPr lang="en-US" sz="1000" dirty="0" smtClean="0">
                <a:hlinkClick r:id="rId3"/>
              </a:rPr>
              <a:t>grants.nih.gov/policy/clinical-trials.htm</a:t>
            </a:r>
            <a:r>
              <a:rPr lang="en-US" sz="1000" dirty="0" smtClean="0"/>
              <a:t> </a:t>
            </a:r>
            <a:endParaRPr lang="en-US" sz="1000" dirty="0"/>
          </a:p>
        </p:txBody>
      </p:sp>
    </p:spTree>
    <p:extLst>
      <p:ext uri="{BB962C8B-B14F-4D97-AF65-F5344CB8AC3E}">
        <p14:creationId xmlns:p14="http://schemas.microsoft.com/office/powerpoint/2010/main" val="984431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OER Site for Steps for Registering and Reporting  in ClincalTrials.gov</a:t>
            </a:r>
            <a:endParaRPr lang="en-US" dirty="0"/>
          </a:p>
        </p:txBody>
      </p:sp>
      <p:sp>
        <p:nvSpPr>
          <p:cNvPr id="2" name="Slide Number Placeholder 1"/>
          <p:cNvSpPr>
            <a:spLocks noGrp="1"/>
          </p:cNvSpPr>
          <p:nvPr>
            <p:ph type="sldNum" sz="quarter" idx="10"/>
          </p:nvPr>
        </p:nvSpPr>
        <p:spPr/>
        <p:txBody>
          <a:bodyPr/>
          <a:lstStyle/>
          <a:p>
            <a:fld id="{9E0544C4-E35C-7145-8F0C-14E842E56F07}" type="slidenum">
              <a:rPr lang="en-US" smtClean="0"/>
              <a:pPr/>
              <a:t>14</a:t>
            </a:fld>
            <a:endParaRPr lang="en-US" dirty="0"/>
          </a:p>
        </p:txBody>
      </p:sp>
      <p:grpSp>
        <p:nvGrpSpPr>
          <p:cNvPr id="5" name="Group 4" descr="image: NIH/OER public website describing requirments for registering and reporitng NIH-funded clinical trials in clinicaltrials.gov. https://grants.nih.gov/policy/clinical-trials/reporting/index.htm &#10;"/>
          <p:cNvGrpSpPr/>
          <p:nvPr/>
        </p:nvGrpSpPr>
        <p:grpSpPr>
          <a:xfrm>
            <a:off x="107242" y="0"/>
            <a:ext cx="12084758" cy="6858000"/>
            <a:chOff x="107242" y="0"/>
            <a:chExt cx="12084758" cy="6858000"/>
          </a:xfrm>
        </p:grpSpPr>
        <p:pic>
          <p:nvPicPr>
            <p:cNvPr id="4" name="Picture 3" descr="screenshot of NIH/OER web page on &quot;Requirements for registering and reporting NIH-funded clinical trials in clinicaltrials.gov&quot; https://grants.nih.gov/policy/clinical-trials/reporting/index.ht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42" y="0"/>
              <a:ext cx="12084758" cy="6858000"/>
            </a:xfrm>
            <a:prstGeom prst="rect">
              <a:avLst/>
            </a:prstGeom>
          </p:spPr>
        </p:pic>
        <p:sp>
          <p:nvSpPr>
            <p:cNvPr id="3" name="TextBox 2" descr="&quot;&quot;"/>
            <p:cNvSpPr txBox="1"/>
            <p:nvPr/>
          </p:nvSpPr>
          <p:spPr>
            <a:xfrm>
              <a:off x="8458200" y="6414057"/>
              <a:ext cx="3624710" cy="246221"/>
            </a:xfrm>
            <a:prstGeom prst="rect">
              <a:avLst/>
            </a:prstGeom>
            <a:noFill/>
          </p:spPr>
          <p:txBody>
            <a:bodyPr wrap="none" rtlCol="0">
              <a:spAutoFit/>
            </a:bodyPr>
            <a:lstStyle/>
            <a:p>
              <a:r>
                <a:rPr lang="en-US" sz="1000" dirty="0">
                  <a:hlinkClick r:id="rId3"/>
                </a:rPr>
                <a:t>https://</a:t>
              </a:r>
              <a:r>
                <a:rPr lang="en-US" sz="1000" dirty="0" smtClean="0">
                  <a:hlinkClick r:id="rId3"/>
                </a:rPr>
                <a:t>grants.nih.gov/policy/clinical-trials/reporting/index.htm</a:t>
              </a:r>
              <a:r>
                <a:rPr lang="en-US" sz="1000" dirty="0" smtClean="0"/>
                <a:t> </a:t>
              </a:r>
              <a:endParaRPr lang="en-US" sz="1000" dirty="0"/>
            </a:p>
          </p:txBody>
        </p:sp>
      </p:grpSp>
    </p:spTree>
    <p:extLst>
      <p:ext uri="{BB962C8B-B14F-4D97-AF65-F5344CB8AC3E}">
        <p14:creationId xmlns:p14="http://schemas.microsoft.com/office/powerpoint/2010/main" val="2055095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 Ethical Mandate, Transparency</a:t>
            </a:r>
          </a:p>
        </p:txBody>
      </p:sp>
      <p:sp>
        <p:nvSpPr>
          <p:cNvPr id="3" name="Slide Number Placeholder 2"/>
          <p:cNvSpPr>
            <a:spLocks noGrp="1"/>
          </p:cNvSpPr>
          <p:nvPr>
            <p:ph type="sldNum" sz="quarter" idx="10"/>
          </p:nvPr>
        </p:nvSpPr>
        <p:spPr/>
        <p:txBody>
          <a:bodyPr/>
          <a:lstStyle/>
          <a:p>
            <a:fld id="{D303D29F-C580-5C4D-AAA1-94293C4E9288}" type="slidenum">
              <a:rPr lang="en-US" smtClean="0"/>
              <a:pPr/>
              <a:t>15</a:t>
            </a:fld>
            <a:endParaRPr lang="en-US" dirty="0"/>
          </a:p>
        </p:txBody>
      </p:sp>
      <p:sp>
        <p:nvSpPr>
          <p:cNvPr id="7" name="TextBox 6" descr="“To realize the benefits of a clinical trial, the data must be broadly shared quickly. The DHHS has released a regulation for registration and summary results reporting.  The NIH will withhold clinical trial funding if the agency is unable to verify adequate registration and results reporting…”&#10;"/>
          <p:cNvSpPr txBox="1"/>
          <p:nvPr/>
        </p:nvSpPr>
        <p:spPr>
          <a:xfrm>
            <a:off x="4648200" y="2606274"/>
            <a:ext cx="5638800" cy="3046988"/>
          </a:xfrm>
          <a:prstGeom prst="rect">
            <a:avLst/>
          </a:prstGeom>
          <a:noFill/>
        </p:spPr>
        <p:txBody>
          <a:bodyPr wrap="square" rtlCol="0">
            <a:spAutoFit/>
          </a:bodyPr>
          <a:lstStyle/>
          <a:p>
            <a:r>
              <a:rPr lang="en-US" sz="2400" dirty="0"/>
              <a:t>“To realize the benefits of a clinical trial, the data must be broadly shared quickly. The DHHS has released a regulation for registration and summary results reporting.  The NIH </a:t>
            </a:r>
            <a:r>
              <a:rPr lang="en-US" sz="2400" b="1" dirty="0"/>
              <a:t>will withhold clinical trial funding</a:t>
            </a:r>
            <a:r>
              <a:rPr lang="en-US" sz="2400" dirty="0"/>
              <a:t> if the agency is unable to verify adequate registration and results reporting</a:t>
            </a:r>
            <a:r>
              <a:rPr lang="is-IS" sz="2400" dirty="0"/>
              <a:t>…”</a:t>
            </a:r>
            <a:endParaRPr lang="en-US" sz="2400" dirty="0"/>
          </a:p>
        </p:txBody>
      </p:sp>
      <p:grpSp>
        <p:nvGrpSpPr>
          <p:cNvPr id="4" name="Group 3" descr="image JAMA 2016 (online September 16, 2016"/>
          <p:cNvGrpSpPr/>
          <p:nvPr/>
        </p:nvGrpSpPr>
        <p:grpSpPr>
          <a:xfrm>
            <a:off x="2286000" y="1295400"/>
            <a:ext cx="7772400" cy="5401652"/>
            <a:chOff x="2286000" y="1295400"/>
            <a:chExt cx="7772400" cy="5401652"/>
          </a:xfrm>
        </p:grpSpPr>
        <p:pic>
          <p:nvPicPr>
            <p:cNvPr id="5" name="Picture 4" descr="&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295400"/>
              <a:ext cx="7772400" cy="1010222"/>
            </a:xfrm>
            <a:prstGeom prst="rect">
              <a:avLst/>
            </a:prstGeom>
          </p:spPr>
        </p:pic>
        <p:pic>
          <p:nvPicPr>
            <p:cNvPr id="6" name="Picture 5" descr="&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1" y="2133600"/>
              <a:ext cx="2067021" cy="4107878"/>
            </a:xfrm>
            <a:prstGeom prst="rect">
              <a:avLst/>
            </a:prstGeom>
          </p:spPr>
        </p:pic>
        <p:sp>
          <p:nvSpPr>
            <p:cNvPr id="8" name="TextBox 7" descr="&quot;"/>
            <p:cNvSpPr txBox="1"/>
            <p:nvPr/>
          </p:nvSpPr>
          <p:spPr>
            <a:xfrm>
              <a:off x="5553398" y="6327720"/>
              <a:ext cx="4352602" cy="369332"/>
            </a:xfrm>
            <a:prstGeom prst="rect">
              <a:avLst/>
            </a:prstGeom>
            <a:noFill/>
          </p:spPr>
          <p:txBody>
            <a:bodyPr wrap="none" rtlCol="0">
              <a:spAutoFit/>
            </a:bodyPr>
            <a:lstStyle/>
            <a:p>
              <a:r>
                <a:rPr lang="en-US" dirty="0" smtClean="0"/>
                <a:t>JAMA 2016 (online September 16, 2016)</a:t>
              </a:r>
              <a:endParaRPr lang="en-US" dirty="0"/>
            </a:p>
          </p:txBody>
        </p:sp>
      </p:grpSp>
    </p:spTree>
    <p:extLst>
      <p:ext uri="{BB962C8B-B14F-4D97-AF65-F5344CB8AC3E}">
        <p14:creationId xmlns:p14="http://schemas.microsoft.com/office/powerpoint/2010/main" val="2142364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Ethical Mandate, Transparency  - Not a </a:t>
            </a:r>
            <a:r>
              <a:rPr lang="en-US" dirty="0" err="1"/>
              <a:t>S</a:t>
            </a:r>
            <a:r>
              <a:rPr lang="en-US" smtClean="0"/>
              <a:t>uprise</a:t>
            </a:r>
            <a:endParaRPr lang="en-US" dirty="0"/>
          </a:p>
        </p:txBody>
      </p:sp>
      <p:sp>
        <p:nvSpPr>
          <p:cNvPr id="3" name="Slide Number Placeholder 2"/>
          <p:cNvSpPr>
            <a:spLocks noGrp="1"/>
          </p:cNvSpPr>
          <p:nvPr>
            <p:ph type="sldNum" sz="quarter" idx="10"/>
          </p:nvPr>
        </p:nvSpPr>
        <p:spPr/>
        <p:txBody>
          <a:bodyPr/>
          <a:lstStyle/>
          <a:p>
            <a:fld id="{D303D29F-C580-5C4D-AAA1-94293C4E9288}" type="slidenum">
              <a:rPr lang="en-US" smtClean="0"/>
              <a:pPr/>
              <a:t>16</a:t>
            </a:fld>
            <a:endParaRPr lang="en-US" dirty="0"/>
          </a:p>
        </p:txBody>
      </p:sp>
      <p:pic>
        <p:nvPicPr>
          <p:cNvPr id="4" name="Picture 3" descr="image: Vox article from 2017 &quot;A surprising amount of medical reseach isnt made public. That's dangerous.&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42" y="1023020"/>
            <a:ext cx="5347967" cy="5300890"/>
          </a:xfrm>
          <a:prstGeom prst="rect">
            <a:avLst/>
          </a:prstGeom>
        </p:spPr>
      </p:pic>
      <p:sp>
        <p:nvSpPr>
          <p:cNvPr id="5" name="TextBox 4" descr="https://www.vox.com/the-big-idea/2017/8/1/16012946/clinical-trial-research-public-transparency&#10;https://www.nih.gov/news-events/news-releases/hhs-nih-take-steps-enhance-transparency-clinical-trial-results "/>
          <p:cNvSpPr txBox="1"/>
          <p:nvPr/>
        </p:nvSpPr>
        <p:spPr>
          <a:xfrm>
            <a:off x="5518409" y="6264271"/>
            <a:ext cx="6431569" cy="400110"/>
          </a:xfrm>
          <a:prstGeom prst="rect">
            <a:avLst/>
          </a:prstGeom>
          <a:noFill/>
        </p:spPr>
        <p:txBody>
          <a:bodyPr wrap="none" rtlCol="0">
            <a:spAutoFit/>
          </a:bodyPr>
          <a:lstStyle/>
          <a:p>
            <a:r>
              <a:rPr lang="en-US" sz="1000" dirty="0">
                <a:hlinkClick r:id="rId3"/>
              </a:rPr>
              <a:t>https://</a:t>
            </a:r>
            <a:r>
              <a:rPr lang="en-US" sz="1000" dirty="0" smtClean="0">
                <a:hlinkClick r:id="rId3"/>
              </a:rPr>
              <a:t>www.vox.com/the-big-idea/2017/8/1/16012946/clinical-trial-research-public-transparency</a:t>
            </a:r>
            <a:endParaRPr lang="en-US" sz="1000" dirty="0" smtClean="0"/>
          </a:p>
          <a:p>
            <a:r>
              <a:rPr lang="en-US" sz="1000" dirty="0">
                <a:hlinkClick r:id="rId4"/>
              </a:rPr>
              <a:t>https://</a:t>
            </a:r>
            <a:r>
              <a:rPr lang="en-US" sz="1000" dirty="0" smtClean="0">
                <a:hlinkClick r:id="rId4"/>
              </a:rPr>
              <a:t>www.nih.gov/news-events/news-releases/hhs-nih-take-steps-enhance-transparency-clinical-trial-results</a:t>
            </a:r>
            <a:r>
              <a:rPr lang="en-US" sz="1000" dirty="0" smtClean="0"/>
              <a:t>  </a:t>
            </a:r>
            <a:endParaRPr lang="en-US" sz="1000" dirty="0"/>
          </a:p>
        </p:txBody>
      </p:sp>
      <p:pic>
        <p:nvPicPr>
          <p:cNvPr id="6" name="Picture 5" descr="image NIH 2014 news release &quot;HHS and NIH take steps to enhance transparenty of clinical trial results&quo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1955428"/>
            <a:ext cx="6324600" cy="2947144"/>
          </a:xfrm>
          <a:prstGeom prst="rect">
            <a:avLst/>
          </a:prstGeom>
        </p:spPr>
      </p:pic>
    </p:spTree>
    <p:extLst>
      <p:ext uri="{BB962C8B-B14F-4D97-AF65-F5344CB8AC3E}">
        <p14:creationId xmlns:p14="http://schemas.microsoft.com/office/powerpoint/2010/main" val="1233686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Slide Number Placeholder 2"/>
          <p:cNvSpPr>
            <a:spLocks noGrp="1"/>
          </p:cNvSpPr>
          <p:nvPr>
            <p:ph type="sldNum" sz="quarter" idx="10"/>
          </p:nvPr>
        </p:nvSpPr>
        <p:spPr/>
        <p:txBody>
          <a:bodyPr/>
          <a:lstStyle/>
          <a:p>
            <a:fld id="{D303D29F-C580-5C4D-AAA1-94293C4E9288}" type="slidenum">
              <a:rPr lang="en-US" smtClean="0"/>
              <a:pPr/>
              <a:t>2</a:t>
            </a:fld>
            <a:endParaRPr lang="en-US" dirty="0"/>
          </a:p>
        </p:txBody>
      </p:sp>
      <p:pic>
        <p:nvPicPr>
          <p:cNvPr id="4" name="Picture 3" descr="image: BMJ article from 2012 &quot;Publication of NIH funded trial registered in CXlijnicalTrials.gov: cross sectional analysis&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74099"/>
            <a:ext cx="5114843" cy="3455767"/>
          </a:xfrm>
          <a:prstGeom prst="rect">
            <a:avLst/>
          </a:prstGeom>
        </p:spPr>
      </p:pic>
      <p:sp>
        <p:nvSpPr>
          <p:cNvPr id="6" name="TextBox 5" descr="“There are many [NIH-funded] trials not covered by [FDAAA], such as trials of behavioral interventions and surgical procedures. No policies exist to make sure that the public has access to results from NIH funded research that is not published”&#10;"/>
          <p:cNvSpPr txBox="1"/>
          <p:nvPr/>
        </p:nvSpPr>
        <p:spPr>
          <a:xfrm>
            <a:off x="381000" y="4836882"/>
            <a:ext cx="11658599" cy="1200329"/>
          </a:xfrm>
          <a:prstGeom prst="rect">
            <a:avLst/>
          </a:prstGeom>
          <a:noFill/>
        </p:spPr>
        <p:txBody>
          <a:bodyPr wrap="square" rtlCol="0">
            <a:spAutoFit/>
          </a:bodyPr>
          <a:lstStyle/>
          <a:p>
            <a:r>
              <a:rPr lang="en-US" sz="2400" dirty="0" smtClean="0"/>
              <a:t>“There are many [NIH-funded] trials not covered by [FDAAA], such as trials of behavioral interventions and surgical procedures. </a:t>
            </a:r>
            <a:r>
              <a:rPr lang="en-US" sz="2400" b="1" dirty="0" smtClean="0"/>
              <a:t>No policies exist </a:t>
            </a:r>
            <a:r>
              <a:rPr lang="en-US" sz="2400" dirty="0" smtClean="0"/>
              <a:t>to make sure that the public has access to results from NIH funded research that is not published</a:t>
            </a:r>
            <a:r>
              <a:rPr lang="is-IS" sz="2400" dirty="0" smtClean="0"/>
              <a:t>”</a:t>
            </a:r>
            <a:endParaRPr lang="en-US" sz="2400" dirty="0"/>
          </a:p>
        </p:txBody>
      </p:sp>
      <p:pic>
        <p:nvPicPr>
          <p:cNvPr id="7" name="Picture 6" descr="graph showing % of studies published and time from study completion. At 40 months out, only half of all studies published. at 100 months out under 70% publishe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920362"/>
            <a:ext cx="5410200" cy="3847493"/>
          </a:xfrm>
          <a:prstGeom prst="rect">
            <a:avLst/>
          </a:prstGeom>
        </p:spPr>
      </p:pic>
      <p:sp>
        <p:nvSpPr>
          <p:cNvPr id="8" name="TextBox 7" descr="BMJ 2011;344:d7292 doi: 10.1136/bmj.d7292 (Published 3 January 2012)&#10;"/>
          <p:cNvSpPr txBox="1"/>
          <p:nvPr/>
        </p:nvSpPr>
        <p:spPr>
          <a:xfrm>
            <a:off x="6539709" y="6184731"/>
            <a:ext cx="5180842" cy="276999"/>
          </a:xfrm>
          <a:prstGeom prst="rect">
            <a:avLst/>
          </a:prstGeom>
          <a:noFill/>
        </p:spPr>
        <p:txBody>
          <a:bodyPr wrap="none" rtlCol="0">
            <a:spAutoFit/>
          </a:bodyPr>
          <a:lstStyle/>
          <a:p>
            <a:r>
              <a:rPr lang="en-US" sz="1200" dirty="0"/>
              <a:t>BMJ 2011;344:d7292 </a:t>
            </a:r>
            <a:r>
              <a:rPr lang="en-US" sz="1200" dirty="0" err="1"/>
              <a:t>doi</a:t>
            </a:r>
            <a:r>
              <a:rPr lang="en-US" sz="1200" dirty="0"/>
              <a:t>: 10.1136/bmj.d7292 (Published 3 January 2012</a:t>
            </a:r>
            <a:r>
              <a:rPr lang="en-US" sz="1200" dirty="0" smtClean="0"/>
              <a:t>)</a:t>
            </a:r>
            <a:endParaRPr lang="en-US" sz="1200" dirty="0"/>
          </a:p>
        </p:txBody>
      </p:sp>
    </p:spTree>
    <p:extLst>
      <p:ext uri="{BB962C8B-B14F-4D97-AF65-F5344CB8AC3E}">
        <p14:creationId xmlns:p14="http://schemas.microsoft.com/office/powerpoint/2010/main" val="27406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Did Not Believe It</a:t>
            </a:r>
            <a:endParaRPr lang="en-US" dirty="0"/>
          </a:p>
        </p:txBody>
      </p:sp>
      <p:sp>
        <p:nvSpPr>
          <p:cNvPr id="3" name="Slide Number Placeholder 2"/>
          <p:cNvSpPr>
            <a:spLocks noGrp="1"/>
          </p:cNvSpPr>
          <p:nvPr>
            <p:ph type="sldNum" sz="quarter" idx="10"/>
          </p:nvPr>
        </p:nvSpPr>
        <p:spPr/>
        <p:txBody>
          <a:bodyPr/>
          <a:lstStyle/>
          <a:p>
            <a:fld id="{D303D29F-C580-5C4D-AAA1-94293C4E9288}" type="slidenum">
              <a:rPr lang="en-US" smtClean="0"/>
              <a:pPr/>
              <a:t>3</a:t>
            </a:fld>
            <a:endParaRPr lang="en-US" dirty="0"/>
          </a:p>
        </p:txBody>
      </p:sp>
      <p:pic>
        <p:nvPicPr>
          <p:cNvPr id="4" name="Picture 3" descr="image of article in N Engl J Med 2013;369:1926-34 &quot;Publication of Trials Funded by the National Heart, Lung and Blood Institute&quot;&#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66800"/>
            <a:ext cx="5522318" cy="3124200"/>
          </a:xfrm>
          <a:prstGeom prst="rect">
            <a:avLst/>
          </a:prstGeom>
        </p:spPr>
      </p:pic>
      <p:pic>
        <p:nvPicPr>
          <p:cNvPr id="5" name="Picture 4" descr="image of graph showing publication rates and months after trial comple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51577"/>
            <a:ext cx="5407495" cy="5105400"/>
          </a:xfrm>
          <a:prstGeom prst="rect">
            <a:avLst/>
          </a:prstGeom>
        </p:spPr>
      </p:pic>
      <p:sp>
        <p:nvSpPr>
          <p:cNvPr id="6" name="TextBox 5" descr="“A number of parties share responsibility, including funders, investigators, academic medical centers, [universities], clinical research organizations, and ... journals.”&#10;"/>
          <p:cNvSpPr txBox="1"/>
          <p:nvPr/>
        </p:nvSpPr>
        <p:spPr>
          <a:xfrm>
            <a:off x="438615" y="4317985"/>
            <a:ext cx="5410199" cy="1938992"/>
          </a:xfrm>
          <a:prstGeom prst="rect">
            <a:avLst/>
          </a:prstGeom>
          <a:noFill/>
        </p:spPr>
        <p:txBody>
          <a:bodyPr wrap="square" rtlCol="0">
            <a:spAutoFit/>
          </a:bodyPr>
          <a:lstStyle/>
          <a:p>
            <a:r>
              <a:rPr lang="en-US" sz="2400" dirty="0" smtClean="0"/>
              <a:t>“A number of parties share responsibility, </a:t>
            </a:r>
            <a:r>
              <a:rPr lang="en-US" sz="2400" b="1" dirty="0" smtClean="0"/>
              <a:t>including funders</a:t>
            </a:r>
            <a:r>
              <a:rPr lang="en-US" sz="2400" dirty="0" smtClean="0"/>
              <a:t>, investigators, academic medical centers, [universities], clinical research organizations, and ... </a:t>
            </a:r>
            <a:r>
              <a:rPr lang="en-US" sz="2400" dirty="0"/>
              <a:t>j</a:t>
            </a:r>
            <a:r>
              <a:rPr lang="en-US" sz="2400" dirty="0" smtClean="0"/>
              <a:t>ournals.”</a:t>
            </a:r>
            <a:endParaRPr lang="en-US" sz="2400" dirty="0"/>
          </a:p>
        </p:txBody>
      </p:sp>
      <p:sp>
        <p:nvSpPr>
          <p:cNvPr id="7" name="TextBox 6"/>
          <p:cNvSpPr txBox="1"/>
          <p:nvPr/>
        </p:nvSpPr>
        <p:spPr>
          <a:xfrm>
            <a:off x="8833201" y="6377434"/>
            <a:ext cx="2392001" cy="276999"/>
          </a:xfrm>
          <a:prstGeom prst="rect">
            <a:avLst/>
          </a:prstGeom>
          <a:noFill/>
        </p:spPr>
        <p:txBody>
          <a:bodyPr wrap="none" rtlCol="0">
            <a:spAutoFit/>
          </a:bodyPr>
          <a:lstStyle/>
          <a:p>
            <a:r>
              <a:rPr lang="en-US" sz="1200" dirty="0" smtClean="0"/>
              <a:t>N </a:t>
            </a:r>
            <a:r>
              <a:rPr lang="en-US" sz="1200" dirty="0" err="1" smtClean="0"/>
              <a:t>Engl</a:t>
            </a:r>
            <a:r>
              <a:rPr lang="en-US" sz="1200" dirty="0" smtClean="0"/>
              <a:t> J Med 2013;369:1926-34</a:t>
            </a:r>
            <a:endParaRPr lang="en-US" sz="1200" dirty="0"/>
          </a:p>
        </p:txBody>
      </p:sp>
    </p:spTree>
    <p:extLst>
      <p:ext uri="{BB962C8B-B14F-4D97-AF65-F5344CB8AC3E}">
        <p14:creationId xmlns:p14="http://schemas.microsoft.com/office/powerpoint/2010/main" val="732843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t>
            </a:r>
            <a:r>
              <a:rPr lang="en-US" i="1" dirty="0" smtClean="0"/>
              <a:t>Your</a:t>
            </a:r>
            <a:r>
              <a:rPr lang="en-US" dirty="0" smtClean="0"/>
              <a:t> Institution</a:t>
            </a:r>
            <a:endParaRPr lang="en-US" dirty="0"/>
          </a:p>
        </p:txBody>
      </p:sp>
      <p:sp>
        <p:nvSpPr>
          <p:cNvPr id="3" name="Slide Number Placeholder 2"/>
          <p:cNvSpPr>
            <a:spLocks noGrp="1"/>
          </p:cNvSpPr>
          <p:nvPr>
            <p:ph type="sldNum" sz="quarter" idx="10"/>
          </p:nvPr>
        </p:nvSpPr>
        <p:spPr/>
        <p:txBody>
          <a:bodyPr/>
          <a:lstStyle/>
          <a:p>
            <a:fld id="{D303D29F-C580-5C4D-AAA1-94293C4E9288}" type="slidenum">
              <a:rPr lang="en-US" smtClean="0"/>
              <a:pPr/>
              <a:t>4</a:t>
            </a:fld>
            <a:endParaRPr lang="en-US" dirty="0"/>
          </a:p>
        </p:txBody>
      </p:sp>
      <p:pic>
        <p:nvPicPr>
          <p:cNvPr id="5" name="Picture 4" descr="image: bar graph showing many major institutions and the rates of publishing study results within 24 months. University of MInnesota was best performer, at less thatn 60% reported. University of Nebraska had less than 20%.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68" y="1295400"/>
            <a:ext cx="11420668" cy="4114799"/>
          </a:xfrm>
          <a:prstGeom prst="rect">
            <a:avLst/>
          </a:prstGeom>
        </p:spPr>
      </p:pic>
      <p:sp>
        <p:nvSpPr>
          <p:cNvPr id="6" name="TextBox 5" descr="“Despite the ethical mandate and expressed values of academic institutions, there is poor performance and noticeable variation in the dissemination of clinical trial results across leading academic medical centers.”&#10;"/>
          <p:cNvSpPr txBox="1"/>
          <p:nvPr/>
        </p:nvSpPr>
        <p:spPr>
          <a:xfrm>
            <a:off x="381468" y="5445527"/>
            <a:ext cx="11302532" cy="923330"/>
          </a:xfrm>
          <a:prstGeom prst="rect">
            <a:avLst/>
          </a:prstGeom>
          <a:noFill/>
        </p:spPr>
        <p:txBody>
          <a:bodyPr wrap="square" rtlCol="0">
            <a:spAutoFit/>
          </a:bodyPr>
          <a:lstStyle/>
          <a:p>
            <a:r>
              <a:rPr lang="en-US" dirty="0" smtClean="0"/>
              <a:t>“Despite </a:t>
            </a:r>
            <a:r>
              <a:rPr lang="en-US" dirty="0"/>
              <a:t>the </a:t>
            </a:r>
            <a:r>
              <a:rPr lang="en-US" b="1" dirty="0"/>
              <a:t>ethical mandate </a:t>
            </a:r>
            <a:r>
              <a:rPr lang="en-US" dirty="0"/>
              <a:t>and expressed </a:t>
            </a:r>
            <a:r>
              <a:rPr lang="en-US" dirty="0" smtClean="0"/>
              <a:t>values </a:t>
            </a:r>
            <a:r>
              <a:rPr lang="en-US" dirty="0"/>
              <a:t>of academic institutions, there is </a:t>
            </a:r>
            <a:r>
              <a:rPr lang="en-US" dirty="0" smtClean="0"/>
              <a:t>poor performance </a:t>
            </a:r>
            <a:r>
              <a:rPr lang="en-US" dirty="0"/>
              <a:t>and noticeable variation in </a:t>
            </a:r>
            <a:r>
              <a:rPr lang="en-US" dirty="0" smtClean="0"/>
              <a:t>the dissemination </a:t>
            </a:r>
            <a:r>
              <a:rPr lang="en-US" dirty="0"/>
              <a:t>of clinical trial results across </a:t>
            </a:r>
            <a:r>
              <a:rPr lang="en-US" dirty="0" smtClean="0"/>
              <a:t>leading academic </a:t>
            </a:r>
            <a:r>
              <a:rPr lang="en-US" dirty="0"/>
              <a:t>medical centers</a:t>
            </a:r>
            <a:r>
              <a:rPr lang="en-US" dirty="0" smtClean="0"/>
              <a:t>.”</a:t>
            </a:r>
            <a:endParaRPr lang="en-US" dirty="0"/>
          </a:p>
          <a:p>
            <a:endParaRPr lang="en-US" dirty="0"/>
          </a:p>
        </p:txBody>
      </p:sp>
      <p:pic>
        <p:nvPicPr>
          <p:cNvPr id="4" name="Picture 3" descr="image: BMJ article 2016; 352:i637 &quot;Publication and reporting of clinical trial results: cross sectional analysis across academic medical centers&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468" y="217450"/>
            <a:ext cx="5181600" cy="1236761"/>
          </a:xfrm>
          <a:prstGeom prst="rect">
            <a:avLst/>
          </a:prstGeom>
        </p:spPr>
      </p:pic>
      <p:sp>
        <p:nvSpPr>
          <p:cNvPr id="7" name="TextBox 6" descr="BMJ 2016;352:i637&#10;"/>
          <p:cNvSpPr txBox="1"/>
          <p:nvPr/>
        </p:nvSpPr>
        <p:spPr>
          <a:xfrm>
            <a:off x="9610430" y="6265685"/>
            <a:ext cx="1505540" cy="276999"/>
          </a:xfrm>
          <a:prstGeom prst="rect">
            <a:avLst/>
          </a:prstGeom>
          <a:noFill/>
        </p:spPr>
        <p:txBody>
          <a:bodyPr wrap="none" rtlCol="0">
            <a:spAutoFit/>
          </a:bodyPr>
          <a:lstStyle/>
          <a:p>
            <a:r>
              <a:rPr lang="is-IS" sz="1200" dirty="0"/>
              <a:t>BMJ </a:t>
            </a:r>
            <a:r>
              <a:rPr lang="is-IS" sz="1200" dirty="0" smtClean="0"/>
              <a:t>2016;352:i637</a:t>
            </a:r>
            <a:endParaRPr lang="is-IS" sz="1200" dirty="0"/>
          </a:p>
        </p:txBody>
      </p:sp>
    </p:spTree>
    <p:extLst>
      <p:ext uri="{BB962C8B-B14F-4D97-AF65-F5344CB8AC3E}">
        <p14:creationId xmlns:p14="http://schemas.microsoft.com/office/powerpoint/2010/main" val="1977598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How Serious This Is</a:t>
            </a:r>
            <a:r>
              <a:rPr lang="is-IS" dirty="0" smtClean="0"/>
              <a:t>…</a:t>
            </a:r>
            <a:endParaRPr lang="en-US" dirty="0"/>
          </a:p>
        </p:txBody>
      </p:sp>
      <p:sp>
        <p:nvSpPr>
          <p:cNvPr id="3" name="Slide Number Placeholder 2"/>
          <p:cNvSpPr>
            <a:spLocks noGrp="1"/>
          </p:cNvSpPr>
          <p:nvPr>
            <p:ph type="sldNum" sz="quarter" idx="10"/>
          </p:nvPr>
        </p:nvSpPr>
        <p:spPr/>
        <p:txBody>
          <a:bodyPr/>
          <a:lstStyle/>
          <a:p>
            <a:fld id="{D303D29F-C580-5C4D-AAA1-94293C4E9288}" type="slidenum">
              <a:rPr lang="en-US" smtClean="0"/>
              <a:pPr/>
              <a:t>5</a:t>
            </a:fld>
            <a:endParaRPr lang="en-US" dirty="0"/>
          </a:p>
        </p:txBody>
      </p:sp>
      <p:pic>
        <p:nvPicPr>
          <p:cNvPr id="4" name="Picture 3" descr="screen shot of 2016 NPR piece &quot;Academic Medical Centers get an F in Sharing Research results&quo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14400"/>
            <a:ext cx="4439032" cy="5181600"/>
          </a:xfrm>
          <a:prstGeom prst="rect">
            <a:avLst/>
          </a:prstGeom>
        </p:spPr>
      </p:pic>
      <p:sp>
        <p:nvSpPr>
          <p:cNvPr id="5" name="TextBox 4" descr="http://www.npr.org/sections/health-shots/2016/02/23/467712481/academic-medical-centers-get-an-f-in-sharing-research-results &#10;"/>
          <p:cNvSpPr txBox="1"/>
          <p:nvPr/>
        </p:nvSpPr>
        <p:spPr>
          <a:xfrm>
            <a:off x="4191000" y="6336445"/>
            <a:ext cx="7402989" cy="246221"/>
          </a:xfrm>
          <a:prstGeom prst="rect">
            <a:avLst/>
          </a:prstGeom>
          <a:noFill/>
        </p:spPr>
        <p:txBody>
          <a:bodyPr wrap="none" rtlCol="0">
            <a:spAutoFit/>
          </a:bodyPr>
          <a:lstStyle/>
          <a:p>
            <a:r>
              <a:rPr lang="en-US" sz="1000" dirty="0">
                <a:hlinkClick r:id="rId3"/>
              </a:rPr>
              <a:t>http://</a:t>
            </a:r>
            <a:r>
              <a:rPr lang="en-US" sz="1000" dirty="0" smtClean="0">
                <a:hlinkClick r:id="rId3"/>
              </a:rPr>
              <a:t>www.npr.org/sections/health-shots/2016/02/23/467712481/academic-medical-centers-get-an-f-in-sharing-research-results</a:t>
            </a:r>
            <a:r>
              <a:rPr lang="en-US" sz="1000" dirty="0" smtClean="0"/>
              <a:t> </a:t>
            </a:r>
            <a:endParaRPr lang="en-US" sz="1000" dirty="0"/>
          </a:p>
        </p:txBody>
      </p:sp>
      <p:sp>
        <p:nvSpPr>
          <p:cNvPr id="6" name="TextBox 5" descr="“We have a bottleneck at our nation's bastions of research excellence. Too many times, study results are neither reported on the government website, clinicaltrials.gov, nor published in a journal.&#10;&#10;The failure to share results is so pervasive that it seems inappropriate to blame individuals. Instead, it is a systemic problem.” &#10;"/>
          <p:cNvSpPr txBox="1"/>
          <p:nvPr/>
        </p:nvSpPr>
        <p:spPr>
          <a:xfrm>
            <a:off x="4953000" y="1905506"/>
            <a:ext cx="7239000" cy="3046988"/>
          </a:xfrm>
          <a:prstGeom prst="rect">
            <a:avLst/>
          </a:prstGeom>
          <a:noFill/>
        </p:spPr>
        <p:txBody>
          <a:bodyPr wrap="square" rtlCol="0">
            <a:spAutoFit/>
          </a:bodyPr>
          <a:lstStyle/>
          <a:p>
            <a:r>
              <a:rPr lang="en-US" sz="2400" dirty="0" smtClean="0"/>
              <a:t>“We have </a:t>
            </a:r>
            <a:r>
              <a:rPr lang="en-US" sz="2400" dirty="0"/>
              <a:t>a bottleneck at our nation's bastions of research excellence. Too many times, study results are neither reported on the government </a:t>
            </a:r>
            <a:r>
              <a:rPr lang="en-US" sz="2400" dirty="0" smtClean="0"/>
              <a:t>website,</a:t>
            </a:r>
            <a:r>
              <a:rPr lang="en-US" sz="2400" dirty="0"/>
              <a:t> </a:t>
            </a:r>
            <a:r>
              <a:rPr lang="en-US" sz="2400" dirty="0">
                <a:hlinkClick r:id="rId4"/>
              </a:rPr>
              <a:t>clinicaltrials.gov</a:t>
            </a:r>
            <a:r>
              <a:rPr lang="en-US" sz="2400" dirty="0"/>
              <a:t>, nor published in </a:t>
            </a:r>
            <a:r>
              <a:rPr lang="en-US" sz="2400" dirty="0" smtClean="0"/>
              <a:t>a </a:t>
            </a:r>
            <a:r>
              <a:rPr lang="en-US" sz="2400" dirty="0"/>
              <a:t>journal</a:t>
            </a:r>
            <a:r>
              <a:rPr lang="en-US" sz="2400" dirty="0" smtClean="0"/>
              <a:t>.</a:t>
            </a:r>
          </a:p>
          <a:p>
            <a:endParaRPr lang="en-US" sz="2400" dirty="0"/>
          </a:p>
          <a:p>
            <a:r>
              <a:rPr lang="en-US" sz="2400" dirty="0"/>
              <a:t>The failure to share results is so pervasive that it seems inappropriate to blame individuals. Instead, it is a systemic problem</a:t>
            </a:r>
            <a:r>
              <a:rPr lang="en-US" sz="2400" dirty="0" smtClean="0"/>
              <a:t>.”</a:t>
            </a:r>
            <a:r>
              <a:rPr lang="en-US" sz="2400" dirty="0"/>
              <a:t> </a:t>
            </a:r>
            <a:endParaRPr lang="en-US" sz="2400" dirty="0" smtClean="0"/>
          </a:p>
        </p:txBody>
      </p:sp>
    </p:spTree>
    <p:extLst>
      <p:ext uri="{BB962C8B-B14F-4D97-AF65-F5344CB8AC3E}">
        <p14:creationId xmlns:p14="http://schemas.microsoft.com/office/powerpoint/2010/main" val="660316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r>
              <a:rPr lang="is-IS" dirty="0" smtClean="0"/>
              <a:t>… “Sharing Results Should Not Be Optional”</a:t>
            </a:r>
            <a:endParaRPr lang="en-US" dirty="0"/>
          </a:p>
        </p:txBody>
      </p:sp>
      <p:sp>
        <p:nvSpPr>
          <p:cNvPr id="3" name="Slide Number Placeholder 2"/>
          <p:cNvSpPr>
            <a:spLocks noGrp="1"/>
          </p:cNvSpPr>
          <p:nvPr>
            <p:ph type="sldNum" sz="quarter" idx="10"/>
          </p:nvPr>
        </p:nvSpPr>
        <p:spPr/>
        <p:txBody>
          <a:bodyPr/>
          <a:lstStyle/>
          <a:p>
            <a:fld id="{D303D29F-C580-5C4D-AAA1-94293C4E9288}" type="slidenum">
              <a:rPr lang="en-US" smtClean="0"/>
              <a:pPr/>
              <a:t>6</a:t>
            </a:fld>
            <a:endParaRPr lang="en-US" dirty="0"/>
          </a:p>
        </p:txBody>
      </p:sp>
      <p:pic>
        <p:nvPicPr>
          <p:cNvPr id="4" name="Picture 3" descr="screen shot of 2016 NPR piece &quot;Academic Medical Centers get an F in Sharing Research results&quo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14400"/>
            <a:ext cx="4439032" cy="5181600"/>
          </a:xfrm>
          <a:prstGeom prst="rect">
            <a:avLst/>
          </a:prstGeom>
        </p:spPr>
      </p:pic>
      <p:sp>
        <p:nvSpPr>
          <p:cNvPr id="5" name="TextBox 4" descr="http://www.npr.org/sections/health-shots/2016/02/23/467712481/academic-medical-centers-get-an-f-in-sharing-research-results &#10;"/>
          <p:cNvSpPr txBox="1"/>
          <p:nvPr/>
        </p:nvSpPr>
        <p:spPr>
          <a:xfrm>
            <a:off x="4191000" y="6336445"/>
            <a:ext cx="7402989" cy="246221"/>
          </a:xfrm>
          <a:prstGeom prst="rect">
            <a:avLst/>
          </a:prstGeom>
          <a:noFill/>
        </p:spPr>
        <p:txBody>
          <a:bodyPr wrap="none" rtlCol="0">
            <a:spAutoFit/>
          </a:bodyPr>
          <a:lstStyle/>
          <a:p>
            <a:r>
              <a:rPr lang="en-US" sz="1000" dirty="0">
                <a:hlinkClick r:id="rId3"/>
              </a:rPr>
              <a:t>http://</a:t>
            </a:r>
            <a:r>
              <a:rPr lang="en-US" sz="1000" dirty="0" smtClean="0">
                <a:hlinkClick r:id="rId3"/>
              </a:rPr>
              <a:t>www.npr.org/sections/health-shots/2016/02/23/467712481/academic-medical-centers-get-an-f-in-sharing-research-results</a:t>
            </a:r>
            <a:r>
              <a:rPr lang="en-US" sz="1000" dirty="0" smtClean="0"/>
              <a:t> </a:t>
            </a:r>
            <a:endParaRPr lang="en-US" sz="1000" dirty="0"/>
          </a:p>
        </p:txBody>
      </p:sp>
      <p:sp>
        <p:nvSpPr>
          <p:cNvPr id="6" name="TextBox 5" descr="“Not reporting results violates the basic principle of the scientific method. It hurts patients, society and science. It dishonors the people who gave their consent and bore the risk of participating...&#10;&#10;The holding back of the results impedes progress toward scientific breakthroughs, corrupts the medical literature and wastes research funding.”  &#10;"/>
          <p:cNvSpPr txBox="1"/>
          <p:nvPr/>
        </p:nvSpPr>
        <p:spPr>
          <a:xfrm>
            <a:off x="4953000" y="1905506"/>
            <a:ext cx="7239000" cy="3046988"/>
          </a:xfrm>
          <a:prstGeom prst="rect">
            <a:avLst/>
          </a:prstGeom>
          <a:noFill/>
        </p:spPr>
        <p:txBody>
          <a:bodyPr wrap="square" rtlCol="0">
            <a:spAutoFit/>
          </a:bodyPr>
          <a:lstStyle/>
          <a:p>
            <a:r>
              <a:rPr lang="en-US" sz="2400" dirty="0" smtClean="0"/>
              <a:t>“</a:t>
            </a:r>
            <a:r>
              <a:rPr lang="en-US" sz="2400" dirty="0"/>
              <a:t>Not reporting results violates the basic principle of </a:t>
            </a:r>
            <a:r>
              <a:rPr lang="en-US" sz="2400" dirty="0" smtClean="0"/>
              <a:t>the scientific method. </a:t>
            </a:r>
            <a:r>
              <a:rPr lang="en-US" sz="2400" dirty="0"/>
              <a:t>It hurts patients, society and science. </a:t>
            </a:r>
            <a:r>
              <a:rPr lang="en-US" sz="2400" dirty="0" smtClean="0"/>
              <a:t>It </a:t>
            </a:r>
            <a:r>
              <a:rPr lang="en-US" sz="2400" dirty="0"/>
              <a:t>dishonors the people who gave their </a:t>
            </a:r>
            <a:r>
              <a:rPr lang="en-US" sz="2400" dirty="0" smtClean="0"/>
              <a:t>consent and </a:t>
            </a:r>
            <a:r>
              <a:rPr lang="en-US" sz="2400" dirty="0"/>
              <a:t>bore the risk of </a:t>
            </a:r>
            <a:r>
              <a:rPr lang="en-US" sz="2400" dirty="0" smtClean="0"/>
              <a:t>participating...</a:t>
            </a:r>
          </a:p>
          <a:p>
            <a:endParaRPr lang="en-US" sz="2400" dirty="0"/>
          </a:p>
          <a:p>
            <a:r>
              <a:rPr lang="en-US" sz="2400" dirty="0"/>
              <a:t>T</a:t>
            </a:r>
            <a:r>
              <a:rPr lang="en-US" sz="2400" dirty="0" smtClean="0"/>
              <a:t>he </a:t>
            </a:r>
            <a:r>
              <a:rPr lang="en-US" sz="2400" dirty="0"/>
              <a:t>holding back of the results impedes progress toward scientific breakthroughs, corrupts the medical literature and wastes research funding</a:t>
            </a:r>
            <a:r>
              <a:rPr lang="en-US" sz="2400" dirty="0" smtClean="0"/>
              <a:t>.”</a:t>
            </a:r>
            <a:r>
              <a:rPr lang="en-US" sz="2400" dirty="0"/>
              <a:t>  </a:t>
            </a:r>
            <a:endParaRPr lang="en-US" sz="2400" dirty="0" smtClean="0"/>
          </a:p>
        </p:txBody>
      </p:sp>
    </p:spTree>
    <p:extLst>
      <p:ext uri="{BB962C8B-B14F-4D97-AF65-F5344CB8AC3E}">
        <p14:creationId xmlns:p14="http://schemas.microsoft.com/office/powerpoint/2010/main" val="164107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Problems</a:t>
            </a:r>
            <a:endParaRPr lang="en-US" dirty="0"/>
          </a:p>
        </p:txBody>
      </p:sp>
      <p:sp>
        <p:nvSpPr>
          <p:cNvPr id="3" name="Slide Number Placeholder 2"/>
          <p:cNvSpPr>
            <a:spLocks noGrp="1"/>
          </p:cNvSpPr>
          <p:nvPr>
            <p:ph type="sldNum" sz="quarter" idx="10"/>
          </p:nvPr>
        </p:nvSpPr>
        <p:spPr/>
        <p:txBody>
          <a:bodyPr/>
          <a:lstStyle/>
          <a:p>
            <a:fld id="{D303D29F-C580-5C4D-AAA1-94293C4E9288}" type="slidenum">
              <a:rPr lang="en-US" smtClean="0"/>
              <a:pPr/>
              <a:t>7</a:t>
            </a:fld>
            <a:endParaRPr lang="en-US" dirty="0"/>
          </a:p>
        </p:txBody>
      </p:sp>
      <p:pic>
        <p:nvPicPr>
          <p:cNvPr id="4" name="Picture 3" descr="GAO report GAO 16-301 &quot;Additional Data Would Enhance the Stewardship of Clinical Trial across the Agency&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56066"/>
            <a:ext cx="4267200" cy="3745868"/>
          </a:xfrm>
          <a:prstGeom prst="rect">
            <a:avLst/>
          </a:prstGeom>
        </p:spPr>
      </p:pic>
      <p:pic>
        <p:nvPicPr>
          <p:cNvPr id="5" name="Picture 4" descr="&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6019800"/>
            <a:ext cx="1066800" cy="352586"/>
          </a:xfrm>
          <a:prstGeom prst="rect">
            <a:avLst/>
          </a:prstGeom>
        </p:spPr>
      </p:pic>
      <p:sp>
        <p:nvSpPr>
          <p:cNvPr id="6" name="TextBox 5" descr="“NIH’s OD reviews some data on clinical trial activity across NIH but has not finalized what additional data it needs or established a process for using these data to enhance its stewardship.&#10;&#10;NIH is limited in its ability to make data-driven decisions regarding the use of its roughly $3 billion annual investment in clinical trials.” &#10;"/>
          <p:cNvSpPr txBox="1"/>
          <p:nvPr/>
        </p:nvSpPr>
        <p:spPr>
          <a:xfrm>
            <a:off x="4876800" y="1905506"/>
            <a:ext cx="6959600" cy="3046988"/>
          </a:xfrm>
          <a:prstGeom prst="rect">
            <a:avLst/>
          </a:prstGeom>
          <a:noFill/>
        </p:spPr>
        <p:txBody>
          <a:bodyPr wrap="square" rtlCol="0">
            <a:spAutoFit/>
          </a:bodyPr>
          <a:lstStyle/>
          <a:p>
            <a:r>
              <a:rPr lang="en-US" sz="2400" dirty="0" smtClean="0"/>
              <a:t>“NIH’s OD </a:t>
            </a:r>
            <a:r>
              <a:rPr lang="en-US" sz="2400" dirty="0"/>
              <a:t>reviews some data on clinical trial activity across NIH but has not finalized what additional data it needs or established a process for using these data to enhance its </a:t>
            </a:r>
            <a:r>
              <a:rPr lang="en-US" sz="2400" dirty="0" smtClean="0"/>
              <a:t>stewardship.</a:t>
            </a:r>
          </a:p>
          <a:p>
            <a:endParaRPr lang="en-US" sz="2400" dirty="0"/>
          </a:p>
          <a:p>
            <a:r>
              <a:rPr lang="en-US" sz="2400" dirty="0" smtClean="0"/>
              <a:t>NIH </a:t>
            </a:r>
            <a:r>
              <a:rPr lang="en-US" sz="2400" dirty="0"/>
              <a:t>is limited in its ability to make data-driven decisions regarding the use of its roughly $3 billion annual investment in clinical trials</a:t>
            </a:r>
            <a:r>
              <a:rPr lang="en-US" sz="2400" dirty="0" smtClean="0"/>
              <a:t>.”</a:t>
            </a:r>
            <a:r>
              <a:rPr lang="en-US" sz="2400" dirty="0"/>
              <a:t> </a:t>
            </a:r>
          </a:p>
        </p:txBody>
      </p:sp>
    </p:spTree>
    <p:extLst>
      <p:ext uri="{BB962C8B-B14F-4D97-AF65-F5344CB8AC3E}">
        <p14:creationId xmlns:p14="http://schemas.microsoft.com/office/powerpoint/2010/main" val="1567496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Long Road</a:t>
            </a:r>
            <a:endParaRPr lang="en-US" dirty="0"/>
          </a:p>
        </p:txBody>
      </p:sp>
      <p:sp>
        <p:nvSpPr>
          <p:cNvPr id="3" name="Slide Number Placeholder 2"/>
          <p:cNvSpPr>
            <a:spLocks noGrp="1"/>
          </p:cNvSpPr>
          <p:nvPr>
            <p:ph type="sldNum" sz="quarter" idx="10"/>
          </p:nvPr>
        </p:nvSpPr>
        <p:spPr/>
        <p:txBody>
          <a:bodyPr/>
          <a:lstStyle/>
          <a:p>
            <a:fld id="{D303D29F-C580-5C4D-AAA1-94293C4E9288}" type="slidenum">
              <a:rPr lang="en-US" smtClean="0"/>
              <a:pPr/>
              <a:t>8</a:t>
            </a:fld>
            <a:endParaRPr lang="en-US" dirty="0"/>
          </a:p>
        </p:txBody>
      </p:sp>
      <p:pic>
        <p:nvPicPr>
          <p:cNvPr id="4" name="Picture 3" descr="image: NIH Guide notice &quot;Revised definition of clinical trial&quot; NOT-OD-15-015. Released Oct 23, 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304800"/>
            <a:ext cx="5806023" cy="1941050"/>
          </a:xfrm>
          <a:prstGeom prst="rect">
            <a:avLst/>
          </a:prstGeom>
        </p:spPr>
      </p:pic>
      <p:pic>
        <p:nvPicPr>
          <p:cNvPr id="6" name="Picture 5" descr="image: JAMA Viewpoint article &quot;Sharing and Reporting the Results of Clinical Trials&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38" y="3307758"/>
            <a:ext cx="8024825" cy="2559642"/>
          </a:xfrm>
          <a:prstGeom prst="rect">
            <a:avLst/>
          </a:prstGeom>
        </p:spPr>
      </p:pic>
      <p:pic>
        <p:nvPicPr>
          <p:cNvPr id="7" name="Picture 6" descr="image: November 2014 Rock Talk blog post &quot;A Proposed HHS Regulation and NIH Policy to Further the Impace of Clinical Trials Research&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1155496"/>
            <a:ext cx="7762238" cy="2103426"/>
          </a:xfrm>
          <a:prstGeom prst="rect">
            <a:avLst/>
          </a:prstGeom>
          <a:effectLst>
            <a:outerShdw blurRad="50800" dist="38100" dir="13500000" algn="br" rotWithShape="0">
              <a:prstClr val="black">
                <a:alpha val="40000"/>
              </a:prstClr>
            </a:outerShdw>
          </a:effectLst>
        </p:spPr>
      </p:pic>
      <p:pic>
        <p:nvPicPr>
          <p:cNvPr id="5" name="Picture 4" descr="image: Compendium of Public Comments on the Draft NIH Policy on Dissemination of NIH-Funded Clinical Trial Information, Nov 19, 2014-March 29, 20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5230435"/>
            <a:ext cx="7883947" cy="12739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052810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the Policy Exists</a:t>
            </a:r>
            <a:r>
              <a:rPr lang="is-IS" dirty="0" smtClean="0"/>
              <a:t>…</a:t>
            </a:r>
            <a:endParaRPr lang="en-US" dirty="0"/>
          </a:p>
        </p:txBody>
      </p:sp>
      <p:sp>
        <p:nvSpPr>
          <p:cNvPr id="3" name="Slide Number Placeholder 2"/>
          <p:cNvSpPr>
            <a:spLocks noGrp="1"/>
          </p:cNvSpPr>
          <p:nvPr>
            <p:ph type="sldNum" sz="quarter" idx="10"/>
          </p:nvPr>
        </p:nvSpPr>
        <p:spPr/>
        <p:txBody>
          <a:bodyPr/>
          <a:lstStyle/>
          <a:p>
            <a:fld id="{D303D29F-C580-5C4D-AAA1-94293C4E9288}" type="slidenum">
              <a:rPr lang="en-US" smtClean="0"/>
              <a:pPr/>
              <a:t>9</a:t>
            </a:fld>
            <a:endParaRPr lang="en-US" dirty="0"/>
          </a:p>
        </p:txBody>
      </p:sp>
      <p:sp>
        <p:nvSpPr>
          <p:cNvPr id="9" name="TextBox 8" descr="“A fundamental premise of all NIH-funded research is that the results must be disseminated …&#10;&#10;In research involving human beings, scientists have an ethical obligation to ensure that the burden and risk that volunteers assume comes to something, at the very least by ensuring that others are aware of the study and that its findings contribute…”&#10;"/>
          <p:cNvSpPr txBox="1"/>
          <p:nvPr/>
        </p:nvSpPr>
        <p:spPr>
          <a:xfrm>
            <a:off x="4419600" y="1905506"/>
            <a:ext cx="7467600" cy="3046988"/>
          </a:xfrm>
          <a:prstGeom prst="rect">
            <a:avLst/>
          </a:prstGeom>
          <a:noFill/>
        </p:spPr>
        <p:txBody>
          <a:bodyPr wrap="square" rtlCol="0">
            <a:spAutoFit/>
          </a:bodyPr>
          <a:lstStyle/>
          <a:p>
            <a:r>
              <a:rPr lang="en-US" sz="2400" dirty="0" smtClean="0"/>
              <a:t>“A fundamental </a:t>
            </a:r>
            <a:r>
              <a:rPr lang="en-US" sz="2400" dirty="0"/>
              <a:t>premise of </a:t>
            </a:r>
            <a:r>
              <a:rPr lang="en-US" sz="2400" dirty="0" smtClean="0"/>
              <a:t>all NIH-funded </a:t>
            </a:r>
            <a:r>
              <a:rPr lang="en-US" sz="2400" dirty="0"/>
              <a:t>research is that the </a:t>
            </a:r>
            <a:r>
              <a:rPr lang="en-US" sz="2400" dirty="0" smtClean="0"/>
              <a:t>results </a:t>
            </a:r>
            <a:r>
              <a:rPr lang="en-US" sz="2400" dirty="0"/>
              <a:t>must be </a:t>
            </a:r>
            <a:r>
              <a:rPr lang="en-US" sz="2400" dirty="0" smtClean="0"/>
              <a:t>disseminated </a:t>
            </a:r>
            <a:r>
              <a:rPr lang="is-IS" sz="2400" dirty="0" smtClean="0"/>
              <a:t>…</a:t>
            </a:r>
            <a:endParaRPr lang="en-US" sz="2400" dirty="0" smtClean="0"/>
          </a:p>
          <a:p>
            <a:endParaRPr lang="en-US" sz="2400" dirty="0"/>
          </a:p>
          <a:p>
            <a:r>
              <a:rPr lang="en-US" sz="2400" dirty="0"/>
              <a:t>In research involving human </a:t>
            </a:r>
            <a:r>
              <a:rPr lang="en-US" sz="2400" dirty="0" smtClean="0"/>
              <a:t>beings, scientists </a:t>
            </a:r>
            <a:r>
              <a:rPr lang="en-US" sz="2400" dirty="0"/>
              <a:t>have </a:t>
            </a:r>
            <a:r>
              <a:rPr lang="en-US" sz="2400" b="1" dirty="0"/>
              <a:t>an ethical obligation</a:t>
            </a:r>
            <a:r>
              <a:rPr lang="en-US" sz="2400" dirty="0"/>
              <a:t> to ensure that the burden and risk that </a:t>
            </a:r>
            <a:r>
              <a:rPr lang="en-US" sz="2400" dirty="0" smtClean="0"/>
              <a:t>volunteers assume comes </a:t>
            </a:r>
            <a:r>
              <a:rPr lang="en-US" sz="2400" dirty="0"/>
              <a:t>to something, at the very least by ensuring </a:t>
            </a:r>
            <a:r>
              <a:rPr lang="en-US" sz="2400" dirty="0" smtClean="0"/>
              <a:t>that others </a:t>
            </a:r>
            <a:r>
              <a:rPr lang="en-US" sz="2400" dirty="0"/>
              <a:t>are aware of the study and that its findings </a:t>
            </a:r>
            <a:r>
              <a:rPr lang="en-US" sz="2400" dirty="0" smtClean="0"/>
              <a:t>contribute</a:t>
            </a:r>
            <a:r>
              <a:rPr lang="is-IS" sz="2400" dirty="0" smtClean="0"/>
              <a:t>…”</a:t>
            </a:r>
            <a:endParaRPr lang="en-US" sz="2400" dirty="0"/>
          </a:p>
        </p:txBody>
      </p:sp>
      <p:grpSp>
        <p:nvGrpSpPr>
          <p:cNvPr id="6" name="Group 5" descr="image: 42CFR Part 11 &quot;Clinical Trial Registration and Results Information Submission&quot; effective January 18, 2017. "/>
          <p:cNvGrpSpPr/>
          <p:nvPr/>
        </p:nvGrpSpPr>
        <p:grpSpPr>
          <a:xfrm>
            <a:off x="-11545" y="989413"/>
            <a:ext cx="4343400" cy="4644092"/>
            <a:chOff x="-11545" y="989413"/>
            <a:chExt cx="4343400" cy="4644092"/>
          </a:xfrm>
        </p:grpSpPr>
        <p:pic>
          <p:nvPicPr>
            <p:cNvPr id="7" name="Picture 6" descr="&quot;&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5" y="989413"/>
              <a:ext cx="4343400" cy="1415604"/>
            </a:xfrm>
            <a:prstGeom prst="rect">
              <a:avLst/>
            </a:prstGeom>
          </p:spPr>
        </p:pic>
        <p:pic>
          <p:nvPicPr>
            <p:cNvPr id="4" name="Picture 3" descr="&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55" y="3351637"/>
              <a:ext cx="3932277" cy="2281868"/>
            </a:xfrm>
            <a:prstGeom prst="rect">
              <a:avLst/>
            </a:prstGeom>
          </p:spPr>
        </p:pic>
        <p:pic>
          <p:nvPicPr>
            <p:cNvPr id="8" name="Picture 7" descr="&quot;&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9964" y="2553745"/>
              <a:ext cx="1828800" cy="1289001"/>
            </a:xfrm>
            <a:prstGeom prst="rect">
              <a:avLst/>
            </a:prstGeom>
          </p:spPr>
        </p:pic>
      </p:grpSp>
      <p:sp>
        <p:nvSpPr>
          <p:cNvPr id="10" name="TextBox 9" descr="https://www.federalregister.gov/documents/2016/09/21/2016-22379/nih-policy-on-the-dissemination-of-nih-funded-clinical-trial-information &#10;"/>
          <p:cNvSpPr txBox="1"/>
          <p:nvPr/>
        </p:nvSpPr>
        <p:spPr>
          <a:xfrm>
            <a:off x="3923160" y="6042745"/>
            <a:ext cx="7964040" cy="246221"/>
          </a:xfrm>
          <a:prstGeom prst="rect">
            <a:avLst/>
          </a:prstGeom>
          <a:noFill/>
        </p:spPr>
        <p:txBody>
          <a:bodyPr wrap="none" rtlCol="0">
            <a:spAutoFit/>
          </a:bodyPr>
          <a:lstStyle/>
          <a:p>
            <a:r>
              <a:rPr lang="en-US" sz="1000" dirty="0">
                <a:hlinkClick r:id="rId5"/>
              </a:rPr>
              <a:t>https://</a:t>
            </a:r>
            <a:r>
              <a:rPr lang="en-US" sz="1000" dirty="0" smtClean="0">
                <a:hlinkClick r:id="rId5"/>
              </a:rPr>
              <a:t>www.federalregister.gov/documents/2016/09/21/2016-22379/nih-policy-on-the-dissemination-of-nih-funded-clinical-trial-information</a:t>
            </a:r>
            <a:r>
              <a:rPr lang="en-US" sz="1000" dirty="0" smtClean="0"/>
              <a:t> </a:t>
            </a:r>
            <a:endParaRPr lang="en-US" sz="1000" dirty="0"/>
          </a:p>
        </p:txBody>
      </p:sp>
    </p:spTree>
    <p:extLst>
      <p:ext uri="{BB962C8B-B14F-4D97-AF65-F5344CB8AC3E}">
        <p14:creationId xmlns:p14="http://schemas.microsoft.com/office/powerpoint/2010/main" val="1902000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arison of FY13 and FY14 Projected AF Costs 6-7-13 ">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ample_x0020_picture xmlns="73b837e8-634e-46fe-a915-3621e98f7051">
      <Url>https://oer-sharepoint.nih.gov/intranet%20images/bordertemplaterevised.png</Url>
      <Description xsi:nil="true"/>
    </example_x0020_picture>
    <Description0 xmlns="73b837e8-634e-46fe-a915-3621e98f705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4D3FDCABACDA4895BB3A2CB9910DA9" ma:contentTypeVersion="2" ma:contentTypeDescription="Create a new document." ma:contentTypeScope="" ma:versionID="1205bae03f749040464934b8236f87c8">
  <xsd:schema xmlns:xsd="http://www.w3.org/2001/XMLSchema" xmlns:xs="http://www.w3.org/2001/XMLSchema" xmlns:p="http://schemas.microsoft.com/office/2006/metadata/properties" xmlns:ns2="73b837e8-634e-46fe-a915-3621e98f7051" targetNamespace="http://schemas.microsoft.com/office/2006/metadata/properties" ma:root="true" ma:fieldsID="321eb9dcbbc341a01a89f5c7ea197662" ns2:_="">
    <xsd:import namespace="73b837e8-634e-46fe-a915-3621e98f7051"/>
    <xsd:element name="properties">
      <xsd:complexType>
        <xsd:sequence>
          <xsd:element name="documentManagement">
            <xsd:complexType>
              <xsd:all>
                <xsd:element ref="ns2:Description0" minOccurs="0"/>
                <xsd:element ref="ns2:example_x0020_pictur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b837e8-634e-46fe-a915-3621e98f7051"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example_x0020_picture" ma:index="9" nillable="true" ma:displayName="example picture" ma:format="Image" ma:internalName="example_x0020_pictur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EC9694-A4D8-4442-8D4A-036347845C6B}">
  <ds:schemaRefs>
    <ds:schemaRef ds:uri="http://schemas.microsoft.com/office/2006/metadata/properties"/>
    <ds:schemaRef ds:uri="73b837e8-634e-46fe-a915-3621e98f7051"/>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693B595-866A-4289-8043-6FBF09F38A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b837e8-634e-46fe-a915-3621e98f70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3B1091-3D76-4FFB-9726-B99CBAD525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Comparison of FY13 and FY14 Projected AF Costs 6-7-13 </Template>
  <TotalTime>5685</TotalTime>
  <Words>614</Words>
  <Application>Microsoft Office PowerPoint</Application>
  <PresentationFormat>Widescreen</PresentationFormat>
  <Paragraphs>70</Paragraphs>
  <Slides>16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ＭＳ Ｐゴシック</vt:lpstr>
      <vt:lpstr>Arial</vt:lpstr>
      <vt:lpstr>Comparison of FY13 and FY14 Projected AF Costs 6-7-13 </vt:lpstr>
      <vt:lpstr>  NIH Clinical Trials and Transparency Reforms   Why the Changes?</vt:lpstr>
      <vt:lpstr>Problems!</vt:lpstr>
      <vt:lpstr>We Did Not Believe It</vt:lpstr>
      <vt:lpstr>At Your Institution</vt:lpstr>
      <vt:lpstr>Just How Serious This Is…</vt:lpstr>
      <vt:lpstr>Continued… “Sharing Results Should Not Be Optional”</vt:lpstr>
      <vt:lpstr>More Problems</vt:lpstr>
      <vt:lpstr>A Long Road</vt:lpstr>
      <vt:lpstr>Now the Policy Exists…</vt:lpstr>
      <vt:lpstr>Publicity</vt:lpstr>
      <vt:lpstr>Laudable Goal … As Long as It Doesn’t Affect Me ...</vt:lpstr>
      <vt:lpstr>Enabling Systems (Culture) Change</vt:lpstr>
      <vt:lpstr>Public website</vt:lpstr>
      <vt:lpstr>OER Site for Steps for Registering and Reporting  in ClincalTrials.gov</vt:lpstr>
      <vt:lpstr>Accountability, Ethical Mandate, Transparency</vt:lpstr>
      <vt:lpstr>Accountability, Ethical Mandate, Transparency  - Not a Suprise</vt:lpstr>
    </vt:vector>
  </TitlesOfParts>
  <Company>NIH\OD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OER FY14 Budget Projections</dc:title>
  <dc:subject>OER PowerPoint (PPT) Template - 508 Compliant</dc:subject>
  <dc:creator>dileym</dc:creator>
  <cp:keywords>OER PowerPoint (PPT) Template - 508 Compliant</cp:keywords>
  <cp:lastModifiedBy>Columbus, Megan (NIH/OD) [E]</cp:lastModifiedBy>
  <cp:revision>411</cp:revision>
  <cp:lastPrinted>2017-07-18T18:27:17Z</cp:lastPrinted>
  <dcterms:created xsi:type="dcterms:W3CDTF">2013-06-10T11:08:15Z</dcterms:created>
  <dcterms:modified xsi:type="dcterms:W3CDTF">2017-09-07T15:53:31Z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0x010100CF4D3FDCABACDA4895BB3A2CB9910DA9</vt:lpwstr>
  </property>
  <property fmtid="{D5CDD505-2E9C-101B-9397-08002B2CF9AE}" pid="4" name="_NewReviewCycle">
    <vt:lpwstr/>
  </property>
</Properties>
</file>