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86" r:id="rId6"/>
    <p:sldId id="308" r:id="rId7"/>
    <p:sldId id="291" r:id="rId8"/>
    <p:sldId id="292" r:id="rId9"/>
    <p:sldId id="293" r:id="rId10"/>
    <p:sldId id="294" r:id="rId11"/>
    <p:sldId id="262" r:id="rId12"/>
    <p:sldId id="300" r:id="rId13"/>
    <p:sldId id="272" r:id="rId14"/>
    <p:sldId id="311" r:id="rId15"/>
    <p:sldId id="276" r:id="rId16"/>
    <p:sldId id="265" r:id="rId17"/>
    <p:sldId id="277" r:id="rId18"/>
    <p:sldId id="264" r:id="rId19"/>
    <p:sldId id="278" r:id="rId20"/>
    <p:sldId id="279" r:id="rId21"/>
    <p:sldId id="307" r:id="rId22"/>
    <p:sldId id="299" r:id="rId23"/>
    <p:sldId id="302" r:id="rId24"/>
    <p:sldId id="310" r:id="rId25"/>
    <p:sldId id="303" r:id="rId26"/>
    <p:sldId id="285" r:id="rId27"/>
    <p:sldId id="283" r:id="rId28"/>
    <p:sldId id="297" r:id="rId29"/>
    <p:sldId id="298" r:id="rId30"/>
    <p:sldId id="312" r:id="rId31"/>
    <p:sldId id="268" r:id="rId32"/>
    <p:sldId id="304" r:id="rId33"/>
    <p:sldId id="306" r:id="rId34"/>
    <p:sldId id="260" r:id="rId35"/>
  </p:sldIdLst>
  <p:sldSz cx="12192000" cy="6858000"/>
  <p:notesSz cx="9296400" cy="7010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umbus, Megan (NIH/OD) [E]" initials="C[" lastIdx="9" clrIdx="0">
    <p:extLst>
      <p:ext uri="{19B8F6BF-5375-455C-9EA6-DF929625EA0E}">
        <p15:presenceInfo xmlns:p15="http://schemas.microsoft.com/office/powerpoint/2012/main" userId="S-1-5-21-12604286-656692736-1848903544-75418" providerId="AD"/>
      </p:ext>
    </p:extLst>
  </p:cmAuthor>
  <p:cmAuthor id="2" name="Elyse Sullivan" initials="ES" lastIdx="5" clrIdx="1">
    <p:extLst>
      <p:ext uri="{19B8F6BF-5375-455C-9EA6-DF929625EA0E}">
        <p15:presenceInfo xmlns:p15="http://schemas.microsoft.com/office/powerpoint/2012/main" userId="Elyse Sulli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48E"/>
    <a:srgbClr val="1E548F"/>
    <a:srgbClr val="70AD47"/>
    <a:srgbClr val="2F559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3" autoAdjust="0"/>
    <p:restoredTop sz="95373" autoAdjust="0"/>
  </p:normalViewPr>
  <p:slideViewPr>
    <p:cSldViewPr snapToGrid="0">
      <p:cViewPr varScale="1">
        <p:scale>
          <a:sx n="111" d="100"/>
          <a:sy n="111" d="100"/>
        </p:scale>
        <p:origin x="108"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hita Das" userId="5ce7860a-83d7-4dc6-89a8-9e1f89da82c7" providerId="ADAL" clId="{951ED1D4-E4E1-4E21-9405-57013321A71C}"/>
    <pc:docChg chg="custSel modSld">
      <pc:chgData name="Ishita Das" userId="5ce7860a-83d7-4dc6-89a8-9e1f89da82c7" providerId="ADAL" clId="{951ED1D4-E4E1-4E21-9405-57013321A71C}" dt="2018-12-10T14:14:03.417" v="222" actId="1036"/>
      <pc:docMkLst>
        <pc:docMk/>
      </pc:docMkLst>
      <pc:sldChg chg="modSp">
        <pc:chgData name="Ishita Das" userId="5ce7860a-83d7-4dc6-89a8-9e1f89da82c7" providerId="ADAL" clId="{951ED1D4-E4E1-4E21-9405-57013321A71C}" dt="2018-12-10T14:14:03.417" v="222" actId="1036"/>
        <pc:sldMkLst>
          <pc:docMk/>
          <pc:sldMk cId="395433275" sldId="278"/>
        </pc:sldMkLst>
        <pc:spChg chg="mod">
          <ac:chgData name="Ishita Das" userId="5ce7860a-83d7-4dc6-89a8-9e1f89da82c7" providerId="ADAL" clId="{951ED1D4-E4E1-4E21-9405-57013321A71C}" dt="2018-12-10T14:13:55.813" v="184" actId="20577"/>
          <ac:spMkLst>
            <pc:docMk/>
            <pc:sldMk cId="395433275" sldId="278"/>
            <ac:spMk id="3" creationId="{9FE0E0D1-AD61-4689-B516-033A2512108B}"/>
          </ac:spMkLst>
        </pc:spChg>
        <pc:spChg chg="mod">
          <ac:chgData name="Ishita Das" userId="5ce7860a-83d7-4dc6-89a8-9e1f89da82c7" providerId="ADAL" clId="{951ED1D4-E4E1-4E21-9405-57013321A71C}" dt="2018-12-10T14:14:03.417" v="222" actId="1036"/>
          <ac:spMkLst>
            <pc:docMk/>
            <pc:sldMk cId="395433275" sldId="278"/>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2483AF3D-EBDD-4AE9-83F9-0442CF653A9B}" type="datetimeFigureOut">
              <a:rPr lang="en-US" smtClean="0"/>
              <a:t>12/10/2018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DA966FA-F3E9-4F36-A3ED-C095F194F16F}" type="slidenum">
              <a:rPr lang="en-US" smtClean="0"/>
              <a:t>‹#›</a:t>
            </a:fld>
            <a:endParaRPr lang="en-US"/>
          </a:p>
        </p:txBody>
      </p:sp>
    </p:spTree>
    <p:extLst>
      <p:ext uri="{BB962C8B-B14F-4D97-AF65-F5344CB8AC3E}">
        <p14:creationId xmlns:p14="http://schemas.microsoft.com/office/powerpoint/2010/main" val="1925357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0D0A3E47-4405-4BCB-9588-2FBB02191B84}" type="datetimeFigureOut">
              <a:rPr lang="en-US" smtClean="0"/>
              <a:t>12/10/2018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76AEFEB-137D-41A1-8EDA-A4ADF5A11E0C}" type="slidenum">
              <a:rPr lang="en-US" smtClean="0"/>
              <a:t>‹#›</a:t>
            </a:fld>
            <a:endParaRPr lang="en-US"/>
          </a:p>
        </p:txBody>
      </p:sp>
    </p:spTree>
    <p:extLst>
      <p:ext uri="{BB962C8B-B14F-4D97-AF65-F5344CB8AC3E}">
        <p14:creationId xmlns:p14="http://schemas.microsoft.com/office/powerpoint/2010/main" val="282811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exus.od.nih.gov/all/2016/09/16/clinical-trials-stewardship-and-transparenc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rants.nih.gov/grants/guide/notice-files/NOT-OD-16-147.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exus.od.nih.gov/all/2016/03/31/nih-and-fda-seek-feedback-on-clinical-trial-protocol-template/" TargetMode="External"/><Relationship Id="rId5" Type="http://schemas.openxmlformats.org/officeDocument/2006/relationships/hyperlink" Target="https://grants.nih.gov/grants/guide/notice-files/NOT-OD-16-094.html" TargetMode="External"/><Relationship Id="rId4" Type="http://schemas.openxmlformats.org/officeDocument/2006/relationships/hyperlink" Target="https://s3.amazonaws.com/public-inspection.federalregister.gov/2016-22129.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ants.nih.gov/grants/guide/notice-files/NOT-OD-16-148.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obssr.od.nih.gov/training/web-based-learning/good-clinical-practice-for-social-and-behavioral-research-elearning-course/" TargetMode="External"/><Relationship Id="rId5" Type="http://schemas.openxmlformats.org/officeDocument/2006/relationships/hyperlink" Target="https://gcp.nihtraining.com/about" TargetMode="External"/><Relationship Id="rId4" Type="http://schemas.openxmlformats.org/officeDocument/2006/relationships/hyperlink" Target="https://gcplearningcenter.niaid.nih.gov/Pages/default.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September 16, 2016, </a:t>
            </a:r>
            <a:r>
              <a:rPr lang="en-US" sz="1200" u="sng" kern="1200" dirty="0">
                <a:solidFill>
                  <a:schemeClr val="tx1"/>
                </a:solidFill>
                <a:effectLst/>
                <a:latin typeface="+mn-lt"/>
                <a:ea typeface="+mn-ea"/>
                <a:cs typeface="+mn-cs"/>
                <a:hlinkClick r:id="rId3"/>
              </a:rPr>
              <a:t>NIH announced</a:t>
            </a:r>
            <a:r>
              <a:rPr lang="en-US" sz="1200" kern="1200" dirty="0">
                <a:solidFill>
                  <a:schemeClr val="tx1"/>
                </a:solidFill>
                <a:effectLst/>
                <a:latin typeface="+mn-lt"/>
                <a:ea typeface="+mn-ea"/>
                <a:cs typeface="+mn-cs"/>
              </a:rPr>
              <a:t> a series of reforms and initiatives to improve our stewardship of clinical trials.  NIH announced these reforms after years of development and extensive dialogue with numerous external stakeholders. </a:t>
            </a:r>
            <a:endParaRPr lang="en-US" dirty="0"/>
          </a:p>
        </p:txBody>
      </p:sp>
      <p:sp>
        <p:nvSpPr>
          <p:cNvPr id="4" name="Slide Number Placeholder 3"/>
          <p:cNvSpPr>
            <a:spLocks noGrp="1"/>
          </p:cNvSpPr>
          <p:nvPr>
            <p:ph type="sldNum" sz="quarter" idx="10"/>
          </p:nvPr>
        </p:nvSpPr>
        <p:spPr/>
        <p:txBody>
          <a:bodyPr/>
          <a:lstStyle/>
          <a:p>
            <a:fld id="{B76AEFEB-137D-41A1-8EDA-A4ADF5A11E0C}" type="slidenum">
              <a:rPr lang="en-US" smtClean="0"/>
              <a:t>2</a:t>
            </a:fld>
            <a:endParaRPr lang="en-US"/>
          </a:p>
        </p:txBody>
      </p:sp>
    </p:spTree>
    <p:extLst>
      <p:ext uri="{BB962C8B-B14F-4D97-AF65-F5344CB8AC3E}">
        <p14:creationId xmlns:p14="http://schemas.microsoft.com/office/powerpoint/2010/main" val="284027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17</a:t>
            </a:fld>
            <a:endParaRPr lang="en-US"/>
          </a:p>
        </p:txBody>
      </p:sp>
    </p:spTree>
    <p:extLst>
      <p:ext uri="{BB962C8B-B14F-4D97-AF65-F5344CB8AC3E}">
        <p14:creationId xmlns:p14="http://schemas.microsoft.com/office/powerpoint/2010/main" val="27627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19</a:t>
            </a:fld>
            <a:endParaRPr lang="en-US"/>
          </a:p>
        </p:txBody>
      </p:sp>
    </p:spTree>
    <p:extLst>
      <p:ext uri="{BB962C8B-B14F-4D97-AF65-F5344CB8AC3E}">
        <p14:creationId xmlns:p14="http://schemas.microsoft.com/office/powerpoint/2010/main" val="425884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20</a:t>
            </a:fld>
            <a:endParaRPr lang="en-US"/>
          </a:p>
        </p:txBody>
      </p:sp>
    </p:spTree>
    <p:extLst>
      <p:ext uri="{BB962C8B-B14F-4D97-AF65-F5344CB8AC3E}">
        <p14:creationId xmlns:p14="http://schemas.microsoft.com/office/powerpoint/2010/main" val="405318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22</a:t>
            </a:fld>
            <a:endParaRPr lang="en-US"/>
          </a:p>
        </p:txBody>
      </p:sp>
    </p:spTree>
    <p:extLst>
      <p:ext uri="{BB962C8B-B14F-4D97-AF65-F5344CB8AC3E}">
        <p14:creationId xmlns:p14="http://schemas.microsoft.com/office/powerpoint/2010/main" val="226201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23</a:t>
            </a:fld>
            <a:endParaRPr lang="en-US"/>
          </a:p>
        </p:txBody>
      </p:sp>
    </p:spTree>
    <p:extLst>
      <p:ext uri="{BB962C8B-B14F-4D97-AF65-F5344CB8AC3E}">
        <p14:creationId xmlns:p14="http://schemas.microsoft.com/office/powerpoint/2010/main" val="4125903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24</a:t>
            </a:fld>
            <a:endParaRPr lang="en-US"/>
          </a:p>
        </p:txBody>
      </p:sp>
    </p:spTree>
    <p:extLst>
      <p:ext uri="{BB962C8B-B14F-4D97-AF65-F5344CB8AC3E}">
        <p14:creationId xmlns:p14="http://schemas.microsoft.com/office/powerpoint/2010/main" val="28127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25</a:t>
            </a:fld>
            <a:endParaRPr lang="en-US"/>
          </a:p>
        </p:txBody>
      </p:sp>
    </p:spTree>
    <p:extLst>
      <p:ext uri="{BB962C8B-B14F-4D97-AF65-F5344CB8AC3E}">
        <p14:creationId xmlns:p14="http://schemas.microsoft.com/office/powerpoint/2010/main" val="331953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26</a:t>
            </a:fld>
            <a:endParaRPr lang="en-US"/>
          </a:p>
        </p:txBody>
      </p:sp>
    </p:spTree>
    <p:extLst>
      <p:ext uri="{BB962C8B-B14F-4D97-AF65-F5344CB8AC3E}">
        <p14:creationId xmlns:p14="http://schemas.microsoft.com/office/powerpoint/2010/main" val="188413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can dive into the details, we must first understand</a:t>
            </a:r>
            <a:r>
              <a:rPr lang="en-US" baseline="0" dirty="0"/>
              <a:t> what research falls under these reforms and how NIH defines a clinical trial.</a:t>
            </a:r>
            <a:endParaRPr lang="en-US" dirty="0"/>
          </a:p>
        </p:txBody>
      </p:sp>
      <p:sp>
        <p:nvSpPr>
          <p:cNvPr id="4" name="Slide Number Placeholder 3"/>
          <p:cNvSpPr>
            <a:spLocks noGrp="1"/>
          </p:cNvSpPr>
          <p:nvPr>
            <p:ph type="sldNum" sz="quarter" idx="10"/>
          </p:nvPr>
        </p:nvSpPr>
        <p:spPr/>
        <p:txBody>
          <a:bodyPr/>
          <a:lstStyle/>
          <a:p>
            <a:fld id="{B76AEFEB-137D-41A1-8EDA-A4ADF5A11E0C}" type="slidenum">
              <a:rPr lang="en-US" smtClean="0"/>
              <a:t>4</a:t>
            </a:fld>
            <a:endParaRPr lang="en-US"/>
          </a:p>
        </p:txBody>
      </p:sp>
    </p:spTree>
    <p:extLst>
      <p:ext uri="{BB962C8B-B14F-4D97-AF65-F5344CB8AC3E}">
        <p14:creationId xmlns:p14="http://schemas.microsoft.com/office/powerpoint/2010/main" val="233930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8</a:t>
            </a:fld>
            <a:endParaRPr lang="en-US"/>
          </a:p>
        </p:txBody>
      </p:sp>
    </p:spTree>
    <p:extLst>
      <p:ext uri="{BB962C8B-B14F-4D97-AF65-F5344CB8AC3E}">
        <p14:creationId xmlns:p14="http://schemas.microsoft.com/office/powerpoint/2010/main" val="337460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NIH announced these reforms after years of development and extensive dialogue with numerous external stakeholders.  The reforms include changes to </a:t>
            </a:r>
            <a:r>
              <a:rPr lang="en-US" sz="1200" u="sng" kern="1200" dirty="0">
                <a:solidFill>
                  <a:schemeClr val="tx1"/>
                </a:solidFill>
                <a:effectLst/>
                <a:latin typeface="+mn-lt"/>
                <a:ea typeface="+mn-ea"/>
                <a:cs typeface="+mn-cs"/>
                <a:hlinkClick r:id="rId3"/>
              </a:rPr>
              <a:t>clinical trial applications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enhanced registration and summary results reporting</a:t>
            </a:r>
            <a:r>
              <a:rPr lang="en-US" sz="1200" kern="1200" dirty="0">
                <a:solidFill>
                  <a:schemeClr val="tx1"/>
                </a:solidFill>
                <a:effectLst/>
                <a:latin typeface="+mn-lt"/>
                <a:ea typeface="+mn-ea"/>
                <a:cs typeface="+mn-cs"/>
              </a:rPr>
              <a:t>, use of a </a:t>
            </a:r>
            <a:r>
              <a:rPr lang="en-US" sz="1200" u="sng" kern="1200" dirty="0">
                <a:solidFill>
                  <a:schemeClr val="tx1"/>
                </a:solidFill>
                <a:effectLst/>
                <a:latin typeface="+mn-lt"/>
                <a:ea typeface="+mn-ea"/>
                <a:cs typeface="+mn-cs"/>
                <a:hlinkClick r:id="rId5"/>
              </a:rPr>
              <a:t>single-IRB for multi-site studies</a:t>
            </a:r>
            <a:r>
              <a:rPr lang="en-US" sz="1200" kern="1200" dirty="0">
                <a:solidFill>
                  <a:schemeClr val="tx1"/>
                </a:solidFill>
                <a:effectLst/>
                <a:latin typeface="+mn-lt"/>
                <a:ea typeface="+mn-ea"/>
                <a:cs typeface="+mn-cs"/>
              </a:rPr>
              <a:t>, and plans to encourage use of a </a:t>
            </a:r>
            <a:r>
              <a:rPr lang="en-US" sz="1200" u="sng" kern="1200" dirty="0">
                <a:solidFill>
                  <a:schemeClr val="tx1"/>
                </a:solidFill>
                <a:effectLst/>
                <a:latin typeface="+mn-lt"/>
                <a:ea typeface="+mn-ea"/>
                <a:cs typeface="+mn-cs"/>
                <a:hlinkClick r:id="rId6"/>
              </a:rPr>
              <a:t>clinical trial protocol template</a:t>
            </a:r>
            <a:r>
              <a:rPr lang="en-US" sz="1200" kern="1200" dirty="0">
                <a:solidFill>
                  <a:schemeClr val="tx1"/>
                </a:solidFill>
                <a:effectLst/>
                <a:latin typeface="+mn-lt"/>
                <a:ea typeface="+mn-ea"/>
                <a:cs typeface="+mn-cs"/>
              </a:rPr>
              <a:t> developed in collaboration with the U.S. Food &amp; Drug Administration.  </a:t>
            </a: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11</a:t>
            </a:fld>
            <a:endParaRPr lang="en-US"/>
          </a:p>
        </p:txBody>
      </p:sp>
    </p:spTree>
    <p:extLst>
      <p:ext uri="{BB962C8B-B14F-4D97-AF65-F5344CB8AC3E}">
        <p14:creationId xmlns:p14="http://schemas.microsoft.com/office/powerpoint/2010/main" val="16724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12</a:t>
            </a:fld>
            <a:endParaRPr lang="en-US"/>
          </a:p>
        </p:txBody>
      </p:sp>
    </p:spTree>
    <p:extLst>
      <p:ext uri="{BB962C8B-B14F-4D97-AF65-F5344CB8AC3E}">
        <p14:creationId xmlns:p14="http://schemas.microsoft.com/office/powerpoint/2010/main" val="197233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hlinkClick r:id="rId3"/>
              </a:rPr>
              <a:t>NIH GCP policy</a:t>
            </a:r>
            <a:r>
              <a:rPr lang="en-US" dirty="0"/>
              <a:t> does not specify that a particular GCP course or program be taken. The policy includes links to GCP training courses sponsored by </a:t>
            </a:r>
            <a:r>
              <a:rPr lang="en-US" dirty="0">
                <a:hlinkClick r:id="rId4"/>
              </a:rPr>
              <a:t>NIAID</a:t>
            </a:r>
            <a:r>
              <a:rPr lang="en-US" dirty="0"/>
              <a:t> and </a:t>
            </a:r>
            <a:r>
              <a:rPr lang="en-US" dirty="0">
                <a:hlinkClick r:id="rId5"/>
              </a:rPr>
              <a:t>NIDA</a:t>
            </a:r>
            <a:r>
              <a:rPr lang="en-US" dirty="0"/>
              <a:t>. In addition, NCATS has developed </a:t>
            </a:r>
            <a:r>
              <a:rPr lang="en-US" dirty="0">
                <a:hlinkClick r:id="rId6"/>
              </a:rPr>
              <a:t>a GCP training program geared to behavioral clinical trial investigators</a:t>
            </a:r>
            <a:r>
              <a:rPr lang="en-US" dirty="0"/>
              <a:t>. These courses are free of charge. Other free courses as well as fee-based courses are available.</a:t>
            </a:r>
          </a:p>
        </p:txBody>
      </p:sp>
      <p:sp>
        <p:nvSpPr>
          <p:cNvPr id="4" name="Slide Number Placeholder 3"/>
          <p:cNvSpPr>
            <a:spLocks noGrp="1"/>
          </p:cNvSpPr>
          <p:nvPr>
            <p:ph type="sldNum" sz="quarter" idx="10"/>
          </p:nvPr>
        </p:nvSpPr>
        <p:spPr/>
        <p:txBody>
          <a:bodyPr/>
          <a:lstStyle/>
          <a:p>
            <a:fld id="{F9F5C72C-6E71-4E31-B55D-1C3219AF657B}" type="slidenum">
              <a:rPr lang="en-US" smtClean="0"/>
              <a:t>13</a:t>
            </a:fld>
            <a:endParaRPr lang="en-US"/>
          </a:p>
        </p:txBody>
      </p:sp>
    </p:spTree>
    <p:extLst>
      <p:ext uri="{BB962C8B-B14F-4D97-AF65-F5344CB8AC3E}">
        <p14:creationId xmlns:p14="http://schemas.microsoft.com/office/powerpoint/2010/main" val="427879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14</a:t>
            </a:fld>
            <a:endParaRPr lang="en-US"/>
          </a:p>
        </p:txBody>
      </p:sp>
    </p:spTree>
    <p:extLst>
      <p:ext uri="{BB962C8B-B14F-4D97-AF65-F5344CB8AC3E}">
        <p14:creationId xmlns:p14="http://schemas.microsoft.com/office/powerpoint/2010/main" val="43421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primary places that your FOA will indicate</a:t>
            </a:r>
            <a:r>
              <a:rPr lang="en-US" baseline="0" dirty="0"/>
              <a:t> whether it accepts clinical trials or not</a:t>
            </a: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15</a:t>
            </a:fld>
            <a:endParaRPr lang="en-US"/>
          </a:p>
        </p:txBody>
      </p:sp>
    </p:spTree>
    <p:extLst>
      <p:ext uri="{BB962C8B-B14F-4D97-AF65-F5344CB8AC3E}">
        <p14:creationId xmlns:p14="http://schemas.microsoft.com/office/powerpoint/2010/main" val="142462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16</a:t>
            </a:fld>
            <a:endParaRPr lang="en-US"/>
          </a:p>
        </p:txBody>
      </p:sp>
    </p:spTree>
    <p:extLst>
      <p:ext uri="{BB962C8B-B14F-4D97-AF65-F5344CB8AC3E}">
        <p14:creationId xmlns:p14="http://schemas.microsoft.com/office/powerpoint/2010/main" val="1871399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12/10/2018</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4187" y="688952"/>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056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12/10/2018</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760" y="6066237"/>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913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12/10/2018</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6048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C6C-B9F2-4054-A063-D7951589B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95CD4-29E3-40F9-9F26-683A43B632C0}"/>
              </a:ext>
            </a:extLst>
          </p:cNvPr>
          <p:cNvSpPr>
            <a:spLocks noGrp="1"/>
          </p:cNvSpPr>
          <p:nvPr>
            <p:ph idx="1"/>
          </p:nvPr>
        </p:nvSpPr>
        <p:spPr>
          <a:xfrm>
            <a:off x="838200" y="1825625"/>
            <a:ext cx="10515600" cy="4137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D0B8682-79B2-4D95-A726-3E52A99370FE}"/>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89F8BC-EB1D-49D5-A945-E2BA2A76C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12284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61E7-3BB4-47E5-899F-95508ED89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22AE-7E52-435B-B087-F2157CF47946}"/>
              </a:ext>
            </a:extLst>
          </p:cNvPr>
          <p:cNvSpPr>
            <a:spLocks noGrp="1"/>
          </p:cNvSpPr>
          <p:nvPr>
            <p:ph sz="half" idx="1"/>
          </p:nvPr>
        </p:nvSpPr>
        <p:spPr>
          <a:xfrm>
            <a:off x="838200" y="1825625"/>
            <a:ext cx="5181600" cy="41747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F5DE05B-86E9-4086-B251-BC0F05FA5008}"/>
              </a:ext>
            </a:extLst>
          </p:cNvPr>
          <p:cNvSpPr>
            <a:spLocks noGrp="1"/>
          </p:cNvSpPr>
          <p:nvPr>
            <p:ph sz="half" idx="2"/>
          </p:nvPr>
        </p:nvSpPr>
        <p:spPr>
          <a:xfrm>
            <a:off x="6172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A0F8-FC41-4BED-BA42-19A81813DA26}"/>
              </a:ext>
            </a:extLst>
          </p:cNvPr>
          <p:cNvSpPr>
            <a:spLocks noGrp="1"/>
          </p:cNvSpPr>
          <p:nvPr>
            <p:ph type="dt" sz="half" idx="10"/>
          </p:nvPr>
        </p:nvSpPr>
        <p:spPr/>
        <p:txBody>
          <a:bodyPr/>
          <a:lstStyle/>
          <a:p>
            <a:fld id="{B2FCFEE6-D5CA-49FA-B4E7-B721CE941418}" type="datetimeFigureOut">
              <a:rPr lang="en-US" smtClean="0"/>
              <a:t>12/10/2018</a:t>
            </a:fld>
            <a:endParaRPr lang="en-US"/>
          </a:p>
        </p:txBody>
      </p:sp>
      <p:sp>
        <p:nvSpPr>
          <p:cNvPr id="6" name="Footer Placeholder 5">
            <a:extLst>
              <a:ext uri="{FF2B5EF4-FFF2-40B4-BE49-F238E27FC236}">
                <a16:creationId xmlns:a16="http://schemas.microsoft.com/office/drawing/2014/main" id="{F9B63058-F6E3-4250-AD2F-801E277B5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FBBA-D6F9-48A3-ABFB-B53597786619}"/>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1" name="Rectangle 10">
            <a:extLst>
              <a:ext uri="{FF2B5EF4-FFF2-40B4-BE49-F238E27FC236}">
                <a16:creationId xmlns:a16="http://schemas.microsoft.com/office/drawing/2014/main" id="{FC26DC41-B1B6-45FF-AA15-EE95A405D35D}"/>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600ECC-A1F6-4636-83B0-ECA83845B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367363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50898" y="1482281"/>
            <a:ext cx="10114058" cy="837566"/>
          </a:xfrm>
        </p:spPr>
        <p:txBody>
          <a:bodyPr anchor="b">
            <a:normAutofit/>
          </a:bodyPr>
          <a:lstStyle>
            <a:lvl1pPr algn="ctr">
              <a:defRPr sz="6000" b="0">
                <a:solidFill>
                  <a:schemeClr val="tx1">
                    <a:lumMod val="95000"/>
                    <a:lumOff val="5000"/>
                  </a:schemeClr>
                </a:solidFill>
                <a:latin typeface="+mj-lt"/>
              </a:defRPr>
            </a:lvl1pPr>
          </a:lstStyle>
          <a:p>
            <a:endParaRPr lang="en-US" dirty="0"/>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12/10/2018</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0" name="Picture 9">
            <a:extLst>
              <a:ext uri="{FF2B5EF4-FFF2-40B4-BE49-F238E27FC236}">
                <a16:creationId xmlns:a16="http://schemas.microsoft.com/office/drawing/2014/main" id="{EA70F524-B236-4B33-B68E-D96504BB3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6113" y="556919"/>
            <a:ext cx="3763627" cy="580226"/>
          </a:xfrm>
          <a:prstGeom prst="rect">
            <a:avLst/>
          </a:prstGeom>
          <a:ln w="76200">
            <a:noFill/>
          </a:ln>
        </p:spPr>
      </p:pic>
      <p:sp>
        <p:nvSpPr>
          <p:cNvPr id="8" name="Rectangle 7">
            <a:extLst>
              <a:ext uri="{FF2B5EF4-FFF2-40B4-BE49-F238E27FC236}">
                <a16:creationId xmlns:a16="http://schemas.microsoft.com/office/drawing/2014/main" id="{E15F7503-7CBA-43FA-9627-51D6C40B25D2}"/>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56DAD94-69BF-4DEE-BA54-7A81CC8DC9ED}"/>
              </a:ext>
            </a:extLst>
          </p:cNvPr>
          <p:cNvCxnSpPr/>
          <p:nvPr userDrawn="1"/>
        </p:nvCxnSpPr>
        <p:spPr>
          <a:xfrm>
            <a:off x="838200" y="2366278"/>
            <a:ext cx="105156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p:nvPr>
        </p:nvSpPr>
        <p:spPr>
          <a:xfrm>
            <a:off x="1467642" y="2948350"/>
            <a:ext cx="9256713" cy="3208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9572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A315E-5C32-4F74-B34A-AA3AB33EB828}"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2283-0E60-4EB1-AEEC-5A212CB377EE}" type="slidenum">
              <a:rPr lang="en-US" smtClean="0"/>
              <a:t>‹#›</a:t>
            </a:fld>
            <a:endParaRPr lang="en-US"/>
          </a:p>
        </p:txBody>
      </p:sp>
    </p:spTree>
    <p:custDataLst>
      <p:tags r:id="rId1"/>
    </p:custDataLst>
    <p:extLst>
      <p:ext uri="{BB962C8B-B14F-4D97-AF65-F5344CB8AC3E}">
        <p14:creationId xmlns:p14="http://schemas.microsoft.com/office/powerpoint/2010/main" val="229402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7741C-C5E1-417F-BC73-E70788C8A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C208F6-FC7D-4812-91D1-757A74445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74C9D4-482C-4A91-81C7-042165CD4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CFEE6-D5CA-49FA-B4E7-B721CE941418}" type="datetimeFigureOut">
              <a:rPr lang="en-US" smtClean="0"/>
              <a:t>12/10/2018</a:t>
            </a:fld>
            <a:endParaRPr lang="en-US"/>
          </a:p>
        </p:txBody>
      </p:sp>
      <p:sp>
        <p:nvSpPr>
          <p:cNvPr id="5" name="Footer Placeholder 4">
            <a:extLst>
              <a:ext uri="{FF2B5EF4-FFF2-40B4-BE49-F238E27FC236}">
                <a16:creationId xmlns:a16="http://schemas.microsoft.com/office/drawing/2014/main" id="{FDF809C2-7843-4B79-9AB2-0B68E5B9A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A542E-0E53-4D2B-9ED0-5F76D54DA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65A9-FC78-43A3-8AB4-BFB1BBE89465}" type="slidenum">
              <a:rPr lang="en-US" smtClean="0"/>
              <a:t>‹#›</a:t>
            </a:fld>
            <a:endParaRPr lang="en-US"/>
          </a:p>
        </p:txBody>
      </p:sp>
    </p:spTree>
    <p:extLst>
      <p:ext uri="{BB962C8B-B14F-4D97-AF65-F5344CB8AC3E}">
        <p14:creationId xmlns:p14="http://schemas.microsoft.com/office/powerpoint/2010/main" val="274103444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2" r:id="rId5"/>
    <p:sldLayoutId id="2147483658" r:id="rId6"/>
    <p:sldLayoutId id="21474836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policy/clinical-trials/definition.htm" TargetMode="Externa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hyperlink" Target="https://grants.nih.gov/policy/clinical-trials/good-clinical-training.ht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hyperlink" Target="https://grants.nih.gov/policy/clinical-trials/specific-funding-opportunities.htm"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OD-17-098.html" TargetMode="Externa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hyperlink" Target="https://grants.nih.gov/policy/clinical-trials/new-human-subject-clinical-trial-info-form.htm" TargetMode="External"/><Relationship Id="rId5" Type="http://schemas.openxmlformats.org/officeDocument/2006/relationships/image" Target="../media/image8.png"/><Relationship Id="rId4" Type="http://schemas.openxmlformats.org/officeDocument/2006/relationships/hyperlink" Target="https://www.youtube.com/watch?v=9RxroDyjbbI&amp;list=PLOEUwSnjvqBJeHcb4yai7_fDnFZFPEmQK"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hyperlink" Target="https://grants.nih.gov/policy/clinical-trials/single-irb-policy-multi-site-research.ht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2" Type="http://schemas.openxmlformats.org/officeDocument/2006/relationships/hyperlink" Target="https://humansubjects.nih.gov/coc/index"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policy/clinical-trials/reporting/index.htm" TargetMode="Externa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policy/clinical-trials/reporting/index.htm" TargetMode="Externa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hyperlink" Target="https://grants.nih.gov/policy/clinical-trials/training-resources.ht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s://grants.nih.gov/policy/clinical-trials/definition.htm"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82BA-E4B3-4CE7-95BA-46AC606896E3}"/>
              </a:ext>
            </a:extLst>
          </p:cNvPr>
          <p:cNvSpPr>
            <a:spLocks noGrp="1"/>
          </p:cNvSpPr>
          <p:nvPr>
            <p:ph type="ctrTitle"/>
          </p:nvPr>
        </p:nvSpPr>
        <p:spPr>
          <a:xfrm>
            <a:off x="578211" y="527349"/>
            <a:ext cx="9325085" cy="2484264"/>
          </a:xfrm>
        </p:spPr>
        <p:txBody>
          <a:bodyPr/>
          <a:lstStyle/>
          <a:p>
            <a:pPr algn="l">
              <a:spcBef>
                <a:spcPts val="2400"/>
              </a:spcBef>
              <a:spcAft>
                <a:spcPts val="1800"/>
              </a:spcAft>
            </a:pPr>
            <a:r>
              <a:rPr lang="en-US" dirty="0">
                <a:solidFill>
                  <a:srgbClr val="1E548E"/>
                </a:solidFill>
              </a:rPr>
              <a:t>Doing Human Subjects Research?</a:t>
            </a:r>
            <a:br>
              <a:rPr lang="en-US" dirty="0">
                <a:solidFill>
                  <a:srgbClr val="1E548E"/>
                </a:solidFill>
              </a:rPr>
            </a:br>
            <a:r>
              <a:rPr lang="en-US" sz="4000" b="0" i="1" dirty="0">
                <a:solidFill>
                  <a:srgbClr val="70AD47"/>
                </a:solidFill>
              </a:rPr>
              <a:t>Changing NIH Policies May Impact You</a:t>
            </a:r>
            <a:endParaRPr lang="en-US" b="0" i="1" dirty="0">
              <a:solidFill>
                <a:srgbClr val="70AD47"/>
              </a:solidFill>
            </a:endParaRPr>
          </a:p>
        </p:txBody>
      </p:sp>
      <p:grpSp>
        <p:nvGrpSpPr>
          <p:cNvPr id="5" name="Group 4" descr="Image showing the main clinical trial initiatives. " title="Clinical Trial Initiatives">
            <a:extLst/>
          </p:cNvPr>
          <p:cNvGrpSpPr/>
          <p:nvPr/>
        </p:nvGrpSpPr>
        <p:grpSpPr>
          <a:xfrm>
            <a:off x="4862232" y="3108772"/>
            <a:ext cx="5918062" cy="3554847"/>
            <a:chOff x="335761" y="1540724"/>
            <a:chExt cx="5869691" cy="3807510"/>
          </a:xfrm>
        </p:grpSpPr>
        <p:sp>
          <p:nvSpPr>
            <p:cNvPr id="6" name="Hexagon 5"/>
            <p:cNvSpPr/>
            <p:nvPr/>
          </p:nvSpPr>
          <p:spPr>
            <a:xfrm>
              <a:off x="335761" y="2245418"/>
              <a:ext cx="1659667" cy="1477927"/>
            </a:xfrm>
            <a:prstGeom prst="hexagon">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Good Clinical Practice</a:t>
              </a:r>
            </a:p>
          </p:txBody>
        </p:sp>
        <p:sp>
          <p:nvSpPr>
            <p:cNvPr id="7" name="Hexagon 6"/>
            <p:cNvSpPr/>
            <p:nvPr/>
          </p:nvSpPr>
          <p:spPr>
            <a:xfrm>
              <a:off x="1718189" y="3041463"/>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Single IRB</a:t>
              </a:r>
            </a:p>
          </p:txBody>
        </p:sp>
        <p:sp>
          <p:nvSpPr>
            <p:cNvPr id="8" name="Hexagon 7"/>
            <p:cNvSpPr/>
            <p:nvPr/>
          </p:nvSpPr>
          <p:spPr>
            <a:xfrm>
              <a:off x="4505789" y="3122717"/>
              <a:ext cx="1659667" cy="1477927"/>
            </a:xfrm>
            <a:prstGeom prst="hexagon">
              <a:avLst/>
            </a:prstGeom>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dirty="0"/>
                <a:t>New Application Forms</a:t>
              </a:r>
            </a:p>
          </p:txBody>
        </p:sp>
        <p:sp>
          <p:nvSpPr>
            <p:cNvPr id="9" name="Hexagon 8"/>
            <p:cNvSpPr/>
            <p:nvPr/>
          </p:nvSpPr>
          <p:spPr>
            <a:xfrm>
              <a:off x="4545785" y="1540724"/>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Clinical Trial FOAs</a:t>
              </a:r>
            </a:p>
          </p:txBody>
        </p:sp>
        <p:sp>
          <p:nvSpPr>
            <p:cNvPr id="10" name="Hexagon 9"/>
            <p:cNvSpPr/>
            <p:nvPr/>
          </p:nvSpPr>
          <p:spPr>
            <a:xfrm>
              <a:off x="3131987" y="2302499"/>
              <a:ext cx="1659667" cy="1477927"/>
            </a:xfrm>
            <a:prstGeom prst="hexagon">
              <a:avLst/>
            </a:prstGeom>
            <a:noFill/>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dirty="0"/>
                <a:t>Registration &amp; Reporting</a:t>
              </a:r>
            </a:p>
          </p:txBody>
        </p:sp>
        <p:sp>
          <p:nvSpPr>
            <p:cNvPr id="11" name="Hexagon 10"/>
            <p:cNvSpPr/>
            <p:nvPr/>
          </p:nvSpPr>
          <p:spPr>
            <a:xfrm>
              <a:off x="3095125" y="3870307"/>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dirty="0"/>
                <a:t>Clinical Trial Review Criteria</a:t>
              </a:r>
            </a:p>
          </p:txBody>
        </p:sp>
      </p:grpSp>
    </p:spTree>
    <p:custDataLst>
      <p:tags r:id="rId1"/>
    </p:custDataLst>
    <p:extLst>
      <p:ext uri="{BB962C8B-B14F-4D97-AF65-F5344CB8AC3E}">
        <p14:creationId xmlns:p14="http://schemas.microsoft.com/office/powerpoint/2010/main" val="291407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C17-EB41-4EDE-8927-4154ADB8ECA4}"/>
              </a:ext>
            </a:extLst>
          </p:cNvPr>
          <p:cNvSpPr>
            <a:spLocks noGrp="1"/>
          </p:cNvSpPr>
          <p:nvPr>
            <p:ph type="title"/>
          </p:nvPr>
        </p:nvSpPr>
        <p:spPr/>
        <p:txBody>
          <a:bodyPr/>
          <a:lstStyle/>
          <a:p>
            <a:r>
              <a:rPr lang="en-US" dirty="0"/>
              <a:t>Additional Information &amp; Resources</a:t>
            </a:r>
            <a:br>
              <a:rPr lang="en-US" dirty="0"/>
            </a:br>
            <a:r>
              <a:rPr lang="en-US" sz="2400" dirty="0"/>
              <a:t>Refer to the following resources for help determining if your study is a clinical trial:</a:t>
            </a:r>
            <a:endParaRPr lang="en-US" sz="2400" b="1" dirty="0"/>
          </a:p>
        </p:txBody>
      </p:sp>
      <p:sp>
        <p:nvSpPr>
          <p:cNvPr id="3" name="Content Placeholder 2">
            <a:extLst>
              <a:ext uri="{FF2B5EF4-FFF2-40B4-BE49-F238E27FC236}">
                <a16:creationId xmlns:a16="http://schemas.microsoft.com/office/drawing/2014/main" id="{A02EAC09-082B-439B-AD1C-E3AB4486EB33}"/>
              </a:ext>
            </a:extLst>
          </p:cNvPr>
          <p:cNvSpPr>
            <a:spLocks noGrp="1"/>
          </p:cNvSpPr>
          <p:nvPr>
            <p:ph idx="1"/>
          </p:nvPr>
        </p:nvSpPr>
        <p:spPr>
          <a:xfrm>
            <a:off x="882344" y="2125739"/>
            <a:ext cx="7788691" cy="3121025"/>
          </a:xfrm>
        </p:spPr>
        <p:txBody>
          <a:bodyPr vert="horz" lIns="91440" tIns="45720" rIns="91440" bIns="45720" rtlCol="0" anchor="t">
            <a:normAutofit/>
          </a:bodyPr>
          <a:lstStyle/>
          <a:p>
            <a:pPr marL="822960" lvl="1" indent="-365760">
              <a:spcBef>
                <a:spcPts val="1800"/>
              </a:spcBef>
              <a:buClr>
                <a:srgbClr val="70AD47"/>
              </a:buClr>
              <a:buFont typeface="Wingdings" panose="05000000000000000000" pitchFamily="2" charset="2"/>
              <a:buChar char="ü"/>
            </a:pPr>
            <a:r>
              <a:rPr lang="en-US" sz="2800" dirty="0"/>
              <a:t>Decision Tool</a:t>
            </a:r>
          </a:p>
          <a:p>
            <a:pPr marL="822960" lvl="1" indent="-365760">
              <a:spcBef>
                <a:spcPts val="1800"/>
              </a:spcBef>
              <a:buClr>
                <a:srgbClr val="70AD47"/>
              </a:buClr>
              <a:buFont typeface="Wingdings" panose="05000000000000000000" pitchFamily="2" charset="2"/>
              <a:buChar char="ü"/>
            </a:pPr>
            <a:r>
              <a:rPr lang="en-US" sz="2800" dirty="0"/>
              <a:t>Case Studies</a:t>
            </a:r>
            <a:endParaRPr lang="en-US" sz="2800" dirty="0">
              <a:latin typeface="Calibri" charset="0"/>
            </a:endParaRPr>
          </a:p>
          <a:p>
            <a:pPr marL="822960" lvl="1" indent="-365760">
              <a:spcBef>
                <a:spcPts val="1800"/>
              </a:spcBef>
              <a:buClr>
                <a:srgbClr val="70AD47"/>
              </a:buClr>
              <a:buFont typeface="Wingdings" panose="05000000000000000000" pitchFamily="2" charset="2"/>
              <a:buChar char="ü"/>
            </a:pPr>
            <a:r>
              <a:rPr lang="en-US" sz="2800" dirty="0"/>
              <a:t>FAQs</a:t>
            </a:r>
          </a:p>
          <a:p>
            <a:pPr marL="822960" lvl="1" indent="-365760">
              <a:spcBef>
                <a:spcPts val="1800"/>
              </a:spcBef>
              <a:buClr>
                <a:srgbClr val="70AD47"/>
              </a:buClr>
              <a:buFont typeface="Wingdings" panose="05000000000000000000" pitchFamily="2" charset="2"/>
              <a:buChar char="ü"/>
            </a:pPr>
            <a:r>
              <a:rPr lang="en-US" sz="2800" dirty="0"/>
              <a:t>Decision Tree</a:t>
            </a:r>
          </a:p>
          <a:p>
            <a:pPr marL="822960" lvl="1" indent="-365760">
              <a:spcBef>
                <a:spcPts val="1800"/>
              </a:spcBef>
              <a:buClr>
                <a:srgbClr val="70AD47"/>
              </a:buClr>
              <a:buFont typeface="Wingdings" panose="05000000000000000000" pitchFamily="2" charset="2"/>
              <a:buChar char="ü"/>
            </a:pPr>
            <a:r>
              <a:rPr lang="en-US" sz="2800" dirty="0"/>
              <a:t>When in doubt, contact your Program Official</a:t>
            </a:r>
          </a:p>
        </p:txBody>
      </p:sp>
      <p:sp>
        <p:nvSpPr>
          <p:cNvPr id="5" name="TextBox 4">
            <a:extLst/>
          </p:cNvPr>
          <p:cNvSpPr txBox="1"/>
          <p:nvPr/>
        </p:nvSpPr>
        <p:spPr>
          <a:xfrm>
            <a:off x="444086" y="6127591"/>
            <a:ext cx="7815280" cy="442674"/>
          </a:xfrm>
          <a:prstGeom prst="roundRect">
            <a:avLst/>
          </a:prstGeom>
          <a:solidFill>
            <a:schemeClr val="accent5">
              <a:lumMod val="20000"/>
              <a:lumOff val="80000"/>
            </a:schemeClr>
          </a:solidFill>
          <a:ln w="28575">
            <a:noFill/>
          </a:ln>
        </p:spPr>
        <p:txBody>
          <a:bodyPr wrap="none" rtlCol="0">
            <a:spAutoFit/>
          </a:bodyPr>
          <a:lstStyle/>
          <a:p>
            <a:pPr algn="ctr"/>
            <a:r>
              <a:rPr lang="en-US" sz="2000" dirty="0"/>
              <a:t>Learn more at: </a:t>
            </a:r>
            <a:r>
              <a:rPr lang="en-US" sz="2000" dirty="0">
                <a:hlinkClick r:id="rId3" tooltip="link to location of additional resources on the OER website"/>
              </a:rPr>
              <a:t>https://grants.nih.gov/policy/clinical-trials/definition.htm</a:t>
            </a:r>
            <a:r>
              <a:rPr lang="en-US" sz="2000" dirty="0"/>
              <a:t> </a:t>
            </a:r>
          </a:p>
        </p:txBody>
      </p:sp>
    </p:spTree>
    <p:custDataLst>
      <p:tags r:id="rId1"/>
    </p:custDataLst>
    <p:extLst>
      <p:ext uri="{BB962C8B-B14F-4D97-AF65-F5344CB8AC3E}">
        <p14:creationId xmlns:p14="http://schemas.microsoft.com/office/powerpoint/2010/main" val="246714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5539" y="576775"/>
            <a:ext cx="10114058" cy="2737349"/>
          </a:xfrm>
        </p:spPr>
        <p:txBody>
          <a:bodyPr/>
          <a:lstStyle/>
          <a:p>
            <a:pPr algn="r"/>
            <a:r>
              <a:rPr lang="en-US" dirty="0">
                <a:solidFill>
                  <a:srgbClr val="1E548E"/>
                </a:solidFill>
              </a:rPr>
              <a:t>Clinical Trial Reforms &amp; Initiatives</a:t>
            </a:r>
            <a:br>
              <a:rPr lang="en-US" dirty="0">
                <a:solidFill>
                  <a:srgbClr val="1E548E"/>
                </a:solidFill>
              </a:rPr>
            </a:br>
            <a:endParaRPr lang="en-US" dirty="0">
              <a:solidFill>
                <a:srgbClr val="1E548E"/>
              </a:solidFill>
              <a:latin typeface="+mj-lt"/>
            </a:endParaRPr>
          </a:p>
        </p:txBody>
      </p:sp>
      <p:grpSp>
        <p:nvGrpSpPr>
          <p:cNvPr id="8" name="Group 7" descr="Image showing the main clinical trial initiatives: Good Clinical Practice, Single IRB, Registration and Reporting, Clinical Trial Review Criteria, Clinical Trial FOAs, New Application Forms " title="Clinical Trial Initiatives">
            <a:extLst/>
          </p:cNvPr>
          <p:cNvGrpSpPr/>
          <p:nvPr/>
        </p:nvGrpSpPr>
        <p:grpSpPr>
          <a:xfrm>
            <a:off x="950146" y="2514422"/>
            <a:ext cx="5869691" cy="3807510"/>
            <a:chOff x="335761" y="1540724"/>
            <a:chExt cx="5869691" cy="3807510"/>
          </a:xfrm>
        </p:grpSpPr>
        <p:sp>
          <p:nvSpPr>
            <p:cNvPr id="9" name="Hexagon 8"/>
            <p:cNvSpPr/>
            <p:nvPr/>
          </p:nvSpPr>
          <p:spPr>
            <a:xfrm>
              <a:off x="335761" y="2245418"/>
              <a:ext cx="1659667" cy="1477927"/>
            </a:xfrm>
            <a:prstGeom prst="hexagon">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Good Clinical Practice</a:t>
              </a:r>
            </a:p>
          </p:txBody>
        </p:sp>
        <p:sp>
          <p:nvSpPr>
            <p:cNvPr id="10" name="Hexagon 9"/>
            <p:cNvSpPr/>
            <p:nvPr/>
          </p:nvSpPr>
          <p:spPr>
            <a:xfrm>
              <a:off x="1718189" y="3041463"/>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Single IRB</a:t>
              </a:r>
            </a:p>
          </p:txBody>
        </p:sp>
        <p:sp>
          <p:nvSpPr>
            <p:cNvPr id="11" name="Hexagon 10"/>
            <p:cNvSpPr/>
            <p:nvPr/>
          </p:nvSpPr>
          <p:spPr>
            <a:xfrm>
              <a:off x="4505789" y="3122717"/>
              <a:ext cx="1659667" cy="1477927"/>
            </a:xfrm>
            <a:prstGeom prst="hexagon">
              <a:avLst/>
            </a:prstGeom>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dirty="0"/>
                <a:t>New Application Forms</a:t>
              </a:r>
            </a:p>
          </p:txBody>
        </p:sp>
        <p:sp>
          <p:nvSpPr>
            <p:cNvPr id="12" name="Hexagon 11"/>
            <p:cNvSpPr/>
            <p:nvPr/>
          </p:nvSpPr>
          <p:spPr>
            <a:xfrm>
              <a:off x="4545785" y="1540724"/>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Clinical Trial FOAs</a:t>
              </a:r>
            </a:p>
          </p:txBody>
        </p:sp>
        <p:sp>
          <p:nvSpPr>
            <p:cNvPr id="13" name="Hexagon 12"/>
            <p:cNvSpPr/>
            <p:nvPr/>
          </p:nvSpPr>
          <p:spPr>
            <a:xfrm>
              <a:off x="3131987" y="2302499"/>
              <a:ext cx="1659667" cy="1477927"/>
            </a:xfrm>
            <a:prstGeom prst="hexagon">
              <a:avLst/>
            </a:prstGeom>
            <a:noFill/>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dirty="0"/>
                <a:t>Registration &amp; Reporting</a:t>
              </a:r>
            </a:p>
          </p:txBody>
        </p:sp>
        <p:sp>
          <p:nvSpPr>
            <p:cNvPr id="14" name="Hexagon 13"/>
            <p:cNvSpPr/>
            <p:nvPr/>
          </p:nvSpPr>
          <p:spPr>
            <a:xfrm>
              <a:off x="3095125" y="3870307"/>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dirty="0"/>
                <a:t>Clinical Trial Review Criteria</a:t>
              </a:r>
            </a:p>
          </p:txBody>
        </p:sp>
      </p:grpSp>
    </p:spTree>
    <p:custDataLst>
      <p:tags r:id="rId1"/>
    </p:custDataLst>
    <p:extLst>
      <p:ext uri="{BB962C8B-B14F-4D97-AF65-F5344CB8AC3E}">
        <p14:creationId xmlns:p14="http://schemas.microsoft.com/office/powerpoint/2010/main" val="411396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Clinical Practice Training Requirement</a:t>
            </a:r>
          </a:p>
        </p:txBody>
      </p:sp>
      <p:sp>
        <p:nvSpPr>
          <p:cNvPr id="9" name="Content Placeholder 5">
            <a:extLst>
              <a:ext uri="{FF2B5EF4-FFF2-40B4-BE49-F238E27FC236}">
                <a16:creationId xmlns:a16="http://schemas.microsoft.com/office/drawing/2014/main" id="{17B02881-3F0E-45DD-99FF-33B51540F15B}"/>
              </a:ext>
            </a:extLst>
          </p:cNvPr>
          <p:cNvSpPr txBox="1">
            <a:spLocks/>
          </p:cNvSpPr>
          <p:nvPr/>
        </p:nvSpPr>
        <p:spPr>
          <a:xfrm>
            <a:off x="808448" y="1967023"/>
            <a:ext cx="10575104" cy="1217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1E548E"/>
                </a:solidFill>
              </a:rPr>
              <a:t>Effective January 1, 2017</a:t>
            </a:r>
            <a:r>
              <a:rPr lang="en-US" sz="2600" dirty="0"/>
              <a:t> – NIH expects all NIH-funded clinical investigators and clinical trial staff who are involved in the design, conduct, oversight, or management of clinical trials to be trained in Good Clinical Practice (GCP)</a:t>
            </a:r>
          </a:p>
        </p:txBody>
      </p:sp>
      <p:sp>
        <p:nvSpPr>
          <p:cNvPr id="7" name="Content Placeholder 5">
            <a:extLst>
              <a:ext uri="{FF2B5EF4-FFF2-40B4-BE49-F238E27FC236}">
                <a16:creationId xmlns:a16="http://schemas.microsoft.com/office/drawing/2014/main" id="{0D8499C4-1B3B-40DD-90EC-51D346874097}"/>
              </a:ext>
            </a:extLst>
          </p:cNvPr>
          <p:cNvSpPr>
            <a:spLocks noGrp="1"/>
          </p:cNvSpPr>
          <p:nvPr>
            <p:ph idx="1"/>
          </p:nvPr>
        </p:nvSpPr>
        <p:spPr>
          <a:xfrm>
            <a:off x="808448" y="3627090"/>
            <a:ext cx="6625856" cy="2362215"/>
          </a:xfrm>
        </p:spPr>
        <p:txBody>
          <a:bodyPr>
            <a:normAutofit/>
          </a:bodyPr>
          <a:lstStyle/>
          <a:p>
            <a:pPr marL="0" indent="0">
              <a:spcBef>
                <a:spcPts val="1800"/>
              </a:spcBef>
              <a:buNone/>
            </a:pPr>
            <a:r>
              <a:rPr lang="en-US" b="1" dirty="0">
                <a:solidFill>
                  <a:srgbClr val="1E548E"/>
                </a:solidFill>
              </a:rPr>
              <a:t>Good Clinical Practice training establishes:</a:t>
            </a:r>
          </a:p>
          <a:p>
            <a:pPr marL="800100" lvl="1" indent="-341313">
              <a:spcBef>
                <a:spcPts val="1200"/>
              </a:spcBef>
              <a:buClr>
                <a:srgbClr val="70AD47"/>
              </a:buClr>
              <a:buFont typeface="Wingdings" panose="05000000000000000000" pitchFamily="2" charset="2"/>
              <a:buChar char="ü"/>
            </a:pPr>
            <a:r>
              <a:rPr lang="en-US" dirty="0"/>
              <a:t>Standards for clinical trial implementation, data collection, monitoring, and reporting </a:t>
            </a:r>
          </a:p>
          <a:p>
            <a:pPr marL="800100" lvl="1" indent="-342900">
              <a:spcBef>
                <a:spcPts val="1200"/>
              </a:spcBef>
              <a:buClr>
                <a:srgbClr val="70AD47"/>
              </a:buClr>
              <a:buFont typeface="Wingdings" panose="05000000000000000000" pitchFamily="2" charset="2"/>
              <a:buChar char="ü"/>
            </a:pPr>
            <a:r>
              <a:rPr lang="en-US" dirty="0"/>
              <a:t>Responsibilities of investigators, sponsors, monitors, and institutional review boards</a:t>
            </a:r>
          </a:p>
        </p:txBody>
      </p:sp>
      <p:pic>
        <p:nvPicPr>
          <p:cNvPr id="8" name="Picture 7" title="Group of research and medical professionals">
            <a:extLst>
              <a:ext uri="{FF2B5EF4-FFF2-40B4-BE49-F238E27FC236}">
                <a16:creationId xmlns:a16="http://schemas.microsoft.com/office/drawing/2014/main" id="{1C0A7520-8B43-446C-A008-E81F31EC7FAF}"/>
              </a:ext>
            </a:extLst>
          </p:cNvPr>
          <p:cNvPicPr>
            <a:picLocks noChangeAspect="1"/>
          </p:cNvPicPr>
          <p:nvPr/>
        </p:nvPicPr>
        <p:blipFill>
          <a:blip r:embed="rId4"/>
          <a:stretch>
            <a:fillRect/>
          </a:stretch>
        </p:blipFill>
        <p:spPr>
          <a:xfrm>
            <a:off x="7434304" y="3553740"/>
            <a:ext cx="3633853" cy="2193607"/>
          </a:xfrm>
          <a:prstGeom prst="rect">
            <a:avLst/>
          </a:prstGeom>
        </p:spPr>
      </p:pic>
    </p:spTree>
    <p:custDataLst>
      <p:tags r:id="rId1"/>
    </p:custDataLst>
    <p:extLst>
      <p:ext uri="{BB962C8B-B14F-4D97-AF65-F5344CB8AC3E}">
        <p14:creationId xmlns:p14="http://schemas.microsoft.com/office/powerpoint/2010/main" val="394035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for GCP Training</a:t>
            </a:r>
          </a:p>
        </p:txBody>
      </p:sp>
      <p:sp>
        <p:nvSpPr>
          <p:cNvPr id="3" name="Content Placeholder 2"/>
          <p:cNvSpPr>
            <a:spLocks noGrp="1"/>
          </p:cNvSpPr>
          <p:nvPr>
            <p:ph idx="1"/>
          </p:nvPr>
        </p:nvSpPr>
        <p:spPr>
          <a:xfrm>
            <a:off x="838200" y="1724728"/>
            <a:ext cx="10515600" cy="3831043"/>
          </a:xfrm>
        </p:spPr>
        <p:txBody>
          <a:bodyPr/>
          <a:lstStyle/>
          <a:p>
            <a:pPr>
              <a:spcBef>
                <a:spcPts val="2000"/>
              </a:spcBef>
            </a:pPr>
            <a:r>
              <a:rPr lang="en-US" dirty="0"/>
              <a:t>GCP training can be achieved through several ways:</a:t>
            </a:r>
          </a:p>
          <a:p>
            <a:pPr lvl="1">
              <a:spcBef>
                <a:spcPts val="900"/>
              </a:spcBef>
              <a:buClr>
                <a:srgbClr val="70AD47"/>
              </a:buClr>
              <a:buFont typeface="Wingdings" panose="05000000000000000000" pitchFamily="2" charset="2"/>
              <a:buChar char="ü"/>
            </a:pPr>
            <a:r>
              <a:rPr lang="en-US" dirty="0"/>
              <a:t>class or course</a:t>
            </a:r>
          </a:p>
          <a:p>
            <a:pPr lvl="1">
              <a:spcBef>
                <a:spcPts val="900"/>
              </a:spcBef>
              <a:buClr>
                <a:srgbClr val="70AD47"/>
              </a:buClr>
              <a:buFont typeface="Wingdings" panose="05000000000000000000" pitchFamily="2" charset="2"/>
              <a:buChar char="ü"/>
            </a:pPr>
            <a:r>
              <a:rPr lang="en-US" dirty="0"/>
              <a:t>academic training program</a:t>
            </a:r>
          </a:p>
          <a:p>
            <a:pPr lvl="1">
              <a:spcBef>
                <a:spcPts val="900"/>
              </a:spcBef>
              <a:buClr>
                <a:srgbClr val="70AD47"/>
              </a:buClr>
              <a:buFont typeface="Wingdings" panose="05000000000000000000" pitchFamily="2" charset="2"/>
              <a:buChar char="ü"/>
            </a:pPr>
            <a:r>
              <a:rPr lang="en-US" dirty="0"/>
              <a:t>certification from a recognized clinical research professional organization</a:t>
            </a:r>
          </a:p>
          <a:p>
            <a:pPr marL="342900" indent="-342900">
              <a:spcBef>
                <a:spcPts val="1800"/>
              </a:spcBef>
              <a:tabLst>
                <a:tab pos="914400" algn="l"/>
              </a:tabLst>
            </a:pPr>
            <a:r>
              <a:rPr lang="en-US" dirty="0"/>
              <a:t>Training should be refreshed every 3 years to stay up to date with regulations, standards, and guidelines</a:t>
            </a:r>
          </a:p>
          <a:p>
            <a:pPr marL="342900" indent="-342900">
              <a:spcBef>
                <a:spcPts val="1800"/>
              </a:spcBef>
              <a:tabLst>
                <a:tab pos="914400" algn="l"/>
              </a:tabLst>
            </a:pPr>
            <a:r>
              <a:rPr lang="en-US" dirty="0"/>
              <a:t>Recipients of GCP training are expected to retain documentation of their training and make it available to NIH upon request</a:t>
            </a:r>
          </a:p>
        </p:txBody>
      </p:sp>
      <p:sp>
        <p:nvSpPr>
          <p:cNvPr id="10" name="TextBox 9"/>
          <p:cNvSpPr txBox="1"/>
          <p:nvPr/>
        </p:nvSpPr>
        <p:spPr>
          <a:xfrm>
            <a:off x="422506" y="5805823"/>
            <a:ext cx="7933219" cy="783193"/>
          </a:xfrm>
          <a:prstGeom prst="roundRect">
            <a:avLst/>
          </a:prstGeom>
          <a:solidFill>
            <a:schemeClr val="accent5">
              <a:lumMod val="20000"/>
              <a:lumOff val="80000"/>
            </a:schemeClr>
          </a:solidFill>
        </p:spPr>
        <p:txBody>
          <a:bodyPr wrap="square" rtlCol="0">
            <a:spAutoFit/>
          </a:bodyPr>
          <a:lstStyle/>
          <a:p>
            <a:r>
              <a:rPr lang="en-US" sz="2000" dirty="0"/>
              <a:t>Learn more at </a:t>
            </a:r>
            <a:r>
              <a:rPr lang="en-US" sz="2000" dirty="0">
                <a:hlinkClick r:id="rId4" tooltip="Click on link to learn more about GCP Training on the OER website. "/>
              </a:rPr>
              <a:t>https://grants.nih.gov/policy/clinical-trials/good-clinical-training.htm</a:t>
            </a:r>
            <a:r>
              <a:rPr lang="en-US" sz="2000" dirty="0"/>
              <a:t> </a:t>
            </a:r>
          </a:p>
        </p:txBody>
      </p:sp>
    </p:spTree>
    <p:custDataLst>
      <p:tags r:id="rId1"/>
    </p:custDataLst>
    <p:extLst>
      <p:ext uri="{BB962C8B-B14F-4D97-AF65-F5344CB8AC3E}">
        <p14:creationId xmlns:p14="http://schemas.microsoft.com/office/powerpoint/2010/main" val="854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Opportunity Announcements (FOAs) for Clinical Trials</a:t>
            </a:r>
          </a:p>
        </p:txBody>
      </p:sp>
      <p:sp>
        <p:nvSpPr>
          <p:cNvPr id="7" name="Content Placeholder 2">
            <a:extLst>
              <a:ext uri="{FF2B5EF4-FFF2-40B4-BE49-F238E27FC236}">
                <a16:creationId xmlns:a16="http://schemas.microsoft.com/office/drawing/2014/main" id="{42732094-7BE0-4172-BF89-2E6653F69D24}"/>
              </a:ext>
            </a:extLst>
          </p:cNvPr>
          <p:cNvSpPr>
            <a:spLocks noGrp="1"/>
          </p:cNvSpPr>
          <p:nvPr>
            <p:ph idx="1"/>
          </p:nvPr>
        </p:nvSpPr>
        <p:spPr>
          <a:xfrm>
            <a:off x="838200" y="1895309"/>
            <a:ext cx="10515600" cy="3484765"/>
          </a:xfrm>
        </p:spPr>
        <p:txBody>
          <a:bodyPr>
            <a:normAutofit/>
          </a:bodyPr>
          <a:lstStyle/>
          <a:p>
            <a:pPr marL="0" indent="0">
              <a:buNone/>
            </a:pPr>
            <a:r>
              <a:rPr lang="en-US" sz="2600" b="1" dirty="0">
                <a:solidFill>
                  <a:srgbClr val="1E548E"/>
                </a:solidFill>
              </a:rPr>
              <a:t>Effective for due dates on/after January 25, 2018 </a:t>
            </a:r>
            <a:r>
              <a:rPr lang="en-US" sz="2400" b="1" dirty="0"/>
              <a:t>– </a:t>
            </a:r>
            <a:r>
              <a:rPr lang="en-US" sz="2400" dirty="0"/>
              <a:t>All grant applications &amp; contract proposals involving one or more clinical trials must be submitted through an FOA or Request for Proposal (RFP) </a:t>
            </a:r>
            <a:r>
              <a:rPr lang="en-US" sz="2400" i="1" dirty="0"/>
              <a:t>specifically designated for clinical trials</a:t>
            </a:r>
            <a:r>
              <a:rPr lang="en-US" sz="2400" dirty="0"/>
              <a:t> </a:t>
            </a:r>
          </a:p>
          <a:p>
            <a:pPr marL="0" indent="0">
              <a:spcBef>
                <a:spcPts val="1200"/>
              </a:spcBef>
              <a:buNone/>
            </a:pPr>
            <a:r>
              <a:rPr lang="en-US" sz="2600" b="1" dirty="0">
                <a:solidFill>
                  <a:srgbClr val="1E548E"/>
                </a:solidFill>
              </a:rPr>
              <a:t>Clinical Trial-specific FOAs allow NIH to:</a:t>
            </a:r>
          </a:p>
          <a:p>
            <a:pPr lvl="1">
              <a:spcBef>
                <a:spcPts val="800"/>
              </a:spcBef>
              <a:buClr>
                <a:srgbClr val="70AD47"/>
              </a:buClr>
              <a:buFont typeface="Wingdings" panose="05000000000000000000" pitchFamily="2" charset="2"/>
              <a:buChar char="ü"/>
            </a:pPr>
            <a:r>
              <a:rPr lang="en-US" dirty="0"/>
              <a:t>identify proposed clinical trials</a:t>
            </a:r>
          </a:p>
          <a:p>
            <a:pPr lvl="1">
              <a:spcBef>
                <a:spcPts val="800"/>
              </a:spcBef>
              <a:buClr>
                <a:srgbClr val="70AD47"/>
              </a:buClr>
              <a:buFont typeface="Wingdings" panose="05000000000000000000" pitchFamily="2" charset="2"/>
              <a:buChar char="ü"/>
            </a:pPr>
            <a:r>
              <a:rPr lang="en-US" dirty="0"/>
              <a:t>ensure that key pieces of clinical trial-specific information are submitted with each application</a:t>
            </a:r>
          </a:p>
          <a:p>
            <a:pPr lvl="1">
              <a:spcBef>
                <a:spcPts val="800"/>
              </a:spcBef>
              <a:buClr>
                <a:srgbClr val="70AD47"/>
              </a:buClr>
              <a:buFont typeface="Wingdings" panose="05000000000000000000" pitchFamily="2" charset="2"/>
              <a:buChar char="ü"/>
            </a:pPr>
            <a:r>
              <a:rPr lang="en-US" dirty="0"/>
              <a:t>uniformly apply clinical trial-specific review criteria </a:t>
            </a:r>
          </a:p>
        </p:txBody>
      </p:sp>
      <p:sp>
        <p:nvSpPr>
          <p:cNvPr id="5" name="TextBox 4">
            <a:extLst/>
          </p:cNvPr>
          <p:cNvSpPr txBox="1"/>
          <p:nvPr/>
        </p:nvSpPr>
        <p:spPr>
          <a:xfrm>
            <a:off x="1110776" y="5215365"/>
            <a:ext cx="9970448" cy="851297"/>
          </a:xfrm>
          <a:prstGeom prst="roundRect">
            <a:avLst/>
          </a:prstGeom>
          <a:solidFill>
            <a:schemeClr val="accent6">
              <a:lumMod val="20000"/>
              <a:lumOff val="80000"/>
            </a:schemeClr>
          </a:solidFill>
          <a:ln w="28575">
            <a:noFill/>
          </a:ln>
        </p:spPr>
        <p:txBody>
          <a:bodyPr wrap="square" rtlCol="0">
            <a:spAutoFit/>
          </a:bodyPr>
          <a:lstStyle/>
          <a:p>
            <a:pPr algn="ctr">
              <a:spcBef>
                <a:spcPts val="1800"/>
              </a:spcBef>
            </a:pPr>
            <a:r>
              <a:rPr lang="en-US" sz="2200" b="1" dirty="0"/>
              <a:t>Important: </a:t>
            </a:r>
            <a:r>
              <a:rPr lang="en-US" sz="2200" dirty="0"/>
              <a:t>Adding a clinical trial to a non-clinical trial application is no longer permitted via the prior approval process. Grantees must submit competitive renewal.</a:t>
            </a:r>
          </a:p>
        </p:txBody>
      </p:sp>
    </p:spTree>
    <p:custDataLst>
      <p:tags r:id="rId1"/>
    </p:custDataLst>
    <p:extLst>
      <p:ext uri="{BB962C8B-B14F-4D97-AF65-F5344CB8AC3E}">
        <p14:creationId xmlns:p14="http://schemas.microsoft.com/office/powerpoint/2010/main" val="214639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900"/>
              </a:spcBef>
            </a:pPr>
            <a:r>
              <a:rPr lang="en-US" dirty="0"/>
              <a:t>How to Determine if an FOA Accepts Clinical Trials?</a:t>
            </a:r>
          </a:p>
        </p:txBody>
      </p:sp>
      <p:sp>
        <p:nvSpPr>
          <p:cNvPr id="17" name="Content Placeholder 24">
            <a:extLst>
              <a:ext uri="{FF2B5EF4-FFF2-40B4-BE49-F238E27FC236}">
                <a16:creationId xmlns:a16="http://schemas.microsoft.com/office/drawing/2014/main" id="{4DCCBF51-3C83-415E-8755-903E90607D94}"/>
              </a:ext>
            </a:extLst>
          </p:cNvPr>
          <p:cNvSpPr>
            <a:spLocks noGrp="1"/>
          </p:cNvSpPr>
          <p:nvPr>
            <p:ph sz="half" idx="1"/>
          </p:nvPr>
        </p:nvSpPr>
        <p:spPr>
          <a:xfrm>
            <a:off x="820599" y="1806655"/>
            <a:ext cx="4704421" cy="590988"/>
          </a:xfrm>
        </p:spPr>
        <p:txBody>
          <a:bodyPr/>
          <a:lstStyle/>
          <a:p>
            <a:pPr marL="0" indent="0" algn="ctr">
              <a:buNone/>
            </a:pPr>
            <a:r>
              <a:rPr lang="en-US" b="1" dirty="0">
                <a:solidFill>
                  <a:srgbClr val="1E548E"/>
                </a:solidFill>
              </a:rPr>
              <a:t>FOA Title (new FOAs only)</a:t>
            </a:r>
          </a:p>
        </p:txBody>
      </p:sp>
      <p:grpSp>
        <p:nvGrpSpPr>
          <p:cNvPr id="8" name="Group 7" descr="Image of an FOA Title that includes the clinical trial designation: R01 Clinical Trial Required" title="FOA Title (new FOAs only)">
            <a:extLst>
              <a:ext uri="{FF2B5EF4-FFF2-40B4-BE49-F238E27FC236}">
                <a16:creationId xmlns:a16="http://schemas.microsoft.com/office/drawing/2014/main" id="{B4CAF9D7-21D0-4A03-95D6-9B78945A36B2}"/>
              </a:ext>
            </a:extLst>
          </p:cNvPr>
          <p:cNvGrpSpPr/>
          <p:nvPr/>
        </p:nvGrpSpPr>
        <p:grpSpPr>
          <a:xfrm>
            <a:off x="582009" y="2538881"/>
            <a:ext cx="5181600" cy="2330585"/>
            <a:chOff x="582009" y="2538881"/>
            <a:chExt cx="5181600" cy="2330585"/>
          </a:xfrm>
        </p:grpSpPr>
        <p:pic>
          <p:nvPicPr>
            <p:cNvPr id="19" name="Picture 18" descr="Snippet image of an FOA showing the FOA Title. " title="FOA Title">
              <a:extLst>
                <a:ext uri="{FF2B5EF4-FFF2-40B4-BE49-F238E27FC236}">
                  <a16:creationId xmlns:a16="http://schemas.microsoft.com/office/drawing/2014/main" id="{CE1612B3-3277-4446-89BF-631245CD82BC}"/>
                </a:ext>
              </a:extLst>
            </p:cNvPr>
            <p:cNvPicPr>
              <a:picLocks noChangeAspect="1"/>
            </p:cNvPicPr>
            <p:nvPr/>
          </p:nvPicPr>
          <p:blipFill rotWithShape="1">
            <a:blip r:embed="rId4"/>
            <a:srcRect t="25424"/>
            <a:stretch/>
          </p:blipFill>
          <p:spPr>
            <a:xfrm>
              <a:off x="591761" y="2538881"/>
              <a:ext cx="5171848" cy="2330585"/>
            </a:xfrm>
            <a:prstGeom prst="rect">
              <a:avLst/>
            </a:prstGeom>
            <a:ln>
              <a:noFill/>
            </a:ln>
            <a:effectLst>
              <a:outerShdw blurRad="292100" dist="139700" dir="2700000" algn="tl" rotWithShape="0">
                <a:srgbClr val="333333">
                  <a:alpha val="65000"/>
                </a:srgbClr>
              </a:outerShdw>
            </a:effectLst>
          </p:spPr>
        </p:pic>
        <p:sp>
          <p:nvSpPr>
            <p:cNvPr id="20" name="Rectangle: Rounded Corners 19">
              <a:extLst>
                <a:ext uri="{FF2B5EF4-FFF2-40B4-BE49-F238E27FC236}">
                  <a16:creationId xmlns:a16="http://schemas.microsoft.com/office/drawing/2014/main" id="{331A687D-FEC8-4FFF-A8B8-CC9EAA54810F}"/>
                </a:ext>
              </a:extLst>
            </p:cNvPr>
            <p:cNvSpPr/>
            <p:nvPr/>
          </p:nvSpPr>
          <p:spPr>
            <a:xfrm>
              <a:off x="582009" y="3875660"/>
              <a:ext cx="4986618" cy="993806"/>
            </a:xfrm>
            <a:prstGeom prst="roundRect">
              <a:avLst/>
            </a:prstGeom>
            <a:noFill/>
            <a:ln w="5715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3">
            <a:extLst>
              <a:ext uri="{FF2B5EF4-FFF2-40B4-BE49-F238E27FC236}">
                <a16:creationId xmlns:a16="http://schemas.microsoft.com/office/drawing/2014/main" id="{8EB64C7B-B1BD-433D-AA53-D8D2ABF0A6FB}"/>
              </a:ext>
            </a:extLst>
          </p:cNvPr>
          <p:cNvSpPr txBox="1">
            <a:spLocks/>
          </p:cNvSpPr>
          <p:nvPr/>
        </p:nvSpPr>
        <p:spPr>
          <a:xfrm>
            <a:off x="6214730" y="1806655"/>
            <a:ext cx="5649365" cy="480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rgbClr val="1E548E"/>
                </a:solidFill>
              </a:rPr>
              <a:t>FOA Section II. Award Information</a:t>
            </a:r>
            <a:endParaRPr lang="en-US" b="1" dirty="0">
              <a:solidFill>
                <a:srgbClr val="1E548E"/>
              </a:solidFill>
            </a:endParaRPr>
          </a:p>
        </p:txBody>
      </p:sp>
      <p:grpSp>
        <p:nvGrpSpPr>
          <p:cNvPr id="9" name="Group 8" descr="Image of Section II of an FOA showing the clinical trial designation: Required. " title="FOA Section II. Award Information">
            <a:extLst>
              <a:ext uri="{FF2B5EF4-FFF2-40B4-BE49-F238E27FC236}">
                <a16:creationId xmlns:a16="http://schemas.microsoft.com/office/drawing/2014/main" id="{08FD0918-20D5-401A-A847-5850EB4B88CB}"/>
              </a:ext>
            </a:extLst>
          </p:cNvPr>
          <p:cNvGrpSpPr/>
          <p:nvPr/>
        </p:nvGrpSpPr>
        <p:grpSpPr>
          <a:xfrm>
            <a:off x="6384682" y="2538881"/>
            <a:ext cx="5309461" cy="2845885"/>
            <a:chOff x="6384682" y="2538881"/>
            <a:chExt cx="5309461" cy="2845885"/>
          </a:xfrm>
        </p:grpSpPr>
        <p:pic>
          <p:nvPicPr>
            <p:cNvPr id="22" name="Picture 21" descr="Snippet image of an FOA showing Section II. Award Information. " title="FOA Section II">
              <a:extLst>
                <a:ext uri="{FF2B5EF4-FFF2-40B4-BE49-F238E27FC236}">
                  <a16:creationId xmlns:a16="http://schemas.microsoft.com/office/drawing/2014/main" id="{D7A2E7F1-FC4E-49DE-9F84-703C3E26E99F}"/>
                </a:ext>
              </a:extLst>
            </p:cNvPr>
            <p:cNvPicPr>
              <a:picLocks noChangeAspect="1"/>
            </p:cNvPicPr>
            <p:nvPr/>
          </p:nvPicPr>
          <p:blipFill rotWithShape="1">
            <a:blip r:embed="rId5"/>
            <a:srcRect t="33030" r="27080"/>
            <a:stretch/>
          </p:blipFill>
          <p:spPr>
            <a:xfrm>
              <a:off x="6384683" y="2538881"/>
              <a:ext cx="5309460" cy="2845884"/>
            </a:xfrm>
            <a:prstGeom prst="rect">
              <a:avLst/>
            </a:prstGeom>
            <a:ln>
              <a:noFill/>
            </a:ln>
            <a:effectLst>
              <a:outerShdw blurRad="292100" dist="139700" dir="2700000" algn="tl" rotWithShape="0">
                <a:srgbClr val="333333">
                  <a:alpha val="65000"/>
                </a:srgbClr>
              </a:outerShdw>
            </a:effectLst>
          </p:spPr>
        </p:pic>
        <p:sp>
          <p:nvSpPr>
            <p:cNvPr id="23" name="Rectangle: Rounded Corners 22">
              <a:extLst>
                <a:ext uri="{FF2B5EF4-FFF2-40B4-BE49-F238E27FC236}">
                  <a16:creationId xmlns:a16="http://schemas.microsoft.com/office/drawing/2014/main" id="{1EB43716-F510-4EAB-A7AB-882DB71BCBB8}"/>
                </a:ext>
              </a:extLst>
            </p:cNvPr>
            <p:cNvSpPr/>
            <p:nvPr/>
          </p:nvSpPr>
          <p:spPr>
            <a:xfrm>
              <a:off x="6384682" y="4324284"/>
              <a:ext cx="5309460" cy="1060482"/>
            </a:xfrm>
            <a:prstGeom prst="roundRect">
              <a:avLst/>
            </a:prstGeom>
            <a:noFill/>
            <a:ln w="5715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9BE4F8B0-654D-4075-BEE6-FA677F1C4AF9}"/>
              </a:ext>
            </a:extLst>
          </p:cNvPr>
          <p:cNvSpPr txBox="1"/>
          <p:nvPr/>
        </p:nvSpPr>
        <p:spPr>
          <a:xfrm>
            <a:off x="481110" y="5977645"/>
            <a:ext cx="7726031" cy="457200"/>
          </a:xfrm>
          <a:prstGeom prst="roundRect">
            <a:avLst/>
          </a:prstGeom>
          <a:solidFill>
            <a:schemeClr val="accent6">
              <a:lumMod val="20000"/>
              <a:lumOff val="80000"/>
            </a:schemeClr>
          </a:solidFill>
          <a:ln w="28575">
            <a:noFill/>
          </a:ln>
        </p:spPr>
        <p:txBody>
          <a:bodyPr wrap="square" rtlCol="0">
            <a:spAutoFit/>
          </a:bodyPr>
          <a:lstStyle/>
          <a:p>
            <a:pPr algn="ctr"/>
            <a:r>
              <a:rPr lang="en-US" sz="2000" b="1" dirty="0"/>
              <a:t>Tip: </a:t>
            </a:r>
            <a:r>
              <a:rPr lang="en-US" sz="2000" dirty="0"/>
              <a:t>Check your FOA at least 30 days before the due date for any updates </a:t>
            </a:r>
          </a:p>
        </p:txBody>
      </p:sp>
    </p:spTree>
    <p:custDataLst>
      <p:tags r:id="rId1"/>
    </p:custDataLst>
    <p:extLst>
      <p:ext uri="{BB962C8B-B14F-4D97-AF65-F5344CB8AC3E}">
        <p14:creationId xmlns:p14="http://schemas.microsoft.com/office/powerpoint/2010/main" val="268070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Designations for FOAs</a:t>
            </a:r>
          </a:p>
        </p:txBody>
      </p:sp>
      <p:sp>
        <p:nvSpPr>
          <p:cNvPr id="3" name="Content Placeholder 2">
            <a:extLst>
              <a:ext uri="{FF2B5EF4-FFF2-40B4-BE49-F238E27FC236}">
                <a16:creationId xmlns:a16="http://schemas.microsoft.com/office/drawing/2014/main" id="{9FE0E0D1-AD61-4689-B516-033A2512108B}"/>
              </a:ext>
            </a:extLst>
          </p:cNvPr>
          <p:cNvSpPr>
            <a:spLocks noGrp="1"/>
          </p:cNvSpPr>
          <p:nvPr>
            <p:ph idx="1"/>
          </p:nvPr>
        </p:nvSpPr>
        <p:spPr>
          <a:xfrm>
            <a:off x="643100" y="1834335"/>
            <a:ext cx="11019308" cy="3112134"/>
          </a:xfrm>
        </p:spPr>
        <p:txBody>
          <a:bodyPr vert="horz" lIns="91440" tIns="45720" rIns="91440" bIns="45720" rtlCol="0" anchor="t">
            <a:normAutofit/>
          </a:bodyPr>
          <a:lstStyle/>
          <a:p>
            <a:pPr marL="0" indent="0">
              <a:lnSpc>
                <a:spcPct val="110000"/>
              </a:lnSpc>
              <a:buNone/>
            </a:pPr>
            <a:r>
              <a:rPr lang="en-US" dirty="0"/>
              <a:t>All FOAs include one of the following designations in Section II of the FOA:</a:t>
            </a:r>
          </a:p>
          <a:p>
            <a:pPr lvl="1">
              <a:spcBef>
                <a:spcPts val="1200"/>
              </a:spcBef>
              <a:buClr>
                <a:srgbClr val="70AD47"/>
              </a:buClr>
              <a:buFont typeface="Wingdings" panose="05000000000000000000" pitchFamily="2" charset="2"/>
              <a:buChar char="ü"/>
            </a:pPr>
            <a:r>
              <a:rPr lang="en-US" dirty="0">
                <a:solidFill>
                  <a:prstClr val="black"/>
                </a:solidFill>
              </a:rPr>
              <a:t>Clinical Trial Required</a:t>
            </a:r>
          </a:p>
          <a:p>
            <a:pPr lvl="1">
              <a:spcBef>
                <a:spcPts val="1200"/>
              </a:spcBef>
              <a:buClr>
                <a:srgbClr val="70AD47"/>
              </a:buClr>
              <a:buFont typeface="Wingdings" panose="05000000000000000000" pitchFamily="2" charset="2"/>
              <a:buChar char="ü"/>
            </a:pPr>
            <a:r>
              <a:rPr lang="en-US" dirty="0">
                <a:solidFill>
                  <a:prstClr val="black"/>
                </a:solidFill>
              </a:rPr>
              <a:t>Clinical Trial Not Allowed</a:t>
            </a:r>
          </a:p>
          <a:p>
            <a:pPr lvl="1">
              <a:spcBef>
                <a:spcPts val="1200"/>
              </a:spcBef>
              <a:buClr>
                <a:srgbClr val="70AD47"/>
              </a:buClr>
              <a:buFont typeface="Wingdings" panose="05000000000000000000" pitchFamily="2" charset="2"/>
              <a:buChar char="ü"/>
            </a:pPr>
            <a:r>
              <a:rPr lang="en-US" dirty="0">
                <a:solidFill>
                  <a:prstClr val="black"/>
                </a:solidFill>
              </a:rPr>
              <a:t>Clinical Trial Optional</a:t>
            </a:r>
          </a:p>
          <a:p>
            <a:pPr lvl="1">
              <a:spcBef>
                <a:spcPts val="1200"/>
              </a:spcBef>
              <a:buClr>
                <a:srgbClr val="70AD47"/>
              </a:buClr>
              <a:buFont typeface="Wingdings" panose="05000000000000000000" pitchFamily="2" charset="2"/>
              <a:buChar char="ü"/>
            </a:pPr>
            <a:r>
              <a:rPr lang="en-US" dirty="0">
                <a:solidFill>
                  <a:prstClr val="black"/>
                </a:solidFill>
              </a:rPr>
              <a:t>Basic Experimental Studies with Humans Required</a:t>
            </a:r>
          </a:p>
        </p:txBody>
      </p:sp>
      <p:sp>
        <p:nvSpPr>
          <p:cNvPr id="6" name="TextBox 5">
            <a:extLst/>
          </p:cNvPr>
          <p:cNvSpPr txBox="1"/>
          <p:nvPr/>
        </p:nvSpPr>
        <p:spPr>
          <a:xfrm>
            <a:off x="1213356" y="4681795"/>
            <a:ext cx="9765288" cy="851297"/>
          </a:xfrm>
          <a:prstGeom prst="roundRect">
            <a:avLst/>
          </a:prstGeom>
          <a:solidFill>
            <a:schemeClr val="accent6">
              <a:lumMod val="20000"/>
              <a:lumOff val="80000"/>
            </a:schemeClr>
          </a:solidFill>
          <a:ln w="28575">
            <a:noFill/>
          </a:ln>
        </p:spPr>
        <p:txBody>
          <a:bodyPr wrap="square" rtlCol="0">
            <a:spAutoFit/>
          </a:bodyPr>
          <a:lstStyle/>
          <a:p>
            <a:pPr algn="ctr">
              <a:spcBef>
                <a:spcPts val="1800"/>
              </a:spcBef>
            </a:pPr>
            <a:r>
              <a:rPr lang="en-US" sz="2200" b="1" dirty="0"/>
              <a:t>Tip: </a:t>
            </a:r>
            <a:r>
              <a:rPr lang="en-US" sz="2200" dirty="0"/>
              <a:t>Contact your Program Official or the Scientific/Research contact listed in Section VII of the FOA to ensure you are submitting to the correct announcement</a:t>
            </a:r>
          </a:p>
        </p:txBody>
      </p:sp>
    </p:spTree>
    <p:custDataLst>
      <p:tags r:id="rId1"/>
    </p:custDataLst>
    <p:extLst>
      <p:ext uri="{BB962C8B-B14F-4D97-AF65-F5344CB8AC3E}">
        <p14:creationId xmlns:p14="http://schemas.microsoft.com/office/powerpoint/2010/main" val="39543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 for Training, Fellowship, and Career Development FOAs</a:t>
            </a:r>
          </a:p>
        </p:txBody>
      </p:sp>
      <p:sp>
        <p:nvSpPr>
          <p:cNvPr id="3" name="Content Placeholder 2">
            <a:extLst>
              <a:ext uri="{FF2B5EF4-FFF2-40B4-BE49-F238E27FC236}">
                <a16:creationId xmlns:a16="http://schemas.microsoft.com/office/drawing/2014/main" id="{9FE0E0D1-AD61-4689-B516-033A2512108B}"/>
              </a:ext>
            </a:extLst>
          </p:cNvPr>
          <p:cNvSpPr>
            <a:spLocks noGrp="1"/>
          </p:cNvSpPr>
          <p:nvPr>
            <p:ph idx="1"/>
          </p:nvPr>
        </p:nvSpPr>
        <p:spPr>
          <a:xfrm>
            <a:off x="838200" y="1955410"/>
            <a:ext cx="10515600" cy="3577799"/>
          </a:xfrm>
        </p:spPr>
        <p:txBody>
          <a:bodyPr>
            <a:normAutofit/>
          </a:bodyPr>
          <a:lstStyle/>
          <a:p>
            <a:pPr marL="0" indent="0">
              <a:spcBef>
                <a:spcPts val="3000"/>
              </a:spcBef>
              <a:buNone/>
            </a:pPr>
            <a:r>
              <a:rPr lang="en-US" sz="2600" b="1" dirty="0">
                <a:solidFill>
                  <a:srgbClr val="1E548F"/>
                </a:solidFill>
              </a:rPr>
              <a:t>Training (T) awards</a:t>
            </a:r>
            <a:r>
              <a:rPr lang="en-US" sz="2600" dirty="0">
                <a:solidFill>
                  <a:srgbClr val="1E548F"/>
                </a:solidFill>
              </a:rPr>
              <a:t>: </a:t>
            </a:r>
            <a:r>
              <a:rPr lang="en-US" sz="2400" dirty="0"/>
              <a:t>Institutional Training awards do not support clinical trials (with the exception of some D43 and K12 awards)</a:t>
            </a:r>
          </a:p>
          <a:p>
            <a:pPr marL="0" indent="0">
              <a:spcBef>
                <a:spcPts val="3000"/>
              </a:spcBef>
              <a:buNone/>
            </a:pPr>
            <a:r>
              <a:rPr lang="en-US" sz="2600" b="1" dirty="0">
                <a:solidFill>
                  <a:srgbClr val="1E548F"/>
                </a:solidFill>
              </a:rPr>
              <a:t>Fellowship (F) awards: </a:t>
            </a:r>
            <a:r>
              <a:rPr lang="en-US" sz="2400" dirty="0"/>
              <a:t>The NIH encourages fellows to receive training in clinical research; however, NIH supported fellows are not permitted to conduct a clinical trial independently</a:t>
            </a:r>
          </a:p>
          <a:p>
            <a:pPr marL="0" indent="0">
              <a:spcBef>
                <a:spcPts val="3000"/>
              </a:spcBef>
              <a:buNone/>
            </a:pPr>
            <a:r>
              <a:rPr lang="en-US" sz="2600" b="1" dirty="0">
                <a:solidFill>
                  <a:srgbClr val="1E548F"/>
                </a:solidFill>
              </a:rPr>
              <a:t>Career Development (K) awards: </a:t>
            </a:r>
            <a:r>
              <a:rPr lang="en-US" sz="2400" dirty="0"/>
              <a:t>Career Development awards may support either independent clinical trials or a mentored research training experience, depending on the FOA</a:t>
            </a:r>
            <a:endParaRPr lang="en-US" sz="2400" dirty="0">
              <a:highlight>
                <a:srgbClr val="FFFF00"/>
              </a:highlight>
            </a:endParaRPr>
          </a:p>
        </p:txBody>
      </p:sp>
      <p:sp>
        <p:nvSpPr>
          <p:cNvPr id="5" name="TextBox 4">
            <a:extLst/>
          </p:cNvPr>
          <p:cNvSpPr txBox="1"/>
          <p:nvPr/>
        </p:nvSpPr>
        <p:spPr>
          <a:xfrm>
            <a:off x="636986" y="5812512"/>
            <a:ext cx="7414816" cy="783193"/>
          </a:xfrm>
          <a:prstGeom prst="roundRect">
            <a:avLst/>
          </a:prstGeom>
          <a:solidFill>
            <a:schemeClr val="accent5">
              <a:lumMod val="20000"/>
              <a:lumOff val="80000"/>
            </a:schemeClr>
          </a:solidFill>
        </p:spPr>
        <p:txBody>
          <a:bodyPr wrap="square" rtlCol="0">
            <a:spAutoFit/>
          </a:bodyPr>
          <a:lstStyle/>
          <a:p>
            <a:r>
              <a:rPr lang="en-US" sz="2000" dirty="0"/>
              <a:t>Learn more at </a:t>
            </a:r>
            <a:r>
              <a:rPr lang="en-US" sz="2000" dirty="0">
                <a:hlinkClick r:id="rId4" tooltip="Click on link to learn more about special considerations on the OER website. "/>
              </a:rPr>
              <a:t>https://grants.nih.gov/policy/clinical-trials/specific-funding-opportunities.htm</a:t>
            </a:r>
            <a:r>
              <a:rPr lang="en-US" sz="2000" dirty="0"/>
              <a:t> </a:t>
            </a:r>
          </a:p>
        </p:txBody>
      </p:sp>
    </p:spTree>
    <p:custDataLst>
      <p:tags r:id="rId1"/>
    </p:custDataLst>
    <p:extLst>
      <p:ext uri="{BB962C8B-B14F-4D97-AF65-F5344CB8AC3E}">
        <p14:creationId xmlns:p14="http://schemas.microsoft.com/office/powerpoint/2010/main" val="307666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Criteria for Clinical Trials</a:t>
            </a:r>
          </a:p>
        </p:txBody>
      </p:sp>
      <p:sp>
        <p:nvSpPr>
          <p:cNvPr id="3" name="Content Placeholder 2"/>
          <p:cNvSpPr>
            <a:spLocks noGrp="1"/>
          </p:cNvSpPr>
          <p:nvPr>
            <p:ph idx="1"/>
          </p:nvPr>
        </p:nvSpPr>
        <p:spPr>
          <a:xfrm>
            <a:off x="838200" y="1825625"/>
            <a:ext cx="10915650" cy="4137853"/>
          </a:xfrm>
        </p:spPr>
        <p:txBody>
          <a:bodyPr>
            <a:normAutofit/>
          </a:bodyPr>
          <a:lstStyle/>
          <a:p>
            <a:pPr marL="0" indent="0">
              <a:spcBef>
                <a:spcPts val="900"/>
              </a:spcBef>
              <a:buNone/>
            </a:pPr>
            <a:r>
              <a:rPr lang="en-US" sz="3200" b="1" dirty="0"/>
              <a:t>FOAs that accept clinical trials will include new review criteria</a:t>
            </a:r>
          </a:p>
          <a:p>
            <a:pPr marL="0" indent="0">
              <a:spcBef>
                <a:spcPts val="900"/>
              </a:spcBef>
              <a:spcAft>
                <a:spcPts val="600"/>
              </a:spcAft>
              <a:buNone/>
            </a:pPr>
            <a:r>
              <a:rPr lang="en-US" b="1" dirty="0">
                <a:solidFill>
                  <a:srgbClr val="2F5597"/>
                </a:solidFill>
              </a:rPr>
              <a:t>Scored Review Criteria</a:t>
            </a:r>
          </a:p>
          <a:p>
            <a:pPr marL="800100" lvl="1" indent="-342900">
              <a:spcBef>
                <a:spcPts val="600"/>
              </a:spcBef>
              <a:buClr>
                <a:srgbClr val="70AD47"/>
              </a:buClr>
              <a:buFont typeface="Wingdings" panose="05000000000000000000" pitchFamily="2" charset="2"/>
              <a:buChar char="ü"/>
            </a:pPr>
            <a:r>
              <a:rPr lang="en-US" dirty="0"/>
              <a:t>Significance</a:t>
            </a:r>
          </a:p>
          <a:p>
            <a:pPr marL="800100" lvl="1" indent="-342900">
              <a:spcBef>
                <a:spcPts val="600"/>
              </a:spcBef>
              <a:buClr>
                <a:srgbClr val="70AD47"/>
              </a:buClr>
              <a:buFont typeface="Wingdings" panose="05000000000000000000" pitchFamily="2" charset="2"/>
              <a:buChar char="ü"/>
            </a:pPr>
            <a:r>
              <a:rPr lang="en-US" dirty="0"/>
              <a:t>Investigator	</a:t>
            </a:r>
          </a:p>
          <a:p>
            <a:pPr marL="800100" lvl="1" indent="-342900">
              <a:spcBef>
                <a:spcPts val="600"/>
              </a:spcBef>
              <a:buClr>
                <a:srgbClr val="70AD47"/>
              </a:buClr>
              <a:buFont typeface="Wingdings" panose="05000000000000000000" pitchFamily="2" charset="2"/>
              <a:buChar char="ü"/>
            </a:pPr>
            <a:r>
              <a:rPr lang="en-US" dirty="0"/>
              <a:t>Innovation</a:t>
            </a:r>
          </a:p>
          <a:p>
            <a:pPr marL="800100" lvl="1" indent="-342900">
              <a:spcBef>
                <a:spcPts val="600"/>
              </a:spcBef>
              <a:buClr>
                <a:srgbClr val="70AD47"/>
              </a:buClr>
              <a:buFont typeface="Wingdings" panose="05000000000000000000" pitchFamily="2" charset="2"/>
              <a:buChar char="ü"/>
            </a:pPr>
            <a:r>
              <a:rPr lang="en-US" dirty="0"/>
              <a:t>Approach</a:t>
            </a:r>
          </a:p>
          <a:p>
            <a:pPr marL="800100" lvl="1" indent="-342900">
              <a:spcBef>
                <a:spcPts val="600"/>
              </a:spcBef>
              <a:buClr>
                <a:srgbClr val="70AD47"/>
              </a:buClr>
              <a:buFont typeface="Wingdings" panose="05000000000000000000" pitchFamily="2" charset="2"/>
              <a:buChar char="ü"/>
            </a:pPr>
            <a:r>
              <a:rPr lang="en-US" dirty="0"/>
              <a:t>Environment</a:t>
            </a:r>
          </a:p>
          <a:p>
            <a:pPr marL="0" indent="0">
              <a:spcBef>
                <a:spcPts val="1200"/>
              </a:spcBef>
              <a:buNone/>
            </a:pPr>
            <a:r>
              <a:rPr lang="en-US" b="1" dirty="0">
                <a:solidFill>
                  <a:srgbClr val="2F5597"/>
                </a:solidFill>
              </a:rPr>
              <a:t>Additional Review Criteria</a:t>
            </a:r>
          </a:p>
          <a:p>
            <a:pPr marL="800100" lvl="1" indent="-342900">
              <a:spcBef>
                <a:spcPts val="600"/>
              </a:spcBef>
              <a:buClr>
                <a:srgbClr val="70AD47"/>
              </a:buClr>
              <a:buFont typeface="Wingdings" panose="05000000000000000000" pitchFamily="2" charset="2"/>
              <a:buChar char="ü"/>
            </a:pPr>
            <a:r>
              <a:rPr lang="en-US" dirty="0"/>
              <a:t>Study Timeline &amp; Milestones</a:t>
            </a:r>
          </a:p>
          <a:p>
            <a:endParaRPr lang="en-US" dirty="0"/>
          </a:p>
        </p:txBody>
      </p:sp>
      <p:sp>
        <p:nvSpPr>
          <p:cNvPr id="5" name="TextBox 4" descr="Read the FOA carefully and be sure your application addresses the review criteria appropriately &#10;"/>
          <p:cNvSpPr txBox="1"/>
          <p:nvPr/>
        </p:nvSpPr>
        <p:spPr>
          <a:xfrm>
            <a:off x="6365959" y="2880784"/>
            <a:ext cx="4068220" cy="2031325"/>
          </a:xfrm>
          <a:prstGeom prst="roundRect">
            <a:avLst>
              <a:gd name="adj" fmla="val 9422"/>
            </a:avLst>
          </a:prstGeom>
          <a:solidFill>
            <a:schemeClr val="accent6">
              <a:lumMod val="20000"/>
              <a:lumOff val="80000"/>
            </a:schemeClr>
          </a:solidFill>
          <a:ln w="28575">
            <a:noFill/>
          </a:ln>
        </p:spPr>
        <p:txBody>
          <a:bodyPr wrap="square" lIns="182880" tIns="274320" rIns="182880" bIns="274320" rtlCol="0">
            <a:spAutoFit/>
          </a:bodyPr>
          <a:lstStyle/>
          <a:p>
            <a:pPr algn="ctr"/>
            <a:r>
              <a:rPr lang="en-US" sz="2400" b="1" dirty="0"/>
              <a:t>Tip:</a:t>
            </a:r>
            <a:r>
              <a:rPr lang="en-US" sz="2400" dirty="0"/>
              <a:t> Read the FOA carefully and be sure your application addresses the review criteria appropriately </a:t>
            </a:r>
          </a:p>
        </p:txBody>
      </p:sp>
    </p:spTree>
    <p:custDataLst>
      <p:tags r:id="rId1"/>
    </p:custDataLst>
    <p:extLst>
      <p:ext uri="{BB962C8B-B14F-4D97-AF65-F5344CB8AC3E}">
        <p14:creationId xmlns:p14="http://schemas.microsoft.com/office/powerpoint/2010/main" val="270792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New Human Subjects &amp; Clinical Trials Information Form</a:t>
            </a:r>
          </a:p>
        </p:txBody>
      </p:sp>
      <p:sp>
        <p:nvSpPr>
          <p:cNvPr id="4" name="Content Placeholder 3"/>
          <p:cNvSpPr>
            <a:spLocks noGrp="1"/>
          </p:cNvSpPr>
          <p:nvPr>
            <p:ph sz="half" idx="1"/>
          </p:nvPr>
        </p:nvSpPr>
        <p:spPr>
          <a:xfrm>
            <a:off x="617012" y="1934036"/>
            <a:ext cx="7663037" cy="4649645"/>
          </a:xfrm>
        </p:spPr>
        <p:txBody>
          <a:bodyPr vert="horz" lIns="91440" tIns="45720" rIns="91440" bIns="45720" rtlCol="0" anchor="t">
            <a:normAutofit/>
          </a:bodyPr>
          <a:lstStyle/>
          <a:p>
            <a:pPr marL="0" indent="0">
              <a:spcBef>
                <a:spcPts val="1200"/>
              </a:spcBef>
              <a:buClr>
                <a:srgbClr val="70AD47"/>
              </a:buClr>
              <a:buNone/>
            </a:pPr>
            <a:r>
              <a:rPr lang="en-US" sz="2400" b="1" dirty="0">
                <a:solidFill>
                  <a:srgbClr val="1E548E"/>
                </a:solidFill>
              </a:rPr>
              <a:t>A primary component of NIH’s clinical trial reform is the creation of a new application form that:</a:t>
            </a:r>
            <a:endParaRPr lang="en-US" sz="2400" b="1" dirty="0"/>
          </a:p>
          <a:p>
            <a:pPr marL="573088" lvl="1" indent="-342900">
              <a:spcBef>
                <a:spcPts val="1400"/>
              </a:spcBef>
              <a:buClr>
                <a:srgbClr val="70AD47"/>
              </a:buClr>
              <a:buFont typeface="Wingdings" panose="05000000000000000000" pitchFamily="2" charset="2"/>
              <a:buChar char="ü"/>
            </a:pPr>
            <a:r>
              <a:rPr lang="en-US" sz="2200" b="1" dirty="0"/>
              <a:t>Consolidates</a:t>
            </a:r>
            <a:r>
              <a:rPr lang="en-US" sz="2200" dirty="0"/>
              <a:t> human subjects, inclusion enrollment, and clinical trial information into one form</a:t>
            </a:r>
          </a:p>
          <a:p>
            <a:pPr marL="573088" lvl="1" indent="-342900">
              <a:spcBef>
                <a:spcPts val="1400"/>
              </a:spcBef>
              <a:buClr>
                <a:srgbClr val="70AD47"/>
              </a:buClr>
              <a:buFont typeface="Wingdings" panose="05000000000000000000" pitchFamily="2" charset="2"/>
              <a:buChar char="ü"/>
            </a:pPr>
            <a:r>
              <a:rPr lang="en-US" sz="2200" dirty="0"/>
              <a:t>Collects information at the </a:t>
            </a:r>
            <a:r>
              <a:rPr lang="en-US" sz="2200" b="1" dirty="0"/>
              <a:t>study-level</a:t>
            </a:r>
            <a:r>
              <a:rPr lang="en-US" sz="2200" dirty="0"/>
              <a:t> </a:t>
            </a:r>
          </a:p>
          <a:p>
            <a:pPr marL="573088" lvl="1" indent="-342900">
              <a:spcBef>
                <a:spcPts val="1400"/>
              </a:spcBef>
              <a:buClr>
                <a:srgbClr val="70AD47"/>
              </a:buClr>
              <a:buFont typeface="Wingdings" panose="05000000000000000000" pitchFamily="2" charset="2"/>
              <a:buChar char="ü"/>
            </a:pPr>
            <a:r>
              <a:rPr lang="en-US" sz="2200" dirty="0"/>
              <a:t>Uses </a:t>
            </a:r>
            <a:r>
              <a:rPr lang="en-US" sz="2200" b="1" dirty="0"/>
              <a:t>discrete form fields </a:t>
            </a:r>
            <a:r>
              <a:rPr lang="en-US" sz="2200" dirty="0"/>
              <a:t>to capture clinical trial information and provide the level of detail needed for peer review</a:t>
            </a:r>
          </a:p>
          <a:p>
            <a:pPr marL="573088" lvl="1" indent="-342900">
              <a:spcBef>
                <a:spcPts val="1400"/>
              </a:spcBef>
              <a:buClr>
                <a:srgbClr val="70AD47"/>
              </a:buClr>
              <a:buFont typeface="Wingdings" panose="05000000000000000000" pitchFamily="2" charset="2"/>
              <a:buChar char="ü"/>
            </a:pPr>
            <a:r>
              <a:rPr lang="en-US" sz="2200" dirty="0"/>
              <a:t>Presents key information to reviewers and staff in a </a:t>
            </a:r>
            <a:r>
              <a:rPr lang="en-US" sz="2200" b="1" dirty="0"/>
              <a:t>consistent format</a:t>
            </a:r>
          </a:p>
          <a:p>
            <a:pPr marL="573088" lvl="1" indent="-342900">
              <a:spcBef>
                <a:spcPts val="1400"/>
              </a:spcBef>
              <a:buClr>
                <a:srgbClr val="70AD47"/>
              </a:buClr>
              <a:buFont typeface="Wingdings" panose="05000000000000000000" pitchFamily="2" charset="2"/>
              <a:buChar char="ü"/>
            </a:pPr>
            <a:r>
              <a:rPr lang="en-US" sz="2200" b="1" dirty="0"/>
              <a:t>Aligns </a:t>
            </a:r>
            <a:r>
              <a:rPr lang="en-US" sz="2200" dirty="0"/>
              <a:t>with ClinicalTrials.gov (where possible) for future data exchange with ClinicalTrials.gov</a:t>
            </a:r>
          </a:p>
        </p:txBody>
      </p:sp>
      <p:pic>
        <p:nvPicPr>
          <p:cNvPr id="8" name="Content Placeholder 7" title="PHS Human Subjects and Clinical Trais Information form"/>
          <p:cNvPicPr>
            <a:picLocks noGrp="1" noChangeAspect="1"/>
          </p:cNvPicPr>
          <p:nvPr>
            <p:ph sz="half" idx="2"/>
          </p:nvPr>
        </p:nvPicPr>
        <p:blipFill>
          <a:blip r:embed="rId4"/>
          <a:stretch>
            <a:fillRect/>
          </a:stretch>
        </p:blipFill>
        <p:spPr>
          <a:xfrm>
            <a:off x="8430081" y="1934036"/>
            <a:ext cx="3245775" cy="3410955"/>
          </a:xfrm>
          <a:prstGeom prst="rect">
            <a:avLst/>
          </a:prstGeom>
          <a:ln w="28575">
            <a:solidFill>
              <a:schemeClr val="tx1"/>
            </a:solidFill>
          </a:ln>
        </p:spPr>
      </p:pic>
    </p:spTree>
    <p:custDataLst>
      <p:tags r:id="rId1"/>
    </p:custDataLst>
    <p:extLst>
      <p:ext uri="{BB962C8B-B14F-4D97-AF65-F5344CB8AC3E}">
        <p14:creationId xmlns:p14="http://schemas.microsoft.com/office/powerpoint/2010/main" val="418320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17642" cy="1313691"/>
          </a:xfrm>
        </p:spPr>
        <p:txBody>
          <a:bodyPr>
            <a:normAutofit/>
          </a:bodyPr>
          <a:lstStyle/>
          <a:p>
            <a:r>
              <a:rPr lang="en-US" dirty="0"/>
              <a:t>Purpose of Reforms &amp; Policy Changes</a:t>
            </a:r>
            <a:br>
              <a:rPr lang="en-US" dirty="0"/>
            </a:br>
            <a:r>
              <a:rPr lang="en-US" sz="2200" dirty="0">
                <a:solidFill>
                  <a:srgbClr val="000000"/>
                </a:solidFill>
                <a:latin typeface="Calibri Light"/>
              </a:rPr>
              <a:t>In </a:t>
            </a:r>
            <a:r>
              <a:rPr lang="en-US" sz="2200" dirty="0"/>
              <a:t>2016, NIH announced initiatives targeted to enhance and improve:</a:t>
            </a:r>
          </a:p>
        </p:txBody>
      </p:sp>
      <p:sp>
        <p:nvSpPr>
          <p:cNvPr id="14" name="Content Placeholder 4">
            <a:extLst>
              <a:ext uri="{FF2B5EF4-FFF2-40B4-BE49-F238E27FC236}">
                <a16:creationId xmlns:a16="http://schemas.microsoft.com/office/drawing/2014/main" id="{3E57029A-522B-44AE-A39E-21E665DD1BCC}"/>
              </a:ext>
            </a:extLst>
          </p:cNvPr>
          <p:cNvSpPr txBox="1">
            <a:spLocks/>
          </p:cNvSpPr>
          <p:nvPr/>
        </p:nvSpPr>
        <p:spPr>
          <a:xfrm>
            <a:off x="1651196" y="1818865"/>
            <a:ext cx="3657600" cy="1920240"/>
          </a:xfrm>
          <a:prstGeom prst="rect">
            <a:avLst/>
          </a:prstGeom>
          <a:ln w="3810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Font typeface="Arial" panose="020B0604020202020204" pitchFamily="34" charset="0"/>
              <a:buNone/>
            </a:pPr>
            <a:endParaRPr lang="en-US" sz="800" dirty="0"/>
          </a:p>
          <a:p>
            <a:pPr marL="0" indent="0" algn="ctr">
              <a:buFont typeface="Arial" panose="020B0604020202020204" pitchFamily="34" charset="0"/>
              <a:buNone/>
            </a:pPr>
            <a:r>
              <a:rPr lang="en-US" sz="3000" dirty="0"/>
              <a:t>Efficiency</a:t>
            </a:r>
          </a:p>
          <a:p>
            <a:pPr marL="0" indent="0" algn="ctr">
              <a:buFont typeface="Arial" panose="020B0604020202020204" pitchFamily="34" charset="0"/>
              <a:buNone/>
            </a:pPr>
            <a:r>
              <a:rPr lang="en-US" sz="1800" dirty="0"/>
              <a:t>Enhance the efficiency of how research studies involving human participants are conducted </a:t>
            </a:r>
          </a:p>
        </p:txBody>
      </p:sp>
      <p:sp>
        <p:nvSpPr>
          <p:cNvPr id="13" name="Content Placeholder 4">
            <a:extLst>
              <a:ext uri="{FF2B5EF4-FFF2-40B4-BE49-F238E27FC236}">
                <a16:creationId xmlns:a16="http://schemas.microsoft.com/office/drawing/2014/main" id="{0A56DC2B-9F87-4480-A5B7-8BE10BE01628}"/>
              </a:ext>
            </a:extLst>
          </p:cNvPr>
          <p:cNvSpPr txBox="1">
            <a:spLocks/>
          </p:cNvSpPr>
          <p:nvPr/>
        </p:nvSpPr>
        <p:spPr>
          <a:xfrm>
            <a:off x="5928123" y="1818865"/>
            <a:ext cx="3657600" cy="1920240"/>
          </a:xfrm>
          <a:prstGeom prst="rect">
            <a:avLst/>
          </a:prstGeom>
          <a:ln w="3810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US" sz="800" dirty="0"/>
          </a:p>
          <a:p>
            <a:pPr marL="0" indent="0" algn="ctr">
              <a:buFont typeface="Arial" panose="020B0604020202020204" pitchFamily="34" charset="0"/>
              <a:buNone/>
            </a:pPr>
            <a:r>
              <a:rPr lang="en-US" sz="3000" dirty="0"/>
              <a:t>Transparency</a:t>
            </a:r>
          </a:p>
          <a:p>
            <a:pPr marL="0" indent="0" algn="ctr">
              <a:buFont typeface="Arial" panose="020B0604020202020204" pitchFamily="34" charset="0"/>
              <a:buNone/>
            </a:pPr>
            <a:r>
              <a:rPr lang="en-US" sz="1800" dirty="0"/>
              <a:t>Promote a culture of transparency in research in order to advance public health</a:t>
            </a:r>
          </a:p>
        </p:txBody>
      </p:sp>
      <p:sp>
        <p:nvSpPr>
          <p:cNvPr id="12" name="Content Placeholder 4">
            <a:extLst>
              <a:ext uri="{FF2B5EF4-FFF2-40B4-BE49-F238E27FC236}">
                <a16:creationId xmlns:a16="http://schemas.microsoft.com/office/drawing/2014/main" id="{7DAB389A-FE95-4FB5-946F-AF41C14221CB}"/>
              </a:ext>
            </a:extLst>
          </p:cNvPr>
          <p:cNvSpPr txBox="1">
            <a:spLocks/>
          </p:cNvSpPr>
          <p:nvPr/>
        </p:nvSpPr>
        <p:spPr>
          <a:xfrm>
            <a:off x="1651196" y="4063705"/>
            <a:ext cx="3657600" cy="1920240"/>
          </a:xfrm>
          <a:prstGeom prst="rect">
            <a:avLst/>
          </a:prstGeom>
          <a:ln w="3810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US" sz="800" dirty="0"/>
          </a:p>
          <a:p>
            <a:pPr marL="0" indent="0" algn="ctr">
              <a:buFont typeface="Arial" panose="020B0604020202020204" pitchFamily="34" charset="0"/>
              <a:buNone/>
            </a:pPr>
            <a:r>
              <a:rPr lang="en-US" sz="3000" dirty="0"/>
              <a:t>Accountability</a:t>
            </a:r>
          </a:p>
          <a:p>
            <a:pPr marL="0" indent="0" algn="ctr">
              <a:buFont typeface="Arial" panose="020B0604020202020204" pitchFamily="34" charset="0"/>
              <a:buNone/>
            </a:pPr>
            <a:r>
              <a:rPr lang="en-US" sz="1800" dirty="0"/>
              <a:t>Ensure that NIH can appropriately identify and report on their clinical trials portfolio to ensure proper stewardship</a:t>
            </a:r>
          </a:p>
        </p:txBody>
      </p:sp>
      <p:sp>
        <p:nvSpPr>
          <p:cNvPr id="11" name="Content Placeholder 4">
            <a:extLst>
              <a:ext uri="{FF2B5EF4-FFF2-40B4-BE49-F238E27FC236}">
                <a16:creationId xmlns:a16="http://schemas.microsoft.com/office/drawing/2014/main" id="{0A379F1D-1157-423E-A585-BB754F4EC493}"/>
              </a:ext>
            </a:extLst>
          </p:cNvPr>
          <p:cNvSpPr txBox="1">
            <a:spLocks/>
          </p:cNvSpPr>
          <p:nvPr/>
        </p:nvSpPr>
        <p:spPr>
          <a:xfrm>
            <a:off x="5928123" y="4063705"/>
            <a:ext cx="3657600" cy="1920240"/>
          </a:xfrm>
          <a:prstGeom prst="rect">
            <a:avLst/>
          </a:prstGeom>
          <a:ln w="3810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US" sz="800" dirty="0"/>
          </a:p>
          <a:p>
            <a:pPr marL="0" indent="0" algn="ctr">
              <a:buFont typeface="Arial" panose="020B0604020202020204" pitchFamily="34" charset="0"/>
              <a:buNone/>
            </a:pPr>
            <a:r>
              <a:rPr lang="en-US" sz="3000" dirty="0"/>
              <a:t>Timely Reporting</a:t>
            </a:r>
          </a:p>
          <a:p>
            <a:pPr marL="0" indent="0" algn="ctr">
              <a:buFont typeface="Arial" panose="020B0604020202020204" pitchFamily="34" charset="0"/>
              <a:buNone/>
            </a:pPr>
            <a:r>
              <a:rPr lang="en-US" sz="1800" dirty="0"/>
              <a:t>Decrease the time it takes investigators to publicly report study results</a:t>
            </a:r>
          </a:p>
        </p:txBody>
      </p:sp>
    </p:spTree>
    <p:custDataLst>
      <p:tags r:id="rId1"/>
    </p:custDataLst>
    <p:extLst>
      <p:ext uri="{BB962C8B-B14F-4D97-AF65-F5344CB8AC3E}">
        <p14:creationId xmlns:p14="http://schemas.microsoft.com/office/powerpoint/2010/main" val="2838643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the Human Subjects &amp; Clinical Trials Information Form Impact Applicants?</a:t>
            </a:r>
          </a:p>
        </p:txBody>
      </p:sp>
      <p:sp>
        <p:nvSpPr>
          <p:cNvPr id="4" name="Content Placeholder 3"/>
          <p:cNvSpPr>
            <a:spLocks noGrp="1"/>
          </p:cNvSpPr>
          <p:nvPr>
            <p:ph idx="1"/>
          </p:nvPr>
        </p:nvSpPr>
        <p:spPr>
          <a:xfrm>
            <a:off x="838200" y="1945941"/>
            <a:ext cx="10515600" cy="3042269"/>
          </a:xfrm>
        </p:spPr>
        <p:txBody>
          <a:bodyPr vert="horz" lIns="91440" tIns="45720" rIns="91440" bIns="45720" rtlCol="0" anchor="t">
            <a:normAutofit/>
          </a:bodyPr>
          <a:lstStyle/>
          <a:p>
            <a:pPr marL="0" indent="0">
              <a:buNone/>
            </a:pPr>
            <a:r>
              <a:rPr lang="en-US" sz="2600" b="1" dirty="0">
                <a:solidFill>
                  <a:srgbClr val="1E548E"/>
                </a:solidFill>
              </a:rPr>
              <a:t>New form collects information previously included in the Research Strategy</a:t>
            </a:r>
            <a:endParaRPr lang="en-US" sz="2600" b="1" dirty="0"/>
          </a:p>
          <a:p>
            <a:pPr marL="0" indent="0">
              <a:spcBef>
                <a:spcPts val="1200"/>
              </a:spcBef>
              <a:buNone/>
            </a:pPr>
            <a:r>
              <a:rPr lang="en-US" sz="2400" dirty="0"/>
              <a:t>Applicants will now be instructed to:</a:t>
            </a:r>
          </a:p>
          <a:p>
            <a:pPr lvl="1">
              <a:spcBef>
                <a:spcPts val="1800"/>
              </a:spcBef>
              <a:buClr>
                <a:srgbClr val="70AD47"/>
              </a:buClr>
              <a:buFont typeface="Wingdings" panose="05000000000000000000" pitchFamily="2" charset="2"/>
              <a:buChar char="ü"/>
            </a:pPr>
            <a:r>
              <a:rPr lang="en-US" sz="2200" dirty="0"/>
              <a:t>Use the PHS Human Subjects and Clinical Trials Information form to capture detailed study information</a:t>
            </a:r>
          </a:p>
          <a:p>
            <a:pPr lvl="1">
              <a:spcBef>
                <a:spcPts val="1800"/>
              </a:spcBef>
              <a:buClr>
                <a:srgbClr val="70AD47"/>
              </a:buClr>
              <a:buFont typeface="Wingdings" panose="05000000000000000000" pitchFamily="2" charset="2"/>
              <a:buChar char="ü"/>
            </a:pPr>
            <a:r>
              <a:rPr lang="en-US" sz="2200" dirty="0"/>
              <a:t>Use the Research Strategy section to discuss the overall strategy, methodology, and analyses of proposed research, but</a:t>
            </a:r>
            <a:r>
              <a:rPr lang="en-US" sz="2200" i="1" dirty="0"/>
              <a:t> do not duplicate</a:t>
            </a:r>
            <a:r>
              <a:rPr lang="en-US" sz="2200" dirty="0"/>
              <a:t> information collected in the PHS Human Subjects and Clinical Trials Information form</a:t>
            </a:r>
          </a:p>
        </p:txBody>
      </p:sp>
      <p:sp>
        <p:nvSpPr>
          <p:cNvPr id="5" name="TextBox 4">
            <a:extLst/>
          </p:cNvPr>
          <p:cNvSpPr txBox="1"/>
          <p:nvPr/>
        </p:nvSpPr>
        <p:spPr>
          <a:xfrm>
            <a:off x="505285" y="5151464"/>
            <a:ext cx="11181430" cy="851297"/>
          </a:xfrm>
          <a:prstGeom prst="roundRect">
            <a:avLst/>
          </a:prstGeom>
          <a:solidFill>
            <a:schemeClr val="accent6">
              <a:lumMod val="20000"/>
              <a:lumOff val="80000"/>
            </a:schemeClr>
          </a:solidFill>
          <a:ln w="28575">
            <a:noFill/>
          </a:ln>
        </p:spPr>
        <p:txBody>
          <a:bodyPr wrap="square" rtlCol="0">
            <a:spAutoFit/>
          </a:bodyPr>
          <a:lstStyle/>
          <a:p>
            <a:pPr>
              <a:spcBef>
                <a:spcPts val="2400"/>
              </a:spcBef>
            </a:pPr>
            <a:r>
              <a:rPr lang="en-US" sz="2200" b="1" dirty="0"/>
              <a:t>Tip: </a:t>
            </a:r>
            <a:r>
              <a:rPr lang="en-US" sz="2200" dirty="0"/>
              <a:t>Applicants should familiarize themselves with the new Human Subjects and Clinical Trial Information form to ensure information is captured appropriately in the application</a:t>
            </a:r>
          </a:p>
        </p:txBody>
      </p:sp>
    </p:spTree>
    <p:custDataLst>
      <p:tags r:id="rId1"/>
    </p:custDataLst>
    <p:extLst>
      <p:ext uri="{BB962C8B-B14F-4D97-AF65-F5344CB8AC3E}">
        <p14:creationId xmlns:p14="http://schemas.microsoft.com/office/powerpoint/2010/main" val="85618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8688-5976-4BAA-A2C6-F88E18C974B5}"/>
              </a:ext>
            </a:extLst>
          </p:cNvPr>
          <p:cNvSpPr>
            <a:spLocks noGrp="1"/>
          </p:cNvSpPr>
          <p:nvPr>
            <p:ph type="title"/>
          </p:nvPr>
        </p:nvSpPr>
        <p:spPr/>
        <p:txBody>
          <a:bodyPr/>
          <a:lstStyle/>
          <a:p>
            <a:r>
              <a:rPr lang="en-US" dirty="0"/>
              <a:t>Changes to the Appendix Policy</a:t>
            </a:r>
          </a:p>
        </p:txBody>
      </p:sp>
      <p:sp>
        <p:nvSpPr>
          <p:cNvPr id="4" name="Content Placeholder 3">
            <a:extLst>
              <a:ext uri="{FF2B5EF4-FFF2-40B4-BE49-F238E27FC236}">
                <a16:creationId xmlns:a16="http://schemas.microsoft.com/office/drawing/2014/main" id="{8B84C43A-9561-4E52-8525-18F3F79986AA}"/>
              </a:ext>
            </a:extLst>
          </p:cNvPr>
          <p:cNvSpPr txBox="1">
            <a:spLocks/>
          </p:cNvSpPr>
          <p:nvPr/>
        </p:nvSpPr>
        <p:spPr>
          <a:xfrm>
            <a:off x="610028" y="1818314"/>
            <a:ext cx="10971944" cy="16629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E548E"/>
                </a:solidFill>
              </a:rPr>
              <a:t>Effective for due dates on/after January 25, 2018 </a:t>
            </a:r>
            <a:r>
              <a:rPr lang="en-US" sz="2600" dirty="0"/>
              <a:t>– Since the new Human Subjects and Clinical Trials Information form collects key elements from the protocol, the optional protocol submission will be removed from the Appendix Policy.</a:t>
            </a:r>
          </a:p>
          <a:p>
            <a:pPr marL="0" indent="0">
              <a:buNone/>
            </a:pPr>
            <a:endParaRPr lang="en-US" dirty="0">
              <a:solidFill>
                <a:srgbClr val="1E548E"/>
              </a:solidFill>
            </a:endParaRPr>
          </a:p>
        </p:txBody>
      </p:sp>
      <p:sp>
        <p:nvSpPr>
          <p:cNvPr id="5" name="Content Placeholder 3">
            <a:extLst>
              <a:ext uri="{FF2B5EF4-FFF2-40B4-BE49-F238E27FC236}">
                <a16:creationId xmlns:a16="http://schemas.microsoft.com/office/drawing/2014/main" id="{EA10D48B-5076-411E-B801-C122B01D90BC}"/>
              </a:ext>
            </a:extLst>
          </p:cNvPr>
          <p:cNvSpPr txBox="1">
            <a:spLocks/>
          </p:cNvSpPr>
          <p:nvPr/>
        </p:nvSpPr>
        <p:spPr>
          <a:xfrm>
            <a:off x="918681" y="3303876"/>
            <a:ext cx="4572000" cy="274320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1E548E"/>
                </a:solidFill>
              </a:rPr>
              <a:t>Parent FOAs</a:t>
            </a:r>
          </a:p>
          <a:p>
            <a:pPr marL="803275" lvl="1" indent="-346075">
              <a:spcBef>
                <a:spcPts val="1200"/>
              </a:spcBef>
              <a:buClr>
                <a:srgbClr val="70AD47"/>
              </a:buClr>
              <a:buFont typeface="Wingdings" panose="05000000000000000000" pitchFamily="2" charset="2"/>
              <a:buChar char="ü"/>
            </a:pPr>
            <a:r>
              <a:rPr lang="en-US" dirty="0"/>
              <a:t>Will </a:t>
            </a:r>
            <a:r>
              <a:rPr lang="en-US" b="1" dirty="0"/>
              <a:t>NOT</a:t>
            </a:r>
            <a:r>
              <a:rPr lang="en-US" dirty="0"/>
              <a:t> allow inclusion of the protocol in the application </a:t>
            </a:r>
          </a:p>
          <a:p>
            <a:pPr marL="803275" lvl="1" indent="-346075">
              <a:spcBef>
                <a:spcPts val="1800"/>
              </a:spcBef>
              <a:buClr>
                <a:srgbClr val="70AD47"/>
              </a:buClr>
              <a:buFont typeface="Wingdings" panose="05000000000000000000" pitchFamily="2" charset="2"/>
              <a:buChar char="ü"/>
            </a:pPr>
            <a:r>
              <a:rPr lang="en-US" dirty="0"/>
              <a:t>If the protocol is included, the application will be sent back </a:t>
            </a:r>
          </a:p>
        </p:txBody>
      </p:sp>
      <p:sp>
        <p:nvSpPr>
          <p:cNvPr id="6" name="Content Placeholder 3">
            <a:extLst>
              <a:ext uri="{FF2B5EF4-FFF2-40B4-BE49-F238E27FC236}">
                <a16:creationId xmlns:a16="http://schemas.microsoft.com/office/drawing/2014/main" id="{0A9BDF03-3017-4570-9C24-226D3A57F970}"/>
              </a:ext>
            </a:extLst>
          </p:cNvPr>
          <p:cNvSpPr txBox="1">
            <a:spLocks/>
          </p:cNvSpPr>
          <p:nvPr/>
        </p:nvSpPr>
        <p:spPr>
          <a:xfrm>
            <a:off x="6182471" y="3303876"/>
            <a:ext cx="4572000" cy="2743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1E548E"/>
                </a:solidFill>
              </a:rPr>
              <a:t>IC issued FOAs</a:t>
            </a:r>
          </a:p>
          <a:p>
            <a:pPr marL="803275" lvl="1" indent="-346075">
              <a:spcBef>
                <a:spcPts val="1200"/>
              </a:spcBef>
              <a:buClr>
                <a:srgbClr val="70AD47"/>
              </a:buClr>
              <a:buFont typeface="Wingdings" panose="05000000000000000000" pitchFamily="2" charset="2"/>
              <a:buChar char="ü"/>
            </a:pPr>
            <a:r>
              <a:rPr lang="en-US" dirty="0"/>
              <a:t>Protocols and other materials allowed only when specified as required in the FOA</a:t>
            </a:r>
          </a:p>
        </p:txBody>
      </p:sp>
      <p:sp>
        <p:nvSpPr>
          <p:cNvPr id="7" name="TextBox 6">
            <a:extLst>
              <a:ext uri="{FF2B5EF4-FFF2-40B4-BE49-F238E27FC236}">
                <a16:creationId xmlns:a16="http://schemas.microsoft.com/office/drawing/2014/main" id="{D2851758-F170-4AE2-B82D-C46E6F03DB37}"/>
              </a:ext>
            </a:extLst>
          </p:cNvPr>
          <p:cNvSpPr txBox="1"/>
          <p:nvPr/>
        </p:nvSpPr>
        <p:spPr>
          <a:xfrm>
            <a:off x="370254" y="5936453"/>
            <a:ext cx="7807095" cy="783193"/>
          </a:xfrm>
          <a:prstGeom prst="roundRect">
            <a:avLst/>
          </a:prstGeom>
          <a:solidFill>
            <a:schemeClr val="accent5">
              <a:lumMod val="20000"/>
              <a:lumOff val="80000"/>
            </a:schemeClr>
          </a:solidFill>
        </p:spPr>
        <p:txBody>
          <a:bodyPr wrap="square" rtlCol="0">
            <a:spAutoFit/>
          </a:bodyPr>
          <a:lstStyle/>
          <a:p>
            <a:r>
              <a:rPr lang="en-US" sz="2000" dirty="0"/>
              <a:t>Learn more at </a:t>
            </a:r>
            <a:r>
              <a:rPr lang="en-US" sz="2000" dirty="0">
                <a:hlinkClick r:id="rId3"/>
              </a:rPr>
              <a:t>https://grants.nih.gov/grants/guide/notice-files/NOT-OD-17-098.html</a:t>
            </a:r>
            <a:endParaRPr lang="en-US" sz="2000" dirty="0"/>
          </a:p>
        </p:txBody>
      </p:sp>
    </p:spTree>
    <p:custDataLst>
      <p:tags r:id="rId1"/>
    </p:custDataLst>
    <p:extLst>
      <p:ext uri="{BB962C8B-B14F-4D97-AF65-F5344CB8AC3E}">
        <p14:creationId xmlns:p14="http://schemas.microsoft.com/office/powerpoint/2010/main" val="302167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Dates for the Human Subjects &amp; Clinical Trials Information Form</a:t>
            </a:r>
          </a:p>
        </p:txBody>
      </p:sp>
      <p:sp>
        <p:nvSpPr>
          <p:cNvPr id="4" name="Content Placeholder 3"/>
          <p:cNvSpPr>
            <a:spLocks noGrp="1"/>
          </p:cNvSpPr>
          <p:nvPr>
            <p:ph idx="1"/>
          </p:nvPr>
        </p:nvSpPr>
        <p:spPr>
          <a:xfrm>
            <a:off x="669864" y="2007587"/>
            <a:ext cx="10852273" cy="2515775"/>
          </a:xfrm>
        </p:spPr>
        <p:txBody>
          <a:bodyPr vert="horz" lIns="91440" tIns="45720" rIns="91440" bIns="45720" rtlCol="0" anchor="t">
            <a:normAutofit/>
          </a:bodyPr>
          <a:lstStyle/>
          <a:p>
            <a:pPr marL="0" indent="0">
              <a:spcBef>
                <a:spcPts val="2400"/>
              </a:spcBef>
              <a:buNone/>
            </a:pPr>
            <a:r>
              <a:rPr lang="en-US" b="1" dirty="0">
                <a:solidFill>
                  <a:srgbClr val="1E548F"/>
                </a:solidFill>
              </a:rPr>
              <a:t>September 25, 2017</a:t>
            </a:r>
            <a:r>
              <a:rPr lang="en-US" dirty="0"/>
              <a:t> – New FORMS-E Application Instructions available</a:t>
            </a:r>
          </a:p>
          <a:p>
            <a:pPr marL="0" indent="0">
              <a:spcBef>
                <a:spcPts val="2400"/>
              </a:spcBef>
              <a:buNone/>
            </a:pPr>
            <a:r>
              <a:rPr lang="en-US" b="1" dirty="0">
                <a:solidFill>
                  <a:srgbClr val="1E548F"/>
                </a:solidFill>
              </a:rPr>
              <a:t>October 25, 2017 </a:t>
            </a:r>
            <a:r>
              <a:rPr lang="en-US" dirty="0"/>
              <a:t>– FORMS-E Application Packages will start being published for FOAs with due dates on/after January 25, 2018</a:t>
            </a:r>
          </a:p>
          <a:p>
            <a:pPr marL="0" indent="0">
              <a:spcBef>
                <a:spcPts val="2400"/>
              </a:spcBef>
              <a:buNone/>
            </a:pPr>
            <a:r>
              <a:rPr lang="en-US" b="1" dirty="0">
                <a:solidFill>
                  <a:srgbClr val="1E548F"/>
                </a:solidFill>
              </a:rPr>
              <a:t>January 25, 2018</a:t>
            </a:r>
            <a:r>
              <a:rPr lang="en-US" dirty="0"/>
              <a:t> – First due dates for new FORMS-E Application Packages</a:t>
            </a:r>
          </a:p>
          <a:p>
            <a:pPr marL="0" indent="0">
              <a:spcBef>
                <a:spcPts val="2400"/>
              </a:spcBef>
              <a:buNone/>
            </a:pPr>
            <a:endParaRPr lang="en-US" dirty="0"/>
          </a:p>
        </p:txBody>
      </p:sp>
      <p:sp>
        <p:nvSpPr>
          <p:cNvPr id="7" name="TextBox 6">
            <a:extLst/>
          </p:cNvPr>
          <p:cNvSpPr txBox="1"/>
          <p:nvPr/>
        </p:nvSpPr>
        <p:spPr>
          <a:xfrm>
            <a:off x="926221" y="4722836"/>
            <a:ext cx="10339558" cy="1225868"/>
          </a:xfrm>
          <a:prstGeom prst="roundRect">
            <a:avLst/>
          </a:prstGeom>
          <a:solidFill>
            <a:schemeClr val="accent6">
              <a:lumMod val="20000"/>
              <a:lumOff val="80000"/>
            </a:schemeClr>
          </a:solidFill>
          <a:ln w="28575">
            <a:noFill/>
          </a:ln>
        </p:spPr>
        <p:txBody>
          <a:bodyPr wrap="square" rtlCol="0">
            <a:spAutoFit/>
          </a:bodyPr>
          <a:lstStyle/>
          <a:p>
            <a:pPr>
              <a:spcBef>
                <a:spcPts val="1800"/>
              </a:spcBef>
            </a:pPr>
            <a:r>
              <a:rPr lang="en-US" sz="2200" b="1" dirty="0"/>
              <a:t>Tip: </a:t>
            </a:r>
            <a:r>
              <a:rPr lang="en-US" sz="2200" dirty="0"/>
              <a:t>During the transition period from FORMS-D to FORMS-E, both form packages will be available for some FOAs. </a:t>
            </a:r>
            <a:r>
              <a:rPr lang="en-US" sz="2200" b="1" i="1" dirty="0"/>
              <a:t>It is important that applicants pay close attention and choose the announcement specific for their due date.</a:t>
            </a:r>
            <a:endParaRPr lang="en-US" sz="2200" dirty="0"/>
          </a:p>
        </p:txBody>
      </p:sp>
    </p:spTree>
    <p:custDataLst>
      <p:tags r:id="rId1"/>
    </p:custDataLst>
    <p:extLst>
      <p:ext uri="{BB962C8B-B14F-4D97-AF65-F5344CB8AC3E}">
        <p14:creationId xmlns:p14="http://schemas.microsoft.com/office/powerpoint/2010/main" val="3322839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for the Human Subjects &amp; Clinical Trials Information Form</a:t>
            </a:r>
            <a:endParaRPr lang="en-US" sz="2200" dirty="0"/>
          </a:p>
        </p:txBody>
      </p:sp>
      <p:sp>
        <p:nvSpPr>
          <p:cNvPr id="4" name="Content Placeholder 3">
            <a:extLst>
              <a:ext uri="{FF2B5EF4-FFF2-40B4-BE49-F238E27FC236}">
                <a16:creationId xmlns:a16="http://schemas.microsoft.com/office/drawing/2014/main" id="{10F7C029-FC3C-4B27-B731-866ACAE0FABC}"/>
              </a:ext>
            </a:extLst>
          </p:cNvPr>
          <p:cNvSpPr>
            <a:spLocks noGrp="1"/>
          </p:cNvSpPr>
          <p:nvPr>
            <p:ph sz="half" idx="1"/>
          </p:nvPr>
        </p:nvSpPr>
        <p:spPr>
          <a:xfrm>
            <a:off x="1206456" y="1985815"/>
            <a:ext cx="9779088" cy="1734848"/>
          </a:xfrm>
        </p:spPr>
        <p:txBody>
          <a:bodyPr/>
          <a:lstStyle/>
          <a:p>
            <a:pPr>
              <a:spcBef>
                <a:spcPts val="2400"/>
              </a:spcBef>
              <a:buClr>
                <a:srgbClr val="70AD47"/>
              </a:buClr>
              <a:buFont typeface="Wingdings" panose="05000000000000000000" pitchFamily="2" charset="2"/>
              <a:buChar char="ü"/>
            </a:pPr>
            <a:r>
              <a:rPr lang="en-US" dirty="0"/>
              <a:t>Explore the new Annotated Form Set for FORMS-E </a:t>
            </a:r>
          </a:p>
          <a:p>
            <a:pPr>
              <a:spcBef>
                <a:spcPts val="1200"/>
              </a:spcBef>
              <a:buClr>
                <a:srgbClr val="70AD47"/>
              </a:buClr>
              <a:buFont typeface="Wingdings" panose="05000000000000000000" pitchFamily="2" charset="2"/>
              <a:buChar char="ü"/>
            </a:pPr>
            <a:r>
              <a:rPr lang="en-US" dirty="0"/>
              <a:t>Take a video tour of the new Human Subjects and Clinical Trial Information form</a:t>
            </a:r>
          </a:p>
          <a:p>
            <a:pPr marL="0" indent="0">
              <a:buNone/>
            </a:pPr>
            <a:endParaRPr lang="en-US" dirty="0"/>
          </a:p>
        </p:txBody>
      </p:sp>
      <p:pic>
        <p:nvPicPr>
          <p:cNvPr id="5" name="Content Placeholder 4" descr="A picture with a link to a video tour of the new form." title="Video tour of new form">
            <a:hlinkClick r:id="rId4"/>
          </p:cNvPr>
          <p:cNvPicPr>
            <a:picLocks noGrp="1" noChangeAspect="1"/>
          </p:cNvPicPr>
          <p:nvPr>
            <p:ph sz="half" idx="2"/>
          </p:nvPr>
        </p:nvPicPr>
        <p:blipFill rotWithShape="1">
          <a:blip r:embed="rId5"/>
          <a:srcRect l="3228" t="3881" r="5561" b="7117"/>
          <a:stretch/>
        </p:blipFill>
        <p:spPr>
          <a:xfrm>
            <a:off x="4204138" y="3326923"/>
            <a:ext cx="3783725" cy="2168948"/>
          </a:xfrm>
          <a:prstGeom prst="rect">
            <a:avLst/>
          </a:prstGeom>
        </p:spPr>
      </p:pic>
      <p:sp>
        <p:nvSpPr>
          <p:cNvPr id="7" name="TextBox 6">
            <a:extLst>
              <a:ext uri="{FF2B5EF4-FFF2-40B4-BE49-F238E27FC236}">
                <a16:creationId xmlns:a16="http://schemas.microsoft.com/office/drawing/2014/main" id="{64875F9C-3A83-40C9-BBA0-28F1348C45AD}"/>
              </a:ext>
            </a:extLst>
          </p:cNvPr>
          <p:cNvSpPr txBox="1"/>
          <p:nvPr/>
        </p:nvSpPr>
        <p:spPr>
          <a:xfrm>
            <a:off x="536029" y="5827442"/>
            <a:ext cx="7662040" cy="783193"/>
          </a:xfrm>
          <a:prstGeom prst="roundRect">
            <a:avLst/>
          </a:prstGeom>
          <a:solidFill>
            <a:schemeClr val="accent5">
              <a:lumMod val="20000"/>
              <a:lumOff val="80000"/>
            </a:schemeClr>
          </a:solidFill>
        </p:spPr>
        <p:txBody>
          <a:bodyPr wrap="square" rtlCol="0">
            <a:spAutoFit/>
          </a:bodyPr>
          <a:lstStyle/>
          <a:p>
            <a:r>
              <a:rPr lang="en-US" sz="2000" dirty="0"/>
              <a:t>Learn more at </a:t>
            </a:r>
            <a:r>
              <a:rPr lang="en-US" sz="2000" dirty="0">
                <a:hlinkClick r:id="rId6" tooltip="Click on link to learn more about the new form. "/>
              </a:rPr>
              <a:t>https://grants.nih.gov/policy/clinical-trials/new-human-subject-clinical-trial-info-form.htm</a:t>
            </a:r>
            <a:r>
              <a:rPr lang="en-US" sz="2000" dirty="0"/>
              <a:t> </a:t>
            </a:r>
          </a:p>
        </p:txBody>
      </p:sp>
    </p:spTree>
    <p:custDataLst>
      <p:tags r:id="rId1"/>
    </p:custDataLst>
    <p:extLst>
      <p:ext uri="{BB962C8B-B14F-4D97-AF65-F5344CB8AC3E}">
        <p14:creationId xmlns:p14="http://schemas.microsoft.com/office/powerpoint/2010/main" val="90581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F20F-5D70-47E0-9F9B-2021C02AD06A}"/>
              </a:ext>
            </a:extLst>
          </p:cNvPr>
          <p:cNvSpPr>
            <a:spLocks noGrp="1"/>
          </p:cNvSpPr>
          <p:nvPr>
            <p:ph type="title"/>
          </p:nvPr>
        </p:nvSpPr>
        <p:spPr/>
        <p:txBody>
          <a:bodyPr/>
          <a:lstStyle/>
          <a:p>
            <a:r>
              <a:rPr lang="en-US" dirty="0"/>
              <a:t>Single Institutional Review Board (</a:t>
            </a:r>
            <a:r>
              <a:rPr lang="en-US" dirty="0" err="1"/>
              <a:t>sIRB</a:t>
            </a:r>
            <a:r>
              <a:rPr lang="en-US" dirty="0"/>
              <a:t>) Policy for Multi-site Research</a:t>
            </a:r>
          </a:p>
        </p:txBody>
      </p:sp>
      <p:sp>
        <p:nvSpPr>
          <p:cNvPr id="10" name="Content Placeholder 9"/>
          <p:cNvSpPr>
            <a:spLocks noGrp="1"/>
          </p:cNvSpPr>
          <p:nvPr>
            <p:ph idx="1"/>
          </p:nvPr>
        </p:nvSpPr>
        <p:spPr>
          <a:xfrm>
            <a:off x="851807" y="2020105"/>
            <a:ext cx="10488387" cy="3472601"/>
          </a:xfrm>
        </p:spPr>
        <p:txBody>
          <a:bodyPr>
            <a:normAutofit/>
          </a:bodyPr>
          <a:lstStyle/>
          <a:p>
            <a:pPr marL="0" indent="0">
              <a:lnSpc>
                <a:spcPct val="100000"/>
              </a:lnSpc>
              <a:buNone/>
            </a:pPr>
            <a:r>
              <a:rPr lang="en-US" sz="2600" b="1" dirty="0">
                <a:solidFill>
                  <a:srgbClr val="1E548E"/>
                </a:solidFill>
              </a:rPr>
              <a:t>Effective for due dates on/after January 25, 2018 </a:t>
            </a:r>
            <a:r>
              <a:rPr lang="en-US" sz="2600" dirty="0"/>
              <a:t>– NIH expects that all multi-site studies, which involve non-exempt human subjects research funded by the NIH, will use a </a:t>
            </a:r>
            <a:r>
              <a:rPr lang="en-US" sz="2600" i="1" dirty="0"/>
              <a:t>single Institutional Review Board (sIRB) </a:t>
            </a:r>
            <a:r>
              <a:rPr lang="en-US" sz="2600" dirty="0"/>
              <a:t>to conduct the ethical review required for the protection of human subjects</a:t>
            </a:r>
          </a:p>
          <a:p>
            <a:pPr marL="0" indent="0">
              <a:lnSpc>
                <a:spcPct val="100000"/>
              </a:lnSpc>
              <a:spcBef>
                <a:spcPts val="1800"/>
              </a:spcBef>
              <a:buNone/>
            </a:pPr>
            <a:r>
              <a:rPr lang="en-US" b="1" dirty="0">
                <a:solidFill>
                  <a:srgbClr val="1E548E"/>
                </a:solidFill>
              </a:rPr>
              <a:t>sIRB policy aims to:</a:t>
            </a:r>
          </a:p>
          <a:p>
            <a:pPr marL="800100" lvl="1" indent="-341313">
              <a:lnSpc>
                <a:spcPct val="100000"/>
              </a:lnSpc>
              <a:spcBef>
                <a:spcPts val="1200"/>
              </a:spcBef>
              <a:buClr>
                <a:srgbClr val="70AD47"/>
              </a:buClr>
              <a:buFont typeface="Wingdings" panose="05000000000000000000" pitchFamily="2" charset="2"/>
              <a:buChar char="ü"/>
            </a:pPr>
            <a:r>
              <a:rPr lang="en-US" dirty="0"/>
              <a:t>Streamline IRB review process to enhance research efficiency</a:t>
            </a:r>
          </a:p>
          <a:p>
            <a:pPr marL="800100" lvl="1" indent="-341313">
              <a:lnSpc>
                <a:spcPct val="100000"/>
              </a:lnSpc>
              <a:spcBef>
                <a:spcPts val="1200"/>
              </a:spcBef>
              <a:buClr>
                <a:srgbClr val="70AD47"/>
              </a:buClr>
              <a:buFont typeface="Wingdings" panose="05000000000000000000" pitchFamily="2" charset="2"/>
              <a:buChar char="ü"/>
            </a:pPr>
            <a:r>
              <a:rPr lang="en-US" dirty="0"/>
              <a:t>Reduce unnecessary administrative burdens and inefficiencies </a:t>
            </a:r>
          </a:p>
        </p:txBody>
      </p:sp>
      <p:sp>
        <p:nvSpPr>
          <p:cNvPr id="3" name="TextBox 2"/>
          <p:cNvSpPr txBox="1"/>
          <p:nvPr/>
        </p:nvSpPr>
        <p:spPr>
          <a:xfrm>
            <a:off x="465348" y="5822123"/>
            <a:ext cx="7852273" cy="783193"/>
          </a:xfrm>
          <a:prstGeom prst="roundRect">
            <a:avLst/>
          </a:prstGeom>
          <a:solidFill>
            <a:schemeClr val="accent5">
              <a:lumMod val="20000"/>
              <a:lumOff val="80000"/>
            </a:schemeClr>
          </a:solidFill>
        </p:spPr>
        <p:txBody>
          <a:bodyPr wrap="square" rtlCol="0">
            <a:spAutoFit/>
          </a:bodyPr>
          <a:lstStyle/>
          <a:p>
            <a:r>
              <a:rPr lang="en-US" sz="2000" dirty="0"/>
              <a:t>Learn more at </a:t>
            </a:r>
            <a:r>
              <a:rPr lang="en-US" sz="2000" dirty="0">
                <a:hlinkClick r:id="rId4" tooltip="Click on link to learn more about the sIRB policy. "/>
              </a:rPr>
              <a:t>https://grants.nih.gov/policy/clinical-trials/single-irb-policy-multi-site-research.htm</a:t>
            </a:r>
            <a:r>
              <a:rPr lang="en-US" sz="2000" dirty="0"/>
              <a:t> </a:t>
            </a:r>
          </a:p>
        </p:txBody>
      </p:sp>
    </p:spTree>
    <p:custDataLst>
      <p:tags r:id="rId1"/>
    </p:custDataLst>
    <p:extLst>
      <p:ext uri="{BB962C8B-B14F-4D97-AF65-F5344CB8AC3E}">
        <p14:creationId xmlns:p14="http://schemas.microsoft.com/office/powerpoint/2010/main" val="200286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F20F-5D70-47E0-9F9B-2021C02AD06A}"/>
              </a:ext>
            </a:extLst>
          </p:cNvPr>
          <p:cNvSpPr>
            <a:spLocks noGrp="1"/>
          </p:cNvSpPr>
          <p:nvPr>
            <p:ph type="title"/>
          </p:nvPr>
        </p:nvSpPr>
        <p:spPr/>
        <p:txBody>
          <a:bodyPr/>
          <a:lstStyle/>
          <a:p>
            <a:r>
              <a:rPr lang="en-US" dirty="0"/>
              <a:t>What Does the sIRB Policy Apply To?</a:t>
            </a:r>
          </a:p>
        </p:txBody>
      </p:sp>
      <p:sp>
        <p:nvSpPr>
          <p:cNvPr id="9" name="Content Placeholder 8"/>
          <p:cNvSpPr>
            <a:spLocks noGrp="1"/>
          </p:cNvSpPr>
          <p:nvPr>
            <p:ph idx="1"/>
          </p:nvPr>
        </p:nvSpPr>
        <p:spPr>
          <a:xfrm>
            <a:off x="756219" y="2008506"/>
            <a:ext cx="7631036" cy="4007616"/>
          </a:xfrm>
        </p:spPr>
        <p:txBody>
          <a:bodyPr>
            <a:normAutofit lnSpcReduction="10000"/>
          </a:bodyPr>
          <a:lstStyle/>
          <a:p>
            <a:pPr>
              <a:spcBef>
                <a:spcPts val="1800"/>
              </a:spcBef>
            </a:pPr>
            <a:r>
              <a:rPr lang="en-US" sz="2600" dirty="0"/>
              <a:t>Domestic sites of NIH-funded multi-site studies where each site will conduct the same protocol involving non-exempt human subjects research </a:t>
            </a:r>
          </a:p>
          <a:p>
            <a:pPr>
              <a:spcBef>
                <a:spcPts val="1800"/>
              </a:spcBef>
            </a:pPr>
            <a:r>
              <a:rPr lang="en-US" sz="2600" dirty="0"/>
              <a:t>Includes research supported through:</a:t>
            </a:r>
          </a:p>
          <a:p>
            <a:pPr marL="800100" lvl="1" indent="-342900">
              <a:spcBef>
                <a:spcPts val="600"/>
              </a:spcBef>
              <a:buClr>
                <a:srgbClr val="70AD47"/>
              </a:buClr>
              <a:buFont typeface="Wingdings" panose="05000000000000000000" pitchFamily="2" charset="2"/>
              <a:buChar char="ü"/>
            </a:pPr>
            <a:r>
              <a:rPr lang="en-US" sz="2200" dirty="0"/>
              <a:t>Grants</a:t>
            </a:r>
          </a:p>
          <a:p>
            <a:pPr marL="800100" lvl="1" indent="-342900">
              <a:spcBef>
                <a:spcPts val="600"/>
              </a:spcBef>
              <a:buClr>
                <a:srgbClr val="70AD47"/>
              </a:buClr>
              <a:buFont typeface="Wingdings" panose="05000000000000000000" pitchFamily="2" charset="2"/>
              <a:buChar char="ü"/>
            </a:pPr>
            <a:r>
              <a:rPr lang="en-US" sz="2200" dirty="0"/>
              <a:t>Cooperative agreements</a:t>
            </a:r>
          </a:p>
          <a:p>
            <a:pPr marL="800100" lvl="1" indent="-342900">
              <a:spcBef>
                <a:spcPts val="600"/>
              </a:spcBef>
              <a:buClr>
                <a:srgbClr val="70AD47"/>
              </a:buClr>
              <a:buFont typeface="Wingdings" panose="05000000000000000000" pitchFamily="2" charset="2"/>
              <a:buChar char="ü"/>
            </a:pPr>
            <a:r>
              <a:rPr lang="en-US" sz="2200" dirty="0"/>
              <a:t>Contracts</a:t>
            </a:r>
          </a:p>
          <a:p>
            <a:pPr marL="800100" lvl="1" indent="-342900">
              <a:spcBef>
                <a:spcPts val="600"/>
              </a:spcBef>
              <a:buClr>
                <a:srgbClr val="70AD47"/>
              </a:buClr>
              <a:buFont typeface="Wingdings" panose="05000000000000000000" pitchFamily="2" charset="2"/>
              <a:buChar char="ü"/>
            </a:pPr>
            <a:r>
              <a:rPr lang="en-US" sz="2200" dirty="0"/>
              <a:t>NIH Intramural Research Program</a:t>
            </a:r>
          </a:p>
          <a:p>
            <a:pPr>
              <a:spcBef>
                <a:spcPts val="1800"/>
              </a:spcBef>
            </a:pPr>
            <a:r>
              <a:rPr lang="en-US" sz="2600" dirty="0"/>
              <a:t>sIRB policy does </a:t>
            </a:r>
            <a:r>
              <a:rPr lang="en-US" sz="2600" u="sng" dirty="0"/>
              <a:t>not </a:t>
            </a:r>
            <a:r>
              <a:rPr lang="en-US" sz="2600" dirty="0"/>
              <a:t>apply to career development, research training, or fellowship awards</a:t>
            </a:r>
          </a:p>
          <a:p>
            <a:pPr marL="457200" lvl="1" indent="0">
              <a:buNone/>
            </a:pPr>
            <a:endParaRPr lang="en-US" sz="2000" dirty="0"/>
          </a:p>
        </p:txBody>
      </p:sp>
      <p:pic>
        <p:nvPicPr>
          <p:cNvPr id="11" name="Picture 10" descr="Image of four individuals having a discussion. " title="sIR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7914" y="2547159"/>
            <a:ext cx="3211845" cy="2337129"/>
          </a:xfrm>
          <a:prstGeom prst="rect">
            <a:avLst/>
          </a:prstGeom>
        </p:spPr>
      </p:pic>
    </p:spTree>
    <p:custDataLst>
      <p:tags r:id="rId1"/>
    </p:custDataLst>
    <p:extLst>
      <p:ext uri="{BB962C8B-B14F-4D97-AF65-F5344CB8AC3E}">
        <p14:creationId xmlns:p14="http://schemas.microsoft.com/office/powerpoint/2010/main" val="160528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F20F-5D70-47E0-9F9B-2021C02AD06A}"/>
              </a:ext>
            </a:extLst>
          </p:cNvPr>
          <p:cNvSpPr>
            <a:spLocks noGrp="1"/>
          </p:cNvSpPr>
          <p:nvPr>
            <p:ph type="title"/>
          </p:nvPr>
        </p:nvSpPr>
        <p:spPr/>
        <p:txBody>
          <a:bodyPr/>
          <a:lstStyle/>
          <a:p>
            <a:r>
              <a:rPr lang="en-US" dirty="0"/>
              <a:t>sIRB Plan for Applicants/Offerors</a:t>
            </a:r>
          </a:p>
        </p:txBody>
      </p:sp>
      <p:sp>
        <p:nvSpPr>
          <p:cNvPr id="9" name="Content Placeholder 8"/>
          <p:cNvSpPr>
            <a:spLocks noGrp="1"/>
          </p:cNvSpPr>
          <p:nvPr>
            <p:ph idx="1"/>
          </p:nvPr>
        </p:nvSpPr>
        <p:spPr>
          <a:xfrm>
            <a:off x="838200" y="1925301"/>
            <a:ext cx="10515600" cy="2921473"/>
          </a:xfrm>
        </p:spPr>
        <p:txBody>
          <a:bodyPr>
            <a:normAutofit/>
          </a:bodyPr>
          <a:lstStyle/>
          <a:p>
            <a:pPr marL="0" indent="0">
              <a:buNone/>
            </a:pPr>
            <a:r>
              <a:rPr lang="en-US" sz="3200" b="1" dirty="0">
                <a:solidFill>
                  <a:srgbClr val="1E548F"/>
                </a:solidFill>
              </a:rPr>
              <a:t>Application/proposal must include a plan that:</a:t>
            </a:r>
          </a:p>
          <a:p>
            <a:pPr marL="341313" indent="-341313">
              <a:spcBef>
                <a:spcPts val="1800"/>
              </a:spcBef>
              <a:buClr>
                <a:srgbClr val="70AD47"/>
              </a:buClr>
              <a:buFont typeface="Wingdings" panose="05000000000000000000" pitchFamily="2" charset="2"/>
              <a:buChar char="ü"/>
            </a:pPr>
            <a:r>
              <a:rPr lang="en-US" sz="2600" dirty="0"/>
              <a:t>Describes the use of an sIRB that will be selected to serve as the IRB of record for all study sites</a:t>
            </a:r>
          </a:p>
          <a:p>
            <a:pPr marL="341313" indent="-341313">
              <a:spcBef>
                <a:spcPts val="1800"/>
              </a:spcBef>
              <a:buClr>
                <a:srgbClr val="70AD47"/>
              </a:buClr>
              <a:buFont typeface="Wingdings" panose="05000000000000000000" pitchFamily="2" charset="2"/>
              <a:buChar char="ü"/>
            </a:pPr>
            <a:r>
              <a:rPr lang="en-US" sz="2600" dirty="0"/>
              <a:t>Confirms that participating sites will adhere to the sIRB Policy and describes how communications between sites and sIRB will be handled </a:t>
            </a:r>
          </a:p>
        </p:txBody>
      </p:sp>
      <p:sp>
        <p:nvSpPr>
          <p:cNvPr id="5" name="TextBox 4">
            <a:extLst/>
          </p:cNvPr>
          <p:cNvSpPr txBox="1"/>
          <p:nvPr/>
        </p:nvSpPr>
        <p:spPr>
          <a:xfrm>
            <a:off x="1470134" y="4619951"/>
            <a:ext cx="9251731" cy="851297"/>
          </a:xfrm>
          <a:prstGeom prst="roundRect">
            <a:avLst/>
          </a:prstGeom>
          <a:solidFill>
            <a:schemeClr val="accent6">
              <a:lumMod val="20000"/>
              <a:lumOff val="80000"/>
            </a:schemeClr>
          </a:solidFill>
          <a:ln w="28575">
            <a:noFill/>
          </a:ln>
        </p:spPr>
        <p:txBody>
          <a:bodyPr wrap="square" rtlCol="0">
            <a:spAutoFit/>
          </a:bodyPr>
          <a:lstStyle/>
          <a:p>
            <a:pPr algn="ctr">
              <a:buClr>
                <a:srgbClr val="70AD47"/>
              </a:buClr>
            </a:pPr>
            <a:r>
              <a:rPr lang="en-US" sz="2200" b="1" dirty="0"/>
              <a:t>Tip:</a:t>
            </a:r>
            <a:r>
              <a:rPr lang="en-US" sz="2200" dirty="0"/>
              <a:t> sIRB Plan attachment will be included in the new Human Subjects &amp; Clinical Trials Information form</a:t>
            </a:r>
          </a:p>
        </p:txBody>
      </p:sp>
    </p:spTree>
    <p:custDataLst>
      <p:tags r:id="rId1"/>
    </p:custDataLst>
    <p:extLst>
      <p:ext uri="{BB962C8B-B14F-4D97-AF65-F5344CB8AC3E}">
        <p14:creationId xmlns:p14="http://schemas.microsoft.com/office/powerpoint/2010/main" val="86848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38E9-2069-405E-B430-8639BBBD545F}"/>
              </a:ext>
            </a:extLst>
          </p:cNvPr>
          <p:cNvSpPr>
            <a:spLocks noGrp="1"/>
          </p:cNvSpPr>
          <p:nvPr>
            <p:ph type="title"/>
          </p:nvPr>
        </p:nvSpPr>
        <p:spPr/>
        <p:txBody>
          <a:bodyPr/>
          <a:lstStyle/>
          <a:p>
            <a:r>
              <a:rPr lang="en-US" dirty="0"/>
              <a:t>Updated Certificates of Confidentiality (</a:t>
            </a:r>
            <a:r>
              <a:rPr lang="en-US" dirty="0" err="1"/>
              <a:t>CoC</a:t>
            </a:r>
            <a:r>
              <a:rPr lang="en-US" dirty="0"/>
              <a:t>) Policy</a:t>
            </a:r>
          </a:p>
        </p:txBody>
      </p:sp>
      <p:sp>
        <p:nvSpPr>
          <p:cNvPr id="4" name="Content Placeholder 2">
            <a:extLst>
              <a:ext uri="{FF2B5EF4-FFF2-40B4-BE49-F238E27FC236}">
                <a16:creationId xmlns:a16="http://schemas.microsoft.com/office/drawing/2014/main" id="{22540018-F765-43B9-85A8-007107A38362}"/>
              </a:ext>
            </a:extLst>
          </p:cNvPr>
          <p:cNvSpPr>
            <a:spLocks noGrp="1"/>
          </p:cNvSpPr>
          <p:nvPr>
            <p:ph idx="1"/>
          </p:nvPr>
        </p:nvSpPr>
        <p:spPr>
          <a:xfrm>
            <a:off x="838200" y="1880646"/>
            <a:ext cx="10515600" cy="4259657"/>
          </a:xfrm>
        </p:spPr>
        <p:txBody>
          <a:bodyPr>
            <a:normAutofit fontScale="92500"/>
          </a:bodyPr>
          <a:lstStyle/>
          <a:p>
            <a:pPr marL="0" indent="0">
              <a:buNone/>
            </a:pPr>
            <a:r>
              <a:rPr lang="en-US" sz="2600" b="1" dirty="0">
                <a:solidFill>
                  <a:srgbClr val="2F5597"/>
                </a:solidFill>
              </a:rPr>
              <a:t>Effective October 1, 2017 </a:t>
            </a:r>
            <a:r>
              <a:rPr lang="en-US" sz="2600" dirty="0">
                <a:solidFill>
                  <a:srgbClr val="2F5597"/>
                </a:solidFill>
              </a:rPr>
              <a:t>-  </a:t>
            </a:r>
            <a:r>
              <a:rPr lang="en-US" sz="2600" dirty="0" err="1">
                <a:solidFill>
                  <a:schemeClr val="tx2"/>
                </a:solidFill>
              </a:rPr>
              <a:t>CoCs</a:t>
            </a:r>
            <a:r>
              <a:rPr lang="en-US" sz="2600" dirty="0">
                <a:solidFill>
                  <a:schemeClr val="tx2"/>
                </a:solidFill>
              </a:rPr>
              <a:t> will be issued automatically for any NIH-funded project using identifiable, sensitive information that was on-going on/after December 13, 2016</a:t>
            </a:r>
          </a:p>
          <a:p>
            <a:pPr marL="800100" lvl="1" indent="-341313">
              <a:spcBef>
                <a:spcPts val="1200"/>
              </a:spcBef>
              <a:buClr>
                <a:srgbClr val="70AD47"/>
              </a:buClr>
              <a:buFont typeface="Wingdings" panose="05000000000000000000" pitchFamily="2" charset="2"/>
              <a:buChar char="ü"/>
            </a:pPr>
            <a:r>
              <a:rPr lang="en-US" dirty="0"/>
              <a:t>Eliminates the need for NIH funded investigators to apply for a </a:t>
            </a:r>
            <a:r>
              <a:rPr lang="en-US" dirty="0" err="1"/>
              <a:t>CoC</a:t>
            </a:r>
            <a:endParaRPr lang="en-US" dirty="0"/>
          </a:p>
          <a:p>
            <a:pPr marL="800100" lvl="1" indent="-341313">
              <a:spcBef>
                <a:spcPts val="1200"/>
              </a:spcBef>
              <a:buClr>
                <a:srgbClr val="70AD47"/>
              </a:buClr>
              <a:buFont typeface="Wingdings" panose="05000000000000000000" pitchFamily="2" charset="2"/>
              <a:buChar char="ü"/>
            </a:pPr>
            <a:r>
              <a:rPr lang="en-US" dirty="0"/>
              <a:t>Enhances the privacy protections of individuals participating in NIH-funded research </a:t>
            </a:r>
          </a:p>
          <a:p>
            <a:pPr marL="800100" lvl="1" indent="-341313">
              <a:spcBef>
                <a:spcPts val="1200"/>
              </a:spcBef>
              <a:buClr>
                <a:srgbClr val="70AD47"/>
              </a:buClr>
              <a:buFont typeface="Wingdings" panose="05000000000000000000" pitchFamily="2" charset="2"/>
              <a:buChar char="ü"/>
            </a:pPr>
            <a:r>
              <a:rPr lang="en-US" dirty="0"/>
              <a:t>Requires investigators to only disclose information under specific circumstances</a:t>
            </a:r>
          </a:p>
          <a:p>
            <a:pPr marL="800100" lvl="1" indent="-341313">
              <a:spcBef>
                <a:spcPts val="1200"/>
              </a:spcBef>
              <a:buClr>
                <a:srgbClr val="70AD47"/>
              </a:buClr>
              <a:buFont typeface="Wingdings" panose="05000000000000000000" pitchFamily="2" charset="2"/>
              <a:buChar char="ü"/>
            </a:pPr>
            <a:r>
              <a:rPr lang="en-US" dirty="0"/>
              <a:t>Applies to NIH awards funded wholly, or in part, by NIH</a:t>
            </a:r>
          </a:p>
          <a:p>
            <a:pPr marL="800100" lvl="1" indent="-341313">
              <a:spcBef>
                <a:spcPts val="1200"/>
              </a:spcBef>
              <a:buClr>
                <a:srgbClr val="70AD47"/>
              </a:buClr>
              <a:buFont typeface="Wingdings" panose="05000000000000000000" pitchFamily="2" charset="2"/>
              <a:buChar char="ü"/>
            </a:pPr>
            <a:r>
              <a:rPr lang="en-US" dirty="0"/>
              <a:t>Disclosure restrictions also apply to anyone who receives a copy of identifiable sensitive information protected by the policy, even if they are not funded by NIH</a:t>
            </a:r>
          </a:p>
          <a:p>
            <a:pPr marL="800100" lvl="1" indent="-341313">
              <a:spcBef>
                <a:spcPts val="1200"/>
              </a:spcBef>
              <a:buClr>
                <a:srgbClr val="70AD47"/>
              </a:buClr>
              <a:buFont typeface="Wingdings" panose="05000000000000000000" pitchFamily="2" charset="2"/>
              <a:buChar char="ü"/>
            </a:pPr>
            <a:r>
              <a:rPr lang="en-US" dirty="0" err="1"/>
              <a:t>CoC</a:t>
            </a:r>
            <a:r>
              <a:rPr lang="en-US" dirty="0"/>
              <a:t> is issued as a term and condition of award (no physical certificate)</a:t>
            </a:r>
          </a:p>
          <a:p>
            <a:pPr marL="800100" lvl="1" indent="-341313">
              <a:spcBef>
                <a:spcPts val="1800"/>
              </a:spcBef>
              <a:buClr>
                <a:srgbClr val="70AD47"/>
              </a:buClr>
              <a:buFont typeface="Wingdings" panose="05000000000000000000" pitchFamily="2" charset="2"/>
              <a:buChar char="ü"/>
            </a:pPr>
            <a:endParaRPr lang="en-US" dirty="0"/>
          </a:p>
          <a:p>
            <a:endParaRPr lang="en-US" dirty="0"/>
          </a:p>
          <a:p>
            <a:endParaRPr lang="en-US" dirty="0"/>
          </a:p>
        </p:txBody>
      </p:sp>
      <p:sp>
        <p:nvSpPr>
          <p:cNvPr id="5" name="TextBox 4">
            <a:extLst>
              <a:ext uri="{FF2B5EF4-FFF2-40B4-BE49-F238E27FC236}">
                <a16:creationId xmlns:a16="http://schemas.microsoft.com/office/drawing/2014/main" id="{76A44B47-F287-4C35-B760-03F72F15F3BF}"/>
              </a:ext>
            </a:extLst>
          </p:cNvPr>
          <p:cNvSpPr txBox="1"/>
          <p:nvPr/>
        </p:nvSpPr>
        <p:spPr>
          <a:xfrm>
            <a:off x="838200" y="6231226"/>
            <a:ext cx="6228818" cy="442674"/>
          </a:xfrm>
          <a:prstGeom prst="roundRect">
            <a:avLst/>
          </a:prstGeom>
          <a:solidFill>
            <a:schemeClr val="accent5">
              <a:lumMod val="20000"/>
              <a:lumOff val="80000"/>
            </a:schemeClr>
          </a:solidFill>
        </p:spPr>
        <p:txBody>
          <a:bodyPr wrap="square" rtlCol="0">
            <a:spAutoFit/>
          </a:bodyPr>
          <a:lstStyle/>
          <a:p>
            <a:r>
              <a:rPr lang="en-US" sz="2000" dirty="0"/>
              <a:t>Learn more at </a:t>
            </a:r>
            <a:r>
              <a:rPr lang="en-US" sz="2000" dirty="0">
                <a:hlinkClick r:id="rId2" tooltip="visit the human subjects website to learn more"/>
              </a:rPr>
              <a:t>https://humansubjects.nih.gov/coc/index</a:t>
            </a:r>
            <a:endParaRPr lang="en-US" sz="2000" dirty="0"/>
          </a:p>
        </p:txBody>
      </p:sp>
    </p:spTree>
    <p:extLst>
      <p:ext uri="{BB962C8B-B14F-4D97-AF65-F5344CB8AC3E}">
        <p14:creationId xmlns:p14="http://schemas.microsoft.com/office/powerpoint/2010/main" val="344151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NIH Policy on Dissemination of NIH-Funded Clinical Trial Information</a:t>
            </a:r>
          </a:p>
        </p:txBody>
      </p:sp>
      <p:sp>
        <p:nvSpPr>
          <p:cNvPr id="4" name="Content Placeholder 3"/>
          <p:cNvSpPr>
            <a:spLocks noGrp="1"/>
          </p:cNvSpPr>
          <p:nvPr>
            <p:ph idx="1"/>
          </p:nvPr>
        </p:nvSpPr>
        <p:spPr>
          <a:xfrm>
            <a:off x="838200" y="1951246"/>
            <a:ext cx="10515600" cy="3516236"/>
          </a:xfrm>
        </p:spPr>
        <p:txBody>
          <a:bodyPr vert="horz" lIns="91440" tIns="45720" rIns="91440" bIns="45720" rtlCol="0" anchor="t">
            <a:normAutofit/>
          </a:bodyPr>
          <a:lstStyle/>
          <a:p>
            <a:pPr marL="0" indent="0">
              <a:buNone/>
            </a:pPr>
            <a:r>
              <a:rPr lang="en-US" sz="2600" b="1" dirty="0">
                <a:solidFill>
                  <a:srgbClr val="2F5597"/>
                </a:solidFill>
              </a:rPr>
              <a:t>Effective for applications due on/after January 18, 2017 </a:t>
            </a:r>
            <a:r>
              <a:rPr lang="en-US" sz="2600" dirty="0"/>
              <a:t>– All clinical trial applications requesting support for a trial that will be initiated on/after January 18, 2017 must </a:t>
            </a:r>
            <a:r>
              <a:rPr lang="en-US" sz="2600" b="1" dirty="0"/>
              <a:t>register</a:t>
            </a:r>
            <a:r>
              <a:rPr lang="en-US" sz="2600" dirty="0"/>
              <a:t> and </a:t>
            </a:r>
            <a:r>
              <a:rPr lang="en-US" sz="2600" b="1" dirty="0"/>
              <a:t>report</a:t>
            </a:r>
            <a:r>
              <a:rPr lang="en-US" sz="2600" dirty="0"/>
              <a:t> the results in ClinicalTrials.gov</a:t>
            </a:r>
          </a:p>
          <a:p>
            <a:pPr marL="0" indent="0">
              <a:spcBef>
                <a:spcPts val="2400"/>
              </a:spcBef>
              <a:buNone/>
            </a:pPr>
            <a:r>
              <a:rPr lang="en-US" b="1" dirty="0">
                <a:solidFill>
                  <a:srgbClr val="1E548F"/>
                </a:solidFill>
              </a:rPr>
              <a:t>NIH dissemination policy:</a:t>
            </a:r>
            <a:endParaRPr lang="en-US" b="1" dirty="0"/>
          </a:p>
          <a:p>
            <a:pPr marL="800100" lvl="1" indent="-341313">
              <a:spcBef>
                <a:spcPts val="1800"/>
              </a:spcBef>
              <a:buClr>
                <a:srgbClr val="70AD47"/>
              </a:buClr>
              <a:buFont typeface="Wingdings" panose="05000000000000000000" pitchFamily="2" charset="2"/>
              <a:buChar char="ü"/>
            </a:pPr>
            <a:r>
              <a:rPr lang="en-US" dirty="0"/>
              <a:t>Extends previous HHS laws and regulations to apply to </a:t>
            </a:r>
            <a:r>
              <a:rPr lang="en-US" b="1" dirty="0"/>
              <a:t>all</a:t>
            </a:r>
            <a:r>
              <a:rPr lang="en-US" dirty="0"/>
              <a:t> NIH-funded clinical trials, including the defined subset of “applicable clinical trials”</a:t>
            </a:r>
          </a:p>
          <a:p>
            <a:pPr marL="800100" lvl="1" indent="-341313">
              <a:spcBef>
                <a:spcPts val="1800"/>
              </a:spcBef>
              <a:buClr>
                <a:srgbClr val="70AD47"/>
              </a:buClr>
              <a:buFont typeface="Wingdings" panose="05000000000000000000" pitchFamily="2" charset="2"/>
              <a:buChar char="ü"/>
            </a:pPr>
            <a:r>
              <a:rPr lang="en-US" dirty="0"/>
              <a:t>Increases the availability of information to the public about clinical trials</a:t>
            </a:r>
          </a:p>
          <a:p>
            <a:pPr marL="0" indent="0">
              <a:buNone/>
            </a:pPr>
            <a:endParaRPr lang="en-US" dirty="0"/>
          </a:p>
        </p:txBody>
      </p:sp>
      <p:sp>
        <p:nvSpPr>
          <p:cNvPr id="6" name="TextBox 5"/>
          <p:cNvSpPr txBox="1"/>
          <p:nvPr/>
        </p:nvSpPr>
        <p:spPr>
          <a:xfrm>
            <a:off x="1427576" y="5728040"/>
            <a:ext cx="5625136" cy="783193"/>
          </a:xfrm>
          <a:prstGeom prst="roundRect">
            <a:avLst/>
          </a:prstGeom>
          <a:solidFill>
            <a:schemeClr val="accent5">
              <a:lumMod val="20000"/>
              <a:lumOff val="80000"/>
            </a:schemeClr>
          </a:solidFill>
        </p:spPr>
        <p:txBody>
          <a:bodyPr wrap="square" rtlCol="0">
            <a:spAutoFit/>
          </a:bodyPr>
          <a:lstStyle/>
          <a:p>
            <a:r>
              <a:rPr lang="en-US" sz="2000" dirty="0"/>
              <a:t>Learn more at </a:t>
            </a:r>
            <a:r>
              <a:rPr lang="en-US" sz="2000" dirty="0">
                <a:hlinkClick r:id="rId3" tooltip="Click on link to learn more about reporting and registering requirements. "/>
              </a:rPr>
              <a:t>https://grants.nih.gov/policy/clinical-trials/reporting/index.htm</a:t>
            </a:r>
            <a:r>
              <a:rPr lang="en-US" sz="2000" dirty="0"/>
              <a:t> </a:t>
            </a:r>
          </a:p>
        </p:txBody>
      </p:sp>
    </p:spTree>
    <p:custDataLst>
      <p:tags r:id="rId1"/>
    </p:custDataLst>
    <p:extLst>
      <p:ext uri="{BB962C8B-B14F-4D97-AF65-F5344CB8AC3E}">
        <p14:creationId xmlns:p14="http://schemas.microsoft.com/office/powerpoint/2010/main" val="257298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Registering &amp; Reporting Requirements for ClinicalTrials.gov</a:t>
            </a:r>
          </a:p>
        </p:txBody>
      </p:sp>
      <p:sp>
        <p:nvSpPr>
          <p:cNvPr id="4" name="Content Placeholder 3"/>
          <p:cNvSpPr>
            <a:spLocks noGrp="1"/>
          </p:cNvSpPr>
          <p:nvPr>
            <p:ph idx="1"/>
          </p:nvPr>
        </p:nvSpPr>
        <p:spPr>
          <a:xfrm>
            <a:off x="838200" y="1995892"/>
            <a:ext cx="10515600" cy="4240946"/>
          </a:xfrm>
        </p:spPr>
        <p:txBody>
          <a:bodyPr>
            <a:normAutofit/>
          </a:bodyPr>
          <a:lstStyle/>
          <a:p>
            <a:pPr marL="0" indent="0">
              <a:buNone/>
            </a:pPr>
            <a:r>
              <a:rPr lang="en-US" b="1" dirty="0">
                <a:solidFill>
                  <a:srgbClr val="1E548E"/>
                </a:solidFill>
              </a:rPr>
              <a:t>In order to comply with the NIH Policy on Clinical Trial Dissemination, awardees must:</a:t>
            </a:r>
          </a:p>
          <a:p>
            <a:pPr marL="800100" lvl="1" indent="-342900">
              <a:spcBef>
                <a:spcPts val="1800"/>
              </a:spcBef>
              <a:buClr>
                <a:srgbClr val="70AD47"/>
              </a:buClr>
              <a:buFont typeface="Wingdings" panose="05000000000000000000" pitchFamily="2" charset="2"/>
              <a:buChar char="ü"/>
            </a:pPr>
            <a:r>
              <a:rPr lang="en-US" sz="2600" dirty="0"/>
              <a:t>Submit a plan in the application that outlines compliance with the expectations of the policy</a:t>
            </a:r>
          </a:p>
          <a:p>
            <a:pPr marL="800100" lvl="1" indent="-342900">
              <a:spcBef>
                <a:spcPts val="1800"/>
              </a:spcBef>
              <a:buClr>
                <a:srgbClr val="70AD47"/>
              </a:buClr>
              <a:buFont typeface="Wingdings" panose="05000000000000000000" pitchFamily="2" charset="2"/>
              <a:buChar char="ü"/>
            </a:pPr>
            <a:r>
              <a:rPr lang="en-US" sz="2600" dirty="0"/>
              <a:t>Register the clinical trial no later than 21 days after enrolling the first participant</a:t>
            </a:r>
          </a:p>
          <a:p>
            <a:pPr marL="800100" lvl="1" indent="-342900">
              <a:spcBef>
                <a:spcPts val="1800"/>
              </a:spcBef>
              <a:buClr>
                <a:srgbClr val="70AD47"/>
              </a:buClr>
              <a:buFont typeface="Wingdings" panose="05000000000000000000" pitchFamily="2" charset="2"/>
              <a:buChar char="ü"/>
            </a:pPr>
            <a:r>
              <a:rPr lang="en-US" sz="2600" dirty="0"/>
              <a:t>Submit summary results no later than one year after primary completion date</a:t>
            </a:r>
          </a:p>
          <a:p>
            <a:endParaRPr lang="en-US" dirty="0"/>
          </a:p>
        </p:txBody>
      </p:sp>
    </p:spTree>
    <p:custDataLst>
      <p:tags r:id="rId1"/>
    </p:custDataLst>
    <p:extLst>
      <p:ext uri="{BB962C8B-B14F-4D97-AF65-F5344CB8AC3E}">
        <p14:creationId xmlns:p14="http://schemas.microsoft.com/office/powerpoint/2010/main" val="378811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Reforms &amp; Initiatives </a:t>
            </a:r>
            <a:br>
              <a:rPr lang="en-US" dirty="0"/>
            </a:br>
            <a:r>
              <a:rPr lang="en-US" sz="2000" dirty="0"/>
              <a:t>To enhance the stewardship of research involving human subjects, NIH is implementing the following:</a:t>
            </a:r>
          </a:p>
        </p:txBody>
      </p:sp>
      <p:sp>
        <p:nvSpPr>
          <p:cNvPr id="5" name="TextBox 4">
            <a:extLst>
              <a:ext uri="{FF2B5EF4-FFF2-40B4-BE49-F238E27FC236}">
                <a16:creationId xmlns:a16="http://schemas.microsoft.com/office/drawing/2014/main" id="{106BDB60-CA2A-443B-96CD-3C69BC723EDD}"/>
              </a:ext>
            </a:extLst>
          </p:cNvPr>
          <p:cNvSpPr txBox="1"/>
          <p:nvPr/>
        </p:nvSpPr>
        <p:spPr>
          <a:xfrm>
            <a:off x="1018918" y="1747960"/>
            <a:ext cx="4148355" cy="954107"/>
          </a:xfrm>
          <a:prstGeom prst="rect">
            <a:avLst/>
          </a:prstGeom>
          <a:noFill/>
        </p:spPr>
        <p:txBody>
          <a:bodyPr wrap="square" rtlCol="0">
            <a:spAutoFit/>
          </a:bodyPr>
          <a:lstStyle/>
          <a:p>
            <a:pPr algn="ctr"/>
            <a:r>
              <a:rPr lang="en-US" sz="2800" b="1" u="sng" dirty="0">
                <a:solidFill>
                  <a:srgbClr val="1E548E"/>
                </a:solidFill>
              </a:rPr>
              <a:t>All</a:t>
            </a:r>
            <a:r>
              <a:rPr lang="en-US" sz="2800" b="1" dirty="0">
                <a:solidFill>
                  <a:srgbClr val="1E548E"/>
                </a:solidFill>
              </a:rPr>
              <a:t> Research Involving Human Participants</a:t>
            </a:r>
            <a:endParaRPr lang="en-US" sz="2800" dirty="0"/>
          </a:p>
        </p:txBody>
      </p:sp>
      <p:cxnSp>
        <p:nvCxnSpPr>
          <p:cNvPr id="6" name="Straight Connector 5" title="decorative blue bar"/>
          <p:cNvCxnSpPr>
            <a:cxnSpLocks/>
          </p:cNvCxnSpPr>
          <p:nvPr/>
        </p:nvCxnSpPr>
        <p:spPr>
          <a:xfrm flipH="1">
            <a:off x="807095" y="2750209"/>
            <a:ext cx="4572000" cy="0"/>
          </a:xfrm>
          <a:prstGeom prst="line">
            <a:avLst/>
          </a:prstGeom>
          <a:ln w="57150">
            <a:solidFill>
              <a:srgbClr val="1E548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66230" y="2890012"/>
            <a:ext cx="4853730" cy="3236102"/>
          </a:xfrm>
        </p:spPr>
        <p:txBody>
          <a:bodyPr>
            <a:normAutofit/>
          </a:bodyPr>
          <a:lstStyle/>
          <a:p>
            <a:pPr marL="365760" indent="-365760">
              <a:spcBef>
                <a:spcPts val="0"/>
              </a:spcBef>
              <a:buClr>
                <a:srgbClr val="70AD47"/>
              </a:buClr>
              <a:buFont typeface="Wingdings" panose="05000000000000000000" pitchFamily="2" charset="2"/>
              <a:buChar char="ü"/>
            </a:pPr>
            <a:r>
              <a:rPr lang="en-US" sz="2400" dirty="0"/>
              <a:t>New forms to collect human subjects information </a:t>
            </a:r>
          </a:p>
          <a:p>
            <a:pPr marL="365760" indent="-365760">
              <a:spcBef>
                <a:spcPts val="2400"/>
              </a:spcBef>
              <a:buClr>
                <a:srgbClr val="70AD47"/>
              </a:buClr>
              <a:buFont typeface="Wingdings" panose="05000000000000000000" pitchFamily="2" charset="2"/>
              <a:buChar char="ü"/>
            </a:pPr>
            <a:r>
              <a:rPr lang="en-US" sz="2400" dirty="0"/>
              <a:t>Use of a single Institutional Review Board (IRB) for multi-site studies</a:t>
            </a:r>
          </a:p>
          <a:p>
            <a:pPr marL="365760" indent="-365760">
              <a:spcBef>
                <a:spcPts val="2400"/>
              </a:spcBef>
              <a:buClr>
                <a:srgbClr val="70AD47"/>
              </a:buClr>
              <a:buFont typeface="Wingdings" panose="05000000000000000000" pitchFamily="2" charset="2"/>
              <a:buChar char="ü"/>
            </a:pPr>
            <a:r>
              <a:rPr lang="en-US" sz="2400" dirty="0"/>
              <a:t>Certificates of confidentiality for all research that uses “identifiable, sensitive information”</a:t>
            </a:r>
          </a:p>
          <a:p>
            <a:pPr marL="0" indent="0">
              <a:buNone/>
            </a:pPr>
            <a:endParaRPr lang="en-US" sz="2400" dirty="0"/>
          </a:p>
        </p:txBody>
      </p:sp>
      <p:sp>
        <p:nvSpPr>
          <p:cNvPr id="9" name="TextBox 8">
            <a:extLst>
              <a:ext uri="{FF2B5EF4-FFF2-40B4-BE49-F238E27FC236}">
                <a16:creationId xmlns:a16="http://schemas.microsoft.com/office/drawing/2014/main" id="{E1CF69CD-BF23-46DC-BC61-BC45B576DDA8}"/>
              </a:ext>
            </a:extLst>
          </p:cNvPr>
          <p:cNvSpPr txBox="1"/>
          <p:nvPr/>
        </p:nvSpPr>
        <p:spPr>
          <a:xfrm>
            <a:off x="6498672" y="1747960"/>
            <a:ext cx="4528657" cy="954107"/>
          </a:xfrm>
          <a:prstGeom prst="rect">
            <a:avLst/>
          </a:prstGeom>
          <a:noFill/>
        </p:spPr>
        <p:txBody>
          <a:bodyPr wrap="square" rtlCol="0">
            <a:spAutoFit/>
          </a:bodyPr>
          <a:lstStyle/>
          <a:p>
            <a:pPr algn="ctr"/>
            <a:r>
              <a:rPr lang="en-US" sz="2800" b="1" dirty="0">
                <a:solidFill>
                  <a:srgbClr val="1E548E"/>
                </a:solidFill>
              </a:rPr>
              <a:t>Research that Meets the NIH Definition of a Clinical Trial</a:t>
            </a:r>
            <a:endParaRPr lang="en-US" sz="2800" dirty="0"/>
          </a:p>
        </p:txBody>
      </p:sp>
      <p:cxnSp>
        <p:nvCxnSpPr>
          <p:cNvPr id="8" name="Straight Connector 7" title="decorative blue bar">
            <a:extLst>
              <a:ext uri="{FF2B5EF4-FFF2-40B4-BE49-F238E27FC236}">
                <a16:creationId xmlns:a16="http://schemas.microsoft.com/office/drawing/2014/main" id="{4B140789-6ECD-4A20-B71C-FFA3849F1436}"/>
              </a:ext>
            </a:extLst>
          </p:cNvPr>
          <p:cNvCxnSpPr>
            <a:cxnSpLocks/>
          </p:cNvCxnSpPr>
          <p:nvPr/>
        </p:nvCxnSpPr>
        <p:spPr>
          <a:xfrm>
            <a:off x="6477000" y="2744388"/>
            <a:ext cx="4572000" cy="11643"/>
          </a:xfrm>
          <a:prstGeom prst="line">
            <a:avLst/>
          </a:prstGeom>
          <a:ln w="57150">
            <a:solidFill>
              <a:srgbClr val="1E548F"/>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172200" y="2890012"/>
            <a:ext cx="5181600" cy="3236102"/>
          </a:xfrm>
        </p:spPr>
        <p:txBody>
          <a:bodyPr>
            <a:normAutofit fontScale="92500"/>
          </a:bodyPr>
          <a:lstStyle/>
          <a:p>
            <a:pPr marL="365760" indent="-365760">
              <a:spcBef>
                <a:spcPts val="600"/>
              </a:spcBef>
              <a:spcAft>
                <a:spcPts val="1200"/>
              </a:spcAft>
              <a:buClr>
                <a:srgbClr val="70AD47"/>
              </a:buClr>
              <a:buFont typeface="Wingdings" panose="05000000000000000000" pitchFamily="2" charset="2"/>
              <a:buChar char="ü"/>
            </a:pPr>
            <a:r>
              <a:rPr lang="en-US" sz="2600" dirty="0"/>
              <a:t>Training in Good Clinical Practice (GCP)</a:t>
            </a:r>
          </a:p>
          <a:p>
            <a:pPr marL="365760" indent="-365760">
              <a:spcBef>
                <a:spcPts val="600"/>
              </a:spcBef>
              <a:spcAft>
                <a:spcPts val="1200"/>
              </a:spcAft>
              <a:buClr>
                <a:srgbClr val="70AD47"/>
              </a:buClr>
              <a:buFont typeface="Wingdings" panose="05000000000000000000" pitchFamily="2" charset="2"/>
              <a:buChar char="ü"/>
            </a:pPr>
            <a:r>
              <a:rPr lang="en-US" sz="2600" dirty="0"/>
              <a:t>Clinical trial-specific Funding Opportunity Announcements (FOAs)</a:t>
            </a:r>
          </a:p>
          <a:p>
            <a:pPr marL="365760" indent="-365760">
              <a:spcBef>
                <a:spcPts val="600"/>
              </a:spcBef>
              <a:spcAft>
                <a:spcPts val="1200"/>
              </a:spcAft>
              <a:buClr>
                <a:srgbClr val="70AD47"/>
              </a:buClr>
              <a:buFont typeface="Wingdings" panose="05000000000000000000" pitchFamily="2" charset="2"/>
              <a:buChar char="ü"/>
            </a:pPr>
            <a:r>
              <a:rPr lang="en-US" sz="2600" dirty="0"/>
              <a:t>New review criteria</a:t>
            </a:r>
          </a:p>
          <a:p>
            <a:pPr marL="365760" indent="-365760">
              <a:spcBef>
                <a:spcPts val="600"/>
              </a:spcBef>
              <a:spcAft>
                <a:spcPts val="1200"/>
              </a:spcAft>
              <a:buClr>
                <a:srgbClr val="70AD47"/>
              </a:buClr>
              <a:buFont typeface="Wingdings" panose="05000000000000000000" pitchFamily="2" charset="2"/>
              <a:buChar char="ü"/>
            </a:pPr>
            <a:r>
              <a:rPr lang="en-US" sz="2600" dirty="0"/>
              <a:t>Expanded registration and results reporting in ClinicalTrials.gov</a:t>
            </a:r>
          </a:p>
          <a:p>
            <a:pPr marL="365760" indent="-365760">
              <a:spcBef>
                <a:spcPts val="3600"/>
              </a:spcBef>
              <a:buClr>
                <a:srgbClr val="70AD47"/>
              </a:buClr>
              <a:buFont typeface="Wingdings" panose="05000000000000000000" pitchFamily="2" charset="2"/>
              <a:buChar char="ü"/>
            </a:pPr>
            <a:endParaRPr lang="en-US" sz="2000" b="1" dirty="0"/>
          </a:p>
          <a:p>
            <a:pPr marL="365760" indent="-365760">
              <a:spcBef>
                <a:spcPts val="3600"/>
              </a:spcBef>
              <a:buClr>
                <a:srgbClr val="70AD47"/>
              </a:buClr>
              <a:buFont typeface="Wingdings" panose="05000000000000000000" pitchFamily="2" charset="2"/>
              <a:buChar char="ü"/>
            </a:pPr>
            <a:endParaRPr lang="en-US" sz="2000" b="1" dirty="0"/>
          </a:p>
          <a:p>
            <a:pPr marL="0" indent="0">
              <a:buNone/>
            </a:pPr>
            <a:endParaRPr lang="en-US" dirty="0">
              <a:solidFill>
                <a:srgbClr val="1E548E"/>
              </a:solidFill>
            </a:endParaRPr>
          </a:p>
        </p:txBody>
      </p:sp>
    </p:spTree>
    <p:custDataLst>
      <p:tags r:id="rId1"/>
    </p:custDataLst>
    <p:extLst>
      <p:ext uri="{BB962C8B-B14F-4D97-AF65-F5344CB8AC3E}">
        <p14:creationId xmlns:p14="http://schemas.microsoft.com/office/powerpoint/2010/main" val="1533086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Information on Registering &amp; Reporting in ClinicalTrials.gov</a:t>
            </a:r>
          </a:p>
        </p:txBody>
      </p:sp>
      <p:sp>
        <p:nvSpPr>
          <p:cNvPr id="4" name="Content Placeholder 3"/>
          <p:cNvSpPr>
            <a:spLocks noGrp="1"/>
          </p:cNvSpPr>
          <p:nvPr>
            <p:ph idx="1"/>
          </p:nvPr>
        </p:nvSpPr>
        <p:spPr>
          <a:xfrm>
            <a:off x="838200" y="2545712"/>
            <a:ext cx="10515600" cy="2265367"/>
          </a:xfrm>
        </p:spPr>
        <p:txBody>
          <a:bodyPr/>
          <a:lstStyle/>
          <a:p>
            <a:pPr marL="914400" lvl="1" indent="-457200">
              <a:spcBef>
                <a:spcPts val="2400"/>
              </a:spcBef>
              <a:buClr>
                <a:srgbClr val="70AD47"/>
              </a:buClr>
              <a:buFont typeface="Wingdings" panose="05000000000000000000" pitchFamily="2" charset="2"/>
              <a:buChar char="ü"/>
            </a:pPr>
            <a:r>
              <a:rPr lang="en-US" sz="3200" dirty="0"/>
              <a:t>Decision tree for ensuring compliance</a:t>
            </a:r>
          </a:p>
          <a:p>
            <a:pPr marL="914400" lvl="1" indent="-457200">
              <a:spcBef>
                <a:spcPts val="2400"/>
              </a:spcBef>
              <a:buClr>
                <a:srgbClr val="70AD47"/>
              </a:buClr>
              <a:buFont typeface="Wingdings" panose="05000000000000000000" pitchFamily="2" charset="2"/>
              <a:buChar char="ü"/>
            </a:pPr>
            <a:r>
              <a:rPr lang="en-US" sz="3200" dirty="0"/>
              <a:t>FAQs</a:t>
            </a:r>
          </a:p>
          <a:p>
            <a:pPr marL="0" indent="0">
              <a:buNone/>
            </a:pPr>
            <a:endParaRPr lang="en-US" dirty="0"/>
          </a:p>
        </p:txBody>
      </p:sp>
      <p:sp>
        <p:nvSpPr>
          <p:cNvPr id="5" name="TextBox 4"/>
          <p:cNvSpPr txBox="1"/>
          <p:nvPr/>
        </p:nvSpPr>
        <p:spPr>
          <a:xfrm>
            <a:off x="1000077" y="4651943"/>
            <a:ext cx="9999340" cy="510778"/>
          </a:xfrm>
          <a:prstGeom prst="roundRect">
            <a:avLst/>
          </a:prstGeom>
          <a:solidFill>
            <a:schemeClr val="accent5">
              <a:lumMod val="20000"/>
              <a:lumOff val="80000"/>
            </a:schemeClr>
          </a:solidFill>
        </p:spPr>
        <p:txBody>
          <a:bodyPr wrap="none" rtlCol="0">
            <a:spAutoFit/>
          </a:bodyPr>
          <a:lstStyle/>
          <a:p>
            <a:r>
              <a:rPr lang="en-US" sz="2400" dirty="0"/>
              <a:t>Learn more at </a:t>
            </a:r>
            <a:r>
              <a:rPr lang="en-US" sz="2400" dirty="0">
                <a:hlinkClick r:id="rId3" tooltip="Click on link to learn more about reporting and registering requirements. "/>
              </a:rPr>
              <a:t>https://grants.nih.gov/policy/clinical-trials/reporting/index.htm</a:t>
            </a:r>
            <a:r>
              <a:rPr lang="en-US" sz="2400" dirty="0"/>
              <a:t> </a:t>
            </a:r>
          </a:p>
        </p:txBody>
      </p:sp>
    </p:spTree>
    <p:custDataLst>
      <p:tags r:id="rId1"/>
    </p:custDataLst>
    <p:extLst>
      <p:ext uri="{BB962C8B-B14F-4D97-AF65-F5344CB8AC3E}">
        <p14:creationId xmlns:p14="http://schemas.microsoft.com/office/powerpoint/2010/main" val="327868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43EA2C6-1DE4-42D3-9ADA-F15569F9E16D}"/>
              </a:ext>
            </a:extLst>
          </p:cNvPr>
          <p:cNvSpPr>
            <a:spLocks noGrp="1"/>
          </p:cNvSpPr>
          <p:nvPr>
            <p:ph type="ctrTitle"/>
          </p:nvPr>
        </p:nvSpPr>
        <p:spPr>
          <a:xfrm>
            <a:off x="1038971" y="1402070"/>
            <a:ext cx="10114058" cy="837566"/>
          </a:xfrm>
        </p:spPr>
        <p:txBody>
          <a:bodyPr anchor="b">
            <a:normAutofit/>
          </a:bodyPr>
          <a:lstStyle>
            <a:lvl1pPr algn="ctr">
              <a:defRPr sz="6000" b="0">
                <a:solidFill>
                  <a:schemeClr val="tx1">
                    <a:lumMod val="95000"/>
                    <a:lumOff val="5000"/>
                  </a:schemeClr>
                </a:solidFill>
                <a:latin typeface="+mj-lt"/>
              </a:defRPr>
            </a:lvl1pPr>
          </a:lstStyle>
          <a:p>
            <a:r>
              <a:rPr lang="en-US" sz="4400" dirty="0">
                <a:solidFill>
                  <a:srgbClr val="0D0D0D"/>
                </a:solidFill>
              </a:rPr>
              <a:t>Resources</a:t>
            </a:r>
            <a:endParaRPr lang="en-US" sz="4400" dirty="0">
              <a:solidFill>
                <a:schemeClr val="tx1"/>
              </a:solidFill>
            </a:endParaRPr>
          </a:p>
        </p:txBody>
      </p:sp>
      <p:sp>
        <p:nvSpPr>
          <p:cNvPr id="5" name="Content Placeholder 4"/>
          <p:cNvSpPr>
            <a:spLocks noGrp="1"/>
          </p:cNvSpPr>
          <p:nvPr>
            <p:ph sz="quarter" idx="13"/>
          </p:nvPr>
        </p:nvSpPr>
        <p:spPr>
          <a:xfrm>
            <a:off x="1038971" y="2462307"/>
            <a:ext cx="10417944" cy="3356407"/>
          </a:xfrm>
        </p:spPr>
        <p:txBody>
          <a:bodyPr vert="horz" lIns="91440" tIns="45720" rIns="91440" bIns="45720" rtlCol="0" anchor="t">
            <a:normAutofit fontScale="92500"/>
          </a:bodyPr>
          <a:lstStyle/>
          <a:p>
            <a:pPr marL="0" indent="0">
              <a:spcBef>
                <a:spcPts val="1800"/>
              </a:spcBef>
              <a:buClr>
                <a:srgbClr val="70AD47"/>
              </a:buClr>
              <a:buNone/>
            </a:pPr>
            <a:r>
              <a:rPr lang="en-US" sz="2400" b="1" dirty="0"/>
              <a:t>Website on Clinical Trial Requirements for Grants and Contracts:</a:t>
            </a:r>
            <a:r>
              <a:rPr lang="en-US" sz="2400" dirty="0"/>
              <a:t> </a:t>
            </a:r>
            <a:r>
              <a:rPr lang="en-US" sz="2400" dirty="0">
                <a:latin typeface="Calibri" charset="0"/>
                <a:hlinkClick r:id="rId3" tooltip="Click link for the Website on clinical trial requirements for grants and contracts"/>
              </a:rPr>
              <a:t>https://grants.nih.gov/policy/clinical-trials.htm</a:t>
            </a:r>
            <a:endParaRPr lang="en-US" sz="2400" dirty="0">
              <a:latin typeface="Calibri" charset="0"/>
              <a:hlinkClick r:id="rId3"/>
            </a:endParaRPr>
          </a:p>
          <a:p>
            <a:pPr marL="0" indent="0">
              <a:spcBef>
                <a:spcPts val="1800"/>
              </a:spcBef>
              <a:buClr>
                <a:srgbClr val="70AD47"/>
              </a:buClr>
              <a:buNone/>
            </a:pPr>
            <a:r>
              <a:rPr lang="en-US" sz="2400" b="1" dirty="0"/>
              <a:t>Training Resources:</a:t>
            </a:r>
            <a:r>
              <a:rPr lang="en-US" sz="2400" dirty="0"/>
              <a:t> </a:t>
            </a:r>
            <a:r>
              <a:rPr lang="en-US" sz="2400" dirty="0">
                <a:latin typeface="Calibri" charset="0"/>
                <a:hlinkClick r:id="rId4" tooltip="Click link for training resources"/>
              </a:rPr>
              <a:t>https://grants.nih.gov/policy/clinical-trials/training-resources.htm</a:t>
            </a:r>
            <a:r>
              <a:rPr lang="en-US" sz="2400" dirty="0">
                <a:latin typeface="Calibri" charset="0"/>
              </a:rPr>
              <a:t> </a:t>
            </a:r>
          </a:p>
          <a:p>
            <a:pPr lvl="1">
              <a:spcBef>
                <a:spcPts val="1800"/>
              </a:spcBef>
              <a:buClr>
                <a:srgbClr val="70AD47"/>
              </a:buClr>
              <a:buFont typeface="Wingdings" panose="05000000000000000000" pitchFamily="2" charset="2"/>
              <a:buChar char="ü"/>
            </a:pPr>
            <a:r>
              <a:rPr lang="en-US" sz="2200" dirty="0">
                <a:latin typeface="Calibri" charset="0"/>
              </a:rPr>
              <a:t>Slides</a:t>
            </a:r>
          </a:p>
          <a:p>
            <a:pPr lvl="1">
              <a:spcBef>
                <a:spcPts val="1800"/>
              </a:spcBef>
              <a:buClr>
                <a:srgbClr val="70AD47"/>
              </a:buClr>
              <a:buFont typeface="Wingdings" panose="05000000000000000000" pitchFamily="2" charset="2"/>
              <a:buChar char="ü"/>
            </a:pPr>
            <a:r>
              <a:rPr lang="en-US" sz="2200" dirty="0">
                <a:latin typeface="Calibri" charset="0"/>
              </a:rPr>
              <a:t>Human Subjects/Clinical Trials Questionnaire</a:t>
            </a:r>
          </a:p>
          <a:p>
            <a:pPr lvl="1">
              <a:spcBef>
                <a:spcPts val="1800"/>
              </a:spcBef>
              <a:buClr>
                <a:srgbClr val="70AD47"/>
              </a:buClr>
              <a:buFont typeface="Wingdings" panose="05000000000000000000" pitchFamily="2" charset="2"/>
              <a:buChar char="ü"/>
            </a:pPr>
            <a:r>
              <a:rPr lang="en-US" sz="2200" dirty="0">
                <a:latin typeface="Calibri" charset="0"/>
              </a:rPr>
              <a:t>Videos</a:t>
            </a:r>
          </a:p>
          <a:p>
            <a:pPr lvl="1">
              <a:spcBef>
                <a:spcPts val="1800"/>
              </a:spcBef>
              <a:buClr>
                <a:srgbClr val="70AD47"/>
              </a:buClr>
              <a:buFont typeface="Wingdings" panose="05000000000000000000" pitchFamily="2" charset="2"/>
              <a:buChar char="ü"/>
            </a:pPr>
            <a:r>
              <a:rPr lang="en-US" sz="2200" dirty="0">
                <a:latin typeface="Calibri" charset="0"/>
              </a:rPr>
              <a:t>Training opportunities</a:t>
            </a:r>
          </a:p>
          <a:p>
            <a:pPr marL="0" indent="0">
              <a:spcBef>
                <a:spcPts val="1800"/>
              </a:spcBef>
              <a:buClr>
                <a:srgbClr val="70AD47"/>
              </a:buClr>
              <a:buNone/>
            </a:pPr>
            <a:endParaRPr lang="en-US" sz="2400" dirty="0"/>
          </a:p>
          <a:p>
            <a:endParaRPr lang="en-US" dirty="0"/>
          </a:p>
        </p:txBody>
      </p:sp>
      <p:sp>
        <p:nvSpPr>
          <p:cNvPr id="8" name="TextBox 7">
            <a:extLst/>
          </p:cNvPr>
          <p:cNvSpPr txBox="1"/>
          <p:nvPr/>
        </p:nvSpPr>
        <p:spPr>
          <a:xfrm>
            <a:off x="3353102" y="5818714"/>
            <a:ext cx="5485795" cy="578882"/>
          </a:xfrm>
          <a:prstGeom prst="roundRect">
            <a:avLst/>
          </a:prstGeom>
          <a:solidFill>
            <a:schemeClr val="accent6">
              <a:lumMod val="20000"/>
              <a:lumOff val="80000"/>
            </a:schemeClr>
          </a:solidFill>
          <a:ln w="28575">
            <a:noFill/>
          </a:ln>
        </p:spPr>
        <p:txBody>
          <a:bodyPr wrap="square" rtlCol="0" anchor="t">
            <a:spAutoFit/>
          </a:bodyPr>
          <a:lstStyle/>
          <a:p>
            <a:pPr algn="ctr">
              <a:spcBef>
                <a:spcPts val="1800"/>
              </a:spcBef>
            </a:pPr>
            <a:r>
              <a:rPr lang="en-US" sz="2800" i="1" dirty="0"/>
              <a:t>Help spread the word!</a:t>
            </a:r>
          </a:p>
        </p:txBody>
      </p:sp>
    </p:spTree>
    <p:custDataLst>
      <p:tags r:id="rId1"/>
    </p:custDataLst>
    <p:extLst>
      <p:ext uri="{BB962C8B-B14F-4D97-AF65-F5344CB8AC3E}">
        <p14:creationId xmlns:p14="http://schemas.microsoft.com/office/powerpoint/2010/main" val="303097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C17-EB41-4EDE-8927-4154ADB8ECA4}"/>
              </a:ext>
            </a:extLst>
          </p:cNvPr>
          <p:cNvSpPr>
            <a:spLocks noGrp="1"/>
          </p:cNvSpPr>
          <p:nvPr>
            <p:ph type="title"/>
          </p:nvPr>
        </p:nvSpPr>
        <p:spPr/>
        <p:txBody>
          <a:bodyPr/>
          <a:lstStyle/>
          <a:p>
            <a:r>
              <a:rPr lang="en-US" dirty="0"/>
              <a:t>How Does NIH Define a Clinical Trial?</a:t>
            </a:r>
          </a:p>
        </p:txBody>
      </p:sp>
      <p:sp>
        <p:nvSpPr>
          <p:cNvPr id="3" name="Content Placeholder 2">
            <a:extLst>
              <a:ext uri="{FF2B5EF4-FFF2-40B4-BE49-F238E27FC236}">
                <a16:creationId xmlns:a16="http://schemas.microsoft.com/office/drawing/2014/main" id="{A02EAC09-082B-439B-AD1C-E3AB4486EB33}"/>
              </a:ext>
            </a:extLst>
          </p:cNvPr>
          <p:cNvSpPr>
            <a:spLocks noGrp="1"/>
          </p:cNvSpPr>
          <p:nvPr>
            <p:ph idx="1"/>
          </p:nvPr>
        </p:nvSpPr>
        <p:spPr>
          <a:xfrm>
            <a:off x="1271489" y="2125181"/>
            <a:ext cx="9649022" cy="2607638"/>
          </a:xfrm>
        </p:spPr>
        <p:txBody>
          <a:bodyPr>
            <a:normAutofit/>
          </a:bodyPr>
          <a:lstStyle/>
          <a:p>
            <a:pPr marL="0" indent="0">
              <a:lnSpc>
                <a:spcPct val="100000"/>
              </a:lnSpc>
              <a:buNone/>
            </a:pPr>
            <a:r>
              <a:rPr lang="en-US" sz="3200" dirty="0"/>
              <a:t>A research study in which one or more </a:t>
            </a:r>
            <a:r>
              <a:rPr lang="en-US" sz="3200" b="1" dirty="0">
                <a:solidFill>
                  <a:srgbClr val="1E548F"/>
                </a:solidFill>
              </a:rPr>
              <a:t>human subjects </a:t>
            </a:r>
            <a:r>
              <a:rPr lang="en-US" sz="3200" dirty="0"/>
              <a:t>are </a:t>
            </a:r>
            <a:r>
              <a:rPr lang="en-US" sz="3200" b="1" dirty="0">
                <a:solidFill>
                  <a:srgbClr val="1E548F"/>
                </a:solidFill>
              </a:rPr>
              <a:t>prospectively assigned</a:t>
            </a:r>
            <a:r>
              <a:rPr lang="en-US" sz="3200" dirty="0"/>
              <a:t> to one or more</a:t>
            </a:r>
            <a:r>
              <a:rPr lang="en-US" sz="3200" b="1" dirty="0"/>
              <a:t> </a:t>
            </a:r>
            <a:r>
              <a:rPr lang="en-US" sz="3200" b="1" dirty="0">
                <a:solidFill>
                  <a:srgbClr val="1E548F"/>
                </a:solidFill>
              </a:rPr>
              <a:t>interventions</a:t>
            </a:r>
            <a:r>
              <a:rPr lang="en-US" sz="3200" dirty="0"/>
              <a:t> (which may include placebo or other control) to evaluate the effects of those interventions on </a:t>
            </a:r>
            <a:r>
              <a:rPr lang="en-US" sz="3200" b="1" dirty="0">
                <a:solidFill>
                  <a:srgbClr val="1E548F"/>
                </a:solidFill>
              </a:rPr>
              <a:t>health-related biomedical or behavioral outcomes</a:t>
            </a:r>
            <a:r>
              <a:rPr lang="en-US" sz="3200" dirty="0"/>
              <a:t>.</a:t>
            </a:r>
          </a:p>
        </p:txBody>
      </p:sp>
      <p:sp>
        <p:nvSpPr>
          <p:cNvPr id="6" name="TextBox 5">
            <a:extLst>
              <a:ext uri="{FF2B5EF4-FFF2-40B4-BE49-F238E27FC236}">
                <a16:creationId xmlns:a16="http://schemas.microsoft.com/office/drawing/2014/main" id="{CD26FB90-6D0E-4A6A-900E-68A0A3B81E22}"/>
              </a:ext>
            </a:extLst>
          </p:cNvPr>
          <p:cNvSpPr txBox="1"/>
          <p:nvPr/>
        </p:nvSpPr>
        <p:spPr>
          <a:xfrm>
            <a:off x="459072" y="6129945"/>
            <a:ext cx="7746351" cy="442674"/>
          </a:xfrm>
          <a:prstGeom prst="roundRect">
            <a:avLst/>
          </a:prstGeom>
          <a:solidFill>
            <a:schemeClr val="accent5">
              <a:lumMod val="20000"/>
              <a:lumOff val="80000"/>
            </a:schemeClr>
          </a:solidFill>
          <a:ln w="28575">
            <a:noFill/>
          </a:ln>
        </p:spPr>
        <p:txBody>
          <a:bodyPr wrap="none" rtlCol="0">
            <a:spAutoFit/>
          </a:bodyPr>
          <a:lstStyle/>
          <a:p>
            <a:r>
              <a:rPr lang="en-US" sz="2000" dirty="0"/>
              <a:t>Learn more at </a:t>
            </a:r>
            <a:r>
              <a:rPr lang="en-US" sz="2000" dirty="0">
                <a:hlinkClick r:id="rId4" tooltip="Click on link to learn more about the NIH definition of a clinical trial. "/>
              </a:rPr>
              <a:t>https://grants.nih.gov/policy/clinical-trials/definition.htm</a:t>
            </a:r>
            <a:r>
              <a:rPr lang="en-US" sz="2000" dirty="0"/>
              <a:t> </a:t>
            </a:r>
          </a:p>
        </p:txBody>
      </p:sp>
    </p:spTree>
    <p:custDataLst>
      <p:tags r:id="rId1"/>
    </p:custDataLst>
    <p:extLst>
      <p:ext uri="{BB962C8B-B14F-4D97-AF65-F5344CB8AC3E}">
        <p14:creationId xmlns:p14="http://schemas.microsoft.com/office/powerpoint/2010/main" val="235264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C17-EB41-4EDE-8927-4154ADB8ECA4}"/>
              </a:ext>
            </a:extLst>
          </p:cNvPr>
          <p:cNvSpPr>
            <a:spLocks noGrp="1"/>
          </p:cNvSpPr>
          <p:nvPr>
            <p:ph type="title"/>
          </p:nvPr>
        </p:nvSpPr>
        <p:spPr/>
        <p:txBody>
          <a:bodyPr/>
          <a:lstStyle/>
          <a:p>
            <a:r>
              <a:rPr lang="en-US" dirty="0"/>
              <a:t>Unpacking the Definition (Part I)</a:t>
            </a:r>
          </a:p>
        </p:txBody>
      </p:sp>
      <p:sp>
        <p:nvSpPr>
          <p:cNvPr id="6" name="Content Placeholder 7">
            <a:extLst>
              <a:ext uri="{FF2B5EF4-FFF2-40B4-BE49-F238E27FC236}">
                <a16:creationId xmlns:a16="http://schemas.microsoft.com/office/drawing/2014/main" id="{8DAE7132-DED1-4393-A858-A668AB6E9266}"/>
              </a:ext>
            </a:extLst>
          </p:cNvPr>
          <p:cNvSpPr>
            <a:spLocks noGrp="1"/>
          </p:cNvSpPr>
          <p:nvPr>
            <p:ph idx="1"/>
          </p:nvPr>
        </p:nvSpPr>
        <p:spPr>
          <a:xfrm>
            <a:off x="749968" y="1758230"/>
            <a:ext cx="10740190" cy="1431537"/>
          </a:xfrm>
        </p:spPr>
        <p:txBody>
          <a:bodyPr>
            <a:noAutofit/>
          </a:bodyPr>
          <a:lstStyle/>
          <a:p>
            <a:pPr marL="0" indent="0">
              <a:spcBef>
                <a:spcPts val="3000"/>
              </a:spcBef>
              <a:buNone/>
            </a:pPr>
            <a:r>
              <a:rPr lang="en-US" sz="2600" b="1" dirty="0">
                <a:solidFill>
                  <a:srgbClr val="1E548E"/>
                </a:solidFill>
              </a:rPr>
              <a:t>Prospectively Assigned</a:t>
            </a:r>
            <a:r>
              <a:rPr lang="en-US" sz="2400" b="1" dirty="0">
                <a:solidFill>
                  <a:srgbClr val="1E548E"/>
                </a:solidFill>
              </a:rPr>
              <a:t>: </a:t>
            </a:r>
            <a:r>
              <a:rPr lang="en-US" sz="2400" dirty="0"/>
              <a:t>a pre-defined process (e.g., randomization) specified in an approved protocol that stipulates the assignment of research subjects (individually or in clusters) to one or more arms (e.g., intervention, placebo, or other control) of a clinical trial.</a:t>
            </a:r>
          </a:p>
        </p:txBody>
      </p:sp>
      <p:sp>
        <p:nvSpPr>
          <p:cNvPr id="7" name="Content Placeholder 7">
            <a:extLst>
              <a:ext uri="{FF2B5EF4-FFF2-40B4-BE49-F238E27FC236}">
                <a16:creationId xmlns:a16="http://schemas.microsoft.com/office/drawing/2014/main" id="{3E44E9BB-2CCB-4235-A738-781FAC623C52}"/>
              </a:ext>
            </a:extLst>
          </p:cNvPr>
          <p:cNvSpPr txBox="1">
            <a:spLocks/>
          </p:cNvSpPr>
          <p:nvPr/>
        </p:nvSpPr>
        <p:spPr>
          <a:xfrm>
            <a:off x="749968" y="3257309"/>
            <a:ext cx="10740190" cy="28111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2600" b="1" dirty="0">
                <a:solidFill>
                  <a:srgbClr val="1E548E"/>
                </a:solidFill>
              </a:rPr>
              <a:t>Intervention</a:t>
            </a:r>
            <a:r>
              <a:rPr lang="en-US" sz="2400" b="1" dirty="0">
                <a:solidFill>
                  <a:srgbClr val="1E548E"/>
                </a:solidFill>
              </a:rPr>
              <a:t>: </a:t>
            </a:r>
            <a:r>
              <a:rPr lang="en-US" sz="2400" dirty="0"/>
              <a:t>a manipulation of the subject or subject’s environment for the purpose of modifying one or more health-related biomedical or behavioral processes and/or endpoints. </a:t>
            </a:r>
          </a:p>
          <a:p>
            <a:pPr marL="457200" lvl="1" indent="0">
              <a:spcBef>
                <a:spcPts val="300"/>
              </a:spcBef>
              <a:buNone/>
            </a:pPr>
            <a:r>
              <a:rPr lang="en-US" sz="2000" i="1" dirty="0"/>
              <a:t>Examples include</a:t>
            </a:r>
            <a:r>
              <a:rPr lang="en-US" sz="2000" dirty="0"/>
              <a:t>: </a:t>
            </a:r>
          </a:p>
          <a:p>
            <a:pPr lvl="2">
              <a:spcBef>
                <a:spcPts val="300"/>
              </a:spcBef>
            </a:pPr>
            <a:r>
              <a:rPr lang="en-US" sz="1800" dirty="0"/>
              <a:t>drugs/small molecules/compounds, biologics, devices </a:t>
            </a:r>
          </a:p>
          <a:p>
            <a:pPr lvl="2">
              <a:spcBef>
                <a:spcPts val="300"/>
              </a:spcBef>
            </a:pPr>
            <a:r>
              <a:rPr lang="en-US" sz="1800" dirty="0"/>
              <a:t>procedures (e.g., surgical techniques); delivery systems (e.g., telemedicine, face-to-face interviews)</a:t>
            </a:r>
          </a:p>
          <a:p>
            <a:pPr lvl="2">
              <a:spcBef>
                <a:spcPts val="300"/>
              </a:spcBef>
            </a:pPr>
            <a:r>
              <a:rPr lang="en-US" sz="1800" dirty="0"/>
              <a:t>strategies to change health-related behavior (e.g., diet, cognitive therapy, exercise, development of new habits) </a:t>
            </a:r>
          </a:p>
          <a:p>
            <a:pPr lvl="2">
              <a:spcBef>
                <a:spcPts val="300"/>
              </a:spcBef>
            </a:pPr>
            <a:r>
              <a:rPr lang="en-US" sz="1800" dirty="0"/>
              <a:t>treatment strategies, prevention strategies, and diagnostic strategies</a:t>
            </a:r>
          </a:p>
        </p:txBody>
      </p:sp>
    </p:spTree>
    <p:custDataLst>
      <p:tags r:id="rId1"/>
    </p:custDataLst>
    <p:extLst>
      <p:ext uri="{BB962C8B-B14F-4D97-AF65-F5344CB8AC3E}">
        <p14:creationId xmlns:p14="http://schemas.microsoft.com/office/powerpoint/2010/main" val="257450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C17-EB41-4EDE-8927-4154ADB8ECA4}"/>
              </a:ext>
            </a:extLst>
          </p:cNvPr>
          <p:cNvSpPr>
            <a:spLocks noGrp="1"/>
          </p:cNvSpPr>
          <p:nvPr>
            <p:ph type="title"/>
          </p:nvPr>
        </p:nvSpPr>
        <p:spPr/>
        <p:txBody>
          <a:bodyPr/>
          <a:lstStyle/>
          <a:p>
            <a:r>
              <a:rPr lang="en-US" dirty="0"/>
              <a:t>Unpacking the Definition (Part II)</a:t>
            </a:r>
          </a:p>
        </p:txBody>
      </p:sp>
      <p:sp>
        <p:nvSpPr>
          <p:cNvPr id="6" name="Content Placeholder 7">
            <a:extLst>
              <a:ext uri="{FF2B5EF4-FFF2-40B4-BE49-F238E27FC236}">
                <a16:creationId xmlns:a16="http://schemas.microsoft.com/office/drawing/2014/main" id="{1BFE7CEF-CF4B-4CC9-ACA7-E073558B19EA}"/>
              </a:ext>
            </a:extLst>
          </p:cNvPr>
          <p:cNvSpPr>
            <a:spLocks noGrp="1"/>
          </p:cNvSpPr>
          <p:nvPr>
            <p:ph idx="1"/>
          </p:nvPr>
        </p:nvSpPr>
        <p:spPr>
          <a:xfrm>
            <a:off x="1183105" y="1865397"/>
            <a:ext cx="9825791" cy="4451182"/>
          </a:xfrm>
        </p:spPr>
        <p:txBody>
          <a:bodyPr>
            <a:noAutofit/>
          </a:bodyPr>
          <a:lstStyle/>
          <a:p>
            <a:pPr marL="0" indent="0">
              <a:spcBef>
                <a:spcPts val="1200"/>
              </a:spcBef>
              <a:buNone/>
            </a:pPr>
            <a:r>
              <a:rPr lang="en-US" sz="2600" b="1" dirty="0">
                <a:solidFill>
                  <a:srgbClr val="1E548E"/>
                </a:solidFill>
              </a:rPr>
              <a:t>Health-related Biomedical or Behavioral Outcome</a:t>
            </a:r>
            <a:r>
              <a:rPr lang="en-US" sz="2400" b="1" dirty="0">
                <a:solidFill>
                  <a:srgbClr val="1E548E"/>
                </a:solidFill>
              </a:rPr>
              <a:t>: </a:t>
            </a:r>
            <a:r>
              <a:rPr lang="en-US" sz="2400" dirty="0"/>
              <a:t>the pre-specified goal(s) or condition(s) that reflect the effect of one or more interventions on human subjects’ biomedical or behavioral status or quality of life. </a:t>
            </a:r>
          </a:p>
          <a:p>
            <a:pPr marL="457200" lvl="1" indent="0">
              <a:spcBef>
                <a:spcPts val="600"/>
              </a:spcBef>
              <a:buNone/>
            </a:pPr>
            <a:r>
              <a:rPr lang="en-US" sz="2000" i="1" dirty="0"/>
              <a:t>Examples include: </a:t>
            </a:r>
          </a:p>
          <a:p>
            <a:pPr lvl="2">
              <a:spcBef>
                <a:spcPts val="600"/>
              </a:spcBef>
            </a:pPr>
            <a:r>
              <a:rPr lang="en-US" sz="1800" dirty="0"/>
              <a:t>positive or negative changes to physiological or biological parameters (e.g., improvement of lung capacity, gene expression) </a:t>
            </a:r>
          </a:p>
          <a:p>
            <a:pPr lvl="2">
              <a:spcBef>
                <a:spcPts val="600"/>
              </a:spcBef>
            </a:pPr>
            <a:r>
              <a:rPr lang="en-US" sz="1800" dirty="0"/>
              <a:t>positive or negative changes to psychological or neurodevelopmental parameters (e.g., mood management intervention for smokers, reading comprehension and/or information retention) </a:t>
            </a:r>
          </a:p>
          <a:p>
            <a:pPr lvl="2">
              <a:spcBef>
                <a:spcPts val="600"/>
              </a:spcBef>
            </a:pPr>
            <a:r>
              <a:rPr lang="en-US" sz="1800" dirty="0"/>
              <a:t>positive or negative changes to disease processes </a:t>
            </a:r>
          </a:p>
          <a:p>
            <a:pPr lvl="2">
              <a:spcBef>
                <a:spcPts val="600"/>
              </a:spcBef>
            </a:pPr>
            <a:r>
              <a:rPr lang="en-US" sz="1800" dirty="0"/>
              <a:t>positive or negative changes to health-related behaviors </a:t>
            </a:r>
          </a:p>
          <a:p>
            <a:pPr lvl="2">
              <a:spcBef>
                <a:spcPts val="600"/>
              </a:spcBef>
            </a:pPr>
            <a:r>
              <a:rPr lang="en-US" sz="1800" dirty="0"/>
              <a:t>positive or negative changes to quality of life</a:t>
            </a:r>
          </a:p>
        </p:txBody>
      </p:sp>
    </p:spTree>
    <p:custDataLst>
      <p:tags r:id="rId1"/>
    </p:custDataLst>
    <p:extLst>
      <p:ext uri="{BB962C8B-B14F-4D97-AF65-F5344CB8AC3E}">
        <p14:creationId xmlns:p14="http://schemas.microsoft.com/office/powerpoint/2010/main" val="42288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C17-EB41-4EDE-8927-4154ADB8ECA4}"/>
              </a:ext>
            </a:extLst>
          </p:cNvPr>
          <p:cNvSpPr>
            <a:spLocks noGrp="1"/>
          </p:cNvSpPr>
          <p:nvPr>
            <p:ph type="title"/>
          </p:nvPr>
        </p:nvSpPr>
        <p:spPr/>
        <p:txBody>
          <a:bodyPr/>
          <a:lstStyle/>
          <a:p>
            <a:r>
              <a:rPr lang="en-US" dirty="0"/>
              <a:t>NIH Definition of a Clinical Trial is Broad</a:t>
            </a:r>
          </a:p>
        </p:txBody>
      </p:sp>
      <p:sp>
        <p:nvSpPr>
          <p:cNvPr id="8" name="Content Placeholder 7"/>
          <p:cNvSpPr>
            <a:spLocks noGrp="1"/>
          </p:cNvSpPr>
          <p:nvPr>
            <p:ph idx="1"/>
          </p:nvPr>
        </p:nvSpPr>
        <p:spPr>
          <a:xfrm>
            <a:off x="749968" y="1986566"/>
            <a:ext cx="5554580" cy="4246645"/>
          </a:xfrm>
        </p:spPr>
        <p:txBody>
          <a:bodyPr>
            <a:noAutofit/>
          </a:bodyPr>
          <a:lstStyle/>
          <a:p>
            <a:pPr>
              <a:spcBef>
                <a:spcPts val="1200"/>
              </a:spcBef>
            </a:pPr>
            <a:r>
              <a:rPr lang="en-US" sz="2400" dirty="0"/>
              <a:t>Definition was </a:t>
            </a:r>
            <a:r>
              <a:rPr lang="en-US" sz="2400" b="1" dirty="0"/>
              <a:t>clarified</a:t>
            </a:r>
            <a:r>
              <a:rPr lang="en-US" sz="2400" dirty="0"/>
              <a:t> and </a:t>
            </a:r>
            <a:r>
              <a:rPr lang="en-US" sz="2400" b="1" dirty="0"/>
              <a:t>broadened</a:t>
            </a:r>
            <a:r>
              <a:rPr lang="en-US" sz="2400" dirty="0"/>
              <a:t> in October 2014</a:t>
            </a:r>
          </a:p>
          <a:p>
            <a:pPr>
              <a:spcBef>
                <a:spcPts val="1200"/>
              </a:spcBef>
            </a:pPr>
            <a:r>
              <a:rPr lang="en-US" sz="2400" dirty="0"/>
              <a:t>Encompasses a wide range of types of trials, including:</a:t>
            </a:r>
          </a:p>
          <a:p>
            <a:pPr lvl="1">
              <a:spcBef>
                <a:spcPts val="600"/>
              </a:spcBef>
              <a:spcAft>
                <a:spcPts val="300"/>
              </a:spcAft>
            </a:pPr>
            <a:r>
              <a:rPr lang="en-US" sz="2000" dirty="0"/>
              <a:t>Mechanistic</a:t>
            </a:r>
          </a:p>
          <a:p>
            <a:pPr lvl="1">
              <a:spcBef>
                <a:spcPts val="0"/>
              </a:spcBef>
              <a:spcAft>
                <a:spcPts val="300"/>
              </a:spcAft>
            </a:pPr>
            <a:r>
              <a:rPr lang="en-US" sz="2000" dirty="0"/>
              <a:t>Exploratory</a:t>
            </a:r>
          </a:p>
          <a:p>
            <a:pPr lvl="1">
              <a:spcBef>
                <a:spcPts val="0"/>
              </a:spcBef>
              <a:spcAft>
                <a:spcPts val="300"/>
              </a:spcAft>
            </a:pPr>
            <a:r>
              <a:rPr lang="en-US" sz="2000" dirty="0"/>
              <a:t>Pilot/Feasibility</a:t>
            </a:r>
          </a:p>
          <a:p>
            <a:pPr lvl="1">
              <a:spcBef>
                <a:spcPts val="0"/>
              </a:spcBef>
              <a:spcAft>
                <a:spcPts val="300"/>
              </a:spcAft>
            </a:pPr>
            <a:r>
              <a:rPr lang="en-US" sz="2000" dirty="0"/>
              <a:t>Behavioral</a:t>
            </a:r>
          </a:p>
          <a:p>
            <a:pPr>
              <a:spcBef>
                <a:spcPts val="1200"/>
              </a:spcBef>
            </a:pPr>
            <a:r>
              <a:rPr lang="en-US" sz="2400" dirty="0"/>
              <a:t>With broader definition, many more studies are classified as clinical trials </a:t>
            </a:r>
            <a:endParaRPr lang="en-US" sz="2000" b="1" dirty="0"/>
          </a:p>
        </p:txBody>
      </p:sp>
      <p:pic>
        <p:nvPicPr>
          <p:cNvPr id="4" name="Picture 3" descr="NIH's clinical trial definition ecompasses a wide range of types of trials." title="NIH Definition of a Clinical Trial"/>
          <p:cNvPicPr>
            <a:picLocks noChangeAspect="1"/>
          </p:cNvPicPr>
          <p:nvPr/>
        </p:nvPicPr>
        <p:blipFill>
          <a:blip r:embed="rId3"/>
          <a:stretch>
            <a:fillRect/>
          </a:stretch>
        </p:blipFill>
        <p:spPr>
          <a:xfrm>
            <a:off x="5900575" y="1986566"/>
            <a:ext cx="5999212" cy="3304339"/>
          </a:xfrm>
          <a:prstGeom prst="rect">
            <a:avLst/>
          </a:prstGeom>
        </p:spPr>
      </p:pic>
    </p:spTree>
    <p:custDataLst>
      <p:tags r:id="rId1"/>
    </p:custDataLst>
    <p:extLst>
      <p:ext uri="{BB962C8B-B14F-4D97-AF65-F5344CB8AC3E}">
        <p14:creationId xmlns:p14="http://schemas.microsoft.com/office/powerpoint/2010/main" val="113737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115"/>
            <a:ext cx="10515600" cy="1325563"/>
          </a:xfrm>
        </p:spPr>
        <p:txBody>
          <a:bodyPr>
            <a:normAutofit/>
          </a:bodyPr>
          <a:lstStyle/>
          <a:p>
            <a:r>
              <a:rPr lang="en-US" dirty="0"/>
              <a:t>Questions to Ask Yourself</a:t>
            </a:r>
            <a:endParaRPr lang="en-US" sz="3600" dirty="0">
              <a:solidFill>
                <a:srgbClr val="C00000"/>
              </a:solidFill>
            </a:endParaRPr>
          </a:p>
        </p:txBody>
      </p:sp>
      <p:sp>
        <p:nvSpPr>
          <p:cNvPr id="6" name="TextBox 5">
            <a:extLst>
              <a:ext uri="{FF2B5EF4-FFF2-40B4-BE49-F238E27FC236}">
                <a16:creationId xmlns:a16="http://schemas.microsoft.com/office/drawing/2014/main" id="{7C096E38-977D-4066-9A15-AC181E0C63A8}"/>
              </a:ext>
            </a:extLst>
          </p:cNvPr>
          <p:cNvSpPr txBox="1"/>
          <p:nvPr/>
        </p:nvSpPr>
        <p:spPr>
          <a:xfrm>
            <a:off x="969858" y="1903419"/>
            <a:ext cx="6245728" cy="3724096"/>
          </a:xfrm>
          <a:prstGeom prst="rect">
            <a:avLst/>
          </a:prstGeom>
          <a:noFill/>
        </p:spPr>
        <p:txBody>
          <a:bodyPr wrap="square" rtlCol="0">
            <a:spAutoFit/>
          </a:bodyPr>
          <a:lstStyle/>
          <a:p>
            <a:pPr>
              <a:spcBef>
                <a:spcPts val="900"/>
              </a:spcBef>
            </a:pPr>
            <a:r>
              <a:rPr lang="en-US" sz="2800" b="1" dirty="0">
                <a:solidFill>
                  <a:srgbClr val="2F5597"/>
                </a:solidFill>
              </a:rPr>
              <a:t>Does your study…</a:t>
            </a:r>
          </a:p>
          <a:p>
            <a:pPr marL="342900" indent="-342900">
              <a:spcBef>
                <a:spcPts val="1200"/>
              </a:spcBef>
              <a:buFont typeface="Wingdings" panose="05000000000000000000" pitchFamily="2" charset="2"/>
              <a:buChar char="ü"/>
            </a:pPr>
            <a:r>
              <a:rPr lang="en-US" sz="2400" dirty="0"/>
              <a:t>Involve one or more </a:t>
            </a:r>
            <a:r>
              <a:rPr lang="en-US" sz="2400" b="1" dirty="0"/>
              <a:t>human subjects</a:t>
            </a:r>
            <a:r>
              <a:rPr lang="en-US" sz="2400" dirty="0"/>
              <a:t>?</a:t>
            </a:r>
          </a:p>
          <a:p>
            <a:pPr marL="342900" indent="-342900">
              <a:spcBef>
                <a:spcPts val="1200"/>
              </a:spcBef>
              <a:buFont typeface="Wingdings" panose="05000000000000000000" pitchFamily="2" charset="2"/>
              <a:buChar char="ü"/>
            </a:pPr>
            <a:r>
              <a:rPr lang="en-US" sz="2400" b="1" dirty="0"/>
              <a:t>Prospectively assign </a:t>
            </a:r>
            <a:r>
              <a:rPr lang="en-US" sz="2400" dirty="0"/>
              <a:t>human subject(s) to intervention(s)?</a:t>
            </a:r>
          </a:p>
          <a:p>
            <a:pPr marL="342900" indent="-342900">
              <a:spcBef>
                <a:spcPts val="1200"/>
              </a:spcBef>
              <a:buFont typeface="Wingdings" panose="05000000000000000000" pitchFamily="2" charset="2"/>
              <a:buChar char="ü"/>
            </a:pPr>
            <a:r>
              <a:rPr lang="en-US" sz="2400" dirty="0"/>
              <a:t>Evaluate the </a:t>
            </a:r>
            <a:r>
              <a:rPr lang="en-US" sz="2400" b="1" dirty="0"/>
              <a:t>effect of intervention(s) </a:t>
            </a:r>
            <a:r>
              <a:rPr lang="en-US" sz="2400" dirty="0"/>
              <a:t>on the human subject(s)? </a:t>
            </a:r>
          </a:p>
          <a:p>
            <a:pPr marL="342900" indent="-342900">
              <a:spcBef>
                <a:spcPts val="1200"/>
              </a:spcBef>
              <a:buFont typeface="Wingdings" panose="05000000000000000000" pitchFamily="2" charset="2"/>
              <a:buChar char="ü"/>
            </a:pPr>
            <a:r>
              <a:rPr lang="en-US" sz="2400" dirty="0"/>
              <a:t>Have a </a:t>
            </a:r>
            <a:r>
              <a:rPr lang="en-US" sz="2400" b="1" dirty="0"/>
              <a:t>health-related biomedical or behavioral outcome? </a:t>
            </a:r>
          </a:p>
        </p:txBody>
      </p:sp>
      <p:sp>
        <p:nvSpPr>
          <p:cNvPr id="9" name="Right Brace 8" title="decorative green bracket">
            <a:extLst>
              <a:ext uri="{FF2B5EF4-FFF2-40B4-BE49-F238E27FC236}">
                <a16:creationId xmlns:a16="http://schemas.microsoft.com/office/drawing/2014/main" id="{2C97A495-4382-4B13-9D64-2E2E86878556}"/>
              </a:ext>
            </a:extLst>
          </p:cNvPr>
          <p:cNvSpPr/>
          <p:nvPr/>
        </p:nvSpPr>
        <p:spPr>
          <a:xfrm>
            <a:off x="6829267" y="2323907"/>
            <a:ext cx="397042" cy="3303608"/>
          </a:xfrm>
          <a:prstGeom prst="rightBrace">
            <a:avLst/>
          </a:prstGeom>
          <a:ln w="38100">
            <a:solidFill>
              <a:srgbClr val="70AD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74057388-0B33-462D-96CC-75CED82CB749}"/>
              </a:ext>
            </a:extLst>
          </p:cNvPr>
          <p:cNvSpPr txBox="1"/>
          <p:nvPr/>
        </p:nvSpPr>
        <p:spPr>
          <a:xfrm>
            <a:off x="7715563" y="2466362"/>
            <a:ext cx="3365521" cy="2554545"/>
          </a:xfrm>
          <a:prstGeom prst="rect">
            <a:avLst/>
          </a:prstGeom>
          <a:noFill/>
        </p:spPr>
        <p:txBody>
          <a:bodyPr wrap="square" rtlCol="0">
            <a:spAutoFit/>
          </a:bodyPr>
          <a:lstStyle/>
          <a:p>
            <a:r>
              <a:rPr lang="en-US" sz="3200" b="1" dirty="0">
                <a:solidFill>
                  <a:srgbClr val="2F5597"/>
                </a:solidFill>
              </a:rPr>
              <a:t>If “yes” to ALL of these questions, your study is considered a clinical trial</a:t>
            </a:r>
          </a:p>
        </p:txBody>
      </p:sp>
    </p:spTree>
    <p:custDataLst>
      <p:tags r:id="rId1"/>
    </p:custDataLst>
    <p:extLst>
      <p:ext uri="{BB962C8B-B14F-4D97-AF65-F5344CB8AC3E}">
        <p14:creationId xmlns:p14="http://schemas.microsoft.com/office/powerpoint/2010/main" val="26894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DC17-EB41-4EDE-8927-4154ADB8ECA4}"/>
              </a:ext>
            </a:extLst>
          </p:cNvPr>
          <p:cNvSpPr>
            <a:spLocks noGrp="1"/>
          </p:cNvSpPr>
          <p:nvPr>
            <p:ph type="title"/>
          </p:nvPr>
        </p:nvSpPr>
        <p:spPr/>
        <p:txBody>
          <a:bodyPr>
            <a:normAutofit/>
          </a:bodyPr>
          <a:lstStyle/>
          <a:p>
            <a:r>
              <a:rPr lang="en-US" dirty="0"/>
              <a:t>Why is it important to know if you are doing a clinical trial?</a:t>
            </a:r>
            <a:endParaRPr lang="en-US" b="1" dirty="0"/>
          </a:p>
        </p:txBody>
      </p:sp>
      <p:sp>
        <p:nvSpPr>
          <p:cNvPr id="3" name="Content Placeholder 2">
            <a:extLst>
              <a:ext uri="{FF2B5EF4-FFF2-40B4-BE49-F238E27FC236}">
                <a16:creationId xmlns:a16="http://schemas.microsoft.com/office/drawing/2014/main" id="{A02EAC09-082B-439B-AD1C-E3AB4486EB33}"/>
              </a:ext>
            </a:extLst>
          </p:cNvPr>
          <p:cNvSpPr>
            <a:spLocks noGrp="1"/>
          </p:cNvSpPr>
          <p:nvPr>
            <p:ph idx="1"/>
          </p:nvPr>
        </p:nvSpPr>
        <p:spPr>
          <a:xfrm>
            <a:off x="1131058" y="2037409"/>
            <a:ext cx="9929884" cy="4090436"/>
          </a:xfrm>
        </p:spPr>
        <p:txBody>
          <a:bodyPr>
            <a:normAutofit/>
          </a:bodyPr>
          <a:lstStyle/>
          <a:p>
            <a:pPr marL="0" lvl="1" indent="0" defTabSz="457200">
              <a:lnSpc>
                <a:spcPct val="110000"/>
              </a:lnSpc>
              <a:spcBef>
                <a:spcPts val="2400"/>
              </a:spcBef>
              <a:buNone/>
            </a:pPr>
            <a:r>
              <a:rPr lang="en-US" sz="2800" b="1" dirty="0">
                <a:solidFill>
                  <a:srgbClr val="1E548E"/>
                </a:solidFill>
              </a:rPr>
              <a:t>Knowing if your research meets the NIH definition of a clinical trial impacts how you:</a:t>
            </a:r>
          </a:p>
          <a:p>
            <a:pPr marL="914400" lvl="2" indent="-457200" defTabSz="457200">
              <a:lnSpc>
                <a:spcPct val="110000"/>
              </a:lnSpc>
              <a:spcBef>
                <a:spcPts val="1800"/>
              </a:spcBef>
              <a:buClr>
                <a:srgbClr val="70AD47"/>
              </a:buClr>
              <a:buFont typeface="Wingdings" panose="05000000000000000000" pitchFamily="2" charset="2"/>
              <a:buChar char="ü"/>
            </a:pPr>
            <a:r>
              <a:rPr lang="en-US" sz="2600" dirty="0"/>
              <a:t>Select a funding opportunity announcement (FOA)</a:t>
            </a:r>
            <a:endParaRPr lang="en-US" sz="2600" b="1" dirty="0">
              <a:solidFill>
                <a:schemeClr val="accent6"/>
              </a:solidFill>
            </a:endParaRPr>
          </a:p>
          <a:p>
            <a:pPr marL="914400" lvl="2" indent="-457200" defTabSz="457200">
              <a:lnSpc>
                <a:spcPct val="110000"/>
              </a:lnSpc>
              <a:spcBef>
                <a:spcPts val="1800"/>
              </a:spcBef>
              <a:buClr>
                <a:srgbClr val="70AD47"/>
              </a:buClr>
              <a:buFont typeface="Wingdings" panose="05000000000000000000" pitchFamily="2" charset="2"/>
              <a:buChar char="ü"/>
            </a:pPr>
            <a:r>
              <a:rPr lang="en-US" sz="2600" dirty="0"/>
              <a:t> Write the Research Strategy and human subjects sections of your application</a:t>
            </a:r>
          </a:p>
          <a:p>
            <a:pPr marL="914400" lvl="2" indent="-457200" defTabSz="457200">
              <a:lnSpc>
                <a:spcPct val="110000"/>
              </a:lnSpc>
              <a:spcBef>
                <a:spcPts val="1800"/>
              </a:spcBef>
              <a:buClr>
                <a:srgbClr val="70AD47"/>
              </a:buClr>
              <a:buFont typeface="Wingdings" panose="05000000000000000000" pitchFamily="2" charset="2"/>
              <a:buChar char="ü"/>
            </a:pPr>
            <a:r>
              <a:rPr lang="en-US" sz="2600" b="1" dirty="0"/>
              <a:t> </a:t>
            </a:r>
            <a:r>
              <a:rPr lang="en-US" sz="2600" dirty="0"/>
              <a:t>Comply with appropriate policies and regulations</a:t>
            </a:r>
          </a:p>
        </p:txBody>
      </p:sp>
    </p:spTree>
    <p:custDataLst>
      <p:tags r:id="rId1"/>
    </p:custDataLst>
    <p:extLst>
      <p:ext uri="{BB962C8B-B14F-4D97-AF65-F5344CB8AC3E}">
        <p14:creationId xmlns:p14="http://schemas.microsoft.com/office/powerpoint/2010/main" val="3888647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CNEtq9w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AA4614CBA06C45A70F3463F463C382" ma:contentTypeVersion="2" ma:contentTypeDescription="Create a new document." ma:contentTypeScope="" ma:versionID="1641d9761a5e9219684aaeadc5555154">
  <xsd:schema xmlns:xsd="http://www.w3.org/2001/XMLSchema" xmlns:xs="http://www.w3.org/2001/XMLSchema" xmlns:p="http://schemas.microsoft.com/office/2006/metadata/properties" xmlns:ns2="38f7a09f-7f7b-4855-aed2-ad67111d4934" targetNamespace="http://schemas.microsoft.com/office/2006/metadata/properties" ma:root="true" ma:fieldsID="67009ecea4912d513eabb65a8fb370a7" ns2:_="">
    <xsd:import namespace="38f7a09f-7f7b-4855-aed2-ad67111d49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7a09f-7f7b-4855-aed2-ad67111d493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BB9A30-24D0-446E-A1E4-59D0A4EE68A0}">
  <ds:schemaRefs>
    <ds:schemaRef ds:uri="http://schemas.microsoft.com/sharepoint/v3/contenttype/forms"/>
  </ds:schemaRefs>
</ds:datastoreItem>
</file>

<file path=customXml/itemProps2.xml><?xml version="1.0" encoding="utf-8"?>
<ds:datastoreItem xmlns:ds="http://schemas.openxmlformats.org/officeDocument/2006/customXml" ds:itemID="{15A334DA-CC63-4378-AB13-AC42B15BEB4F}">
  <ds:schemaRef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38f7a09f-7f7b-4855-aed2-ad67111d4934"/>
    <ds:schemaRef ds:uri="http://purl.org/dc/term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4695D42-6119-406C-94D3-E031EEA0C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7a09f-7f7b-4855-aed2-ad67111d4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1700</TotalTime>
  <Words>2304</Words>
  <Application>Microsoft Office PowerPoint</Application>
  <PresentationFormat>Widescreen</PresentationFormat>
  <Paragraphs>236</Paragraphs>
  <Slides>31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Doing Human Subjects Research? Changing NIH Policies May Impact You</vt:lpstr>
      <vt:lpstr>Purpose of Reforms &amp; Policy Changes In 2016, NIH announced initiatives targeted to enhance and improve:</vt:lpstr>
      <vt:lpstr>Reforms &amp; Initiatives  To enhance the stewardship of research involving human subjects, NIH is implementing the following:</vt:lpstr>
      <vt:lpstr>How Does NIH Define a Clinical Trial?</vt:lpstr>
      <vt:lpstr>Unpacking the Definition (Part I)</vt:lpstr>
      <vt:lpstr>Unpacking the Definition (Part II)</vt:lpstr>
      <vt:lpstr>NIH Definition of a Clinical Trial is Broad</vt:lpstr>
      <vt:lpstr>Questions to Ask Yourself</vt:lpstr>
      <vt:lpstr>Why is it important to know if you are doing a clinical trial?</vt:lpstr>
      <vt:lpstr>Additional Information &amp; Resources Refer to the following resources for help determining if your study is a clinical trial:</vt:lpstr>
      <vt:lpstr>Clinical Trial Reforms &amp; Initiatives </vt:lpstr>
      <vt:lpstr>Good Clinical Practice Training Requirement</vt:lpstr>
      <vt:lpstr>Expectations for GCP Training</vt:lpstr>
      <vt:lpstr>Funding Opportunity Announcements (FOAs) for Clinical Trials</vt:lpstr>
      <vt:lpstr>How to Determine if an FOA Accepts Clinical Trials?</vt:lpstr>
      <vt:lpstr>Clinical Trial Designations for FOAs</vt:lpstr>
      <vt:lpstr>Special Considerations for Training, Fellowship, and Career Development FOAs</vt:lpstr>
      <vt:lpstr>Review Criteria for Clinical Trials</vt:lpstr>
      <vt:lpstr>New Human Subjects &amp; Clinical Trials Information Form</vt:lpstr>
      <vt:lpstr>How Does the Human Subjects &amp; Clinical Trials Information Form Impact Applicants?</vt:lpstr>
      <vt:lpstr>Changes to the Appendix Policy</vt:lpstr>
      <vt:lpstr>Key Dates for the Human Subjects &amp; Clinical Trials Information Form</vt:lpstr>
      <vt:lpstr>Resources for the Human Subjects &amp; Clinical Trials Information Form</vt:lpstr>
      <vt:lpstr>Single Institutional Review Board (sIRB) Policy for Multi-site Research</vt:lpstr>
      <vt:lpstr>What Does the sIRB Policy Apply To?</vt:lpstr>
      <vt:lpstr>sIRB Plan for Applicants/Offerors</vt:lpstr>
      <vt:lpstr>Updated Certificates of Confidentiality (CoC) Policy</vt:lpstr>
      <vt:lpstr>NIH Policy on Dissemination of NIH-Funded Clinical Trial Information</vt:lpstr>
      <vt:lpstr>Registering &amp; Reporting Requirements for ClinicalTrials.gov</vt:lpstr>
      <vt:lpstr>More Information on Registering &amp; Reporting in ClinicalTrials.gov</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Ishita Das</cp:lastModifiedBy>
  <cp:revision>166</cp:revision>
  <cp:lastPrinted>2017-08-14T17:36:38Z</cp:lastPrinted>
  <dcterms:created xsi:type="dcterms:W3CDTF">2017-08-03T14:21:46Z</dcterms:created>
  <dcterms:modified xsi:type="dcterms:W3CDTF">2018-12-10T14:14:12Z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0x01010048AA4614CBA06C45A70F3463F463C382</vt:lpwstr>
  </property>
  <property fmtid="{D5CDD505-2E9C-101B-9397-08002B2CF9AE}" pid="3" name="ArticulateGUID">
    <vt:lpwstr>AF3C8B30-9140-4A67-A07D-2CF141DD1E2C</vt:lpwstr>
  </property>
  <property fmtid="{D5CDD505-2E9C-101B-9397-08002B2CF9AE}" pid="4" name="ArticulatePath">
    <vt:lpwstr>https://rippleeffect.sharepoint.com/projects/active/OER/CTComms/2_SlideDeck/Clinical%20Trials%20Changes%20-%20full%20length</vt:lpwstr>
  </property>
</Properties>
</file>