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4"/>
    <p:sldMasterId id="2147483690" r:id="rId5"/>
  </p:sldMasterIdLst>
  <p:notesMasterIdLst>
    <p:notesMasterId r:id="rId42"/>
  </p:notesMasterIdLst>
  <p:handoutMasterIdLst>
    <p:handoutMasterId r:id="rId43"/>
  </p:handoutMasterIdLst>
  <p:sldIdLst>
    <p:sldId id="256" r:id="rId6"/>
    <p:sldId id="2145706344" r:id="rId7"/>
    <p:sldId id="328" r:id="rId8"/>
    <p:sldId id="2145706318" r:id="rId9"/>
    <p:sldId id="2145706345" r:id="rId10"/>
    <p:sldId id="2145706261" r:id="rId11"/>
    <p:sldId id="2145706301" r:id="rId12"/>
    <p:sldId id="2145706330" r:id="rId13"/>
    <p:sldId id="2145706305" r:id="rId14"/>
    <p:sldId id="797" r:id="rId15"/>
    <p:sldId id="2145706327" r:id="rId16"/>
    <p:sldId id="2145706329" r:id="rId17"/>
    <p:sldId id="2145706316" r:id="rId18"/>
    <p:sldId id="2145706343" r:id="rId19"/>
    <p:sldId id="2145706339" r:id="rId20"/>
    <p:sldId id="2145706328" r:id="rId21"/>
    <p:sldId id="2145706324" r:id="rId22"/>
    <p:sldId id="2145706342" r:id="rId23"/>
    <p:sldId id="2145706317" r:id="rId24"/>
    <p:sldId id="2145706255" r:id="rId25"/>
    <p:sldId id="2145706313" r:id="rId26"/>
    <p:sldId id="2145706315" r:id="rId27"/>
    <p:sldId id="2145706296" r:id="rId28"/>
    <p:sldId id="2145706323" r:id="rId29"/>
    <p:sldId id="2145706309" r:id="rId30"/>
    <p:sldId id="2145706310" r:id="rId31"/>
    <p:sldId id="835" r:id="rId32"/>
    <p:sldId id="2145706311" r:id="rId33"/>
    <p:sldId id="2145706338" r:id="rId34"/>
    <p:sldId id="2145706336" r:id="rId35"/>
    <p:sldId id="2145706337" r:id="rId36"/>
    <p:sldId id="2145706335" r:id="rId37"/>
    <p:sldId id="2145706334" r:id="rId38"/>
    <p:sldId id="2145706346" r:id="rId39"/>
    <p:sldId id="2145706340" r:id="rId40"/>
    <p:sldId id="2145706341"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Open Sans" panose="020B0606030504020204" pitchFamily="34" charset="0"/>
      <p:regular r:id="rId50"/>
      <p:bold r:id="rId51"/>
      <p:italic r:id="rId52"/>
      <p:boldItalic r:id="rId53"/>
    </p:embeddedFont>
    <p:embeddedFont>
      <p:font typeface="Open Sans ExtraBold" panose="020B0906030804020204" pitchFamily="34" charset="0"/>
      <p:bold r:id="rId54"/>
      <p:boldItalic r:id="rId55"/>
    </p:embeddedFont>
    <p:embeddedFont>
      <p:font typeface="Open Sans Light" panose="020B0306030504020204" pitchFamily="34" charset="0"/>
      <p:regular r:id="rId56"/>
      <p:italic r:id="rId57"/>
    </p:embeddedFont>
    <p:embeddedFont>
      <p:font typeface="Open Sans Light ITALIC" panose="020B0306030504020204" pitchFamily="34" charset="0"/>
      <p: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CDE1B-DBB0-ACE9-6534-3F62BB487A76}" name="OPERA DGSI" initials="KG" userId="OPERA DGSI" providerId="None"/>
  <p188:author id="{7A158B34-5159-B649-AA4B-C383B13234F0}" name="Pearson, Katrina (NIH/OD) [E]" initials="PK([" userId="S::pearsonk@nih.gov::342c4ddf-f8f5-495c-ac0a-bb9165430d09" providerId="AD"/>
  <p188:author id="{F88BDD4A-14C6-18B2-4059-AC8B79A2D7B0}" name="Brian Sass-Hurst" initials="BSH" userId="Brian Sass-Hurst" providerId="None"/>
  <p188:author id="{32801352-59FE-55E1-6061-0B26BE86C0AC}" name="James, Xanthia (NIH/OD) [E]" initials="J[" userId="S::jamesxe@nih.gov::e0a0685b-bc28-4785-ab81-434cfe939c44" providerId="AD"/>
  <p188:author id="{B11DEF80-9CAE-CE69-E3A9-A34352EE092C}" name="OPERA Leadership" initials="OP" userId="OPERA Leadership" providerId="None"/>
  <p188:author id="{A0C22184-1007-4744-5C8F-0CFAF435D95D}" name="NIH OPERA" initials="KG" userId="NIH OPERA" providerId="None"/>
  <p188:author id="{AD200293-AC91-6E87-C711-08FCE56877CF}" name="Garst, Kasima (NIH/OD) [E]" initials="G[" userId="S::garstkv@nih.gov::f44e5018-1ddf-4aa5-b557-a22416efb97a" providerId="AD"/>
  <p188:author id="{17AB9793-416A-0A5A-09EA-07E5856773BF}" name="Alexander, Ashley (NIH/OD) [E]" initials="AA([" userId="S::alexanderaj@nih.gov::9aa954ba-1f8a-4e07-b740-0635bad7907f" providerId="AD"/>
  <p188:author id="{B40151D7-38C7-8847-0B86-4223FEA3D009}" name="Garst, Kasima (NIH/OD) [E]" initials="KG" userId="Garst, Kasima (NIH/OD) [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 id="2" name="Snell, Betsy (NIH/OD) [E]" initials="S[" lastIdx="9" clrIdx="1">
    <p:extLst>
      <p:ext uri="{19B8F6BF-5375-455C-9EA6-DF929625EA0E}">
        <p15:presenceInfo xmlns:p15="http://schemas.microsoft.com/office/powerpoint/2012/main" userId="S::snellbl@nih.gov::a8d8b199-9353-441c-90ba-4975efa1d454" providerId="AD"/>
      </p:ext>
    </p:extLst>
  </p:cmAuthor>
  <p:cmAuthor id="3" name="Pearson, Katrina (NIH/OD) [E]" initials="P[" lastIdx="3" clrIdx="2">
    <p:extLst>
      <p:ext uri="{19B8F6BF-5375-455C-9EA6-DF929625EA0E}">
        <p15:presenceInfo xmlns:p15="http://schemas.microsoft.com/office/powerpoint/2012/main" userId="S::pearsonk@nih.gov::342c4ddf-f8f5-495c-ac0a-bb9165430d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000000"/>
    <a:srgbClr val="FFFFFF"/>
    <a:srgbClr val="FDC9B5"/>
    <a:srgbClr val="0F7FC9"/>
    <a:srgbClr val="3366CC"/>
    <a:srgbClr val="DEEBF7"/>
    <a:srgbClr val="CAE8FE"/>
    <a:srgbClr val="59A80F"/>
    <a:srgbClr val="61626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F86EF-B6B3-37BD-9BEC-E433E4C18A40}" v="4" dt="2024-01-30T17:01:30.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3" autoAdjust="0"/>
  </p:normalViewPr>
  <p:slideViewPr>
    <p:cSldViewPr snapToGrid="0">
      <p:cViewPr varScale="1">
        <p:scale>
          <a:sx n="91" d="100"/>
          <a:sy n="91" d="100"/>
        </p:scale>
        <p:origin x="341"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1/30/2024</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147216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282057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49189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18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D8755-0F00-4D3B-930C-4202329553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39" name="Rectangle 2"/>
          <p:cNvSpPr>
            <a:spLocks noGrp="1" noRot="1" noChangeAspect="1" noChangeArrowheads="1" noTextEdit="1"/>
          </p:cNvSpPr>
          <p:nvPr>
            <p:ph type="sldImg"/>
          </p:nvPr>
        </p:nvSpPr>
        <p:spPr>
          <a:xfrm>
            <a:off x="401638" y="693738"/>
            <a:ext cx="6149975" cy="3460750"/>
          </a:xfrm>
          <a:ln/>
        </p:spPr>
      </p:sp>
      <p:sp>
        <p:nvSpPr>
          <p:cNvPr id="65540" name="Rectangle 3"/>
          <p:cNvSpPr>
            <a:spLocks noGrp="1" noChangeArrowheads="1"/>
          </p:cNvSpPr>
          <p:nvPr>
            <p:ph type="body" idx="1"/>
          </p:nvPr>
        </p:nvSpPr>
        <p:spPr>
          <a:xfrm>
            <a:off x="695008" y="4387811"/>
            <a:ext cx="5560060" cy="4155205"/>
          </a:xfrm>
          <a:noFill/>
          <a:ln/>
        </p:spPr>
        <p:txBody>
          <a:bodyPr/>
          <a:lstStyle/>
          <a:p>
            <a:endParaRPr lang="en-US"/>
          </a:p>
        </p:txBody>
      </p:sp>
    </p:spTree>
    <p:extLst>
      <p:ext uri="{BB962C8B-B14F-4D97-AF65-F5344CB8AC3E}">
        <p14:creationId xmlns:p14="http://schemas.microsoft.com/office/powerpoint/2010/main" val="102405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382550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396961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5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77245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3795057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31</a:t>
            </a:fld>
            <a:endParaRPr lang="en-US"/>
          </a:p>
        </p:txBody>
      </p:sp>
    </p:spTree>
    <p:extLst>
      <p:ext uri="{BB962C8B-B14F-4D97-AF65-F5344CB8AC3E}">
        <p14:creationId xmlns:p14="http://schemas.microsoft.com/office/powerpoint/2010/main" val="207063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98044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32</a:t>
            </a:fld>
            <a:endParaRPr lang="en-US"/>
          </a:p>
        </p:txBody>
      </p:sp>
    </p:spTree>
    <p:extLst>
      <p:ext uri="{BB962C8B-B14F-4D97-AF65-F5344CB8AC3E}">
        <p14:creationId xmlns:p14="http://schemas.microsoft.com/office/powerpoint/2010/main" val="277356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35</a:t>
            </a:fld>
            <a:endParaRPr lang="en-US"/>
          </a:p>
        </p:txBody>
      </p:sp>
    </p:spTree>
    <p:extLst>
      <p:ext uri="{BB962C8B-B14F-4D97-AF65-F5344CB8AC3E}">
        <p14:creationId xmlns:p14="http://schemas.microsoft.com/office/powerpoint/2010/main" val="2016664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36</a:t>
            </a:fld>
            <a:endParaRPr lang="en-US"/>
          </a:p>
        </p:txBody>
      </p:sp>
    </p:spTree>
    <p:extLst>
      <p:ext uri="{BB962C8B-B14F-4D97-AF65-F5344CB8AC3E}">
        <p14:creationId xmlns:p14="http://schemas.microsoft.com/office/powerpoint/2010/main" val="115473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37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Calibri" panose="020F0502020204030204" pitchFamily="34" charset="0"/>
              <a:buChar char="-"/>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249026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86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5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0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35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419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grants.nih.gov/grants/oer.htm</a:t>
            </a:r>
          </a:p>
          <a:p>
            <a:endParaRPr lang="en-US"/>
          </a:p>
          <a:p>
            <a:r>
              <a:rPr lang="en-US"/>
              <a:t>grantsinfo@od.nih.gov</a:t>
            </a:r>
          </a:p>
          <a:p>
            <a:endParaRPr lang="en-US"/>
          </a:p>
          <a:p>
            <a:r>
              <a:rPr lang="en-US"/>
              <a:t>@NIHGrants</a:t>
            </a:r>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FACEBOOK </a:t>
              </a:r>
            </a:p>
            <a:p>
              <a:pPr algn="l"/>
              <a:endParaRPr lang="en-US"/>
            </a:p>
            <a:p>
              <a:pPr algn="l"/>
              <a:r>
                <a:rPr lang="en-US"/>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rippleeffect.com</a:t>
              </a:r>
            </a:p>
            <a:p>
              <a:endParaRPr lang="en-US"/>
            </a:p>
            <a:p>
              <a:r>
                <a:rPr lang="en-US"/>
                <a:t>/</a:t>
              </a:r>
              <a:r>
                <a:rPr lang="en-US" err="1"/>
                <a:t>futurerippler</a:t>
              </a:r>
              <a:endParaRPr lang="en-US"/>
            </a:p>
            <a:p>
              <a:endParaRPr lang="en-US"/>
            </a:p>
            <a:p>
              <a:r>
                <a:rPr lang="en-US"/>
                <a:t>@rippleeffectcom</a:t>
              </a:r>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04E7B2A-E855-3F01-BE13-886D6CFA6A5D}"/>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2400" y="6560174"/>
            <a:ext cx="2743200" cy="365125"/>
          </a:xfrm>
        </p:spPr>
        <p:txBody>
          <a:bodyPr/>
          <a:lstStyle/>
          <a:p>
            <a:fld id="{C764DE79-268F-4C1A-8933-263129D2AF90}"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8" name="National Institutes of Health Office of Extramural Research logo" descr="National Institutes of Health Office of Extramural Research logo">
            <a:extLst>
              <a:ext uri="{FF2B5EF4-FFF2-40B4-BE49-F238E27FC236}">
                <a16:creationId xmlns:a16="http://schemas.microsoft.com/office/drawing/2014/main" id="{9F588C2E-FA62-963D-97CC-725FC9FA75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6945" y="5587790"/>
            <a:ext cx="3298110" cy="511242"/>
          </a:xfrm>
          <a:prstGeom prst="rect">
            <a:avLst/>
          </a:prstGeom>
        </p:spPr>
      </p:pic>
      <p:sp>
        <p:nvSpPr>
          <p:cNvPr id="9" name="Rectangle 1">
            <a:extLst>
              <a:ext uri="{FF2B5EF4-FFF2-40B4-BE49-F238E27FC236}">
                <a16:creationId xmlns:a16="http://schemas.microsoft.com/office/drawing/2014/main" id="{0290986C-49BB-AEF3-FA5E-C1480A245A81}"/>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
        <p:nvSpPr>
          <p:cNvPr id="7" name="Rectangle">
            <a:extLst>
              <a:ext uri="{FF2B5EF4-FFF2-40B4-BE49-F238E27FC236}">
                <a16:creationId xmlns:a16="http://schemas.microsoft.com/office/drawing/2014/main" id="{6DCF7834-8D42-14F2-99AB-EC26BA4F74E4}"/>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83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3571782218"/>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
        <p:nvSpPr>
          <p:cNvPr id="8" name="Rectangle">
            <a:extLst>
              <a:ext uri="{FF2B5EF4-FFF2-40B4-BE49-F238E27FC236}">
                <a16:creationId xmlns:a16="http://schemas.microsoft.com/office/drawing/2014/main" id="{9AAD5FE0-5CA3-A1AB-FF9C-07905CE69857}"/>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66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DB576-49B3-42E2-89EA-6E35EA8EF806}" type="slidenum">
              <a:rPr lang="en-US" smtClean="0"/>
              <a:pPr/>
              <a:t>‹#›</a:t>
            </a:fld>
            <a:endParaRPr lang="en-US"/>
          </a:p>
        </p:txBody>
      </p:sp>
      <p:sp>
        <p:nvSpPr>
          <p:cNvPr id="10" name="Rectangle">
            <a:extLst>
              <a:ext uri="{FF2B5EF4-FFF2-40B4-BE49-F238E27FC236}">
                <a16:creationId xmlns:a16="http://schemas.microsoft.com/office/drawing/2014/main" id="{9DBE75F3-00C0-54DC-BC05-95456BA193D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82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DB576-49B3-42E2-89EA-6E35EA8EF806}" type="slidenum">
              <a:rPr lang="en-US" smtClean="0"/>
              <a:pPr/>
              <a:t>‹#›</a:t>
            </a:fld>
            <a:endParaRPr lang="en-US"/>
          </a:p>
        </p:txBody>
      </p:sp>
      <p:sp>
        <p:nvSpPr>
          <p:cNvPr id="6" name="Rectangle">
            <a:extLst>
              <a:ext uri="{FF2B5EF4-FFF2-40B4-BE49-F238E27FC236}">
                <a16:creationId xmlns:a16="http://schemas.microsoft.com/office/drawing/2014/main" id="{A956A1FD-B253-01B7-3576-4DCBB56F8527}"/>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8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DB576-49B3-42E2-89EA-6E35EA8EF806}" type="slidenum">
              <a:rPr lang="en-US" smtClean="0"/>
              <a:pPr/>
              <a:t>‹#›</a:t>
            </a:fld>
            <a:endParaRPr lang="en-US"/>
          </a:p>
        </p:txBody>
      </p:sp>
      <p:sp>
        <p:nvSpPr>
          <p:cNvPr id="5" name="Rectangle">
            <a:extLst>
              <a:ext uri="{FF2B5EF4-FFF2-40B4-BE49-F238E27FC236}">
                <a16:creationId xmlns:a16="http://schemas.microsoft.com/office/drawing/2014/main" id="{1B20C8BB-AFD2-E8E6-BD5F-C2D0DE63487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638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114745275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361792320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224342968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DB576-49B3-42E2-89EA-6E35EA8EF806}" type="slidenum">
              <a:rPr lang="en-US" smtClean="0"/>
              <a:pPr/>
              <a:t>‹#›</a:t>
            </a:fld>
            <a:endParaRPr lang="en-US"/>
          </a:p>
        </p:txBody>
      </p:sp>
    </p:spTree>
    <p:extLst>
      <p:ext uri="{BB962C8B-B14F-4D97-AF65-F5344CB8AC3E}">
        <p14:creationId xmlns:p14="http://schemas.microsoft.com/office/powerpoint/2010/main" val="2158173314"/>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109436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1339077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grants.nih.gov/grants/oer.htm</a:t>
            </a:r>
          </a:p>
          <a:p>
            <a:endParaRPr lang="en-US"/>
          </a:p>
          <a:p>
            <a:r>
              <a:rPr lang="en-US"/>
              <a:t>grantsinfo@od.nih.gov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rippleeffect.com</a:t>
              </a:r>
            </a:p>
            <a:p>
              <a:endParaRPr lang="en-US"/>
            </a:p>
            <a:p>
              <a:r>
                <a:rPr lang="en-US"/>
                <a:t>/</a:t>
              </a:r>
              <a:r>
                <a:rPr lang="en-US" err="1"/>
                <a:t>futurerippler</a:t>
              </a:r>
              <a:endParaRPr lang="en-US"/>
            </a:p>
            <a:p>
              <a:endParaRPr lang="en-US"/>
            </a:p>
            <a:p>
              <a:r>
                <a:rPr lang="en-US"/>
                <a:t>@</a:t>
              </a:r>
              <a:r>
                <a:rPr lang="en-US" err="1"/>
                <a:t>rippleeffectcom</a:t>
              </a:r>
              <a:endParaRPr lang="en-US"/>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FACEBOOK </a:t>
              </a:r>
            </a:p>
            <a:p>
              <a:pPr algn="l"/>
              <a:endParaRPr lang="en-US"/>
            </a:p>
            <a:p>
              <a:pPr algn="l"/>
              <a:r>
                <a:rPr lang="en-US"/>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DB576-49B3-42E2-89EA-6E35EA8EF806}" type="slidenum">
              <a:rPr lang="en-US" smtClean="0"/>
              <a:pPr/>
              <a:t>‹#›</a:t>
            </a:fld>
            <a:endParaRPr lang="en-US"/>
          </a:p>
        </p:txBody>
      </p:sp>
      <p:pic>
        <p:nvPicPr>
          <p:cNvPr id="7" name="National Institutes of Health Office of Extramural Research logo" descr="National Institutes of Health Office of Extramural Research logo">
            <a:extLst>
              <a:ext uri="{FF2B5EF4-FFF2-40B4-BE49-F238E27FC236}">
                <a16:creationId xmlns:a16="http://schemas.microsoft.com/office/drawing/2014/main" id="{7C2E152B-5C0E-BAFA-4DD1-0D31AC70625D}"/>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38200" y="5990941"/>
            <a:ext cx="1765636" cy="275715"/>
          </a:xfrm>
          <a:prstGeom prst="rect">
            <a:avLst/>
          </a:prstGeom>
        </p:spPr>
      </p:pic>
    </p:spTree>
    <p:extLst>
      <p:ext uri="{BB962C8B-B14F-4D97-AF65-F5344CB8AC3E}">
        <p14:creationId xmlns:p14="http://schemas.microsoft.com/office/powerpoint/2010/main" val="162707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0" r:id="rId13"/>
    <p:sldLayoutId id="2147483652" r:id="rId14"/>
    <p:sldLayoutId id="2147483664" r:id="rId15"/>
    <p:sldLayoutId id="2147483670" r:id="rId16"/>
    <p:sldLayoutId id="2147483669" r:id="rId17"/>
    <p:sldLayoutId id="2147483668" r:id="rId18"/>
    <p:sldLayoutId id="2147483667" r:id="rId19"/>
    <p:sldLayoutId id="2147483665" r:id="rId20"/>
    <p:sldLayoutId id="2147483666" r:id="rId21"/>
    <p:sldLayoutId id="2147483653" r:id="rId22"/>
    <p:sldLayoutId id="2147483654" r:id="rId23"/>
    <p:sldLayoutId id="2147483655" r:id="rId24"/>
    <p:sldLayoutId id="2147483662" r:id="rId25"/>
    <p:sldLayoutId id="2147483671"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grants.nih.gov/faqs#/other-support-and-foreign-components.htm" TargetMode="External"/><Relationship Id="rId3" Type="http://schemas.openxmlformats.org/officeDocument/2006/relationships/hyperlink" Target="https://www.nsf.gov/bfa/dias/policy/nstc_disclosure.jsp" TargetMode="External"/><Relationship Id="rId7" Type="http://schemas.openxmlformats.org/officeDocument/2006/relationships/hyperlink" Target="https://grants.nih.gov/faqs#/biosketches.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whitehouse.gov/wp-content/uploads/2022/01/010422-NSPM-33-Implementation-Guidance.pdf" TargetMode="External"/><Relationship Id="rId5" Type="http://schemas.openxmlformats.org/officeDocument/2006/relationships/hyperlink" Target="https://grants.nih.gov/grants/policy/nihgps/HTML5/section_2/2.3.7_policies_affecting_applications.htm?Highlight=biosketch#:~:text=2.3.7.12%20Biographical%20Sketches%20(Biosketches)" TargetMode="External"/><Relationship Id="rId4" Type="http://schemas.openxmlformats.org/officeDocument/2006/relationships/hyperlink" Target="https://grants.nih.gov/grants/forms/all-forms-and-formats?filter=format-pages" TargetMode="External"/><Relationship Id="rId9" Type="http://schemas.openxmlformats.org/officeDocument/2006/relationships/hyperlink" Target="mailto:nihosbiosketch@nih.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forms/all-forms-and-formats/required-disclosures-foreign-affiliations-or-relationships"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hyperlink" Target="https://www.era.nih.gov/erahelp/commons/Commons/status/jit.htm?cshid=1033" TargetMode="External"/><Relationship Id="rId4" Type="http://schemas.openxmlformats.org/officeDocument/2006/relationships/hyperlink" Target="https://grants.nih.gov/grants/policy/nihgps/HTML5/section_2/2.5.1_just-in-time_procedures.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24-042.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grants.nih.gov/faqs#/applying-electronically.htm?anchor=1096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policy/nihgps/html5/section_8/8.5.1_specific_or_special_award_conditions-_modification_of_the_terms_of_award.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grants.nih.gov/grants/policy/nihgps/HTML5/section_8/8.4.3_audit.htm" TargetMode="External"/><Relationship Id="rId4" Type="http://schemas.openxmlformats.org/officeDocument/2006/relationships/hyperlink" Target="https://grants.nih.gov/grants/policy/nihgps/html5/section_8/8.4.3_audit.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grants.nih.gov/grants/guide/notice-files/NOT-OD-24-055.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Fina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rants.nih.gov/grants/guide/notice-files/NOT-OD-24-047.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ac.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grants.nih.gov/grants/policy/nihgps/HTML5/section_8/8.4.3_audit.htm" TargetMode="External"/><Relationship Id="rId5" Type="http://schemas.openxmlformats.org/officeDocument/2006/relationships/hyperlink" Target="https://grants.nih.gov/grants/policy/nihgps/HTML5/section_20/20.2_other_hhs_government_offices.htm" TargetMode="External"/><Relationship Id="rId4" Type="http://schemas.openxmlformats.org/officeDocument/2006/relationships/hyperlink" Target="https://facdissem.census.gov/Main.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ublic.era.nih.gov/commons/public/quickqueries/progressReportByIpf.er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pms.psc.gov/grant-recipients/returning-funds-interest.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grants.nih.gov/grants/guide/notice-files/NOT-OD-23-102.html" TargetMode="External"/><Relationship Id="rId4" Type="http://schemas.openxmlformats.org/officeDocument/2006/relationships/hyperlink" Target="https://grants.nih.gov/policy/compliance.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policy/nihgps/HTML5/section_8/8.6.3_final_invention_statement_and_certification.htm/" TargetMode="External"/><Relationship Id="rId7" Type="http://schemas.openxmlformats.org/officeDocument/2006/relationships/hyperlink" Target="https://grants.nih.gov/grants/guide/notice-files/NOT-OD-22-158.html" TargetMode="External"/><Relationship Id="rId2" Type="http://schemas.openxmlformats.org/officeDocument/2006/relationships/hyperlink" Target="https://grants.nih.gov/grants/policy/nihgps/HTML5/section_8/8.2.4_inventions_and_patents.htm" TargetMode="External"/><Relationship Id="rId1" Type="http://schemas.openxmlformats.org/officeDocument/2006/relationships/slideLayout" Target="../slideLayouts/slideLayout3.xml"/><Relationship Id="rId6" Type="http://schemas.openxmlformats.org/officeDocument/2006/relationships/hyperlink" Target="https://grants.nih.gov/grants/guide/notice-files/NOT-OD-22-100.html" TargetMode="External"/><Relationship Id="rId5" Type="http://schemas.openxmlformats.org/officeDocument/2006/relationships/hyperlink" Target="https://www.nist.gov/iedison/training-opportunities" TargetMode="External"/><Relationship Id="rId4" Type="http://schemas.openxmlformats.org/officeDocument/2006/relationships/hyperlink" Target="https://www.nist.gov/iedison/iedison-frequently-asked-questions-faq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2.4_inventions_and_patents.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2" Type="http://schemas.openxmlformats.org/officeDocument/2006/relationships/hyperlink" Target="https://grants.nih.gov/grants/closeout/index.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7" Type="http://schemas.openxmlformats.org/officeDocument/2006/relationships/hyperlink" Target="https://grants.nih.gov/grants/guide/notice-files/NOT-OD-24-017.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ODOPERARejectedFFR@od.nih.gov" TargetMode="External"/><Relationship Id="rId5" Type="http://schemas.openxmlformats.org/officeDocument/2006/relationships/hyperlink" Target="https://www.ecfr.gov/current/title-2/subtitle-A/chapter-II/part-200/subpart-D/subject-group-ECFR682eb6fbfabcde2/section-200.344" TargetMode="External"/><Relationship Id="rId4" Type="http://schemas.openxmlformats.org/officeDocument/2006/relationships/hyperlink" Target="https://grants.nih.gov/grants/policy/nihgps/HTML5/section_8/8.6.1_final_federal_financial_report.ht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era.nih.gov/" TargetMode="External"/><Relationship Id="rId13" Type="http://schemas.openxmlformats.org/officeDocument/2006/relationships/hyperlink" Target="https://nexus.od.nih.gov/all/" TargetMode="External"/><Relationship Id="rId3" Type="http://schemas.openxmlformats.org/officeDocument/2006/relationships/hyperlink" Target="https://grants.nih.gov/funding/searchguide/index.html#/" TargetMode="External"/><Relationship Id="rId7" Type="http://schemas.openxmlformats.org/officeDocument/2006/relationships/hyperlink" Target="https://grants.nih.gov/grants/how-to-apply-application-guide/submission-process/how-we-check-for-completeness.htm" TargetMode="External"/><Relationship Id="rId12" Type="http://schemas.openxmlformats.org/officeDocument/2006/relationships/hyperlink" Target="https://grants.nih.gov/policy/nihgps/index.htm" TargetMode="External"/><Relationship Id="rId17" Type="http://schemas.openxmlformats.org/officeDocument/2006/relationships/hyperlink" Target="https://grants.nih.gov/grants/rppr/index.htm" TargetMode="External"/><Relationship Id="rId2" Type="http://schemas.openxmlformats.org/officeDocument/2006/relationships/hyperlink" Target="https://grants.nih.gov/grants/grant_basics.htm" TargetMode="External"/><Relationship Id="rId16" Type="http://schemas.openxmlformats.org/officeDocument/2006/relationships/hyperlink" Target="https://reporter.nih.gov/" TargetMode="External"/><Relationship Id="rId1" Type="http://schemas.openxmlformats.org/officeDocument/2006/relationships/slideLayout" Target="../slideLayouts/slideLayout3.xml"/><Relationship Id="rId6" Type="http://schemas.openxmlformats.org/officeDocument/2006/relationships/hyperlink" Target="https://www.era.nih.gov/era-training/era-videos.htm" TargetMode="External"/><Relationship Id="rId11" Type="http://schemas.openxmlformats.org/officeDocument/2006/relationships/hyperlink" Target="https://grants.nih.gov/" TargetMode="External"/><Relationship Id="rId5" Type="http://schemas.openxmlformats.org/officeDocument/2006/relationships/hyperlink" Target="https://grants.nih.gov/grants/how-to-apply-application-guide/resources/annotated-form-sets.htm" TargetMode="External"/><Relationship Id="rId15" Type="http://schemas.openxmlformats.org/officeDocument/2006/relationships/hyperlink" Target="https://report.nih.gov/" TargetMode="External"/><Relationship Id="rId10" Type="http://schemas.openxmlformats.org/officeDocument/2006/relationships/hyperlink" Target="https://www.era.nih.gov/need-help" TargetMode="External"/><Relationship Id="rId4" Type="http://schemas.openxmlformats.org/officeDocument/2006/relationships/hyperlink" Target="http://grants.nih.gov/grants/how-to-apply-application-guide.htm" TargetMode="External"/><Relationship Id="rId9" Type="http://schemas.openxmlformats.org/officeDocument/2006/relationships/hyperlink" Target="https://www.era.nih.gov/help-tutorials/era-commons/user-guide.htm" TargetMode="External"/><Relationship Id="rId14" Type="http://schemas.openxmlformats.org/officeDocument/2006/relationships/hyperlink" Target="https://grants.nih.gov/faq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hs.gov/ohrp/index.html" TargetMode="External"/><Relationship Id="rId2" Type="http://schemas.openxmlformats.org/officeDocument/2006/relationships/hyperlink" Target="https://grants.nih.gov/grants/guide/listserv.htm" TargetMode="External"/><Relationship Id="rId1" Type="http://schemas.openxmlformats.org/officeDocument/2006/relationships/slideLayout" Target="../slideLayouts/slideLayout3.xml"/><Relationship Id="rId6" Type="http://schemas.openxmlformats.org/officeDocument/2006/relationships/hyperlink" Target="https://grants.nih.gov/learning-center/conference" TargetMode="External"/><Relationship Id="rId5" Type="http://schemas.openxmlformats.org/officeDocument/2006/relationships/hyperlink" Target="https://www.era.nih.gov/about-era/get-connected.htm" TargetMode="External"/><Relationship Id="rId4" Type="http://schemas.openxmlformats.org/officeDocument/2006/relationships/hyperlink" Target="https://olaw.nih.gov/"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rantsCompliance@mail.nih.gov" TargetMode="External"/><Relationship Id="rId7" Type="http://schemas.openxmlformats.org/officeDocument/2006/relationships/image" Target="../media/image8.png"/><Relationship Id="rId2" Type="http://schemas.openxmlformats.org/officeDocument/2006/relationships/hyperlink" Target="mailto:GrantsPolicy@mail.nih.gov" TargetMode="External"/><Relationship Id="rId1" Type="http://schemas.openxmlformats.org/officeDocument/2006/relationships/slideLayout" Target="../slideLayouts/slideLayout19.xml"/><Relationship Id="rId6" Type="http://schemas.openxmlformats.org/officeDocument/2006/relationships/hyperlink" Target="mailto:OPERAFFRInquiries@od.nih.gov" TargetMode="External"/><Relationship Id="rId5" Type="http://schemas.openxmlformats.org/officeDocument/2006/relationships/hyperlink" Target="mailto:Inventions@nih.gov" TargetMode="External"/><Relationship Id="rId4" Type="http://schemas.openxmlformats.org/officeDocument/2006/relationships/hyperlink" Target="mailto:OPERAsystemspolicy@mail.nih.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hyperlink" Target="https://grants.nih.gov/learning-center/conference" TargetMode="External"/><Relationship Id="rId3" Type="http://schemas.openxmlformats.org/officeDocument/2006/relationships/hyperlink" Target="https://grants.nih.gov/" TargetMode="External"/><Relationship Id="rId7" Type="http://schemas.openxmlformats.org/officeDocument/2006/relationships/hyperlink" Target="https://grants.nih.gov/grants/how-to-apply-application-guide/video/index.htm#part2"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s://grants.nih.gov/grants/how-to-apply-application-guide/resources/application-submission.htm" TargetMode="External"/><Relationship Id="rId5" Type="http://schemas.openxmlformats.org/officeDocument/2006/relationships/hyperlink" Target="http://grants.nih.gov/grants/how-to-apply-application-guide.htm" TargetMode="External"/><Relationship Id="rId4" Type="http://schemas.openxmlformats.org/officeDocument/2006/relationships/hyperlink" Target="https://grants.nih.gov/grants/grant_basics.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hyperlink" Target="https://sharing.nih.gov/data-management-and-sharing-policy/planning-and-budgeting-for-data-management-and-sharing/writing-a-data-management-and-sharing-plan#after" TargetMode="External"/><Relationship Id="rId1" Type="http://schemas.openxmlformats.org/officeDocument/2006/relationships/slideLayout" Target="../slideLayouts/slideLayout19.xml"/><Relationship Id="rId4" Type="http://schemas.openxmlformats.org/officeDocument/2006/relationships/hyperlink" Target="https://grants.nih.gov/grants/guide/notice-files/NOT-OD-23-185.html"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grants.nih.gov/grants/guide/notice-files/NOT-OD-23-185.html"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8th-congress/house-bill/6363/text?s=1&amp;r=2&amp;q=%7B%22search%22%3A%22hr+6363%22%7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rants.nih.gov/grants/guide/notice-files/NOT-OD-24-057.html" TargetMode="External"/><Relationship Id="rId5" Type="http://schemas.openxmlformats.org/officeDocument/2006/relationships/hyperlink" Target="https://www.congress.gov/bill/118th-congress/house-bill/2872?s=3&amp;r=1" TargetMode="External"/><Relationship Id="rId4" Type="http://schemas.openxmlformats.org/officeDocument/2006/relationships/hyperlink" Target="https://grants.nih.gov/grants/guide/notice-files/NOT-OD-24-039.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v.grants.nih.gov/grants/policy/nihgps/HTML5/section_15/15.2_administrative_and_other_requirements.ht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nexus.od.nih.gov/all/2023/09/15/further-clarifying-nihs-foreign-subaward-agreement-policy-addressing-community-feedback/" TargetMode="External"/><Relationship Id="rId4" Type="http://schemas.openxmlformats.org/officeDocument/2006/relationships/hyperlink" Target="https://grants.nih.gov/grants/guide/notice-files/NOT-OD-23-182.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23-092.html"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www.congress.gov/bill/117/senate-bill/4900/text" TargetMode="External"/><Relationship Id="rId5" Type="http://schemas.openxmlformats.org/officeDocument/2006/relationships/hyperlink" Target="https://grants.nih.gov/grants/forms/all-forms-and-formats/required-disclosures-foreign-affiliations-or-relationships" TargetMode="External"/><Relationship Id="rId4" Type="http://schemas.openxmlformats.org/officeDocument/2006/relationships/hyperlink" Target="https://grants.nih.gov/grants/guide/notice-files/NOT-OD-23-139.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grants.nih.gov/policy/peer/simplifying-review.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31587F-1EBA-4F0B-9F24-905BD1EF59B9}"/>
              </a:ext>
            </a:extLst>
          </p:cNvPr>
          <p:cNvSpPr>
            <a:spLocks noGrp="1"/>
          </p:cNvSpPr>
          <p:nvPr>
            <p:ph type="body" idx="1"/>
          </p:nvPr>
        </p:nvSpPr>
        <p:spPr/>
        <p:txBody>
          <a:bodyPr vert="horz" lIns="91440" tIns="45720" rIns="91440" bIns="45720" rtlCol="0" anchor="t">
            <a:normAutofit fontScale="92500" lnSpcReduction="10000"/>
          </a:bodyPr>
          <a:lstStyle/>
          <a:p>
            <a:endParaRPr lang="en-US" sz="1800" dirty="0"/>
          </a:p>
          <a:p>
            <a:r>
              <a:rPr lang="en-US" sz="1800" dirty="0">
                <a:latin typeface="Open Sans ExtraBold"/>
                <a:ea typeface="Open Sans ExtraBold"/>
                <a:cs typeface="Open Sans ExtraBold"/>
              </a:rPr>
              <a:t>JANUARY 31, 2024</a:t>
            </a:r>
          </a:p>
        </p:txBody>
      </p:sp>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818443" y="3005483"/>
            <a:ext cx="10577689" cy="2398715"/>
          </a:xfrm>
        </p:spPr>
        <p:txBody>
          <a:bodyPr>
            <a:normAutofit fontScale="90000"/>
          </a:bodyPr>
          <a:lstStyle/>
          <a:p>
            <a:pPr>
              <a:lnSpc>
                <a:spcPct val="100000"/>
              </a:lnSpc>
              <a:spcBef>
                <a:spcPts val="1000"/>
              </a:spcBef>
              <a:defRPr/>
            </a:pPr>
            <a:br>
              <a:rPr lang="en-US" sz="5400" b="1" dirty="0"/>
            </a:br>
            <a:br>
              <a:rPr lang="en-US" sz="5400" b="1" dirty="0"/>
            </a:br>
            <a:br>
              <a:rPr lang="en-US" sz="5400" b="1" dirty="0"/>
            </a:br>
            <a:br>
              <a:rPr lang="en-US" sz="5400" b="1" dirty="0"/>
            </a:br>
            <a:br>
              <a:rPr lang="en-US" sz="5400" b="1" dirty="0"/>
            </a:br>
            <a:br>
              <a:rPr lang="en-US" sz="5400" b="1" dirty="0"/>
            </a:br>
            <a:br>
              <a:rPr lang="en-US" sz="5400" b="1" dirty="0"/>
            </a:br>
            <a:br>
              <a:rPr lang="en-US" sz="5400" b="1" dirty="0"/>
            </a:br>
            <a:r>
              <a:rPr lang="en-US" sz="6600" b="1" dirty="0">
                <a:latin typeface="Open Sans"/>
                <a:ea typeface="Open Sans"/>
                <a:cs typeface="Open Sans"/>
              </a:rPr>
              <a:t>NIH Grants Policy Updates</a:t>
            </a:r>
            <a:br>
              <a:rPr lang="en-US" sz="5400" b="1" dirty="0">
                <a:latin typeface="Open Sans"/>
                <a:ea typeface="Open Sans"/>
                <a:cs typeface="Open Sans"/>
              </a:rPr>
            </a:br>
            <a:br>
              <a:rPr lang="en-US" sz="5400" b="1" dirty="0"/>
            </a:br>
            <a:r>
              <a:rPr kumimoji="0" lang="en-US" sz="2000" b="0" i="0" u="none" strike="noStrike" kern="1200" cap="all" spc="80" normalizeH="0" baseline="0" noProof="0" dirty="0">
                <a:ln>
                  <a:noFill/>
                </a:ln>
                <a:effectLst/>
                <a:uLnTx/>
                <a:uFillTx/>
                <a:latin typeface="Open Sans"/>
                <a:ea typeface="Open Sans"/>
                <a:cs typeface="Open Sans"/>
              </a:rPr>
              <a:t>presented by the </a:t>
            </a:r>
            <a:br>
              <a:rPr kumimoji="0" lang="en-US" sz="2000" b="0" i="0" u="none" strike="noStrike" kern="1200" cap="all" spc="80" normalizeH="0" baseline="0" noProof="0" dirty="0">
                <a:ln>
                  <a:noFill/>
                </a:ln>
                <a:effectLst/>
                <a:uLnTx/>
                <a:uFillTx/>
                <a:latin typeface="Open Sans"/>
                <a:ea typeface="Open Sans"/>
                <a:cs typeface="Open Sans"/>
              </a:rPr>
            </a:br>
            <a:r>
              <a:rPr kumimoji="0" lang="en-US" sz="2000" b="0" i="0" u="none" strike="noStrike" kern="1200" cap="all" spc="80" normalizeH="0" baseline="0" noProof="0" dirty="0">
                <a:ln>
                  <a:noFill/>
                </a:ln>
                <a:effectLst/>
                <a:uLnTx/>
                <a:uFillTx/>
                <a:latin typeface="Open Sans"/>
                <a:ea typeface="Open Sans"/>
                <a:cs typeface="Open Sans"/>
              </a:rPr>
              <a:t>Office of policy for extramural research administration</a:t>
            </a:r>
            <a:br>
              <a:rPr lang="en-US" sz="1600" b="0" i="0" u="none" strike="noStrike" kern="1200" cap="all" spc="80" normalizeH="0" baseline="0" noProof="0" dirty="0">
                <a:ln>
                  <a:noFill/>
                </a:ln>
                <a:effectLst/>
                <a:uLnTx/>
                <a:uFillTx/>
              </a:rPr>
            </a:br>
            <a:br>
              <a:rPr lang="en-US" sz="5400" dirty="0"/>
            </a:br>
            <a:endParaRPr lang="en-US" sz="5400" b="1" dirty="0"/>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CF7B1F4-4303-4571-A12D-4BFD78C27C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itle 2">
            <a:extLst>
              <a:ext uri="{FF2B5EF4-FFF2-40B4-BE49-F238E27FC236}">
                <a16:creationId xmlns:a16="http://schemas.microsoft.com/office/drawing/2014/main" id="{3587B42F-AFDF-4798-8106-3C3E6DDECECF}"/>
              </a:ext>
            </a:extLst>
          </p:cNvPr>
          <p:cNvSpPr>
            <a:spLocks noGrp="1"/>
          </p:cNvSpPr>
          <p:nvPr>
            <p:ph type="title"/>
          </p:nvPr>
        </p:nvSpPr>
        <p:spPr>
          <a:xfrm>
            <a:off x="838200" y="186241"/>
            <a:ext cx="10515600" cy="1325563"/>
          </a:xfrm>
        </p:spPr>
        <p:txBody>
          <a:bodyPr>
            <a:normAutofit/>
          </a:bodyPr>
          <a:lstStyle/>
          <a:p>
            <a:r>
              <a:rPr lang="en-US" sz="3600" dirty="0">
                <a:latin typeface="Open Sans"/>
                <a:ea typeface="Open Sans"/>
                <a:cs typeface="Open Sans"/>
              </a:rPr>
              <a:t>Common Forms for Biographical Sketch and Current and Pending (Other) Support</a:t>
            </a:r>
          </a:p>
        </p:txBody>
      </p:sp>
      <p:sp>
        <p:nvSpPr>
          <p:cNvPr id="2" name="Content Placeholder 1">
            <a:extLst>
              <a:ext uri="{FF2B5EF4-FFF2-40B4-BE49-F238E27FC236}">
                <a16:creationId xmlns:a16="http://schemas.microsoft.com/office/drawing/2014/main" id="{DBF5607B-06EF-4543-82E4-CF8BC77EED23}"/>
              </a:ext>
            </a:extLst>
          </p:cNvPr>
          <p:cNvSpPr>
            <a:spLocks noGrp="1"/>
          </p:cNvSpPr>
          <p:nvPr>
            <p:ph idx="1"/>
          </p:nvPr>
        </p:nvSpPr>
        <p:spPr>
          <a:xfrm>
            <a:off x="838200" y="1620694"/>
            <a:ext cx="10515600" cy="4351338"/>
          </a:xfrm>
        </p:spPr>
        <p:txBody>
          <a:bodyPr>
            <a:normAutofit fontScale="77500" lnSpcReduction="20000"/>
          </a:bodyPr>
          <a:lstStyle/>
          <a:p>
            <a:pPr>
              <a:buClr>
                <a:srgbClr val="015396"/>
              </a:buClr>
            </a:pPr>
            <a:r>
              <a:rPr lang="en-US" dirty="0"/>
              <a:t>NIH has been working closely with the National Science Foundation (NSF) and other federal agencies on the Common Forms for the Biosketch and Current and Pending (Other) Support, as part of the U.S. Office of Science and Technology Policy  (OSTP) Research Security Subcommittee.</a:t>
            </a:r>
          </a:p>
          <a:p>
            <a:pPr>
              <a:buClr>
                <a:srgbClr val="015396"/>
              </a:buClr>
            </a:pPr>
            <a:r>
              <a:rPr lang="en-US" dirty="0"/>
              <a:t>The Common Forms have been cleared by OSTP and OMB. </a:t>
            </a:r>
          </a:p>
          <a:p>
            <a:pPr lvl="1">
              <a:buClr>
                <a:srgbClr val="015396"/>
              </a:buClr>
            </a:pPr>
            <a:r>
              <a:rPr lang="en-US" dirty="0">
                <a:hlinkClick r:id="rId3"/>
              </a:rPr>
              <a:t>New forms </a:t>
            </a:r>
            <a:r>
              <a:rPr lang="en-US" dirty="0"/>
              <a:t>are posted on the NSF website.</a:t>
            </a:r>
          </a:p>
          <a:p>
            <a:pPr>
              <a:buClr>
                <a:srgbClr val="015396"/>
              </a:buClr>
            </a:pPr>
            <a:r>
              <a:rPr lang="en-US" dirty="0"/>
              <a:t>Estimated timeline:</a:t>
            </a:r>
          </a:p>
          <a:p>
            <a:pPr lvl="1">
              <a:buClr>
                <a:srgbClr val="015396"/>
              </a:buClr>
            </a:pPr>
            <a:r>
              <a:rPr lang="en-US" dirty="0"/>
              <a:t>Common Forms (Biosketch and Current and Pending (Other) Support) Implementation: January 2025</a:t>
            </a:r>
          </a:p>
          <a:p>
            <a:pPr lvl="1">
              <a:buClr>
                <a:srgbClr val="015396"/>
              </a:buClr>
            </a:pPr>
            <a:r>
              <a:rPr lang="en-US" dirty="0"/>
              <a:t>SciENcv templates available: May 2025</a:t>
            </a:r>
          </a:p>
          <a:p>
            <a:pPr>
              <a:buClr>
                <a:srgbClr val="015396"/>
              </a:buClr>
            </a:pPr>
            <a:r>
              <a:rPr lang="en-US" dirty="0"/>
              <a:t>Reminder: Until the Common Forms are fully adopted by NIH, NIH requires applicants and recipients to use the current </a:t>
            </a:r>
            <a:r>
              <a:rPr lang="en-US" dirty="0">
                <a:hlinkClick r:id="rId4"/>
              </a:rPr>
              <a:t>NIH Biosketch and Other Support formats </a:t>
            </a:r>
            <a:r>
              <a:rPr lang="en-US" dirty="0"/>
              <a:t>for applications, Just-in-Time (JIT) Reports, and Research Performance Progress Reports (RPPRs).</a:t>
            </a:r>
          </a:p>
          <a:p>
            <a:pPr lvl="1">
              <a:buClr>
                <a:srgbClr val="015396"/>
              </a:buClr>
            </a:pPr>
            <a:r>
              <a:rPr lang="en-US" dirty="0"/>
              <a:t>Electronic signatures and supporting documentation are required.</a:t>
            </a:r>
          </a:p>
          <a:p>
            <a:pPr lvl="1">
              <a:buClr>
                <a:srgbClr val="015396"/>
              </a:buClr>
            </a:pPr>
            <a:r>
              <a:rPr lang="en-US" dirty="0"/>
              <a:t>Failure to follow the appropriate formats may cause NIH to withdraw applications from or delay consideration of funding.</a:t>
            </a:r>
          </a:p>
        </p:txBody>
      </p:sp>
      <p:sp>
        <p:nvSpPr>
          <p:cNvPr id="4" name="TextBox 3" descr="Learn more: NOT-OD-20-086&#10;FAQs: grants.nih.gov/faqs#/covid-19.htm&#10;">
            <a:extLst>
              <a:ext uri="{FF2B5EF4-FFF2-40B4-BE49-F238E27FC236}">
                <a16:creationId xmlns:a16="http://schemas.microsoft.com/office/drawing/2014/main" id="{E69662A2-D238-493B-9FD1-C3DD1153C194}"/>
              </a:ext>
            </a:extLst>
          </p:cNvPr>
          <p:cNvSpPr txBox="1"/>
          <p:nvPr/>
        </p:nvSpPr>
        <p:spPr>
          <a:xfrm>
            <a:off x="4199108" y="5700236"/>
            <a:ext cx="7992892" cy="1157764"/>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300" b="0" i="0" u="none" strike="noStrike" kern="1200" cap="none" spc="0" normalizeH="0" baseline="0" noProof="0" dirty="0">
                <a:ln>
                  <a:noFill/>
                </a:ln>
                <a:solidFill>
                  <a:prstClr val="black"/>
                </a:solidFill>
                <a:effectLst/>
                <a:uLnTx/>
                <a:uFillTx/>
                <a:latin typeface="Open Sans"/>
                <a:ea typeface="+mn-ea"/>
                <a:cs typeface="+mn-cs"/>
                <a:hlinkClick r:id="rId5"/>
              </a:rPr>
              <a:t>NIHGPS Section 2.3.7.12</a:t>
            </a:r>
            <a:r>
              <a:rPr kumimoji="0" lang="en-US" sz="1300" b="0" i="0" u="none" strike="noStrike" kern="1200" cap="none" spc="0" normalizeH="0" baseline="0" noProof="0" dirty="0">
                <a:ln>
                  <a:noFill/>
                </a:ln>
                <a:solidFill>
                  <a:prstClr val="black"/>
                </a:solidFill>
                <a:effectLst/>
                <a:uLnTx/>
                <a:uFillTx/>
                <a:latin typeface="Open Sans"/>
                <a:ea typeface="+mn-ea"/>
                <a:cs typeface="+mn-cs"/>
              </a:rPr>
              <a:t> and </a:t>
            </a:r>
            <a:r>
              <a:rPr kumimoji="0" lang="en-US" sz="1300" b="0" i="0" u="none" strike="noStrike" kern="1200" cap="none" spc="0" normalizeH="0" baseline="0" noProof="0" dirty="0">
                <a:ln>
                  <a:noFill/>
                </a:ln>
                <a:solidFill>
                  <a:prstClr val="black"/>
                </a:solidFill>
                <a:effectLst/>
                <a:uLnTx/>
                <a:uFillTx/>
                <a:latin typeface="Open Sans"/>
                <a:ea typeface="+mn-ea"/>
                <a:cs typeface="+mn-cs"/>
                <a:hlinkClick r:id="rId6"/>
              </a:rPr>
              <a:t>Guidance for Implementing National Security Presidential Memorandum 33</a:t>
            </a:r>
            <a:r>
              <a:rPr kumimoji="0" lang="en-US" sz="1300" b="0" i="0" u="none" strike="noStrike" kern="1200" cap="none" spc="0" normalizeH="0" baseline="0" noProof="0" dirty="0">
                <a:ln>
                  <a:noFill/>
                </a:ln>
                <a:solidFill>
                  <a:prstClr val="black"/>
                </a:solidFill>
                <a:effectLst/>
                <a:uLnTx/>
                <a:uFillTx/>
                <a:latin typeface="Open Sans"/>
                <a:ea typeface="+mn-ea"/>
                <a:cs typeface="+mn-cs"/>
              </a:rPr>
              <a:t>. </a:t>
            </a:r>
            <a:endParaRPr kumimoji="0" lang="en-US" sz="13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Open Sans"/>
                <a:ea typeface="Open Sans"/>
                <a:cs typeface="Open Sans"/>
              </a:rPr>
              <a:t>Learn More: </a:t>
            </a:r>
            <a:r>
              <a:rPr kumimoji="0" lang="en-US" sz="1300" b="0" i="0" u="none" strike="noStrike" kern="1200" cap="none" spc="0" normalizeH="0" baseline="0" noProof="0" dirty="0">
                <a:ln>
                  <a:noFill/>
                </a:ln>
                <a:solidFill>
                  <a:prstClr val="black"/>
                </a:solidFill>
                <a:effectLst/>
                <a:uLnTx/>
                <a:uFillTx/>
                <a:latin typeface="Open Sans"/>
                <a:ea typeface="Open Sans"/>
                <a:cs typeface="Open Sans"/>
                <a:hlinkClick r:id="rId7"/>
              </a:rPr>
              <a:t>Biosketch FAQs</a:t>
            </a:r>
            <a:r>
              <a:rPr kumimoji="0" lang="en-US" sz="1300" b="0" i="0" u="none" strike="noStrike" kern="1200" cap="none" spc="0" normalizeH="0" baseline="0" noProof="0" dirty="0">
                <a:ln>
                  <a:noFill/>
                </a:ln>
                <a:solidFill>
                  <a:prstClr val="black"/>
                </a:solidFill>
                <a:effectLst/>
                <a:uLnTx/>
                <a:uFillTx/>
                <a:latin typeface="Open Sans"/>
                <a:ea typeface="Open Sans"/>
                <a:cs typeface="Open Sans"/>
              </a:rPr>
              <a:t> &amp; </a:t>
            </a:r>
            <a:r>
              <a:rPr kumimoji="0" lang="en-US" sz="1300" b="0" i="0" u="none" strike="noStrike" kern="1200" cap="none" spc="0" normalizeH="0" baseline="0" noProof="0" dirty="0">
                <a:ln>
                  <a:noFill/>
                </a:ln>
                <a:solidFill>
                  <a:prstClr val="black"/>
                </a:solidFill>
                <a:effectLst/>
                <a:uLnTx/>
                <a:uFillTx/>
                <a:latin typeface="Open Sans"/>
                <a:ea typeface="Open Sans"/>
                <a:cs typeface="Open Sans"/>
                <a:hlinkClick r:id="rId8"/>
              </a:rPr>
              <a:t>Other Support FAQs</a:t>
            </a:r>
            <a:r>
              <a:rPr kumimoji="0" lang="en-US" sz="1300" b="0" i="0" u="none" strike="noStrike" kern="1200" cap="none" spc="0" normalizeH="0" baseline="0" noProof="0" dirty="0">
                <a:ln>
                  <a:noFill/>
                </a:ln>
                <a:solidFill>
                  <a:prstClr val="black"/>
                </a:solidFill>
                <a:effectLst/>
                <a:uLnTx/>
                <a:uFillTx/>
                <a:latin typeface="Open Sans"/>
                <a:ea typeface="Open Sans"/>
                <a:cs typeface="Open Sans"/>
              </a:rPr>
              <a:t>; Send inquiries to: </a:t>
            </a:r>
            <a:r>
              <a:rPr kumimoji="0" lang="en-US" sz="1300" b="0" i="0" u="none" strike="noStrike" kern="1200" cap="none" spc="0" normalizeH="0" baseline="0" noProof="0" dirty="0">
                <a:ln>
                  <a:noFill/>
                </a:ln>
                <a:solidFill>
                  <a:srgbClr val="242424"/>
                </a:solidFill>
                <a:effectLst/>
                <a:uLnTx/>
                <a:uFillTx/>
                <a:latin typeface="Open Sans"/>
                <a:ea typeface="Open Sans"/>
                <a:cs typeface="Open Sans"/>
                <a:hlinkClick r:id="rId9"/>
              </a:rPr>
              <a:t>nihosbiosketch@nih.gov</a:t>
            </a:r>
            <a:r>
              <a:rPr kumimoji="0" lang="en-US" sz="1300" b="0" i="0" u="none" strike="noStrike" kern="1200" cap="none" spc="0" normalizeH="0" baseline="0" noProof="0" dirty="0">
                <a:ln>
                  <a:noFill/>
                </a:ln>
                <a:solidFill>
                  <a:srgbClr val="242424"/>
                </a:solidFill>
                <a:effectLst/>
                <a:uLnTx/>
                <a:uFillTx/>
                <a:latin typeface="Open Sans"/>
                <a:ea typeface="Open Sans"/>
                <a:cs typeface="Open Sans"/>
              </a:rPr>
              <a:t> </a:t>
            </a:r>
            <a:endParaRPr kumimoji="0" lang="en-US" sz="1300" b="0" i="0" u="none"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7186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FC7E38-3BBB-E913-DD62-DBE717438854}"/>
              </a:ext>
            </a:extLst>
          </p:cNvPr>
          <p:cNvSpPr>
            <a:spLocks noGrp="1"/>
          </p:cNvSpPr>
          <p:nvPr>
            <p:ph type="title"/>
          </p:nvPr>
        </p:nvSpPr>
        <p:spPr>
          <a:xfrm>
            <a:off x="457201" y="365124"/>
            <a:ext cx="5321300" cy="1325563"/>
          </a:xfrm>
        </p:spPr>
        <p:txBody>
          <a:bodyPr>
            <a:normAutofit/>
          </a:bodyPr>
          <a:lstStyle/>
          <a:p>
            <a:r>
              <a:rPr lang="en-US" sz="3600" dirty="0">
                <a:solidFill>
                  <a:srgbClr val="015396"/>
                </a:solidFill>
              </a:rPr>
              <a:t>Just-in-Time (JIT) Update for SBIR/STTR</a:t>
            </a:r>
          </a:p>
        </p:txBody>
      </p:sp>
      <p:sp>
        <p:nvSpPr>
          <p:cNvPr id="13" name="TextBox 12">
            <a:extLst>
              <a:ext uri="{FF2B5EF4-FFF2-40B4-BE49-F238E27FC236}">
                <a16:creationId xmlns:a16="http://schemas.microsoft.com/office/drawing/2014/main" id="{A6B81249-F5F2-D536-2ED5-29A65E7E33A8}"/>
              </a:ext>
            </a:extLst>
          </p:cNvPr>
          <p:cNvSpPr txBox="1"/>
          <p:nvPr/>
        </p:nvSpPr>
        <p:spPr>
          <a:xfrm>
            <a:off x="390940" y="1690687"/>
            <a:ext cx="570506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section appears ONLY for SBIR/STTR awards (R41, R42, R43, R44, U43, U44, UT1, UT2, SB1, UB1).</a:t>
            </a: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Upon request, applicants must submit completed </a:t>
            </a:r>
            <a:r>
              <a:rPr kumimoji="0" lang="en-US" b="0" i="0" u="sng" strike="noStrike" kern="1200" cap="none" spc="0" normalizeH="0" baseline="0" noProof="0" dirty="0">
                <a:ln>
                  <a:noFill/>
                </a:ln>
                <a:solidFill>
                  <a:srgbClr val="0563C1"/>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SBIR STTR Foreign Disclosure Form</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for each application when requested at JIT.  </a:t>
            </a: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Form must be completed in its entirety, signed, and flattened. </a:t>
            </a: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015396"/>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Institutes/Centers cannot accept JIT materials by email (See </a:t>
            </a:r>
            <a:r>
              <a:rPr kumimoji="0" lang="en-US" b="0" i="0" u="sng" strike="noStrike" kern="1200" cap="none" spc="0" normalizeH="0" baseline="0" noProof="0" dirty="0">
                <a:ln>
                  <a:noFill/>
                </a:ln>
                <a:solidFill>
                  <a:srgbClr val="0563C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NIH GPS Section 2.5.1</a:t>
            </a:r>
            <a:r>
              <a:rPr kumimoji="0" lang="en-US" b="0" i="0" u="sng" strike="noStrike" kern="1200" cap="none" spc="0" normalizeH="0" baseline="0" noProof="0" dirty="0">
                <a:ln>
                  <a:noFill/>
                </a:ln>
                <a:solidFill>
                  <a:srgbClr val="0563C1"/>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descr="Learn more: NOT-OD-20-086&#10;FAQs: grants.nih.gov/faqs#/covid-19.htm&#10;">
            <a:extLst>
              <a:ext uri="{FF2B5EF4-FFF2-40B4-BE49-F238E27FC236}">
                <a16:creationId xmlns:a16="http://schemas.microsoft.com/office/drawing/2014/main" id="{9F76DF8D-DBE4-4227-48D9-8ABD4F56BBC8}"/>
              </a:ext>
            </a:extLst>
          </p:cNvPr>
          <p:cNvSpPr txBox="1"/>
          <p:nvPr/>
        </p:nvSpPr>
        <p:spPr>
          <a:xfrm>
            <a:off x="512860" y="5759549"/>
            <a:ext cx="4142509" cy="629960"/>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Open Sans"/>
                <a:ea typeface="+mn-ea"/>
                <a:cs typeface="+mn-cs"/>
              </a:rPr>
              <a:t>Resources: </a:t>
            </a:r>
            <a:r>
              <a:rPr kumimoji="0" lang="en-US" sz="1300" b="0" i="0" u="none" strike="noStrike" kern="1200" cap="none" spc="0" normalizeH="0" baseline="0" noProof="0" dirty="0">
                <a:ln>
                  <a:noFill/>
                </a:ln>
                <a:solidFill>
                  <a:prstClr val="black"/>
                </a:solidFill>
                <a:effectLst/>
                <a:uLnTx/>
                <a:uFillTx/>
                <a:latin typeface="Open Sans"/>
                <a:ea typeface="+mn-ea"/>
                <a:cs typeface="+mn-cs"/>
                <a:hlinkClick r:id="rId5"/>
              </a:rPr>
              <a:t>eRA Online Help – Just-in-Time (JIT)</a:t>
            </a:r>
            <a:endParaRPr kumimoji="0" lang="en-US" sz="1300" b="0" i="0" u="none" strike="noStrike" kern="1200" cap="none" spc="0" normalizeH="0" baseline="0" noProof="0" dirty="0">
              <a:ln>
                <a:noFill/>
              </a:ln>
              <a:solidFill>
                <a:prstClr val="black"/>
              </a:solidFill>
              <a:effectLst/>
              <a:uLnTx/>
              <a:uFillTx/>
              <a:latin typeface="Open Sans"/>
              <a:ea typeface="Open Sans"/>
              <a:cs typeface="Open Sans"/>
            </a:endParaRPr>
          </a:p>
        </p:txBody>
      </p:sp>
      <p:pic>
        <p:nvPicPr>
          <p:cNvPr id="5" name="Picture 4" descr="Screenshot of the Just in Time (JIT) screen in eRA Commons. Depicts the location of the new section labeled &quot;SBIR STTR Foreign Disclosure Form&quot; that will appear for SBIR or STTR awards. The SBIR STTR Foreign Disclosure Form must be uploaded as a flattened PDF attachment if requested by NIH.">
            <a:extLst>
              <a:ext uri="{FF2B5EF4-FFF2-40B4-BE49-F238E27FC236}">
                <a16:creationId xmlns:a16="http://schemas.microsoft.com/office/drawing/2014/main" id="{7DAB5352-594B-02DA-B47F-BDF385B4D668}"/>
              </a:ext>
            </a:extLst>
          </p:cNvPr>
          <p:cNvPicPr>
            <a:picLocks noChangeAspect="1"/>
          </p:cNvPicPr>
          <p:nvPr/>
        </p:nvPicPr>
        <p:blipFill>
          <a:blip r:embed="rId6"/>
          <a:stretch>
            <a:fillRect/>
          </a:stretch>
        </p:blipFill>
        <p:spPr>
          <a:xfrm>
            <a:off x="6096000" y="0"/>
            <a:ext cx="5830957" cy="6858000"/>
          </a:xfrm>
          <a:prstGeom prst="rect">
            <a:avLst/>
          </a:prstGeom>
        </p:spPr>
      </p:pic>
    </p:spTree>
    <p:extLst>
      <p:ext uri="{BB962C8B-B14F-4D97-AF65-F5344CB8AC3E}">
        <p14:creationId xmlns:p14="http://schemas.microsoft.com/office/powerpoint/2010/main" val="213531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9CA09-9D6F-0859-0931-C3128A34C9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itle 3">
            <a:extLst>
              <a:ext uri="{FF2B5EF4-FFF2-40B4-BE49-F238E27FC236}">
                <a16:creationId xmlns:a16="http://schemas.microsoft.com/office/drawing/2014/main" id="{A71A3914-74F2-5F94-8FF2-821C0DA5748D}"/>
              </a:ext>
            </a:extLst>
          </p:cNvPr>
          <p:cNvSpPr>
            <a:spLocks noGrp="1"/>
          </p:cNvSpPr>
          <p:nvPr>
            <p:ph type="title"/>
          </p:nvPr>
        </p:nvSpPr>
        <p:spPr/>
        <p:txBody>
          <a:bodyPr>
            <a:normAutofit/>
          </a:bodyPr>
          <a:lstStyle/>
          <a:p>
            <a:r>
              <a:rPr lang="en-US" sz="4000"/>
              <a:t>Reminder: eRA Commons ID Requirement </a:t>
            </a:r>
          </a:p>
        </p:txBody>
      </p:sp>
      <p:sp>
        <p:nvSpPr>
          <p:cNvPr id="3" name="Content Placeholder 2">
            <a:extLst>
              <a:ext uri="{FF2B5EF4-FFF2-40B4-BE49-F238E27FC236}">
                <a16:creationId xmlns:a16="http://schemas.microsoft.com/office/drawing/2014/main" id="{28368B28-1958-78ED-4008-033096E049BF}"/>
              </a:ext>
            </a:extLst>
          </p:cNvPr>
          <p:cNvSpPr>
            <a:spLocks noGrp="1"/>
          </p:cNvSpPr>
          <p:nvPr>
            <p:ph idx="1"/>
          </p:nvPr>
        </p:nvSpPr>
        <p:spPr>
          <a:xfrm>
            <a:off x="838200" y="1682681"/>
            <a:ext cx="10515600" cy="4351338"/>
          </a:xfrm>
        </p:spPr>
        <p:txBody>
          <a:bodyPr/>
          <a:lstStyle/>
          <a:p>
            <a:pPr>
              <a:buClr>
                <a:srgbClr val="015396"/>
              </a:buClr>
            </a:pPr>
            <a:r>
              <a:rPr lang="en-US" sz="2000" dirty="0">
                <a:latin typeface="Open Sans" panose="020B0606030504020204" pitchFamily="34" charset="0"/>
                <a:ea typeface="Open Sans" panose="020B0606030504020204" pitchFamily="34" charset="0"/>
                <a:cs typeface="Open Sans" panose="020B0606030504020204" pitchFamily="34" charset="0"/>
              </a:rPr>
              <a:t>An eRA Commons ID must be entered in the “Credential, e.g. agency login” field for all Senior/Key Personnel, and Other Significant Contributors (OSCs) listed on the R&amp;R Senior/Key Person Profile Form.</a:t>
            </a:r>
          </a:p>
          <a:p>
            <a:pPr>
              <a:buClr>
                <a:srgbClr val="015396"/>
              </a:buClr>
            </a:pPr>
            <a:r>
              <a:rPr lang="en-US" sz="2000" dirty="0">
                <a:latin typeface="Open Sans" panose="020B0606030504020204" pitchFamily="34" charset="0"/>
                <a:ea typeface="Open Sans" panose="020B0606030504020204" pitchFamily="34" charset="0"/>
                <a:cs typeface="Open Sans" panose="020B0606030504020204" pitchFamily="34" charset="0"/>
              </a:rPr>
              <a:t>Previously, applicants will encounter an eRA system warning if the “Credential, e.g. agency login” field is blank or does not contain a valid eRA Commons ID.</a:t>
            </a:r>
          </a:p>
          <a:p>
            <a:pPr>
              <a:buClr>
                <a:srgbClr val="015396"/>
              </a:buClr>
            </a:pPr>
            <a:r>
              <a:rPr lang="en-US" sz="2000" dirty="0">
                <a:latin typeface="Open Sans" panose="020B0606030504020204" pitchFamily="34" charset="0"/>
                <a:ea typeface="Open Sans" panose="020B0606030504020204" pitchFamily="34" charset="0"/>
                <a:cs typeface="Open Sans" panose="020B0606030504020204" pitchFamily="34" charset="0"/>
              </a:rPr>
              <a:t>The validation has been updated from a warning to an error in mid-January in advance of due dates on or after January 25, 2024. </a:t>
            </a:r>
          </a:p>
          <a:p>
            <a:pPr>
              <a:buClr>
                <a:srgbClr val="015396"/>
              </a:buClr>
            </a:pPr>
            <a:r>
              <a:rPr lang="en-US" sz="2000" dirty="0">
                <a:effectLst/>
                <a:latin typeface="Open Sans" panose="020B0606030504020204" pitchFamily="34" charset="0"/>
                <a:ea typeface="Open Sans" panose="020B0606030504020204" pitchFamily="34" charset="0"/>
                <a:cs typeface="Open Sans" panose="020B0606030504020204" pitchFamily="34" charset="0"/>
              </a:rPr>
              <a:t>Applicants are encouraged to check that their Commons account is active well before the due dates.</a:t>
            </a:r>
          </a:p>
          <a:p>
            <a:endParaRPr lang="en-US" dirty="0"/>
          </a:p>
        </p:txBody>
      </p:sp>
      <p:sp>
        <p:nvSpPr>
          <p:cNvPr id="5" name="TextBox 4" descr="Learn more: NOT-OD-20-086&#10;FAQs: grants.nih.gov/faqs#/covid-19.htm&#10;">
            <a:extLst>
              <a:ext uri="{FF2B5EF4-FFF2-40B4-BE49-F238E27FC236}">
                <a16:creationId xmlns:a16="http://schemas.microsoft.com/office/drawing/2014/main" id="{3B19D7A5-D01C-AAA5-B095-42261B8996EC}"/>
              </a:ext>
            </a:extLst>
          </p:cNvPr>
          <p:cNvSpPr txBox="1"/>
          <p:nvPr/>
        </p:nvSpPr>
        <p:spPr>
          <a:xfrm>
            <a:off x="6347642" y="5751314"/>
            <a:ext cx="4617356" cy="1106686"/>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NOT-OD-24-042</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FAQs: </a:t>
            </a:r>
            <a:r>
              <a:rPr kumimoji="0" lang="en-US" sz="1600" b="0" i="0" u="none" strike="noStrike" kern="1200" cap="none" spc="0" normalizeH="0" baseline="0" noProof="0" dirty="0">
                <a:ln>
                  <a:noFill/>
                </a:ln>
                <a:solidFill>
                  <a:srgbClr val="428BCA"/>
                </a:solidFill>
                <a:effectLst/>
                <a:uLnTx/>
                <a:uFillTx/>
                <a:latin typeface="Helvetica Neue"/>
                <a:ea typeface="+mn-ea"/>
                <a:cs typeface="+mn-cs"/>
                <a:hlinkClick r:id="rId4"/>
              </a:rPr>
              <a:t>Registration in Commons</a:t>
            </a:r>
            <a:endParaRPr kumimoji="0" lang="en-US" sz="1600" b="0" i="0" u="none" strike="noStrike" kern="1200" cap="none" spc="0" normalizeH="0" baseline="0" noProof="0" dirty="0">
              <a:ln>
                <a:noFill/>
              </a:ln>
              <a:solidFill>
                <a:srgbClr val="333333"/>
              </a:solidFill>
              <a:effectLst/>
              <a:uLnTx/>
              <a:uFillTx/>
              <a:latin typeface="Helvetica Neue"/>
              <a:ea typeface="+mn-ea"/>
              <a:cs typeface="+mn-cs"/>
            </a:endParaRPr>
          </a:p>
        </p:txBody>
      </p:sp>
    </p:spTree>
    <p:extLst>
      <p:ext uri="{BB962C8B-B14F-4D97-AF65-F5344CB8AC3E}">
        <p14:creationId xmlns:p14="http://schemas.microsoft.com/office/powerpoint/2010/main" val="367996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291414" y="2019299"/>
            <a:ext cx="3434752" cy="795339"/>
          </a:xfrm>
        </p:spPr>
        <p:txBody>
          <a:bodyPr>
            <a:normAutofit fontScale="90000"/>
          </a:bodyPr>
          <a:lstStyle/>
          <a:p>
            <a:r>
              <a:rPr lang="en-US" dirty="0"/>
              <a:t>Compliance</a:t>
            </a:r>
            <a:br>
              <a:rPr lang="en-US" dirty="0"/>
            </a:br>
            <a:r>
              <a:rPr lang="en-US" dirty="0"/>
              <a:t>updates</a:t>
            </a:r>
          </a:p>
        </p:txBody>
      </p:sp>
    </p:spTree>
    <p:extLst>
      <p:ext uri="{BB962C8B-B14F-4D97-AF65-F5344CB8AC3E}">
        <p14:creationId xmlns:p14="http://schemas.microsoft.com/office/powerpoint/2010/main" val="387790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4B42FB-D265-5929-3E9A-08F91731234C}"/>
              </a:ext>
            </a:extLst>
          </p:cNvPr>
          <p:cNvSpPr>
            <a:spLocks noGrp="1"/>
          </p:cNvSpPr>
          <p:nvPr>
            <p:ph type="sldNum" sz="quarter" idx="4"/>
          </p:nvPr>
        </p:nvSpPr>
        <p:spPr/>
        <p:txBody>
          <a:bodyPr/>
          <a:lstStyle/>
          <a:p>
            <a:fld id="{A7DDB576-49B3-42E2-89EA-6E35EA8EF806}" type="slidenum">
              <a:rPr lang="en-US" smtClean="0"/>
              <a:pPr/>
              <a:t>14</a:t>
            </a:fld>
            <a:endParaRPr lang="en-US"/>
          </a:p>
        </p:txBody>
      </p:sp>
      <p:sp>
        <p:nvSpPr>
          <p:cNvPr id="4" name="Title 3">
            <a:extLst>
              <a:ext uri="{FF2B5EF4-FFF2-40B4-BE49-F238E27FC236}">
                <a16:creationId xmlns:a16="http://schemas.microsoft.com/office/drawing/2014/main" id="{6707E3F3-ADED-6C2E-4748-CF85E5E6B7B6}"/>
              </a:ext>
            </a:extLst>
          </p:cNvPr>
          <p:cNvSpPr>
            <a:spLocks noGrp="1"/>
          </p:cNvSpPr>
          <p:nvPr>
            <p:ph type="title"/>
          </p:nvPr>
        </p:nvSpPr>
        <p:spPr/>
        <p:txBody>
          <a:bodyPr/>
          <a:lstStyle/>
          <a:p>
            <a:r>
              <a:rPr lang="en-US">
                <a:latin typeface="Open Sans"/>
                <a:ea typeface="Open Sans"/>
                <a:cs typeface="Open Sans"/>
              </a:rPr>
              <a:t>Retrospective Review of Single Audits</a:t>
            </a:r>
            <a:endParaRPr lang="en-US"/>
          </a:p>
        </p:txBody>
      </p:sp>
      <p:sp>
        <p:nvSpPr>
          <p:cNvPr id="3" name="Content Placeholder 2">
            <a:extLst>
              <a:ext uri="{FF2B5EF4-FFF2-40B4-BE49-F238E27FC236}">
                <a16:creationId xmlns:a16="http://schemas.microsoft.com/office/drawing/2014/main" id="{50B8E9BD-C3FE-8750-9893-B8A078202E45}"/>
              </a:ext>
            </a:extLst>
          </p:cNvPr>
          <p:cNvSpPr>
            <a:spLocks noGrp="1"/>
          </p:cNvSpPr>
          <p:nvPr>
            <p:ph idx="1"/>
          </p:nvPr>
        </p:nvSpPr>
        <p:spPr>
          <a:xfrm>
            <a:off x="838200" y="1510412"/>
            <a:ext cx="10515600" cy="4351338"/>
          </a:xfrm>
        </p:spPr>
        <p:txBody>
          <a:bodyPr vert="horz" lIns="91440" tIns="45720" rIns="91440" bIns="45720" rtlCol="0" anchor="t">
            <a:normAutofit/>
          </a:bodyPr>
          <a:lstStyle/>
          <a:p>
            <a:pPr>
              <a:lnSpc>
                <a:spcPct val="120000"/>
              </a:lnSpc>
              <a:buClr>
                <a:srgbClr val="015396"/>
              </a:buClr>
            </a:pPr>
            <a:r>
              <a:rPr lang="en-US" sz="2000" dirty="0">
                <a:latin typeface="Open Sans"/>
                <a:ea typeface="Open Sans"/>
                <a:cs typeface="Open Sans"/>
              </a:rPr>
              <a:t>NIH is enhancing its pre-award risk assessment procedures to review each institution’s single audit results and may take actions based on findings reported.</a:t>
            </a:r>
          </a:p>
          <a:p>
            <a:pPr>
              <a:lnSpc>
                <a:spcPct val="120000"/>
              </a:lnSpc>
              <a:buClr>
                <a:srgbClr val="015396"/>
              </a:buClr>
            </a:pPr>
            <a:r>
              <a:rPr lang="en-US" sz="2000" dirty="0">
                <a:latin typeface="Open Sans"/>
                <a:ea typeface="Open Sans"/>
                <a:cs typeface="Open Sans"/>
              </a:rPr>
              <a:t>Some awards may be released prior to the completion of this review; these recipients will have a term added to their awards identifying that, based on the outcome of the retrospective review, NIH may unilaterally take administrative action to safeguard NIH funds in accordance with the </a:t>
            </a:r>
            <a:r>
              <a:rPr lang="en-US" sz="2000" dirty="0">
                <a:latin typeface="Open Sans"/>
                <a:ea typeface="Open Sans"/>
                <a:cs typeface="Open Sans"/>
                <a:hlinkClick r:id="rId3"/>
              </a:rPr>
              <a:t>NIH Grants Policy Statement (GPS), Section 8.5.1, </a:t>
            </a:r>
            <a:r>
              <a:rPr lang="en-US" sz="2000" i="1" dirty="0">
                <a:latin typeface="Open Sans"/>
                <a:ea typeface="Open Sans"/>
                <a:cs typeface="Open Sans"/>
                <a:hlinkClick r:id="rId3"/>
              </a:rPr>
              <a:t>Specific Award Conditions – Modification of the Terms of Award</a:t>
            </a:r>
            <a:r>
              <a:rPr lang="en-US" sz="2000" dirty="0">
                <a:latin typeface="Open Sans"/>
                <a:ea typeface="Open Sans"/>
                <a:cs typeface="Open Sans"/>
              </a:rPr>
              <a:t>.</a:t>
            </a:r>
          </a:p>
          <a:p>
            <a:pPr>
              <a:lnSpc>
                <a:spcPct val="120000"/>
              </a:lnSpc>
              <a:buClr>
                <a:srgbClr val="015396"/>
              </a:buClr>
            </a:pPr>
            <a:r>
              <a:rPr lang="en-US" sz="2000" dirty="0">
                <a:latin typeface="Open Sans"/>
                <a:ea typeface="Open Sans"/>
                <a:cs typeface="Open Sans"/>
              </a:rPr>
              <a:t>Upon completion of the review, additional terms may be added based on the specific risks identified by NIH.</a:t>
            </a:r>
          </a:p>
          <a:p>
            <a:pPr>
              <a:lnSpc>
                <a:spcPct val="120000"/>
              </a:lnSpc>
              <a:buClr>
                <a:srgbClr val="015396"/>
              </a:buClr>
            </a:pPr>
            <a:r>
              <a:rPr lang="en-US" sz="2000" dirty="0">
                <a:latin typeface="Open Sans"/>
                <a:ea typeface="Open Sans"/>
                <a:cs typeface="Open Sans"/>
              </a:rPr>
              <a:t>Single audit requirements are summarized in </a:t>
            </a:r>
            <a:r>
              <a:rPr lang="en-US" sz="2000" dirty="0">
                <a:latin typeface="Open Sans"/>
                <a:ea typeface="Open Sans"/>
                <a:cs typeface="Open Sans"/>
                <a:hlinkClick r:id="rId4"/>
              </a:rPr>
              <a:t>NIH GPS Section 8.4.3, </a:t>
            </a:r>
            <a:r>
              <a:rPr lang="en-US" sz="2000" i="1" dirty="0">
                <a:latin typeface="Open Sans"/>
                <a:ea typeface="Open Sans"/>
                <a:cs typeface="Open Sans"/>
                <a:hlinkClick r:id="rId4"/>
              </a:rPr>
              <a:t>Audit</a:t>
            </a:r>
            <a:r>
              <a:rPr lang="en-US" sz="2000" dirty="0">
                <a:latin typeface="Open Sans"/>
                <a:ea typeface="Open Sans"/>
                <a:cs typeface="Open Sans"/>
              </a:rPr>
              <a:t>.</a:t>
            </a:r>
          </a:p>
        </p:txBody>
      </p:sp>
      <p:sp>
        <p:nvSpPr>
          <p:cNvPr id="5" name="TextBox 4" descr="Learn more: NOT-OD-20-086&#10;FAQs: grants.nih.gov/faqs#/covid-19.htm&#10;">
            <a:extLst>
              <a:ext uri="{FF2B5EF4-FFF2-40B4-BE49-F238E27FC236}">
                <a16:creationId xmlns:a16="http://schemas.microsoft.com/office/drawing/2014/main" id="{370658E3-08F1-3C45-2A8D-C980E0C55FA9}"/>
              </a:ext>
            </a:extLst>
          </p:cNvPr>
          <p:cNvSpPr txBox="1"/>
          <p:nvPr/>
        </p:nvSpPr>
        <p:spPr>
          <a:xfrm>
            <a:off x="7534132" y="6018912"/>
            <a:ext cx="3303024" cy="71508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a:ln>
                  <a:noFill/>
                </a:ln>
                <a:solidFill>
                  <a:prstClr val="black"/>
                </a:solidFill>
                <a:effectLst/>
                <a:uLnTx/>
                <a:uFillTx/>
                <a:latin typeface="Open Sans"/>
                <a:cs typeface="+mn-cs"/>
                <a:hlinkClick r:id="rId5"/>
              </a:rPr>
              <a:t>NIH GPS 8.4.3</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hlinkClick r:id="rId5"/>
              </a:rPr>
              <a:t> </a:t>
            </a:r>
            <a:endParaRPr kumimoji="0" lang="en-US" sz="1600" b="0" i="0" u="sng" strike="noStrike" kern="1200" cap="none" spc="0" normalizeH="0" baseline="0" noProof="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98884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4B42FB-D265-5929-3E9A-08F91731234C}"/>
              </a:ext>
            </a:extLst>
          </p:cNvPr>
          <p:cNvSpPr>
            <a:spLocks noGrp="1"/>
          </p:cNvSpPr>
          <p:nvPr>
            <p:ph type="sldNum" sz="quarter" idx="4"/>
          </p:nvPr>
        </p:nvSpPr>
        <p:spPr/>
        <p:txBody>
          <a:bodyPr/>
          <a:lstStyle/>
          <a:p>
            <a:fld id="{A7DDB576-49B3-42E2-89EA-6E35EA8EF806}" type="slidenum">
              <a:rPr lang="en-US" smtClean="0"/>
              <a:pPr/>
              <a:t>15</a:t>
            </a:fld>
            <a:endParaRPr lang="en-US"/>
          </a:p>
        </p:txBody>
      </p:sp>
      <p:sp>
        <p:nvSpPr>
          <p:cNvPr id="4" name="Title 3">
            <a:extLst>
              <a:ext uri="{FF2B5EF4-FFF2-40B4-BE49-F238E27FC236}">
                <a16:creationId xmlns:a16="http://schemas.microsoft.com/office/drawing/2014/main" id="{6707E3F3-ADED-6C2E-4748-CF85E5E6B7B6}"/>
              </a:ext>
            </a:extLst>
          </p:cNvPr>
          <p:cNvSpPr>
            <a:spLocks noGrp="1"/>
          </p:cNvSpPr>
          <p:nvPr>
            <p:ph type="title"/>
          </p:nvPr>
        </p:nvSpPr>
        <p:spPr/>
        <p:txBody>
          <a:bodyPr/>
          <a:lstStyle/>
          <a:p>
            <a:r>
              <a:rPr lang="en-US">
                <a:latin typeface="Open Sans"/>
                <a:ea typeface="Open Sans"/>
                <a:cs typeface="Open Sans"/>
              </a:rPr>
              <a:t>Unilateral Closeout Reporting</a:t>
            </a:r>
            <a:endParaRPr lang="en-US"/>
          </a:p>
        </p:txBody>
      </p:sp>
      <p:sp>
        <p:nvSpPr>
          <p:cNvPr id="3" name="Content Placeholder 2">
            <a:extLst>
              <a:ext uri="{FF2B5EF4-FFF2-40B4-BE49-F238E27FC236}">
                <a16:creationId xmlns:a16="http://schemas.microsoft.com/office/drawing/2014/main" id="{50B8E9BD-C3FE-8750-9893-B8A078202E45}"/>
              </a:ext>
            </a:extLst>
          </p:cNvPr>
          <p:cNvSpPr>
            <a:spLocks noGrp="1"/>
          </p:cNvSpPr>
          <p:nvPr>
            <p:ph idx="1"/>
          </p:nvPr>
        </p:nvSpPr>
        <p:spPr>
          <a:xfrm>
            <a:off x="838200" y="1510412"/>
            <a:ext cx="10515600" cy="4351338"/>
          </a:xfrm>
        </p:spPr>
        <p:txBody>
          <a:bodyPr vert="horz" lIns="91440" tIns="45720" rIns="91440" bIns="45720" rtlCol="0" anchor="t">
            <a:noAutofit/>
          </a:bodyPr>
          <a:lstStyle/>
          <a:p>
            <a:pPr>
              <a:lnSpc>
                <a:spcPct val="120000"/>
              </a:lnSpc>
              <a:buClr>
                <a:srgbClr val="015396"/>
              </a:buClr>
            </a:pPr>
            <a:r>
              <a:rPr lang="en-US" sz="1700" dirty="0">
                <a:latin typeface="Open Sans"/>
                <a:ea typeface="Open Sans"/>
                <a:cs typeface="Open Sans"/>
              </a:rPr>
              <a:t>On January 23, 2024, NIH issued NOT-OD-24-055, NIH Enforcement of Unilateral Closeout Reporting in the System for Award Management Responsibility/Qualification</a:t>
            </a:r>
          </a:p>
          <a:p>
            <a:pPr>
              <a:lnSpc>
                <a:spcPct val="120000"/>
              </a:lnSpc>
              <a:buClr>
                <a:srgbClr val="015396"/>
              </a:buClr>
            </a:pPr>
            <a:r>
              <a:rPr lang="en-US" sz="1700" dirty="0">
                <a:latin typeface="Open Sans"/>
                <a:ea typeface="Open Sans"/>
                <a:cs typeface="Open Sans"/>
              </a:rPr>
              <a:t>NIH is strengthening enforcement of longstanding closeout requirements, outlined in </a:t>
            </a:r>
            <a:r>
              <a:rPr lang="en-US" sz="1700" dirty="0">
                <a:latin typeface="Open Sans"/>
                <a:ea typeface="Open Sans"/>
                <a:cs typeface="Open Sans"/>
                <a:hlinkClick r:id="rId3"/>
              </a:rPr>
              <a:t>Section 8.6, Closeout</a:t>
            </a:r>
            <a:r>
              <a:rPr lang="en-US" sz="1700" dirty="0">
                <a:latin typeface="Open Sans"/>
                <a:ea typeface="Open Sans"/>
                <a:cs typeface="Open Sans"/>
              </a:rPr>
              <a:t>, of the GPS.</a:t>
            </a:r>
          </a:p>
          <a:p>
            <a:pPr>
              <a:lnSpc>
                <a:spcPct val="120000"/>
              </a:lnSpc>
              <a:buClr>
                <a:srgbClr val="015396"/>
              </a:buClr>
            </a:pPr>
            <a:r>
              <a:rPr lang="en-US" sz="1700" dirty="0">
                <a:latin typeface="Open Sans"/>
                <a:ea typeface="Open Sans"/>
                <a:cs typeface="Open Sans"/>
              </a:rPr>
              <a:t>NIH recipients must submit a Final Federal Financial Report (FFR), Final Research Performance Progress Report (F-RPPR), and Final Invention Statement and Certification (FIS) within 120 calendar days of the end of the period of performance (project period).</a:t>
            </a:r>
            <a:endParaRPr lang="en-US" sz="1700" dirty="0"/>
          </a:p>
          <a:p>
            <a:pPr>
              <a:lnSpc>
                <a:spcPct val="120000"/>
              </a:lnSpc>
              <a:buClr>
                <a:srgbClr val="015396"/>
              </a:buClr>
            </a:pPr>
            <a:r>
              <a:rPr lang="en-US" sz="1700" dirty="0">
                <a:latin typeface="Open Sans"/>
                <a:ea typeface="Open Sans"/>
                <a:cs typeface="Open Sans"/>
              </a:rPr>
              <a:t>Without prior approval from the awarding Institute or Center for a delay in closeout, NIH will initiate unilateral closeout for all awards that fail to meet closeout requirements within 120 days.</a:t>
            </a:r>
          </a:p>
          <a:p>
            <a:pPr>
              <a:lnSpc>
                <a:spcPct val="120000"/>
              </a:lnSpc>
              <a:buClr>
                <a:srgbClr val="015396"/>
              </a:buClr>
            </a:pPr>
            <a:r>
              <a:rPr lang="en-US" sz="1700" dirty="0">
                <a:latin typeface="Open Sans"/>
                <a:ea typeface="Open Sans"/>
                <a:cs typeface="Open Sans"/>
              </a:rPr>
              <a:t>NIH will report all unilateral closeout actions as a Responsibility/Qualification (formerly FAPIIS) record in the entity's information in the System for Award Management (SAM.gov) retroactively, beginning with all unilateral closeout actions taken since January 1, 2023.</a:t>
            </a:r>
          </a:p>
        </p:txBody>
      </p:sp>
      <p:sp>
        <p:nvSpPr>
          <p:cNvPr id="5" name="TextBox 4" descr="Learn more: NOT-OD-20-086&#10;FAQs: grants.nih.gov/faqs#/covid-19.htm&#10;">
            <a:extLst>
              <a:ext uri="{FF2B5EF4-FFF2-40B4-BE49-F238E27FC236}">
                <a16:creationId xmlns:a16="http://schemas.microsoft.com/office/drawing/2014/main" id="{370658E3-08F1-3C45-2A8D-C980E0C55FA9}"/>
              </a:ext>
            </a:extLst>
          </p:cNvPr>
          <p:cNvSpPr txBox="1"/>
          <p:nvPr/>
        </p:nvSpPr>
        <p:spPr>
          <a:xfrm>
            <a:off x="7534132" y="6018912"/>
            <a:ext cx="3303024" cy="71508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NOT-OD-24-055</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600" b="0" i="0" u="sng"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57689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AD833-8338-A54A-104C-3A0A0346133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itle 3">
            <a:extLst>
              <a:ext uri="{FF2B5EF4-FFF2-40B4-BE49-F238E27FC236}">
                <a16:creationId xmlns:a16="http://schemas.microsoft.com/office/drawing/2014/main" id="{34BA6BF5-B524-6720-76F6-FACD0198DB53}"/>
              </a:ext>
            </a:extLst>
          </p:cNvPr>
          <p:cNvSpPr>
            <a:spLocks noGrp="1"/>
          </p:cNvSpPr>
          <p:nvPr>
            <p:ph type="title"/>
          </p:nvPr>
        </p:nvSpPr>
        <p:spPr/>
        <p:txBody>
          <a:bodyPr/>
          <a:lstStyle/>
          <a:p>
            <a:r>
              <a:rPr lang="en-US"/>
              <a:t>New 90-Day Closeout Reminder Notification</a:t>
            </a:r>
          </a:p>
        </p:txBody>
      </p:sp>
      <p:sp>
        <p:nvSpPr>
          <p:cNvPr id="3" name="Content Placeholder 2">
            <a:extLst>
              <a:ext uri="{FF2B5EF4-FFF2-40B4-BE49-F238E27FC236}">
                <a16:creationId xmlns:a16="http://schemas.microsoft.com/office/drawing/2014/main" id="{D1B03D0F-7F57-BE54-644E-D2D09CA96917}"/>
              </a:ext>
            </a:extLst>
          </p:cNvPr>
          <p:cNvSpPr>
            <a:spLocks noGrp="1"/>
          </p:cNvSpPr>
          <p:nvPr>
            <p:ph idx="1"/>
          </p:nvPr>
        </p:nvSpPr>
        <p:spPr/>
        <p:txBody>
          <a:bodyPr>
            <a:normAutofit/>
          </a:bodyPr>
          <a:lstStyle/>
          <a:p>
            <a:pPr>
              <a:buClr>
                <a:srgbClr val="015396"/>
              </a:buClr>
            </a:pPr>
            <a:r>
              <a:rPr lang="en-US" sz="2000" dirty="0"/>
              <a:t>NIH recipients must submit a Final Federal Financial Report (FFR), Final Research Performance Progress Report (F-RPPR), and Final Invention Statement and Certification (FIS) within 120 calendar days of the end of the period of performance (project period), as required in section </a:t>
            </a:r>
            <a:r>
              <a:rPr lang="en-US" sz="2000" dirty="0">
                <a:hlinkClick r:id="rId3"/>
              </a:rPr>
              <a:t>8.6 </a:t>
            </a:r>
            <a:r>
              <a:rPr lang="en-US" sz="2000" dirty="0"/>
              <a:t>of the NIH Grants Policy Statement.</a:t>
            </a:r>
          </a:p>
          <a:p>
            <a:pPr>
              <a:buClr>
                <a:srgbClr val="015396"/>
              </a:buClr>
            </a:pPr>
            <a:endParaRPr lang="en-US" sz="2000" dirty="0"/>
          </a:p>
          <a:p>
            <a:pPr>
              <a:buClr>
                <a:srgbClr val="015396"/>
              </a:buClr>
            </a:pPr>
            <a:r>
              <a:rPr lang="en-US" sz="2000" dirty="0"/>
              <a:t>NIH previously sent reminder emails to recipients 10, 120, and 150 days after the project period end date.</a:t>
            </a:r>
          </a:p>
          <a:p>
            <a:pPr>
              <a:buClr>
                <a:srgbClr val="015396"/>
              </a:buClr>
            </a:pPr>
            <a:endParaRPr lang="en-US" sz="2000" dirty="0"/>
          </a:p>
          <a:p>
            <a:pPr>
              <a:buClr>
                <a:srgbClr val="015396"/>
              </a:buClr>
            </a:pPr>
            <a:r>
              <a:rPr lang="en-US" sz="2000" dirty="0"/>
              <a:t>Effective January 2024, NIH has begun sending an additional reminder closeout email notification 90 days after the project period end date.  </a:t>
            </a:r>
          </a:p>
          <a:p>
            <a:endParaRPr lang="en-US" dirty="0"/>
          </a:p>
        </p:txBody>
      </p:sp>
      <p:sp>
        <p:nvSpPr>
          <p:cNvPr id="5" name="TextBox 4" descr="Learn more: NOT-OD-20-086&#10;FAQs: grants.nih.gov/faqs#/covid-19.htm&#10;">
            <a:extLst>
              <a:ext uri="{FF2B5EF4-FFF2-40B4-BE49-F238E27FC236}">
                <a16:creationId xmlns:a16="http://schemas.microsoft.com/office/drawing/2014/main" id="{35DC63B8-1CB4-EE72-7071-CFA46C05C437}"/>
              </a:ext>
            </a:extLst>
          </p:cNvPr>
          <p:cNvSpPr txBox="1"/>
          <p:nvPr/>
        </p:nvSpPr>
        <p:spPr>
          <a:xfrm>
            <a:off x="7621814" y="6142911"/>
            <a:ext cx="3303024" cy="71508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NOT-OD-24-047</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600" b="0" i="0" u="sng"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179385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56320" y="6356352"/>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832C17-77BE-4F8B-A784-6CD6C039D4E3}" type="slidenum">
              <a:rPr kumimoji="0" lang="en-US" sz="9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290" name="Rectangle 2"/>
          <p:cNvSpPr>
            <a:spLocks noGrp="1" noChangeArrowheads="1"/>
          </p:cNvSpPr>
          <p:nvPr>
            <p:ph type="title"/>
          </p:nvPr>
        </p:nvSpPr>
        <p:spPr>
          <a:xfrm>
            <a:off x="762000" y="365127"/>
            <a:ext cx="10972800" cy="1325563"/>
          </a:xfrm>
        </p:spPr>
        <p:txBody>
          <a:bodyPr>
            <a:noAutofit/>
          </a:bodyPr>
          <a:lstStyle/>
          <a:p>
            <a:r>
              <a:rPr lang="en-US" sz="3600"/>
              <a:t>Federal Audit Clearinghouse Transition from Census Bureau to General Services Administration</a:t>
            </a:r>
          </a:p>
        </p:txBody>
      </p:sp>
      <p:sp>
        <p:nvSpPr>
          <p:cNvPr id="12291" name="Rectangle 3"/>
          <p:cNvSpPr>
            <a:spLocks noGrp="1" noChangeArrowheads="1"/>
          </p:cNvSpPr>
          <p:nvPr>
            <p:ph idx="1"/>
          </p:nvPr>
        </p:nvSpPr>
        <p:spPr>
          <a:xfrm>
            <a:off x="457200" y="1825625"/>
            <a:ext cx="11430000" cy="4667248"/>
          </a:xfrm>
        </p:spPr>
        <p:txBody>
          <a:bodyPr>
            <a:normAutofit fontScale="55000" lnSpcReduction="20000"/>
          </a:bodyPr>
          <a:lstStyle/>
          <a:p>
            <a:pPr>
              <a:spcAft>
                <a:spcPts val="600"/>
              </a:spcAft>
              <a:buClr>
                <a:srgbClr val="015396"/>
              </a:buClr>
            </a:pPr>
            <a:r>
              <a:rPr lang="en-US" sz="3200" dirty="0"/>
              <a:t>Management of the Federal Audit Clearinghouse (FAC) is being transitioned from the Census Bureau to the U.S. General Services Administration (GSA).  The new </a:t>
            </a:r>
            <a:r>
              <a:rPr lang="en-US" sz="3200" dirty="0">
                <a:hlinkClick r:id="rId3"/>
              </a:rPr>
              <a:t>www.FAC.gov</a:t>
            </a:r>
            <a:r>
              <a:rPr lang="en-US" sz="3200" dirty="0"/>
              <a:t> by GSA was launched October 1, 2023.</a:t>
            </a:r>
          </a:p>
          <a:p>
            <a:pPr>
              <a:spcAft>
                <a:spcPts val="600"/>
              </a:spcAft>
              <a:buClr>
                <a:srgbClr val="015396"/>
              </a:buClr>
            </a:pPr>
            <a:r>
              <a:rPr lang="en-US" sz="3200" dirty="0"/>
              <a:t>Reminder:  FAC is the Federal repository for all single audit reports required from a State government, local government, or non-profit organization (including hospitals and institutions of higher education) </a:t>
            </a:r>
          </a:p>
          <a:p>
            <a:pPr lvl="1">
              <a:spcAft>
                <a:spcPts val="600"/>
              </a:spcAft>
              <a:buClr>
                <a:srgbClr val="015396"/>
              </a:buClr>
              <a:buFont typeface="Wingdings" panose="05000000000000000000" pitchFamily="2" charset="2"/>
              <a:buChar char="§"/>
            </a:pPr>
            <a:r>
              <a:rPr lang="en-US" sz="2900" dirty="0"/>
              <a:t>Submission of all single audit reports to FAC is now via: </a:t>
            </a:r>
            <a:r>
              <a:rPr lang="en-US" sz="2900" dirty="0">
                <a:hlinkClick r:id="rId3"/>
              </a:rPr>
              <a:t>www.FAC.gov</a:t>
            </a:r>
            <a:r>
              <a:rPr lang="en-US" sz="2900" dirty="0"/>
              <a:t> </a:t>
            </a:r>
          </a:p>
          <a:p>
            <a:pPr lvl="1">
              <a:spcAft>
                <a:spcPts val="600"/>
              </a:spcAft>
              <a:buClr>
                <a:srgbClr val="015396"/>
              </a:buClr>
              <a:buFont typeface="Wingdings" panose="05000000000000000000" pitchFamily="2" charset="2"/>
              <a:buChar char="§"/>
            </a:pPr>
            <a:r>
              <a:rPr lang="en-US" sz="2900" dirty="0"/>
              <a:t>The old, Census FAC website hyperlink will now automatically redirect users to: </a:t>
            </a:r>
            <a:r>
              <a:rPr lang="en-US" sz="2900" b="0" i="0" u="sng" strike="noStrike" dirty="0">
                <a:solidFill>
                  <a:srgbClr val="0563C1"/>
                </a:solidFill>
                <a:effectLst/>
                <a:latin typeface="Open Sans Light" panose="020B0306030504020204" pitchFamily="34" charset="0"/>
                <a:hlinkClick r:id="rId3"/>
              </a:rPr>
              <a:t>www.FAC.gov</a:t>
            </a:r>
            <a:r>
              <a:rPr lang="en-US" sz="2900" b="0" i="0" u="none" strike="noStrike" dirty="0">
                <a:solidFill>
                  <a:srgbClr val="000000"/>
                </a:solidFill>
                <a:effectLst/>
                <a:latin typeface="Open Sans Light" panose="020B0306030504020204" pitchFamily="34" charset="0"/>
              </a:rPr>
              <a:t> </a:t>
            </a:r>
            <a:r>
              <a:rPr lang="en-US" sz="2900" dirty="0"/>
              <a:t> </a:t>
            </a:r>
          </a:p>
          <a:p>
            <a:pPr>
              <a:spcAft>
                <a:spcPts val="600"/>
              </a:spcAft>
              <a:buClr>
                <a:srgbClr val="015396"/>
              </a:buClr>
            </a:pPr>
            <a:r>
              <a:rPr lang="en-US" sz="3200" dirty="0"/>
              <a:t>Search functionality for submitted/accepted audit reports is still under transition:</a:t>
            </a:r>
            <a:r>
              <a:rPr lang="en-US" sz="3300" dirty="0"/>
              <a:t> </a:t>
            </a:r>
          </a:p>
          <a:p>
            <a:pPr lvl="1">
              <a:spcAft>
                <a:spcPts val="600"/>
              </a:spcAft>
              <a:buClr>
                <a:srgbClr val="015396"/>
              </a:buClr>
              <a:buFont typeface="Wingdings" panose="05000000000000000000" pitchFamily="2" charset="2"/>
              <a:buChar char="§"/>
            </a:pPr>
            <a:r>
              <a:rPr lang="en-US" sz="2900" dirty="0"/>
              <a:t>All single audit reports </a:t>
            </a:r>
            <a:r>
              <a:rPr lang="en-US" sz="2900" u="sng" dirty="0"/>
              <a:t>accepted</a:t>
            </a:r>
            <a:r>
              <a:rPr lang="en-US" sz="2900" dirty="0"/>
              <a:t> after October 1, 2023:  Search via GSA FAC: </a:t>
            </a:r>
            <a:r>
              <a:rPr lang="en-US" sz="2900" dirty="0">
                <a:hlinkClick r:id="rId3"/>
              </a:rPr>
              <a:t>www.FAC.gov</a:t>
            </a:r>
            <a:endParaRPr lang="en-US" sz="2900" dirty="0"/>
          </a:p>
          <a:p>
            <a:pPr lvl="1">
              <a:spcAft>
                <a:spcPts val="600"/>
              </a:spcAft>
              <a:buClr>
                <a:srgbClr val="015396"/>
              </a:buClr>
              <a:buFont typeface="Wingdings" panose="05000000000000000000" pitchFamily="2" charset="2"/>
              <a:buChar char="§"/>
            </a:pPr>
            <a:r>
              <a:rPr lang="en-US" sz="2900" dirty="0"/>
              <a:t>All prior single audit reports: Search via Census FAC search page: </a:t>
            </a:r>
            <a:r>
              <a:rPr lang="en-US" sz="3200" dirty="0">
                <a:hlinkClick r:id="rId4"/>
              </a:rPr>
              <a:t>https://facdissem.census.gov/Main.aspx</a:t>
            </a:r>
            <a:r>
              <a:rPr lang="en-US" sz="3200" dirty="0"/>
              <a:t> </a:t>
            </a:r>
          </a:p>
          <a:p>
            <a:pPr>
              <a:spcAft>
                <a:spcPts val="600"/>
              </a:spcAft>
              <a:buClr>
                <a:srgbClr val="015396"/>
              </a:buClr>
            </a:pPr>
            <a:r>
              <a:rPr lang="en-US" sz="3500" dirty="0"/>
              <a:t>GSA anticipates transition completion by the end of the year, when submission of all audit reports and all historic single audit data will be available at </a:t>
            </a:r>
            <a:r>
              <a:rPr lang="en-US" sz="3500" dirty="0">
                <a:hlinkClick r:id="rId3"/>
              </a:rPr>
              <a:t>www.FAC.gov</a:t>
            </a:r>
            <a:r>
              <a:rPr lang="en-US" sz="3500" dirty="0"/>
              <a:t> </a:t>
            </a:r>
          </a:p>
          <a:p>
            <a:pPr>
              <a:spcAft>
                <a:spcPts val="600"/>
              </a:spcAft>
              <a:buClr>
                <a:srgbClr val="015396"/>
              </a:buClr>
            </a:pPr>
            <a:r>
              <a:rPr lang="en-US" sz="3200" dirty="0"/>
              <a:t>Reminder:  For-Profit and Foreign organizations must still submit audit reports to the HHS </a:t>
            </a:r>
            <a:r>
              <a:rPr lang="en-US" sz="3200" dirty="0">
                <a:hlinkClick r:id="rId5"/>
              </a:rPr>
              <a:t>Audit Resolution Division</a:t>
            </a:r>
            <a:endParaRPr lang="en-US" sz="1400" dirty="0"/>
          </a:p>
        </p:txBody>
      </p:sp>
      <p:sp>
        <p:nvSpPr>
          <p:cNvPr id="3" name="TextBox 1" descr="Learn more: NOT-OD-20-086&#10;FAQs: grants.nih.gov/faqs#/covid-19.htm&#10;">
            <a:extLst>
              <a:ext uri="{FF2B5EF4-FFF2-40B4-BE49-F238E27FC236}">
                <a16:creationId xmlns:a16="http://schemas.microsoft.com/office/drawing/2014/main" id="{D4C0D8DD-99C7-90E1-6E75-FA42930DA543}"/>
              </a:ext>
            </a:extLst>
          </p:cNvPr>
          <p:cNvSpPr txBox="1"/>
          <p:nvPr/>
        </p:nvSpPr>
        <p:spPr>
          <a:xfrm>
            <a:off x="7391400" y="6198395"/>
            <a:ext cx="3607824"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a:ln>
                  <a:noFill/>
                </a:ln>
                <a:solidFill>
                  <a:prstClr val="black"/>
                </a:solidFill>
                <a:effectLst/>
                <a:uLnTx/>
                <a:uFillTx/>
                <a:latin typeface="Open Sans"/>
                <a:ea typeface="+mn-ea"/>
                <a:cs typeface="+mn-cs"/>
                <a:hlinkClick r:id="rId6"/>
              </a:rPr>
              <a:t>NIH GPS 8.4.3 </a:t>
            </a:r>
            <a:endParaRPr kumimoji="0" lang="en-US" sz="1600" b="0" i="0" u="sng" strike="noStrike" kern="1200" cap="none" spc="0" normalizeH="0" baseline="0" noProof="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20333147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1688" y="2019299"/>
            <a:ext cx="3989557" cy="795339"/>
          </a:xfrm>
        </p:spPr>
        <p:txBody>
          <a:bodyPr>
            <a:normAutofit fontScale="90000"/>
          </a:bodyPr>
          <a:lstStyle/>
          <a:p>
            <a:r>
              <a:rPr lang="en-US" dirty="0"/>
              <a:t>Policy reminders</a:t>
            </a:r>
          </a:p>
        </p:txBody>
      </p:sp>
    </p:spTree>
    <p:extLst>
      <p:ext uri="{BB962C8B-B14F-4D97-AF65-F5344CB8AC3E}">
        <p14:creationId xmlns:p14="http://schemas.microsoft.com/office/powerpoint/2010/main" val="3781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B115E-AF83-4ACE-A8D9-4433C0F0202A}"/>
              </a:ext>
            </a:extLst>
          </p:cNvPr>
          <p:cNvSpPr>
            <a:spLocks noGrp="1"/>
          </p:cNvSpPr>
          <p:nvPr>
            <p:ph type="sldNum" sz="quarter" idx="4"/>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19</a:t>
            </a:fld>
            <a:endParaRPr lang="en-US"/>
          </a:p>
        </p:txBody>
      </p:sp>
      <p:sp>
        <p:nvSpPr>
          <p:cNvPr id="3" name="Content Placeholder 2">
            <a:extLst>
              <a:ext uri="{FF2B5EF4-FFF2-40B4-BE49-F238E27FC236}">
                <a16:creationId xmlns:a16="http://schemas.microsoft.com/office/drawing/2014/main" id="{6DA6B7AA-E536-43F2-BE42-9039294FEA2B}"/>
              </a:ext>
            </a:extLst>
          </p:cNvPr>
          <p:cNvSpPr>
            <a:spLocks noGrp="1"/>
          </p:cNvSpPr>
          <p:nvPr>
            <p:ph idx="1"/>
          </p:nvPr>
        </p:nvSpPr>
        <p:spPr/>
        <p:txBody>
          <a:bodyPr vert="horz" lIns="91440" tIns="45720" rIns="91440" bIns="45720" rtlCol="0" anchor="t">
            <a:normAutofit/>
          </a:bodyPr>
          <a:lstStyle/>
          <a:p>
            <a:pPr marL="342900" indent="-342900">
              <a:buClr>
                <a:srgbClr val="015396"/>
              </a:buClr>
              <a:buFont typeface="Arial" panose="020B0604020202020204" pitchFamily="34" charset="0"/>
              <a:buChar char="•"/>
            </a:pPr>
            <a:r>
              <a:rPr lang="en-US" dirty="0">
                <a:latin typeface="Open Sans"/>
                <a:ea typeface="Open Sans Light"/>
                <a:cs typeface="Open Sans Light"/>
              </a:rPr>
              <a:t>Annual </a:t>
            </a:r>
            <a:r>
              <a:rPr lang="en-US" i="1" dirty="0">
                <a:latin typeface="Open Sans"/>
                <a:ea typeface="Open Sans Light"/>
                <a:cs typeface="Open Sans Light"/>
              </a:rPr>
              <a:t>Research Performance Progress Report </a:t>
            </a:r>
            <a:r>
              <a:rPr lang="en-US" dirty="0">
                <a:latin typeface="Open Sans"/>
                <a:ea typeface="Open Sans Light"/>
                <a:cs typeface="Open Sans Light"/>
              </a:rPr>
              <a:t>(</a:t>
            </a:r>
            <a:r>
              <a:rPr lang="en-US" i="1" dirty="0">
                <a:latin typeface="Open Sans"/>
                <a:ea typeface="Open Sans Light"/>
                <a:cs typeface="Open Sans Light"/>
              </a:rPr>
              <a:t>RPPR</a:t>
            </a:r>
            <a:r>
              <a:rPr lang="en-US" dirty="0">
                <a:latin typeface="Open Sans"/>
                <a:ea typeface="Open Sans Light"/>
                <a:cs typeface="Open Sans Light"/>
              </a:rPr>
              <a:t>) Format</a:t>
            </a:r>
          </a:p>
          <a:p>
            <a:pPr marL="342900" indent="-342900">
              <a:buClr>
                <a:srgbClr val="015396"/>
              </a:buClr>
              <a:buFont typeface="Arial" panose="020B0604020202020204" pitchFamily="34" charset="0"/>
              <a:buChar char="•"/>
            </a:pPr>
            <a:r>
              <a:rPr lang="en-US" dirty="0">
                <a:latin typeface="Open Sans"/>
                <a:ea typeface="Open Sans Light"/>
                <a:cs typeface="Open Sans Light"/>
              </a:rPr>
              <a:t>Due Dates</a:t>
            </a:r>
          </a:p>
          <a:p>
            <a:pPr lvl="1">
              <a:spcBef>
                <a:spcPts val="600"/>
              </a:spcBef>
              <a:buClr>
                <a:srgbClr val="015396"/>
              </a:buClr>
              <a:buFont typeface="Wingdings" panose="05000000000000000000" pitchFamily="2" charset="2"/>
              <a:buChar char="§"/>
            </a:pPr>
            <a:r>
              <a:rPr lang="en-US" dirty="0">
                <a:latin typeface="Open Sans"/>
                <a:ea typeface="Open Sans Light"/>
                <a:cs typeface="Open Sans Light"/>
              </a:rPr>
              <a:t>Non-SNAP: Approximately 60 days before the start of next budget period</a:t>
            </a:r>
          </a:p>
          <a:p>
            <a:pPr lvl="1">
              <a:spcBef>
                <a:spcPts val="600"/>
              </a:spcBef>
              <a:buClr>
                <a:srgbClr val="015396"/>
              </a:buClr>
              <a:buFont typeface="Wingdings" panose="05000000000000000000" pitchFamily="2" charset="2"/>
              <a:buChar char="§"/>
            </a:pPr>
            <a:r>
              <a:rPr lang="en-US" dirty="0">
                <a:latin typeface="Open Sans"/>
                <a:ea typeface="Open Sans Light"/>
                <a:cs typeface="Open Sans Light"/>
              </a:rPr>
              <a:t>SNAP: Approximately 45 days before start of the next budget period</a:t>
            </a:r>
          </a:p>
          <a:p>
            <a:pPr lvl="1">
              <a:spcBef>
                <a:spcPts val="600"/>
              </a:spcBef>
              <a:spcAft>
                <a:spcPts val="600"/>
              </a:spcAft>
              <a:buClr>
                <a:srgbClr val="015396"/>
              </a:buClr>
              <a:buFont typeface="Wingdings" panose="05000000000000000000" pitchFamily="2" charset="2"/>
              <a:buChar char="§"/>
            </a:pPr>
            <a:r>
              <a:rPr lang="en-US" dirty="0">
                <a:latin typeface="Open Sans"/>
                <a:ea typeface="Open Sans Light"/>
                <a:cs typeface="Open Sans Light"/>
              </a:rPr>
              <a:t>Multi-Year Funded: on or before award anniversary date</a:t>
            </a:r>
          </a:p>
          <a:p>
            <a:pPr marL="1028700" lvl="1" indent="-342900">
              <a:spcBef>
                <a:spcPts val="600"/>
              </a:spcBef>
              <a:buClr>
                <a:srgbClr val="015396"/>
              </a:buClr>
            </a:pPr>
            <a:endParaRPr lang="en-US" dirty="0">
              <a:latin typeface="Open Sans"/>
            </a:endParaRPr>
          </a:p>
          <a:p>
            <a:pPr marL="342900" lvl="1" indent="-342900">
              <a:spcBef>
                <a:spcPts val="600"/>
              </a:spcBef>
              <a:buClr>
                <a:srgbClr val="015396"/>
              </a:buClr>
            </a:pPr>
            <a:r>
              <a:rPr lang="en-US" b="1" i="1" dirty="0">
                <a:latin typeface="Open Sans"/>
                <a:ea typeface="Open Sans Light"/>
                <a:cs typeface="Open Sans Light"/>
              </a:rPr>
              <a:t>Searchable list to determine which progress reports are due: </a:t>
            </a:r>
            <a:r>
              <a:rPr lang="en-US" dirty="0">
                <a:latin typeface="Open Sans"/>
                <a:ea typeface="Open Sans Light"/>
                <a:cs typeface="Open Sans Light"/>
                <a:hlinkClick r:id="rId2"/>
              </a:rPr>
              <a:t>https://public.era.nih.gov/commons/public/quickqueries/progressReportByIpf.era</a:t>
            </a:r>
            <a:r>
              <a:rPr lang="en-US" dirty="0">
                <a:latin typeface="Open Sans"/>
                <a:ea typeface="Open Sans Light"/>
                <a:cs typeface="Open Sans Light"/>
              </a:rPr>
              <a:t> </a:t>
            </a:r>
            <a:endParaRPr lang="en-US" dirty="0">
              <a:latin typeface="Open Sans"/>
            </a:endParaRPr>
          </a:p>
          <a:p>
            <a:pPr marL="0" indent="0">
              <a:buNone/>
            </a:pPr>
            <a:endParaRPr lang="en-US" dirty="0"/>
          </a:p>
        </p:txBody>
      </p:sp>
      <p:sp>
        <p:nvSpPr>
          <p:cNvPr id="4" name="Title 3">
            <a:extLst>
              <a:ext uri="{FF2B5EF4-FFF2-40B4-BE49-F238E27FC236}">
                <a16:creationId xmlns:a16="http://schemas.microsoft.com/office/drawing/2014/main" id="{EADDD6CF-D62D-465F-BF8E-F93C9213C356}"/>
              </a:ext>
            </a:extLst>
          </p:cNvPr>
          <p:cNvSpPr>
            <a:spLocks noGrp="1"/>
          </p:cNvSpPr>
          <p:nvPr>
            <p:ph type="title"/>
          </p:nvPr>
        </p:nvSpPr>
        <p:spPr/>
        <p:txBody>
          <a:bodyPr/>
          <a:lstStyle/>
          <a:p>
            <a:r>
              <a:rPr lang="en-US">
                <a:solidFill>
                  <a:srgbClr val="015396"/>
                </a:solidFill>
              </a:rPr>
              <a:t>Reminder: Timely Progress Reports</a:t>
            </a:r>
          </a:p>
        </p:txBody>
      </p:sp>
    </p:spTree>
    <p:extLst>
      <p:ext uri="{BB962C8B-B14F-4D97-AF65-F5344CB8AC3E}">
        <p14:creationId xmlns:p14="http://schemas.microsoft.com/office/powerpoint/2010/main" val="393843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78F7A-31EE-B381-EAC3-F14F51666A70}"/>
              </a:ext>
            </a:extLst>
          </p:cNvPr>
          <p:cNvSpPr/>
          <p:nvPr/>
        </p:nvSpPr>
        <p:spPr>
          <a:xfrm>
            <a:off x="705293" y="648586"/>
            <a:ext cx="10781415" cy="5587827"/>
          </a:xfrm>
          <a:prstGeom prst="rect">
            <a:avLst/>
          </a:prstGeom>
          <a:solidFill>
            <a:srgbClr val="0153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
        <p:nvSpPr>
          <p:cNvPr id="2" name="Content Placeholder 1">
            <a:extLst>
              <a:ext uri="{FF2B5EF4-FFF2-40B4-BE49-F238E27FC236}">
                <a16:creationId xmlns:a16="http://schemas.microsoft.com/office/drawing/2014/main" id="{CA84ABD5-2DF1-BFF0-F889-EC2B9E34C917}"/>
              </a:ext>
            </a:extLst>
          </p:cNvPr>
          <p:cNvSpPr>
            <a:spLocks noGrp="1"/>
          </p:cNvSpPr>
          <p:nvPr>
            <p:ph idx="1"/>
          </p:nvPr>
        </p:nvSpPr>
        <p:spPr>
          <a:xfrm>
            <a:off x="1380460" y="1548581"/>
            <a:ext cx="5116033" cy="4351338"/>
          </a:xfrm>
        </p:spPr>
        <p:txBody>
          <a:bodyPr/>
          <a:lstStyle/>
          <a:p>
            <a:r>
              <a:rPr lang="en-US" sz="3200" b="1" dirty="0">
                <a:solidFill>
                  <a:schemeClr val="bg1">
                    <a:lumMod val="85000"/>
                  </a:schemeClr>
                </a:solidFill>
              </a:rPr>
              <a:t>UPDATES:</a:t>
            </a:r>
          </a:p>
          <a:p>
            <a:pPr lvl="1"/>
            <a:r>
              <a:rPr lang="en-US" sz="2800" dirty="0">
                <a:solidFill>
                  <a:schemeClr val="bg1"/>
                </a:solidFill>
              </a:rPr>
              <a:t>Budget</a:t>
            </a:r>
          </a:p>
          <a:p>
            <a:pPr lvl="1"/>
            <a:r>
              <a:rPr lang="en-US" sz="2800" dirty="0">
                <a:solidFill>
                  <a:schemeClr val="bg1"/>
                </a:solidFill>
              </a:rPr>
              <a:t>Policy</a:t>
            </a:r>
          </a:p>
          <a:p>
            <a:pPr lvl="1"/>
            <a:r>
              <a:rPr lang="en-US" sz="2800" dirty="0">
                <a:solidFill>
                  <a:schemeClr val="bg1"/>
                </a:solidFill>
              </a:rPr>
              <a:t>System Process</a:t>
            </a:r>
          </a:p>
          <a:p>
            <a:pPr lvl="1"/>
            <a:r>
              <a:rPr lang="en-US" sz="2800" dirty="0">
                <a:solidFill>
                  <a:schemeClr val="bg1"/>
                </a:solidFill>
              </a:rPr>
              <a:t>Compliance Updates</a:t>
            </a:r>
          </a:p>
          <a:p>
            <a:r>
              <a:rPr lang="en-US" sz="3200" b="1" dirty="0">
                <a:solidFill>
                  <a:schemeClr val="bg1">
                    <a:lumMod val="85000"/>
                  </a:schemeClr>
                </a:solidFill>
              </a:rPr>
              <a:t>Policy Reminders</a:t>
            </a:r>
          </a:p>
          <a:p>
            <a:r>
              <a:rPr lang="en-US" sz="3200" b="1" dirty="0">
                <a:solidFill>
                  <a:schemeClr val="bg1">
                    <a:lumMod val="85000"/>
                  </a:schemeClr>
                </a:solidFill>
              </a:rPr>
              <a:t>Resources</a:t>
            </a:r>
          </a:p>
          <a:p>
            <a:r>
              <a:rPr lang="en-US" sz="3200" b="1" dirty="0">
                <a:solidFill>
                  <a:schemeClr val="bg1">
                    <a:lumMod val="85000"/>
                  </a:schemeClr>
                </a:solidFill>
              </a:rPr>
              <a:t>Q&amp;A</a:t>
            </a:r>
          </a:p>
          <a:p>
            <a:endParaRPr lang="en-US" dirty="0"/>
          </a:p>
        </p:txBody>
      </p:sp>
      <p:sp>
        <p:nvSpPr>
          <p:cNvPr id="3" name="Title 2">
            <a:extLst>
              <a:ext uri="{FF2B5EF4-FFF2-40B4-BE49-F238E27FC236}">
                <a16:creationId xmlns:a16="http://schemas.microsoft.com/office/drawing/2014/main" id="{4DA50C53-17BB-A8CA-1F7B-BC8829720AA0}"/>
              </a:ext>
            </a:extLst>
          </p:cNvPr>
          <p:cNvSpPr>
            <a:spLocks noGrp="1"/>
          </p:cNvSpPr>
          <p:nvPr>
            <p:ph type="title"/>
          </p:nvPr>
        </p:nvSpPr>
        <p:spPr>
          <a:xfrm>
            <a:off x="1470160" y="435802"/>
            <a:ext cx="3584726" cy="1325563"/>
          </a:xfrm>
        </p:spPr>
        <p:txBody>
          <a:bodyPr>
            <a:normAutofit/>
          </a:bodyPr>
          <a:lstStyle/>
          <a:p>
            <a:r>
              <a:rPr lang="en-US" sz="4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AGENDA</a:t>
            </a:r>
          </a:p>
        </p:txBody>
      </p:sp>
      <p:pic>
        <p:nvPicPr>
          <p:cNvPr id="5" name="Picture 4" descr="Kasima Garst">
            <a:extLst>
              <a:ext uri="{FF2B5EF4-FFF2-40B4-BE49-F238E27FC236}">
                <a16:creationId xmlns:a16="http://schemas.microsoft.com/office/drawing/2014/main" id="{EE3F7B51-5544-5D23-F761-FF6ACA768A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44069" y="1162445"/>
            <a:ext cx="1328358" cy="199645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Brian Sass-Hurst">
            <a:extLst>
              <a:ext uri="{FF2B5EF4-FFF2-40B4-BE49-F238E27FC236}">
                <a16:creationId xmlns:a16="http://schemas.microsoft.com/office/drawing/2014/main" id="{54032828-0C95-D032-2932-D83F0AEF67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44069" y="3747697"/>
            <a:ext cx="1328358" cy="197966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027ECB60-A13E-7B9C-9B9E-A7A3EDA81CD1}"/>
              </a:ext>
            </a:extLst>
          </p:cNvPr>
          <p:cNvSpPr txBox="1"/>
          <p:nvPr/>
        </p:nvSpPr>
        <p:spPr>
          <a:xfrm>
            <a:off x="8803745" y="4159661"/>
            <a:ext cx="2137025" cy="1508105"/>
          </a:xfrm>
          <a:prstGeom prst="rect">
            <a:avLst/>
          </a:prstGeom>
          <a:noFill/>
        </p:spPr>
        <p:txBody>
          <a:bodyPr wrap="square" rtlCol="0">
            <a:spAutoFit/>
          </a:bodyPr>
          <a:lstStyle/>
          <a:p>
            <a:pPr algn="ctr"/>
            <a:r>
              <a:rPr lang="en-US" sz="2000" b="1" dirty="0">
                <a:solidFill>
                  <a:schemeClr val="bg1">
                    <a:lumMod val="85000"/>
                  </a:schemeClr>
                </a:solidFill>
              </a:rPr>
              <a:t>Brian Sass-Hurst</a:t>
            </a:r>
          </a:p>
          <a:p>
            <a:pPr algn="ctr"/>
            <a:r>
              <a:rPr lang="en-US" dirty="0">
                <a:solidFill>
                  <a:schemeClr val="bg1">
                    <a:lumMod val="85000"/>
                  </a:schemeClr>
                </a:solidFill>
              </a:rPr>
              <a:t>Assistant Grants Compliance Officer,</a:t>
            </a:r>
          </a:p>
          <a:p>
            <a:pPr algn="ctr"/>
            <a:r>
              <a:rPr lang="en-US" dirty="0">
                <a:solidFill>
                  <a:schemeClr val="bg1">
                    <a:lumMod val="85000"/>
                  </a:schemeClr>
                </a:solidFill>
              </a:rPr>
              <a:t>NIH</a:t>
            </a:r>
          </a:p>
          <a:p>
            <a:endParaRPr lang="en-US" dirty="0"/>
          </a:p>
        </p:txBody>
      </p:sp>
      <p:sp>
        <p:nvSpPr>
          <p:cNvPr id="8" name="TextBox 7">
            <a:extLst>
              <a:ext uri="{FF2B5EF4-FFF2-40B4-BE49-F238E27FC236}">
                <a16:creationId xmlns:a16="http://schemas.microsoft.com/office/drawing/2014/main" id="{74736A6D-6800-5FD8-914C-FC505F77224F}"/>
              </a:ext>
            </a:extLst>
          </p:cNvPr>
          <p:cNvSpPr txBox="1"/>
          <p:nvPr/>
        </p:nvSpPr>
        <p:spPr>
          <a:xfrm>
            <a:off x="8803745" y="1490032"/>
            <a:ext cx="2137025" cy="1508105"/>
          </a:xfrm>
          <a:prstGeom prst="rect">
            <a:avLst/>
          </a:prstGeom>
          <a:noFill/>
        </p:spPr>
        <p:txBody>
          <a:bodyPr wrap="square" lIns="91440" tIns="45720" rIns="91440" bIns="45720" rtlCol="0" anchor="t">
            <a:spAutoFit/>
          </a:bodyPr>
          <a:lstStyle/>
          <a:p>
            <a:pPr algn="ctr"/>
            <a:r>
              <a:rPr lang="en-US" sz="2000" b="1" dirty="0">
                <a:solidFill>
                  <a:schemeClr val="bg1">
                    <a:lumMod val="85000"/>
                  </a:schemeClr>
                </a:solidFill>
              </a:rPr>
              <a:t>Kasima Garst</a:t>
            </a:r>
          </a:p>
          <a:p>
            <a:pPr algn="ctr"/>
            <a:r>
              <a:rPr lang="en-US" dirty="0">
                <a:solidFill>
                  <a:schemeClr val="bg1">
                    <a:lumMod val="85000"/>
                  </a:schemeClr>
                </a:solidFill>
              </a:rPr>
              <a:t>Acting Director, </a:t>
            </a:r>
          </a:p>
          <a:p>
            <a:pPr algn="ctr"/>
            <a:r>
              <a:rPr lang="en-US" dirty="0">
                <a:solidFill>
                  <a:schemeClr val="bg1">
                    <a:lumMod val="85000"/>
                  </a:schemeClr>
                </a:solidFill>
              </a:rPr>
              <a:t>Division of Grant Systems Integration,</a:t>
            </a:r>
            <a:endParaRPr lang="en-US" dirty="0">
              <a:solidFill>
                <a:schemeClr val="bg1">
                  <a:lumMod val="85000"/>
                </a:schemeClr>
              </a:solidFill>
              <a:cs typeface="Calibri"/>
            </a:endParaRPr>
          </a:p>
          <a:p>
            <a:pPr algn="ctr"/>
            <a:r>
              <a:rPr lang="en-US" dirty="0">
                <a:solidFill>
                  <a:schemeClr val="bg1">
                    <a:lumMod val="85000"/>
                  </a:schemeClr>
                </a:solidFill>
              </a:rPr>
              <a:t>NIH</a:t>
            </a:r>
          </a:p>
        </p:txBody>
      </p:sp>
    </p:spTree>
    <p:extLst>
      <p:ext uri="{BB962C8B-B14F-4D97-AF65-F5344CB8AC3E}">
        <p14:creationId xmlns:p14="http://schemas.microsoft.com/office/powerpoint/2010/main" val="188036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911AE-FFE5-AD27-E027-0BFF51A51230}"/>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20</a:t>
            </a:fld>
            <a:endParaRPr lang="en-US"/>
          </a:p>
        </p:txBody>
      </p:sp>
      <p:sp>
        <p:nvSpPr>
          <p:cNvPr id="4" name="Title 3">
            <a:extLst>
              <a:ext uri="{FF2B5EF4-FFF2-40B4-BE49-F238E27FC236}">
                <a16:creationId xmlns:a16="http://schemas.microsoft.com/office/drawing/2014/main" id="{AEC389EA-A787-7CF9-4F02-8700FB1E7E4A}"/>
              </a:ext>
            </a:extLst>
          </p:cNvPr>
          <p:cNvSpPr>
            <a:spLocks noGrp="1"/>
          </p:cNvSpPr>
          <p:nvPr>
            <p:ph type="title"/>
          </p:nvPr>
        </p:nvSpPr>
        <p:spPr/>
        <p:txBody>
          <a:bodyPr>
            <a:normAutofit fontScale="90000"/>
          </a:bodyPr>
          <a:lstStyle/>
          <a:p>
            <a:r>
              <a:rPr lang="en-US" sz="3600">
                <a:solidFill>
                  <a:srgbClr val="015396"/>
                </a:solidFill>
              </a:rPr>
              <a:t>Reminder: Federal Financial Report and Financial Closeout Service Center Updated Guidance for Returning Grant Funds</a:t>
            </a:r>
          </a:p>
        </p:txBody>
      </p:sp>
      <p:sp>
        <p:nvSpPr>
          <p:cNvPr id="3" name="Content Placeholder 2">
            <a:extLst>
              <a:ext uri="{FF2B5EF4-FFF2-40B4-BE49-F238E27FC236}">
                <a16:creationId xmlns:a16="http://schemas.microsoft.com/office/drawing/2014/main" id="{4DFC85C5-E264-A295-7D8A-8A6C6C6FFA75}"/>
              </a:ext>
            </a:extLst>
          </p:cNvPr>
          <p:cNvSpPr>
            <a:spLocks noGrp="1"/>
          </p:cNvSpPr>
          <p:nvPr>
            <p:ph idx="1"/>
          </p:nvPr>
        </p:nvSpPr>
        <p:spPr>
          <a:xfrm>
            <a:off x="838200" y="1919538"/>
            <a:ext cx="10515600" cy="4486275"/>
          </a:xfrm>
        </p:spPr>
        <p:txBody>
          <a:bodyPr vert="horz" lIns="91440" tIns="45720" rIns="91440" bIns="45720" rtlCol="0" anchor="t">
            <a:normAutofit fontScale="85000" lnSpcReduction="10000"/>
          </a:bodyPr>
          <a:lstStyle/>
          <a:p>
            <a:pPr>
              <a:buClr>
                <a:srgbClr val="015396"/>
              </a:buClr>
            </a:pPr>
            <a:r>
              <a:rPr lang="en-US" dirty="0">
                <a:latin typeface="Open Sans"/>
                <a:ea typeface="Open Sans Light"/>
                <a:cs typeface="Open Sans Light"/>
              </a:rPr>
              <a:t>NIH recipients who need to return funds in the PMS for NIH grant awards that have ended, but funds have not yet expired (e.g., funds obligated from an annual appropriation within 5 years of current fiscal year).</a:t>
            </a:r>
          </a:p>
          <a:p>
            <a:pPr>
              <a:buClr>
                <a:srgbClr val="015396"/>
              </a:buClr>
            </a:pPr>
            <a:r>
              <a:rPr lang="en-US" dirty="0">
                <a:latin typeface="Open Sans"/>
                <a:ea typeface="Open Sans Light"/>
                <a:cs typeface="Open Sans Light"/>
              </a:rPr>
              <a:t>When recipients need to return funds on an NIH grant:</a:t>
            </a:r>
          </a:p>
          <a:p>
            <a:pPr lvl="1">
              <a:buClr>
                <a:srgbClr val="015396"/>
              </a:buClr>
              <a:buFont typeface="Wingdings" panose="05000000000000000000" pitchFamily="2" charset="2"/>
              <a:buChar char="§"/>
            </a:pPr>
            <a:r>
              <a:rPr lang="en-US" dirty="0">
                <a:latin typeface="Open Sans"/>
                <a:ea typeface="Open Sans Light"/>
                <a:cs typeface="Open Sans Light"/>
              </a:rPr>
              <a:t>If the refund is $20,000 or greater, NIH recipients must </a:t>
            </a:r>
          </a:p>
          <a:p>
            <a:pPr lvl="1">
              <a:buClr>
                <a:srgbClr val="015396"/>
              </a:buClr>
              <a:buFont typeface="Wingdings" panose="05000000000000000000" pitchFamily="2" charset="2"/>
              <a:buChar char="§"/>
            </a:pPr>
            <a:r>
              <a:rPr lang="en-US" dirty="0">
                <a:latin typeface="Open Sans"/>
                <a:ea typeface="Open Sans Light"/>
                <a:cs typeface="Open Sans Light"/>
              </a:rPr>
              <a:t>(1) submit a revised FFR, and</a:t>
            </a:r>
          </a:p>
          <a:p>
            <a:pPr lvl="2">
              <a:buClr>
                <a:srgbClr val="015396"/>
              </a:buClr>
              <a:buFont typeface="Wingdings" panose="05000000000000000000" pitchFamily="2" charset="2"/>
              <a:buChar char="§"/>
            </a:pPr>
            <a:r>
              <a:rPr lang="en-US" dirty="0">
                <a:latin typeface="Open Sans"/>
                <a:ea typeface="Open Sans Light"/>
                <a:cs typeface="Open Sans Light"/>
              </a:rPr>
              <a:t>(2) post the refund to the PMS document if the funds have not expired and are reconciled and closed in PMS.  </a:t>
            </a:r>
            <a:endParaRPr lang="en-US" dirty="0">
              <a:latin typeface="Open Sans"/>
            </a:endParaRPr>
          </a:p>
          <a:p>
            <a:pPr lvl="1">
              <a:buClr>
                <a:srgbClr val="015396"/>
              </a:buClr>
              <a:buFont typeface="Wingdings" panose="05000000000000000000" pitchFamily="2" charset="2"/>
              <a:buChar char="§"/>
            </a:pPr>
            <a:r>
              <a:rPr lang="en-US" dirty="0">
                <a:latin typeface="Open Sans"/>
                <a:ea typeface="Open Sans Light"/>
                <a:cs typeface="Open Sans Light"/>
              </a:rPr>
              <a:t>All refunds under $20,000 on closed PMS documents should be sent directly to PMS with instruction to post the funds to Miscellaneous Receipts.  </a:t>
            </a:r>
            <a:endParaRPr lang="en-US" dirty="0">
              <a:latin typeface="Open Sans"/>
            </a:endParaRPr>
          </a:p>
          <a:p>
            <a:pPr>
              <a:buClr>
                <a:srgbClr val="015396"/>
              </a:buClr>
            </a:pPr>
            <a:r>
              <a:rPr lang="en-US" dirty="0">
                <a:latin typeface="Open Sans"/>
                <a:ea typeface="Open Sans Light"/>
                <a:cs typeface="Open Sans Light"/>
              </a:rPr>
              <a:t>PMS refund instructions may be found at </a:t>
            </a:r>
            <a:r>
              <a:rPr lang="en-US" dirty="0">
                <a:latin typeface="Open Sans"/>
                <a:ea typeface="Open Sans Light"/>
                <a:cs typeface="Open Sans Light"/>
                <a:hlinkClick r:id="rId3"/>
              </a:rPr>
              <a:t>https://pms.psc.gov/grant-recipients/returning-funds-interest.html</a:t>
            </a:r>
            <a:r>
              <a:rPr lang="en-US" dirty="0">
                <a:latin typeface="Open Sans"/>
                <a:ea typeface="Open Sans Light"/>
                <a:cs typeface="Open Sans Light"/>
              </a:rPr>
              <a:t>. </a:t>
            </a:r>
            <a:endParaRPr lang="en-US" dirty="0">
              <a:latin typeface="Open Sans"/>
            </a:endParaRPr>
          </a:p>
          <a:p>
            <a:pPr>
              <a:buClr>
                <a:srgbClr val="015396"/>
              </a:buClr>
            </a:pPr>
            <a:r>
              <a:rPr lang="en-US" dirty="0">
                <a:latin typeface="Open Sans"/>
                <a:ea typeface="Open Sans Light"/>
                <a:cs typeface="Open Sans Light"/>
              </a:rPr>
              <a:t>A chart outlining the updated refund process for various scenarios may be found at </a:t>
            </a:r>
            <a:r>
              <a:rPr lang="en-US" dirty="0">
                <a:latin typeface="Open Sans"/>
                <a:ea typeface="Open Sans Light"/>
                <a:cs typeface="Open Sans Light"/>
                <a:hlinkClick r:id="rId4"/>
              </a:rPr>
              <a:t>https://grants.nih.gov/policy/compliance.htm</a:t>
            </a:r>
            <a:r>
              <a:rPr lang="en-US" dirty="0">
                <a:latin typeface="Open Sans"/>
                <a:ea typeface="Open Sans Light"/>
                <a:cs typeface="Open Sans Light"/>
              </a:rPr>
              <a:t> under Compliance Resources.</a:t>
            </a:r>
          </a:p>
        </p:txBody>
      </p:sp>
      <p:sp>
        <p:nvSpPr>
          <p:cNvPr id="5" name="TextBox 4" descr="Learn more: NOT-OD-20-086&#10;FAQs: grants.nih.gov/faqs#/covid-19.htm&#10;">
            <a:extLst>
              <a:ext uri="{FF2B5EF4-FFF2-40B4-BE49-F238E27FC236}">
                <a16:creationId xmlns:a16="http://schemas.microsoft.com/office/drawing/2014/main" id="{81663DF7-4E72-1DEB-A338-7254539A3798}"/>
              </a:ext>
            </a:extLst>
          </p:cNvPr>
          <p:cNvSpPr txBox="1"/>
          <p:nvPr/>
        </p:nvSpPr>
        <p:spPr>
          <a:xfrm>
            <a:off x="6377023" y="6137434"/>
            <a:ext cx="4558593" cy="749141"/>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effectLst/>
                <a:uLnTx/>
                <a:uFillTx/>
                <a:latin typeface="Open Sans"/>
                <a:ea typeface="+mn-ea"/>
                <a:cs typeface="+mn-cs"/>
              </a:rPr>
              <a:t>Learn more: </a:t>
            </a:r>
            <a:r>
              <a:rPr lang="en-US" sz="2000">
                <a:latin typeface="Open Sans"/>
                <a:hlinkClick r:id="rId5"/>
              </a:rPr>
              <a:t>NOT-OD-23-102</a:t>
            </a:r>
            <a:endParaRPr lang="en-US" b="0" i="0" u="sng" strike="noStrike" kern="1200" cap="none" spc="0" normalizeH="0" baseline="0" noProof="0">
              <a:ln>
                <a:noFill/>
              </a:ln>
              <a:effectLst/>
              <a:uLnTx/>
              <a:uFillTx/>
              <a:latin typeface="Open Sans"/>
              <a:ea typeface="Open Sans"/>
              <a:cs typeface="Open Sans"/>
            </a:endParaRPr>
          </a:p>
        </p:txBody>
      </p:sp>
    </p:spTree>
    <p:extLst>
      <p:ext uri="{BB962C8B-B14F-4D97-AF65-F5344CB8AC3E}">
        <p14:creationId xmlns:p14="http://schemas.microsoft.com/office/powerpoint/2010/main" val="347099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B62564-DDAE-4B79-9636-30B1F77A188D}"/>
              </a:ext>
            </a:extLst>
          </p:cNvPr>
          <p:cNvSpPr>
            <a:spLocks noGrp="1"/>
          </p:cNvSpPr>
          <p:nvPr>
            <p:ph type="sldNum" sz="quarter" idx="4"/>
          </p:nvPr>
        </p:nvSpPr>
        <p:spPr/>
        <p:txBody>
          <a:bodyPr/>
          <a:lstStyle/>
          <a:p>
            <a:fld id="{A7DDB576-49B3-42E2-89EA-6E35EA8EF806}" type="slidenum">
              <a:rPr lang="en-US" smtClean="0"/>
              <a:pPr/>
              <a:t>21</a:t>
            </a:fld>
            <a:endParaRPr lang="en-US"/>
          </a:p>
        </p:txBody>
      </p:sp>
      <p:sp>
        <p:nvSpPr>
          <p:cNvPr id="4" name="Title 3">
            <a:extLst>
              <a:ext uri="{FF2B5EF4-FFF2-40B4-BE49-F238E27FC236}">
                <a16:creationId xmlns:a16="http://schemas.microsoft.com/office/drawing/2014/main" id="{735CC164-F37D-4565-8B87-7242C3BD280D}"/>
              </a:ext>
            </a:extLst>
          </p:cNvPr>
          <p:cNvSpPr>
            <a:spLocks noGrp="1"/>
          </p:cNvSpPr>
          <p:nvPr>
            <p:ph type="title"/>
          </p:nvPr>
        </p:nvSpPr>
        <p:spPr/>
        <p:txBody>
          <a:bodyPr/>
          <a:lstStyle/>
          <a:p>
            <a:r>
              <a:rPr lang="en-US" dirty="0"/>
              <a:t>Reminder: Invention Reporting</a:t>
            </a:r>
          </a:p>
        </p:txBody>
      </p:sp>
      <p:sp>
        <p:nvSpPr>
          <p:cNvPr id="3" name="Content Placeholder 2">
            <a:extLst>
              <a:ext uri="{FF2B5EF4-FFF2-40B4-BE49-F238E27FC236}">
                <a16:creationId xmlns:a16="http://schemas.microsoft.com/office/drawing/2014/main" id="{1F1BBE3F-7F5C-4B7B-AE33-FB994F256FE7}"/>
              </a:ext>
            </a:extLst>
          </p:cNvPr>
          <p:cNvSpPr>
            <a:spLocks noGrp="1"/>
          </p:cNvSpPr>
          <p:nvPr>
            <p:ph idx="1"/>
          </p:nvPr>
        </p:nvSpPr>
        <p:spPr>
          <a:xfrm>
            <a:off x="883920" y="1398147"/>
            <a:ext cx="10515600" cy="4351338"/>
          </a:xfrm>
        </p:spPr>
        <p:txBody>
          <a:bodyPr vert="horz" lIns="91440" tIns="45720" rIns="91440" bIns="45720" rtlCol="0" anchor="t">
            <a:normAutofit fontScale="85000" lnSpcReduction="10000"/>
          </a:bodyPr>
          <a:lstStyle/>
          <a:p>
            <a:pPr marL="342900" indent="-342900">
              <a:spcBef>
                <a:spcPts val="600"/>
              </a:spcBef>
              <a:spcAft>
                <a:spcPts val="600"/>
              </a:spcAft>
              <a:buClr>
                <a:srgbClr val="015396"/>
              </a:buClr>
            </a:pPr>
            <a:r>
              <a:rPr lang="en-US" b="1" dirty="0">
                <a:solidFill>
                  <a:srgbClr val="3B3B3B"/>
                </a:solidFill>
                <a:latin typeface="+mn-lt"/>
                <a:ea typeface="Open Sans"/>
                <a:cs typeface="Open Sans"/>
              </a:rPr>
              <a:t>Reporting of inventions through </a:t>
            </a:r>
            <a:r>
              <a:rPr lang="en-US" b="1" dirty="0" err="1">
                <a:solidFill>
                  <a:srgbClr val="3B3B3B"/>
                </a:solidFill>
                <a:latin typeface="+mn-lt"/>
                <a:ea typeface="Open Sans"/>
                <a:cs typeface="Open Sans"/>
              </a:rPr>
              <a:t>iEdison</a:t>
            </a:r>
            <a:r>
              <a:rPr lang="en-US" b="1" dirty="0">
                <a:solidFill>
                  <a:srgbClr val="3B3B3B"/>
                </a:solidFill>
                <a:latin typeface="+mn-lt"/>
                <a:ea typeface="Open Sans"/>
                <a:cs typeface="Open Sans"/>
              </a:rPr>
              <a:t> is mandatory.</a:t>
            </a:r>
          </a:p>
          <a:p>
            <a:pPr lvl="1">
              <a:spcBef>
                <a:spcPts val="600"/>
              </a:spcBef>
              <a:spcAft>
                <a:spcPts val="600"/>
              </a:spcAft>
              <a:buClr>
                <a:srgbClr val="015396"/>
              </a:buClr>
              <a:buFont typeface="Wingdings" panose="05000000000000000000" pitchFamily="2" charset="2"/>
              <a:buChar char="§"/>
            </a:pPr>
            <a:r>
              <a:rPr lang="en-US" dirty="0">
                <a:solidFill>
                  <a:srgbClr val="000000"/>
                </a:solidFill>
                <a:latin typeface="+mn-lt"/>
              </a:rPr>
              <a:t>Reminder: Management of the </a:t>
            </a:r>
            <a:r>
              <a:rPr lang="en-US" dirty="0" err="1">
                <a:solidFill>
                  <a:srgbClr val="000000"/>
                </a:solidFill>
                <a:latin typeface="+mn-lt"/>
              </a:rPr>
              <a:t>iEdison</a:t>
            </a:r>
            <a:r>
              <a:rPr lang="en-US" dirty="0">
                <a:solidFill>
                  <a:srgbClr val="000000"/>
                </a:solidFill>
                <a:latin typeface="+mn-lt"/>
              </a:rPr>
              <a:t> system has transitioned from the NIH eRA to the NIST, U.S. Dept. of Commerce (DOC). The new </a:t>
            </a:r>
            <a:r>
              <a:rPr lang="en-US" dirty="0" err="1">
                <a:solidFill>
                  <a:srgbClr val="000000"/>
                </a:solidFill>
                <a:latin typeface="+mn-lt"/>
              </a:rPr>
              <a:t>iEdison</a:t>
            </a:r>
            <a:r>
              <a:rPr lang="en-US" dirty="0">
                <a:solidFill>
                  <a:srgbClr val="000000"/>
                </a:solidFill>
                <a:latin typeface="+mn-lt"/>
              </a:rPr>
              <a:t> by NIST was launched August 9, 2022.</a:t>
            </a:r>
          </a:p>
          <a:p>
            <a:pPr marL="342900" indent="-342900">
              <a:spcBef>
                <a:spcPts val="600"/>
              </a:spcBef>
              <a:spcAft>
                <a:spcPts val="600"/>
              </a:spcAft>
              <a:buClr>
                <a:srgbClr val="015396"/>
              </a:buClr>
            </a:pPr>
            <a:r>
              <a:rPr lang="en-US" dirty="0">
                <a:solidFill>
                  <a:srgbClr val="3B3B3B"/>
                </a:solidFill>
                <a:latin typeface="+mn-lt"/>
                <a:ea typeface="Open Sans"/>
                <a:cs typeface="Open Sans"/>
              </a:rPr>
              <a:t>Annually, in the progress report (RPPR Section C.4), identify any inventions, patent applications and/or licenses resulting from the award.</a:t>
            </a:r>
            <a:endParaRPr lang="en-US" dirty="0">
              <a:latin typeface="+mn-lt"/>
            </a:endParaRPr>
          </a:p>
          <a:p>
            <a:pPr marL="342900" indent="-342900">
              <a:spcBef>
                <a:spcPts val="600"/>
              </a:spcBef>
              <a:spcAft>
                <a:spcPts val="600"/>
              </a:spcAft>
              <a:buClr>
                <a:srgbClr val="015396"/>
              </a:buClr>
            </a:pPr>
            <a:r>
              <a:rPr lang="en-US" dirty="0">
                <a:solidFill>
                  <a:srgbClr val="3B3B3B"/>
                </a:solidFill>
                <a:latin typeface="+mn-lt"/>
                <a:ea typeface="Open Sans"/>
                <a:cs typeface="Open Sans"/>
              </a:rPr>
              <a:t>A Final Invention Statement and Certification (HHS 568) must be submitted within 120 calendar days of the project period end date of all awards that support research. The Statement shall include all inventions which were conceived or first actually reduced to practice during the course of work under the grant or award, from the original effective date of support through the date of completion or termination.</a:t>
            </a:r>
            <a:endParaRPr lang="en-US" dirty="0">
              <a:solidFill>
                <a:srgbClr val="000000"/>
              </a:solidFill>
              <a:latin typeface="+mn-lt"/>
              <a:ea typeface="Open Sans"/>
              <a:cs typeface="Open Sans"/>
            </a:endParaRPr>
          </a:p>
          <a:p>
            <a:pPr marL="342900" indent="-342900">
              <a:spcBef>
                <a:spcPts val="600"/>
              </a:spcBef>
              <a:spcAft>
                <a:spcPts val="600"/>
              </a:spcAft>
              <a:buClr>
                <a:srgbClr val="015396"/>
              </a:buClr>
            </a:pPr>
            <a:r>
              <a:rPr lang="en-US" dirty="0">
                <a:solidFill>
                  <a:srgbClr val="3B3B3B"/>
                </a:solidFill>
                <a:latin typeface="+mn-lt"/>
                <a:ea typeface="Open Sans"/>
                <a:cs typeface="Open Sans"/>
              </a:rPr>
              <a:t>Failure to report all inventions may result in your organization’s loss of rights in the invention or other actions as appropriate.</a:t>
            </a:r>
            <a:endParaRPr lang="en-US" dirty="0">
              <a:latin typeface="+mn-lt"/>
            </a:endParaRPr>
          </a:p>
          <a:p>
            <a:pPr marL="0" indent="0">
              <a:buNone/>
            </a:pPr>
            <a:endParaRPr lang="en-US" dirty="0"/>
          </a:p>
        </p:txBody>
      </p:sp>
      <p:sp>
        <p:nvSpPr>
          <p:cNvPr id="7" name="TextBox 6" descr="Learn more: NOT-OD-20-086&#10;FAQs: grants.nih.gov/faqs#/covid-19.htm&#10;">
            <a:extLst>
              <a:ext uri="{FF2B5EF4-FFF2-40B4-BE49-F238E27FC236}">
                <a16:creationId xmlns:a16="http://schemas.microsoft.com/office/drawing/2014/main" id="{CB70081D-AD11-0292-5974-9B864C1AF83F}"/>
              </a:ext>
            </a:extLst>
          </p:cNvPr>
          <p:cNvSpPr txBox="1"/>
          <p:nvPr/>
        </p:nvSpPr>
        <p:spPr>
          <a:xfrm>
            <a:off x="3196045" y="5972651"/>
            <a:ext cx="7835887" cy="88534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400" b="0" i="0" u="none" kern="1200" cap="none" spc="0" normalizeH="0" baseline="0" noProof="0">
                <a:ln>
                  <a:noFill/>
                </a:ln>
                <a:effectLst/>
                <a:uLnTx/>
                <a:uFillTx/>
                <a:latin typeface="Open Sans"/>
                <a:ea typeface="+mn-ea"/>
                <a:cs typeface="+mn-cs"/>
              </a:rPr>
              <a:t>Learn more:</a:t>
            </a:r>
            <a:r>
              <a:rPr lang="en-US" sz="1400">
                <a:latin typeface="Open Sans"/>
              </a:rPr>
              <a:t> </a:t>
            </a:r>
            <a:r>
              <a:rPr lang="en-US" sz="1400">
                <a:hlinkClick r:id="rId2"/>
              </a:rPr>
              <a:t>NIH GPS 8.2.4</a:t>
            </a:r>
            <a:r>
              <a:rPr lang="en-US" sz="1400"/>
              <a:t> and </a:t>
            </a:r>
            <a:r>
              <a:rPr lang="en-US" sz="1400">
                <a:hlinkClick r:id="rId3"/>
              </a:rPr>
              <a:t>NIH GPS 8.6.3</a:t>
            </a:r>
            <a:endParaRPr lang="en-US" sz="1400"/>
          </a:p>
          <a:p>
            <a:pPr algn="ctr">
              <a:defRPr/>
            </a:pPr>
            <a:r>
              <a:rPr kumimoji="0" lang="en-US" sz="1400" b="0" i="0" u="none" kern="1200" cap="none" spc="0" normalizeH="0" baseline="0" noProof="0">
                <a:ln>
                  <a:noFill/>
                </a:ln>
                <a:effectLst/>
                <a:uLnTx/>
                <a:uFillTx/>
                <a:latin typeface="Open Sans"/>
                <a:ea typeface="+mn-ea"/>
                <a:cs typeface="+mn-cs"/>
              </a:rPr>
              <a:t>About </a:t>
            </a:r>
            <a:r>
              <a:rPr kumimoji="0" lang="en-US" sz="1400" b="0" i="0" u="none" kern="1200" cap="none" spc="0" normalizeH="0" baseline="0" noProof="0" err="1">
                <a:ln>
                  <a:noFill/>
                </a:ln>
                <a:effectLst/>
                <a:uLnTx/>
                <a:uFillTx/>
                <a:latin typeface="Open Sans"/>
                <a:ea typeface="+mn-ea"/>
                <a:cs typeface="+mn-cs"/>
              </a:rPr>
              <a:t>iEdison</a:t>
            </a:r>
            <a:r>
              <a:rPr kumimoji="0" lang="en-US" sz="1400" b="0" i="0" u="none" kern="1200" cap="none" spc="0" normalizeH="0" baseline="0" noProof="0">
                <a:ln>
                  <a:noFill/>
                </a:ln>
                <a:effectLst/>
                <a:uLnTx/>
                <a:uFillTx/>
                <a:latin typeface="Open Sans"/>
                <a:ea typeface="+mn-ea"/>
                <a:cs typeface="+mn-cs"/>
              </a:rPr>
              <a:t>:</a:t>
            </a:r>
            <a:r>
              <a:rPr lang="en-US" sz="1400">
                <a:latin typeface="Open Sans"/>
              </a:rPr>
              <a:t> </a:t>
            </a:r>
            <a:r>
              <a:rPr lang="en-US" sz="1400">
                <a:latin typeface="Open Sans"/>
                <a:hlinkClick r:id="rId4">
                  <a:extLst>
                    <a:ext uri="{A12FA001-AC4F-418D-AE19-62706E023703}">
                      <ahyp:hlinkClr xmlns:ahyp="http://schemas.microsoft.com/office/drawing/2018/hyperlinkcolor" val="tx"/>
                    </a:ext>
                  </a:extLst>
                </a:hlinkClick>
              </a:rPr>
              <a:t>NIST FAQ</a:t>
            </a:r>
            <a:r>
              <a:rPr lang="en-US" sz="1400">
                <a:latin typeface="Open Sans"/>
              </a:rPr>
              <a:t>; </a:t>
            </a:r>
            <a:r>
              <a:rPr lang="en-US" sz="1400">
                <a:latin typeface="Open Sans"/>
                <a:hlinkClick r:id="rId5">
                  <a:extLst>
                    <a:ext uri="{A12FA001-AC4F-418D-AE19-62706E023703}">
                      <ahyp:hlinkClr xmlns:ahyp="http://schemas.microsoft.com/office/drawing/2018/hyperlinkcolor" val="tx"/>
                    </a:ext>
                  </a:extLst>
                </a:hlinkClick>
              </a:rPr>
              <a:t>NIST Training Opportunities</a:t>
            </a:r>
            <a:r>
              <a:rPr lang="en-US" sz="1400">
                <a:latin typeface="Open Sans"/>
              </a:rPr>
              <a:t>; </a:t>
            </a:r>
            <a:r>
              <a:rPr kumimoji="0" lang="en-US" sz="1400" b="0" i="0" u="none" kern="1200" cap="none" spc="0" normalizeH="0" baseline="0" noProof="0">
                <a:ln>
                  <a:noFill/>
                </a:ln>
                <a:effectLst/>
                <a:uLnTx/>
                <a:uFillTx/>
                <a:latin typeface="Open Sans"/>
                <a:ea typeface="+mn-ea"/>
                <a:cs typeface="+mn-cs"/>
                <a:hlinkClick r:id="rId6">
                  <a:extLst>
                    <a:ext uri="{A12FA001-AC4F-418D-AE19-62706E023703}">
                      <ahyp:hlinkClr xmlns:ahyp="http://schemas.microsoft.com/office/drawing/2018/hyperlinkcolor" val="tx"/>
                    </a:ext>
                  </a:extLst>
                </a:hlinkClick>
              </a:rPr>
              <a:t>NOT-OD-22-100</a:t>
            </a:r>
            <a:r>
              <a:rPr kumimoji="0" lang="en-US" sz="1400" b="0" i="0" u="none" kern="1200" cap="none" spc="0" normalizeH="0" baseline="0" noProof="0">
                <a:ln>
                  <a:noFill/>
                </a:ln>
                <a:effectLst/>
                <a:uLnTx/>
                <a:uFillTx/>
                <a:latin typeface="Open Sans"/>
                <a:ea typeface="+mn-ea"/>
                <a:cs typeface="+mn-cs"/>
              </a:rPr>
              <a:t>; </a:t>
            </a:r>
            <a:r>
              <a:rPr kumimoji="0" lang="en-US" sz="1400" b="0" i="0" u="none" kern="1200" cap="none" spc="0" normalizeH="0" baseline="0" noProof="0">
                <a:ln>
                  <a:noFill/>
                </a:ln>
                <a:effectLst/>
                <a:uLnTx/>
                <a:uFillTx/>
                <a:latin typeface="Open Sans"/>
                <a:hlinkClick r:id="rId7">
                  <a:extLst>
                    <a:ext uri="{A12FA001-AC4F-418D-AE19-62706E023703}">
                      <ahyp:hlinkClr xmlns:ahyp="http://schemas.microsoft.com/office/drawing/2018/hyperlinkcolor" val="tx"/>
                    </a:ext>
                  </a:extLst>
                </a:hlinkClick>
              </a:rPr>
              <a:t>NOT-OD-22-158</a:t>
            </a:r>
            <a:endParaRPr lang="en-US" sz="1400" b="0" i="0" u="sng" kern="1200" cap="none" spc="0" normalizeH="0" baseline="0" noProof="0">
              <a:ln>
                <a:noFill/>
              </a:ln>
              <a:effectLst/>
              <a:uLnTx/>
              <a:uFillTx/>
              <a:latin typeface="Open Sans"/>
              <a:ea typeface="Open Sans"/>
              <a:cs typeface="Open Sans"/>
            </a:endParaRPr>
          </a:p>
        </p:txBody>
      </p:sp>
    </p:spTree>
    <p:extLst>
      <p:ext uri="{BB962C8B-B14F-4D97-AF65-F5344CB8AC3E}">
        <p14:creationId xmlns:p14="http://schemas.microsoft.com/office/powerpoint/2010/main" val="286604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576F53-E8F5-4E05-AD17-1C52394B7FD2}"/>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22</a:t>
            </a:fld>
            <a:endParaRPr lang="en-US"/>
          </a:p>
        </p:txBody>
      </p:sp>
      <p:sp>
        <p:nvSpPr>
          <p:cNvPr id="4" name="Title 3">
            <a:extLst>
              <a:ext uri="{FF2B5EF4-FFF2-40B4-BE49-F238E27FC236}">
                <a16:creationId xmlns:a16="http://schemas.microsoft.com/office/drawing/2014/main" id="{CD265651-65B7-4F50-A3ED-B130B41A65C3}"/>
              </a:ext>
            </a:extLst>
          </p:cNvPr>
          <p:cNvSpPr>
            <a:spLocks noGrp="1"/>
          </p:cNvSpPr>
          <p:nvPr>
            <p:ph type="title"/>
          </p:nvPr>
        </p:nvSpPr>
        <p:spPr/>
        <p:txBody>
          <a:bodyPr>
            <a:noAutofit/>
          </a:bodyPr>
          <a:lstStyle/>
          <a:p>
            <a:r>
              <a:rPr lang="en-US" sz="3400" dirty="0"/>
              <a:t>Reminder: Required Language for Government Support Clauses on Patented Intellectual Property</a:t>
            </a:r>
          </a:p>
        </p:txBody>
      </p:sp>
      <p:sp>
        <p:nvSpPr>
          <p:cNvPr id="3" name="Content Placeholder 2">
            <a:extLst>
              <a:ext uri="{FF2B5EF4-FFF2-40B4-BE49-F238E27FC236}">
                <a16:creationId xmlns:a16="http://schemas.microsoft.com/office/drawing/2014/main" id="{39A090AB-2BA0-4799-83F1-5E7D293D10EB}"/>
              </a:ext>
            </a:extLst>
          </p:cNvPr>
          <p:cNvSpPr>
            <a:spLocks noGrp="1"/>
          </p:cNvSpPr>
          <p:nvPr>
            <p:ph idx="1"/>
          </p:nvPr>
        </p:nvSpPr>
        <p:spPr>
          <a:xfrm>
            <a:off x="838200" y="1806575"/>
            <a:ext cx="10515600" cy="4351338"/>
          </a:xfrm>
        </p:spPr>
        <p:txBody>
          <a:bodyPr vert="horz" lIns="91440" tIns="45720" rIns="91440" bIns="45720" rtlCol="0" anchor="t">
            <a:normAutofit/>
          </a:bodyPr>
          <a:lstStyle/>
          <a:p>
            <a:pPr algn="l" rtl="0" fontAlgn="base">
              <a:buClr>
                <a:srgbClr val="015396"/>
              </a:buClr>
              <a:buFont typeface="Arial" panose="020B0604020202020204" pitchFamily="34" charset="0"/>
              <a:buChar char="•"/>
            </a:pPr>
            <a:r>
              <a:rPr lang="en-US" sz="2000" dirty="0">
                <a:solidFill>
                  <a:srgbClr val="000000"/>
                </a:solidFill>
              </a:rPr>
              <a:t>Per the Bayh-Dole Act, The Government Support Clause is a statement acknowledging federal support of a subject invention that MUST be included in the specification of a U.S. patent application or a U.S. issued patent (35 USC 202(c)(6))</a:t>
            </a:r>
          </a:p>
          <a:p>
            <a:pPr lvl="1" fontAlgn="base">
              <a:buClr>
                <a:srgbClr val="015396"/>
              </a:buClr>
            </a:pPr>
            <a:r>
              <a:rPr lang="en-US" dirty="0">
                <a:solidFill>
                  <a:srgbClr val="000000"/>
                </a:solidFill>
              </a:rPr>
              <a:t>See: </a:t>
            </a:r>
            <a:r>
              <a:rPr lang="en-US" dirty="0">
                <a:solidFill>
                  <a:srgbClr val="000000"/>
                </a:solidFill>
                <a:hlinkClick r:id="rId3"/>
              </a:rPr>
              <a:t>NIH Grants Policy Statement, Section 8.2.4 “Inventions and Patents”</a:t>
            </a:r>
            <a:r>
              <a:rPr lang="en-US" dirty="0">
                <a:solidFill>
                  <a:srgbClr val="000000"/>
                </a:solidFill>
              </a:rPr>
              <a:t>  </a:t>
            </a:r>
          </a:p>
          <a:p>
            <a:pPr algn="l" rtl="0" fontAlgn="base">
              <a:buClr>
                <a:srgbClr val="015396"/>
              </a:buClr>
              <a:buFont typeface="Arial" panose="020B0604020202020204" pitchFamily="34" charset="0"/>
              <a:buChar char="•"/>
            </a:pPr>
            <a:endParaRPr lang="en-US" sz="2000" dirty="0">
              <a:solidFill>
                <a:srgbClr val="000000"/>
              </a:solidFill>
            </a:endParaRPr>
          </a:p>
          <a:p>
            <a:pPr algn="l" rtl="0" fontAlgn="base">
              <a:buClr>
                <a:srgbClr val="015396"/>
              </a:buClr>
              <a:buFont typeface="Arial" panose="020B0604020202020204" pitchFamily="34" charset="0"/>
              <a:buChar char="•"/>
            </a:pPr>
            <a:r>
              <a:rPr lang="en-US" sz="2000" dirty="0">
                <a:solidFill>
                  <a:srgbClr val="000000"/>
                </a:solidFill>
              </a:rPr>
              <a:t>As a reminder, the Government Support Clauses must specifically identify “the National Institutes of Health” as the funding agency</a:t>
            </a:r>
          </a:p>
          <a:p>
            <a:pPr algn="l" rtl="0" fontAlgn="base">
              <a:buClr>
                <a:srgbClr val="015396"/>
              </a:buClr>
              <a:buFont typeface="Arial" panose="020B0604020202020204" pitchFamily="34" charset="0"/>
              <a:buChar char="•"/>
            </a:pPr>
            <a:endParaRPr lang="en-US" sz="2000" dirty="0">
              <a:solidFill>
                <a:srgbClr val="000000"/>
              </a:solidFill>
              <a:latin typeface="Open Sans"/>
              <a:ea typeface="Open Sans"/>
              <a:cs typeface="Open Sans"/>
            </a:endParaRPr>
          </a:p>
          <a:p>
            <a:pPr algn="l" rtl="0" fontAlgn="base">
              <a:buClr>
                <a:srgbClr val="015396"/>
              </a:buClr>
              <a:buFont typeface="Arial" panose="020B0604020202020204" pitchFamily="34" charset="0"/>
              <a:buChar char="•"/>
            </a:pPr>
            <a:r>
              <a:rPr lang="en-US" sz="2000" dirty="0">
                <a:solidFill>
                  <a:srgbClr val="000000"/>
                </a:solidFill>
                <a:latin typeface="Open Sans"/>
                <a:ea typeface="Open Sans"/>
                <a:cs typeface="Open Sans"/>
              </a:rPr>
              <a:t>Sample: </a:t>
            </a:r>
            <a:r>
              <a:rPr lang="en-US" sz="2000" i="1" dirty="0">
                <a:solidFill>
                  <a:srgbClr val="000000"/>
                </a:solidFill>
                <a:latin typeface="Open Sans"/>
                <a:ea typeface="Open Sans"/>
                <a:cs typeface="Open Sans"/>
              </a:rPr>
              <a:t>This invention was made with government support under (grant number, including the two-letter institute code and six-digit serial number, e.g., CA012345) awarded by the National Institutes of Health. The government has certain rights in the invention.</a:t>
            </a:r>
            <a:endParaRPr lang="en-US" sz="2000" dirty="0">
              <a:solidFill>
                <a:srgbClr val="000000"/>
              </a:solidFill>
              <a:latin typeface="Open Sans"/>
              <a:ea typeface="Open Sans"/>
              <a:cs typeface="Open Sans"/>
            </a:endParaRPr>
          </a:p>
          <a:p>
            <a:pPr algn="l" rtl="0" fontAlgn="base">
              <a:buFont typeface="Arial" panose="020B0604020202020204" pitchFamily="34" charset="0"/>
              <a:buChar char="•"/>
            </a:pPr>
            <a:endParaRPr lang="en-US" sz="2600" b="0" i="0" dirty="0">
              <a:solidFill>
                <a:srgbClr val="000000"/>
              </a:solidFill>
              <a:effectLst/>
              <a:latin typeface="+mn-lt"/>
            </a:endParaRPr>
          </a:p>
        </p:txBody>
      </p:sp>
      <p:sp>
        <p:nvSpPr>
          <p:cNvPr id="2" name="TextBox 1" descr="Learn more: NOT-OD-20-086&#10;FAQs: grants.nih.gov/faqs#/covid-19.htm&#10;">
            <a:extLst>
              <a:ext uri="{FF2B5EF4-FFF2-40B4-BE49-F238E27FC236}">
                <a16:creationId xmlns:a16="http://schemas.microsoft.com/office/drawing/2014/main" id="{258DAB29-2919-931C-4FB9-7EB9689A8B07}"/>
              </a:ext>
            </a:extLst>
          </p:cNvPr>
          <p:cNvSpPr txBox="1"/>
          <p:nvPr/>
        </p:nvSpPr>
        <p:spPr>
          <a:xfrm>
            <a:off x="5972175" y="6127909"/>
            <a:ext cx="4975829"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a:solidFill>
                  <a:prstClr val="black"/>
                </a:solidFill>
                <a:latin typeface="Open Sans"/>
              </a:rPr>
              <a:t>Learn more: </a:t>
            </a:r>
            <a:r>
              <a:rPr lang="en-US" sz="2000">
                <a:solidFill>
                  <a:prstClr val="black"/>
                </a:solidFill>
                <a:latin typeface="Open Sans"/>
                <a:hlinkClick r:id="rId3"/>
              </a:rPr>
              <a:t>Section 8.2.4 of the GPS</a:t>
            </a:r>
            <a:endParaRPr kumimoji="0" lang="en-US" b="0" i="0" strike="noStrike" kern="1200" cap="none" spc="0" normalizeH="0" baseline="0" noProof="0">
              <a:ln>
                <a:noFill/>
              </a:ln>
              <a:solidFill>
                <a:prstClr val="black"/>
              </a:solidFill>
              <a:effectLst/>
              <a:uLnTx/>
              <a:uFillTx/>
              <a:latin typeface="+mn-ea"/>
            </a:endParaRPr>
          </a:p>
        </p:txBody>
      </p:sp>
    </p:spTree>
    <p:extLst>
      <p:ext uri="{BB962C8B-B14F-4D97-AF65-F5344CB8AC3E}">
        <p14:creationId xmlns:p14="http://schemas.microsoft.com/office/powerpoint/2010/main" val="59722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8FCBF-9784-4680-A517-256A1A8DE715}"/>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23</a:t>
            </a:fld>
            <a:endParaRPr lang="en-US"/>
          </a:p>
        </p:txBody>
      </p:sp>
      <p:sp>
        <p:nvSpPr>
          <p:cNvPr id="4" name="Title 3">
            <a:extLst>
              <a:ext uri="{FF2B5EF4-FFF2-40B4-BE49-F238E27FC236}">
                <a16:creationId xmlns:a16="http://schemas.microsoft.com/office/drawing/2014/main" id="{7770812F-9A35-43E8-BA64-B3AF8D970F0E}"/>
              </a:ext>
            </a:extLst>
          </p:cNvPr>
          <p:cNvSpPr>
            <a:spLocks noGrp="1"/>
          </p:cNvSpPr>
          <p:nvPr>
            <p:ph type="title"/>
          </p:nvPr>
        </p:nvSpPr>
        <p:spPr>
          <a:xfrm>
            <a:off x="838200" y="136525"/>
            <a:ext cx="10515600" cy="1325563"/>
          </a:xfrm>
        </p:spPr>
        <p:txBody>
          <a:bodyPr>
            <a:normAutofit/>
          </a:bodyPr>
          <a:lstStyle/>
          <a:p>
            <a:r>
              <a:rPr lang="en-US" sz="3600">
                <a:solidFill>
                  <a:srgbClr val="015396"/>
                </a:solidFill>
              </a:rPr>
              <a:t>Reminder: </a:t>
            </a:r>
            <a:r>
              <a:rPr lang="en-US" sz="3600" cap="none">
                <a:solidFill>
                  <a:srgbClr val="015396"/>
                </a:solidFill>
              </a:rPr>
              <a:t>Grant Closeout </a:t>
            </a:r>
            <a:r>
              <a:rPr lang="en-US" sz="3600">
                <a:solidFill>
                  <a:srgbClr val="015396"/>
                </a:solidFill>
              </a:rPr>
              <a:t>Requirements</a:t>
            </a:r>
          </a:p>
        </p:txBody>
      </p:sp>
      <p:sp>
        <p:nvSpPr>
          <p:cNvPr id="3" name="Content Placeholder 2">
            <a:extLst>
              <a:ext uri="{FF2B5EF4-FFF2-40B4-BE49-F238E27FC236}">
                <a16:creationId xmlns:a16="http://schemas.microsoft.com/office/drawing/2014/main" id="{2BE81C45-F41E-4BB7-9DEE-317379CB8B86}"/>
              </a:ext>
            </a:extLst>
          </p:cNvPr>
          <p:cNvSpPr>
            <a:spLocks noGrp="1"/>
          </p:cNvSpPr>
          <p:nvPr>
            <p:ph idx="1"/>
          </p:nvPr>
        </p:nvSpPr>
        <p:spPr>
          <a:xfrm>
            <a:off x="883920" y="1242135"/>
            <a:ext cx="10515600" cy="4953877"/>
          </a:xfrm>
        </p:spPr>
        <p:txBody>
          <a:bodyPr>
            <a:normAutofit/>
          </a:bodyPr>
          <a:lstStyle/>
          <a:p>
            <a:pPr marL="0" indent="0">
              <a:buNone/>
            </a:pPr>
            <a:r>
              <a:rPr lang="en-US" b="0" i="1" dirty="0">
                <a:solidFill>
                  <a:srgbClr val="3B3B3B"/>
                </a:solidFill>
                <a:effectLst/>
                <a:latin typeface="Open Sans "/>
              </a:rPr>
              <a:t>Closeout</a:t>
            </a:r>
            <a:r>
              <a:rPr lang="en-US" b="1" i="1" dirty="0">
                <a:solidFill>
                  <a:srgbClr val="3B3B3B"/>
                </a:solidFill>
                <a:effectLst/>
                <a:latin typeface="Open Sans "/>
              </a:rPr>
              <a:t> </a:t>
            </a:r>
            <a:r>
              <a:rPr lang="en-US" b="0" i="1" dirty="0">
                <a:solidFill>
                  <a:srgbClr val="3B3B3B"/>
                </a:solidFill>
                <a:effectLst/>
                <a:latin typeface="Open Sans "/>
              </a:rPr>
              <a:t>of an award</a:t>
            </a:r>
            <a:r>
              <a:rPr lang="en-US" b="1" i="1" dirty="0">
                <a:solidFill>
                  <a:srgbClr val="3B3B3B"/>
                </a:solidFill>
                <a:effectLst/>
                <a:latin typeface="Open Sans "/>
              </a:rPr>
              <a:t> </a:t>
            </a:r>
            <a:r>
              <a:rPr lang="en-US" b="0" i="1" dirty="0">
                <a:solidFill>
                  <a:srgbClr val="3B3B3B"/>
                </a:solidFill>
                <a:effectLst/>
                <a:latin typeface="Open Sans "/>
              </a:rPr>
              <a:t>is</a:t>
            </a:r>
            <a:r>
              <a:rPr lang="en-US" b="1" i="1" dirty="0">
                <a:solidFill>
                  <a:srgbClr val="3B3B3B"/>
                </a:solidFill>
                <a:effectLst/>
                <a:latin typeface="Open Sans "/>
              </a:rPr>
              <a:t> </a:t>
            </a:r>
            <a:r>
              <a:rPr lang="en-US" b="0" i="1" dirty="0">
                <a:solidFill>
                  <a:srgbClr val="3B3B3B"/>
                </a:solidFill>
                <a:effectLst/>
                <a:latin typeface="Open Sans "/>
              </a:rPr>
              <a:t>the process by which NIH determines that all applicable administrative actions and all required work of an award have been completed by the recipient and NIH.  </a:t>
            </a:r>
            <a:endParaRPr lang="en-US" i="1" dirty="0">
              <a:latin typeface="Open Sans "/>
            </a:endParaRPr>
          </a:p>
          <a:p>
            <a:pPr>
              <a:buClr>
                <a:srgbClr val="015396"/>
              </a:buClr>
            </a:pPr>
            <a:r>
              <a:rPr lang="en-US" dirty="0">
                <a:latin typeface="Open Sans "/>
              </a:rPr>
              <a:t>NIH continues to require and enforce longstanding closeout requirements </a:t>
            </a:r>
            <a:r>
              <a:rPr lang="en-US" b="1" u="sng" dirty="0">
                <a:latin typeface="Open Sans "/>
              </a:rPr>
              <a:t>due within 120 days</a:t>
            </a:r>
            <a:r>
              <a:rPr lang="en-US" b="1" dirty="0">
                <a:latin typeface="Open Sans "/>
              </a:rPr>
              <a:t> </a:t>
            </a:r>
            <a:r>
              <a:rPr lang="en-US" dirty="0">
                <a:latin typeface="Open Sans "/>
              </a:rPr>
              <a:t>of the project period end date:</a:t>
            </a:r>
          </a:p>
          <a:p>
            <a:pPr lvl="1">
              <a:buClr>
                <a:srgbClr val="015396"/>
              </a:buClr>
              <a:buFont typeface="Wingdings" panose="05000000000000000000" pitchFamily="2" charset="2"/>
              <a:buChar char="§"/>
            </a:pPr>
            <a:r>
              <a:rPr lang="en-US" b="1" dirty="0">
                <a:latin typeface="Open Sans "/>
              </a:rPr>
              <a:t>Final Progress Report (RPPR)</a:t>
            </a:r>
          </a:p>
          <a:p>
            <a:pPr lvl="1">
              <a:buClr>
                <a:srgbClr val="015396"/>
              </a:buClr>
              <a:buFont typeface="Wingdings" panose="05000000000000000000" pitchFamily="2" charset="2"/>
              <a:buChar char="§"/>
            </a:pPr>
            <a:r>
              <a:rPr lang="en-US" b="1" dirty="0">
                <a:latin typeface="Open Sans "/>
              </a:rPr>
              <a:t>Final Federal Financial Report (FFR) (SF 425)</a:t>
            </a:r>
          </a:p>
          <a:p>
            <a:pPr lvl="1">
              <a:buClr>
                <a:srgbClr val="015396"/>
              </a:buClr>
              <a:buFont typeface="Wingdings" panose="05000000000000000000" pitchFamily="2" charset="2"/>
              <a:buChar char="§"/>
            </a:pPr>
            <a:r>
              <a:rPr lang="en-US" b="1" dirty="0">
                <a:latin typeface="Open Sans "/>
              </a:rPr>
              <a:t>Final Invention Statement and Certification (HHS 568)</a:t>
            </a:r>
          </a:p>
          <a:p>
            <a:pPr>
              <a:buClr>
                <a:srgbClr val="015396"/>
              </a:buClr>
            </a:pPr>
            <a:r>
              <a:rPr lang="en-US" dirty="0">
                <a:latin typeface="Open Sans "/>
              </a:rPr>
              <a:t>NIH will initiate unilateral closeout (including potential enforcement actions) if recipients fail to submit final reports on time. </a:t>
            </a:r>
          </a:p>
          <a:p>
            <a:endParaRPr lang="en-US" dirty="0"/>
          </a:p>
        </p:txBody>
      </p:sp>
      <p:sp>
        <p:nvSpPr>
          <p:cNvPr id="6" name="TextBox 5" descr="Learn more: NOT-OD-20-086&#10;FAQs: grants.nih.gov/faqs#/covid-19.htm&#10;">
            <a:extLst>
              <a:ext uri="{FF2B5EF4-FFF2-40B4-BE49-F238E27FC236}">
                <a16:creationId xmlns:a16="http://schemas.microsoft.com/office/drawing/2014/main" id="{89DD1881-866D-2B7B-AA8F-88D43F7D6F44}"/>
              </a:ext>
            </a:extLst>
          </p:cNvPr>
          <p:cNvSpPr txBox="1"/>
          <p:nvPr/>
        </p:nvSpPr>
        <p:spPr>
          <a:xfrm>
            <a:off x="5353050" y="6196012"/>
            <a:ext cx="5610847"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600" b="0" i="0" u="none" kern="1200" cap="none" spc="0" normalizeH="0" baseline="0" noProof="0">
                <a:ln>
                  <a:noFill/>
                </a:ln>
                <a:effectLst/>
                <a:uLnTx/>
                <a:uFillTx/>
                <a:latin typeface="Open Sans"/>
                <a:ea typeface="+mn-ea"/>
                <a:cs typeface="+mn-cs"/>
              </a:rPr>
              <a:t>Learn more:</a:t>
            </a:r>
            <a:r>
              <a:rPr lang="en-US" sz="1600">
                <a:latin typeface="Open Sans"/>
              </a:rPr>
              <a:t> </a:t>
            </a:r>
            <a:r>
              <a:rPr lang="en-US" sz="1600">
                <a:hlinkClick r:id="rId2"/>
              </a:rPr>
              <a:t>NIH Closeout</a:t>
            </a:r>
            <a:r>
              <a:rPr lang="en-US" sz="1600"/>
              <a:t> and </a:t>
            </a:r>
            <a:r>
              <a:rPr lang="en-US" sz="1600">
                <a:hlinkClick r:id="rId3"/>
              </a:rPr>
              <a:t>NIH GPS 8.6 Closeout</a:t>
            </a:r>
            <a:endParaRPr lang="en-US" sz="1600" b="0" i="0" u="sng" kern="1200" cap="none" spc="0" normalizeH="0" baseline="0" noProof="0">
              <a:ln>
                <a:noFill/>
              </a:ln>
              <a:effectLst/>
              <a:uLnTx/>
              <a:uFillTx/>
              <a:latin typeface="Open Sans"/>
              <a:ea typeface="Open Sans"/>
              <a:cs typeface="Open Sans"/>
            </a:endParaRPr>
          </a:p>
        </p:txBody>
      </p:sp>
    </p:spTree>
    <p:extLst>
      <p:ext uri="{BB962C8B-B14F-4D97-AF65-F5344CB8AC3E}">
        <p14:creationId xmlns:p14="http://schemas.microsoft.com/office/powerpoint/2010/main" val="202447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911AE-FFE5-AD27-E027-0BFF51A51230}"/>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itle 3">
            <a:extLst>
              <a:ext uri="{FF2B5EF4-FFF2-40B4-BE49-F238E27FC236}">
                <a16:creationId xmlns:a16="http://schemas.microsoft.com/office/drawing/2014/main" id="{AEC389EA-A787-7CF9-4F02-8700FB1E7E4A}"/>
              </a:ext>
            </a:extLst>
          </p:cNvPr>
          <p:cNvSpPr>
            <a:spLocks noGrp="1"/>
          </p:cNvSpPr>
          <p:nvPr>
            <p:ph type="title"/>
          </p:nvPr>
        </p:nvSpPr>
        <p:spPr/>
        <p:txBody>
          <a:bodyPr>
            <a:normAutofit/>
          </a:bodyPr>
          <a:lstStyle/>
          <a:p>
            <a:r>
              <a:rPr lang="en-US" sz="3600"/>
              <a:t>Reminder Notifications for Final Federal Financial Reports (FFRs) in Rejected Status</a:t>
            </a:r>
            <a:endParaRPr lang="en-US" sz="3600">
              <a:solidFill>
                <a:srgbClr val="015396"/>
              </a:solidFill>
            </a:endParaRPr>
          </a:p>
        </p:txBody>
      </p:sp>
      <p:sp>
        <p:nvSpPr>
          <p:cNvPr id="3" name="Content Placeholder 2">
            <a:extLst>
              <a:ext uri="{FF2B5EF4-FFF2-40B4-BE49-F238E27FC236}">
                <a16:creationId xmlns:a16="http://schemas.microsoft.com/office/drawing/2014/main" id="{4DFC85C5-E264-A295-7D8A-8A6C6C6FFA75}"/>
              </a:ext>
            </a:extLst>
          </p:cNvPr>
          <p:cNvSpPr>
            <a:spLocks noGrp="1"/>
          </p:cNvSpPr>
          <p:nvPr>
            <p:ph idx="1"/>
          </p:nvPr>
        </p:nvSpPr>
        <p:spPr>
          <a:xfrm>
            <a:off x="838200" y="1919538"/>
            <a:ext cx="10782782" cy="4486275"/>
          </a:xfrm>
        </p:spPr>
        <p:txBody>
          <a:bodyPr vert="horz" lIns="91440" tIns="45720" rIns="91440" bIns="45720" rtlCol="0" anchor="t">
            <a:normAutofit/>
          </a:bodyPr>
          <a:lstStyle/>
          <a:p>
            <a:r>
              <a:rPr lang="en-US">
                <a:latin typeface="Open Sans"/>
                <a:ea typeface="Open Sans Light"/>
                <a:cs typeface="Open Sans Light"/>
              </a:rPr>
              <a:t>Beginning November 2023, NIH will send reminder email notifications to recipients with Final FFRs in rejected status. </a:t>
            </a:r>
          </a:p>
          <a:p>
            <a:r>
              <a:rPr lang="en-US">
                <a:latin typeface="Open Sans"/>
                <a:ea typeface="Open Sans Light"/>
                <a:cs typeface="Open Sans Light"/>
              </a:rPr>
              <a:t>Reminder: Revised Final FFRs must be resubmitted in a timely manner in accordance with NIH GPS </a:t>
            </a:r>
            <a:r>
              <a:rPr lang="en-US" u="sng" err="1">
                <a:solidFill>
                  <a:srgbClr val="0000FF"/>
                </a:solidFill>
                <a:effectLst/>
                <a:latin typeface="+mn-lt"/>
                <a:ea typeface="Helvetica" panose="020B0604020202020204" pitchFamily="34" charset="0"/>
                <a:cs typeface="Times New Roman" panose="02020603050405020304" pitchFamily="18" charset="0"/>
                <a:hlinkClick r:id="rId3"/>
              </a:rPr>
              <a:t>GPS</a:t>
            </a:r>
            <a:r>
              <a:rPr lang="en-US" u="sng">
                <a:solidFill>
                  <a:srgbClr val="0000FF"/>
                </a:solidFill>
                <a:effectLst/>
                <a:latin typeface="+mn-lt"/>
                <a:ea typeface="Helvetica" panose="020B0604020202020204" pitchFamily="34" charset="0"/>
                <a:cs typeface="Times New Roman" panose="02020603050405020304" pitchFamily="18" charset="0"/>
                <a:hlinkClick r:id="rId3"/>
              </a:rPr>
              <a:t> 8.6</a:t>
            </a:r>
            <a:r>
              <a:rPr lang="en-US">
                <a:solidFill>
                  <a:srgbClr val="000000"/>
                </a:solidFill>
                <a:effectLst/>
                <a:latin typeface="+mn-lt"/>
                <a:ea typeface="Helvetica" panose="020B0604020202020204" pitchFamily="34" charset="0"/>
              </a:rPr>
              <a:t> and </a:t>
            </a:r>
            <a:r>
              <a:rPr lang="en-US" u="sng">
                <a:solidFill>
                  <a:srgbClr val="0000FF"/>
                </a:solidFill>
                <a:effectLst/>
                <a:latin typeface="+mn-lt"/>
                <a:ea typeface="Helvetica" panose="020B0604020202020204" pitchFamily="34" charset="0"/>
                <a:cs typeface="Times New Roman" panose="02020603050405020304" pitchFamily="18" charset="0"/>
                <a:hlinkClick r:id="rId4"/>
              </a:rPr>
              <a:t>8.6.1</a:t>
            </a:r>
            <a:r>
              <a:rPr lang="en-US">
                <a:latin typeface="Open Sans"/>
                <a:ea typeface="Open Sans Light"/>
                <a:cs typeface="Open Sans Light"/>
              </a:rPr>
              <a:t> to ensure all administrative and financial closeout requirements are conducted within the required time frames. (See </a:t>
            </a:r>
            <a:r>
              <a:rPr lang="en-US">
                <a:latin typeface="Open Sans"/>
                <a:ea typeface="Open Sans Light"/>
                <a:cs typeface="Open Sans Light"/>
                <a:hlinkClick r:id="rId5"/>
              </a:rPr>
              <a:t>2 CFR Part 200.344 </a:t>
            </a:r>
            <a:r>
              <a:rPr lang="en-US">
                <a:latin typeface="Open Sans"/>
                <a:ea typeface="Open Sans Light"/>
                <a:cs typeface="Open Sans Light"/>
              </a:rPr>
              <a:t>and NIH GPS </a:t>
            </a:r>
            <a:r>
              <a:rPr lang="en-US">
                <a:latin typeface="Open Sans"/>
                <a:ea typeface="Open Sans Light"/>
                <a:cs typeface="Open Sans Light"/>
                <a:hlinkClick r:id="rId3"/>
              </a:rPr>
              <a:t>8.6</a:t>
            </a:r>
            <a:r>
              <a:rPr lang="en-US">
                <a:latin typeface="Open Sans"/>
                <a:ea typeface="Open Sans Light"/>
                <a:cs typeface="Open Sans Light"/>
              </a:rPr>
              <a:t>). </a:t>
            </a:r>
          </a:p>
          <a:p>
            <a:r>
              <a:rPr lang="en-US">
                <a:latin typeface="Open Sans"/>
                <a:ea typeface="Open Sans Light"/>
                <a:cs typeface="Open Sans Light"/>
              </a:rPr>
              <a:t>Please direct all inquiries to OPERA </a:t>
            </a:r>
            <a:r>
              <a:rPr lang="en-US">
                <a:solidFill>
                  <a:srgbClr val="000000"/>
                </a:solidFill>
                <a:effectLst/>
                <a:latin typeface="+mn-lt"/>
                <a:ea typeface="Helvetica" panose="020B0604020202020204" pitchFamily="34" charset="0"/>
                <a:cs typeface="Times New Roman" panose="02020603050405020304" pitchFamily="18" charset="0"/>
              </a:rPr>
              <a:t>FFR Reconciliation and Financial Closeout Support Center (</a:t>
            </a:r>
            <a:r>
              <a:rPr lang="en-US" u="sng">
                <a:solidFill>
                  <a:srgbClr val="0000FF"/>
                </a:solidFill>
                <a:effectLst/>
                <a:latin typeface="+mn-lt"/>
                <a:ea typeface="Helvetica" panose="020B0604020202020204" pitchFamily="34" charset="0"/>
                <a:cs typeface="Times New Roman" panose="02020603050405020304" pitchFamily="18" charset="0"/>
                <a:hlinkClick r:id="rId6"/>
              </a:rPr>
              <a:t>ODOPERARejectedFFR@od.nih.gov</a:t>
            </a:r>
            <a:r>
              <a:rPr lang="en-US" u="sng">
                <a:solidFill>
                  <a:srgbClr val="0000FF"/>
                </a:solidFill>
                <a:effectLst/>
                <a:latin typeface="+mn-lt"/>
                <a:ea typeface="Helvetica" panose="020B0604020202020204" pitchFamily="34" charset="0"/>
                <a:cs typeface="Times New Roman" panose="02020603050405020304" pitchFamily="18" charset="0"/>
              </a:rPr>
              <a:t>)</a:t>
            </a:r>
            <a:endParaRPr lang="en-US">
              <a:solidFill>
                <a:srgbClr val="000000"/>
              </a:solidFill>
              <a:effectLst/>
              <a:latin typeface="+mn-lt"/>
              <a:ea typeface="Times New Roman" panose="02020603050405020304" pitchFamily="18" charset="0"/>
              <a:cs typeface="Times New Roman" panose="02020603050405020304" pitchFamily="18" charset="0"/>
            </a:endParaRPr>
          </a:p>
          <a:p>
            <a:endParaRPr lang="en-US">
              <a:latin typeface="+mn-lt"/>
              <a:ea typeface="Open Sans Light"/>
              <a:cs typeface="Open Sans Light"/>
            </a:endParaRPr>
          </a:p>
        </p:txBody>
      </p:sp>
      <p:sp>
        <p:nvSpPr>
          <p:cNvPr id="5" name="TextBox 4" descr="Learn more: NOT-OD-20-086&#10;FAQs: grants.nih.gov/faqs#/covid-19.htm&#10;">
            <a:extLst>
              <a:ext uri="{FF2B5EF4-FFF2-40B4-BE49-F238E27FC236}">
                <a16:creationId xmlns:a16="http://schemas.microsoft.com/office/drawing/2014/main" id="{81663DF7-4E72-1DEB-A338-7254539A3798}"/>
              </a:ext>
            </a:extLst>
          </p:cNvPr>
          <p:cNvSpPr txBox="1"/>
          <p:nvPr/>
        </p:nvSpPr>
        <p:spPr>
          <a:xfrm>
            <a:off x="6377023" y="6137434"/>
            <a:ext cx="4558593" cy="749141"/>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a:ea typeface="+mn-ea"/>
                <a:cs typeface="+mn-cs"/>
              </a:rPr>
              <a:t>Learn more: </a:t>
            </a:r>
            <a:r>
              <a:rPr kumimoji="0" lang="en-US" sz="2000" b="0" i="0" u="none" strike="noStrike" kern="1200" cap="none" spc="0" normalizeH="0" baseline="0" noProof="0">
                <a:ln>
                  <a:noFill/>
                </a:ln>
                <a:solidFill>
                  <a:prstClr val="black"/>
                </a:solidFill>
                <a:effectLst/>
                <a:uLnTx/>
                <a:uFillTx/>
                <a:latin typeface="Open Sans"/>
                <a:ea typeface="+mn-ea"/>
                <a:cs typeface="+mn-cs"/>
                <a:hlinkClick r:id="rId7"/>
              </a:rPr>
              <a:t>NOT-OD-24-017</a:t>
            </a:r>
            <a:endParaRPr kumimoji="0" lang="en-US" sz="1800" b="0" i="0" u="sng" strike="noStrike" kern="1200" cap="none" spc="0" normalizeH="0" baseline="0" noProof="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49725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870518-55AA-4AFD-9900-3FCAEE23E53D}"/>
              </a:ext>
            </a:extLst>
          </p:cNvPr>
          <p:cNvGraphicFramePr>
            <a:graphicFrameLocks noGrp="1"/>
          </p:cNvGraphicFramePr>
          <p:nvPr>
            <p:ph idx="1"/>
            <p:extLst>
              <p:ext uri="{D42A27DB-BD31-4B8C-83A1-F6EECF244321}">
                <p14:modId xmlns:p14="http://schemas.microsoft.com/office/powerpoint/2010/main" val="2354569715"/>
              </p:ext>
            </p:extLst>
          </p:nvPr>
        </p:nvGraphicFramePr>
        <p:xfrm>
          <a:off x="913361" y="822746"/>
          <a:ext cx="11021798" cy="6026087"/>
        </p:xfrm>
        <a:graphic>
          <a:graphicData uri="http://schemas.openxmlformats.org/drawingml/2006/table">
            <a:tbl>
              <a:tblPr firstRow="1" bandRow="1">
                <a:tableStyleId>{5C22544A-7EE6-4342-B048-85BDC9FD1C3A}</a:tableStyleId>
              </a:tblPr>
              <a:tblGrid>
                <a:gridCol w="2004083">
                  <a:extLst>
                    <a:ext uri="{9D8B030D-6E8A-4147-A177-3AD203B41FA5}">
                      <a16:colId xmlns:a16="http://schemas.microsoft.com/office/drawing/2014/main" val="4179298082"/>
                    </a:ext>
                  </a:extLst>
                </a:gridCol>
                <a:gridCol w="9017715">
                  <a:extLst>
                    <a:ext uri="{9D8B030D-6E8A-4147-A177-3AD203B41FA5}">
                      <a16:colId xmlns:a16="http://schemas.microsoft.com/office/drawing/2014/main" val="2470827111"/>
                    </a:ext>
                  </a:extLst>
                </a:gridCol>
              </a:tblGrid>
              <a:tr h="362281">
                <a:tc>
                  <a:txBody>
                    <a:bodyPr/>
                    <a:lstStyle/>
                    <a:p>
                      <a:endParaRPr lang="en-US" strike="noStrike" dirty="0"/>
                    </a:p>
                  </a:txBody>
                  <a:tcPr>
                    <a:solidFill>
                      <a:srgbClr val="015396"/>
                    </a:solidFill>
                  </a:tcPr>
                </a:tc>
                <a:tc>
                  <a:txBody>
                    <a:bodyPr/>
                    <a:lstStyle/>
                    <a:p>
                      <a:endParaRPr lang="en-US" strike="noStrike" dirty="0"/>
                    </a:p>
                  </a:txBody>
                  <a:tcPr>
                    <a:solidFill>
                      <a:srgbClr val="015396"/>
                    </a:solidFill>
                  </a:tcPr>
                </a:tc>
                <a:extLst>
                  <a:ext uri="{0D108BD9-81ED-4DB2-BD59-A6C34878D82A}">
                    <a16:rowId xmlns:a16="http://schemas.microsoft.com/office/drawing/2014/main" val="3677533020"/>
                  </a:ext>
                </a:extLst>
              </a:tr>
              <a:tr h="2167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trike="noStrike" dirty="0">
                          <a:latin typeface="Open Sans "/>
                        </a:rPr>
                        <a:t>Application Submission </a:t>
                      </a:r>
                    </a:p>
                    <a:p>
                      <a:endParaRPr lang="en-US" sz="1400" strike="noStrike" dirty="0">
                        <a:latin typeface="Open Sans "/>
                      </a:endParaRPr>
                    </a:p>
                  </a:txBody>
                  <a:tcPr>
                    <a:solidFill>
                      <a:srgbClr val="DEEBF7"/>
                    </a:solidFill>
                  </a:tcPr>
                </a:tc>
                <a:tc>
                  <a:txBody>
                    <a:bodyPr/>
                    <a:lstStyle/>
                    <a:p>
                      <a:pPr marL="742950" lvl="1" indent="-285750">
                        <a:spcBef>
                          <a:spcPts val="0"/>
                        </a:spcBef>
                        <a:buFont typeface="Arial" panose="020B0604020202020204" pitchFamily="34" charset="0"/>
                        <a:buChar char="•"/>
                        <a:defRPr/>
                      </a:pPr>
                      <a:r>
                        <a:rPr lang="en-US" sz="1400" strike="noStrike" dirty="0">
                          <a:latin typeface="Open Sans "/>
                        </a:rPr>
                        <a:t>Grant Application Basics: </a:t>
                      </a:r>
                      <a:r>
                        <a:rPr lang="en-US" sz="1400" strike="noStrike" dirty="0">
                          <a:solidFill>
                            <a:schemeClr val="accent3">
                              <a:lumMod val="25000"/>
                            </a:schemeClr>
                          </a:solidFill>
                          <a:latin typeface="Open Sans "/>
                          <a:hlinkClick r:id="rId2"/>
                        </a:rPr>
                        <a:t>https://grants.nih.gov/grants/grant_basics.htm</a:t>
                      </a:r>
                      <a:endParaRPr lang="en-US" sz="1400" strike="noStrike" dirty="0">
                        <a:solidFill>
                          <a:schemeClr val="accent3">
                            <a:lumMod val="25000"/>
                          </a:schemeClr>
                        </a:solidFill>
                        <a:latin typeface="Open Sans "/>
                      </a:endParaRPr>
                    </a:p>
                    <a:p>
                      <a:pPr marL="742950" lvl="1" indent="-285750">
                        <a:spcBef>
                          <a:spcPts val="0"/>
                        </a:spcBef>
                        <a:buFont typeface="Arial" panose="020B0604020202020204" pitchFamily="34" charset="0"/>
                        <a:buChar char="•"/>
                        <a:defRPr/>
                      </a:pPr>
                      <a:r>
                        <a:rPr lang="en-US" sz="1400" strike="noStrike" dirty="0">
                          <a:solidFill>
                            <a:schemeClr val="accent3">
                              <a:lumMod val="25000"/>
                            </a:schemeClr>
                          </a:solidFill>
                          <a:latin typeface="Open Sans "/>
                        </a:rPr>
                        <a:t>Find Grant Funding- NIH Guide for Grants and Contracts: </a:t>
                      </a:r>
                      <a:r>
                        <a:rPr lang="en-US" sz="1400" strike="noStrike" dirty="0">
                          <a:solidFill>
                            <a:schemeClr val="accent3">
                              <a:lumMod val="25000"/>
                            </a:schemeClr>
                          </a:solidFill>
                          <a:latin typeface="Open Sans "/>
                          <a:hlinkClick r:id="rId3"/>
                        </a:rPr>
                        <a:t>https://grants.nih.gov/funding/searchguide/index.html#/</a:t>
                      </a:r>
                      <a:r>
                        <a:rPr lang="en-US" sz="1400" strike="noStrike" dirty="0">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How to Apply - Application Guide: </a:t>
                      </a:r>
                      <a:r>
                        <a:rPr lang="en-US" sz="1400" b="0" strike="noStrike" dirty="0">
                          <a:solidFill>
                            <a:schemeClr val="accent3">
                              <a:lumMod val="25000"/>
                            </a:schemeClr>
                          </a:solidFill>
                          <a:latin typeface="Open Sans "/>
                          <a:hlinkClick r:id="rId4"/>
                        </a:rPr>
                        <a:t>http://grants.nih.gov/grants/how-to-apply-application-guide.htm</a:t>
                      </a:r>
                      <a:endParaRPr lang="en-US" sz="1400" strike="noStrike" dirty="0">
                        <a:solidFill>
                          <a:schemeClr val="accent3">
                            <a:lumMod val="25000"/>
                          </a:schemeClr>
                        </a:solidFill>
                        <a:latin typeface="Open Sans "/>
                      </a:endParaRPr>
                    </a:p>
                    <a:p>
                      <a:pPr marL="742950" lvl="1" indent="-285750">
                        <a:spcBef>
                          <a:spcPts val="0"/>
                        </a:spcBef>
                        <a:buFont typeface="Arial" panose="020B0604020202020204" pitchFamily="34" charset="0"/>
                        <a:buChar char="•"/>
                        <a:defRPr/>
                      </a:pPr>
                      <a:r>
                        <a:rPr lang="en-US" sz="1400" strike="noStrike" dirty="0">
                          <a:latin typeface="Open Sans "/>
                        </a:rPr>
                        <a:t>Annotated SF424 (R&amp;R) Application Forms: </a:t>
                      </a:r>
                      <a:r>
                        <a:rPr lang="en-US" sz="1400" b="0" strike="noStrike" dirty="0">
                          <a:latin typeface="Open Sans "/>
                          <a:hlinkClick r:id="rId5"/>
                        </a:rPr>
                        <a:t>https://grants.nih.gov/grants/how-to-apply-application-guide/resources/annotated-form-sets.htm</a:t>
                      </a:r>
                      <a:r>
                        <a:rPr lang="en-US" sz="1400" b="0" strike="noStrike" dirty="0">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eRA Training: Video Tutorials: </a:t>
                      </a:r>
                      <a:r>
                        <a:rPr lang="en-US" sz="1400" strike="noStrike" dirty="0">
                          <a:latin typeface="Open Sans "/>
                          <a:hlinkClick r:id="rId6"/>
                        </a:rPr>
                        <a:t>https://www.era.nih.gov/era-training/era-videos.htm</a:t>
                      </a:r>
                      <a:r>
                        <a:rPr lang="en-US" sz="1400" strike="noStrike" dirty="0">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How we check for application completeness: </a:t>
                      </a:r>
                      <a:r>
                        <a:rPr lang="en-US" sz="1400" u="sng" strike="noStrike" dirty="0">
                          <a:latin typeface="Open Sans "/>
                          <a:hlinkClick r:id="rId7"/>
                        </a:rPr>
                        <a:t>https://grants.nih.gov/grants/how-to-apply-application-guide/submission-process/how-we-check-for-completeness.htm</a:t>
                      </a:r>
                      <a:r>
                        <a:rPr lang="en-US" sz="1400" strike="noStrike" dirty="0">
                          <a:latin typeface="Open Sans "/>
                        </a:rPr>
                        <a:t> </a:t>
                      </a:r>
                    </a:p>
                    <a:p>
                      <a:endParaRPr lang="en-US" sz="1400" strike="noStrike" dirty="0">
                        <a:latin typeface="Open Sans "/>
                      </a:endParaRPr>
                    </a:p>
                  </a:txBody>
                  <a:tcPr>
                    <a:solidFill>
                      <a:srgbClr val="DEEBF7"/>
                    </a:solidFill>
                  </a:tcPr>
                </a:tc>
                <a:extLst>
                  <a:ext uri="{0D108BD9-81ED-4DB2-BD59-A6C34878D82A}">
                    <a16:rowId xmlns:a16="http://schemas.microsoft.com/office/drawing/2014/main" val="2114039302"/>
                  </a:ext>
                </a:extLst>
              </a:tr>
              <a:tr h="665361">
                <a:tc>
                  <a:txBody>
                    <a:bodyPr/>
                    <a:lstStyle/>
                    <a:p>
                      <a:r>
                        <a:rPr lang="en-US" sz="1400" b="1" strike="noStrike">
                          <a:latin typeface="Open Sans "/>
                        </a:rPr>
                        <a:t>eRA</a:t>
                      </a:r>
                    </a:p>
                  </a:txBody>
                  <a:tcPr/>
                </a:tc>
                <a:tc>
                  <a:txBody>
                    <a:bodyPr/>
                    <a:lstStyle/>
                    <a:p>
                      <a:pPr marL="742950" lvl="1" indent="-285750">
                        <a:lnSpc>
                          <a:spcPct val="80000"/>
                        </a:lnSpc>
                        <a:buFont typeface="Arial" panose="020B0604020202020204" pitchFamily="34" charset="0"/>
                        <a:buChar char="•"/>
                        <a:defRPr/>
                      </a:pPr>
                      <a:r>
                        <a:rPr lang="en-US" sz="1400" b="0" strike="noStrike">
                          <a:latin typeface="Open Sans "/>
                        </a:rPr>
                        <a:t>eRA Commons: </a:t>
                      </a:r>
                      <a:r>
                        <a:rPr lang="en-US" sz="1400" b="0" strike="noStrike">
                          <a:solidFill>
                            <a:schemeClr val="accent3">
                              <a:lumMod val="25000"/>
                            </a:schemeClr>
                          </a:solidFill>
                          <a:latin typeface="Open Sans "/>
                          <a:hlinkClick r:id="rId8"/>
                        </a:rPr>
                        <a:t>https://www.era.nih.gov/</a:t>
                      </a:r>
                      <a:endParaRPr lang="en-US" sz="1400" strike="noStrike">
                        <a:solidFill>
                          <a:schemeClr val="accent3">
                            <a:lumMod val="25000"/>
                          </a:schemeClr>
                        </a:solidFill>
                        <a:latin typeface="Open Sans "/>
                      </a:endParaRPr>
                    </a:p>
                    <a:p>
                      <a:pPr marL="742950" lvl="1" indent="-285750">
                        <a:lnSpc>
                          <a:spcPct val="80000"/>
                        </a:lnSpc>
                        <a:buFont typeface="Arial" panose="020B0604020202020204" pitchFamily="34" charset="0"/>
                        <a:buChar char="•"/>
                        <a:defRPr/>
                      </a:pPr>
                      <a:r>
                        <a:rPr lang="en-US" sz="1400" b="0" strike="noStrike">
                          <a:latin typeface="Open Sans "/>
                        </a:rPr>
                        <a:t>eRA Commons Help &amp; Tutorials: </a:t>
                      </a:r>
                      <a:r>
                        <a:rPr lang="en-US" sz="1400" b="0" strike="noStrike">
                          <a:solidFill>
                            <a:schemeClr val="accent3">
                              <a:lumMod val="25000"/>
                            </a:schemeClr>
                          </a:solidFill>
                          <a:latin typeface="Open Sans "/>
                          <a:hlinkClick r:id="rId9"/>
                        </a:rPr>
                        <a:t>https://www.era.nih.gov/help-tutorials/era-commons/user-guide.htm</a:t>
                      </a:r>
                      <a:r>
                        <a:rPr lang="en-US" sz="1400" b="0" strike="noStrike">
                          <a:solidFill>
                            <a:schemeClr val="accent3">
                              <a:lumMod val="25000"/>
                            </a:schemeClr>
                          </a:solidFill>
                          <a:latin typeface="Open Sans "/>
                        </a:rPr>
                        <a:t> </a:t>
                      </a:r>
                    </a:p>
                    <a:p>
                      <a:pPr marL="742950" lvl="1" indent="-285750">
                        <a:lnSpc>
                          <a:spcPct val="80000"/>
                        </a:lnSpc>
                        <a:buFont typeface="Arial" panose="020B0604020202020204" pitchFamily="34" charset="0"/>
                        <a:buChar char="•"/>
                        <a:defRPr/>
                      </a:pPr>
                      <a:r>
                        <a:rPr lang="en-US" sz="1400" strike="noStrike">
                          <a:latin typeface="Open Sans "/>
                        </a:rPr>
                        <a:t>Self Help Resources and eRA Service Desk:</a:t>
                      </a:r>
                      <a:r>
                        <a:rPr lang="en-US" sz="1400" b="1" strike="noStrike">
                          <a:latin typeface="Open Sans "/>
                        </a:rPr>
                        <a:t> </a:t>
                      </a:r>
                      <a:r>
                        <a:rPr lang="en-US" sz="1400" strike="noStrike">
                          <a:solidFill>
                            <a:schemeClr val="accent3">
                              <a:lumMod val="25000"/>
                            </a:schemeClr>
                          </a:solidFill>
                          <a:latin typeface="Open Sans "/>
                          <a:hlinkClick r:id="rId10"/>
                        </a:rPr>
                        <a:t>https://www.era.nih.gov/need-help</a:t>
                      </a:r>
                      <a:endParaRPr lang="en-US" sz="1400" strike="noStrike">
                        <a:solidFill>
                          <a:schemeClr val="accent3">
                            <a:lumMod val="25000"/>
                          </a:schemeClr>
                        </a:solidFill>
                        <a:latin typeface="Open Sans "/>
                      </a:endParaRPr>
                    </a:p>
                    <a:p>
                      <a:endParaRPr lang="en-US" sz="1400" strike="noStrike">
                        <a:latin typeface="Open Sans "/>
                      </a:endParaRPr>
                    </a:p>
                  </a:txBody>
                  <a:tcPr/>
                </a:tc>
                <a:extLst>
                  <a:ext uri="{0D108BD9-81ED-4DB2-BD59-A6C34878D82A}">
                    <a16:rowId xmlns:a16="http://schemas.microsoft.com/office/drawing/2014/main" val="2909414184"/>
                  </a:ext>
                </a:extLst>
              </a:tr>
              <a:tr h="1029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trike="noStrike" dirty="0">
                          <a:latin typeface="Open Sans "/>
                        </a:rPr>
                        <a:t>General</a:t>
                      </a:r>
                    </a:p>
                  </a:txBody>
                  <a:tcPr>
                    <a:solidFill>
                      <a:srgbClr val="DEEBF7"/>
                    </a:solidFill>
                  </a:tcPr>
                </a:tc>
                <a:tc>
                  <a:txBody>
                    <a:bodyPr/>
                    <a:lstStyle/>
                    <a:p>
                      <a:pPr marL="742950" lvl="1" indent="-285750">
                        <a:spcBef>
                          <a:spcPts val="0"/>
                        </a:spcBef>
                        <a:buFont typeface="Arial" panose="020B0604020202020204" pitchFamily="34" charset="0"/>
                        <a:buChar char="•"/>
                        <a:defRPr/>
                      </a:pPr>
                      <a:r>
                        <a:rPr lang="en-US" sz="1400" strike="noStrike" dirty="0">
                          <a:latin typeface="Open Sans "/>
                        </a:rPr>
                        <a:t>NIH Grants &amp; Funding web page: </a:t>
                      </a:r>
                      <a:r>
                        <a:rPr lang="en-US" sz="1400" strike="noStrike" dirty="0">
                          <a:latin typeface="Open Sans "/>
                          <a:hlinkClick r:id="rId11"/>
                        </a:rPr>
                        <a:t>https://grants.nih.gov/</a:t>
                      </a:r>
                      <a:r>
                        <a:rPr lang="en-US" sz="1400" strike="noStrike" dirty="0">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NIH Grants Policy Statement: </a:t>
                      </a:r>
                      <a:r>
                        <a:rPr lang="en-US" sz="1400" strike="noStrike" dirty="0">
                          <a:solidFill>
                            <a:schemeClr val="accent3">
                              <a:lumMod val="25000"/>
                            </a:schemeClr>
                          </a:solidFill>
                          <a:latin typeface="Open Sans "/>
                          <a:hlinkClick r:id="rId12"/>
                        </a:rPr>
                        <a:t>https://grants.nih.gov/policy/nihgps/index.htm</a:t>
                      </a:r>
                      <a:r>
                        <a:rPr lang="en-US" sz="1400" strike="noStrike" dirty="0">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NIH Extramural Nexus – newsletter for the extramural community: </a:t>
                      </a:r>
                      <a:r>
                        <a:rPr lang="en-US" sz="1400" strike="noStrike" dirty="0">
                          <a:solidFill>
                            <a:schemeClr val="accent3">
                              <a:lumMod val="25000"/>
                            </a:schemeClr>
                          </a:solidFill>
                          <a:latin typeface="Open Sans "/>
                          <a:hlinkClick r:id="rId13"/>
                        </a:rPr>
                        <a:t>https://nexus.od.nih.gov/all/</a:t>
                      </a:r>
                      <a:r>
                        <a:rPr lang="en-US" sz="1400" strike="noStrike" dirty="0">
                          <a:solidFill>
                            <a:schemeClr val="accent3">
                              <a:lumMod val="25000"/>
                            </a:schemeClr>
                          </a:solidFill>
                          <a:latin typeface="Open Sans "/>
                        </a:rPr>
                        <a:t> </a:t>
                      </a:r>
                    </a:p>
                    <a:p>
                      <a:pPr marL="742950" lvl="1" indent="-285750">
                        <a:spcBef>
                          <a:spcPts val="0"/>
                        </a:spcBef>
                        <a:buFont typeface="Arial" panose="020B0604020202020204" pitchFamily="34" charset="0"/>
                        <a:buChar char="•"/>
                        <a:defRPr/>
                      </a:pPr>
                      <a:r>
                        <a:rPr lang="en-US" sz="1400" strike="noStrike" dirty="0">
                          <a:latin typeface="Open Sans "/>
                        </a:rPr>
                        <a:t>NIH Frequently Asked Questions (FAQs): </a:t>
                      </a:r>
                      <a:r>
                        <a:rPr lang="en-US" sz="1400" strike="noStrike" dirty="0">
                          <a:solidFill>
                            <a:schemeClr val="accent1"/>
                          </a:solidFill>
                          <a:latin typeface="Open Sans "/>
                          <a:hlinkClick r:id="rId14"/>
                        </a:rPr>
                        <a:t>https://grants.nih.gov/faqs#/</a:t>
                      </a:r>
                      <a:endParaRPr lang="en-US" sz="1400" strike="noStrike" dirty="0">
                        <a:latin typeface="Open Sans "/>
                      </a:endParaRPr>
                    </a:p>
                    <a:p>
                      <a:pPr marL="742950" lvl="1" indent="-285750">
                        <a:spcBef>
                          <a:spcPts val="0"/>
                        </a:spcBef>
                        <a:buFont typeface="Arial" panose="020B0604020202020204" pitchFamily="34" charset="0"/>
                        <a:buChar char="•"/>
                        <a:defRPr/>
                      </a:pPr>
                      <a:r>
                        <a:rPr lang="en-US" sz="1400" b="0" strike="noStrike" dirty="0">
                          <a:latin typeface="Open Sans "/>
                        </a:rPr>
                        <a:t>Research Portfolio Online Reporting Tools (</a:t>
                      </a:r>
                      <a:r>
                        <a:rPr lang="en-US" sz="1400" b="0" strike="noStrike" dirty="0" err="1">
                          <a:latin typeface="Open Sans "/>
                        </a:rPr>
                        <a:t>RePORT</a:t>
                      </a:r>
                      <a:r>
                        <a:rPr lang="en-US" sz="1400" b="0" strike="noStrike" dirty="0">
                          <a:latin typeface="Open Sans "/>
                        </a:rPr>
                        <a:t>): </a:t>
                      </a:r>
                      <a:r>
                        <a:rPr lang="en-US" sz="1400" b="0" strike="noStrike" dirty="0">
                          <a:solidFill>
                            <a:schemeClr val="accent3">
                              <a:lumMod val="25000"/>
                            </a:schemeClr>
                          </a:solidFill>
                          <a:latin typeface="Open Sans "/>
                          <a:hlinkClick r:id="rId15"/>
                        </a:rPr>
                        <a:t>https://report.nih.gov/</a:t>
                      </a:r>
                      <a:r>
                        <a:rPr lang="en-US" sz="1400" b="0" strike="noStrike" dirty="0">
                          <a:solidFill>
                            <a:schemeClr val="accent3">
                              <a:lumMod val="25000"/>
                            </a:schemeClr>
                          </a:solidFill>
                          <a:latin typeface="Open Sans "/>
                        </a:rPr>
                        <a:t>  </a:t>
                      </a:r>
                    </a:p>
                    <a:p>
                      <a:pPr marL="742950" lvl="1" indent="-285750">
                        <a:lnSpc>
                          <a:spcPct val="80000"/>
                        </a:lnSpc>
                        <a:buFont typeface="Arial" panose="020B0604020202020204" pitchFamily="34" charset="0"/>
                        <a:buChar char="•"/>
                        <a:defRPr/>
                      </a:pPr>
                      <a:r>
                        <a:rPr lang="en-US" sz="1400" b="0" strike="noStrike" dirty="0" err="1">
                          <a:latin typeface="Open Sans "/>
                        </a:rPr>
                        <a:t>RePORT</a:t>
                      </a:r>
                      <a:r>
                        <a:rPr lang="en-US" sz="1400" b="0" strike="noStrike" dirty="0">
                          <a:latin typeface="Open Sans "/>
                        </a:rPr>
                        <a:t> Expenditures &amp; Results (</a:t>
                      </a:r>
                      <a:r>
                        <a:rPr lang="en-US" sz="1400" b="0" strike="noStrike" dirty="0" err="1">
                          <a:latin typeface="Open Sans "/>
                        </a:rPr>
                        <a:t>RePORTER</a:t>
                      </a:r>
                      <a:r>
                        <a:rPr lang="en-US" sz="1400" b="0" strike="noStrike" dirty="0">
                          <a:latin typeface="Open Sans "/>
                        </a:rPr>
                        <a:t>): </a:t>
                      </a:r>
                      <a:r>
                        <a:rPr lang="en-US" sz="1400" b="0" strike="noStrike" dirty="0">
                          <a:solidFill>
                            <a:schemeClr val="accent3">
                              <a:lumMod val="25000"/>
                            </a:schemeClr>
                          </a:solidFill>
                          <a:latin typeface="Open Sans "/>
                          <a:hlinkClick r:id="rId16"/>
                        </a:rPr>
                        <a:t>https://reporter.nih.gov/</a:t>
                      </a:r>
                      <a:endParaRPr lang="en-US" sz="1400" b="0" strike="noStrike" dirty="0">
                        <a:solidFill>
                          <a:schemeClr val="accent3">
                            <a:lumMod val="25000"/>
                          </a:schemeClr>
                        </a:solidFill>
                        <a:latin typeface="Open Sans "/>
                      </a:endParaRPr>
                    </a:p>
                    <a:p>
                      <a:pPr marL="457200" lvl="1" indent="0">
                        <a:lnSpc>
                          <a:spcPct val="80000"/>
                        </a:lnSpc>
                        <a:buFont typeface="Arial" panose="020B0604020202020204" pitchFamily="34" charset="0"/>
                        <a:buNone/>
                        <a:defRPr/>
                      </a:pPr>
                      <a:endParaRPr lang="en-US" sz="1400" b="0" strike="noStrike" dirty="0">
                        <a:solidFill>
                          <a:schemeClr val="accent3">
                            <a:lumMod val="25000"/>
                          </a:schemeClr>
                        </a:solidFill>
                        <a:latin typeface="Open Sans "/>
                      </a:endParaRPr>
                    </a:p>
                  </a:txBody>
                  <a:tcPr>
                    <a:solidFill>
                      <a:srgbClr val="DEEBF7"/>
                    </a:solidFill>
                  </a:tcPr>
                </a:tc>
                <a:extLst>
                  <a:ext uri="{0D108BD9-81ED-4DB2-BD59-A6C34878D82A}">
                    <a16:rowId xmlns:a16="http://schemas.microsoft.com/office/drawing/2014/main" val="342111764"/>
                  </a:ext>
                </a:extLst>
              </a:tr>
              <a:tr h="513232">
                <a:tc>
                  <a:txBody>
                    <a:bodyPr/>
                    <a:lstStyle/>
                    <a:p>
                      <a:r>
                        <a:rPr lang="en-US" sz="1400" b="1" strike="noStrike">
                          <a:latin typeface="Open Sans "/>
                        </a:rPr>
                        <a:t>RPPR</a:t>
                      </a:r>
                    </a:p>
                  </a:txBody>
                  <a:tcPr/>
                </a:tc>
                <a:tc>
                  <a:txBody>
                    <a:bodyPr/>
                    <a:lstStyle/>
                    <a:p>
                      <a:pPr marL="742950" lvl="1" indent="-285750">
                        <a:buFont typeface="Arial" panose="020B0604020202020204" pitchFamily="34" charset="0"/>
                        <a:buChar char="•"/>
                        <a:defRPr/>
                      </a:pPr>
                      <a:r>
                        <a:rPr lang="en-US" sz="1400" strike="noStrike" dirty="0">
                          <a:latin typeface="Open Sans "/>
                        </a:rPr>
                        <a:t>RPPR Webpage, including links to the NIH </a:t>
                      </a:r>
                      <a:r>
                        <a:rPr lang="en-US" sz="1400" strike="noStrike" dirty="0">
                          <a:solidFill>
                            <a:schemeClr val="tx1"/>
                          </a:solidFill>
                          <a:latin typeface="Open Sans "/>
                        </a:rPr>
                        <a:t>RPPR Instruction Guide, RPPR Guide Notices, FAQs, Training, and Contacts:</a:t>
                      </a:r>
                      <a:r>
                        <a:rPr lang="en-US" sz="1400" strike="noStrike" dirty="0">
                          <a:solidFill>
                            <a:schemeClr val="accent1"/>
                          </a:solidFill>
                          <a:latin typeface="Open Sans "/>
                        </a:rPr>
                        <a:t> </a:t>
                      </a:r>
                      <a:r>
                        <a:rPr lang="en-US" sz="1400" strike="noStrike" dirty="0">
                          <a:latin typeface="Open Sans "/>
                          <a:hlinkClick r:id="rId17"/>
                        </a:rPr>
                        <a:t>https://grants.nih.gov/grants/rppr/index.htm</a:t>
                      </a:r>
                      <a:endParaRPr lang="en-US" sz="1400" strike="noStrike" dirty="0">
                        <a:latin typeface="Open Sans "/>
                      </a:endParaRPr>
                    </a:p>
                    <a:p>
                      <a:pPr marL="457200" lvl="1" indent="0">
                        <a:buFont typeface="Arial" panose="020B0604020202020204" pitchFamily="34" charset="0"/>
                        <a:buNone/>
                        <a:defRPr/>
                      </a:pPr>
                      <a:endParaRPr lang="en-US" sz="1400" strike="noStrike" dirty="0">
                        <a:latin typeface="Open Sans "/>
                      </a:endParaRPr>
                    </a:p>
                  </a:txBody>
                  <a:tcPr/>
                </a:tc>
                <a:extLst>
                  <a:ext uri="{0D108BD9-81ED-4DB2-BD59-A6C34878D82A}">
                    <a16:rowId xmlns:a16="http://schemas.microsoft.com/office/drawing/2014/main" val="3853266935"/>
                  </a:ext>
                </a:extLst>
              </a:tr>
            </a:tbl>
          </a:graphicData>
        </a:graphic>
      </p:graphicFrame>
      <p:sp>
        <p:nvSpPr>
          <p:cNvPr id="3" name="Title 2">
            <a:extLst>
              <a:ext uri="{FF2B5EF4-FFF2-40B4-BE49-F238E27FC236}">
                <a16:creationId xmlns:a16="http://schemas.microsoft.com/office/drawing/2014/main" id="{DF3A502F-037C-4FB4-70F2-2A7080CF19E2}"/>
              </a:ext>
            </a:extLst>
          </p:cNvPr>
          <p:cNvSpPr>
            <a:spLocks noGrp="1"/>
          </p:cNvSpPr>
          <p:nvPr>
            <p:ph type="title"/>
          </p:nvPr>
        </p:nvSpPr>
        <p:spPr>
          <a:xfrm>
            <a:off x="838200" y="62145"/>
            <a:ext cx="10515600" cy="1074198"/>
          </a:xfrm>
        </p:spPr>
        <p:txBody>
          <a:bodyPr>
            <a:normAutofit/>
          </a:bodyPr>
          <a:lstStyle/>
          <a:p>
            <a:r>
              <a:rPr lang="en-US" sz="3600" dirty="0">
                <a:solidFill>
                  <a:srgbClr val="015396"/>
                </a:solidFill>
              </a:rPr>
              <a:t>Resources</a:t>
            </a:r>
          </a:p>
        </p:txBody>
      </p:sp>
    </p:spTree>
    <p:extLst>
      <p:ext uri="{BB962C8B-B14F-4D97-AF65-F5344CB8AC3E}">
        <p14:creationId xmlns:p14="http://schemas.microsoft.com/office/powerpoint/2010/main" val="15844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9602C-DF62-F20A-D211-F46713AB3C25}"/>
              </a:ext>
            </a:extLst>
          </p:cNvPr>
          <p:cNvSpPr>
            <a:spLocks noGrp="1"/>
          </p:cNvSpPr>
          <p:nvPr>
            <p:ph idx="1"/>
          </p:nvPr>
        </p:nvSpPr>
        <p:spPr>
          <a:xfrm>
            <a:off x="838200" y="1368521"/>
            <a:ext cx="10515600" cy="4694392"/>
          </a:xfrm>
        </p:spPr>
        <p:txBody>
          <a:bodyPr/>
          <a:lstStyle/>
          <a:p>
            <a:pPr>
              <a:lnSpc>
                <a:spcPct val="100000"/>
              </a:lnSpc>
              <a:spcBef>
                <a:spcPts val="0"/>
              </a:spcBef>
              <a:defRPr/>
            </a:pPr>
            <a:r>
              <a:rPr lang="en-US" sz="2000">
                <a:latin typeface="Open Sans" panose="020B0606030504020204" pitchFamily="34" charset="0"/>
                <a:ea typeface="Open Sans" panose="020B0606030504020204" pitchFamily="34" charset="0"/>
                <a:cs typeface="Open Sans" panose="020B0606030504020204" pitchFamily="34" charset="0"/>
              </a:rPr>
              <a:t>NIH Guide for Grants and Contracts:</a:t>
            </a:r>
          </a:p>
          <a:p>
            <a:pPr marL="205740" lvl="1" indent="0">
              <a:lnSpc>
                <a:spcPct val="100000"/>
              </a:lnSpc>
              <a:spcBef>
                <a:spcPts val="0"/>
              </a:spcBef>
              <a:buFont typeface="Arial" panose="020B0604020202020204" pitchFamily="34" charset="0"/>
              <a:buNone/>
              <a:defRPr/>
            </a:pPr>
            <a:r>
              <a:rPr lang="en-US">
                <a:latin typeface="Open Sans" panose="020B0606030504020204" pitchFamily="34" charset="0"/>
                <a:ea typeface="Open Sans" panose="020B0606030504020204" pitchFamily="34" charset="0"/>
                <a:cs typeface="Open Sans" panose="020B0606030504020204" pitchFamily="34" charset="0"/>
              </a:rPr>
              <a:t>Official publication for NIH Grant Policies, Guidelines &amp; Funding Opportunities</a:t>
            </a:r>
          </a:p>
          <a:p>
            <a:pPr marL="205740" lvl="1" indent="0">
              <a:lnSpc>
                <a:spcPct val="100000"/>
              </a:lnSpc>
              <a:spcBef>
                <a:spcPts val="0"/>
              </a:spcBef>
              <a:buFont typeface="Arial" panose="020B0604020202020204" pitchFamily="34" charset="0"/>
              <a:buNone/>
              <a:defRPr/>
            </a:pPr>
            <a:r>
              <a:rPr lang="en-US">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2"/>
              </a:rPr>
              <a:t>https://grants.nih.gov/grants/guide/listserv.htm</a:t>
            </a:r>
            <a:r>
              <a:rPr lang="en-US">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205740" lvl="1" indent="0">
              <a:lnSpc>
                <a:spcPct val="100000"/>
              </a:lnSpc>
              <a:spcBef>
                <a:spcPts val="0"/>
              </a:spcBef>
              <a:buFont typeface="Arial" panose="020B0604020202020204" pitchFamily="34" charset="0"/>
              <a:buNone/>
              <a:defRPr/>
            </a:pP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US" sz="2000">
                <a:latin typeface="Open Sans" panose="020B0606030504020204" pitchFamily="34" charset="0"/>
                <a:ea typeface="Open Sans" panose="020B0606030504020204" pitchFamily="34" charset="0"/>
                <a:cs typeface="Open Sans" panose="020B0606030504020204" pitchFamily="34" charset="0"/>
              </a:rPr>
              <a:t>Office for Human Research Protections (OHRP):</a:t>
            </a:r>
          </a:p>
          <a:p>
            <a:pPr marL="219075" lvl="1" indent="0">
              <a:lnSpc>
                <a:spcPct val="100000"/>
              </a:lnSpc>
              <a:spcBef>
                <a:spcPts val="0"/>
              </a:spcBef>
              <a:buFont typeface="Arial" panose="020B0604020202020204" pitchFamily="34" charset="0"/>
              <a:buNone/>
              <a:defRPr/>
            </a:pPr>
            <a:r>
              <a:rPr lang="en-US">
                <a:latin typeface="Open Sans" panose="020B0606030504020204" pitchFamily="34" charset="0"/>
                <a:ea typeface="Open Sans" panose="020B0606030504020204" pitchFamily="34" charset="0"/>
                <a:cs typeface="Open Sans" panose="020B0606030504020204" pitchFamily="34" charset="0"/>
                <a:hlinkClick r:id="rId3"/>
              </a:rPr>
              <a:t>https://www.hhs.gov/ohrp/index.html</a:t>
            </a:r>
            <a:endParaRPr lang="en-US">
              <a:latin typeface="Open Sans" panose="020B0606030504020204" pitchFamily="34" charset="0"/>
              <a:ea typeface="Open Sans" panose="020B0606030504020204" pitchFamily="34" charset="0"/>
              <a:cs typeface="Open Sans" panose="020B0606030504020204" pitchFamily="34" charset="0"/>
            </a:endParaRPr>
          </a:p>
          <a:p>
            <a:pPr marL="219075" lvl="1" indent="0">
              <a:lnSpc>
                <a:spcPct val="100000"/>
              </a:lnSpc>
              <a:spcBef>
                <a:spcPts val="0"/>
              </a:spcBef>
              <a:buFont typeface="Arial" panose="020B0604020202020204" pitchFamily="34" charset="0"/>
              <a:buNone/>
              <a:defRPr/>
            </a:pP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US" sz="2000">
                <a:latin typeface="Open Sans" panose="020B0606030504020204" pitchFamily="34" charset="0"/>
                <a:ea typeface="Open Sans" panose="020B0606030504020204" pitchFamily="34" charset="0"/>
                <a:cs typeface="Open Sans" panose="020B0606030504020204" pitchFamily="34" charset="0"/>
              </a:rPr>
              <a:t>Office of Laboratory Animal Welfare (OLAW):</a:t>
            </a:r>
          </a:p>
          <a:p>
            <a:pPr marL="219075" lvl="1" indent="0">
              <a:lnSpc>
                <a:spcPct val="100000"/>
              </a:lnSpc>
              <a:spcBef>
                <a:spcPts val="0"/>
              </a:spcBef>
              <a:buFont typeface="Arial" panose="020B0604020202020204" pitchFamily="34" charset="0"/>
              <a:buNone/>
              <a:defRPr/>
            </a:pPr>
            <a:r>
              <a:rPr lang="en-US">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https://olaw.nih.gov/</a:t>
            </a:r>
            <a:endParaRPr lang="en-US">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219075" lvl="1" indent="0">
              <a:lnSpc>
                <a:spcPct val="100000"/>
              </a:lnSpc>
              <a:spcBef>
                <a:spcPts val="0"/>
              </a:spcBef>
              <a:buFont typeface="Arial" panose="020B0604020202020204" pitchFamily="34" charset="0"/>
              <a:buNone/>
              <a:defRPr/>
            </a:pP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US" sz="2000">
                <a:latin typeface="Open Sans" panose="020B0606030504020204" pitchFamily="34" charset="0"/>
                <a:ea typeface="Open Sans" panose="020B0606030504020204" pitchFamily="34" charset="0"/>
                <a:cs typeface="Open Sans" panose="020B0606030504020204" pitchFamily="34" charset="0"/>
              </a:rPr>
              <a:t>eRA News:  </a:t>
            </a:r>
            <a:r>
              <a:rPr lang="en-US" sz="2000">
                <a:latin typeface="Open Sans" panose="020B0606030504020204" pitchFamily="34" charset="0"/>
                <a:ea typeface="Open Sans" panose="020B0606030504020204" pitchFamily="34" charset="0"/>
                <a:cs typeface="Open Sans" panose="020B0606030504020204" pitchFamily="34" charset="0"/>
                <a:hlinkClick r:id="rId5"/>
              </a:rPr>
              <a:t>https://www.era.nih.gov/about-era/get-connected.htm</a:t>
            </a:r>
            <a:r>
              <a:rPr lang="en-US" sz="2000">
                <a:latin typeface="Open Sans" panose="020B0606030504020204" pitchFamily="34" charset="0"/>
                <a:ea typeface="Open Sans" panose="020B0606030504020204" pitchFamily="34" charset="0"/>
                <a:cs typeface="Open Sans" panose="020B0606030504020204" pitchFamily="34" charset="0"/>
              </a:rPr>
              <a:t> </a:t>
            </a:r>
          </a:p>
          <a:p>
            <a:pPr marL="0" indent="0">
              <a:lnSpc>
                <a:spcPct val="100000"/>
              </a:lnSpc>
              <a:spcBef>
                <a:spcPts val="0"/>
              </a:spcBef>
              <a:buNone/>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en-US" sz="2000">
                <a:latin typeface="Open Sans" panose="020B0606030504020204" pitchFamily="34" charset="0"/>
                <a:ea typeface="Open Sans" panose="020B0606030504020204" pitchFamily="34" charset="0"/>
                <a:cs typeface="Open Sans" panose="020B0606030504020204" pitchFamily="34" charset="0"/>
              </a:rPr>
              <a:t>Virtual NIH Grants Conference and Events:</a:t>
            </a:r>
          </a:p>
          <a:p>
            <a:pPr marL="234950" indent="0">
              <a:lnSpc>
                <a:spcPct val="100000"/>
              </a:lnSpc>
              <a:spcBef>
                <a:spcPts val="0"/>
              </a:spcBef>
              <a:buNone/>
              <a:defRPr/>
            </a:pPr>
            <a:r>
              <a:rPr lang="en-US" sz="2000">
                <a:latin typeface="Open Sans" panose="020B0606030504020204" pitchFamily="34" charset="0"/>
                <a:ea typeface="Open Sans" panose="020B0606030504020204" pitchFamily="34" charset="0"/>
                <a:cs typeface="Open Sans" panose="020B0606030504020204" pitchFamily="34" charset="0"/>
                <a:hlinkClick r:id="rId6"/>
              </a:rPr>
              <a:t>https://grants.nih.gov/learning-center/conference</a:t>
            </a:r>
            <a:r>
              <a:rPr lang="en-US" sz="200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a:p>
        </p:txBody>
      </p:sp>
      <p:sp>
        <p:nvSpPr>
          <p:cNvPr id="3" name="Title 2">
            <a:extLst>
              <a:ext uri="{FF2B5EF4-FFF2-40B4-BE49-F238E27FC236}">
                <a16:creationId xmlns:a16="http://schemas.microsoft.com/office/drawing/2014/main" id="{5B94E041-8133-D7B7-DED5-746428B8023C}"/>
              </a:ext>
            </a:extLst>
          </p:cNvPr>
          <p:cNvSpPr>
            <a:spLocks noGrp="1"/>
          </p:cNvSpPr>
          <p:nvPr>
            <p:ph type="title"/>
          </p:nvPr>
        </p:nvSpPr>
        <p:spPr>
          <a:xfrm>
            <a:off x="838200" y="152019"/>
            <a:ext cx="10515600" cy="1325563"/>
          </a:xfrm>
        </p:spPr>
        <p:txBody>
          <a:bodyPr>
            <a:normAutofit/>
          </a:bodyPr>
          <a:lstStyle/>
          <a:p>
            <a:r>
              <a:rPr lang="en-US" sz="3600" dirty="0">
                <a:solidFill>
                  <a:srgbClr val="015396"/>
                </a:solidFill>
              </a:rPr>
              <a:t>NIH Listservs</a:t>
            </a:r>
          </a:p>
        </p:txBody>
      </p:sp>
    </p:spTree>
    <p:extLst>
      <p:ext uri="{BB962C8B-B14F-4D97-AF65-F5344CB8AC3E}">
        <p14:creationId xmlns:p14="http://schemas.microsoft.com/office/powerpoint/2010/main" val="252270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A0978-E13F-4215-B1E3-2F8A04195D38}"/>
              </a:ext>
            </a:extLst>
          </p:cNvPr>
          <p:cNvSpPr>
            <a:spLocks noGrp="1"/>
          </p:cNvSpPr>
          <p:nvPr>
            <p:ph type="title"/>
          </p:nvPr>
        </p:nvSpPr>
        <p:spPr>
          <a:xfrm>
            <a:off x="803776" y="549211"/>
            <a:ext cx="6155988" cy="1182927"/>
          </a:xfrm>
        </p:spPr>
        <p:txBody>
          <a:bodyPr anchor="b">
            <a:normAutofit/>
          </a:bodyPr>
          <a:lstStyle/>
          <a:p>
            <a:r>
              <a:rPr lang="en-US" sz="3600" b="1" dirty="0">
                <a:solidFill>
                  <a:srgbClr val="015396"/>
                </a:solidFill>
              </a:rPr>
              <a:t>Questions</a:t>
            </a:r>
          </a:p>
        </p:txBody>
      </p:sp>
      <p:sp>
        <p:nvSpPr>
          <p:cNvPr id="3" name="Content Placeholder 2">
            <a:extLst>
              <a:ext uri="{FF2B5EF4-FFF2-40B4-BE49-F238E27FC236}">
                <a16:creationId xmlns:a16="http://schemas.microsoft.com/office/drawing/2014/main" id="{7E72517B-73CA-4A9D-B3D9-69F0137ACE7A}"/>
              </a:ext>
            </a:extLst>
          </p:cNvPr>
          <p:cNvSpPr>
            <a:spLocks noGrp="1"/>
          </p:cNvSpPr>
          <p:nvPr>
            <p:ph idx="1"/>
          </p:nvPr>
        </p:nvSpPr>
        <p:spPr>
          <a:xfrm>
            <a:off x="859435" y="2082857"/>
            <a:ext cx="6190412" cy="3344459"/>
          </a:xfrm>
        </p:spPr>
        <p:txBody>
          <a:bodyPr anchor="t">
            <a:normAutofit/>
          </a:bodyPr>
          <a:lstStyle/>
          <a:p>
            <a:pPr>
              <a:spcBef>
                <a:spcPts val="0"/>
              </a:spcBef>
              <a:defRPr/>
            </a:pP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Grants Policy: </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2"/>
              </a:rPr>
              <a:t>GrantsPolicy@mail.nih.gov</a:t>
            </a: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0"/>
              </a:spcBef>
              <a:buClrTx/>
              <a:defRPr/>
            </a:pP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Grants Compliance &amp; Oversight: </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3"/>
              </a:rPr>
              <a:t>GrantsCompliance@mail.nih.gov</a:t>
            </a: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Systems Policy Branch: </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4"/>
              </a:rPr>
              <a:t>OPERAsystemspolicy@mail.nih.gov</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 </a:t>
            </a:r>
          </a:p>
          <a:p>
            <a:pPr>
              <a:spcBef>
                <a:spcPts val="0"/>
              </a:spcBef>
              <a:defRPr/>
            </a:pP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Division of Extramural Inventions and Technology Resources:  </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5"/>
              </a:rPr>
              <a:t>Inventions@nih.gov</a:t>
            </a: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lvl="2">
              <a:spcBef>
                <a:spcPts val="0"/>
              </a:spcBef>
              <a:buClrTx/>
              <a:defRPr/>
            </a:pPr>
            <a:endPar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defRPr/>
            </a:pP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OPERA FFR Center: </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hlinkClick r:id="rId6"/>
              </a:rPr>
              <a:t>OPERAFFRInquiries@od.nih.gov</a:t>
            </a:r>
            <a:r>
              <a:rPr lang="en-US" sz="1700"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 </a:t>
            </a:r>
          </a:p>
          <a:p>
            <a:pPr lvl="2">
              <a:buClrTx/>
              <a:defRPr/>
            </a:pPr>
            <a:endParaRPr lang="en-US" sz="1700" dirty="0">
              <a:solidFill>
                <a:schemeClr val="tx1">
                  <a:alpha val="80000"/>
                </a:schemeClr>
              </a:solidFill>
            </a:endParaRPr>
          </a:p>
          <a:p>
            <a:endParaRPr lang="en-US" sz="1700" dirty="0">
              <a:solidFill>
                <a:schemeClr val="tx1">
                  <a:alpha val="80000"/>
                </a:schemeClr>
              </a:solidFill>
            </a:endParaRPr>
          </a:p>
        </p:txBody>
      </p:sp>
      <p:sp>
        <p:nvSpPr>
          <p:cNvPr id="2" name="Slide Number Placeholder 1">
            <a:extLst>
              <a:ext uri="{FF2B5EF4-FFF2-40B4-BE49-F238E27FC236}">
                <a16:creationId xmlns:a16="http://schemas.microsoft.com/office/drawing/2014/main" id="{281CFCD8-C84F-4492-9E61-855434D6BAE5}"/>
              </a:ext>
            </a:extLst>
          </p:cNvPr>
          <p:cNvSpPr>
            <a:spLocks noGrp="1"/>
          </p:cNvSpPr>
          <p:nvPr>
            <p:ph type="sldNum" sz="quarter" idx="12"/>
          </p:nvPr>
        </p:nvSpPr>
        <p:spPr>
          <a:prstGeom prst="rect">
            <a:avLst/>
          </a:prstGeom>
        </p:spPr>
        <p:txBody>
          <a:bodyPr>
            <a:normAutofit/>
          </a:bodyP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7DDB576-49B3-42E2-89EA-6E35EA8EF806}" type="slidenum">
              <a:rPr lang="en-US">
                <a:solidFill>
                  <a:schemeClr val="tx1">
                    <a:alpha val="60000"/>
                  </a:schemeClr>
                </a:solidFill>
              </a:rPr>
              <a:pPr>
                <a:spcAft>
                  <a:spcPts val="600"/>
                </a:spcAft>
              </a:pPr>
              <a:t>27</a:t>
            </a:fld>
            <a:endParaRPr lang="en-US">
              <a:solidFill>
                <a:schemeClr val="tx1">
                  <a:alpha val="60000"/>
                </a:schemeClr>
              </a:solidFill>
            </a:endParaRPr>
          </a:p>
        </p:txBody>
      </p:sp>
      <p:pic>
        <p:nvPicPr>
          <p:cNvPr id="6" name="Graphic 5">
            <a:extLst>
              <a:ext uri="{FF2B5EF4-FFF2-40B4-BE49-F238E27FC236}">
                <a16:creationId xmlns:a16="http://schemas.microsoft.com/office/drawing/2014/main" id="{0FCE69D5-AADC-F73E-9E4F-96C905BA4C0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33831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p:txBody>
          <a:bodyPr>
            <a:normAutofit/>
          </a:bodyPr>
          <a:lstStyle/>
          <a:p>
            <a:r>
              <a:rPr lang="en-US" dirty="0"/>
              <a:t>Frequently asked questions</a:t>
            </a:r>
            <a:endParaRPr lang="en-US"/>
          </a:p>
        </p:txBody>
      </p:sp>
    </p:spTree>
    <p:extLst>
      <p:ext uri="{BB962C8B-B14F-4D97-AF65-F5344CB8AC3E}">
        <p14:creationId xmlns:p14="http://schemas.microsoft.com/office/powerpoint/2010/main" val="3007687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178C-5154-B648-CD95-4CD83591E4C5}"/>
              </a:ext>
            </a:extLst>
          </p:cNvPr>
          <p:cNvSpPr>
            <a:spLocks noGrp="1"/>
          </p:cNvSpPr>
          <p:nvPr>
            <p:ph type="title"/>
          </p:nvPr>
        </p:nvSpPr>
        <p:spPr>
          <a:xfrm>
            <a:off x="838200" y="365125"/>
            <a:ext cx="6734453" cy="5620039"/>
          </a:xfrm>
        </p:spPr>
        <p:txBody>
          <a:bodyPr>
            <a:normAutofit/>
          </a:bodyPr>
          <a:lstStyle/>
          <a:p>
            <a:r>
              <a:rPr lang="en-US" dirty="0"/>
              <a:t>When will the new NIH Grants Policy Statement (GPS) be published?</a:t>
            </a:r>
          </a:p>
        </p:txBody>
      </p:sp>
      <p:sp>
        <p:nvSpPr>
          <p:cNvPr id="2" name="Slide Number Placeholder 1">
            <a:extLst>
              <a:ext uri="{FF2B5EF4-FFF2-40B4-BE49-F238E27FC236}">
                <a16:creationId xmlns:a16="http://schemas.microsoft.com/office/drawing/2014/main" id="{0B1E1FB3-047F-E6B6-AA51-B64D331EF320}"/>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29</a:t>
            </a:fld>
            <a:endParaRPr lang="en-US"/>
          </a:p>
        </p:txBody>
      </p:sp>
      <p:pic>
        <p:nvPicPr>
          <p:cNvPr id="3" name="Graphic 2">
            <a:extLst>
              <a:ext uri="{FF2B5EF4-FFF2-40B4-BE49-F238E27FC236}">
                <a16:creationId xmlns:a16="http://schemas.microsoft.com/office/drawing/2014/main" id="{A87A26E8-9312-FBEA-F21A-83337B3359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143912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4096479" cy="2982913"/>
          </a:xfrm>
        </p:spPr>
        <p:txBody>
          <a:bodyPr>
            <a:normAutofit/>
          </a:bodyPr>
          <a:lstStyle/>
          <a:p>
            <a:r>
              <a:rPr lang="en-US" dirty="0"/>
              <a:t>BUDGET updates</a:t>
            </a:r>
          </a:p>
        </p:txBody>
      </p:sp>
    </p:spTree>
    <p:extLst>
      <p:ext uri="{BB962C8B-B14F-4D97-AF65-F5344CB8AC3E}">
        <p14:creationId xmlns:p14="http://schemas.microsoft.com/office/powerpoint/2010/main" val="281995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178C-5154-B648-CD95-4CD83591E4C5}"/>
              </a:ext>
            </a:extLst>
          </p:cNvPr>
          <p:cNvSpPr>
            <a:spLocks noGrp="1"/>
          </p:cNvSpPr>
          <p:nvPr>
            <p:ph type="title"/>
          </p:nvPr>
        </p:nvSpPr>
        <p:spPr>
          <a:xfrm>
            <a:off x="838200" y="365125"/>
            <a:ext cx="6393873" cy="5620039"/>
          </a:xfrm>
        </p:spPr>
        <p:txBody>
          <a:bodyPr>
            <a:normAutofit/>
          </a:bodyPr>
          <a:lstStyle/>
          <a:p>
            <a:r>
              <a:rPr lang="en-US"/>
              <a:t>Where can I learn the basics of application preparation and submission?</a:t>
            </a:r>
          </a:p>
        </p:txBody>
      </p:sp>
      <p:sp>
        <p:nvSpPr>
          <p:cNvPr id="2" name="Slide Number Placeholder 1">
            <a:extLst>
              <a:ext uri="{FF2B5EF4-FFF2-40B4-BE49-F238E27FC236}">
                <a16:creationId xmlns:a16="http://schemas.microsoft.com/office/drawing/2014/main" id="{0B1E1FB3-047F-E6B6-AA51-B64D331EF320}"/>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30</a:t>
            </a:fld>
            <a:endParaRPr lang="en-US"/>
          </a:p>
        </p:txBody>
      </p:sp>
      <p:pic>
        <p:nvPicPr>
          <p:cNvPr id="3" name="Graphic 2">
            <a:extLst>
              <a:ext uri="{FF2B5EF4-FFF2-40B4-BE49-F238E27FC236}">
                <a16:creationId xmlns:a16="http://schemas.microsoft.com/office/drawing/2014/main" id="{D1EDFDA2-0C75-CF83-3FBC-535CB420A1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250084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4B9E8-B831-C8D5-F07A-D76AF2C30F57}"/>
              </a:ext>
            </a:extLst>
          </p:cNvPr>
          <p:cNvSpPr>
            <a:spLocks noGrp="1"/>
          </p:cNvSpPr>
          <p:nvPr>
            <p:ph type="title"/>
          </p:nvPr>
        </p:nvSpPr>
        <p:spPr/>
        <p:txBody>
          <a:bodyPr>
            <a:norm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NIH Application Submission Resources</a:t>
            </a:r>
          </a:p>
        </p:txBody>
      </p:sp>
      <p:sp>
        <p:nvSpPr>
          <p:cNvPr id="3" name="Content Placeholder 2">
            <a:extLst>
              <a:ext uri="{FF2B5EF4-FFF2-40B4-BE49-F238E27FC236}">
                <a16:creationId xmlns:a16="http://schemas.microsoft.com/office/drawing/2014/main" id="{355654D8-0A3E-EE0F-526B-E9AD37742FEF}"/>
              </a:ext>
            </a:extLst>
          </p:cNvPr>
          <p:cNvSpPr>
            <a:spLocks noGrp="1"/>
          </p:cNvSpPr>
          <p:nvPr>
            <p:ph idx="1"/>
          </p:nvPr>
        </p:nvSpPr>
        <p:spPr>
          <a:xfrm>
            <a:off x="838200" y="1590098"/>
            <a:ext cx="10515600" cy="4667250"/>
          </a:xfrm>
        </p:spPr>
        <p:txBody>
          <a:bodyPr>
            <a:normAutofit/>
          </a:bodyPr>
          <a:lstStyle/>
          <a:p>
            <a:pPr>
              <a:lnSpc>
                <a:spcPct val="100000"/>
              </a:lnSpc>
              <a:spcBef>
                <a:spcPts val="0"/>
              </a:spcBef>
              <a:defRPr/>
            </a:pPr>
            <a:r>
              <a:rPr lang="en-US" sz="2400" dirty="0"/>
              <a:t>NIH Grants and Funding: </a:t>
            </a:r>
            <a:r>
              <a:rPr lang="en-US" sz="2400" dirty="0">
                <a:hlinkClick r:id="rId3"/>
              </a:rPr>
              <a:t>https://grants.nih.gov/</a:t>
            </a:r>
            <a:r>
              <a:rPr lang="en-US" sz="2400" dirty="0"/>
              <a:t> </a:t>
            </a:r>
          </a:p>
          <a:p>
            <a:pPr>
              <a:lnSpc>
                <a:spcPct val="100000"/>
              </a:lnSpc>
              <a:spcBef>
                <a:spcPts val="0"/>
              </a:spcBef>
              <a:defRPr/>
            </a:pPr>
            <a:r>
              <a:rPr lang="en-US" sz="2400" dirty="0"/>
              <a:t>Grant Application Basics: </a:t>
            </a:r>
            <a:r>
              <a:rPr lang="en-US" sz="2400" dirty="0">
                <a:solidFill>
                  <a:schemeClr val="accent3">
                    <a:lumMod val="25000"/>
                  </a:schemeClr>
                </a:solidFill>
                <a:hlinkClick r:id="rId4"/>
              </a:rPr>
              <a:t>https://grants.nih.gov/grants/grant_basics.htm</a:t>
            </a:r>
            <a:endParaRPr lang="en-US" sz="2400" dirty="0">
              <a:solidFill>
                <a:schemeClr val="accent3">
                  <a:lumMod val="25000"/>
                </a:schemeClr>
              </a:solidFill>
            </a:endParaRPr>
          </a:p>
          <a:p>
            <a:pPr>
              <a:lnSpc>
                <a:spcPct val="100000"/>
              </a:lnSpc>
              <a:spcBef>
                <a:spcPts val="0"/>
              </a:spcBef>
              <a:defRPr/>
            </a:pPr>
            <a:r>
              <a:rPr lang="en-US" sz="2400" dirty="0"/>
              <a:t>How to Apply - Application Guide: </a:t>
            </a:r>
            <a:r>
              <a:rPr lang="en-US" sz="2400" b="0" dirty="0">
                <a:solidFill>
                  <a:schemeClr val="accent3">
                    <a:lumMod val="25000"/>
                  </a:schemeClr>
                </a:solidFill>
                <a:hlinkClick r:id="rId5"/>
              </a:rPr>
              <a:t>http://grants.nih.gov/grants/how-to-apply-application-guide.htm</a:t>
            </a:r>
            <a:endParaRPr lang="en-US" sz="2400" dirty="0">
              <a:solidFill>
                <a:schemeClr val="accent3">
                  <a:lumMod val="25000"/>
                </a:schemeClr>
              </a:solidFill>
            </a:endParaRPr>
          </a:p>
          <a:p>
            <a:r>
              <a:rPr lang="en-US" sz="2400" dirty="0">
                <a:ea typeface="Open Sans" panose="020B0606030504020204" pitchFamily="34" charset="0"/>
                <a:cs typeface="Open Sans" panose="020B0606030504020204" pitchFamily="34" charset="0"/>
              </a:rPr>
              <a:t>Application Preparation and Submission Presentations: </a:t>
            </a:r>
            <a:r>
              <a:rPr lang="en-US" sz="2400" dirty="0">
                <a:ea typeface="Open Sans" panose="020B0606030504020204" pitchFamily="34" charset="0"/>
                <a:cs typeface="Open Sans" panose="020B0606030504020204" pitchFamily="34" charset="0"/>
                <a:hlinkClick r:id="rId6"/>
              </a:rPr>
              <a:t>https://grants.nih.gov/grants/how-to-apply-application-guide/resources/application-submission.htm</a:t>
            </a:r>
            <a:r>
              <a:rPr lang="en-US" sz="2400" dirty="0">
                <a:ea typeface="Open Sans" panose="020B0606030504020204" pitchFamily="34" charset="0"/>
                <a:cs typeface="Open Sans" panose="020B0606030504020204" pitchFamily="34" charset="0"/>
              </a:rPr>
              <a:t> </a:t>
            </a:r>
          </a:p>
          <a:p>
            <a:r>
              <a:rPr lang="en-US" sz="2400" dirty="0">
                <a:ea typeface="Open Sans" panose="020B0606030504020204" pitchFamily="34" charset="0"/>
                <a:cs typeface="Open Sans" panose="020B0606030504020204" pitchFamily="34" charset="0"/>
              </a:rPr>
              <a:t>How to Apply Video Tutorials: </a:t>
            </a:r>
            <a:r>
              <a:rPr lang="en-US" sz="2400" dirty="0">
                <a:ea typeface="Open Sans" panose="020B0606030504020204" pitchFamily="34" charset="0"/>
                <a:cs typeface="Open Sans" panose="020B0606030504020204" pitchFamily="34" charset="0"/>
                <a:hlinkClick r:id="rId7"/>
              </a:rPr>
              <a:t>https://grants.nih.gov/grants/how-to-apply-application-guide/video/index.htm#part2</a:t>
            </a:r>
            <a:r>
              <a:rPr lang="en-US" sz="2400" dirty="0">
                <a:ea typeface="Open Sans" panose="020B0606030504020204" pitchFamily="34" charset="0"/>
                <a:cs typeface="Open Sans" panose="020B0606030504020204" pitchFamily="34" charset="0"/>
              </a:rPr>
              <a:t> </a:t>
            </a:r>
          </a:p>
          <a:p>
            <a:r>
              <a:rPr lang="en-US" sz="2400" dirty="0">
                <a:ea typeface="Open Sans" panose="020B0606030504020204" pitchFamily="34" charset="0"/>
                <a:cs typeface="Open Sans" panose="020B0606030504020204" pitchFamily="34" charset="0"/>
              </a:rPr>
              <a:t>Virtual NIH Grants Conference and Events: </a:t>
            </a:r>
            <a:r>
              <a:rPr lang="en-US" sz="2400" dirty="0">
                <a:ea typeface="Open Sans" panose="020B0606030504020204" pitchFamily="34" charset="0"/>
                <a:cs typeface="Open Sans" panose="020B0606030504020204" pitchFamily="34" charset="0"/>
                <a:hlinkClick r:id="rId8"/>
              </a:rPr>
              <a:t>https://grants.nih.gov/learning-center/conference</a:t>
            </a:r>
            <a:r>
              <a:rPr lang="en-US" sz="2400" dirty="0">
                <a:ea typeface="Open Sans" panose="020B0606030504020204" pitchFamily="34" charset="0"/>
                <a:cs typeface="Open Sans" panose="020B0606030504020204" pitchFamily="34" charset="0"/>
              </a:rPr>
              <a:t> </a:t>
            </a:r>
          </a:p>
        </p:txBody>
      </p:sp>
      <p:sp>
        <p:nvSpPr>
          <p:cNvPr id="2" name="Slide Number Placeholder 1">
            <a:extLst>
              <a:ext uri="{FF2B5EF4-FFF2-40B4-BE49-F238E27FC236}">
                <a16:creationId xmlns:a16="http://schemas.microsoft.com/office/drawing/2014/main" id="{D97538E9-BC8C-BC81-544E-69E4D29DAB5E}"/>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31</a:t>
            </a:fld>
            <a:endParaRPr lang="en-US"/>
          </a:p>
        </p:txBody>
      </p:sp>
    </p:spTree>
    <p:extLst>
      <p:ext uri="{BB962C8B-B14F-4D97-AF65-F5344CB8AC3E}">
        <p14:creationId xmlns:p14="http://schemas.microsoft.com/office/powerpoint/2010/main" val="403444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178C-5154-B648-CD95-4CD83591E4C5}"/>
              </a:ext>
            </a:extLst>
          </p:cNvPr>
          <p:cNvSpPr>
            <a:spLocks noGrp="1"/>
          </p:cNvSpPr>
          <p:nvPr>
            <p:ph type="title"/>
          </p:nvPr>
        </p:nvSpPr>
        <p:spPr>
          <a:xfrm>
            <a:off x="838200" y="365125"/>
            <a:ext cx="6892636" cy="5620039"/>
          </a:xfrm>
        </p:spPr>
        <p:txBody>
          <a:bodyPr>
            <a:normAutofit/>
          </a:bodyPr>
          <a:lstStyle/>
          <a:p>
            <a:r>
              <a:rPr lang="en-US"/>
              <a:t>How do recipients request changes to an approved Data Management and Sharing (DMS) Plan?</a:t>
            </a:r>
          </a:p>
        </p:txBody>
      </p:sp>
      <p:sp>
        <p:nvSpPr>
          <p:cNvPr id="2" name="Slide Number Placeholder 1">
            <a:extLst>
              <a:ext uri="{FF2B5EF4-FFF2-40B4-BE49-F238E27FC236}">
                <a16:creationId xmlns:a16="http://schemas.microsoft.com/office/drawing/2014/main" id="{0B1E1FB3-047F-E6B6-AA51-B64D331EF320}"/>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32</a:t>
            </a:fld>
            <a:endParaRPr lang="en-US"/>
          </a:p>
        </p:txBody>
      </p:sp>
      <p:pic>
        <p:nvPicPr>
          <p:cNvPr id="5" name="Graphic 4">
            <a:extLst>
              <a:ext uri="{FF2B5EF4-FFF2-40B4-BE49-F238E27FC236}">
                <a16:creationId xmlns:a16="http://schemas.microsoft.com/office/drawing/2014/main" id="{731E6DD5-E5EC-7736-2113-C299F64BE0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2447164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74712-A6AC-48B6-E82B-1CE82618EFF5}"/>
              </a:ext>
            </a:extLst>
          </p:cNvPr>
          <p:cNvSpPr>
            <a:spLocks noGrp="1"/>
          </p:cNvSpPr>
          <p:nvPr>
            <p:ph type="title"/>
          </p:nvPr>
        </p:nvSpPr>
        <p:spPr/>
        <p:txBody>
          <a:bodyPr>
            <a:norm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Prior Approval Requests to an Approved DMS Plan Require Prior Approval Module</a:t>
            </a:r>
          </a:p>
        </p:txBody>
      </p:sp>
      <p:sp>
        <p:nvSpPr>
          <p:cNvPr id="3" name="Content Placeholder 2">
            <a:extLst>
              <a:ext uri="{FF2B5EF4-FFF2-40B4-BE49-F238E27FC236}">
                <a16:creationId xmlns:a16="http://schemas.microsoft.com/office/drawing/2014/main" id="{29E8C4C8-9C31-D36B-9111-AFDEAB47B92D}"/>
              </a:ext>
            </a:extLst>
          </p:cNvPr>
          <p:cNvSpPr>
            <a:spLocks noGrp="1"/>
          </p:cNvSpPr>
          <p:nvPr>
            <p:ph idx="1"/>
          </p:nvPr>
        </p:nvSpPr>
        <p:spPr>
          <a:xfrm>
            <a:off x="838200" y="2005012"/>
            <a:ext cx="10515600" cy="4351338"/>
          </a:xfrm>
        </p:spPr>
        <p:txBody>
          <a:bodyPr>
            <a:normAutofit/>
          </a:bodyPr>
          <a:lstStyle/>
          <a:p>
            <a:r>
              <a:rPr lang="en-US" sz="2200" dirty="0">
                <a:ea typeface="Open Sans"/>
                <a:cs typeface="Open Sans"/>
              </a:rPr>
              <a:t>Effective October 12, 2023, recipients are required to use the Prior Approval Module in eRA Commons to submit prior approval requests for changes to an approved Data Management and Sharing (DMS) Plan.</a:t>
            </a:r>
          </a:p>
          <a:p>
            <a:pPr lvl="1"/>
            <a:r>
              <a:rPr lang="en-US" sz="2200" dirty="0">
                <a:ea typeface="Open Sans"/>
                <a:cs typeface="Open Sans"/>
              </a:rPr>
              <a:t>Recipients must select “Prior Approval – Other Request”</a:t>
            </a:r>
          </a:p>
          <a:p>
            <a:pPr marL="457200" lvl="1" indent="0">
              <a:buNone/>
            </a:pPr>
            <a:endParaRPr lang="en-US" sz="2200" dirty="0">
              <a:ea typeface="Open Sans"/>
              <a:cs typeface="Open Sans"/>
            </a:endParaRPr>
          </a:p>
          <a:p>
            <a:r>
              <a:rPr lang="en-US" sz="2200" dirty="0">
                <a:ea typeface="Open Sans"/>
                <a:cs typeface="Open Sans"/>
              </a:rPr>
              <a:t>Reminder: </a:t>
            </a:r>
            <a:r>
              <a:rPr lang="en-US" sz="2200" dirty="0">
                <a:solidFill>
                  <a:srgbClr val="333333"/>
                </a:solidFill>
                <a:ea typeface="Open Sans"/>
                <a:cs typeface="Open Sans"/>
              </a:rPr>
              <a:t>A</a:t>
            </a:r>
            <a:r>
              <a:rPr lang="en-US" sz="2200" b="0" i="0" dirty="0">
                <a:solidFill>
                  <a:srgbClr val="333333"/>
                </a:solidFill>
                <a:effectLst/>
              </a:rPr>
              <a:t>ny changes to an approved </a:t>
            </a:r>
            <a:r>
              <a:rPr lang="en-US" sz="2200" b="0" i="0" u="none" strike="noStrike" dirty="0">
                <a:solidFill>
                  <a:srgbClr val="428BCA"/>
                </a:solidFill>
                <a:effectLst/>
                <a:hlinkClick r:id="rId2"/>
              </a:rPr>
              <a:t>DMS Plan</a:t>
            </a:r>
            <a:r>
              <a:rPr lang="en-US" sz="2200" b="0" i="0" dirty="0">
                <a:solidFill>
                  <a:srgbClr val="333333"/>
                </a:solidFill>
                <a:effectLst/>
              </a:rPr>
              <a:t> (for funded awards subject to the </a:t>
            </a:r>
            <a:r>
              <a:rPr lang="en-US" sz="2200" b="0" i="0" u="none" strike="noStrike" dirty="0">
                <a:solidFill>
                  <a:srgbClr val="428BCA"/>
                </a:solidFill>
                <a:effectLst/>
                <a:hlinkClick r:id="rId3"/>
              </a:rPr>
              <a:t>Final NIH Policy for Data Management and Sharing (DMS) Policy)</a:t>
            </a:r>
            <a:r>
              <a:rPr lang="en-US" sz="2200" b="0" i="0" dirty="0">
                <a:solidFill>
                  <a:srgbClr val="333333"/>
                </a:solidFill>
                <a:effectLst/>
              </a:rPr>
              <a:t> requires the recipient to submit a timely formal prior approval request to the funding NIH Institute, Center, or Office (ICO). </a:t>
            </a:r>
            <a:endParaRPr lang="en-US" sz="2200" dirty="0">
              <a:ea typeface="Open Sans"/>
              <a:cs typeface="Open Sans"/>
            </a:endParaRPr>
          </a:p>
          <a:p>
            <a:endParaRPr lang="en-US" dirty="0">
              <a:latin typeface="Open Sans"/>
              <a:ea typeface="Open Sans"/>
              <a:cs typeface="Open Sans"/>
            </a:endParaRPr>
          </a:p>
          <a:p>
            <a:endParaRPr lang="en-US" dirty="0">
              <a:latin typeface="Open Sans"/>
              <a:ea typeface="Open Sans"/>
              <a:cs typeface="Open Sans"/>
            </a:endParaRPr>
          </a:p>
          <a:p>
            <a:pPr marL="0" indent="0">
              <a:buNone/>
            </a:pPr>
            <a:endParaRPr lang="en-US" dirty="0">
              <a:latin typeface="Open Sans"/>
              <a:ea typeface="Open Sans"/>
              <a:cs typeface="Open Sans"/>
            </a:endParaRPr>
          </a:p>
          <a:p>
            <a:endParaRPr lang="en-US" dirty="0">
              <a:latin typeface="Open Sans"/>
              <a:ea typeface="Open Sans"/>
              <a:cs typeface="Open Sans"/>
            </a:endParaRPr>
          </a:p>
          <a:p>
            <a:endParaRPr lang="en-US" dirty="0"/>
          </a:p>
        </p:txBody>
      </p:sp>
      <p:sp>
        <p:nvSpPr>
          <p:cNvPr id="2" name="Slide Number Placeholder 1">
            <a:extLst>
              <a:ext uri="{FF2B5EF4-FFF2-40B4-BE49-F238E27FC236}">
                <a16:creationId xmlns:a16="http://schemas.microsoft.com/office/drawing/2014/main" id="{277A80DB-55AC-3A87-7CCE-23CB74B3659E}"/>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33</a:t>
            </a:fld>
            <a:endParaRPr lang="en-US"/>
          </a:p>
        </p:txBody>
      </p:sp>
      <p:sp>
        <p:nvSpPr>
          <p:cNvPr id="5" name="TextBox 4" descr="Learn more: NOT-OD-20-086&#10;FAQs: grants.nih.gov/faqs#/covid-19.htm&#10;">
            <a:extLst>
              <a:ext uri="{FF2B5EF4-FFF2-40B4-BE49-F238E27FC236}">
                <a16:creationId xmlns:a16="http://schemas.microsoft.com/office/drawing/2014/main" id="{062F580B-D918-5835-D320-778A15F59CFE}"/>
              </a:ext>
            </a:extLst>
          </p:cNvPr>
          <p:cNvSpPr txBox="1"/>
          <p:nvPr/>
        </p:nvSpPr>
        <p:spPr>
          <a:xfrm>
            <a:off x="7370618" y="6152356"/>
            <a:ext cx="3708848" cy="681038"/>
          </a:xfrm>
          <a:prstGeom prst="roundRect">
            <a:avLst/>
          </a:prstGeom>
          <a:solidFill>
            <a:srgbClr val="DEEBF7"/>
          </a:solidFill>
          <a:ln w="28575">
            <a:noFill/>
          </a:ln>
        </p:spPr>
        <p:txBody>
          <a:bodyPr wrap="square" lIns="182880" tIns="182880" rIns="182880" bIns="182880" rtlCol="0" anchor="t">
            <a:spAutoFit/>
          </a:bodyPr>
          <a:lstStyle/>
          <a:p>
            <a:pPr algn="ctr">
              <a:spcBef>
                <a:spcPts val="600"/>
              </a:spcBef>
              <a:defRPr/>
            </a:pPr>
            <a:r>
              <a:rPr kumimoji="0" lang="en-US" sz="1600" b="0" i="0" u="none" strike="noStrike" kern="1200" cap="none" spc="0" normalizeH="0" baseline="0" noProof="0">
                <a:ln>
                  <a:noFill/>
                </a:ln>
                <a:effectLst/>
                <a:uLnTx/>
                <a:uFillTx/>
                <a:latin typeface="Open Sans"/>
                <a:ea typeface="+mn-ea"/>
                <a:cs typeface="+mn-cs"/>
              </a:rPr>
              <a:t>Learn more: </a:t>
            </a:r>
            <a:r>
              <a:rPr kumimoji="0" lang="en-US" sz="1600" b="0" i="0" u="none" strike="noStrike" kern="1200" cap="none" spc="0" normalizeH="0" baseline="0" noProof="0">
                <a:ln>
                  <a:noFill/>
                </a:ln>
                <a:effectLst/>
                <a:uLnTx/>
                <a:uFillTx/>
                <a:latin typeface="Open Sans"/>
                <a:ea typeface="+mn-ea"/>
                <a:cs typeface="+mn-cs"/>
                <a:hlinkClick r:id="rId4"/>
              </a:rPr>
              <a:t>NOT-OD-23-185</a:t>
            </a:r>
            <a:endParaRPr lang="en-US" sz="1600" b="0" i="0">
              <a:solidFill>
                <a:srgbClr val="333333"/>
              </a:solidFill>
              <a:effectLst/>
              <a:latin typeface="Helvetica Neue"/>
            </a:endParaRPr>
          </a:p>
        </p:txBody>
      </p:sp>
    </p:spTree>
    <p:extLst>
      <p:ext uri="{BB962C8B-B14F-4D97-AF65-F5344CB8AC3E}">
        <p14:creationId xmlns:p14="http://schemas.microsoft.com/office/powerpoint/2010/main" val="422466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74712-A6AC-48B6-E82B-1CE82618EFF5}"/>
              </a:ext>
            </a:extLst>
          </p:cNvPr>
          <p:cNvSpPr>
            <a:spLocks noGrp="1"/>
          </p:cNvSpPr>
          <p:nvPr>
            <p:ph type="title"/>
          </p:nvPr>
        </p:nvSpPr>
        <p:spPr/>
        <p:txBody>
          <a:bodyPr>
            <a:norm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Prior Approval Requests to an Approved DMS Plan Require Prior Approval Module (Cont’d.)</a:t>
            </a:r>
          </a:p>
        </p:txBody>
      </p:sp>
      <p:sp>
        <p:nvSpPr>
          <p:cNvPr id="3" name="Content Placeholder 2">
            <a:extLst>
              <a:ext uri="{FF2B5EF4-FFF2-40B4-BE49-F238E27FC236}">
                <a16:creationId xmlns:a16="http://schemas.microsoft.com/office/drawing/2014/main" id="{29E8C4C8-9C31-D36B-9111-AFDEAB47B92D}"/>
              </a:ext>
            </a:extLst>
          </p:cNvPr>
          <p:cNvSpPr>
            <a:spLocks noGrp="1"/>
          </p:cNvSpPr>
          <p:nvPr>
            <p:ph idx="1"/>
          </p:nvPr>
        </p:nvSpPr>
        <p:spPr>
          <a:xfrm>
            <a:off x="838200" y="1949847"/>
            <a:ext cx="10515600" cy="4351338"/>
          </a:xfrm>
        </p:spPr>
        <p:txBody>
          <a:bodyPr>
            <a:normAutofit/>
          </a:bodyPr>
          <a:lstStyle/>
          <a:p>
            <a:r>
              <a:rPr lang="en-US" sz="2200" b="0" i="0" dirty="0">
                <a:solidFill>
                  <a:srgbClr val="333333"/>
                </a:solidFill>
                <a:effectLst/>
              </a:rPr>
              <a:t>If DMS Plan revisions are necessary (e.g., new scientific direction, a different data repository, or a timeline revision), Plans should be updated by recipients and reviewed and approved by the NIH ICO. </a:t>
            </a:r>
          </a:p>
          <a:p>
            <a:endParaRPr lang="en-US" sz="2200" b="0" i="0" dirty="0">
              <a:solidFill>
                <a:srgbClr val="333333"/>
              </a:solidFill>
              <a:effectLst/>
            </a:endParaRPr>
          </a:p>
          <a:p>
            <a:r>
              <a:rPr lang="en-US" sz="2200" b="0" i="0" dirty="0">
                <a:solidFill>
                  <a:srgbClr val="333333"/>
                </a:solidFill>
                <a:effectLst/>
              </a:rPr>
              <a:t>All requests for NIH ICO prior approval must be submitted by the Authorized Organization Representative (Signing Official (SO) role in eRA Commons) at least 30 days in advance of the requested change, and the currently approved DMS Plan remains in effect for the award until the request is approved by the funding NIH ICO.</a:t>
            </a:r>
          </a:p>
          <a:p>
            <a:endParaRPr lang="en-US" dirty="0">
              <a:latin typeface="Open Sans"/>
              <a:ea typeface="Open Sans"/>
              <a:cs typeface="Open Sans"/>
            </a:endParaRPr>
          </a:p>
          <a:p>
            <a:endParaRPr lang="en-US" dirty="0">
              <a:latin typeface="Open Sans"/>
              <a:ea typeface="Open Sans"/>
              <a:cs typeface="Open Sans"/>
            </a:endParaRPr>
          </a:p>
          <a:p>
            <a:pPr marL="0" indent="0">
              <a:buNone/>
            </a:pPr>
            <a:endParaRPr lang="en-US" dirty="0">
              <a:latin typeface="Open Sans"/>
              <a:ea typeface="Open Sans"/>
              <a:cs typeface="Open Sans"/>
            </a:endParaRPr>
          </a:p>
          <a:p>
            <a:endParaRPr lang="en-US" dirty="0">
              <a:latin typeface="Open Sans"/>
              <a:ea typeface="Open Sans"/>
              <a:cs typeface="Open Sans"/>
            </a:endParaRPr>
          </a:p>
          <a:p>
            <a:endParaRPr lang="en-US" dirty="0"/>
          </a:p>
        </p:txBody>
      </p:sp>
      <p:sp>
        <p:nvSpPr>
          <p:cNvPr id="2" name="Slide Number Placeholder 1">
            <a:extLst>
              <a:ext uri="{FF2B5EF4-FFF2-40B4-BE49-F238E27FC236}">
                <a16:creationId xmlns:a16="http://schemas.microsoft.com/office/drawing/2014/main" id="{277A80DB-55AC-3A87-7CCE-23CB74B3659E}"/>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34</a:t>
            </a:fld>
            <a:endParaRPr lang="en-US"/>
          </a:p>
        </p:txBody>
      </p:sp>
      <p:sp>
        <p:nvSpPr>
          <p:cNvPr id="5" name="TextBox 4" descr="Learn more: NOT-OD-20-086&#10;FAQs: grants.nih.gov/faqs#/covid-19.htm&#10;">
            <a:extLst>
              <a:ext uri="{FF2B5EF4-FFF2-40B4-BE49-F238E27FC236}">
                <a16:creationId xmlns:a16="http://schemas.microsoft.com/office/drawing/2014/main" id="{062F580B-D918-5835-D320-778A15F59CFE}"/>
              </a:ext>
            </a:extLst>
          </p:cNvPr>
          <p:cNvSpPr txBox="1"/>
          <p:nvPr/>
        </p:nvSpPr>
        <p:spPr>
          <a:xfrm>
            <a:off x="7370618" y="6152356"/>
            <a:ext cx="3708848" cy="681038"/>
          </a:xfrm>
          <a:prstGeom prst="roundRect">
            <a:avLst/>
          </a:prstGeom>
          <a:solidFill>
            <a:srgbClr val="DEEBF7"/>
          </a:solidFill>
          <a:ln w="28575">
            <a:noFill/>
          </a:ln>
        </p:spPr>
        <p:txBody>
          <a:bodyPr wrap="square" lIns="182880" tIns="182880" rIns="182880" bIns="182880" rtlCol="0" anchor="t">
            <a:spAutoFit/>
          </a:bodyPr>
          <a:lstStyle/>
          <a:p>
            <a:pPr algn="ctr">
              <a:spcBef>
                <a:spcPts val="600"/>
              </a:spcBef>
              <a:defRPr/>
            </a:pPr>
            <a:r>
              <a:rPr kumimoji="0" lang="en-US" sz="1600" b="0" i="0" u="none" strike="noStrike" kern="1200" cap="none" spc="0" normalizeH="0" baseline="0" noProof="0">
                <a:ln>
                  <a:noFill/>
                </a:ln>
                <a:effectLst/>
                <a:uLnTx/>
                <a:uFillTx/>
                <a:latin typeface="Open Sans"/>
                <a:ea typeface="+mn-ea"/>
                <a:cs typeface="+mn-cs"/>
              </a:rPr>
              <a:t>Learn more: </a:t>
            </a:r>
            <a:r>
              <a:rPr kumimoji="0" lang="en-US" sz="1600" b="0" i="0" u="none" strike="noStrike" kern="1200" cap="none" spc="0" normalizeH="0" baseline="0" noProof="0">
                <a:ln>
                  <a:noFill/>
                </a:ln>
                <a:effectLst/>
                <a:uLnTx/>
                <a:uFillTx/>
                <a:latin typeface="Open Sans"/>
                <a:ea typeface="+mn-ea"/>
                <a:cs typeface="+mn-cs"/>
                <a:hlinkClick r:id="rId2"/>
              </a:rPr>
              <a:t>NOT-OD-23-185</a:t>
            </a:r>
            <a:endParaRPr lang="en-US" sz="1600" b="0" i="0">
              <a:solidFill>
                <a:srgbClr val="333333"/>
              </a:solidFill>
              <a:effectLst/>
              <a:latin typeface="Helvetica Neue"/>
            </a:endParaRPr>
          </a:p>
        </p:txBody>
      </p:sp>
    </p:spTree>
    <p:extLst>
      <p:ext uri="{BB962C8B-B14F-4D97-AF65-F5344CB8AC3E}">
        <p14:creationId xmlns:p14="http://schemas.microsoft.com/office/powerpoint/2010/main" val="287869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178C-5154-B648-CD95-4CD83591E4C5}"/>
              </a:ext>
            </a:extLst>
          </p:cNvPr>
          <p:cNvSpPr>
            <a:spLocks noGrp="1"/>
          </p:cNvSpPr>
          <p:nvPr>
            <p:ph type="title"/>
          </p:nvPr>
        </p:nvSpPr>
        <p:spPr>
          <a:xfrm>
            <a:off x="838200" y="365125"/>
            <a:ext cx="6393873" cy="5620039"/>
          </a:xfrm>
        </p:spPr>
        <p:txBody>
          <a:bodyPr>
            <a:normAutofit/>
          </a:bodyPr>
          <a:lstStyle/>
          <a:p>
            <a:r>
              <a:rPr lang="en-US"/>
              <a:t>Who should I contact if I have issues submitting my FFR in PMS?</a:t>
            </a:r>
          </a:p>
        </p:txBody>
      </p:sp>
      <p:sp>
        <p:nvSpPr>
          <p:cNvPr id="2" name="Slide Number Placeholder 1">
            <a:extLst>
              <a:ext uri="{FF2B5EF4-FFF2-40B4-BE49-F238E27FC236}">
                <a16:creationId xmlns:a16="http://schemas.microsoft.com/office/drawing/2014/main" id="{0B1E1FB3-047F-E6B6-AA51-B64D331EF320}"/>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35</a:t>
            </a:fld>
            <a:endParaRPr lang="en-US"/>
          </a:p>
        </p:txBody>
      </p:sp>
      <p:pic>
        <p:nvPicPr>
          <p:cNvPr id="3" name="Graphic 2">
            <a:extLst>
              <a:ext uri="{FF2B5EF4-FFF2-40B4-BE49-F238E27FC236}">
                <a16:creationId xmlns:a16="http://schemas.microsoft.com/office/drawing/2014/main" id="{D1EDFDA2-0C75-CF83-3FBC-535CB420A1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2903748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178C-5154-B648-CD95-4CD83591E4C5}"/>
              </a:ext>
            </a:extLst>
          </p:cNvPr>
          <p:cNvSpPr>
            <a:spLocks noGrp="1"/>
          </p:cNvSpPr>
          <p:nvPr>
            <p:ph type="title"/>
          </p:nvPr>
        </p:nvSpPr>
        <p:spPr>
          <a:xfrm>
            <a:off x="838200" y="365125"/>
            <a:ext cx="6393873" cy="5620039"/>
          </a:xfrm>
        </p:spPr>
        <p:txBody>
          <a:bodyPr>
            <a:normAutofit/>
          </a:bodyPr>
          <a:lstStyle/>
          <a:p>
            <a:r>
              <a:rPr lang="en-US"/>
              <a:t>Who should I contact if the dates on my final FFR in PMS do not reflect an approved No Cost Extension?</a:t>
            </a:r>
          </a:p>
        </p:txBody>
      </p:sp>
      <p:sp>
        <p:nvSpPr>
          <p:cNvPr id="2" name="Slide Number Placeholder 1">
            <a:extLst>
              <a:ext uri="{FF2B5EF4-FFF2-40B4-BE49-F238E27FC236}">
                <a16:creationId xmlns:a16="http://schemas.microsoft.com/office/drawing/2014/main" id="{0B1E1FB3-047F-E6B6-AA51-B64D331EF320}"/>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36</a:t>
            </a:fld>
            <a:endParaRPr lang="en-US"/>
          </a:p>
        </p:txBody>
      </p:sp>
      <p:pic>
        <p:nvPicPr>
          <p:cNvPr id="3" name="Graphic 2">
            <a:extLst>
              <a:ext uri="{FF2B5EF4-FFF2-40B4-BE49-F238E27FC236}">
                <a16:creationId xmlns:a16="http://schemas.microsoft.com/office/drawing/2014/main" id="{D1EDFDA2-0C75-CF83-3FBC-535CB420A1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Tree>
    <p:extLst>
      <p:ext uri="{BB962C8B-B14F-4D97-AF65-F5344CB8AC3E}">
        <p14:creationId xmlns:p14="http://schemas.microsoft.com/office/powerpoint/2010/main" val="244539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08F63-5CFD-156E-C019-150490CCA8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itle 3">
            <a:extLst>
              <a:ext uri="{FF2B5EF4-FFF2-40B4-BE49-F238E27FC236}">
                <a16:creationId xmlns:a16="http://schemas.microsoft.com/office/drawing/2014/main" id="{7C2156A2-9EF1-DDBE-DBD3-211C28D78AB2}"/>
              </a:ext>
            </a:extLst>
          </p:cNvPr>
          <p:cNvSpPr>
            <a:spLocks noGrp="1"/>
          </p:cNvSpPr>
          <p:nvPr>
            <p:ph type="title"/>
          </p:nvPr>
        </p:nvSpPr>
        <p:spPr>
          <a:xfrm>
            <a:off x="838200" y="136525"/>
            <a:ext cx="10515600" cy="1325563"/>
          </a:xfrm>
        </p:spPr>
        <p:txBody>
          <a:bodyPr>
            <a:normAutofit/>
          </a:bodyPr>
          <a:lstStyle/>
          <a:p>
            <a:r>
              <a:rPr lang="en-US" sz="3600" dirty="0">
                <a:latin typeface="Open Sans"/>
                <a:ea typeface="Open Sans"/>
                <a:cs typeface="Open Sans"/>
              </a:rPr>
              <a:t>NIH Budget Updates </a:t>
            </a:r>
            <a:endParaRPr lang="en-US" sz="3600" dirty="0"/>
          </a:p>
        </p:txBody>
      </p:sp>
      <p:sp>
        <p:nvSpPr>
          <p:cNvPr id="3" name="Content Placeholder 2">
            <a:extLst>
              <a:ext uri="{FF2B5EF4-FFF2-40B4-BE49-F238E27FC236}">
                <a16:creationId xmlns:a16="http://schemas.microsoft.com/office/drawing/2014/main" id="{ADAEDE67-39A0-B2DA-0DF2-15C1DFA1C681}"/>
              </a:ext>
            </a:extLst>
          </p:cNvPr>
          <p:cNvSpPr>
            <a:spLocks noGrp="1"/>
          </p:cNvSpPr>
          <p:nvPr>
            <p:ph idx="1"/>
          </p:nvPr>
        </p:nvSpPr>
        <p:spPr>
          <a:xfrm>
            <a:off x="860108" y="1444939"/>
            <a:ext cx="10539412" cy="5013759"/>
          </a:xfrm>
        </p:spPr>
        <p:txBody>
          <a:bodyPr vert="horz" lIns="91440" tIns="45720" rIns="91440" bIns="45720" rtlCol="0" anchor="t">
            <a:noAutofit/>
          </a:bodyPr>
          <a:lstStyle/>
          <a:p>
            <a:pPr>
              <a:buClr>
                <a:srgbClr val="015396"/>
              </a:buClr>
            </a:pPr>
            <a:r>
              <a:rPr lang="en-US" sz="2000" dirty="0">
                <a:latin typeface="Open Sans "/>
                <a:ea typeface="Open Sans"/>
                <a:cs typeface="Arial"/>
              </a:rPr>
              <a:t>On November 16, 2023, President Biden signed the</a:t>
            </a:r>
            <a:r>
              <a:rPr lang="en-US" sz="2000" i="1" dirty="0">
                <a:latin typeface="Open Sans "/>
                <a:ea typeface="Open Sans"/>
                <a:cs typeface="Arial"/>
              </a:rPr>
              <a:t> Further Continuing Appropriations and Other Extensions Act, 2024, and Other Extensions Act</a:t>
            </a:r>
            <a:r>
              <a:rPr lang="en-US" sz="2000" dirty="0">
                <a:latin typeface="Open Sans "/>
                <a:ea typeface="Open Sans"/>
                <a:cs typeface="Arial"/>
              </a:rPr>
              <a:t> (</a:t>
            </a:r>
            <a:r>
              <a:rPr lang="en-US" sz="2000" dirty="0">
                <a:latin typeface="Open Sans "/>
                <a:ea typeface="Open Sans"/>
                <a:cs typeface="Arial"/>
                <a:hlinkClick r:id="rId3"/>
              </a:rPr>
              <a:t>Public Law 118-22</a:t>
            </a:r>
            <a:r>
              <a:rPr lang="en-US" sz="2000" dirty="0">
                <a:latin typeface="Open Sans "/>
                <a:ea typeface="Open Sans"/>
                <a:cs typeface="Arial"/>
              </a:rPr>
              <a:t>), into law. </a:t>
            </a:r>
            <a:endParaRPr lang="en-US" sz="2000" dirty="0">
              <a:latin typeface="Open Sans "/>
              <a:cs typeface="Arial"/>
            </a:endParaRPr>
          </a:p>
          <a:p>
            <a:pPr>
              <a:buClr>
                <a:srgbClr val="015396"/>
              </a:buClr>
            </a:pPr>
            <a:r>
              <a:rPr lang="en-US" sz="2000" dirty="0">
                <a:latin typeface="Open Sans "/>
                <a:ea typeface="Open Sans"/>
                <a:cs typeface="Open Sans"/>
              </a:rPr>
              <a:t>As a result,  NIH issued </a:t>
            </a:r>
            <a:r>
              <a:rPr lang="en-US" sz="2000" dirty="0">
                <a:latin typeface="Open Sans "/>
                <a:ea typeface="Open Sans"/>
                <a:cs typeface="Open Sans"/>
                <a:hlinkClick r:id="rId4"/>
              </a:rPr>
              <a:t>NOT-OD-24-039:</a:t>
            </a:r>
            <a:r>
              <a:rPr lang="en-US" sz="2000" dirty="0">
                <a:latin typeface="Open Sans "/>
                <a:ea typeface="Open Sans"/>
                <a:cs typeface="Open Sans"/>
              </a:rPr>
              <a:t> </a:t>
            </a:r>
          </a:p>
          <a:p>
            <a:pPr lvl="1">
              <a:buClr>
                <a:srgbClr val="015396"/>
              </a:buClr>
              <a:buFont typeface="Wingdings" panose="05000000000000000000" pitchFamily="2" charset="2"/>
              <a:buChar char="§"/>
            </a:pPr>
            <a:r>
              <a:rPr lang="en-US" dirty="0">
                <a:latin typeface="Open Sans "/>
                <a:ea typeface="Open Sans"/>
                <a:cs typeface="Open Sans"/>
              </a:rPr>
              <a:t>Continues government operations through February 2, 2024.</a:t>
            </a:r>
          </a:p>
          <a:p>
            <a:pPr lvl="2">
              <a:buClr>
                <a:srgbClr val="015396"/>
              </a:buClr>
              <a:buFont typeface="Courier New" panose="02070309020205020404" pitchFamily="49" charset="0"/>
              <a:buChar char="o"/>
            </a:pPr>
            <a:r>
              <a:rPr lang="en-US" sz="2000" dirty="0">
                <a:latin typeface="Open Sans "/>
                <a:ea typeface="Open Sans"/>
                <a:cs typeface="Open Sans"/>
              </a:rPr>
              <a:t>Note: On January 19, 2024, the </a:t>
            </a:r>
            <a:r>
              <a:rPr lang="en-US" sz="2000" i="1" dirty="0">
                <a:latin typeface="Open Sans "/>
                <a:ea typeface="Open Sans"/>
                <a:cs typeface="Open Sans"/>
              </a:rPr>
              <a:t>Further Additional Continuing Appropriations and Other Extensions Act </a:t>
            </a:r>
            <a:r>
              <a:rPr lang="en-US" sz="2000" dirty="0">
                <a:latin typeface="Open Sans "/>
                <a:ea typeface="Open Sans"/>
                <a:cs typeface="Open Sans"/>
              </a:rPr>
              <a:t>(</a:t>
            </a:r>
            <a:r>
              <a:rPr lang="en-US" sz="2000" dirty="0">
                <a:latin typeface="Open Sans "/>
                <a:ea typeface="Open Sans"/>
                <a:cs typeface="Open Sans"/>
                <a:hlinkClick r:id="rId5"/>
              </a:rPr>
              <a:t>Public Law 118-35</a:t>
            </a:r>
            <a:r>
              <a:rPr lang="en-US" sz="2000" dirty="0">
                <a:latin typeface="Open Sans "/>
                <a:ea typeface="Open Sans"/>
                <a:cs typeface="Open Sans"/>
              </a:rPr>
              <a:t>) further extended DHHS and NIH through March 8, 2024. </a:t>
            </a:r>
          </a:p>
          <a:p>
            <a:pPr lvl="1">
              <a:buClr>
                <a:srgbClr val="015396"/>
              </a:buClr>
              <a:buFont typeface="Wingdings" panose="05000000000000000000" pitchFamily="2" charset="2"/>
              <a:buChar char="§"/>
            </a:pPr>
            <a:r>
              <a:rPr lang="en-US" dirty="0">
                <a:latin typeface="Open Sans "/>
                <a:ea typeface="Open Sans"/>
                <a:cs typeface="Open Sans"/>
              </a:rPr>
              <a:t>NIH Institutes and Centers may, at their discretion, issue non-competing research grant awards at a level below that indicated on the most recent Notice of Award. </a:t>
            </a:r>
            <a:endParaRPr lang="en-US" dirty="0">
              <a:latin typeface="Open Sans "/>
            </a:endParaRPr>
          </a:p>
          <a:p>
            <a:pPr>
              <a:buClr>
                <a:srgbClr val="015396"/>
              </a:buClr>
            </a:pPr>
            <a:r>
              <a:rPr lang="en-US" sz="2000" dirty="0">
                <a:latin typeface="Open Sans "/>
                <a:ea typeface="Open Sans"/>
                <a:cs typeface="Open Sans"/>
              </a:rPr>
              <a:t>New Executive Salary Levels have been issued. See </a:t>
            </a:r>
            <a:r>
              <a:rPr lang="en-US" sz="2000" dirty="0">
                <a:latin typeface="Open Sans "/>
                <a:ea typeface="Open Sans"/>
                <a:cs typeface="Open Sans"/>
                <a:hlinkClick r:id="rId6"/>
              </a:rPr>
              <a:t>NOT-OD-24-057</a:t>
            </a:r>
            <a:r>
              <a:rPr lang="en-US" sz="2000" dirty="0">
                <a:latin typeface="Open Sans "/>
                <a:ea typeface="Open Sans"/>
                <a:cs typeface="Open Sans"/>
              </a:rPr>
              <a:t>.</a:t>
            </a:r>
          </a:p>
          <a:p>
            <a:pPr lvl="1">
              <a:buClr>
                <a:srgbClr val="015396"/>
              </a:buClr>
              <a:buFont typeface="Wingdings" panose="05000000000000000000" pitchFamily="2" charset="2"/>
              <a:buChar char="§"/>
            </a:pPr>
            <a:r>
              <a:rPr lang="en-US" dirty="0">
                <a:latin typeface="Open Sans "/>
              </a:rPr>
              <a:t>Effective January 1, 2024, the salary limitation for Executive Level II is $221,900.</a:t>
            </a:r>
          </a:p>
          <a:p>
            <a:pPr lvl="1">
              <a:buClr>
                <a:srgbClr val="015396"/>
              </a:buClr>
            </a:pPr>
            <a:endParaRPr lang="en-US" dirty="0">
              <a:latin typeface="Arial"/>
              <a:ea typeface="Open Sans"/>
              <a:cs typeface="Arial"/>
            </a:endParaRPr>
          </a:p>
          <a:p>
            <a:endParaRPr lang="en-US" sz="2000" dirty="0">
              <a:latin typeface="Arial"/>
              <a:ea typeface="Open Sans"/>
              <a:cs typeface="Arial"/>
            </a:endParaRPr>
          </a:p>
          <a:p>
            <a:pPr lvl="1"/>
            <a:endParaRPr lang="en-US" dirty="0">
              <a:latin typeface="Arial"/>
              <a:ea typeface="Open Sans"/>
              <a:cs typeface="Arial"/>
            </a:endParaRPr>
          </a:p>
          <a:p>
            <a:pPr lvl="1"/>
            <a:endParaRPr lang="en-US" dirty="0">
              <a:latin typeface="Arial"/>
              <a:ea typeface="Open Sans"/>
              <a:cs typeface="Arial"/>
            </a:endParaRPr>
          </a:p>
          <a:p>
            <a:pPr lvl="1"/>
            <a:endParaRPr lang="en-US" dirty="0">
              <a:latin typeface="Arial"/>
              <a:ea typeface="Open Sans"/>
              <a:cs typeface="Arial"/>
            </a:endParaRPr>
          </a:p>
          <a:p>
            <a:pPr marL="0" indent="0">
              <a:buNone/>
            </a:pPr>
            <a:endParaRPr lang="en-US" sz="1100" b="1" u="sng" dirty="0">
              <a:latin typeface="Calibri"/>
              <a:ea typeface="Open Sans"/>
              <a:cs typeface="Calibri"/>
            </a:endParaRPr>
          </a:p>
          <a:p>
            <a:endParaRPr lang="en-US" sz="1600" dirty="0">
              <a:latin typeface="Arial"/>
              <a:ea typeface="Open Sans"/>
              <a:cs typeface="Arial"/>
            </a:endParaRPr>
          </a:p>
          <a:p>
            <a:endParaRPr lang="en-US" sz="1100" dirty="0">
              <a:latin typeface="Calibri"/>
              <a:ea typeface="Open Sans"/>
              <a:cs typeface="Calibri"/>
            </a:endParaRPr>
          </a:p>
          <a:p>
            <a:endParaRPr lang="en-US" sz="1600" dirty="0">
              <a:latin typeface="Arial"/>
              <a:ea typeface="Open Sans"/>
              <a:cs typeface="Arial"/>
            </a:endParaRPr>
          </a:p>
          <a:p>
            <a:endParaRPr lang="en-US" sz="1600" dirty="0">
              <a:latin typeface="Arial"/>
              <a:ea typeface="Open Sans"/>
              <a:cs typeface="Arial"/>
            </a:endParaRPr>
          </a:p>
          <a:p>
            <a:endParaRPr lang="en-US" sz="1600" dirty="0">
              <a:latin typeface="Arial"/>
              <a:ea typeface="Open Sans"/>
              <a:cs typeface="Arial"/>
            </a:endParaRPr>
          </a:p>
        </p:txBody>
      </p:sp>
      <p:sp>
        <p:nvSpPr>
          <p:cNvPr id="5" name="TextBox 1" descr="Learn more: NOT-OD-20-086&#10;FAQs: grants.nih.gov/faqs#/covid-19.htm&#10;">
            <a:extLst>
              <a:ext uri="{FF2B5EF4-FFF2-40B4-BE49-F238E27FC236}">
                <a16:creationId xmlns:a16="http://schemas.microsoft.com/office/drawing/2014/main" id="{41B1321F-F90B-9A2A-9B6A-BBBFB6585CA8}"/>
              </a:ext>
            </a:extLst>
          </p:cNvPr>
          <p:cNvSpPr txBox="1"/>
          <p:nvPr/>
        </p:nvSpPr>
        <p:spPr>
          <a:xfrm>
            <a:off x="6096000" y="6176962"/>
            <a:ext cx="4926183"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dirty="0">
                <a:ln>
                  <a:noFill/>
                </a:ln>
                <a:solidFill>
                  <a:prstClr val="black"/>
                </a:solidFill>
                <a:effectLst/>
                <a:uLnTx/>
                <a:uFillTx/>
                <a:latin typeface="Open Sans"/>
                <a:ea typeface="Open Sans"/>
                <a:cs typeface="Open Sans"/>
                <a:hlinkClick r:id="rId4"/>
              </a:rPr>
              <a:t>NOT-OD-24-0</a:t>
            </a:r>
            <a:r>
              <a:rPr lang="en-US" sz="1600" dirty="0">
                <a:solidFill>
                  <a:prstClr val="black"/>
                </a:solidFill>
                <a:latin typeface="Open Sans"/>
                <a:ea typeface="Open Sans"/>
                <a:cs typeface="Open Sans"/>
                <a:hlinkClick r:id="rId4"/>
              </a:rPr>
              <a:t>39</a:t>
            </a:r>
            <a:r>
              <a:rPr lang="en-US" sz="1600" dirty="0">
                <a:solidFill>
                  <a:prstClr val="black"/>
                </a:solidFill>
                <a:latin typeface="Open Sans"/>
                <a:ea typeface="Open Sans"/>
                <a:cs typeface="Open Sans"/>
              </a:rPr>
              <a:t>; </a:t>
            </a:r>
            <a:r>
              <a:rPr lang="en-US" sz="1600" dirty="0">
                <a:solidFill>
                  <a:prstClr val="black"/>
                </a:solidFill>
                <a:latin typeface="Open Sans"/>
                <a:ea typeface="Open Sans"/>
                <a:cs typeface="Open Sans"/>
                <a:hlinkClick r:id="rId6"/>
              </a:rPr>
              <a:t>NOT-OD-24-057</a:t>
            </a:r>
            <a:endParaRPr kumimoji="0" lang="en-US" sz="1600" b="0" i="0" u="none"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146791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07782" y="1937543"/>
            <a:ext cx="3777980" cy="2982913"/>
          </a:xfrm>
        </p:spPr>
        <p:txBody>
          <a:bodyPr>
            <a:normAutofit/>
          </a:bodyPr>
          <a:lstStyle/>
          <a:p>
            <a:r>
              <a:rPr lang="en-US" dirty="0"/>
              <a:t>Policy updates</a:t>
            </a:r>
          </a:p>
        </p:txBody>
      </p:sp>
    </p:spTree>
    <p:extLst>
      <p:ext uri="{BB962C8B-B14F-4D97-AF65-F5344CB8AC3E}">
        <p14:creationId xmlns:p14="http://schemas.microsoft.com/office/powerpoint/2010/main" val="417864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p:txBody>
          <a:bodyPr>
            <a:norm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NIH Updated Policy Guidance for Subaward/Consortium Written Agreements</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838200" y="1798796"/>
            <a:ext cx="10515600" cy="4351338"/>
          </a:xfrm>
        </p:spPr>
        <p:txBody>
          <a:bodyPr vert="horz" lIns="91440" tIns="45720" rIns="91440" bIns="45720" rtlCol="0" anchor="t">
            <a:normAutofit fontScale="70000" lnSpcReduction="20000"/>
          </a:bodyPr>
          <a:lstStyle/>
          <a:p>
            <a:pPr>
              <a:buClr>
                <a:srgbClr val="015396"/>
              </a:buClr>
            </a:pPr>
            <a:r>
              <a:rPr lang="en-US" sz="2900" dirty="0">
                <a:latin typeface="Open Sans" panose="020B0606030504020204" pitchFamily="34" charset="0"/>
                <a:ea typeface="Open Sans" panose="020B0606030504020204" pitchFamily="34" charset="0"/>
                <a:cs typeface="Open Sans" panose="020B0606030504020204" pitchFamily="34" charset="0"/>
              </a:rPr>
              <a:t>On September 15, 2023, NIH issued NOT-OD-23-182, NIH Final Updated Policy Guidance for Subaward/Consortium Written Agreements, which announced the several updates to </a:t>
            </a:r>
            <a:r>
              <a:rPr lang="en-US" sz="2900" dirty="0">
                <a:latin typeface="Open Sans" panose="020B0606030504020204" pitchFamily="34" charset="0"/>
                <a:ea typeface="Open Sans" panose="020B0606030504020204" pitchFamily="34" charset="0"/>
                <a:cs typeface="Open Sans" panose="020B0606030504020204" pitchFamily="34" charset="0"/>
                <a:hlinkClick r:id="rId3"/>
              </a:rPr>
              <a:t>Section 15.2, Administrative and Other Requirements</a:t>
            </a:r>
            <a:r>
              <a:rPr lang="en-US" sz="2900" dirty="0">
                <a:latin typeface="Open Sans" panose="020B0606030504020204" pitchFamily="34" charset="0"/>
                <a:ea typeface="Open Sans" panose="020B0606030504020204" pitchFamily="34" charset="0"/>
                <a:cs typeface="Open Sans" panose="020B0606030504020204" pitchFamily="34" charset="0"/>
              </a:rPr>
              <a:t> of the GPS. </a:t>
            </a:r>
          </a:p>
          <a:p>
            <a:pPr>
              <a:buClr>
                <a:srgbClr val="015396"/>
              </a:buClr>
            </a:pPr>
            <a:r>
              <a:rPr lang="en-US" sz="2900" u="sng" dirty="0">
                <a:latin typeface="Open Sans"/>
                <a:ea typeface="Open Sans"/>
                <a:cs typeface="Open Sans"/>
              </a:rPr>
              <a:t>Effective January 1, 2024</a:t>
            </a:r>
            <a:r>
              <a:rPr lang="en-US" sz="2900" dirty="0">
                <a:latin typeface="Open Sans"/>
                <a:ea typeface="Open Sans"/>
                <a:cs typeface="Open Sans"/>
              </a:rPr>
              <a:t>:</a:t>
            </a:r>
          </a:p>
          <a:p>
            <a:pPr lvl="1">
              <a:lnSpc>
                <a:spcPct val="120000"/>
              </a:lnSpc>
              <a:spcAft>
                <a:spcPts val="600"/>
              </a:spcAft>
              <a:buClr>
                <a:srgbClr val="015396"/>
              </a:buClr>
              <a:buFont typeface="Wingdings" panose="05000000000000000000" pitchFamily="2" charset="2"/>
              <a:buChar char="§"/>
            </a:pPr>
            <a:r>
              <a:rPr lang="en-US" sz="2300" dirty="0">
                <a:latin typeface="Open Sans" panose="020B0606030504020204" pitchFamily="34" charset="0"/>
                <a:ea typeface="Open Sans" panose="020B0606030504020204" pitchFamily="34" charset="0"/>
                <a:cs typeface="Open Sans" panose="020B0606030504020204" pitchFamily="34" charset="0"/>
              </a:rPr>
              <a:t>NIH will not support any agreement that does not meet the minimum requirements outlined in section 15.2.1 of the GPS. </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spcAft>
                <a:spcPts val="600"/>
              </a:spcAft>
              <a:buClr>
                <a:srgbClr val="015396"/>
              </a:buClr>
              <a:buFont typeface="Wingdings" panose="05000000000000000000" pitchFamily="2" charset="2"/>
              <a:buChar char="§"/>
            </a:pPr>
            <a:r>
              <a:rPr lang="en-US" sz="2300" dirty="0">
                <a:latin typeface="Open Sans" panose="020B0606030504020204" pitchFamily="34" charset="0"/>
                <a:ea typeface="Open Sans" panose="020B0606030504020204" pitchFamily="34" charset="0"/>
                <a:cs typeface="Open Sans" panose="020B0606030504020204" pitchFamily="34" charset="0"/>
              </a:rPr>
              <a:t>Foreign subrecipients must provide </a:t>
            </a:r>
            <a:r>
              <a:rPr lang="en-US" sz="2300" u="sng" dirty="0">
                <a:latin typeface="Open Sans" panose="020B0606030504020204" pitchFamily="34" charset="0"/>
                <a:ea typeface="Open Sans" panose="020B0606030504020204" pitchFamily="34" charset="0"/>
                <a:cs typeface="Open Sans" panose="020B0606030504020204" pitchFamily="34" charset="0"/>
              </a:rPr>
              <a:t>access to </a:t>
            </a:r>
            <a:r>
              <a:rPr lang="en-US" sz="2300" dirty="0">
                <a:latin typeface="Open Sans" panose="020B0606030504020204" pitchFamily="34" charset="0"/>
                <a:ea typeface="Open Sans" panose="020B0606030504020204" pitchFamily="34" charset="0"/>
                <a:cs typeface="Open Sans" panose="020B0606030504020204" pitchFamily="34" charset="0"/>
              </a:rPr>
              <a:t>copies of all lab notebooks, all data, and all documentation that supports the research outcomes as described in the progress report to the primary recipient with a frequency of </a:t>
            </a:r>
            <a:r>
              <a:rPr lang="en-US" sz="2300" u="sng" dirty="0">
                <a:latin typeface="Open Sans" panose="020B0606030504020204" pitchFamily="34" charset="0"/>
                <a:ea typeface="Open Sans" panose="020B0606030504020204" pitchFamily="34" charset="0"/>
                <a:cs typeface="Open Sans" panose="020B0606030504020204" pitchFamily="34" charset="0"/>
              </a:rPr>
              <a:t>no less than once per year</a:t>
            </a:r>
            <a:r>
              <a:rPr lang="en-US" sz="2300" dirty="0">
                <a:latin typeface="Open Sans" panose="020B0606030504020204" pitchFamily="34" charset="0"/>
                <a:ea typeface="Open Sans" panose="020B0606030504020204" pitchFamily="34" charset="0"/>
                <a:cs typeface="Open Sans" panose="020B0606030504020204" pitchFamily="34" charset="0"/>
              </a:rPr>
              <a:t>, in alignment with the timing requirements for Research Performance Progress Report submission. Such access may be entirely electronic.</a:t>
            </a:r>
          </a:p>
          <a:p>
            <a:pPr lvl="1">
              <a:lnSpc>
                <a:spcPct val="120000"/>
              </a:lnSpc>
              <a:spcAft>
                <a:spcPts val="600"/>
              </a:spcAft>
              <a:buClr>
                <a:srgbClr val="015396"/>
              </a:buClr>
              <a:buFont typeface="Wingdings" panose="05000000000000000000" pitchFamily="2" charset="2"/>
              <a:buChar char="§"/>
            </a:pPr>
            <a:r>
              <a:rPr lang="en-US" sz="2300" dirty="0">
                <a:latin typeface="Open Sans" panose="020B0606030504020204" pitchFamily="34" charset="0"/>
                <a:ea typeface="Open Sans" panose="020B0606030504020204" pitchFamily="34" charset="0"/>
                <a:cs typeface="Open Sans" panose="020B0606030504020204" pitchFamily="34" charset="0"/>
              </a:rPr>
              <a:t>NIH expects recipients to update existing subaward agreements to address this requirement within 60 days of the effective date of this notice.  NIH recognizes that recipients may need additional time depending on the number of agreements an institution has in place for each project. Therefore, extensions may be requested, if needed.</a:t>
            </a: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6</a:t>
            </a:fld>
            <a:endParaRPr lang="en-US"/>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3352801" y="5994384"/>
            <a:ext cx="7633951" cy="749141"/>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effectLst/>
                <a:uLnTx/>
                <a:uFillTx/>
                <a:latin typeface="Open Sans"/>
                <a:ea typeface="+mn-ea"/>
                <a:cs typeface="+mn-cs"/>
              </a:rPr>
              <a:t>Learn more: </a:t>
            </a:r>
            <a:r>
              <a:rPr kumimoji="0" lang="en-US" sz="2000" b="0" i="0" u="none" strike="noStrike" kern="1200" cap="none" spc="0" normalizeH="0" baseline="0" noProof="0" dirty="0">
                <a:ln>
                  <a:noFill/>
                </a:ln>
                <a:effectLst/>
                <a:uLnTx/>
                <a:uFillTx/>
                <a:latin typeface="Open Sans"/>
                <a:ea typeface="+mn-ea"/>
                <a:cs typeface="+mn-cs"/>
                <a:hlinkClick r:id="rId4"/>
              </a:rPr>
              <a:t>NOT-OD-23-182</a:t>
            </a:r>
            <a:r>
              <a:rPr kumimoji="0" lang="en-US" sz="2000" b="0" i="0" u="none" strike="noStrike" kern="1200" cap="none" spc="0" normalizeH="0" baseline="0" noProof="0" dirty="0">
                <a:ln>
                  <a:noFill/>
                </a:ln>
                <a:effectLst/>
                <a:uLnTx/>
                <a:uFillTx/>
                <a:latin typeface="Open Sans"/>
                <a:ea typeface="+mn-ea"/>
                <a:cs typeface="+mn-cs"/>
              </a:rPr>
              <a:t> and </a:t>
            </a:r>
            <a:r>
              <a:rPr kumimoji="0" lang="en-US" sz="2000" b="0" i="0" u="none" strike="noStrike" kern="1200" cap="none" spc="0" normalizeH="0" baseline="0" noProof="0" dirty="0">
                <a:ln>
                  <a:noFill/>
                </a:ln>
                <a:effectLst/>
                <a:uLnTx/>
                <a:uFillTx/>
                <a:latin typeface="Open Sans"/>
                <a:ea typeface="+mn-ea"/>
                <a:cs typeface="+mn-cs"/>
                <a:hlinkClick r:id="rId5"/>
              </a:rPr>
              <a:t>Open Mike Blog Post</a:t>
            </a:r>
            <a:endParaRPr lang="en-US" b="0" i="0" u="sng" strike="noStrike" kern="1200" cap="none" spc="0" normalizeH="0" baseline="0" noProof="0" dirty="0">
              <a:ln>
                <a:noFill/>
              </a:ln>
              <a:effectLst/>
              <a:uLnTx/>
              <a:uFillTx/>
              <a:latin typeface="Open Sans"/>
              <a:ea typeface="Open Sans"/>
              <a:cs typeface="Open Sans"/>
            </a:endParaRPr>
          </a:p>
        </p:txBody>
      </p:sp>
    </p:spTree>
    <p:extLst>
      <p:ext uri="{BB962C8B-B14F-4D97-AF65-F5344CB8AC3E}">
        <p14:creationId xmlns:p14="http://schemas.microsoft.com/office/powerpoint/2010/main" val="411704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35164-C29C-BEFF-CFD5-FBE523E0BA02}"/>
              </a:ext>
            </a:extLst>
          </p:cNvPr>
          <p:cNvSpPr>
            <a:spLocks noGrp="1"/>
          </p:cNvSpPr>
          <p:nvPr>
            <p:ph type="title"/>
          </p:nvPr>
        </p:nvSpPr>
        <p:spPr>
          <a:xfrm>
            <a:off x="838200" y="365126"/>
            <a:ext cx="10515600" cy="863600"/>
          </a:xfrm>
        </p:spPr>
        <p:txBody>
          <a:bodyPr>
            <a:noAutofit/>
          </a:bodyPr>
          <a:lstStyle/>
          <a:p>
            <a:r>
              <a:rPr lang="en-US" sz="2800" dirty="0">
                <a:solidFill>
                  <a:srgbClr val="015396"/>
                </a:solidFill>
                <a:latin typeface="Open Sans"/>
                <a:ea typeface="Open Sans"/>
                <a:cs typeface="Open Sans"/>
              </a:rPr>
              <a:t>Small Business Innovation Research (</a:t>
            </a:r>
            <a:r>
              <a:rPr lang="en-US" sz="2800" b="0" i="0" dirty="0">
                <a:solidFill>
                  <a:srgbClr val="015396"/>
                </a:solidFill>
                <a:effectLst/>
                <a:latin typeface="Open Sans"/>
                <a:ea typeface="Open Sans"/>
                <a:cs typeface="Open Sans"/>
              </a:rPr>
              <a:t>SBIR</a:t>
            </a:r>
            <a:r>
              <a:rPr lang="en-US" sz="2800" dirty="0">
                <a:solidFill>
                  <a:srgbClr val="015396"/>
                </a:solidFill>
                <a:latin typeface="Open Sans"/>
                <a:ea typeface="Open Sans"/>
                <a:cs typeface="Open Sans"/>
              </a:rPr>
              <a:t>)</a:t>
            </a:r>
            <a:r>
              <a:rPr lang="en-US" sz="2800" b="0" i="0" dirty="0">
                <a:solidFill>
                  <a:srgbClr val="015396"/>
                </a:solidFill>
                <a:effectLst/>
                <a:latin typeface="Open Sans"/>
                <a:ea typeface="Open Sans"/>
                <a:cs typeface="Open Sans"/>
              </a:rPr>
              <a:t> and</a:t>
            </a:r>
            <a:r>
              <a:rPr lang="en-US" sz="2800" dirty="0">
                <a:solidFill>
                  <a:srgbClr val="015396"/>
                </a:solidFill>
                <a:latin typeface="Open Sans"/>
                <a:ea typeface="Open Sans"/>
                <a:cs typeface="Open Sans"/>
              </a:rPr>
              <a:t> Small Business Technology Transfer Research (</a:t>
            </a:r>
            <a:r>
              <a:rPr lang="en-US" sz="2800" b="0" i="0" dirty="0">
                <a:solidFill>
                  <a:srgbClr val="015396"/>
                </a:solidFill>
                <a:effectLst/>
                <a:latin typeface="Open Sans"/>
                <a:ea typeface="Open Sans"/>
                <a:cs typeface="Open Sans"/>
              </a:rPr>
              <a:t>STTR</a:t>
            </a:r>
            <a:r>
              <a:rPr lang="en-US" sz="2800" dirty="0">
                <a:solidFill>
                  <a:srgbClr val="015396"/>
                </a:solidFill>
                <a:latin typeface="Open Sans"/>
                <a:ea typeface="Open Sans"/>
                <a:cs typeface="Open Sans"/>
              </a:rPr>
              <a:t>)</a:t>
            </a:r>
            <a:r>
              <a:rPr lang="en-US" sz="2800" b="0" i="0" dirty="0">
                <a:solidFill>
                  <a:srgbClr val="015396"/>
                </a:solidFill>
                <a:effectLst/>
                <a:latin typeface="Open Sans"/>
                <a:ea typeface="Open Sans"/>
                <a:cs typeface="Open Sans"/>
              </a:rPr>
              <a:t> Extension Act of 2022</a:t>
            </a:r>
            <a:endParaRPr lang="en-US" sz="2800" dirty="0">
              <a:latin typeface="Open Sans"/>
              <a:ea typeface="Open Sans"/>
              <a:cs typeface="Open Sans"/>
            </a:endParaRPr>
          </a:p>
        </p:txBody>
      </p:sp>
      <p:sp>
        <p:nvSpPr>
          <p:cNvPr id="3" name="Content Placeholder 2">
            <a:extLst>
              <a:ext uri="{FF2B5EF4-FFF2-40B4-BE49-F238E27FC236}">
                <a16:creationId xmlns:a16="http://schemas.microsoft.com/office/drawing/2014/main" id="{E9F62B99-89CC-DBED-DAC4-A83A4E4C9515}"/>
              </a:ext>
            </a:extLst>
          </p:cNvPr>
          <p:cNvSpPr>
            <a:spLocks noGrp="1"/>
          </p:cNvSpPr>
          <p:nvPr>
            <p:ph idx="1"/>
          </p:nvPr>
        </p:nvSpPr>
        <p:spPr>
          <a:xfrm>
            <a:off x="838200" y="1595852"/>
            <a:ext cx="10515600" cy="5125623"/>
          </a:xfrm>
        </p:spPr>
        <p:txBody>
          <a:bodyPr vert="horz" lIns="91440" tIns="45720" rIns="91440" bIns="45720" rtlCol="0" anchor="t">
            <a:normAutofit/>
          </a:bodyPr>
          <a:lstStyle/>
          <a:p>
            <a:pPr marL="0" indent="0" fontAlgn="base">
              <a:buNone/>
            </a:pPr>
            <a:r>
              <a:rPr lang="en-US" sz="2000" dirty="0">
                <a:latin typeface="Open Sans "/>
                <a:ea typeface="Open Sans Light"/>
                <a:cs typeface="Open Sans Light"/>
              </a:rPr>
              <a:t>NIH has issued the following policy guidance: </a:t>
            </a:r>
            <a:endParaRPr lang="en-US" dirty="0">
              <a:latin typeface="Open Sans "/>
              <a:ea typeface="Open Sans"/>
              <a:cs typeface="Open Sans"/>
            </a:endParaRPr>
          </a:p>
          <a:p>
            <a:pPr>
              <a:buClr>
                <a:srgbClr val="015396"/>
              </a:buClr>
            </a:pPr>
            <a:r>
              <a:rPr lang="en-US" sz="2000" dirty="0">
                <a:latin typeface="Open Sans "/>
                <a:ea typeface="Open Sans Light"/>
                <a:cs typeface="Arial"/>
                <a:hlinkClick r:id="rId3"/>
              </a:rPr>
              <a:t>NOT-OD-23-092</a:t>
            </a:r>
            <a:r>
              <a:rPr lang="en-US" sz="2000" dirty="0">
                <a:latin typeface="Open Sans "/>
                <a:ea typeface="Open Sans Light"/>
                <a:cs typeface="Open Sans Light"/>
              </a:rPr>
              <a:t>,  Notice of Change to Minimum Performance Standards for SBIR and STTR Applicants.</a:t>
            </a:r>
            <a:endParaRPr lang="en-US" sz="2000" dirty="0">
              <a:latin typeface="Open Sans "/>
              <a:ea typeface="Open Sans"/>
              <a:cs typeface="Open Sans"/>
            </a:endParaRPr>
          </a:p>
          <a:p>
            <a:pPr>
              <a:buClr>
                <a:srgbClr val="015396"/>
              </a:buClr>
            </a:pPr>
            <a:r>
              <a:rPr lang="en-US" sz="2000" dirty="0">
                <a:latin typeface="Open Sans"/>
                <a:ea typeface="Open Sans"/>
                <a:cs typeface="Open Sans"/>
                <a:hlinkClick r:id="rId4"/>
              </a:rPr>
              <a:t>NOT-OD-23-139</a:t>
            </a:r>
            <a:r>
              <a:rPr lang="en-US" sz="2000" dirty="0">
                <a:latin typeface="Open Sans"/>
                <a:ea typeface="Open Sans"/>
                <a:cs typeface="Open Sans"/>
              </a:rPr>
              <a:t> covers the Implementation of the NIH SBIR and STTR Foreign Disclosure Pre-Award and Post-Award Requirements. </a:t>
            </a:r>
            <a:endParaRPr lang="en-US" sz="2000" dirty="0">
              <a:latin typeface="Open Sans"/>
            </a:endParaRPr>
          </a:p>
          <a:p>
            <a:pPr lvl="1">
              <a:buClr>
                <a:srgbClr val="015396"/>
              </a:buClr>
              <a:buFont typeface="Wingdings" panose="05000000000000000000" pitchFamily="2" charset="2"/>
              <a:buChar char="§"/>
            </a:pPr>
            <a:r>
              <a:rPr lang="en-US" sz="1600" dirty="0">
                <a:latin typeface="Open Sans"/>
                <a:ea typeface="Open Sans"/>
                <a:cs typeface="Open Sans"/>
              </a:rPr>
              <a:t>Effective for SBIR and STTR applications submitted for due dates on or after September 5, 2023.</a:t>
            </a:r>
          </a:p>
          <a:p>
            <a:pPr lvl="1">
              <a:buClr>
                <a:srgbClr val="015396"/>
              </a:buClr>
              <a:buFont typeface="Wingdings" panose="05000000000000000000" pitchFamily="2" charset="2"/>
              <a:buChar char="§"/>
            </a:pPr>
            <a:r>
              <a:rPr lang="en-US" sz="1600" dirty="0">
                <a:latin typeface="Open Sans"/>
                <a:ea typeface="Open Sans"/>
                <a:cs typeface="Open Sans"/>
              </a:rPr>
              <a:t>Disclosure of </a:t>
            </a:r>
            <a:r>
              <a:rPr lang="en-US" sz="1600" u="sng" dirty="0">
                <a:latin typeface="Open Sans"/>
                <a:ea typeface="Open Sans"/>
                <a:cs typeface="Open Sans"/>
              </a:rPr>
              <a:t>all</a:t>
            </a:r>
            <a:r>
              <a:rPr lang="en-US" sz="1600" dirty="0">
                <a:latin typeface="Open Sans"/>
                <a:ea typeface="Open Sans"/>
                <a:cs typeface="Open Sans"/>
              </a:rPr>
              <a:t> funded and unfunded relationships with foreign countries is required for all owners and “covered individuals”. </a:t>
            </a:r>
          </a:p>
          <a:p>
            <a:pPr lvl="1">
              <a:buClr>
                <a:srgbClr val="015396"/>
              </a:buClr>
              <a:buFont typeface="Wingdings" panose="05000000000000000000" pitchFamily="2" charset="2"/>
              <a:buChar char="§"/>
            </a:pPr>
            <a:r>
              <a:rPr lang="en-US" sz="1600" dirty="0">
                <a:latin typeface="Open Sans"/>
                <a:ea typeface="Open Sans"/>
                <a:cs typeface="Open Sans"/>
              </a:rPr>
              <a:t>Submitted via the “Required Disclosures of Foreign Affiliations or Relationships to Foreign Countries” form during the Just-in-Time process. </a:t>
            </a:r>
          </a:p>
          <a:p>
            <a:pPr lvl="1">
              <a:buClr>
                <a:srgbClr val="015396"/>
              </a:buClr>
              <a:buFont typeface="Wingdings" panose="05000000000000000000" pitchFamily="2" charset="2"/>
              <a:buChar char="§"/>
            </a:pPr>
            <a:r>
              <a:rPr lang="en-US" sz="1600" dirty="0">
                <a:latin typeface="Open Sans"/>
                <a:ea typeface="Open Sans"/>
                <a:cs typeface="Open Sans"/>
              </a:rPr>
              <a:t>Disclosure form is available on NIH’s </a:t>
            </a:r>
            <a:r>
              <a:rPr lang="en-US" sz="1600" dirty="0">
                <a:latin typeface="Open Sans"/>
                <a:ea typeface="Open Sans"/>
                <a:cs typeface="Open Sans"/>
                <a:hlinkClick r:id="rId5"/>
              </a:rPr>
              <a:t>Required Disclosures of Foreign Affiliations or Relationships to Foreign Countries web page</a:t>
            </a:r>
            <a:r>
              <a:rPr lang="en-US" sz="1600" dirty="0">
                <a:latin typeface="Open Sans"/>
                <a:ea typeface="Open Sans"/>
                <a:cs typeface="Open Sans"/>
              </a:rPr>
              <a:t>. </a:t>
            </a:r>
          </a:p>
          <a:p>
            <a:pPr lvl="1">
              <a:buClr>
                <a:srgbClr val="015396"/>
              </a:buClr>
              <a:buFont typeface="Wingdings" panose="05000000000000000000" pitchFamily="2" charset="2"/>
              <a:buChar char="§"/>
            </a:pPr>
            <a:r>
              <a:rPr lang="en-US" sz="1600" dirty="0">
                <a:latin typeface="Open Sans"/>
                <a:ea typeface="Open Sans"/>
                <a:cs typeface="Open Sans"/>
              </a:rPr>
              <a:t>Will not mitigate security risks identified as part of the due diligence program.</a:t>
            </a:r>
          </a:p>
          <a:p>
            <a:pPr lvl="1">
              <a:buClr>
                <a:srgbClr val="015396"/>
              </a:buClr>
              <a:buFont typeface="Wingdings" panose="05000000000000000000" pitchFamily="2" charset="2"/>
              <a:buChar char="§"/>
            </a:pPr>
            <a:r>
              <a:rPr lang="en-US" sz="1600" dirty="0">
                <a:latin typeface="Open Sans"/>
                <a:ea typeface="Open Sans"/>
                <a:cs typeface="Open Sans"/>
              </a:rPr>
              <a:t>Notice includes further details on the new NIH Due Diligence Program and process.</a:t>
            </a:r>
          </a:p>
          <a:p>
            <a:pPr marL="0" indent="0">
              <a:buNone/>
            </a:pPr>
            <a:endParaRPr lang="en-US" dirty="0"/>
          </a:p>
        </p:txBody>
      </p:sp>
      <p:sp>
        <p:nvSpPr>
          <p:cNvPr id="2" name="Slide Number Placeholder 1">
            <a:extLst>
              <a:ext uri="{FF2B5EF4-FFF2-40B4-BE49-F238E27FC236}">
                <a16:creationId xmlns:a16="http://schemas.microsoft.com/office/drawing/2014/main" id="{F3B54775-BD1F-AAD7-30BC-966089503E59}"/>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B4124343-FBC1-11F1-B621-424BEF285929}"/>
              </a:ext>
            </a:extLst>
          </p:cNvPr>
          <p:cNvSpPr txBox="1"/>
          <p:nvPr/>
        </p:nvSpPr>
        <p:spPr>
          <a:xfrm>
            <a:off x="3212391" y="6176962"/>
            <a:ext cx="7797718" cy="698063"/>
          </a:xfrm>
          <a:prstGeom prst="roundRect">
            <a:avLst/>
          </a:prstGeom>
          <a:solidFill>
            <a:srgbClr val="DEEBF7"/>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a:ln>
                  <a:noFill/>
                </a:ln>
                <a:solidFill>
                  <a:prstClr val="black"/>
                </a:solidFill>
                <a:effectLst/>
                <a:uLnTx/>
                <a:uFillTx/>
                <a:latin typeface="Open Sans "/>
                <a:ea typeface="+mn-lt"/>
                <a:cs typeface="Calibri" panose="020F0502020204030204"/>
                <a:hlinkClick r:id="rId3"/>
              </a:rPr>
              <a:t>NOT-OD-23-092</a:t>
            </a:r>
            <a:r>
              <a:rPr kumimoji="0" lang="en-US" sz="1600" b="0" i="0" u="none" strike="noStrike" kern="1200" cap="none" spc="0" normalizeH="0" baseline="0" noProof="0">
                <a:ln>
                  <a:noFill/>
                </a:ln>
                <a:solidFill>
                  <a:prstClr val="black"/>
                </a:solidFill>
                <a:effectLst/>
                <a:uLnTx/>
                <a:uFillTx/>
                <a:latin typeface="Open Sans "/>
                <a:ea typeface="+mn-lt"/>
                <a:cs typeface="Calibri" panose="020F0502020204030204"/>
              </a:rPr>
              <a:t>; </a:t>
            </a:r>
            <a:r>
              <a:rPr kumimoji="0" lang="en-US" sz="1600" b="0" i="0" u="none" strike="noStrike" kern="1200" cap="none" spc="0" normalizeH="0" baseline="0" noProof="0">
                <a:ln>
                  <a:noFill/>
                </a:ln>
                <a:solidFill>
                  <a:prstClr val="black"/>
                </a:solidFill>
                <a:effectLst/>
                <a:uLnTx/>
                <a:uFillTx/>
                <a:latin typeface="Open Sans "/>
                <a:ea typeface="+mn-ea"/>
                <a:cs typeface="+mn-cs"/>
                <a:hlinkClick r:id="rId4"/>
              </a:rPr>
              <a:t>NOT-OD-23-139</a:t>
            </a:r>
            <a:r>
              <a:rPr kumimoji="0" lang="en-US" sz="1600" b="0" i="0" u="none" strike="noStrike" kern="1200" cap="none" spc="0" normalizeH="0" baseline="0" noProof="0">
                <a:ln>
                  <a:noFill/>
                </a:ln>
                <a:solidFill>
                  <a:prstClr val="black"/>
                </a:solidFill>
                <a:effectLst/>
                <a:uLnTx/>
                <a:uFillTx/>
                <a:latin typeface="Open Sans "/>
                <a:ea typeface="+mn-ea"/>
                <a:cs typeface="+mn-cs"/>
              </a:rPr>
              <a:t>;</a:t>
            </a:r>
            <a:r>
              <a:rPr kumimoji="0" lang="en-US" sz="1600" b="0" i="0" u="none" strike="noStrike" kern="1200" cap="none" spc="0" normalizeH="0" baseline="0" noProof="0">
                <a:ln>
                  <a:noFill/>
                </a:ln>
                <a:solidFill>
                  <a:prstClr val="black"/>
                </a:solidFill>
                <a:effectLst/>
                <a:uLnTx/>
                <a:uFillTx/>
                <a:latin typeface="Open Sans "/>
                <a:ea typeface="Open Sans"/>
                <a:cs typeface="Open Sans"/>
              </a:rPr>
              <a:t> and </a:t>
            </a:r>
            <a:r>
              <a:rPr kumimoji="0" lang="en-US" sz="1600" b="0" i="0" u="none" strike="noStrike" kern="1200" cap="none" spc="0" normalizeH="0" baseline="0" noProof="0">
                <a:ln>
                  <a:noFill/>
                </a:ln>
                <a:solidFill>
                  <a:prstClr val="black"/>
                </a:solidFill>
                <a:effectLst/>
                <a:uLnTx/>
                <a:uFillTx/>
                <a:latin typeface="Open Sans "/>
                <a:ea typeface="+mn-ea"/>
                <a:cs typeface="Arial"/>
                <a:hlinkClick r:id="rId6"/>
              </a:rPr>
              <a:t>Public Law No: 117-183</a:t>
            </a:r>
            <a:r>
              <a:rPr kumimoji="0" lang="en-US" sz="1600" b="0" i="0" u="none" strike="noStrike" kern="1200" cap="none" spc="0" normalizeH="0" baseline="0" noProof="0">
                <a:ln>
                  <a:noFill/>
                </a:ln>
                <a:solidFill>
                  <a:prstClr val="black"/>
                </a:solidFill>
                <a:effectLst/>
                <a:uLnTx/>
                <a:uFillTx/>
                <a:latin typeface="Open Sans "/>
                <a:ea typeface="+mn-ea"/>
                <a:cs typeface="+mn-cs"/>
              </a:rPr>
              <a:t> </a:t>
            </a:r>
            <a:endParaRPr kumimoji="0" lang="en-US" sz="1600" b="0" i="0" u="sng" strike="noStrike" kern="1200" cap="none" spc="0" normalizeH="0" baseline="0" noProof="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53546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2FE1F-2944-14BF-7238-5AE94B0973CF}"/>
              </a:ext>
            </a:extLst>
          </p:cNvPr>
          <p:cNvSpPr>
            <a:spLocks noGrp="1"/>
          </p:cNvSpPr>
          <p:nvPr>
            <p:ph type="title"/>
          </p:nvPr>
        </p:nvSpPr>
        <p:spPr>
          <a:xfrm>
            <a:off x="838200" y="365125"/>
            <a:ext cx="11462468" cy="946317"/>
          </a:xfrm>
        </p:spPr>
        <p:txBody>
          <a:bodyPr>
            <a:noAutofit/>
          </a:bodyPr>
          <a:lstStyle/>
          <a:p>
            <a:r>
              <a:rPr lang="en-US" sz="3600" dirty="0">
                <a:solidFill>
                  <a:srgbClr val="015396"/>
                </a:solidFill>
                <a:latin typeface="Open Sans" panose="020B0606030504020204" pitchFamily="34" charset="0"/>
                <a:ea typeface="Open Sans" panose="020B0606030504020204" pitchFamily="34" charset="0"/>
                <a:cs typeface="Open Sans" panose="020B0606030504020204" pitchFamily="34" charset="0"/>
              </a:rPr>
              <a:t>NIH Peer Review – Simplified Review Framework</a:t>
            </a:r>
          </a:p>
        </p:txBody>
      </p:sp>
      <p:sp>
        <p:nvSpPr>
          <p:cNvPr id="3" name="Content Placeholder 2">
            <a:extLst>
              <a:ext uri="{FF2B5EF4-FFF2-40B4-BE49-F238E27FC236}">
                <a16:creationId xmlns:a16="http://schemas.microsoft.com/office/drawing/2014/main" id="{AC3B2082-363A-66A9-6EDE-778ADBA3BDFF}"/>
              </a:ext>
            </a:extLst>
          </p:cNvPr>
          <p:cNvSpPr>
            <a:spLocks noGrp="1"/>
          </p:cNvSpPr>
          <p:nvPr>
            <p:ph idx="1"/>
          </p:nvPr>
        </p:nvSpPr>
        <p:spPr>
          <a:xfrm>
            <a:off x="838200" y="1390099"/>
            <a:ext cx="10915996" cy="4616267"/>
          </a:xfrm>
        </p:spPr>
        <p:txBody>
          <a:bodyPr vert="horz" lIns="91440" tIns="45720" rIns="91440" bIns="45720" rtlCol="0" anchor="t">
            <a:normAutofit/>
          </a:bodyPr>
          <a:lstStyle/>
          <a:p>
            <a:pPr>
              <a:buClr>
                <a:srgbClr val="015396"/>
              </a:buClr>
            </a:pPr>
            <a:r>
              <a:rPr lang="en-US" sz="2000" dirty="0">
                <a:latin typeface="Open Sans"/>
                <a:ea typeface="Open Sans Light"/>
                <a:cs typeface="Open Sans Light"/>
                <a:hlinkClick r:id="rId3"/>
              </a:rPr>
              <a:t>NOT-OD-24-010</a:t>
            </a:r>
            <a:r>
              <a:rPr lang="en-US" sz="2000" dirty="0">
                <a:latin typeface="Open Sans"/>
                <a:ea typeface="Open Sans Light"/>
                <a:cs typeface="Open Sans Light"/>
              </a:rPr>
              <a:t>, Simplified Review Framework for NIH Research Project Grant Applications</a:t>
            </a:r>
          </a:p>
          <a:p>
            <a:pPr>
              <a:buClr>
                <a:srgbClr val="015396"/>
              </a:buClr>
            </a:pPr>
            <a:r>
              <a:rPr lang="en-US" sz="2000" dirty="0">
                <a:latin typeface="Open Sans"/>
                <a:ea typeface="Open Sans Light"/>
                <a:cs typeface="Open Sans Light"/>
              </a:rPr>
              <a:t>Effective for applications with </a:t>
            </a:r>
            <a:r>
              <a:rPr lang="en-US" sz="2000" b="1" dirty="0">
                <a:latin typeface="Open Sans"/>
                <a:ea typeface="Open Sans Light"/>
                <a:cs typeface="Open Sans Light"/>
              </a:rPr>
              <a:t>due dates on or after January 25, 2025.</a:t>
            </a:r>
          </a:p>
          <a:p>
            <a:pPr lvl="1">
              <a:buClr>
                <a:srgbClr val="015396"/>
              </a:buClr>
            </a:pPr>
            <a:r>
              <a:rPr lang="en-US" sz="2000" dirty="0">
                <a:latin typeface="Open Sans"/>
                <a:ea typeface="Open Sans Light"/>
                <a:cs typeface="Open Sans Light"/>
              </a:rPr>
              <a:t>Summer 2025 peer review</a:t>
            </a:r>
          </a:p>
          <a:p>
            <a:pPr lvl="1">
              <a:buClr>
                <a:srgbClr val="015396"/>
              </a:buClr>
            </a:pPr>
            <a:r>
              <a:rPr lang="en-US" sz="2000" dirty="0">
                <a:latin typeface="Open Sans"/>
                <a:ea typeface="Open Sans Light"/>
                <a:cs typeface="Open Sans Light"/>
              </a:rPr>
              <a:t>October 2025 Advisory Council</a:t>
            </a:r>
          </a:p>
          <a:p>
            <a:pPr>
              <a:buClr>
                <a:srgbClr val="015396"/>
              </a:buClr>
            </a:pPr>
            <a:r>
              <a:rPr lang="en-US" sz="2000" dirty="0">
                <a:latin typeface="Open Sans"/>
                <a:ea typeface="Open Sans Light"/>
                <a:cs typeface="Open Sans Light"/>
              </a:rPr>
              <a:t>Applies to most research project grant (RPG) applications (i.e., grants and cooperative agreements) with the following RPG activity codes: </a:t>
            </a:r>
          </a:p>
          <a:p>
            <a:pPr lvl="1">
              <a:buClr>
                <a:srgbClr val="015396"/>
              </a:buClr>
            </a:pPr>
            <a:r>
              <a:rPr lang="en-US" sz="2000" dirty="0">
                <a:latin typeface="Open Sans"/>
                <a:ea typeface="Open Sans Light"/>
                <a:cs typeface="Open Sans Light"/>
              </a:rPr>
              <a:t>DP1, DP2, DP3, DP4, DP5</a:t>
            </a:r>
          </a:p>
          <a:p>
            <a:pPr lvl="1">
              <a:buClr>
                <a:srgbClr val="015396"/>
              </a:buClr>
            </a:pPr>
            <a:r>
              <a:rPr lang="en-US" sz="2000" dirty="0">
                <a:latin typeface="Open Sans"/>
                <a:ea typeface="Open Sans Light"/>
                <a:cs typeface="Open Sans Light"/>
              </a:rPr>
              <a:t>R01, R03, R15, R16, R21, R33, R34, R36, R61, RC1, RC2, RC4, RF1, RL1, RL2 </a:t>
            </a:r>
          </a:p>
          <a:p>
            <a:pPr lvl="1">
              <a:buClr>
                <a:srgbClr val="015396"/>
              </a:buClr>
            </a:pPr>
            <a:r>
              <a:rPr lang="en-US" sz="2000" dirty="0">
                <a:latin typeface="Open Sans"/>
                <a:ea typeface="Open Sans Light"/>
                <a:cs typeface="Open Sans Light"/>
              </a:rPr>
              <a:t>U01, U34, U3R, UA5, UC1, UC2, UC4, UF1, UG3, UH2, UH3, UH5 </a:t>
            </a:r>
          </a:p>
          <a:p>
            <a:pPr lvl="1">
              <a:buClr>
                <a:srgbClr val="015396"/>
              </a:buClr>
            </a:pPr>
            <a:r>
              <a:rPr lang="en-US" sz="2000" dirty="0">
                <a:latin typeface="Open Sans"/>
                <a:ea typeface="Open Sans Light"/>
                <a:cs typeface="Open Sans Light"/>
              </a:rPr>
              <a:t>Also includes the following phased awards: R21/R33, UH2/UH3, UG3/UH3, R61/R33</a:t>
            </a:r>
          </a:p>
        </p:txBody>
      </p:sp>
      <p:sp>
        <p:nvSpPr>
          <p:cNvPr id="2" name="Slide Number Placeholder 1">
            <a:extLst>
              <a:ext uri="{FF2B5EF4-FFF2-40B4-BE49-F238E27FC236}">
                <a16:creationId xmlns:a16="http://schemas.microsoft.com/office/drawing/2014/main" id="{8D74382B-C954-540D-36C2-DC069E89CA76}"/>
              </a:ext>
            </a:extLst>
          </p:cNvPr>
          <p:cNvSpPr>
            <a:spLocks noGrp="1"/>
          </p:cNvSpPr>
          <p:nvPr>
            <p:ph type="sldNum" sz="quarter" idx="12"/>
          </p:nvPr>
        </p:nvSpPr>
        <p:spPr>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descr="Learn more: NOT-OD-20-086&#10;FAQs: grants.nih.gov/faqs#/covid-19.htm&#10;">
            <a:extLst>
              <a:ext uri="{FF2B5EF4-FFF2-40B4-BE49-F238E27FC236}">
                <a16:creationId xmlns:a16="http://schemas.microsoft.com/office/drawing/2014/main" id="{AF2E4599-1846-D4E9-F692-6A3EC2730C06}"/>
              </a:ext>
            </a:extLst>
          </p:cNvPr>
          <p:cNvSpPr txBox="1"/>
          <p:nvPr/>
        </p:nvSpPr>
        <p:spPr>
          <a:xfrm>
            <a:off x="4376577" y="5870496"/>
            <a:ext cx="6564418" cy="987504"/>
          </a:xfrm>
          <a:prstGeom prst="roundRect">
            <a:avLst/>
          </a:prstGeom>
          <a:solidFill>
            <a:srgbClr val="DEEBF7"/>
          </a:solidFill>
          <a:ln w="28575">
            <a:noFill/>
          </a:ln>
        </p:spPr>
        <p:txBody>
          <a:bodyPr wrap="square" lIns="182880" tIns="182880" rIns="182880" bIns="182880" rtlCol="0" anchor="t">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
                <a:ea typeface="+mn-ea"/>
                <a:cs typeface="+mn-cs"/>
              </a:rPr>
              <a:t>Learn more: </a:t>
            </a:r>
            <a:r>
              <a:rPr kumimoji="0" lang="en-US" sz="1600" b="0" i="0" u="none" strike="noStrike" kern="1200" cap="none" spc="0" normalizeH="0" baseline="0" noProof="0" dirty="0">
                <a:ln>
                  <a:noFill/>
                </a:ln>
                <a:solidFill>
                  <a:prstClr val="black"/>
                </a:solidFill>
                <a:effectLst/>
                <a:uLnTx/>
                <a:uFillTx/>
                <a:latin typeface="Open Sans "/>
                <a:ea typeface="+mn-ea"/>
                <a:cs typeface="+mn-cs"/>
                <a:hlinkClick r:id="rId3"/>
              </a:rPr>
              <a:t>NOT-OD-24-010</a:t>
            </a:r>
            <a:r>
              <a:rPr kumimoji="0" lang="en-US" sz="1600" b="0" i="0" u="none" strike="noStrike" kern="1200" cap="none" spc="0" normalizeH="0" baseline="0" noProof="0" dirty="0">
                <a:ln>
                  <a:noFill/>
                </a:ln>
                <a:solidFill>
                  <a:prstClr val="black"/>
                </a:solidFill>
                <a:effectLst/>
                <a:uLnTx/>
                <a:uFillTx/>
                <a:latin typeface="Open Sans "/>
                <a:ea typeface="+mn-ea"/>
                <a:cs typeface="+mn-cs"/>
              </a:rPr>
              <a:t> and</a:t>
            </a:r>
            <a:r>
              <a:rPr kumimoji="0" lang="en-US" sz="1600" b="0" i="0" u="none" strike="noStrike" kern="1200" cap="none" spc="0" normalizeH="0" baseline="0" noProof="0" dirty="0">
                <a:ln>
                  <a:noFill/>
                </a:ln>
                <a:solidFill>
                  <a:srgbClr val="2A6496"/>
                </a:solidFill>
                <a:effectLst/>
                <a:uLnTx/>
                <a:uFillTx/>
                <a:latin typeface="Open Sans "/>
                <a:ea typeface="+mn-ea"/>
                <a:cs typeface="+mn-cs"/>
              </a:rPr>
              <a:t> </a:t>
            </a:r>
            <a:r>
              <a:rPr kumimoji="0" lang="en-US" sz="1600" b="0" i="0" u="none" strike="noStrike" kern="1200" cap="none" spc="0" normalizeH="0" baseline="0" noProof="0" dirty="0">
                <a:ln>
                  <a:noFill/>
                </a:ln>
                <a:solidFill>
                  <a:srgbClr val="2A6496"/>
                </a:solidFill>
                <a:effectLst/>
                <a:uLnTx/>
                <a:uFillTx/>
                <a:latin typeface="Open Sans "/>
                <a:ea typeface="+mn-ea"/>
                <a:cs typeface="+mn-cs"/>
                <a:hlinkClick r:id="rId4"/>
              </a:rPr>
              <a:t>Simplifying Review of Research Project Grant Applications</a:t>
            </a:r>
            <a:r>
              <a:rPr kumimoji="0" lang="en-US" sz="1600" b="0" i="0" u="none" strike="noStrike" kern="1200" cap="none" spc="0" normalizeH="0" baseline="0" noProof="0" dirty="0">
                <a:ln>
                  <a:noFill/>
                </a:ln>
                <a:solidFill>
                  <a:srgbClr val="2A6496"/>
                </a:solidFill>
                <a:effectLst/>
                <a:uLnTx/>
                <a:uFillTx/>
                <a:latin typeface="Open Sans "/>
                <a:ea typeface="+mn-ea"/>
                <a:cs typeface="+mn-cs"/>
              </a:rPr>
              <a:t>.</a:t>
            </a:r>
            <a:endParaRPr kumimoji="0" lang="en-US" sz="1600" b="0" i="0" u="sng" strike="noStrike" kern="1200" cap="none" spc="0" normalizeH="0" baseline="0" noProof="0" dirty="0">
              <a:ln>
                <a:noFill/>
              </a:ln>
              <a:solidFill>
                <a:prstClr val="black"/>
              </a:solidFill>
              <a:effectLst/>
              <a:uLnTx/>
              <a:uFillTx/>
              <a:latin typeface="Open Sans "/>
              <a:ea typeface="Open Sans"/>
              <a:cs typeface="Open Sans"/>
            </a:endParaRPr>
          </a:p>
        </p:txBody>
      </p:sp>
    </p:spTree>
    <p:extLst>
      <p:ext uri="{BB962C8B-B14F-4D97-AF65-F5344CB8AC3E}">
        <p14:creationId xmlns:p14="http://schemas.microsoft.com/office/powerpoint/2010/main" val="263332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190-33D3-4EB2-9C51-8441BDCACE38}"/>
              </a:ext>
            </a:extLst>
          </p:cNvPr>
          <p:cNvSpPr>
            <a:spLocks noGrp="1"/>
          </p:cNvSpPr>
          <p:nvPr>
            <p:ph type="title"/>
          </p:nvPr>
        </p:nvSpPr>
        <p:spPr>
          <a:xfrm>
            <a:off x="4338605" y="1933574"/>
            <a:ext cx="3880721" cy="2982913"/>
          </a:xfrm>
        </p:spPr>
        <p:txBody>
          <a:bodyPr>
            <a:normAutofit/>
          </a:bodyPr>
          <a:lstStyle/>
          <a:p>
            <a:r>
              <a:rPr lang="en-US" dirty="0"/>
              <a:t>System process updates</a:t>
            </a:r>
          </a:p>
        </p:txBody>
      </p:sp>
    </p:spTree>
    <p:extLst>
      <p:ext uri="{BB962C8B-B14F-4D97-AF65-F5344CB8AC3E}">
        <p14:creationId xmlns:p14="http://schemas.microsoft.com/office/powerpoint/2010/main" val="1502706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5" ma:contentTypeDescription="Create a new document." ma:contentTypeScope="" ma:versionID="1dee76f3a79c2d0cea96b6984b592e86">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914f7f4c19cde13f04d2c60eb018494"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FFF35138-FD63-4244-A07B-3B1C228AC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46BB0C-6012-465E-87C1-5EA49490DF4E}">
  <ds:schemaRefs>
    <ds:schemaRef ds:uri="http://purl.org/dc/terms/"/>
    <ds:schemaRef ds:uri="3795b092-1627-4b40-a8a2-894e6ef55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dd3697e1-ace8-4676-9d05-dcae697b1c51"/>
    <ds:schemaRef ds:uri="http://www.w3.org/XML/1998/namespace"/>
    <ds:schemaRef ds:uri="http://purl.org/dc/dcmitype/"/>
    <ds:schemaRef ds:uri="9c26b516-99a2-46e9-9f5e-24cd0ed530a5"/>
    <ds:schemaRef ds:uri="989998f2-a2b7-4b44-82b6-b98408f16ef8"/>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426</TotalTime>
  <Words>3733</Words>
  <Application>Microsoft Office PowerPoint</Application>
  <PresentationFormat>Widescreen</PresentationFormat>
  <Paragraphs>300</Paragraphs>
  <Slides>36</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Calibri</vt:lpstr>
      <vt:lpstr>Helvetica Neue</vt:lpstr>
      <vt:lpstr>Open Sans </vt:lpstr>
      <vt:lpstr>Open Sans ExtraBold</vt:lpstr>
      <vt:lpstr>Wingdings</vt:lpstr>
      <vt:lpstr>Courier New</vt:lpstr>
      <vt:lpstr>Arial</vt:lpstr>
      <vt:lpstr>Open Sans Light</vt:lpstr>
      <vt:lpstr>Calibri Light</vt:lpstr>
      <vt:lpstr>Open Sans Light ITALIC</vt:lpstr>
      <vt:lpstr>Open Sans</vt:lpstr>
      <vt:lpstr>Office Theme</vt:lpstr>
      <vt:lpstr>1_Office Theme</vt:lpstr>
      <vt:lpstr>        NIH Grants Policy Updates  presented by the  Office of policy for extramural research administration  </vt:lpstr>
      <vt:lpstr>AGENDA</vt:lpstr>
      <vt:lpstr>BUDGET updates</vt:lpstr>
      <vt:lpstr>NIH Budget Updates </vt:lpstr>
      <vt:lpstr>Policy updates</vt:lpstr>
      <vt:lpstr>NIH Updated Policy Guidance for Subaward/Consortium Written Agreements</vt:lpstr>
      <vt:lpstr>Small Business Innovation Research (SBIR) and Small Business Technology Transfer Research (STTR) Extension Act of 2022</vt:lpstr>
      <vt:lpstr>NIH Peer Review – Simplified Review Framework</vt:lpstr>
      <vt:lpstr>System process updates</vt:lpstr>
      <vt:lpstr>Common Forms for Biographical Sketch and Current and Pending (Other) Support</vt:lpstr>
      <vt:lpstr>Just-in-Time (JIT) Update for SBIR/STTR</vt:lpstr>
      <vt:lpstr>Reminder: eRA Commons ID Requirement </vt:lpstr>
      <vt:lpstr>Compliance updates</vt:lpstr>
      <vt:lpstr>Retrospective Review of Single Audits</vt:lpstr>
      <vt:lpstr>Unilateral Closeout Reporting</vt:lpstr>
      <vt:lpstr>New 90-Day Closeout Reminder Notification</vt:lpstr>
      <vt:lpstr>Federal Audit Clearinghouse Transition from Census Bureau to General Services Administration</vt:lpstr>
      <vt:lpstr>Policy reminders</vt:lpstr>
      <vt:lpstr>Reminder: Timely Progress Reports</vt:lpstr>
      <vt:lpstr>Reminder: Federal Financial Report and Financial Closeout Service Center Updated Guidance for Returning Grant Funds</vt:lpstr>
      <vt:lpstr>Reminder: Invention Reporting</vt:lpstr>
      <vt:lpstr>Reminder: Required Language for Government Support Clauses on Patented Intellectual Property</vt:lpstr>
      <vt:lpstr>Reminder: Grant Closeout Requirements</vt:lpstr>
      <vt:lpstr>Reminder Notifications for Final Federal Financial Reports (FFRs) in Rejected Status</vt:lpstr>
      <vt:lpstr>Resources</vt:lpstr>
      <vt:lpstr>NIH Listservs</vt:lpstr>
      <vt:lpstr>Questions</vt:lpstr>
      <vt:lpstr>Frequently asked questions</vt:lpstr>
      <vt:lpstr>When will the new NIH Grants Policy Statement (GPS) be published?</vt:lpstr>
      <vt:lpstr>Where can I learn the basics of application preparation and submission?</vt:lpstr>
      <vt:lpstr>NIH Application Submission Resources</vt:lpstr>
      <vt:lpstr>How do recipients request changes to an approved Data Management and Sharing (DMS) Plan?</vt:lpstr>
      <vt:lpstr>Prior Approval Requests to an Approved DMS Plan Require Prior Approval Module</vt:lpstr>
      <vt:lpstr>Prior Approval Requests to an Approved DMS Plan Require Prior Approval Module (Cont’d.)</vt:lpstr>
      <vt:lpstr>Who should I contact if I have issues submitting my FFR in PMS?</vt:lpstr>
      <vt:lpstr>Who should I contact if the dates on my final FFR in PMS do not reflect an approved No Cost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Sharma, Priyanka (NIH/OD) [C]</cp:lastModifiedBy>
  <cp:revision>14</cp:revision>
  <dcterms:created xsi:type="dcterms:W3CDTF">2017-11-13T14:56:05Z</dcterms:created>
  <dcterms:modified xsi:type="dcterms:W3CDTF">2024-01-30T20:22:17Z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