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66" r:id="rId2"/>
    <p:sldId id="258" r:id="rId3"/>
    <p:sldId id="267" r:id="rId4"/>
    <p:sldId id="297" r:id="rId5"/>
    <p:sldId id="268" r:id="rId6"/>
    <p:sldId id="269" r:id="rId7"/>
    <p:sldId id="271" r:id="rId8"/>
    <p:sldId id="272" r:id="rId9"/>
    <p:sldId id="273" r:id="rId10"/>
    <p:sldId id="274" r:id="rId11"/>
    <p:sldId id="275" r:id="rId12"/>
    <p:sldId id="276" r:id="rId13"/>
    <p:sldId id="277" r:id="rId14"/>
    <p:sldId id="260" r:id="rId15"/>
    <p:sldId id="298" r:id="rId16"/>
    <p:sldId id="278" r:id="rId17"/>
    <p:sldId id="279" r:id="rId18"/>
    <p:sldId id="280" r:id="rId19"/>
    <p:sldId id="281" r:id="rId20"/>
    <p:sldId id="282" r:id="rId21"/>
    <p:sldId id="283" r:id="rId22"/>
    <p:sldId id="284" r:id="rId23"/>
    <p:sldId id="285" r:id="rId24"/>
    <p:sldId id="286" r:id="rId25"/>
    <p:sldId id="287" r:id="rId26"/>
    <p:sldId id="288" r:id="rId27"/>
    <p:sldId id="262" r:id="rId28"/>
    <p:sldId id="289" r:id="rId29"/>
    <p:sldId id="290" r:id="rId30"/>
    <p:sldId id="291" r:id="rId31"/>
    <p:sldId id="292" r:id="rId32"/>
    <p:sldId id="293" r:id="rId33"/>
    <p:sldId id="294" r:id="rId34"/>
    <p:sldId id="295" r:id="rId35"/>
    <p:sldId id="296" r:id="rId36"/>
    <p:sldId id="299" r:id="rId37"/>
    <p:sldId id="264" r:id="rId38"/>
    <p:sldId id="265" r:id="rId3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B60A8880-74AC-4D02-BD90-5AF3CB141F3E}" type="datetimeFigureOut">
              <a:rPr lang="en-US" smtClean="0"/>
              <a:t>2/23/2015</a:t>
            </a:fld>
            <a:endParaRPr lang="en-US"/>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B8BB7721-2EB5-4879-ABEB-D009DBC31653}" type="slidenum">
              <a:rPr lang="en-US" smtClean="0"/>
              <a:t>‹#›</a:t>
            </a:fld>
            <a:endParaRPr lang="en-US"/>
          </a:p>
        </p:txBody>
      </p:sp>
    </p:spTree>
    <p:extLst>
      <p:ext uri="{BB962C8B-B14F-4D97-AF65-F5344CB8AC3E}">
        <p14:creationId xmlns:p14="http://schemas.microsoft.com/office/powerpoint/2010/main" val="3134461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87A88F64-5768-49FB-BD69-C6A525FA472A}" type="datetimeFigureOut">
              <a:rPr lang="en-US" smtClean="0"/>
              <a:t>2/23/2015</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7AEDE589-F571-4932-82AB-584C07A8F3CC}" type="slidenum">
              <a:rPr lang="en-US" smtClean="0"/>
              <a:t>‹#›</a:t>
            </a:fld>
            <a:endParaRPr lang="en-US" dirty="0"/>
          </a:p>
        </p:txBody>
      </p:sp>
    </p:spTree>
    <p:extLst>
      <p:ext uri="{BB962C8B-B14F-4D97-AF65-F5344CB8AC3E}">
        <p14:creationId xmlns:p14="http://schemas.microsoft.com/office/powerpoint/2010/main" val="422170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a:t>
            </a:fld>
            <a:endParaRPr lang="en-US" dirty="0"/>
          </a:p>
        </p:txBody>
      </p:sp>
    </p:spTree>
    <p:extLst>
      <p:ext uri="{BB962C8B-B14F-4D97-AF65-F5344CB8AC3E}">
        <p14:creationId xmlns:p14="http://schemas.microsoft.com/office/powerpoint/2010/main" val="1274236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14</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15</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16</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17</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18</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19</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20</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21</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22</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23</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a:t>
            </a:fld>
            <a:endParaRPr lang="en-US" dirty="0"/>
          </a:p>
        </p:txBody>
      </p:sp>
    </p:spTree>
    <p:extLst>
      <p:ext uri="{BB962C8B-B14F-4D97-AF65-F5344CB8AC3E}">
        <p14:creationId xmlns:p14="http://schemas.microsoft.com/office/powerpoint/2010/main" val="2267879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24</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25</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26</a:t>
            </a:fld>
            <a:endParaRPr lang="en-US" dirty="0"/>
          </a:p>
        </p:txBody>
      </p:sp>
    </p:spTree>
    <p:extLst>
      <p:ext uri="{BB962C8B-B14F-4D97-AF65-F5344CB8AC3E}">
        <p14:creationId xmlns:p14="http://schemas.microsoft.com/office/powerpoint/2010/main" val="2659384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27</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28</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29</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30</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31</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32</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33</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7</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34</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35</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36</a:t>
            </a:fld>
            <a:endParaRPr lang="en-US" dirty="0"/>
          </a:p>
        </p:txBody>
      </p:sp>
    </p:spTree>
    <p:extLst>
      <p:ext uri="{BB962C8B-B14F-4D97-AF65-F5344CB8AC3E}">
        <p14:creationId xmlns:p14="http://schemas.microsoft.com/office/powerpoint/2010/main" val="1185808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37</a:t>
            </a:fld>
            <a:endParaRPr lang="en-US" dirty="0"/>
          </a:p>
        </p:txBody>
      </p:sp>
    </p:spTree>
    <p:extLst>
      <p:ext uri="{BB962C8B-B14F-4D97-AF65-F5344CB8AC3E}">
        <p14:creationId xmlns:p14="http://schemas.microsoft.com/office/powerpoint/2010/main" val="18120787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p:spPr>
      </p:sp>
      <p:sp>
        <p:nvSpPr>
          <p:cNvPr id="179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3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C97749-E162-441A-91B5-4F340BDDDD05}" type="slidenum">
              <a:rPr lang="en-US" smtClean="0"/>
              <a:pPr fontAlgn="base">
                <a:spcBef>
                  <a:spcPct val="0"/>
                </a:spcBef>
                <a:spcAft>
                  <a:spcPct val="0"/>
                </a:spcAft>
                <a:defRPr/>
              </a:pPr>
              <a:t>38</a:t>
            </a:fld>
            <a:endParaRPr lang="en-US" dirty="0" smtClean="0"/>
          </a:p>
        </p:txBody>
      </p:sp>
      <p:sp>
        <p:nvSpPr>
          <p:cNvPr id="13312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8</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9</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10</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11</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12</a:t>
            </a:fld>
            <a:endParaRPr lang="en-US" dirty="0"/>
          </a:p>
        </p:txBody>
      </p:sp>
    </p:spTree>
    <p:extLst>
      <p:ext uri="{BB962C8B-B14F-4D97-AF65-F5344CB8AC3E}">
        <p14:creationId xmlns:p14="http://schemas.microsoft.com/office/powerpoint/2010/main" val="4247020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EDE589-F571-4932-82AB-584C07A8F3CC}" type="slidenum">
              <a:rPr lang="en-US" smtClean="0"/>
              <a:t>13</a:t>
            </a:fld>
            <a:endParaRPr lang="en-US" dirty="0"/>
          </a:p>
        </p:txBody>
      </p:sp>
    </p:spTree>
    <p:extLst>
      <p:ext uri="{BB962C8B-B14F-4D97-AF65-F5344CB8AC3E}">
        <p14:creationId xmlns:p14="http://schemas.microsoft.com/office/powerpoint/2010/main" val="4247020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p:nvPr userDrawn="1"/>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p:nvSpPr>
        <p:spPr>
          <a:xfrm>
            <a:off x="4819650" y="4260850"/>
            <a:ext cx="1219200" cy="585788"/>
          </a:xfrm>
          <a:prstGeom prst="rect">
            <a:avLst/>
          </a:prstGeom>
          <a:noFill/>
        </p:spPr>
        <p:txBody>
          <a:bodyPr>
            <a:spAutoFit/>
          </a:bodyPr>
          <a:lstStyle/>
          <a:p>
            <a:pPr>
              <a:defRPr/>
            </a:pPr>
            <a:r>
              <a:rPr lang="en-US" sz="3200" spc="150" dirty="0">
                <a:solidFill>
                  <a:srgbClr val="FFFFFF"/>
                </a:solidFill>
                <a:sym typeface="Wingdings"/>
              </a:rPr>
              <a:t></a:t>
            </a:r>
            <a:endParaRPr lang="en-US" sz="3200" spc="150" dirty="0">
              <a:solidFill>
                <a:srgbClr val="FFFFFF"/>
              </a:solidFill>
            </a:endParaRPr>
          </a:p>
        </p:txBody>
      </p:sp>
      <p:sp>
        <p:nvSpPr>
          <p:cNvPr id="8" name="TextBox 7"/>
          <p:cNvSpPr txBox="1"/>
          <p:nvPr/>
        </p:nvSpPr>
        <p:spPr>
          <a:xfrm>
            <a:off x="3148013" y="4260850"/>
            <a:ext cx="1219200" cy="585788"/>
          </a:xfrm>
          <a:prstGeom prst="rect">
            <a:avLst/>
          </a:prstGeom>
          <a:noFill/>
        </p:spPr>
        <p:txBody>
          <a:bodyPr>
            <a:spAutoFit/>
          </a:bodyPr>
          <a:lstStyle/>
          <a:p>
            <a:pPr algn="r">
              <a:defRPr/>
            </a:pPr>
            <a:r>
              <a:rPr lang="en-US" sz="3200" spc="150" dirty="0">
                <a:solidFill>
                  <a:srgbClr val="FFFFFF"/>
                </a:solidFill>
                <a:sym typeface="Wingdings"/>
              </a:rPr>
              <a:t></a:t>
            </a:r>
            <a:endParaRPr lang="en-US" sz="3200" spc="150" dirty="0">
              <a:solidFill>
                <a:srgbClr val="FFFFFF"/>
              </a:solidFill>
            </a:endParaRPr>
          </a:p>
        </p:txBody>
      </p:sp>
      <p:sp>
        <p:nvSpPr>
          <p:cNvPr id="9" name="TextBox 8"/>
          <p:cNvSpPr txBox="1"/>
          <p:nvPr userDrawn="1"/>
        </p:nvSpPr>
        <p:spPr>
          <a:xfrm>
            <a:off x="0" y="2849563"/>
            <a:ext cx="9144000" cy="1570037"/>
          </a:xfrm>
          <a:prstGeom prst="rect">
            <a:avLst/>
          </a:prstGeom>
          <a:noFill/>
        </p:spPr>
        <p:txBody>
          <a:bodyPr>
            <a:spAutoFit/>
          </a:bodyPr>
          <a:lstStyle/>
          <a:p>
            <a:pPr algn="ctr">
              <a:defRPr/>
            </a:pPr>
            <a:r>
              <a:rPr lang="en-US" sz="2400" b="1" dirty="0">
                <a:solidFill>
                  <a:prstClr val="white"/>
                </a:solidFill>
                <a:effectLst>
                  <a:outerShdw blurRad="38100" dist="38100" dir="2700000" algn="tl">
                    <a:srgbClr val="000000">
                      <a:alpha val="43137"/>
                    </a:srgbClr>
                  </a:outerShdw>
                </a:effectLst>
              </a:rPr>
              <a:t>Presented By:</a:t>
            </a:r>
          </a:p>
          <a:p>
            <a:pPr algn="ctr">
              <a:defRPr/>
            </a:pPr>
            <a:r>
              <a:rPr lang="en-US" dirty="0">
                <a:solidFill>
                  <a:prstClr val="white"/>
                </a:solidFill>
                <a:effectLst>
                  <a:outerShdw blurRad="38100" dist="38100" dir="2700000" algn="tl">
                    <a:srgbClr val="000000">
                      <a:alpha val="43137"/>
                    </a:srgbClr>
                  </a:outerShdw>
                </a:effectLst>
              </a:rPr>
              <a:t>Name</a:t>
            </a:r>
          </a:p>
          <a:p>
            <a:pPr algn="ctr">
              <a:defRPr/>
            </a:pPr>
            <a:r>
              <a:rPr lang="en-US" dirty="0">
                <a:solidFill>
                  <a:prstClr val="white"/>
                </a:solidFill>
                <a:effectLst>
                  <a:outerShdw blurRad="38100" dist="38100" dir="2700000" algn="tl">
                    <a:srgbClr val="000000">
                      <a:alpha val="43137"/>
                    </a:srgbClr>
                  </a:outerShdw>
                </a:effectLst>
              </a:rPr>
              <a:t>Title</a:t>
            </a:r>
          </a:p>
          <a:p>
            <a:pPr algn="ctr">
              <a:defRPr/>
            </a:pPr>
            <a:r>
              <a:rPr lang="en-US" dirty="0">
                <a:solidFill>
                  <a:prstClr val="white"/>
                </a:solidFill>
                <a:effectLst>
                  <a:outerShdw blurRad="38100" dist="38100" dir="2700000" algn="tl">
                    <a:srgbClr val="000000">
                      <a:alpha val="43137"/>
                    </a:srgbClr>
                  </a:outerShdw>
                </a:effectLst>
              </a:rPr>
              <a:t>Office</a:t>
            </a:r>
          </a:p>
          <a:p>
            <a:pPr>
              <a:defRPr/>
            </a:pPr>
            <a:endParaRPr lang="en-US" dirty="0">
              <a:solidFill>
                <a:prstClr val="black"/>
              </a:solidFill>
            </a:endParaRPr>
          </a:p>
        </p:txBody>
      </p:sp>
      <p:pic>
        <p:nvPicPr>
          <p:cNvPr id="10" name="Picture 15" descr="Logos spaced.png"/>
          <p:cNvPicPr>
            <a:picLocks noChangeAspect="1"/>
          </p:cNvPicPr>
          <p:nvPr userDrawn="1"/>
        </p:nvPicPr>
        <p:blipFill>
          <a:blip r:embed="rId2" cstate="print"/>
          <a:srcRect/>
          <a:stretch>
            <a:fillRect/>
          </a:stretch>
        </p:blipFill>
        <p:spPr bwMode="auto">
          <a:xfrm>
            <a:off x="2468563" y="5943600"/>
            <a:ext cx="4084637" cy="742950"/>
          </a:xfrm>
          <a:prstGeom prst="rect">
            <a:avLst/>
          </a:prstGeom>
          <a:noFill/>
          <a:ln w="9525">
            <a:noFill/>
            <a:miter lim="800000"/>
            <a:headEnd/>
            <a:tailEnd/>
          </a:ln>
        </p:spPr>
      </p:pic>
      <p:sp>
        <p:nvSpPr>
          <p:cNvPr id="11" name="TextBox 10"/>
          <p:cNvSpPr txBox="1"/>
          <p:nvPr userDrawn="1"/>
        </p:nvSpPr>
        <p:spPr>
          <a:xfrm>
            <a:off x="0" y="609600"/>
            <a:ext cx="9144000" cy="1570038"/>
          </a:xfrm>
          <a:prstGeom prst="rect">
            <a:avLst/>
          </a:prstGeom>
          <a:noFill/>
        </p:spPr>
        <p:txBody>
          <a:bodyPr>
            <a:spAutoFit/>
          </a:bodyPr>
          <a:lstStyle/>
          <a:p>
            <a:pPr algn="ctr">
              <a:defRPr/>
            </a:pPr>
            <a:r>
              <a:rPr lang="en-US" sz="4800" dirty="0">
                <a:solidFill>
                  <a:srgbClr val="00B050"/>
                </a:solidFill>
                <a:effectLst>
                  <a:outerShdw blurRad="50800" dist="38100" dir="2700000" algn="tl">
                    <a:srgbClr val="000000">
                      <a:alpha val="43137"/>
                    </a:srgbClr>
                  </a:outerShdw>
                </a:effectLst>
                <a:latin typeface="Arial Black" pitchFamily="34" charset="0"/>
              </a:rPr>
              <a:t>Presentation </a:t>
            </a:r>
          </a:p>
          <a:p>
            <a:pPr algn="ctr">
              <a:defRPr/>
            </a:pPr>
            <a:r>
              <a:rPr lang="en-US" sz="4800" dirty="0">
                <a:solidFill>
                  <a:srgbClr val="00B050"/>
                </a:solidFill>
                <a:effectLst>
                  <a:outerShdw blurRad="50800" dist="38100" dir="2700000" algn="tl">
                    <a:srgbClr val="000000">
                      <a:alpha val="43137"/>
                    </a:srgbClr>
                  </a:outerShdw>
                </a:effectLst>
                <a:latin typeface="Arial Black" pitchFamily="34" charset="0"/>
              </a:rPr>
              <a:t>Title</a:t>
            </a:r>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a:defRPr/>
            </a:pPr>
            <a:endParaRPr lang="en-US" dirty="0">
              <a:solidFill>
                <a:srgbClr val="00359E"/>
              </a:solidFill>
            </a:endParaRPr>
          </a:p>
        </p:txBody>
      </p:sp>
      <p:sp>
        <p:nvSpPr>
          <p:cNvPr id="13" name="Slide Number Placeholder 12"/>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14" name="Footer Placeholder 13"/>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32590034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90000"/>
              </a:lnSpc>
              <a:spcBef>
                <a:spcPts val="0"/>
              </a:spcBef>
              <a:spcAft>
                <a:spcPts val="800"/>
              </a:spcAft>
              <a:buSzPct val="100000"/>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srgbClr val="00359E"/>
              </a:solidFill>
            </a:endParaRPr>
          </a:p>
        </p:txBody>
      </p:sp>
      <p:sp>
        <p:nvSpPr>
          <p:cNvPr id="5" name="Slide Number Placeholder 4"/>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6" name="Footer Placeholder 5"/>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299263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7" name="Slide Number Placeholder 5"/>
          <p:cNvSpPr>
            <a:spLocks noGrp="1"/>
          </p:cNvSpPr>
          <p:nvPr>
            <p:ph type="sldNum" sz="quarter" idx="12"/>
          </p:nvPr>
        </p:nvSpPr>
        <p:spPr/>
        <p:txBody>
          <a:bodyPr/>
          <a:lstStyle>
            <a:lvl1pPr>
              <a:defRPr/>
            </a:lvl1pPr>
          </a:lstStyle>
          <a:p>
            <a:pPr>
              <a:defRPr/>
            </a:pPr>
            <a:fld id="{8BCA5F6A-2547-4AA9-8CEC-B88B80A439EF}"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244354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9" name="Slide Number Placeholder 5"/>
          <p:cNvSpPr>
            <a:spLocks noGrp="1"/>
          </p:cNvSpPr>
          <p:nvPr>
            <p:ph type="sldNum" sz="quarter" idx="12"/>
          </p:nvPr>
        </p:nvSpPr>
        <p:spPr/>
        <p:txBody>
          <a:bodyPr/>
          <a:lstStyle>
            <a:lvl1pPr>
              <a:defRPr/>
            </a:lvl1pPr>
          </a:lstStyle>
          <a:p>
            <a:pPr>
              <a:defRPr/>
            </a:pPr>
            <a:fld id="{668F2EB4-9E3B-4C54-8C8C-B083D1EEA325}"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157129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5" name="Slide Number Placeholder 5"/>
          <p:cNvSpPr>
            <a:spLocks noGrp="1"/>
          </p:cNvSpPr>
          <p:nvPr>
            <p:ph type="sldNum" sz="quarter" idx="12"/>
          </p:nvPr>
        </p:nvSpPr>
        <p:spPr/>
        <p:txBody>
          <a:bodyPr/>
          <a:lstStyle>
            <a:lvl1pPr>
              <a:defRPr/>
            </a:lvl1pPr>
          </a:lstStyle>
          <a:p>
            <a:pPr>
              <a:defRPr/>
            </a:pPr>
            <a:fld id="{38F69CDB-AFD6-447B-A67F-4D479FE629C1}"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269340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solidFill>
                <a:srgbClr val="00359E"/>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00359E"/>
              </a:solidFill>
            </a:endParaRPr>
          </a:p>
        </p:txBody>
      </p:sp>
      <p:sp>
        <p:nvSpPr>
          <p:cNvPr id="4" name="Slide Number Placeholder 3"/>
          <p:cNvSpPr>
            <a:spLocks noGrp="1"/>
          </p:cNvSpPr>
          <p:nvPr>
            <p:ph type="sldNum" sz="quarter" idx="12"/>
          </p:nvPr>
        </p:nvSpPr>
        <p:spPr/>
        <p:txBody>
          <a:bodyPr/>
          <a:lstStyle>
            <a:lvl1pPr>
              <a:defRPr/>
            </a:lvl1pPr>
          </a:lstStyle>
          <a:p>
            <a:pPr>
              <a:defRPr/>
            </a:pPr>
            <a:fld id="{288EDCBD-46B4-444C-BFA4-588457C97940}" type="slidenum">
              <a:rPr lang="en-US">
                <a:solidFill>
                  <a:srgbClr val="00359E"/>
                </a:solidFill>
              </a:rPr>
              <a:pPr>
                <a:defRPr/>
              </a:pPr>
              <a:t>‹#›</a:t>
            </a:fld>
            <a:endParaRPr lang="en-US" dirty="0">
              <a:solidFill>
                <a:srgbClr val="00359E"/>
              </a:solidFill>
            </a:endParaRPr>
          </a:p>
        </p:txBody>
      </p:sp>
    </p:spTree>
    <p:extLst>
      <p:ext uri="{BB962C8B-B14F-4D97-AF65-F5344CB8AC3E}">
        <p14:creationId xmlns:p14="http://schemas.microsoft.com/office/powerpoint/2010/main" val="1655152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3" descr="top_headers"/>
          <p:cNvPicPr>
            <a:picLocks noChangeAspect="1" noChangeArrowheads="1"/>
          </p:cNvPicPr>
          <p:nvPr/>
        </p:nvPicPr>
        <p:blipFill>
          <a:blip r:embed="rId2" cstate="print"/>
          <a:srcRect/>
          <a:stretch>
            <a:fillRect/>
          </a:stretch>
        </p:blipFill>
        <p:spPr bwMode="auto">
          <a:xfrm>
            <a:off x="292100" y="6400800"/>
            <a:ext cx="8547100" cy="371475"/>
          </a:xfrm>
          <a:prstGeom prst="rect">
            <a:avLst/>
          </a:prstGeom>
          <a:noFill/>
          <a:ln w="9525">
            <a:noFill/>
            <a:miter lim="800000"/>
            <a:headEnd/>
            <a:tailEnd/>
          </a:ln>
        </p:spPr>
      </p:pic>
      <p:pic>
        <p:nvPicPr>
          <p:cNvPr id="5" name="Picture 9" descr="top_headers"/>
          <p:cNvPicPr>
            <a:picLocks noChangeAspect="1" noChangeArrowheads="1"/>
          </p:cNvPicPr>
          <p:nvPr/>
        </p:nvPicPr>
        <p:blipFill>
          <a:blip r:embed="rId3" cstate="print"/>
          <a:srcRect/>
          <a:stretch>
            <a:fillRect/>
          </a:stretch>
        </p:blipFill>
        <p:spPr bwMode="auto">
          <a:xfrm>
            <a:off x="304800" y="127000"/>
            <a:ext cx="8559800" cy="752475"/>
          </a:xfrm>
          <a:prstGeom prst="rect">
            <a:avLst/>
          </a:prstGeom>
          <a:noFill/>
          <a:ln w="9525">
            <a:noFill/>
            <a:miter lim="800000"/>
            <a:headEnd/>
            <a:tailEnd/>
          </a:ln>
        </p:spPr>
      </p:pic>
      <p:pic>
        <p:nvPicPr>
          <p:cNvPr id="6" name="Picture 7" descr="home_img"/>
          <p:cNvPicPr>
            <a:picLocks noChangeAspect="1" noChangeArrowheads="1"/>
          </p:cNvPicPr>
          <p:nvPr/>
        </p:nvPicPr>
        <p:blipFill>
          <a:blip r:embed="rId4" cstate="print"/>
          <a:srcRect/>
          <a:stretch>
            <a:fillRect/>
          </a:stretch>
        </p:blipFill>
        <p:spPr bwMode="auto">
          <a:xfrm>
            <a:off x="2057400" y="914400"/>
            <a:ext cx="6697663" cy="1524000"/>
          </a:xfrm>
          <a:prstGeom prst="rect">
            <a:avLst/>
          </a:prstGeom>
          <a:noFill/>
          <a:ln w="9525">
            <a:noFill/>
            <a:miter lim="800000"/>
            <a:headEnd/>
            <a:tailEnd/>
          </a:ln>
        </p:spPr>
      </p:pic>
      <p:pic>
        <p:nvPicPr>
          <p:cNvPr id="7" name="Picture 8" descr="nih"/>
          <p:cNvPicPr>
            <a:picLocks noChangeAspect="1" noChangeArrowheads="1"/>
          </p:cNvPicPr>
          <p:nvPr/>
        </p:nvPicPr>
        <p:blipFill>
          <a:blip r:embed="rId5" cstate="print"/>
          <a:srcRect/>
          <a:stretch>
            <a:fillRect/>
          </a:stretch>
        </p:blipFill>
        <p:spPr bwMode="auto">
          <a:xfrm>
            <a:off x="3810000" y="419100"/>
            <a:ext cx="4876800" cy="176213"/>
          </a:xfrm>
          <a:prstGeom prst="rect">
            <a:avLst/>
          </a:prstGeom>
          <a:noFill/>
          <a:ln w="9525">
            <a:noFill/>
            <a:miter lim="800000"/>
            <a:headEnd/>
            <a:tailEnd/>
          </a:ln>
        </p:spPr>
      </p:pic>
      <p:pic>
        <p:nvPicPr>
          <p:cNvPr id="8" name="Picture 10" descr="oer"/>
          <p:cNvPicPr>
            <a:picLocks noChangeAspect="1" noChangeArrowheads="1"/>
          </p:cNvPicPr>
          <p:nvPr/>
        </p:nvPicPr>
        <p:blipFill>
          <a:blip r:embed="rId6" cstate="print"/>
          <a:srcRect/>
          <a:stretch>
            <a:fillRect/>
          </a:stretch>
        </p:blipFill>
        <p:spPr bwMode="auto">
          <a:xfrm>
            <a:off x="342900" y="114300"/>
            <a:ext cx="723900" cy="723900"/>
          </a:xfrm>
          <a:prstGeom prst="rect">
            <a:avLst/>
          </a:prstGeom>
          <a:noFill/>
          <a:ln w="9525">
            <a:noFill/>
            <a:miter lim="800000"/>
            <a:headEnd/>
            <a:tailEnd/>
          </a:ln>
        </p:spPr>
      </p:pic>
      <p:pic>
        <p:nvPicPr>
          <p:cNvPr id="9" name="Picture 11" descr="logo1"/>
          <p:cNvPicPr>
            <a:picLocks noChangeAspect="1" noChangeArrowheads="1"/>
          </p:cNvPicPr>
          <p:nvPr/>
        </p:nvPicPr>
        <p:blipFill>
          <a:blip r:embed="rId7" cstate="print"/>
          <a:srcRect/>
          <a:stretch>
            <a:fillRect/>
          </a:stretch>
        </p:blipFill>
        <p:spPr bwMode="auto">
          <a:xfrm>
            <a:off x="304800" y="6400800"/>
            <a:ext cx="368300" cy="371475"/>
          </a:xfrm>
          <a:prstGeom prst="rect">
            <a:avLst/>
          </a:prstGeom>
          <a:noFill/>
          <a:ln w="9525">
            <a:noFill/>
            <a:miter lim="800000"/>
            <a:headEnd/>
            <a:tailEnd/>
          </a:ln>
        </p:spPr>
      </p:pic>
      <p:pic>
        <p:nvPicPr>
          <p:cNvPr id="10" name="Picture 12" descr="logo2"/>
          <p:cNvPicPr>
            <a:picLocks noChangeAspect="1" noChangeArrowheads="1"/>
          </p:cNvPicPr>
          <p:nvPr/>
        </p:nvPicPr>
        <p:blipFill>
          <a:blip r:embed="rId8" cstate="print"/>
          <a:srcRect/>
          <a:stretch>
            <a:fillRect/>
          </a:stretch>
        </p:blipFill>
        <p:spPr bwMode="auto">
          <a:xfrm>
            <a:off x="762000" y="6400800"/>
            <a:ext cx="381000" cy="371475"/>
          </a:xfrm>
          <a:prstGeom prst="rect">
            <a:avLst/>
          </a:prstGeom>
          <a:noFill/>
          <a:ln w="9525">
            <a:noFill/>
            <a:miter lim="800000"/>
            <a:headEnd/>
            <a:tailEnd/>
          </a:ln>
        </p:spPr>
      </p:pic>
      <p:sp>
        <p:nvSpPr>
          <p:cNvPr id="11" name="Text Box 14"/>
          <p:cNvSpPr txBox="1">
            <a:spLocks noChangeArrowheads="1"/>
          </p:cNvSpPr>
          <p:nvPr/>
        </p:nvSpPr>
        <p:spPr bwMode="auto">
          <a:xfrm>
            <a:off x="7772400" y="6400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en-US" dirty="0" smtClean="0">
                <a:solidFill>
                  <a:prstClr val="white"/>
                </a:solidFill>
                <a:latin typeface="Franklin Gothic Book" pitchFamily="34" charset="0"/>
              </a:rPr>
              <a:t>OPERA</a:t>
            </a:r>
          </a:p>
        </p:txBody>
      </p:sp>
      <p:sp>
        <p:nvSpPr>
          <p:cNvPr id="3074" name="Rectangle 2"/>
          <p:cNvSpPr>
            <a:spLocks noGrp="1" noChangeArrowheads="1"/>
          </p:cNvSpPr>
          <p:nvPr>
            <p:ph type="ctrTitle"/>
          </p:nvPr>
        </p:nvSpPr>
        <p:spPr>
          <a:xfrm>
            <a:off x="685800" y="2362200"/>
            <a:ext cx="7772400" cy="1470025"/>
          </a:xfrm>
        </p:spPr>
        <p:txBody>
          <a:bodyPr/>
          <a:lstStyle>
            <a:lvl1pPr>
              <a:defRPr>
                <a:solidFill>
                  <a:schemeClr val="accent2"/>
                </a:solidFill>
              </a:defRPr>
            </a:lvl1pPr>
          </a:lstStyle>
          <a:p>
            <a:r>
              <a:rPr lang="en-US"/>
              <a:t>Click to edit Master title style</a:t>
            </a:r>
            <a:br>
              <a:rPr lang="en-US"/>
            </a:br>
            <a:endParaRPr lang="en-US"/>
          </a:p>
        </p:txBody>
      </p:sp>
      <p:sp>
        <p:nvSpPr>
          <p:cNvPr id="3075" name="Rectangle 3"/>
          <p:cNvSpPr>
            <a:spLocks noGrp="1" noChangeArrowheads="1"/>
          </p:cNvSpPr>
          <p:nvPr>
            <p:ph type="subTitle" idx="1"/>
          </p:nvPr>
        </p:nvSpPr>
        <p:spPr>
          <a:xfrm>
            <a:off x="1371600" y="4343400"/>
            <a:ext cx="6400800" cy="1295400"/>
          </a:xfrm>
        </p:spPr>
        <p:txBody>
          <a:bodyPr/>
          <a:lstStyle>
            <a:lvl1pPr marL="0" indent="0" algn="ctr">
              <a:buFontTx/>
              <a:buNone/>
              <a:defRPr/>
            </a:lvl1pPr>
          </a:lstStyle>
          <a:p>
            <a:r>
              <a:rPr lang="en-US"/>
              <a:t>Click to edit Master subtitle style</a:t>
            </a:r>
          </a:p>
        </p:txBody>
      </p:sp>
      <p:sp>
        <p:nvSpPr>
          <p:cNvPr id="12" name="Date Placeholder 11"/>
          <p:cNvSpPr>
            <a:spLocks noGrp="1"/>
          </p:cNvSpPr>
          <p:nvPr>
            <p:ph type="dt" sz="half" idx="10"/>
          </p:nvPr>
        </p:nvSpPr>
        <p:spPr/>
        <p:txBody>
          <a:bodyPr/>
          <a:lstStyle/>
          <a:p>
            <a:pPr>
              <a:defRPr/>
            </a:pPr>
            <a:endParaRPr lang="en-US" dirty="0">
              <a:solidFill>
                <a:srgbClr val="00359E"/>
              </a:solidFill>
            </a:endParaRPr>
          </a:p>
        </p:txBody>
      </p:sp>
      <p:sp>
        <p:nvSpPr>
          <p:cNvPr id="13" name="Slide Number Placeholder 12"/>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14" name="Footer Placeholder 13"/>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350445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359E"/>
              </a:solidFill>
            </a:endParaRPr>
          </a:p>
        </p:txBody>
      </p:sp>
      <p:sp>
        <p:nvSpPr>
          <p:cNvPr id="6" name="Slide Number Placeholder 5"/>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a:t>
            </a:fld>
            <a:endParaRPr lang="en-US" dirty="0">
              <a:solidFill>
                <a:srgbClr val="00359E"/>
              </a:solidFill>
            </a:endParaRPr>
          </a:p>
        </p:txBody>
      </p:sp>
      <p:sp>
        <p:nvSpPr>
          <p:cNvPr id="7" name="Footer Placeholder 6"/>
          <p:cNvSpPr>
            <a:spLocks noGrp="1"/>
          </p:cNvSpPr>
          <p:nvPr>
            <p:ph type="ftr" sz="quarter" idx="12"/>
          </p:nvPr>
        </p:nvSpPr>
        <p:spPr/>
        <p:txBody>
          <a:bodyPr/>
          <a:lstStyle/>
          <a:p>
            <a:pPr>
              <a:defRPr/>
            </a:pPr>
            <a:endParaRPr lang="en-US" dirty="0">
              <a:solidFill>
                <a:srgbClr val="00359E"/>
              </a:solidFill>
            </a:endParaRPr>
          </a:p>
        </p:txBody>
      </p:sp>
    </p:spTree>
    <p:extLst>
      <p:ext uri="{BB962C8B-B14F-4D97-AF65-F5344CB8AC3E}">
        <p14:creationId xmlns:p14="http://schemas.microsoft.com/office/powerpoint/2010/main" val="200017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endParaRPr lang="en-US" dirty="0">
              <a:solidFill>
                <a:srgbClr val="00359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dirty="0">
              <a:solidFill>
                <a:srgbClr val="00359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8C68AEDB-AEFF-497F-AD8E-285AC55ADA62}" type="slidenum">
              <a:rPr lang="en-US">
                <a:solidFill>
                  <a:srgbClr val="00359E"/>
                </a:solidFill>
              </a:rPr>
              <a:pPr>
                <a:defRPr/>
              </a:pPr>
              <a:t>‹#›</a:t>
            </a:fld>
            <a:endParaRPr lang="en-US" dirty="0">
              <a:solidFill>
                <a:srgbClr val="00359E"/>
              </a:solidFill>
            </a:endParaRPr>
          </a:p>
        </p:txBody>
      </p:sp>
      <p:sp>
        <p:nvSpPr>
          <p:cNvPr id="9" name="Rectangle 8"/>
          <p:cNvSpPr/>
          <p:nvPr/>
        </p:nvSpPr>
        <p:spPr>
          <a:xfrm>
            <a:off x="0" y="1368425"/>
            <a:ext cx="9144000" cy="149225"/>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Tree>
    <p:extLst>
      <p:ext uri="{BB962C8B-B14F-4D97-AF65-F5344CB8AC3E}">
        <p14:creationId xmlns:p14="http://schemas.microsoft.com/office/powerpoint/2010/main" val="2459045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defRPr>
      </a:lvl1pPr>
      <a:lvl2pPr algn="ctr" rtl="0" eaLnBrk="0" fontAlgn="base" hangingPunct="0">
        <a:spcBef>
          <a:spcPct val="0"/>
        </a:spcBef>
        <a:spcAft>
          <a:spcPct val="0"/>
        </a:spcAft>
        <a:defRPr sz="4400">
          <a:solidFill>
            <a:srgbClr val="FFFFFF"/>
          </a:solidFill>
          <a:latin typeface="Arial" charset="0"/>
          <a:cs typeface="Arial" charset="0"/>
        </a:defRPr>
      </a:lvl2pPr>
      <a:lvl3pPr algn="ctr" rtl="0" eaLnBrk="0" fontAlgn="base" hangingPunct="0">
        <a:spcBef>
          <a:spcPct val="0"/>
        </a:spcBef>
        <a:spcAft>
          <a:spcPct val="0"/>
        </a:spcAft>
        <a:defRPr sz="4400">
          <a:solidFill>
            <a:srgbClr val="FFFFFF"/>
          </a:solidFill>
          <a:latin typeface="Arial" charset="0"/>
          <a:cs typeface="Arial" charset="0"/>
        </a:defRPr>
      </a:lvl3pPr>
      <a:lvl4pPr algn="ctr" rtl="0" eaLnBrk="0" fontAlgn="base" hangingPunct="0">
        <a:spcBef>
          <a:spcPct val="0"/>
        </a:spcBef>
        <a:spcAft>
          <a:spcPct val="0"/>
        </a:spcAft>
        <a:defRPr sz="4400">
          <a:solidFill>
            <a:srgbClr val="FFFFFF"/>
          </a:solidFill>
          <a:latin typeface="Arial" charset="0"/>
          <a:cs typeface="Arial" charset="0"/>
        </a:defRPr>
      </a:lvl4pPr>
      <a:lvl5pPr algn="ctr" rtl="0" eaLnBrk="0" fontAlgn="base" hangingPunct="0">
        <a:spcBef>
          <a:spcPct val="0"/>
        </a:spcBef>
        <a:spcAft>
          <a:spcPct val="0"/>
        </a:spcAft>
        <a:defRPr sz="4400">
          <a:solidFill>
            <a:srgbClr val="FFFFFF"/>
          </a:solidFill>
          <a:latin typeface="Arial" charset="0"/>
          <a:cs typeface="Arial" charset="0"/>
        </a:defRPr>
      </a:lvl5pPr>
      <a:lvl6pPr marL="457200" algn="ctr" rtl="0" fontAlgn="base">
        <a:spcBef>
          <a:spcPct val="0"/>
        </a:spcBef>
        <a:spcAft>
          <a:spcPct val="0"/>
        </a:spcAft>
        <a:defRPr sz="4400">
          <a:solidFill>
            <a:srgbClr val="FFFFFF"/>
          </a:solidFill>
          <a:latin typeface="Arial" charset="0"/>
          <a:cs typeface="Arial" charset="0"/>
        </a:defRPr>
      </a:lvl6pPr>
      <a:lvl7pPr marL="914400" algn="ctr" rtl="0" fontAlgn="base">
        <a:spcBef>
          <a:spcPct val="0"/>
        </a:spcBef>
        <a:spcAft>
          <a:spcPct val="0"/>
        </a:spcAft>
        <a:defRPr sz="4400">
          <a:solidFill>
            <a:srgbClr val="FFFFFF"/>
          </a:solidFill>
          <a:latin typeface="Arial" charset="0"/>
          <a:cs typeface="Arial" charset="0"/>
        </a:defRPr>
      </a:lvl7pPr>
      <a:lvl8pPr marL="1371600" algn="ctr" rtl="0" fontAlgn="base">
        <a:spcBef>
          <a:spcPct val="0"/>
        </a:spcBef>
        <a:spcAft>
          <a:spcPct val="0"/>
        </a:spcAft>
        <a:defRPr sz="4400">
          <a:solidFill>
            <a:srgbClr val="FFFFFF"/>
          </a:solidFill>
          <a:latin typeface="Arial" charset="0"/>
          <a:cs typeface="Arial" charset="0"/>
        </a:defRPr>
      </a:lvl8pPr>
      <a:lvl9pPr marL="1828800" algn="ctr" rtl="0" fontAlgn="base">
        <a:spcBef>
          <a:spcPct val="0"/>
        </a:spcBef>
        <a:spcAft>
          <a:spcPct val="0"/>
        </a:spcAft>
        <a:defRPr sz="4400">
          <a:solidFill>
            <a:srgbClr val="FFFFFF"/>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100000"/>
        <a:buFont typeface="Arial" charset="0"/>
        <a:buChar char="•"/>
        <a:defRPr sz="2800" b="1" kern="12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600" b="1" kern="1200">
          <a:solidFill>
            <a:srgbClr val="00B050"/>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CBCBFF"/>
        </a:buClr>
        <a:buFont typeface="Arial" charset="0"/>
        <a:buChar char="•"/>
        <a:defRPr sz="2400" b="1" kern="1200">
          <a:solidFill>
            <a:schemeClr val="tx2"/>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E36C09"/>
        </a:buClr>
        <a:buFont typeface="Arial" charset="0"/>
        <a:buChar char="•"/>
        <a:defRPr sz="2000" b="1" kern="1200">
          <a:solidFill>
            <a:srgbClr val="E46C0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4BACC6"/>
        </a:buClr>
        <a:buFont typeface="Arial" charset="0"/>
        <a:buChar char="•"/>
        <a:defRPr b="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ants.nih.gov/grants/policy/policy.htm#gp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po.gov/fdsys/pkg/FR-2014-12-19/pdf/2014-2869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4724400"/>
            <a:ext cx="8001000" cy="549275"/>
          </a:xfrm>
        </p:spPr>
        <p:txBody>
          <a:bodyPr rtlCol="0">
            <a:normAutofit/>
          </a:bodyPr>
          <a:lstStyle/>
          <a:p>
            <a:pPr eaLnBrk="1" fontAlgn="auto" hangingPunct="1">
              <a:spcAft>
                <a:spcPts val="0"/>
              </a:spcAft>
              <a:buFont typeface="Arial" pitchFamily="34" charset="0"/>
              <a:buNone/>
              <a:defRPr/>
            </a:pPr>
            <a:r>
              <a:rPr lang="en-US" dirty="0" smtClean="0"/>
              <a:t> February 24, 2015</a:t>
            </a:r>
            <a:endParaRPr lang="en-US" dirty="0"/>
          </a:p>
        </p:txBody>
      </p:sp>
      <p:sp>
        <p:nvSpPr>
          <p:cNvPr id="4" name="Rectangle 3"/>
          <p:cNvSpPr/>
          <p:nvPr/>
        </p:nvSpPr>
        <p:spPr>
          <a:xfrm>
            <a:off x="0" y="-17463"/>
            <a:ext cx="9144000" cy="2514601"/>
          </a:xfrm>
          <a:prstGeom prst="rect">
            <a:avLst/>
          </a:prstGeom>
          <a:gradFill flip="none" rotWithShape="1">
            <a:gsLst>
              <a:gs pos="16000">
                <a:schemeClr val="bg2"/>
              </a:gs>
              <a:gs pos="100000">
                <a:srgbClr val="C0C0C0"/>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n w="18000">
                <a:solidFill>
                  <a:schemeClr val="accent2">
                    <a:satMod val="140000"/>
                  </a:schemeClr>
                </a:solidFill>
                <a:prstDash val="solid"/>
                <a:miter lim="800000"/>
              </a:ln>
              <a:noFill/>
              <a:effectLst>
                <a:outerShdw blurRad="25500" dist="23000" dir="7020000" algn="tl">
                  <a:srgbClr val="00C057">
                    <a:alpha val="49804"/>
                  </a:srgbClr>
                </a:outerShdw>
              </a:effectLst>
            </a:endParaRPr>
          </a:p>
        </p:txBody>
      </p:sp>
      <p:sp>
        <p:nvSpPr>
          <p:cNvPr id="5" name="Rounded Rectangle 4"/>
          <p:cNvSpPr/>
          <p:nvPr/>
        </p:nvSpPr>
        <p:spPr>
          <a:xfrm>
            <a:off x="3048000" y="2819400"/>
            <a:ext cx="2971800" cy="1524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p:nvPr/>
        </p:nvSpPr>
        <p:spPr>
          <a:xfrm>
            <a:off x="0" y="1021140"/>
            <a:ext cx="9144000" cy="1569660"/>
          </a:xfrm>
          <a:prstGeom prst="rect">
            <a:avLst/>
          </a:prstGeom>
          <a:noFill/>
        </p:spPr>
        <p:txBody>
          <a:bodyPr>
            <a:spAutoFit/>
          </a:bodyPr>
          <a:lstStyle/>
          <a:p>
            <a:pPr algn="ctr" fontAlgn="auto">
              <a:spcBef>
                <a:spcPts val="0"/>
              </a:spcBef>
              <a:spcAft>
                <a:spcPts val="0"/>
              </a:spcAft>
              <a:defRPr/>
            </a:pPr>
            <a:r>
              <a:rPr lang="en-US" sz="4800" dirty="0">
                <a:ln w="18415" cmpd="sng">
                  <a:solidFill>
                    <a:srgbClr val="00B853"/>
                  </a:solidFill>
                  <a:prstDash val="solid"/>
                </a:ln>
                <a:solidFill>
                  <a:srgbClr val="00B853"/>
                </a:solidFill>
                <a:latin typeface="Franklin Gothic Demi" pitchFamily="34" charset="0"/>
                <a:cs typeface="Arial" pitchFamily="34" charset="0"/>
              </a:rPr>
              <a:t>NIH Implementation of Uniform Guidance </a:t>
            </a:r>
          </a:p>
        </p:txBody>
      </p:sp>
      <p:sp>
        <p:nvSpPr>
          <p:cNvPr id="7" name="TextBox 6"/>
          <p:cNvSpPr txBox="1"/>
          <p:nvPr/>
        </p:nvSpPr>
        <p:spPr>
          <a:xfrm>
            <a:off x="152400" y="2971800"/>
            <a:ext cx="8610600" cy="1107996"/>
          </a:xfrm>
          <a:prstGeom prst="rect">
            <a:avLst/>
          </a:prstGeom>
          <a:noFill/>
        </p:spPr>
        <p:txBody>
          <a:bodyPr wrap="square">
            <a:spAutoFit/>
          </a:bodyPr>
          <a:lstStyle/>
          <a:p>
            <a:pPr algn="ctr" fontAlgn="auto">
              <a:spcBef>
                <a:spcPts val="0"/>
              </a:spcBef>
              <a:spcAft>
                <a:spcPts val="0"/>
              </a:spcAft>
              <a:defRPr/>
            </a:pPr>
            <a:r>
              <a:rPr lang="en-US" sz="2400" b="1" dirty="0" smtClean="0">
                <a:solidFill>
                  <a:schemeClr val="bg1"/>
                </a:solidFill>
                <a:effectLst>
                  <a:outerShdw blurRad="50800" dist="38100" dir="2700000" algn="tl" rotWithShape="0">
                    <a:prstClr val="black">
                      <a:alpha val="40000"/>
                    </a:prstClr>
                  </a:outerShdw>
                </a:effectLst>
                <a:latin typeface="+mn-lt"/>
              </a:rPr>
              <a:t>Samuel Ashe, Grants Policy Analyst</a:t>
            </a:r>
          </a:p>
          <a:p>
            <a:pPr algn="ctr" fontAlgn="auto">
              <a:spcBef>
                <a:spcPts val="0"/>
              </a:spcBef>
              <a:spcAft>
                <a:spcPts val="0"/>
              </a:spcAft>
              <a:defRPr/>
            </a:pPr>
            <a:r>
              <a:rPr lang="en-US" sz="2400" b="1" dirty="0" smtClean="0">
                <a:solidFill>
                  <a:schemeClr val="bg1"/>
                </a:solidFill>
                <a:effectLst>
                  <a:outerShdw blurRad="50800" dist="38100" dir="2700000" algn="tl" rotWithShape="0">
                    <a:prstClr val="black">
                      <a:alpha val="40000"/>
                    </a:prstClr>
                  </a:outerShdw>
                </a:effectLst>
                <a:latin typeface="+mn-lt"/>
              </a:rPr>
              <a:t>Office of Policy for Extramural Research Administration, OER, NIH</a:t>
            </a:r>
            <a:endParaRPr lang="en-US" sz="2400" b="1" dirty="0">
              <a:solidFill>
                <a:schemeClr val="bg1"/>
              </a:solidFill>
              <a:effectLst>
                <a:outerShdw blurRad="50800" dist="38100" dir="2700000" algn="tl" rotWithShape="0">
                  <a:prstClr val="black">
                    <a:alpha val="40000"/>
                  </a:prstClr>
                </a:outerShdw>
              </a:effectLst>
              <a:latin typeface="+mn-lt"/>
            </a:endParaRPr>
          </a:p>
          <a:p>
            <a:pPr fontAlgn="auto">
              <a:spcBef>
                <a:spcPts val="0"/>
              </a:spcBef>
              <a:spcAft>
                <a:spcPts val="0"/>
              </a:spcAft>
              <a:defRPr/>
            </a:pPr>
            <a:endParaRPr lang="en-US" dirty="0">
              <a:latin typeface="+mn-lt"/>
            </a:endParaRPr>
          </a:p>
        </p:txBody>
      </p:sp>
      <p:sp>
        <p:nvSpPr>
          <p:cNvPr id="8" name="Rectangle 7"/>
          <p:cNvSpPr/>
          <p:nvPr/>
        </p:nvSpPr>
        <p:spPr>
          <a:xfrm>
            <a:off x="2286000" y="5943600"/>
            <a:ext cx="4343400" cy="685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5954" name="Picture 2" descr="https://oer-sharepoint.nih.gov/NIH%20logo%20files/NIH%20logo%20with%20tagline/NIH_Master_Logo_With_Tag_2Color-JPG.jpg"/>
          <p:cNvPicPr>
            <a:picLocks noChangeAspect="1" noChangeArrowheads="1"/>
          </p:cNvPicPr>
          <p:nvPr/>
        </p:nvPicPr>
        <p:blipFill>
          <a:blip r:embed="rId3" cstate="print"/>
          <a:srcRect/>
          <a:stretch>
            <a:fillRect/>
          </a:stretch>
        </p:blipFill>
        <p:spPr bwMode="auto">
          <a:xfrm>
            <a:off x="2209800" y="5943600"/>
            <a:ext cx="4648200" cy="762000"/>
          </a:xfrm>
          <a:prstGeom prst="rect">
            <a:avLst/>
          </a:prstGeom>
          <a:noFill/>
        </p:spPr>
      </p:pic>
      <p:sp>
        <p:nvSpPr>
          <p:cNvPr id="2" name="TextBox 1"/>
          <p:cNvSpPr txBox="1"/>
          <p:nvPr/>
        </p:nvSpPr>
        <p:spPr>
          <a:xfrm>
            <a:off x="-228600" y="-228600"/>
            <a:ext cx="8763000" cy="923330"/>
          </a:xfrm>
          <a:prstGeom prst="rect">
            <a:avLst/>
          </a:prstGeom>
          <a:noFill/>
        </p:spPr>
        <p:txBody>
          <a:bodyPr wrap="square" rtlCol="0">
            <a:spAutoFit/>
          </a:bodyPr>
          <a:lstStyle/>
          <a:p>
            <a:pPr algn="ctr"/>
            <a:r>
              <a:rPr lang="en-US" sz="5400" dirty="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rPr>
              <a:t>	</a:t>
            </a:r>
            <a:endParaRPr lang="en-US" sz="2800" b="1" dirty="0" smtClean="0">
              <a:ln w="18415" cmpd="sng">
                <a:solidFill>
                  <a:srgbClr val="00B853"/>
                </a:solidFill>
                <a:prstDash val="solid"/>
              </a:ln>
              <a:solidFill>
                <a:srgbClr val="FF0000"/>
              </a:solidFill>
              <a:latin typeface="Franklin Gothic Demi" pitchFamily="34" charset="0"/>
              <a:cs typeface="Arial" pitchFamily="34" charset="0"/>
            </a:endParaRPr>
          </a:p>
        </p:txBody>
      </p:sp>
    </p:spTree>
    <p:extLst>
      <p:ext uri="{BB962C8B-B14F-4D97-AF65-F5344CB8AC3E}">
        <p14:creationId xmlns:p14="http://schemas.microsoft.com/office/powerpoint/2010/main" val="471913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smtClean="0">
                <a:solidFill>
                  <a:schemeClr val="accent2"/>
                </a:solidFill>
              </a:rPr>
              <a:t>1 Definitions (cont.): </a:t>
            </a:r>
            <a:endParaRPr lang="en-US" sz="2000" dirty="0">
              <a:solidFill>
                <a:schemeClr val="accent2"/>
              </a:solidFill>
            </a:endParaRPr>
          </a:p>
          <a:p>
            <a:pPr>
              <a:buFont typeface="Courier New" panose="02070309020205020404" pitchFamily="49" charset="0"/>
              <a:buChar char="o"/>
            </a:pPr>
            <a:r>
              <a:rPr lang="en-US" sz="2000" i="1" dirty="0"/>
              <a:t>Participant support costs </a:t>
            </a:r>
            <a:r>
              <a:rPr lang="en-US" sz="2000" dirty="0" smtClean="0">
                <a:solidFill>
                  <a:schemeClr val="tx2"/>
                </a:solidFill>
              </a:rPr>
              <a:t>- </a:t>
            </a:r>
            <a:r>
              <a:rPr lang="en-US" sz="2000" dirty="0"/>
              <a:t>Direct costs for items such as stipends or subsistence allowances, travel allowances, and registration fees paid to or on behalf of participants or trainees (but not employees) in connection with conferences, or training projects.  For the purposes of Kirschstein-NRSA programs, </a:t>
            </a:r>
            <a:r>
              <a:rPr lang="en-US" sz="2000" u="sng" dirty="0"/>
              <a:t>this term does not apply</a:t>
            </a:r>
            <a:r>
              <a:rPr lang="en-US" sz="2000" dirty="0"/>
              <a:t>.  NIH will continue to use the terms trainees, trainee-related expenses, and trainee travel in accordance with NRSA Regulations</a:t>
            </a:r>
            <a:r>
              <a:rPr lang="en-US" sz="2000" dirty="0" smtClean="0"/>
              <a:t>.</a:t>
            </a:r>
          </a:p>
          <a:p>
            <a:pPr marL="0" indent="0">
              <a:buNone/>
            </a:pPr>
            <a:endParaRPr lang="en-US" sz="1800" dirty="0">
              <a:solidFill>
                <a:schemeClr val="tx2"/>
              </a:solidFill>
            </a:endParaRPr>
          </a:p>
          <a:p>
            <a:pPr>
              <a:buFont typeface="Courier New" panose="02070309020205020404" pitchFamily="49" charset="0"/>
              <a:buChar char="o"/>
            </a:pPr>
            <a:r>
              <a:rPr lang="en-US" sz="2000" i="1" dirty="0"/>
              <a:t>Personal property </a:t>
            </a:r>
            <a:r>
              <a:rPr lang="en-US" sz="2000" dirty="0" smtClean="0"/>
              <a:t>- </a:t>
            </a:r>
            <a:r>
              <a:rPr lang="en-US" sz="2000" dirty="0"/>
              <a:t>Property of any kind except real property. It may be tangible, having physical existence, or intangible, such as copyrights, patents, or securities. </a:t>
            </a:r>
            <a:endParaRPr lang="en-US" sz="2000" dirty="0" smtClean="0"/>
          </a:p>
          <a:p>
            <a:pPr marL="0"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10</a:t>
            </a:fld>
            <a:endParaRPr lang="en-US" dirty="0"/>
          </a:p>
        </p:txBody>
      </p:sp>
    </p:spTree>
    <p:extLst>
      <p:ext uri="{BB962C8B-B14F-4D97-AF65-F5344CB8AC3E}">
        <p14:creationId xmlns:p14="http://schemas.microsoft.com/office/powerpoint/2010/main" val="3917816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smtClean="0">
                <a:solidFill>
                  <a:schemeClr val="accent2"/>
                </a:solidFill>
              </a:rPr>
              <a:t>1 Definitions (cont.): </a:t>
            </a:r>
          </a:p>
          <a:p>
            <a:pPr marL="400050" lvl="1" indent="0">
              <a:buNone/>
            </a:pPr>
            <a:r>
              <a:rPr lang="en-US" sz="1800" dirty="0">
                <a:solidFill>
                  <a:schemeClr val="accent1"/>
                </a:solidFill>
              </a:rPr>
              <a:t>The following are </a:t>
            </a:r>
            <a:r>
              <a:rPr lang="en-US" sz="1800" dirty="0" smtClean="0">
                <a:solidFill>
                  <a:schemeClr val="accent1"/>
                </a:solidFill>
              </a:rPr>
              <a:t>definitions </a:t>
            </a:r>
            <a:r>
              <a:rPr lang="en-US" sz="1800" dirty="0">
                <a:solidFill>
                  <a:schemeClr val="accent1"/>
                </a:solidFill>
              </a:rPr>
              <a:t>that have </a:t>
            </a:r>
            <a:r>
              <a:rPr lang="en-US" sz="1800" dirty="0" smtClean="0">
                <a:solidFill>
                  <a:schemeClr val="accent1"/>
                </a:solidFill>
              </a:rPr>
              <a:t>been modified within the </a:t>
            </a:r>
            <a:r>
              <a:rPr lang="en-US" sz="1800" dirty="0">
                <a:solidFill>
                  <a:schemeClr val="accent1"/>
                </a:solidFill>
              </a:rPr>
              <a:t>NIH GPS as follows</a:t>
            </a:r>
            <a:r>
              <a:rPr lang="en-US" sz="1800" dirty="0" smtClean="0">
                <a:solidFill>
                  <a:schemeClr val="accent1"/>
                </a:solidFill>
              </a:rPr>
              <a:t>;</a:t>
            </a:r>
          </a:p>
          <a:p>
            <a:pPr marL="400050" lvl="1" indent="0">
              <a:buNone/>
            </a:pPr>
            <a:endParaRPr lang="en-US" sz="1800" dirty="0">
              <a:solidFill>
                <a:schemeClr val="accent2"/>
              </a:solidFill>
            </a:endParaRPr>
          </a:p>
          <a:p>
            <a:pPr>
              <a:buFont typeface="Courier New" panose="02070309020205020404" pitchFamily="49" charset="0"/>
              <a:buChar char="o"/>
            </a:pPr>
            <a:r>
              <a:rPr lang="en-US" sz="1800" i="1" dirty="0"/>
              <a:t>Disallowed costs </a:t>
            </a:r>
            <a:r>
              <a:rPr lang="en-US" sz="1800" dirty="0" smtClean="0"/>
              <a:t>- </a:t>
            </a:r>
            <a:r>
              <a:rPr lang="en-US" sz="1800" dirty="0"/>
              <a:t>Those charges to a Federal award that the Federal awarding agency or pass-through entity determines to be unallowable, in accordance with the applicable Federal statutes, regulations, or the terms and conditions of the Federal award</a:t>
            </a:r>
            <a:r>
              <a:rPr lang="en-US" sz="1800" dirty="0" smtClean="0"/>
              <a:t>.</a:t>
            </a:r>
          </a:p>
          <a:p>
            <a:pPr marL="285750">
              <a:buFont typeface="Courier New" panose="02070309020205020404" pitchFamily="49" charset="0"/>
              <a:buChar char="o"/>
            </a:pPr>
            <a:endParaRPr lang="en-US" sz="1800" dirty="0"/>
          </a:p>
          <a:p>
            <a:pPr marL="285750">
              <a:buFont typeface="Courier New" panose="02070309020205020404" pitchFamily="49" charset="0"/>
              <a:buChar char="o"/>
            </a:pPr>
            <a:r>
              <a:rPr lang="en-US" sz="1800" i="1" dirty="0" smtClean="0"/>
              <a:t>Equipment </a:t>
            </a:r>
            <a:r>
              <a:rPr lang="en-US" sz="1800" dirty="0" smtClean="0"/>
              <a:t>- </a:t>
            </a:r>
            <a:r>
              <a:rPr lang="en-US" sz="1800" dirty="0"/>
              <a:t>Tangible personal property (including information technology systems) having a useful life of more than one year and a per-unit acquisition cost </a:t>
            </a:r>
            <a:r>
              <a:rPr lang="en-US" sz="1800" u="sng" dirty="0"/>
              <a:t>which equals or </a:t>
            </a:r>
            <a:r>
              <a:rPr lang="en-US" sz="1800" dirty="0"/>
              <a:t>exceeds the lesser of the capitalization level established by the non-Federal entity for financial statement purposes, or $5,000.(See also capital assets, computing devices, general purpose equipment, information technology systems, special purpose equipment, and supplies.)</a:t>
            </a:r>
          </a:p>
          <a:p>
            <a:pPr>
              <a:buFont typeface="Courier New" panose="02070309020205020404" pitchFamily="49" charset="0"/>
              <a:buChar char="o"/>
            </a:pPr>
            <a:endParaRPr lang="en-US" sz="1800" dirty="0" smtClean="0"/>
          </a:p>
          <a:p>
            <a:pPr marL="0"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11</a:t>
            </a:fld>
            <a:endParaRPr lang="en-US" dirty="0"/>
          </a:p>
        </p:txBody>
      </p:sp>
    </p:spTree>
    <p:extLst>
      <p:ext uri="{BB962C8B-B14F-4D97-AF65-F5344CB8AC3E}">
        <p14:creationId xmlns:p14="http://schemas.microsoft.com/office/powerpoint/2010/main" val="504876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smtClean="0">
                <a:solidFill>
                  <a:schemeClr val="accent2"/>
                </a:solidFill>
              </a:rPr>
              <a:t>1 Definitions (cont.): </a:t>
            </a:r>
            <a:endParaRPr lang="en-US" sz="2000" dirty="0">
              <a:solidFill>
                <a:schemeClr val="accent2"/>
              </a:solidFill>
            </a:endParaRPr>
          </a:p>
          <a:p>
            <a:pPr>
              <a:buFont typeface="Courier New" panose="02070309020205020404" pitchFamily="49" charset="0"/>
              <a:buChar char="o"/>
            </a:pPr>
            <a:r>
              <a:rPr lang="en-US" sz="2000" i="1" dirty="0"/>
              <a:t>Federal share </a:t>
            </a:r>
            <a:r>
              <a:rPr lang="en-US" sz="2000" dirty="0" smtClean="0"/>
              <a:t>- </a:t>
            </a:r>
            <a:r>
              <a:rPr lang="en-US" sz="2000" dirty="0"/>
              <a:t>The portion of the total project costs that are paid by Federal funds</a:t>
            </a:r>
            <a:r>
              <a:rPr lang="en-US" sz="2000" dirty="0" smtClean="0"/>
              <a:t>.</a:t>
            </a:r>
          </a:p>
          <a:p>
            <a:pPr marL="0" indent="0">
              <a:buNone/>
            </a:pPr>
            <a:endParaRPr lang="en-US" sz="2000" dirty="0"/>
          </a:p>
          <a:p>
            <a:pPr marL="285750">
              <a:buFont typeface="Courier New" panose="02070309020205020404" pitchFamily="49" charset="0"/>
              <a:buChar char="o"/>
            </a:pPr>
            <a:r>
              <a:rPr lang="en-US" sz="2000" i="1" dirty="0" smtClean="0"/>
              <a:t>Grantee</a:t>
            </a:r>
            <a:r>
              <a:rPr lang="en-US" sz="2000" dirty="0" smtClean="0"/>
              <a:t> - </a:t>
            </a:r>
            <a:r>
              <a:rPr lang="en-US" sz="2000" dirty="0"/>
              <a:t>See Recipient. </a:t>
            </a:r>
            <a:endParaRPr lang="en-US" sz="2000" dirty="0" smtClean="0"/>
          </a:p>
          <a:p>
            <a:pPr marL="0" indent="0">
              <a:buNone/>
            </a:pPr>
            <a:endParaRPr lang="en-US" sz="2000" dirty="0" smtClean="0"/>
          </a:p>
          <a:p>
            <a:pPr marL="285750">
              <a:buFont typeface="Courier New" panose="02070309020205020404" pitchFamily="49" charset="0"/>
              <a:buChar char="o"/>
            </a:pPr>
            <a:r>
              <a:rPr lang="en-US" sz="2000" i="1" dirty="0" smtClean="0"/>
              <a:t>Recipient</a:t>
            </a:r>
            <a:r>
              <a:rPr lang="en-US" sz="2000" dirty="0" smtClean="0"/>
              <a:t> - </a:t>
            </a:r>
            <a:r>
              <a:rPr lang="en-US" sz="2000" dirty="0"/>
              <a:t>An entity, usually but not limited to non-Federal entities, that receives a Federal award directly from a Federal awarding agency to carry out an activity under a Federal program. The term may also include an </a:t>
            </a:r>
            <a:r>
              <a:rPr lang="en-US" sz="2000" u="sng" dirty="0"/>
              <a:t>Individual</a:t>
            </a:r>
            <a:r>
              <a:rPr lang="en-US" sz="2000" dirty="0"/>
              <a:t>.  The term recipient does not include subrecipients, except as indicated below. See also Non-Federal entity.</a:t>
            </a:r>
            <a:endParaRPr lang="en-US" sz="2000" dirty="0" smtClean="0"/>
          </a:p>
          <a:p>
            <a:pPr marL="0"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12</a:t>
            </a:fld>
            <a:endParaRPr lang="en-US" dirty="0"/>
          </a:p>
        </p:txBody>
      </p:sp>
    </p:spTree>
    <p:extLst>
      <p:ext uri="{BB962C8B-B14F-4D97-AF65-F5344CB8AC3E}">
        <p14:creationId xmlns:p14="http://schemas.microsoft.com/office/powerpoint/2010/main" val="2465968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smtClean="0">
                <a:solidFill>
                  <a:schemeClr val="accent2"/>
                </a:solidFill>
              </a:rPr>
              <a:t>1 Definitions (cont.): </a:t>
            </a:r>
            <a:endParaRPr lang="en-US" sz="2000" dirty="0">
              <a:solidFill>
                <a:schemeClr val="accent2"/>
              </a:solidFill>
            </a:endParaRPr>
          </a:p>
          <a:p>
            <a:pPr>
              <a:buFont typeface="Courier New" panose="02070309020205020404" pitchFamily="49" charset="0"/>
              <a:buChar char="o"/>
            </a:pPr>
            <a:r>
              <a:rPr lang="en-US" sz="2000" i="1" dirty="0"/>
              <a:t>Suspension of award activities </a:t>
            </a:r>
            <a:r>
              <a:rPr lang="en-US" sz="2000" dirty="0" smtClean="0"/>
              <a:t>- </a:t>
            </a:r>
            <a:r>
              <a:rPr lang="en-US" sz="2000" dirty="0"/>
              <a:t>An action by the NIH awarding IC requiring the recipient to cease all activities on the award pending corrective action by the recipient. It is </a:t>
            </a:r>
            <a:r>
              <a:rPr lang="en-US" sz="2000" u="sng" dirty="0"/>
              <a:t>a separate action </a:t>
            </a:r>
            <a:r>
              <a:rPr lang="en-US" sz="2000" dirty="0"/>
              <a:t>from suspension under HHS regulations (2 CFR part 376) implementing Executive Orders 12549 and 12689. </a:t>
            </a:r>
            <a:endParaRPr lang="en-US" sz="2000" dirty="0" smtClean="0"/>
          </a:p>
          <a:p>
            <a:pPr marL="0" indent="0">
              <a:buNone/>
            </a:pPr>
            <a:endParaRPr lang="en-US" sz="2000" dirty="0"/>
          </a:p>
          <a:p>
            <a:pPr marL="285750">
              <a:buFont typeface="Courier New" panose="02070309020205020404" pitchFamily="49" charset="0"/>
              <a:buChar char="o"/>
            </a:pPr>
            <a:r>
              <a:rPr lang="en-US" sz="2000" i="1" dirty="0"/>
              <a:t>Termination</a:t>
            </a:r>
            <a:r>
              <a:rPr lang="en-US" sz="2000" dirty="0" smtClean="0"/>
              <a:t> - </a:t>
            </a:r>
            <a:r>
              <a:rPr lang="en-US" sz="2000" dirty="0"/>
              <a:t>The ending of a Federal award, in whole or in part at any time prior to the planned end of period of performance. </a:t>
            </a:r>
            <a:endParaRPr lang="en-US" sz="2000" dirty="0" smtClean="0"/>
          </a:p>
          <a:p>
            <a:pPr marL="0"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13</a:t>
            </a:fld>
            <a:endParaRPr lang="en-US" dirty="0"/>
          </a:p>
        </p:txBody>
      </p:sp>
    </p:spTree>
    <p:extLst>
      <p:ext uri="{BB962C8B-B14F-4D97-AF65-F5344CB8AC3E}">
        <p14:creationId xmlns:p14="http://schemas.microsoft.com/office/powerpoint/2010/main" val="3348109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400" dirty="0">
                <a:solidFill>
                  <a:schemeClr val="accent2"/>
                </a:solidFill>
              </a:rPr>
              <a:t>2 Public Policy Requirements</a:t>
            </a:r>
          </a:p>
          <a:p>
            <a:endParaRPr lang="en-US" sz="2400" dirty="0" smtClean="0"/>
          </a:p>
          <a:p>
            <a:pPr>
              <a:buFont typeface="Courier New" panose="02070309020205020404" pitchFamily="49" charset="0"/>
              <a:buChar char="o"/>
            </a:pPr>
            <a:r>
              <a:rPr lang="en-US" sz="2400" dirty="0" smtClean="0"/>
              <a:t>A </a:t>
            </a:r>
            <a:r>
              <a:rPr lang="en-US" sz="2400" dirty="0"/>
              <a:t>listing of Public Policy Requirements that recipients must adhere to, where applicable, is available in the most recent edition of the NIH Grants Policy Statement located at: </a:t>
            </a:r>
            <a:endParaRPr lang="en-US" sz="2400" dirty="0" smtClean="0"/>
          </a:p>
          <a:p>
            <a:pPr marL="400050" lvl="1" indent="0">
              <a:buNone/>
            </a:pPr>
            <a:r>
              <a:rPr lang="en-US" sz="2200" u="sng" dirty="0" smtClean="0">
                <a:hlinkClick r:id="rId3"/>
              </a:rPr>
              <a:t>http</a:t>
            </a:r>
            <a:r>
              <a:rPr lang="en-US" sz="2200" u="sng" dirty="0">
                <a:hlinkClick r:id="rId3"/>
              </a:rPr>
              <a:t>://grants.nih.gov/grants/policy/policy.htm#gps</a:t>
            </a:r>
            <a:r>
              <a:rPr lang="en-US" sz="2200" dirty="0"/>
              <a:t>. </a:t>
            </a:r>
          </a:p>
          <a:p>
            <a:pPr marL="1200150" lvl="2"/>
            <a:endParaRPr lang="en-US" sz="16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14</a:t>
            </a:fld>
            <a:endParaRPr lang="en-US" dirty="0"/>
          </a:p>
        </p:txBody>
      </p:sp>
    </p:spTree>
    <p:extLst>
      <p:ext uri="{BB962C8B-B14F-4D97-AF65-F5344CB8AC3E}">
        <p14:creationId xmlns:p14="http://schemas.microsoft.com/office/powerpoint/2010/main" val="496698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400" dirty="0">
                <a:solidFill>
                  <a:schemeClr val="accent2"/>
                </a:solidFill>
              </a:rPr>
              <a:t>3</a:t>
            </a:r>
            <a:r>
              <a:rPr lang="en-US" sz="2400" dirty="0" smtClean="0">
                <a:solidFill>
                  <a:schemeClr val="accent2"/>
                </a:solidFill>
              </a:rPr>
              <a:t> Special Provisions for Awards to Commercial Organizations</a:t>
            </a:r>
            <a:endParaRPr lang="en-US" sz="2400" dirty="0">
              <a:solidFill>
                <a:schemeClr val="accent2"/>
              </a:solidFill>
            </a:endParaRPr>
          </a:p>
          <a:p>
            <a:endParaRPr lang="en-US" sz="2400" dirty="0" smtClean="0"/>
          </a:p>
          <a:p>
            <a:pPr>
              <a:buFont typeface="Courier New" panose="02070309020205020404" pitchFamily="49" charset="0"/>
              <a:buChar char="o"/>
            </a:pPr>
            <a:r>
              <a:rPr lang="en-US" sz="2400" dirty="0"/>
              <a:t>The provisions that apply to awards to commercial organizations are located in </a:t>
            </a:r>
            <a:r>
              <a:rPr lang="en-US" sz="2400" u="sng" dirty="0"/>
              <a:t>45 CFR 75.215 </a:t>
            </a:r>
            <a:r>
              <a:rPr lang="en-US" sz="2400" dirty="0"/>
              <a:t>and in </a:t>
            </a:r>
            <a:r>
              <a:rPr lang="en-US" sz="2400" u="sng" dirty="0"/>
              <a:t>Grants to For-profit organizations in IIB </a:t>
            </a:r>
            <a:r>
              <a:rPr lang="en-US" sz="2400" dirty="0"/>
              <a:t>in the most recent edition of the NIH Grants Policy Statement. </a:t>
            </a:r>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15</a:t>
            </a:fld>
            <a:endParaRPr lang="en-US" dirty="0"/>
          </a:p>
        </p:txBody>
      </p:sp>
    </p:spTree>
    <p:extLst>
      <p:ext uri="{BB962C8B-B14F-4D97-AF65-F5344CB8AC3E}">
        <p14:creationId xmlns:p14="http://schemas.microsoft.com/office/powerpoint/2010/main" val="295421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4</a:t>
            </a:r>
            <a:r>
              <a:rPr lang="en-US" sz="2000" dirty="0" smtClean="0">
                <a:solidFill>
                  <a:schemeClr val="accent2"/>
                </a:solidFill>
              </a:rPr>
              <a:t> </a:t>
            </a:r>
            <a:r>
              <a:rPr lang="en-US" sz="2000" dirty="0">
                <a:solidFill>
                  <a:schemeClr val="accent2"/>
                </a:solidFill>
              </a:rPr>
              <a:t>The Notice of Award</a:t>
            </a:r>
          </a:p>
          <a:p>
            <a:pPr marL="800100" lvl="1"/>
            <a:r>
              <a:rPr lang="en-US" sz="2000" dirty="0" smtClean="0">
                <a:solidFill>
                  <a:schemeClr val="tx2"/>
                </a:solidFill>
              </a:rPr>
              <a:t>Developed </a:t>
            </a:r>
            <a:r>
              <a:rPr lang="en-US" sz="2000" dirty="0">
                <a:solidFill>
                  <a:schemeClr val="tx2"/>
                </a:solidFill>
              </a:rPr>
              <a:t>a revised NoA that aligns with the Fed-wide requirements. The revised NoA was deployed on December 29, 2014, and </a:t>
            </a:r>
            <a:r>
              <a:rPr lang="en-US" sz="2000" dirty="0" smtClean="0">
                <a:solidFill>
                  <a:schemeClr val="tx2"/>
                </a:solidFill>
              </a:rPr>
              <a:t>identifies the </a:t>
            </a:r>
            <a:r>
              <a:rPr lang="en-US" sz="2000" dirty="0">
                <a:solidFill>
                  <a:schemeClr val="tx2"/>
                </a:solidFill>
              </a:rPr>
              <a:t>following information</a:t>
            </a:r>
            <a:r>
              <a:rPr lang="en-US" sz="2000" dirty="0" smtClean="0">
                <a:solidFill>
                  <a:schemeClr val="tx2"/>
                </a:solidFill>
              </a:rPr>
              <a:t>;</a:t>
            </a:r>
          </a:p>
          <a:p>
            <a:pPr marL="1200150" lvl="2"/>
            <a:r>
              <a:rPr lang="en-US" sz="2000" dirty="0" smtClean="0"/>
              <a:t>Federal award date</a:t>
            </a:r>
          </a:p>
          <a:p>
            <a:pPr marL="1200150" lvl="2"/>
            <a:r>
              <a:rPr lang="en-US" sz="2000" dirty="0" smtClean="0"/>
              <a:t>Total approved cost sharing or matching (replaced Non-Federal share)</a:t>
            </a:r>
          </a:p>
          <a:p>
            <a:pPr marL="1200150" lvl="2"/>
            <a:r>
              <a:rPr lang="en-US" sz="2000" dirty="0"/>
              <a:t>Total Amount of Federal Funds Obligated (Federal Share</a:t>
            </a:r>
            <a:r>
              <a:rPr lang="en-US" sz="2000" dirty="0" smtClean="0"/>
              <a:t>)</a:t>
            </a:r>
          </a:p>
          <a:p>
            <a:pPr marL="1200150" lvl="2"/>
            <a:r>
              <a:rPr lang="en-US" sz="2000" dirty="0" smtClean="0"/>
              <a:t>Adds Catalog </a:t>
            </a:r>
            <a:r>
              <a:rPr lang="en-US" sz="2000" dirty="0"/>
              <a:t>of Federal Domestic Assistance (CFDA) name in addition to the CFDA </a:t>
            </a:r>
            <a:r>
              <a:rPr lang="en-US" sz="2000" dirty="0" smtClean="0"/>
              <a:t>Number</a:t>
            </a:r>
          </a:p>
          <a:p>
            <a:pPr marL="1200150" lvl="2"/>
            <a:r>
              <a:rPr lang="en-US" sz="2000" dirty="0" smtClean="0"/>
              <a:t>Adds Period </a:t>
            </a:r>
            <a:r>
              <a:rPr lang="en-US" sz="2000" dirty="0"/>
              <a:t>of Performance above the Budget Period and Project </a:t>
            </a:r>
            <a:r>
              <a:rPr lang="en-US" sz="2000" dirty="0" smtClean="0"/>
              <a:t>Period</a:t>
            </a:r>
          </a:p>
          <a:p>
            <a:pPr marL="1200150" lvl="2"/>
            <a:r>
              <a:rPr lang="en-US" sz="2000" dirty="0" smtClean="0"/>
              <a:t>Adds Research &amp; Development (R&amp;D) Indicator</a:t>
            </a:r>
            <a:endParaRPr lang="en-US" sz="2000" dirty="0"/>
          </a:p>
          <a:p>
            <a:pPr marL="1200150" lvl="2"/>
            <a:endParaRPr lang="en-US" sz="16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16</a:t>
            </a:fld>
            <a:endParaRPr lang="en-US" dirty="0"/>
          </a:p>
        </p:txBody>
      </p:sp>
    </p:spTree>
    <p:extLst>
      <p:ext uri="{BB962C8B-B14F-4D97-AF65-F5344CB8AC3E}">
        <p14:creationId xmlns:p14="http://schemas.microsoft.com/office/powerpoint/2010/main" val="2721555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4</a:t>
            </a:r>
            <a:r>
              <a:rPr lang="en-US" sz="2000" dirty="0" smtClean="0">
                <a:solidFill>
                  <a:schemeClr val="accent2"/>
                </a:solidFill>
              </a:rPr>
              <a:t>.1 </a:t>
            </a:r>
            <a:r>
              <a:rPr lang="en-US" sz="2000" dirty="0">
                <a:solidFill>
                  <a:schemeClr val="accent2"/>
                </a:solidFill>
              </a:rPr>
              <a:t>Funding</a:t>
            </a:r>
          </a:p>
          <a:p>
            <a:r>
              <a:rPr lang="en-US" sz="1800" dirty="0"/>
              <a:t>NIH uses the project period system of funding. Under this system, projects are programmatically approved for support in their entirety but are funded in annual increments called budget periods. The length of an initial project period (competitive segment) or of any subsequent competitive segment is determined by the NIH awarding IC on the basis of:</a:t>
            </a:r>
          </a:p>
          <a:p>
            <a:pPr lvl="1"/>
            <a:r>
              <a:rPr lang="en-US" sz="1800" dirty="0">
                <a:solidFill>
                  <a:schemeClr val="accent1"/>
                </a:solidFill>
              </a:rPr>
              <a:t>any statutory or regulatory </a:t>
            </a:r>
            <a:r>
              <a:rPr lang="en-US" sz="1800" dirty="0" smtClean="0">
                <a:solidFill>
                  <a:schemeClr val="accent1"/>
                </a:solidFill>
              </a:rPr>
              <a:t>requirements,</a:t>
            </a:r>
          </a:p>
          <a:p>
            <a:pPr lvl="1"/>
            <a:r>
              <a:rPr lang="en-US" sz="1800" dirty="0" smtClean="0">
                <a:solidFill>
                  <a:schemeClr val="accent1"/>
                </a:solidFill>
              </a:rPr>
              <a:t>the length of time requested by the applicant to complete the project,</a:t>
            </a:r>
          </a:p>
          <a:p>
            <a:pPr lvl="1"/>
            <a:r>
              <a:rPr lang="en-US" sz="1800" dirty="0" smtClean="0">
                <a:solidFill>
                  <a:schemeClr val="accent1"/>
                </a:solidFill>
              </a:rPr>
              <a:t>limitation on the length of the project period recommended by the peer reviewers,</a:t>
            </a:r>
          </a:p>
          <a:p>
            <a:pPr lvl="1"/>
            <a:r>
              <a:rPr lang="en-US" sz="1800" dirty="0" smtClean="0">
                <a:solidFill>
                  <a:schemeClr val="accent1"/>
                </a:solidFill>
              </a:rPr>
              <a:t>the </a:t>
            </a:r>
            <a:r>
              <a:rPr lang="en-US" sz="1800" dirty="0">
                <a:solidFill>
                  <a:schemeClr val="accent1"/>
                </a:solidFill>
              </a:rPr>
              <a:t>awarding IC’s programmatic determination of the frequency of competitive review desirable for managing the project, and</a:t>
            </a:r>
          </a:p>
          <a:p>
            <a:pPr lvl="1"/>
            <a:r>
              <a:rPr lang="en-US" sz="1800" dirty="0">
                <a:solidFill>
                  <a:schemeClr val="accent1"/>
                </a:solidFill>
              </a:rPr>
              <a:t>NIH funding principles.</a:t>
            </a:r>
          </a:p>
          <a:p>
            <a:pPr marL="1200150" lvl="2"/>
            <a:endParaRPr lang="en-US" sz="16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17</a:t>
            </a:fld>
            <a:endParaRPr lang="en-US" dirty="0"/>
          </a:p>
        </p:txBody>
      </p:sp>
    </p:spTree>
    <p:extLst>
      <p:ext uri="{BB962C8B-B14F-4D97-AF65-F5344CB8AC3E}">
        <p14:creationId xmlns:p14="http://schemas.microsoft.com/office/powerpoint/2010/main" val="3587570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4</a:t>
            </a:r>
            <a:r>
              <a:rPr lang="en-US" sz="2000" dirty="0" smtClean="0">
                <a:solidFill>
                  <a:schemeClr val="accent2"/>
                </a:solidFill>
              </a:rPr>
              <a:t>.2 </a:t>
            </a:r>
            <a:r>
              <a:rPr lang="en-US" sz="2000" dirty="0">
                <a:solidFill>
                  <a:schemeClr val="accent2"/>
                </a:solidFill>
              </a:rPr>
              <a:t>Additional Payments</a:t>
            </a:r>
          </a:p>
          <a:p>
            <a:r>
              <a:rPr lang="en-US" sz="2000" dirty="0"/>
              <a:t>NIH may use terms and conditions for program-specific or award-specific reasons.</a:t>
            </a:r>
          </a:p>
          <a:p>
            <a:pPr marL="800100" lvl="1"/>
            <a:r>
              <a:rPr lang="en-US" sz="2200" dirty="0">
                <a:solidFill>
                  <a:schemeClr val="tx2"/>
                </a:solidFill>
              </a:rPr>
              <a:t>For example, if, on the basis of a recipient’s application or other available information, the GMO finds—at the time of award or at any time subsequent to award—that the grantee’s management systems and practices are not adequate to ensure the appropriate stewardship of NIH funds or to achieve the objectives of the award, the GMO may impose special, more restrictive terms and conditions on the award in accordance with 42 CFR 52.9 and 45 CFR 75.371.</a:t>
            </a:r>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18</a:t>
            </a:fld>
            <a:endParaRPr lang="en-US" dirty="0"/>
          </a:p>
        </p:txBody>
      </p:sp>
    </p:spTree>
    <p:extLst>
      <p:ext uri="{BB962C8B-B14F-4D97-AF65-F5344CB8AC3E}">
        <p14:creationId xmlns:p14="http://schemas.microsoft.com/office/powerpoint/2010/main" val="2700480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 </a:t>
            </a:r>
            <a:r>
              <a:rPr lang="en-US" sz="2000" dirty="0">
                <a:solidFill>
                  <a:schemeClr val="accent2"/>
                </a:solidFill>
              </a:rPr>
              <a:t>Cost Considerations</a:t>
            </a:r>
          </a:p>
          <a:p>
            <a:r>
              <a:rPr lang="en-US" sz="2000" dirty="0"/>
              <a:t>NIH anticipates that, because of the nature of research, the recipient may need to modify its award budget during performance to accomplish the award’s programmatic objectives. Therefore, NIH </a:t>
            </a:r>
            <a:r>
              <a:rPr lang="en-US" sz="2000" u="sng" dirty="0"/>
              <a:t>provides some flexibility </a:t>
            </a:r>
            <a:r>
              <a:rPr lang="en-US" sz="2000" dirty="0"/>
              <a:t>for recipients to deviate from the award budget, depending on the deviation’s significance to the project or activity</a:t>
            </a:r>
            <a:r>
              <a:rPr lang="en-US" sz="2000" dirty="0" smtClean="0"/>
              <a:t>.</a:t>
            </a:r>
            <a:endParaRPr lang="en-US" sz="1800" dirty="0"/>
          </a:p>
          <a:p>
            <a:pPr marL="800100" lvl="1"/>
            <a:r>
              <a:rPr lang="en-US" sz="2000" dirty="0">
                <a:solidFill>
                  <a:schemeClr val="tx2"/>
                </a:solidFill>
              </a:rPr>
              <a:t>More significant post-award changes require NIH prior approval.</a:t>
            </a:r>
          </a:p>
          <a:p>
            <a:endParaRPr lang="en-US" sz="2000" dirty="0"/>
          </a:p>
          <a:p>
            <a:r>
              <a:rPr lang="en-US" sz="2000" dirty="0"/>
              <a:t>This chapter addresses the general principles underlying the </a:t>
            </a:r>
            <a:r>
              <a:rPr lang="en-US" sz="2000" u="sng" dirty="0"/>
              <a:t>allowability</a:t>
            </a:r>
            <a:r>
              <a:rPr lang="en-US" sz="2000" dirty="0"/>
              <a:t> of costs, differentiates direct costs from F&amp;A costs, and highlights a number of specific costs and categories of cost for NIH applicants and recipients.</a:t>
            </a:r>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19</a:t>
            </a:fld>
            <a:endParaRPr lang="en-US" dirty="0"/>
          </a:p>
        </p:txBody>
      </p:sp>
    </p:spTree>
    <p:extLst>
      <p:ext uri="{BB962C8B-B14F-4D97-AF65-F5344CB8AC3E}">
        <p14:creationId xmlns:p14="http://schemas.microsoft.com/office/powerpoint/2010/main" val="2312386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b="1" dirty="0" smtClean="0"/>
              <a:t>HHS’ Publication of Interim Final Rule Implementing Uniform Guidance </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400" dirty="0" smtClean="0"/>
              <a:t>On December 19, 2014</a:t>
            </a:r>
            <a:r>
              <a:rPr lang="en-US" sz="2400" dirty="0"/>
              <a:t>, </a:t>
            </a:r>
            <a:r>
              <a:rPr lang="en-US" sz="2400" dirty="0" smtClean="0"/>
              <a:t>HHS </a:t>
            </a:r>
            <a:r>
              <a:rPr lang="en-US" sz="2400" dirty="0"/>
              <a:t>published in the </a:t>
            </a:r>
            <a:r>
              <a:rPr lang="en-US" sz="2400" dirty="0">
                <a:hlinkClick r:id="rId3"/>
              </a:rPr>
              <a:t>Federal Register</a:t>
            </a:r>
            <a:r>
              <a:rPr lang="en-US" sz="2400" dirty="0"/>
              <a:t>, an interim final rule adapting OMB’s final guidance in 2 CFR part 200 with certain amendments, based on existing HHS regulations, to supplement the guidance as needed for the </a:t>
            </a:r>
            <a:r>
              <a:rPr lang="en-US" sz="2400" dirty="0" smtClean="0"/>
              <a:t>Department.</a:t>
            </a:r>
          </a:p>
          <a:p>
            <a:endParaRPr lang="en-US" sz="2400" dirty="0"/>
          </a:p>
          <a:p>
            <a:r>
              <a:rPr lang="en-US" sz="2400" dirty="0" smtClean="0"/>
              <a:t>HHS made this interim final rule effective on December 26, 2014. </a:t>
            </a:r>
            <a:endParaRPr lang="en-US" sz="2400" dirty="0"/>
          </a:p>
          <a:p>
            <a:pPr lvl="1"/>
            <a:r>
              <a:rPr lang="en-US" sz="2000" dirty="0"/>
              <a:t>However, HHS acknowledged that it would consider and address comments that were received within 60 days of the date the interim final rule was published in the Federal Register.</a:t>
            </a:r>
          </a:p>
          <a:p>
            <a:pPr lvl="1"/>
            <a:endParaRPr lang="en-US" sz="2000" dirty="0"/>
          </a:p>
          <a:p>
            <a:pPr lvl="8"/>
            <a:r>
              <a:rPr lang="en-US" sz="2000" b="1" dirty="0" smtClean="0">
                <a:latin typeface="Arial" panose="020B0604020202020204" pitchFamily="34" charset="0"/>
                <a:cs typeface="Arial" panose="020B0604020202020204" pitchFamily="34" charset="0"/>
              </a:rPr>
              <a:t>See </a:t>
            </a:r>
            <a:r>
              <a:rPr lang="en-US" sz="2000" b="1" u="sng" dirty="0" smtClean="0">
                <a:solidFill>
                  <a:srgbClr val="00B0F0"/>
                </a:solidFill>
                <a:latin typeface="Arial" panose="020B0604020202020204" pitchFamily="34" charset="0"/>
                <a:cs typeface="Arial" panose="020B0604020202020204" pitchFamily="34" charset="0"/>
              </a:rPr>
              <a:t>NOT-OD-15-046 </a:t>
            </a: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a:t>
            </a:fld>
            <a:endParaRPr lang="en-US" dirty="0"/>
          </a:p>
        </p:txBody>
      </p:sp>
    </p:spTree>
    <p:extLst>
      <p:ext uri="{BB962C8B-B14F-4D97-AF65-F5344CB8AC3E}">
        <p14:creationId xmlns:p14="http://schemas.microsoft.com/office/powerpoint/2010/main" val="754395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.1 </a:t>
            </a:r>
            <a:r>
              <a:rPr lang="en-US" sz="2000" dirty="0">
                <a:solidFill>
                  <a:schemeClr val="accent2"/>
                </a:solidFill>
              </a:rPr>
              <a:t>The Cost Principles</a:t>
            </a:r>
          </a:p>
          <a:p>
            <a:r>
              <a:rPr lang="en-US" sz="2000" dirty="0"/>
              <a:t>The cost principles are set forth in </a:t>
            </a:r>
            <a:r>
              <a:rPr lang="en-US" sz="2000" dirty="0" smtClean="0"/>
              <a:t>HHS </a:t>
            </a:r>
            <a:r>
              <a:rPr lang="en-US" sz="2000" dirty="0"/>
              <a:t>regulations at 45 CFR 75, Subpart E and Appendix IX (hospitals) to Part 75. </a:t>
            </a:r>
            <a:endParaRPr lang="en-US" sz="2000" dirty="0" smtClean="0"/>
          </a:p>
          <a:p>
            <a:pPr lvl="1"/>
            <a:r>
              <a:rPr lang="en-US" sz="1800" dirty="0" smtClean="0">
                <a:solidFill>
                  <a:schemeClr val="accent2"/>
                </a:solidFill>
              </a:rPr>
              <a:t>OMB </a:t>
            </a:r>
            <a:r>
              <a:rPr lang="en-US" sz="1800" dirty="0">
                <a:solidFill>
                  <a:schemeClr val="accent2"/>
                </a:solidFill>
              </a:rPr>
              <a:t>Circulars A-21, A-87 and A-122 have been consolidated and into a single source document relocated to 2 CFR Part 200, Subpart E—Cost Principles</a:t>
            </a:r>
            <a:r>
              <a:rPr lang="en-US" sz="1800" dirty="0" smtClean="0">
                <a:solidFill>
                  <a:schemeClr val="accent2"/>
                </a:solidFill>
              </a:rPr>
              <a:t>.</a:t>
            </a:r>
          </a:p>
          <a:p>
            <a:pPr lvl="1"/>
            <a:endParaRPr lang="en-US" sz="1800" dirty="0">
              <a:solidFill>
                <a:schemeClr val="accent1"/>
              </a:solidFill>
            </a:endParaRPr>
          </a:p>
          <a:p>
            <a:r>
              <a:rPr lang="en-US" sz="2000" dirty="0"/>
              <a:t>The cost principles address four tests to determine the allowability of costs. The tests are as follows</a:t>
            </a:r>
            <a:r>
              <a:rPr lang="en-US" sz="2000" dirty="0" smtClean="0"/>
              <a:t>:</a:t>
            </a:r>
          </a:p>
          <a:p>
            <a:pPr lvl="1"/>
            <a:r>
              <a:rPr lang="en-US" sz="1800" dirty="0">
                <a:solidFill>
                  <a:schemeClr val="accent2"/>
                </a:solidFill>
              </a:rPr>
              <a:t>Reasonableness (Including Necessity</a:t>
            </a:r>
            <a:r>
              <a:rPr lang="en-US" sz="1800" dirty="0" smtClean="0">
                <a:solidFill>
                  <a:schemeClr val="accent2"/>
                </a:solidFill>
              </a:rPr>
              <a:t>).</a:t>
            </a:r>
          </a:p>
          <a:p>
            <a:pPr lvl="1"/>
            <a:r>
              <a:rPr lang="en-US" sz="1800" dirty="0" smtClean="0">
                <a:solidFill>
                  <a:schemeClr val="accent2"/>
                </a:solidFill>
              </a:rPr>
              <a:t>Allocability</a:t>
            </a:r>
          </a:p>
          <a:p>
            <a:pPr lvl="1"/>
            <a:r>
              <a:rPr lang="en-US" sz="1800" dirty="0" smtClean="0">
                <a:solidFill>
                  <a:schemeClr val="accent2"/>
                </a:solidFill>
              </a:rPr>
              <a:t>Consistency</a:t>
            </a:r>
          </a:p>
          <a:p>
            <a:pPr lvl="1"/>
            <a:r>
              <a:rPr lang="en-US" sz="1800" dirty="0">
                <a:solidFill>
                  <a:schemeClr val="accent2"/>
                </a:solidFill>
              </a:rPr>
              <a:t>Conformance</a:t>
            </a:r>
          </a:p>
          <a:p>
            <a:endParaRPr lang="en-US" sz="2000" dirty="0">
              <a:solidFill>
                <a:schemeClr val="accent1"/>
              </a:solidFill>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20</a:t>
            </a:fld>
            <a:endParaRPr lang="en-US" dirty="0"/>
          </a:p>
        </p:txBody>
      </p:sp>
    </p:spTree>
    <p:extLst>
      <p:ext uri="{BB962C8B-B14F-4D97-AF65-F5344CB8AC3E}">
        <p14:creationId xmlns:p14="http://schemas.microsoft.com/office/powerpoint/2010/main" val="366192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.2 </a:t>
            </a:r>
            <a:r>
              <a:rPr lang="en-US" sz="2000" dirty="0">
                <a:solidFill>
                  <a:schemeClr val="accent2"/>
                </a:solidFill>
              </a:rPr>
              <a:t>Direct Costs and Facilities and Administrative Costs</a:t>
            </a:r>
          </a:p>
          <a:p>
            <a:r>
              <a:rPr lang="en-US" sz="2000" dirty="0"/>
              <a:t>A direct cost is any cost that can be specifically identified with a particular project, program, or activity or that can be directly assigned to such activities relatively easily and with a high degree of accuracy</a:t>
            </a:r>
            <a:r>
              <a:rPr lang="en-US" sz="2000" dirty="0" smtClean="0"/>
              <a:t>.</a:t>
            </a:r>
          </a:p>
          <a:p>
            <a:pPr lvl="1"/>
            <a:r>
              <a:rPr lang="en-US" sz="1800" dirty="0"/>
              <a:t>Direct costs include, but are not limited to, salaries, travel, equipment, and supplies directly benefiting the grant-supported project or activity</a:t>
            </a:r>
            <a:r>
              <a:rPr lang="en-US" sz="1800" dirty="0" smtClean="0"/>
              <a:t>.</a:t>
            </a:r>
          </a:p>
          <a:p>
            <a:pPr lvl="1"/>
            <a:endParaRPr lang="en-US" sz="1800" dirty="0">
              <a:solidFill>
                <a:schemeClr val="accent1"/>
              </a:solidFill>
            </a:endParaRPr>
          </a:p>
          <a:p>
            <a:r>
              <a:rPr lang="en-US" sz="2000" dirty="0"/>
              <a:t>Most organizations also incur costs for common or joint objectives that cannot be readily identified with an individual project, program, or organizational activity</a:t>
            </a:r>
            <a:r>
              <a:rPr lang="en-US" sz="2000" dirty="0" smtClean="0"/>
              <a:t>.</a:t>
            </a:r>
          </a:p>
          <a:p>
            <a:pPr lvl="1"/>
            <a:r>
              <a:rPr lang="en-US" sz="1800" dirty="0"/>
              <a:t>Facilities operation and maintenance costs, depreciation, and administrative expenses are examples of costs that usually are treated as F&amp;A costs. </a:t>
            </a:r>
            <a:endParaRPr lang="en-US" sz="1800" dirty="0">
              <a:solidFill>
                <a:schemeClr val="accent1"/>
              </a:solidFill>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21</a:t>
            </a:fld>
            <a:endParaRPr lang="en-US" dirty="0"/>
          </a:p>
        </p:txBody>
      </p:sp>
    </p:spTree>
    <p:extLst>
      <p:ext uri="{BB962C8B-B14F-4D97-AF65-F5344CB8AC3E}">
        <p14:creationId xmlns:p14="http://schemas.microsoft.com/office/powerpoint/2010/main" val="3739240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.3 </a:t>
            </a:r>
            <a:r>
              <a:rPr lang="en-US" sz="2000" dirty="0">
                <a:solidFill>
                  <a:schemeClr val="accent2"/>
                </a:solidFill>
              </a:rPr>
              <a:t>Reimbursement of Facilities and Administrative Costs</a:t>
            </a:r>
          </a:p>
          <a:p>
            <a:endParaRPr lang="en-US" sz="2000" dirty="0" smtClean="0"/>
          </a:p>
          <a:p>
            <a:r>
              <a:rPr lang="en-US" sz="2000" dirty="0" smtClean="0"/>
              <a:t>F&amp;A </a:t>
            </a:r>
            <a:r>
              <a:rPr lang="en-US" sz="2000" dirty="0"/>
              <a:t>rates are negotiated by DCA, DFAS in the Office of Acquisition Management and Policy, </a:t>
            </a:r>
            <a:r>
              <a:rPr lang="en-US" sz="2000" dirty="0" smtClean="0"/>
              <a:t>NIH, or </a:t>
            </a:r>
            <a:r>
              <a:rPr lang="en-US" sz="2000" dirty="0"/>
              <a:t>other agency with cognizance for F&amp;A/indirect cost rate (and other special rate) negotiation</a:t>
            </a:r>
            <a:r>
              <a:rPr lang="en-US" sz="2000" dirty="0" smtClean="0"/>
              <a:t>.</a:t>
            </a:r>
          </a:p>
          <a:p>
            <a:pPr lvl="1"/>
            <a:r>
              <a:rPr lang="en-US" sz="2000" dirty="0"/>
              <a:t>Consistent with 45 CFR 75.414(f), any non-Federal entity that has never received a negotiated indirect cost rate, except for </a:t>
            </a:r>
            <a:r>
              <a:rPr lang="en-US" sz="2000" dirty="0" smtClean="0"/>
              <a:t>certain types of non-Federal may </a:t>
            </a:r>
            <a:r>
              <a:rPr lang="en-US" sz="2000" dirty="0"/>
              <a:t>elect to charge a de minimis rate of 10% of modified total direct costs (MTDC</a:t>
            </a:r>
            <a:r>
              <a:rPr lang="en-US" sz="2000" dirty="0" smtClean="0"/>
              <a:t>).</a:t>
            </a:r>
          </a:p>
          <a:p>
            <a:pPr marL="457200" lvl="1" indent="0">
              <a:buNone/>
            </a:pPr>
            <a:endParaRPr lang="en-US" sz="1600" dirty="0">
              <a:solidFill>
                <a:schemeClr val="accent1"/>
              </a:solidFill>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22</a:t>
            </a:fld>
            <a:endParaRPr lang="en-US" dirty="0"/>
          </a:p>
        </p:txBody>
      </p:sp>
    </p:spTree>
    <p:extLst>
      <p:ext uri="{BB962C8B-B14F-4D97-AF65-F5344CB8AC3E}">
        <p14:creationId xmlns:p14="http://schemas.microsoft.com/office/powerpoint/2010/main" val="2850922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.3 </a:t>
            </a:r>
            <a:r>
              <a:rPr lang="en-US" sz="2000" dirty="0">
                <a:solidFill>
                  <a:schemeClr val="accent2"/>
                </a:solidFill>
              </a:rPr>
              <a:t>Reimbursement of Facilities and Administrative </a:t>
            </a:r>
            <a:r>
              <a:rPr lang="en-US" sz="2000" dirty="0" smtClean="0">
                <a:solidFill>
                  <a:schemeClr val="accent2"/>
                </a:solidFill>
              </a:rPr>
              <a:t>Costs (cont.)</a:t>
            </a:r>
            <a:endParaRPr lang="en-US" sz="2000" dirty="0" smtClean="0"/>
          </a:p>
          <a:p>
            <a:r>
              <a:rPr lang="en-US" sz="2000" dirty="0"/>
              <a:t>NIH does not reimburse indirect costs under the following classes of awards:</a:t>
            </a:r>
          </a:p>
          <a:p>
            <a:pPr lvl="1"/>
            <a:r>
              <a:rPr lang="en-US" sz="2000" dirty="0" smtClean="0">
                <a:solidFill>
                  <a:schemeClr val="accent2"/>
                </a:solidFill>
              </a:rPr>
              <a:t>Fellowships</a:t>
            </a:r>
          </a:p>
          <a:p>
            <a:pPr lvl="1"/>
            <a:r>
              <a:rPr lang="en-US" sz="2000" dirty="0">
                <a:solidFill>
                  <a:schemeClr val="accent2"/>
                </a:solidFill>
              </a:rPr>
              <a:t>Construction and </a:t>
            </a:r>
            <a:r>
              <a:rPr lang="en-US" sz="2000" dirty="0" smtClean="0">
                <a:solidFill>
                  <a:schemeClr val="accent2"/>
                </a:solidFill>
              </a:rPr>
              <a:t>Modernization</a:t>
            </a:r>
          </a:p>
          <a:p>
            <a:pPr lvl="1"/>
            <a:r>
              <a:rPr lang="en-US" sz="2000" dirty="0">
                <a:solidFill>
                  <a:schemeClr val="accent2"/>
                </a:solidFill>
              </a:rPr>
              <a:t>Grants to </a:t>
            </a:r>
            <a:r>
              <a:rPr lang="en-US" sz="2000" dirty="0" smtClean="0">
                <a:solidFill>
                  <a:schemeClr val="accent2"/>
                </a:solidFill>
              </a:rPr>
              <a:t>Individuals</a:t>
            </a:r>
          </a:p>
          <a:p>
            <a:pPr lvl="1"/>
            <a:r>
              <a:rPr lang="en-US" sz="2000" dirty="0">
                <a:solidFill>
                  <a:schemeClr val="accent2"/>
                </a:solidFill>
              </a:rPr>
              <a:t>Grants to Federal Institutions. </a:t>
            </a:r>
            <a:endParaRPr lang="en-US" sz="2000" dirty="0" smtClean="0">
              <a:solidFill>
                <a:schemeClr val="accent2"/>
              </a:solidFill>
            </a:endParaRPr>
          </a:p>
          <a:p>
            <a:pPr lvl="1"/>
            <a:r>
              <a:rPr lang="en-US" sz="2000" dirty="0" smtClean="0">
                <a:solidFill>
                  <a:schemeClr val="accent2"/>
                </a:solidFill>
              </a:rPr>
              <a:t>Grants </a:t>
            </a:r>
            <a:r>
              <a:rPr lang="en-US" sz="2000" dirty="0">
                <a:solidFill>
                  <a:schemeClr val="accent2"/>
                </a:solidFill>
              </a:rPr>
              <a:t>in Support of Scientific Meetings (Conference Grants). </a:t>
            </a:r>
            <a:endParaRPr lang="en-US" sz="2000" dirty="0" smtClean="0">
              <a:solidFill>
                <a:schemeClr val="accent2"/>
              </a:solidFill>
            </a:endParaRPr>
          </a:p>
          <a:p>
            <a:pPr lvl="1"/>
            <a:r>
              <a:rPr lang="en-US" sz="2000" dirty="0">
                <a:solidFill>
                  <a:schemeClr val="accent2"/>
                </a:solidFill>
              </a:rPr>
              <a:t>Endowment </a:t>
            </a:r>
            <a:r>
              <a:rPr lang="en-US" sz="2000" dirty="0" smtClean="0">
                <a:solidFill>
                  <a:schemeClr val="accent2"/>
                </a:solidFill>
              </a:rPr>
              <a:t>Grants</a:t>
            </a:r>
          </a:p>
          <a:p>
            <a:pPr lvl="1"/>
            <a:endParaRPr lang="en-US" sz="2000" dirty="0" smtClean="0">
              <a:solidFill>
                <a:schemeClr val="accent2"/>
              </a:solidFill>
            </a:endParaRPr>
          </a:p>
          <a:p>
            <a:r>
              <a:rPr lang="en-US" sz="2000" dirty="0"/>
              <a:t>NIH limits the amounts included in the F&amp;A base for the following type of costs</a:t>
            </a:r>
            <a:r>
              <a:rPr lang="en-US" sz="2000" dirty="0" smtClean="0"/>
              <a:t>:</a:t>
            </a:r>
          </a:p>
          <a:p>
            <a:pPr lvl="1"/>
            <a:r>
              <a:rPr lang="en-US" sz="2000" dirty="0"/>
              <a:t>Genomic Arrays (GA) </a:t>
            </a:r>
            <a:endParaRPr lang="en-US" sz="2000" dirty="0">
              <a:solidFill>
                <a:schemeClr val="accent2"/>
              </a:solidFill>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23</a:t>
            </a:fld>
            <a:endParaRPr lang="en-US" dirty="0"/>
          </a:p>
        </p:txBody>
      </p:sp>
    </p:spTree>
    <p:extLst>
      <p:ext uri="{BB962C8B-B14F-4D97-AF65-F5344CB8AC3E}">
        <p14:creationId xmlns:p14="http://schemas.microsoft.com/office/powerpoint/2010/main" val="3712441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.3 </a:t>
            </a:r>
            <a:r>
              <a:rPr lang="en-US" sz="2000" dirty="0">
                <a:solidFill>
                  <a:schemeClr val="accent2"/>
                </a:solidFill>
              </a:rPr>
              <a:t>Reimbursement of Facilities and Administrative </a:t>
            </a:r>
            <a:r>
              <a:rPr lang="en-US" sz="2000" dirty="0" smtClean="0">
                <a:solidFill>
                  <a:schemeClr val="accent2"/>
                </a:solidFill>
              </a:rPr>
              <a:t>Costs (cont.)</a:t>
            </a:r>
            <a:endParaRPr lang="en-US" sz="2000" dirty="0" smtClean="0"/>
          </a:p>
          <a:p>
            <a:r>
              <a:rPr lang="en-US" sz="2000" dirty="0"/>
              <a:t>NIH continues to provide F&amp;A costs without the need for a negotiated rate under the following classes of awards</a:t>
            </a:r>
            <a:r>
              <a:rPr lang="en-US" sz="2000" dirty="0" smtClean="0"/>
              <a:t>:</a:t>
            </a:r>
          </a:p>
          <a:p>
            <a:pPr lvl="1"/>
            <a:r>
              <a:rPr lang="en-US" sz="2000" dirty="0"/>
              <a:t>Research Training and Education Grants (e.g., R25), and K </a:t>
            </a:r>
            <a:r>
              <a:rPr lang="en-US" sz="2000" dirty="0" smtClean="0"/>
              <a:t>Awards</a:t>
            </a:r>
          </a:p>
          <a:p>
            <a:pPr lvl="1"/>
            <a:r>
              <a:rPr lang="en-US" sz="2000" dirty="0"/>
              <a:t>Grants to Foreign Organizations and International </a:t>
            </a:r>
            <a:r>
              <a:rPr lang="en-US" sz="2000" dirty="0" smtClean="0"/>
              <a:t>Organizations</a:t>
            </a:r>
          </a:p>
          <a:p>
            <a:pPr marL="457200" lvl="1" indent="0">
              <a:buNone/>
            </a:pPr>
            <a:endParaRPr lang="en-US" sz="2000" dirty="0" smtClean="0"/>
          </a:p>
          <a:p>
            <a:r>
              <a:rPr lang="en-US" sz="2000" dirty="0">
                <a:solidFill>
                  <a:schemeClr val="accent2"/>
                </a:solidFill>
              </a:rPr>
              <a:t>5</a:t>
            </a:r>
            <a:r>
              <a:rPr lang="en-US" sz="2000" dirty="0" smtClean="0">
                <a:solidFill>
                  <a:schemeClr val="accent2"/>
                </a:solidFill>
              </a:rPr>
              <a:t>.4 </a:t>
            </a:r>
            <a:r>
              <a:rPr lang="en-US" sz="2000" dirty="0">
                <a:solidFill>
                  <a:schemeClr val="accent2"/>
                </a:solidFill>
              </a:rPr>
              <a:t>Revised Selected Items of </a:t>
            </a:r>
            <a:r>
              <a:rPr lang="en-US" sz="2000" dirty="0" smtClean="0">
                <a:solidFill>
                  <a:schemeClr val="accent2"/>
                </a:solidFill>
              </a:rPr>
              <a:t>Cost</a:t>
            </a:r>
          </a:p>
          <a:p>
            <a:r>
              <a:rPr lang="en-US" sz="2000" dirty="0"/>
              <a:t>Please note the following </a:t>
            </a:r>
            <a:r>
              <a:rPr lang="en-US" sz="2000" dirty="0" smtClean="0"/>
              <a:t>NIH policies implemented </a:t>
            </a:r>
            <a:r>
              <a:rPr lang="en-US" sz="2000" dirty="0"/>
              <a:t>based on 45 CFR Part 75</a:t>
            </a:r>
            <a:r>
              <a:rPr lang="en-US" sz="2000" dirty="0" smtClean="0"/>
              <a:t>.</a:t>
            </a:r>
            <a:endParaRPr lang="en-US" sz="2000" dirty="0" smtClean="0">
              <a:solidFill>
                <a:schemeClr val="accent2"/>
              </a:solidFill>
            </a:endParaRPr>
          </a:p>
          <a:p>
            <a:pPr lvl="1"/>
            <a:r>
              <a:rPr lang="en-US" sz="2000" dirty="0"/>
              <a:t>Value Added Tax </a:t>
            </a:r>
            <a:r>
              <a:rPr lang="en-US" sz="2000" dirty="0" smtClean="0"/>
              <a:t>Policy</a:t>
            </a:r>
          </a:p>
          <a:p>
            <a:pPr lvl="1"/>
            <a:r>
              <a:rPr lang="en-US" sz="2000" dirty="0"/>
              <a:t>Participant Support Cost </a:t>
            </a:r>
            <a:r>
              <a:rPr lang="en-US" sz="2000" dirty="0" smtClean="0"/>
              <a:t>Policy</a:t>
            </a:r>
          </a:p>
          <a:p>
            <a:pPr lvl="1"/>
            <a:r>
              <a:rPr lang="en-US" sz="2000" dirty="0" smtClean="0"/>
              <a:t>Temporary Dependent Care Cost Policy</a:t>
            </a:r>
            <a:endParaRPr lang="en-US" sz="2000" dirty="0"/>
          </a:p>
          <a:p>
            <a:endParaRPr lang="en-US" sz="2000" dirty="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24</a:t>
            </a:fld>
            <a:endParaRPr lang="en-US" dirty="0"/>
          </a:p>
        </p:txBody>
      </p:sp>
    </p:spTree>
    <p:extLst>
      <p:ext uri="{BB962C8B-B14F-4D97-AF65-F5344CB8AC3E}">
        <p14:creationId xmlns:p14="http://schemas.microsoft.com/office/powerpoint/2010/main" val="3410145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.4 </a:t>
            </a:r>
            <a:r>
              <a:rPr lang="en-US" sz="2000" dirty="0">
                <a:solidFill>
                  <a:schemeClr val="accent2"/>
                </a:solidFill>
              </a:rPr>
              <a:t>Revised Selected Items of </a:t>
            </a:r>
            <a:r>
              <a:rPr lang="en-US" sz="2000" dirty="0" smtClean="0">
                <a:solidFill>
                  <a:schemeClr val="accent2"/>
                </a:solidFill>
              </a:rPr>
              <a:t>Cost (cont.)</a:t>
            </a:r>
            <a:endParaRPr lang="en-US" sz="2000" dirty="0">
              <a:solidFill>
                <a:schemeClr val="accent2"/>
              </a:solidFill>
            </a:endParaRPr>
          </a:p>
          <a:p>
            <a:r>
              <a:rPr lang="en-US" sz="2000" dirty="0" smtClean="0"/>
              <a:t>Alteration and Renovation (Rearrangement and Reconversion cost)</a:t>
            </a:r>
          </a:p>
          <a:p>
            <a:pPr lvl="1"/>
            <a:r>
              <a:rPr lang="en-US" sz="1800" dirty="0" smtClean="0"/>
              <a:t>A recipient may rebudget up to 25 percent of the total approved budget for a budget period into A&amp;R costs without NIH prior approval unless such rebudgeting would result in a change in scope. If the rebudgeting will result in an A&amp;R project exceeding $500,000, NIH will consider the rebudgeting to be a change in scope.</a:t>
            </a:r>
          </a:p>
          <a:p>
            <a:pPr marL="457200" lvl="1" indent="0">
              <a:buNone/>
            </a:pPr>
            <a:endParaRPr lang="en-US" sz="18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25</a:t>
            </a:fld>
            <a:endParaRPr lang="en-US" dirty="0"/>
          </a:p>
        </p:txBody>
      </p:sp>
    </p:spTree>
    <p:extLst>
      <p:ext uri="{BB962C8B-B14F-4D97-AF65-F5344CB8AC3E}">
        <p14:creationId xmlns:p14="http://schemas.microsoft.com/office/powerpoint/2010/main" val="3314237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a:solidFill>
                  <a:schemeClr val="accent2"/>
                </a:solidFill>
              </a:rPr>
              <a:t>5</a:t>
            </a:r>
            <a:r>
              <a:rPr lang="en-US" sz="2000" dirty="0" smtClean="0">
                <a:solidFill>
                  <a:schemeClr val="accent2"/>
                </a:solidFill>
              </a:rPr>
              <a:t>.4 </a:t>
            </a:r>
            <a:r>
              <a:rPr lang="en-US" sz="2000" dirty="0">
                <a:solidFill>
                  <a:schemeClr val="accent2"/>
                </a:solidFill>
              </a:rPr>
              <a:t>Revised Selected Items of </a:t>
            </a:r>
            <a:r>
              <a:rPr lang="en-US" sz="2000" dirty="0" smtClean="0">
                <a:solidFill>
                  <a:schemeClr val="accent2"/>
                </a:solidFill>
              </a:rPr>
              <a:t>Cost (cont.)</a:t>
            </a:r>
            <a:endParaRPr lang="en-US" sz="2000" dirty="0">
              <a:solidFill>
                <a:schemeClr val="accent2"/>
              </a:solidFill>
            </a:endParaRPr>
          </a:p>
          <a:p>
            <a:r>
              <a:rPr lang="en-US" sz="2000" dirty="0"/>
              <a:t>Proposal </a:t>
            </a:r>
            <a:r>
              <a:rPr lang="en-US" sz="2000" dirty="0" smtClean="0"/>
              <a:t>Costs</a:t>
            </a:r>
          </a:p>
          <a:p>
            <a:pPr lvl="1"/>
            <a:r>
              <a:rPr lang="en-US" sz="1800" dirty="0"/>
              <a:t>Proposal costs are the costs of preparing bids, proposals, or applications on potential Federal and non-Federal awards or projects, including the development of data necessary to support the non-Federal entity’s bids or proposals. Proposal costs of the current accounting period of both successful and unsuccessful bids and proposals normally should be treated as indirect (F&amp;A) costs and allocated currently to all activities of the non- Federal entity. No proposal costs of past accounting periods will be allocable to the current period</a:t>
            </a:r>
            <a:r>
              <a:rPr lang="en-US" sz="1800" dirty="0" smtClean="0"/>
              <a:t>.</a:t>
            </a:r>
          </a:p>
          <a:p>
            <a:pPr lvl="1"/>
            <a:endParaRPr lang="en-US" sz="2000" dirty="0"/>
          </a:p>
          <a:p>
            <a:pPr marL="400050"/>
            <a:r>
              <a:rPr lang="en-US" sz="2000" dirty="0"/>
              <a:t>Rearrangement and Reconversion </a:t>
            </a:r>
            <a:r>
              <a:rPr lang="en-US" sz="2000" dirty="0" smtClean="0"/>
              <a:t>Costs</a:t>
            </a:r>
          </a:p>
          <a:p>
            <a:pPr marL="800100" lvl="1"/>
            <a:r>
              <a:rPr lang="en-US" sz="1800" dirty="0"/>
              <a:t>See Alteration and Renovation costs.</a:t>
            </a: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26</a:t>
            </a:fld>
            <a:endParaRPr lang="en-US" dirty="0"/>
          </a:p>
        </p:txBody>
      </p:sp>
    </p:spTree>
    <p:extLst>
      <p:ext uri="{BB962C8B-B14F-4D97-AF65-F5344CB8AC3E}">
        <p14:creationId xmlns:p14="http://schemas.microsoft.com/office/powerpoint/2010/main" val="463572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171450" indent="0">
              <a:buNone/>
            </a:pPr>
            <a:r>
              <a:rPr lang="en-US" sz="2000" dirty="0">
                <a:solidFill>
                  <a:schemeClr val="accent2"/>
                </a:solidFill>
              </a:rPr>
              <a:t>6</a:t>
            </a:r>
            <a:r>
              <a:rPr lang="en-US" sz="2000" dirty="0" smtClean="0">
                <a:solidFill>
                  <a:schemeClr val="accent2"/>
                </a:solidFill>
              </a:rPr>
              <a:t> </a:t>
            </a:r>
            <a:r>
              <a:rPr lang="en-US" sz="2000" dirty="0">
                <a:solidFill>
                  <a:schemeClr val="accent2"/>
                </a:solidFill>
              </a:rPr>
              <a:t>NIH Standard Terms of </a:t>
            </a:r>
            <a:r>
              <a:rPr lang="en-US" sz="2000" dirty="0" smtClean="0">
                <a:solidFill>
                  <a:schemeClr val="accent2"/>
                </a:solidFill>
              </a:rPr>
              <a:t>Award</a:t>
            </a:r>
          </a:p>
          <a:p>
            <a:pPr marL="171450" indent="0">
              <a:buNone/>
            </a:pPr>
            <a:r>
              <a:rPr lang="en-US" sz="2000" dirty="0"/>
              <a:t>Federal administrative requirements allow agencies to waive certain cost-related and administrative prior approvals; these are known as expanded authorities. </a:t>
            </a:r>
            <a:endParaRPr lang="en-US" sz="2000" dirty="0" smtClean="0"/>
          </a:p>
          <a:p>
            <a:pPr marL="914400" lvl="1"/>
            <a:r>
              <a:rPr lang="en-US" sz="1800" dirty="0"/>
              <a:t>Certain award instruments, grant programs, and types of recipients are routinely excluded from the authority to automatically carry over unobligated balances</a:t>
            </a:r>
            <a:r>
              <a:rPr lang="en-US" sz="1800" dirty="0" smtClean="0"/>
              <a:t>.</a:t>
            </a:r>
          </a:p>
          <a:p>
            <a:pPr marL="914400" lvl="1"/>
            <a:endParaRPr lang="en-US" sz="1800" dirty="0">
              <a:solidFill>
                <a:schemeClr val="accent2"/>
              </a:solidFill>
            </a:endParaRPr>
          </a:p>
          <a:p>
            <a:pPr marL="514350"/>
            <a:r>
              <a:rPr lang="en-US" sz="2000" dirty="0"/>
              <a:t>Recipients should be aware that any consistent pattern of failure to adhere to those deadlines for reporting or notification will be grounds for excluding that recipient from a specific authority.</a:t>
            </a:r>
            <a:endParaRPr lang="en-US" sz="2000" dirty="0">
              <a:solidFill>
                <a:schemeClr val="accent2"/>
              </a:solidFill>
            </a:endParaRPr>
          </a:p>
          <a:p>
            <a:pPr marL="571500" lvl="1" indent="0">
              <a:buNone/>
            </a:pPr>
            <a:endParaRPr lang="en-US" sz="18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27</a:t>
            </a:fld>
            <a:endParaRPr lang="en-US" dirty="0"/>
          </a:p>
        </p:txBody>
      </p:sp>
    </p:spTree>
    <p:extLst>
      <p:ext uri="{BB962C8B-B14F-4D97-AF65-F5344CB8AC3E}">
        <p14:creationId xmlns:p14="http://schemas.microsoft.com/office/powerpoint/2010/main" val="538851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solidFill>
                  <a:schemeClr val="accent2"/>
                </a:solidFill>
              </a:rPr>
              <a:t>6</a:t>
            </a:r>
            <a:r>
              <a:rPr lang="en-US" sz="2000" dirty="0" smtClean="0">
                <a:solidFill>
                  <a:schemeClr val="accent2"/>
                </a:solidFill>
              </a:rPr>
              <a:t>.1 </a:t>
            </a:r>
            <a:r>
              <a:rPr lang="en-US" sz="2000" dirty="0">
                <a:solidFill>
                  <a:schemeClr val="accent2"/>
                </a:solidFill>
              </a:rPr>
              <a:t>Carryover of Unobligated Balances from One Budget Period to Any Subsequent Budget </a:t>
            </a:r>
            <a:r>
              <a:rPr lang="en-US" sz="2000" dirty="0" smtClean="0">
                <a:solidFill>
                  <a:schemeClr val="accent2"/>
                </a:solidFill>
              </a:rPr>
              <a:t>Period</a:t>
            </a:r>
          </a:p>
          <a:p>
            <a:pPr marL="0" indent="0">
              <a:buNone/>
            </a:pPr>
            <a:r>
              <a:rPr lang="en-US" sz="2000" dirty="0"/>
              <a:t>The NoA will include a term and condition to indicate the disposition of unobligated balances. </a:t>
            </a:r>
            <a:endParaRPr lang="en-US" sz="2000" dirty="0" smtClean="0"/>
          </a:p>
          <a:p>
            <a:pPr lvl="1"/>
            <a:r>
              <a:rPr lang="en-US" sz="2000" dirty="0"/>
              <a:t>The term and condition will state whether the recipient has automatic carryover authority, or if prior approval is required by the NIH awarding IC</a:t>
            </a:r>
            <a:r>
              <a:rPr lang="en-US" sz="2000" dirty="0" smtClean="0"/>
              <a:t>.</a:t>
            </a:r>
          </a:p>
          <a:p>
            <a:pPr lvl="1"/>
            <a:endParaRPr lang="en-US" sz="2000" dirty="0"/>
          </a:p>
          <a:p>
            <a:pPr marL="0" indent="0">
              <a:buNone/>
            </a:pPr>
            <a:r>
              <a:rPr lang="en-US" sz="2000" dirty="0"/>
              <a:t>Automatic carryover of unobligated balances applies to all awards </a:t>
            </a:r>
            <a:r>
              <a:rPr lang="en-US" sz="2000" u="sng" dirty="0"/>
              <a:t>except centers </a:t>
            </a:r>
            <a:r>
              <a:rPr lang="en-US" sz="2000" dirty="0"/>
              <a:t>(P50, P60, P30, other), cooperative agreements (U), Kirschstein-NRSA institutional research training grants (T), non-Fast Track Phase I SBIR and STTR awards (R43 and R41), clinical trials (regardless of activity code), and awards to individuals.</a:t>
            </a:r>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28</a:t>
            </a:fld>
            <a:endParaRPr lang="en-US" dirty="0"/>
          </a:p>
        </p:txBody>
      </p:sp>
    </p:spTree>
    <p:extLst>
      <p:ext uri="{BB962C8B-B14F-4D97-AF65-F5344CB8AC3E}">
        <p14:creationId xmlns:p14="http://schemas.microsoft.com/office/powerpoint/2010/main" val="11314032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solidFill>
                  <a:schemeClr val="accent2"/>
                </a:solidFill>
              </a:rPr>
              <a:t>6</a:t>
            </a:r>
            <a:r>
              <a:rPr lang="en-US" sz="2000" dirty="0" smtClean="0">
                <a:solidFill>
                  <a:schemeClr val="accent2"/>
                </a:solidFill>
              </a:rPr>
              <a:t>.2 </a:t>
            </a:r>
            <a:r>
              <a:rPr lang="en-US" sz="2000" dirty="0">
                <a:solidFill>
                  <a:schemeClr val="accent2"/>
                </a:solidFill>
              </a:rPr>
              <a:t>Cost Related Prior Approvals</a:t>
            </a:r>
          </a:p>
          <a:p>
            <a:pPr marL="0" indent="0">
              <a:buNone/>
            </a:pPr>
            <a:r>
              <a:rPr lang="en-US" sz="2000" dirty="0" smtClean="0"/>
              <a:t>NIH prior approval is </a:t>
            </a:r>
            <a:r>
              <a:rPr lang="en-US" sz="2000" u="sng" dirty="0" smtClean="0"/>
              <a:t>not required </a:t>
            </a:r>
            <a:r>
              <a:rPr lang="en-US" sz="2000" dirty="0" smtClean="0"/>
              <a:t>to rebudget funds for any direct cost item that the applicable cost principles identify as requiring the Federal awarding agency’s prior approval, unless the incurrence of costs is associated with or is considered to be a change in scope. </a:t>
            </a:r>
            <a:endParaRPr lang="en-US" sz="1600" dirty="0" smtClean="0"/>
          </a:p>
          <a:p>
            <a:pPr lvl="1"/>
            <a:r>
              <a:rPr lang="en-US" sz="1800" dirty="0" smtClean="0">
                <a:solidFill>
                  <a:schemeClr val="tx2"/>
                </a:solidFill>
              </a:rPr>
              <a:t>Incur </a:t>
            </a:r>
            <a:r>
              <a:rPr lang="en-US" sz="1800" dirty="0">
                <a:solidFill>
                  <a:schemeClr val="tx2"/>
                </a:solidFill>
              </a:rPr>
              <a:t>pre-award cost </a:t>
            </a:r>
            <a:r>
              <a:rPr lang="en-US" sz="1800" dirty="0" smtClean="0">
                <a:solidFill>
                  <a:schemeClr val="tx2"/>
                </a:solidFill>
              </a:rPr>
              <a:t>up to 90 days before the beginning date of the initial budget period of a new or renewal award.</a:t>
            </a:r>
            <a:endParaRPr lang="en-US" sz="1800" dirty="0">
              <a:solidFill>
                <a:schemeClr val="tx2"/>
              </a:solidFill>
            </a:endParaRPr>
          </a:p>
          <a:p>
            <a:pPr lvl="1"/>
            <a:r>
              <a:rPr lang="en-US" sz="1800" dirty="0">
                <a:solidFill>
                  <a:schemeClr val="tx2"/>
                </a:solidFill>
              </a:rPr>
              <a:t>Initiate a one-time </a:t>
            </a:r>
            <a:r>
              <a:rPr lang="en-US" sz="1800" dirty="0" smtClean="0">
                <a:solidFill>
                  <a:schemeClr val="tx2"/>
                </a:solidFill>
              </a:rPr>
              <a:t>extension of the final budget period of a previously approved project period without additional funds.</a:t>
            </a:r>
            <a:endParaRPr lang="en-US" sz="1800" dirty="0">
              <a:solidFill>
                <a:schemeClr val="tx2"/>
              </a:solidFill>
            </a:endParaRPr>
          </a:p>
          <a:p>
            <a:pPr lvl="1"/>
            <a:r>
              <a:rPr lang="en-US" sz="1800" dirty="0">
                <a:solidFill>
                  <a:schemeClr val="tx2"/>
                </a:solidFill>
              </a:rPr>
              <a:t>Carryforward Unobligated </a:t>
            </a:r>
            <a:r>
              <a:rPr lang="en-US" sz="1800" dirty="0" smtClean="0">
                <a:solidFill>
                  <a:schemeClr val="tx2"/>
                </a:solidFill>
              </a:rPr>
              <a:t>balances from one budget period to any subsequent budget period.</a:t>
            </a:r>
            <a:endParaRPr lang="en-US" sz="1800" dirty="0">
              <a:solidFill>
                <a:schemeClr val="tx2"/>
              </a:solidFill>
            </a:endParaRPr>
          </a:p>
          <a:p>
            <a:pPr lvl="1"/>
            <a:r>
              <a:rPr lang="en-US" sz="1800" dirty="0">
                <a:solidFill>
                  <a:schemeClr val="tx2"/>
                </a:solidFill>
              </a:rPr>
              <a:t>Rebudget among budget categories</a:t>
            </a:r>
          </a:p>
          <a:p>
            <a:pPr lvl="1"/>
            <a:r>
              <a:rPr lang="en-US" sz="1800" dirty="0">
                <a:solidFill>
                  <a:schemeClr val="tx2"/>
                </a:solidFill>
              </a:rPr>
              <a:t>Rebudget between direct and F&amp;A costs</a:t>
            </a:r>
          </a:p>
          <a:p>
            <a:pPr lvl="1"/>
            <a:r>
              <a:rPr lang="en-US" sz="1800" dirty="0">
                <a:solidFill>
                  <a:schemeClr val="tx2"/>
                </a:solidFill>
              </a:rPr>
              <a:t>Provide subwards based on fixed </a:t>
            </a:r>
            <a:r>
              <a:rPr lang="en-US" sz="1800" dirty="0" smtClean="0">
                <a:solidFill>
                  <a:schemeClr val="tx2"/>
                </a:solidFill>
              </a:rPr>
              <a:t>amounts, provided that the </a:t>
            </a:r>
            <a:r>
              <a:rPr lang="en-US" sz="1800" dirty="0" err="1" smtClean="0">
                <a:solidFill>
                  <a:schemeClr val="tx2"/>
                </a:solidFill>
              </a:rPr>
              <a:t>subawards</a:t>
            </a:r>
            <a:r>
              <a:rPr lang="en-US" sz="1800" dirty="0" smtClean="0">
                <a:solidFill>
                  <a:schemeClr val="tx2"/>
                </a:solidFill>
              </a:rPr>
              <a:t> meet the requirements for fixed amount awards in 45 CFR 75.201. </a:t>
            </a:r>
            <a:endParaRPr lang="en-US" sz="1800" dirty="0">
              <a:solidFill>
                <a:schemeClr val="tx2"/>
              </a:solidFill>
            </a:endParaRPr>
          </a:p>
          <a:p>
            <a:pPr lvl="1"/>
            <a:endParaRPr lang="en-US" sz="1600" dirty="0" smtClean="0">
              <a:solidFill>
                <a:schemeClr val="accent2"/>
              </a:solidFill>
            </a:endParaRPr>
          </a:p>
          <a:p>
            <a:pPr lvl="1"/>
            <a:endParaRPr lang="en-US" sz="14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29</a:t>
            </a:fld>
            <a:endParaRPr lang="en-US" dirty="0"/>
          </a:p>
        </p:txBody>
      </p:sp>
    </p:spTree>
    <p:extLst>
      <p:ext uri="{BB962C8B-B14F-4D97-AF65-F5344CB8AC3E}">
        <p14:creationId xmlns:p14="http://schemas.microsoft.com/office/powerpoint/2010/main" val="2390588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We Go!!</a:t>
            </a:r>
            <a:endParaRPr lang="en-US" dirty="0"/>
          </a:p>
        </p:txBody>
      </p:sp>
      <p:sp>
        <p:nvSpPr>
          <p:cNvPr id="3" name="Content Placeholder 2"/>
          <p:cNvSpPr>
            <a:spLocks noGrp="1"/>
          </p:cNvSpPr>
          <p:nvPr>
            <p:ph idx="1"/>
          </p:nvPr>
        </p:nvSpPr>
        <p:spPr/>
        <p:txBody>
          <a:bodyPr/>
          <a:lstStyle/>
          <a:p>
            <a:r>
              <a:rPr lang="en-US" sz="2600" dirty="0" smtClean="0"/>
              <a:t>NIH is working with other Federal Research Agencies to develop a Research Terms and Conditions Overlay document.</a:t>
            </a:r>
          </a:p>
          <a:p>
            <a:pPr lvl="1"/>
            <a:r>
              <a:rPr lang="en-US" dirty="0" smtClean="0"/>
              <a:t>Overlay will serve as a companion document to provide additional clarity for select provisions consistent with government-wide research policy.</a:t>
            </a:r>
            <a:endParaRPr lang="en-US" dirty="0"/>
          </a:p>
          <a:p>
            <a:pPr lvl="1"/>
            <a:endParaRPr lang="en-US" dirty="0"/>
          </a:p>
          <a:p>
            <a:r>
              <a:rPr lang="en-US" sz="2600" dirty="0" smtClean="0"/>
              <a:t>Until the Overlay document is complete, Federal Research Agencies have been encouraged to develop their own Interim Terms and Conditions.</a:t>
            </a:r>
            <a:endParaRPr lang="en-US" sz="2600" dirty="0"/>
          </a:p>
        </p:txBody>
      </p:sp>
      <p:sp>
        <p:nvSpPr>
          <p:cNvPr id="4" name="Slide Number Placeholder 3"/>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3</a:t>
            </a:fld>
            <a:endParaRPr lang="en-US" dirty="0">
              <a:solidFill>
                <a:srgbClr val="00359E"/>
              </a:solidFill>
            </a:endParaRPr>
          </a:p>
        </p:txBody>
      </p:sp>
    </p:spTree>
    <p:extLst>
      <p:ext uri="{BB962C8B-B14F-4D97-AF65-F5344CB8AC3E}">
        <p14:creationId xmlns:p14="http://schemas.microsoft.com/office/powerpoint/2010/main" val="2977100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solidFill>
                  <a:schemeClr val="accent2"/>
                </a:solidFill>
              </a:rPr>
              <a:t>6</a:t>
            </a:r>
            <a:r>
              <a:rPr lang="en-US" sz="2000" dirty="0" smtClean="0">
                <a:solidFill>
                  <a:schemeClr val="accent2"/>
                </a:solidFill>
              </a:rPr>
              <a:t>.2 </a:t>
            </a:r>
            <a:r>
              <a:rPr lang="en-US" sz="2000" dirty="0">
                <a:solidFill>
                  <a:schemeClr val="accent2"/>
                </a:solidFill>
              </a:rPr>
              <a:t>Cost Related Prior </a:t>
            </a:r>
            <a:r>
              <a:rPr lang="en-US" sz="2000" dirty="0" smtClean="0">
                <a:solidFill>
                  <a:schemeClr val="accent2"/>
                </a:solidFill>
              </a:rPr>
              <a:t>Approvals (cont.)</a:t>
            </a:r>
          </a:p>
          <a:p>
            <a:pPr lvl="1"/>
            <a:r>
              <a:rPr lang="en-US" sz="2000" dirty="0">
                <a:solidFill>
                  <a:schemeClr val="tx2"/>
                </a:solidFill>
              </a:rPr>
              <a:t>Direct charge the salaries of administrative and clerical staff if conditions in 45 CFR § 75.413 are met</a:t>
            </a:r>
            <a:r>
              <a:rPr lang="en-US" sz="2000" dirty="0" smtClean="0">
                <a:solidFill>
                  <a:schemeClr val="tx2"/>
                </a:solidFill>
              </a:rPr>
              <a:t>.</a:t>
            </a:r>
            <a:endParaRPr lang="en-US" sz="2000" dirty="0">
              <a:solidFill>
                <a:schemeClr val="accent2"/>
              </a:solidFill>
            </a:endParaRPr>
          </a:p>
          <a:p>
            <a:pPr lvl="1"/>
            <a:r>
              <a:rPr lang="en-US" sz="2000" dirty="0" smtClean="0">
                <a:solidFill>
                  <a:schemeClr val="tx2"/>
                </a:solidFill>
              </a:rPr>
              <a:t>Direct </a:t>
            </a:r>
            <a:r>
              <a:rPr lang="en-US" sz="2000" dirty="0">
                <a:solidFill>
                  <a:schemeClr val="tx2"/>
                </a:solidFill>
              </a:rPr>
              <a:t>charge payments of Incidental activities for which supplemental compensation is allowable under written institutional policy (at a rate not to exceed the institutional base salary</a:t>
            </a:r>
            <a:r>
              <a:rPr lang="en-US" sz="2000" dirty="0" smtClean="0">
                <a:solidFill>
                  <a:schemeClr val="tx2"/>
                </a:solidFill>
              </a:rPr>
              <a:t>).</a:t>
            </a:r>
            <a:endParaRPr lang="en-US" sz="2000" dirty="0">
              <a:solidFill>
                <a:schemeClr val="tx2"/>
              </a:solidFill>
            </a:endParaRPr>
          </a:p>
          <a:p>
            <a:pPr lvl="1"/>
            <a:r>
              <a:rPr lang="en-US" sz="2000" dirty="0">
                <a:solidFill>
                  <a:schemeClr val="tx2"/>
                </a:solidFill>
              </a:rPr>
              <a:t>Include charges for Intra-IHE faculty consulting on sponsored agreements that exceed a faculty member’s base salary, but only in unusual </a:t>
            </a:r>
            <a:r>
              <a:rPr lang="en-US" sz="2000" dirty="0" smtClean="0">
                <a:solidFill>
                  <a:schemeClr val="tx2"/>
                </a:solidFill>
              </a:rPr>
              <a:t>cases.</a:t>
            </a:r>
          </a:p>
          <a:p>
            <a:pPr lvl="1"/>
            <a:r>
              <a:rPr lang="en-US" sz="2000" dirty="0" smtClean="0">
                <a:solidFill>
                  <a:schemeClr val="tx2"/>
                </a:solidFill>
              </a:rPr>
              <a:t>Direct </a:t>
            </a:r>
            <a:r>
              <a:rPr lang="en-US" sz="2000" dirty="0">
                <a:solidFill>
                  <a:schemeClr val="tx2"/>
                </a:solidFill>
              </a:rPr>
              <a:t>charge capital expenditures for general </a:t>
            </a:r>
            <a:r>
              <a:rPr lang="en-US" sz="2000" dirty="0" smtClean="0">
                <a:solidFill>
                  <a:schemeClr val="tx2"/>
                </a:solidFill>
              </a:rPr>
              <a:t>purpose equipment. </a:t>
            </a:r>
          </a:p>
          <a:p>
            <a:pPr lvl="1"/>
            <a:r>
              <a:rPr lang="en-US" sz="2000" dirty="0" smtClean="0">
                <a:solidFill>
                  <a:schemeClr val="tx2"/>
                </a:solidFill>
              </a:rPr>
              <a:t>Direct </a:t>
            </a:r>
            <a:r>
              <a:rPr lang="en-US" sz="2000" dirty="0">
                <a:solidFill>
                  <a:schemeClr val="tx2"/>
                </a:solidFill>
              </a:rPr>
              <a:t>charge capital expenditures for special purpose equipment with a unit cost over $5,000.</a:t>
            </a:r>
          </a:p>
          <a:p>
            <a:pPr lvl="1"/>
            <a:endParaRPr lang="en-US" sz="1600" dirty="0" smtClean="0">
              <a:solidFill>
                <a:schemeClr val="accent2"/>
              </a:solidFill>
            </a:endParaRPr>
          </a:p>
          <a:p>
            <a:pPr lvl="1"/>
            <a:endParaRPr lang="en-US" sz="14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30</a:t>
            </a:fld>
            <a:endParaRPr lang="en-US" dirty="0"/>
          </a:p>
        </p:txBody>
      </p:sp>
    </p:spTree>
    <p:extLst>
      <p:ext uri="{BB962C8B-B14F-4D97-AF65-F5344CB8AC3E}">
        <p14:creationId xmlns:p14="http://schemas.microsoft.com/office/powerpoint/2010/main" val="2367084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solidFill>
                  <a:schemeClr val="accent2"/>
                </a:solidFill>
              </a:rPr>
              <a:t>7</a:t>
            </a:r>
            <a:r>
              <a:rPr lang="en-US" sz="2000" dirty="0" smtClean="0">
                <a:solidFill>
                  <a:schemeClr val="accent2"/>
                </a:solidFill>
              </a:rPr>
              <a:t> </a:t>
            </a:r>
            <a:r>
              <a:rPr lang="en-US" sz="2000" dirty="0">
                <a:solidFill>
                  <a:schemeClr val="accent2"/>
                </a:solidFill>
              </a:rPr>
              <a:t>Management Systems and Procedures</a:t>
            </a:r>
          </a:p>
          <a:p>
            <a:pPr marL="0" indent="0">
              <a:buNone/>
            </a:pPr>
            <a:r>
              <a:rPr lang="en-US" sz="2000" u="sng" dirty="0" smtClean="0"/>
              <a:t>Procurement </a:t>
            </a:r>
            <a:r>
              <a:rPr lang="en-US" sz="2000" u="sng" dirty="0"/>
              <a:t>System Standards </a:t>
            </a:r>
            <a:r>
              <a:rPr lang="en-US" sz="2000" u="sng" dirty="0" smtClean="0"/>
              <a:t>and Requirements</a:t>
            </a:r>
            <a:endParaRPr lang="en-US" sz="2000" u="sng" dirty="0"/>
          </a:p>
          <a:p>
            <a:pPr marL="0" indent="0">
              <a:buNone/>
            </a:pPr>
            <a:endParaRPr lang="en-US" sz="2000" dirty="0" smtClean="0"/>
          </a:p>
          <a:p>
            <a:pPr marL="0" indent="0">
              <a:buNone/>
            </a:pPr>
            <a:r>
              <a:rPr lang="en-US" sz="2000" dirty="0" smtClean="0"/>
              <a:t>Recipients </a:t>
            </a:r>
            <a:r>
              <a:rPr lang="en-US" sz="2000" dirty="0"/>
              <a:t>must follow the requirements </a:t>
            </a:r>
            <a:r>
              <a:rPr lang="en-US" sz="2000" dirty="0" smtClean="0"/>
              <a:t>in 45 </a:t>
            </a:r>
            <a:r>
              <a:rPr lang="en-US" sz="2000" dirty="0"/>
              <a:t>CFR parts 75.327 through 75.335 for the purchase of goods or services through contracts under grants.</a:t>
            </a:r>
            <a:endParaRPr lang="en-US" sz="2000" dirty="0" smtClean="0">
              <a:solidFill>
                <a:schemeClr val="accent2"/>
              </a:solidFill>
            </a:endParaRPr>
          </a:p>
          <a:p>
            <a:pPr lvl="1"/>
            <a:r>
              <a:rPr lang="en-US" sz="2000" i="1" dirty="0"/>
              <a:t>Note: OMB has provided a one-year grace period for implementation of these subsections for IHEs and nonprofit organizations.  Thus, these requirements are expected to take effect for these entities for their first fiscal year after December 26, 2015.</a:t>
            </a:r>
            <a:endParaRPr lang="en-US" sz="20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31</a:t>
            </a:fld>
            <a:endParaRPr lang="en-US" dirty="0"/>
          </a:p>
        </p:txBody>
      </p:sp>
    </p:spTree>
    <p:extLst>
      <p:ext uri="{BB962C8B-B14F-4D97-AF65-F5344CB8AC3E}">
        <p14:creationId xmlns:p14="http://schemas.microsoft.com/office/powerpoint/2010/main" val="3319733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solidFill>
                  <a:schemeClr val="accent2"/>
                </a:solidFill>
              </a:rPr>
              <a:t>8</a:t>
            </a:r>
            <a:r>
              <a:rPr lang="en-US" sz="2000" dirty="0" smtClean="0">
                <a:solidFill>
                  <a:schemeClr val="accent2"/>
                </a:solidFill>
              </a:rPr>
              <a:t> </a:t>
            </a:r>
            <a:r>
              <a:rPr lang="en-US" sz="2000" dirty="0">
                <a:solidFill>
                  <a:schemeClr val="accent2"/>
                </a:solidFill>
              </a:rPr>
              <a:t>Audits</a:t>
            </a:r>
          </a:p>
          <a:p>
            <a:pPr marL="0" indent="0">
              <a:buNone/>
            </a:pPr>
            <a:r>
              <a:rPr lang="en-US" sz="2000" dirty="0"/>
              <a:t>NIH recipients (other than Federal institutions) are subject to the audit requirements of OMB 2 CFR 200, Subpart F—Audit Requirements, as implemented by HHS at 45 CFR Subpart F and in the </a:t>
            </a:r>
            <a:r>
              <a:rPr lang="en-US" sz="2000" dirty="0" smtClean="0"/>
              <a:t>NIHGPS.</a:t>
            </a:r>
          </a:p>
          <a:p>
            <a:pPr lvl="1"/>
            <a:r>
              <a:rPr lang="en-US" sz="1800" dirty="0"/>
              <a:t>In general, </a:t>
            </a:r>
            <a:r>
              <a:rPr lang="en-US" sz="1800" dirty="0" smtClean="0"/>
              <a:t>Subpart F requires a </a:t>
            </a:r>
            <a:r>
              <a:rPr lang="en-US" sz="1800" dirty="0"/>
              <a:t>State government, local government, or non-profit organization (including institutions of higher education) that </a:t>
            </a:r>
            <a:r>
              <a:rPr lang="en-US" sz="1800" u="sng" dirty="0"/>
              <a:t>expends $750,000 </a:t>
            </a:r>
            <a:r>
              <a:rPr lang="en-US" sz="1800" dirty="0"/>
              <a:t>or more per year under Federal grants, cooperative agreements, and/or procurement contracts to have an annual audit by a public accountant or a Federal, State, or local governmental audit organization.</a:t>
            </a:r>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32</a:t>
            </a:fld>
            <a:endParaRPr lang="en-US" dirty="0"/>
          </a:p>
        </p:txBody>
      </p:sp>
    </p:spTree>
    <p:extLst>
      <p:ext uri="{BB962C8B-B14F-4D97-AF65-F5344CB8AC3E}">
        <p14:creationId xmlns:p14="http://schemas.microsoft.com/office/powerpoint/2010/main" val="27275499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000" dirty="0">
                <a:solidFill>
                  <a:schemeClr val="accent2"/>
                </a:solidFill>
              </a:rPr>
              <a:t>9</a:t>
            </a:r>
            <a:r>
              <a:rPr lang="en-US" sz="2000" dirty="0" smtClean="0">
                <a:solidFill>
                  <a:schemeClr val="accent2"/>
                </a:solidFill>
              </a:rPr>
              <a:t> </a:t>
            </a:r>
            <a:r>
              <a:rPr lang="en-US" sz="2000" dirty="0">
                <a:solidFill>
                  <a:schemeClr val="accent2"/>
                </a:solidFill>
              </a:rPr>
              <a:t>Special Award Conditions</a:t>
            </a:r>
          </a:p>
          <a:p>
            <a:pPr marL="0" indent="0">
              <a:buNone/>
            </a:pPr>
            <a:r>
              <a:rPr lang="en-US" sz="2000" dirty="0"/>
              <a:t>A recipient’s failure to comply with the terms and conditions of award, including confirmed instances of research misconduct, may cause NIH to take one or more actions, depending on the severity and duration of the non-compliance. </a:t>
            </a:r>
            <a:endParaRPr lang="en-US" sz="2000" dirty="0" smtClean="0"/>
          </a:p>
          <a:p>
            <a:endParaRPr lang="en-US" sz="2000" dirty="0" smtClean="0"/>
          </a:p>
          <a:p>
            <a:r>
              <a:rPr lang="en-US" sz="2000" dirty="0" smtClean="0"/>
              <a:t>Provisions </a:t>
            </a:r>
            <a:r>
              <a:rPr lang="en-US" sz="2000" dirty="0"/>
              <a:t>described in the most recent edition of the NIH Grants Policy Statement remain in effect for:</a:t>
            </a:r>
          </a:p>
          <a:p>
            <a:pPr lvl="1"/>
            <a:r>
              <a:rPr lang="en-US" sz="2000" dirty="0"/>
              <a:t>Modification of the Terms of Award;</a:t>
            </a:r>
          </a:p>
          <a:p>
            <a:pPr lvl="1"/>
            <a:r>
              <a:rPr lang="en-US" sz="2000" dirty="0"/>
              <a:t>Enforcement Actions:  Suspension, Termination, and Withholding of Support;</a:t>
            </a:r>
          </a:p>
          <a:p>
            <a:pPr lvl="1"/>
            <a:r>
              <a:rPr lang="en-US" sz="2000" dirty="0"/>
              <a:t>Other Enforcement Actions;</a:t>
            </a:r>
          </a:p>
          <a:p>
            <a:pPr lvl="1"/>
            <a:r>
              <a:rPr lang="en-US" sz="2000" dirty="0"/>
              <a:t>Recovery of Funds; and</a:t>
            </a:r>
          </a:p>
          <a:p>
            <a:pPr lvl="1"/>
            <a:r>
              <a:rPr lang="en-US" sz="2000" dirty="0"/>
              <a:t>Debt Collection. </a:t>
            </a:r>
          </a:p>
          <a:p>
            <a:endParaRPr lang="en-US" sz="20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33</a:t>
            </a:fld>
            <a:endParaRPr lang="en-US" dirty="0"/>
          </a:p>
        </p:txBody>
      </p:sp>
    </p:spTree>
    <p:extLst>
      <p:ext uri="{BB962C8B-B14F-4D97-AF65-F5344CB8AC3E}">
        <p14:creationId xmlns:p14="http://schemas.microsoft.com/office/powerpoint/2010/main" val="21980841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solidFill>
                  <a:schemeClr val="accent2"/>
                </a:solidFill>
              </a:rPr>
              <a:t>10 </a:t>
            </a:r>
            <a:r>
              <a:rPr lang="en-US" sz="2400" dirty="0">
                <a:solidFill>
                  <a:schemeClr val="accent2"/>
                </a:solidFill>
              </a:rPr>
              <a:t>Closeout</a:t>
            </a:r>
          </a:p>
          <a:p>
            <a:pPr marL="0" indent="0">
              <a:buNone/>
            </a:pPr>
            <a:r>
              <a:rPr lang="en-US" sz="2400" dirty="0" smtClean="0"/>
              <a:t>Recipients </a:t>
            </a:r>
            <a:r>
              <a:rPr lang="en-US" sz="2400" dirty="0"/>
              <a:t>must submit a final FFR, final progress report, and Final Invention Statement and Certification within </a:t>
            </a:r>
            <a:r>
              <a:rPr lang="en-US" sz="2400" u="sng" dirty="0"/>
              <a:t>120 calendar days </a:t>
            </a:r>
            <a:r>
              <a:rPr lang="en-US" sz="2400" dirty="0"/>
              <a:t>of the end of grant support. The reports </a:t>
            </a:r>
            <a:r>
              <a:rPr lang="en-US" sz="2400" dirty="0" smtClean="0"/>
              <a:t>become </a:t>
            </a:r>
            <a:r>
              <a:rPr lang="en-US" sz="2400" dirty="0"/>
              <a:t>overdue </a:t>
            </a:r>
            <a:r>
              <a:rPr lang="en-US" sz="2400" u="sng" dirty="0"/>
              <a:t>the day after </a:t>
            </a:r>
            <a:r>
              <a:rPr lang="en-US" sz="2400" dirty="0"/>
              <a:t>the 120 day period ends</a:t>
            </a:r>
            <a:r>
              <a:rPr lang="en-US" sz="2400" dirty="0" smtClean="0"/>
              <a:t>.</a:t>
            </a:r>
            <a:endParaRPr lang="en-US" sz="2400" dirty="0"/>
          </a:p>
          <a:p>
            <a:pPr lvl="1"/>
            <a:r>
              <a:rPr lang="en-US" sz="2400" dirty="0" smtClean="0"/>
              <a:t>This provisions is aligned with the clarification being proposed for the Closeout provision within the Research Terms and Conditions Overlay document.</a:t>
            </a:r>
            <a:endParaRPr lang="en-US" sz="2400" dirty="0"/>
          </a:p>
          <a:p>
            <a:endParaRPr lang="en-US" sz="20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34</a:t>
            </a:fld>
            <a:endParaRPr lang="en-US" dirty="0"/>
          </a:p>
        </p:txBody>
      </p:sp>
    </p:spTree>
    <p:extLst>
      <p:ext uri="{BB962C8B-B14F-4D97-AF65-F5344CB8AC3E}">
        <p14:creationId xmlns:p14="http://schemas.microsoft.com/office/powerpoint/2010/main" val="41215628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solidFill>
                  <a:schemeClr val="accent2"/>
                </a:solidFill>
              </a:rPr>
              <a:t>11 </a:t>
            </a:r>
            <a:r>
              <a:rPr lang="en-US" sz="2400" dirty="0">
                <a:solidFill>
                  <a:schemeClr val="accent2"/>
                </a:solidFill>
              </a:rPr>
              <a:t>Grants Appeal </a:t>
            </a:r>
            <a:r>
              <a:rPr lang="en-US" sz="2400" dirty="0" smtClean="0">
                <a:solidFill>
                  <a:schemeClr val="accent2"/>
                </a:solidFill>
              </a:rPr>
              <a:t>Procedures</a:t>
            </a:r>
          </a:p>
          <a:p>
            <a:pPr marL="0" indent="0">
              <a:buNone/>
            </a:pPr>
            <a:r>
              <a:rPr lang="en-US" sz="2400" dirty="0" smtClean="0"/>
              <a:t>The grant appeals procedure—as described in the most recent edition of the NIH Grants Policy Statement—remains in effect.</a:t>
            </a:r>
            <a:r>
              <a:rPr lang="en-US" sz="2400" dirty="0"/>
              <a:t> Specifically:</a:t>
            </a:r>
          </a:p>
          <a:p>
            <a:pPr lvl="1"/>
            <a:r>
              <a:rPr lang="en-US" sz="2200" dirty="0"/>
              <a:t>HHS permits recipients to appeal certain post-award adverse administrative decisions made by HHS officials (see 45 CFR 16 and appendix to part 16). NIH has established a first-level grant appeal procedure that must be exhausted before an appeal may be filed by the recipient with the Departmental Appeals Board (DAB) (see 42 CFR 50, Subpart D). </a:t>
            </a:r>
            <a:r>
              <a:rPr lang="en-US" sz="2200" dirty="0" smtClean="0"/>
              <a:t> </a:t>
            </a:r>
            <a:endParaRPr lang="en-US" sz="18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35</a:t>
            </a:fld>
            <a:endParaRPr lang="en-US" dirty="0"/>
          </a:p>
        </p:txBody>
      </p:sp>
    </p:spTree>
    <p:extLst>
      <p:ext uri="{BB962C8B-B14F-4D97-AF65-F5344CB8AC3E}">
        <p14:creationId xmlns:p14="http://schemas.microsoft.com/office/powerpoint/2010/main" val="30061788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0" indent="0">
              <a:buNone/>
            </a:pPr>
            <a:r>
              <a:rPr lang="en-US" sz="2400" dirty="0" smtClean="0">
                <a:solidFill>
                  <a:schemeClr val="accent2"/>
                </a:solidFill>
              </a:rPr>
              <a:t>Frequently Asked Questions (FAQs)</a:t>
            </a:r>
          </a:p>
          <a:p>
            <a:r>
              <a:rPr lang="en-US" sz="2400" dirty="0" smtClean="0"/>
              <a:t>We developed FAQs for the Uniform Guidance and NIH Interim Grant General Conditions to address topics such as the following:</a:t>
            </a:r>
            <a:endParaRPr lang="en-US" sz="2400" dirty="0" smtClean="0"/>
          </a:p>
          <a:p>
            <a:pPr lvl="1"/>
            <a:r>
              <a:rPr lang="en-US" sz="1800" dirty="0"/>
              <a:t>Why is NIH issuing “Interim </a:t>
            </a:r>
            <a:r>
              <a:rPr lang="en-US" sz="1800" dirty="0" smtClean="0"/>
              <a:t>Grant General Conditions?”</a:t>
            </a:r>
          </a:p>
          <a:p>
            <a:pPr lvl="1"/>
            <a:r>
              <a:rPr lang="en-US" sz="1800" dirty="0"/>
              <a:t>I received an </a:t>
            </a:r>
            <a:r>
              <a:rPr lang="en-US" sz="1800" dirty="0" err="1"/>
              <a:t>NoA</a:t>
            </a:r>
            <a:r>
              <a:rPr lang="en-US" sz="1800" dirty="0"/>
              <a:t> on or after December 26, 2014, documenting the approved carryover amount from a previous fiscal year. Which HHS regulations apply</a:t>
            </a:r>
            <a:r>
              <a:rPr lang="en-US" sz="1800" dirty="0" smtClean="0"/>
              <a:t>?</a:t>
            </a:r>
          </a:p>
          <a:p>
            <a:pPr lvl="1"/>
            <a:r>
              <a:rPr lang="en-US" sz="1800" dirty="0"/>
              <a:t>Has NIH changed its policy regarding cost-related prior approval requirements</a:t>
            </a:r>
            <a:r>
              <a:rPr lang="en-US" sz="1800" dirty="0" smtClean="0"/>
              <a:t>?</a:t>
            </a:r>
          </a:p>
          <a:p>
            <a:pPr lvl="1"/>
            <a:r>
              <a:rPr lang="en-US" sz="1800" dirty="0"/>
              <a:t>Are participant support costs allowable</a:t>
            </a:r>
            <a:r>
              <a:rPr lang="en-US" sz="1800" dirty="0" smtClean="0"/>
              <a:t>?</a:t>
            </a:r>
          </a:p>
          <a:p>
            <a:pPr lvl="1"/>
            <a:r>
              <a:rPr lang="en-US" sz="1800" dirty="0"/>
              <a:t>What is allowable regarding child care costs when travelling under a research grant?</a:t>
            </a:r>
            <a:endParaRPr lang="en-US" sz="1800" dirty="0" smtClean="0"/>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36</a:t>
            </a:fld>
            <a:endParaRPr lang="en-US" dirty="0"/>
          </a:p>
        </p:txBody>
      </p:sp>
    </p:spTree>
    <p:extLst>
      <p:ext uri="{BB962C8B-B14F-4D97-AF65-F5344CB8AC3E}">
        <p14:creationId xmlns:p14="http://schemas.microsoft.com/office/powerpoint/2010/main" val="23384510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How Will this Impact NIH Grantees?</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pPr marL="57150" indent="0">
              <a:buNone/>
            </a:pPr>
            <a:endParaRPr lang="en-US" sz="1600" dirty="0" smtClean="0"/>
          </a:p>
          <a:p>
            <a:pPr marL="57150" indent="0">
              <a:buNone/>
            </a:pPr>
            <a:r>
              <a:rPr lang="en-US" sz="2400" dirty="0" smtClean="0"/>
              <a:t>How </a:t>
            </a:r>
            <a:r>
              <a:rPr lang="en-US" sz="2400" dirty="0"/>
              <a:t>we implement these changes at the operational level will have a major impact on the success of reaching the Uniform Guidance’s goal of “…deliver[ing] on the promise of a 21st Century government that is more efficient, effective and </a:t>
            </a:r>
            <a:r>
              <a:rPr lang="en-US" sz="2400" dirty="0" smtClean="0"/>
              <a:t>transparent.”</a:t>
            </a:r>
          </a:p>
          <a:p>
            <a:pPr indent="-285750"/>
            <a:endParaRPr lang="en-US" sz="2000" dirty="0"/>
          </a:p>
          <a:p>
            <a:pPr marL="1200150" lvl="2"/>
            <a:endParaRPr lang="en-US" sz="1600" dirty="0" smtClean="0"/>
          </a:p>
          <a:p>
            <a:pPr marL="971550" lvl="2" indent="0">
              <a:buNone/>
            </a:pPr>
            <a:endParaRPr lang="en-US" sz="1600" dirty="0" smtClean="0"/>
          </a:p>
          <a:p>
            <a:pPr marL="800100" lvl="1"/>
            <a:endParaRPr lang="en-US" sz="1800" dirty="0"/>
          </a:p>
          <a:p>
            <a:pPr marL="1200150" lvl="2"/>
            <a:endParaRPr lang="en-US" sz="1600" dirty="0"/>
          </a:p>
          <a:p>
            <a:pPr marL="1200150" lvl="2"/>
            <a:endParaRPr lang="en-US" sz="1600" dirty="0"/>
          </a:p>
          <a:p>
            <a:pPr marL="1200150" lvl="2"/>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37</a:t>
            </a:fld>
            <a:endParaRPr lang="en-US" dirty="0"/>
          </a:p>
        </p:txBody>
      </p:sp>
    </p:spTree>
    <p:extLst>
      <p:ext uri="{BB962C8B-B14F-4D97-AF65-F5344CB8AC3E}">
        <p14:creationId xmlns:p14="http://schemas.microsoft.com/office/powerpoint/2010/main" val="34278521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title"/>
          </p:nvPr>
        </p:nvSpPr>
        <p:spPr>
          <a:xfrm>
            <a:off x="381000" y="533400"/>
            <a:ext cx="8229600" cy="655320"/>
          </a:xfrm>
        </p:spPr>
        <p:txBody>
          <a:bodyPr>
            <a:normAutofit fontScale="90000"/>
          </a:bodyPr>
          <a:lstStyle/>
          <a:p>
            <a:pPr eaLnBrk="1" fontAlgn="auto" hangingPunct="1">
              <a:spcAft>
                <a:spcPts val="0"/>
              </a:spcAft>
              <a:defRPr/>
            </a:pPr>
            <a:r>
              <a:rPr lang="en-US" b="1" dirty="0" smtClean="0">
                <a:solidFill>
                  <a:schemeClr val="bg1"/>
                </a:solidFill>
              </a:rPr>
              <a:t>Thank You!</a:t>
            </a:r>
            <a:r>
              <a:rPr lang="en-US" sz="4000" b="1" dirty="0" smtClean="0">
                <a:solidFill>
                  <a:schemeClr val="bg1"/>
                </a:solidFill>
              </a:rPr>
              <a:t/>
            </a:r>
            <a:br>
              <a:rPr lang="en-US" sz="4000" b="1" dirty="0" smtClean="0">
                <a:solidFill>
                  <a:schemeClr val="bg1"/>
                </a:solidFill>
              </a:rPr>
            </a:br>
            <a:endParaRPr lang="en-US" sz="4000" b="1" dirty="0" smtClean="0">
              <a:solidFill>
                <a:schemeClr val="bg1"/>
              </a:solidFill>
            </a:endParaRPr>
          </a:p>
        </p:txBody>
      </p:sp>
      <p:sp>
        <p:nvSpPr>
          <p:cNvPr id="81924" name="Text Box 4"/>
          <p:cNvSpPr txBox="1">
            <a:spLocks noChangeArrowheads="1"/>
          </p:cNvSpPr>
          <p:nvPr/>
        </p:nvSpPr>
        <p:spPr bwMode="auto">
          <a:xfrm>
            <a:off x="609600" y="2667000"/>
            <a:ext cx="8001000" cy="1323975"/>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8000" b="1" dirty="0">
                <a:solidFill>
                  <a:schemeClr val="accent3">
                    <a:lumMod val="25000"/>
                  </a:schemeClr>
                </a:solidFill>
                <a:effectLst>
                  <a:outerShdw blurRad="38100" dist="38100" dir="2700000" algn="tl">
                    <a:srgbClr val="000000">
                      <a:alpha val="43137"/>
                    </a:srgbClr>
                  </a:outerShdw>
                </a:effectLst>
                <a:latin typeface="Arial" pitchFamily="34" charset="0"/>
                <a:cs typeface="Arial" pitchFamily="34" charset="0"/>
              </a:rPr>
              <a:t>Questions?</a:t>
            </a:r>
          </a:p>
        </p:txBody>
      </p:sp>
      <p:sp>
        <p:nvSpPr>
          <p:cNvPr id="7" name="Slide Number Placeholder 6"/>
          <p:cNvSpPr>
            <a:spLocks noGrp="1"/>
          </p:cNvSpPr>
          <p:nvPr>
            <p:ph type="sldNum" sz="quarter" idx="12"/>
          </p:nvPr>
        </p:nvSpPr>
        <p:spPr/>
        <p:txBody>
          <a:bodyPr/>
          <a:lstStyle/>
          <a:p>
            <a:pPr>
              <a:defRPr/>
            </a:pPr>
            <a:fld id="{38F69CDB-AFD6-447B-A67F-4D479FE629C1}" type="slidenum">
              <a:rPr lang="en-US" smtClean="0"/>
              <a:pPr>
                <a:defRPr/>
              </a:pPr>
              <a:t>38</a:t>
            </a:fld>
            <a:endParaRPr lang="en-US" dirty="0"/>
          </a:p>
        </p:txBody>
      </p:sp>
    </p:spTree>
    <p:extLst>
      <p:ext uri="{BB962C8B-B14F-4D97-AF65-F5344CB8AC3E}">
        <p14:creationId xmlns:p14="http://schemas.microsoft.com/office/powerpoint/2010/main" val="696435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effectLst>
                  <a:outerShdw blurRad="38100" dist="38100" dir="2700000" algn="tl">
                    <a:srgbClr val="000000">
                      <a:alpha val="43137"/>
                    </a:srgbClr>
                  </a:outerShdw>
                </a:effectLst>
              </a:rPr>
              <a:t>NIH Interim Grant General Conditions</a:t>
            </a:r>
            <a:endParaRPr lang="en-US" sz="4000" dirty="0"/>
          </a:p>
        </p:txBody>
      </p:sp>
      <p:sp>
        <p:nvSpPr>
          <p:cNvPr id="3" name="Content Placeholder 2"/>
          <p:cNvSpPr>
            <a:spLocks noGrp="1"/>
          </p:cNvSpPr>
          <p:nvPr>
            <p:ph idx="1"/>
          </p:nvPr>
        </p:nvSpPr>
        <p:spPr/>
        <p:txBody>
          <a:bodyPr/>
          <a:lstStyle/>
          <a:p>
            <a:pPr>
              <a:lnSpc>
                <a:spcPct val="100000"/>
              </a:lnSpc>
            </a:pPr>
            <a:r>
              <a:rPr lang="en-US" sz="1800" dirty="0" smtClean="0"/>
              <a:t>On February 5, 2015, NIH published interim general conditions of NIH grant awards aligned with HHS’ regulation implementing OMB’s Uniform Guidance at 45 CFR Part 75.</a:t>
            </a:r>
          </a:p>
          <a:p>
            <a:pPr>
              <a:lnSpc>
                <a:spcPct val="100000"/>
              </a:lnSpc>
            </a:pPr>
            <a:endParaRPr lang="en-US" sz="1800" dirty="0"/>
          </a:p>
          <a:p>
            <a:pPr>
              <a:lnSpc>
                <a:spcPct val="100000"/>
              </a:lnSpc>
            </a:pPr>
            <a:r>
              <a:rPr lang="en-US" sz="1800" dirty="0"/>
              <a:t>The Interim Grant General Conditions document was issued in order to serve as the applicable terms and conditions for recipients of NIH awards, until such time as revised Research Terms and Conditions become effective. </a:t>
            </a:r>
          </a:p>
          <a:p>
            <a:pPr lvl="1"/>
            <a:r>
              <a:rPr lang="en-US" sz="1800" dirty="0"/>
              <a:t>The conditions are effective for Notices of Award (</a:t>
            </a:r>
            <a:r>
              <a:rPr lang="en-US" sz="1800" dirty="0" err="1"/>
              <a:t>NoA</a:t>
            </a:r>
            <a:r>
              <a:rPr lang="en-US" sz="1800" dirty="0"/>
              <a:t>) issued on or after December 26, 2014, that obligate new or supplemental funds.  </a:t>
            </a:r>
            <a:endParaRPr lang="en-US" sz="1800" dirty="0" smtClean="0"/>
          </a:p>
          <a:p>
            <a:pPr lvl="1"/>
            <a:r>
              <a:rPr lang="en-US" sz="1800" dirty="0" err="1" smtClean="0"/>
              <a:t>NoAs</a:t>
            </a:r>
            <a:r>
              <a:rPr lang="en-US" sz="1800" dirty="0" smtClean="0"/>
              <a:t> </a:t>
            </a:r>
            <a:r>
              <a:rPr lang="en-US" sz="1800" dirty="0"/>
              <a:t>issued on or after December 26, 2014 that do not involve obligation of new or supplemental funds remain subject to 45 CFR Part 74 or Part 92, as applicable, until such time that new funds are obligated.</a:t>
            </a:r>
          </a:p>
          <a:p>
            <a:endParaRPr lang="en-US" sz="1800" dirty="0" smtClean="0"/>
          </a:p>
          <a:p>
            <a:pPr>
              <a:buNone/>
            </a:pPr>
            <a:r>
              <a:rPr lang="en-US" sz="1800" dirty="0" smtClean="0"/>
              <a:t>			See </a:t>
            </a:r>
            <a:r>
              <a:rPr lang="en-US" sz="1800" u="sng" dirty="0" smtClean="0">
                <a:solidFill>
                  <a:srgbClr val="00B0F0"/>
                </a:solidFill>
              </a:rPr>
              <a:t>NOT-OD-15-065 </a:t>
            </a:r>
            <a:r>
              <a:rPr lang="en-US" sz="1800" dirty="0" smtClean="0"/>
              <a:t>for more information.</a:t>
            </a:r>
            <a:endParaRPr lang="en-US" sz="1800" dirty="0"/>
          </a:p>
        </p:txBody>
      </p:sp>
      <p:sp>
        <p:nvSpPr>
          <p:cNvPr id="4" name="Slide Number Placeholder 3"/>
          <p:cNvSpPr>
            <a:spLocks noGrp="1"/>
          </p:cNvSpPr>
          <p:nvPr>
            <p:ph type="sldNum" sz="quarter" idx="11"/>
          </p:nvPr>
        </p:nvSpPr>
        <p:spPr/>
        <p:txBody>
          <a:bodyPr/>
          <a:lstStyle/>
          <a:p>
            <a:pPr>
              <a:defRPr/>
            </a:pPr>
            <a:fld id="{5B4EE440-8BDF-4BE1-BEAF-152D16878A7D}" type="slidenum">
              <a:rPr lang="en-US" smtClean="0"/>
              <a:pPr>
                <a:defRPr/>
              </a:pPr>
              <a:t>4</a:t>
            </a:fld>
            <a:endParaRPr lang="en-US" dirty="0"/>
          </a:p>
        </p:txBody>
      </p:sp>
    </p:spTree>
    <p:extLst>
      <p:ext uri="{BB962C8B-B14F-4D97-AF65-F5344CB8AC3E}">
        <p14:creationId xmlns:p14="http://schemas.microsoft.com/office/powerpoint/2010/main" val="1465864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Will this Impact NIH Grants Management?</a:t>
            </a:r>
            <a:endParaRPr lang="en-US" dirty="0"/>
          </a:p>
        </p:txBody>
      </p:sp>
      <p:sp>
        <p:nvSpPr>
          <p:cNvPr id="3" name="Content Placeholder 2"/>
          <p:cNvSpPr>
            <a:spLocks noGrp="1"/>
          </p:cNvSpPr>
          <p:nvPr>
            <p:ph idx="1"/>
          </p:nvPr>
        </p:nvSpPr>
        <p:spPr/>
        <p:txBody>
          <a:bodyPr/>
          <a:lstStyle/>
          <a:p>
            <a:r>
              <a:rPr lang="en-US" sz="2000" dirty="0" smtClean="0"/>
              <a:t>Interim document aligns with the format of the NIH GPS as follows;</a:t>
            </a:r>
          </a:p>
          <a:p>
            <a:pPr lvl="1"/>
            <a:r>
              <a:rPr lang="en-US" sz="2000" dirty="0" smtClean="0"/>
              <a:t>Part I: NIH Grants – General Information</a:t>
            </a:r>
          </a:p>
          <a:p>
            <a:pPr lvl="2"/>
            <a:r>
              <a:rPr lang="en-US" sz="2000" dirty="0"/>
              <a:t>1 </a:t>
            </a:r>
            <a:r>
              <a:rPr lang="en-US" sz="2000" dirty="0" smtClean="0"/>
              <a:t>Definitions</a:t>
            </a:r>
            <a:endParaRPr lang="en-US" sz="2000" dirty="0"/>
          </a:p>
          <a:p>
            <a:pPr marL="914400" lvl="2" indent="0">
              <a:buNone/>
            </a:pPr>
            <a:endParaRPr lang="en-US" sz="2000" dirty="0"/>
          </a:p>
          <a:p>
            <a:pPr lvl="1"/>
            <a:r>
              <a:rPr lang="en-US" sz="2000" dirty="0">
                <a:solidFill>
                  <a:schemeClr val="accent2"/>
                </a:solidFill>
              </a:rPr>
              <a:t>Part II: Terms and Conditions of NIH Grant Awards</a:t>
            </a:r>
          </a:p>
          <a:p>
            <a:pPr lvl="2"/>
            <a:r>
              <a:rPr lang="en-US" sz="2000" dirty="0" smtClean="0">
                <a:solidFill>
                  <a:schemeClr val="tx2"/>
                </a:solidFill>
              </a:rPr>
              <a:t>2 </a:t>
            </a:r>
            <a:r>
              <a:rPr lang="en-US" sz="2000" dirty="0">
                <a:solidFill>
                  <a:schemeClr val="tx2"/>
                </a:solidFill>
              </a:rPr>
              <a:t>Public Policy </a:t>
            </a:r>
            <a:r>
              <a:rPr lang="en-US" sz="2000" dirty="0" smtClean="0">
                <a:solidFill>
                  <a:schemeClr val="tx2"/>
                </a:solidFill>
              </a:rPr>
              <a:t>Requirements</a:t>
            </a:r>
          </a:p>
          <a:p>
            <a:pPr lvl="2"/>
            <a:r>
              <a:rPr lang="en-US" sz="2000" dirty="0" smtClean="0">
                <a:solidFill>
                  <a:schemeClr val="tx2"/>
                </a:solidFill>
              </a:rPr>
              <a:t>3 Special </a:t>
            </a:r>
            <a:r>
              <a:rPr lang="en-US" sz="2000" dirty="0" smtClean="0">
                <a:solidFill>
                  <a:schemeClr val="tx2"/>
                </a:solidFill>
              </a:rPr>
              <a:t>Provisions </a:t>
            </a:r>
            <a:r>
              <a:rPr lang="en-US" sz="2000" dirty="0" smtClean="0">
                <a:solidFill>
                  <a:schemeClr val="tx2"/>
                </a:solidFill>
              </a:rPr>
              <a:t>for Awards to Commercial Organizations as Recipients</a:t>
            </a:r>
          </a:p>
          <a:p>
            <a:pPr lvl="2"/>
            <a:r>
              <a:rPr lang="en-US" sz="2000" dirty="0"/>
              <a:t>4</a:t>
            </a:r>
            <a:r>
              <a:rPr lang="en-US" sz="2000" dirty="0" smtClean="0"/>
              <a:t> The </a:t>
            </a:r>
            <a:r>
              <a:rPr lang="en-US" sz="2000" dirty="0"/>
              <a:t>Notice of </a:t>
            </a:r>
            <a:r>
              <a:rPr lang="en-US" sz="2000" dirty="0" smtClean="0"/>
              <a:t>Award</a:t>
            </a:r>
          </a:p>
          <a:p>
            <a:pPr lvl="2"/>
            <a:r>
              <a:rPr lang="en-US" sz="2000" dirty="0"/>
              <a:t>5</a:t>
            </a:r>
            <a:r>
              <a:rPr lang="en-US" sz="2000" dirty="0" smtClean="0"/>
              <a:t> Cost Considerations</a:t>
            </a:r>
          </a:p>
          <a:p>
            <a:pPr lvl="2"/>
            <a:r>
              <a:rPr lang="en-US" sz="2000" dirty="0"/>
              <a:t>6</a:t>
            </a:r>
            <a:r>
              <a:rPr lang="en-US" sz="2000" dirty="0" smtClean="0"/>
              <a:t> NIH Standard Terms of Award</a:t>
            </a:r>
          </a:p>
          <a:p>
            <a:pPr lvl="2"/>
            <a:r>
              <a:rPr lang="en-US" sz="2000" dirty="0" smtClean="0"/>
              <a:t>7 </a:t>
            </a:r>
            <a:r>
              <a:rPr lang="en-US" sz="2000" dirty="0"/>
              <a:t>Management Systems</a:t>
            </a:r>
          </a:p>
          <a:p>
            <a:pPr lvl="2"/>
            <a:r>
              <a:rPr lang="en-US" sz="2000" dirty="0" smtClean="0"/>
              <a:t>8 </a:t>
            </a:r>
            <a:r>
              <a:rPr lang="en-US" sz="2000" dirty="0"/>
              <a:t>Audits</a:t>
            </a:r>
          </a:p>
          <a:p>
            <a:pPr lvl="2"/>
            <a:endParaRPr lang="en-US" sz="2000" dirty="0" smtClean="0"/>
          </a:p>
          <a:p>
            <a:pPr lvl="1"/>
            <a:endParaRPr lang="en-US" sz="2200" dirty="0"/>
          </a:p>
          <a:p>
            <a:pPr lvl="2"/>
            <a:endParaRPr lang="en-US" sz="2000" dirty="0"/>
          </a:p>
        </p:txBody>
      </p:sp>
      <p:sp>
        <p:nvSpPr>
          <p:cNvPr id="4" name="Slide Number Placeholder 3"/>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5</a:t>
            </a:fld>
            <a:endParaRPr lang="en-US" dirty="0">
              <a:solidFill>
                <a:srgbClr val="00359E"/>
              </a:solidFill>
            </a:endParaRPr>
          </a:p>
        </p:txBody>
      </p:sp>
    </p:spTree>
    <p:extLst>
      <p:ext uri="{BB962C8B-B14F-4D97-AF65-F5344CB8AC3E}">
        <p14:creationId xmlns:p14="http://schemas.microsoft.com/office/powerpoint/2010/main" val="179648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Will this Impact NIH Grants Management?</a:t>
            </a:r>
            <a:endParaRPr lang="en-US" dirty="0"/>
          </a:p>
        </p:txBody>
      </p:sp>
      <p:sp>
        <p:nvSpPr>
          <p:cNvPr id="3" name="Content Placeholder 2"/>
          <p:cNvSpPr>
            <a:spLocks noGrp="1"/>
          </p:cNvSpPr>
          <p:nvPr>
            <p:ph idx="1"/>
          </p:nvPr>
        </p:nvSpPr>
        <p:spPr/>
        <p:txBody>
          <a:bodyPr/>
          <a:lstStyle/>
          <a:p>
            <a:r>
              <a:rPr lang="en-US" sz="2400" dirty="0">
                <a:solidFill>
                  <a:schemeClr val="accent2"/>
                </a:solidFill>
              </a:rPr>
              <a:t>Part II: Terms and Conditions of NIH Grant </a:t>
            </a:r>
            <a:r>
              <a:rPr lang="en-US" sz="2400" dirty="0" smtClean="0">
                <a:solidFill>
                  <a:schemeClr val="accent2"/>
                </a:solidFill>
              </a:rPr>
              <a:t>Awards (cont.)</a:t>
            </a:r>
            <a:endParaRPr lang="en-US" sz="2400" dirty="0">
              <a:solidFill>
                <a:schemeClr val="tx2"/>
              </a:solidFill>
            </a:endParaRPr>
          </a:p>
          <a:p>
            <a:pPr lvl="1"/>
            <a:r>
              <a:rPr lang="en-US" sz="2400" dirty="0">
                <a:solidFill>
                  <a:schemeClr val="tx2"/>
                </a:solidFill>
              </a:rPr>
              <a:t>9</a:t>
            </a:r>
            <a:r>
              <a:rPr lang="en-US" sz="2400" dirty="0" smtClean="0">
                <a:solidFill>
                  <a:schemeClr val="tx2"/>
                </a:solidFill>
              </a:rPr>
              <a:t> Special Award Conditions</a:t>
            </a:r>
          </a:p>
          <a:p>
            <a:pPr lvl="1"/>
            <a:r>
              <a:rPr lang="en-US" sz="2400" dirty="0" smtClean="0">
                <a:solidFill>
                  <a:schemeClr val="tx2"/>
                </a:solidFill>
              </a:rPr>
              <a:t>10 Closeout</a:t>
            </a:r>
          </a:p>
          <a:p>
            <a:pPr lvl="1"/>
            <a:r>
              <a:rPr lang="en-US" sz="2400" dirty="0" smtClean="0">
                <a:solidFill>
                  <a:schemeClr val="tx2"/>
                </a:solidFill>
              </a:rPr>
              <a:t>11 Grant Appeals Procedures</a:t>
            </a:r>
            <a:endParaRPr lang="en-US" sz="2400" dirty="0">
              <a:solidFill>
                <a:schemeClr val="tx2"/>
              </a:solidFill>
            </a:endParaRPr>
          </a:p>
          <a:p>
            <a:pPr marL="457200" lvl="1" indent="0">
              <a:buNone/>
            </a:pPr>
            <a:endParaRPr lang="en-US" sz="1600" dirty="0">
              <a:solidFill>
                <a:schemeClr val="accent1"/>
              </a:solidFill>
            </a:endParaRPr>
          </a:p>
        </p:txBody>
      </p:sp>
      <p:sp>
        <p:nvSpPr>
          <p:cNvPr id="4" name="Slide Number Placeholder 3"/>
          <p:cNvSpPr>
            <a:spLocks noGrp="1"/>
          </p:cNvSpPr>
          <p:nvPr>
            <p:ph type="sldNum" sz="quarter" idx="11"/>
          </p:nvPr>
        </p:nvSpPr>
        <p:spPr/>
        <p:txBody>
          <a:bodyPr/>
          <a:lstStyle/>
          <a:p>
            <a:pPr>
              <a:defRPr/>
            </a:pPr>
            <a:fld id="{8C68AEDB-AEFF-497F-AD8E-285AC55ADA62}" type="slidenum">
              <a:rPr lang="en-US" smtClean="0">
                <a:solidFill>
                  <a:srgbClr val="00359E"/>
                </a:solidFill>
              </a:rPr>
              <a:pPr>
                <a:defRPr/>
              </a:pPr>
              <a:t>6</a:t>
            </a:fld>
            <a:endParaRPr lang="en-US" dirty="0">
              <a:solidFill>
                <a:srgbClr val="00359E"/>
              </a:solidFill>
            </a:endParaRPr>
          </a:p>
        </p:txBody>
      </p:sp>
    </p:spTree>
    <p:extLst>
      <p:ext uri="{BB962C8B-B14F-4D97-AF65-F5344CB8AC3E}">
        <p14:creationId xmlns:p14="http://schemas.microsoft.com/office/powerpoint/2010/main" val="467137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400" dirty="0" smtClean="0">
                <a:solidFill>
                  <a:schemeClr val="accent2"/>
                </a:solidFill>
              </a:rPr>
              <a:t>1 </a:t>
            </a:r>
            <a:r>
              <a:rPr lang="en-US" sz="2400" dirty="0">
                <a:solidFill>
                  <a:schemeClr val="accent2"/>
                </a:solidFill>
              </a:rPr>
              <a:t>Definitions: </a:t>
            </a:r>
            <a:endParaRPr lang="en-US" sz="2400" dirty="0" smtClean="0">
              <a:solidFill>
                <a:schemeClr val="accent2"/>
              </a:solidFill>
            </a:endParaRPr>
          </a:p>
          <a:p>
            <a:pPr marL="400050" lvl="1" indent="0">
              <a:buNone/>
            </a:pPr>
            <a:r>
              <a:rPr lang="en-US" sz="1800" dirty="0" smtClean="0">
                <a:solidFill>
                  <a:schemeClr val="accent1"/>
                </a:solidFill>
              </a:rPr>
              <a:t>The following are new definitions that have been incorporated into the NIH GPS as follows;</a:t>
            </a:r>
          </a:p>
          <a:p>
            <a:pPr marL="400050" lvl="1" indent="0">
              <a:buNone/>
            </a:pPr>
            <a:endParaRPr lang="en-US" sz="1800" i="1" dirty="0" smtClean="0">
              <a:solidFill>
                <a:schemeClr val="accent2"/>
              </a:solidFill>
            </a:endParaRPr>
          </a:p>
          <a:p>
            <a:pPr>
              <a:buFont typeface="Courier New" panose="02070309020205020404" pitchFamily="49" charset="0"/>
              <a:buChar char="o"/>
            </a:pPr>
            <a:r>
              <a:rPr lang="en-US" sz="1800" i="1" dirty="0" smtClean="0">
                <a:solidFill>
                  <a:schemeClr val="accent1"/>
                </a:solidFill>
              </a:rPr>
              <a:t>Commercial organization </a:t>
            </a:r>
            <a:r>
              <a:rPr lang="en-US" sz="1800" dirty="0" smtClean="0">
                <a:solidFill>
                  <a:schemeClr val="accent1"/>
                </a:solidFill>
              </a:rPr>
              <a:t>- </a:t>
            </a:r>
            <a:r>
              <a:rPr lang="en-US" sz="1800" dirty="0">
                <a:solidFill>
                  <a:schemeClr val="accent1"/>
                </a:solidFill>
              </a:rPr>
              <a:t>An organization, institution, corporation, or other legal entity, including, but not limited to, partnerships, sole proprietorships, and limited liability companies, that is organized or operated for the profit or benefit of its shareholders or other owners. The term includes small and large businesses and is used </a:t>
            </a:r>
            <a:r>
              <a:rPr lang="en-US" sz="1800" u="sng" dirty="0">
                <a:solidFill>
                  <a:schemeClr val="accent1"/>
                </a:solidFill>
              </a:rPr>
              <a:t>interchangeably with “for-profit organization</a:t>
            </a:r>
            <a:r>
              <a:rPr lang="en-US" sz="1800" u="sng" dirty="0" smtClean="0">
                <a:solidFill>
                  <a:schemeClr val="accent1"/>
                </a:solidFill>
              </a:rPr>
              <a:t>.</a:t>
            </a:r>
            <a:r>
              <a:rPr lang="en-US" sz="1800" dirty="0" smtClean="0">
                <a:solidFill>
                  <a:schemeClr val="accent1"/>
                </a:solidFill>
              </a:rPr>
              <a:t>”</a:t>
            </a:r>
          </a:p>
          <a:p>
            <a:pPr lvl="1"/>
            <a:endParaRPr lang="en-US" sz="1800" dirty="0" smtClean="0">
              <a:solidFill>
                <a:schemeClr val="accent1"/>
              </a:solidFill>
            </a:endParaRPr>
          </a:p>
          <a:p>
            <a:pPr>
              <a:buFont typeface="Courier New" panose="02070309020205020404" pitchFamily="49" charset="0"/>
              <a:buChar char="o"/>
            </a:pPr>
            <a:r>
              <a:rPr lang="en-US" sz="1800" i="1" dirty="0" smtClean="0">
                <a:solidFill>
                  <a:schemeClr val="accent1"/>
                </a:solidFill>
              </a:rPr>
              <a:t>Expenditure report </a:t>
            </a:r>
            <a:r>
              <a:rPr lang="en-US" sz="1800" dirty="0" smtClean="0">
                <a:solidFill>
                  <a:schemeClr val="accent1"/>
                </a:solidFill>
              </a:rPr>
              <a:t>- </a:t>
            </a:r>
            <a:r>
              <a:rPr lang="en-US" sz="1800" dirty="0">
                <a:solidFill>
                  <a:schemeClr val="accent1"/>
                </a:solidFill>
              </a:rPr>
              <a:t>Means: (1) For non-construction grants, the SF-425 Federal Financial Report (FFR) (or other OMB-approved equivalent report); (2) for construction grants, the SF-271 “Outlay Report and Request for Reimbursement” (or other OMB-approved equivalent report</a:t>
            </a:r>
            <a:r>
              <a:rPr lang="en-US" sz="1800" dirty="0" smtClean="0">
                <a:solidFill>
                  <a:schemeClr val="accent1"/>
                </a:solidFill>
              </a:rPr>
              <a:t>).</a:t>
            </a:r>
          </a:p>
          <a:p>
            <a:endParaRPr lang="en-US" sz="2000" dirty="0"/>
          </a:p>
          <a:p>
            <a:pPr marL="971550" lvl="2"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7</a:t>
            </a:fld>
            <a:endParaRPr lang="en-US" dirty="0"/>
          </a:p>
        </p:txBody>
      </p:sp>
    </p:spTree>
    <p:extLst>
      <p:ext uri="{BB962C8B-B14F-4D97-AF65-F5344CB8AC3E}">
        <p14:creationId xmlns:p14="http://schemas.microsoft.com/office/powerpoint/2010/main" val="1192084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smtClean="0">
                <a:solidFill>
                  <a:schemeClr val="accent2"/>
                </a:solidFill>
              </a:rPr>
              <a:t>1 Definitions (cont.): </a:t>
            </a:r>
            <a:endParaRPr lang="en-US" sz="2000" dirty="0">
              <a:solidFill>
                <a:schemeClr val="accent2"/>
              </a:solidFill>
            </a:endParaRPr>
          </a:p>
          <a:p>
            <a:pPr>
              <a:buFont typeface="Courier New" panose="02070309020205020404" pitchFamily="49" charset="0"/>
              <a:buChar char="o"/>
            </a:pPr>
            <a:r>
              <a:rPr lang="en-US" sz="1600" i="1" dirty="0">
                <a:solidFill>
                  <a:schemeClr val="tx2"/>
                </a:solidFill>
              </a:rPr>
              <a:t>Federal </a:t>
            </a:r>
            <a:r>
              <a:rPr lang="en-US" sz="1600" i="1" dirty="0" smtClean="0">
                <a:solidFill>
                  <a:schemeClr val="tx2"/>
                </a:solidFill>
              </a:rPr>
              <a:t>award </a:t>
            </a:r>
            <a:r>
              <a:rPr lang="en-US" sz="1600" dirty="0" smtClean="0">
                <a:solidFill>
                  <a:schemeClr val="tx2"/>
                </a:solidFill>
              </a:rPr>
              <a:t>- </a:t>
            </a:r>
            <a:r>
              <a:rPr lang="en-US" sz="1600" dirty="0"/>
              <a:t>Depending on the context, in either paragraph (1) or (2) of this section: </a:t>
            </a:r>
          </a:p>
          <a:p>
            <a:pPr marL="400050" lvl="1" indent="0">
              <a:buNone/>
            </a:pPr>
            <a:r>
              <a:rPr lang="en-US" sz="1600" dirty="0" smtClean="0">
                <a:solidFill>
                  <a:schemeClr val="tx2"/>
                </a:solidFill>
              </a:rPr>
              <a:t>(</a:t>
            </a:r>
            <a:r>
              <a:rPr lang="en-US" sz="1600" dirty="0">
                <a:solidFill>
                  <a:schemeClr val="tx2"/>
                </a:solidFill>
              </a:rPr>
              <a:t>1)(i) The Federal financial assistance that a non-Federal entity receives </a:t>
            </a:r>
            <a:r>
              <a:rPr lang="en-US" sz="1600" dirty="0" smtClean="0">
                <a:solidFill>
                  <a:schemeClr val="tx2"/>
                </a:solidFill>
              </a:rPr>
              <a:t>directly </a:t>
            </a:r>
            <a:r>
              <a:rPr lang="en-US" sz="1600" dirty="0">
                <a:solidFill>
                  <a:schemeClr val="tx2"/>
                </a:solidFill>
              </a:rPr>
              <a:t>from a Federal awarding agency or indirectly from a pass-through </a:t>
            </a:r>
            <a:r>
              <a:rPr lang="en-US" sz="1600" dirty="0" smtClean="0">
                <a:solidFill>
                  <a:schemeClr val="tx2"/>
                </a:solidFill>
              </a:rPr>
              <a:t>entity</a:t>
            </a:r>
            <a:r>
              <a:rPr lang="en-US" sz="1600" dirty="0">
                <a:solidFill>
                  <a:schemeClr val="tx2"/>
                </a:solidFill>
              </a:rPr>
              <a:t>, as described in 45 CFR 75.101; or</a:t>
            </a:r>
          </a:p>
          <a:p>
            <a:pPr marL="400050" lvl="1" indent="0">
              <a:buNone/>
            </a:pPr>
            <a:r>
              <a:rPr lang="en-US" sz="1600" dirty="0" smtClean="0">
                <a:solidFill>
                  <a:schemeClr val="tx2"/>
                </a:solidFill>
              </a:rPr>
              <a:t>(</a:t>
            </a:r>
            <a:r>
              <a:rPr lang="en-US" sz="1600" dirty="0">
                <a:solidFill>
                  <a:schemeClr val="tx2"/>
                </a:solidFill>
              </a:rPr>
              <a:t>ii) The cost-reimbursement contract under the Federal Acquisition </a:t>
            </a:r>
            <a:r>
              <a:rPr lang="en-US" sz="1600" dirty="0" smtClean="0">
                <a:solidFill>
                  <a:schemeClr val="tx2"/>
                </a:solidFill>
              </a:rPr>
              <a:t>Regulations </a:t>
            </a:r>
            <a:r>
              <a:rPr lang="en-US" sz="1600" dirty="0">
                <a:solidFill>
                  <a:schemeClr val="tx2"/>
                </a:solidFill>
              </a:rPr>
              <a:t>that a non-Federal entity receives directly from a Federal </a:t>
            </a:r>
            <a:r>
              <a:rPr lang="en-US" sz="1600" dirty="0" smtClean="0">
                <a:solidFill>
                  <a:schemeClr val="tx2"/>
                </a:solidFill>
              </a:rPr>
              <a:t>awarding </a:t>
            </a:r>
            <a:r>
              <a:rPr lang="en-US" sz="1600" dirty="0">
                <a:solidFill>
                  <a:schemeClr val="tx2"/>
                </a:solidFill>
              </a:rPr>
              <a:t>agency or indirectly from a pass-through entity, as described in </a:t>
            </a:r>
            <a:r>
              <a:rPr lang="en-US" sz="1600" dirty="0" smtClean="0">
                <a:solidFill>
                  <a:schemeClr val="tx2"/>
                </a:solidFill>
              </a:rPr>
              <a:t>45 </a:t>
            </a:r>
            <a:r>
              <a:rPr lang="en-US" sz="1600" dirty="0">
                <a:solidFill>
                  <a:schemeClr val="tx2"/>
                </a:solidFill>
              </a:rPr>
              <a:t>CFR 75.101.</a:t>
            </a:r>
          </a:p>
          <a:p>
            <a:pPr marL="400050" lvl="1" indent="0">
              <a:buNone/>
            </a:pPr>
            <a:r>
              <a:rPr lang="en-US" sz="1600" dirty="0" smtClean="0">
                <a:solidFill>
                  <a:schemeClr val="tx2"/>
                </a:solidFill>
              </a:rPr>
              <a:t>(</a:t>
            </a:r>
            <a:r>
              <a:rPr lang="en-US" sz="1600" dirty="0">
                <a:solidFill>
                  <a:schemeClr val="tx2"/>
                </a:solidFill>
              </a:rPr>
              <a:t>2) The instrument setting forth the terms and conditions. The instrument is </a:t>
            </a:r>
            <a:r>
              <a:rPr lang="en-US" sz="1600" dirty="0" smtClean="0">
                <a:solidFill>
                  <a:schemeClr val="tx2"/>
                </a:solidFill>
              </a:rPr>
              <a:t>the </a:t>
            </a:r>
            <a:r>
              <a:rPr lang="en-US" sz="1600" dirty="0">
                <a:solidFill>
                  <a:schemeClr val="tx2"/>
                </a:solidFill>
              </a:rPr>
              <a:t>grant agreement, cooperative agreement, other agreement for </a:t>
            </a:r>
            <a:r>
              <a:rPr lang="en-US" sz="1600" dirty="0" smtClean="0">
                <a:solidFill>
                  <a:schemeClr val="tx2"/>
                </a:solidFill>
              </a:rPr>
              <a:t>assistance </a:t>
            </a:r>
            <a:r>
              <a:rPr lang="en-US" sz="1600" dirty="0">
                <a:solidFill>
                  <a:schemeClr val="tx2"/>
                </a:solidFill>
              </a:rPr>
              <a:t>covered in paragraph (2) of Federal financial assistance , or the </a:t>
            </a:r>
            <a:r>
              <a:rPr lang="en-US" sz="1600" dirty="0" smtClean="0">
                <a:solidFill>
                  <a:schemeClr val="tx2"/>
                </a:solidFill>
              </a:rPr>
              <a:t>cost-reimbursement </a:t>
            </a:r>
            <a:r>
              <a:rPr lang="en-US" sz="1600" dirty="0">
                <a:solidFill>
                  <a:schemeClr val="tx2"/>
                </a:solidFill>
              </a:rPr>
              <a:t>contract awarded under the Federal Acquisition </a:t>
            </a:r>
            <a:r>
              <a:rPr lang="en-US" sz="1600" dirty="0" smtClean="0">
                <a:solidFill>
                  <a:schemeClr val="tx2"/>
                </a:solidFill>
              </a:rPr>
              <a:t>Regulations</a:t>
            </a:r>
            <a:r>
              <a:rPr lang="en-US" sz="1600" dirty="0">
                <a:solidFill>
                  <a:schemeClr val="tx2"/>
                </a:solidFill>
              </a:rPr>
              <a:t>.</a:t>
            </a:r>
          </a:p>
          <a:p>
            <a:pPr marL="400050" lvl="1" indent="0">
              <a:buNone/>
            </a:pPr>
            <a:r>
              <a:rPr lang="en-US" sz="1600" dirty="0" smtClean="0">
                <a:solidFill>
                  <a:schemeClr val="tx2"/>
                </a:solidFill>
              </a:rPr>
              <a:t>(</a:t>
            </a:r>
            <a:r>
              <a:rPr lang="en-US" sz="1600" dirty="0">
                <a:solidFill>
                  <a:schemeClr val="tx2"/>
                </a:solidFill>
              </a:rPr>
              <a:t>3) Federal award </a:t>
            </a:r>
            <a:r>
              <a:rPr lang="en-US" sz="1600" u="sng" dirty="0">
                <a:solidFill>
                  <a:schemeClr val="tx2"/>
                </a:solidFill>
              </a:rPr>
              <a:t>does not include </a:t>
            </a:r>
            <a:r>
              <a:rPr lang="en-US" sz="1600" dirty="0">
                <a:solidFill>
                  <a:schemeClr val="tx2"/>
                </a:solidFill>
              </a:rPr>
              <a:t>other contracts that a Federal agency </a:t>
            </a:r>
            <a:r>
              <a:rPr lang="en-US" sz="1600" dirty="0" smtClean="0">
                <a:solidFill>
                  <a:schemeClr val="tx2"/>
                </a:solidFill>
              </a:rPr>
              <a:t>uses </a:t>
            </a:r>
            <a:r>
              <a:rPr lang="en-US" sz="1600" dirty="0">
                <a:solidFill>
                  <a:schemeClr val="tx2"/>
                </a:solidFill>
              </a:rPr>
              <a:t>to buy goods or services from a contractor or a contract to operate </a:t>
            </a:r>
            <a:r>
              <a:rPr lang="en-US" sz="1600" dirty="0" smtClean="0">
                <a:solidFill>
                  <a:schemeClr val="tx2"/>
                </a:solidFill>
              </a:rPr>
              <a:t>Federal </a:t>
            </a:r>
            <a:r>
              <a:rPr lang="en-US" sz="1600" dirty="0">
                <a:solidFill>
                  <a:schemeClr val="tx2"/>
                </a:solidFill>
              </a:rPr>
              <a:t>government owned, contractor operated facilities (GOCOs).</a:t>
            </a:r>
          </a:p>
          <a:p>
            <a:pPr marL="400050" lvl="1" indent="0">
              <a:buNone/>
            </a:pPr>
            <a:r>
              <a:rPr lang="en-US" sz="1600" dirty="0" smtClean="0">
                <a:solidFill>
                  <a:schemeClr val="tx2"/>
                </a:solidFill>
              </a:rPr>
              <a:t>(</a:t>
            </a:r>
            <a:r>
              <a:rPr lang="en-US" sz="1600" dirty="0">
                <a:solidFill>
                  <a:schemeClr val="tx2"/>
                </a:solidFill>
              </a:rPr>
              <a:t>4) See also definitions of Federal financial assistance, grant agreement, </a:t>
            </a:r>
            <a:r>
              <a:rPr lang="en-US" sz="1600" dirty="0" smtClean="0">
                <a:solidFill>
                  <a:schemeClr val="tx2"/>
                </a:solidFill>
              </a:rPr>
              <a:t>and </a:t>
            </a:r>
            <a:r>
              <a:rPr lang="en-US" sz="1600" dirty="0">
                <a:solidFill>
                  <a:schemeClr val="tx2"/>
                </a:solidFill>
              </a:rPr>
              <a:t>cooperative agreement .  </a:t>
            </a:r>
          </a:p>
          <a:p>
            <a:pPr marL="971550" lvl="2" indent="0">
              <a:buNone/>
            </a:pP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8</a:t>
            </a:fld>
            <a:endParaRPr lang="en-US" dirty="0"/>
          </a:p>
        </p:txBody>
      </p:sp>
    </p:spTree>
    <p:extLst>
      <p:ext uri="{BB962C8B-B14F-4D97-AF65-F5344CB8AC3E}">
        <p14:creationId xmlns:p14="http://schemas.microsoft.com/office/powerpoint/2010/main" val="2108701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How Will this Impact NIH Grants Management?</a:t>
            </a:r>
            <a:r>
              <a:rPr lang="en-US" b="1" dirty="0" smtClean="0"/>
              <a:t/>
            </a:r>
            <a:br>
              <a:rPr lang="en-US" b="1" dirty="0" smtClean="0"/>
            </a:br>
            <a:endParaRPr lang="en-US" b="1" dirty="0"/>
          </a:p>
        </p:txBody>
      </p:sp>
      <p:sp>
        <p:nvSpPr>
          <p:cNvPr id="3" name="Content Placeholder 2"/>
          <p:cNvSpPr>
            <a:spLocks noGrp="1"/>
          </p:cNvSpPr>
          <p:nvPr>
            <p:ph idx="1"/>
          </p:nvPr>
        </p:nvSpPr>
        <p:spPr>
          <a:xfrm>
            <a:off x="457200" y="1752600"/>
            <a:ext cx="8458200" cy="3962400"/>
          </a:xfrm>
        </p:spPr>
        <p:txBody>
          <a:bodyPr/>
          <a:lstStyle/>
          <a:p>
            <a:r>
              <a:rPr lang="en-US" sz="2000" dirty="0" smtClean="0">
                <a:solidFill>
                  <a:schemeClr val="accent2"/>
                </a:solidFill>
              </a:rPr>
              <a:t>1 Definitions (cont.): </a:t>
            </a:r>
            <a:endParaRPr lang="en-US" sz="2000" dirty="0">
              <a:solidFill>
                <a:schemeClr val="accent2"/>
              </a:solidFill>
            </a:endParaRPr>
          </a:p>
          <a:p>
            <a:pPr>
              <a:buFont typeface="Courier New" panose="02070309020205020404" pitchFamily="49" charset="0"/>
              <a:buChar char="o"/>
            </a:pPr>
            <a:r>
              <a:rPr lang="en-US" sz="1800" i="1" dirty="0">
                <a:solidFill>
                  <a:schemeClr val="tx2"/>
                </a:solidFill>
              </a:rPr>
              <a:t>Federal </a:t>
            </a:r>
            <a:r>
              <a:rPr lang="en-US" sz="1800" i="1" dirty="0" smtClean="0"/>
              <a:t>program</a:t>
            </a:r>
            <a:r>
              <a:rPr lang="en-US" sz="1800" i="1" dirty="0" smtClean="0">
                <a:solidFill>
                  <a:schemeClr val="tx2"/>
                </a:solidFill>
              </a:rPr>
              <a:t> </a:t>
            </a:r>
            <a:r>
              <a:rPr lang="en-US" sz="1800" dirty="0" smtClean="0">
                <a:solidFill>
                  <a:schemeClr val="tx2"/>
                </a:solidFill>
              </a:rPr>
              <a:t>- </a:t>
            </a:r>
            <a:r>
              <a:rPr lang="en-US" sz="1800" dirty="0" smtClean="0"/>
              <a:t>(</a:t>
            </a:r>
            <a:r>
              <a:rPr lang="en-US" sz="1800" dirty="0"/>
              <a:t>1) All Federal awards which are assigned a single number in the CFDA. </a:t>
            </a:r>
            <a:endParaRPr lang="en-US" sz="1800" dirty="0" smtClean="0"/>
          </a:p>
          <a:p>
            <a:pPr marL="400050" lvl="1" indent="0">
              <a:buNone/>
            </a:pPr>
            <a:r>
              <a:rPr lang="en-US" sz="1800" dirty="0" smtClean="0">
                <a:solidFill>
                  <a:schemeClr val="tx2"/>
                </a:solidFill>
              </a:rPr>
              <a:t>(2) When no CFDA number is assigned, all Federal awards to non- Federal entities from the same agency made for the same purpose should be combined and considered one program. </a:t>
            </a:r>
          </a:p>
          <a:p>
            <a:pPr marL="400050" lvl="1" indent="0">
              <a:buNone/>
            </a:pPr>
            <a:r>
              <a:rPr lang="en-US" sz="1800" dirty="0" smtClean="0">
                <a:solidFill>
                  <a:schemeClr val="tx2"/>
                </a:solidFill>
              </a:rPr>
              <a:t>(</a:t>
            </a:r>
            <a:r>
              <a:rPr lang="en-US" sz="1800" dirty="0">
                <a:solidFill>
                  <a:schemeClr val="tx2"/>
                </a:solidFill>
              </a:rPr>
              <a:t>3</a:t>
            </a:r>
            <a:r>
              <a:rPr lang="en-US" sz="1800" dirty="0" smtClean="0">
                <a:solidFill>
                  <a:schemeClr val="tx2"/>
                </a:solidFill>
              </a:rPr>
              <a:t>) </a:t>
            </a:r>
            <a:r>
              <a:rPr lang="en-US" sz="1800" dirty="0">
                <a:solidFill>
                  <a:schemeClr val="tx2"/>
                </a:solidFill>
              </a:rPr>
              <a:t>Notwithstanding paragraphs (1) and (2) of this definition, a cluster of </a:t>
            </a:r>
            <a:r>
              <a:rPr lang="en-US" sz="1800" dirty="0" smtClean="0">
                <a:solidFill>
                  <a:schemeClr val="tx2"/>
                </a:solidFill>
              </a:rPr>
              <a:t>programs</a:t>
            </a:r>
            <a:r>
              <a:rPr lang="en-US" sz="1800" dirty="0">
                <a:solidFill>
                  <a:schemeClr val="tx2"/>
                </a:solidFill>
              </a:rPr>
              <a:t>. The types of clusters of programs are: </a:t>
            </a:r>
          </a:p>
          <a:p>
            <a:pPr marL="400050" lvl="1" indent="0">
              <a:buNone/>
            </a:pPr>
            <a:r>
              <a:rPr lang="en-US" sz="1800" dirty="0" smtClean="0">
                <a:solidFill>
                  <a:schemeClr val="tx2"/>
                </a:solidFill>
              </a:rPr>
              <a:t>(</a:t>
            </a:r>
            <a:r>
              <a:rPr lang="en-US" sz="1800" dirty="0">
                <a:solidFill>
                  <a:schemeClr val="tx2"/>
                </a:solidFill>
              </a:rPr>
              <a:t>i) </a:t>
            </a:r>
            <a:r>
              <a:rPr lang="en-US" sz="1800" u="sng" dirty="0">
                <a:solidFill>
                  <a:schemeClr val="tx2"/>
                </a:solidFill>
              </a:rPr>
              <a:t>Research and development (R&amp;D); </a:t>
            </a:r>
          </a:p>
          <a:p>
            <a:pPr marL="400050" lvl="1" indent="0">
              <a:buNone/>
            </a:pPr>
            <a:r>
              <a:rPr lang="en-US" sz="1800" dirty="0" smtClean="0">
                <a:solidFill>
                  <a:schemeClr val="tx2"/>
                </a:solidFill>
              </a:rPr>
              <a:t>(</a:t>
            </a:r>
            <a:r>
              <a:rPr lang="en-US" sz="1800" dirty="0">
                <a:solidFill>
                  <a:schemeClr val="tx2"/>
                </a:solidFill>
              </a:rPr>
              <a:t>ii) Student financial aid (SFA); and </a:t>
            </a:r>
          </a:p>
          <a:p>
            <a:pPr marL="400050" lvl="1" indent="0">
              <a:buNone/>
            </a:pPr>
            <a:r>
              <a:rPr lang="en-US" sz="1800" dirty="0" smtClean="0">
                <a:solidFill>
                  <a:schemeClr val="tx2"/>
                </a:solidFill>
              </a:rPr>
              <a:t>(</a:t>
            </a:r>
            <a:r>
              <a:rPr lang="en-US" sz="1800" dirty="0">
                <a:solidFill>
                  <a:schemeClr val="tx2"/>
                </a:solidFill>
              </a:rPr>
              <a:t>iii) ‘‘Other clusters,’’ as described in the definition of Cluster of Programs.</a:t>
            </a:r>
            <a:r>
              <a:rPr lang="en-US" sz="1800" dirty="0" smtClean="0">
                <a:solidFill>
                  <a:schemeClr val="tx2"/>
                </a:solidFill>
              </a:rPr>
              <a:t> </a:t>
            </a:r>
          </a:p>
          <a:p>
            <a:pPr marL="400050" lvl="1" indent="0">
              <a:buNone/>
            </a:pPr>
            <a:endParaRPr lang="en-US" sz="1800" dirty="0">
              <a:solidFill>
                <a:schemeClr val="tx2"/>
              </a:solidFill>
            </a:endParaRPr>
          </a:p>
          <a:p>
            <a:pPr>
              <a:buFont typeface="Courier New" panose="02070309020205020404" pitchFamily="49" charset="0"/>
              <a:buChar char="o"/>
            </a:pPr>
            <a:r>
              <a:rPr lang="en-US" sz="1800" i="1" dirty="0"/>
              <a:t>Non-Federal </a:t>
            </a:r>
            <a:r>
              <a:rPr lang="en-US" sz="1800" i="1" dirty="0" smtClean="0"/>
              <a:t>entity </a:t>
            </a:r>
            <a:r>
              <a:rPr lang="en-US" sz="1800" dirty="0" smtClean="0"/>
              <a:t>- </a:t>
            </a:r>
            <a:r>
              <a:rPr lang="en-US" sz="1800" dirty="0"/>
              <a:t>A state, local government, Indian tribe, institution of higher education (IHE), or nonprofit organization that carries out a Federal award as a </a:t>
            </a:r>
            <a:r>
              <a:rPr lang="en-US" sz="1800" u="sng" dirty="0"/>
              <a:t>recipient</a:t>
            </a:r>
            <a:r>
              <a:rPr lang="en-US" sz="1800" dirty="0"/>
              <a:t> or </a:t>
            </a:r>
            <a:r>
              <a:rPr lang="en-US" sz="1800" u="sng" dirty="0"/>
              <a:t>subrecipient.</a:t>
            </a:r>
            <a:endParaRPr lang="en-US" sz="1800" u="sng" dirty="0">
              <a:solidFill>
                <a:schemeClr val="tx2"/>
              </a:solidFill>
            </a:endParaRPr>
          </a:p>
          <a:p>
            <a:pPr marL="0" indent="0">
              <a:buNone/>
            </a:pPr>
            <a:r>
              <a:rPr lang="en-US" sz="1600" dirty="0" smtClean="0"/>
              <a:t>	</a:t>
            </a:r>
            <a:endParaRPr lang="en-US" sz="1600" dirty="0"/>
          </a:p>
          <a:p>
            <a:endParaRPr lang="en-US" sz="2000" dirty="0"/>
          </a:p>
          <a:p>
            <a:endParaRPr lang="en-US" sz="2000" b="1" u="sng" dirty="0" smtClean="0">
              <a:solidFill>
                <a:srgbClr val="00B0F0"/>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pPr>
              <a:defRPr/>
            </a:pPr>
            <a:fld id="{8C68AEDB-AEFF-497F-AD8E-285AC55ADA62}" type="slidenum">
              <a:rPr lang="en-US" smtClean="0"/>
              <a:pPr>
                <a:defRPr/>
              </a:pPr>
              <a:t>9</a:t>
            </a:fld>
            <a:endParaRPr lang="en-US" dirty="0"/>
          </a:p>
        </p:txBody>
      </p:sp>
    </p:spTree>
    <p:extLst>
      <p:ext uri="{BB962C8B-B14F-4D97-AF65-F5344CB8AC3E}">
        <p14:creationId xmlns:p14="http://schemas.microsoft.com/office/powerpoint/2010/main" val="3393947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4 - Simple CD">
  <a:themeElements>
    <a:clrScheme name="Custom 2">
      <a:dk1>
        <a:sysClr val="windowText" lastClr="000000"/>
      </a:dk1>
      <a:lt1>
        <a:sysClr val="window" lastClr="FFFFFF"/>
      </a:lt1>
      <a:dk2>
        <a:srgbClr val="00359E"/>
      </a:dk2>
      <a:lt2>
        <a:srgbClr val="EEECE1"/>
      </a:lt2>
      <a:accent1>
        <a:srgbClr val="00359E"/>
      </a:accent1>
      <a:accent2>
        <a:srgbClr val="00B050"/>
      </a:accent2>
      <a:accent3>
        <a:srgbClr val="CBCBFF"/>
      </a:accent3>
      <a:accent4>
        <a:srgbClr val="E36C09"/>
      </a:accent4>
      <a:accent5>
        <a:srgbClr val="4BACC6"/>
      </a:accent5>
      <a:accent6>
        <a:srgbClr val="F79646"/>
      </a:accent6>
      <a:hlink>
        <a:srgbClr val="00B0F0"/>
      </a:hlink>
      <a:folHlink>
        <a:srgbClr val="00B0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txDef>
      <a:spPr>
        <a:noFill/>
      </a:spPr>
      <a:bodyPr wrap="square" rtlCol="0">
        <a:spAutoFit/>
      </a:bodyPr>
      <a:lstStyle>
        <a:defPPr algn="ctr">
          <a:defRPr sz="5400" dirty="0" smtClean="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3479</Words>
  <Application>Microsoft Office PowerPoint</Application>
  <PresentationFormat>On-screen Show (4:3)</PresentationFormat>
  <Paragraphs>372</Paragraphs>
  <Slides>38</Slides>
  <Notes>34</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PPT 4 - Simple CD</vt:lpstr>
      <vt:lpstr>PowerPoint Presentation</vt:lpstr>
      <vt:lpstr> HHS’ Publication of Interim Final Rule Implementing Uniform Guidance  </vt:lpstr>
      <vt:lpstr>Off We Go!!</vt:lpstr>
      <vt:lpstr>NIH Interim Grant General Conditions</vt:lpstr>
      <vt:lpstr>How Will this Impact NIH Grants Management?</vt:lpstr>
      <vt:lpstr>How Will this Impact NIH Grants Management?</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Grants Management? </vt:lpstr>
      <vt:lpstr> How Will this Impact NIH Grantees? </vt:lpstr>
      <vt:lpstr>Thank You! </vt:lpstr>
    </vt:vector>
  </TitlesOfParts>
  <Company>NIH\OD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Ashe, Samuel (NIH/OD) [E]</dc:creator>
  <cp:lastModifiedBy>Ashe, Samuel (NIH/OD) [E]</cp:lastModifiedBy>
  <cp:revision>96</cp:revision>
  <cp:lastPrinted>2015-02-23T19:35:46Z</cp:lastPrinted>
  <dcterms:created xsi:type="dcterms:W3CDTF">2015-01-06T14:07:13Z</dcterms:created>
  <dcterms:modified xsi:type="dcterms:W3CDTF">2015-02-23T20:10:06Z</dcterms:modified>
</cp:coreProperties>
</file>