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3" r:id="rId5"/>
    <p:sldMasterId id="2147485426" r:id="rId6"/>
  </p:sldMasterIdLst>
  <p:notesMasterIdLst>
    <p:notesMasterId r:id="rId70"/>
  </p:notesMasterIdLst>
  <p:handoutMasterIdLst>
    <p:handoutMasterId r:id="rId71"/>
  </p:handoutMasterIdLst>
  <p:sldIdLst>
    <p:sldId id="1228" r:id="rId7"/>
    <p:sldId id="1229" r:id="rId8"/>
    <p:sldId id="1230" r:id="rId9"/>
    <p:sldId id="1231" r:id="rId10"/>
    <p:sldId id="1232" r:id="rId11"/>
    <p:sldId id="1233" r:id="rId12"/>
    <p:sldId id="1237" r:id="rId13"/>
    <p:sldId id="1238" r:id="rId14"/>
    <p:sldId id="1234" r:id="rId15"/>
    <p:sldId id="1235" r:id="rId16"/>
    <p:sldId id="1236" r:id="rId17"/>
    <p:sldId id="1239" r:id="rId18"/>
    <p:sldId id="1240" r:id="rId19"/>
    <p:sldId id="1241" r:id="rId20"/>
    <p:sldId id="1242" r:id="rId21"/>
    <p:sldId id="1243" r:id="rId22"/>
    <p:sldId id="1247" r:id="rId23"/>
    <p:sldId id="1248" r:id="rId24"/>
    <p:sldId id="1244" r:id="rId25"/>
    <p:sldId id="1245" r:id="rId26"/>
    <p:sldId id="1246" r:id="rId27"/>
    <p:sldId id="1249" r:id="rId28"/>
    <p:sldId id="1250" r:id="rId29"/>
    <p:sldId id="1251" r:id="rId30"/>
    <p:sldId id="1252" r:id="rId31"/>
    <p:sldId id="1253" r:id="rId32"/>
    <p:sldId id="1255" r:id="rId33"/>
    <p:sldId id="1256" r:id="rId34"/>
    <p:sldId id="1257" r:id="rId35"/>
    <p:sldId id="1254" r:id="rId36"/>
    <p:sldId id="1258" r:id="rId37"/>
    <p:sldId id="1259" r:id="rId38"/>
    <p:sldId id="1260" r:id="rId39"/>
    <p:sldId id="1261" r:id="rId40"/>
    <p:sldId id="1265" r:id="rId41"/>
    <p:sldId id="1262" r:id="rId42"/>
    <p:sldId id="1267" r:id="rId43"/>
    <p:sldId id="1263" r:id="rId44"/>
    <p:sldId id="1266" r:id="rId45"/>
    <p:sldId id="1264" r:id="rId46"/>
    <p:sldId id="1271" r:id="rId47"/>
    <p:sldId id="1268" r:id="rId48"/>
    <p:sldId id="1270" r:id="rId49"/>
    <p:sldId id="1269" r:id="rId50"/>
    <p:sldId id="1272" r:id="rId51"/>
    <p:sldId id="1273" r:id="rId52"/>
    <p:sldId id="1274" r:id="rId53"/>
    <p:sldId id="1275" r:id="rId54"/>
    <p:sldId id="1276" r:id="rId55"/>
    <p:sldId id="1277" r:id="rId56"/>
    <p:sldId id="1278" r:id="rId57"/>
    <p:sldId id="1279" r:id="rId58"/>
    <p:sldId id="1280" r:id="rId59"/>
    <p:sldId id="1281" r:id="rId60"/>
    <p:sldId id="1282" r:id="rId61"/>
    <p:sldId id="1286" r:id="rId62"/>
    <p:sldId id="1283" r:id="rId63"/>
    <p:sldId id="1287" r:id="rId64"/>
    <p:sldId id="1285" r:id="rId65"/>
    <p:sldId id="1284" r:id="rId66"/>
    <p:sldId id="1288" r:id="rId67"/>
    <p:sldId id="1289" r:id="rId68"/>
    <p:sldId id="1290" r:id="rId6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8000"/>
    <a:srgbClr val="0033CC"/>
    <a:srgbClr val="5F5F5F"/>
    <a:srgbClr val="CCFFCC"/>
    <a:srgbClr val="00CCFF"/>
    <a:srgbClr val="336699"/>
    <a:srgbClr val="002774"/>
    <a:srgbClr val="1008D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57" autoAdjust="0"/>
    <p:restoredTop sz="91965" autoAdjust="0"/>
  </p:normalViewPr>
  <p:slideViewPr>
    <p:cSldViewPr>
      <p:cViewPr>
        <p:scale>
          <a:sx n="70" d="100"/>
          <a:sy n="70" d="100"/>
        </p:scale>
        <p:origin x="-72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38"/>
    </p:cViewPr>
  </p:sorterViewPr>
  <p:notesViewPr>
    <p:cSldViewPr>
      <p:cViewPr varScale="1">
        <p:scale>
          <a:sx n="76" d="100"/>
          <a:sy n="76" d="100"/>
        </p:scale>
        <p:origin x="-2076" y="-90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4FFFEF2C-A1AB-4CBC-8C6D-D06F75FB72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53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6DB84531-532E-4955-9D8E-510EA9476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5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</a:t>
            </a:r>
            <a:r>
              <a:rPr lang="en-US" dirty="0" err="1" smtClean="0"/>
              <a:t>toedit</a:t>
            </a:r>
            <a:r>
              <a:rPr lang="en-US" dirty="0" smtClean="0"/>
              <a:t>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747713" cy="365125"/>
          </a:xfrm>
        </p:spPr>
        <p:txBody>
          <a:bodyPr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D830D10-542A-447B-87CA-BD3ADA618F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7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44F9A-9CE8-4653-A3D7-6121B0D6C7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515FC-D72B-4CAF-A499-034D60B6BD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5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5590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E8EE1-BCC5-4FFC-9D02-CA3B4831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97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76949-AF80-435D-9E97-14B6AAF2E0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95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9455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3846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745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07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839200" cy="1066800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229600" cy="432435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57225" indent="-246063">
              <a:buFont typeface="Wingdings" panose="05000000000000000000" pitchFamily="2" charset="2"/>
              <a:buChar char="§"/>
              <a:defRPr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1627A0-52BE-49C3-90CB-787EE86076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9144000" cy="838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DESIGN SAMPLE DEC 1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1CDBCC-57D6-4AF4-91B3-EB8BA5111C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DESIGN SAMPLE DEC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914400"/>
          </a:xfrm>
        </p:spPr>
        <p:txBody>
          <a:bodyPr anchor="b">
            <a:noAutofit/>
          </a:bodyPr>
          <a:lstStyle>
            <a:lvl1pPr algn="ctr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5257800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48200"/>
            <a:ext cx="9124950" cy="457200"/>
          </a:xfrm>
        </p:spPr>
        <p:txBody>
          <a:bodyPr/>
          <a:lstStyle>
            <a:lvl1pPr marL="109537" indent="0" algn="ctr">
              <a:buNone/>
              <a:defRPr sz="2000">
                <a:solidFill>
                  <a:srgbClr val="008000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2023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DESIGN SAMPLE DEC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B1515FC-D72B-4CAF-A499-034D60B6B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DESIGN SAMPLE DEC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39E8EE1-BCC5-4FFC-9D02-CA3B48317A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DESIGN SAMPLE DEC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B76949-AF80-435D-9E97-14B6AAF2E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0D10-542A-447B-87CA-BD3ADA618F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4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7000" t="-7000" r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81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DESIGN SAMPLE DEC 1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52400" y="6324600"/>
            <a:ext cx="762000" cy="36671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F09152-4AE8-43EA-B2CC-655DE9FC6C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80282"/>
          <a:stretch>
            <a:fillRect/>
          </a:stretch>
        </p:blipFill>
        <p:spPr bwMode="auto">
          <a:xfrm>
            <a:off x="8077200" y="6248400"/>
            <a:ext cx="403226" cy="384024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90" y="6330237"/>
            <a:ext cx="403410" cy="2515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9" r:id="rId1"/>
    <p:sldLayoutId id="2147485420" r:id="rId2"/>
    <p:sldLayoutId id="2147485421" r:id="rId3"/>
    <p:sldLayoutId id="2147485422" r:id="rId4"/>
    <p:sldLayoutId id="2147485450" r:id="rId5"/>
    <p:sldLayoutId id="2147485423" r:id="rId6"/>
    <p:sldLayoutId id="2147485424" r:id="rId7"/>
    <p:sldLayoutId id="2147485425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CBCBFF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CBCBFF"/>
        </a:buClr>
        <a:buFont typeface="Georgia" pitchFamily="18" charset="0"/>
        <a:buChar char="▫"/>
        <a:defRPr sz="2000" kern="1200">
          <a:solidFill>
            <a:srgbClr val="CBCBFF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7000" t="-7000" r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New investigator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 descr="NIH_OER_Master_Logo_2Color.eps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1651000" cy="2817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grants.nih.gov/grant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avoiding_errors.htm" TargetMode="External"/><Relationship Id="rId2" Type="http://schemas.openxmlformats.org/officeDocument/2006/relationships/hyperlink" Target="http://grants.nih.gov/grants/ElectronicReceipt/communication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nts.nih.gov/grants/ElectronicReceipt/faq_full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support.htm#guideline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communication.htm#forms" TargetMode="External"/><Relationship Id="rId2" Type="http://schemas.openxmlformats.org/officeDocument/2006/relationships/hyperlink" Target="http://grants.nih.gov/grants/ElectronicReceipt/avoiding_error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grants.nih.gov/grants/ElectronicReceipt/validations.htm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grants.nih.gov/grants/ElectronicReceipt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era.nih.gov/ncbi/ncbi_overview.cf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services_for_applicants/reports_and_closeout/financial_status_report.cfm" TargetMode="External"/><Relationship Id="rId2" Type="http://schemas.openxmlformats.org/officeDocument/2006/relationships/hyperlink" Target="http://grants.nih.gov/grants/guide/notice-files/NOT-OD-11-017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training_career/index.cfm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://grants.nih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lic.era.nih.gov/commons/" TargetMode="External"/><Relationship Id="rId4" Type="http://schemas.openxmlformats.org/officeDocument/2006/relationships/hyperlink" Target="http://grants.nih.gov/grants/ElectronicReceipt/index.htm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listserv.htm" TargetMode="External"/><Relationship Id="rId2" Type="http://schemas.openxmlformats.org/officeDocument/2006/relationships/hyperlink" Target="http://grants.nih.gov/grants/ElectronicReceipt/listserv.ht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d.gov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nts.gov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support/" TargetMode="External"/><Relationship Id="rId2" Type="http://schemas.openxmlformats.org/officeDocument/2006/relationships/hyperlink" Target="https://public.era.nih.gov/commons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nts.gov/web/grants/applicants/applicant-resources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preparing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pdf_guidelines.htm" TargetMode="External"/><Relationship Id="rId2" Type="http://schemas.openxmlformats.org/officeDocument/2006/relationships/hyperlink" Target="http://www.grants.gov/web/grants/support/technical-support/recommended-software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1600200"/>
          </a:xfrm>
        </p:spPr>
        <p:txBody>
          <a:bodyPr/>
          <a:lstStyle/>
          <a:p>
            <a:r>
              <a:rPr lang="en-US" sz="4000" dirty="0" smtClean="0"/>
              <a:t>Interacting Electronically with NIH</a:t>
            </a:r>
            <a:br>
              <a:rPr lang="en-US" sz="4000" dirty="0" smtClean="0"/>
            </a:br>
            <a:r>
              <a:rPr lang="en-US" sz="32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Search for Treasure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(aka… Grant Funding)</a:t>
            </a:r>
            <a:endParaRPr lang="en-US" sz="24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4971365"/>
            <a:ext cx="3276600" cy="150971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i="1" dirty="0" smtClean="0"/>
              <a:t>Sheri Cummins</a:t>
            </a:r>
          </a:p>
          <a:p>
            <a:pPr>
              <a:spcBef>
                <a:spcPts val="0"/>
              </a:spcBef>
            </a:pPr>
            <a:r>
              <a:rPr lang="en-US" sz="1600" i="1" dirty="0" smtClean="0"/>
              <a:t>Communications &amp; Outreach</a:t>
            </a:r>
          </a:p>
          <a:p>
            <a:pPr>
              <a:spcBef>
                <a:spcPts val="0"/>
              </a:spcBef>
            </a:pPr>
            <a:r>
              <a:rPr lang="en-US" sz="1600" i="1" dirty="0" smtClean="0"/>
              <a:t>eRA</a:t>
            </a:r>
          </a:p>
          <a:p>
            <a:pPr>
              <a:spcBef>
                <a:spcPts val="0"/>
              </a:spcBef>
            </a:pPr>
            <a:r>
              <a:rPr lang="en-US" sz="1600" i="1" dirty="0" smtClean="0"/>
              <a:t>National Institutes of Health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819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June 25-27, 2014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NIH Regional Seminar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638800" y="4967288"/>
            <a:ext cx="3276600" cy="1509712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1600" i="1" dirty="0" smtClean="0"/>
              <a:t>Joe Schumaker</a:t>
            </a:r>
          </a:p>
          <a:p>
            <a:pPr algn="r">
              <a:spcBef>
                <a:spcPts val="0"/>
              </a:spcBef>
            </a:pPr>
            <a:r>
              <a:rPr lang="en-US" sz="1600" i="1" dirty="0" smtClean="0"/>
              <a:t>Communications Specialist</a:t>
            </a:r>
          </a:p>
          <a:p>
            <a:pPr algn="r">
              <a:spcBef>
                <a:spcPts val="0"/>
              </a:spcBef>
            </a:pPr>
            <a:r>
              <a:rPr lang="en-US" sz="1600" i="1" dirty="0" smtClean="0"/>
              <a:t>eRA</a:t>
            </a:r>
          </a:p>
          <a:p>
            <a:pPr algn="r">
              <a:spcBef>
                <a:spcPts val="0"/>
              </a:spcBef>
            </a:pPr>
            <a:r>
              <a:rPr lang="en-US" sz="1600" i="1" dirty="0" smtClean="0"/>
              <a:t>National Institutes of Health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135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Find an Opportunity – </a:t>
            </a:r>
            <a:br>
              <a:rPr lang="en-US" dirty="0" smtClean="0"/>
            </a:br>
            <a:r>
              <a:rPr lang="en-US" dirty="0" smtClean="0"/>
              <a:t>2 Places to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NIH posts Funding Opportunity Announcements (FOAs) on multiple sites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NIH </a:t>
            </a:r>
            <a:r>
              <a:rPr lang="en-US" dirty="0"/>
              <a:t>Guide for Grants and Contracts </a:t>
            </a:r>
            <a:endParaRPr lang="en-US" dirty="0" smtClean="0"/>
          </a:p>
          <a:p>
            <a:pPr lvl="1"/>
            <a:r>
              <a:rPr lang="en-US" dirty="0" smtClean="0"/>
              <a:t>Grants.gov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 title="NIH's Funding Opportunities P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84634"/>
            <a:ext cx="3886200" cy="2540347"/>
          </a:xfrm>
          <a:prstGeom prst="rect">
            <a:avLst/>
          </a:prstGeom>
        </p:spPr>
      </p:pic>
      <p:pic>
        <p:nvPicPr>
          <p:cNvPr id="6" name="Picture 5" title="Grant.gov Search Grants p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03684"/>
            <a:ext cx="2726537" cy="21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an Opportunity - NIH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7850"/>
            <a:ext cx="5943600" cy="4324350"/>
          </a:xfrm>
        </p:spPr>
        <p:txBody>
          <a:bodyPr/>
          <a:lstStyle/>
          <a:p>
            <a:r>
              <a:rPr lang="en-US" dirty="0" smtClean="0"/>
              <a:t>Go to NIH Grants &amp; Funding page</a:t>
            </a:r>
          </a:p>
          <a:p>
            <a:pPr lvl="1"/>
            <a:r>
              <a:rPr lang="en-US" dirty="0" smtClean="0">
                <a:hlinkClick r:id="rId2"/>
              </a:rPr>
              <a:t>http://grants.nih.gov/grants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Search based on key word, activity code, or Institute or Center, or</a:t>
            </a:r>
          </a:p>
          <a:p>
            <a:r>
              <a:rPr lang="en-US" dirty="0" smtClean="0"/>
              <a:t>Search for Unsolicited Applications by Parent Announcement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 title="NIH Grants Web P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7600"/>
            <a:ext cx="4004695" cy="26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FOAs in the NIH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7850"/>
            <a:ext cx="8534400" cy="4324350"/>
          </a:xfrm>
        </p:spPr>
        <p:txBody>
          <a:bodyPr/>
          <a:lstStyle/>
          <a:p>
            <a:r>
              <a:rPr lang="en-US" dirty="0"/>
              <a:t>Review list of FOAs matching your criteria and find FOA of interest</a:t>
            </a:r>
            <a:r>
              <a:rPr lang="en-US" dirty="0" smtClean="0"/>
              <a:t>.</a:t>
            </a:r>
          </a:p>
          <a:p>
            <a:r>
              <a:rPr lang="en-US" dirty="0"/>
              <a:t>Click the FOA/Notice Number to </a:t>
            </a:r>
            <a:r>
              <a:rPr lang="en-US" dirty="0" smtClean="0"/>
              <a:t>access FOA </a:t>
            </a:r>
            <a:r>
              <a:rPr lang="en-US" dirty="0"/>
              <a:t>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title="Search Results Screen from NIH FOA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286125"/>
            <a:ext cx="5791200" cy="3269324"/>
          </a:xfrm>
          <a:prstGeom prst="rect">
            <a:avLst/>
          </a:prstGeom>
        </p:spPr>
      </p:pic>
      <p:cxnSp>
        <p:nvCxnSpPr>
          <p:cNvPr id="8" name="Curved Connector 7" title="Arrow to FOA number"/>
          <p:cNvCxnSpPr/>
          <p:nvPr/>
        </p:nvCxnSpPr>
        <p:spPr>
          <a:xfrm>
            <a:off x="1295400" y="3733800"/>
            <a:ext cx="2743200" cy="2362200"/>
          </a:xfrm>
          <a:prstGeom prst="curvedConnector3">
            <a:avLst>
              <a:gd name="adj1" fmla="val -2084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Read, Read, Read The Funding Opportunity Announcement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 special attention to Section IV. Application and Submission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/>
              <a:t>any FOA-specific submission </a:t>
            </a:r>
            <a:r>
              <a:rPr lang="en-US" dirty="0" smtClean="0"/>
              <a:t>instructions</a:t>
            </a:r>
          </a:p>
          <a:p>
            <a:pPr lvl="1"/>
            <a:r>
              <a:rPr lang="en-US" dirty="0" smtClean="0"/>
              <a:t>Instructions </a:t>
            </a:r>
            <a:r>
              <a:rPr lang="en-US" dirty="0"/>
              <a:t>in FOA win over instructions in the application 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 title="Section 4 of Application Instruc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733800"/>
            <a:ext cx="5029200" cy="3742555"/>
          </a:xfrm>
          <a:prstGeom prst="rect">
            <a:avLst/>
          </a:prstGeom>
        </p:spPr>
      </p:pic>
      <p:pic>
        <p:nvPicPr>
          <p:cNvPr id="6" name="Picture 5" title="TOC for Application Instructi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1000"/>
            <a:ext cx="2752334" cy="19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the FOA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Apply for Grant Electronically button found within the FOA in the NIH </a:t>
            </a:r>
            <a:r>
              <a:rPr lang="en-US" dirty="0" smtClean="0"/>
              <a:t>Guide</a:t>
            </a:r>
          </a:p>
          <a:p>
            <a:r>
              <a:rPr lang="en-US" dirty="0"/>
              <a:t>Use the Competition ID and Title to choose correct application </a:t>
            </a:r>
            <a:r>
              <a:rPr lang="en-US" dirty="0" smtClean="0"/>
              <a:t>forms, and </a:t>
            </a:r>
          </a:p>
          <a:p>
            <a:r>
              <a:rPr lang="en-US" dirty="0"/>
              <a:t>I</a:t>
            </a:r>
            <a:r>
              <a:rPr lang="en-US" dirty="0" smtClean="0"/>
              <a:t>f given a choice, always select the more recent version of application forms</a:t>
            </a:r>
          </a:p>
          <a:p>
            <a:pPr marL="109537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8" name="Group 7" descr="Show table fo search results from Grants.gov" title="Download Link"/>
          <p:cNvGrpSpPr/>
          <p:nvPr/>
        </p:nvGrpSpPr>
        <p:grpSpPr>
          <a:xfrm>
            <a:off x="533400" y="4648200"/>
            <a:ext cx="7990905" cy="984266"/>
            <a:chOff x="533400" y="4648200"/>
            <a:chExt cx="7990905" cy="984266"/>
          </a:xfrm>
        </p:grpSpPr>
        <p:pic>
          <p:nvPicPr>
            <p:cNvPr id="5" name="Picture 4" descr="Grants.gov download table screen captur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648200"/>
              <a:ext cx="7990905" cy="9842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ounded Rectangle 5"/>
            <p:cNvSpPr/>
            <p:nvPr/>
          </p:nvSpPr>
          <p:spPr>
            <a:xfrm>
              <a:off x="2667000" y="4800600"/>
              <a:ext cx="2362200" cy="61276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629400" y="4876800"/>
              <a:ext cx="1752600" cy="53656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43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839200" cy="1066800"/>
          </a:xfrm>
        </p:spPr>
        <p:txBody>
          <a:bodyPr/>
          <a:lstStyle/>
          <a:p>
            <a:pPr algn="ctr"/>
            <a:r>
              <a:rPr lang="en-US" dirty="0" smtClean="0"/>
              <a:t>Download Application </a:t>
            </a:r>
            <a:br>
              <a:rPr lang="en-US" dirty="0" smtClean="0"/>
            </a:br>
            <a:r>
              <a:rPr lang="en-US" dirty="0" smtClean="0"/>
              <a:t>Instructions &amp; Package</a:t>
            </a:r>
            <a:endParaRPr lang="en-US" dirty="0"/>
          </a:p>
        </p:txBody>
      </p:sp>
      <p:pic>
        <p:nvPicPr>
          <p:cNvPr id="6" name="Content Placeholder 5" descr="Download page with Download Instructions and Package links circled." title="Grants.gov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7" y="1676400"/>
            <a:ext cx="6475161" cy="45529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4724400" cy="1066800"/>
          </a:xfrm>
        </p:spPr>
        <p:txBody>
          <a:bodyPr/>
          <a:lstStyle/>
          <a:p>
            <a:r>
              <a:rPr lang="en-US" dirty="0" smtClean="0"/>
              <a:t>Application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62050"/>
            <a:ext cx="4572000" cy="4324350"/>
          </a:xfrm>
        </p:spPr>
        <p:txBody>
          <a:bodyPr/>
          <a:lstStyle/>
          <a:p>
            <a:r>
              <a:rPr lang="en-US" dirty="0"/>
              <a:t>Read and follow application guide </a:t>
            </a:r>
            <a:r>
              <a:rPr lang="en-US" dirty="0" smtClean="0"/>
              <a:t>instructions</a:t>
            </a:r>
          </a:p>
          <a:p>
            <a:r>
              <a:rPr lang="en-US" dirty="0" smtClean="0"/>
              <a:t>Agency-specific </a:t>
            </a:r>
            <a:r>
              <a:rPr lang="en-US" dirty="0"/>
              <a:t>instructions are marked with the HHS </a:t>
            </a:r>
            <a:r>
              <a:rPr lang="en-US" dirty="0" smtClean="0"/>
              <a:t>logo</a:t>
            </a:r>
          </a:p>
          <a:p>
            <a:r>
              <a:rPr lang="en-US" dirty="0" smtClean="0"/>
              <a:t>Remember </a:t>
            </a:r>
            <a:r>
              <a:rPr lang="en-US" dirty="0"/>
              <a:t>to check for supplemental instructions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 title="Application Guide Cover P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3663142" cy="4390620"/>
          </a:xfrm>
          <a:prstGeom prst="rect">
            <a:avLst/>
          </a:prstGeom>
        </p:spPr>
      </p:pic>
      <p:pic>
        <p:nvPicPr>
          <p:cNvPr id="6" name="Picture 5" title="HHS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784953"/>
            <a:ext cx="1767844" cy="17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1066800"/>
          </a:xfrm>
        </p:spPr>
        <p:txBody>
          <a:bodyPr/>
          <a:lstStyle/>
          <a:p>
            <a:pPr algn="ctr"/>
            <a:r>
              <a:rPr lang="en-US" dirty="0" smtClean="0"/>
              <a:t>Grant Application Package – Required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05400"/>
            <a:ext cx="8229600" cy="890941"/>
          </a:xfrm>
        </p:spPr>
        <p:txBody>
          <a:bodyPr/>
          <a:lstStyle/>
          <a:p>
            <a:r>
              <a:rPr lang="en-US" dirty="0"/>
              <a:t>Mandatory Grants.gov fields highlighted with red box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 descr="Mandatory fields boxed in red" title="Grant Application Package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6781800" cy="32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1066800"/>
          </a:xfrm>
        </p:spPr>
        <p:txBody>
          <a:bodyPr/>
          <a:lstStyle/>
          <a:p>
            <a:pPr algn="ctr"/>
            <a:r>
              <a:rPr lang="en-US" dirty="0" smtClean="0"/>
              <a:t>Grant Application Package – SF424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0" name="Group 9" title="Application Package - List of component forms"/>
          <p:cNvGrpSpPr/>
          <p:nvPr/>
        </p:nvGrpSpPr>
        <p:grpSpPr>
          <a:xfrm>
            <a:off x="685800" y="1981200"/>
            <a:ext cx="7232468" cy="4057390"/>
            <a:chOff x="685800" y="1981200"/>
            <a:chExt cx="7232468" cy="4057390"/>
          </a:xfrm>
        </p:grpSpPr>
        <p:pic>
          <p:nvPicPr>
            <p:cNvPr id="6" name="Picture 5" descr="SF424 application forms list, Mandatory and Optional forms screen  captur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81200"/>
              <a:ext cx="7156268" cy="405739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4191000" y="2308860"/>
              <a:ext cx="762000" cy="3352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21689" y="2590800"/>
              <a:ext cx="1014222" cy="304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85800" y="4267200"/>
              <a:ext cx="1014222" cy="304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9184" y="2743200"/>
            <a:ext cx="4267200" cy="3048000"/>
          </a:xfrm>
          <a:solidFill>
            <a:schemeClr val="bg2"/>
          </a:solidFill>
        </p:spPr>
        <p:txBody>
          <a:bodyPr/>
          <a:lstStyle/>
          <a:p>
            <a:r>
              <a:rPr lang="en-US" sz="2000" dirty="0"/>
              <a:t>Complete the SF 424 (R&amp;R) form first—info from this form pre-populates fields in other forms in the </a:t>
            </a:r>
            <a:r>
              <a:rPr lang="en-US" sz="2000" dirty="0" smtClean="0"/>
              <a:t>package</a:t>
            </a:r>
          </a:p>
          <a:p>
            <a:r>
              <a:rPr lang="en-US" sz="2000" dirty="0"/>
              <a:t> Save </a:t>
            </a:r>
            <a:r>
              <a:rPr lang="en-US" sz="2000" dirty="0" smtClean="0"/>
              <a:t>locally</a:t>
            </a:r>
          </a:p>
          <a:p>
            <a:r>
              <a:rPr lang="en-US" sz="2000" dirty="0"/>
              <a:t>See application guide to determine which Optional documents you need to complete</a:t>
            </a:r>
          </a:p>
        </p:txBody>
      </p:sp>
    </p:spTree>
    <p:extLst>
      <p:ext uri="{BB962C8B-B14F-4D97-AF65-F5344CB8AC3E}">
        <p14:creationId xmlns:p14="http://schemas.microsoft.com/office/powerpoint/2010/main" val="8407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839200" cy="1066800"/>
          </a:xfrm>
        </p:spPr>
        <p:txBody>
          <a:bodyPr/>
          <a:lstStyle/>
          <a:p>
            <a:r>
              <a:rPr lang="en-US" dirty="0"/>
              <a:t>Completing The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5181600"/>
          </a:xfrm>
        </p:spPr>
        <p:txBody>
          <a:bodyPr/>
          <a:lstStyle/>
          <a:p>
            <a:pPr marL="109537" indent="0">
              <a:buNone/>
            </a:pPr>
            <a:r>
              <a:rPr lang="en-US" sz="2400" dirty="0"/>
              <a:t>Take advantage of available resources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Annotated </a:t>
            </a:r>
            <a:r>
              <a:rPr lang="en-US" sz="2400" dirty="0"/>
              <a:t>form sets, tip sheets, quick reference </a:t>
            </a:r>
            <a:r>
              <a:rPr lang="en-US" sz="2400" dirty="0" smtClean="0"/>
              <a:t>guides:</a:t>
            </a:r>
          </a:p>
          <a:p>
            <a:pPr lvl="1"/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grants.nih.gov/grants/ElectronicReceipt/communication.htm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Avoiding </a:t>
            </a:r>
            <a:r>
              <a:rPr lang="en-US" sz="2400" dirty="0"/>
              <a:t>Common Errors </a:t>
            </a:r>
            <a:r>
              <a:rPr lang="en-US" sz="2400" dirty="0" smtClean="0"/>
              <a:t>page</a:t>
            </a:r>
          </a:p>
          <a:p>
            <a:pPr lvl="1"/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grants.nih.gov/grants/ElectronicReceipt/avoiding_errors.htm</a:t>
            </a:r>
            <a:endParaRPr lang="en-US" sz="2400" dirty="0" smtClean="0"/>
          </a:p>
          <a:p>
            <a:r>
              <a:rPr lang="en-US" sz="2400" dirty="0" smtClean="0"/>
              <a:t>FAQs</a:t>
            </a:r>
          </a:p>
          <a:p>
            <a:pPr lvl="1"/>
            <a:r>
              <a:rPr lang="en-US" sz="2400" dirty="0" smtClean="0">
                <a:hlinkClick r:id="rId4"/>
              </a:rPr>
              <a:t>http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grants.nih.gov/grants/ElectronicReceipt/faq_full.htm</a:t>
            </a:r>
            <a:r>
              <a:rPr lang="en-US" sz="2400" dirty="0" smtClean="0"/>
              <a:t> </a:t>
            </a:r>
          </a:p>
          <a:p>
            <a:pPr marL="411162" lvl="1" indent="0" algn="ctr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411162" lvl="1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READ </a:t>
            </a:r>
            <a:r>
              <a:rPr lang="en-US" sz="2400" b="1" dirty="0">
                <a:solidFill>
                  <a:srgbClr val="FF0000"/>
                </a:solidFill>
              </a:rPr>
              <a:t>&amp; FOLLOW APPLICATION GUIDE &amp; FOA INSTRUCTIONS!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Tree with Creative Coconuts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438400"/>
            <a:ext cx="4419600" cy="1428750"/>
          </a:xfrm>
        </p:spPr>
        <p:txBody>
          <a:bodyPr/>
          <a:lstStyle/>
          <a:p>
            <a:pPr marL="109537" indent="0">
              <a:buNone/>
            </a:pPr>
            <a:r>
              <a:rPr lang="en-US" i="1" dirty="0" smtClean="0"/>
              <a:t>“I have a great research idea. But where will the funding come from?”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 descr="Palm tre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588942" cy="3505200"/>
          </a:xfrm>
          <a:prstGeom prst="rect">
            <a:avLst/>
          </a:prstGeom>
        </p:spPr>
      </p:pic>
      <p:pic>
        <p:nvPicPr>
          <p:cNvPr id="6" name="Picture 5" descr="Stickman with idea bulb overhea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3" y="2819400"/>
            <a:ext cx="1571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839200" cy="1066800"/>
          </a:xfrm>
        </p:spPr>
        <p:txBody>
          <a:bodyPr/>
          <a:lstStyle/>
          <a:p>
            <a:r>
              <a:rPr lang="en-US" dirty="0"/>
              <a:t>Avoiding Common Errors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324350"/>
          </a:xfrm>
        </p:spPr>
        <p:txBody>
          <a:bodyPr/>
          <a:lstStyle/>
          <a:p>
            <a:r>
              <a:rPr lang="en-US" dirty="0" smtClean="0"/>
              <a:t>Watch </a:t>
            </a:r>
            <a:r>
              <a:rPr lang="en-US" dirty="0"/>
              <a:t>for fields that are required by NIH but not marked required on federal-wide forms. </a:t>
            </a:r>
            <a:endParaRPr lang="en-US" dirty="0" smtClean="0"/>
          </a:p>
          <a:p>
            <a:pPr lvl="1"/>
            <a:r>
              <a:rPr lang="en-US" dirty="0" smtClean="0"/>
              <a:t>Primary </a:t>
            </a:r>
            <a:r>
              <a:rPr lang="en-US" dirty="0"/>
              <a:t>Project/Performance Site DUNS is not required by Grants.gov, but is required by NIH for federal reporting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7" name="Group 6" title="DUNS field highlighted on application form"/>
          <p:cNvGrpSpPr/>
          <p:nvPr/>
        </p:nvGrpSpPr>
        <p:grpSpPr>
          <a:xfrm>
            <a:off x="1524000" y="3352800"/>
            <a:ext cx="6019800" cy="2755657"/>
            <a:chOff x="1524000" y="3352800"/>
            <a:chExt cx="6019800" cy="2755657"/>
          </a:xfrm>
        </p:grpSpPr>
        <p:pic>
          <p:nvPicPr>
            <p:cNvPr id="5" name="Picture 4" descr="Project/Performance Site Locations form screen captur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52800"/>
              <a:ext cx="6019800" cy="2755657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2362200" y="4191000"/>
              <a:ext cx="1143000" cy="381000"/>
            </a:xfrm>
            <a:prstGeom prst="round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02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Avoiding Common </a:t>
            </a:r>
            <a:r>
              <a:rPr lang="en-US" dirty="0" smtClean="0"/>
              <a:t>Errors – Other NIH Required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7850"/>
            <a:ext cx="4267200" cy="4324350"/>
          </a:xfrm>
        </p:spPr>
        <p:txBody>
          <a:bodyPr/>
          <a:lstStyle/>
          <a:p>
            <a:r>
              <a:rPr lang="en-US" dirty="0"/>
              <a:t>eRA Commons Username must be supplied in Credential field for all PD/PIs in the application</a:t>
            </a:r>
          </a:p>
          <a:p>
            <a:r>
              <a:rPr lang="en-US" dirty="0" smtClean="0"/>
              <a:t>Organization </a:t>
            </a:r>
            <a:r>
              <a:rPr lang="en-US" dirty="0"/>
              <a:t>name is used to determine reviewer conflicts and is required for all </a:t>
            </a:r>
            <a:r>
              <a:rPr lang="en-US" dirty="0" err="1"/>
              <a:t>Sr</a:t>
            </a:r>
            <a:r>
              <a:rPr lang="en-US" dirty="0"/>
              <a:t>/Key </a:t>
            </a:r>
            <a:r>
              <a:rPr lang="en-US" dirty="0" smtClean="0"/>
              <a:t>entries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8" name="Group 7" descr="Credential field and Organization Name highlighted" title="Research &amp; Related Form"/>
          <p:cNvGrpSpPr/>
          <p:nvPr/>
        </p:nvGrpSpPr>
        <p:grpSpPr>
          <a:xfrm>
            <a:off x="4343401" y="1981200"/>
            <a:ext cx="4343400" cy="4641365"/>
            <a:chOff x="4343401" y="1981200"/>
            <a:chExt cx="4343400" cy="4641365"/>
          </a:xfrm>
        </p:grpSpPr>
        <p:pic>
          <p:nvPicPr>
            <p:cNvPr id="5" name="Picture 4" descr="Research and Related Senior/Key Person Profile screen captur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1" y="1981200"/>
              <a:ext cx="4343400" cy="4641365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5181600" y="3657600"/>
              <a:ext cx="3352800" cy="228600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876800" y="5153025"/>
              <a:ext cx="2519008" cy="228600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066800"/>
          </a:xfrm>
        </p:spPr>
        <p:txBody>
          <a:bodyPr/>
          <a:lstStyle/>
          <a:p>
            <a:r>
              <a:rPr lang="en-US" dirty="0"/>
              <a:t>Get Ready to Submit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10600" cy="4324350"/>
          </a:xfrm>
        </p:spPr>
        <p:txBody>
          <a:bodyPr/>
          <a:lstStyle/>
          <a:p>
            <a:r>
              <a:rPr lang="en-US" b="1" dirty="0"/>
              <a:t>Save &amp; Submit </a:t>
            </a:r>
            <a:r>
              <a:rPr lang="en-US" dirty="0"/>
              <a:t>button will not become active until application is saved and information required by Grants.gov is </a:t>
            </a:r>
            <a:r>
              <a:rPr lang="en-US" dirty="0" smtClean="0"/>
              <a:t>completed</a:t>
            </a:r>
          </a:p>
          <a:p>
            <a:r>
              <a:rPr lang="en-US" b="1" dirty="0"/>
              <a:t>Check Package for Errors </a:t>
            </a:r>
            <a:r>
              <a:rPr lang="en-US" dirty="0"/>
              <a:t>button only checks a subset of Grants.gov rules. Additional Grants.gov and agency business rules are checked after submission.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8" name="Group 7" title="Save, check, submit screen"/>
          <p:cNvGrpSpPr/>
          <p:nvPr/>
        </p:nvGrpSpPr>
        <p:grpSpPr>
          <a:xfrm>
            <a:off x="2590800" y="3810000"/>
            <a:ext cx="5928848" cy="3362970"/>
            <a:chOff x="2590800" y="3810000"/>
            <a:chExt cx="5928848" cy="3362970"/>
          </a:xfrm>
        </p:grpSpPr>
        <p:pic>
          <p:nvPicPr>
            <p:cNvPr id="5" name="Picture 4" descr="Application package Save and Submit and Check Package for Errors buttons screen captur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3810000"/>
              <a:ext cx="5928848" cy="336297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5943600" y="4114800"/>
              <a:ext cx="990600" cy="381000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931662" y="4114800"/>
              <a:ext cx="1450338" cy="381000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45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 - Submit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7850"/>
            <a:ext cx="3886200" cy="4324350"/>
          </a:xfrm>
        </p:spPr>
        <p:txBody>
          <a:bodyPr/>
          <a:lstStyle/>
          <a:p>
            <a:r>
              <a:rPr lang="en-US" dirty="0"/>
              <a:t>Only AORs can submit! </a:t>
            </a:r>
            <a:endParaRPr lang="en-US" dirty="0" smtClean="0"/>
          </a:p>
          <a:p>
            <a:r>
              <a:rPr lang="en-US" dirty="0" smtClean="0"/>
              <a:t>AOR </a:t>
            </a:r>
            <a:r>
              <a:rPr lang="en-US" dirty="0"/>
              <a:t>credentials are used for the official electronic signature for the application. </a:t>
            </a:r>
            <a:endParaRPr lang="en-US" dirty="0" smtClean="0"/>
          </a:p>
          <a:p>
            <a:r>
              <a:rPr lang="en-US" dirty="0" smtClean="0"/>
              <a:t>AOR </a:t>
            </a:r>
            <a:r>
              <a:rPr lang="en-US" dirty="0"/>
              <a:t>must have 'signature' authority.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7" name="Group 6" descr="Grants.gov submission authorization screen capture "/>
          <p:cNvGrpSpPr/>
          <p:nvPr/>
        </p:nvGrpSpPr>
        <p:grpSpPr>
          <a:xfrm>
            <a:off x="4049971" y="1752600"/>
            <a:ext cx="4521896" cy="4343400"/>
            <a:chOff x="4049971" y="1752600"/>
            <a:chExt cx="4521896" cy="4343400"/>
          </a:xfrm>
        </p:grpSpPr>
        <p:pic>
          <p:nvPicPr>
            <p:cNvPr id="5" name="Picture 4" descr="Grants.gov submit screen with User Name and Password fields circel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971" y="1752600"/>
              <a:ext cx="4521896" cy="43434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4191000" y="4572000"/>
              <a:ext cx="4191000" cy="8382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82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 – Confirmation of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7850"/>
            <a:ext cx="4191000" cy="4324350"/>
          </a:xfrm>
        </p:spPr>
        <p:txBody>
          <a:bodyPr/>
          <a:lstStyle/>
          <a:p>
            <a:r>
              <a:rPr lang="en-US" dirty="0"/>
              <a:t>Print and save your confirmation screen information</a:t>
            </a:r>
            <a:r>
              <a:rPr lang="en-US" dirty="0" smtClean="0"/>
              <a:t>.</a:t>
            </a:r>
          </a:p>
          <a:p>
            <a:r>
              <a:rPr lang="en-US" dirty="0"/>
              <a:t>Note </a:t>
            </a:r>
            <a:r>
              <a:rPr lang="en-US" dirty="0" smtClean="0"/>
              <a:t>the Grants.gov </a:t>
            </a:r>
            <a:r>
              <a:rPr lang="en-US" dirty="0"/>
              <a:t>Tracking </a:t>
            </a:r>
            <a:r>
              <a:rPr lang="en-US" dirty="0" smtClean="0"/>
              <a:t>Number</a:t>
            </a:r>
          </a:p>
          <a:p>
            <a:r>
              <a:rPr lang="en-US" dirty="0" smtClean="0"/>
              <a:t>Note the Date/Time </a:t>
            </a:r>
            <a:r>
              <a:rPr lang="en-US" dirty="0"/>
              <a:t>Stamp used to confirm 'on-time'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10" name="Group 9" descr="Confirmation data was submitted to Grants.gov"/>
          <p:cNvGrpSpPr/>
          <p:nvPr/>
        </p:nvGrpSpPr>
        <p:grpSpPr>
          <a:xfrm>
            <a:off x="4298701" y="1743075"/>
            <a:ext cx="4464299" cy="4562086"/>
            <a:chOff x="4298701" y="1743075"/>
            <a:chExt cx="4464299" cy="4562086"/>
          </a:xfrm>
        </p:grpSpPr>
        <p:pic>
          <p:nvPicPr>
            <p:cNvPr id="7" name="Picture 6" descr="Grants.gov submission confirmation email with tracking number and time stamp circl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701" y="1743075"/>
              <a:ext cx="3899398" cy="4562086"/>
            </a:xfrm>
            <a:prstGeom prst="rect">
              <a:avLst/>
            </a:prstGeom>
          </p:spPr>
        </p:pic>
        <p:pic>
          <p:nvPicPr>
            <p:cNvPr id="6" name="Picture 5" descr="Grants.gov submission confirmation email with tracking number and time stamp circl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2667000"/>
              <a:ext cx="3048000" cy="348118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477000" y="3257550"/>
              <a:ext cx="762000" cy="152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572250" y="5276850"/>
              <a:ext cx="762000" cy="152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11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On-Time Submission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Error-free</a:t>
            </a:r>
            <a:r>
              <a:rPr lang="en-US" sz="2400" dirty="0" smtClean="0"/>
              <a:t> applications must </a:t>
            </a:r>
            <a:r>
              <a:rPr lang="en-US" sz="2400" dirty="0"/>
              <a:t>be accepted by Grants.gov with a time stamp on or before </a:t>
            </a:r>
            <a:r>
              <a:rPr lang="en-US" sz="2400" b="1" dirty="0">
                <a:solidFill>
                  <a:srgbClr val="FF0000"/>
                </a:solidFill>
              </a:rPr>
              <a:t>5:00 p.m. local time </a:t>
            </a:r>
            <a:r>
              <a:rPr lang="en-US" sz="2400" dirty="0"/>
              <a:t>of the submitting organization on the due date.  </a:t>
            </a:r>
            <a:endParaRPr lang="en-US" sz="2400" dirty="0" smtClean="0"/>
          </a:p>
          <a:p>
            <a:pPr marL="109537" indent="0">
              <a:buNone/>
            </a:pPr>
            <a:endParaRPr lang="en-US" sz="2400" dirty="0" smtClean="0"/>
          </a:p>
          <a:p>
            <a:r>
              <a:rPr lang="en-US" sz="2400" i="1" dirty="0" smtClean="0"/>
              <a:t>A </a:t>
            </a:r>
            <a:r>
              <a:rPr lang="en-US" sz="2400" i="1" dirty="0"/>
              <a:t>few important reminders</a:t>
            </a:r>
            <a:r>
              <a:rPr lang="en-US" sz="2400" i="1" dirty="0" smtClean="0"/>
              <a:t>:</a:t>
            </a:r>
          </a:p>
          <a:p>
            <a:pPr lvl="1"/>
            <a:r>
              <a:rPr lang="en-US" sz="2400" dirty="0" smtClean="0"/>
              <a:t>NIH </a:t>
            </a:r>
            <a:r>
              <a:rPr lang="en-US" sz="2400" dirty="0"/>
              <a:t>recommends submitting early (days, not minutes!) to allow time for correcting any errors found during the application viewing window prior to the due </a:t>
            </a:r>
            <a:r>
              <a:rPr lang="en-US" sz="2400" dirty="0" smtClean="0"/>
              <a:t>date</a:t>
            </a:r>
          </a:p>
          <a:p>
            <a:pPr marL="411162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NIH’s </a:t>
            </a:r>
            <a:r>
              <a:rPr lang="en-US" sz="2400" dirty="0">
                <a:solidFill>
                  <a:srgbClr val="FF0000"/>
                </a:solidFill>
              </a:rPr>
              <a:t>late policy does not allow corrections after the due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9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839200" cy="762000"/>
          </a:xfrm>
        </p:spPr>
        <p:txBody>
          <a:bodyPr/>
          <a:lstStyle/>
          <a:p>
            <a:pPr algn="ctr"/>
            <a:r>
              <a:rPr lang="en-US" sz="3200" dirty="0"/>
              <a:t>Trouble Submitting Due to System Issues</a:t>
            </a:r>
            <a:r>
              <a:rPr lang="en-US" sz="32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10600" cy="4324350"/>
          </a:xfrm>
        </p:spPr>
        <p:txBody>
          <a:bodyPr/>
          <a:lstStyle/>
          <a:p>
            <a:pPr marL="109537" indent="0">
              <a:buNone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When SAM, Grants.gov or eRA system issues threaten your on-time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submission…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Contact appropriate support team to try to get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resolution.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109537" indent="0">
              <a:buNone/>
            </a:pPr>
            <a:endParaRPr lang="en-US" sz="2000" dirty="0" smtClean="0"/>
          </a:p>
          <a:p>
            <a:r>
              <a:rPr lang="en-US" sz="2000" dirty="0"/>
              <a:t>If working with SAM and/or Grants.gov, contact eRA Commons Help Desk to document issue and steps taken toward </a:t>
            </a:r>
            <a:r>
              <a:rPr lang="en-US" sz="2000" dirty="0" smtClean="0"/>
              <a:t>resolution</a:t>
            </a:r>
          </a:p>
          <a:p>
            <a:pPr marL="109537" indent="0">
              <a:buNone/>
            </a:pPr>
            <a:endParaRPr lang="en-US" sz="2000" dirty="0"/>
          </a:p>
          <a:p>
            <a:r>
              <a:rPr lang="en-US" sz="2000" dirty="0" smtClean="0"/>
              <a:t>If </a:t>
            </a:r>
            <a:r>
              <a:rPr lang="en-US" sz="2000" dirty="0"/>
              <a:t>the eRA Commons Help Desk verifies that a system "bug" or service interruption has occurred, they will provide instructions to complete the </a:t>
            </a:r>
            <a:r>
              <a:rPr lang="en-US" sz="2000" dirty="0" smtClean="0"/>
              <a:t>submission</a:t>
            </a:r>
          </a:p>
          <a:p>
            <a:pPr marL="109537" indent="0">
              <a:buNone/>
            </a:pPr>
            <a:endParaRPr lang="en-US" sz="2000" dirty="0" smtClean="0"/>
          </a:p>
          <a:p>
            <a:r>
              <a:rPr lang="en-US" sz="2000" dirty="0" smtClean="0"/>
              <a:t>Document </a:t>
            </a:r>
            <a:r>
              <a:rPr lang="en-US" sz="2000" dirty="0"/>
              <a:t>your issues and corrective actions including support ticket numbers in cover </a:t>
            </a:r>
            <a:r>
              <a:rPr lang="en-US" sz="2000" dirty="0" smtClean="0"/>
              <a:t>letter</a:t>
            </a:r>
          </a:p>
          <a:p>
            <a:pPr marL="109537" indent="0">
              <a:buNone/>
            </a:pPr>
            <a:endParaRPr lang="en-US" sz="2000" dirty="0" smtClean="0"/>
          </a:p>
          <a:p>
            <a:pPr marL="109537" indent="0" algn="ctr">
              <a:buNone/>
            </a:pPr>
            <a:r>
              <a:rPr lang="en-US" sz="2000" dirty="0"/>
              <a:t>Guidelines for Applicants Experiencing System Issues: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grants.nih.gov/grants/ElectronicReceipt/support.htm#guidelines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the </a:t>
            </a: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Submitting your application to Grants.gov is NOT the last step</a:t>
            </a:r>
            <a:r>
              <a:rPr lang="en-US" dirty="0" smtClean="0"/>
              <a:t>!</a:t>
            </a:r>
          </a:p>
          <a:p>
            <a:r>
              <a:rPr lang="en-US" dirty="0" smtClean="0"/>
              <a:t>Signing </a:t>
            </a:r>
            <a:r>
              <a:rPr lang="en-US" dirty="0"/>
              <a:t>Officials (SOs), Principal Investigators (PD/PIs) and delegated Assistants (ASSTs) can track application status in the eRA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stickman tracking with magnifying g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4114800"/>
            <a:ext cx="1771650" cy="24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Tracking Your Application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eRA </a:t>
            </a:r>
            <a:r>
              <a:rPr lang="en-US" dirty="0"/>
              <a:t>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7850"/>
            <a:ext cx="8534400" cy="4324350"/>
          </a:xfrm>
        </p:spPr>
        <p:txBody>
          <a:bodyPr/>
          <a:lstStyle/>
          <a:p>
            <a:r>
              <a:rPr lang="en-US" sz="2400" dirty="0"/>
              <a:t>Commons “Status” is an integral part of electronic application submission</a:t>
            </a:r>
            <a:r>
              <a:rPr lang="en-US" sz="2400" dirty="0" smtClean="0"/>
              <a:t>:</a:t>
            </a:r>
          </a:p>
          <a:p>
            <a:pPr marL="109537" indent="0">
              <a:buNone/>
            </a:pPr>
            <a:endParaRPr lang="en-US" sz="2400" dirty="0" smtClean="0"/>
          </a:p>
          <a:p>
            <a:r>
              <a:rPr lang="en-US" sz="2400" dirty="0" smtClean="0"/>
              <a:t>Applications </a:t>
            </a:r>
            <a:r>
              <a:rPr lang="en-US" sz="2400" dirty="0"/>
              <a:t>are retrieved from Grants.gov by eRA Commons and checked against NIH application and funding opportunity </a:t>
            </a:r>
            <a:r>
              <a:rPr lang="en-US" sz="2400" dirty="0" smtClean="0"/>
              <a:t>instructions</a:t>
            </a:r>
          </a:p>
          <a:p>
            <a:pPr marL="109537" indent="0">
              <a:buNone/>
            </a:pPr>
            <a:endParaRPr lang="en-US" sz="2400" dirty="0" smtClean="0"/>
          </a:p>
          <a:p>
            <a:r>
              <a:rPr lang="en-US" sz="2400" dirty="0" smtClean="0"/>
              <a:t>Processing </a:t>
            </a:r>
            <a:r>
              <a:rPr lang="en-US" sz="2400" dirty="0"/>
              <a:t>results are available to SOs, AOs, PIs and delegated ASSTs in eRA Commons </a:t>
            </a:r>
            <a:r>
              <a:rPr lang="en-US" sz="2400" dirty="0" smtClean="0"/>
              <a:t>Status</a:t>
            </a:r>
          </a:p>
          <a:p>
            <a:pPr marL="109537" indent="0">
              <a:buNone/>
            </a:pPr>
            <a:endParaRPr lang="en-US" sz="2400" dirty="0" smtClean="0"/>
          </a:p>
          <a:p>
            <a:r>
              <a:rPr lang="en-US" sz="2400" dirty="0" smtClean="0"/>
              <a:t>E-mail </a:t>
            </a:r>
            <a:r>
              <a:rPr lang="en-US" sz="2400" dirty="0"/>
              <a:t>notifications concerning processing results are 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839200" cy="1066800"/>
          </a:xfrm>
        </p:spPr>
        <p:txBody>
          <a:bodyPr/>
          <a:lstStyle/>
          <a:p>
            <a:pPr algn="ctr"/>
            <a:r>
              <a:rPr lang="en-US" dirty="0"/>
              <a:t>Tracking Your Application in eRA </a:t>
            </a:r>
            <a:r>
              <a:rPr lang="en-US" dirty="0" smtClean="0"/>
              <a:t>Commons Via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4324350"/>
          </a:xfrm>
        </p:spPr>
        <p:txBody>
          <a:bodyPr/>
          <a:lstStyle/>
          <a:p>
            <a:r>
              <a:rPr lang="en-US" dirty="0" smtClean="0"/>
              <a:t>Log into Commons</a:t>
            </a:r>
          </a:p>
          <a:p>
            <a:r>
              <a:rPr lang="en-US" dirty="0" smtClean="0"/>
              <a:t>Click on Status tab</a:t>
            </a:r>
          </a:p>
          <a:p>
            <a:r>
              <a:rPr lang="en-US" dirty="0" smtClean="0"/>
              <a:t>Click either:</a:t>
            </a:r>
          </a:p>
          <a:p>
            <a:pPr lvl="1"/>
            <a:r>
              <a:rPr lang="en-US" dirty="0" smtClean="0"/>
              <a:t>Recent/Pending </a:t>
            </a:r>
            <a:r>
              <a:rPr lang="en-US" dirty="0" err="1" smtClean="0"/>
              <a:t>eSubmissions</a:t>
            </a:r>
            <a:endParaRPr lang="en-US" dirty="0" smtClean="0"/>
          </a:p>
          <a:p>
            <a:pPr lvl="1"/>
            <a:r>
              <a:rPr lang="en-US" dirty="0" smtClean="0"/>
              <a:t>Or provide Grants.gov tracking number from email confirmation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8" name="Group 7" title="Status Menu Options"/>
          <p:cNvGrpSpPr/>
          <p:nvPr/>
        </p:nvGrpSpPr>
        <p:grpSpPr>
          <a:xfrm>
            <a:off x="3048000" y="4038600"/>
            <a:ext cx="4958338" cy="2332998"/>
            <a:chOff x="3048000" y="4038600"/>
            <a:chExt cx="4958338" cy="2332998"/>
          </a:xfrm>
        </p:grpSpPr>
        <p:pic>
          <p:nvPicPr>
            <p:cNvPr id="5" name="Picture 4" descr="PI status search options with Recent/Pending and Tracking number options circl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038600"/>
              <a:ext cx="4958338" cy="2332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ounded Rectangle 5"/>
            <p:cNvSpPr/>
            <p:nvPr/>
          </p:nvSpPr>
          <p:spPr>
            <a:xfrm>
              <a:off x="3276600" y="4495800"/>
              <a:ext cx="1143000" cy="152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429000" y="5715000"/>
              <a:ext cx="1143000" cy="29698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56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Electronic submission via Grants.gov is now required for ALL competing grant applications to NIH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229600" cy="4648200"/>
          </a:xfrm>
        </p:spPr>
        <p:txBody>
          <a:bodyPr/>
          <a:lstStyle/>
          <a:p>
            <a:r>
              <a:rPr lang="en-US" dirty="0" smtClean="0"/>
              <a:t>Electronic Interaction points</a:t>
            </a:r>
          </a:p>
          <a:p>
            <a:pPr lvl="1"/>
            <a:r>
              <a:rPr lang="en-US" dirty="0" smtClean="0"/>
              <a:t>Learn about grants from NIH Grants Web Site</a:t>
            </a:r>
          </a:p>
          <a:p>
            <a:pPr lvl="1"/>
            <a:r>
              <a:rPr lang="en-US" dirty="0" smtClean="0"/>
              <a:t>Find Opportunities from NIH Guide and Grants.gov</a:t>
            </a:r>
          </a:p>
          <a:p>
            <a:pPr lvl="1"/>
            <a:r>
              <a:rPr lang="en-US" dirty="0" smtClean="0"/>
              <a:t>Download Application and Submit Application at Grants.gov</a:t>
            </a:r>
          </a:p>
          <a:p>
            <a:pPr lvl="1"/>
            <a:r>
              <a:rPr lang="en-US" dirty="0" smtClean="0"/>
              <a:t>Check Submission Status at eRA Commons &amp; Grants.gov</a:t>
            </a:r>
          </a:p>
          <a:p>
            <a:pPr lvl="1"/>
            <a:r>
              <a:rPr lang="en-US" dirty="0" smtClean="0"/>
              <a:t>View Assembled Application Image at eRA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839200" cy="1066800"/>
          </a:xfrm>
        </p:spPr>
        <p:txBody>
          <a:bodyPr/>
          <a:lstStyle/>
          <a:p>
            <a:pPr algn="ctr"/>
            <a:r>
              <a:rPr lang="en-US" dirty="0"/>
              <a:t>Track Status in eRA Commons - PD/PI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4324350"/>
          </a:xfrm>
        </p:spPr>
        <p:txBody>
          <a:bodyPr/>
          <a:lstStyle/>
          <a:p>
            <a:r>
              <a:rPr lang="en-US" dirty="0" smtClean="0"/>
              <a:t>Search table will display recently submitted applications</a:t>
            </a:r>
          </a:p>
          <a:p>
            <a:r>
              <a:rPr lang="en-US" dirty="0" smtClean="0"/>
              <a:t>eSubmission Status column indicates if there were submission errors</a:t>
            </a:r>
          </a:p>
          <a:p>
            <a:r>
              <a:rPr lang="en-US" dirty="0" smtClean="0"/>
              <a:t>Show Prior Errors and Warnings link opens a document with the list of errors and warning for each submission attempt.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8" name="Group 7" descr="Status Search Result for Recent/Pending Submissions with error link and status columns circled"/>
          <p:cNvGrpSpPr/>
          <p:nvPr/>
        </p:nvGrpSpPr>
        <p:grpSpPr>
          <a:xfrm>
            <a:off x="1143000" y="4848225"/>
            <a:ext cx="6781800" cy="2249706"/>
            <a:chOff x="1143000" y="4848225"/>
            <a:chExt cx="6781800" cy="2249706"/>
          </a:xfrm>
        </p:grpSpPr>
        <p:pic>
          <p:nvPicPr>
            <p:cNvPr id="5" name="Picture 4" title="Search results scre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848225"/>
              <a:ext cx="6781800" cy="2249706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2331720" y="5715000"/>
              <a:ext cx="670560" cy="457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687598" y="5715000"/>
              <a:ext cx="1079945" cy="457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74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8839200" cy="1066800"/>
          </a:xfrm>
        </p:spPr>
        <p:txBody>
          <a:bodyPr/>
          <a:lstStyle/>
          <a:p>
            <a:pPr algn="ctr"/>
            <a:r>
              <a:rPr lang="en-US" dirty="0"/>
              <a:t>Track Status in eRA Commons </a:t>
            </a:r>
            <a:r>
              <a:rPr lang="en-US" dirty="0" smtClean="0"/>
              <a:t>– Errors and Warnings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49796"/>
            <a:ext cx="8763000" cy="3251004"/>
          </a:xfrm>
        </p:spPr>
        <p:txBody>
          <a:bodyPr/>
          <a:lstStyle/>
          <a:p>
            <a:pPr marL="109537" indent="0">
              <a:buNone/>
            </a:pPr>
            <a:endParaRPr lang="en-US" sz="2400" dirty="0" smtClean="0"/>
          </a:p>
          <a:p>
            <a:pPr marL="109537" indent="0" algn="ctr">
              <a:buNone/>
            </a:pPr>
            <a:r>
              <a:rPr lang="en-US" sz="2400" dirty="0">
                <a:solidFill>
                  <a:srgbClr val="00B050"/>
                </a:solidFill>
              </a:rPr>
              <a:t>All corrective submissions must be made by the submission deadline in order for the submission to be considered on time</a:t>
            </a:r>
            <a:r>
              <a:rPr lang="en-US" sz="2400" dirty="0" smtClean="0">
                <a:solidFill>
                  <a:srgbClr val="00B050"/>
                </a:solidFill>
              </a:rPr>
              <a:t>!</a:t>
            </a:r>
          </a:p>
          <a:p>
            <a:pPr marL="109537" indent="0" algn="ctr">
              <a:buNone/>
            </a:pPr>
            <a:endParaRPr lang="en-US" sz="1600" dirty="0" smtClean="0"/>
          </a:p>
          <a:p>
            <a:pPr marL="109537" indent="0" algn="ctr">
              <a:buNone/>
            </a:pPr>
            <a:r>
              <a:rPr lang="en-US" sz="1600" dirty="0" smtClean="0"/>
              <a:t>Avoiding </a:t>
            </a:r>
            <a:r>
              <a:rPr lang="en-US" sz="1600" dirty="0"/>
              <a:t>Common Errors page</a:t>
            </a:r>
            <a:r>
              <a:rPr lang="en-US" sz="1600" dirty="0" smtClean="0"/>
              <a:t>: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grants.nih.gov/grants/ElectronicReceipt/avoiding_errors.htm</a:t>
            </a:r>
            <a:endParaRPr lang="en-US" sz="1600" dirty="0" smtClean="0"/>
          </a:p>
          <a:p>
            <a:pPr marL="109537" indent="0" algn="ctr">
              <a:buNone/>
            </a:pPr>
            <a:r>
              <a:rPr lang="en-US" sz="1600" dirty="0" smtClean="0"/>
              <a:t>Annotated </a:t>
            </a:r>
            <a:r>
              <a:rPr lang="en-US" sz="1600" dirty="0"/>
              <a:t>Forms: </a:t>
            </a:r>
            <a:endParaRPr lang="en-US" sz="1600" dirty="0" smtClean="0"/>
          </a:p>
          <a:p>
            <a:pPr marL="109537" indent="0" algn="ctr">
              <a:buNone/>
            </a:pP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grants.nih.gov/grants/ElectronicReceipt/communication.htm#forms</a:t>
            </a:r>
            <a:r>
              <a:rPr lang="en-US" sz="1600" dirty="0" smtClean="0"/>
              <a:t> </a:t>
            </a:r>
          </a:p>
          <a:p>
            <a:pPr marL="109537" indent="0" algn="ctr">
              <a:buNone/>
            </a:pPr>
            <a:r>
              <a:rPr lang="en-US" sz="1600" dirty="0" smtClean="0"/>
              <a:t>Full </a:t>
            </a:r>
            <a:r>
              <a:rPr lang="en-US" sz="1600" dirty="0"/>
              <a:t>list of Commons Validations</a:t>
            </a:r>
            <a:r>
              <a:rPr lang="en-US" sz="1600" dirty="0" smtClean="0"/>
              <a:t>: </a:t>
            </a:r>
          </a:p>
          <a:p>
            <a:pPr marL="109537" indent="0" algn="ctr">
              <a:buNone/>
            </a:pP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grants.nih.gov/grants/ElectronicReceipt/validations.htm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 title="stop sig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6" y="1549006"/>
            <a:ext cx="986894" cy="965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1676400"/>
            <a:ext cx="685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Errors stop application processing and must be corrected before submission deadline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Warnings do not stop application processing and are corrected at the discretion of the applicant</a:t>
            </a:r>
          </a:p>
        </p:txBody>
      </p:sp>
      <p:pic>
        <p:nvPicPr>
          <p:cNvPr id="7" name="Picture 6" title="yield sig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5" y="2504847"/>
            <a:ext cx="1012785" cy="10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View Application Image in eRA </a:t>
            </a:r>
            <a:r>
              <a:rPr lang="en-US" sz="3600" dirty="0" smtClean="0"/>
              <a:t>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6705600" cy="4324350"/>
          </a:xfrm>
        </p:spPr>
        <p:txBody>
          <a:bodyPr/>
          <a:lstStyle/>
          <a:p>
            <a:pPr marL="109537" indent="0">
              <a:buNone/>
            </a:pPr>
            <a:r>
              <a:rPr lang="en-US" dirty="0"/>
              <a:t>Once an error-free application is received by NIH, the eRA system will</a:t>
            </a:r>
            <a:r>
              <a:rPr lang="en-US" dirty="0" smtClean="0"/>
              <a:t>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Assemble the grant application image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Insert headers (PI name) and footers (page numbers) on all pages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Generate Table of Contents and bookmark important sections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Post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the assembled application image in the PD/PI’s eRA Commons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account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 title="stickman with clip boa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2143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39200" cy="1066800"/>
          </a:xfrm>
        </p:spPr>
        <p:txBody>
          <a:bodyPr/>
          <a:lstStyle/>
          <a:p>
            <a:r>
              <a:rPr lang="en-US" dirty="0"/>
              <a:t>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4324350"/>
          </a:xfrm>
        </p:spPr>
        <p:txBody>
          <a:bodyPr/>
          <a:lstStyle/>
          <a:p>
            <a:r>
              <a:rPr lang="en-US" dirty="0"/>
              <a:t>Applicants have two (2) business days to view the assembled application image before the application automatically moves forward for further </a:t>
            </a:r>
            <a:r>
              <a:rPr lang="en-US" dirty="0" smtClean="0"/>
              <a:t>processing</a:t>
            </a:r>
          </a:p>
          <a:p>
            <a:r>
              <a:rPr lang="en-US" dirty="0" smtClean="0"/>
              <a:t>SO </a:t>
            </a:r>
            <a:r>
              <a:rPr lang="en-US" dirty="0"/>
              <a:t>can Reject application within viewing window and submit a Changed/Corrected application prior to the due </a:t>
            </a:r>
            <a:r>
              <a:rPr lang="en-US" dirty="0" smtClean="0"/>
              <a:t>date</a:t>
            </a:r>
          </a:p>
          <a:p>
            <a:r>
              <a:rPr lang="en-US" dirty="0">
                <a:solidFill>
                  <a:srgbClr val="FF0000"/>
                </a:solidFill>
              </a:rPr>
              <a:t>If you can't VIEW it, </a:t>
            </a:r>
            <a:endParaRPr lang="en-US" dirty="0" smtClean="0">
              <a:solidFill>
                <a:srgbClr val="FF0000"/>
              </a:solidFill>
            </a:endParaRPr>
          </a:p>
          <a:p>
            <a:pPr marL="109537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we </a:t>
            </a:r>
            <a:r>
              <a:rPr lang="en-US" dirty="0">
                <a:solidFill>
                  <a:srgbClr val="FF0000"/>
                </a:solidFill>
              </a:rPr>
              <a:t>can't REVIEW it!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 descr="calendar days 1 an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267200"/>
            <a:ext cx="2887594" cy="22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839200" cy="1066800"/>
          </a:xfrm>
        </p:spPr>
        <p:txBody>
          <a:bodyPr/>
          <a:lstStyle/>
          <a:p>
            <a:r>
              <a:rPr lang="en-US" dirty="0"/>
              <a:t>Status - View Application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229600" cy="4324350"/>
          </a:xfrm>
        </p:spPr>
        <p:txBody>
          <a:bodyPr/>
          <a:lstStyle/>
          <a:p>
            <a:r>
              <a:rPr lang="en-US" sz="2000" dirty="0" smtClean="0"/>
              <a:t>Log into Commons</a:t>
            </a:r>
          </a:p>
          <a:p>
            <a:r>
              <a:rPr lang="en-US" sz="2000" dirty="0" smtClean="0"/>
              <a:t>Click on Status tab</a:t>
            </a:r>
          </a:p>
          <a:p>
            <a:r>
              <a:rPr lang="en-US" sz="2000" dirty="0" smtClean="0"/>
              <a:t>Click either:</a:t>
            </a:r>
          </a:p>
          <a:p>
            <a:pPr lvl="1"/>
            <a:r>
              <a:rPr lang="en-US" sz="2000" dirty="0" smtClean="0"/>
              <a:t>Recent/Pending </a:t>
            </a:r>
            <a:r>
              <a:rPr lang="en-US" sz="2000" dirty="0" err="1" smtClean="0"/>
              <a:t>eSubmissions</a:t>
            </a:r>
            <a:endParaRPr lang="en-US" sz="2000" dirty="0" smtClean="0"/>
          </a:p>
          <a:p>
            <a:pPr lvl="1"/>
            <a:r>
              <a:rPr lang="en-US" sz="2000" dirty="0" smtClean="0"/>
              <a:t>Or provide Grants.gov tracking number from email </a:t>
            </a:r>
            <a:r>
              <a:rPr lang="en-US" sz="2000" dirty="0" smtClean="0"/>
              <a:t>confirmation</a:t>
            </a:r>
          </a:p>
          <a:p>
            <a:r>
              <a:rPr lang="en-US" sz="2000" dirty="0" smtClean="0"/>
              <a:t>Click on the Application ID link</a:t>
            </a:r>
          </a:p>
          <a:p>
            <a:r>
              <a:rPr lang="en-US" sz="2000" dirty="0" smtClean="0"/>
              <a:t>On detailed Status Information page, click the  e-Application link under Other Relevant Documents</a:t>
            </a:r>
            <a:endParaRPr lang="en-US" sz="2000" dirty="0"/>
          </a:p>
        </p:txBody>
      </p:sp>
      <p:grpSp>
        <p:nvGrpSpPr>
          <p:cNvPr id="8" name="Group 7" descr="Status Information screen with e-Application Link circled"/>
          <p:cNvGrpSpPr/>
          <p:nvPr/>
        </p:nvGrpSpPr>
        <p:grpSpPr>
          <a:xfrm>
            <a:off x="457200" y="4114800"/>
            <a:ext cx="8229600" cy="2159213"/>
            <a:chOff x="457200" y="4114800"/>
            <a:chExt cx="8229600" cy="2159213"/>
          </a:xfrm>
        </p:grpSpPr>
        <p:pic>
          <p:nvPicPr>
            <p:cNvPr id="6" name="Picture 5" descr="Status Information screen capture with e-application link circl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114800"/>
              <a:ext cx="8229600" cy="2159213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410200" y="5410200"/>
              <a:ext cx="914400" cy="304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94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e-Application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Carefully review the entire application. This is your chance to view and print the same application image that will be used by Reviewers!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 title="Application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71800"/>
            <a:ext cx="4889381" cy="31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Complete!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001000" cy="4324350"/>
          </a:xfrm>
        </p:spPr>
        <p:txBody>
          <a:bodyPr/>
          <a:lstStyle/>
          <a:p>
            <a:r>
              <a:rPr lang="en-US" sz="2400" dirty="0" smtClean="0"/>
              <a:t>If </a:t>
            </a:r>
            <a:r>
              <a:rPr lang="en-US" sz="2400" dirty="0"/>
              <a:t>no action is taken during the two business day viewing window, the application automatically moves forward for further processing at </a:t>
            </a:r>
            <a:r>
              <a:rPr lang="en-US" sz="2400" dirty="0" smtClean="0"/>
              <a:t>NIH</a:t>
            </a:r>
          </a:p>
          <a:p>
            <a:r>
              <a:rPr lang="en-US" sz="2400" dirty="0"/>
              <a:t>Any subsequent application changes are subject to the </a:t>
            </a:r>
            <a:r>
              <a:rPr lang="en-US" sz="2400" b="1" dirty="0"/>
              <a:t>NIH policy on late submission of grant applications </a:t>
            </a:r>
            <a:r>
              <a:rPr lang="en-US" sz="2400" dirty="0"/>
              <a:t>and the </a:t>
            </a:r>
            <a:r>
              <a:rPr lang="en-US" sz="2400" b="1" dirty="0"/>
              <a:t>NIH policy on post-submission application materials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 title="Success Bab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61882"/>
            <a:ext cx="4191000" cy="27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1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Administration in eRA Commons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2000" dirty="0" smtClean="0"/>
              <a:t>My </a:t>
            </a:r>
            <a:r>
              <a:rPr lang="en-US" sz="2000" dirty="0"/>
              <a:t>application is submitted......now what do I do</a:t>
            </a:r>
            <a:r>
              <a:rPr lang="en-US" sz="2000" dirty="0" smtClean="0"/>
              <a:t>?</a:t>
            </a:r>
          </a:p>
          <a:p>
            <a:r>
              <a:rPr lang="en-US" sz="2000" dirty="0"/>
              <a:t>eRA Commons </a:t>
            </a:r>
            <a:r>
              <a:rPr lang="en-US" sz="2000" dirty="0" smtClean="0"/>
              <a:t>Features</a:t>
            </a:r>
          </a:p>
          <a:p>
            <a:pPr lvl="1"/>
            <a:r>
              <a:rPr lang="en-US" sz="1800" dirty="0" smtClean="0"/>
              <a:t>Profiles </a:t>
            </a:r>
            <a:r>
              <a:rPr lang="en-US" sz="1800" dirty="0"/>
              <a:t>(Personal and Institutional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Application and Award Tracking (Status)</a:t>
            </a:r>
          </a:p>
          <a:p>
            <a:pPr lvl="1"/>
            <a:r>
              <a:rPr lang="en-US" sz="1800" dirty="0"/>
              <a:t>Just-In-Time (JIT)</a:t>
            </a:r>
          </a:p>
          <a:p>
            <a:pPr lvl="1"/>
            <a:r>
              <a:rPr lang="en-US" sz="1800" dirty="0"/>
              <a:t>Internet Assisted Review (IAR)</a:t>
            </a:r>
          </a:p>
          <a:p>
            <a:pPr lvl="1"/>
            <a:r>
              <a:rPr lang="en-US" sz="1800" dirty="0"/>
              <a:t>Research Performance Progress Report (RPPR)</a:t>
            </a:r>
          </a:p>
          <a:p>
            <a:pPr lvl="1"/>
            <a:r>
              <a:rPr lang="en-US" sz="1800" dirty="0"/>
              <a:t>Administrative Supplements (Type 3)</a:t>
            </a:r>
          </a:p>
          <a:p>
            <a:pPr lvl="1"/>
            <a:r>
              <a:rPr lang="en-US" sz="1800" dirty="0"/>
              <a:t>Federal Financial </a:t>
            </a:r>
            <a:r>
              <a:rPr lang="en-US" sz="1800" dirty="0" smtClean="0"/>
              <a:t>Report (FFR)</a:t>
            </a:r>
            <a:endParaRPr lang="en-US" sz="1800" dirty="0"/>
          </a:p>
          <a:p>
            <a:pPr lvl="1"/>
            <a:r>
              <a:rPr lang="en-US" sz="1800" dirty="0"/>
              <a:t>No-cost Extension (NCE)</a:t>
            </a:r>
          </a:p>
          <a:p>
            <a:pPr lvl="1"/>
            <a:r>
              <a:rPr lang="en-US" sz="1800" dirty="0"/>
              <a:t>Closeout</a:t>
            </a:r>
          </a:p>
          <a:p>
            <a:pPr lvl="1"/>
            <a:r>
              <a:rPr lang="en-US" sz="1800" dirty="0"/>
              <a:t>xTrain </a:t>
            </a:r>
          </a:p>
          <a:p>
            <a:pPr lvl="1"/>
            <a:r>
              <a:rPr lang="en-US" sz="1800" dirty="0" smtClean="0"/>
              <a:t>Financial </a:t>
            </a:r>
            <a:r>
              <a:rPr lang="en-US" sz="1800" dirty="0"/>
              <a:t>Conflict of Interest (FCOI) 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Picture 4" descr="Stickman ponder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90262"/>
            <a:ext cx="1752600" cy="2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Profile (IPF)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Institutional Profile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000" dirty="0" smtClean="0"/>
              <a:t>Contains </a:t>
            </a:r>
            <a:r>
              <a:rPr lang="en-US" sz="2000" dirty="0"/>
              <a:t>information necessary to facilitate processing and review of grant applications submitted by an </a:t>
            </a:r>
            <a:r>
              <a:rPr lang="en-US" sz="2000" dirty="0" smtClean="0"/>
              <a:t>institution</a:t>
            </a:r>
          </a:p>
          <a:p>
            <a:r>
              <a:rPr lang="en-US" sz="2000" dirty="0" smtClean="0"/>
              <a:t>Is </a:t>
            </a:r>
            <a:r>
              <a:rPr lang="en-US" sz="2000" dirty="0"/>
              <a:t>a central repository of information for Commons-registered organizations </a:t>
            </a:r>
            <a:endParaRPr lang="en-US" sz="2000" dirty="0" smtClean="0"/>
          </a:p>
          <a:p>
            <a:r>
              <a:rPr lang="en-US" sz="2000" dirty="0" smtClean="0"/>
              <a:t>Contains </a:t>
            </a:r>
            <a:r>
              <a:rPr lang="en-US" sz="2000" dirty="0"/>
              <a:t>data established and maintained by Signing Officials at the organization. Only SOs can edit information in the </a:t>
            </a:r>
            <a:r>
              <a:rPr lang="en-US" sz="2000" dirty="0" smtClean="0"/>
              <a:t>IPF</a:t>
            </a:r>
          </a:p>
          <a:p>
            <a:pPr marL="109537" indent="0">
              <a:buNone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It includes information such as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000" dirty="0" smtClean="0"/>
              <a:t>Preferred </a:t>
            </a:r>
            <a:r>
              <a:rPr lang="en-US" sz="2000" dirty="0"/>
              <a:t>institution name and contact information </a:t>
            </a:r>
            <a:endParaRPr lang="en-US" sz="2000" dirty="0" smtClean="0"/>
          </a:p>
          <a:p>
            <a:r>
              <a:rPr lang="en-US" sz="2000" dirty="0" smtClean="0"/>
              <a:t>Signing </a:t>
            </a:r>
            <a:r>
              <a:rPr lang="en-US" sz="2000" dirty="0"/>
              <a:t>Official’s name, e-mail, and phone number </a:t>
            </a:r>
            <a:endParaRPr lang="en-US" sz="2000" dirty="0" smtClean="0"/>
          </a:p>
          <a:p>
            <a:r>
              <a:rPr lang="en-US" sz="2000" dirty="0" smtClean="0"/>
              <a:t>Institutional </a:t>
            </a:r>
            <a:r>
              <a:rPr lang="en-US" sz="2000" dirty="0"/>
              <a:t>DUNS number </a:t>
            </a:r>
            <a:endParaRPr lang="en-US" sz="2000" dirty="0" smtClean="0"/>
          </a:p>
          <a:p>
            <a:r>
              <a:rPr lang="en-US" sz="2000" dirty="0" smtClean="0"/>
              <a:t>Institutional </a:t>
            </a:r>
            <a:r>
              <a:rPr lang="en-US" sz="2000" dirty="0"/>
              <a:t>Assurances </a:t>
            </a:r>
            <a:endParaRPr lang="en-US" sz="2000" dirty="0" smtClean="0"/>
          </a:p>
          <a:p>
            <a:r>
              <a:rPr lang="en-US" sz="2000" dirty="0" smtClean="0"/>
              <a:t>E-mail </a:t>
            </a:r>
            <a:r>
              <a:rPr lang="en-US" sz="2000" dirty="0"/>
              <a:t>addresses to receive Notice of Award and other notifications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 descr="Easter Island Stone Head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81836"/>
            <a:ext cx="1752600" cy="1911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7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Profile (PPF)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Personal Profile includes information such as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000" dirty="0" smtClean="0"/>
              <a:t>Name</a:t>
            </a:r>
            <a:r>
              <a:rPr lang="en-US" sz="2000" dirty="0"/>
              <a:t>, race/ethnicity, date of birth, contact </a:t>
            </a:r>
            <a:r>
              <a:rPr lang="en-US" sz="2000" dirty="0" smtClean="0"/>
              <a:t>information</a:t>
            </a:r>
          </a:p>
          <a:p>
            <a:r>
              <a:rPr lang="en-US" sz="2000" dirty="0" smtClean="0"/>
              <a:t>Employment history</a:t>
            </a:r>
          </a:p>
          <a:p>
            <a:r>
              <a:rPr lang="en-US" sz="2000" dirty="0" smtClean="0"/>
              <a:t>Reviewer </a:t>
            </a:r>
            <a:r>
              <a:rPr lang="en-US" sz="2000" dirty="0"/>
              <a:t>work address </a:t>
            </a:r>
            <a:endParaRPr lang="en-US" sz="2000" dirty="0" smtClean="0"/>
          </a:p>
          <a:p>
            <a:r>
              <a:rPr lang="en-US" sz="2000" dirty="0" smtClean="0"/>
              <a:t>Degrees earned</a:t>
            </a:r>
          </a:p>
          <a:p>
            <a:pPr marL="109537" indent="0">
              <a:buNone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Personal Profile maintenance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000" dirty="0" smtClean="0"/>
              <a:t>Individual </a:t>
            </a:r>
            <a:r>
              <a:rPr lang="en-US" sz="2000" dirty="0"/>
              <a:t>Commons users are responsible for keeping their information accurate and up-to-date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Commons </a:t>
            </a:r>
            <a:r>
              <a:rPr lang="en-US" sz="2000" dirty="0"/>
              <a:t>will require a change of password every 90 days for security reasons</a:t>
            </a:r>
            <a:r>
              <a:rPr lang="en-US" sz="2000" dirty="0" smtClean="0"/>
              <a:t>.</a:t>
            </a:r>
          </a:p>
          <a:p>
            <a:r>
              <a:rPr lang="en-US" sz="2000" b="1" dirty="0" smtClean="0"/>
              <a:t>Note</a:t>
            </a:r>
            <a:r>
              <a:rPr lang="en-US" sz="2000" b="1" dirty="0"/>
              <a:t>: </a:t>
            </a:r>
            <a:r>
              <a:rPr lang="en-US" sz="2000" dirty="0"/>
              <a:t>Always keep your e-mail address up to date. E-mail addresses are used to retrieve forgotten passwords and as the primary source of communicating grants-related information.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 descr="Easter Island Stone head is really a pez dispenser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3429000" cy="12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Place to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http://grants.nih.gov/grants/ElectronicReceipt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Apply Electronically work flow diagra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91535"/>
            <a:ext cx="5534776" cy="385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Institution Workflow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 smtClean="0"/>
              <a:t>eRA </a:t>
            </a:r>
            <a:r>
              <a:rPr lang="en-US" dirty="0"/>
              <a:t>Commons allows many functions to be delegated to other registered Commons users (e.g., Assistants with the ASST role). </a:t>
            </a:r>
            <a:endParaRPr lang="en-US" dirty="0" smtClean="0"/>
          </a:p>
          <a:p>
            <a:pPr lvl="1"/>
            <a:r>
              <a:rPr lang="en-US" dirty="0"/>
              <a:t>Delegate Progress </a:t>
            </a:r>
            <a:r>
              <a:rPr lang="en-US" dirty="0" smtClean="0"/>
              <a:t>Report</a:t>
            </a:r>
          </a:p>
          <a:p>
            <a:pPr lvl="1"/>
            <a:r>
              <a:rPr lang="en-US" dirty="0" smtClean="0"/>
              <a:t>Delegate </a:t>
            </a:r>
            <a:r>
              <a:rPr lang="en-US" dirty="0"/>
              <a:t>PPF </a:t>
            </a:r>
            <a:r>
              <a:rPr lang="en-US" dirty="0" smtClean="0"/>
              <a:t>Edit</a:t>
            </a:r>
          </a:p>
          <a:p>
            <a:pPr lvl="1"/>
            <a:r>
              <a:rPr lang="en-US" dirty="0" smtClean="0"/>
              <a:t>Delegate Status</a:t>
            </a:r>
          </a:p>
          <a:p>
            <a:pPr lvl="1"/>
            <a:r>
              <a:rPr lang="en-US" dirty="0" smtClean="0"/>
              <a:t>Delegate </a:t>
            </a:r>
            <a:r>
              <a:rPr lang="en-US" dirty="0"/>
              <a:t>xTrain </a:t>
            </a:r>
            <a:r>
              <a:rPr lang="en-US" dirty="0" smtClean="0"/>
              <a:t>Authority</a:t>
            </a:r>
          </a:p>
          <a:p>
            <a:pPr lvl="1"/>
            <a:r>
              <a:rPr lang="en-US" dirty="0" smtClean="0"/>
              <a:t>Delegate Sponsor</a:t>
            </a:r>
          </a:p>
          <a:p>
            <a:pPr lvl="1"/>
            <a:r>
              <a:rPr lang="en-US" dirty="0" smtClean="0"/>
              <a:t>Delegate FCOI</a:t>
            </a:r>
          </a:p>
          <a:p>
            <a:pPr lvl="1"/>
            <a:r>
              <a:rPr lang="en-US" dirty="0" smtClean="0"/>
              <a:t>Delegate </a:t>
            </a:r>
            <a:r>
              <a:rPr lang="en-US" dirty="0"/>
              <a:t>Submit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Riv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19400"/>
            <a:ext cx="2703051" cy="30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in eRA </a:t>
            </a:r>
            <a:r>
              <a:rPr lang="en-US" dirty="0" smtClean="0"/>
              <a:t>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90650"/>
            <a:ext cx="8229600" cy="5162550"/>
          </a:xfrm>
        </p:spPr>
        <p:txBody>
          <a:bodyPr/>
          <a:lstStyle/>
          <a:p>
            <a:pPr marL="109537" indent="0">
              <a:buNone/>
            </a:pP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eRA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Commons Status allows users to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400" dirty="0" smtClean="0"/>
              <a:t>Track </a:t>
            </a:r>
            <a:r>
              <a:rPr lang="en-US" sz="2400" dirty="0"/>
              <a:t>the status of grant applications through the submission </a:t>
            </a:r>
            <a:r>
              <a:rPr lang="en-US" sz="2400" dirty="0" smtClean="0"/>
              <a:t>process</a:t>
            </a:r>
          </a:p>
          <a:p>
            <a:r>
              <a:rPr lang="en-US" sz="2400" dirty="0" smtClean="0"/>
              <a:t>View </a:t>
            </a:r>
            <a:r>
              <a:rPr lang="en-US" sz="2400" dirty="0"/>
              <a:t>assembled application </a:t>
            </a:r>
            <a:r>
              <a:rPr lang="en-US" sz="2400" dirty="0" smtClean="0"/>
              <a:t>images</a:t>
            </a:r>
          </a:p>
          <a:p>
            <a:r>
              <a:rPr lang="en-US" sz="2400" dirty="0" smtClean="0"/>
              <a:t>View </a:t>
            </a:r>
            <a:r>
              <a:rPr lang="en-US" sz="2400" dirty="0"/>
              <a:t>Notices of Award and other key </a:t>
            </a:r>
            <a:r>
              <a:rPr lang="en-US" sz="2400" dirty="0" smtClean="0"/>
              <a:t>documents</a:t>
            </a:r>
          </a:p>
          <a:p>
            <a:r>
              <a:rPr lang="en-US" sz="2400" dirty="0" smtClean="0"/>
              <a:t>Perform </a:t>
            </a:r>
            <a:r>
              <a:rPr lang="en-US" sz="2400" dirty="0"/>
              <a:t>several additional post-submission and post-award </a:t>
            </a:r>
            <a:r>
              <a:rPr lang="en-US" sz="2400" dirty="0" smtClean="0"/>
              <a:t>transactions</a:t>
            </a:r>
          </a:p>
          <a:p>
            <a:pPr marL="109537" indent="0"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User capabilities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400" dirty="0" smtClean="0"/>
              <a:t>Remember</a:t>
            </a:r>
            <a:r>
              <a:rPr lang="en-US" sz="2400" dirty="0"/>
              <a:t>: The functions available to a user are based on the role(s) associated with his or her Commons account!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Result - General Search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4324350"/>
          </a:xfrm>
        </p:spPr>
        <p:txBody>
          <a:bodyPr/>
          <a:lstStyle/>
          <a:p>
            <a:r>
              <a:rPr lang="en-US" sz="2400" dirty="0"/>
              <a:t>Click App ID link for Detailed Status </a:t>
            </a:r>
            <a:r>
              <a:rPr lang="en-US" sz="2400" dirty="0" smtClean="0"/>
              <a:t>Information</a:t>
            </a:r>
          </a:p>
          <a:p>
            <a:r>
              <a:rPr lang="en-US" sz="2400" dirty="0" smtClean="0"/>
              <a:t>Action </a:t>
            </a:r>
            <a:r>
              <a:rPr lang="en-US" sz="2400" dirty="0"/>
              <a:t>links: RPPR, JIT, Extension, etc</a:t>
            </a:r>
            <a:r>
              <a:rPr lang="en-US" sz="2400" dirty="0" smtClean="0"/>
              <a:t>.</a:t>
            </a:r>
          </a:p>
          <a:p>
            <a:r>
              <a:rPr lang="en-US" sz="2400" b="1" dirty="0"/>
              <a:t>Status </a:t>
            </a:r>
            <a:r>
              <a:rPr lang="en-US" sz="2400" dirty="0"/>
              <a:t>is your link to the </a:t>
            </a:r>
            <a:r>
              <a:rPr lang="en-US" sz="2400" b="1" dirty="0"/>
              <a:t>Action!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pSp>
        <p:nvGrpSpPr>
          <p:cNvPr id="8" name="Group 7" descr="Status search results with Application ID and Action columns circled"/>
          <p:cNvGrpSpPr/>
          <p:nvPr/>
        </p:nvGrpSpPr>
        <p:grpSpPr>
          <a:xfrm>
            <a:off x="1371600" y="2676525"/>
            <a:ext cx="6504214" cy="3810000"/>
            <a:chOff x="1371600" y="2676525"/>
            <a:chExt cx="6504214" cy="3810000"/>
          </a:xfrm>
        </p:grpSpPr>
        <p:pic>
          <p:nvPicPr>
            <p:cNvPr id="5" name="Picture 4" descr="Status Search results screen for general search with Application ID and Action column circled. 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2676525"/>
              <a:ext cx="6504214" cy="38100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1447800" y="3657600"/>
              <a:ext cx="838200" cy="28289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353175" y="3648075"/>
              <a:ext cx="1484922" cy="28289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26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839200" cy="1066800"/>
          </a:xfrm>
        </p:spPr>
        <p:txBody>
          <a:bodyPr/>
          <a:lstStyle/>
          <a:p>
            <a:pPr algn="ctr"/>
            <a:r>
              <a:rPr lang="en-US" sz="3600" dirty="0"/>
              <a:t>Track Assignment </a:t>
            </a:r>
            <a:r>
              <a:rPr lang="en-US" sz="3600" dirty="0" smtClean="0"/>
              <a:t>Information </a:t>
            </a:r>
            <a:r>
              <a:rPr lang="en-US" sz="3600" dirty="0"/>
              <a:t>in Detailed Status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95450"/>
            <a:ext cx="8229600" cy="4324350"/>
          </a:xfrm>
        </p:spPr>
        <p:txBody>
          <a:bodyPr/>
          <a:lstStyle/>
          <a:p>
            <a:pPr marL="109537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You can find information about:</a:t>
            </a:r>
          </a:p>
          <a:p>
            <a:r>
              <a:rPr lang="en-US" dirty="0" smtClean="0"/>
              <a:t>Primary institute the application is assigned to</a:t>
            </a:r>
          </a:p>
          <a:p>
            <a:r>
              <a:rPr lang="en-US" dirty="0" smtClean="0"/>
              <a:t>Study Section Assignment</a:t>
            </a:r>
          </a:p>
          <a:p>
            <a:r>
              <a:rPr lang="en-US" dirty="0" smtClean="0"/>
              <a:t>Key NIH Contact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grpSp>
        <p:nvGrpSpPr>
          <p:cNvPr id="9" name="Group 8" descr="Status History screen with the follwoing circled: Institute or Center Assigned. Study Section, and Contacts"/>
          <p:cNvGrpSpPr/>
          <p:nvPr/>
        </p:nvGrpSpPr>
        <p:grpSpPr>
          <a:xfrm>
            <a:off x="1328019" y="3657600"/>
            <a:ext cx="6431545" cy="2514600"/>
            <a:chOff x="1328019" y="3657600"/>
            <a:chExt cx="6431545" cy="2514600"/>
          </a:xfrm>
        </p:grpSpPr>
        <p:pic>
          <p:nvPicPr>
            <p:cNvPr id="5" name="Picture 4" descr="Status Information form with Assigned IC, Study Section, and Contacts circl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657600"/>
              <a:ext cx="6324600" cy="2503857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5486400" y="3657600"/>
              <a:ext cx="2209800" cy="5334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72691" y="4324449"/>
              <a:ext cx="2008909" cy="78095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28019" y="5555530"/>
              <a:ext cx="6431545" cy="61667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9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Review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62050"/>
            <a:ext cx="8229600" cy="4324350"/>
          </a:xfrm>
        </p:spPr>
        <p:txBody>
          <a:bodyPr/>
          <a:lstStyle/>
          <a:p>
            <a:r>
              <a:rPr lang="en-US" dirty="0" smtClean="0"/>
              <a:t>Check Summary Statement, Priority Score and Percentile Information from detailed Status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grpSp>
        <p:nvGrpSpPr>
          <p:cNvPr id="9" name="Group 8" descr="Status Information screen with Summary Statment link and Impact Score fields circled"/>
          <p:cNvGrpSpPr/>
          <p:nvPr/>
        </p:nvGrpSpPr>
        <p:grpSpPr>
          <a:xfrm>
            <a:off x="1171243" y="2514600"/>
            <a:ext cx="6813569" cy="3657600"/>
            <a:chOff x="1171243" y="2514600"/>
            <a:chExt cx="6813569" cy="3657600"/>
          </a:xfrm>
        </p:grpSpPr>
        <p:pic>
          <p:nvPicPr>
            <p:cNvPr id="5" name="Picture 4" descr="Detailed status information screen with Summary Statement link and impact score areas circl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514600"/>
              <a:ext cx="6765612" cy="365760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334000" y="2667000"/>
              <a:ext cx="914400" cy="304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71243" y="5543550"/>
              <a:ext cx="1619915" cy="304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26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In Time Submission (JIT)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Allows </a:t>
            </a:r>
            <a:r>
              <a:rPr lang="en-US" sz="2400" dirty="0"/>
              <a:t>PD/PIs, AOs, and SOs to prepare and SOs to submit additional grant application information requested by NIH prior to an award </a:t>
            </a:r>
            <a:r>
              <a:rPr lang="en-US" sz="2400" dirty="0" smtClean="0"/>
              <a:t>decision</a:t>
            </a:r>
          </a:p>
          <a:p>
            <a:pPr lvl="1"/>
            <a:r>
              <a:rPr lang="en-US" sz="2400" dirty="0" smtClean="0"/>
              <a:t>Other </a:t>
            </a:r>
            <a:r>
              <a:rPr lang="en-US" sz="2400" dirty="0"/>
              <a:t>Support, IRB and/or IACUC Approval Dates, Human Subjects Education </a:t>
            </a:r>
            <a:r>
              <a:rPr lang="en-US" sz="2400" dirty="0" smtClean="0"/>
              <a:t>info</a:t>
            </a:r>
          </a:p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400" dirty="0"/>
              <a:t> an indication that application will be awarded</a:t>
            </a:r>
          </a:p>
          <a:p>
            <a:r>
              <a:rPr lang="en-US" sz="2400" i="1" dirty="0" smtClean="0"/>
              <a:t>Wait </a:t>
            </a:r>
            <a:r>
              <a:rPr lang="en-US" sz="2400" i="1" dirty="0"/>
              <a:t>for a request from NIH to submit the </a:t>
            </a:r>
            <a:r>
              <a:rPr lang="en-US" sz="2400" i="1" dirty="0" smtClean="0"/>
              <a:t>information</a:t>
            </a:r>
          </a:p>
          <a:p>
            <a:pPr lvl="1"/>
            <a:r>
              <a:rPr lang="en-US" sz="2200" dirty="0" smtClean="0"/>
              <a:t>System-generated </a:t>
            </a:r>
            <a:r>
              <a:rPr lang="en-US" sz="2200" dirty="0"/>
              <a:t>e-mail or contact from the Grants Management Specialist (</a:t>
            </a:r>
            <a:r>
              <a:rPr lang="en-US" sz="2200" dirty="0" smtClean="0"/>
              <a:t>GMS)</a:t>
            </a:r>
          </a:p>
          <a:p>
            <a:r>
              <a:rPr lang="en-US" sz="2400" dirty="0" smtClean="0"/>
              <a:t>You </a:t>
            </a:r>
            <a:r>
              <a:rPr lang="en-US" sz="2400" dirty="0"/>
              <a:t>may submit JIT info piece by piece!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839200" cy="1066800"/>
          </a:xfrm>
        </p:spPr>
        <p:txBody>
          <a:bodyPr/>
          <a:lstStyle/>
          <a:p>
            <a:pPr algn="ctr"/>
            <a:r>
              <a:rPr lang="en-US" sz="2800" dirty="0"/>
              <a:t>Research Performance Progress Report (RPPR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229600" cy="4648200"/>
          </a:xfrm>
        </p:spPr>
        <p:txBody>
          <a:bodyPr/>
          <a:lstStyle/>
          <a:p>
            <a:r>
              <a:rPr lang="en-US" sz="1800" dirty="0" smtClean="0"/>
              <a:t>The RPPR </a:t>
            </a:r>
            <a:r>
              <a:rPr lang="en-US" sz="1800" dirty="0"/>
              <a:t>is required for all awards issued under the Streamlined Non-competing Award Process (SNAP), and all F awards, with budget start dates on or after July 1, 2013. </a:t>
            </a:r>
            <a:endParaRPr lang="en-US" sz="1800" dirty="0" smtClean="0"/>
          </a:p>
          <a:p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Starting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April 25, 2014, RPPR was made available for all Type 5 non-SNAP progress reports. See NOT-OD-14-079 for more information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en-US" sz="1800" dirty="0" smtClean="0">
                <a:solidFill>
                  <a:srgbClr val="00B050"/>
                </a:solidFill>
              </a:rPr>
              <a:t>NIH </a:t>
            </a:r>
            <a:r>
              <a:rPr lang="en-US" sz="1800" dirty="0">
                <a:solidFill>
                  <a:srgbClr val="00B050"/>
                </a:solidFill>
              </a:rPr>
              <a:t>anticipates piloting the RPPR for non-SNAP awards in calendar year 2013. Paper submissions of the PHS 2590 for non-SNAP awards and all Training awards will be accepted until further notice</a:t>
            </a:r>
            <a:r>
              <a:rPr lang="en-US" sz="1800" dirty="0" smtClean="0">
                <a:solidFill>
                  <a:srgbClr val="00B050"/>
                </a:solidFill>
              </a:rPr>
              <a:t>.</a:t>
            </a:r>
          </a:p>
          <a:p>
            <a:pPr marL="109537" indent="0">
              <a:buNone/>
            </a:pPr>
            <a:endParaRPr lang="en-US" sz="18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09537" indent="0">
              <a:buNone/>
            </a:pP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RPPR Resources</a:t>
            </a:r>
          </a:p>
          <a:p>
            <a:pPr marL="109537" indent="0">
              <a:buNone/>
            </a:pPr>
            <a:r>
              <a:rPr lang="en-US" sz="1800" dirty="0" smtClean="0"/>
              <a:t>	RPPR </a:t>
            </a:r>
            <a:r>
              <a:rPr lang="en-US" sz="1800" dirty="0"/>
              <a:t>Page:  </a:t>
            </a:r>
            <a:r>
              <a:rPr lang="en-US" sz="1800" dirty="0">
                <a:hlinkClick r:id="rId2"/>
              </a:rPr>
              <a:t>http://grants.nih.gov/grants/rppr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  </a:t>
            </a:r>
          </a:p>
          <a:p>
            <a:pPr marL="1828800" lvl="1"/>
            <a:r>
              <a:rPr lang="en-US" sz="1600" dirty="0" smtClean="0"/>
              <a:t>Background Information</a:t>
            </a:r>
          </a:p>
          <a:p>
            <a:pPr marL="1828800" lvl="1"/>
            <a:r>
              <a:rPr lang="en-US" sz="1600" dirty="0" smtClean="0"/>
              <a:t>RPPR </a:t>
            </a:r>
            <a:r>
              <a:rPr lang="en-US" sz="1600" dirty="0"/>
              <a:t>Instruction </a:t>
            </a:r>
            <a:endParaRPr lang="en-US" sz="1600" dirty="0" smtClean="0"/>
          </a:p>
          <a:p>
            <a:pPr marL="1828800" lvl="1"/>
            <a:r>
              <a:rPr lang="en-US" sz="1600" dirty="0" err="1" smtClean="0"/>
              <a:t>GuideScreen</a:t>
            </a:r>
            <a:r>
              <a:rPr lang="en-US" sz="1600" dirty="0" smtClean="0"/>
              <a:t> </a:t>
            </a:r>
            <a:r>
              <a:rPr lang="en-US" sz="1600" dirty="0"/>
              <a:t>shots </a:t>
            </a:r>
            <a:endParaRPr lang="en-US" sz="1600" dirty="0" smtClean="0"/>
          </a:p>
          <a:p>
            <a:pPr marL="1828800" lvl="1"/>
            <a:r>
              <a:rPr lang="en-US" sz="1600" dirty="0" smtClean="0"/>
              <a:t>Archive </a:t>
            </a:r>
            <a:r>
              <a:rPr lang="en-US" sz="1600" dirty="0"/>
              <a:t>training </a:t>
            </a:r>
            <a:r>
              <a:rPr lang="en-US" sz="1600" dirty="0" smtClean="0"/>
              <a:t>webinars</a:t>
            </a:r>
          </a:p>
          <a:p>
            <a:pPr marL="1828800" lvl="1"/>
            <a:r>
              <a:rPr lang="en-US" sz="1600" dirty="0" smtClean="0"/>
              <a:t>Relevant </a:t>
            </a:r>
            <a:r>
              <a:rPr lang="en-US" sz="1600" dirty="0"/>
              <a:t>Guide Notices          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839200" cy="1066800"/>
          </a:xfrm>
        </p:spPr>
        <p:txBody>
          <a:bodyPr/>
          <a:lstStyle/>
          <a:p>
            <a:pPr algn="ctr"/>
            <a:r>
              <a:rPr lang="en-US" sz="2800" dirty="0"/>
              <a:t>My Bib Publications in </a:t>
            </a:r>
            <a:r>
              <a:rPr lang="en-US" sz="2800" dirty="0" smtClean="0"/>
              <a:t>Progress </a:t>
            </a:r>
            <a:r>
              <a:rPr lang="en-US" sz="2800" dirty="0"/>
              <a:t>Report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4324350"/>
          </a:xfrm>
        </p:spPr>
        <p:txBody>
          <a:bodyPr/>
          <a:lstStyle/>
          <a:p>
            <a:r>
              <a:rPr lang="en-US" sz="2000" dirty="0"/>
              <a:t>Products screen shows </a:t>
            </a:r>
            <a:r>
              <a:rPr lang="en-US" sz="2000" dirty="0" err="1"/>
              <a:t>MyNCBI</a:t>
            </a:r>
            <a:r>
              <a:rPr lang="en-US" sz="2000" dirty="0"/>
              <a:t> publications that can be associated with a RPPR report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For </a:t>
            </a:r>
            <a:r>
              <a:rPr lang="en-US" sz="2000" dirty="0"/>
              <a:t>more My NCBI &amp; My Bib info: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era.nih.gov/ncbi/ncbi_overview.cfm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 descr="Products screen sho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19400"/>
            <a:ext cx="6629400" cy="39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Administrative Supplements - eRA </a:t>
            </a:r>
            <a:r>
              <a:rPr lang="en-US" sz="2800" dirty="0" smtClean="0"/>
              <a:t>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324350"/>
          </a:xfrm>
        </p:spPr>
        <p:txBody>
          <a:bodyPr/>
          <a:lstStyle/>
          <a:p>
            <a:r>
              <a:rPr lang="en-US" dirty="0"/>
              <a:t>Starting an Administrative Supplement in Commons you must find eligible grant and Initiate Request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5" name="Picture 4" descr="Manage Administrative Supplement Requests screen with Initiate Request link circl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51830"/>
            <a:ext cx="8458200" cy="22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Financial Report (FFR)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324350"/>
          </a:xfrm>
        </p:spPr>
        <p:txBody>
          <a:bodyPr/>
          <a:lstStyle/>
          <a:p>
            <a:r>
              <a:rPr lang="en-US" sz="2000" dirty="0" smtClean="0"/>
              <a:t>Replaces </a:t>
            </a:r>
            <a:r>
              <a:rPr lang="en-US" sz="2000" dirty="0"/>
              <a:t>the Financial Status Report (FSR) for the reporting of expenditure data </a:t>
            </a:r>
            <a:r>
              <a:rPr lang="en-US" sz="2000" dirty="0" smtClean="0"/>
              <a:t>elements</a:t>
            </a:r>
          </a:p>
          <a:p>
            <a:r>
              <a:rPr lang="en-US" sz="2000" dirty="0" smtClean="0"/>
              <a:t>Same </a:t>
            </a:r>
            <a:r>
              <a:rPr lang="en-US" sz="2000" dirty="0"/>
              <a:t>data elements as the FSR, except only cumulative data is </a:t>
            </a:r>
            <a:r>
              <a:rPr lang="en-US" sz="2000" dirty="0" smtClean="0"/>
              <a:t>reported</a:t>
            </a:r>
          </a:p>
          <a:p>
            <a:r>
              <a:rPr lang="en-US" sz="2000" dirty="0" smtClean="0"/>
              <a:t>Due </a:t>
            </a:r>
            <a:r>
              <a:rPr lang="en-US" sz="2000" dirty="0"/>
              <a:t>date for annual FFRs is 90 days after the end of the calendar quarter in which the budget period </a:t>
            </a:r>
            <a:r>
              <a:rPr lang="en-US" sz="2000" dirty="0" smtClean="0"/>
              <a:t>ends</a:t>
            </a:r>
          </a:p>
          <a:p>
            <a:r>
              <a:rPr lang="en-US" sz="2000" dirty="0" smtClean="0"/>
              <a:t>FFRs </a:t>
            </a:r>
            <a:r>
              <a:rPr lang="en-US" sz="2000" dirty="0"/>
              <a:t>must be submitted in eRA Commons via the FFR/FSR module </a:t>
            </a:r>
            <a:endParaRPr lang="en-US" sz="2000" dirty="0" smtClean="0"/>
          </a:p>
          <a:p>
            <a:pPr marL="109537" indent="0" algn="ctr">
              <a:buNone/>
            </a:pPr>
            <a:endParaRPr lang="en-US" sz="2000" dirty="0" smtClean="0"/>
          </a:p>
          <a:p>
            <a:pPr marL="109537" indent="0" algn="ctr">
              <a:buNone/>
            </a:pPr>
            <a:r>
              <a:rPr lang="en-US" sz="2000" dirty="0" smtClean="0"/>
              <a:t>For </a:t>
            </a:r>
            <a:r>
              <a:rPr lang="en-US" sz="2000" dirty="0"/>
              <a:t>more about FFR/FSR, view the NIH Guide Notice </a:t>
            </a:r>
            <a:endParaRPr lang="en-US" sz="2000" dirty="0" smtClean="0"/>
          </a:p>
          <a:p>
            <a:pPr marL="109537" indent="0" algn="ctr">
              <a:buNone/>
            </a:pPr>
            <a:r>
              <a:rPr lang="en-US" sz="2000" dirty="0" smtClean="0"/>
              <a:t>and </a:t>
            </a:r>
            <a:r>
              <a:rPr lang="en-US" sz="2000" dirty="0"/>
              <a:t>the eRA Overview</a:t>
            </a:r>
            <a:r>
              <a:rPr lang="en-US" sz="2000" dirty="0" smtClean="0"/>
              <a:t>:</a:t>
            </a:r>
          </a:p>
          <a:p>
            <a:pPr marL="109537" indent="0" algn="ctr">
              <a:buNone/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grants.nih.gov/grants/guide/notice-files/NOT-OD-11-017.html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era.nih.gov/services_for_applicants/reports_and_closeout/financial_status_report.cfm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077200" cy="1066800"/>
          </a:xfrm>
        </p:spPr>
        <p:txBody>
          <a:bodyPr/>
          <a:lstStyle/>
          <a:p>
            <a:r>
              <a:rPr lang="en-US" dirty="0" smtClean="0"/>
              <a:t>Two Systems Working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229600" cy="43243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Grants.gov</a:t>
            </a:r>
          </a:p>
          <a:p>
            <a:pPr lvl="1"/>
            <a:r>
              <a:rPr lang="en-US" dirty="0" smtClean="0"/>
              <a:t>The Federal government’s single online portal to find and apply for Federal grant funding.</a:t>
            </a:r>
          </a:p>
          <a:p>
            <a:pPr lvl="1"/>
            <a:r>
              <a:rPr lang="en-US" dirty="0" smtClean="0"/>
              <a:t>Used by all 26 Federal grant-making agencies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eRA Commons</a:t>
            </a:r>
          </a:p>
          <a:p>
            <a:pPr lvl="1"/>
            <a:r>
              <a:rPr lang="en-US" dirty="0" smtClean="0"/>
              <a:t>Allows applicants, grantees, and Federal staff to access, share and transmit information related to grant applications and awards. </a:t>
            </a:r>
          </a:p>
          <a:p>
            <a:pPr lvl="1"/>
            <a:r>
              <a:rPr lang="en-US" dirty="0" smtClean="0"/>
              <a:t>Used by NIH and other HHS agencies</a:t>
            </a:r>
          </a:p>
          <a:p>
            <a:pPr>
              <a:buClr>
                <a:schemeClr val="tx1"/>
              </a:buClr>
            </a:pPr>
            <a:r>
              <a:rPr lang="en-US" b="1" dirty="0" smtClean="0"/>
              <a:t>Important</a:t>
            </a:r>
            <a:r>
              <a:rPr lang="en-US" dirty="0" smtClean="0"/>
              <a:t>: Each system has its own registration and application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Financial Conflict of Interest (FCOI)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FCOI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allows grantee institutions to:  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Initiate and prepare a FCOI report</a:t>
            </a:r>
          </a:p>
          <a:p>
            <a:r>
              <a:rPr lang="en-US" dirty="0"/>
              <a:t>Submit the FCOI report and supporting documents electronically to Agency</a:t>
            </a:r>
          </a:p>
          <a:p>
            <a:pPr lvl="1"/>
            <a:r>
              <a:rPr lang="en-US" dirty="0"/>
              <a:t>Can provide comments to Agency</a:t>
            </a:r>
          </a:p>
          <a:p>
            <a:r>
              <a:rPr lang="en-US" dirty="0"/>
              <a:t>System accommodating new regulations</a:t>
            </a:r>
          </a:p>
          <a:p>
            <a:r>
              <a:rPr lang="en-US" dirty="0" smtClean="0"/>
              <a:t>Changes </a:t>
            </a:r>
            <a:r>
              <a:rPr lang="en-US" dirty="0"/>
              <a:t>accommodate annual requirements and inclusion of Significant Financial Interests and their </a:t>
            </a:r>
            <a:r>
              <a:rPr lang="en-US" dirty="0" smtClean="0"/>
              <a:t>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Financial Conflict of Interest (FCOI) Part </a:t>
            </a:r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Commons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FCOI integration with internal (NIH) FCOI tracking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</a:t>
            </a:r>
          </a:p>
          <a:p>
            <a:r>
              <a:rPr lang="en-US" dirty="0"/>
              <a:t>Commons FCOI and Internal FCOI systems will share information once daily</a:t>
            </a:r>
          </a:p>
          <a:p>
            <a:r>
              <a:rPr lang="en-US" dirty="0"/>
              <a:t>Internal FCOI users can request additional information and rescind reports</a:t>
            </a:r>
          </a:p>
          <a:p>
            <a:pPr lvl="1"/>
            <a:r>
              <a:rPr lang="en-US" dirty="0" smtClean="0"/>
              <a:t>Report </a:t>
            </a:r>
            <a:r>
              <a:rPr lang="en-US" dirty="0"/>
              <a:t>to institution made from internal FCOI system and also is reflected in Commons FCOI </a:t>
            </a:r>
            <a:r>
              <a:rPr lang="en-US" dirty="0" smtClean="0"/>
              <a:t>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xTrain uses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400" dirty="0"/>
              <a:t>Required for NIH grantees to prepare and submit appointments and termination notices for research training and career development awards, fellowships, and research education awards</a:t>
            </a:r>
          </a:p>
          <a:p>
            <a:pPr marL="109537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Grantee institution staff use xTrain to:</a:t>
            </a:r>
          </a:p>
          <a:p>
            <a:r>
              <a:rPr lang="en-US" sz="2400" dirty="0"/>
              <a:t>Create, route and submit appointments, re-appointments, amendments and termination notices</a:t>
            </a:r>
          </a:p>
          <a:p>
            <a:r>
              <a:rPr lang="en-US" sz="2400" dirty="0" smtClean="0"/>
              <a:t>Track the status and timing of training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839200" cy="1066800"/>
          </a:xfrm>
        </p:spPr>
        <p:txBody>
          <a:bodyPr/>
          <a:lstStyle/>
          <a:p>
            <a:r>
              <a:rPr lang="en-US" sz="3600" dirty="0"/>
              <a:t>Types of Grants Supported in </a:t>
            </a:r>
            <a:r>
              <a:rPr lang="en-US" sz="3600" dirty="0" smtClean="0"/>
              <a:t>xTrain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324350"/>
          </a:xfrm>
        </p:spPr>
        <p:txBody>
          <a:bodyPr/>
          <a:lstStyle/>
          <a:p>
            <a:r>
              <a:rPr lang="en-US" sz="1800" dirty="0" err="1" smtClean="0"/>
              <a:t>Kirschstein</a:t>
            </a:r>
            <a:r>
              <a:rPr lang="en-US" sz="1800" dirty="0" smtClean="0"/>
              <a:t>-NRSA </a:t>
            </a:r>
            <a:r>
              <a:rPr lang="en-US" sz="1800" dirty="0"/>
              <a:t>Undergraduate Institutional Training Grants (T34) </a:t>
            </a:r>
            <a:endParaRPr lang="en-US" sz="1800" dirty="0" smtClean="0"/>
          </a:p>
          <a:p>
            <a:pPr marL="109537" indent="0">
              <a:buNone/>
            </a:pPr>
            <a:endParaRPr lang="en-US" sz="1800" dirty="0" smtClean="0"/>
          </a:p>
          <a:p>
            <a:r>
              <a:rPr lang="en-US" sz="1800" dirty="0" err="1" smtClean="0"/>
              <a:t>Kirschstein</a:t>
            </a:r>
            <a:r>
              <a:rPr lang="en-US" sz="1800" dirty="0" smtClean="0"/>
              <a:t>-NRSA </a:t>
            </a:r>
            <a:r>
              <a:rPr lang="en-US" sz="1800" dirty="0"/>
              <a:t>Pre-doctoral and Post-doctoral </a:t>
            </a:r>
            <a:r>
              <a:rPr lang="en-US" sz="1800" dirty="0" smtClean="0"/>
              <a:t>Institutional Training </a:t>
            </a:r>
            <a:r>
              <a:rPr lang="en-US" sz="1800" dirty="0"/>
              <a:t>Grants (T32, T35, T90, TL1, TU2</a:t>
            </a:r>
            <a:r>
              <a:rPr lang="en-US" sz="1800" dirty="0" smtClean="0"/>
              <a:t>)</a:t>
            </a:r>
          </a:p>
          <a:p>
            <a:pPr marL="109537" indent="0">
              <a:buNone/>
            </a:pPr>
            <a:endParaRPr lang="en-US" sz="1800" dirty="0" smtClean="0"/>
          </a:p>
          <a:p>
            <a:r>
              <a:rPr lang="en-US" sz="1800" dirty="0" err="1" smtClean="0"/>
              <a:t>Kirschstein</a:t>
            </a:r>
            <a:r>
              <a:rPr lang="en-US" sz="1800" dirty="0" smtClean="0"/>
              <a:t>-NRSA </a:t>
            </a:r>
            <a:r>
              <a:rPr lang="en-US" sz="1800" dirty="0"/>
              <a:t>Fellowships  (F30, F31, F32, </a:t>
            </a:r>
            <a:r>
              <a:rPr lang="en-US" sz="1800" dirty="0" smtClean="0"/>
              <a:t>F33)</a:t>
            </a:r>
          </a:p>
          <a:p>
            <a:pPr marL="109537" indent="0">
              <a:buNone/>
            </a:pPr>
            <a:endParaRPr lang="en-US" sz="1800" dirty="0" smtClean="0"/>
          </a:p>
          <a:p>
            <a:r>
              <a:rPr lang="en-US" sz="1800" dirty="0" smtClean="0"/>
              <a:t>NLM </a:t>
            </a:r>
            <a:r>
              <a:rPr lang="en-US" sz="1800" dirty="0"/>
              <a:t>Institutional Training Grants (T15</a:t>
            </a:r>
            <a:r>
              <a:rPr lang="en-US" sz="1800" dirty="0" smtClean="0"/>
              <a:t>)</a:t>
            </a:r>
          </a:p>
          <a:p>
            <a:pPr marL="109537" indent="0">
              <a:buNone/>
            </a:pPr>
            <a:endParaRPr lang="en-US" sz="1800" dirty="0" smtClean="0"/>
          </a:p>
          <a:p>
            <a:r>
              <a:rPr lang="en-US" sz="1800" dirty="0" smtClean="0"/>
              <a:t>Research </a:t>
            </a:r>
            <a:r>
              <a:rPr lang="en-US" sz="1800" dirty="0"/>
              <a:t>Education Awards (RL5, RL9, R25, R90</a:t>
            </a:r>
            <a:r>
              <a:rPr lang="en-US" sz="1800" dirty="0" smtClean="0"/>
              <a:t>)</a:t>
            </a:r>
          </a:p>
          <a:p>
            <a:pPr marL="109537" indent="0">
              <a:buNone/>
            </a:pPr>
            <a:endParaRPr lang="en-US" sz="1800" dirty="0" smtClean="0"/>
          </a:p>
          <a:p>
            <a:r>
              <a:rPr lang="en-US" sz="1800" dirty="0" smtClean="0"/>
              <a:t>Institutional </a:t>
            </a:r>
            <a:r>
              <a:rPr lang="en-US" sz="1800" dirty="0"/>
              <a:t>Career Development Grants (K12, KL2, </a:t>
            </a:r>
            <a:r>
              <a:rPr lang="en-US" sz="1800" dirty="0" smtClean="0"/>
              <a:t>KM1)</a:t>
            </a:r>
          </a:p>
          <a:p>
            <a:pPr marL="109537" indent="0">
              <a:buNone/>
            </a:pPr>
            <a:endParaRPr lang="en-US" sz="1800" dirty="0" smtClean="0"/>
          </a:p>
          <a:p>
            <a:r>
              <a:rPr lang="en-US" sz="1800" dirty="0" smtClean="0"/>
              <a:t>CDC/OSHA </a:t>
            </a:r>
            <a:r>
              <a:rPr lang="en-US" sz="1800" dirty="0"/>
              <a:t>Training Grants (T01, T02, T03, T42</a:t>
            </a:r>
            <a:r>
              <a:rPr lang="en-US" sz="1800" dirty="0" smtClean="0"/>
              <a:t>)</a:t>
            </a:r>
          </a:p>
          <a:p>
            <a:pPr marL="109537" indent="0" algn="ctr">
              <a:buNone/>
            </a:pPr>
            <a:r>
              <a:rPr lang="en-US" sz="1800" b="1" dirty="0">
                <a:solidFill>
                  <a:srgbClr val="C00000"/>
                </a:solidFill>
              </a:rPr>
              <a:t>xTrain resources and training materials available at: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era.nih.gov/training_career/index.cfm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No-cost Extension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324350"/>
          </a:xfrm>
        </p:spPr>
        <p:txBody>
          <a:bodyPr/>
          <a:lstStyle/>
          <a:p>
            <a:pPr marL="109537" indent="0">
              <a:buNone/>
            </a:pP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No-cost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Extension (NCE) allows SOs to:   </a:t>
            </a:r>
            <a:endParaRPr lang="en-US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400" dirty="0"/>
              <a:t>Electronically submit a notification to exercise one-time authority to extend without funds the final budget period of a project period of a grant</a:t>
            </a:r>
          </a:p>
          <a:p>
            <a:r>
              <a:rPr lang="en-US" sz="2400" dirty="0"/>
              <a:t>NCE link appears 90 days before the end of the project period</a:t>
            </a:r>
          </a:p>
          <a:p>
            <a:r>
              <a:rPr lang="en-US" sz="2400" dirty="0"/>
              <a:t>SO (only) can extend project period up to 12 months</a:t>
            </a:r>
          </a:p>
          <a:p>
            <a:r>
              <a:rPr lang="en-US" sz="2400" dirty="0" smtClean="0"/>
              <a:t>E-mail </a:t>
            </a:r>
            <a:r>
              <a:rPr lang="en-US" sz="2400" dirty="0"/>
              <a:t>notification sent to NIH Grants Management staff when SO processes the </a:t>
            </a:r>
            <a:r>
              <a:rPr lang="en-US" sz="2400" dirty="0" smtClean="0"/>
              <a:t>extension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No-cost Extension </a:t>
            </a:r>
            <a:r>
              <a:rPr lang="en-US" dirty="0" smtClean="0"/>
              <a:t>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324350"/>
          </a:xfrm>
        </p:spPr>
        <p:txBody>
          <a:bodyPr/>
          <a:lstStyle/>
          <a:p>
            <a:r>
              <a:rPr lang="en-US" sz="2400" dirty="0"/>
              <a:t>Status Result - General Search screen shows grants that may be extended one time via a No-cost Extension (see Extension hyperlink in Action column).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grpSp>
        <p:nvGrpSpPr>
          <p:cNvPr id="7" name="Group 6" descr="Status search result screen with extension link circled"/>
          <p:cNvGrpSpPr/>
          <p:nvPr/>
        </p:nvGrpSpPr>
        <p:grpSpPr>
          <a:xfrm>
            <a:off x="609601" y="2541382"/>
            <a:ext cx="7239000" cy="4240418"/>
            <a:chOff x="609601" y="2541382"/>
            <a:chExt cx="7239000" cy="4240418"/>
          </a:xfrm>
        </p:grpSpPr>
        <p:pic>
          <p:nvPicPr>
            <p:cNvPr id="5" name="Picture 4" descr="Status search results screen with Extension link circled in Action colum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1" y="2541382"/>
              <a:ext cx="7239000" cy="4240418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6477000" y="4876800"/>
              <a:ext cx="457200" cy="304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4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229600" cy="4572000"/>
          </a:xfrm>
        </p:spPr>
        <p:txBody>
          <a:bodyPr/>
          <a:lstStyle/>
          <a:p>
            <a:pPr marL="109537" indent="0"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Closeout allows grantees to</a:t>
            </a:r>
            <a:r>
              <a:rPr lang="en-US" dirty="0" smtClean="0"/>
              <a:t>:</a:t>
            </a:r>
          </a:p>
          <a:p>
            <a:r>
              <a:rPr lang="en-US" dirty="0"/>
              <a:t>Electronically submit required Closeout documents for grants in Closeout status</a:t>
            </a:r>
          </a:p>
          <a:p>
            <a:r>
              <a:rPr lang="en-US" dirty="0"/>
              <a:t>NIH GM Specialist must mark the grant “ready for close out” for link to appear in Commons</a:t>
            </a:r>
          </a:p>
          <a:p>
            <a:pPr lvl="1"/>
            <a:r>
              <a:rPr lang="en-US" dirty="0"/>
              <a:t>Contact assigned GMS if link is not appearing</a:t>
            </a:r>
          </a:p>
          <a:p>
            <a:pPr lvl="1"/>
            <a:r>
              <a:rPr lang="en-US" dirty="0"/>
              <a:t>Required Closeout items include:</a:t>
            </a:r>
          </a:p>
          <a:p>
            <a:pPr lvl="2"/>
            <a:r>
              <a:rPr lang="en-US" dirty="0" smtClean="0"/>
              <a:t>Federal </a:t>
            </a:r>
            <a:r>
              <a:rPr lang="en-US" dirty="0"/>
              <a:t>Financial Report (FFR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Final </a:t>
            </a:r>
            <a:r>
              <a:rPr lang="en-US" dirty="0"/>
              <a:t>Progress </a:t>
            </a:r>
            <a:r>
              <a:rPr lang="en-US" dirty="0" smtClean="0"/>
              <a:t>Report</a:t>
            </a:r>
          </a:p>
          <a:p>
            <a:pPr lvl="2"/>
            <a:r>
              <a:rPr lang="en-US" dirty="0" smtClean="0"/>
              <a:t>Final </a:t>
            </a:r>
            <a:r>
              <a:rPr lang="en-US" dirty="0"/>
              <a:t>Invention </a:t>
            </a:r>
            <a:r>
              <a:rPr lang="en-US" dirty="0" smtClean="0"/>
              <a:t>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324350"/>
          </a:xfrm>
        </p:spPr>
        <p:txBody>
          <a:bodyPr/>
          <a:lstStyle/>
          <a:p>
            <a:r>
              <a:rPr lang="en-US" sz="2400" dirty="0" smtClean="0"/>
              <a:t>Closeout </a:t>
            </a:r>
            <a:r>
              <a:rPr lang="en-US" sz="2400" dirty="0"/>
              <a:t>Search screen shows grants that are Closed or Requires Closeout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pSp>
        <p:nvGrpSpPr>
          <p:cNvPr id="8" name="Group 7" descr="Closeout Search results, with Closed and Requires Closeout links circled"/>
          <p:cNvGrpSpPr/>
          <p:nvPr/>
        </p:nvGrpSpPr>
        <p:grpSpPr>
          <a:xfrm>
            <a:off x="565513" y="2209800"/>
            <a:ext cx="7805057" cy="4572000"/>
            <a:chOff x="565513" y="2209800"/>
            <a:chExt cx="7805057" cy="4572000"/>
          </a:xfrm>
        </p:grpSpPr>
        <p:pic>
          <p:nvPicPr>
            <p:cNvPr id="5" name="Picture 4" descr="Status search result with Closed and Requires Closeout links circl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13" y="2209800"/>
              <a:ext cx="7805057" cy="45720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6553200" y="4267200"/>
              <a:ext cx="533400" cy="381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333401" y="5562600"/>
              <a:ext cx="859046" cy="381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02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 Treasure.... Having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Website Links</a:t>
            </a:r>
          </a:p>
          <a:p>
            <a:r>
              <a:rPr lang="en-US" dirty="0" smtClean="0"/>
              <a:t>NIH </a:t>
            </a:r>
            <a:r>
              <a:rPr lang="en-US" dirty="0"/>
              <a:t>About Grants website: </a:t>
            </a:r>
            <a:endParaRPr lang="en-US" dirty="0" smtClean="0"/>
          </a:p>
          <a:p>
            <a:pPr marL="411162" lvl="1" indent="0">
              <a:buNone/>
            </a:pPr>
            <a:r>
              <a:rPr lang="en-US" sz="2200" dirty="0" smtClean="0">
                <a:hlinkClick r:id="rId2"/>
              </a:rPr>
              <a:t>http</a:t>
            </a:r>
            <a:r>
              <a:rPr lang="en-US" sz="2200" dirty="0">
                <a:hlinkClick r:id="rId2"/>
              </a:rPr>
              <a:t>://grants.nih.gov</a:t>
            </a:r>
            <a:r>
              <a:rPr lang="en-US" sz="2200" dirty="0" smtClean="0">
                <a:hlinkClick r:id="rId2"/>
              </a:rPr>
              <a:t>/</a:t>
            </a:r>
            <a:r>
              <a:rPr lang="en-US" sz="2200" dirty="0" smtClean="0"/>
              <a:t>  </a:t>
            </a:r>
          </a:p>
          <a:p>
            <a:r>
              <a:rPr lang="en-US" dirty="0" smtClean="0"/>
              <a:t>Electronic </a:t>
            </a:r>
            <a:r>
              <a:rPr lang="en-US" dirty="0"/>
              <a:t>Research Administration: </a:t>
            </a:r>
            <a:endParaRPr lang="en-US" dirty="0" smtClean="0"/>
          </a:p>
          <a:p>
            <a:pPr marL="411162" lvl="1" indent="0">
              <a:buNone/>
            </a:pPr>
            <a:r>
              <a:rPr lang="en-US" sz="2200" dirty="0" smtClean="0">
                <a:hlinkClick r:id="rId3"/>
              </a:rPr>
              <a:t>http</a:t>
            </a:r>
            <a:r>
              <a:rPr lang="en-US" sz="2200" dirty="0">
                <a:hlinkClick r:id="rId3"/>
              </a:rPr>
              <a:t>://era.nih.gov</a:t>
            </a:r>
            <a:r>
              <a:rPr lang="en-US" sz="2200" dirty="0" smtClean="0">
                <a:hlinkClick r:id="rId3"/>
              </a:rPr>
              <a:t>/</a:t>
            </a:r>
            <a:r>
              <a:rPr lang="en-US" sz="2200" dirty="0" smtClean="0"/>
              <a:t>  </a:t>
            </a:r>
          </a:p>
          <a:p>
            <a:r>
              <a:rPr lang="en-US" dirty="0" smtClean="0"/>
              <a:t>NIH </a:t>
            </a:r>
            <a:r>
              <a:rPr lang="en-US" dirty="0"/>
              <a:t>Applying </a:t>
            </a:r>
            <a:r>
              <a:rPr lang="en-US" dirty="0" smtClean="0"/>
              <a:t>Electronically website:</a:t>
            </a:r>
          </a:p>
          <a:p>
            <a:pPr marL="411162" lvl="1" indent="0">
              <a:buNone/>
            </a:pPr>
            <a:r>
              <a:rPr lang="en-US" sz="2200" dirty="0" smtClean="0">
                <a:hlinkClick r:id="rId4"/>
              </a:rPr>
              <a:t>http</a:t>
            </a:r>
            <a:r>
              <a:rPr lang="en-US" sz="2200" dirty="0">
                <a:hlinkClick r:id="rId4"/>
              </a:rPr>
              <a:t>://</a:t>
            </a:r>
            <a:r>
              <a:rPr lang="en-US" sz="2200" dirty="0" smtClean="0">
                <a:hlinkClick r:id="rId4"/>
              </a:rPr>
              <a:t>grants.nih.gov/grants/ElectronicReceipt/index.htm</a:t>
            </a:r>
            <a:endParaRPr lang="en-US" sz="2200" dirty="0" smtClean="0"/>
          </a:p>
          <a:p>
            <a:r>
              <a:rPr lang="en-US" dirty="0" smtClean="0"/>
              <a:t>eRA Commons:</a:t>
            </a:r>
          </a:p>
          <a:p>
            <a:pPr marL="411162" lvl="1" indent="0">
              <a:buNone/>
            </a:pPr>
            <a:r>
              <a:rPr lang="en-US" sz="2200" dirty="0" smtClean="0">
                <a:hlinkClick r:id="rId5"/>
              </a:rPr>
              <a:t>https://public.era.nih.gov/commons/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Subscription Lists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Subscribe </a:t>
            </a:r>
            <a:r>
              <a:rPr lang="en-US" dirty="0"/>
              <a:t>for eSubmission/Commons News &amp; </a:t>
            </a:r>
            <a:r>
              <a:rPr lang="en-US" dirty="0" smtClean="0"/>
              <a:t>Updates</a:t>
            </a:r>
          </a:p>
          <a:p>
            <a:pPr marL="411162" lvl="1" indent="0">
              <a:buNone/>
            </a:pPr>
            <a:r>
              <a:rPr lang="en-US" sz="2200" dirty="0" smtClean="0">
                <a:hlinkClick r:id="rId2"/>
              </a:rPr>
              <a:t>http</a:t>
            </a:r>
            <a:r>
              <a:rPr lang="en-US" sz="2200" dirty="0">
                <a:hlinkClick r:id="rId2"/>
              </a:rPr>
              <a:t>://</a:t>
            </a:r>
            <a:r>
              <a:rPr lang="en-US" sz="2200" dirty="0" smtClean="0">
                <a:hlinkClick r:id="rId2"/>
              </a:rPr>
              <a:t>grants.nih.gov/grants/ElectronicReceipt/listserv.htm</a:t>
            </a:r>
            <a:r>
              <a:rPr lang="en-US" sz="2200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Subscribe </a:t>
            </a:r>
            <a:r>
              <a:rPr lang="en-US" dirty="0"/>
              <a:t>for weekly e-mails of new postings in NIH Guide for Grants and Contracts</a:t>
            </a:r>
            <a:r>
              <a:rPr lang="en-US" dirty="0" smtClean="0"/>
              <a:t>:</a:t>
            </a:r>
          </a:p>
          <a:p>
            <a:pPr marL="411162" lvl="1" indent="0">
              <a:buNone/>
            </a:pPr>
            <a:r>
              <a:rPr lang="en-US" sz="2200" dirty="0" smtClean="0">
                <a:hlinkClick r:id="rId3"/>
              </a:rPr>
              <a:t>http</a:t>
            </a:r>
            <a:r>
              <a:rPr lang="en-US" sz="2200" dirty="0">
                <a:hlinkClick r:id="rId3"/>
              </a:rPr>
              <a:t>://</a:t>
            </a:r>
            <a:r>
              <a:rPr lang="en-US" sz="2200" dirty="0" smtClean="0">
                <a:hlinkClick r:id="rId3"/>
              </a:rPr>
              <a:t>grants.nih.gov/grants/guide/listserv.htm</a:t>
            </a:r>
            <a:r>
              <a:rPr lang="en-US" sz="2200" dirty="0" smtClean="0"/>
              <a:t> 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Registrations - SAM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for Award Management</a:t>
            </a:r>
          </a:p>
          <a:p>
            <a:pPr lvl="1"/>
            <a:r>
              <a:rPr lang="en-US" dirty="0"/>
              <a:t>Entity (i.e. organization) registration in SAM required prior to registering with </a:t>
            </a:r>
            <a:r>
              <a:rPr lang="en-US" dirty="0" smtClean="0"/>
              <a:t>Grants.gov</a:t>
            </a:r>
          </a:p>
          <a:p>
            <a:pPr lvl="2"/>
            <a:r>
              <a:rPr lang="en-US" dirty="0" smtClean="0"/>
              <a:t>Replaced </a:t>
            </a:r>
            <a:r>
              <a:rPr lang="en-US" dirty="0"/>
              <a:t>Central Contract Registry (CCR) registration </a:t>
            </a:r>
            <a:endParaRPr lang="en-US" dirty="0" smtClean="0"/>
          </a:p>
          <a:p>
            <a:pPr lvl="1"/>
            <a:r>
              <a:rPr lang="en-US" dirty="0" smtClean="0"/>
              <a:t>Must </a:t>
            </a:r>
            <a:r>
              <a:rPr lang="en-US" dirty="0"/>
              <a:t>be renewed </a:t>
            </a:r>
            <a:r>
              <a:rPr lang="en-US" dirty="0" smtClean="0"/>
              <a:t>yearly</a:t>
            </a:r>
          </a:p>
          <a:p>
            <a:pPr lvl="1"/>
            <a:r>
              <a:rPr lang="en-US" dirty="0" smtClean="0"/>
              <a:t>User </a:t>
            </a:r>
            <a:r>
              <a:rPr lang="en-US" dirty="0"/>
              <a:t>guides, helpful hints and webinars available from </a:t>
            </a:r>
            <a:r>
              <a:rPr lang="en-US" dirty="0" smtClean="0"/>
              <a:t>the </a:t>
            </a:r>
            <a:r>
              <a:rPr lang="en-US" dirty="0"/>
              <a:t>Help tab at www.sam.gov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System for Award Management (SAM</a:t>
            </a:r>
            <a:r>
              <a:rPr lang="en-US" sz="3600" dirty="0" smtClean="0"/>
              <a:t>):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help with the registering your organization, entity management, e-Business Point of Contact, and renewals that must be done yearly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en-US" dirty="0"/>
              <a:t>Check Federal Service Desk </a:t>
            </a:r>
            <a:r>
              <a:rPr lang="en-US" dirty="0" smtClean="0"/>
              <a:t>Website:</a:t>
            </a:r>
          </a:p>
          <a:p>
            <a:pPr marL="411162" lvl="1" indent="0">
              <a:buNone/>
            </a:pPr>
            <a:r>
              <a:rPr lang="en-US" dirty="0" smtClean="0">
                <a:hlinkClick r:id="rId2"/>
              </a:rPr>
              <a:t>www.fsd.gov</a:t>
            </a:r>
            <a:r>
              <a:rPr lang="en-US" dirty="0" smtClean="0"/>
              <a:t>        </a:t>
            </a:r>
          </a:p>
          <a:p>
            <a:r>
              <a:rPr lang="en-US" dirty="0" smtClean="0"/>
              <a:t>SAM </a:t>
            </a:r>
            <a:r>
              <a:rPr lang="en-US" dirty="0"/>
              <a:t>Contact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Contact </a:t>
            </a:r>
            <a:r>
              <a:rPr lang="en-US" dirty="0"/>
              <a:t>Center Phone: </a:t>
            </a:r>
            <a:r>
              <a:rPr lang="en-US" dirty="0" smtClean="0"/>
              <a:t>866-606-8220</a:t>
            </a:r>
          </a:p>
          <a:p>
            <a:pPr lvl="1"/>
            <a:r>
              <a:rPr lang="en-US" dirty="0" smtClean="0"/>
              <a:t>Business </a:t>
            </a:r>
            <a:r>
              <a:rPr lang="en-US" dirty="0"/>
              <a:t>Hours: Monday – Friday 8:00 a.m. to 8:00 p.m. ET (closed on Federal Holidays)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Grants.gov: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324350"/>
          </a:xfrm>
        </p:spPr>
        <p:txBody>
          <a:bodyPr/>
          <a:lstStyle/>
          <a:p>
            <a:pPr marL="109537" indent="0">
              <a:buNone/>
            </a:pPr>
            <a:r>
              <a:rPr lang="en-US" dirty="0" smtClean="0"/>
              <a:t>For </a:t>
            </a:r>
            <a:r>
              <a:rPr lang="en-US" dirty="0"/>
              <a:t>help with the Grants.gov registration process, downloading forms, form behavior or with technical aspects of submitting through the Grants.gov system</a:t>
            </a:r>
            <a:r>
              <a:rPr lang="en-US" dirty="0" smtClean="0"/>
              <a:t>:</a:t>
            </a:r>
          </a:p>
          <a:p>
            <a:r>
              <a:rPr lang="en-US" dirty="0"/>
              <a:t>Check the Grants.gov Website: </a:t>
            </a:r>
            <a:r>
              <a:rPr lang="en-US" dirty="0" smtClean="0">
                <a:hlinkClick r:id="rId2"/>
              </a:rPr>
              <a:t>www.grants.gov</a:t>
            </a:r>
            <a:r>
              <a:rPr lang="en-US" dirty="0" smtClean="0"/>
              <a:t>  </a:t>
            </a:r>
          </a:p>
          <a:p>
            <a:r>
              <a:rPr lang="en-US" dirty="0" smtClean="0"/>
              <a:t>Grants.gov </a:t>
            </a:r>
            <a:r>
              <a:rPr lang="en-US" dirty="0"/>
              <a:t>Contact </a:t>
            </a:r>
            <a:r>
              <a:rPr lang="en-US" dirty="0" smtClean="0"/>
              <a:t>Center</a:t>
            </a:r>
          </a:p>
          <a:p>
            <a:pPr lvl="1"/>
            <a:r>
              <a:rPr lang="en-US" dirty="0" smtClean="0"/>
              <a:t>Contact </a:t>
            </a:r>
            <a:r>
              <a:rPr lang="en-US" dirty="0"/>
              <a:t>Center Phone: </a:t>
            </a:r>
            <a:r>
              <a:rPr lang="en-US" dirty="0" smtClean="0"/>
              <a:t>1-800-518-4726</a:t>
            </a:r>
          </a:p>
          <a:p>
            <a:pPr lvl="1"/>
            <a:r>
              <a:rPr lang="en-US" dirty="0" smtClean="0"/>
              <a:t>Business </a:t>
            </a:r>
            <a:r>
              <a:rPr lang="en-US" dirty="0"/>
              <a:t>Hours: 24 hours/day; 7 days/week </a:t>
            </a:r>
            <a:endParaRPr lang="en-US" dirty="0" smtClean="0"/>
          </a:p>
          <a:p>
            <a:pPr marL="411162" lvl="1" indent="0">
              <a:buNone/>
            </a:pPr>
            <a:r>
              <a:rPr lang="en-US" dirty="0" smtClean="0"/>
              <a:t>	(</a:t>
            </a:r>
            <a:r>
              <a:rPr lang="en-US" dirty="0"/>
              <a:t>closed on Federal Holidays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E-mail</a:t>
            </a:r>
            <a:r>
              <a:rPr lang="en-US" dirty="0"/>
              <a:t>: support@grants.gov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6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Commons: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324350"/>
          </a:xfrm>
        </p:spPr>
        <p:txBody>
          <a:bodyPr/>
          <a:lstStyle/>
          <a:p>
            <a:pPr marL="109537" indent="0">
              <a:buNone/>
            </a:pP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help with eRA Commons registration or system validations after submission through Grants.gov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dirty="0"/>
              <a:t>Check the eRA Commons </a:t>
            </a:r>
            <a:r>
              <a:rPr lang="en-US" dirty="0" smtClean="0"/>
              <a:t>Website:</a:t>
            </a:r>
          </a:p>
          <a:p>
            <a:pPr marL="411162" lvl="1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://public.era.nih.gov/commons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eRA </a:t>
            </a:r>
            <a:r>
              <a:rPr lang="en-US" dirty="0"/>
              <a:t>Commons Help </a:t>
            </a:r>
            <a:r>
              <a:rPr lang="en-US" dirty="0" smtClean="0"/>
              <a:t>Desk</a:t>
            </a:r>
          </a:p>
          <a:p>
            <a:pPr lvl="1"/>
            <a:r>
              <a:rPr lang="en-US" dirty="0" smtClean="0"/>
              <a:t>Web support:</a:t>
            </a:r>
          </a:p>
          <a:p>
            <a:pPr marL="411162" lvl="1" indent="0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://grants.nih.gov/support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 </a:t>
            </a:r>
          </a:p>
          <a:p>
            <a:pPr lvl="1"/>
            <a:r>
              <a:rPr lang="en-US" dirty="0" smtClean="0"/>
              <a:t>Phone</a:t>
            </a:r>
            <a:r>
              <a:rPr lang="en-US" dirty="0"/>
              <a:t>:     </a:t>
            </a:r>
            <a:r>
              <a:rPr lang="en-US" dirty="0" smtClean="0"/>
              <a:t>301-402-7469</a:t>
            </a:r>
          </a:p>
          <a:p>
            <a:pPr lvl="1"/>
            <a:r>
              <a:rPr lang="en-US" dirty="0" smtClean="0"/>
              <a:t>Toll </a:t>
            </a:r>
            <a:r>
              <a:rPr lang="en-US" dirty="0"/>
              <a:t>Free: </a:t>
            </a:r>
            <a:r>
              <a:rPr lang="en-US" dirty="0" smtClean="0"/>
              <a:t>866-504-9552</a:t>
            </a:r>
          </a:p>
          <a:p>
            <a:pPr lvl="1"/>
            <a:r>
              <a:rPr lang="en-US" dirty="0" smtClean="0"/>
              <a:t>Business </a:t>
            </a:r>
            <a:r>
              <a:rPr lang="en-US" dirty="0"/>
              <a:t>hours: Mon.–Fri. , 7 a.m.– 8 p.m. 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 Info: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help with grant policy, application content requirements and other general inquiries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pPr lvl="1"/>
            <a:r>
              <a:rPr lang="en-US" dirty="0" smtClean="0"/>
              <a:t>Review </a:t>
            </a:r>
            <a:r>
              <a:rPr lang="en-US" dirty="0"/>
              <a:t>the Application Instruction </a:t>
            </a:r>
            <a:r>
              <a:rPr lang="en-US" dirty="0" smtClean="0"/>
              <a:t>Guide</a:t>
            </a:r>
          </a:p>
          <a:p>
            <a:pPr lvl="1"/>
            <a:r>
              <a:rPr lang="en-US" dirty="0" smtClean="0"/>
              <a:t>Review </a:t>
            </a:r>
            <a:r>
              <a:rPr lang="en-US" dirty="0"/>
              <a:t>the </a:t>
            </a:r>
            <a:r>
              <a:rPr lang="en-US" dirty="0" smtClean="0"/>
              <a:t>FOA</a:t>
            </a:r>
          </a:p>
          <a:p>
            <a:r>
              <a:rPr lang="en-US" dirty="0" smtClean="0"/>
              <a:t>Phone</a:t>
            </a:r>
            <a:r>
              <a:rPr lang="en-US" dirty="0"/>
              <a:t>: </a:t>
            </a:r>
            <a:r>
              <a:rPr lang="en-US" dirty="0" smtClean="0"/>
              <a:t>301-435-0714</a:t>
            </a:r>
          </a:p>
          <a:p>
            <a:r>
              <a:rPr lang="en-US" dirty="0" smtClean="0"/>
              <a:t>E-mail</a:t>
            </a:r>
            <a:r>
              <a:rPr lang="en-US" dirty="0"/>
              <a:t>: GrantsInfo@nih.gov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Registrations – Grant.gov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Applicant organizations </a:t>
            </a:r>
            <a:r>
              <a:rPr lang="en-US" dirty="0" smtClean="0"/>
              <a:t>only</a:t>
            </a:r>
          </a:p>
          <a:p>
            <a:r>
              <a:rPr lang="en-US" dirty="0" smtClean="0"/>
              <a:t>Authorized </a:t>
            </a:r>
            <a:r>
              <a:rPr lang="en-US" dirty="0"/>
              <a:t>Organization Representatives (AORs) must be authorized to submit on behalf of </a:t>
            </a:r>
            <a:r>
              <a:rPr lang="en-US" dirty="0" smtClean="0"/>
              <a:t>organization</a:t>
            </a:r>
          </a:p>
          <a:p>
            <a:r>
              <a:rPr lang="en-US" dirty="0" smtClean="0"/>
              <a:t>Registration </a:t>
            </a:r>
            <a:r>
              <a:rPr lang="en-US" dirty="0"/>
              <a:t>user guides, tutorials, and </a:t>
            </a:r>
            <a:r>
              <a:rPr lang="en-US" dirty="0" smtClean="0"/>
              <a:t>checklists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www.grants.gov/web/grants/applicants/applicant-resources.html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registration needed to find opportunities or download application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Registrations – eRA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Applicant organization, Signing Official (SO) &amp; Project Director/Principal Investigator (PD/PI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Prepare </a:t>
            </a:r>
            <a:r>
              <a:rPr lang="en-US" dirty="0"/>
              <a:t>to Apply and </a:t>
            </a:r>
            <a:r>
              <a:rPr lang="en-US" dirty="0" smtClean="0"/>
              <a:t>Register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://grants.nih.gov/grants/ElectronicReceipt/preparing.htm</a:t>
            </a:r>
            <a:r>
              <a:rPr lang="en-US" dirty="0" smtClean="0">
                <a:hlinkClick r:id="rId2"/>
              </a:rPr>
              <a:t>#</a:t>
            </a:r>
            <a:r>
              <a:rPr lang="en-US" dirty="0" smtClean="0"/>
              <a:t> </a:t>
            </a:r>
          </a:p>
          <a:p>
            <a:r>
              <a:rPr lang="en-US" dirty="0"/>
              <a:t>Many organizations are already registered. Check with your Office of Sponsored </a:t>
            </a:r>
            <a:r>
              <a:rPr lang="en-US" dirty="0" smtClean="0"/>
              <a:t>Research.</a:t>
            </a:r>
          </a:p>
          <a:p>
            <a:r>
              <a:rPr lang="en-US" dirty="0" smtClean="0"/>
              <a:t>New </a:t>
            </a:r>
            <a:r>
              <a:rPr lang="en-US" dirty="0"/>
              <a:t>organizations should allow 6 weeks to complete registrations in all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Obtain the needed software…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Version of Adobe Reader compatible with Grants.gov </a:t>
            </a:r>
            <a:r>
              <a:rPr lang="en-US" sz="2400" dirty="0" smtClean="0"/>
              <a:t>forms</a:t>
            </a:r>
          </a:p>
          <a:p>
            <a:pPr lvl="1"/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www.grants.gov/web/grants/support/technical-support/recommended-software.html</a:t>
            </a:r>
            <a:endParaRPr lang="en-US" sz="2400" dirty="0" smtClean="0"/>
          </a:p>
          <a:p>
            <a:r>
              <a:rPr lang="en-US" sz="2400" dirty="0"/>
              <a:t>PDF conversion </a:t>
            </a:r>
            <a:r>
              <a:rPr lang="en-US" sz="2400" dirty="0" smtClean="0"/>
              <a:t>software </a:t>
            </a:r>
          </a:p>
          <a:p>
            <a:pPr lvl="1"/>
            <a:r>
              <a:rPr lang="en-US" sz="2200" dirty="0" smtClean="0"/>
              <a:t>NIH </a:t>
            </a:r>
            <a:r>
              <a:rPr lang="en-US" sz="2200" dirty="0"/>
              <a:t>PDF guidelines and </a:t>
            </a:r>
            <a:r>
              <a:rPr lang="en-US" sz="2200" dirty="0" smtClean="0"/>
              <a:t>tips:</a:t>
            </a:r>
          </a:p>
          <a:p>
            <a:pPr lvl="2"/>
            <a:r>
              <a:rPr lang="en-US" sz="2200" dirty="0" smtClean="0">
                <a:hlinkClick r:id="rId3"/>
              </a:rPr>
              <a:t>http</a:t>
            </a:r>
            <a:r>
              <a:rPr lang="en-US" sz="2200" dirty="0">
                <a:hlinkClick r:id="rId3"/>
              </a:rPr>
              <a:t>://</a:t>
            </a:r>
            <a:r>
              <a:rPr lang="en-US" sz="2200" dirty="0" smtClean="0">
                <a:hlinkClick r:id="rId3"/>
              </a:rPr>
              <a:t>grants.nih.gov/grants/ElectronicReceipt/pdf_guidelines.htm</a:t>
            </a:r>
            <a:r>
              <a:rPr lang="en-US" sz="2200" dirty="0" smtClean="0"/>
              <a:t> </a:t>
            </a:r>
            <a:endParaRPr lang="en-US" sz="2200" dirty="0" smtClean="0"/>
          </a:p>
          <a:p>
            <a:r>
              <a:rPr lang="en-US" sz="2400" dirty="0"/>
              <a:t>Web </a:t>
            </a:r>
            <a:r>
              <a:rPr lang="en-US" sz="2400" dirty="0" smtClean="0"/>
              <a:t>browser</a:t>
            </a:r>
          </a:p>
          <a:p>
            <a:pPr lvl="1"/>
            <a:r>
              <a:rPr lang="en-US" sz="2200" dirty="0" smtClean="0"/>
              <a:t>eRA </a:t>
            </a:r>
            <a:r>
              <a:rPr lang="en-US" sz="2200" dirty="0"/>
              <a:t>verifies service compatibility with IE and Firefox, however, many users also have success with other browsers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Custom 8">
      <a:dk1>
        <a:sysClr val="windowText" lastClr="000000"/>
      </a:dk1>
      <a:lt1>
        <a:sysClr val="window" lastClr="FFFFFF"/>
      </a:lt1>
      <a:dk2>
        <a:srgbClr val="00359E"/>
      </a:dk2>
      <a:lt2>
        <a:srgbClr val="EEECE1"/>
      </a:lt2>
      <a:accent1>
        <a:srgbClr val="00359E"/>
      </a:accent1>
      <a:accent2>
        <a:srgbClr val="007635"/>
      </a:accent2>
      <a:accent3>
        <a:srgbClr val="007635"/>
      </a:accent3>
      <a:accent4>
        <a:srgbClr val="E36C09"/>
      </a:accent4>
      <a:accent5>
        <a:srgbClr val="4BACC6"/>
      </a:accent5>
      <a:accent6>
        <a:srgbClr val="F79646"/>
      </a:accent6>
      <a:hlink>
        <a:srgbClr val="2B72FF"/>
      </a:hlink>
      <a:folHlink>
        <a:srgbClr val="00B0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ER PowerPoint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6E598776B79408DE98D0C79F14201" ma:contentTypeVersion="4" ma:contentTypeDescription="Create a new document." ma:contentTypeScope="" ma:versionID="74804a151ccd934a2f99bdedab4b878b">
  <xsd:schema xmlns:xsd="http://www.w3.org/2001/XMLSchema" xmlns:xs="http://www.w3.org/2001/XMLSchema" xmlns:p="http://schemas.microsoft.com/office/2006/metadata/properties" xmlns:ns2="e64061a7-bc73-4e36-8b6e-74220a960d58" targetNamespace="http://schemas.microsoft.com/office/2006/metadata/properties" ma:root="true" ma:fieldsID="381f62e2a68e65fe632c2feb79df998c" ns2:_="">
    <xsd:import namespace="e64061a7-bc73-4e36-8b6e-74220a960d58"/>
    <xsd:element name="properties">
      <xsd:complexType>
        <xsd:sequence>
          <xsd:element name="documentManagement">
            <xsd:complexType>
              <xsd:all>
                <xsd:element ref="ns2:Assigned_x0020_To0"/>
                <xsd:element ref="ns2:user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61a7-bc73-4e36-8b6e-74220a960d58" elementFormDefault="qualified">
    <xsd:import namespace="http://schemas.microsoft.com/office/2006/documentManagement/types"/>
    <xsd:import namespace="http://schemas.microsoft.com/office/infopath/2007/PartnerControls"/>
    <xsd:element name="Assigned_x0020_To0" ma:index="8" ma:displayName="Assigned To" ma:description="Your name" ma:list="UserInfo" ma:SharePointGroup="0" ma:internalName="Assigned_x0020_To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sername" ma:index="9" nillable="true" ma:displayName="username" ma:internalName="userna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Assigned_x0020_To0 xmlns="e64061a7-bc73-4e36-8b6e-74220a960d58">
      <UserInfo>
        <DisplayName>Schumaker, Joseph (NIH/OD) [C]</DisplayName>
        <AccountId>3146</AccountId>
        <AccountType/>
      </UserInfo>
    </Assigned_x0020_To0>
    <username xmlns="e64061a7-bc73-4e36-8b6e-74220a960d58" xsi:nil="true"/>
  </documentManagement>
</p:properties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ACCFEE4-0782-4181-A0D9-7965D11537C9}"/>
</file>

<file path=customXml/itemProps2.xml><?xml version="1.0" encoding="utf-8"?>
<ds:datastoreItem xmlns:ds="http://schemas.openxmlformats.org/officeDocument/2006/customXml" ds:itemID="{92FAC11F-4B09-4284-958C-081128C65D32}"/>
</file>

<file path=customXml/itemProps3.xml><?xml version="1.0" encoding="utf-8"?>
<ds:datastoreItem xmlns:ds="http://schemas.openxmlformats.org/officeDocument/2006/customXml" ds:itemID="{03ED9886-8626-4258-9E3C-8AC46B353C98}"/>
</file>

<file path=customXml/itemProps4.xml><?xml version="1.0" encoding="utf-8"?>
<ds:datastoreItem xmlns:ds="http://schemas.openxmlformats.org/officeDocument/2006/customXml" ds:itemID="{03ED9886-8626-4258-9E3C-8AC46B353C98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d4d9b226-a21c-44d6-89f8-6780626f8348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19773</TotalTime>
  <Words>2996</Words>
  <Application>Microsoft Office PowerPoint</Application>
  <PresentationFormat>On-screen Show (4:3)</PresentationFormat>
  <Paragraphs>444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Urban</vt:lpstr>
      <vt:lpstr>OER PowerPoint template</vt:lpstr>
      <vt:lpstr>Interacting Electronically with NIH The Search for Treasure (aka… Grant Funding)</vt:lpstr>
      <vt:lpstr>Idea Tree with Creative Coconuts</vt:lpstr>
      <vt:lpstr>Electronic submission via Grants.gov is now required for ALL competing grant applications to NIH</vt:lpstr>
      <vt:lpstr>A Good Place to Start</vt:lpstr>
      <vt:lpstr>Two Systems Working Together</vt:lpstr>
      <vt:lpstr>Registrations - SAM</vt:lpstr>
      <vt:lpstr>Registrations – Grant.gov</vt:lpstr>
      <vt:lpstr>Registrations – eRA Commons</vt:lpstr>
      <vt:lpstr>Obtain the needed software…</vt:lpstr>
      <vt:lpstr>Find an Opportunity –  2 Places to Look</vt:lpstr>
      <vt:lpstr>Find an Opportunity - NIH</vt:lpstr>
      <vt:lpstr>Finding FOAs in the NIH Guide</vt:lpstr>
      <vt:lpstr>Read, Read, Read The Funding Opportunity Announcement</vt:lpstr>
      <vt:lpstr>Download the FOA</vt:lpstr>
      <vt:lpstr>Download Application  Instructions &amp; Package</vt:lpstr>
      <vt:lpstr>Application Guide</vt:lpstr>
      <vt:lpstr>Grant Application Package – Required Fields</vt:lpstr>
      <vt:lpstr>Grant Application Package – SF424</vt:lpstr>
      <vt:lpstr>Completing The Application</vt:lpstr>
      <vt:lpstr>Avoiding Common Errors </vt:lpstr>
      <vt:lpstr>Avoiding Common Errors – Other NIH Required Fields</vt:lpstr>
      <vt:lpstr>Get Ready to Submit</vt:lpstr>
      <vt:lpstr>AOR - Submit Application</vt:lpstr>
      <vt:lpstr>AOR – Confirmation of Submission</vt:lpstr>
      <vt:lpstr>On-Time Submission </vt:lpstr>
      <vt:lpstr>Trouble Submitting Due to System Issues?</vt:lpstr>
      <vt:lpstr>Track the Application</vt:lpstr>
      <vt:lpstr>Tracking Your Application in  eRA Commons</vt:lpstr>
      <vt:lpstr>Tracking Your Application in eRA Commons Via Status</vt:lpstr>
      <vt:lpstr>Track Status in eRA Commons - PD/PI</vt:lpstr>
      <vt:lpstr>Track Status in eRA Commons – Errors and Warnings</vt:lpstr>
      <vt:lpstr>View Application Image in eRA Commons</vt:lpstr>
      <vt:lpstr>Application Viewing Window</vt:lpstr>
      <vt:lpstr>Status - View Application Image</vt:lpstr>
      <vt:lpstr>Status - e-Application</vt:lpstr>
      <vt:lpstr>Submission Complete! </vt:lpstr>
      <vt:lpstr>Grant Administration in eRA Commons </vt:lpstr>
      <vt:lpstr>Institutional Profile (IPF) </vt:lpstr>
      <vt:lpstr>Personal Profile (PPF) </vt:lpstr>
      <vt:lpstr>Establishing Institution Workflow </vt:lpstr>
      <vt:lpstr>Status in eRA Commons</vt:lpstr>
      <vt:lpstr>Status Result - General Search </vt:lpstr>
      <vt:lpstr>Track Assignment Information in Detailed Status </vt:lpstr>
      <vt:lpstr>Track Review Outcome</vt:lpstr>
      <vt:lpstr>Just In Time Submission (JIT) </vt:lpstr>
      <vt:lpstr>Research Performance Progress Report (RPPR) </vt:lpstr>
      <vt:lpstr>My Bib Publications in Progress Report</vt:lpstr>
      <vt:lpstr>Administrative Supplements - eRA Commons</vt:lpstr>
      <vt:lpstr>Federal Financial Report (FFR) </vt:lpstr>
      <vt:lpstr>Financial Conflict of Interest (FCOI) </vt:lpstr>
      <vt:lpstr>Financial Conflict of Interest (FCOI) Part 2</vt:lpstr>
      <vt:lpstr>xTrain</vt:lpstr>
      <vt:lpstr>Types of Grants Supported in xTrain</vt:lpstr>
      <vt:lpstr>No-cost Extension </vt:lpstr>
      <vt:lpstr>No-cost Extension Link</vt:lpstr>
      <vt:lpstr>Closeout</vt:lpstr>
      <vt:lpstr>Closeout Link</vt:lpstr>
      <vt:lpstr>The Real Treasure.... Having Help</vt:lpstr>
      <vt:lpstr>Subscription Lists </vt:lpstr>
      <vt:lpstr>System for Award Management (SAM):</vt:lpstr>
      <vt:lpstr>Grants.gov: </vt:lpstr>
      <vt:lpstr>eRA Commons: </vt:lpstr>
      <vt:lpstr>Grants Info: </vt:lpstr>
    </vt:vector>
  </TitlesOfParts>
  <Company>NIH/OER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Electronically with NIH - NIH Regional Seminar - 03/14/2013</dc:title>
  <dc:subject>OER PowerPoint Template - 03/14/2013</dc:subject>
  <dc:creator>NIH\OD</dc:creator>
  <cp:keywords>OER PowerPoint Template - 03/14/2013</cp:keywords>
  <cp:lastModifiedBy>schumakerjk</cp:lastModifiedBy>
  <cp:revision>805</cp:revision>
  <dcterms:created xsi:type="dcterms:W3CDTF">2006-12-01T15:20:27Z</dcterms:created>
  <dcterms:modified xsi:type="dcterms:W3CDTF">2014-04-23T19:31:10Z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0x0101004E06E598776B79408DE98D0C79F14201</vt:lpwstr>
  </property>
</Properties>
</file>