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3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9" r:id="rId3"/>
    <p:sldId id="263" r:id="rId4"/>
    <p:sldId id="274" r:id="rId5"/>
    <p:sldId id="264" r:id="rId6"/>
    <p:sldId id="257" r:id="rId7"/>
    <p:sldId id="275" r:id="rId8"/>
    <p:sldId id="262" r:id="rId9"/>
    <p:sldId id="260" r:id="rId10"/>
    <p:sldId id="261" r:id="rId11"/>
    <p:sldId id="276" r:id="rId12"/>
    <p:sldId id="267" r:id="rId13"/>
    <p:sldId id="269" r:id="rId14"/>
    <p:sldId id="270" r:id="rId15"/>
    <p:sldId id="272" r:id="rId16"/>
    <p:sldId id="273" r:id="rId17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56" autoAdjust="0"/>
    <p:restoredTop sz="94660"/>
  </p:normalViewPr>
  <p:slideViewPr>
    <p:cSldViewPr snapToGrid="0">
      <p:cViewPr varScale="1">
        <p:scale>
          <a:sx n="76" d="100"/>
          <a:sy n="76" d="100"/>
        </p:scale>
        <p:origin x="7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2340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1ECAC0-01F3-4A01-9AA5-90330EB9C3C8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99C919-ED42-4AA0-8551-93121ED57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0454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FC25E6-63B7-4378-A3F6-298A27E1A8A7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C86167-C28D-4820-9608-AB0AF851C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010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86167-C28D-4820-9608-AB0AF851C3E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333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86167-C28D-4820-9608-AB0AF851C3E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2748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86167-C28D-4820-9608-AB0AF851C3E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1171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86167-C28D-4820-9608-AB0AF851C3E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126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6350" y="-11290"/>
            <a:ext cx="6877353" cy="9166580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7947" y="3206046"/>
            <a:ext cx="4370039" cy="2195069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7947" y="5401113"/>
            <a:ext cx="4370039" cy="1462532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16E1B-4161-444E-87EE-DD20160AF6C0}" type="datetime1">
              <a:rPr lang="en-US" smtClean="0"/>
              <a:t>4/27/2017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Form pre-implementation preview - April 27, 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137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12800"/>
            <a:ext cx="4760786" cy="4538133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960533"/>
            <a:ext cx="4760786" cy="2094616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0D4D9-D10F-4C0A-86A7-E46E465491BA}" type="datetime1">
              <a:rPr lang="en-US" smtClean="0"/>
              <a:t>4/27/2017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Form pre-implementation preview - April 27, 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754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64" y="812800"/>
            <a:ext cx="4554137" cy="4030133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25806" y="4842933"/>
            <a:ext cx="4064853" cy="508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5960533"/>
            <a:ext cx="4760786" cy="2094616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C9A3-FA75-461A-ADB5-099F8477D491}" type="datetime1">
              <a:rPr lang="en-US" smtClean="0"/>
              <a:t>4/27/2017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Form pre-implementation preview - April 27, 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362034" y="1053838"/>
            <a:ext cx="342989" cy="77970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060775" y="3848742"/>
            <a:ext cx="342989" cy="77970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051064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575984"/>
            <a:ext cx="4760786" cy="3460613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6036597"/>
            <a:ext cx="4760786" cy="2018552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0A748-8722-472E-A6EE-7F97017FAD6B}" type="datetime1">
              <a:rPr lang="en-US" smtClean="0"/>
              <a:t>4/27/2017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Form pre-implementation preview - April 27, 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3177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64" y="812800"/>
            <a:ext cx="4554137" cy="4030133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198" y="5350933"/>
            <a:ext cx="4760787" cy="685664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6036597"/>
            <a:ext cx="4760786" cy="2018552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CEA89-4E3C-4550-9E60-3D0D16D4D105}" type="datetime1">
              <a:rPr lang="en-US" smtClean="0"/>
              <a:t>4/27/2017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Form pre-implementation preview - April 27, 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362034" y="1053838"/>
            <a:ext cx="342989" cy="77970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060775" y="3848742"/>
            <a:ext cx="342989" cy="77970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473316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886" y="812800"/>
            <a:ext cx="4756099" cy="4030133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198" y="5350933"/>
            <a:ext cx="4760787" cy="685664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6036597"/>
            <a:ext cx="4760786" cy="2018552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4E7E3-47BC-4C49-AD23-389FC1F386EB}" type="datetime1">
              <a:rPr lang="en-US" smtClean="0"/>
              <a:t>4/27/2017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Form pre-implementation preview - April 27, 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285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35EFD-04D7-4891-90C2-2D0B4FC6AD2C}" type="datetime1">
              <a:rPr lang="en-US" smtClean="0"/>
              <a:t>4/27/2017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Form pre-implementation preview - April 27, 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4660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82984" y="812801"/>
            <a:ext cx="734109" cy="7001935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812801"/>
            <a:ext cx="3896270" cy="700193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B52F4-DC55-4742-AD72-0D19E9A7522B}" type="datetime1">
              <a:rPr lang="en-US" smtClean="0"/>
              <a:t>4/27/2017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Form pre-implementation preview - April 27, 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056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042"/>
            <a:ext cx="4760785" cy="151564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467627"/>
            <a:ext cx="4760786" cy="5587524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053944" y="8531140"/>
            <a:ext cx="513099" cy="486833"/>
          </a:xfrm>
        </p:spPr>
        <p:txBody>
          <a:bodyPr/>
          <a:lstStyle/>
          <a:p>
            <a:fld id="{EC922AC3-9CF2-4CB7-BDFF-01C34813AF15}" type="datetime1">
              <a:rPr lang="en-US" smtClean="0"/>
              <a:t>4/27/2017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8531140"/>
            <a:ext cx="3467230" cy="486833"/>
          </a:xfrm>
        </p:spPr>
        <p:txBody>
          <a:bodyPr/>
          <a:lstStyle/>
          <a:p>
            <a:r>
              <a:rPr lang="en-US" smtClean="0"/>
              <a:t>Form pre-implementation preview - April 27, 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83403" y="8531140"/>
            <a:ext cx="384479" cy="486833"/>
          </a:xfrm>
        </p:spPr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030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601158"/>
            <a:ext cx="4760786" cy="2435441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6036597"/>
            <a:ext cx="4760786" cy="11472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87CF8-D9F3-43D5-AE31-0A2720BC5933}" type="datetime1">
              <a:rPr lang="en-US" smtClean="0"/>
              <a:t>4/27/2017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Form pre-implementation preview - April 27, 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561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12800"/>
            <a:ext cx="4760786" cy="17610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880785"/>
            <a:ext cx="2316082" cy="5174363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01903" y="2880787"/>
            <a:ext cx="2316083" cy="5174364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F3A30-E35E-4A40-9558-3924708646E4}" type="datetime1">
              <a:rPr lang="en-US" smtClean="0"/>
              <a:t>4/27/2017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Form pre-implementation preview - April 27, 2017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499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12800"/>
            <a:ext cx="4760785" cy="176106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2881311"/>
            <a:ext cx="2318004" cy="768349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199" y="3649662"/>
            <a:ext cx="2318004" cy="440548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99980" y="2881311"/>
            <a:ext cx="2318004" cy="768349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899980" y="3649662"/>
            <a:ext cx="2318004" cy="440548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33286-15E7-4261-B13C-BF7B311175A5}" type="datetime1">
              <a:rPr lang="en-US" smtClean="0"/>
              <a:t>4/27/2017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Form pre-implementation preview - April 27, 2017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588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812800"/>
            <a:ext cx="4760786" cy="17610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924430" y="8631348"/>
            <a:ext cx="642613" cy="486833"/>
          </a:xfrm>
        </p:spPr>
        <p:txBody>
          <a:bodyPr/>
          <a:lstStyle/>
          <a:p>
            <a:fld id="{A201119F-8E6A-41B2-9CF3-43B2E9C56E77}" type="datetime1">
              <a:rPr lang="en-US" smtClean="0"/>
              <a:t>4/27/2017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8631348"/>
            <a:ext cx="3467230" cy="486833"/>
          </a:xfrm>
        </p:spPr>
        <p:txBody>
          <a:bodyPr/>
          <a:lstStyle/>
          <a:p>
            <a:r>
              <a:rPr lang="en-US" smtClean="0"/>
              <a:t>Form pre-implementation preview - April 27,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683195" y="8631348"/>
            <a:ext cx="384479" cy="486833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183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3676F-C426-4BDE-99FC-0BD9EF4856BA}" type="datetime1">
              <a:rPr lang="en-US" smtClean="0"/>
              <a:t>4/27/2017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Form pre-implementation preview - April 27, 2017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596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998139"/>
            <a:ext cx="2092637" cy="1704621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8456" y="686567"/>
            <a:ext cx="2539528" cy="736858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3702759"/>
            <a:ext cx="2092637" cy="3445932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63380-356C-4357-B9A4-2F30BCFA7199}" type="datetime1">
              <a:rPr lang="en-US" smtClean="0"/>
              <a:t>4/27/2017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Form pre-implementation preview - April 27, 2017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644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6400800"/>
            <a:ext cx="4760786" cy="755651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7199" y="812800"/>
            <a:ext cx="4760786" cy="5127624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7156451"/>
            <a:ext cx="4760786" cy="898699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9EB1A-70F9-4870-8B07-6950C600597F}" type="datetime1">
              <a:rPr lang="en-US" smtClean="0"/>
              <a:t>4/27/2017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Form pre-implementation preview - April 27, 2017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680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6350" y="-11290"/>
            <a:ext cx="6877354" cy="9166580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12800"/>
            <a:ext cx="4760785" cy="176106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2880787"/>
            <a:ext cx="4760786" cy="51743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053944" y="8055152"/>
            <a:ext cx="513099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190385-5A2C-46A5-B3CF-9DE853FC69A3}" type="datetime1">
              <a:rPr lang="en-US" smtClean="0"/>
              <a:t>4/27/2017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8055152"/>
            <a:ext cx="346723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Form pre-implementation preview - April 27, 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33507" y="8055152"/>
            <a:ext cx="384479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906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  <p:sldLayoutId id="2147483718" r:id="rId15"/>
    <p:sldLayoutId id="2147483719" r:id="rId16"/>
  </p:sldLayoutIdLst>
  <p:hf hdr="0" dt="0"/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grants.nih.gov/grants/guide/notice-files/NOT-OD-17-043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grants.nih.gov/grants/guide/notice-files/NOT-OD-16-149.html" TargetMode="External"/><Relationship Id="rId2" Type="http://schemas.openxmlformats.org/officeDocument/2006/relationships/hyperlink" Target="https://grants.nih.gov/grants/guide/notice-files/NOT-OD-16-094.html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2560320"/>
            <a:ext cx="5658522" cy="2840795"/>
          </a:xfrm>
        </p:spPr>
        <p:txBody>
          <a:bodyPr/>
          <a:lstStyle/>
          <a:p>
            <a:pPr algn="ctr"/>
            <a:r>
              <a:rPr lang="en-US" dirty="0" smtClean="0"/>
              <a:t>New PHS </a:t>
            </a:r>
            <a:br>
              <a:rPr lang="en-US" dirty="0" smtClean="0"/>
            </a:br>
            <a:r>
              <a:rPr lang="en-US" dirty="0" smtClean="0"/>
              <a:t>Human Subjects and Clinical Trials Information Form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 smtClean="0"/>
              <a:t>Preview of coming changes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Form pre-implementation preview - April 27,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6" name="Picture 5" descr="A logo of the Office of Extramural Research at NIH" title="NIH Office of Extramural Research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033" y="482600"/>
            <a:ext cx="4380953" cy="812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3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Record: Section </a:t>
            </a:r>
            <a:r>
              <a:rPr lang="en-US" dirty="0" smtClean="0"/>
              <a:t>1 </a:t>
            </a:r>
            <a:r>
              <a:rPr lang="en-US" dirty="0"/>
              <a:t>– </a:t>
            </a:r>
            <a:r>
              <a:rPr lang="en-US" dirty="0" smtClean="0"/>
              <a:t>Basic Information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Form pre-implementation preview - April 27, 2017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10</a:t>
            </a:fld>
            <a:endParaRPr lang="en-US" dirty="0"/>
          </a:p>
        </p:txBody>
      </p:sp>
      <p:pic>
        <p:nvPicPr>
          <p:cNvPr id="14" name="Picture 13" descr="Section 1 - Basic Information&#10;1.1 Study Title 1.2 Is this Study Exempt from Federal Regulations? Yes or No&#10;1.3 Exemption Number (check boxes 1 through 6)&#10;1.4 Clinical Trial Questionnaire – If all questions in the Clinical Trials Questionnaire are Yes, then study will be flagged as a clinical trial.&#10;1.4.a Does the study involve human participants?&#10;1.4.b Are the participants prospectively assigned to an intervention?&#10;1.4.c Is the study designed to evaluated the effect of the intervention on the participants?&#10;1.4.c Is the effect that will be evaluated a health-related, biomedical, or behavioral outcome?&#10;1.5 Provide the ClinicalTrials.gov Identifier (e.g., NCT87654321) for this trial, if applicable. &#10;" title="Study record Section 1 - Basic Informatio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2578100"/>
            <a:ext cx="6604000" cy="4724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4962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042"/>
            <a:ext cx="5091996" cy="1515648"/>
          </a:xfrm>
        </p:spPr>
        <p:txBody>
          <a:bodyPr/>
          <a:lstStyle/>
          <a:p>
            <a:r>
              <a:rPr lang="en-US" dirty="0" smtClean="0"/>
              <a:t>Study Record: Section 2 – Study Population Characteristics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Form pre-implementation preview - April 27,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11</a:t>
            </a:fld>
            <a:endParaRPr lang="en-US" dirty="0"/>
          </a:p>
        </p:txBody>
      </p:sp>
      <p:pic>
        <p:nvPicPr>
          <p:cNvPr id="3" name="Picture 2" descr="Section 2 – Study Population Characteristics&#10;2.1 Conditions or Focus of Can enter up to 20 conditions at 255 chars. each.&#10;2.2 Eligibility Criteria – Text entry of inclusion / exclusion criteria up to 15,000 characters. &#10;2.3 Age field plus Dropdown: Years, Months, Weeks, Days, Hours, minutes&#10;2.4 Inclusion of Women, Minorities, and Children – Attachment&#10;2.5 Recruitment and Retention Plan – Attachment&#10;2.6 Recruitment Status - Dropdown: Not yet recruiting; Recruiting; Enrolling by invitation; Active, not recruiting; Completed; Suspended; Terminated (Halted Prematurely); and Withdrawn (No Participants Enrolled)&#10;2.7 Study Timeline – Attachment &#10;2.8 Enrollment of First Subject – date field with associated Dropdown: Anticipated, Actual&#10;Ability to add Inclusion Enrollment Report(s)&#10;" title="Study record: Section 2 – Study Population Characteristic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626" y="2242105"/>
            <a:ext cx="6718374" cy="4761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62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Inclusion Enrollment Report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Form pre-implementation preview - April 27,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12</a:t>
            </a:fld>
            <a:endParaRPr lang="en-US" dirty="0"/>
          </a:p>
        </p:txBody>
      </p:sp>
      <p:pic>
        <p:nvPicPr>
          <p:cNvPr id="8" name="Picture 7" descr="Inclusion Enrollment Report&#10;Using an Existing Dataset or Resource. Yes or no. &#10;Enrollment Location Type. Domestic or Foreign. &#10;Enrollment Country(ies) – UNITED STATES OF AMERICA&#10;Enrollment Location(s)&#10;Comments – Enter up to 500 characters " title="inclusion Enrollment Report header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14" y="1042966"/>
            <a:ext cx="3731260" cy="2686050"/>
          </a:xfrm>
          <a:prstGeom prst="rect">
            <a:avLst/>
          </a:prstGeom>
          <a:noFill/>
        </p:spPr>
      </p:pic>
      <p:pic>
        <p:nvPicPr>
          <p:cNvPr id="9" name="Picture 8" title="Planned enrollment tabl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42" y="3215682"/>
            <a:ext cx="4067175" cy="2713355"/>
          </a:xfrm>
          <a:prstGeom prst="rect">
            <a:avLst/>
          </a:prstGeom>
          <a:noFill/>
        </p:spPr>
      </p:pic>
      <p:pic>
        <p:nvPicPr>
          <p:cNvPr id="10" name="Picture 9" title="Cumulative enrollment table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823288"/>
            <a:ext cx="6362701" cy="31946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19142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45162"/>
            <a:ext cx="5061285" cy="1761067"/>
          </a:xfrm>
        </p:spPr>
        <p:txBody>
          <a:bodyPr/>
          <a:lstStyle/>
          <a:p>
            <a:r>
              <a:rPr lang="en-US" dirty="0" smtClean="0"/>
              <a:t>Study Record: Section 3 – Protection and Monitoring Plans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Form pre-implementation preview - April 27,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13</a:t>
            </a:fld>
            <a:endParaRPr lang="en-US" dirty="0"/>
          </a:p>
        </p:txBody>
      </p:sp>
      <p:pic>
        <p:nvPicPr>
          <p:cNvPr id="8" name="Picture 7" descr="Section 3 – Protection and Monitoring Plans&#10;3.1 Protection of Human Subjects – Attachment &#10;3.2 Is this a multi-site study that will use the same protocol to conduct non-exempt human subjects research at more than one domestic site? Yes, No, or N/A. If yes, describe the single IRB Plan in an attachment.&#10;3.3 Data and Safety Monitoring Plan – Attachment &#10;3.4 Will a Data and Safety Monitoring Board be appointed for this study? Yes or No. &#10;3.5 Overall structure of the study team attachment&#10;" title="Study record section 3 - Protection and Monitoring Plan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" y="2849245"/>
            <a:ext cx="6736715" cy="29629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859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105400" cy="1724590"/>
          </a:xfrm>
        </p:spPr>
        <p:txBody>
          <a:bodyPr/>
          <a:lstStyle/>
          <a:p>
            <a:r>
              <a:rPr lang="en-US" dirty="0" smtClean="0"/>
              <a:t>Study Record: Section 4 – Protocol Synopsis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Form pre-implementation preview - April 27,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14</a:t>
            </a:fld>
            <a:endParaRPr lang="en-US" dirty="0"/>
          </a:p>
        </p:txBody>
      </p:sp>
      <p:pic>
        <p:nvPicPr>
          <p:cNvPr id="10" name="Picture 9" descr="Section 4 – Protocol Synopsis (cont.)&#10;4.3 Outcomes or Measurements – Name; Type – Dropdown: Primary, Secondary, Other; &#10;Time Frame; Brief Description &#10;4.4 Statistical Design and Power – Attachment&#10;4.5 Subject Participation&#10;4.6 Will the study use an FDA-regulated intervention? Yes or No.&#10;4.6.a If yes, describe the availability of Investigational Product (IP) and Investigational New Drug (IND)/Investigational Device Exemption (IDE) – Attachment &#10;4.7 Dissemination Plan – Attachment&#10;" title="study record Section 4 – Protocol Synopsis (cont.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833" y="5763395"/>
            <a:ext cx="5315007" cy="3342505"/>
          </a:xfrm>
          <a:prstGeom prst="rect">
            <a:avLst/>
          </a:prstGeom>
        </p:spPr>
      </p:pic>
      <p:pic>
        <p:nvPicPr>
          <p:cNvPr id="8" name="Picture 7" descr="Section 4 – Protocol Synopsis&#10;4.1 Brief Summary&#10;4.2 All Study Design fields (4.2.a-4.2.g)&#10;4.2.a Narrative Study Description&#10;4.2.b Primary Purpose – Dropdown: Treatment, Prevention, Diagnostics, Supportive Care, Screening, Health Services Research, Basic Science, Device Feasibility, Other. If “other”, text explanation up to 255 characters required.&#10;4.2.c Interventions &#10;Intervention type – Dropdown: drug (including placebo), device (including sham), Biological/Vaccine, Procedure/Surgery, Radiation, Behavioral (e.g. Psychotherapy, Lifestyle Counseling), Genetic (including gene transfer, stem cell and recombinant DNA), Dietary Supplement (e.g. vitamins, minerals), Combination Product, Diagnostic Test, Other. &#10;Name&#10;Description &#10;4.2.d Study Phase – Dropdown: Early phase 1 (or phase 0), Phase 1, Phase1/2, Phase 2, Phase 2/3, Phase 3, Phase 4, Other. If “other”, text explanation up to 255 characters required&#10;Is this an NIH-defined Phase III clinical trial? Yes or No&#10;4.2.e Intervention Model – Dropdown: Single Group, Parallel, Cross-Over, Factorial, Sequential, Other. If “other”, text explanation up to 255 characters required&#10;4.2.f Masking – Yes or No. If yes, additional selection required. Choose Participant, Care Provider, Investigator, Outcomes Assessor.&#10;4.2.g Allocation – Dropdown: N/A, Randomized, Non-randomized." title="Study record section 4 - Protocol Synopsi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833" y="1235197"/>
            <a:ext cx="5315007" cy="4708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83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5162"/>
            <a:ext cx="4760785" cy="2113027"/>
          </a:xfrm>
        </p:spPr>
        <p:txBody>
          <a:bodyPr/>
          <a:lstStyle/>
          <a:p>
            <a:r>
              <a:rPr lang="en-US" dirty="0" smtClean="0"/>
              <a:t>Study Record: Section 5 – Other Clinical Trial-related Attachments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Form pre-implementation preview - April 27,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15</a:t>
            </a:fld>
            <a:endParaRPr lang="en-US" dirty="0"/>
          </a:p>
        </p:txBody>
      </p:sp>
      <p:pic>
        <p:nvPicPr>
          <p:cNvPr id="8" name="Picture 7" descr="Section 5 – Other Clinical Trial-related Attachments&#10;5.1 Other Clinical Trial-related Attachments – Add Attachment. Only use this section for attachments specifically requested in an FOA." title="study record section 5 - other clinical trial-related attachmnents"/>
          <p:cNvPicPr/>
          <p:nvPr/>
        </p:nvPicPr>
        <p:blipFill>
          <a:blip r:embed="rId2"/>
          <a:stretch>
            <a:fillRect/>
          </a:stretch>
        </p:blipFill>
        <p:spPr>
          <a:xfrm>
            <a:off x="76200" y="2707957"/>
            <a:ext cx="6689090" cy="2508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12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Notes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07695"/>
            <a:ext cx="4760786" cy="6647456"/>
          </a:xfrm>
        </p:spPr>
        <p:txBody>
          <a:bodyPr>
            <a:normAutofit/>
          </a:bodyPr>
          <a:lstStyle/>
          <a:p>
            <a:r>
              <a:rPr lang="en-US" sz="2000" dirty="0" smtClean="0"/>
              <a:t>All clinical trial applications must apply to announcements specifically designed for clinical trials</a:t>
            </a:r>
          </a:p>
          <a:p>
            <a:pPr lvl="1"/>
            <a:r>
              <a:rPr lang="en-US" sz="1850" dirty="0" smtClean="0">
                <a:hlinkClick r:id="rId2"/>
              </a:rPr>
              <a:t>NOT-OD-16-147</a:t>
            </a:r>
            <a:endParaRPr lang="en-US" sz="1850" dirty="0"/>
          </a:p>
          <a:p>
            <a:pPr lvl="1"/>
            <a:r>
              <a:rPr lang="en-US" sz="2000" dirty="0" smtClean="0"/>
              <a:t>Existing clinical trials announcements will expire on or before Jan. 24, 2018</a:t>
            </a:r>
          </a:p>
          <a:p>
            <a:pPr lvl="1"/>
            <a:endParaRPr lang="en-US" sz="2000" dirty="0"/>
          </a:p>
          <a:p>
            <a:r>
              <a:rPr lang="en-US" sz="2000" dirty="0" smtClean="0"/>
              <a:t>New clinical trials FOAs will be posted starting in October 2017 for due dates on or after Jan. 25, 2018</a:t>
            </a:r>
          </a:p>
          <a:p>
            <a:endParaRPr lang="en-US" sz="2000" dirty="0"/>
          </a:p>
          <a:p>
            <a:r>
              <a:rPr lang="en-US" sz="2000" dirty="0" smtClean="0"/>
              <a:t>Since all applications will use the new form, all active announcements will be updated with new form sets (FORMS-E) for due dates on or after Jan. 25, 2018</a:t>
            </a:r>
          </a:p>
          <a:p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Form pre-implementation preview - April 27,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338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Disclaimer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549101"/>
            <a:ext cx="4760786" cy="6506050"/>
          </a:xfrm>
        </p:spPr>
        <p:txBody>
          <a:bodyPr>
            <a:normAutofit/>
          </a:bodyPr>
          <a:lstStyle/>
          <a:p>
            <a:r>
              <a:rPr lang="en-US" sz="2400" dirty="0"/>
              <a:t>This resource is:</a:t>
            </a:r>
          </a:p>
          <a:p>
            <a:pPr lvl="1"/>
            <a:r>
              <a:rPr lang="en-US" sz="2000" dirty="0"/>
              <a:t>A representation of the data items collected in the new PHS Human Subjects and Clinical Trials Information form</a:t>
            </a:r>
          </a:p>
          <a:p>
            <a:pPr lvl="1"/>
            <a:r>
              <a:rPr lang="en-US" sz="2000" dirty="0"/>
              <a:t>Continuously evolving as we work through implementation </a:t>
            </a:r>
            <a:r>
              <a:rPr lang="en-US" sz="2000" dirty="0" smtClean="0"/>
              <a:t>details</a:t>
            </a:r>
            <a:br>
              <a:rPr lang="en-US" sz="2000" dirty="0" smtClean="0"/>
            </a:br>
            <a:endParaRPr lang="en-US" sz="2000" dirty="0"/>
          </a:p>
          <a:p>
            <a:r>
              <a:rPr lang="en-US" sz="2400" dirty="0"/>
              <a:t>This resource is NOT:</a:t>
            </a:r>
          </a:p>
          <a:p>
            <a:pPr lvl="1"/>
            <a:r>
              <a:rPr lang="en-US" sz="2000" dirty="0"/>
              <a:t>A representation of the final look and feel of the form based on a pre-implementation form mock-up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Form pre-implementation preview - April 27,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99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12800"/>
            <a:ext cx="5130800" cy="1761067"/>
          </a:xfrm>
        </p:spPr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12900"/>
            <a:ext cx="5499101" cy="7272915"/>
          </a:xfrm>
        </p:spPr>
        <p:txBody>
          <a:bodyPr>
            <a:noAutofit/>
          </a:bodyPr>
          <a:lstStyle/>
          <a:p>
            <a:pPr lvl="0"/>
            <a:r>
              <a:rPr lang="en-US" sz="2400" dirty="0" smtClean="0"/>
              <a:t>Consolidation </a:t>
            </a:r>
            <a:r>
              <a:rPr lang="en-US" sz="2400" dirty="0"/>
              <a:t>of human subjects, inclusion enrollment, and clinical trial information previously collected across multiple agency forms</a:t>
            </a:r>
            <a:br>
              <a:rPr lang="en-US" sz="2400" dirty="0"/>
            </a:br>
            <a:endParaRPr lang="en-US" sz="2400" dirty="0"/>
          </a:p>
          <a:p>
            <a:pPr lvl="0"/>
            <a:r>
              <a:rPr lang="en-US" sz="2400" dirty="0"/>
              <a:t>Expansion and use of discrete form fields for clinical trial information to</a:t>
            </a:r>
          </a:p>
          <a:p>
            <a:pPr lvl="1"/>
            <a:r>
              <a:rPr lang="en-US" sz="2000" dirty="0"/>
              <a:t>provide the level of information needed for peer review;</a:t>
            </a:r>
          </a:p>
          <a:p>
            <a:pPr lvl="1"/>
            <a:r>
              <a:rPr lang="en-US" sz="2000" dirty="0"/>
              <a:t>lead applicants through clinical trial information collection requirements;</a:t>
            </a:r>
          </a:p>
          <a:p>
            <a:pPr lvl="1"/>
            <a:r>
              <a:rPr lang="en-US" sz="2000" dirty="0"/>
              <a:t>present key information to reviewers and agency staff in a consistent format; and</a:t>
            </a:r>
          </a:p>
          <a:p>
            <a:pPr lvl="1"/>
            <a:r>
              <a:rPr lang="en-US" sz="2000" dirty="0"/>
              <a:t>align with ClinicalTrials.gov (where possible) and position us for future data exchange with </a:t>
            </a:r>
            <a:r>
              <a:rPr lang="en-US" sz="2000" dirty="0" smtClean="0"/>
              <a:t>ClinicalTrials.gov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Form pre-implementation preview - April 27,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96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12800"/>
            <a:ext cx="5130800" cy="1761067"/>
          </a:xfrm>
        </p:spPr>
        <p:txBody>
          <a:bodyPr/>
          <a:lstStyle/>
          <a:p>
            <a:r>
              <a:rPr lang="en-US" dirty="0" smtClean="0"/>
              <a:t>Getting Acclimated to New 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12900"/>
            <a:ext cx="5283201" cy="7272915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1100" dirty="0" smtClean="0"/>
          </a:p>
          <a:p>
            <a:r>
              <a:rPr lang="en-US" sz="2400" dirty="0" smtClean="0"/>
              <a:t>New </a:t>
            </a:r>
            <a:r>
              <a:rPr lang="en-US" sz="2400" dirty="0"/>
              <a:t>form included in all applications (whether or not human subjects or clinical trials are involved</a:t>
            </a:r>
            <a:r>
              <a:rPr lang="en-US" sz="2400" dirty="0" smtClean="0"/>
              <a:t>)</a:t>
            </a:r>
            <a:br>
              <a:rPr lang="en-US" sz="2400" dirty="0" smtClean="0"/>
            </a:br>
            <a:endParaRPr lang="en-US" sz="2400" dirty="0"/>
          </a:p>
          <a:p>
            <a:r>
              <a:rPr lang="en-US" sz="2400" dirty="0" smtClean="0"/>
              <a:t>Collects </a:t>
            </a:r>
            <a:r>
              <a:rPr lang="en-US" sz="2400" dirty="0"/>
              <a:t>study level </a:t>
            </a:r>
            <a:r>
              <a:rPr lang="en-US" sz="2400" dirty="0" smtClean="0"/>
              <a:t>information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dirty="0" smtClean="0"/>
              <a:t>Required </a:t>
            </a:r>
            <a:r>
              <a:rPr lang="en-US" sz="2400" dirty="0"/>
              <a:t>form fields vary based on a number of factors, including:</a:t>
            </a:r>
          </a:p>
          <a:p>
            <a:pPr lvl="1"/>
            <a:r>
              <a:rPr lang="en-US" sz="2000" dirty="0" smtClean="0"/>
              <a:t>Whether </a:t>
            </a:r>
            <a:r>
              <a:rPr lang="en-US" sz="2000" dirty="0"/>
              <a:t>study is delayed onset</a:t>
            </a:r>
          </a:p>
          <a:p>
            <a:pPr lvl="1"/>
            <a:r>
              <a:rPr lang="en-US" sz="2000" dirty="0" smtClean="0"/>
              <a:t>Announcement-specific </a:t>
            </a:r>
            <a:r>
              <a:rPr lang="en-US" sz="2000" dirty="0"/>
              <a:t>instructions</a:t>
            </a:r>
          </a:p>
          <a:p>
            <a:pPr lvl="1"/>
            <a:r>
              <a:rPr lang="en-US" sz="2000" dirty="0" smtClean="0"/>
              <a:t>Human </a:t>
            </a:r>
            <a:r>
              <a:rPr lang="en-US" sz="2000" dirty="0"/>
              <a:t>subject exemptions</a:t>
            </a:r>
          </a:p>
          <a:p>
            <a:pPr lvl="1"/>
            <a:r>
              <a:rPr lang="en-US" sz="2000" dirty="0" smtClean="0"/>
              <a:t>Whether </a:t>
            </a:r>
            <a:r>
              <a:rPr lang="en-US" sz="2000" dirty="0"/>
              <a:t>study involves a clinical trial</a:t>
            </a:r>
          </a:p>
          <a:p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Form pre-implementation preview - April 27,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46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&amp; Related Other Project Information 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8" y="1841500"/>
            <a:ext cx="5143501" cy="6213651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sz="2600" dirty="0"/>
              <a:t>NIH will continue to collect some application level Human Subjects information on the Research &amp; Related Other Project Information </a:t>
            </a:r>
            <a:r>
              <a:rPr lang="en-US" sz="2600" dirty="0" smtClean="0"/>
              <a:t>form</a:t>
            </a:r>
            <a:br>
              <a:rPr lang="en-US" sz="2600" dirty="0" smtClean="0"/>
            </a:br>
            <a:endParaRPr lang="en-US" sz="900" dirty="0"/>
          </a:p>
          <a:p>
            <a:pPr lvl="1"/>
            <a:r>
              <a:rPr lang="en-US" sz="2200" dirty="0"/>
              <a:t>Used federal-wide, not within NIH control to remove Human Subjects questions from this form to our new PHS Human Subjects and Clinical Trials Information </a:t>
            </a:r>
            <a:r>
              <a:rPr lang="en-US" sz="2200" dirty="0" smtClean="0"/>
              <a:t>form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Form pre-implementation preview - April 27,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5</a:t>
            </a:fld>
            <a:endParaRPr lang="en-US" dirty="0"/>
          </a:p>
        </p:txBody>
      </p:sp>
      <p:pic>
        <p:nvPicPr>
          <p:cNvPr id="6" name="Picture 5" title="excerpt of Human Subject data collection in R&amp;R Other Project Information form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78" y="5352676"/>
            <a:ext cx="6635859" cy="1817941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97940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Human Subjects = No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Form pre-implementation preview - April 27, 2017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13646" y="1473199"/>
            <a:ext cx="5796654" cy="52330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Form is included in each application even when Human Subjects (HS) = No on Research &amp; Related Other Project Information form</a:t>
            </a:r>
          </a:p>
        </p:txBody>
      </p:sp>
      <p:pic>
        <p:nvPicPr>
          <p:cNvPr id="12" name="Picture 11" title="See Notes page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71" y="2992635"/>
            <a:ext cx="6693829" cy="5429257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13" name="Right Brace 12" title="&quot;&quot;"/>
          <p:cNvSpPr/>
          <p:nvPr/>
        </p:nvSpPr>
        <p:spPr>
          <a:xfrm>
            <a:off x="4034120" y="5631292"/>
            <a:ext cx="172122" cy="1011219"/>
          </a:xfrm>
          <a:prstGeom prst="rightBrac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ular Callout 13" title="&quot;&quot;"/>
          <p:cNvSpPr/>
          <p:nvPr/>
        </p:nvSpPr>
        <p:spPr>
          <a:xfrm>
            <a:off x="2960080" y="5065222"/>
            <a:ext cx="2639340" cy="415444"/>
          </a:xfrm>
          <a:prstGeom prst="wedgeRoundRectCallout">
            <a:avLst>
              <a:gd name="adj1" fmla="val -20833"/>
              <a:gd name="adj2" fmla="val 51389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rgbClr val="002060"/>
                </a:solidFill>
              </a:rPr>
              <a:t>Information populated from R&amp;R Other Project Information form for reference.</a:t>
            </a:r>
            <a:endParaRPr lang="en-US" sz="1000" dirty="0">
              <a:solidFill>
                <a:srgbClr val="002060"/>
              </a:solidFill>
            </a:endParaRPr>
          </a:p>
        </p:txBody>
      </p:sp>
      <p:sp>
        <p:nvSpPr>
          <p:cNvPr id="15" name="Rounded Rectangular Callout 14" title="&quot;&quot;"/>
          <p:cNvSpPr/>
          <p:nvPr/>
        </p:nvSpPr>
        <p:spPr>
          <a:xfrm>
            <a:off x="4445336" y="5874064"/>
            <a:ext cx="1996071" cy="818897"/>
          </a:xfrm>
          <a:prstGeom prst="wedgeRoundRectCallout">
            <a:avLst>
              <a:gd name="adj1" fmla="val -55448"/>
              <a:gd name="adj2" fmla="val -18554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rgbClr val="002060"/>
                </a:solidFill>
              </a:rPr>
              <a:t>When HS=No applicants answer a single question and associated attachment and are done with this form.</a:t>
            </a:r>
            <a:endParaRPr lang="en-US" sz="1000" dirty="0">
              <a:solidFill>
                <a:srgbClr val="002060"/>
              </a:solidFill>
            </a:endParaRPr>
          </a:p>
        </p:txBody>
      </p:sp>
      <p:sp>
        <p:nvSpPr>
          <p:cNvPr id="16" name="Rounded Rectangular Callout 15" title="&quot;&quot;"/>
          <p:cNvSpPr/>
          <p:nvPr/>
        </p:nvSpPr>
        <p:spPr>
          <a:xfrm>
            <a:off x="3497082" y="7516975"/>
            <a:ext cx="2500721" cy="463929"/>
          </a:xfrm>
          <a:prstGeom prst="wedgeRoundRectCallout">
            <a:avLst>
              <a:gd name="adj1" fmla="val -55448"/>
              <a:gd name="adj2" fmla="val -18554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rgbClr val="002060"/>
                </a:solidFill>
              </a:rPr>
              <a:t>Attachment available regardless of whether Human Subjects = Yes or No.</a:t>
            </a:r>
            <a:endParaRPr lang="en-US" sz="1000" dirty="0">
              <a:solidFill>
                <a:srgbClr val="002060"/>
              </a:solidFill>
            </a:endParaRPr>
          </a:p>
        </p:txBody>
      </p:sp>
      <p:sp>
        <p:nvSpPr>
          <p:cNvPr id="17" name="TextBox 16" title="&quot;&quot;"/>
          <p:cNvSpPr txBox="1"/>
          <p:nvPr/>
        </p:nvSpPr>
        <p:spPr>
          <a:xfrm>
            <a:off x="1754824" y="4955382"/>
            <a:ext cx="407195" cy="1384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300" dirty="0"/>
          </a:p>
        </p:txBody>
      </p:sp>
      <p:sp>
        <p:nvSpPr>
          <p:cNvPr id="18" name="TextBox 17" title="&quot;&quot;"/>
          <p:cNvSpPr txBox="1"/>
          <p:nvPr/>
        </p:nvSpPr>
        <p:spPr>
          <a:xfrm>
            <a:off x="1719403" y="4939448"/>
            <a:ext cx="40719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No</a:t>
            </a:r>
            <a:r>
              <a:rPr lang="en-US" sz="800" dirty="0" smtClean="0"/>
              <a:t>  </a:t>
            </a:r>
            <a:endParaRPr lang="en-US" sz="800" dirty="0"/>
          </a:p>
        </p:txBody>
      </p:sp>
      <p:sp>
        <p:nvSpPr>
          <p:cNvPr id="19" name="TextBox 18" title="&quot;&quot;"/>
          <p:cNvSpPr txBox="1"/>
          <p:nvPr/>
        </p:nvSpPr>
        <p:spPr>
          <a:xfrm>
            <a:off x="1305593" y="5213958"/>
            <a:ext cx="407195" cy="1384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300" dirty="0"/>
          </a:p>
        </p:txBody>
      </p:sp>
      <p:sp>
        <p:nvSpPr>
          <p:cNvPr id="20" name="TextBox 19" title="&quot;&quot;"/>
          <p:cNvSpPr txBox="1"/>
          <p:nvPr/>
        </p:nvSpPr>
        <p:spPr>
          <a:xfrm>
            <a:off x="2384418" y="5087416"/>
            <a:ext cx="407195" cy="1384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300" dirty="0"/>
          </a:p>
        </p:txBody>
      </p:sp>
      <p:sp>
        <p:nvSpPr>
          <p:cNvPr id="21" name="Right Brace 20" title="&quot;&quot;"/>
          <p:cNvSpPr/>
          <p:nvPr/>
        </p:nvSpPr>
        <p:spPr>
          <a:xfrm>
            <a:off x="2635624" y="4999687"/>
            <a:ext cx="161366" cy="639004"/>
          </a:xfrm>
          <a:prstGeom prst="rightBrac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 title="&quot;&quot;"/>
          <p:cNvSpPr txBox="1"/>
          <p:nvPr/>
        </p:nvSpPr>
        <p:spPr>
          <a:xfrm>
            <a:off x="2367481" y="5047170"/>
            <a:ext cx="40719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No</a:t>
            </a:r>
            <a:r>
              <a:rPr lang="en-US" sz="800" dirty="0" smtClean="0"/>
              <a:t>  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414350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Human Subjects = Yes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016690"/>
            <a:ext cx="4760786" cy="6038461"/>
          </a:xfrm>
        </p:spPr>
        <p:txBody>
          <a:bodyPr/>
          <a:lstStyle/>
          <a:p>
            <a:r>
              <a:rPr lang="en-US" sz="2400" dirty="0"/>
              <a:t>When HS= Yes on Research &amp; Related Other Project Information form </a:t>
            </a:r>
            <a:r>
              <a:rPr lang="en-US" sz="2400" dirty="0">
                <a:solidFill>
                  <a:schemeClr val="tx1"/>
                </a:solidFill>
              </a:rPr>
              <a:t>applications must include one of the following:</a:t>
            </a:r>
            <a:br>
              <a:rPr lang="en-US" sz="2400" dirty="0">
                <a:solidFill>
                  <a:schemeClr val="tx1"/>
                </a:solidFill>
              </a:rPr>
            </a:br>
            <a:endParaRPr lang="en-US" sz="2400" dirty="0">
              <a:solidFill>
                <a:schemeClr val="tx1"/>
              </a:solidFill>
            </a:endParaRP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1 or more full study records, OR 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1 or more delayed onset study records, OR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A combination of full and delayed onset study records</a:t>
            </a:r>
            <a:endParaRPr lang="en-US" sz="2000" dirty="0">
              <a:solidFill>
                <a:srgbClr val="002060"/>
              </a:solidFill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Form pre-implementation preview - April 27,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028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Delayed Onset Studies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8" y="1125695"/>
            <a:ext cx="5067301" cy="5817560"/>
          </a:xfrm>
        </p:spPr>
        <p:txBody>
          <a:bodyPr/>
          <a:lstStyle/>
          <a:p>
            <a:r>
              <a:rPr lang="en-US" sz="2000" dirty="0" smtClean="0">
                <a:solidFill>
                  <a:srgbClr val="002060"/>
                </a:solidFill>
              </a:rPr>
              <a:t>Delayed onset - </a:t>
            </a:r>
            <a:r>
              <a:rPr lang="en-US" sz="2000" dirty="0" smtClean="0"/>
              <a:t>no </a:t>
            </a:r>
            <a:r>
              <a:rPr lang="en-US" sz="2000" dirty="0"/>
              <a:t>well defined </a:t>
            </a:r>
            <a:r>
              <a:rPr lang="en-US" sz="2000" dirty="0" smtClean="0"/>
              <a:t>plan </a:t>
            </a:r>
            <a:r>
              <a:rPr lang="en-US" sz="2000" dirty="0"/>
              <a:t>for human subject involvement at time of </a:t>
            </a:r>
            <a:r>
              <a:rPr lang="en-US" sz="2000" dirty="0" smtClean="0"/>
              <a:t>application</a:t>
            </a:r>
          </a:p>
          <a:p>
            <a:pPr lvl="1"/>
            <a:r>
              <a:rPr lang="en-US" sz="1850" dirty="0"/>
              <a:t>Does NOT mean delayed </a:t>
            </a:r>
            <a:r>
              <a:rPr lang="en-US" sz="1850" dirty="0" smtClean="0"/>
              <a:t>start of study</a:t>
            </a:r>
          </a:p>
          <a:p>
            <a:pPr lvl="1"/>
            <a:r>
              <a:rPr lang="en-US" sz="1850" dirty="0" smtClean="0"/>
              <a:t>Minimal data collection</a:t>
            </a:r>
          </a:p>
          <a:p>
            <a:pPr lvl="2"/>
            <a:r>
              <a:rPr lang="en-US" sz="1700" dirty="0" smtClean="0"/>
              <a:t>Must justify why full study information can not be provided</a:t>
            </a:r>
            <a:endParaRPr lang="en-US" sz="1700" dirty="0"/>
          </a:p>
          <a:p>
            <a:endParaRPr lang="en-US" sz="2000" dirty="0">
              <a:solidFill>
                <a:srgbClr val="002060"/>
              </a:solidFill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Form pre-implementation preview - April 27,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8</a:t>
            </a:fld>
            <a:endParaRPr lang="en-US" dirty="0"/>
          </a:p>
        </p:txBody>
      </p:sp>
      <p:pic>
        <p:nvPicPr>
          <p:cNvPr id="7" name="Content Placeholder 4" title="data collection for delayed onset study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45" y="4034475"/>
            <a:ext cx="6643017" cy="3113323"/>
          </a:xfrm>
          <a:prstGeom prst="rect">
            <a:avLst/>
          </a:prstGeom>
          <a:ln>
            <a:solidFill>
              <a:schemeClr val="dk1"/>
            </a:solidFill>
          </a:ln>
        </p:spPr>
      </p:pic>
    </p:spTree>
    <p:extLst>
      <p:ext uri="{BB962C8B-B14F-4D97-AF65-F5344CB8AC3E}">
        <p14:creationId xmlns:p14="http://schemas.microsoft.com/office/powerpoint/2010/main" val="270090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457200"/>
            <a:ext cx="4760786" cy="2116667"/>
          </a:xfrm>
        </p:spPr>
        <p:txBody>
          <a:bodyPr/>
          <a:lstStyle/>
          <a:p>
            <a:r>
              <a:rPr lang="en-US" dirty="0" smtClean="0"/>
              <a:t>When Human Subjects = Yes (not delayed onset)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Form pre-implementation preview - April 27, 2017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457200" y="1473200"/>
            <a:ext cx="5351044" cy="5501256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Full study records require quite a bit of data</a:t>
            </a:r>
          </a:p>
          <a:p>
            <a:pPr lvl="1"/>
            <a:r>
              <a:rPr lang="en-US" sz="1850" dirty="0"/>
              <a:t>New data collection </a:t>
            </a:r>
            <a:r>
              <a:rPr lang="en-US" sz="2000" dirty="0"/>
              <a:t>leads applicants through clinical trial information collection requirements</a:t>
            </a:r>
            <a:endParaRPr lang="en-US" sz="1850" dirty="0"/>
          </a:p>
          <a:p>
            <a:pPr lvl="1"/>
            <a:r>
              <a:rPr lang="en-US" sz="1850" dirty="0"/>
              <a:t>Data collection expanded </a:t>
            </a:r>
            <a:r>
              <a:rPr lang="en-US" sz="1850" dirty="0" smtClean="0"/>
              <a:t>for new </a:t>
            </a:r>
            <a:r>
              <a:rPr lang="en-US" sz="1850" dirty="0"/>
              <a:t>policies</a:t>
            </a:r>
          </a:p>
          <a:p>
            <a:pPr lvl="2"/>
            <a:r>
              <a:rPr lang="en-US" sz="1700" dirty="0"/>
              <a:t>Use of Single IRB for Multi-Site Research (</a:t>
            </a:r>
            <a:r>
              <a:rPr lang="en-US" sz="1700" dirty="0">
                <a:hlinkClick r:id="rId2"/>
              </a:rPr>
              <a:t>NOT-OD-16-094</a:t>
            </a:r>
            <a:r>
              <a:rPr lang="en-US" sz="1700" dirty="0"/>
              <a:t>)</a:t>
            </a:r>
          </a:p>
          <a:p>
            <a:pPr lvl="2"/>
            <a:r>
              <a:rPr lang="en-US" sz="1700" dirty="0"/>
              <a:t>Dissemination of NIH-Funded Clinical Trial Information (</a:t>
            </a:r>
            <a:r>
              <a:rPr lang="en-US" sz="1700" dirty="0">
                <a:hlinkClick r:id="rId3"/>
              </a:rPr>
              <a:t>NOT-OD-16-149</a:t>
            </a:r>
            <a:r>
              <a:rPr lang="en-US" sz="1700" dirty="0"/>
              <a:t>)</a:t>
            </a:r>
          </a:p>
        </p:txBody>
      </p:sp>
      <p:pic>
        <p:nvPicPr>
          <p:cNvPr id="11" name="Picture 10" title="See Notes page.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473" y="5047927"/>
            <a:ext cx="4961358" cy="3776157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15" name="Rounded Rectangle 14" title="&quot;&quot;"/>
          <p:cNvSpPr/>
          <p:nvPr/>
        </p:nvSpPr>
        <p:spPr>
          <a:xfrm>
            <a:off x="872275" y="8498237"/>
            <a:ext cx="905725" cy="325847"/>
          </a:xfrm>
          <a:prstGeom prst="round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ular Callout 17" title="&quot;&quot;"/>
          <p:cNvSpPr/>
          <p:nvPr/>
        </p:nvSpPr>
        <p:spPr>
          <a:xfrm>
            <a:off x="2124314" y="8542762"/>
            <a:ext cx="2007658" cy="281322"/>
          </a:xfrm>
          <a:prstGeom prst="wedgeRoundRectCallout">
            <a:avLst>
              <a:gd name="adj1" fmla="val -74059"/>
              <a:gd name="adj2" fmla="val -11877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rgbClr val="C00000"/>
                </a:solidFill>
              </a:rPr>
              <a:t>Add up to 150 study records</a:t>
            </a:r>
            <a:endParaRPr lang="en-US" sz="1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78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2203</TotalTime>
  <Words>581</Words>
  <Application>Microsoft Office PowerPoint</Application>
  <PresentationFormat>On-screen Show (4:3)</PresentationFormat>
  <Paragraphs>101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Trebuchet MS</vt:lpstr>
      <vt:lpstr>Wingdings 3</vt:lpstr>
      <vt:lpstr>Facet</vt:lpstr>
      <vt:lpstr>New PHS  Human Subjects and Clinical Trials Information Form</vt:lpstr>
      <vt:lpstr>Disclaimer</vt:lpstr>
      <vt:lpstr>Goals</vt:lpstr>
      <vt:lpstr>Getting Acclimated to New Form</vt:lpstr>
      <vt:lpstr>Research &amp; Related Other Project Information Form</vt:lpstr>
      <vt:lpstr>When Human Subjects = No</vt:lpstr>
      <vt:lpstr>When Human Subjects = Yes</vt:lpstr>
      <vt:lpstr>Delayed Onset Studies</vt:lpstr>
      <vt:lpstr>When Human Subjects = Yes (not delayed onset)</vt:lpstr>
      <vt:lpstr>Study Record: Section 1 – Basic Information</vt:lpstr>
      <vt:lpstr>Study Record: Section 2 – Study Population Characteristics</vt:lpstr>
      <vt:lpstr>Inclusion Enrollment Report</vt:lpstr>
      <vt:lpstr>Study Record: Section 3 – Protection and Monitoring Plans</vt:lpstr>
      <vt:lpstr>Study Record: Section 4 – Protocol Synopsis</vt:lpstr>
      <vt:lpstr>Study Record: Section 5 – Other Clinical Trial-related Attachments</vt:lpstr>
      <vt:lpstr>Implementation Notes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PHS  Human Subjects and Clinical Trials Information Form</dc:title>
  <dc:creator>Cummins, Sheri (NIH/OD) [E]</dc:creator>
  <cp:lastModifiedBy>Cummins, Sheri (NIH/OD) [E]</cp:lastModifiedBy>
  <cp:revision>44</cp:revision>
  <dcterms:created xsi:type="dcterms:W3CDTF">2017-04-05T12:30:09Z</dcterms:created>
  <dcterms:modified xsi:type="dcterms:W3CDTF">2017-04-27T10:49:06Z</dcterms:modified>
</cp:coreProperties>
</file>