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4"/>
  </p:notesMasterIdLst>
  <p:handoutMasterIdLst>
    <p:handoutMasterId r:id="rId35"/>
  </p:handoutMasterIdLst>
  <p:sldIdLst>
    <p:sldId id="256" r:id="rId2"/>
    <p:sldId id="759" r:id="rId3"/>
    <p:sldId id="268" r:id="rId4"/>
    <p:sldId id="1074" r:id="rId5"/>
    <p:sldId id="548" r:id="rId6"/>
    <p:sldId id="1059" r:id="rId7"/>
    <p:sldId id="1072" r:id="rId8"/>
    <p:sldId id="729" r:id="rId9"/>
    <p:sldId id="774" r:id="rId10"/>
    <p:sldId id="547" r:id="rId11"/>
    <p:sldId id="1076" r:id="rId12"/>
    <p:sldId id="1070" r:id="rId13"/>
    <p:sldId id="512" r:id="rId14"/>
    <p:sldId id="514" r:id="rId15"/>
    <p:sldId id="546" r:id="rId16"/>
    <p:sldId id="534" r:id="rId17"/>
    <p:sldId id="1073" r:id="rId18"/>
    <p:sldId id="263" r:id="rId19"/>
    <p:sldId id="264" r:id="rId20"/>
    <p:sldId id="766" r:id="rId21"/>
    <p:sldId id="1071" r:id="rId22"/>
    <p:sldId id="1067" r:id="rId23"/>
    <p:sldId id="1037" r:id="rId24"/>
    <p:sldId id="770" r:id="rId25"/>
    <p:sldId id="1064" r:id="rId26"/>
    <p:sldId id="1065" r:id="rId27"/>
    <p:sldId id="1068" r:id="rId28"/>
    <p:sldId id="1066" r:id="rId29"/>
    <p:sldId id="761" r:id="rId30"/>
    <p:sldId id="760" r:id="rId31"/>
    <p:sldId id="762" r:id="rId32"/>
    <p:sldId id="266" r:id="rId33"/>
  </p:sldIdLst>
  <p:sldSz cx="12192000" cy="6858000"/>
  <p:notesSz cx="6934200" cy="92344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3" autoAdjust="0"/>
    <p:restoredTop sz="63317" autoAdjust="0"/>
  </p:normalViewPr>
  <p:slideViewPr>
    <p:cSldViewPr>
      <p:cViewPr varScale="1">
        <p:scale>
          <a:sx n="54" d="100"/>
          <a:sy n="54" d="100"/>
        </p:scale>
        <p:origin x="1176" y="58"/>
      </p:cViewPr>
      <p:guideLst>
        <p:guide orient="horz" pos="2160"/>
        <p:guide pos="3840"/>
      </p:guideLst>
    </p:cSldViewPr>
  </p:slideViewPr>
  <p:outlineViewPr>
    <p:cViewPr>
      <p:scale>
        <a:sx n="33" d="100"/>
        <a:sy n="33" d="100"/>
      </p:scale>
      <p:origin x="0" y="-1833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C4289-CF5C-44BA-BCA1-17A5875A5D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ABDD3D2-B29D-4F05-885F-1CCBC5C5DF2B}">
      <dgm:prSet custT="1"/>
      <dgm:spPr/>
      <dgm:t>
        <a:bodyPr/>
        <a:lstStyle/>
        <a:p>
          <a:r>
            <a:rPr lang="en-US" sz="2800" dirty="0"/>
            <a:t>“Sharing Biomedical Research Resources: Principles and Guidelines for Recipients of NIH Research Grants &amp; Contracts” (1999)</a:t>
          </a:r>
        </a:p>
      </dgm:t>
    </dgm:pt>
    <dgm:pt modelId="{F50665D9-88CD-4FF2-84E9-7C3D481F7AAA}" type="parTrans" cxnId="{58C6CD30-ECD7-45A3-A718-F5B96D373384}">
      <dgm:prSet/>
      <dgm:spPr/>
      <dgm:t>
        <a:bodyPr/>
        <a:lstStyle/>
        <a:p>
          <a:endParaRPr lang="en-US"/>
        </a:p>
      </dgm:t>
    </dgm:pt>
    <dgm:pt modelId="{9797A445-E990-4CEC-BB59-795738F69682}" type="sibTrans" cxnId="{58C6CD30-ECD7-45A3-A718-F5B96D373384}">
      <dgm:prSet/>
      <dgm:spPr/>
      <dgm:t>
        <a:bodyPr/>
        <a:lstStyle/>
        <a:p>
          <a:endParaRPr lang="en-US"/>
        </a:p>
      </dgm:t>
    </dgm:pt>
    <dgm:pt modelId="{B787F8BB-6CF1-4F43-BA2E-9AB3C3FDC18C}">
      <dgm:prSet custT="1"/>
      <dgm:spPr/>
      <dgm:t>
        <a:bodyPr/>
        <a:lstStyle/>
        <a:p>
          <a:r>
            <a:rPr lang="en-US" sz="2500" b="1" dirty="0"/>
            <a:t>Principles</a:t>
          </a:r>
        </a:p>
      </dgm:t>
    </dgm:pt>
    <dgm:pt modelId="{64FFFD05-CCF3-4A4B-B159-839F798EDD0E}" type="parTrans" cxnId="{1D462F45-543F-4163-B9E9-0312E243A7D6}">
      <dgm:prSet/>
      <dgm:spPr/>
      <dgm:t>
        <a:bodyPr/>
        <a:lstStyle/>
        <a:p>
          <a:endParaRPr lang="en-US"/>
        </a:p>
      </dgm:t>
    </dgm:pt>
    <dgm:pt modelId="{036E3124-0049-48E2-9167-01DA3FE5622D}" type="sibTrans" cxnId="{1D462F45-543F-4163-B9E9-0312E243A7D6}">
      <dgm:prSet/>
      <dgm:spPr/>
      <dgm:t>
        <a:bodyPr/>
        <a:lstStyle/>
        <a:p>
          <a:endParaRPr lang="en-US"/>
        </a:p>
      </dgm:t>
    </dgm:pt>
    <dgm:pt modelId="{DF229C67-3863-43B6-9831-DD1EAAB4632E}">
      <dgm:prSet custT="1"/>
      <dgm:spPr/>
      <dgm:t>
        <a:bodyPr/>
        <a:lstStyle/>
        <a:p>
          <a:r>
            <a:rPr lang="en-US" sz="2500" dirty="0"/>
            <a:t>Ensure Academic Freedom and Publication</a:t>
          </a:r>
        </a:p>
      </dgm:t>
    </dgm:pt>
    <dgm:pt modelId="{A193925A-76B7-4DA4-B197-41ADAB81391C}" type="parTrans" cxnId="{82E2E7DC-FA18-4E13-9E4D-BDC5978673A8}">
      <dgm:prSet/>
      <dgm:spPr/>
      <dgm:t>
        <a:bodyPr/>
        <a:lstStyle/>
        <a:p>
          <a:endParaRPr lang="en-US"/>
        </a:p>
      </dgm:t>
    </dgm:pt>
    <dgm:pt modelId="{52A4AFD0-935C-4475-B7B2-9BA2CC59EA0F}" type="sibTrans" cxnId="{82E2E7DC-FA18-4E13-9E4D-BDC5978673A8}">
      <dgm:prSet/>
      <dgm:spPr/>
      <dgm:t>
        <a:bodyPr/>
        <a:lstStyle/>
        <a:p>
          <a:endParaRPr lang="en-US"/>
        </a:p>
      </dgm:t>
    </dgm:pt>
    <dgm:pt modelId="{21737DD9-7124-42D1-BE55-3273FD1ED354}">
      <dgm:prSet custT="1"/>
      <dgm:spPr/>
      <dgm:t>
        <a:bodyPr/>
        <a:lstStyle/>
        <a:p>
          <a:r>
            <a:rPr lang="en-US" sz="2500" dirty="0"/>
            <a:t>Ensure Appropriate Implementation of the Bayh-Dole Act</a:t>
          </a:r>
        </a:p>
      </dgm:t>
    </dgm:pt>
    <dgm:pt modelId="{8E8BD12B-D279-4DBC-BD77-4BC21201C95D}" type="parTrans" cxnId="{28EB3D37-CD9E-4129-B28B-D83B2E5CE5ED}">
      <dgm:prSet/>
      <dgm:spPr/>
      <dgm:t>
        <a:bodyPr/>
        <a:lstStyle/>
        <a:p>
          <a:endParaRPr lang="en-US"/>
        </a:p>
      </dgm:t>
    </dgm:pt>
    <dgm:pt modelId="{EF25CB24-515E-4DAF-BD25-74281FAA8153}" type="sibTrans" cxnId="{28EB3D37-CD9E-4129-B28B-D83B2E5CE5ED}">
      <dgm:prSet/>
      <dgm:spPr/>
      <dgm:t>
        <a:bodyPr/>
        <a:lstStyle/>
        <a:p>
          <a:endParaRPr lang="en-US"/>
        </a:p>
      </dgm:t>
    </dgm:pt>
    <dgm:pt modelId="{673875D3-AFE8-4B28-B083-64D23365831F}">
      <dgm:prSet custT="1"/>
      <dgm:spPr/>
      <dgm:t>
        <a:bodyPr/>
        <a:lstStyle/>
        <a:p>
          <a:r>
            <a:rPr lang="en-US" sz="2500" dirty="0"/>
            <a:t>Minimize Administrative Impediments to Academic Research</a:t>
          </a:r>
        </a:p>
      </dgm:t>
    </dgm:pt>
    <dgm:pt modelId="{6AF4E9F0-D34F-4001-AE0E-846BB9BDBB3C}" type="parTrans" cxnId="{D9A1B720-B89F-435B-8413-B1CAED12A9D8}">
      <dgm:prSet/>
      <dgm:spPr/>
      <dgm:t>
        <a:bodyPr/>
        <a:lstStyle/>
        <a:p>
          <a:endParaRPr lang="en-US"/>
        </a:p>
      </dgm:t>
    </dgm:pt>
    <dgm:pt modelId="{C12C55EE-FFD9-4B83-B873-E165DEC0560F}" type="sibTrans" cxnId="{D9A1B720-B89F-435B-8413-B1CAED12A9D8}">
      <dgm:prSet/>
      <dgm:spPr/>
      <dgm:t>
        <a:bodyPr/>
        <a:lstStyle/>
        <a:p>
          <a:endParaRPr lang="en-US"/>
        </a:p>
      </dgm:t>
    </dgm:pt>
    <dgm:pt modelId="{C0E1D756-02EE-4A88-AEC8-E7DB6BBB92F0}">
      <dgm:prSet custT="1"/>
      <dgm:spPr/>
      <dgm:t>
        <a:bodyPr/>
        <a:lstStyle/>
        <a:p>
          <a:r>
            <a:rPr lang="en-US" sz="2500" dirty="0"/>
            <a:t>Ensure Dissemination of Research Resources Developed With NIH Funds</a:t>
          </a:r>
        </a:p>
      </dgm:t>
    </dgm:pt>
    <dgm:pt modelId="{70B676F4-7A1E-4281-88EB-9D3CA06B1F71}" type="parTrans" cxnId="{8337CEAA-D8FE-4915-836C-D08AB41B4AE0}">
      <dgm:prSet/>
      <dgm:spPr/>
      <dgm:t>
        <a:bodyPr/>
        <a:lstStyle/>
        <a:p>
          <a:endParaRPr lang="en-US"/>
        </a:p>
      </dgm:t>
    </dgm:pt>
    <dgm:pt modelId="{074712F5-CEE5-4387-85A4-174BDC6E5A7C}" type="sibTrans" cxnId="{8337CEAA-D8FE-4915-836C-D08AB41B4AE0}">
      <dgm:prSet/>
      <dgm:spPr/>
      <dgm:t>
        <a:bodyPr/>
        <a:lstStyle/>
        <a:p>
          <a:endParaRPr lang="en-US"/>
        </a:p>
      </dgm:t>
    </dgm:pt>
    <dgm:pt modelId="{1B631B11-2839-4C15-BEC9-9B4D8FB3FC2E}">
      <dgm:prSet custT="1"/>
      <dgm:spPr/>
      <dgm:t>
        <a:bodyPr/>
        <a:lstStyle/>
        <a:p>
          <a:r>
            <a:rPr lang="en-US" sz="2500" b="1" dirty="0"/>
            <a:t>Guidelines</a:t>
          </a:r>
        </a:p>
      </dgm:t>
    </dgm:pt>
    <dgm:pt modelId="{CC1654B9-C279-4F2C-91F0-34FCFF9EF380}" type="parTrans" cxnId="{DB670496-4159-482B-87FC-35B0CDECD2DD}">
      <dgm:prSet/>
      <dgm:spPr/>
      <dgm:t>
        <a:bodyPr/>
        <a:lstStyle/>
        <a:p>
          <a:endParaRPr lang="en-US"/>
        </a:p>
      </dgm:t>
    </dgm:pt>
    <dgm:pt modelId="{ACA9D442-2C0A-400F-B3C9-1C4F094819AB}" type="sibTrans" cxnId="{DB670496-4159-482B-87FC-35B0CDECD2DD}">
      <dgm:prSet/>
      <dgm:spPr/>
      <dgm:t>
        <a:bodyPr/>
        <a:lstStyle/>
        <a:p>
          <a:endParaRPr lang="en-US"/>
        </a:p>
      </dgm:t>
    </dgm:pt>
    <dgm:pt modelId="{86787077-FFD1-45AE-9190-B7C080377840}">
      <dgm:prSet custT="1"/>
      <dgm:spPr/>
      <dgm:t>
        <a:bodyPr/>
        <a:lstStyle/>
        <a:p>
          <a:r>
            <a:rPr lang="en-US" sz="2500" dirty="0"/>
            <a:t>Appendix: Guidelines for Disseminating Research Resources Arising Out of NIH-Funded Research</a:t>
          </a:r>
        </a:p>
      </dgm:t>
    </dgm:pt>
    <dgm:pt modelId="{AB755556-B56B-4CC9-9DED-FD3C5C707856}" type="parTrans" cxnId="{1845F43B-BB51-4B45-9127-152706D52D45}">
      <dgm:prSet/>
      <dgm:spPr/>
      <dgm:t>
        <a:bodyPr/>
        <a:lstStyle/>
        <a:p>
          <a:endParaRPr lang="en-US"/>
        </a:p>
      </dgm:t>
    </dgm:pt>
    <dgm:pt modelId="{7CB44299-B2D1-42AE-A604-04FBE71D870B}" type="sibTrans" cxnId="{1845F43B-BB51-4B45-9127-152706D52D45}">
      <dgm:prSet/>
      <dgm:spPr/>
      <dgm:t>
        <a:bodyPr/>
        <a:lstStyle/>
        <a:p>
          <a:endParaRPr lang="en-US"/>
        </a:p>
      </dgm:t>
    </dgm:pt>
    <dgm:pt modelId="{36DA1466-641E-440A-AE55-C92763B788F9}" type="pres">
      <dgm:prSet presAssocID="{CEBC4289-CF5C-44BA-BCA1-17A5875A5D17}" presName="linear" presStyleCnt="0">
        <dgm:presLayoutVars>
          <dgm:animLvl val="lvl"/>
          <dgm:resizeHandles val="exact"/>
        </dgm:presLayoutVars>
      </dgm:prSet>
      <dgm:spPr/>
    </dgm:pt>
    <dgm:pt modelId="{4983F272-4A1A-489D-BCFA-3E0EA586A799}" type="pres">
      <dgm:prSet presAssocID="{6ABDD3D2-B29D-4F05-885F-1CCBC5C5DF2B}" presName="parentText" presStyleLbl="node1" presStyleIdx="0" presStyleCnt="1">
        <dgm:presLayoutVars>
          <dgm:chMax val="0"/>
          <dgm:bulletEnabled val="1"/>
        </dgm:presLayoutVars>
      </dgm:prSet>
      <dgm:spPr/>
    </dgm:pt>
    <dgm:pt modelId="{1C74DA09-79CF-4EED-B51D-FA5BD6D52C53}" type="pres">
      <dgm:prSet presAssocID="{6ABDD3D2-B29D-4F05-885F-1CCBC5C5DF2B}" presName="childText" presStyleLbl="revTx" presStyleIdx="0" presStyleCnt="1">
        <dgm:presLayoutVars>
          <dgm:bulletEnabled val="1"/>
        </dgm:presLayoutVars>
      </dgm:prSet>
      <dgm:spPr/>
    </dgm:pt>
  </dgm:ptLst>
  <dgm:cxnLst>
    <dgm:cxn modelId="{A149DB15-A934-4E56-B2B2-CC1373BD9D4A}" type="presOf" srcId="{6ABDD3D2-B29D-4F05-885F-1CCBC5C5DF2B}" destId="{4983F272-4A1A-489D-BCFA-3E0EA586A799}" srcOrd="0" destOrd="0" presId="urn:microsoft.com/office/officeart/2005/8/layout/vList2"/>
    <dgm:cxn modelId="{D9A1B720-B89F-435B-8413-B1CAED12A9D8}" srcId="{B787F8BB-6CF1-4F43-BA2E-9AB3C3FDC18C}" destId="{673875D3-AFE8-4B28-B083-64D23365831F}" srcOrd="2" destOrd="0" parTransId="{6AF4E9F0-D34F-4001-AE0E-846BB9BDBB3C}" sibTransId="{C12C55EE-FFD9-4B83-B873-E165DEC0560F}"/>
    <dgm:cxn modelId="{BECF8B25-779E-4B2A-BF92-1C9B98E44F5E}" type="presOf" srcId="{B787F8BB-6CF1-4F43-BA2E-9AB3C3FDC18C}" destId="{1C74DA09-79CF-4EED-B51D-FA5BD6D52C53}" srcOrd="0" destOrd="0" presId="urn:microsoft.com/office/officeart/2005/8/layout/vList2"/>
    <dgm:cxn modelId="{58C6CD30-ECD7-45A3-A718-F5B96D373384}" srcId="{CEBC4289-CF5C-44BA-BCA1-17A5875A5D17}" destId="{6ABDD3D2-B29D-4F05-885F-1CCBC5C5DF2B}" srcOrd="0" destOrd="0" parTransId="{F50665D9-88CD-4FF2-84E9-7C3D481F7AAA}" sibTransId="{9797A445-E990-4CEC-BB59-795738F69682}"/>
    <dgm:cxn modelId="{28EB3D37-CD9E-4129-B28B-D83B2E5CE5ED}" srcId="{B787F8BB-6CF1-4F43-BA2E-9AB3C3FDC18C}" destId="{21737DD9-7124-42D1-BE55-3273FD1ED354}" srcOrd="1" destOrd="0" parTransId="{8E8BD12B-D279-4DBC-BD77-4BC21201C95D}" sibTransId="{EF25CB24-515E-4DAF-BD25-74281FAA8153}"/>
    <dgm:cxn modelId="{1845F43B-BB51-4B45-9127-152706D52D45}" srcId="{1B631B11-2839-4C15-BEC9-9B4D8FB3FC2E}" destId="{86787077-FFD1-45AE-9190-B7C080377840}" srcOrd="0" destOrd="0" parTransId="{AB755556-B56B-4CC9-9DED-FD3C5C707856}" sibTransId="{7CB44299-B2D1-42AE-A604-04FBE71D870B}"/>
    <dgm:cxn modelId="{12E15C42-2A0B-4B59-B94E-43BF0B481B34}" type="presOf" srcId="{21737DD9-7124-42D1-BE55-3273FD1ED354}" destId="{1C74DA09-79CF-4EED-B51D-FA5BD6D52C53}" srcOrd="0" destOrd="2" presId="urn:microsoft.com/office/officeart/2005/8/layout/vList2"/>
    <dgm:cxn modelId="{1D462F45-543F-4163-B9E9-0312E243A7D6}" srcId="{6ABDD3D2-B29D-4F05-885F-1CCBC5C5DF2B}" destId="{B787F8BB-6CF1-4F43-BA2E-9AB3C3FDC18C}" srcOrd="0" destOrd="0" parTransId="{64FFFD05-CCF3-4A4B-B159-839F798EDD0E}" sibTransId="{036E3124-0049-48E2-9167-01DA3FE5622D}"/>
    <dgm:cxn modelId="{D3688B6D-D914-4554-A993-C2EB6045CBFD}" type="presOf" srcId="{CEBC4289-CF5C-44BA-BCA1-17A5875A5D17}" destId="{36DA1466-641E-440A-AE55-C92763B788F9}" srcOrd="0" destOrd="0" presId="urn:microsoft.com/office/officeart/2005/8/layout/vList2"/>
    <dgm:cxn modelId="{73BCDC80-3478-44EF-9D73-362C513EF0F7}" type="presOf" srcId="{DF229C67-3863-43B6-9831-DD1EAAB4632E}" destId="{1C74DA09-79CF-4EED-B51D-FA5BD6D52C53}" srcOrd="0" destOrd="1" presId="urn:microsoft.com/office/officeart/2005/8/layout/vList2"/>
    <dgm:cxn modelId="{5079A593-3E87-4AAF-A7A1-B42796BE2A8D}" type="presOf" srcId="{673875D3-AFE8-4B28-B083-64D23365831F}" destId="{1C74DA09-79CF-4EED-B51D-FA5BD6D52C53}" srcOrd="0" destOrd="3" presId="urn:microsoft.com/office/officeart/2005/8/layout/vList2"/>
    <dgm:cxn modelId="{DB670496-4159-482B-87FC-35B0CDECD2DD}" srcId="{6ABDD3D2-B29D-4F05-885F-1CCBC5C5DF2B}" destId="{1B631B11-2839-4C15-BEC9-9B4D8FB3FC2E}" srcOrd="1" destOrd="0" parTransId="{CC1654B9-C279-4F2C-91F0-34FCFF9EF380}" sibTransId="{ACA9D442-2C0A-400F-B3C9-1C4F094819AB}"/>
    <dgm:cxn modelId="{B28A619B-3FE9-4E10-9C7E-EE873BCFAECA}" type="presOf" srcId="{C0E1D756-02EE-4A88-AEC8-E7DB6BBB92F0}" destId="{1C74DA09-79CF-4EED-B51D-FA5BD6D52C53}" srcOrd="0" destOrd="4" presId="urn:microsoft.com/office/officeart/2005/8/layout/vList2"/>
    <dgm:cxn modelId="{8337CEAA-D8FE-4915-836C-D08AB41B4AE0}" srcId="{B787F8BB-6CF1-4F43-BA2E-9AB3C3FDC18C}" destId="{C0E1D756-02EE-4A88-AEC8-E7DB6BBB92F0}" srcOrd="3" destOrd="0" parTransId="{70B676F4-7A1E-4281-88EB-9D3CA06B1F71}" sibTransId="{074712F5-CEE5-4387-85A4-174BDC6E5A7C}"/>
    <dgm:cxn modelId="{5D5C1EB8-934C-479D-9BC5-1A3CBB61FAE1}" type="presOf" srcId="{1B631B11-2839-4C15-BEC9-9B4D8FB3FC2E}" destId="{1C74DA09-79CF-4EED-B51D-FA5BD6D52C53}" srcOrd="0" destOrd="5" presId="urn:microsoft.com/office/officeart/2005/8/layout/vList2"/>
    <dgm:cxn modelId="{2EF2D1CD-7D13-48CC-83B4-7D51064C6746}" type="presOf" srcId="{86787077-FFD1-45AE-9190-B7C080377840}" destId="{1C74DA09-79CF-4EED-B51D-FA5BD6D52C53}" srcOrd="0" destOrd="6" presId="urn:microsoft.com/office/officeart/2005/8/layout/vList2"/>
    <dgm:cxn modelId="{82E2E7DC-FA18-4E13-9E4D-BDC5978673A8}" srcId="{B787F8BB-6CF1-4F43-BA2E-9AB3C3FDC18C}" destId="{DF229C67-3863-43B6-9831-DD1EAAB4632E}" srcOrd="0" destOrd="0" parTransId="{A193925A-76B7-4DA4-B197-41ADAB81391C}" sibTransId="{52A4AFD0-935C-4475-B7B2-9BA2CC59EA0F}"/>
    <dgm:cxn modelId="{A6E62D1B-0C68-4963-ADC6-57530E5C1AE5}" type="presParOf" srcId="{36DA1466-641E-440A-AE55-C92763B788F9}" destId="{4983F272-4A1A-489D-BCFA-3E0EA586A799}" srcOrd="0" destOrd="0" presId="urn:microsoft.com/office/officeart/2005/8/layout/vList2"/>
    <dgm:cxn modelId="{BDDA5519-F652-4FC6-A42B-838AC4EEEACA}" type="presParOf" srcId="{36DA1466-641E-440A-AE55-C92763B788F9}" destId="{1C74DA09-79CF-4EED-B51D-FA5BD6D52C5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3F272-4A1A-489D-BCFA-3E0EA586A799}">
      <dsp:nvSpPr>
        <dsp:cNvPr id="0" name=""/>
        <dsp:cNvSpPr/>
      </dsp:nvSpPr>
      <dsp:spPr>
        <a:xfrm>
          <a:off x="0" y="180785"/>
          <a:ext cx="115062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“Sharing Biomedical Research Resources: Principles and Guidelines for Recipients of NIH Research Grants &amp; Contracts” (1999)</a:t>
          </a:r>
        </a:p>
      </dsp:txBody>
      <dsp:txXfrm>
        <a:off x="59399" y="240184"/>
        <a:ext cx="11387402" cy="1098002"/>
      </dsp:txXfrm>
    </dsp:sp>
    <dsp:sp modelId="{1C74DA09-79CF-4EED-B51D-FA5BD6D52C53}">
      <dsp:nvSpPr>
        <dsp:cNvPr id="0" name=""/>
        <dsp:cNvSpPr/>
      </dsp:nvSpPr>
      <dsp:spPr>
        <a:xfrm>
          <a:off x="0" y="1397585"/>
          <a:ext cx="11506200"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322"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b="1" kern="1200" dirty="0"/>
            <a:t>Principles</a:t>
          </a:r>
        </a:p>
        <a:p>
          <a:pPr marL="457200" lvl="2" indent="-228600" algn="l" defTabSz="1111250">
            <a:lnSpc>
              <a:spcPct val="90000"/>
            </a:lnSpc>
            <a:spcBef>
              <a:spcPct val="0"/>
            </a:spcBef>
            <a:spcAft>
              <a:spcPct val="20000"/>
            </a:spcAft>
            <a:buChar char="•"/>
          </a:pPr>
          <a:r>
            <a:rPr lang="en-US" sz="2500" kern="1200" dirty="0"/>
            <a:t>Ensure Academic Freedom and Publication</a:t>
          </a:r>
        </a:p>
        <a:p>
          <a:pPr marL="457200" lvl="2" indent="-228600" algn="l" defTabSz="1111250">
            <a:lnSpc>
              <a:spcPct val="90000"/>
            </a:lnSpc>
            <a:spcBef>
              <a:spcPct val="0"/>
            </a:spcBef>
            <a:spcAft>
              <a:spcPct val="20000"/>
            </a:spcAft>
            <a:buChar char="•"/>
          </a:pPr>
          <a:r>
            <a:rPr lang="en-US" sz="2500" kern="1200" dirty="0"/>
            <a:t>Ensure Appropriate Implementation of the Bayh-Dole Act</a:t>
          </a:r>
        </a:p>
        <a:p>
          <a:pPr marL="457200" lvl="2" indent="-228600" algn="l" defTabSz="1111250">
            <a:lnSpc>
              <a:spcPct val="90000"/>
            </a:lnSpc>
            <a:spcBef>
              <a:spcPct val="0"/>
            </a:spcBef>
            <a:spcAft>
              <a:spcPct val="20000"/>
            </a:spcAft>
            <a:buChar char="•"/>
          </a:pPr>
          <a:r>
            <a:rPr lang="en-US" sz="2500" kern="1200" dirty="0"/>
            <a:t>Minimize Administrative Impediments to Academic Research</a:t>
          </a:r>
        </a:p>
        <a:p>
          <a:pPr marL="457200" lvl="2" indent="-228600" algn="l" defTabSz="1111250">
            <a:lnSpc>
              <a:spcPct val="90000"/>
            </a:lnSpc>
            <a:spcBef>
              <a:spcPct val="0"/>
            </a:spcBef>
            <a:spcAft>
              <a:spcPct val="20000"/>
            </a:spcAft>
            <a:buChar char="•"/>
          </a:pPr>
          <a:r>
            <a:rPr lang="en-US" sz="2500" kern="1200" dirty="0"/>
            <a:t>Ensure Dissemination of Research Resources Developed With NIH Funds</a:t>
          </a:r>
        </a:p>
        <a:p>
          <a:pPr marL="228600" lvl="1" indent="-228600" algn="l" defTabSz="1111250">
            <a:lnSpc>
              <a:spcPct val="90000"/>
            </a:lnSpc>
            <a:spcBef>
              <a:spcPct val="0"/>
            </a:spcBef>
            <a:spcAft>
              <a:spcPct val="20000"/>
            </a:spcAft>
            <a:buChar char="•"/>
          </a:pPr>
          <a:r>
            <a:rPr lang="en-US" sz="2500" b="1" kern="1200" dirty="0"/>
            <a:t>Guidelines</a:t>
          </a:r>
        </a:p>
        <a:p>
          <a:pPr marL="457200" lvl="2" indent="-228600" algn="l" defTabSz="1111250">
            <a:lnSpc>
              <a:spcPct val="90000"/>
            </a:lnSpc>
            <a:spcBef>
              <a:spcPct val="0"/>
            </a:spcBef>
            <a:spcAft>
              <a:spcPct val="20000"/>
            </a:spcAft>
            <a:buChar char="•"/>
          </a:pPr>
          <a:r>
            <a:rPr lang="en-US" sz="2500" kern="1200" dirty="0"/>
            <a:t>Appendix: Guidelines for Disseminating Research Resources Arising Out of NIH-Funded Research</a:t>
          </a:r>
        </a:p>
      </dsp:txBody>
      <dsp:txXfrm>
        <a:off x="0" y="1397585"/>
        <a:ext cx="11506200" cy="31619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9BE89-7306-4AB1-9C4C-3CC281166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07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485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12</a:t>
            </a:fld>
            <a:endParaRPr lang="en-US"/>
          </a:p>
        </p:txBody>
      </p:sp>
    </p:spTree>
    <p:extLst>
      <p:ext uri="{BB962C8B-B14F-4D97-AF65-F5344CB8AC3E}">
        <p14:creationId xmlns:p14="http://schemas.microsoft.com/office/powerpoint/2010/main" val="1551649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14</a:t>
            </a:fld>
            <a:endParaRPr lang="en-US"/>
          </a:p>
        </p:txBody>
      </p:sp>
    </p:spTree>
    <p:extLst>
      <p:ext uri="{BB962C8B-B14F-4D97-AF65-F5344CB8AC3E}">
        <p14:creationId xmlns:p14="http://schemas.microsoft.com/office/powerpoint/2010/main" val="235107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15</a:t>
            </a:fld>
            <a:endParaRPr lang="en-US"/>
          </a:p>
        </p:txBody>
      </p:sp>
    </p:spTree>
    <p:extLst>
      <p:ext uri="{BB962C8B-B14F-4D97-AF65-F5344CB8AC3E}">
        <p14:creationId xmlns:p14="http://schemas.microsoft.com/office/powerpoint/2010/main" val="164887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17</a:t>
            </a:fld>
            <a:endParaRPr lang="en-US"/>
          </a:p>
        </p:txBody>
      </p:sp>
    </p:spTree>
    <p:extLst>
      <p:ext uri="{BB962C8B-B14F-4D97-AF65-F5344CB8AC3E}">
        <p14:creationId xmlns:p14="http://schemas.microsoft.com/office/powerpoint/2010/main" val="3962632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144996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6C1AE-BE58-46E9-B4CC-735EECC7CD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03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2453617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21</a:t>
            </a:fld>
            <a:endParaRPr lang="en-US"/>
          </a:p>
        </p:txBody>
      </p:sp>
    </p:spTree>
    <p:extLst>
      <p:ext uri="{BB962C8B-B14F-4D97-AF65-F5344CB8AC3E}">
        <p14:creationId xmlns:p14="http://schemas.microsoft.com/office/powerpoint/2010/main" val="95962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697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46552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41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067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072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330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273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059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73EB8-781D-4686-9A0A-563C0C525A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583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73EB8-781D-4686-9A0A-563C0C525A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983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90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BBE29-3E9A-4EE4-BC4E-38604BF52DA2}"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96659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9BE89-7306-4AB1-9C4C-3CC281166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898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8</a:t>
            </a:fld>
            <a:endParaRPr lang="en-US"/>
          </a:p>
        </p:txBody>
      </p:sp>
    </p:spTree>
    <p:extLst>
      <p:ext uri="{BB962C8B-B14F-4D97-AF65-F5344CB8AC3E}">
        <p14:creationId xmlns:p14="http://schemas.microsoft.com/office/powerpoint/2010/main" val="119056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9</a:t>
            </a:fld>
            <a:endParaRPr lang="en-US"/>
          </a:p>
        </p:txBody>
      </p:sp>
    </p:spTree>
    <p:extLst>
      <p:ext uri="{BB962C8B-B14F-4D97-AF65-F5344CB8AC3E}">
        <p14:creationId xmlns:p14="http://schemas.microsoft.com/office/powerpoint/2010/main" val="75364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mailto:julia.slutsman@nih.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GDS@mail.nih.gov" TargetMode="External"/><Relationship Id="rId5" Type="http://schemas.openxmlformats.org/officeDocument/2006/relationships/hyperlink" Target="mailto:harveyn@mail.nih.gov" TargetMode="External"/><Relationship Id="rId4" Type="http://schemas.openxmlformats.org/officeDocument/2006/relationships/hyperlink" Target="mailto:jpkim@nih.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s://grants.nih.gov/grants/guide/notice-files/NOT-OD-21-014.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guide/notice-files/NOT-OD-21-015.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guide/notice-files/NOT-OD-21-016.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tionalacademies.org/our-work/changing-the-culture-of-data-management-and-sharing-a-workshop"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pubmedcentral.nih.gov/"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osp.od.nih.gov/scientific-sharing/genomic-data-sharing/" TargetMode="External"/><Relationship Id="rId7" Type="http://schemas.openxmlformats.org/officeDocument/2006/relationships/hyperlink" Target="https://grants.nih.gov/grants/guide/notice-files/NOT-OD-21-013.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grants.nih.gov/policy/sharing.htm" TargetMode="External"/><Relationship Id="rId5" Type="http://schemas.openxmlformats.org/officeDocument/2006/relationships/hyperlink" Target="https://publicaccess.nih.gov/" TargetMode="External"/><Relationship Id="rId4" Type="http://schemas.openxmlformats.org/officeDocument/2006/relationships/hyperlink" Target="https://grants.nih.gov/grants/intell-property_64FR72090.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mailto:GDS@mail.ni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grants.nih.gov/grants/guide/notice-files/NOT-OD-07-013.html"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3A67DEA-F936-4C81-9554-E2AE0E805CB4}"/>
              </a:ext>
            </a:extLst>
          </p:cNvPr>
          <p:cNvSpPr txBox="1">
            <a:spLocks/>
          </p:cNvSpPr>
          <p:nvPr/>
        </p:nvSpPr>
        <p:spPr>
          <a:xfrm>
            <a:off x="3048000" y="4038600"/>
            <a:ext cx="6400800" cy="17526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rPr>
              <a:t>NIH Virtual Seminar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rPr>
              <a:t>NIH Office of Extramural Research (OER)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rPr>
              <a:t>November 4, 2021</a:t>
            </a:r>
          </a:p>
        </p:txBody>
      </p:sp>
      <p:sp>
        <p:nvSpPr>
          <p:cNvPr id="2" name="Title 1" descr="Data &amp; Resource Sharing:&#10;Firming Foundations&#10;For Future Frontiers&#10;">
            <a:extLst>
              <a:ext uri="{FF2B5EF4-FFF2-40B4-BE49-F238E27FC236}">
                <a16:creationId xmlns:a16="http://schemas.microsoft.com/office/drawing/2014/main" id="{0F0E42DF-A135-40C5-94DC-D0888036CA12}"/>
              </a:ext>
            </a:extLst>
          </p:cNvPr>
          <p:cNvSpPr>
            <a:spLocks noGrp="1"/>
          </p:cNvSpPr>
          <p:nvPr>
            <p:ph type="title" idx="4294967295"/>
          </p:nvPr>
        </p:nvSpPr>
        <p:spPr>
          <a:xfrm>
            <a:off x="1143000" y="2027237"/>
            <a:ext cx="10160000" cy="563563"/>
          </a:xfrm>
        </p:spPr>
        <p:txBody>
          <a:bodyPr/>
          <a:lstStyle/>
          <a:p>
            <a:pPr algn="ctr" rtl="0" eaLnBrk="1" fontAlgn="auto" latinLnBrk="0" hangingPunct="1"/>
            <a:r>
              <a:rPr lang="en-US" sz="4200" b="1"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Data &amp; Resource Sharing:</a:t>
            </a:r>
            <a:b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br>
            <a: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Firming Foundations</a:t>
            </a:r>
            <a:b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br>
            <a: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For Future Frontiers</a:t>
            </a:r>
            <a:endParaRPr lang="en-US" dirty="0">
              <a:effectLst/>
            </a:endParaRP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7938"/>
            <a:ext cx="2212975" cy="5570538"/>
          </a:xfrm>
        </p:spPr>
        <p:txBody>
          <a:bodyPr vert="horz" lIns="68580" tIns="34290" rIns="68580" bIns="34290" rtlCol="0" anchor="ctr">
            <a:normAutofit/>
          </a:bodyPr>
          <a:lstStyle/>
          <a:p>
            <a:r>
              <a:rPr lang="en-US" dirty="0">
                <a:solidFill>
                  <a:srgbClr val="FFFFFF"/>
                </a:solidFill>
                <a:cs typeface="Arial" panose="020B0604020202020204" pitchFamily="34" charset="0"/>
              </a:rPr>
              <a:t>NIH Research Tools Policy</a:t>
            </a:r>
          </a:p>
        </p:txBody>
      </p:sp>
      <p:graphicFrame>
        <p:nvGraphicFramePr>
          <p:cNvPr id="10244" name="Content Placeholder 5">
            <a:extLst>
              <a:ext uri="{FF2B5EF4-FFF2-40B4-BE49-F238E27FC236}">
                <a16:creationId xmlns:a16="http://schemas.microsoft.com/office/drawing/2014/main" id="{045851E2-6016-4574-85B5-5796C51FBC60}"/>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940561419"/>
              </p:ext>
            </p:extLst>
          </p:nvPr>
        </p:nvGraphicFramePr>
        <p:xfrm>
          <a:off x="533400" y="882944"/>
          <a:ext cx="11506201" cy="4740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923C22C0-7DEC-4A66-A69B-D0AD42D02790}"/>
              </a:ext>
            </a:extLst>
          </p:cNvPr>
          <p:cNvSpPr txBox="1">
            <a:spLocks/>
          </p:cNvSpPr>
          <p:nvPr/>
        </p:nvSpPr>
        <p:spPr bwMode="auto">
          <a:xfrm>
            <a:off x="990600" y="-7620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r>
              <a:rPr lang="en-US" sz="3200" dirty="0">
                <a:solidFill>
                  <a:srgbClr val="FFFFFF"/>
                </a:solidFill>
                <a:cs typeface="Arial" panose="020B0604020202020204" pitchFamily="34" charset="0"/>
              </a:rPr>
              <a:t>NIH Research Tools Policy</a:t>
            </a:r>
            <a:endParaRPr lang="en-US" sz="3600" kern="0" dirty="0"/>
          </a:p>
        </p:txBody>
      </p:sp>
    </p:spTree>
    <p:extLst>
      <p:ext uri="{BB962C8B-B14F-4D97-AF65-F5344CB8AC3E}">
        <p14:creationId xmlns:p14="http://schemas.microsoft.com/office/powerpoint/2010/main" val="320225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14593E8-2960-47AB-BA20-9C87C83216F6}"/>
              </a:ext>
            </a:extLst>
          </p:cNvPr>
          <p:cNvSpPr txBox="1">
            <a:spLocks noGrp="1"/>
          </p:cNvSpPr>
          <p:nvPr>
            <p:ph type="title" idx="4294967295"/>
          </p:nvPr>
        </p:nvSpPr>
        <p:spPr>
          <a:xfrm>
            <a:off x="3200400" y="-118550"/>
            <a:ext cx="8458199"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eaLnBrk="1" hangingPunct="1">
              <a:defRPr sz="2800" b="1">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algn="r" eaLnBrk="1" hangingPunct="1">
              <a:defRPr sz="2400" b="1">
                <a:solidFill>
                  <a:schemeClr val="bg1"/>
                </a:solidFill>
              </a:defRPr>
            </a:lvl2pPr>
            <a:lvl3pPr algn="r" eaLnBrk="1" hangingPunct="1">
              <a:defRPr sz="2400" b="1">
                <a:solidFill>
                  <a:schemeClr val="bg1"/>
                </a:solidFill>
              </a:defRPr>
            </a:lvl3pPr>
            <a:lvl4pPr algn="r" eaLnBrk="1" hangingPunct="1">
              <a:defRPr sz="2400" b="1">
                <a:solidFill>
                  <a:schemeClr val="bg1"/>
                </a:solidFill>
              </a:defRPr>
            </a:lvl4pPr>
            <a:lvl5pPr algn="r" eaLnBrk="1" hangingPunct="1">
              <a:defRPr sz="2400" b="1">
                <a:solidFill>
                  <a:schemeClr val="bg1"/>
                </a:solidFill>
              </a:defRPr>
            </a:lvl5pPr>
            <a:lvl6pPr marL="457200" algn="r" fontAlgn="base">
              <a:spcBef>
                <a:spcPct val="0"/>
              </a:spcBef>
              <a:spcAft>
                <a:spcPct val="0"/>
              </a:spcAft>
              <a:defRPr sz="2400" b="1">
                <a:solidFill>
                  <a:schemeClr val="bg1"/>
                </a:solidFill>
              </a:defRPr>
            </a:lvl6pPr>
            <a:lvl7pPr marL="914400" algn="r" fontAlgn="base">
              <a:spcBef>
                <a:spcPct val="0"/>
              </a:spcBef>
              <a:spcAft>
                <a:spcPct val="0"/>
              </a:spcAft>
              <a:defRPr sz="2400" b="1">
                <a:solidFill>
                  <a:schemeClr val="bg1"/>
                </a:solidFill>
              </a:defRPr>
            </a:lvl7pPr>
            <a:lvl8pPr marL="1371600" algn="r" fontAlgn="base">
              <a:spcBef>
                <a:spcPct val="0"/>
              </a:spcBef>
              <a:spcAft>
                <a:spcPct val="0"/>
              </a:spcAft>
              <a:defRPr sz="2400" b="1">
                <a:solidFill>
                  <a:schemeClr val="bg1"/>
                </a:solidFill>
              </a:defRPr>
            </a:lvl8pPr>
            <a:lvl9pPr marL="1828800" algn="r" fontAlgn="base">
              <a:spcBef>
                <a:spcPct val="0"/>
              </a:spcBef>
              <a:spcAft>
                <a:spcPct val="0"/>
              </a:spcAft>
              <a:defRPr sz="2400" b="1">
                <a:solidFill>
                  <a:schemeClr val="bg1"/>
                </a:solidFill>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2003 NIH Data Sharing Policy </a:t>
            </a:r>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1447800" y="1219200"/>
            <a:ext cx="8839200" cy="2057400"/>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indent="0" fontAlgn="auto">
              <a:spcBef>
                <a:spcPts val="0"/>
              </a:spcBef>
              <a:spcAft>
                <a:spcPts val="600"/>
              </a:spcAft>
              <a:buClr>
                <a:srgbClr val="007FA9"/>
              </a:buClr>
              <a:buNone/>
            </a:pPr>
            <a:r>
              <a:rPr lang="en-US" sz="2400" b="1" dirty="0">
                <a:solidFill>
                  <a:srgbClr val="000000"/>
                </a:solidFill>
                <a:latin typeface="+mj-lt"/>
              </a:rPr>
              <a:t>NIH Data Sharing </a:t>
            </a:r>
            <a:r>
              <a:rPr lang="en-US" sz="2400" b="1">
                <a:solidFill>
                  <a:srgbClr val="000000"/>
                </a:solidFill>
                <a:latin typeface="+mj-lt"/>
              </a:rPr>
              <a:t>Policy of 2003</a:t>
            </a:r>
            <a:endParaRPr lang="en-US" sz="2400" b="1" dirty="0">
              <a:solidFill>
                <a:srgbClr val="000000"/>
              </a:solidFill>
              <a:latin typeface="+mj-lt"/>
            </a:endParaRPr>
          </a:p>
          <a:p>
            <a:pPr marL="739775" lvl="1" indent="-342900">
              <a:spcBef>
                <a:spcPts val="0"/>
              </a:spcBef>
              <a:spcAft>
                <a:spcPts val="10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Issued February 26, 2003</a:t>
            </a:r>
            <a:endParaRPr lang="en-US" sz="2400" dirty="0">
              <a:effectLst/>
              <a:latin typeface="Calibri" panose="020F0502020204030204" pitchFamily="34" charset="0"/>
              <a:ea typeface="Calibri" panose="020F0502020204030204" pitchFamily="34" charset="0"/>
            </a:endParaRPr>
          </a:p>
          <a:p>
            <a:pPr marL="739775" lvl="1" indent="-342900">
              <a:spcBef>
                <a:spcPts val="0"/>
              </a:spcBef>
              <a:spcAft>
                <a:spcPts val="10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For applications received on or after October 1, 2003 (until January 24, 2023)</a:t>
            </a:r>
            <a:endParaRPr lang="en-US" sz="2400" dirty="0">
              <a:effectLst/>
              <a:latin typeface="Calibri" panose="020F0502020204030204" pitchFamily="34" charset="0"/>
              <a:ea typeface="Calibri" panose="020F0502020204030204" pitchFamily="34" charset="0"/>
            </a:endParaRPr>
          </a:p>
          <a:p>
            <a:pPr marL="739775" lvl="1" indent="-342900">
              <a:spcBef>
                <a:spcPts val="0"/>
              </a:spcBef>
              <a:spcAft>
                <a:spcPts val="10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For funding applications (grants, contracts, cooperative agreements) requesting $500K or more in direct costs in any given year</a:t>
            </a:r>
            <a:endParaRPr lang="en-US" sz="2400" dirty="0">
              <a:effectLst/>
              <a:latin typeface="Calibri" panose="020F0502020204030204" pitchFamily="34" charset="0"/>
              <a:ea typeface="Calibri" panose="020F0502020204030204" pitchFamily="34" charset="0"/>
            </a:endParaRPr>
          </a:p>
          <a:p>
            <a:pPr marL="739775" lvl="1" indent="-342900">
              <a:spcBef>
                <a:spcPts val="0"/>
              </a:spcBef>
              <a:spcAft>
                <a:spcPts val="10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Expects a data sharing plan or state why data sharing is not possible</a:t>
            </a:r>
            <a:endParaRPr lang="en-US" sz="2400" dirty="0">
              <a:effectLst/>
              <a:latin typeface="Calibri" panose="020F0502020204030204" pitchFamily="34" charset="0"/>
              <a:ea typeface="Calibri" panose="020F0502020204030204" pitchFamily="34" charset="0"/>
            </a:endParaRPr>
          </a:p>
          <a:p>
            <a:pPr marL="739775" lvl="1" indent="-342900">
              <a:spcBef>
                <a:spcPts val="0"/>
              </a:spcBef>
              <a:spcAft>
                <a:spcPts val="10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NIH expects "the timely release and sharing" to be no later than the acceptance for publication of the main findings from the final data set</a:t>
            </a:r>
            <a:endParaRPr lang="en-US" sz="2400" dirty="0">
              <a:solidFill>
                <a:srgbClr val="000000"/>
              </a:solidFill>
              <a:latin typeface="+mj-lt"/>
            </a:endParaRPr>
          </a:p>
          <a:p>
            <a:pPr marL="457200" lvl="1" indent="0" fontAlgn="auto">
              <a:spcBef>
                <a:spcPts val="0"/>
              </a:spcBef>
              <a:spcAft>
                <a:spcPts val="600"/>
              </a:spcAft>
              <a:buClr>
                <a:srgbClr val="005F7A"/>
              </a:buClr>
              <a:buNone/>
            </a:pPr>
            <a:endParaRPr lang="en-US" sz="1800" dirty="0">
              <a:solidFill>
                <a:srgbClr val="000000"/>
              </a:solidFill>
              <a:latin typeface="+mj-lt"/>
            </a:endParaRPr>
          </a:p>
          <a:p>
            <a:pPr lvl="1" fontAlgn="auto">
              <a:spcBef>
                <a:spcPts val="0"/>
              </a:spcBef>
              <a:spcAft>
                <a:spcPts val="1200"/>
              </a:spcAft>
              <a:buClr>
                <a:srgbClr val="005F7A"/>
              </a:buClr>
            </a:pPr>
            <a:endParaRPr lang="en-US" sz="800" b="1" dirty="0">
              <a:solidFill>
                <a:srgbClr val="000000"/>
              </a:solidFill>
              <a:latin typeface="+mj-lt"/>
            </a:endParaRPr>
          </a:p>
        </p:txBody>
      </p:sp>
    </p:spTree>
    <p:extLst>
      <p:ext uri="{BB962C8B-B14F-4D97-AF65-F5344CB8AC3E}">
        <p14:creationId xmlns:p14="http://schemas.microsoft.com/office/powerpoint/2010/main" val="345220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a:xfrm>
            <a:off x="1066800" y="2130426"/>
            <a:ext cx="10363200" cy="1470025"/>
          </a:xfrm>
        </p:spPr>
        <p:txBody>
          <a:bodyPr/>
          <a:lstStyle/>
          <a:p>
            <a:pPr algn="ctr"/>
            <a:r>
              <a:rPr lang="en-US" sz="4000" dirty="0">
                <a:solidFill>
                  <a:schemeClr val="tx1"/>
                </a:solidFill>
              </a:rPr>
              <a:t>NIH Genomic Data Sharing Policy (2015)</a:t>
            </a:r>
            <a:br>
              <a:rPr lang="en-US" sz="4000" dirty="0">
                <a:solidFill>
                  <a:schemeClr val="tx1"/>
                </a:solidFill>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84F80A8E-FE4E-44EB-83EF-43F2428F2F88}"/>
              </a:ext>
            </a:extLst>
          </p:cNvPr>
          <p:cNvSpPr>
            <a:spLocks noGrp="1"/>
          </p:cNvSpPr>
          <p:nvPr>
            <p:ph type="subTitle" idx="1"/>
          </p:nvPr>
        </p:nvSpPr>
        <p:spPr>
          <a:xfrm>
            <a:off x="1219200" y="2724151"/>
            <a:ext cx="10363200" cy="1752600"/>
          </a:xfrm>
        </p:spPr>
        <p:txBody>
          <a:bodyPr/>
          <a:lstStyle/>
          <a:p>
            <a:br>
              <a:rPr lang="en-US" sz="2000" dirty="0"/>
            </a:br>
            <a:endParaRPr lang="en-US" dirty="0"/>
          </a:p>
        </p:txBody>
      </p:sp>
      <p:sp>
        <p:nvSpPr>
          <p:cNvPr id="4" name="Slide Number Placeholder 3">
            <a:extLst>
              <a:ext uri="{FF2B5EF4-FFF2-40B4-BE49-F238E27FC236}">
                <a16:creationId xmlns:a16="http://schemas.microsoft.com/office/drawing/2014/main" id="{B500D591-8215-4947-A971-B6ACFA3662DE}"/>
              </a:ext>
            </a:extLst>
          </p:cNvPr>
          <p:cNvSpPr>
            <a:spLocks noGrp="1"/>
          </p:cNvSpPr>
          <p:nvPr>
            <p:ph type="sldNum" sz="quarter" idx="10"/>
          </p:nvPr>
        </p:nvSpPr>
        <p:spPr/>
        <p:txBody>
          <a:bodyPr/>
          <a:lstStyle/>
          <a:p>
            <a:fld id="{CF82AFAF-5A4B-5C47-B403-1AB532082E29}" type="slidenum">
              <a:rPr lang="en-US" smtClean="0"/>
              <a:pPr/>
              <a:t>12</a:t>
            </a:fld>
            <a:endParaRPr lang="en-US" dirty="0"/>
          </a:p>
        </p:txBody>
      </p:sp>
    </p:spTree>
    <p:extLst>
      <p:ext uri="{BB962C8B-B14F-4D97-AF65-F5344CB8AC3E}">
        <p14:creationId xmlns:p14="http://schemas.microsoft.com/office/powerpoint/2010/main" val="149184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10F84F90-828A-4D7C-926D-9320E67D39D3}"/>
              </a:ext>
            </a:extLst>
          </p:cNvPr>
          <p:cNvSpPr>
            <a:spLocks noGrp="1"/>
          </p:cNvSpPr>
          <p:nvPr>
            <p:ph idx="4294967295"/>
          </p:nvPr>
        </p:nvSpPr>
        <p:spPr>
          <a:xfrm>
            <a:off x="685800" y="1219200"/>
            <a:ext cx="10744200" cy="4114800"/>
          </a:xfrm>
        </p:spPr>
        <p:txBody>
          <a:bodyPr>
            <a:normAutofit/>
          </a:bodyPr>
          <a:lstStyle/>
          <a:p>
            <a:r>
              <a:rPr lang="en-US" sz="2200" dirty="0"/>
              <a:t>Purpose</a:t>
            </a:r>
          </a:p>
          <a:p>
            <a:pPr lvl="1"/>
            <a:r>
              <a:rPr lang="en-US" sz="2200" dirty="0">
                <a:solidFill>
                  <a:schemeClr val="tx1"/>
                </a:solidFill>
              </a:rPr>
              <a:t>Sets expectations and responsibilities for investigators and institutions to ensure broad, responsible, and timely sharing of genomic research data</a:t>
            </a:r>
          </a:p>
          <a:p>
            <a:r>
              <a:rPr lang="en-US" sz="2200" dirty="0"/>
              <a:t>Scope</a:t>
            </a:r>
          </a:p>
          <a:p>
            <a:pPr lvl="1"/>
            <a:r>
              <a:rPr lang="en-US" sz="2200" dirty="0">
                <a:solidFill>
                  <a:schemeClr val="tx1"/>
                </a:solidFill>
              </a:rPr>
              <a:t>Applies to all NIH-funded research generating </a:t>
            </a:r>
            <a:r>
              <a:rPr lang="en-US" sz="2200" b="1" i="1" dirty="0">
                <a:solidFill>
                  <a:schemeClr val="tx1"/>
                </a:solidFill>
              </a:rPr>
              <a:t>large-scale human</a:t>
            </a:r>
            <a:r>
              <a:rPr lang="en-US" sz="2200" dirty="0">
                <a:solidFill>
                  <a:schemeClr val="tx1"/>
                </a:solidFill>
              </a:rPr>
              <a:t> or </a:t>
            </a:r>
            <a:r>
              <a:rPr lang="en-US" sz="2200" b="1" i="1" dirty="0">
                <a:solidFill>
                  <a:schemeClr val="tx1"/>
                </a:solidFill>
              </a:rPr>
              <a:t>non-human</a:t>
            </a:r>
            <a:r>
              <a:rPr lang="en-US" sz="2200" dirty="0">
                <a:solidFill>
                  <a:schemeClr val="tx1"/>
                </a:solidFill>
              </a:rPr>
              <a:t> genomic data</a:t>
            </a:r>
            <a:r>
              <a:rPr lang="en-US" sz="2200" b="1" dirty="0">
                <a:solidFill>
                  <a:schemeClr val="tx1"/>
                </a:solidFill>
              </a:rPr>
              <a:t> </a:t>
            </a:r>
            <a:r>
              <a:rPr lang="en-US" sz="2200" u="sng" dirty="0">
                <a:solidFill>
                  <a:schemeClr val="tx1"/>
                </a:solidFill>
              </a:rPr>
              <a:t>and </a:t>
            </a:r>
            <a:r>
              <a:rPr lang="en-US" sz="2200" dirty="0">
                <a:solidFill>
                  <a:schemeClr val="tx1"/>
                </a:solidFill>
              </a:rPr>
              <a:t>secondary research using these data</a:t>
            </a:r>
          </a:p>
          <a:p>
            <a:pPr lvl="1"/>
            <a:r>
              <a:rPr lang="en-US" sz="2200" dirty="0">
                <a:solidFill>
                  <a:schemeClr val="tx1"/>
                </a:solidFill>
              </a:rPr>
              <a:t>Applies to all funding mechanisms (grants, contracts, intramural support) regardless of cost</a:t>
            </a:r>
          </a:p>
          <a:p>
            <a:r>
              <a:rPr lang="en-US" sz="2200" dirty="0"/>
              <a:t>Effective January 25, 2015 </a:t>
            </a:r>
          </a:p>
          <a:p>
            <a:pPr marL="600075" lvl="2" indent="0">
              <a:buNone/>
            </a:pPr>
            <a:r>
              <a:rPr lang="en-US" sz="2200" i="1" dirty="0"/>
              <a:t>NIH Intramural – August 31, 2015</a:t>
            </a:r>
          </a:p>
          <a:p>
            <a:pPr lvl="1"/>
            <a:endParaRPr lang="en-US" sz="2200" dirty="0">
              <a:solidFill>
                <a:schemeClr val="tx1"/>
              </a:solidFill>
            </a:endParaRPr>
          </a:p>
          <a:p>
            <a:endParaRPr lang="en-US" sz="2200" dirty="0"/>
          </a:p>
          <a:p>
            <a:endParaRPr lang="en-US" sz="2200" dirty="0"/>
          </a:p>
        </p:txBody>
      </p:sp>
      <p:pic>
        <p:nvPicPr>
          <p:cNvPr id="5" name="Picture 4">
            <a:extLst>
              <a:ext uri="{FF2B5EF4-FFF2-40B4-BE49-F238E27FC236}">
                <a16:creationId xmlns:a16="http://schemas.microsoft.com/office/drawing/2014/main" id="{DFB06207-F3C2-4DE3-9D3C-463869D2ECA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72200" y="3986389"/>
            <a:ext cx="2819400" cy="1668624"/>
          </a:xfrm>
          <a:prstGeom prst="rect">
            <a:avLst/>
          </a:prstGeom>
        </p:spPr>
      </p:pic>
      <p:sp>
        <p:nvSpPr>
          <p:cNvPr id="2" name="Title 1">
            <a:extLst>
              <a:ext uri="{FF2B5EF4-FFF2-40B4-BE49-F238E27FC236}">
                <a16:creationId xmlns:a16="http://schemas.microsoft.com/office/drawing/2014/main" id="{DA88A240-C481-40B8-8F76-C1CBCEA2C7D2}"/>
              </a:ext>
            </a:extLst>
          </p:cNvPr>
          <p:cNvSpPr>
            <a:spLocks noGrp="1"/>
          </p:cNvSpPr>
          <p:nvPr>
            <p:ph type="title" idx="4294967295"/>
          </p:nvPr>
        </p:nvSpPr>
        <p:spPr>
          <a:xfrm>
            <a:off x="1524000" y="334624"/>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NIH Genomic Data Sharing (GDS) Policy</a:t>
            </a:r>
            <a:endParaRPr lang="en-US" dirty="0">
              <a:effectLst/>
            </a:endParaRPr>
          </a:p>
          <a:p>
            <a:endParaRPr lang="en-US" dirty="0"/>
          </a:p>
        </p:txBody>
      </p:sp>
    </p:spTree>
    <p:extLst>
      <p:ext uri="{BB962C8B-B14F-4D97-AF65-F5344CB8AC3E}">
        <p14:creationId xmlns:p14="http://schemas.microsoft.com/office/powerpoint/2010/main" val="120816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A3039355-E600-4B93-8780-B54867FE92B2}"/>
              </a:ext>
            </a:extLst>
          </p:cNvPr>
          <p:cNvSpPr>
            <a:spLocks noGrp="1"/>
          </p:cNvSpPr>
          <p:nvPr>
            <p:ph idx="4294967295"/>
          </p:nvPr>
        </p:nvSpPr>
        <p:spPr>
          <a:xfrm>
            <a:off x="609600" y="1280318"/>
            <a:ext cx="8153400" cy="4297362"/>
          </a:xfrm>
        </p:spPr>
        <p:txBody>
          <a:bodyPr/>
          <a:lstStyle/>
          <a:p>
            <a:pPr marL="0" indent="0">
              <a:buNone/>
            </a:pPr>
            <a:r>
              <a:rPr lang="en-US" sz="2800" b="1" dirty="0"/>
              <a:t>Two-tiered access for human data</a:t>
            </a:r>
            <a:r>
              <a:rPr lang="en-US" sz="2800" dirty="0"/>
              <a:t>:</a:t>
            </a:r>
          </a:p>
          <a:p>
            <a:pPr marL="0" indent="0">
              <a:buNone/>
            </a:pPr>
            <a:endParaRPr lang="en-US" sz="1100" b="1" dirty="0"/>
          </a:p>
          <a:p>
            <a:pPr lvl="1"/>
            <a:r>
              <a:rPr lang="en-US" b="1" dirty="0">
                <a:solidFill>
                  <a:schemeClr val="tx1"/>
                </a:solidFill>
              </a:rPr>
              <a:t>Unrestricted-access</a:t>
            </a:r>
            <a:r>
              <a:rPr lang="en-US" dirty="0">
                <a:solidFill>
                  <a:schemeClr val="tx1"/>
                </a:solidFill>
              </a:rPr>
              <a:t>: Data are publicly available to anyone (e.g., The 1000 Genomes Project)</a:t>
            </a:r>
          </a:p>
          <a:p>
            <a:pPr lvl="1"/>
            <a:endParaRPr lang="en-US" sz="1100" b="1" dirty="0">
              <a:solidFill>
                <a:schemeClr val="tx1"/>
              </a:solidFill>
            </a:endParaRPr>
          </a:p>
          <a:p>
            <a:pPr lvl="1"/>
            <a:r>
              <a:rPr lang="en-US" b="1" dirty="0">
                <a:solidFill>
                  <a:schemeClr val="tx1"/>
                </a:solidFill>
              </a:rPr>
              <a:t>Controlled access</a:t>
            </a:r>
            <a:r>
              <a:rPr lang="en-US" dirty="0">
                <a:solidFill>
                  <a:schemeClr val="tx1"/>
                </a:solidFill>
              </a:rPr>
              <a:t>: Investigators must obtain approval from NIH Data Access Committees (DACs) to use data from NIH-designated data repositories (e.g., dbGaP)</a:t>
            </a:r>
          </a:p>
          <a:p>
            <a:pPr lvl="1"/>
            <a:endParaRPr lang="en-US" dirty="0">
              <a:solidFill>
                <a:schemeClr val="tx1"/>
              </a:solidFill>
            </a:endParaRPr>
          </a:p>
          <a:p>
            <a:pPr lvl="1"/>
            <a:endParaRPr lang="en-US" b="1" dirty="0">
              <a:solidFill>
                <a:schemeClr val="tx1"/>
              </a:solidFill>
            </a:endParaRPr>
          </a:p>
          <a:p>
            <a:endParaRPr lang="en-US" sz="2800" dirty="0"/>
          </a:p>
        </p:txBody>
      </p:sp>
      <p:pic>
        <p:nvPicPr>
          <p:cNvPr id="5" name="Picture 4">
            <a:extLst>
              <a:ext uri="{FF2B5EF4-FFF2-40B4-BE49-F238E27FC236}">
                <a16:creationId xmlns:a16="http://schemas.microsoft.com/office/drawing/2014/main" id="{DC1676A2-CB8C-4EB1-BDC5-8451E52C55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21405908">
            <a:off x="9208573" y="1765217"/>
            <a:ext cx="2281759" cy="3327565"/>
          </a:xfrm>
          <a:prstGeom prst="rect">
            <a:avLst/>
          </a:prstGeom>
        </p:spPr>
      </p:pic>
      <p:sp>
        <p:nvSpPr>
          <p:cNvPr id="2" name="Title 1">
            <a:extLst>
              <a:ext uri="{FF2B5EF4-FFF2-40B4-BE49-F238E27FC236}">
                <a16:creationId xmlns:a16="http://schemas.microsoft.com/office/drawing/2014/main" id="{0BC5D554-1B1E-4950-B0C6-4DCE4B7A9E39}"/>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Categories of Genomic Data</a:t>
            </a:r>
            <a:endParaRPr lang="en-US" dirty="0">
              <a:effectLst/>
            </a:endParaRPr>
          </a:p>
          <a:p>
            <a:endParaRPr lang="en-US" dirty="0"/>
          </a:p>
        </p:txBody>
      </p:sp>
    </p:spTree>
    <p:extLst>
      <p:ext uri="{BB962C8B-B14F-4D97-AF65-F5344CB8AC3E}">
        <p14:creationId xmlns:p14="http://schemas.microsoft.com/office/powerpoint/2010/main" val="222380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 Submission Process:  1. Data use limitations specified and Institutional Certification provided.  2.  Submit to NIH Designated Data Repository.  3. Unrestricted-Access Data:  Study Protocol and Descriptive Information OR Controlled-Access Data:  Coded Genotypes, Phenotypes and Genomic Summary Results.  Data Access Process:  1.  Data Access Request: Co-signed by Institution, Agree to terms of use in Data Use Certification and PI agrees to Code of Conduct.  2.  Data Access Committee:  Review research proposal and compare with data use limitations, Verify PI credentials and Consider the potential for group harm.  3.  Controlled-Access Data:  Coded Genotypes, Phenotypes and Genomic Summary Results.">
            <a:extLst>
              <a:ext uri="{FF2B5EF4-FFF2-40B4-BE49-F238E27FC236}">
                <a16:creationId xmlns:a16="http://schemas.microsoft.com/office/drawing/2014/main" id="{84BA0B49-44CF-4682-94C7-0005BEA8A494}"/>
              </a:ext>
            </a:extLst>
          </p:cNvPr>
          <p:cNvPicPr>
            <a:picLocks noChangeAspect="1"/>
          </p:cNvPicPr>
          <p:nvPr/>
        </p:nvPicPr>
        <p:blipFill>
          <a:blip r:embed="rId3"/>
          <a:stretch>
            <a:fillRect/>
          </a:stretch>
        </p:blipFill>
        <p:spPr>
          <a:xfrm>
            <a:off x="887730" y="1123950"/>
            <a:ext cx="10416540" cy="4610100"/>
          </a:xfrm>
          <a:prstGeom prst="rect">
            <a:avLst/>
          </a:prstGeom>
        </p:spPr>
      </p:pic>
      <p:sp>
        <p:nvSpPr>
          <p:cNvPr id="3" name="Title 2">
            <a:extLst>
              <a:ext uri="{FF2B5EF4-FFF2-40B4-BE49-F238E27FC236}">
                <a16:creationId xmlns:a16="http://schemas.microsoft.com/office/drawing/2014/main" id="{074A050F-5873-4700-8FAD-C5D55EA0B25A}"/>
              </a:ext>
            </a:extLst>
          </p:cNvPr>
          <p:cNvSpPr>
            <a:spLocks noGrp="1"/>
          </p:cNvSpPr>
          <p:nvPr>
            <p:ph type="title" idx="4294967295"/>
          </p:nvPr>
        </p:nvSpPr>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Process for Submitting or Accessing Data</a:t>
            </a:r>
            <a:endParaRPr lang="en-US" dirty="0">
              <a:effectLst/>
            </a:endParaRPr>
          </a:p>
          <a:p>
            <a:endParaRPr lang="en-US" dirty="0"/>
          </a:p>
        </p:txBody>
      </p:sp>
      <p:sp>
        <p:nvSpPr>
          <p:cNvPr id="4" name="TextBox 3">
            <a:extLst>
              <a:ext uri="{FF2B5EF4-FFF2-40B4-BE49-F238E27FC236}">
                <a16:creationId xmlns:a16="http://schemas.microsoft.com/office/drawing/2014/main" id="{69E97FD1-A686-4A5F-9914-67BE50F0AA00}"/>
              </a:ext>
              <a:ext uri="{C183D7F6-B498-43B3-948B-1728B52AA6E4}">
                <adec:decorative xmlns:adec="http://schemas.microsoft.com/office/drawing/2017/decorative" val="1"/>
              </a:ext>
            </a:extLst>
          </p:cNvPr>
          <p:cNvSpPr txBox="1"/>
          <p:nvPr/>
        </p:nvSpPr>
        <p:spPr>
          <a:xfrm>
            <a:off x="4546600" y="5105400"/>
            <a:ext cx="2057400"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8780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BDD17B-8CBB-47B0-8A64-CDBC5E65F839}"/>
              </a:ext>
            </a:extLst>
          </p:cNvPr>
          <p:cNvSpPr>
            <a:spLocks noGrp="1"/>
          </p:cNvSpPr>
          <p:nvPr>
            <p:ph idx="4294967295"/>
          </p:nvPr>
        </p:nvSpPr>
        <p:spPr>
          <a:xfrm>
            <a:off x="635540" y="1066800"/>
            <a:ext cx="11488855" cy="5681663"/>
          </a:xfrm>
        </p:spPr>
        <p:txBody>
          <a:bodyPr>
            <a:noAutofit/>
          </a:bodyPr>
          <a:lstStyle/>
          <a:p>
            <a:r>
              <a:rPr lang="en-US" sz="2100" u="sng" dirty="0"/>
              <a:t>To be approved for access</a:t>
            </a:r>
            <a:r>
              <a:rPr lang="en-US" sz="2100" dirty="0"/>
              <a:t>, PIs submit a Data Access Request co-signed by their Institutional Signing Official agreeing to the Data Use Certification and Addendum</a:t>
            </a:r>
          </a:p>
          <a:p>
            <a:r>
              <a:rPr lang="en-US" sz="2100" dirty="0"/>
              <a:t>In the Data Use Certification &amp; Addendum </a:t>
            </a:r>
            <a:r>
              <a:rPr lang="en-US" sz="2100" u="sng" dirty="0"/>
              <a:t>PIs agree to these terms and conditions</a:t>
            </a:r>
            <a:r>
              <a:rPr lang="en-US" sz="2100" dirty="0"/>
              <a:t>:</a:t>
            </a:r>
          </a:p>
          <a:p>
            <a:pPr lvl="1"/>
            <a:r>
              <a:rPr lang="en-US" sz="2100" dirty="0">
                <a:solidFill>
                  <a:schemeClr val="tx1"/>
                </a:solidFill>
              </a:rPr>
              <a:t>Use the data only for the approved research</a:t>
            </a:r>
          </a:p>
          <a:p>
            <a:pPr lvl="1"/>
            <a:r>
              <a:rPr lang="en-US" sz="2100" dirty="0">
                <a:solidFill>
                  <a:schemeClr val="tx1"/>
                </a:solidFill>
              </a:rPr>
              <a:t>Protect data confidentiality</a:t>
            </a:r>
          </a:p>
          <a:p>
            <a:pPr lvl="1"/>
            <a:r>
              <a:rPr lang="en-US" sz="2100" dirty="0">
                <a:solidFill>
                  <a:schemeClr val="tx1"/>
                </a:solidFill>
              </a:rPr>
              <a:t>Follow applicable laws, regulations, and policies for data use</a:t>
            </a:r>
          </a:p>
          <a:p>
            <a:pPr lvl="1"/>
            <a:r>
              <a:rPr lang="en-US" sz="2100" dirty="0">
                <a:solidFill>
                  <a:schemeClr val="tx1"/>
                </a:solidFill>
              </a:rPr>
              <a:t>Not to attempt to re-identify individual participants</a:t>
            </a:r>
          </a:p>
          <a:p>
            <a:pPr lvl="1"/>
            <a:r>
              <a:rPr lang="en-US" sz="2100" dirty="0">
                <a:solidFill>
                  <a:schemeClr val="tx1"/>
                </a:solidFill>
              </a:rPr>
              <a:t>Share the data only with individuals listed in the data</a:t>
            </a:r>
            <a:br>
              <a:rPr lang="en-US" sz="2100" dirty="0">
                <a:solidFill>
                  <a:schemeClr val="tx1"/>
                </a:solidFill>
              </a:rPr>
            </a:br>
            <a:r>
              <a:rPr lang="en-US" sz="2100" dirty="0">
                <a:solidFill>
                  <a:schemeClr val="tx1"/>
                </a:solidFill>
              </a:rPr>
              <a:t>access request</a:t>
            </a:r>
          </a:p>
          <a:p>
            <a:pPr lvl="1"/>
            <a:r>
              <a:rPr lang="en-US" sz="2100" dirty="0">
                <a:solidFill>
                  <a:schemeClr val="tx1"/>
                </a:solidFill>
              </a:rPr>
              <a:t>Report immediately any GDS Policy violations</a:t>
            </a:r>
          </a:p>
          <a:p>
            <a:pPr marL="457200" lvl="1" indent="0">
              <a:buNone/>
            </a:pPr>
            <a:r>
              <a:rPr lang="en-US" sz="2100" dirty="0">
                <a:solidFill>
                  <a:schemeClr val="tx1"/>
                </a:solidFill>
              </a:rPr>
              <a:t>     to the appropriate NIH Data Access Committee</a:t>
            </a:r>
          </a:p>
          <a:p>
            <a:pPr lvl="1"/>
            <a:r>
              <a:rPr lang="en-US" sz="2100" dirty="0">
                <a:solidFill>
                  <a:schemeClr val="tx1"/>
                </a:solidFill>
              </a:rPr>
              <a:t>Provide annual updates to NIH on research</a:t>
            </a:r>
          </a:p>
        </p:txBody>
      </p:sp>
      <p:sp>
        <p:nvSpPr>
          <p:cNvPr id="4" name="Rectangle 3">
            <a:extLst>
              <a:ext uri="{FF2B5EF4-FFF2-40B4-BE49-F238E27FC236}">
                <a16:creationId xmlns:a16="http://schemas.microsoft.com/office/drawing/2014/main" id="{DB5EC585-FC70-49E7-9A33-F4881F509153}"/>
              </a:ext>
              <a:ext uri="{C183D7F6-B498-43B3-948B-1728B52AA6E4}">
                <adec:decorative xmlns:adec="http://schemas.microsoft.com/office/drawing/2017/decorative" val="1"/>
              </a:ext>
            </a:extLst>
          </p:cNvPr>
          <p:cNvSpPr/>
          <p:nvPr/>
        </p:nvSpPr>
        <p:spPr>
          <a:xfrm>
            <a:off x="8965660" y="2971800"/>
            <a:ext cx="2590800" cy="2111948"/>
          </a:xfrm>
          <a:prstGeom prst="rect">
            <a:avLst/>
          </a:prstGeom>
          <a:blipFill rotWithShape="1">
            <a:blip r:embed="rId3"/>
            <a:srcRect/>
            <a:stretch>
              <a:fillRect l="-82000" r="-82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 name="Title 2">
            <a:extLst>
              <a:ext uri="{FF2B5EF4-FFF2-40B4-BE49-F238E27FC236}">
                <a16:creationId xmlns:a16="http://schemas.microsoft.com/office/drawing/2014/main" id="{60F9ACDD-0297-4636-AD1C-4B871A17F6C7}"/>
              </a:ext>
            </a:extLst>
          </p:cNvPr>
          <p:cNvSpPr>
            <a:spLocks noGrp="1"/>
          </p:cNvSpPr>
          <p:nvPr>
            <p:ph type="title" idx="4294967295"/>
          </p:nvPr>
        </p:nvSpPr>
        <p:spPr>
          <a:xfrm>
            <a:off x="1524000" y="350837"/>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PI and Institutional Responsibilities When Accessing/Using Data</a:t>
            </a:r>
            <a:endParaRPr lang="en-US" dirty="0">
              <a:effectLst/>
            </a:endParaRPr>
          </a:p>
          <a:p>
            <a:endParaRPr lang="en-US" dirty="0"/>
          </a:p>
        </p:txBody>
      </p:sp>
    </p:spTree>
    <p:extLst>
      <p:ext uri="{BB962C8B-B14F-4D97-AF65-F5344CB8AC3E}">
        <p14:creationId xmlns:p14="http://schemas.microsoft.com/office/powerpoint/2010/main" val="149630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p:txBody>
          <a:bodyPr/>
          <a:lstStyle/>
          <a:p>
            <a:pPr algn="ctr"/>
            <a:r>
              <a:rPr lang="en-US" sz="4000" dirty="0">
                <a:solidFill>
                  <a:schemeClr val="tx1"/>
                </a:solidFill>
              </a:rPr>
              <a:t>Evolution of Agency-Wide Access for Federally Funded Research Results</a:t>
            </a: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84F80A8E-FE4E-44EB-83EF-43F2428F2F88}"/>
              </a:ext>
            </a:extLst>
          </p:cNvPr>
          <p:cNvSpPr>
            <a:spLocks noGrp="1"/>
          </p:cNvSpPr>
          <p:nvPr>
            <p:ph type="subTitle" idx="1"/>
          </p:nvPr>
        </p:nvSpPr>
        <p:spPr>
          <a:xfrm>
            <a:off x="1219200" y="2724151"/>
            <a:ext cx="10363200" cy="1752600"/>
          </a:xfrm>
        </p:spPr>
        <p:txBody>
          <a:bodyPr/>
          <a:lstStyle/>
          <a:p>
            <a:br>
              <a:rPr lang="en-US" sz="2000" dirty="0"/>
            </a:br>
            <a:endParaRPr lang="en-US" dirty="0"/>
          </a:p>
        </p:txBody>
      </p:sp>
      <p:sp>
        <p:nvSpPr>
          <p:cNvPr id="4" name="Slide Number Placeholder 3">
            <a:extLst>
              <a:ext uri="{FF2B5EF4-FFF2-40B4-BE49-F238E27FC236}">
                <a16:creationId xmlns:a16="http://schemas.microsoft.com/office/drawing/2014/main" id="{B500D591-8215-4947-A971-B6ACFA3662DE}"/>
              </a:ext>
            </a:extLst>
          </p:cNvPr>
          <p:cNvSpPr>
            <a:spLocks noGrp="1"/>
          </p:cNvSpPr>
          <p:nvPr>
            <p:ph type="sldNum" sz="quarter" idx="10"/>
          </p:nvPr>
        </p:nvSpPr>
        <p:spPr/>
        <p:txBody>
          <a:bodyPr/>
          <a:lstStyle/>
          <a:p>
            <a:fld id="{CF82AFAF-5A4B-5C47-B403-1AB532082E29}" type="slidenum">
              <a:rPr lang="en-US" smtClean="0"/>
              <a:pPr/>
              <a:t>17</a:t>
            </a:fld>
            <a:endParaRPr lang="en-US" dirty="0"/>
          </a:p>
        </p:txBody>
      </p:sp>
    </p:spTree>
    <p:extLst>
      <p:ext uri="{BB962C8B-B14F-4D97-AF65-F5344CB8AC3E}">
        <p14:creationId xmlns:p14="http://schemas.microsoft.com/office/powerpoint/2010/main" val="168290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0210800" y="6778625"/>
            <a:ext cx="1828800" cy="1555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A8026-8C93-4D30-8B50-91A73149CDAE}" type="slidenum">
              <a:rPr kumimoji="0" lang="en-US" sz="1200" b="0" i="0" u="none" strike="noStrike" kern="1200" cap="none" spc="0" normalizeH="0" baseline="0" noProof="0" smtClean="0">
                <a:ln>
                  <a:noFill/>
                </a:ln>
                <a:solidFill>
                  <a:prstClr val="white"/>
                </a:solidFill>
                <a:effectLst/>
                <a:uLnTx/>
                <a:uFillTx/>
                <a:latin typeface="Calibri"/>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ＭＳ Ｐゴシック"/>
              <a:cs typeface="Arial"/>
            </a:endParaRPr>
          </a:p>
        </p:txBody>
      </p:sp>
      <p:sp>
        <p:nvSpPr>
          <p:cNvPr id="3" name="Content Placeholder 2"/>
          <p:cNvSpPr>
            <a:spLocks noGrp="1"/>
          </p:cNvSpPr>
          <p:nvPr>
            <p:ph idx="4294967295"/>
          </p:nvPr>
        </p:nvSpPr>
        <p:spPr>
          <a:xfrm>
            <a:off x="38100" y="973931"/>
            <a:ext cx="11582400" cy="4910138"/>
          </a:xfrm>
        </p:spPr>
        <p:txBody>
          <a:bodyPr>
            <a:normAutofit/>
          </a:bodyPr>
          <a:lstStyle/>
          <a:p>
            <a:pPr marL="0" indent="0">
              <a:buNone/>
            </a:pPr>
            <a:r>
              <a:rPr lang="en-US" sz="2400" b="1" dirty="0"/>
              <a:t>Feb. 2013: White House Office of Science and Technology Policy (OSTP) released memorandum entitled “Increasing Access to the Results of Federally Funded Scientific Research”</a:t>
            </a:r>
            <a:endParaRPr lang="en-US" sz="2400" dirty="0"/>
          </a:p>
          <a:p>
            <a:pPr lvl="1"/>
            <a:endParaRPr lang="en-US" sz="1050" dirty="0">
              <a:solidFill>
                <a:schemeClr val="tx1"/>
              </a:solidFill>
            </a:endParaRPr>
          </a:p>
          <a:p>
            <a:pPr marL="685800" indent="-287338">
              <a:spcBef>
                <a:spcPts val="0"/>
              </a:spcBef>
              <a:spcAft>
                <a:spcPts val="600"/>
              </a:spcAft>
              <a:buClr>
                <a:srgbClr val="007FA9"/>
              </a:buClr>
              <a:buFont typeface="Calibri" panose="020F0502020204030204" pitchFamily="34" charset="0"/>
              <a:buChar char="─"/>
            </a:pPr>
            <a:r>
              <a:rPr lang="en-US" sz="2400" dirty="0"/>
              <a:t>Consistent with the America COMPETES Reauthorization Act of 2010</a:t>
            </a:r>
          </a:p>
          <a:p>
            <a:pPr marL="685800" indent="-287338">
              <a:spcBef>
                <a:spcPts val="0"/>
              </a:spcBef>
              <a:spcAft>
                <a:spcPts val="600"/>
              </a:spcAft>
              <a:buClr>
                <a:srgbClr val="007FA9"/>
              </a:buClr>
              <a:buFont typeface="Calibri" panose="020F0502020204030204" pitchFamily="34" charset="0"/>
              <a:buChar char="─"/>
            </a:pPr>
            <a:r>
              <a:rPr lang="en-US" sz="2400" dirty="0"/>
              <a:t>Directed all Federal Agencies with annual R&amp;D expenditures of $100 million+ to work toward requiring data management plans be developed by all funded researchers</a:t>
            </a:r>
          </a:p>
          <a:p>
            <a:pPr marL="685800" lvl="1" indent="-287338">
              <a:spcBef>
                <a:spcPts val="0"/>
              </a:spcBef>
              <a:spcAft>
                <a:spcPts val="600"/>
              </a:spcAft>
              <a:buClr>
                <a:srgbClr val="007FA9"/>
              </a:buClr>
              <a:buFont typeface="Calibri" panose="020F0502020204030204" pitchFamily="34" charset="0"/>
              <a:buChar char="─"/>
            </a:pPr>
            <a:r>
              <a:rPr lang="en-US" sz="2400" dirty="0">
                <a:solidFill>
                  <a:schemeClr val="tx1"/>
                </a:solidFill>
                <a:ea typeface="+mn-ea"/>
              </a:rPr>
              <a:t>Development of agency Plans </a:t>
            </a:r>
          </a:p>
          <a:p>
            <a:pPr marL="685800" lvl="1" indent="-287338">
              <a:spcBef>
                <a:spcPts val="0"/>
              </a:spcBef>
              <a:spcAft>
                <a:spcPts val="600"/>
              </a:spcAft>
              <a:buClr>
                <a:srgbClr val="007FA9"/>
              </a:buClr>
              <a:buFont typeface="Calibri" panose="020F0502020204030204" pitchFamily="34" charset="0"/>
              <a:buChar char="─"/>
            </a:pPr>
            <a:r>
              <a:rPr lang="en-US" sz="2400" dirty="0">
                <a:solidFill>
                  <a:schemeClr val="tx1"/>
                </a:solidFill>
                <a:ea typeface="+mn-ea"/>
              </a:rPr>
              <a:t>Applies to peer-reviewed</a:t>
            </a:r>
            <a:br>
              <a:rPr lang="en-US" sz="2400" dirty="0">
                <a:solidFill>
                  <a:schemeClr val="tx1"/>
                </a:solidFill>
                <a:ea typeface="+mn-ea"/>
              </a:rPr>
            </a:br>
            <a:r>
              <a:rPr lang="en-US" sz="2400" dirty="0">
                <a:solidFill>
                  <a:schemeClr val="tx1"/>
                </a:solidFill>
                <a:ea typeface="+mn-ea"/>
              </a:rPr>
              <a:t>publications and digital </a:t>
            </a:r>
            <a:br>
              <a:rPr lang="en-US" sz="2400" dirty="0">
                <a:solidFill>
                  <a:schemeClr val="tx1"/>
                </a:solidFill>
                <a:ea typeface="+mn-ea"/>
              </a:rPr>
            </a:br>
            <a:r>
              <a:rPr lang="en-US" sz="2400" dirty="0">
                <a:solidFill>
                  <a:schemeClr val="tx1"/>
                </a:solidFill>
                <a:ea typeface="+mn-ea"/>
              </a:rPr>
              <a:t>scientific data</a:t>
            </a:r>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33801"/>
            <a:ext cx="5575300" cy="2971799"/>
          </a:xfrm>
          <a:prstGeom prst="rect">
            <a:avLst/>
          </a:prstGeom>
          <a:noFill/>
          <a:ln w="2857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FA7877FF-05FD-4C5C-A0AD-ED63E66257F1}"/>
              </a:ext>
            </a:extLst>
          </p:cNvPr>
          <p:cNvSpPr>
            <a:spLocks noGrp="1"/>
          </p:cNvSpPr>
          <p:nvPr>
            <p:ph type="title" idx="4294967295"/>
          </p:nvPr>
        </p:nvSpPr>
        <p:spPr/>
        <p:txBody>
          <a:bodyPr/>
          <a:lstStyle/>
          <a:p>
            <a:pPr rtl="0" fontAlgn="base"/>
            <a:r>
              <a:rPr lang="en-US" sz="3200" kern="1200" dirty="0">
                <a:effectLst/>
                <a:latin typeface="Arial" panose="020B0604020202020204" pitchFamily="34" charset="0"/>
                <a:ea typeface="Arial" panose="020B0604020202020204" pitchFamily="34" charset="0"/>
                <a:cs typeface="Arial" panose="020B0604020202020204" pitchFamily="34" charset="0"/>
              </a:rPr>
              <a:t>2013 “</a:t>
            </a:r>
            <a:r>
              <a:rPr lang="en-US" sz="3200" kern="1200" dirty="0" err="1">
                <a:effectLst/>
                <a:latin typeface="Arial" panose="020B0604020202020204" pitchFamily="34" charset="0"/>
                <a:ea typeface="Arial" panose="020B0604020202020204" pitchFamily="34" charset="0"/>
                <a:cs typeface="Arial" panose="020B0604020202020204" pitchFamily="34" charset="0"/>
              </a:rPr>
              <a:t>Holdren</a:t>
            </a:r>
            <a:r>
              <a:rPr lang="en-US" sz="3200" kern="1200" dirty="0">
                <a:effectLst/>
                <a:latin typeface="Arial" panose="020B0604020202020204" pitchFamily="34" charset="0"/>
                <a:ea typeface="Arial" panose="020B0604020202020204" pitchFamily="34" charset="0"/>
                <a:cs typeface="Arial" panose="020B0604020202020204" pitchFamily="34" charset="0"/>
              </a:rPr>
              <a:t> Memo”</a:t>
            </a:r>
            <a:endParaRPr lang="en-US" dirty="0">
              <a:effectLst/>
            </a:endParaRPr>
          </a:p>
          <a:p>
            <a:endParaRPr lang="en-US" dirty="0"/>
          </a:p>
        </p:txBody>
      </p:sp>
    </p:spTree>
    <p:extLst>
      <p:ext uri="{BB962C8B-B14F-4D97-AF65-F5344CB8AC3E}">
        <p14:creationId xmlns:p14="http://schemas.microsoft.com/office/powerpoint/2010/main" val="28670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685800"/>
            <a:ext cx="8534400" cy="5256584"/>
          </a:xfrm>
          <a:prstGeom prst="rect">
            <a:avLst/>
          </a:prstGeom>
          <a:solidFill>
            <a:schemeClr val="accent3">
              <a:lumMod val="20000"/>
              <a:lumOff val="80000"/>
            </a:schemeClr>
          </a:solidFill>
          <a:ln>
            <a:solidFill>
              <a:schemeClr val="accent3">
                <a:lumMod val="50000"/>
              </a:schemeClr>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Digital Data</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Maximize free access while</a:t>
            </a:r>
          </a:p>
          <a:p>
            <a:pPr lvl="1" fontAlgn="auto">
              <a:lnSpc>
                <a:spcPct val="100000"/>
              </a:lnSpc>
              <a:spcBef>
                <a:spcPts val="600"/>
              </a:spcBef>
              <a:spcAft>
                <a:spcPts val="0"/>
              </a:spcAft>
            </a:pPr>
            <a:r>
              <a:rPr kumimoji="0" lang="en-US" sz="2000" i="0" u="none" strike="noStrike" kern="1200" cap="none" spc="0" normalizeH="0" baseline="0" noProof="0" dirty="0">
                <a:ln>
                  <a:noFill/>
                </a:ln>
                <a:solidFill>
                  <a:prstClr val="black"/>
                </a:solidFill>
                <a:effectLst/>
                <a:uLnTx/>
                <a:uFillTx/>
                <a:latin typeface="Calibri"/>
                <a:ea typeface="+mn-ea"/>
                <a:cs typeface="+mn-cs"/>
              </a:rPr>
              <a:t>Protecting privacy and confidentiality, national security</a:t>
            </a:r>
          </a:p>
          <a:p>
            <a:pPr lvl="1" fontAlgn="auto">
              <a:lnSpc>
                <a:spcPct val="100000"/>
              </a:lnSpc>
              <a:spcBef>
                <a:spcPts val="600"/>
              </a:spcBef>
              <a:spcAft>
                <a:spcPts val="0"/>
              </a:spcAft>
            </a:pPr>
            <a:r>
              <a:rPr kumimoji="0" lang="en-US" sz="2000" i="0" u="none" strike="noStrike" kern="1200" cap="none" spc="0" normalizeH="0" baseline="0" noProof="0" dirty="0">
                <a:ln>
                  <a:noFill/>
                </a:ln>
                <a:solidFill>
                  <a:prstClr val="black"/>
                </a:solidFill>
                <a:effectLst/>
                <a:uLnTx/>
                <a:uFillTx/>
                <a:latin typeface="Calibri"/>
                <a:ea typeface="+mn-ea"/>
                <a:cs typeface="+mn-cs"/>
              </a:rPr>
              <a:t>Recognizing intellectual property rights</a:t>
            </a:r>
          </a:p>
          <a:p>
            <a:pPr lvl="1" fontAlgn="auto">
              <a:lnSpc>
                <a:spcPct val="100000"/>
              </a:lnSpc>
              <a:spcBef>
                <a:spcPts val="600"/>
              </a:spcBef>
              <a:spcAft>
                <a:spcPts val="0"/>
              </a:spcAft>
            </a:pPr>
            <a:r>
              <a:rPr kumimoji="0" lang="en-US" sz="2000" i="0" u="none" strike="noStrike" kern="1200" cap="none" spc="0" normalizeH="0" baseline="0" noProof="0" dirty="0">
                <a:ln>
                  <a:noFill/>
                </a:ln>
                <a:solidFill>
                  <a:prstClr val="black"/>
                </a:solidFill>
                <a:effectLst/>
                <a:uLnTx/>
                <a:uFillTx/>
                <a:latin typeface="Calibri"/>
                <a:ea typeface="+mn-ea"/>
                <a:cs typeface="+mn-cs"/>
              </a:rPr>
              <a:t>Balancing costs &amp; benefits of long-term preservation</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Require data management plans (DMPs)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Allow inclusion of costs in applications for funding</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Ensure appropriate evaluation of DMPs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Monitor compliance by investigators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Encourage deposit of data in public repositories, where possible</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Cooperate with the private sector</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Develop approaches for data citation &amp; attribution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Support training, education and workforce development</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Assess long-term needs for preservation and options for repositories</a:t>
            </a:r>
          </a:p>
        </p:txBody>
      </p:sp>
      <p:grpSp>
        <p:nvGrpSpPr>
          <p:cNvPr id="4" name="Group 3" descr="Scholarly Publications with a large blue check mark on top of it.">
            <a:extLst>
              <a:ext uri="{FF2B5EF4-FFF2-40B4-BE49-F238E27FC236}">
                <a16:creationId xmlns:a16="http://schemas.microsoft.com/office/drawing/2014/main" id="{467C4ACE-AB81-45E0-A905-670D34A4A073}"/>
              </a:ext>
            </a:extLst>
          </p:cNvPr>
          <p:cNvGrpSpPr/>
          <p:nvPr/>
        </p:nvGrpSpPr>
        <p:grpSpPr>
          <a:xfrm>
            <a:off x="8001000" y="685800"/>
            <a:ext cx="4038600" cy="5256584"/>
            <a:chOff x="7803157" y="1047750"/>
            <a:chExt cx="3954780" cy="4762500"/>
          </a:xfrm>
        </p:grpSpPr>
        <p:pic>
          <p:nvPicPr>
            <p:cNvPr id="2" name="Picture 1">
              <a:extLst>
                <a:ext uri="{FF2B5EF4-FFF2-40B4-BE49-F238E27FC236}">
                  <a16:creationId xmlns:a16="http://schemas.microsoft.com/office/drawing/2014/main" id="{4FE796FD-0D72-4733-A06B-8B79D0D26DF0}"/>
                </a:ext>
              </a:extLst>
            </p:cNvPr>
            <p:cNvPicPr>
              <a:picLocks noChangeAspect="1"/>
            </p:cNvPicPr>
            <p:nvPr/>
          </p:nvPicPr>
          <p:blipFill>
            <a:blip r:embed="rId3"/>
            <a:stretch>
              <a:fillRect/>
            </a:stretch>
          </p:blipFill>
          <p:spPr>
            <a:xfrm>
              <a:off x="7803157" y="1047750"/>
              <a:ext cx="3954780" cy="4762500"/>
            </a:xfrm>
            <a:prstGeom prst="rect">
              <a:avLst/>
            </a:prstGeom>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5720" y="2406441"/>
              <a:ext cx="2209800" cy="22098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E823F71B-5BE3-4B3B-B317-4F05199EC355}"/>
              </a:ext>
            </a:extLst>
          </p:cNvPr>
          <p:cNvSpPr>
            <a:spLocks noGrp="1"/>
          </p:cNvSpPr>
          <p:nvPr>
            <p:ph type="title" idx="4294967295"/>
          </p:nvPr>
        </p:nvSpPr>
        <p:spPr/>
        <p:txBody>
          <a:bodyPr/>
          <a:lstStyle/>
          <a:p>
            <a:pPr rtl="0" fontAlgn="base"/>
            <a:r>
              <a:rPr lang="en-US" sz="3200" kern="1200" dirty="0">
                <a:effectLst/>
                <a:latin typeface="Arial" panose="020B0604020202020204" pitchFamily="34" charset="0"/>
                <a:ea typeface="Arial" panose="020B0604020202020204" pitchFamily="34" charset="0"/>
                <a:cs typeface="Arial" panose="020B0604020202020204" pitchFamily="34" charset="0"/>
              </a:rPr>
              <a:t>Objectives of the </a:t>
            </a:r>
            <a:r>
              <a:rPr lang="en-US" sz="3200" kern="1200" dirty="0" err="1">
                <a:effectLst/>
                <a:latin typeface="Arial" panose="020B0604020202020204" pitchFamily="34" charset="0"/>
                <a:ea typeface="Arial" panose="020B0604020202020204" pitchFamily="34" charset="0"/>
                <a:cs typeface="Arial" panose="020B0604020202020204" pitchFamily="34" charset="0"/>
              </a:rPr>
              <a:t>Holdren</a:t>
            </a:r>
            <a:r>
              <a:rPr lang="en-US" sz="3200" kern="1200" dirty="0">
                <a:effectLst/>
                <a:latin typeface="Arial" panose="020B0604020202020204" pitchFamily="34" charset="0"/>
                <a:ea typeface="Arial" panose="020B0604020202020204" pitchFamily="34" charset="0"/>
                <a:cs typeface="Arial" panose="020B0604020202020204" pitchFamily="34" charset="0"/>
              </a:rPr>
              <a:t> Memo</a:t>
            </a:r>
            <a:endParaRPr lang="en-US" dirty="0">
              <a:effectLst/>
            </a:endParaRPr>
          </a:p>
          <a:p>
            <a:endParaRPr lang="en-US" dirty="0"/>
          </a:p>
        </p:txBody>
      </p:sp>
    </p:spTree>
    <p:extLst>
      <p:ext uri="{BB962C8B-B14F-4D97-AF65-F5344CB8AC3E}">
        <p14:creationId xmlns:p14="http://schemas.microsoft.com/office/powerpoint/2010/main" val="86868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6A26486-5E6C-40D9-A722-DD3163458418}"/>
              </a:ext>
            </a:extLst>
          </p:cNvPr>
          <p:cNvSpPr>
            <a:spLocks noGrp="1"/>
          </p:cNvSpPr>
          <p:nvPr>
            <p:ph idx="4294967295"/>
          </p:nvPr>
        </p:nvSpPr>
        <p:spPr>
          <a:xfrm>
            <a:off x="609600" y="685800"/>
            <a:ext cx="8382000" cy="5181600"/>
          </a:xfrm>
        </p:spPr>
        <p:txBody>
          <a:bodyPr>
            <a:normAutofit fontScale="62500" lnSpcReduction="20000"/>
          </a:bodyPr>
          <a:lstStyle/>
          <a:p>
            <a:pPr marL="0" indent="0">
              <a:buNone/>
            </a:pPr>
            <a:endParaRPr lang="en-US" dirty="0">
              <a:latin typeface="Calibri" panose="020F0502020204030204" pitchFamily="34" charset="0"/>
            </a:endParaRPr>
          </a:p>
          <a:p>
            <a:pPr marL="0" indent="0">
              <a:buNone/>
            </a:pPr>
            <a:r>
              <a:rPr lang="en-US" b="1" dirty="0">
                <a:latin typeface="Calibri" panose="020F0502020204030204" pitchFamily="34" charset="0"/>
              </a:rPr>
              <a:t>Julia Slutsman</a:t>
            </a:r>
            <a:r>
              <a:rPr lang="en-US" dirty="0">
                <a:latin typeface="Calibri" panose="020F0502020204030204" pitchFamily="34" charset="0"/>
              </a:rPr>
              <a:t>, PhD</a:t>
            </a:r>
          </a:p>
          <a:p>
            <a:pPr marL="0" indent="0">
              <a:buNone/>
            </a:pPr>
            <a:r>
              <a:rPr lang="en-US" dirty="0">
                <a:latin typeface="Calibri" panose="020F0502020204030204" pitchFamily="34" charset="0"/>
              </a:rPr>
              <a:t>Director, Genomic Data Sharing Implementation</a:t>
            </a:r>
          </a:p>
          <a:p>
            <a:pPr marL="0" indent="0">
              <a:buNone/>
            </a:pPr>
            <a:r>
              <a:rPr lang="en-US" dirty="0">
                <a:latin typeface="Calibri" panose="020F0502020204030204" pitchFamily="34" charset="0"/>
                <a:hlinkClick r:id="rId3"/>
              </a:rPr>
              <a:t>julia.slutsman@nih.gov</a:t>
            </a:r>
            <a:endParaRPr lang="en-US" dirty="0">
              <a:latin typeface="Calibri" panose="020F0502020204030204" pitchFamily="34" charset="0"/>
            </a:endParaRPr>
          </a:p>
          <a:p>
            <a:pPr marL="0" indent="0">
              <a:buNone/>
            </a:pPr>
            <a:endParaRPr lang="en-US" b="1" dirty="0">
              <a:latin typeface="Calibri" panose="020F0502020204030204" pitchFamily="34" charset="0"/>
            </a:endParaRPr>
          </a:p>
          <a:p>
            <a:pPr marL="0" indent="0">
              <a:buNone/>
            </a:pPr>
            <a:r>
              <a:rPr lang="en-US" b="1" dirty="0">
                <a:latin typeface="Calibri" panose="020F0502020204030204" pitchFamily="34" charset="0"/>
              </a:rPr>
              <a:t>J.P. Kim</a:t>
            </a:r>
            <a:r>
              <a:rPr lang="en-US" dirty="0">
                <a:latin typeface="Calibri" panose="020F0502020204030204" pitchFamily="34" charset="0"/>
              </a:rPr>
              <a:t>, JD, MBA, MSc, MPP, MA</a:t>
            </a:r>
          </a:p>
          <a:p>
            <a:pPr marL="0" indent="0">
              <a:buNone/>
            </a:pPr>
            <a:r>
              <a:rPr lang="en-US" dirty="0">
                <a:latin typeface="Calibri" panose="020F0502020204030204" pitchFamily="34" charset="0"/>
              </a:rPr>
              <a:t>NIH Extramural Data Sharing Policy Officer</a:t>
            </a:r>
          </a:p>
          <a:p>
            <a:pPr marL="0" indent="0">
              <a:buNone/>
            </a:pPr>
            <a:r>
              <a:rPr lang="en-US" dirty="0">
                <a:latin typeface="Calibri" panose="020F0502020204030204" pitchFamily="34" charset="0"/>
                <a:hlinkClick r:id="rId4"/>
              </a:rPr>
              <a:t>jpkim@nih.gov</a:t>
            </a:r>
            <a:endParaRPr lang="en-US"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r>
              <a:rPr lang="en-US" b="1" dirty="0">
                <a:latin typeface="Calibri" panose="020F0502020204030204" pitchFamily="34" charset="0"/>
              </a:rPr>
              <a:t>Nonye Harvey</a:t>
            </a:r>
            <a:r>
              <a:rPr lang="en-US" dirty="0">
                <a:latin typeface="Calibri" panose="020F0502020204030204" pitchFamily="34" charset="0"/>
              </a:rPr>
              <a:t>, DrPH, MPH</a:t>
            </a:r>
          </a:p>
          <a:p>
            <a:pPr marL="0" indent="0">
              <a:buNone/>
            </a:pPr>
            <a:r>
              <a:rPr lang="en-US" dirty="0">
                <a:latin typeface="Calibri" panose="020F0502020204030204" pitchFamily="34" charset="0"/>
              </a:rPr>
              <a:t>Health Science Policy Analyst</a:t>
            </a:r>
          </a:p>
          <a:p>
            <a:pPr marL="0" indent="0">
              <a:buNone/>
            </a:pPr>
            <a:r>
              <a:rPr lang="en-US" dirty="0">
                <a:latin typeface="Calibri" panose="020F0502020204030204" pitchFamily="34" charset="0"/>
                <a:hlinkClick r:id="rId5"/>
              </a:rPr>
              <a:t>harveyn@mail.nih.gov</a:t>
            </a:r>
            <a:endParaRPr lang="en-US"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Office of Extramural Research (OER),</a:t>
            </a:r>
          </a:p>
          <a:p>
            <a:pPr marL="0" indent="0">
              <a:buNone/>
            </a:pPr>
            <a:r>
              <a:rPr lang="en-US" dirty="0">
                <a:latin typeface="Calibri" panose="020F0502020204030204" pitchFamily="34" charset="0"/>
              </a:rPr>
              <a:t>Office of the Director (OD),</a:t>
            </a:r>
          </a:p>
          <a:p>
            <a:pPr marL="0" indent="0">
              <a:buNone/>
            </a:pPr>
            <a:r>
              <a:rPr lang="en-US" dirty="0">
                <a:latin typeface="Calibri" panose="020F0502020204030204" pitchFamily="34" charset="0"/>
              </a:rPr>
              <a:t>National Institutes of Health (NIH), HHS</a:t>
            </a:r>
          </a:p>
        </p:txBody>
      </p:sp>
      <p:sp>
        <p:nvSpPr>
          <p:cNvPr id="2" name="Title 1">
            <a:extLst>
              <a:ext uri="{FF2B5EF4-FFF2-40B4-BE49-F238E27FC236}">
                <a16:creationId xmlns:a16="http://schemas.microsoft.com/office/drawing/2014/main" id="{16487169-C614-4F34-B150-1905B85894EB}"/>
              </a:ext>
            </a:extLst>
          </p:cNvPr>
          <p:cNvSpPr>
            <a:spLocks noGrp="1"/>
          </p:cNvSpPr>
          <p:nvPr>
            <p:ph type="title" idx="4294967295"/>
          </p:nvPr>
        </p:nvSpPr>
        <p:spPr>
          <a:xfrm>
            <a:off x="1422400" y="124235"/>
            <a:ext cx="10160000" cy="563563"/>
          </a:xfrm>
        </p:spPr>
        <p:txBody>
          <a:bodyPr/>
          <a:lstStyle/>
          <a:p>
            <a:r>
              <a:rPr lang="en-US" dirty="0"/>
              <a:t>Presenting Today</a:t>
            </a:r>
          </a:p>
        </p:txBody>
      </p:sp>
      <p:sp>
        <p:nvSpPr>
          <p:cNvPr id="5" name="TextBox 4">
            <a:extLst>
              <a:ext uri="{FF2B5EF4-FFF2-40B4-BE49-F238E27FC236}">
                <a16:creationId xmlns:a16="http://schemas.microsoft.com/office/drawing/2014/main" id="{107E222C-3649-4A55-82B5-16DA0297E54C}"/>
              </a:ext>
            </a:extLst>
          </p:cNvPr>
          <p:cNvSpPr txBox="1"/>
          <p:nvPr/>
        </p:nvSpPr>
        <p:spPr>
          <a:xfrm>
            <a:off x="2514600" y="5715000"/>
            <a:ext cx="7543800" cy="523220"/>
          </a:xfrm>
          <a:prstGeom prst="rect">
            <a:avLst/>
          </a:prstGeom>
          <a:noFill/>
        </p:spPr>
        <p:txBody>
          <a:bodyPr wrap="square" rtlCol="0">
            <a:spAutoFit/>
          </a:bodyPr>
          <a:lstStyle/>
          <a:p>
            <a:pPr algn="ctr"/>
            <a:r>
              <a:rPr lang="en-US" sz="2800" dirty="0">
                <a:hlinkClick r:id="rId6"/>
              </a:rPr>
              <a:t>GDS@mail.nih.gov</a:t>
            </a:r>
            <a:endParaRPr lang="en-US" sz="2800" dirty="0"/>
          </a:p>
        </p:txBody>
      </p:sp>
    </p:spTree>
    <p:extLst>
      <p:ext uri="{BB962C8B-B14F-4D97-AF65-F5344CB8AC3E}">
        <p14:creationId xmlns:p14="http://schemas.microsoft.com/office/powerpoint/2010/main" val="137824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4989" y="1050933"/>
            <a:ext cx="10896600" cy="4965700"/>
          </a:xfrm>
        </p:spPr>
        <p:txBody>
          <a:bodyPr>
            <a:normAutofit/>
          </a:bodyPr>
          <a:lstStyle/>
          <a:p>
            <a:pPr marL="0" indent="0">
              <a:spcBef>
                <a:spcPts val="0"/>
              </a:spcBef>
              <a:buNone/>
            </a:pPr>
            <a:r>
              <a:rPr lang="en-US" sz="2400" b="1" dirty="0"/>
              <a:t>February 2015: “NIH Plan” released </a:t>
            </a:r>
          </a:p>
          <a:p>
            <a:pPr>
              <a:spcBef>
                <a:spcPts val="0"/>
              </a:spcBef>
            </a:pPr>
            <a:r>
              <a:rPr lang="en-US" sz="2400" dirty="0"/>
              <a:t>Publications: NIH Public Access Policy </a:t>
            </a:r>
          </a:p>
          <a:p>
            <a:pPr>
              <a:spcBef>
                <a:spcPts val="0"/>
              </a:spcBef>
            </a:pPr>
            <a:r>
              <a:rPr lang="en-US" sz="2400" dirty="0"/>
              <a:t>Digital Scientific Data: Plan for Public Access to Digital Scientific Data</a:t>
            </a:r>
          </a:p>
          <a:p>
            <a:pPr lvl="1"/>
            <a:r>
              <a:rPr lang="en-US" sz="2400" dirty="0">
                <a:solidFill>
                  <a:schemeClr val="tx1"/>
                </a:solidFill>
              </a:rPr>
              <a:t>Consider how to require data sharing</a:t>
            </a:r>
          </a:p>
          <a:p>
            <a:pPr lvl="1"/>
            <a:r>
              <a:rPr lang="en-US" sz="2400" dirty="0">
                <a:solidFill>
                  <a:schemeClr val="tx1"/>
                </a:solidFill>
              </a:rPr>
              <a:t>Consider how to require and evaluate data management and sharing plans </a:t>
            </a:r>
          </a:p>
          <a:p>
            <a:pPr lvl="1"/>
            <a:r>
              <a:rPr lang="en-US" sz="2400" dirty="0">
                <a:solidFill>
                  <a:schemeClr val="tx1"/>
                </a:solidFill>
              </a:rPr>
              <a:t>Encourage the use of existing repositories and standards </a:t>
            </a:r>
          </a:p>
          <a:p>
            <a:pPr lvl="1"/>
            <a:r>
              <a:rPr lang="en-US" sz="2400" dirty="0">
                <a:solidFill>
                  <a:schemeClr val="tx1"/>
                </a:solidFill>
              </a:rPr>
              <a:t>Promote FAIR (Findable, Accessible, Interoperable, Reusable) principles</a:t>
            </a:r>
          </a:p>
          <a:p>
            <a:pPr lvl="1">
              <a:spcBef>
                <a:spcPts val="0"/>
              </a:spcBef>
            </a:pPr>
            <a:endParaRPr lang="en-US" sz="2400" dirty="0">
              <a:solidFill>
                <a:schemeClr val="tx1"/>
              </a:solidFill>
            </a:endParaRPr>
          </a:p>
        </p:txBody>
      </p:sp>
      <p:sp>
        <p:nvSpPr>
          <p:cNvPr id="8" name="TextBox 7"/>
          <p:cNvSpPr txBox="1"/>
          <p:nvPr/>
        </p:nvSpPr>
        <p:spPr>
          <a:xfrm>
            <a:off x="2367566" y="5181600"/>
            <a:ext cx="7456868" cy="400110"/>
          </a:xfrm>
          <a:prstGeom prst="rect">
            <a:avLst/>
          </a:prstGeom>
          <a:solidFill>
            <a:schemeClr val="accent3">
              <a:lumMod val="40000"/>
              <a:lumOff val="60000"/>
            </a:schemeClr>
          </a:solidFill>
          <a:ln w="57150">
            <a:solidFill>
              <a:schemeClr val="accent1"/>
            </a:solidFill>
          </a:ln>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lumMod val="10000"/>
                  </a:srgbClr>
                </a:solidFill>
                <a:effectLst/>
                <a:uLnTx/>
                <a:uFillTx/>
                <a:latin typeface="Calibri"/>
                <a:ea typeface="ＭＳ Ｐゴシック"/>
                <a:cs typeface="Arial"/>
              </a:rPr>
              <a:t>Plan ≠ Policy; NIH to establish priorities for data sharing</a:t>
            </a:r>
            <a:endParaRPr kumimoji="0" lang="en-US" sz="1800" b="0" i="0" u="none" strike="noStrike" kern="1200" cap="none" spc="0" normalizeH="0" baseline="0" noProof="0" dirty="0">
              <a:ln>
                <a:noFill/>
              </a:ln>
              <a:solidFill>
                <a:srgbClr val="F79646">
                  <a:lumMod val="10000"/>
                </a:srgbClr>
              </a:solidFill>
              <a:effectLst/>
              <a:uLnTx/>
              <a:uFillTx/>
              <a:latin typeface="Calibri"/>
              <a:ea typeface="ＭＳ Ｐゴシック"/>
              <a:cs typeface="Arial"/>
            </a:endParaRPr>
          </a:p>
        </p:txBody>
      </p:sp>
      <p:sp>
        <p:nvSpPr>
          <p:cNvPr id="2" name="Title 1">
            <a:extLst>
              <a:ext uri="{FF2B5EF4-FFF2-40B4-BE49-F238E27FC236}">
                <a16:creationId xmlns:a16="http://schemas.microsoft.com/office/drawing/2014/main" id="{2C5998B4-1F69-4CF3-B8EF-2A3D52EE31B0}"/>
              </a:ext>
            </a:extLst>
          </p:cNvPr>
          <p:cNvSpPr>
            <a:spLocks noGrp="1"/>
          </p:cNvSpPr>
          <p:nvPr>
            <p:ph type="title" idx="4294967295"/>
          </p:nvPr>
        </p:nvSpPr>
        <p:spPr>
          <a:xfrm>
            <a:off x="1828800" y="330895"/>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NIH Plan for Increasing Access to Publications and Digital Scientific Data</a:t>
            </a:r>
            <a:endParaRPr lang="en-US" dirty="0">
              <a:effectLst/>
            </a:endParaRPr>
          </a:p>
          <a:p>
            <a:endParaRPr lang="en-US" dirty="0"/>
          </a:p>
        </p:txBody>
      </p:sp>
    </p:spTree>
    <p:extLst>
      <p:ext uri="{BB962C8B-B14F-4D97-AF65-F5344CB8AC3E}">
        <p14:creationId xmlns:p14="http://schemas.microsoft.com/office/powerpoint/2010/main" val="119968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p:txBody>
          <a:bodyPr/>
          <a:lstStyle/>
          <a:p>
            <a:pPr algn="ctr"/>
            <a:r>
              <a:rPr lang="en-US" sz="4000" dirty="0">
                <a:solidFill>
                  <a:schemeClr val="tx1"/>
                </a:solidFill>
              </a:rPr>
              <a:t>NIH Data Management and Sharing Policy (2020 Policy, Effective 2023)</a:t>
            </a:r>
            <a:br>
              <a:rPr lang="en-US" sz="4000" dirty="0">
                <a:solidFill>
                  <a:schemeClr val="tx1"/>
                </a:solidFill>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84F80A8E-FE4E-44EB-83EF-43F2428F2F88}"/>
              </a:ext>
            </a:extLst>
          </p:cNvPr>
          <p:cNvSpPr>
            <a:spLocks noGrp="1"/>
          </p:cNvSpPr>
          <p:nvPr>
            <p:ph type="subTitle" idx="1"/>
          </p:nvPr>
        </p:nvSpPr>
        <p:spPr>
          <a:xfrm>
            <a:off x="762000" y="4799011"/>
            <a:ext cx="10363200" cy="1752600"/>
          </a:xfrm>
        </p:spPr>
        <p:txBody>
          <a:bodyPr/>
          <a:lstStyle/>
          <a:p>
            <a:br>
              <a:rPr lang="en-US" sz="2000" dirty="0"/>
            </a:br>
            <a:endParaRPr lang="en-US" dirty="0"/>
          </a:p>
        </p:txBody>
      </p:sp>
      <p:sp>
        <p:nvSpPr>
          <p:cNvPr id="4" name="Slide Number Placeholder 3">
            <a:extLst>
              <a:ext uri="{FF2B5EF4-FFF2-40B4-BE49-F238E27FC236}">
                <a16:creationId xmlns:a16="http://schemas.microsoft.com/office/drawing/2014/main" id="{B500D591-8215-4947-A971-B6ACFA3662DE}"/>
              </a:ext>
            </a:extLst>
          </p:cNvPr>
          <p:cNvSpPr>
            <a:spLocks noGrp="1"/>
          </p:cNvSpPr>
          <p:nvPr>
            <p:ph type="sldNum" sz="quarter" idx="10"/>
          </p:nvPr>
        </p:nvSpPr>
        <p:spPr/>
        <p:txBody>
          <a:bodyPr/>
          <a:lstStyle/>
          <a:p>
            <a:fld id="{CF82AFAF-5A4B-5C47-B403-1AB532082E29}" type="slidenum">
              <a:rPr lang="en-US" smtClean="0"/>
              <a:pPr/>
              <a:t>21</a:t>
            </a:fld>
            <a:endParaRPr lang="en-US" dirty="0"/>
          </a:p>
        </p:txBody>
      </p:sp>
    </p:spTree>
    <p:extLst>
      <p:ext uri="{BB962C8B-B14F-4D97-AF65-F5344CB8AC3E}">
        <p14:creationId xmlns:p14="http://schemas.microsoft.com/office/powerpoint/2010/main" val="231528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14593E8-2960-47AB-BA20-9C87C83216F6}"/>
              </a:ext>
            </a:extLst>
          </p:cNvPr>
          <p:cNvSpPr txBox="1">
            <a:spLocks noGrp="1"/>
          </p:cNvSpPr>
          <p:nvPr>
            <p:ph type="title" idx="4294967295"/>
          </p:nvPr>
        </p:nvSpPr>
        <p:spPr>
          <a:xfrm>
            <a:off x="3200400" y="-118550"/>
            <a:ext cx="8458199"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eaLnBrk="1" hangingPunct="1">
              <a:defRPr sz="2800" b="1">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algn="r" eaLnBrk="1" hangingPunct="1">
              <a:defRPr sz="2400" b="1">
                <a:solidFill>
                  <a:schemeClr val="bg1"/>
                </a:solidFill>
              </a:defRPr>
            </a:lvl2pPr>
            <a:lvl3pPr algn="r" eaLnBrk="1" hangingPunct="1">
              <a:defRPr sz="2400" b="1">
                <a:solidFill>
                  <a:schemeClr val="bg1"/>
                </a:solidFill>
              </a:defRPr>
            </a:lvl3pPr>
            <a:lvl4pPr algn="r" eaLnBrk="1" hangingPunct="1">
              <a:defRPr sz="2400" b="1">
                <a:solidFill>
                  <a:schemeClr val="bg1"/>
                </a:solidFill>
              </a:defRPr>
            </a:lvl4pPr>
            <a:lvl5pPr algn="r" eaLnBrk="1" hangingPunct="1">
              <a:defRPr sz="2400" b="1">
                <a:solidFill>
                  <a:schemeClr val="bg1"/>
                </a:solidFill>
              </a:defRPr>
            </a:lvl5pPr>
            <a:lvl6pPr marL="457200" algn="r" fontAlgn="base">
              <a:spcBef>
                <a:spcPct val="0"/>
              </a:spcBef>
              <a:spcAft>
                <a:spcPct val="0"/>
              </a:spcAft>
              <a:defRPr sz="2400" b="1">
                <a:solidFill>
                  <a:schemeClr val="bg1"/>
                </a:solidFill>
              </a:defRPr>
            </a:lvl6pPr>
            <a:lvl7pPr marL="914400" algn="r" fontAlgn="base">
              <a:spcBef>
                <a:spcPct val="0"/>
              </a:spcBef>
              <a:spcAft>
                <a:spcPct val="0"/>
              </a:spcAft>
              <a:defRPr sz="2400" b="1">
                <a:solidFill>
                  <a:schemeClr val="bg1"/>
                </a:solidFill>
              </a:defRPr>
            </a:lvl7pPr>
            <a:lvl8pPr marL="1371600" algn="r" fontAlgn="base">
              <a:spcBef>
                <a:spcPct val="0"/>
              </a:spcBef>
              <a:spcAft>
                <a:spcPct val="0"/>
              </a:spcAft>
              <a:defRPr sz="2400" b="1">
                <a:solidFill>
                  <a:schemeClr val="bg1"/>
                </a:solidFill>
              </a:defRPr>
            </a:lvl8pPr>
            <a:lvl9pPr marL="1828800" algn="r" fontAlgn="base">
              <a:spcBef>
                <a:spcPct val="0"/>
              </a:spcBef>
              <a:spcAft>
                <a:spcPct val="0"/>
              </a:spcAft>
              <a:defRPr sz="2400" b="1">
                <a:solidFill>
                  <a:schemeClr val="bg1"/>
                </a:solidFill>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NIH Data Management and Sharing (DMS) Policy</a:t>
            </a:r>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533400" y="1219200"/>
            <a:ext cx="8839200" cy="2057400"/>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indent="0" fontAlgn="auto">
              <a:spcBef>
                <a:spcPts val="0"/>
              </a:spcBef>
              <a:spcAft>
                <a:spcPts val="600"/>
              </a:spcAft>
              <a:buClr>
                <a:srgbClr val="007FA9"/>
              </a:buClr>
              <a:buNone/>
            </a:pPr>
            <a:r>
              <a:rPr lang="en-US" sz="2200" b="1" dirty="0">
                <a:solidFill>
                  <a:srgbClr val="000000"/>
                </a:solidFill>
                <a:latin typeface="+mj-lt"/>
              </a:rPr>
              <a:t>Key differences between the 2003 and 2020 Policies:</a:t>
            </a:r>
            <a:endParaRPr lang="en-US" sz="2200" i="1" u="sng" dirty="0">
              <a:solidFill>
                <a:srgbClr val="000000"/>
              </a:solidFill>
              <a:latin typeface="+mj-lt"/>
            </a:endParaRPr>
          </a:p>
          <a:p>
            <a:pPr marL="457200" lvl="1" indent="0" fontAlgn="auto">
              <a:spcBef>
                <a:spcPts val="0"/>
              </a:spcBef>
              <a:spcAft>
                <a:spcPts val="600"/>
              </a:spcAft>
              <a:buClr>
                <a:srgbClr val="005F7A"/>
              </a:buClr>
              <a:buNone/>
            </a:pPr>
            <a:endParaRPr lang="en-US" sz="1800" dirty="0">
              <a:solidFill>
                <a:srgbClr val="000000"/>
              </a:solidFill>
              <a:latin typeface="+mj-lt"/>
            </a:endParaRPr>
          </a:p>
          <a:p>
            <a:pPr lvl="1" fontAlgn="auto">
              <a:spcBef>
                <a:spcPts val="0"/>
              </a:spcBef>
              <a:spcAft>
                <a:spcPts val="1200"/>
              </a:spcAft>
              <a:buClr>
                <a:srgbClr val="005F7A"/>
              </a:buClr>
            </a:pPr>
            <a:endParaRPr lang="en-US" sz="800" b="1" dirty="0">
              <a:solidFill>
                <a:srgbClr val="000000"/>
              </a:solidFill>
              <a:latin typeface="+mj-lt"/>
            </a:endParaRPr>
          </a:p>
        </p:txBody>
      </p:sp>
      <p:graphicFrame>
        <p:nvGraphicFramePr>
          <p:cNvPr id="2" name="Table 2">
            <a:extLst>
              <a:ext uri="{FF2B5EF4-FFF2-40B4-BE49-F238E27FC236}">
                <a16:creationId xmlns:a16="http://schemas.microsoft.com/office/drawing/2014/main" id="{3B030F15-F99F-4A5D-8B4E-49F4818D17A4}"/>
              </a:ext>
            </a:extLst>
          </p:cNvPr>
          <p:cNvGraphicFramePr>
            <a:graphicFrameLocks noGrp="1"/>
          </p:cNvGraphicFramePr>
          <p:nvPr>
            <p:extLst>
              <p:ext uri="{D42A27DB-BD31-4B8C-83A1-F6EECF244321}">
                <p14:modId xmlns:p14="http://schemas.microsoft.com/office/powerpoint/2010/main" val="2316963004"/>
              </p:ext>
            </p:extLst>
          </p:nvPr>
        </p:nvGraphicFramePr>
        <p:xfrm>
          <a:off x="1143000" y="1752600"/>
          <a:ext cx="9982200" cy="3922516"/>
        </p:xfrm>
        <a:graphic>
          <a:graphicData uri="http://schemas.openxmlformats.org/drawingml/2006/table">
            <a:tbl>
              <a:tblPr firstRow="1" bandRow="1">
                <a:tableStyleId>{00A15C55-8517-42AA-B614-E9B94910E393}</a:tableStyleId>
              </a:tblPr>
              <a:tblGrid>
                <a:gridCol w="2484215">
                  <a:extLst>
                    <a:ext uri="{9D8B030D-6E8A-4147-A177-3AD203B41FA5}">
                      <a16:colId xmlns:a16="http://schemas.microsoft.com/office/drawing/2014/main" val="1012060038"/>
                    </a:ext>
                  </a:extLst>
                </a:gridCol>
                <a:gridCol w="3130773">
                  <a:extLst>
                    <a:ext uri="{9D8B030D-6E8A-4147-A177-3AD203B41FA5}">
                      <a16:colId xmlns:a16="http://schemas.microsoft.com/office/drawing/2014/main" val="124046626"/>
                    </a:ext>
                  </a:extLst>
                </a:gridCol>
                <a:gridCol w="4367212">
                  <a:extLst>
                    <a:ext uri="{9D8B030D-6E8A-4147-A177-3AD203B41FA5}">
                      <a16:colId xmlns:a16="http://schemas.microsoft.com/office/drawing/2014/main" val="3431601798"/>
                    </a:ext>
                  </a:extLst>
                </a:gridCol>
              </a:tblGrid>
              <a:tr h="611998">
                <a:tc>
                  <a:txBody>
                    <a:bodyPr/>
                    <a:lstStyle/>
                    <a:p>
                      <a:r>
                        <a:rPr lang="en-US" sz="1800" dirty="0"/>
                        <a:t>Policy Provision</a:t>
                      </a:r>
                    </a:p>
                  </a:txBody>
                  <a:tcPr/>
                </a:tc>
                <a:tc>
                  <a:txBody>
                    <a:bodyPr/>
                    <a:lstStyle/>
                    <a:p>
                      <a:r>
                        <a:rPr lang="en-US" sz="1800" dirty="0"/>
                        <a:t>2003 Policy</a:t>
                      </a:r>
                    </a:p>
                  </a:txBody>
                  <a:tcPr/>
                </a:tc>
                <a:tc>
                  <a:txBody>
                    <a:bodyPr/>
                    <a:lstStyle/>
                    <a:p>
                      <a:r>
                        <a:rPr lang="en-US" sz="1800" dirty="0"/>
                        <a:t>2020 Policy</a:t>
                      </a:r>
                    </a:p>
                  </a:txBody>
                  <a:tcPr/>
                </a:tc>
                <a:extLst>
                  <a:ext uri="{0D108BD9-81ED-4DB2-BD59-A6C34878D82A}">
                    <a16:rowId xmlns:a16="http://schemas.microsoft.com/office/drawing/2014/main" val="4169109856"/>
                  </a:ext>
                </a:extLst>
              </a:tr>
              <a:tr h="878084">
                <a:tc>
                  <a:txBody>
                    <a:bodyPr/>
                    <a:lstStyle/>
                    <a:p>
                      <a:r>
                        <a:rPr lang="en-US" sz="1800" b="0" dirty="0"/>
                        <a:t>Scope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Awards $500K or more a year in direct costs</a:t>
                      </a:r>
                    </a:p>
                    <a:p>
                      <a:endParaRPr lang="en-US" sz="1800" dirty="0"/>
                    </a:p>
                  </a:txBody>
                  <a:tcPr/>
                </a:tc>
                <a:tc>
                  <a:txBody>
                    <a:bodyPr/>
                    <a:lstStyle/>
                    <a:p>
                      <a:pPr marL="285750" indent="-285750">
                        <a:buFont typeface="Arial" panose="020B0604020202020204" pitchFamily="34" charset="0"/>
                        <a:buChar char="•"/>
                      </a:pPr>
                      <a:r>
                        <a:rPr lang="en-US" sz="1800" dirty="0"/>
                        <a:t>All awards generating scientific data </a:t>
                      </a:r>
                    </a:p>
                  </a:txBody>
                  <a:tcPr/>
                </a:tc>
                <a:extLst>
                  <a:ext uri="{0D108BD9-81ED-4DB2-BD59-A6C34878D82A}">
                    <a16:rowId xmlns:a16="http://schemas.microsoft.com/office/drawing/2014/main" val="1776145957"/>
                  </a:ext>
                </a:extLst>
              </a:tr>
              <a:tr h="878084">
                <a:tc>
                  <a:txBody>
                    <a:bodyPr/>
                    <a:lstStyle/>
                    <a:p>
                      <a:r>
                        <a:rPr lang="en-US" sz="1800" b="0" dirty="0"/>
                        <a:t>Data to share</a:t>
                      </a:r>
                    </a:p>
                  </a:txBody>
                  <a:tcPr/>
                </a:tc>
                <a:tc>
                  <a:txBody>
                    <a:bodyPr/>
                    <a:lstStyle/>
                    <a:p>
                      <a:pPr marL="285750" indent="-285750">
                        <a:buFont typeface="Arial" panose="020B0604020202020204" pitchFamily="34" charset="0"/>
                        <a:buChar char="•"/>
                      </a:pPr>
                      <a:r>
                        <a:rPr lang="en-US" sz="1800" dirty="0"/>
                        <a:t>Final research data</a:t>
                      </a:r>
                    </a:p>
                  </a:txBody>
                  <a:tcPr/>
                </a:tc>
                <a:tc>
                  <a:txBody>
                    <a:bodyPr/>
                    <a:lstStyle/>
                    <a:p>
                      <a:pPr marL="285750" indent="-285750">
                        <a:buFont typeface="Arial" panose="020B0604020202020204" pitchFamily="34" charset="0"/>
                        <a:buChar char="•"/>
                      </a:pPr>
                      <a:r>
                        <a:rPr lang="en-US" sz="1800" dirty="0"/>
                        <a:t>Scientific data regardless of whether data underlie a publication</a:t>
                      </a:r>
                    </a:p>
                  </a:txBody>
                  <a:tcPr/>
                </a:tc>
                <a:extLst>
                  <a:ext uri="{0D108BD9-81ED-4DB2-BD59-A6C34878D82A}">
                    <a16:rowId xmlns:a16="http://schemas.microsoft.com/office/drawing/2014/main" val="1488803446"/>
                  </a:ext>
                </a:extLst>
              </a:tr>
              <a:tr h="782780">
                <a:tc>
                  <a:txBody>
                    <a:bodyPr/>
                    <a:lstStyle/>
                    <a:p>
                      <a:r>
                        <a:rPr lang="en-US" sz="1800" b="0" dirty="0"/>
                        <a:t>Mode of sharing data</a:t>
                      </a:r>
                    </a:p>
                  </a:txBody>
                  <a:tcPr/>
                </a:tc>
                <a:tc>
                  <a:txBody>
                    <a:bodyPr/>
                    <a:lstStyle/>
                    <a:p>
                      <a:pPr marL="285750" indent="-285750">
                        <a:buFont typeface="Arial" panose="020B0604020202020204" pitchFamily="34" charset="0"/>
                        <a:buChar char="•"/>
                      </a:pPr>
                      <a:r>
                        <a:rPr lang="en-US" sz="1800" dirty="0"/>
                        <a:t>To be described in Plan</a:t>
                      </a:r>
                    </a:p>
                  </a:txBody>
                  <a:tcPr/>
                </a:tc>
                <a:tc>
                  <a:txBody>
                    <a:bodyPr/>
                    <a:lstStyle/>
                    <a:p>
                      <a:pPr marL="285750" indent="-285750">
                        <a:buFont typeface="Arial" panose="020B0604020202020204" pitchFamily="34" charset="0"/>
                        <a:buChar char="•"/>
                      </a:pPr>
                      <a:r>
                        <a:rPr lang="en-US" sz="1800" dirty="0"/>
                        <a:t>Use of established repository named in Plan</a:t>
                      </a:r>
                    </a:p>
                  </a:txBody>
                  <a:tcPr/>
                </a:tc>
                <a:extLst>
                  <a:ext uri="{0D108BD9-81ED-4DB2-BD59-A6C34878D82A}">
                    <a16:rowId xmlns:a16="http://schemas.microsoft.com/office/drawing/2014/main" val="120840240"/>
                  </a:ext>
                </a:extLst>
              </a:tr>
              <a:tr h="735254">
                <a:tc>
                  <a:txBody>
                    <a:bodyPr/>
                    <a:lstStyle/>
                    <a:p>
                      <a:r>
                        <a:rPr lang="en-US" sz="1800" b="0" dirty="0"/>
                        <a:t>Plan elements</a:t>
                      </a:r>
                    </a:p>
                  </a:txBody>
                  <a:tcPr/>
                </a:tc>
                <a:tc>
                  <a:txBody>
                    <a:bodyPr/>
                    <a:lstStyle/>
                    <a:p>
                      <a:pPr marL="285750" indent="-285750">
                        <a:buFont typeface="Arial" panose="020B0604020202020204" pitchFamily="34" charset="0"/>
                        <a:buChar char="•"/>
                      </a:pPr>
                      <a:r>
                        <a:rPr lang="en-US" sz="1800" dirty="0"/>
                        <a:t>Flexible level of detail</a:t>
                      </a:r>
                    </a:p>
                  </a:txBody>
                  <a:tcPr/>
                </a:tc>
                <a:tc>
                  <a:txBody>
                    <a:bodyPr/>
                    <a:lstStyle/>
                    <a:p>
                      <a:pPr marL="285750" indent="-285750">
                        <a:buFont typeface="Arial" panose="020B0604020202020204" pitchFamily="34" charset="0"/>
                        <a:buChar char="•"/>
                      </a:pPr>
                      <a:r>
                        <a:rPr lang="en-US" sz="1800" dirty="0"/>
                        <a:t>Detailed guidance provided in </a:t>
                      </a:r>
                      <a:r>
                        <a:rPr lang="en-US" sz="1800" dirty="0">
                          <a:hlinkClick r:id="rId4"/>
                        </a:rPr>
                        <a:t>Supplemental Information</a:t>
                      </a:r>
                      <a:endParaRPr lang="en-US" sz="1800" dirty="0"/>
                    </a:p>
                  </a:txBody>
                  <a:tcPr/>
                </a:tc>
                <a:extLst>
                  <a:ext uri="{0D108BD9-81ED-4DB2-BD59-A6C34878D82A}">
                    <a16:rowId xmlns:a16="http://schemas.microsoft.com/office/drawing/2014/main" val="316965153"/>
                  </a:ext>
                </a:extLst>
              </a:tr>
            </a:tbl>
          </a:graphicData>
        </a:graphic>
      </p:graphicFrame>
      <p:sp>
        <p:nvSpPr>
          <p:cNvPr id="8" name="TextBox 7">
            <a:extLst>
              <a:ext uri="{FF2B5EF4-FFF2-40B4-BE49-F238E27FC236}">
                <a16:creationId xmlns:a16="http://schemas.microsoft.com/office/drawing/2014/main" id="{B90D723E-6285-4583-BFA8-68860CF9F1DA}"/>
              </a:ext>
            </a:extLst>
          </p:cNvPr>
          <p:cNvSpPr txBox="1"/>
          <p:nvPr/>
        </p:nvSpPr>
        <p:spPr>
          <a:xfrm>
            <a:off x="1066800" y="5828268"/>
            <a:ext cx="9144000" cy="369332"/>
          </a:xfrm>
          <a:prstGeom prst="rect">
            <a:avLst/>
          </a:prstGeom>
          <a:noFill/>
        </p:spPr>
        <p:txBody>
          <a:bodyPr wrap="square">
            <a:spAutoFit/>
          </a:bodyPr>
          <a:lstStyle/>
          <a:p>
            <a:r>
              <a:rPr lang="en-US" sz="1800" b="1" dirty="0"/>
              <a:t>Questions</a:t>
            </a:r>
            <a:r>
              <a:rPr lang="en-US" sz="1800" dirty="0"/>
              <a:t> – Email: </a:t>
            </a:r>
            <a:r>
              <a:rPr lang="en-US" sz="1800" b="1" dirty="0"/>
              <a:t>SciencePolicy@od.nih.gov</a:t>
            </a:r>
            <a:r>
              <a:rPr lang="en-US" sz="1800" dirty="0"/>
              <a:t> (NIH Office of Science Policy (OSP))</a:t>
            </a:r>
          </a:p>
        </p:txBody>
      </p:sp>
    </p:spTree>
    <p:extLst>
      <p:ext uri="{BB962C8B-B14F-4D97-AF65-F5344CB8AC3E}">
        <p14:creationId xmlns:p14="http://schemas.microsoft.com/office/powerpoint/2010/main" val="371279585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A8C6-D5FE-4E53-818E-AA6DD2E2E853}"/>
              </a:ext>
            </a:extLst>
          </p:cNvPr>
          <p:cNvSpPr>
            <a:spLocks noGrp="1"/>
          </p:cNvSpPr>
          <p:nvPr>
            <p:ph type="title"/>
          </p:nvPr>
        </p:nvSpPr>
        <p:spPr/>
        <p:txBody>
          <a:bodyPr/>
          <a:lstStyle/>
          <a:p>
            <a:r>
              <a:rPr lang="en-US" sz="2800" kern="1200" dirty="0">
                <a:latin typeface="Arial" panose="020B0604020202020204" pitchFamily="34" charset="0"/>
                <a:ea typeface="ＭＳ Ｐゴシック" panose="020B0600070205080204" pitchFamily="34" charset="-128"/>
                <a:cs typeface="Arial" panose="020B0604020202020204" pitchFamily="34" charset="0"/>
              </a:rPr>
              <a:t>NIH Data Management and Sharing (DMS) Policy</a:t>
            </a:r>
            <a:endParaRPr lang="en-US" sz="2800" dirty="0"/>
          </a:p>
        </p:txBody>
      </p:sp>
      <p:graphicFrame>
        <p:nvGraphicFramePr>
          <p:cNvPr id="6" name="Table 6">
            <a:extLst>
              <a:ext uri="{FF2B5EF4-FFF2-40B4-BE49-F238E27FC236}">
                <a16:creationId xmlns:a16="http://schemas.microsoft.com/office/drawing/2014/main" id="{9072DDF5-8701-4D5C-AC29-97B03B041EEF}"/>
              </a:ext>
            </a:extLst>
          </p:cNvPr>
          <p:cNvGraphicFramePr>
            <a:graphicFrameLocks noGrp="1"/>
          </p:cNvGraphicFramePr>
          <p:nvPr>
            <p:ph idx="1"/>
            <p:extLst>
              <p:ext uri="{D42A27DB-BD31-4B8C-83A1-F6EECF244321}">
                <p14:modId xmlns:p14="http://schemas.microsoft.com/office/powerpoint/2010/main" val="3595966014"/>
              </p:ext>
            </p:extLst>
          </p:nvPr>
        </p:nvGraphicFramePr>
        <p:xfrm>
          <a:off x="990600" y="2030840"/>
          <a:ext cx="10388600" cy="3988960"/>
        </p:xfrm>
        <a:graphic>
          <a:graphicData uri="http://schemas.openxmlformats.org/drawingml/2006/table">
            <a:tbl>
              <a:tblPr firstRow="1" bandRow="1">
                <a:tableStyleId>{3B4B98B0-60AC-42C2-AFA5-B58CD77FA1E5}</a:tableStyleId>
              </a:tblPr>
              <a:tblGrid>
                <a:gridCol w="1346670">
                  <a:extLst>
                    <a:ext uri="{9D8B030D-6E8A-4147-A177-3AD203B41FA5}">
                      <a16:colId xmlns:a16="http://schemas.microsoft.com/office/drawing/2014/main" val="1423279068"/>
                    </a:ext>
                  </a:extLst>
                </a:gridCol>
                <a:gridCol w="9041930">
                  <a:extLst>
                    <a:ext uri="{9D8B030D-6E8A-4147-A177-3AD203B41FA5}">
                      <a16:colId xmlns:a16="http://schemas.microsoft.com/office/drawing/2014/main" val="3572217988"/>
                    </a:ext>
                  </a:extLst>
                </a:gridCol>
              </a:tblGrid>
              <a:tr h="989490">
                <a:tc>
                  <a:txBody>
                    <a:bodyPr/>
                    <a:lstStyle/>
                    <a:p>
                      <a:r>
                        <a:rPr lang="en-US" sz="1400" b="1" dirty="0">
                          <a:solidFill>
                            <a:schemeClr val="bg2">
                              <a:lumMod val="75000"/>
                            </a:schemeClr>
                          </a:solidFill>
                        </a:rPr>
                        <a:t>WHAT</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bg2">
                              <a:lumMod val="75000"/>
                            </a:schemeClr>
                          </a:solidFill>
                        </a:rPr>
                        <a:t>All research, funded or conducted in whole or in part by NIH, that results in the generation of scientific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bg2">
                              <a:lumMod val="75000"/>
                            </a:schemeClr>
                          </a:solidFill>
                        </a:rPr>
                        <a:t>Extramural grants, contracts, Intramural Research Projects, or other funding agreements </a:t>
                      </a:r>
                      <a:r>
                        <a:rPr lang="en-US" sz="1400" b="0" u="sng" dirty="0">
                          <a:solidFill>
                            <a:schemeClr val="bg2">
                              <a:lumMod val="75000"/>
                            </a:schemeClr>
                          </a:solidFill>
                        </a:rPr>
                        <a:t>regardless of NIH funding level</a:t>
                      </a:r>
                      <a:r>
                        <a:rPr lang="en-US" sz="1400" b="0" dirty="0">
                          <a:solidFill>
                            <a:schemeClr val="bg2">
                              <a:lumMod val="75000"/>
                            </a:schemeClr>
                          </a:solidFill>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bg2">
                              <a:lumMod val="75000"/>
                            </a:schemeClr>
                          </a:solidFill>
                          <a:latin typeface="+mn-lt"/>
                          <a:ea typeface="+mn-ea"/>
                          <a:cs typeface="+mn-cs"/>
                        </a:rPr>
                        <a:t>Submission of a Data Management and Sharing Plan outlining how scientific data and any accompanying metadata will be managed and shared, taking into account any potential restrictions or limitations</a:t>
                      </a:r>
                      <a:endParaRPr lang="en-US" sz="1400" b="0" strike="sngStrike" baseline="0" dirty="0">
                        <a:solidFill>
                          <a:schemeClr val="bg2">
                            <a:lumMod val="75000"/>
                          </a:schemeClr>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bg2">
                              <a:lumMod val="75000"/>
                            </a:schemeClr>
                          </a:solidFill>
                        </a:rPr>
                        <a:t>Compliance with DMS Plan approved by NIH Institutes, Centers and Offices</a:t>
                      </a:r>
                    </a:p>
                  </a:txBody>
                  <a:tcPr/>
                </a:tc>
                <a:extLst>
                  <a:ext uri="{0D108BD9-81ED-4DB2-BD59-A6C34878D82A}">
                    <a16:rowId xmlns:a16="http://schemas.microsoft.com/office/drawing/2014/main" val="1234042941"/>
                  </a:ext>
                </a:extLst>
              </a:tr>
              <a:tr h="542623">
                <a:tc>
                  <a:txBody>
                    <a:bodyPr/>
                    <a:lstStyle/>
                    <a:p>
                      <a:r>
                        <a:rPr lang="en-US" sz="1400" b="1" dirty="0">
                          <a:solidFill>
                            <a:schemeClr val="bg2">
                              <a:lumMod val="75000"/>
                            </a:schemeClr>
                          </a:solidFill>
                        </a:rPr>
                        <a:t>WHERE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2">
                              <a:lumMod val="75000"/>
                            </a:schemeClr>
                          </a:solidFill>
                        </a:rPr>
                        <a:t>High-quality data repositories that exemplify desired characteristics in the Policy and are consistent with FAIR data principles </a:t>
                      </a:r>
                      <a:endParaRPr lang="en-US" sz="1400" dirty="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1326508"/>
                  </a:ext>
                </a:extLst>
              </a:tr>
              <a:tr h="766057">
                <a:tc>
                  <a:txBody>
                    <a:bodyPr/>
                    <a:lstStyle/>
                    <a:p>
                      <a:r>
                        <a:rPr lang="en-US" sz="1400" b="1" dirty="0">
                          <a:solidFill>
                            <a:schemeClr val="bg2">
                              <a:lumMod val="75000"/>
                            </a:schemeClr>
                          </a:solidFill>
                        </a:rPr>
                        <a:t>WHEN</a:t>
                      </a:r>
                    </a:p>
                    <a:p>
                      <a:r>
                        <a:rPr lang="en-US" sz="1400" b="1" dirty="0">
                          <a:solidFill>
                            <a:schemeClr val="bg2">
                              <a:lumMod val="75000"/>
                            </a:schemeClr>
                          </a:solidFill>
                        </a:rPr>
                        <a:t>(Timeline)</a:t>
                      </a:r>
                    </a:p>
                  </a:txBody>
                  <a:tcPr/>
                </a:tc>
                <a:tc>
                  <a:txBody>
                    <a:bodyPr/>
                    <a:lstStyle/>
                    <a:p>
                      <a:pPr marL="0" indent="0">
                        <a:buFont typeface="Arial" panose="020B0604020202020204" pitchFamily="34" charset="0"/>
                        <a:buNone/>
                      </a:pPr>
                      <a:r>
                        <a:rPr lang="en-US" sz="1400" dirty="0">
                          <a:solidFill>
                            <a:schemeClr val="bg2">
                              <a:lumMod val="75000"/>
                            </a:schemeClr>
                          </a:solidFill>
                        </a:rPr>
                        <a:t>Data should be available as soon as possible and at whichever point of time comes first:</a:t>
                      </a:r>
                    </a:p>
                    <a:p>
                      <a:pPr marL="285750" indent="-285750">
                        <a:buFont typeface="Arial" panose="020B0604020202020204" pitchFamily="34" charset="0"/>
                        <a:buChar char="•"/>
                      </a:pPr>
                      <a:r>
                        <a:rPr lang="en-US" sz="1400" dirty="0">
                          <a:solidFill>
                            <a:schemeClr val="bg2">
                              <a:lumMod val="75000"/>
                            </a:schemeClr>
                          </a:solidFill>
                        </a:rPr>
                        <a:t>No later than the time of associated publication, OR</a:t>
                      </a:r>
                    </a:p>
                    <a:p>
                      <a:pPr marL="285750" indent="-285750">
                        <a:buFont typeface="Arial" panose="020B0604020202020204" pitchFamily="34" charset="0"/>
                        <a:buChar char="•"/>
                      </a:pPr>
                      <a:r>
                        <a:rPr lang="en-US" sz="1400" dirty="0">
                          <a:solidFill>
                            <a:schemeClr val="bg2">
                              <a:lumMod val="75000"/>
                            </a:schemeClr>
                          </a:solidFill>
                        </a:rPr>
                        <a:t>Before the end of the performance period</a:t>
                      </a:r>
                      <a:endParaRPr lang="en-US" sz="1400" dirty="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9180907"/>
                  </a:ext>
                </a:extLst>
              </a:tr>
              <a:tr h="766057">
                <a:tc>
                  <a:txBody>
                    <a:bodyPr/>
                    <a:lstStyle/>
                    <a:p>
                      <a:r>
                        <a:rPr lang="en-US" sz="1400" b="1" dirty="0">
                          <a:solidFill>
                            <a:schemeClr val="bg2">
                              <a:lumMod val="75000"/>
                            </a:schemeClr>
                          </a:solidFill>
                        </a:rPr>
                        <a:t>HOW</a:t>
                      </a:r>
                    </a:p>
                  </a:txBody>
                  <a:tcPr/>
                </a:tc>
                <a:tc>
                  <a:txBody>
                    <a:bodyPr/>
                    <a:lstStyle/>
                    <a:p>
                      <a:pPr marL="0" indent="0">
                        <a:buFont typeface="Arial" panose="020B0604020202020204" pitchFamily="34" charset="0"/>
                        <a:buNone/>
                      </a:pPr>
                      <a:r>
                        <a:rPr lang="en-US" sz="1400" dirty="0">
                          <a:solidFill>
                            <a:schemeClr val="bg2">
                              <a:lumMod val="75000"/>
                            </a:schemeClr>
                          </a:solidFill>
                        </a:rPr>
                        <a:t>Implementation underway. Additional FAQs and materials under development. See Policy for details on policy requirements and supplemental information.</a:t>
                      </a:r>
                    </a:p>
                  </a:txBody>
                  <a:tcPr/>
                </a:tc>
                <a:extLst>
                  <a:ext uri="{0D108BD9-81ED-4DB2-BD59-A6C34878D82A}">
                    <a16:rowId xmlns:a16="http://schemas.microsoft.com/office/drawing/2014/main" val="2307760845"/>
                  </a:ext>
                </a:extLst>
              </a:tr>
              <a:tr h="542623">
                <a:tc>
                  <a:txBody>
                    <a:bodyPr/>
                    <a:lstStyle/>
                    <a:p>
                      <a:r>
                        <a:rPr lang="en-US" sz="1400" b="1" dirty="0">
                          <a:solidFill>
                            <a:schemeClr val="bg2">
                              <a:lumMod val="75000"/>
                            </a:schemeClr>
                          </a:solidFill>
                        </a:rPr>
                        <a:t>WITH </a:t>
                      </a:r>
                    </a:p>
                    <a:p>
                      <a:r>
                        <a:rPr lang="en-US" sz="1400" b="1" dirty="0">
                          <a:solidFill>
                            <a:schemeClr val="bg2">
                              <a:lumMod val="75000"/>
                            </a:schemeClr>
                          </a:solidFill>
                        </a:rPr>
                        <a:t>WHOM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2">
                              <a:lumMod val="75000"/>
                            </a:schemeClr>
                          </a:solidFill>
                        </a:rPr>
                        <a:t>Data should be available to the broad research community</a:t>
                      </a:r>
                    </a:p>
                    <a:p>
                      <a:endParaRPr lang="en-US" sz="1400" dirty="0">
                        <a:solidFill>
                          <a:schemeClr val="bg2">
                            <a:lumMod val="75000"/>
                          </a:schemeClr>
                        </a:solidFill>
                      </a:endParaRPr>
                    </a:p>
                  </a:txBody>
                  <a:tcPr/>
                </a:tc>
                <a:extLst>
                  <a:ext uri="{0D108BD9-81ED-4DB2-BD59-A6C34878D82A}">
                    <a16:rowId xmlns:a16="http://schemas.microsoft.com/office/drawing/2014/main" val="2645012152"/>
                  </a:ext>
                </a:extLst>
              </a:tr>
            </a:tbl>
          </a:graphicData>
        </a:graphic>
      </p:graphicFrame>
      <p:sp>
        <p:nvSpPr>
          <p:cNvPr id="4" name="Slide Number Placeholder 3">
            <a:extLst>
              <a:ext uri="{FF2B5EF4-FFF2-40B4-BE49-F238E27FC236}">
                <a16:creationId xmlns:a16="http://schemas.microsoft.com/office/drawing/2014/main" id="{D1ADF960-4A75-499D-8288-4638C9AB960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7" name="Rectangle 6">
            <a:extLst>
              <a:ext uri="{FF2B5EF4-FFF2-40B4-BE49-F238E27FC236}">
                <a16:creationId xmlns:a16="http://schemas.microsoft.com/office/drawing/2014/main" id="{1D894BEA-C1C7-4C54-8500-57BA228989D4}"/>
              </a:ext>
            </a:extLst>
          </p:cNvPr>
          <p:cNvSpPr/>
          <p:nvPr/>
        </p:nvSpPr>
        <p:spPr>
          <a:xfrm>
            <a:off x="508000" y="1118248"/>
            <a:ext cx="11176000" cy="677108"/>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Scope - replaces 2003 Data Sharing Policy for new and competing applications</a:t>
            </a:r>
            <a:br>
              <a:rPr lang="en-US" sz="2000" noProof="0" dirty="0">
                <a:solidFill>
                  <a:srgbClr val="000000"/>
                </a:solidFill>
              </a:rPr>
            </a:br>
            <a:r>
              <a:rPr kumimoji="0" lang="en-US" b="0" i="0" u="none" strike="noStrike" kern="1200" cap="none" spc="0" normalizeH="0" baseline="0" noProof="0" dirty="0">
                <a:ln>
                  <a:noFill/>
                </a:ln>
                <a:solidFill>
                  <a:srgbClr val="0070C0"/>
                </a:solidFill>
                <a:effectLst/>
                <a:uLnTx/>
                <a:uFillTx/>
                <a:latin typeface="Arial" charset="0"/>
                <a:ea typeface="ＭＳ Ｐゴシック" charset="0"/>
                <a:cs typeface="Arial" charset="0"/>
              </a:rPr>
              <a:t>Effective January 25, 2023</a:t>
            </a:r>
            <a:endParaRPr kumimoji="0" lang="en-US" b="0" i="1" u="none" strike="noStrike" kern="1200" cap="none" spc="0" normalizeH="0" baseline="0" noProof="0" dirty="0">
              <a:ln>
                <a:noFill/>
              </a:ln>
              <a:solidFill>
                <a:srgbClr val="0070C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93363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13298"/>
            <a:ext cx="10972800" cy="5387502"/>
          </a:xfrm>
        </p:spPr>
        <p:txBody>
          <a:bodyPr>
            <a:normAutofit fontScale="92500" lnSpcReduction="10000"/>
          </a:bodyPr>
          <a:lstStyle/>
          <a:p>
            <a:pPr marL="0" marR="0" lvl="0" indent="0" algn="l" defTabSz="914400" rtl="0" eaLnBrk="1" fontAlgn="base" latinLnBrk="0" hangingPunct="1">
              <a:lnSpc>
                <a:spcPct val="100000"/>
              </a:lnSpc>
              <a:spcBef>
                <a:spcPts val="0"/>
              </a:spcBef>
              <a:spcAft>
                <a:spcPct val="0"/>
              </a:spcAft>
              <a:buClrTx/>
              <a:buSzTx/>
              <a:buNone/>
              <a:tabLst/>
              <a:defRPr/>
            </a:pPr>
            <a:r>
              <a:rPr kumimoji="0" lang="en-US" sz="2400" i="0" u="none" strike="noStrike" kern="0" cap="none" spc="0" normalizeH="0" baseline="0" noProof="0" dirty="0">
                <a:ln>
                  <a:noFill/>
                </a:ln>
                <a:effectLst/>
                <a:uLnTx/>
                <a:uFillTx/>
                <a:latin typeface="Arial"/>
                <a:ea typeface="ＭＳ Ｐゴシック"/>
                <a:cs typeface="Arial"/>
              </a:rPr>
              <a:t>Supplemental Information to the NIH Policy for Data Management and Sharing: </a:t>
            </a:r>
            <a:br>
              <a:rPr kumimoji="0" lang="en-US" sz="2400" i="0" u="none" strike="noStrike" kern="0" cap="none" spc="0" normalizeH="0" baseline="0" noProof="0" dirty="0">
                <a:ln>
                  <a:noFill/>
                </a:ln>
                <a:solidFill>
                  <a:srgbClr val="000000"/>
                </a:solidFill>
                <a:effectLst/>
                <a:uLnTx/>
                <a:uFillTx/>
                <a:latin typeface="Arial"/>
                <a:ea typeface="ＭＳ Ｐゴシック"/>
                <a:cs typeface="Arial"/>
              </a:rPr>
            </a:br>
            <a:r>
              <a:rPr kumimoji="0" lang="en-US" sz="2400" b="1" i="0" u="none" strike="noStrike" kern="0" cap="none" spc="0" normalizeH="0" baseline="0" noProof="0" dirty="0">
                <a:ln>
                  <a:noFill/>
                </a:ln>
                <a:solidFill>
                  <a:srgbClr val="0070C0"/>
                </a:solidFill>
                <a:effectLst/>
                <a:uLnTx/>
                <a:uFillTx/>
                <a:latin typeface="Arial"/>
                <a:ea typeface="ＭＳ Ｐゴシック"/>
                <a:cs typeface="Arial"/>
              </a:rPr>
              <a:t>Elements of an NIH Data Management and Sharing Plan</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900" b="0" i="0" u="none" strike="noStrike" kern="0" cap="none" spc="0" normalizeH="0" baseline="0" noProof="0" dirty="0">
                <a:ln>
                  <a:noFill/>
                </a:ln>
                <a:solidFill>
                  <a:srgbClr val="003366"/>
                </a:solidFill>
                <a:effectLst/>
                <a:uLnTx/>
                <a:uFillTx/>
                <a:latin typeface="Arial"/>
                <a:cs typeface="Arial"/>
              </a:rPr>
              <a:t>NOT-OD-21-014</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900" b="0" i="0" u="none" strike="noStrike" kern="0" cap="none" spc="0" normalizeH="0" baseline="0" noProof="0" dirty="0">
                <a:ln>
                  <a:noFill/>
                </a:ln>
                <a:solidFill>
                  <a:srgbClr val="003366"/>
                </a:solidFill>
                <a:effectLst/>
                <a:uLnTx/>
                <a:uFillTx/>
                <a:latin typeface="Arial"/>
                <a:cs typeface="Arial"/>
                <a:hlinkClick r:id="rId3"/>
              </a:rPr>
              <a:t>https://grants.nih.gov/grants/guide/notice-files/NOT-OD-21-014.html</a:t>
            </a:r>
            <a:endParaRPr kumimoji="0" lang="en-US" sz="1900" b="0" i="0" u="none" strike="noStrike" kern="0" cap="none" spc="0" normalizeH="0" baseline="0" noProof="0" dirty="0">
              <a:ln>
                <a:noFill/>
              </a:ln>
              <a:solidFill>
                <a:srgbClr val="003366"/>
              </a:solidFill>
              <a:effectLst/>
              <a:uLnTx/>
              <a:uFillTx/>
              <a:latin typeface="Arial"/>
              <a:cs typeface="Arial"/>
            </a:endParaRPr>
          </a:p>
          <a:p>
            <a:pPr marL="57150" indent="0">
              <a:spcBef>
                <a:spcPts val="0"/>
              </a:spcBef>
              <a:buNone/>
            </a:pPr>
            <a:endParaRPr lang="en-US" sz="2400" dirty="0"/>
          </a:p>
          <a:p>
            <a:pPr indent="-228600">
              <a:spcBef>
                <a:spcPts val="0"/>
              </a:spcBef>
              <a:buClr>
                <a:schemeClr val="tx2"/>
              </a:buClr>
            </a:pPr>
            <a:r>
              <a:rPr lang="en-US" sz="2600" b="1" dirty="0"/>
              <a:t>Recommended elements of a Plan: </a:t>
            </a:r>
          </a:p>
          <a:p>
            <a:pPr lvl="1" indent="-228600">
              <a:spcBef>
                <a:spcPts val="0"/>
              </a:spcBef>
              <a:buClr>
                <a:schemeClr val="tx2"/>
              </a:buClr>
            </a:pPr>
            <a:r>
              <a:rPr lang="en-US" sz="2100" b="1" dirty="0">
                <a:solidFill>
                  <a:schemeClr val="tx1"/>
                </a:solidFill>
                <a:ea typeface="+mn-ea"/>
              </a:rPr>
              <a:t>Data type </a:t>
            </a:r>
          </a:p>
          <a:p>
            <a:pPr lvl="2">
              <a:spcBef>
                <a:spcPts val="0"/>
              </a:spcBef>
              <a:buClr>
                <a:schemeClr val="tx2"/>
              </a:buClr>
            </a:pPr>
            <a:r>
              <a:rPr lang="en-US" sz="2100" dirty="0">
                <a:ea typeface="+mn-ea"/>
              </a:rPr>
              <a:t>Identifying data to be preserved and shared</a:t>
            </a:r>
          </a:p>
          <a:p>
            <a:pPr lvl="1">
              <a:spcBef>
                <a:spcPts val="0"/>
              </a:spcBef>
              <a:buClr>
                <a:schemeClr val="tx2"/>
              </a:buClr>
            </a:pPr>
            <a:r>
              <a:rPr lang="en-US" sz="2100" b="1" dirty="0">
                <a:solidFill>
                  <a:schemeClr val="tx1"/>
                </a:solidFill>
                <a:ea typeface="+mn-ea"/>
              </a:rPr>
              <a:t>Related tools, software, code </a:t>
            </a:r>
          </a:p>
          <a:p>
            <a:pPr lvl="2">
              <a:spcBef>
                <a:spcPts val="0"/>
              </a:spcBef>
              <a:buClr>
                <a:schemeClr val="tx2"/>
              </a:buClr>
            </a:pPr>
            <a:r>
              <a:rPr lang="en-US" sz="2100" dirty="0">
                <a:ea typeface="+mn-ea"/>
              </a:rPr>
              <a:t>Tools and software needed to access and manipulate data</a:t>
            </a:r>
          </a:p>
          <a:p>
            <a:pPr lvl="1">
              <a:spcBef>
                <a:spcPts val="0"/>
              </a:spcBef>
              <a:buClr>
                <a:schemeClr val="tx2"/>
              </a:buClr>
            </a:pPr>
            <a:r>
              <a:rPr lang="en-US" sz="2100" b="1" dirty="0">
                <a:solidFill>
                  <a:schemeClr val="tx1"/>
                </a:solidFill>
                <a:ea typeface="+mn-ea"/>
              </a:rPr>
              <a:t>Standards</a:t>
            </a:r>
          </a:p>
          <a:p>
            <a:pPr lvl="2">
              <a:spcBef>
                <a:spcPts val="0"/>
              </a:spcBef>
              <a:buClr>
                <a:schemeClr val="tx2"/>
              </a:buClr>
            </a:pPr>
            <a:r>
              <a:rPr lang="en-US" sz="2100" dirty="0">
                <a:ea typeface="+mn-ea"/>
              </a:rPr>
              <a:t>Standards to be applied to scientific data and metadata</a:t>
            </a:r>
          </a:p>
          <a:p>
            <a:pPr lvl="1">
              <a:spcBef>
                <a:spcPts val="0"/>
              </a:spcBef>
              <a:buClr>
                <a:schemeClr val="tx2"/>
              </a:buClr>
            </a:pPr>
            <a:r>
              <a:rPr lang="en-US" sz="2100" b="1" dirty="0">
                <a:solidFill>
                  <a:schemeClr val="tx1"/>
                </a:solidFill>
                <a:ea typeface="+mn-ea"/>
              </a:rPr>
              <a:t>Data preservation, access, timelines </a:t>
            </a:r>
          </a:p>
          <a:p>
            <a:pPr lvl="2">
              <a:spcBef>
                <a:spcPts val="0"/>
              </a:spcBef>
              <a:buClr>
                <a:schemeClr val="tx2"/>
              </a:buClr>
            </a:pPr>
            <a:r>
              <a:rPr lang="en-US" sz="2100" dirty="0">
                <a:ea typeface="+mn-ea"/>
              </a:rPr>
              <a:t>Repository to be used, persistent unique identifier, and when/ how long data will be available</a:t>
            </a:r>
          </a:p>
          <a:p>
            <a:pPr lvl="1">
              <a:spcBef>
                <a:spcPts val="0"/>
              </a:spcBef>
              <a:buClr>
                <a:schemeClr val="tx2"/>
              </a:buClr>
            </a:pPr>
            <a:r>
              <a:rPr lang="en-US" sz="2100" b="1" dirty="0">
                <a:solidFill>
                  <a:schemeClr val="tx1"/>
                </a:solidFill>
                <a:ea typeface="+mn-ea"/>
              </a:rPr>
              <a:t>Access, distribution, reuse considerations </a:t>
            </a:r>
          </a:p>
          <a:p>
            <a:pPr lvl="2">
              <a:spcBef>
                <a:spcPts val="0"/>
              </a:spcBef>
              <a:buClr>
                <a:schemeClr val="tx2"/>
              </a:buClr>
            </a:pPr>
            <a:r>
              <a:rPr lang="en-US" sz="2100" dirty="0">
                <a:ea typeface="+mn-ea"/>
              </a:rPr>
              <a:t>Description of factors for data access, distribution, or reuse</a:t>
            </a:r>
          </a:p>
          <a:p>
            <a:pPr lvl="1">
              <a:spcBef>
                <a:spcPts val="0"/>
              </a:spcBef>
              <a:buClr>
                <a:schemeClr val="tx2"/>
              </a:buClr>
            </a:pPr>
            <a:r>
              <a:rPr lang="en-US" sz="2100" b="1" dirty="0">
                <a:solidFill>
                  <a:schemeClr val="tx1"/>
                </a:solidFill>
                <a:ea typeface="+mn-ea"/>
              </a:rPr>
              <a:t>Oversight of data management </a:t>
            </a:r>
          </a:p>
          <a:p>
            <a:pPr lvl="2">
              <a:spcBef>
                <a:spcPts val="0"/>
              </a:spcBef>
              <a:buClr>
                <a:schemeClr val="tx2"/>
              </a:buClr>
            </a:pPr>
            <a:r>
              <a:rPr lang="en-US" sz="2100" dirty="0">
                <a:ea typeface="+mn-ea"/>
              </a:rPr>
              <a:t>Plan compliance will be monitored/ managed and by whom</a:t>
            </a:r>
          </a:p>
          <a:p>
            <a:pPr>
              <a:spcBef>
                <a:spcPts val="0"/>
              </a:spcBef>
            </a:pPr>
            <a:endParaRPr lang="en-US" sz="2400" dirty="0"/>
          </a:p>
          <a:p>
            <a:pPr>
              <a:spcBef>
                <a:spcPts val="0"/>
              </a:spcBef>
            </a:pPr>
            <a:endParaRPr lang="en-US" sz="2000" dirty="0"/>
          </a:p>
          <a:p>
            <a:pPr>
              <a:spcBef>
                <a:spcPts val="0"/>
              </a:spcBef>
            </a:pPr>
            <a:endParaRPr lang="en-US" sz="600" dirty="0"/>
          </a:p>
        </p:txBody>
      </p:sp>
      <p:sp>
        <p:nvSpPr>
          <p:cNvPr id="2" name="Title 1">
            <a:extLst>
              <a:ext uri="{FF2B5EF4-FFF2-40B4-BE49-F238E27FC236}">
                <a16:creationId xmlns:a16="http://schemas.microsoft.com/office/drawing/2014/main" id="{CD9A44E0-DFF9-44DD-A321-1DB7BC05A78D}"/>
              </a:ext>
            </a:extLst>
          </p:cNvPr>
          <p:cNvSpPr>
            <a:spLocks noGrp="1"/>
          </p:cNvSpPr>
          <p:nvPr>
            <p:ph type="title" idx="4294967295"/>
          </p:nvPr>
        </p:nvSpPr>
        <p:spPr>
          <a:xfrm>
            <a:off x="1498600" y="304800"/>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NIH Data Management and Sharing (DMS) Policy</a:t>
            </a:r>
            <a:endParaRPr lang="en-US" dirty="0"/>
          </a:p>
        </p:txBody>
      </p:sp>
    </p:spTree>
    <p:extLst>
      <p:ext uri="{BB962C8B-B14F-4D97-AF65-F5344CB8AC3E}">
        <p14:creationId xmlns:p14="http://schemas.microsoft.com/office/powerpoint/2010/main" val="384008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13298"/>
            <a:ext cx="10972800" cy="4651375"/>
          </a:xfrm>
        </p:spPr>
        <p:txBody>
          <a:bodyPr>
            <a:normAutofit/>
          </a:bodyPr>
          <a:lstStyle/>
          <a:p>
            <a:pPr marL="0" marR="0" lvl="0" indent="0" algn="l" defTabSz="914400" rtl="0" eaLnBrk="1" fontAlgn="base" latinLnBrk="0" hangingPunct="1">
              <a:lnSpc>
                <a:spcPct val="100000"/>
              </a:lnSpc>
              <a:spcBef>
                <a:spcPts val="0"/>
              </a:spcBef>
              <a:spcAft>
                <a:spcPct val="0"/>
              </a:spcAft>
              <a:buClrTx/>
              <a:buSzTx/>
              <a:buNone/>
              <a:tabLst/>
              <a:defRPr/>
            </a:pPr>
            <a:r>
              <a:rPr kumimoji="0" lang="en-US" sz="2200" b="0" i="0" u="none" strike="noStrike" kern="0" cap="none" spc="0" normalizeH="0" baseline="0" noProof="0" dirty="0">
                <a:ln>
                  <a:noFill/>
                </a:ln>
                <a:solidFill>
                  <a:srgbClr val="000000"/>
                </a:solidFill>
                <a:effectLst/>
                <a:uLnTx/>
                <a:uFillTx/>
                <a:latin typeface="Arial"/>
                <a:ea typeface="ＭＳ Ｐゴシック"/>
                <a:cs typeface="Arial"/>
              </a:rPr>
              <a:t>Supplemental Information to the NIH Policy for Data Management and Sharing: </a:t>
            </a:r>
            <a:br>
              <a:rPr kumimoji="0" lang="en-US" sz="2200" b="0" i="0" u="none" strike="noStrike" kern="0" cap="none" spc="0" normalizeH="0" baseline="0" noProof="0" dirty="0">
                <a:ln>
                  <a:noFill/>
                </a:ln>
                <a:solidFill>
                  <a:srgbClr val="000000"/>
                </a:solidFill>
                <a:effectLst/>
                <a:uLnTx/>
                <a:uFillTx/>
                <a:latin typeface="Arial"/>
                <a:ea typeface="ＭＳ Ｐゴシック"/>
                <a:cs typeface="Arial"/>
              </a:rPr>
            </a:br>
            <a:r>
              <a:rPr kumimoji="0" lang="en-US" sz="2200" b="1" i="0" u="none" strike="noStrike" kern="0" cap="none" spc="0" normalizeH="0" baseline="0" noProof="0" dirty="0">
                <a:ln>
                  <a:noFill/>
                </a:ln>
                <a:solidFill>
                  <a:srgbClr val="0070C0"/>
                </a:solidFill>
                <a:effectLst/>
                <a:uLnTx/>
                <a:uFillTx/>
                <a:latin typeface="Arial"/>
                <a:ea typeface="ＭＳ Ｐゴシック"/>
                <a:cs typeface="Arial"/>
              </a:rPr>
              <a:t>Allowable Costs for Data Management and Sharing</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a:ln>
                  <a:noFill/>
                </a:ln>
                <a:solidFill>
                  <a:srgbClr val="003366"/>
                </a:solidFill>
                <a:effectLst/>
                <a:uLnTx/>
                <a:uFillTx/>
                <a:latin typeface="Arial"/>
                <a:cs typeface="Arial"/>
              </a:rPr>
              <a:t>NOT-OD-21-015</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a:ln>
                  <a:noFill/>
                </a:ln>
                <a:solidFill>
                  <a:srgbClr val="003366"/>
                </a:solidFill>
                <a:effectLst/>
                <a:uLnTx/>
                <a:uFillTx/>
                <a:latin typeface="Arial"/>
                <a:cs typeface="Arial"/>
                <a:hlinkClick r:id="rId3"/>
              </a:rPr>
              <a:t>https://grants.nih.gov/grants/guide/notice-files/NOT-OD-21-015.html</a:t>
            </a:r>
            <a:endParaRPr kumimoji="0" lang="en-US" sz="1800" b="0" i="0" u="none" strike="noStrike" kern="0" cap="none" spc="0" normalizeH="0" baseline="0" noProof="0" dirty="0">
              <a:ln>
                <a:noFill/>
              </a:ln>
              <a:solidFill>
                <a:srgbClr val="003366"/>
              </a:solidFill>
              <a:effectLst/>
              <a:uLnTx/>
              <a:uFillTx/>
              <a:latin typeface="Arial"/>
              <a:cs typeface="Arial"/>
            </a:endParaRPr>
          </a:p>
          <a:p>
            <a:pPr marL="0" marR="0" lvl="0" indent="0" algn="l" defTabSz="914400" rtl="0" eaLnBrk="1" fontAlgn="base" latinLnBrk="0" hangingPunct="1">
              <a:lnSpc>
                <a:spcPct val="100000"/>
              </a:lnSpc>
              <a:spcBef>
                <a:spcPts val="0"/>
              </a:spcBef>
              <a:spcAft>
                <a:spcPct val="0"/>
              </a:spcAft>
              <a:buClrTx/>
              <a:buSzTx/>
              <a:buNone/>
              <a:tabLst/>
              <a:defRPr/>
            </a:pPr>
            <a:endParaRPr lang="en-US" sz="2400" dirty="0"/>
          </a:p>
          <a:p>
            <a:pPr marL="457200">
              <a:lnSpc>
                <a:spcPct val="90000"/>
              </a:lnSpc>
              <a:spcBef>
                <a:spcPts val="0"/>
              </a:spcBef>
              <a:spcAft>
                <a:spcPts val="600"/>
              </a:spcAft>
              <a:buClr>
                <a:srgbClr val="007FA9"/>
              </a:buClr>
            </a:pPr>
            <a:r>
              <a:rPr lang="en-US" sz="2400" b="1" dirty="0">
                <a:solidFill>
                  <a:schemeClr val="tx1"/>
                </a:solidFill>
                <a:ea typeface="+mn-ea"/>
                <a:cs typeface="+mn-cs"/>
              </a:rPr>
              <a:t>Reasonable costs allowed in budget requests</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Curating data/developing supporting documentation</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Preserving/sharing data through repositories</a:t>
            </a:r>
          </a:p>
          <a:p>
            <a:pPr marL="800100" lvl="1">
              <a:lnSpc>
                <a:spcPct val="90000"/>
              </a:lnSpc>
              <a:spcBef>
                <a:spcPts val="0"/>
              </a:spcBef>
              <a:spcAft>
                <a:spcPts val="2400"/>
              </a:spcAft>
              <a:buClr>
                <a:schemeClr val="tx2"/>
              </a:buClr>
              <a:buFont typeface="Calibri" panose="020F0502020204030204" pitchFamily="34" charset="0"/>
              <a:buChar char="–"/>
            </a:pPr>
            <a:r>
              <a:rPr lang="en-US" sz="1800" dirty="0">
                <a:solidFill>
                  <a:schemeClr val="tx1"/>
                </a:solidFill>
                <a:ea typeface="+mn-ea"/>
                <a:cs typeface="+mn-cs"/>
              </a:rPr>
              <a:t>Local data management considerations</a:t>
            </a:r>
          </a:p>
          <a:p>
            <a:pPr indent="-228600">
              <a:lnSpc>
                <a:spcPct val="90000"/>
              </a:lnSpc>
              <a:spcBef>
                <a:spcPts val="0"/>
              </a:spcBef>
              <a:spcAft>
                <a:spcPts val="600"/>
              </a:spcAft>
              <a:buClr>
                <a:srgbClr val="007FA9"/>
              </a:buClr>
            </a:pPr>
            <a:r>
              <a:rPr lang="en-US" sz="2400" b="1" u="sng" dirty="0">
                <a:solidFill>
                  <a:schemeClr val="tx1"/>
                </a:solidFill>
                <a:ea typeface="+mn-ea"/>
                <a:cs typeface="+mn-cs"/>
              </a:rPr>
              <a:t>NOT</a:t>
            </a:r>
            <a:r>
              <a:rPr lang="en-US" sz="2400" b="1" dirty="0">
                <a:solidFill>
                  <a:schemeClr val="tx1"/>
                </a:solidFill>
                <a:ea typeface="+mn-ea"/>
                <a:cs typeface="+mn-cs"/>
              </a:rPr>
              <a:t> considered data sharing costs </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Infrastructure costs typically included in indirect costs</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Costs associated with the routine conduct of research (e.g., costs of gaining access to research data)</a:t>
            </a:r>
          </a:p>
          <a:p>
            <a:pPr>
              <a:spcBef>
                <a:spcPts val="0"/>
              </a:spcBef>
            </a:pPr>
            <a:endParaRPr lang="en-US" sz="2400" dirty="0"/>
          </a:p>
          <a:p>
            <a:pPr>
              <a:spcBef>
                <a:spcPts val="0"/>
              </a:spcBef>
            </a:pPr>
            <a:endParaRPr lang="en-US" sz="2000" dirty="0"/>
          </a:p>
          <a:p>
            <a:pPr>
              <a:spcBef>
                <a:spcPts val="0"/>
              </a:spcBef>
            </a:pPr>
            <a:endParaRPr lang="en-US" sz="600" dirty="0"/>
          </a:p>
        </p:txBody>
      </p:sp>
      <p:sp>
        <p:nvSpPr>
          <p:cNvPr id="2" name="Title 1">
            <a:extLst>
              <a:ext uri="{FF2B5EF4-FFF2-40B4-BE49-F238E27FC236}">
                <a16:creationId xmlns:a16="http://schemas.microsoft.com/office/drawing/2014/main" id="{CD9A44E0-DFF9-44DD-A321-1DB7BC05A78D}"/>
              </a:ext>
            </a:extLst>
          </p:cNvPr>
          <p:cNvSpPr>
            <a:spLocks noGrp="1"/>
          </p:cNvSpPr>
          <p:nvPr>
            <p:ph type="title" idx="4294967295"/>
          </p:nvPr>
        </p:nvSpPr>
        <p:spPr>
          <a:xfrm>
            <a:off x="1498600" y="304800"/>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NIH Data Management and Sharing (DMS) Policy</a:t>
            </a:r>
            <a:endParaRPr lang="en-US" dirty="0"/>
          </a:p>
        </p:txBody>
      </p:sp>
    </p:spTree>
    <p:extLst>
      <p:ext uri="{BB962C8B-B14F-4D97-AF65-F5344CB8AC3E}">
        <p14:creationId xmlns:p14="http://schemas.microsoft.com/office/powerpoint/2010/main" val="7592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13298"/>
            <a:ext cx="10972800" cy="5158902"/>
          </a:xfrm>
        </p:spPr>
        <p:txBody>
          <a:bodyPr>
            <a:normAutofit/>
          </a:bodyPr>
          <a:lstStyle/>
          <a:p>
            <a:pPr marL="0" marR="0" lvl="0" indent="0" algn="l" defTabSz="914400" rtl="0" eaLnBrk="1" fontAlgn="base" latinLnBrk="0" hangingPunct="1">
              <a:lnSpc>
                <a:spcPct val="100000"/>
              </a:lnSpc>
              <a:spcBef>
                <a:spcPts val="0"/>
              </a:spcBef>
              <a:spcAft>
                <a:spcPct val="0"/>
              </a:spcAft>
              <a:buClrTx/>
              <a:buSzTx/>
              <a:buNone/>
              <a:tabLst/>
              <a:defRPr/>
            </a:pPr>
            <a:r>
              <a:rPr kumimoji="0" lang="en-US" sz="2200" b="0" i="0" u="none" strike="noStrike" kern="0" cap="none" spc="0" normalizeH="0" baseline="0" noProof="0" dirty="0">
                <a:ln>
                  <a:noFill/>
                </a:ln>
                <a:solidFill>
                  <a:srgbClr val="000000"/>
                </a:solidFill>
                <a:effectLst/>
                <a:uLnTx/>
                <a:uFillTx/>
                <a:latin typeface="Arial"/>
                <a:ea typeface="ＭＳ Ｐゴシック"/>
                <a:cs typeface="Arial"/>
              </a:rPr>
              <a:t>Supplemental Information to the NIH Policy for Data Management and Sharing: </a:t>
            </a:r>
            <a:br>
              <a:rPr kumimoji="0" lang="en-US" sz="2200" b="0" i="0" u="none" strike="noStrike" kern="0" cap="none" spc="0" normalizeH="0" baseline="0" noProof="0" dirty="0">
                <a:ln>
                  <a:noFill/>
                </a:ln>
                <a:solidFill>
                  <a:srgbClr val="000000"/>
                </a:solidFill>
                <a:effectLst/>
                <a:uLnTx/>
                <a:uFillTx/>
                <a:latin typeface="Arial"/>
                <a:ea typeface="ＭＳ Ｐゴシック"/>
                <a:cs typeface="Arial"/>
              </a:rPr>
            </a:br>
            <a:r>
              <a:rPr kumimoji="0" lang="en-US" sz="2200" b="1" i="0" u="none" strike="noStrike" kern="0" cap="none" spc="0" normalizeH="0" baseline="0" noProof="0" dirty="0">
                <a:ln>
                  <a:noFill/>
                </a:ln>
                <a:solidFill>
                  <a:srgbClr val="0070C0"/>
                </a:solidFill>
                <a:effectLst/>
                <a:uLnTx/>
                <a:uFillTx/>
                <a:latin typeface="Arial"/>
                <a:ea typeface="ＭＳ Ｐゴシック"/>
                <a:cs typeface="Arial"/>
              </a:rPr>
              <a:t>Selecting a Repository for Data Resulting from NIH-Supported Research</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a:ln>
                  <a:noFill/>
                </a:ln>
                <a:solidFill>
                  <a:srgbClr val="003366"/>
                </a:solidFill>
                <a:effectLst/>
                <a:uLnTx/>
                <a:uFillTx/>
                <a:latin typeface="Arial"/>
                <a:cs typeface="Arial"/>
              </a:rPr>
              <a:t>NOT-OD-21-016</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a:ln>
                  <a:noFill/>
                </a:ln>
                <a:solidFill>
                  <a:srgbClr val="003366"/>
                </a:solidFill>
                <a:effectLst/>
                <a:uLnTx/>
                <a:uFillTx/>
                <a:latin typeface="Arial"/>
                <a:cs typeface="Arial"/>
                <a:hlinkClick r:id="rId3"/>
              </a:rPr>
              <a:t>https://grants.nih.gov/grants/guide/notice-files/NOT-OD-21-016.html</a:t>
            </a:r>
            <a:endParaRPr kumimoji="0" lang="en-US" sz="1800" b="0" i="0" u="none" strike="noStrike" kern="0" cap="none" spc="0" normalizeH="0" baseline="0" noProof="0" dirty="0">
              <a:ln>
                <a:noFill/>
              </a:ln>
              <a:solidFill>
                <a:srgbClr val="003366"/>
              </a:solidFill>
              <a:effectLst/>
              <a:uLnTx/>
              <a:uFillTx/>
              <a:latin typeface="Arial"/>
              <a:cs typeface="Arial"/>
            </a:endParaRPr>
          </a:p>
          <a:p>
            <a:pPr marL="0" marR="0" lvl="0" indent="0" algn="l" defTabSz="914400" rtl="0" eaLnBrk="1" fontAlgn="base" latinLnBrk="0" hangingPunct="1">
              <a:lnSpc>
                <a:spcPct val="100000"/>
              </a:lnSpc>
              <a:spcBef>
                <a:spcPts val="0"/>
              </a:spcBef>
              <a:spcAft>
                <a:spcPct val="0"/>
              </a:spcAft>
              <a:buClrTx/>
              <a:buSzTx/>
              <a:buNone/>
              <a:tabLst/>
              <a:defRPr/>
            </a:pPr>
            <a:endParaRPr lang="en-US" sz="2000" dirty="0"/>
          </a:p>
          <a:p>
            <a:pPr marL="346075" marR="0" lvl="0" indent="-228600" algn="l" defTabSz="914400" rtl="0" eaLnBrk="1" fontAlgn="auto" latinLnBrk="0" hangingPunct="1">
              <a:lnSpc>
                <a:spcPct val="100000"/>
              </a:lnSpc>
              <a:spcBef>
                <a:spcPts val="0"/>
              </a:spcBef>
              <a:spcAft>
                <a:spcPts val="600"/>
              </a:spcAft>
              <a:buClr>
                <a:srgbClr val="005F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ea typeface="+mn-ea"/>
                <a:cs typeface="Arial" charset="0"/>
              </a:rPr>
              <a:t>Encourages use of established repositories to improve </a:t>
            </a:r>
            <a:r>
              <a:rPr kumimoji="0" lang="en-US" sz="2400" b="1" i="0" u="none" strike="noStrike" kern="1200" cap="none" spc="0" normalizeH="0" baseline="0" noProof="0" dirty="0" err="1">
                <a:ln>
                  <a:noFill/>
                </a:ln>
                <a:solidFill>
                  <a:srgbClr val="000000"/>
                </a:solidFill>
                <a:effectLst/>
                <a:uLnTx/>
                <a:uFillTx/>
                <a:ea typeface="+mn-ea"/>
                <a:cs typeface="Arial" charset="0"/>
              </a:rPr>
              <a:t>FAIRness</a:t>
            </a:r>
            <a:r>
              <a:rPr kumimoji="0" lang="en-US" sz="2400" b="1" i="0" u="none" strike="noStrike" kern="1200" cap="none" spc="0" normalizeH="0" baseline="0" noProof="0" dirty="0">
                <a:ln>
                  <a:noFill/>
                </a:ln>
                <a:solidFill>
                  <a:srgbClr val="000000"/>
                </a:solidFill>
                <a:effectLst/>
                <a:uLnTx/>
                <a:uFillTx/>
                <a:ea typeface="+mn-ea"/>
                <a:cs typeface="Arial" charset="0"/>
              </a:rPr>
              <a:t> </a:t>
            </a:r>
          </a:p>
          <a:p>
            <a:pPr marL="746125" lvl="1" indent="-228600" fontAlgn="auto">
              <a:spcBef>
                <a:spcPts val="0"/>
              </a:spcBef>
              <a:spcAft>
                <a:spcPts val="600"/>
              </a:spcAft>
              <a:buClr>
                <a:srgbClr val="005F7A"/>
              </a:buClr>
              <a:buFont typeface="Arial" panose="020B0604020202020204" pitchFamily="34" charset="0"/>
              <a:buChar char="•"/>
              <a:defRPr/>
            </a:pPr>
            <a:r>
              <a:rPr lang="en-US" sz="2000" kern="1200" dirty="0">
                <a:solidFill>
                  <a:srgbClr val="000000"/>
                </a:solidFill>
                <a:ea typeface="+mn-ea"/>
                <a:cs typeface="Arial" charset="0"/>
              </a:rPr>
              <a:t>Includes broader data repository ecosystem supported by other organizations</a:t>
            </a:r>
          </a:p>
          <a:p>
            <a:pPr marL="746125" lvl="1" indent="-228600" fontAlgn="auto">
              <a:spcBef>
                <a:spcPts val="0"/>
              </a:spcBef>
              <a:spcAft>
                <a:spcPts val="600"/>
              </a:spcAft>
              <a:buClr>
                <a:srgbClr val="005F7A"/>
              </a:buClr>
              <a:buFont typeface="Arial" panose="020B0604020202020204" pitchFamily="34" charset="0"/>
              <a:buChar char="•"/>
              <a:defRPr/>
            </a:pPr>
            <a:r>
              <a:rPr kumimoji="0" lang="en-US" sz="2000" i="0" u="none" strike="noStrike" kern="1200" cap="none" spc="0" normalizeH="0" baseline="0" noProof="0" dirty="0">
                <a:ln>
                  <a:noFill/>
                </a:ln>
                <a:solidFill>
                  <a:srgbClr val="000000"/>
                </a:solidFill>
                <a:effectLst/>
                <a:uLnTx/>
                <a:uFillTx/>
                <a:ea typeface="+mn-ea"/>
                <a:cs typeface="Arial" charset="0"/>
              </a:rPr>
              <a:t>Provides considerations for storing human data</a:t>
            </a:r>
            <a:br>
              <a:rPr kumimoji="0" lang="en-US" sz="2000" i="0" u="none" strike="noStrike" kern="1200" cap="none" spc="0" normalizeH="0" baseline="0" noProof="0" dirty="0">
                <a:ln>
                  <a:noFill/>
                </a:ln>
                <a:solidFill>
                  <a:srgbClr val="000000"/>
                </a:solidFill>
                <a:effectLst/>
                <a:uLnTx/>
                <a:uFillTx/>
                <a:ea typeface="+mn-ea"/>
                <a:cs typeface="Arial" charset="0"/>
              </a:rPr>
            </a:br>
            <a:endParaRPr kumimoji="0" lang="en-US" sz="2000" i="0" u="none" strike="noStrike" kern="1200" cap="none" spc="0" normalizeH="0" baseline="0" noProof="0" dirty="0">
              <a:ln>
                <a:noFill/>
              </a:ln>
              <a:solidFill>
                <a:srgbClr val="000000"/>
              </a:solidFill>
              <a:effectLst/>
              <a:uLnTx/>
              <a:uFillTx/>
              <a:ea typeface="+mn-ea"/>
              <a:cs typeface="Arial" charset="0"/>
            </a:endParaRPr>
          </a:p>
          <a:p>
            <a:pPr marL="346075" marR="0" lvl="0" indent="-228600" algn="l" defTabSz="914400" rtl="0" eaLnBrk="1" fontAlgn="auto" latinLnBrk="0" hangingPunct="1">
              <a:lnSpc>
                <a:spcPct val="100000"/>
              </a:lnSpc>
              <a:spcBef>
                <a:spcPts val="0"/>
              </a:spcBef>
              <a:spcAft>
                <a:spcPts val="600"/>
              </a:spcAft>
              <a:buClr>
                <a:srgbClr val="005F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ea typeface="+mn-ea"/>
                <a:cs typeface="Arial" charset="0"/>
              </a:rPr>
              <a:t>Helps investigators identify appropriate data repositories</a:t>
            </a:r>
          </a:p>
          <a:p>
            <a:pPr marL="746125" lvl="1" indent="-228600" fontAlgn="auto">
              <a:spcBef>
                <a:spcPts val="0"/>
              </a:spcBef>
              <a:spcAft>
                <a:spcPts val="600"/>
              </a:spcAft>
              <a:buClr>
                <a:srgbClr val="005F7A"/>
              </a:buClr>
              <a:buFont typeface="Arial" panose="020B0604020202020204" pitchFamily="34" charset="0"/>
              <a:buChar char="•"/>
              <a:defRPr/>
            </a:pPr>
            <a:r>
              <a:rPr kumimoji="0" lang="en-US" sz="2000" i="0" u="none" strike="noStrike" kern="1200" cap="none" spc="0" normalizeH="0" baseline="0" noProof="0" dirty="0">
                <a:ln>
                  <a:noFill/>
                </a:ln>
                <a:solidFill>
                  <a:srgbClr val="000000"/>
                </a:solidFill>
                <a:effectLst/>
                <a:uLnTx/>
                <a:uFillTx/>
                <a:ea typeface="+mn-ea"/>
                <a:cs typeface="Arial" charset="0"/>
              </a:rPr>
              <a:t>Provides desirable characteristics</a:t>
            </a:r>
          </a:p>
          <a:p>
            <a:pPr marL="746125" lvl="1" indent="-228600" fontAlgn="auto">
              <a:spcBef>
                <a:spcPts val="0"/>
              </a:spcBef>
              <a:spcAft>
                <a:spcPts val="600"/>
              </a:spcAft>
              <a:buClr>
                <a:srgbClr val="005F7A"/>
              </a:buClr>
              <a:buFont typeface="Arial" panose="020B0604020202020204" pitchFamily="34" charset="0"/>
              <a:buChar char="•"/>
              <a:defRPr/>
            </a:pPr>
            <a:r>
              <a:rPr kumimoji="0" lang="en-US" sz="2000" i="0" u="none" strike="noStrike" kern="1200" cap="none" spc="0" normalizeH="0" baseline="0" noProof="0" dirty="0">
                <a:ln>
                  <a:noFill/>
                </a:ln>
                <a:solidFill>
                  <a:srgbClr val="000000"/>
                </a:solidFill>
                <a:effectLst/>
                <a:uLnTx/>
                <a:uFillTx/>
                <a:ea typeface="+mn-ea"/>
                <a:cs typeface="Arial" charset="0"/>
              </a:rPr>
              <a:t>Refers to list of NIH-supported data repositories</a:t>
            </a:r>
            <a:br>
              <a:rPr kumimoji="0" lang="en-US" sz="2000" i="0" u="none" strike="noStrike" kern="1200" cap="none" spc="0" normalizeH="0" baseline="0" noProof="0" dirty="0">
                <a:ln>
                  <a:noFill/>
                </a:ln>
                <a:solidFill>
                  <a:srgbClr val="000000"/>
                </a:solidFill>
                <a:effectLst/>
                <a:uLnTx/>
                <a:uFillTx/>
                <a:ea typeface="+mn-ea"/>
                <a:cs typeface="Arial" charset="0"/>
              </a:rPr>
            </a:br>
            <a:endParaRPr kumimoji="0" lang="en-US" sz="2000" i="0" u="none" strike="noStrike" kern="1200" cap="none" spc="0" normalizeH="0" baseline="0" noProof="0" dirty="0">
              <a:ln>
                <a:noFill/>
              </a:ln>
              <a:solidFill>
                <a:srgbClr val="000000"/>
              </a:solidFill>
              <a:effectLst/>
              <a:uLnTx/>
              <a:uFillTx/>
              <a:ea typeface="+mn-ea"/>
              <a:cs typeface="Arial" charset="0"/>
            </a:endParaRPr>
          </a:p>
          <a:p>
            <a:pPr marL="346075" marR="0" lvl="0" indent="-2301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ea typeface="+mn-ea"/>
                <a:cs typeface="Arial" charset="0"/>
              </a:rPr>
              <a:t>NIH ICs may designate specific data repository(</a:t>
            </a:r>
            <a:r>
              <a:rPr kumimoji="0" lang="en-US" sz="2400" b="1" i="0" u="none" strike="noStrike" kern="1200" cap="none" spc="0" normalizeH="0" baseline="0" noProof="0" dirty="0" err="1">
                <a:ln>
                  <a:noFill/>
                </a:ln>
                <a:solidFill>
                  <a:srgbClr val="000000"/>
                </a:solidFill>
                <a:effectLst/>
                <a:uLnTx/>
                <a:uFillTx/>
                <a:ea typeface="+mn-ea"/>
                <a:cs typeface="Arial" charset="0"/>
              </a:rPr>
              <a:t>ies</a:t>
            </a:r>
            <a:r>
              <a:rPr kumimoji="0" lang="en-US" sz="2400" b="1" i="0" u="none" strike="noStrike" kern="1200" cap="none" spc="0" normalizeH="0" baseline="0" noProof="0" dirty="0">
                <a:ln>
                  <a:noFill/>
                </a:ln>
                <a:solidFill>
                  <a:srgbClr val="000000"/>
                </a:solidFill>
                <a:effectLst/>
                <a:uLnTx/>
                <a:uFillTx/>
                <a:ea typeface="+mn-ea"/>
                <a:cs typeface="Arial" charset="0"/>
              </a:rPr>
              <a:t>)</a:t>
            </a:r>
          </a:p>
          <a:p>
            <a:pPr>
              <a:spcBef>
                <a:spcPts val="0"/>
              </a:spcBef>
            </a:pPr>
            <a:endParaRPr lang="en-US" sz="600" dirty="0"/>
          </a:p>
        </p:txBody>
      </p:sp>
      <p:sp>
        <p:nvSpPr>
          <p:cNvPr id="2" name="Title 1">
            <a:extLst>
              <a:ext uri="{FF2B5EF4-FFF2-40B4-BE49-F238E27FC236}">
                <a16:creationId xmlns:a16="http://schemas.microsoft.com/office/drawing/2014/main" id="{CD9A44E0-DFF9-44DD-A321-1DB7BC05A78D}"/>
              </a:ext>
            </a:extLst>
          </p:cNvPr>
          <p:cNvSpPr>
            <a:spLocks noGrp="1"/>
          </p:cNvSpPr>
          <p:nvPr>
            <p:ph type="title" idx="4294967295"/>
          </p:nvPr>
        </p:nvSpPr>
        <p:spPr>
          <a:xfrm>
            <a:off x="1498600" y="304800"/>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NIH Data Management and Sharing (DMS) Policy</a:t>
            </a:r>
            <a:endParaRPr lang="en-US" dirty="0"/>
          </a:p>
        </p:txBody>
      </p:sp>
    </p:spTree>
    <p:extLst>
      <p:ext uri="{BB962C8B-B14F-4D97-AF65-F5344CB8AC3E}">
        <p14:creationId xmlns:p14="http://schemas.microsoft.com/office/powerpoint/2010/main" val="5807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13298"/>
            <a:ext cx="10972800" cy="5158902"/>
          </a:xfrm>
        </p:spPr>
        <p:txBody>
          <a:bodyPr>
            <a:normAutofit fontScale="85000" lnSpcReduction="20000"/>
          </a:bodyPr>
          <a:lstStyle/>
          <a:p>
            <a:pPr marL="557784" lvl="1">
              <a:lnSpc>
                <a:spcPct val="120000"/>
              </a:lnSpc>
              <a:spcBef>
                <a:spcPts val="0"/>
              </a:spcBef>
              <a:buClr>
                <a:schemeClr val="accent2"/>
              </a:buClr>
              <a:buFont typeface="Calibri" panose="020F0502020204030204" pitchFamily="34" charset="0"/>
              <a:buChar char="–"/>
            </a:pPr>
            <a:r>
              <a:rPr lang="en-US" sz="3100" b="1" dirty="0">
                <a:solidFill>
                  <a:schemeClr val="tx1"/>
                </a:solidFill>
              </a:rPr>
              <a:t>Outreach activities: </a:t>
            </a:r>
            <a:r>
              <a:rPr lang="en-US" sz="3100" dirty="0">
                <a:solidFill>
                  <a:schemeClr val="tx1"/>
                </a:solidFill>
              </a:rPr>
              <a:t>engaging the community to make aware of the policy, what it does and does not mean (no biospecimens!), and understand implementation challenges (e.g., </a:t>
            </a:r>
            <a:r>
              <a:rPr lang="en-US" sz="3100" dirty="0">
                <a:solidFill>
                  <a:schemeClr val="tx1"/>
                </a:solidFill>
                <a:hlinkClick r:id="rId3"/>
              </a:rPr>
              <a:t>April 2021 NASEM workshop on the culture of data management &amp; sharing</a:t>
            </a:r>
            <a:r>
              <a:rPr lang="en-US" sz="3100" dirty="0">
                <a:solidFill>
                  <a:schemeClr val="tx1"/>
                </a:solidFill>
              </a:rPr>
              <a:t>)</a:t>
            </a:r>
            <a:endParaRPr lang="en-US" sz="3100" b="1" dirty="0">
              <a:solidFill>
                <a:schemeClr val="tx1"/>
              </a:solidFill>
            </a:endParaRPr>
          </a:p>
          <a:p>
            <a:pPr marL="557784" lvl="1">
              <a:lnSpc>
                <a:spcPct val="120000"/>
              </a:lnSpc>
              <a:spcBef>
                <a:spcPts val="0"/>
              </a:spcBef>
              <a:buClr>
                <a:schemeClr val="accent2"/>
              </a:buClr>
              <a:buFont typeface="Calibri" panose="020F0502020204030204" pitchFamily="34" charset="0"/>
              <a:buChar char="–"/>
            </a:pPr>
            <a:endParaRPr lang="en-US" sz="3100" b="1" dirty="0">
              <a:solidFill>
                <a:schemeClr val="tx1"/>
              </a:solidFill>
            </a:endParaRPr>
          </a:p>
          <a:p>
            <a:pPr marL="557784" lvl="1">
              <a:lnSpc>
                <a:spcPct val="120000"/>
              </a:lnSpc>
              <a:spcBef>
                <a:spcPts val="0"/>
              </a:spcBef>
              <a:buClr>
                <a:schemeClr val="accent2"/>
              </a:buClr>
              <a:buFont typeface="Calibri" panose="020F0502020204030204" pitchFamily="34" charset="0"/>
              <a:buChar char="–"/>
            </a:pPr>
            <a:r>
              <a:rPr lang="en-US" sz="3100" b="1" dirty="0">
                <a:solidFill>
                  <a:schemeClr val="tx1"/>
                </a:solidFill>
              </a:rPr>
              <a:t>Enhance compliance mechanisms: </a:t>
            </a:r>
            <a:r>
              <a:rPr lang="en-US" sz="3100" dirty="0">
                <a:solidFill>
                  <a:schemeClr val="tx1"/>
                </a:solidFill>
              </a:rPr>
              <a:t>building tools to streamline compliance and facilitate tracking, public posting of Plans</a:t>
            </a:r>
            <a:endParaRPr lang="en-US" sz="3100" b="1" dirty="0">
              <a:solidFill>
                <a:schemeClr val="tx1"/>
              </a:solidFill>
            </a:endParaRPr>
          </a:p>
          <a:p>
            <a:pPr marL="557784" lvl="1">
              <a:lnSpc>
                <a:spcPct val="120000"/>
              </a:lnSpc>
              <a:spcBef>
                <a:spcPts val="0"/>
              </a:spcBef>
              <a:buClr>
                <a:schemeClr val="accent2"/>
              </a:buClr>
              <a:buFont typeface="Calibri" panose="020F0502020204030204" pitchFamily="34" charset="0"/>
              <a:buChar char="–"/>
            </a:pPr>
            <a:endParaRPr lang="en-US" sz="3100" b="1" dirty="0">
              <a:solidFill>
                <a:schemeClr val="tx1"/>
              </a:solidFill>
            </a:endParaRPr>
          </a:p>
          <a:p>
            <a:pPr marL="557784" lvl="1">
              <a:lnSpc>
                <a:spcPct val="120000"/>
              </a:lnSpc>
              <a:spcBef>
                <a:spcPts val="0"/>
              </a:spcBef>
              <a:buClr>
                <a:schemeClr val="accent2"/>
              </a:buClr>
              <a:buFont typeface="Calibri" panose="020F0502020204030204" pitchFamily="34" charset="0"/>
              <a:buChar char="–"/>
            </a:pPr>
            <a:r>
              <a:rPr lang="en-US" sz="3100" b="1" dirty="0">
                <a:solidFill>
                  <a:schemeClr val="tx1"/>
                </a:solidFill>
              </a:rPr>
              <a:t>Develop resources:</a:t>
            </a:r>
            <a:r>
              <a:rPr lang="en-US" sz="3100" dirty="0">
                <a:solidFill>
                  <a:schemeClr val="tx1"/>
                </a:solidFill>
              </a:rPr>
              <a:t> harmonize with NIH policies (e.g., GDS Policy), develop FAQs, guidance</a:t>
            </a:r>
          </a:p>
          <a:p>
            <a:pPr marL="557784" lvl="1">
              <a:lnSpc>
                <a:spcPct val="120000"/>
              </a:lnSpc>
              <a:spcBef>
                <a:spcPts val="0"/>
              </a:spcBef>
              <a:buClr>
                <a:schemeClr val="accent2"/>
              </a:buClr>
              <a:buFont typeface="Calibri" panose="020F0502020204030204" pitchFamily="34" charset="0"/>
              <a:buChar char="–"/>
            </a:pPr>
            <a:endParaRPr lang="en-US" sz="3100" b="1" dirty="0">
              <a:solidFill>
                <a:schemeClr val="tx1"/>
              </a:solidFill>
            </a:endParaRPr>
          </a:p>
          <a:p>
            <a:pPr marL="557784" lvl="1">
              <a:lnSpc>
                <a:spcPct val="120000"/>
              </a:lnSpc>
              <a:spcBef>
                <a:spcPts val="0"/>
              </a:spcBef>
              <a:buClr>
                <a:schemeClr val="accent2"/>
              </a:buClr>
              <a:buFont typeface="Calibri" panose="020F0502020204030204" pitchFamily="34" charset="0"/>
              <a:buChar char="–"/>
            </a:pPr>
            <a:r>
              <a:rPr lang="en-US" sz="3100" b="1" dirty="0">
                <a:solidFill>
                  <a:schemeClr val="tx1"/>
                </a:solidFill>
              </a:rPr>
              <a:t>Strengthen incentives</a:t>
            </a:r>
            <a:r>
              <a:rPr lang="en-US" sz="3100" dirty="0">
                <a:solidFill>
                  <a:schemeClr val="tx1"/>
                </a:solidFill>
              </a:rPr>
              <a:t> for data sharing, e.g., through data citation</a:t>
            </a:r>
            <a:endParaRPr lang="en-US" sz="600" dirty="0"/>
          </a:p>
        </p:txBody>
      </p:sp>
      <p:sp>
        <p:nvSpPr>
          <p:cNvPr id="2" name="Title 1">
            <a:extLst>
              <a:ext uri="{FF2B5EF4-FFF2-40B4-BE49-F238E27FC236}">
                <a16:creationId xmlns:a16="http://schemas.microsoft.com/office/drawing/2014/main" id="{CD9A44E0-DFF9-44DD-A321-1DB7BC05A78D}"/>
              </a:ext>
            </a:extLst>
          </p:cNvPr>
          <p:cNvSpPr>
            <a:spLocks noGrp="1"/>
          </p:cNvSpPr>
          <p:nvPr>
            <p:ph type="title" idx="4294967295"/>
          </p:nvPr>
        </p:nvSpPr>
        <p:spPr>
          <a:xfrm>
            <a:off x="1498600" y="304800"/>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Implementation Activities</a:t>
            </a:r>
            <a:endParaRPr lang="en-US" dirty="0"/>
          </a:p>
        </p:txBody>
      </p:sp>
    </p:spTree>
    <p:extLst>
      <p:ext uri="{BB962C8B-B14F-4D97-AF65-F5344CB8AC3E}">
        <p14:creationId xmlns:p14="http://schemas.microsoft.com/office/powerpoint/2010/main" val="199642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295400"/>
            <a:ext cx="10972800" cy="4369273"/>
          </a:xfrm>
        </p:spPr>
        <p:txBody>
          <a:bodyPr>
            <a:normAutofit/>
          </a:bodyPr>
          <a:lstStyle/>
          <a:p>
            <a:pPr marL="0" indent="0">
              <a:spcBef>
                <a:spcPts val="0"/>
              </a:spcBef>
              <a:buNone/>
            </a:pPr>
            <a:endParaRPr lang="en-US" sz="1600" dirty="0"/>
          </a:p>
          <a:p>
            <a:pPr marL="0" indent="0" algn="ctr">
              <a:spcBef>
                <a:spcPts val="0"/>
              </a:spcBef>
              <a:buNone/>
            </a:pPr>
            <a:r>
              <a:rPr lang="en-US" b="1" dirty="0"/>
              <a:t>AFTER-HOURS CONVERSATIONS - Auditorium A</a:t>
            </a:r>
            <a:endParaRPr lang="en-US" sz="1400" dirty="0"/>
          </a:p>
          <a:p>
            <a:pPr marL="0" indent="0" algn="ctr">
              <a:spcBef>
                <a:spcPts val="0"/>
              </a:spcBef>
              <a:buNone/>
            </a:pPr>
            <a:br>
              <a:rPr lang="en-US" b="1" dirty="0">
                <a:solidFill>
                  <a:srgbClr val="0070C0"/>
                </a:solidFill>
              </a:rPr>
            </a:br>
            <a:r>
              <a:rPr lang="en-US" b="1" dirty="0">
                <a:solidFill>
                  <a:srgbClr val="0070C0"/>
                </a:solidFill>
              </a:rPr>
              <a:t>Update on Implementation of the New Data Management and Sharing Policy</a:t>
            </a:r>
          </a:p>
          <a:p>
            <a:pPr marL="0" indent="0" algn="ctr">
              <a:spcBef>
                <a:spcPts val="0"/>
              </a:spcBef>
              <a:buNone/>
            </a:pPr>
            <a:endParaRPr lang="en-US" sz="1600" dirty="0"/>
          </a:p>
          <a:p>
            <a:pPr marL="0" indent="0" algn="ctr">
              <a:spcBef>
                <a:spcPts val="0"/>
              </a:spcBef>
              <a:buNone/>
            </a:pPr>
            <a:r>
              <a:rPr lang="en-US" sz="3600" b="1" dirty="0"/>
              <a:t>Thursday November 4, 2021</a:t>
            </a:r>
          </a:p>
          <a:p>
            <a:pPr marL="0" indent="0" algn="ctr">
              <a:spcBef>
                <a:spcPts val="0"/>
              </a:spcBef>
              <a:buNone/>
            </a:pPr>
            <a:r>
              <a:rPr lang="en-US" sz="3600" b="1" dirty="0"/>
              <a:t>5:00 – 5:45 PM     </a:t>
            </a:r>
          </a:p>
        </p:txBody>
      </p:sp>
      <p:sp>
        <p:nvSpPr>
          <p:cNvPr id="2" name="Title 1">
            <a:extLst>
              <a:ext uri="{FF2B5EF4-FFF2-40B4-BE49-F238E27FC236}">
                <a16:creationId xmlns:a16="http://schemas.microsoft.com/office/drawing/2014/main" id="{CD9A44E0-DFF9-44DD-A321-1DB7BC05A78D}"/>
              </a:ext>
            </a:extLst>
          </p:cNvPr>
          <p:cNvSpPr>
            <a:spLocks noGrp="1"/>
          </p:cNvSpPr>
          <p:nvPr>
            <p:ph type="title" idx="4294967295"/>
          </p:nvPr>
        </p:nvSpPr>
        <p:spPr>
          <a:xfrm>
            <a:off x="1498600" y="304800"/>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Data Management and Sharing Policy- continued</a:t>
            </a:r>
            <a:endParaRPr lang="en-US" dirty="0"/>
          </a:p>
        </p:txBody>
      </p:sp>
    </p:spTree>
    <p:extLst>
      <p:ext uri="{BB962C8B-B14F-4D97-AF65-F5344CB8AC3E}">
        <p14:creationId xmlns:p14="http://schemas.microsoft.com/office/powerpoint/2010/main" val="3153598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219200"/>
            <a:ext cx="11582400" cy="4038600"/>
          </a:xfrm>
        </p:spPr>
        <p:txBody>
          <a:bodyPr>
            <a:noAutofit/>
          </a:bodyPr>
          <a:lstStyle/>
          <a:p>
            <a:pPr>
              <a:lnSpc>
                <a:spcPct val="90000"/>
              </a:lnSpc>
            </a:pPr>
            <a:r>
              <a:rPr lang="en-US" sz="2400" dirty="0"/>
              <a:t>Grantees own the data they develop with federal funds.</a:t>
            </a:r>
          </a:p>
          <a:p>
            <a:pPr lvl="1">
              <a:lnSpc>
                <a:spcPct val="90000"/>
              </a:lnSpc>
            </a:pPr>
            <a:r>
              <a:rPr lang="en-US" sz="2400" dirty="0">
                <a:solidFill>
                  <a:schemeClr val="tx1"/>
                </a:solidFill>
              </a:rPr>
              <a:t>NIH Grants Policy Statement 8.2.1.</a:t>
            </a:r>
          </a:p>
          <a:p>
            <a:pPr>
              <a:lnSpc>
                <a:spcPct val="90000"/>
              </a:lnSpc>
            </a:pPr>
            <a:endParaRPr lang="en-US" sz="2400" dirty="0"/>
          </a:p>
          <a:p>
            <a:pPr>
              <a:lnSpc>
                <a:spcPct val="90000"/>
              </a:lnSpc>
            </a:pPr>
            <a:r>
              <a:rPr lang="en-US" sz="2400" dirty="0"/>
              <a:t>Public Access Policy Final peer reviewed manuscript, upon acceptance for publication must be published at: </a:t>
            </a:r>
            <a:r>
              <a:rPr lang="en-US" sz="2400" dirty="0">
                <a:hlinkClick r:id="rId3">
                  <a:extLst>
                    <a:ext uri="{A12FA001-AC4F-418D-AE19-62706E023703}">
                      <ahyp:hlinkClr xmlns:ahyp="http://schemas.microsoft.com/office/drawing/2018/hyperlinkcolor" val="tx"/>
                    </a:ext>
                  </a:extLst>
                </a:hlinkClick>
              </a:rPr>
              <a:t>http://www.pubmedcentral.nih.gov</a:t>
            </a:r>
            <a:r>
              <a:rPr lang="en-US" sz="2400" dirty="0"/>
              <a:t>.</a:t>
            </a:r>
          </a:p>
          <a:p>
            <a:pPr lvl="1">
              <a:lnSpc>
                <a:spcPct val="90000"/>
              </a:lnSpc>
            </a:pPr>
            <a:r>
              <a:rPr lang="en-US" sz="2400" dirty="0">
                <a:solidFill>
                  <a:schemeClr val="tx1"/>
                </a:solidFill>
              </a:rPr>
              <a:t>NIH Grants Policy Statement 8.2.2.</a:t>
            </a:r>
          </a:p>
          <a:p>
            <a:endParaRPr lang="en-US" sz="2400" dirty="0"/>
          </a:p>
          <a:p>
            <a:r>
              <a:rPr lang="en-US" sz="2400" dirty="0"/>
              <a:t>NIH Research Tools Policy requires sharing of unique research materials/biological materials (“research tools”).</a:t>
            </a:r>
          </a:p>
          <a:p>
            <a:pPr lvl="1"/>
            <a:r>
              <a:rPr lang="en-US" sz="2400" dirty="0">
                <a:solidFill>
                  <a:schemeClr val="tx1"/>
                </a:solidFill>
              </a:rPr>
              <a:t>NIH Grants Policy Statement 8.2.3.</a:t>
            </a:r>
          </a:p>
        </p:txBody>
      </p:sp>
      <p:sp>
        <p:nvSpPr>
          <p:cNvPr id="2" name="Title 1">
            <a:extLst>
              <a:ext uri="{FF2B5EF4-FFF2-40B4-BE49-F238E27FC236}">
                <a16:creationId xmlns:a16="http://schemas.microsoft.com/office/drawing/2014/main" id="{5EE4296F-57B7-4CC4-9DCA-0FC87CB97149}"/>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Resources: Select NIH Grants Policy Excerpts</a:t>
            </a:r>
            <a:endParaRPr lang="en-US" dirty="0">
              <a:effectLst/>
            </a:endParaRPr>
          </a:p>
          <a:p>
            <a:endParaRPr lang="en-US" dirty="0"/>
          </a:p>
        </p:txBody>
      </p:sp>
    </p:spTree>
    <p:extLst>
      <p:ext uri="{BB962C8B-B14F-4D97-AF65-F5344CB8AC3E}">
        <p14:creationId xmlns:p14="http://schemas.microsoft.com/office/powerpoint/2010/main" val="44563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2BAF-BB1D-4F81-9C25-62D2683F1BB0}"/>
              </a:ext>
            </a:extLst>
          </p:cNvPr>
          <p:cNvSpPr>
            <a:spLocks noGrp="1"/>
          </p:cNvSpPr>
          <p:nvPr>
            <p:ph type="title" idx="4294967295"/>
          </p:nvPr>
        </p:nvSpPr>
        <p:spPr>
          <a:xfrm>
            <a:off x="990600" y="-76200"/>
            <a:ext cx="10972800" cy="1143000"/>
          </a:xfrm>
        </p:spPr>
        <p:txBody>
          <a:bodyPr>
            <a:normAutofit/>
          </a:bodyPr>
          <a:lstStyle/>
          <a:p>
            <a:r>
              <a:rPr lang="en-US" sz="3200" b="1" dirty="0"/>
              <a:t>Overview</a:t>
            </a:r>
            <a:endParaRPr lang="en-US" sz="3600" b="1" dirty="0"/>
          </a:p>
        </p:txBody>
      </p:sp>
      <p:sp>
        <p:nvSpPr>
          <p:cNvPr id="3" name="Content Placeholder 2">
            <a:extLst>
              <a:ext uri="{FF2B5EF4-FFF2-40B4-BE49-F238E27FC236}">
                <a16:creationId xmlns:a16="http://schemas.microsoft.com/office/drawing/2014/main" id="{2728B448-33E9-4982-9483-78F967934FCA}"/>
              </a:ext>
            </a:extLst>
          </p:cNvPr>
          <p:cNvSpPr>
            <a:spLocks noGrp="1"/>
          </p:cNvSpPr>
          <p:nvPr>
            <p:ph idx="4294967295"/>
          </p:nvPr>
        </p:nvSpPr>
        <p:spPr>
          <a:xfrm>
            <a:off x="419100" y="838200"/>
            <a:ext cx="11353800" cy="6248400"/>
          </a:xfrm>
        </p:spPr>
        <p:txBody>
          <a:bodyPr>
            <a:normAutofit/>
          </a:bodyPr>
          <a:lstStyle/>
          <a:p>
            <a:r>
              <a:rPr lang="en-US" sz="2800" dirty="0"/>
              <a:t>Background for NIH data sharing initiatives and focus on selected policies</a:t>
            </a:r>
            <a:br>
              <a:rPr lang="en-US" sz="2800" dirty="0"/>
            </a:br>
            <a:endParaRPr lang="en-US" sz="1200" dirty="0"/>
          </a:p>
          <a:p>
            <a:endParaRPr lang="en-US" sz="1600" dirty="0"/>
          </a:p>
          <a:p>
            <a:r>
              <a:rPr lang="en-US" sz="2800" dirty="0"/>
              <a:t>Refresher: NIH Research Tools Policy and 2003 Data Sharing Policy</a:t>
            </a:r>
          </a:p>
          <a:p>
            <a:endParaRPr lang="en-US" sz="2400" dirty="0"/>
          </a:p>
          <a:p>
            <a:r>
              <a:rPr lang="en-US" sz="2800" dirty="0"/>
              <a:t>Overview: NIH Genomic Data Sharing (GDS) Policy</a:t>
            </a:r>
          </a:p>
          <a:p>
            <a:endParaRPr lang="en-US" sz="1600" dirty="0"/>
          </a:p>
          <a:p>
            <a:r>
              <a:rPr lang="en-US" sz="2800" dirty="0"/>
              <a:t>Evolution of Agency-Wide Access for Federally Funded Research Results</a:t>
            </a:r>
          </a:p>
          <a:p>
            <a:endParaRPr lang="en-US" sz="1600" dirty="0"/>
          </a:p>
          <a:p>
            <a:r>
              <a:rPr lang="en-US" sz="2800" dirty="0"/>
              <a:t>Update: Final NIH Policy on Data Management and Sharing (DMS) </a:t>
            </a:r>
          </a:p>
          <a:p>
            <a:endParaRPr lang="en-US" sz="1200" dirty="0"/>
          </a:p>
          <a:p>
            <a:pPr marL="0" indent="0">
              <a:buNone/>
            </a:pPr>
            <a:endParaRPr lang="en-US" sz="2800" dirty="0"/>
          </a:p>
        </p:txBody>
      </p:sp>
    </p:spTree>
    <p:extLst>
      <p:ext uri="{BB962C8B-B14F-4D97-AF65-F5344CB8AC3E}">
        <p14:creationId xmlns:p14="http://schemas.microsoft.com/office/powerpoint/2010/main" val="33643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48EE2-A983-46AA-9E74-F3EEA5B373F8}"/>
              </a:ext>
            </a:extLst>
          </p:cNvPr>
          <p:cNvSpPr>
            <a:spLocks noGrp="1"/>
          </p:cNvSpPr>
          <p:nvPr>
            <p:ph idx="4294967295"/>
          </p:nvPr>
        </p:nvSpPr>
        <p:spPr>
          <a:xfrm>
            <a:off x="609600" y="1295400"/>
            <a:ext cx="10972800" cy="4525963"/>
          </a:xfrm>
        </p:spPr>
        <p:txBody>
          <a:bodyPr>
            <a:normAutofit fontScale="92500" lnSpcReduction="10000"/>
          </a:bodyPr>
          <a:lstStyle/>
          <a:p>
            <a:r>
              <a:rPr lang="en-US" sz="2800" dirty="0"/>
              <a:t>NIH Genomic Data Sharing</a:t>
            </a:r>
            <a:endParaRPr lang="en-US" sz="2800" dirty="0">
              <a:hlinkClick r:id="rId3">
                <a:extLst>
                  <a:ext uri="{A12FA001-AC4F-418D-AE19-62706E023703}">
                    <ahyp:hlinkClr xmlns:ahyp="http://schemas.microsoft.com/office/drawing/2018/hyperlinkcolor" val="tx"/>
                  </a:ext>
                </a:extLst>
              </a:hlinkClick>
            </a:endParaRPr>
          </a:p>
          <a:p>
            <a:pPr lvl="1"/>
            <a:r>
              <a:rPr lang="en-US" dirty="0">
                <a:solidFill>
                  <a:schemeClr val="tx1"/>
                </a:solidFill>
                <a:hlinkClick r:id="rId3">
                  <a:extLst>
                    <a:ext uri="{A12FA001-AC4F-418D-AE19-62706E023703}">
                      <ahyp:hlinkClr xmlns:ahyp="http://schemas.microsoft.com/office/drawing/2018/hyperlinkcolor" val="tx"/>
                    </a:ext>
                  </a:extLst>
                </a:hlinkClick>
              </a:rPr>
              <a:t>https://osp.od.nih.gov/scientific-sharing/genomic-data-sharing/</a:t>
            </a:r>
            <a:endParaRPr lang="en-US" dirty="0">
              <a:solidFill>
                <a:schemeClr val="tx1"/>
              </a:solidFill>
            </a:endParaRPr>
          </a:p>
          <a:p>
            <a:r>
              <a:rPr lang="en-US" sz="2800" dirty="0"/>
              <a:t>NIH Research Tools Policy</a:t>
            </a:r>
          </a:p>
          <a:p>
            <a:pPr lvl="1"/>
            <a:r>
              <a:rPr lang="en-US" dirty="0">
                <a:solidFill>
                  <a:schemeClr val="tx1"/>
                </a:solidFill>
                <a:hlinkClick r:id="rId4">
                  <a:extLst>
                    <a:ext uri="{A12FA001-AC4F-418D-AE19-62706E023703}">
                      <ahyp:hlinkClr xmlns:ahyp="http://schemas.microsoft.com/office/drawing/2018/hyperlinkcolor" val="tx"/>
                    </a:ext>
                  </a:extLst>
                </a:hlinkClick>
              </a:rPr>
              <a:t>https://grants.nih.gov/grants/intell-property_64FR72090.pdf</a:t>
            </a:r>
            <a:endParaRPr lang="en-US" dirty="0">
              <a:solidFill>
                <a:schemeClr val="tx1"/>
              </a:solidFill>
            </a:endParaRPr>
          </a:p>
          <a:p>
            <a:r>
              <a:rPr lang="en-US" sz="2800" dirty="0"/>
              <a:t>NIH Public Access Policy</a:t>
            </a:r>
          </a:p>
          <a:p>
            <a:pPr lvl="1"/>
            <a:r>
              <a:rPr lang="en-US" dirty="0">
                <a:solidFill>
                  <a:schemeClr val="tx1"/>
                </a:solidFill>
                <a:hlinkClick r:id="rId5">
                  <a:extLst>
                    <a:ext uri="{A12FA001-AC4F-418D-AE19-62706E023703}">
                      <ahyp:hlinkClr xmlns:ahyp="http://schemas.microsoft.com/office/drawing/2018/hyperlinkcolor" val="tx"/>
                    </a:ext>
                  </a:extLst>
                </a:hlinkClick>
              </a:rPr>
              <a:t>http://publicaccess.nih.gov/</a:t>
            </a:r>
            <a:endParaRPr lang="en-US" dirty="0">
              <a:solidFill>
                <a:schemeClr val="tx1"/>
              </a:solidFill>
            </a:endParaRPr>
          </a:p>
          <a:p>
            <a:r>
              <a:rPr lang="en-US" sz="2800" dirty="0"/>
              <a:t>NIH Data Sharing Policies</a:t>
            </a:r>
          </a:p>
          <a:p>
            <a:pPr lvl="1"/>
            <a:r>
              <a:rPr lang="en-US" dirty="0">
                <a:solidFill>
                  <a:schemeClr val="tx1"/>
                </a:solidFill>
                <a:hlinkClick r:id="rId6">
                  <a:extLst>
                    <a:ext uri="{A12FA001-AC4F-418D-AE19-62706E023703}">
                      <ahyp:hlinkClr xmlns:ahyp="http://schemas.microsoft.com/office/drawing/2018/hyperlinkcolor" val="tx"/>
                    </a:ext>
                  </a:extLst>
                </a:hlinkClick>
              </a:rPr>
              <a:t>https://grants.nih.gov/policy/sharing.htm</a:t>
            </a:r>
            <a:endParaRPr lang="en-US" dirty="0">
              <a:solidFill>
                <a:schemeClr val="tx1"/>
              </a:solidFill>
            </a:endParaRPr>
          </a:p>
          <a:p>
            <a:r>
              <a:rPr lang="en-US" sz="2800" dirty="0"/>
              <a:t>NIH Data Management and Sharing Policy</a:t>
            </a:r>
          </a:p>
          <a:p>
            <a:pPr marR="0" lvl="1" defTabSz="914400" latinLnBrk="0">
              <a:buClrTx/>
              <a:buSzTx/>
              <a:buFontTx/>
              <a:buChar char="–"/>
              <a:tabLst/>
              <a:defRPr/>
            </a:pPr>
            <a:r>
              <a:rPr lang="en-US" dirty="0">
                <a:solidFill>
                  <a:schemeClr val="tx1"/>
                </a:solidFill>
                <a:hlinkClick r:id="rId7">
                  <a:extLst>
                    <a:ext uri="{A12FA001-AC4F-418D-AE19-62706E023703}">
                      <ahyp:hlinkClr xmlns:ahyp="http://schemas.microsoft.com/office/drawing/2018/hyperlinkcolor" val="tx"/>
                    </a:ext>
                  </a:extLst>
                </a:hlinkClick>
              </a:rPr>
              <a:t>https://grants.nih.gov/grants/guide/notice-files/NOT-OD-21-013.html</a:t>
            </a:r>
            <a:endParaRPr lang="en-US" dirty="0">
              <a:solidFill>
                <a:schemeClr val="tx1"/>
              </a:solidFill>
            </a:endParaRPr>
          </a:p>
          <a:p>
            <a:pPr lvl="1"/>
            <a:endParaRPr lang="en-US" dirty="0"/>
          </a:p>
          <a:p>
            <a:pPr lvl="1"/>
            <a:endParaRPr lang="en-US" dirty="0">
              <a:solidFill>
                <a:schemeClr val="tx1"/>
              </a:solidFill>
            </a:endParaRPr>
          </a:p>
        </p:txBody>
      </p:sp>
      <p:sp>
        <p:nvSpPr>
          <p:cNvPr id="2" name="Title 1">
            <a:extLst>
              <a:ext uri="{FF2B5EF4-FFF2-40B4-BE49-F238E27FC236}">
                <a16:creationId xmlns:a16="http://schemas.microsoft.com/office/drawing/2014/main" id="{1F76D8B9-FD0C-4B70-87A2-0D9F26405E58}"/>
              </a:ext>
            </a:extLst>
          </p:cNvPr>
          <p:cNvSpPr>
            <a:spLocks noGrp="1"/>
          </p:cNvSpPr>
          <p:nvPr>
            <p:ph type="title" idx="4294967295"/>
          </p:nvPr>
        </p:nvSpPr>
        <p:spPr/>
        <p:txBody>
          <a:bodyPr/>
          <a:lstStyle/>
          <a:p>
            <a:pPr rtl="0" fontAlgn="base"/>
            <a:r>
              <a:rPr lang="en-US" sz="3200" dirty="0">
                <a:effectLst/>
                <a:latin typeface="Arial" panose="020B0604020202020204" pitchFamily="34" charset="0"/>
                <a:ea typeface="ＭＳ Ｐゴシック" panose="020B0600070205080204" pitchFamily="34" charset="-128"/>
                <a:cs typeface="Arial" panose="020B0604020202020204" pitchFamily="34" charset="0"/>
              </a:rPr>
              <a:t>Resources: Links</a:t>
            </a:r>
            <a:endParaRPr lang="en-US" dirty="0">
              <a:effectLst/>
            </a:endParaRPr>
          </a:p>
          <a:p>
            <a:endParaRPr lang="en-US" dirty="0"/>
          </a:p>
        </p:txBody>
      </p:sp>
    </p:spTree>
    <p:extLst>
      <p:ext uri="{BB962C8B-B14F-4D97-AF65-F5344CB8AC3E}">
        <p14:creationId xmlns:p14="http://schemas.microsoft.com/office/powerpoint/2010/main" val="3468993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70928-D94D-45D4-818D-6631C765922E}"/>
              </a:ext>
            </a:extLst>
          </p:cNvPr>
          <p:cNvSpPr>
            <a:spLocks noGrp="1"/>
          </p:cNvSpPr>
          <p:nvPr>
            <p:ph idx="4294967295"/>
          </p:nvPr>
        </p:nvSpPr>
        <p:spPr>
          <a:xfrm>
            <a:off x="609600" y="1371601"/>
            <a:ext cx="10515600" cy="3581400"/>
          </a:xfrm>
        </p:spPr>
        <p:txBody>
          <a:bodyPr>
            <a:normAutofit/>
          </a:bodyPr>
          <a:lstStyle/>
          <a:p>
            <a:pPr marL="0" indent="0">
              <a:buNone/>
            </a:pPr>
            <a:r>
              <a:rPr lang="en-US" sz="3300" dirty="0"/>
              <a:t>We would like to thank </a:t>
            </a:r>
            <a:r>
              <a:rPr lang="en-US" sz="3300" b="1" dirty="0"/>
              <a:t>Cheryl Smith</a:t>
            </a:r>
            <a:r>
              <a:rPr lang="en-US" sz="3300" dirty="0"/>
              <a:t> (NIH/OSP), </a:t>
            </a:r>
            <a:r>
              <a:rPr lang="en-US" sz="3300" b="1" dirty="0"/>
              <a:t>Ellen Wann </a:t>
            </a:r>
            <a:r>
              <a:rPr lang="en-US" sz="3300" dirty="0"/>
              <a:t>(NIH/OSP), </a:t>
            </a:r>
            <a:r>
              <a:rPr lang="en-US" sz="3300" b="1" dirty="0"/>
              <a:t>Taunton Paine </a:t>
            </a:r>
            <a:r>
              <a:rPr lang="en-US" sz="3300" dirty="0"/>
              <a:t>(NIH/OSP), and </a:t>
            </a:r>
            <a:r>
              <a:rPr lang="en-US" sz="3300" b="1" dirty="0"/>
              <a:t>Cindy Danielson </a:t>
            </a:r>
            <a:r>
              <a:rPr lang="en-US" sz="3300" dirty="0"/>
              <a:t>(NIH/OER) for their contributions to this presentation.</a:t>
            </a:r>
          </a:p>
        </p:txBody>
      </p:sp>
      <p:sp>
        <p:nvSpPr>
          <p:cNvPr id="2" name="Title 1">
            <a:extLst>
              <a:ext uri="{FF2B5EF4-FFF2-40B4-BE49-F238E27FC236}">
                <a16:creationId xmlns:a16="http://schemas.microsoft.com/office/drawing/2014/main" id="{615618F2-FCBE-4371-A2A8-D7E8CD125436}"/>
              </a:ext>
            </a:extLst>
          </p:cNvPr>
          <p:cNvSpPr>
            <a:spLocks noGrp="1"/>
          </p:cNvSpPr>
          <p:nvPr>
            <p:ph type="title" idx="4294967295"/>
          </p:nvPr>
        </p:nvSpPr>
        <p:spPr>
          <a:xfrm>
            <a:off x="1524000" y="3810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Acknowledgements</a:t>
            </a:r>
            <a:endParaRPr lang="en-US" dirty="0">
              <a:effectLst/>
            </a:endParaRPr>
          </a:p>
          <a:p>
            <a:endParaRPr lang="en-US" dirty="0"/>
          </a:p>
        </p:txBody>
      </p:sp>
    </p:spTree>
    <p:extLst>
      <p:ext uri="{BB962C8B-B14F-4D97-AF65-F5344CB8AC3E}">
        <p14:creationId xmlns:p14="http://schemas.microsoft.com/office/powerpoint/2010/main" val="4027017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783F7773-4BA1-4AF2-A566-AEA85E677263}"/>
              </a:ext>
              <a:ext uri="{C183D7F6-B498-43B3-948B-1728B52AA6E4}">
                <adec:decorative xmlns:adec="http://schemas.microsoft.com/office/drawing/2017/decorative" val="1"/>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810000" y="1295400"/>
            <a:ext cx="4800600" cy="3913533"/>
          </a:xfrm>
          <a:prstGeom prst="rect">
            <a:avLst/>
          </a:prstGeom>
        </p:spPr>
      </p:pic>
      <p:sp>
        <p:nvSpPr>
          <p:cNvPr id="2" name="TextBox 1">
            <a:extLst>
              <a:ext uri="{FF2B5EF4-FFF2-40B4-BE49-F238E27FC236}">
                <a16:creationId xmlns:a16="http://schemas.microsoft.com/office/drawing/2014/main" id="{5E12495E-9DFD-464B-98E2-C75E65A82340}"/>
              </a:ext>
            </a:extLst>
          </p:cNvPr>
          <p:cNvSpPr txBox="1"/>
          <p:nvPr/>
        </p:nvSpPr>
        <p:spPr>
          <a:xfrm>
            <a:off x="2514600" y="4885767"/>
            <a:ext cx="7543800" cy="646331"/>
          </a:xfrm>
          <a:prstGeom prst="rect">
            <a:avLst/>
          </a:prstGeom>
          <a:noFill/>
        </p:spPr>
        <p:txBody>
          <a:bodyPr wrap="square" rtlCol="0">
            <a:spAutoFit/>
          </a:bodyPr>
          <a:lstStyle/>
          <a:p>
            <a:pPr algn="ctr"/>
            <a:r>
              <a:rPr lang="en-US" sz="3600" dirty="0"/>
              <a:t>Thank you!</a:t>
            </a:r>
          </a:p>
        </p:txBody>
      </p:sp>
      <p:sp>
        <p:nvSpPr>
          <p:cNvPr id="3" name="Title 2">
            <a:extLst>
              <a:ext uri="{FF2B5EF4-FFF2-40B4-BE49-F238E27FC236}">
                <a16:creationId xmlns:a16="http://schemas.microsoft.com/office/drawing/2014/main" id="{931D8C2A-D4CA-411B-8480-FD174CA6ABBE}"/>
              </a:ext>
            </a:extLst>
          </p:cNvPr>
          <p:cNvSpPr>
            <a:spLocks noGrp="1"/>
          </p:cNvSpPr>
          <p:nvPr>
            <p:ph type="title" idx="4294967295"/>
          </p:nvPr>
        </p:nvSpPr>
        <p:spPr>
          <a:xfrm>
            <a:off x="1524000" y="304800"/>
            <a:ext cx="10160000" cy="563563"/>
          </a:xfrm>
        </p:spPr>
        <p:txBody>
          <a:bodyPr/>
          <a:lstStyle/>
          <a:p>
            <a:pPr rtl="0" fontAlgn="base"/>
            <a:r>
              <a:rPr lang="en-US" sz="3200" dirty="0">
                <a:effectLst/>
                <a:latin typeface="Arial" panose="020B0604020202020204" pitchFamily="34" charset="0"/>
                <a:ea typeface="ＭＳ Ｐゴシック" panose="020B0600070205080204" pitchFamily="34" charset="-128"/>
                <a:cs typeface="Arial" panose="020B0604020202020204" pitchFamily="34" charset="0"/>
              </a:rPr>
              <a:t>Questions?</a:t>
            </a:r>
            <a:endParaRPr lang="en-US" dirty="0">
              <a:effectLst/>
            </a:endParaRPr>
          </a:p>
          <a:p>
            <a:endParaRPr lang="en-US" dirty="0"/>
          </a:p>
        </p:txBody>
      </p:sp>
      <p:sp>
        <p:nvSpPr>
          <p:cNvPr id="5" name="TextBox 4">
            <a:extLst>
              <a:ext uri="{FF2B5EF4-FFF2-40B4-BE49-F238E27FC236}">
                <a16:creationId xmlns:a16="http://schemas.microsoft.com/office/drawing/2014/main" id="{DCE3F321-CA94-4137-BA69-1ADD305FABF7}"/>
              </a:ext>
            </a:extLst>
          </p:cNvPr>
          <p:cNvSpPr txBox="1"/>
          <p:nvPr/>
        </p:nvSpPr>
        <p:spPr>
          <a:xfrm>
            <a:off x="2514600" y="5715000"/>
            <a:ext cx="7543800" cy="523220"/>
          </a:xfrm>
          <a:prstGeom prst="rect">
            <a:avLst/>
          </a:prstGeom>
          <a:noFill/>
        </p:spPr>
        <p:txBody>
          <a:bodyPr wrap="square" rtlCol="0">
            <a:spAutoFit/>
          </a:bodyPr>
          <a:lstStyle/>
          <a:p>
            <a:pPr algn="ctr"/>
            <a:r>
              <a:rPr lang="en-US" sz="2800" dirty="0">
                <a:hlinkClick r:id="rId4"/>
              </a:rPr>
              <a:t>GDS@mail.nih.gov</a:t>
            </a:r>
            <a:endParaRPr lang="en-US" sz="2800" dirty="0"/>
          </a:p>
        </p:txBody>
      </p:sp>
    </p:spTree>
    <p:extLst>
      <p:ext uri="{BB962C8B-B14F-4D97-AF65-F5344CB8AC3E}">
        <p14:creationId xmlns:p14="http://schemas.microsoft.com/office/powerpoint/2010/main" val="115382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295400"/>
            <a:ext cx="10972800" cy="4369273"/>
          </a:xfrm>
        </p:spPr>
        <p:txBody>
          <a:bodyPr>
            <a:normAutofit/>
          </a:bodyPr>
          <a:lstStyle/>
          <a:p>
            <a:pPr marL="0" indent="0">
              <a:spcBef>
                <a:spcPts val="0"/>
              </a:spcBef>
              <a:buNone/>
            </a:pPr>
            <a:endParaRPr lang="en-US" sz="1600" dirty="0"/>
          </a:p>
          <a:p>
            <a:pPr marL="0" indent="0" algn="ctr">
              <a:spcBef>
                <a:spcPts val="0"/>
              </a:spcBef>
              <a:buNone/>
            </a:pPr>
            <a:r>
              <a:rPr lang="en-US" b="1" dirty="0"/>
              <a:t>AFTER-HOURS CONVERSATIONS - Auditorium A</a:t>
            </a:r>
            <a:endParaRPr lang="en-US" sz="1400" dirty="0"/>
          </a:p>
          <a:p>
            <a:pPr marL="0" indent="0" algn="ctr">
              <a:spcBef>
                <a:spcPts val="0"/>
              </a:spcBef>
              <a:buNone/>
            </a:pPr>
            <a:br>
              <a:rPr lang="en-US" b="1" dirty="0">
                <a:solidFill>
                  <a:srgbClr val="0070C0"/>
                </a:solidFill>
              </a:rPr>
            </a:br>
            <a:r>
              <a:rPr lang="en-US" b="1" dirty="0">
                <a:solidFill>
                  <a:srgbClr val="0070C0"/>
                </a:solidFill>
              </a:rPr>
              <a:t>Update on Implementation of the New Data Management and Sharing (DMS) Policy</a:t>
            </a:r>
          </a:p>
          <a:p>
            <a:pPr marL="0" indent="0" algn="ctr">
              <a:spcBef>
                <a:spcPts val="0"/>
              </a:spcBef>
              <a:buNone/>
            </a:pPr>
            <a:endParaRPr lang="en-US" sz="1600" dirty="0"/>
          </a:p>
          <a:p>
            <a:pPr marL="0" indent="0" algn="ctr">
              <a:spcBef>
                <a:spcPts val="0"/>
              </a:spcBef>
              <a:buNone/>
            </a:pPr>
            <a:r>
              <a:rPr lang="en-US" sz="3600" b="1" dirty="0"/>
              <a:t>Thursday November 4, 2021</a:t>
            </a:r>
          </a:p>
          <a:p>
            <a:pPr marL="0" indent="0" algn="ctr">
              <a:spcBef>
                <a:spcPts val="0"/>
              </a:spcBef>
              <a:buNone/>
            </a:pPr>
            <a:r>
              <a:rPr lang="en-US" sz="3600" b="1" dirty="0"/>
              <a:t>5:00 – 5:45 PM</a:t>
            </a:r>
          </a:p>
        </p:txBody>
      </p:sp>
      <p:sp>
        <p:nvSpPr>
          <p:cNvPr id="2" name="Title 1">
            <a:extLst>
              <a:ext uri="{FF2B5EF4-FFF2-40B4-BE49-F238E27FC236}">
                <a16:creationId xmlns:a16="http://schemas.microsoft.com/office/drawing/2014/main" id="{CD9A44E0-DFF9-44DD-A321-1DB7BC05A78D}"/>
              </a:ext>
            </a:extLst>
          </p:cNvPr>
          <p:cNvSpPr>
            <a:spLocks noGrp="1"/>
          </p:cNvSpPr>
          <p:nvPr>
            <p:ph type="title" idx="4294967295"/>
          </p:nvPr>
        </p:nvSpPr>
        <p:spPr>
          <a:xfrm>
            <a:off x="990600" y="304800"/>
            <a:ext cx="10668000" cy="563563"/>
          </a:xfrm>
        </p:spPr>
        <p:txBody>
          <a:bodyPr/>
          <a:lstStyle/>
          <a:p>
            <a:pPr rtl="0" fontAlgn="base"/>
            <a:r>
              <a:rPr lang="en-US" sz="2800" kern="1200" dirty="0">
                <a:latin typeface="Arial" panose="020B0604020202020204" pitchFamily="34" charset="0"/>
                <a:ea typeface="ＭＳ Ｐゴシック" panose="020B0600070205080204" pitchFamily="34" charset="-128"/>
                <a:cs typeface="Arial" panose="020B0604020202020204" pitchFamily="34" charset="0"/>
              </a:rPr>
              <a:t>UPCOMING SESSION: </a:t>
            </a:r>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Data Management and Sharing Policy</a:t>
            </a:r>
            <a:endParaRPr lang="en-US" dirty="0"/>
          </a:p>
        </p:txBody>
      </p:sp>
    </p:spTree>
    <p:extLst>
      <p:ext uri="{BB962C8B-B14F-4D97-AF65-F5344CB8AC3E}">
        <p14:creationId xmlns:p14="http://schemas.microsoft.com/office/powerpoint/2010/main" val="276810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25FC81E-47FC-4B02-AC9F-EE78D3A0C020}"/>
              </a:ext>
            </a:extLst>
          </p:cNvPr>
          <p:cNvSpPr txBox="1">
            <a:spLocks noGrp="1"/>
          </p:cNvSpPr>
          <p:nvPr>
            <p:ph idx="4294967295"/>
          </p:nvPr>
        </p:nvSpPr>
        <p:spPr>
          <a:xfrm>
            <a:off x="381000" y="627057"/>
            <a:ext cx="11125200" cy="33940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1200"/>
              </a:spcBef>
              <a:buNone/>
            </a:pPr>
            <a:endParaRPr lang="en-US" sz="1800" dirty="0"/>
          </a:p>
          <a:p>
            <a:pPr marL="400050" lvl="1" indent="0">
              <a:spcBef>
                <a:spcPts val="0"/>
              </a:spcBef>
              <a:buNone/>
            </a:pPr>
            <a:r>
              <a:rPr lang="en-US" dirty="0"/>
              <a:t>“Consistent with both the NIH mission to improve public health through research and its longstanding legislative mandate to make available to the public the results of the research activities that it supports and conducts….”</a:t>
            </a:r>
          </a:p>
          <a:p>
            <a:pPr marL="400050" lvl="1" indent="0">
              <a:spcBef>
                <a:spcPts val="0"/>
              </a:spcBef>
              <a:buNone/>
            </a:pPr>
            <a:r>
              <a:rPr lang="en-US" sz="1800" u="sng" dirty="0">
                <a:hlinkClick r:id="rId3"/>
              </a:rPr>
              <a:t>https://grants.nih.gov/grants/guide/notice-files/NOT-OD-07-013.html</a:t>
            </a:r>
            <a:endParaRPr lang="en-US" sz="1800" dirty="0"/>
          </a:p>
          <a:p>
            <a:pPr marL="0" indent="0" algn="ctr">
              <a:lnSpc>
                <a:spcPct val="120000"/>
              </a:lnSpc>
              <a:spcBef>
                <a:spcPts val="1200"/>
              </a:spcBef>
              <a:buNone/>
            </a:pPr>
            <a:endParaRPr lang="en-US" sz="2000" dirty="0"/>
          </a:p>
          <a:p>
            <a:pPr marL="0" indent="0">
              <a:buNone/>
            </a:pPr>
            <a:endParaRPr lang="en-US" sz="2800" dirty="0"/>
          </a:p>
        </p:txBody>
      </p:sp>
      <p:grpSp>
        <p:nvGrpSpPr>
          <p:cNvPr id="3" name="Group 2">
            <a:extLst>
              <a:ext uri="{FF2B5EF4-FFF2-40B4-BE49-F238E27FC236}">
                <a16:creationId xmlns:a16="http://schemas.microsoft.com/office/drawing/2014/main" id="{F33C94D9-E1AC-4AA3-A2DC-6F0B27656A43}"/>
              </a:ext>
              <a:ext uri="{C183D7F6-B498-43B3-948B-1728B52AA6E4}">
                <adec:decorative xmlns:adec="http://schemas.microsoft.com/office/drawing/2017/decorative" val="1"/>
              </a:ext>
            </a:extLst>
          </p:cNvPr>
          <p:cNvGrpSpPr/>
          <p:nvPr/>
        </p:nvGrpSpPr>
        <p:grpSpPr>
          <a:xfrm>
            <a:off x="2667000" y="3276600"/>
            <a:ext cx="6400800" cy="2438400"/>
            <a:chOff x="1524000" y="4027933"/>
            <a:chExt cx="9174324" cy="2830068"/>
          </a:xfrm>
        </p:grpSpPr>
        <p:pic>
          <p:nvPicPr>
            <p:cNvPr id="6" name="Picture 5" descr="4D Nucleome">
              <a:extLst>
                <a:ext uri="{FF2B5EF4-FFF2-40B4-BE49-F238E27FC236}">
                  <a16:creationId xmlns:a16="http://schemas.microsoft.com/office/drawing/2014/main" id="{6D949C6C-9F4C-4FD6-989E-6B4B03F82B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267201"/>
              <a:ext cx="1835644" cy="103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Documents and Settings\egreen\Desktop\Aspen 2008\HMP final 6_24.jpg">
              <a:extLst>
                <a:ext uri="{FF2B5EF4-FFF2-40B4-BE49-F238E27FC236}">
                  <a16:creationId xmlns:a16="http://schemas.microsoft.com/office/drawing/2014/main" id="{3B4F55AC-189F-4333-91A7-61971740E251}"/>
                </a:ext>
              </a:extLst>
            </p:cNvPr>
            <p:cNvPicPr>
              <a:picLocks noChangeAspect="1" noChangeArrowheads="1"/>
            </p:cNvPicPr>
            <p:nvPr/>
          </p:nvPicPr>
          <p:blipFill>
            <a:blip r:embed="rId5" cstate="print"/>
            <a:srcRect/>
            <a:stretch>
              <a:fillRect/>
            </a:stretch>
          </p:blipFill>
          <p:spPr bwMode="auto">
            <a:xfrm>
              <a:off x="1524001" y="5302504"/>
              <a:ext cx="1835643" cy="1555497"/>
            </a:xfrm>
            <a:prstGeom prst="rect">
              <a:avLst/>
            </a:prstGeom>
            <a:ln>
              <a:noFill/>
            </a:ln>
            <a:effectLst>
              <a:outerShdw blurRad="292100" dist="139700" dir="2700000" algn="tl" rotWithShape="0">
                <a:srgbClr val="333333">
                  <a:alpha val="65000"/>
                </a:srgbClr>
              </a:outerShdw>
            </a:effectLst>
          </p:spPr>
        </p:pic>
        <p:pic>
          <p:nvPicPr>
            <p:cNvPr id="8" name="Picture 3">
              <a:extLst>
                <a:ext uri="{FF2B5EF4-FFF2-40B4-BE49-F238E27FC236}">
                  <a16:creationId xmlns:a16="http://schemas.microsoft.com/office/drawing/2014/main" id="{7AF2668C-0FE0-4ABA-A577-929F67DD1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758" y="4062237"/>
              <a:ext cx="1835644" cy="1040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C9A34473-3082-471D-A173-27F895DF3C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7219" y="5079386"/>
              <a:ext cx="2461403" cy="927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257C616A-0C2E-4246-A033-4550478146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505" y="5984821"/>
              <a:ext cx="3541767" cy="856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E7DF9FB5-23ED-4567-84E2-956C7360F3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6936102" y="4045109"/>
              <a:ext cx="1891144" cy="1617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ENCODE logo">
              <a:extLst>
                <a:ext uri="{FF2B5EF4-FFF2-40B4-BE49-F238E27FC236}">
                  <a16:creationId xmlns:a16="http://schemas.microsoft.com/office/drawing/2014/main" id="{EBDD8D98-13FD-4F00-B0E4-768D2DD438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27247" y="5833625"/>
              <a:ext cx="1871077" cy="1007440"/>
            </a:xfrm>
            <a:prstGeom prst="rect">
              <a:avLst/>
            </a:prstGeom>
            <a:ln>
              <a:noFill/>
            </a:ln>
            <a:effectLst>
              <a:outerShdw blurRad="292100" dist="139700" dir="2700000" algn="tl" rotWithShape="0">
                <a:srgbClr val="333333">
                  <a:alpha val="65000"/>
                </a:srgbClr>
              </a:outerShdw>
            </a:effectLst>
          </p:spPr>
        </p:pic>
        <p:pic>
          <p:nvPicPr>
            <p:cNvPr id="14" name="Picture 6">
              <a:extLst>
                <a:ext uri="{FF2B5EF4-FFF2-40B4-BE49-F238E27FC236}">
                  <a16:creationId xmlns:a16="http://schemas.microsoft.com/office/drawing/2014/main" id="{FCDA4AC1-0662-4AD7-83EE-9B16ED0D95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27247" y="4765407"/>
              <a:ext cx="1871077" cy="1047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783ADA2C-BDE4-4000-9837-185084E8ACF0}"/>
                </a:ext>
              </a:extLst>
            </p:cNvPr>
            <p:cNvPicPr>
              <a:picLocks noChangeAspect="1"/>
            </p:cNvPicPr>
            <p:nvPr/>
          </p:nvPicPr>
          <p:blipFill>
            <a:blip r:embed="rId12"/>
            <a:stretch>
              <a:fillRect/>
            </a:stretch>
          </p:blipFill>
          <p:spPr>
            <a:xfrm>
              <a:off x="8851265" y="4027933"/>
              <a:ext cx="1742562" cy="756919"/>
            </a:xfrm>
            <a:prstGeom prst="rect">
              <a:avLst/>
            </a:prstGeom>
            <a:ln>
              <a:noFill/>
            </a:ln>
            <a:effectLst>
              <a:outerShdw blurRad="292100" dist="139700" dir="2700000" algn="tl" rotWithShape="0">
                <a:srgbClr val="333333">
                  <a:alpha val="65000"/>
                </a:srgbClr>
              </a:outerShdw>
            </a:effectLst>
          </p:spPr>
        </p:pic>
        <p:pic>
          <p:nvPicPr>
            <p:cNvPr id="16" name="Content Placeholder 1">
              <a:extLst>
                <a:ext uri="{FF2B5EF4-FFF2-40B4-BE49-F238E27FC236}">
                  <a16:creationId xmlns:a16="http://schemas.microsoft.com/office/drawing/2014/main" id="{C26107A2-2132-40AC-A8B6-E605E565D4D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auto">
            <a:xfrm>
              <a:off x="6518272" y="5656115"/>
              <a:ext cx="2244729" cy="1201885"/>
            </a:xfrm>
            <a:prstGeom prst="rect">
              <a:avLst/>
            </a:prstGeom>
            <a:ln>
              <a:noFill/>
            </a:ln>
            <a:effectLst>
              <a:outerShdw blurRad="292100" dist="139700" dir="2700000" algn="tl" rotWithShape="0">
                <a:srgbClr val="333333">
                  <a:alpha val="65000"/>
                </a:srgbClr>
              </a:outerShdw>
            </a:effectLst>
          </p:spPr>
        </p:pic>
        <p:pic>
          <p:nvPicPr>
            <p:cNvPr id="11" name="Picture 2">
              <a:extLst>
                <a:ext uri="{FF2B5EF4-FFF2-40B4-BE49-F238E27FC236}">
                  <a16:creationId xmlns:a16="http://schemas.microsoft.com/office/drawing/2014/main" id="{7EAE70A0-ECC3-4053-B452-6EA9C361A8E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0940" y="4053025"/>
              <a:ext cx="1735163" cy="1931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itle 3">
            <a:extLst>
              <a:ext uri="{FF2B5EF4-FFF2-40B4-BE49-F238E27FC236}">
                <a16:creationId xmlns:a16="http://schemas.microsoft.com/office/drawing/2014/main" id="{37852021-B5C3-4733-B1EB-E0377E87A6BC}"/>
              </a:ext>
            </a:extLst>
          </p:cNvPr>
          <p:cNvSpPr>
            <a:spLocks noGrp="1"/>
          </p:cNvSpPr>
          <p:nvPr>
            <p:ph type="title" idx="4294967295"/>
          </p:nvPr>
        </p:nvSpPr>
        <p:spPr>
          <a:xfrm>
            <a:off x="1574800" y="33642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NIH Commitment to &amp; Investment in Data Sharing</a:t>
            </a:r>
            <a:endParaRPr lang="en-US" dirty="0">
              <a:effectLst/>
            </a:endParaRPr>
          </a:p>
          <a:p>
            <a:endParaRPr lang="en-US" dirty="0"/>
          </a:p>
        </p:txBody>
      </p:sp>
    </p:spTree>
    <p:extLst>
      <p:ext uri="{BB962C8B-B14F-4D97-AF65-F5344CB8AC3E}">
        <p14:creationId xmlns:p14="http://schemas.microsoft.com/office/powerpoint/2010/main" val="32703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imeline:  1999 - Research Tools Policy, 2003 - NIH Data Sharing Policy, 2004 - Model Organism Policy, 2007 - Genome-wide Association (GWAS) Policy, 2008 - NIH Public Access Policy (Publications), 2012 - Big Data to Knowledge (BD2K) Initiative, White House Initiative, 2014 - Modernization of NIH Clinical Trials, Genomic Data Sharing (GDS) Policy, 2015 - NIH Intramural Human Data Sharing Policy, 2016 - All of Us Research Program, NCI Cancer Moonshot, 2017 - HHS Rule and NIH Policy on Clinical Trial Results Dissemination, NIH Data Commons Pilot, 2019 - (RFI) on Proposed Provisions for a Draft Data Management and Sharing Policy.">
            <a:extLst>
              <a:ext uri="{FF2B5EF4-FFF2-40B4-BE49-F238E27FC236}">
                <a16:creationId xmlns:a16="http://schemas.microsoft.com/office/drawing/2014/main" id="{4B776B25-43BB-43DB-AD05-FAC8D9798962}"/>
              </a:ext>
              <a:ext uri="{C183D7F6-B498-43B3-948B-1728B52AA6E4}">
                <adec:decorative xmlns:adec="http://schemas.microsoft.com/office/drawing/2017/decorative" val="0"/>
              </a:ext>
            </a:extLst>
          </p:cNvPr>
          <p:cNvGrpSpPr/>
          <p:nvPr/>
        </p:nvGrpSpPr>
        <p:grpSpPr>
          <a:xfrm>
            <a:off x="1066800" y="1600200"/>
            <a:ext cx="10591800" cy="4325186"/>
            <a:chOff x="1655329" y="1371600"/>
            <a:chExt cx="10605645" cy="4248986"/>
          </a:xfrm>
        </p:grpSpPr>
        <p:cxnSp>
          <p:nvCxnSpPr>
            <p:cNvPr id="26" name="Straight Connector 25"/>
            <p:cNvCxnSpPr/>
            <p:nvPr/>
          </p:nvCxnSpPr>
          <p:spPr>
            <a:xfrm>
              <a:off x="1967345" y="3873033"/>
              <a:ext cx="0" cy="84026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6196" y="2882307"/>
              <a:ext cx="0" cy="1812946"/>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662755" y="1753524"/>
              <a:ext cx="38450" cy="294172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130193" y="2767215"/>
              <a:ext cx="21258" cy="192803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18216"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1999</a:t>
              </a:r>
            </a:p>
          </p:txBody>
        </p:sp>
        <p:sp>
          <p:nvSpPr>
            <p:cNvPr id="7" name="TextBox 6"/>
            <p:cNvSpPr txBox="1"/>
            <p:nvPr/>
          </p:nvSpPr>
          <p:spPr>
            <a:xfrm>
              <a:off x="3174035"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2004</a:t>
              </a:r>
            </a:p>
          </p:txBody>
        </p:sp>
        <p:sp>
          <p:nvSpPr>
            <p:cNvPr id="11" name="TextBox 10"/>
            <p:cNvSpPr txBox="1"/>
            <p:nvPr/>
          </p:nvSpPr>
          <p:spPr>
            <a:xfrm>
              <a:off x="2488235" y="502920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2003</a:t>
              </a:r>
            </a:p>
          </p:txBody>
        </p:sp>
        <p:sp>
          <p:nvSpPr>
            <p:cNvPr id="13" name="TextBox 12"/>
            <p:cNvSpPr txBox="1"/>
            <p:nvPr/>
          </p:nvSpPr>
          <p:spPr>
            <a:xfrm>
              <a:off x="4286954"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2007</a:t>
              </a:r>
            </a:p>
          </p:txBody>
        </p:sp>
        <p:sp>
          <p:nvSpPr>
            <p:cNvPr id="15" name="TextBox 14"/>
            <p:cNvSpPr txBox="1"/>
            <p:nvPr/>
          </p:nvSpPr>
          <p:spPr>
            <a:xfrm>
              <a:off x="6988853" y="5030673"/>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2014</a:t>
              </a:r>
            </a:p>
          </p:txBody>
        </p:sp>
        <p:sp>
          <p:nvSpPr>
            <p:cNvPr id="16" name="TextBox 15"/>
            <p:cNvSpPr txBox="1"/>
            <p:nvPr/>
          </p:nvSpPr>
          <p:spPr>
            <a:xfrm>
              <a:off x="4851238"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2008</a:t>
              </a:r>
            </a:p>
          </p:txBody>
        </p:sp>
        <p:sp>
          <p:nvSpPr>
            <p:cNvPr id="17" name="TextBox 16"/>
            <p:cNvSpPr txBox="1"/>
            <p:nvPr/>
          </p:nvSpPr>
          <p:spPr>
            <a:xfrm>
              <a:off x="1655329" y="3255597"/>
              <a:ext cx="884921"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Research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Tools Policy</a:t>
              </a:r>
            </a:p>
          </p:txBody>
        </p:sp>
        <p:sp>
          <p:nvSpPr>
            <p:cNvPr id="21" name="TextBox 20"/>
            <p:cNvSpPr txBox="1"/>
            <p:nvPr/>
          </p:nvSpPr>
          <p:spPr>
            <a:xfrm>
              <a:off x="3015292" y="3106114"/>
              <a:ext cx="1049600" cy="6603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Model Organism Policy</a:t>
              </a:r>
            </a:p>
          </p:txBody>
        </p:sp>
        <p:sp>
          <p:nvSpPr>
            <p:cNvPr id="23" name="TextBox 22"/>
            <p:cNvSpPr txBox="1"/>
            <p:nvPr/>
          </p:nvSpPr>
          <p:spPr>
            <a:xfrm>
              <a:off x="3891839" y="2332804"/>
              <a:ext cx="1262477"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57150">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Genome-wide Association (GWAS) Policy</a:t>
              </a:r>
            </a:p>
          </p:txBody>
        </p:sp>
        <p:cxnSp>
          <p:nvCxnSpPr>
            <p:cNvPr id="35" name="Straight Connector 34"/>
            <p:cNvCxnSpPr/>
            <p:nvPr/>
          </p:nvCxnSpPr>
          <p:spPr>
            <a:xfrm>
              <a:off x="3472492" y="3750774"/>
              <a:ext cx="0" cy="9715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248439" y="4390203"/>
              <a:ext cx="1442" cy="3050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1899" y="3026854"/>
              <a:ext cx="0" cy="1710035"/>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54839" y="5055474"/>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2012</a:t>
              </a:r>
            </a:p>
          </p:txBody>
        </p:sp>
        <p:cxnSp>
          <p:nvCxnSpPr>
            <p:cNvPr id="34" name="Straight Connector 33"/>
            <p:cNvCxnSpPr/>
            <p:nvPr/>
          </p:nvCxnSpPr>
          <p:spPr>
            <a:xfrm>
              <a:off x="5129399" y="3955992"/>
              <a:ext cx="0" cy="7429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35174" y="3380807"/>
              <a:ext cx="1216765"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Public Access Policy (Publications)</a:t>
              </a:r>
            </a:p>
          </p:txBody>
        </p:sp>
        <p:sp>
          <p:nvSpPr>
            <p:cNvPr id="42" name="TextBox 41"/>
            <p:cNvSpPr txBox="1"/>
            <p:nvPr/>
          </p:nvSpPr>
          <p:spPr>
            <a:xfrm>
              <a:off x="5552816" y="2455815"/>
              <a:ext cx="1006815" cy="78483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Big Data to Knowledge (BD2K) Initiative</a:t>
              </a:r>
            </a:p>
          </p:txBody>
        </p:sp>
        <p:sp>
          <p:nvSpPr>
            <p:cNvPr id="22" name="TextBox 21"/>
            <p:cNvSpPr txBox="1"/>
            <p:nvPr/>
          </p:nvSpPr>
          <p:spPr>
            <a:xfrm>
              <a:off x="6873529" y="2455815"/>
              <a:ext cx="965957"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57150">
              <a:no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Genomic Data Sharing  (GDS) Policy</a:t>
              </a:r>
            </a:p>
          </p:txBody>
        </p:sp>
        <p:cxnSp>
          <p:nvCxnSpPr>
            <p:cNvPr id="5" name="Straight Arrow Connector 4"/>
            <p:cNvCxnSpPr>
              <a:cxnSpLocks/>
            </p:cNvCxnSpPr>
            <p:nvPr/>
          </p:nvCxnSpPr>
          <p:spPr>
            <a:xfrm>
              <a:off x="1718217" y="4828164"/>
              <a:ext cx="10542757" cy="63398"/>
            </a:xfrm>
            <a:prstGeom prst="straightConnector1">
              <a:avLst/>
            </a:prstGeom>
            <a:ln w="127000">
              <a:solidFill>
                <a:schemeClr val="accent3">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09730" y="1547949"/>
              <a:ext cx="1155387" cy="438582"/>
            </a:xfrm>
            <a:prstGeom prst="rect">
              <a:avLst/>
            </a:prstGeom>
            <a:solidFill>
              <a:schemeClr val="accent5">
                <a:lumMod val="50000"/>
              </a:schemeClr>
            </a:soli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White House Initiative</a:t>
              </a:r>
            </a:p>
          </p:txBody>
        </p:sp>
        <p:sp>
          <p:nvSpPr>
            <p:cNvPr id="44" name="TextBox 43"/>
            <p:cNvSpPr txBox="1"/>
            <p:nvPr/>
          </p:nvSpPr>
          <p:spPr>
            <a:xfrm>
              <a:off x="7758872" y="5034723"/>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2015</a:t>
              </a:r>
            </a:p>
          </p:txBody>
        </p:sp>
        <p:sp>
          <p:nvSpPr>
            <p:cNvPr id="45" name="TextBox 44"/>
            <p:cNvSpPr txBox="1"/>
            <p:nvPr/>
          </p:nvSpPr>
          <p:spPr>
            <a:xfrm>
              <a:off x="9133379" y="5034723"/>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2017</a:t>
              </a:r>
            </a:p>
          </p:txBody>
        </p:sp>
        <p:cxnSp>
          <p:nvCxnSpPr>
            <p:cNvPr id="48" name="Straight Connector 47"/>
            <p:cNvCxnSpPr/>
            <p:nvPr/>
          </p:nvCxnSpPr>
          <p:spPr>
            <a:xfrm flipH="1" flipV="1">
              <a:off x="7989313" y="2332803"/>
              <a:ext cx="19284" cy="236614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9372939" y="2276719"/>
              <a:ext cx="16120" cy="242223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429638" y="1395173"/>
              <a:ext cx="1157919"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NIH Intramural Human Data Sharing Policy</a:t>
              </a:r>
            </a:p>
          </p:txBody>
        </p:sp>
        <p:sp>
          <p:nvSpPr>
            <p:cNvPr id="20" name="TextBox 19"/>
            <p:cNvSpPr txBox="1"/>
            <p:nvPr/>
          </p:nvSpPr>
          <p:spPr>
            <a:xfrm>
              <a:off x="2239552" y="2398883"/>
              <a:ext cx="995153"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Data Sharing Policy</a:t>
              </a:r>
            </a:p>
          </p:txBody>
        </p:sp>
        <p:cxnSp>
          <p:nvCxnSpPr>
            <p:cNvPr id="39" name="Straight Connector 38"/>
            <p:cNvCxnSpPr>
              <a:cxnSpLocks/>
            </p:cNvCxnSpPr>
            <p:nvPr/>
          </p:nvCxnSpPr>
          <p:spPr>
            <a:xfrm flipH="1">
              <a:off x="7458903" y="3196734"/>
              <a:ext cx="11122" cy="148774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92731" y="3766428"/>
              <a:ext cx="1196582" cy="62324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Modernization of NIH Clinical </a:t>
              </a: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Trials</a:t>
              </a:r>
            </a:p>
          </p:txBody>
        </p:sp>
        <p:sp>
          <p:nvSpPr>
            <p:cNvPr id="46" name="TextBox 45"/>
            <p:cNvSpPr txBox="1"/>
            <p:nvPr/>
          </p:nvSpPr>
          <p:spPr>
            <a:xfrm>
              <a:off x="8817343" y="1371600"/>
              <a:ext cx="1162035" cy="957955"/>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HHS Rule and NIH Policy on Clinical Trial Results Dissemination</a:t>
              </a:r>
            </a:p>
          </p:txBody>
        </p:sp>
        <p:cxnSp>
          <p:nvCxnSpPr>
            <p:cNvPr id="51" name="Straight Connector 50"/>
            <p:cNvCxnSpPr/>
            <p:nvPr/>
          </p:nvCxnSpPr>
          <p:spPr>
            <a:xfrm flipH="1">
              <a:off x="9816941" y="3929453"/>
              <a:ext cx="2239" cy="78034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404960" y="3467788"/>
              <a:ext cx="884617"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Data Commons Pilot</a:t>
              </a:r>
            </a:p>
          </p:txBody>
        </p:sp>
        <p:sp>
          <p:nvSpPr>
            <p:cNvPr id="53" name="TextBox 52"/>
            <p:cNvSpPr txBox="1"/>
            <p:nvPr/>
          </p:nvSpPr>
          <p:spPr>
            <a:xfrm>
              <a:off x="8440668"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2016</a:t>
              </a:r>
            </a:p>
          </p:txBody>
        </p:sp>
        <p:sp>
          <p:nvSpPr>
            <p:cNvPr id="54" name="TextBox 53"/>
            <p:cNvSpPr txBox="1"/>
            <p:nvPr/>
          </p:nvSpPr>
          <p:spPr>
            <a:xfrm>
              <a:off x="8113627" y="2412819"/>
              <a:ext cx="953975"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1" u="none" strike="noStrike" kern="1200" cap="none" spc="0" normalizeH="0" baseline="0" noProof="0" dirty="0">
                  <a:ln>
                    <a:noFill/>
                  </a:ln>
                  <a:solidFill>
                    <a:prstClr val="white"/>
                  </a:solidFill>
                  <a:effectLst/>
                  <a:uLnTx/>
                  <a:uFillTx/>
                  <a:latin typeface="Calibri"/>
                  <a:ea typeface="ＭＳ Ｐゴシック"/>
                  <a:cs typeface="Arial"/>
                </a:rPr>
                <a:t>All of Us </a:t>
              </a: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Research</a:t>
              </a:r>
              <a:r>
                <a:rPr kumimoji="0" lang="en-US" sz="1125" b="1" i="1" u="none" strike="noStrike" kern="1200" cap="none" spc="0" normalizeH="0" baseline="0" noProof="0" dirty="0">
                  <a:ln>
                    <a:noFill/>
                  </a:ln>
                  <a:solidFill>
                    <a:prstClr val="white"/>
                  </a:solidFill>
                  <a:effectLst/>
                  <a:uLnTx/>
                  <a:uFillTx/>
                  <a:latin typeface="Calibri"/>
                  <a:ea typeface="ＭＳ Ｐゴシック"/>
                  <a:cs typeface="Arial"/>
                </a:rPr>
                <a:t> </a:t>
              </a: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Program</a:t>
              </a:r>
            </a:p>
          </p:txBody>
        </p:sp>
        <p:cxnSp>
          <p:nvCxnSpPr>
            <p:cNvPr id="55" name="Straight Connector 54"/>
            <p:cNvCxnSpPr/>
            <p:nvPr/>
          </p:nvCxnSpPr>
          <p:spPr>
            <a:xfrm flipH="1" flipV="1">
              <a:off x="8577914" y="3017375"/>
              <a:ext cx="19284" cy="1692424"/>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294651" y="3381491"/>
              <a:ext cx="1059004" cy="4385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NCI Cancer Moonshot</a:t>
              </a:r>
            </a:p>
          </p:txBody>
        </p:sp>
        <p:cxnSp>
          <p:nvCxnSpPr>
            <p:cNvPr id="57" name="Straight Connector 56"/>
            <p:cNvCxnSpPr/>
            <p:nvPr/>
          </p:nvCxnSpPr>
          <p:spPr>
            <a:xfrm flipV="1">
              <a:off x="8817342" y="3833004"/>
              <a:ext cx="0" cy="86224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2ADF7C-2DE9-4A35-AF52-F5A6E132C9CB}"/>
                </a:ext>
              </a:extLst>
            </p:cNvPr>
            <p:cNvCxnSpPr>
              <a:cxnSpLocks/>
            </p:cNvCxnSpPr>
            <p:nvPr/>
          </p:nvCxnSpPr>
          <p:spPr>
            <a:xfrm>
              <a:off x="10237223" y="4139801"/>
              <a:ext cx="0" cy="56999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7B5FB26-5820-4BE8-BF77-6501BA44B49C}"/>
                </a:ext>
              </a:extLst>
            </p:cNvPr>
            <p:cNvPicPr>
              <a:picLocks noChangeAspect="1"/>
            </p:cNvPicPr>
            <p:nvPr/>
          </p:nvPicPr>
          <p:blipFill>
            <a:blip r:embed="rId3"/>
            <a:stretch>
              <a:fillRect/>
            </a:stretch>
          </p:blipFill>
          <p:spPr>
            <a:xfrm>
              <a:off x="10191097" y="2933699"/>
              <a:ext cx="82361" cy="524648"/>
            </a:xfrm>
            <a:prstGeom prst="rect">
              <a:avLst/>
            </a:prstGeom>
          </p:spPr>
        </p:pic>
        <p:sp>
          <p:nvSpPr>
            <p:cNvPr id="58" name="TextBox 57">
              <a:extLst>
                <a:ext uri="{FF2B5EF4-FFF2-40B4-BE49-F238E27FC236}">
                  <a16:creationId xmlns:a16="http://schemas.microsoft.com/office/drawing/2014/main" id="{5604085C-C930-4773-915B-D93120617A2E}"/>
                </a:ext>
              </a:extLst>
            </p:cNvPr>
            <p:cNvSpPr txBox="1"/>
            <p:nvPr/>
          </p:nvSpPr>
          <p:spPr>
            <a:xfrm>
              <a:off x="9372600" y="2355378"/>
              <a:ext cx="1307180" cy="11791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ＭＳ Ｐゴシック"/>
                  <a:cs typeface="Arial"/>
                </a:rPr>
                <a:t>(RFI) on Proposed Provisions for a Draft Data Management and Sharing (DMS) Policy</a:t>
              </a:r>
              <a:endParaRPr kumimoji="0" lang="en-US" sz="1200" b="1" i="0" u="none" strike="noStrike" kern="1200" cap="none" spc="0" normalizeH="0" baseline="0" noProof="0" dirty="0">
                <a:ln>
                  <a:noFill/>
                </a:ln>
                <a:solidFill>
                  <a:prstClr val="white"/>
                </a:solidFill>
                <a:effectLst/>
                <a:uLnTx/>
                <a:uFillTx/>
                <a:latin typeface="Calibri"/>
                <a:ea typeface="ＭＳ Ｐゴシック"/>
                <a:cs typeface="Arial"/>
              </a:endParaRPr>
            </a:p>
          </p:txBody>
        </p:sp>
        <p:sp>
          <p:nvSpPr>
            <p:cNvPr id="59" name="TextBox 58">
              <a:extLst>
                <a:ext uri="{FF2B5EF4-FFF2-40B4-BE49-F238E27FC236}">
                  <a16:creationId xmlns:a16="http://schemas.microsoft.com/office/drawing/2014/main" id="{A8FB50DE-E4F1-46FB-962F-164B1B463468}"/>
                </a:ext>
              </a:extLst>
            </p:cNvPr>
            <p:cNvSpPr txBox="1"/>
            <p:nvPr/>
          </p:nvSpPr>
          <p:spPr>
            <a:xfrm>
              <a:off x="9784599" y="5035811"/>
              <a:ext cx="73100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ＭＳ Ｐゴシック"/>
                <a:cs typeface="Arial"/>
              </a:endParaRPr>
            </a:p>
          </p:txBody>
        </p:sp>
      </p:grpSp>
      <p:sp>
        <p:nvSpPr>
          <p:cNvPr id="3" name="Title 2">
            <a:extLst>
              <a:ext uri="{FF2B5EF4-FFF2-40B4-BE49-F238E27FC236}">
                <a16:creationId xmlns:a16="http://schemas.microsoft.com/office/drawing/2014/main" id="{8B53E2B3-D4D4-4299-AB1B-9CC266F0FB68}"/>
              </a:ext>
            </a:extLst>
          </p:cNvPr>
          <p:cNvSpPr>
            <a:spLocks noGrp="1"/>
          </p:cNvSpPr>
          <p:nvPr>
            <p:ph type="title" idx="4294967295"/>
          </p:nvPr>
        </p:nvSpPr>
        <p:spPr>
          <a:xfrm>
            <a:off x="1582755" y="357554"/>
            <a:ext cx="10160000" cy="563563"/>
          </a:xfrm>
        </p:spPr>
        <p:txBody>
          <a:bodyPr/>
          <a:lstStyle/>
          <a:p>
            <a:pPr rtl="0" fontAlgn="base"/>
            <a:r>
              <a:rPr lang="en-US" sz="3200" kern="1200" dirty="0">
                <a:cs typeface="Arial" panose="020B0604020202020204" pitchFamily="34" charset="0"/>
              </a:rPr>
              <a:t>NIH’s Data Sharing Initiatives &amp; Milestones</a:t>
            </a:r>
          </a:p>
          <a:p>
            <a:endParaRPr lang="en-US" dirty="0"/>
          </a:p>
        </p:txBody>
      </p:sp>
      <p:sp>
        <p:nvSpPr>
          <p:cNvPr id="60" name="TextBox 59">
            <a:extLst>
              <a:ext uri="{FF2B5EF4-FFF2-40B4-BE49-F238E27FC236}">
                <a16:creationId xmlns:a16="http://schemas.microsoft.com/office/drawing/2014/main" id="{8FA2A34E-A3E9-431B-AE0E-328FE8C877E5}"/>
              </a:ext>
            </a:extLst>
          </p:cNvPr>
          <p:cNvSpPr txBox="1"/>
          <p:nvPr/>
        </p:nvSpPr>
        <p:spPr>
          <a:xfrm>
            <a:off x="10488268" y="5350139"/>
            <a:ext cx="80924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  2023</a:t>
            </a:r>
          </a:p>
        </p:txBody>
      </p:sp>
      <p:sp>
        <p:nvSpPr>
          <p:cNvPr id="61" name="TextBox 60">
            <a:extLst>
              <a:ext uri="{FF2B5EF4-FFF2-40B4-BE49-F238E27FC236}">
                <a16:creationId xmlns:a16="http://schemas.microsoft.com/office/drawing/2014/main" id="{C03C0543-FC24-48B6-85F0-1F6115B32448}"/>
              </a:ext>
            </a:extLst>
          </p:cNvPr>
          <p:cNvSpPr txBox="1"/>
          <p:nvPr/>
        </p:nvSpPr>
        <p:spPr>
          <a:xfrm>
            <a:off x="9847591" y="5312381"/>
            <a:ext cx="73005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*2020- 2022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ＭＳ Ｐゴシック"/>
              <a:cs typeface="Arial"/>
            </a:endParaRPr>
          </a:p>
        </p:txBody>
      </p:sp>
      <p:cxnSp>
        <p:nvCxnSpPr>
          <p:cNvPr id="62" name="Straight Connector 61">
            <a:extLst>
              <a:ext uri="{FF2B5EF4-FFF2-40B4-BE49-F238E27FC236}">
                <a16:creationId xmlns:a16="http://schemas.microsoft.com/office/drawing/2014/main" id="{0FF84BFC-07D0-461E-80E6-B0FAD2273BF5}"/>
              </a:ext>
              <a:ext uri="{C183D7F6-B498-43B3-948B-1728B52AA6E4}">
                <adec:decorative xmlns:adec="http://schemas.microsoft.com/office/drawing/2017/decorative" val="1"/>
              </a:ext>
            </a:extLst>
          </p:cNvPr>
          <p:cNvCxnSpPr>
            <a:cxnSpLocks/>
          </p:cNvCxnSpPr>
          <p:nvPr/>
        </p:nvCxnSpPr>
        <p:spPr>
          <a:xfrm>
            <a:off x="10966475" y="4574161"/>
            <a:ext cx="0" cy="58022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F048CCB-29A5-4FDE-8D19-347398408277}"/>
              </a:ext>
            </a:extLst>
          </p:cNvPr>
          <p:cNvSpPr txBox="1"/>
          <p:nvPr/>
        </p:nvSpPr>
        <p:spPr>
          <a:xfrm>
            <a:off x="10394796" y="3714569"/>
            <a:ext cx="1103252" cy="101566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Data Management and Sharing (DMS) Policy Effective</a:t>
            </a:r>
          </a:p>
        </p:txBody>
      </p:sp>
      <p:sp>
        <p:nvSpPr>
          <p:cNvPr id="24" name="Arrow: Bent-Up 23">
            <a:extLst>
              <a:ext uri="{FF2B5EF4-FFF2-40B4-BE49-F238E27FC236}">
                <a16:creationId xmlns:a16="http://schemas.microsoft.com/office/drawing/2014/main" id="{7FE42D55-7B0C-491D-9CF9-73B10DC8FD45}"/>
              </a:ext>
              <a:ext uri="{C183D7F6-B498-43B3-948B-1728B52AA6E4}">
                <adec:decorative xmlns:adec="http://schemas.microsoft.com/office/drawing/2017/decorative" val="1"/>
              </a:ext>
            </a:extLst>
          </p:cNvPr>
          <p:cNvSpPr/>
          <p:nvPr/>
        </p:nvSpPr>
        <p:spPr>
          <a:xfrm>
            <a:off x="9637490" y="5871770"/>
            <a:ext cx="730050" cy="650950"/>
          </a:xfrm>
          <a:prstGeom prst="ben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5" name="TextBox 24">
            <a:extLst>
              <a:ext uri="{FF2B5EF4-FFF2-40B4-BE49-F238E27FC236}">
                <a16:creationId xmlns:a16="http://schemas.microsoft.com/office/drawing/2014/main" id="{3403DFEE-1E97-4250-960E-146BD9A3CE16}"/>
              </a:ext>
            </a:extLst>
          </p:cNvPr>
          <p:cNvSpPr txBox="1"/>
          <p:nvPr/>
        </p:nvSpPr>
        <p:spPr>
          <a:xfrm>
            <a:off x="6669265" y="5791200"/>
            <a:ext cx="2956691" cy="73866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Arial" charset="0"/>
              </a:rPr>
              <a:t>*DMS Final policy </a:t>
            </a:r>
          </a:p>
          <a:p>
            <a:pPr marL="285750" marR="0" lvl="0" indent="-285750" algn="r" defTabSz="914400" rtl="0" eaLnBrk="1" fontAlgn="base" latinLnBrk="0" hangingPunct="1">
              <a:lnSpc>
                <a:spcPct val="100000"/>
              </a:lnSpc>
              <a:spcBef>
                <a:spcPct val="0"/>
              </a:spcBef>
              <a:spcAft>
                <a:spcPct val="0"/>
              </a:spcAft>
              <a:buClrTx/>
              <a:buSzTx/>
              <a:buFontTx/>
              <a:buChar char="-"/>
              <a:tabLst/>
              <a:defRPr/>
            </a:pP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Arial" charset="0"/>
              </a:rPr>
              <a:t>Released Fall 2020</a:t>
            </a:r>
          </a:p>
          <a:p>
            <a:pPr marL="285750" marR="0" lvl="0" indent="-285750" algn="r" defTabSz="914400" rtl="0" eaLnBrk="1" fontAlgn="base" latinLnBrk="0" hangingPunct="1">
              <a:lnSpc>
                <a:spcPct val="100000"/>
              </a:lnSpc>
              <a:spcBef>
                <a:spcPct val="0"/>
              </a:spcBef>
              <a:spcAft>
                <a:spcPct val="0"/>
              </a:spcAft>
              <a:buClrTx/>
              <a:buSzTx/>
              <a:buFontTx/>
              <a:buChar char="-"/>
              <a:tabLst/>
              <a:defRPr/>
            </a:pP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Arial" charset="0"/>
              </a:rPr>
              <a:t>Implementation 2021-2022</a:t>
            </a:r>
          </a:p>
        </p:txBody>
      </p:sp>
    </p:spTree>
    <p:extLst>
      <p:ext uri="{BB962C8B-B14F-4D97-AF65-F5344CB8AC3E}">
        <p14:creationId xmlns:p14="http://schemas.microsoft.com/office/powerpoint/2010/main" val="136065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E38A-0A64-40C9-BF12-E22CF02E9462}"/>
              </a:ext>
            </a:extLst>
          </p:cNvPr>
          <p:cNvSpPr>
            <a:spLocks noGrp="1"/>
          </p:cNvSpPr>
          <p:nvPr>
            <p:ph type="title"/>
          </p:nvPr>
        </p:nvSpPr>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Some Shared Challenges…</a:t>
            </a:r>
            <a:endParaRPr lang="en-US" dirty="0">
              <a:effectLst/>
            </a:endParaRPr>
          </a:p>
          <a:p>
            <a:endParaRPr lang="en-US" dirty="0"/>
          </a:p>
        </p:txBody>
      </p:sp>
      <p:sp>
        <p:nvSpPr>
          <p:cNvPr id="12" name="Content Placeholder 11">
            <a:extLst>
              <a:ext uri="{FF2B5EF4-FFF2-40B4-BE49-F238E27FC236}">
                <a16:creationId xmlns:a16="http://schemas.microsoft.com/office/drawing/2014/main" id="{F5419B61-C92A-4952-9C64-82033387A971}"/>
              </a:ext>
            </a:extLst>
          </p:cNvPr>
          <p:cNvSpPr>
            <a:spLocks noGrp="1"/>
          </p:cNvSpPr>
          <p:nvPr>
            <p:ph sz="quarter" idx="4"/>
          </p:nvPr>
        </p:nvSpPr>
        <p:spPr>
          <a:xfrm>
            <a:off x="6269567" y="1453356"/>
            <a:ext cx="5389033" cy="3951288"/>
          </a:xfrm>
        </p:spPr>
        <p:txBody>
          <a:bodyPr/>
          <a:lstStyle/>
          <a:p>
            <a:r>
              <a:rPr lang="en-US" b="1" dirty="0"/>
              <a:t>Limited training</a:t>
            </a:r>
          </a:p>
          <a:p>
            <a:r>
              <a:rPr lang="en-US" b="1" dirty="0"/>
              <a:t>Lack of rewards and incentives</a:t>
            </a:r>
          </a:p>
          <a:p>
            <a:r>
              <a:rPr lang="en-US" b="1" dirty="0"/>
              <a:t>Proprietary interests / Culture shift</a:t>
            </a:r>
          </a:p>
          <a:p>
            <a:pPr lvl="1"/>
            <a:r>
              <a:rPr lang="en-US" dirty="0"/>
              <a:t>Institutions/Investigators want to maintain competitive advantage</a:t>
            </a:r>
          </a:p>
          <a:p>
            <a:r>
              <a:rPr lang="en-US" b="1" dirty="0"/>
              <a:t>Compliance and Enforcement</a:t>
            </a:r>
          </a:p>
          <a:p>
            <a:pPr lvl="1"/>
            <a:r>
              <a:rPr lang="en-US" dirty="0"/>
              <a:t>Especially after the award has ended</a:t>
            </a:r>
          </a:p>
          <a:p>
            <a:pPr lvl="2"/>
            <a:r>
              <a:rPr lang="en-US" dirty="0"/>
              <a:t>What are the NIH data sharing policies? </a:t>
            </a:r>
          </a:p>
          <a:p>
            <a:pPr lvl="2"/>
            <a:r>
              <a:rPr lang="en-US" dirty="0"/>
              <a:t>What are their requirements? </a:t>
            </a:r>
          </a:p>
          <a:p>
            <a:pPr lvl="2"/>
            <a:r>
              <a:rPr lang="en-US" dirty="0"/>
              <a:t>How do they apply? </a:t>
            </a:r>
          </a:p>
          <a:p>
            <a:pPr lvl="1"/>
            <a:endParaRPr lang="en-US" dirty="0"/>
          </a:p>
          <a:p>
            <a:endParaRPr lang="en-US" dirty="0"/>
          </a:p>
        </p:txBody>
      </p:sp>
      <p:sp>
        <p:nvSpPr>
          <p:cNvPr id="13" name="Content Placeholder 11">
            <a:extLst>
              <a:ext uri="{FF2B5EF4-FFF2-40B4-BE49-F238E27FC236}">
                <a16:creationId xmlns:a16="http://schemas.microsoft.com/office/drawing/2014/main" id="{4E71CD50-627F-444C-AD93-07A9141C654F}"/>
              </a:ext>
            </a:extLst>
          </p:cNvPr>
          <p:cNvSpPr txBox="1">
            <a:spLocks/>
          </p:cNvSpPr>
          <p:nvPr/>
        </p:nvSpPr>
        <p:spPr bwMode="auto">
          <a:xfrm>
            <a:off x="533400" y="1453356"/>
            <a:ext cx="5389033" cy="3951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18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16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6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6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600">
                <a:solidFill>
                  <a:schemeClr val="tx1"/>
                </a:solidFill>
                <a:latin typeface="+mn-lt"/>
                <a:ea typeface="Arial" charset="0"/>
                <a:cs typeface="+mn-cs"/>
              </a:defRPr>
            </a:lvl9pPr>
          </a:lstStyle>
          <a:p>
            <a:r>
              <a:rPr lang="en-US" b="1" kern="0" dirty="0"/>
              <a:t>Time and effort</a:t>
            </a:r>
          </a:p>
          <a:p>
            <a:pPr lvl="1"/>
            <a:r>
              <a:rPr lang="en-US" kern="0" dirty="0"/>
              <a:t>Cost and burden </a:t>
            </a:r>
          </a:p>
          <a:p>
            <a:r>
              <a:rPr lang="en-US" b="1" kern="0" dirty="0"/>
              <a:t>Requires infrastructure</a:t>
            </a:r>
          </a:p>
          <a:p>
            <a:r>
              <a:rPr lang="en-US" b="1" kern="0" dirty="0"/>
              <a:t>Human Resources</a:t>
            </a:r>
          </a:p>
          <a:p>
            <a:r>
              <a:rPr lang="en-US" b="1" kern="0" dirty="0"/>
              <a:t>Policy coordination among </a:t>
            </a:r>
            <a:br>
              <a:rPr lang="en-US" b="1" kern="0" dirty="0"/>
            </a:br>
            <a:r>
              <a:rPr lang="en-US" b="1" kern="0" dirty="0"/>
              <a:t>key stakeholders</a:t>
            </a:r>
          </a:p>
          <a:p>
            <a:pPr lvl="1"/>
            <a:r>
              <a:rPr lang="en-US" kern="0" dirty="0"/>
              <a:t>Across agencies, funders, publishers</a:t>
            </a:r>
          </a:p>
          <a:p>
            <a:r>
              <a:rPr lang="en-US" b="1" kern="0" dirty="0"/>
              <a:t>Ethical, Legal, and Social Implications and Privacy Issues</a:t>
            </a:r>
          </a:p>
          <a:p>
            <a:pPr lvl="1"/>
            <a:r>
              <a:rPr lang="en-US" kern="0" dirty="0"/>
              <a:t>DUAs, Data security even if de-identified data</a:t>
            </a:r>
          </a:p>
          <a:p>
            <a:endParaRPr lang="en-US" kern="0" dirty="0"/>
          </a:p>
        </p:txBody>
      </p:sp>
    </p:spTree>
    <p:extLst>
      <p:ext uri="{BB962C8B-B14F-4D97-AF65-F5344CB8AC3E}">
        <p14:creationId xmlns:p14="http://schemas.microsoft.com/office/powerpoint/2010/main" val="171543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FBA43-7540-485D-8D8C-70A54AE68703}"/>
              </a:ext>
            </a:extLst>
          </p:cNvPr>
          <p:cNvSpPr>
            <a:spLocks noGrp="1"/>
          </p:cNvSpPr>
          <p:nvPr>
            <p:ph idx="1"/>
          </p:nvPr>
        </p:nvSpPr>
        <p:spPr>
          <a:xfrm>
            <a:off x="122518" y="1060336"/>
            <a:ext cx="7726082" cy="2368664"/>
          </a:xfrm>
        </p:spPr>
        <p:txBody>
          <a:bodyPr>
            <a:noAutofit/>
          </a:bodyPr>
          <a:lstStyle/>
          <a:p>
            <a:pPr indent="-164592">
              <a:spcBef>
                <a:spcPts val="0"/>
              </a:spcBef>
              <a:spcAft>
                <a:spcPts val="600"/>
              </a:spcAft>
            </a:pPr>
            <a:r>
              <a:rPr lang="en-US" sz="2200" b="1" dirty="0">
                <a:solidFill>
                  <a:schemeClr val="accent2"/>
                </a:solidFill>
                <a:latin typeface="+mj-lt"/>
              </a:rPr>
              <a:t> Advance rigorous and reproducible research </a:t>
            </a:r>
          </a:p>
          <a:p>
            <a:pPr marL="688975" indent="-283464">
              <a:spcBef>
                <a:spcPts val="0"/>
              </a:spcBef>
              <a:spcAft>
                <a:spcPts val="600"/>
              </a:spcAft>
              <a:buClr>
                <a:srgbClr val="007FA9"/>
              </a:buClr>
              <a:buFont typeface="Calibri" panose="020F0502020204030204" pitchFamily="34" charset="0"/>
              <a:buChar char="─"/>
            </a:pPr>
            <a:r>
              <a:rPr lang="en-US" sz="2400" dirty="0"/>
              <a:t>Enable validation of research results</a:t>
            </a:r>
          </a:p>
          <a:p>
            <a:pPr marL="688975" indent="-283464">
              <a:spcBef>
                <a:spcPts val="0"/>
              </a:spcBef>
              <a:spcAft>
                <a:spcPts val="600"/>
              </a:spcAft>
              <a:buClr>
                <a:srgbClr val="007FA9"/>
              </a:buClr>
              <a:buFont typeface="Calibri" panose="020F0502020204030204" pitchFamily="34" charset="0"/>
              <a:buChar char="─"/>
            </a:pPr>
            <a:r>
              <a:rPr lang="en-US" sz="2400" dirty="0"/>
              <a:t>Make high-value datasets accessible </a:t>
            </a:r>
          </a:p>
          <a:p>
            <a:pPr marL="688975" indent="-283464">
              <a:spcBef>
                <a:spcPts val="0"/>
              </a:spcBef>
              <a:spcAft>
                <a:spcPts val="600"/>
              </a:spcAft>
              <a:buClr>
                <a:srgbClr val="007FA9"/>
              </a:buClr>
              <a:buFont typeface="Calibri" panose="020F0502020204030204" pitchFamily="34" charset="0"/>
              <a:buChar char="─"/>
            </a:pPr>
            <a:r>
              <a:rPr lang="en-US" sz="2400" dirty="0"/>
              <a:t>Accelerate future research directions</a:t>
            </a:r>
          </a:p>
          <a:p>
            <a:pPr marL="688975" indent="-283464">
              <a:spcBef>
                <a:spcPts val="0"/>
              </a:spcBef>
              <a:spcAft>
                <a:spcPts val="600"/>
              </a:spcAft>
              <a:buClr>
                <a:srgbClr val="007FA9"/>
              </a:buClr>
              <a:buFont typeface="Calibri" panose="020F0502020204030204" pitchFamily="34" charset="0"/>
              <a:buChar char="─"/>
            </a:pPr>
            <a:r>
              <a:rPr lang="en-US" sz="2400" dirty="0"/>
              <a:t>Increase opportunities for citation and collaboration</a:t>
            </a:r>
          </a:p>
        </p:txBody>
      </p:sp>
      <p:sp>
        <p:nvSpPr>
          <p:cNvPr id="6" name="Title 2">
            <a:extLst>
              <a:ext uri="{FF2B5EF4-FFF2-40B4-BE49-F238E27FC236}">
                <a16:creationId xmlns:a16="http://schemas.microsoft.com/office/drawing/2014/main" id="{37A96FE9-7883-4953-A966-0FFAF2FDF90A}"/>
              </a:ext>
            </a:extLst>
          </p:cNvPr>
          <p:cNvSpPr txBox="1">
            <a:spLocks noGrp="1"/>
          </p:cNvSpPr>
          <p:nvPr>
            <p:ph type="title" idx="4294967295"/>
          </p:nvPr>
        </p:nvSpPr>
        <p:spPr>
          <a:xfrm>
            <a:off x="6108700" y="0"/>
            <a:ext cx="8458199"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spcBef>
                <a:spcPct val="0"/>
              </a:spcBef>
              <a:buNone/>
              <a:defRPr sz="3800" b="1" i="0" kern="1200">
                <a:solidFill>
                  <a:schemeClr val="tx1"/>
                </a:solidFill>
                <a:latin typeface="+mj-lt"/>
                <a:ea typeface="Roboto" charset="0"/>
                <a:cs typeface="Roboto"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20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charset="0"/>
                <a:cs typeface="Roboto" charset="0"/>
              </a:rPr>
              <a:t>Goals of Data Sharing</a:t>
            </a:r>
            <a:endParaRPr kumimoji="0" 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charset="0"/>
              <a:cs typeface="Roboto" charset="0"/>
            </a:endParaRPr>
          </a:p>
        </p:txBody>
      </p:sp>
      <p:pic>
        <p:nvPicPr>
          <p:cNvPr id="1026" name="Picture 2" descr="IDEA Audit Software | IDEA Data Analysis Software | IDEA">
            <a:extLst>
              <a:ext uri="{FF2B5EF4-FFF2-40B4-BE49-F238E27FC236}">
                <a16:creationId xmlns:a16="http://schemas.microsoft.com/office/drawing/2014/main" id="{584E0CF1-3F72-48FC-88CF-DAD58D3CE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498" y="1303374"/>
            <a:ext cx="1965251" cy="19652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E25F25-BDF8-41C0-8F42-1F3C65EB6572}"/>
              </a:ext>
            </a:extLst>
          </p:cNvPr>
          <p:cNvSpPr/>
          <p:nvPr/>
        </p:nvSpPr>
        <p:spPr>
          <a:xfrm>
            <a:off x="5141651" y="3534013"/>
            <a:ext cx="6785501" cy="3323987"/>
          </a:xfrm>
          <a:prstGeom prst="rect">
            <a:avLst/>
          </a:prstGeom>
        </p:spPr>
        <p:txBody>
          <a:bodyPr wrap="square">
            <a:spAutoFit/>
          </a:bodyPr>
          <a:lstStyle/>
          <a:p>
            <a:pPr marL="342900" indent="-164592">
              <a:spcBef>
                <a:spcPts val="0"/>
              </a:spcBef>
              <a:spcAft>
                <a:spcPts val="600"/>
              </a:spcAft>
              <a:buFont typeface="Arial" panose="020B0604020202020204" pitchFamily="34" charset="0"/>
              <a:buChar char="•"/>
            </a:pPr>
            <a:r>
              <a:rPr lang="en-US" sz="2200" b="1" dirty="0">
                <a:solidFill>
                  <a:schemeClr val="accent2"/>
                </a:solidFill>
              </a:rPr>
              <a:t> Promote public trust in research</a:t>
            </a:r>
          </a:p>
          <a:p>
            <a:pPr marL="685800" indent="-287338">
              <a:spcBef>
                <a:spcPts val="0"/>
              </a:spcBef>
              <a:spcAft>
                <a:spcPts val="600"/>
              </a:spcAft>
              <a:buClr>
                <a:srgbClr val="007FA9"/>
              </a:buClr>
              <a:buFont typeface="Calibri" panose="020F0502020204030204" pitchFamily="34" charset="0"/>
              <a:buChar char="─"/>
            </a:pPr>
            <a:r>
              <a:rPr lang="en-US" sz="2400" dirty="0"/>
              <a:t>Foster transparency and accountability</a:t>
            </a:r>
          </a:p>
          <a:p>
            <a:pPr marL="685800" indent="-287338">
              <a:spcBef>
                <a:spcPts val="0"/>
              </a:spcBef>
              <a:spcAft>
                <a:spcPts val="600"/>
              </a:spcAft>
              <a:buClr>
                <a:srgbClr val="007FA9"/>
              </a:buClr>
              <a:buFont typeface="Calibri" panose="020F0502020204030204" pitchFamily="34" charset="0"/>
              <a:buChar char="─"/>
            </a:pPr>
            <a:r>
              <a:rPr lang="en-US" sz="2400" dirty="0"/>
              <a:t>Demonstrate stewardship over taxpayer funds</a:t>
            </a:r>
          </a:p>
          <a:p>
            <a:pPr marL="685800" indent="-287338">
              <a:spcBef>
                <a:spcPts val="0"/>
              </a:spcBef>
              <a:spcAft>
                <a:spcPts val="600"/>
              </a:spcAft>
              <a:buClr>
                <a:srgbClr val="007FA9"/>
              </a:buClr>
              <a:buFont typeface="Calibri" panose="020F0502020204030204" pitchFamily="34" charset="0"/>
              <a:buChar char="─"/>
            </a:pPr>
            <a:r>
              <a:rPr lang="en-US" sz="2400" dirty="0"/>
              <a:t>Maximize research participants’ contributions</a:t>
            </a:r>
          </a:p>
          <a:p>
            <a:pPr marL="685800" indent="-287338">
              <a:spcAft>
                <a:spcPts val="600"/>
              </a:spcAft>
              <a:buClr>
                <a:srgbClr val="007FA9"/>
              </a:buClr>
              <a:buFont typeface="Calibri" panose="020F0502020204030204" pitchFamily="34" charset="0"/>
              <a:buChar char="─"/>
            </a:pPr>
            <a:r>
              <a:rPr lang="en-US" sz="2400" dirty="0"/>
              <a:t>Support appropriate protections of research participants’ data </a:t>
            </a:r>
          </a:p>
        </p:txBody>
      </p:sp>
      <p:sp>
        <p:nvSpPr>
          <p:cNvPr id="8" name="Rectangle 7">
            <a:extLst>
              <a:ext uri="{FF2B5EF4-FFF2-40B4-BE49-F238E27FC236}">
                <a16:creationId xmlns:a16="http://schemas.microsoft.com/office/drawing/2014/main" id="{E2210FDE-5F18-45F0-8718-57DE104A8F55}"/>
              </a:ext>
              <a:ext uri="{C183D7F6-B498-43B3-948B-1728B52AA6E4}">
                <adec:decorative xmlns:adec="http://schemas.microsoft.com/office/drawing/2017/decorative" val="1"/>
              </a:ext>
            </a:extLst>
          </p:cNvPr>
          <p:cNvSpPr/>
          <p:nvPr/>
        </p:nvSpPr>
        <p:spPr>
          <a:xfrm>
            <a:off x="838200" y="3886200"/>
            <a:ext cx="2819400" cy="2189087"/>
          </a:xfrm>
          <a:prstGeom prst="rect">
            <a:avLst/>
          </a:prstGeom>
          <a:blipFill rotWithShape="1">
            <a:blip r:embed="rId4"/>
            <a:srcRect/>
            <a:stretch>
              <a:fillRect l="-7738" t="-11165" r="-55378" b="-892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379985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p:txBody>
          <a:bodyPr/>
          <a:lstStyle/>
          <a:p>
            <a:pPr algn="ctr"/>
            <a:r>
              <a:rPr lang="en-US" sz="4000" dirty="0">
                <a:solidFill>
                  <a:schemeClr val="tx1"/>
                </a:solidFill>
              </a:rPr>
              <a:t>Research Tools Policy (1999) and 2003 Data Sharing Policy</a:t>
            </a:r>
            <a:br>
              <a:rPr lang="en-US" sz="4000" dirty="0">
                <a:solidFill>
                  <a:schemeClr val="tx1"/>
                </a:solidFill>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84F80A8E-FE4E-44EB-83EF-43F2428F2F88}"/>
              </a:ext>
            </a:extLst>
          </p:cNvPr>
          <p:cNvSpPr>
            <a:spLocks noGrp="1"/>
          </p:cNvSpPr>
          <p:nvPr>
            <p:ph type="subTitle" idx="1"/>
          </p:nvPr>
        </p:nvSpPr>
        <p:spPr>
          <a:xfrm>
            <a:off x="1219200" y="2724151"/>
            <a:ext cx="10363200" cy="1752600"/>
          </a:xfrm>
        </p:spPr>
        <p:txBody>
          <a:bodyPr/>
          <a:lstStyle/>
          <a:p>
            <a:br>
              <a:rPr lang="en-US" sz="2000" dirty="0"/>
            </a:br>
            <a:endParaRPr lang="en-US" dirty="0"/>
          </a:p>
        </p:txBody>
      </p:sp>
      <p:sp>
        <p:nvSpPr>
          <p:cNvPr id="4" name="Slide Number Placeholder 3">
            <a:extLst>
              <a:ext uri="{FF2B5EF4-FFF2-40B4-BE49-F238E27FC236}">
                <a16:creationId xmlns:a16="http://schemas.microsoft.com/office/drawing/2014/main" id="{B500D591-8215-4947-A971-B6ACFA3662DE}"/>
              </a:ext>
            </a:extLst>
          </p:cNvPr>
          <p:cNvSpPr>
            <a:spLocks noGrp="1"/>
          </p:cNvSpPr>
          <p:nvPr>
            <p:ph type="sldNum" sz="quarter" idx="10"/>
          </p:nvPr>
        </p:nvSpPr>
        <p:spPr/>
        <p:txBody>
          <a:bodyPr/>
          <a:lstStyle/>
          <a:p>
            <a:fld id="{CF82AFAF-5A4B-5C47-B403-1AB532082E29}" type="slidenum">
              <a:rPr lang="en-US" smtClean="0"/>
              <a:pPr/>
              <a:t>9</a:t>
            </a:fld>
            <a:endParaRPr lang="en-US" dirty="0"/>
          </a:p>
        </p:txBody>
      </p:sp>
    </p:spTree>
    <p:extLst>
      <p:ext uri="{BB962C8B-B14F-4D97-AF65-F5344CB8AC3E}">
        <p14:creationId xmlns:p14="http://schemas.microsoft.com/office/powerpoint/2010/main" val="24505607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4D70C3-5E14-4704-B8D2-27CFEB6E448A}"/>
</file>

<file path=customXml/itemProps2.xml><?xml version="1.0" encoding="utf-8"?>
<ds:datastoreItem xmlns:ds="http://schemas.openxmlformats.org/officeDocument/2006/customXml" ds:itemID="{3A05A841-7252-468C-8FF5-1590D3A10665}"/>
</file>

<file path=customXml/itemProps3.xml><?xml version="1.0" encoding="utf-8"?>
<ds:datastoreItem xmlns:ds="http://schemas.openxmlformats.org/officeDocument/2006/customXml" ds:itemID="{5CC97811-3E43-4916-A9FC-A820093614CF}"/>
</file>

<file path=docProps/app.xml><?xml version="1.0" encoding="utf-8"?>
<Properties xmlns="http://schemas.openxmlformats.org/officeDocument/2006/extended-properties" xmlns:vt="http://schemas.openxmlformats.org/officeDocument/2006/docPropsVTypes">
  <Template>bordertemplaterevised</Template>
  <TotalTime>0</TotalTime>
  <Words>2325</Words>
  <Application>Microsoft Office PowerPoint</Application>
  <PresentationFormat>Widescreen</PresentationFormat>
  <Paragraphs>349</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Symbol</vt:lpstr>
      <vt:lpstr>Default Design</vt:lpstr>
      <vt:lpstr>Data &amp; Resource Sharing: Firming Foundations For Future Frontiers </vt:lpstr>
      <vt:lpstr>Presenting Today</vt:lpstr>
      <vt:lpstr>Overview</vt:lpstr>
      <vt:lpstr>UPCOMING SESSION: Data Management and Sharing Policy</vt:lpstr>
      <vt:lpstr>NIH Commitment to &amp; Investment in Data Sharing </vt:lpstr>
      <vt:lpstr>NIH’s Data Sharing Initiatives &amp; Milestones </vt:lpstr>
      <vt:lpstr>Some Shared Challenges… </vt:lpstr>
      <vt:lpstr>Goals of Data Sharing</vt:lpstr>
      <vt:lpstr>Research Tools Policy (1999) and 2003 Data Sharing Policy  </vt:lpstr>
      <vt:lpstr>NIH Research Tools Policy</vt:lpstr>
      <vt:lpstr>2003 NIH Data Sharing Policy </vt:lpstr>
      <vt:lpstr>NIH Genomic Data Sharing Policy (2015)  </vt:lpstr>
      <vt:lpstr>NIH Genomic Data Sharing (GDS) Policy </vt:lpstr>
      <vt:lpstr>Categories of Genomic Data </vt:lpstr>
      <vt:lpstr>Process for Submitting or Accessing Data </vt:lpstr>
      <vt:lpstr>PI and Institutional Responsibilities When Accessing/Using Data </vt:lpstr>
      <vt:lpstr>Evolution of Agency-Wide Access for Federally Funded Research Results </vt:lpstr>
      <vt:lpstr>2013 “Holdren Memo” </vt:lpstr>
      <vt:lpstr>Objectives of the Holdren Memo </vt:lpstr>
      <vt:lpstr>NIH Plan for Increasing Access to Publications and Digital Scientific Data </vt:lpstr>
      <vt:lpstr>NIH Data Management and Sharing Policy (2020 Policy, Effective 2023)  </vt:lpstr>
      <vt:lpstr>NIH Data Management and Sharing (DMS) Policy</vt:lpstr>
      <vt:lpstr>NIH Data Management and Sharing (DMS) Policy</vt:lpstr>
      <vt:lpstr>NIH Data Management and Sharing (DMS) Policy</vt:lpstr>
      <vt:lpstr>NIH Data Management and Sharing (DMS) Policy</vt:lpstr>
      <vt:lpstr>NIH Data Management and Sharing (DMS) Policy</vt:lpstr>
      <vt:lpstr>Implementation Activities</vt:lpstr>
      <vt:lpstr>Data Management and Sharing Policy- continued</vt:lpstr>
      <vt:lpstr>Resources: Select NIH Grants Policy Excerpts </vt:lpstr>
      <vt:lpstr>Resources: Links </vt:lpstr>
      <vt:lpstr>Acknowledgements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Resource Sharing: Firming Foundations for Future Frontiers</dc:title>
  <dc:creator/>
  <cp:lastModifiedBy/>
  <cp:revision>1</cp:revision>
  <dcterms:created xsi:type="dcterms:W3CDTF">2020-10-29T17:06:36Z</dcterms:created>
  <dcterms:modified xsi:type="dcterms:W3CDTF">2021-10-27T23:35:47Z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