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42"/>
  </p:notesMasterIdLst>
  <p:handoutMasterIdLst>
    <p:handoutMasterId r:id="rId43"/>
  </p:handoutMasterIdLst>
  <p:sldIdLst>
    <p:sldId id="256" r:id="rId7"/>
    <p:sldId id="2095" r:id="rId8"/>
    <p:sldId id="2145706299" r:id="rId9"/>
    <p:sldId id="548" r:id="rId10"/>
    <p:sldId id="1078" r:id="rId11"/>
    <p:sldId id="729" r:id="rId12"/>
    <p:sldId id="814" r:id="rId13"/>
    <p:sldId id="2145706213" r:id="rId14"/>
    <p:sldId id="2145706274" r:id="rId15"/>
    <p:sldId id="2145706267" r:id="rId16"/>
    <p:sldId id="2145706291" r:id="rId17"/>
    <p:sldId id="2145706186" r:id="rId18"/>
    <p:sldId id="1035" r:id="rId19"/>
    <p:sldId id="2145706203" r:id="rId20"/>
    <p:sldId id="2145706266" r:id="rId21"/>
    <p:sldId id="2145706185" r:id="rId22"/>
    <p:sldId id="2145706298" r:id="rId23"/>
    <p:sldId id="2145706275" r:id="rId24"/>
    <p:sldId id="2145706238" r:id="rId25"/>
    <p:sldId id="2145706265" r:id="rId26"/>
    <p:sldId id="2145706226" r:id="rId27"/>
    <p:sldId id="2145706215" r:id="rId28"/>
    <p:sldId id="2145706207" r:id="rId29"/>
    <p:sldId id="2145706239" r:id="rId30"/>
    <p:sldId id="2145706240" r:id="rId31"/>
    <p:sldId id="2145706208" r:id="rId32"/>
    <p:sldId id="2145706269" r:id="rId33"/>
    <p:sldId id="2145706178" r:id="rId34"/>
    <p:sldId id="2145706228" r:id="rId35"/>
    <p:sldId id="2145706292" r:id="rId36"/>
    <p:sldId id="2145706293" r:id="rId37"/>
    <p:sldId id="2145706294" r:id="rId38"/>
    <p:sldId id="2145706295" r:id="rId39"/>
    <p:sldId id="2145706296" r:id="rId40"/>
    <p:sldId id="2145706297" r:id="rId4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8955901-5642-0A9B-D638-0C86AF5011F0}" name="Danielson, Cindy (NIH/OD) [E]" initials="D[" userId="S::danielsoncm@nih.gov::caa2c796-a717-4c72-866b-fbcf32255dae" providerId="AD"/>
  <p188:author id="{47571E2F-CF94-71C7-F4E2-610C06578DB0}" name="Harvey, Chinonye (NIH/OD) [E]" initials="H[" userId="S::harveyn@nih.gov::ee808c92-66ea-47a5-8769-7a90e991e202" providerId="AD"/>
  <p188:author id="{6E2FAB5B-8EBA-B69A-4F40-458026C61D96}" name="OPERA" initials="OD" userId="OPERA" providerId="None"/>
  <p188:author id="{51359B6D-12FE-A088-EA55-41DEC103FD3F}" name="Kim, John (JP) (NIH/OD) [E]" initials="K[" userId="S::kimjoh@nih.gov::7483344c-db6f-44b2-80ca-d82bf7562232" providerId="AD"/>
  <p188:author id="{AD200293-AC91-6E87-C711-08FCE56877CF}" name="Garst, Kasima (NIH/OD) [E]" initials="G[" userId="S::garstkv@nih.gov::f44e5018-1ddf-4aa5-b557-a22416efb97a" providerId="AD"/>
  <p188:author id="{9391ADC0-2FC4-619B-EEE5-DB497EB4A2C8}" name="Roman, Laurie (NIH/OD) [E]" initials="R[" userId="S::romanl@nih.gov::08a4c715-0025-46ad-a932-8593f186cb13" providerId="AD"/>
  <p188:author id="{940468CA-E987-D7AD-54B7-68010C020834}" name="Slutsman, Julia (NIH/OD) [E]" initials="SJ([" userId="S::slutsmaj@nih.gov::47e09ab8-2519-46f1-bdb9-ee9d22f89d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 id="1" name="Danielson, Cindy (NIH/OD) [E]" initials="DC([" lastIdx="1" clrIdx="1">
    <p:extLst>
      <p:ext uri="{19B8F6BF-5375-455C-9EA6-DF929625EA0E}">
        <p15:presenceInfo xmlns:p15="http://schemas.microsoft.com/office/powerpoint/2012/main" userId="S::danielsoncm@nih.gov::caa2c796-a717-4c72-866b-fbcf32255dae" providerId="AD"/>
      </p:ext>
    </p:extLst>
  </p:cmAuthor>
  <p:cmAuthor id="2" name="Slutsman, Julia (NIH/OD) [E]" initials="SJ([" lastIdx="8" clrIdx="2">
    <p:extLst>
      <p:ext uri="{19B8F6BF-5375-455C-9EA6-DF929625EA0E}">
        <p15:presenceInfo xmlns:p15="http://schemas.microsoft.com/office/powerpoint/2012/main" userId="S::slutsmaj@nih.gov::47e09ab8-2519-46f1-bdb9-ee9d22f89d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66"/>
    <a:srgbClr val="136569"/>
    <a:srgbClr val="13425F"/>
    <a:srgbClr val="D8E7CB"/>
    <a:srgbClr val="0081BC"/>
    <a:srgbClr val="007FA9"/>
    <a:srgbClr val="6D593A"/>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FF39D-2AD7-47DA-95AF-4B096680FD85}" v="2" dt="2023-02-02T14:35:03.212"/>
    <p1510:client id="{B8EB2B37-EBC2-445E-B58A-CCEE7F3632AB}" v="2" dt="2023-01-31T21:30:53.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9189" autoAdjust="0"/>
  </p:normalViewPr>
  <p:slideViewPr>
    <p:cSldViewPr snapToGrid="0">
      <p:cViewPr varScale="1">
        <p:scale>
          <a:sx n="82" d="100"/>
          <a:sy n="82" d="100"/>
        </p:scale>
        <p:origin x="82" y="197"/>
      </p:cViewPr>
      <p:guideLst>
        <p:guide orient="horz" pos="2160"/>
        <p:guide pos="3840"/>
      </p:guideLst>
    </p:cSldViewPr>
  </p:slideViewPr>
  <p:outlineViewPr>
    <p:cViewPr>
      <p:scale>
        <a:sx n="33" d="100"/>
        <a:sy n="33" d="100"/>
      </p:scale>
      <p:origin x="0" y="-9054"/>
    </p:cViewPr>
  </p:outlin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18435" name="Rectangle 3"/>
          <p:cNvSpPr>
            <a:spLocks noGrp="1" noChangeArrowheads="1"/>
          </p:cNvSpPr>
          <p:nvPr>
            <p:ph type="dt" sz="quarter"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18436" name="Rectangle 4"/>
          <p:cNvSpPr>
            <a:spLocks noGrp="1" noChangeArrowheads="1"/>
          </p:cNvSpPr>
          <p:nvPr>
            <p:ph type="ftr" sz="quarter" idx="2"/>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18437" name="Rectangle 5"/>
          <p:cNvSpPr>
            <a:spLocks noGrp="1" noChangeArrowheads="1"/>
          </p:cNvSpPr>
          <p:nvPr>
            <p:ph type="sldNum" sz="quarter" idx="3"/>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4099" name="Rectangle 3"/>
          <p:cNvSpPr>
            <a:spLocks noGrp="1" noChangeArrowheads="1"/>
          </p:cNvSpPr>
          <p:nvPr>
            <p:ph type="dt"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4100"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362" y="4415673"/>
            <a:ext cx="5607678" cy="418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4103" name="Rectangle 7"/>
          <p:cNvSpPr>
            <a:spLocks noGrp="1" noChangeArrowheads="1"/>
          </p:cNvSpPr>
          <p:nvPr>
            <p:ph type="sldNum" sz="quarter" idx="5"/>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haring.nih.gov/about/learning/DMS-Updat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98385-F1D5-B84A-ABBF-D8781C4363E8}" type="slidenum">
              <a:rPr lang="en-US" smtClean="0"/>
              <a:pPr/>
              <a:t>12</a:t>
            </a:fld>
            <a:endParaRPr lang="en-US"/>
          </a:p>
        </p:txBody>
      </p:sp>
    </p:spTree>
    <p:extLst>
      <p:ext uri="{BB962C8B-B14F-4D97-AF65-F5344CB8AC3E}">
        <p14:creationId xmlns:p14="http://schemas.microsoft.com/office/powerpoint/2010/main" val="247899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DF0642-9062-4FFF-8747-8A114E736951}" type="slidenum">
              <a:rPr lang="en-US" smtClean="0"/>
              <a:t>13</a:t>
            </a:fld>
            <a:endParaRPr lang="en-US" dirty="0"/>
          </a:p>
        </p:txBody>
      </p:sp>
    </p:spTree>
    <p:extLst>
      <p:ext uri="{BB962C8B-B14F-4D97-AF65-F5344CB8AC3E}">
        <p14:creationId xmlns:p14="http://schemas.microsoft.com/office/powerpoint/2010/main" val="2905784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14</a:t>
            </a:fld>
            <a:endParaRPr lang="en-US"/>
          </a:p>
        </p:txBody>
      </p:sp>
    </p:spTree>
    <p:extLst>
      <p:ext uri="{BB962C8B-B14F-4D97-AF65-F5344CB8AC3E}">
        <p14:creationId xmlns:p14="http://schemas.microsoft.com/office/powerpoint/2010/main" val="253092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16</a:t>
            </a:fld>
            <a:endParaRPr lang="en-US"/>
          </a:p>
        </p:txBody>
      </p:sp>
    </p:spTree>
    <p:extLst>
      <p:ext uri="{BB962C8B-B14F-4D97-AF65-F5344CB8AC3E}">
        <p14:creationId xmlns:p14="http://schemas.microsoft.com/office/powerpoint/2010/main" val="137145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18</a:t>
            </a:fld>
            <a:endParaRPr lang="en-US" dirty="0"/>
          </a:p>
        </p:txBody>
      </p:sp>
    </p:spTree>
    <p:extLst>
      <p:ext uri="{BB962C8B-B14F-4D97-AF65-F5344CB8AC3E}">
        <p14:creationId xmlns:p14="http://schemas.microsoft.com/office/powerpoint/2010/main" val="22006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a:ea typeface="ＭＳ Ｐゴシック"/>
                <a:cs typeface="Calibri"/>
              </a:rPr>
              <a:t>Other Plans attachment was also added to F and T forms but NIH is not using at this time; refer to </a:t>
            </a:r>
            <a:r>
              <a:rPr lang="en-US">
                <a:solidFill>
                  <a:srgbClr val="000000"/>
                </a:solidFill>
                <a:latin typeface="Calibri"/>
                <a:ea typeface="ＭＳ Ｐゴシック"/>
                <a:cs typeface="Calibri"/>
              </a:rPr>
              <a:t>application instructions</a:t>
            </a: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2314633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2404939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22</a:t>
            </a:fld>
            <a:endParaRPr lang="en-US"/>
          </a:p>
        </p:txBody>
      </p:sp>
    </p:spTree>
    <p:extLst>
      <p:ext uri="{BB962C8B-B14F-4D97-AF65-F5344CB8AC3E}">
        <p14:creationId xmlns:p14="http://schemas.microsoft.com/office/powerpoint/2010/main" val="297880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F0642-9062-4FFF-8747-8A114E736951}" type="slidenum">
              <a:rPr lang="en-US" smtClean="0"/>
              <a:t>23</a:t>
            </a:fld>
            <a:endParaRPr lang="en-US" dirty="0"/>
          </a:p>
        </p:txBody>
      </p:sp>
    </p:spTree>
    <p:extLst>
      <p:ext uri="{BB962C8B-B14F-4D97-AF65-F5344CB8AC3E}">
        <p14:creationId xmlns:p14="http://schemas.microsoft.com/office/powerpoint/2010/main" val="3247174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5000"/>
              </a:lnSpc>
              <a:spcBef>
                <a:spcPts val="0"/>
              </a:spcBef>
              <a:spcAft>
                <a:spcPts val="0"/>
              </a:spcAft>
              <a:buClrTx/>
              <a:buSzTx/>
              <a:buFont typeface="Symbol" panose="05050102010706020507" pitchFamily="18" charset="2"/>
              <a:buNone/>
              <a:tabLst/>
              <a:defRPr/>
            </a:pPr>
            <a:r>
              <a:rPr lang="en-US" sz="2800" b="0" i="0" dirty="0">
                <a:solidFill>
                  <a:srgbClr val="444444"/>
                </a:solidFill>
                <a:effectLst/>
                <a:latin typeface="Nunito-Light-webfont"/>
              </a:rPr>
              <a:t>If no cost will be incurred, enter "0" in the "Funds Requested" column</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283852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AEFEB-137D-41A1-8EDA-A4ADF5A11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2339304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a:p>
        </p:txBody>
      </p:sp>
    </p:spTree>
    <p:extLst>
      <p:ext uri="{BB962C8B-B14F-4D97-AF65-F5344CB8AC3E}">
        <p14:creationId xmlns:p14="http://schemas.microsoft.com/office/powerpoint/2010/main" val="140566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26</a:t>
            </a:fld>
            <a:endParaRPr lang="en-US"/>
          </a:p>
        </p:txBody>
      </p:sp>
    </p:spTree>
    <p:extLst>
      <p:ext uri="{BB962C8B-B14F-4D97-AF65-F5344CB8AC3E}">
        <p14:creationId xmlns:p14="http://schemas.microsoft.com/office/powerpoint/2010/main" val="2909226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27</a:t>
            </a:fld>
            <a:endParaRPr lang="en-US"/>
          </a:p>
        </p:txBody>
      </p:sp>
    </p:spTree>
    <p:extLst>
      <p:ext uri="{BB962C8B-B14F-4D97-AF65-F5344CB8AC3E}">
        <p14:creationId xmlns:p14="http://schemas.microsoft.com/office/powerpoint/2010/main" val="3307470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598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2"/>
                </a:solidFill>
                <a:highlight>
                  <a:srgbClr val="FFFF00"/>
                </a:highlight>
                <a:latin typeface="+mj-lt"/>
                <a:hlinkClick r:id="rId3"/>
              </a:rPr>
              <a:t>NIH Data Management and Sharing Policy Webinar Series</a:t>
            </a:r>
            <a:r>
              <a:rPr lang="en-US" sz="1200" b="1">
                <a:solidFill>
                  <a:schemeClr val="accent2"/>
                </a:solidFill>
                <a:highlight>
                  <a:srgbClr val="FFFF00"/>
                </a:highlight>
                <a:latin typeface="+mj-lt"/>
              </a:rPr>
              <a:t> –</a:t>
            </a:r>
            <a:r>
              <a:rPr lang="en-US" sz="1200" b="1">
                <a:highlight>
                  <a:srgbClr val="FFFF00"/>
                </a:highlight>
                <a:latin typeface="+mj-lt"/>
              </a:rPr>
              <a:t> </a:t>
            </a:r>
            <a:r>
              <a:rPr lang="en-US" sz="1200">
                <a:highlight>
                  <a:srgbClr val="FFFF00"/>
                </a:highlight>
              </a:rPr>
              <a:t>Implementation of the NIH DMS Policy</a:t>
            </a:r>
            <a:endParaRPr lang="en-US" sz="1200">
              <a:solidFill>
                <a:schemeClr val="tx1"/>
              </a:solidFill>
              <a:highlight>
                <a:srgbClr val="FFFF00"/>
              </a:highlight>
            </a:endParaRPr>
          </a:p>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448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OSP has led policy development</a:t>
            </a:r>
          </a:p>
        </p:txBody>
      </p:sp>
      <p:sp>
        <p:nvSpPr>
          <p:cNvPr id="4" name="Slide Number Placeholder 3"/>
          <p:cNvSpPr>
            <a:spLocks noGrp="1"/>
          </p:cNvSpPr>
          <p:nvPr>
            <p:ph type="sldNum" sz="quarter" idx="5"/>
          </p:nvPr>
        </p:nvSpPr>
        <p:spPr/>
        <p:txBody>
          <a:bodyPr/>
          <a:lstStyle/>
          <a:p>
            <a:fld id="{EBD98385-F1D5-B84A-ABBF-D8781C4363E8}" type="slidenum">
              <a:rPr lang="en-US" smtClean="0"/>
              <a:pPr/>
              <a:t>5</a:t>
            </a:fld>
            <a:endParaRPr lang="en-US"/>
          </a:p>
        </p:txBody>
      </p:sp>
    </p:spTree>
    <p:extLst>
      <p:ext uri="{BB962C8B-B14F-4D97-AF65-F5344CB8AC3E}">
        <p14:creationId xmlns:p14="http://schemas.microsoft.com/office/powerpoint/2010/main" val="128913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66D99A86-2501-41D3-8639-406C9D1187E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19056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relates to the proposed research questions and can include findings underlying unpublished null results</a:t>
            </a:r>
          </a:p>
          <a:p>
            <a:endParaRPr lang="en-US"/>
          </a:p>
        </p:txBody>
      </p:sp>
      <p:sp>
        <p:nvSpPr>
          <p:cNvPr id="4" name="Slide Number Placeholder 3"/>
          <p:cNvSpPr>
            <a:spLocks noGrp="1"/>
          </p:cNvSpPr>
          <p:nvPr>
            <p:ph type="sldNum" sz="quarter" idx="5"/>
          </p:nvPr>
        </p:nvSpPr>
        <p:spPr/>
        <p:txBody>
          <a:bodyPr/>
          <a:lstStyle/>
          <a:p>
            <a:fld id="{66D99A86-2501-41D3-8639-406C9D1187E9}" type="slidenum">
              <a:rPr lang="en-US" smtClean="0"/>
              <a:t>7</a:t>
            </a:fld>
            <a:endParaRPr lang="en-US"/>
          </a:p>
        </p:txBody>
      </p:sp>
    </p:spTree>
    <p:extLst>
      <p:ext uri="{BB962C8B-B14F-4D97-AF65-F5344CB8AC3E}">
        <p14:creationId xmlns:p14="http://schemas.microsoft.com/office/powerpoint/2010/main" val="102666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150728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273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195" lvl="1" indent="-457200">
              <a:spcBef>
                <a:spcPts val="0"/>
              </a:spcBef>
              <a:spcAft>
                <a:spcPts val="600"/>
              </a:spcAft>
              <a:buFont typeface="Arial"/>
              <a:buChar char="•"/>
              <a:defRPr/>
            </a:pPr>
            <a:r>
              <a:rPr lang="en-US" b="1">
                <a:latin typeface="Arial"/>
                <a:cs typeface="Arial"/>
              </a:rPr>
              <a:t>Justifiable ethical, legal, and technical factors for limiting sharing of data include: </a:t>
            </a:r>
            <a:endParaRPr lang="en-US">
              <a:latin typeface="Arial"/>
              <a:cs typeface="Arial"/>
            </a:endParaRPr>
          </a:p>
          <a:p>
            <a:pPr marL="1196975" lvl="2" indent="-282575">
              <a:spcBef>
                <a:spcPts val="0"/>
              </a:spcBef>
              <a:spcAft>
                <a:spcPts val="600"/>
              </a:spcAft>
              <a:buFont typeface="Arial"/>
              <a:buChar char="•"/>
              <a:defRPr/>
            </a:pPr>
            <a:r>
              <a:rPr lang="en-US">
                <a:latin typeface="Arial"/>
                <a:cs typeface="Arial"/>
              </a:rPr>
              <a:t>Informed consent will not permit or limits scope of sharing or use </a:t>
            </a:r>
          </a:p>
          <a:p>
            <a:pPr marL="1196975" lvl="2" indent="-282575">
              <a:spcBef>
                <a:spcPts val="0"/>
              </a:spcBef>
              <a:spcAft>
                <a:spcPts val="600"/>
              </a:spcAft>
              <a:buFont typeface="Arial"/>
              <a:buChar char="•"/>
              <a:defRPr/>
            </a:pPr>
            <a:r>
              <a:rPr lang="en-US">
                <a:latin typeface="Arial"/>
                <a:cs typeface="Arial"/>
              </a:rPr>
              <a:t>Privacy or safety of research participants would be compromised and available protections insufficient</a:t>
            </a:r>
          </a:p>
          <a:p>
            <a:pPr marL="1196975" lvl="2" indent="-282575">
              <a:spcBef>
                <a:spcPts val="0"/>
              </a:spcBef>
              <a:spcAft>
                <a:spcPts val="600"/>
              </a:spcAft>
              <a:buFont typeface="Arial"/>
              <a:buChar char="•"/>
              <a:defRPr/>
            </a:pPr>
            <a:r>
              <a:rPr lang="en-US">
                <a:latin typeface="Arial"/>
                <a:cs typeface="Arial"/>
              </a:rPr>
              <a:t>Explicit federal, state, local, or Tribal law, regulation, or policy prohibits disclosure </a:t>
            </a:r>
          </a:p>
          <a:p>
            <a:pPr marL="1196975" lvl="2" indent="-282575">
              <a:spcBef>
                <a:spcPts val="0"/>
              </a:spcBef>
              <a:spcAft>
                <a:spcPts val="600"/>
              </a:spcAft>
              <a:buFont typeface="Arial"/>
              <a:buChar char="•"/>
              <a:defRPr/>
            </a:pPr>
            <a:r>
              <a:rPr lang="en-US"/>
              <a:t>Restrictions imposed by existing or anticipated agreements with other parties </a:t>
            </a:r>
          </a:p>
          <a:p>
            <a:pPr marL="1196975" lvl="2" indent="-282575">
              <a:spcBef>
                <a:spcPts val="0"/>
              </a:spcBef>
              <a:spcAft>
                <a:spcPts val="600"/>
              </a:spcAft>
              <a:buFont typeface="Arial"/>
              <a:buChar char="•"/>
              <a:defRPr/>
            </a:pPr>
            <a:r>
              <a:rPr lang="en-US"/>
              <a:t>Datasets cannot practically be digitized with reasonable efforts</a:t>
            </a:r>
          </a:p>
          <a:p>
            <a:pPr marL="798195" lvl="1" indent="-457200">
              <a:spcBef>
                <a:spcPts val="0"/>
              </a:spcBef>
              <a:spcAft>
                <a:spcPts val="600"/>
              </a:spcAft>
              <a:buFont typeface="Arial"/>
              <a:buChar char="•"/>
              <a:defRPr/>
            </a:pPr>
            <a:r>
              <a:rPr lang="en-US" b="1">
                <a:latin typeface="Arial"/>
                <a:cs typeface="Arial"/>
              </a:rPr>
              <a:t>Reasons </a:t>
            </a:r>
            <a:r>
              <a:rPr lang="en-US" b="1" u="sng">
                <a:latin typeface="Arial"/>
                <a:cs typeface="Arial"/>
              </a:rPr>
              <a:t>not</a:t>
            </a:r>
            <a:r>
              <a:rPr lang="en-US" b="1">
                <a:latin typeface="Arial"/>
                <a:cs typeface="Arial"/>
              </a:rPr>
              <a:t> generally justifiable to limit sharing include: </a:t>
            </a:r>
            <a:endParaRPr lang="en-US">
              <a:latin typeface="Arial"/>
              <a:cs typeface="Arial"/>
            </a:endParaRPr>
          </a:p>
          <a:p>
            <a:pPr marL="1196975" lvl="2" indent="-282575">
              <a:spcBef>
                <a:spcPts val="0"/>
              </a:spcBef>
              <a:spcAft>
                <a:spcPts val="600"/>
              </a:spcAft>
              <a:buFont typeface="Arial"/>
              <a:buChar char="•"/>
              <a:defRPr/>
            </a:pPr>
            <a:r>
              <a:rPr lang="en-US"/>
              <a:t>Data are considered too small </a:t>
            </a:r>
          </a:p>
          <a:p>
            <a:pPr marL="1196975" lvl="2" indent="-282575">
              <a:spcBef>
                <a:spcPts val="0"/>
              </a:spcBef>
              <a:spcAft>
                <a:spcPts val="600"/>
              </a:spcAft>
              <a:buFont typeface="Arial"/>
              <a:buChar char="•"/>
              <a:defRPr/>
            </a:pPr>
            <a:r>
              <a:rPr lang="en-US"/>
              <a:t>Researchers anticipate data will not be widely used</a:t>
            </a:r>
          </a:p>
          <a:p>
            <a:pPr marL="1196975" lvl="2" indent="-282575">
              <a:spcBef>
                <a:spcPts val="0"/>
              </a:spcBef>
              <a:spcAft>
                <a:spcPts val="600"/>
              </a:spcAft>
              <a:buFont typeface="Arial"/>
              <a:buChar char="•"/>
              <a:defRPr/>
            </a:pPr>
            <a:r>
              <a:rPr lang="en-US"/>
              <a:t>Data are not thought to have a suitable repository </a:t>
            </a:r>
          </a:p>
          <a:p>
            <a:pPr marL="798195" lvl="1" indent="-457200">
              <a:spcBef>
                <a:spcPts val="0"/>
              </a:spcBef>
              <a:spcAft>
                <a:spcPts val="600"/>
              </a:spcAft>
              <a:buFont typeface="Arial"/>
              <a:buChar char="•"/>
              <a:defRPr/>
            </a:pPr>
            <a:r>
              <a:rPr lang="en-US" b="1">
                <a:latin typeface="Arial"/>
                <a:cs typeface="Arial"/>
              </a:rPr>
              <a:t>Additional considerations:  </a:t>
            </a:r>
            <a:endParaRPr lang="en-US">
              <a:latin typeface="Arial"/>
              <a:cs typeface="Arial"/>
            </a:endParaRPr>
          </a:p>
          <a:p>
            <a:pPr marL="1196975" lvl="2" indent="-282575">
              <a:spcBef>
                <a:spcPts val="0"/>
              </a:spcBef>
              <a:spcAft>
                <a:spcPts val="600"/>
              </a:spcAft>
              <a:buFont typeface="Arial"/>
              <a:buChar char="•"/>
              <a:defRPr/>
            </a:pPr>
            <a:r>
              <a:rPr lang="en-US"/>
              <a:t>NIH respects Tribal sovereignty and supports responsible management/sharing of AI/AN participant data</a:t>
            </a:r>
          </a:p>
          <a:p>
            <a:pPr marL="1196975" lvl="2" indent="-282575">
              <a:spcBef>
                <a:spcPts val="0"/>
              </a:spcBef>
              <a:spcAft>
                <a:spcPts val="600"/>
              </a:spcAft>
              <a:buFont typeface="Arial"/>
              <a:buChar char="•"/>
              <a:defRPr/>
            </a:pPr>
            <a:r>
              <a:rPr lang="en-US"/>
              <a:t>SBIR/STTR Program Policy Directive permits withholding data for 20 years, as stipulated in agreements and consistent with program goals </a:t>
            </a:r>
          </a:p>
          <a:p>
            <a:pPr marL="0" marR="0" lvl="0" indent="0" algn="l" defTabSz="914400">
              <a:lnSpc>
                <a:spcPct val="100000"/>
              </a:lnSpc>
              <a:spcBef>
                <a:spcPct val="30000"/>
              </a:spcBef>
              <a:spcAft>
                <a:spcPct val="0"/>
              </a:spcAft>
              <a:buClrTx/>
              <a:buSzTx/>
              <a:buFontTx/>
              <a:buNone/>
              <a:tabLst/>
              <a:defRPr/>
            </a:pPr>
            <a:endParaRPr lang="en-US" sz="180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EBD98385-F1D5-B84A-ABBF-D8781C4363E8}" type="slidenum">
              <a:rPr lang="en-US" smtClean="0"/>
              <a:pPr/>
              <a:t>10</a:t>
            </a:fld>
            <a:endParaRPr lang="en-US"/>
          </a:p>
        </p:txBody>
      </p:sp>
    </p:spTree>
    <p:extLst>
      <p:ext uri="{BB962C8B-B14F-4D97-AF65-F5344CB8AC3E}">
        <p14:creationId xmlns:p14="http://schemas.microsoft.com/office/powerpoint/2010/main" val="185903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18624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2480413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1105232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278622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413534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903943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112235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149523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467282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2127296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450670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2650014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2/2/2023</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4187" y="688952"/>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65590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2/2/2023</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760" y="6066237"/>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23921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2/2/2023</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61254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2C6C-B9F2-4054-A063-D7951589B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95CD4-29E3-40F9-9F26-683A43B632C0}"/>
              </a:ext>
            </a:extLst>
          </p:cNvPr>
          <p:cNvSpPr>
            <a:spLocks noGrp="1"/>
          </p:cNvSpPr>
          <p:nvPr>
            <p:ph idx="1"/>
          </p:nvPr>
        </p:nvSpPr>
        <p:spPr>
          <a:xfrm>
            <a:off x="838200" y="1825625"/>
            <a:ext cx="10515600" cy="4137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D0B8682-79B2-4D95-A726-3E52A99370FE}"/>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003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61E7-3BB4-47E5-899F-95508ED89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22AE-7E52-435B-B087-F2157CF47946}"/>
              </a:ext>
            </a:extLst>
          </p:cNvPr>
          <p:cNvSpPr>
            <a:spLocks noGrp="1"/>
          </p:cNvSpPr>
          <p:nvPr>
            <p:ph sz="half" idx="1"/>
          </p:nvPr>
        </p:nvSpPr>
        <p:spPr>
          <a:xfrm>
            <a:off x="838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5DE05B-86E9-4086-B251-BC0F05FA5008}"/>
              </a:ext>
            </a:extLst>
          </p:cNvPr>
          <p:cNvSpPr>
            <a:spLocks noGrp="1"/>
          </p:cNvSpPr>
          <p:nvPr>
            <p:ph sz="half" idx="2"/>
          </p:nvPr>
        </p:nvSpPr>
        <p:spPr>
          <a:xfrm>
            <a:off x="6172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FA0F8-FC41-4BED-BA42-19A81813DA26}"/>
              </a:ext>
            </a:extLst>
          </p:cNvPr>
          <p:cNvSpPr>
            <a:spLocks noGrp="1"/>
          </p:cNvSpPr>
          <p:nvPr>
            <p:ph type="dt" sz="half" idx="10"/>
          </p:nvPr>
        </p:nvSpPr>
        <p:spPr/>
        <p:txBody>
          <a:bodyPr/>
          <a:lstStyle/>
          <a:p>
            <a:fld id="{B2FCFEE6-D5CA-49FA-B4E7-B721CE941418}" type="datetimeFigureOut">
              <a:rPr lang="en-US" smtClean="0"/>
              <a:t>2/2/2023</a:t>
            </a:fld>
            <a:endParaRPr lang="en-US"/>
          </a:p>
        </p:txBody>
      </p:sp>
      <p:sp>
        <p:nvSpPr>
          <p:cNvPr id="6" name="Footer Placeholder 5">
            <a:extLst>
              <a:ext uri="{FF2B5EF4-FFF2-40B4-BE49-F238E27FC236}">
                <a16:creationId xmlns:a16="http://schemas.microsoft.com/office/drawing/2014/main" id="{F9B63058-F6E3-4250-AD2F-801E277B5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BFBBA-D6F9-48A3-ABFB-B53597786619}"/>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1" name="Rectangle 10">
            <a:extLst>
              <a:ext uri="{FF2B5EF4-FFF2-40B4-BE49-F238E27FC236}">
                <a16:creationId xmlns:a16="http://schemas.microsoft.com/office/drawing/2014/main" id="{FC26DC41-B1B6-45FF-AA15-EE95A405D35D}"/>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639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2C6C-B9F2-4054-A063-D7951589B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95CD4-29E3-40F9-9F26-683A43B632C0}"/>
              </a:ext>
            </a:extLst>
          </p:cNvPr>
          <p:cNvSpPr>
            <a:spLocks noGrp="1"/>
          </p:cNvSpPr>
          <p:nvPr>
            <p:ph idx="1"/>
          </p:nvPr>
        </p:nvSpPr>
        <p:spPr>
          <a:xfrm>
            <a:off x="838200" y="1825625"/>
            <a:ext cx="10515600" cy="4137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D0B8682-79B2-4D95-A726-3E52A99370FE}"/>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789F8BC-EB1D-49D5-A945-E2BA2A76C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4126525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61E7-3BB4-47E5-899F-95508ED89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22AE-7E52-435B-B087-F2157CF47946}"/>
              </a:ext>
            </a:extLst>
          </p:cNvPr>
          <p:cNvSpPr>
            <a:spLocks noGrp="1"/>
          </p:cNvSpPr>
          <p:nvPr>
            <p:ph sz="half" idx="1"/>
          </p:nvPr>
        </p:nvSpPr>
        <p:spPr>
          <a:xfrm>
            <a:off x="838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5DE05B-86E9-4086-B251-BC0F05FA5008}"/>
              </a:ext>
            </a:extLst>
          </p:cNvPr>
          <p:cNvSpPr>
            <a:spLocks noGrp="1"/>
          </p:cNvSpPr>
          <p:nvPr>
            <p:ph sz="half" idx="2"/>
          </p:nvPr>
        </p:nvSpPr>
        <p:spPr>
          <a:xfrm>
            <a:off x="6172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FA0F8-FC41-4BED-BA42-19A81813DA26}"/>
              </a:ext>
            </a:extLst>
          </p:cNvPr>
          <p:cNvSpPr>
            <a:spLocks noGrp="1"/>
          </p:cNvSpPr>
          <p:nvPr>
            <p:ph type="dt" sz="half" idx="10"/>
          </p:nvPr>
        </p:nvSpPr>
        <p:spPr/>
        <p:txBody>
          <a:bodyPr/>
          <a:lstStyle/>
          <a:p>
            <a:fld id="{B2FCFEE6-D5CA-49FA-B4E7-B721CE941418}" type="datetimeFigureOut">
              <a:rPr lang="en-US" smtClean="0"/>
              <a:t>2/2/2023</a:t>
            </a:fld>
            <a:endParaRPr lang="en-US"/>
          </a:p>
        </p:txBody>
      </p:sp>
      <p:sp>
        <p:nvSpPr>
          <p:cNvPr id="6" name="Footer Placeholder 5">
            <a:extLst>
              <a:ext uri="{FF2B5EF4-FFF2-40B4-BE49-F238E27FC236}">
                <a16:creationId xmlns:a16="http://schemas.microsoft.com/office/drawing/2014/main" id="{F9B63058-F6E3-4250-AD2F-801E277B5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BFBBA-D6F9-48A3-ABFB-B53597786619}"/>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1" name="Rectangle 10">
            <a:extLst>
              <a:ext uri="{FF2B5EF4-FFF2-40B4-BE49-F238E27FC236}">
                <a16:creationId xmlns:a16="http://schemas.microsoft.com/office/drawing/2014/main" id="{FC26DC41-B1B6-45FF-AA15-EE95A405D35D}"/>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3600ECC-A1F6-4636-83B0-ECA83845B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289694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2418844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50898" y="1482281"/>
            <a:ext cx="10114058" cy="837566"/>
          </a:xfrm>
        </p:spPr>
        <p:txBody>
          <a:bodyPr anchor="b">
            <a:normAutofit/>
          </a:bodyPr>
          <a:lstStyle>
            <a:lvl1pPr algn="ctr">
              <a:defRPr sz="6000" b="0">
                <a:solidFill>
                  <a:schemeClr val="tx1">
                    <a:lumMod val="95000"/>
                    <a:lumOff val="5000"/>
                  </a:schemeClr>
                </a:solidFill>
                <a:latin typeface="+mj-lt"/>
              </a:defRPr>
            </a:lvl1pPr>
          </a:lstStyle>
          <a:p>
            <a:endParaRPr lang="en-US"/>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2/2/2023</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0" name="Picture 9">
            <a:extLst>
              <a:ext uri="{FF2B5EF4-FFF2-40B4-BE49-F238E27FC236}">
                <a16:creationId xmlns:a16="http://schemas.microsoft.com/office/drawing/2014/main" id="{EA70F524-B236-4B33-B68E-D96504BB3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6113" y="556919"/>
            <a:ext cx="3763627" cy="580226"/>
          </a:xfrm>
          <a:prstGeom prst="rect">
            <a:avLst/>
          </a:prstGeom>
          <a:ln w="76200">
            <a:noFill/>
          </a:ln>
        </p:spPr>
      </p:pic>
      <p:sp>
        <p:nvSpPr>
          <p:cNvPr id="8" name="Rectangle 7">
            <a:extLst>
              <a:ext uri="{FF2B5EF4-FFF2-40B4-BE49-F238E27FC236}">
                <a16:creationId xmlns:a16="http://schemas.microsoft.com/office/drawing/2014/main" id="{E15F7503-7CBA-43FA-9627-51D6C40B25D2}"/>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56DAD94-69BF-4DEE-BA54-7A81CC8DC9ED}"/>
              </a:ext>
            </a:extLst>
          </p:cNvPr>
          <p:cNvCxnSpPr/>
          <p:nvPr userDrawn="1"/>
        </p:nvCxnSpPr>
        <p:spPr>
          <a:xfrm>
            <a:off x="838200" y="2366278"/>
            <a:ext cx="1051560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3"/>
          </p:nvPr>
        </p:nvSpPr>
        <p:spPr>
          <a:xfrm>
            <a:off x="1467642" y="2948350"/>
            <a:ext cx="9256713" cy="3208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70163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FAAE57-725D-479E-A884-59E7CC90990A}"/>
              </a:ext>
            </a:extLst>
          </p:cNvPr>
          <p:cNvSpPr>
            <a:spLocks noGrp="1"/>
          </p:cNvSpPr>
          <p:nvPr>
            <p:ph type="body" sz="quarter" idx="10"/>
          </p:nvPr>
        </p:nvSpPr>
        <p:spPr>
          <a:xfrm>
            <a:off x="292100" y="1419225"/>
            <a:ext cx="11498263" cy="4752975"/>
          </a:xfrm>
          <a:prstGeom prst="rect">
            <a:avLst/>
          </a:prstGeom>
        </p:spPr>
        <p:txBody>
          <a:bodyPr/>
          <a:lstStyle>
            <a:lvl1pPr marL="225425" indent="-225425">
              <a:buClrTx/>
              <a:buFont typeface="Arial" panose="020B0604020202020204" pitchFamily="34" charset="0"/>
              <a:buChar char="•"/>
              <a:defRPr sz="2800"/>
            </a:lvl1pPr>
            <a:lvl2pPr marL="568325" indent="-228600">
              <a:buClrTx/>
              <a:buFont typeface="Arial" panose="020B0604020202020204" pitchFamily="34" charset="0"/>
              <a:buChar char="•"/>
              <a:defRPr sz="2400"/>
            </a:lvl2pPr>
            <a:lvl3pPr marL="912813" indent="-163513">
              <a:buClrTx/>
              <a:buFont typeface="Arial" panose="020B0604020202020204" pitchFamily="34" charset="0"/>
              <a:buChar char="•"/>
              <a:defRPr sz="2000"/>
            </a:lvl3pPr>
            <a:lvl4pPr marL="1079500" indent="0">
              <a:buClrTx/>
              <a:buFont typeface="Arial" panose="020B0604020202020204" pitchFamily="34" charset="0"/>
              <a:buNone/>
              <a:defRPr/>
            </a:lvl4pPr>
            <a:lvl5pPr marL="1547813" indent="-176213">
              <a:buClrTx/>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0" name="Title Placeholder 1"/>
          <p:cNvSpPr>
            <a:spLocks noGrp="1"/>
          </p:cNvSpPr>
          <p:nvPr>
            <p:ph type="title"/>
          </p:nvPr>
        </p:nvSpPr>
        <p:spPr bwMode="auto">
          <a:xfrm>
            <a:off x="290909" y="290512"/>
            <a:ext cx="11499454" cy="741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lvl1pPr>
          </a:lstStyle>
          <a:p>
            <a:pPr lvl="0"/>
            <a:r>
              <a:rPr lang="en-US"/>
              <a:t>Click to edit Master title style</a:t>
            </a:r>
          </a:p>
        </p:txBody>
      </p:sp>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err="1">
              <a:solidFill>
                <a:schemeClr val="tx1"/>
              </a:solidFill>
              <a:ea typeface="Neue Haas Grotesk Display Std 55 Roman" charset="0"/>
              <a:cs typeface="Neue Haas Grotesk Display Std 55 Roman" charset="0"/>
            </a:endParaRPr>
          </a:p>
        </p:txBody>
      </p:sp>
      <p:pic>
        <p:nvPicPr>
          <p:cNvPr id="9" name="Picture 8" descr="Image result for nimh nih logo png">
            <a:extLst>
              <a:ext uri="{FF2B5EF4-FFF2-40B4-BE49-F238E27FC236}">
                <a16:creationId xmlns:a16="http://schemas.microsoft.com/office/drawing/2014/main" id="{7AD256C2-E780-4BC8-A9BB-84C8A46907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3"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5A3D58C5-51AF-43AD-B05C-4BEBFACBC6EF}"/>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Tree>
    <p:extLst>
      <p:ext uri="{BB962C8B-B14F-4D97-AF65-F5344CB8AC3E}">
        <p14:creationId xmlns:p14="http://schemas.microsoft.com/office/powerpoint/2010/main" val="4120772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45551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extLst>
      <p:ext uri="{BB962C8B-B14F-4D97-AF65-F5344CB8AC3E}">
        <p14:creationId xmlns:p14="http://schemas.microsoft.com/office/powerpoint/2010/main" val="1787355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7741C-C5E1-417F-BC73-E70788C8A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C208F6-FC7D-4812-91D1-757A744455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4C9D4-482C-4A91-81C7-042165CD4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CFEE6-D5CA-49FA-B4E7-B721CE941418}" type="datetimeFigureOut">
              <a:rPr lang="en-US" smtClean="0"/>
              <a:t>2/2/2023</a:t>
            </a:fld>
            <a:endParaRPr lang="en-US"/>
          </a:p>
        </p:txBody>
      </p:sp>
      <p:sp>
        <p:nvSpPr>
          <p:cNvPr id="5" name="Footer Placeholder 4">
            <a:extLst>
              <a:ext uri="{FF2B5EF4-FFF2-40B4-BE49-F238E27FC236}">
                <a16:creationId xmlns:a16="http://schemas.microsoft.com/office/drawing/2014/main" id="{FDF809C2-7843-4B79-9AB2-0B68E5B9A1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5A542E-0E53-4D2B-9ED0-5F76D54DA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65A9-FC78-43A3-8AB4-BFB1BBE89465}" type="slidenum">
              <a:rPr lang="en-US" smtClean="0"/>
              <a:t>‹#›</a:t>
            </a:fld>
            <a:endParaRPr lang="en-US"/>
          </a:p>
        </p:txBody>
      </p:sp>
    </p:spTree>
    <p:extLst>
      <p:ext uri="{BB962C8B-B14F-4D97-AF65-F5344CB8AC3E}">
        <p14:creationId xmlns:p14="http://schemas.microsoft.com/office/powerpoint/2010/main" val="629721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sharing.nih.gov/faqs#/data-management-and-sharing-policy.htm?anchor=5654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osp.od.nih.gov/scientific-sharing/nih-policy-for-data-management-and-sharing-faq/#153b67b63d712de78" TargetMode="External"/><Relationship Id="rId3" Type="http://schemas.openxmlformats.org/officeDocument/2006/relationships/hyperlink" Target="https://osp.od.nih.gov/scientific-sharing/nih-policy-for-data-management-and-sharing-faq/#21c8a2d13db97c68e" TargetMode="External"/><Relationship Id="rId7" Type="http://schemas.openxmlformats.org/officeDocument/2006/relationships/hyperlink" Target="https://osp.od.nih.gov/scientific-sharing/nih-policy-for-data-management-and-sharing-faq/#27009886d44bb24ce" TargetMode="External"/><Relationship Id="rId2" Type="http://schemas.openxmlformats.org/officeDocument/2006/relationships/hyperlink" Target="https://osp.od.nih.gov/scientific-sharing/nih-policy-for-data-management-and-sharing-faq/#fc9ea8cb392d0a2b2" TargetMode="External"/><Relationship Id="rId1" Type="http://schemas.openxmlformats.org/officeDocument/2006/relationships/slideLayout" Target="../slideLayouts/slideLayout2.xml"/><Relationship Id="rId6" Type="http://schemas.openxmlformats.org/officeDocument/2006/relationships/hyperlink" Target="https://osp.od.nih.gov/scientific-sharing/nih-policy-for-data-management-and-sharing-faq/#3487666a72b8040d9" TargetMode="External"/><Relationship Id="rId11" Type="http://schemas.openxmlformats.org/officeDocument/2006/relationships/hyperlink" Target="https://sharing.nih.gov/faqs#/data-management-and-sharing-policy.htm" TargetMode="External"/><Relationship Id="rId5" Type="http://schemas.openxmlformats.org/officeDocument/2006/relationships/hyperlink" Target="https://osp.od.nih.gov/scientific-sharing/nih-policy-for-data-management-and-sharing-faq/#c3f9c0754258459b4" TargetMode="External"/><Relationship Id="rId10" Type="http://schemas.openxmlformats.org/officeDocument/2006/relationships/hyperlink" Target="https://osp.od.nih.gov/scientific-sharing/nih-policy-for-data-management-and-sharing-faq/#69ef31222a6445920" TargetMode="External"/><Relationship Id="rId4" Type="http://schemas.openxmlformats.org/officeDocument/2006/relationships/hyperlink" Target="https://osp.od.nih.gov/scientific-sharing/nih-policy-for-data-management-and-sharing-faq/#84a00ddbb16a0b1fa" TargetMode="External"/><Relationship Id="rId9" Type="http://schemas.openxmlformats.org/officeDocument/2006/relationships/hyperlink" Target="https://osp.od.nih.gov/scientific-sharing/nih-policy-for-data-management-and-sharing-faq/#7672d42ea70ec4ae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haring.nih.gov/about/lear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haring.nih.gov/news-even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aft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fdp.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grants.nih.gov/grants/forms/all-forms-and-formats"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after"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guide/notice-files/NOT-OD-22-198.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haring.nih.gov/faqs#/data-management-and-sharing-policy.ht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how-to-apply-application-guid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mailto:Cindy.Danielson@nih.gov" TargetMode="External"/><Relationship Id="rId7" Type="http://schemas.openxmlformats.org/officeDocument/2006/relationships/hyperlink" Target="mailto:Julia.Slutsman@nih.gov"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hyperlink" Target="mailto:Elyse.Sullivan@nih.gov" TargetMode="Externa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budgeting-for-data-management-sharing#after"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sharing.nih.gov/data-management-and-sharing-policy/sharing-scientific-data/selecting-a-data-repository" TargetMode="External"/><Relationship Id="rId4" Type="http://schemas.openxmlformats.org/officeDocument/2006/relationships/hyperlink" Target="https://www.flickr.com/photos/lourdesmunozsantamaria/23543687643"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repositories-for-sharing-scientific-dat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grants.nih.gov/grants/how-to-apply-application-guide.html" TargetMode="Externa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elements-to-include-in-a-data-management-and-sharing-pla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sharing.nih.gov/faqs#/data-management-and-sharing-policy.htm" TargetMode="External"/><Relationship Id="rId3" Type="http://schemas.openxmlformats.org/officeDocument/2006/relationships/image" Target="../media/image35.png"/><Relationship Id="rId7" Type="http://schemas.openxmlformats.org/officeDocument/2006/relationships/hyperlink" Target="https://extramural-intranet.nih.gov/policy-and-guidance/policy-topics/sharing-policies/data-management-sharing-policy"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sharing.nih.gov/" TargetMode="External"/><Relationship Id="rId5" Type="http://schemas.openxmlformats.org/officeDocument/2006/relationships/image" Target="../media/image37.png"/><Relationship Id="rId10" Type="http://schemas.openxmlformats.org/officeDocument/2006/relationships/hyperlink" Target="https://sharing.nih.gov/about/learning" TargetMode="External"/><Relationship Id="rId4" Type="http://schemas.openxmlformats.org/officeDocument/2006/relationships/image" Target="../media/image36.png"/><Relationship Id="rId9" Type="http://schemas.openxmlformats.org/officeDocument/2006/relationships/hyperlink" Target="mailto:Sharing@nih.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hyperlink" Target="https://grants.nih.gov/grants/guide/notice-files/NOT-OD-21-013.html" TargetMode="External"/><Relationship Id="rId1" Type="http://schemas.openxmlformats.org/officeDocument/2006/relationships/slideLayout" Target="../slideLayouts/slideLayout2.xml"/><Relationship Id="rId5" Type="http://schemas.openxmlformats.org/officeDocument/2006/relationships/hyperlink" Target="https://grants.nih.gov/grants/guide/notice-files/NOT-OD-21-016.html" TargetMode="External"/><Relationship Id="rId4" Type="http://schemas.openxmlformats.org/officeDocument/2006/relationships/hyperlink" Target="https://grants.nih.gov/grants/guide/notice-files/NOT-OD-21-015.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guide/notice-files/NOT-OD-22-195.html" TargetMode="External"/><Relationship Id="rId2" Type="http://schemas.openxmlformats.org/officeDocument/2006/relationships/hyperlink" Target="https://grants.nih.gov/grants/guide/notice-files/NOT-OD-22-189.html" TargetMode="External"/><Relationship Id="rId1" Type="http://schemas.openxmlformats.org/officeDocument/2006/relationships/slideLayout" Target="../slideLayouts/slideLayout2.xml"/><Relationship Id="rId6" Type="http://schemas.openxmlformats.org/officeDocument/2006/relationships/hyperlink" Target="https://grants.nih.gov/grants/guide/notice-files/not-od-22-214.html" TargetMode="External"/><Relationship Id="rId5" Type="http://schemas.openxmlformats.org/officeDocument/2006/relationships/hyperlink" Target="https://grants.nih.gov/grants/guide/notice-files/NOT-OD-22-213.html" TargetMode="External"/><Relationship Id="rId4" Type="http://schemas.openxmlformats.org/officeDocument/2006/relationships/hyperlink" Target="https://grants.nih.gov/grants/guide/notice-files/not-od-22-198.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sp.od.nih.gov/wp-content/uploads/Informed-Consent-Resource-for-Secondary-Research-with-Data-and-Biospecimens.pdf"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grants.nih.gov/grants/guide/notice-files/NOT-OD-22-213.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grants.nih.gov/grants/guide/notice-files/NOT-OD-22-214.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hyperlink" Target="https://grants.nih.gov/grants/guide/notice-files/NOT-OD-07-013.html"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gif"/><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hyperlink" Target="https://osp.od.nih.gov/wp-content/uploads/Tribal_Report_Final_508.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haring.nih.gov/data-management-and-sharing-policy/about-data-management-and-sharing-policy/research-covered-under-the-data-management-sharing-policy#afte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picpedia.org/clipboard/trus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ata &amp; Resource Sharing:&#10;Firming Foundations&#10;For Future Frontiers&#10;">
            <a:extLst>
              <a:ext uri="{FF2B5EF4-FFF2-40B4-BE49-F238E27FC236}">
                <a16:creationId xmlns:a16="http://schemas.microsoft.com/office/drawing/2014/main" id="{0F0E42DF-A135-40C5-94DC-D0888036CA12}"/>
              </a:ext>
            </a:extLst>
          </p:cNvPr>
          <p:cNvSpPr>
            <a:spLocks noGrp="1"/>
          </p:cNvSpPr>
          <p:nvPr>
            <p:ph type="title" idx="4294967295"/>
          </p:nvPr>
        </p:nvSpPr>
        <p:spPr>
          <a:xfrm>
            <a:off x="1177724" y="2661100"/>
            <a:ext cx="10160000" cy="563563"/>
          </a:xfrm>
        </p:spPr>
        <p:txBody>
          <a:bodyPr/>
          <a:lstStyle/>
          <a:p>
            <a:pPr algn="ctr" fontAlgn="auto"/>
            <a:r>
              <a:rPr lang="en-US" sz="4400" dirty="0">
                <a:solidFill>
                  <a:schemeClr val="tx1"/>
                </a:solidFill>
              </a:rPr>
              <a:t>The NIH Policy for Data Management and Sharing (DMS) in Effect: Planning for Success</a:t>
            </a:r>
          </a:p>
          <a:p>
            <a:pPr algn="ctr"/>
            <a:endParaRPr lang="en-US" sz="4800" dirty="0"/>
          </a:p>
        </p:txBody>
      </p:sp>
      <p:sp>
        <p:nvSpPr>
          <p:cNvPr id="5" name="Subtitle 2">
            <a:extLst>
              <a:ext uri="{FF2B5EF4-FFF2-40B4-BE49-F238E27FC236}">
                <a16:creationId xmlns:a16="http://schemas.microsoft.com/office/drawing/2014/main" id="{B3A67DEA-F936-4C81-9554-E2AE0E805CB4}"/>
              </a:ext>
            </a:extLst>
          </p:cNvPr>
          <p:cNvSpPr txBox="1">
            <a:spLocks/>
          </p:cNvSpPr>
          <p:nvPr/>
        </p:nvSpPr>
        <p:spPr>
          <a:xfrm>
            <a:off x="2895600" y="4588844"/>
            <a:ext cx="6400800" cy="22691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R="0" lvl="0" defTabSz="914400" latinLnBrk="0">
              <a:lnSpc>
                <a:spcPct val="100000"/>
              </a:lnSpc>
              <a:buClrTx/>
              <a:buSzTx/>
              <a:tabLst/>
              <a:defRPr/>
            </a:pPr>
            <a:r>
              <a:rPr lang="en-US" b="1" dirty="0">
                <a:solidFill>
                  <a:schemeClr val="tx1"/>
                </a:solidFill>
              </a:rPr>
              <a:t>NIH Grants Conference</a:t>
            </a:r>
            <a:endParaRPr lang="en-US" sz="2800" b="1" dirty="0">
              <a:solidFill>
                <a:schemeClr val="tx1"/>
              </a:solidFill>
            </a:endParaRPr>
          </a:p>
          <a:p>
            <a:pPr>
              <a:defRPr/>
            </a:pPr>
            <a:r>
              <a:rPr lang="en-US" b="1" dirty="0">
                <a:solidFill>
                  <a:schemeClr val="tx1"/>
                </a:solidFill>
              </a:rPr>
              <a:t>February 1, 2023</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a:ea typeface="ＭＳ Ｐゴシック"/>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CE7-ACAD-4415-9BD1-DA7F56138C55}"/>
              </a:ext>
            </a:extLst>
          </p:cNvPr>
          <p:cNvSpPr>
            <a:spLocks noGrp="1"/>
          </p:cNvSpPr>
          <p:nvPr>
            <p:ph type="title"/>
          </p:nvPr>
        </p:nvSpPr>
        <p:spPr/>
        <p:txBody>
          <a:bodyPr/>
          <a:lstStyle/>
          <a:p>
            <a:r>
              <a:rPr lang="en-US" sz="2400" dirty="0">
                <a:solidFill>
                  <a:schemeClr val="bg1"/>
                </a:solidFill>
                <a:latin typeface="Arial" panose="020B0604020202020204" pitchFamily="34" charset="0"/>
                <a:ea typeface="+mj-ea"/>
                <a:cs typeface="Arial" panose="020B0604020202020204" pitchFamily="34" charset="0"/>
              </a:rPr>
              <a:t>Potential Limitations on Sharing</a:t>
            </a:r>
            <a:endParaRPr lang="en-US" dirty="0"/>
          </a:p>
        </p:txBody>
      </p:sp>
      <p:sp>
        <p:nvSpPr>
          <p:cNvPr id="3" name="Content Placeholder 2">
            <a:extLst>
              <a:ext uri="{FF2B5EF4-FFF2-40B4-BE49-F238E27FC236}">
                <a16:creationId xmlns:a16="http://schemas.microsoft.com/office/drawing/2014/main" id="{C3E48D10-6E8E-42DE-8241-6AF13BCA7C87}"/>
              </a:ext>
            </a:extLst>
          </p:cNvPr>
          <p:cNvSpPr>
            <a:spLocks noGrp="1"/>
          </p:cNvSpPr>
          <p:nvPr>
            <p:ph idx="1"/>
          </p:nvPr>
        </p:nvSpPr>
        <p:spPr>
          <a:xfrm>
            <a:off x="609600" y="1143000"/>
            <a:ext cx="10972800" cy="4592226"/>
          </a:xfrm>
        </p:spPr>
        <p:txBody>
          <a:bodyPr>
            <a:normAutofit lnSpcReduction="10000"/>
          </a:bodyPr>
          <a:lstStyle/>
          <a:p>
            <a:pPr marL="398145" indent="-457200">
              <a:spcBef>
                <a:spcPts val="0"/>
              </a:spcBef>
              <a:spcAft>
                <a:spcPts val="600"/>
              </a:spcAft>
              <a:buClr>
                <a:schemeClr val="tx1"/>
              </a:buClr>
            </a:pPr>
            <a:r>
              <a:rPr lang="en-US" sz="2800" b="1" dirty="0">
                <a:solidFill>
                  <a:srgbClr val="FF0000"/>
                </a:solidFill>
              </a:rPr>
              <a:t>Justifiable ethical, legal, and technical factors for limiting sharing of data include:</a:t>
            </a:r>
            <a:endParaRPr lang="en-US" dirty="0"/>
          </a:p>
          <a:p>
            <a:pPr marL="340995" lvl="1" indent="0">
              <a:spcBef>
                <a:spcPts val="0"/>
              </a:spcBef>
              <a:spcAft>
                <a:spcPts val="600"/>
              </a:spcAft>
              <a:buClr>
                <a:schemeClr val="tx1"/>
              </a:buClr>
              <a:buNone/>
            </a:pPr>
            <a:r>
              <a:rPr lang="en-US" dirty="0">
                <a:solidFill>
                  <a:srgbClr val="000000"/>
                </a:solidFill>
                <a:ea typeface="ＭＳ Ｐゴシック"/>
              </a:rPr>
              <a:t>  </a:t>
            </a:r>
            <a:r>
              <a:rPr lang="en-US" sz="2200" dirty="0">
                <a:solidFill>
                  <a:srgbClr val="000000"/>
                </a:solidFill>
                <a:ea typeface="ＭＳ Ｐゴシック"/>
              </a:rPr>
              <a:t>Examples include:</a:t>
            </a:r>
          </a:p>
          <a:p>
            <a:pPr marL="796925" lvl="1" indent="-282575">
              <a:spcBef>
                <a:spcPts val="0"/>
              </a:spcBef>
              <a:spcAft>
                <a:spcPts val="600"/>
              </a:spcAft>
              <a:buClr>
                <a:schemeClr val="tx1"/>
              </a:buClr>
            </a:pPr>
            <a:r>
              <a:rPr lang="en-US" sz="2200" dirty="0">
                <a:solidFill>
                  <a:schemeClr val="tx1"/>
                </a:solidFill>
              </a:rPr>
              <a:t>Informed consent will not permit or limits scope of sharing or use </a:t>
            </a:r>
          </a:p>
          <a:p>
            <a:pPr marL="796925" lvl="1" indent="-282575">
              <a:spcBef>
                <a:spcPts val="0"/>
              </a:spcBef>
              <a:spcAft>
                <a:spcPts val="600"/>
              </a:spcAft>
              <a:buClr>
                <a:schemeClr val="tx1"/>
              </a:buClr>
            </a:pPr>
            <a:r>
              <a:rPr lang="en-US" sz="2200" dirty="0">
                <a:solidFill>
                  <a:schemeClr val="tx1"/>
                </a:solidFill>
              </a:rPr>
              <a:t>Explicit federal, state, local, or Tribal law, regulation, or policy prohibits disclosure </a:t>
            </a:r>
          </a:p>
          <a:p>
            <a:pPr marL="398145" indent="-457200">
              <a:spcBef>
                <a:spcPts val="0"/>
              </a:spcBef>
              <a:spcAft>
                <a:spcPts val="600"/>
              </a:spcAft>
              <a:buClr>
                <a:schemeClr val="tx1"/>
              </a:buClr>
            </a:pPr>
            <a:r>
              <a:rPr lang="en-US" sz="2800" b="1" dirty="0">
                <a:solidFill>
                  <a:srgbClr val="FF0000"/>
                </a:solidFill>
              </a:rPr>
              <a:t>Reasons </a:t>
            </a:r>
            <a:r>
              <a:rPr lang="en-US" sz="2800" b="1" u="sng" dirty="0">
                <a:solidFill>
                  <a:srgbClr val="FF0000"/>
                </a:solidFill>
              </a:rPr>
              <a:t>not</a:t>
            </a:r>
            <a:r>
              <a:rPr lang="en-US" sz="2800" b="1" dirty="0">
                <a:solidFill>
                  <a:srgbClr val="FF0000"/>
                </a:solidFill>
              </a:rPr>
              <a:t> generally justifiable to limit sharing include: </a:t>
            </a:r>
          </a:p>
          <a:p>
            <a:pPr marL="514350" lvl="1" indent="0">
              <a:spcBef>
                <a:spcPts val="0"/>
              </a:spcBef>
              <a:spcAft>
                <a:spcPts val="600"/>
              </a:spcAft>
              <a:buClr>
                <a:schemeClr val="tx1"/>
              </a:buClr>
              <a:buNone/>
            </a:pPr>
            <a:r>
              <a:rPr lang="en-US" sz="2200" dirty="0">
                <a:solidFill>
                  <a:schemeClr val="tx1"/>
                </a:solidFill>
              </a:rPr>
              <a:t>Examples include:</a:t>
            </a:r>
          </a:p>
          <a:p>
            <a:pPr marL="796925" lvl="1" indent="-282575">
              <a:spcBef>
                <a:spcPts val="0"/>
              </a:spcBef>
              <a:spcAft>
                <a:spcPts val="600"/>
              </a:spcAft>
              <a:buClr>
                <a:srgbClr val="000000"/>
              </a:buClr>
            </a:pPr>
            <a:r>
              <a:rPr lang="en-US" sz="2200" dirty="0">
                <a:solidFill>
                  <a:schemeClr val="tx1"/>
                </a:solidFill>
              </a:rPr>
              <a:t>Dataset too small</a:t>
            </a:r>
          </a:p>
          <a:p>
            <a:pPr marL="796925" lvl="1" indent="-282575">
              <a:spcBef>
                <a:spcPts val="0"/>
              </a:spcBef>
              <a:spcAft>
                <a:spcPts val="600"/>
              </a:spcAft>
              <a:buClr>
                <a:srgbClr val="000000"/>
              </a:buClr>
            </a:pPr>
            <a:r>
              <a:rPr lang="en-US" sz="2200" dirty="0">
                <a:solidFill>
                  <a:schemeClr val="tx1"/>
                </a:solidFill>
              </a:rPr>
              <a:t>Researchers anticipate data will not be widely used</a:t>
            </a:r>
          </a:p>
          <a:p>
            <a:pPr marL="796925" lvl="1" indent="-282575">
              <a:spcBef>
                <a:spcPts val="0"/>
              </a:spcBef>
              <a:spcAft>
                <a:spcPts val="600"/>
              </a:spcAft>
              <a:buClr>
                <a:schemeClr val="tx1"/>
              </a:buClr>
            </a:pPr>
            <a:r>
              <a:rPr lang="en-US" sz="2200" dirty="0">
                <a:solidFill>
                  <a:schemeClr val="tx1"/>
                </a:solidFill>
              </a:rPr>
              <a:t>Data are not thought to have a suitable repository</a:t>
            </a:r>
            <a:endParaRPr lang="en-US" sz="2400" dirty="0">
              <a:solidFill>
                <a:schemeClr val="tx1"/>
              </a:solidFill>
            </a:endParaRPr>
          </a:p>
        </p:txBody>
      </p:sp>
      <p:sp>
        <p:nvSpPr>
          <p:cNvPr id="5" name="TextBox 4">
            <a:extLst>
              <a:ext uri="{FF2B5EF4-FFF2-40B4-BE49-F238E27FC236}">
                <a16:creationId xmlns:a16="http://schemas.microsoft.com/office/drawing/2014/main" id="{7F0CAFE2-A26D-719F-7FC3-A74576DF65ED}"/>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3"/>
              </a:rPr>
              <a:t>FAQ</a:t>
            </a:r>
            <a:r>
              <a:rPr lang="en-US" b="1" dirty="0"/>
              <a:t> for details</a:t>
            </a:r>
          </a:p>
        </p:txBody>
      </p:sp>
      <p:sp>
        <p:nvSpPr>
          <p:cNvPr id="4" name="Slide Number Placeholder 3">
            <a:extLst>
              <a:ext uri="{FF2B5EF4-FFF2-40B4-BE49-F238E27FC236}">
                <a16:creationId xmlns:a16="http://schemas.microsoft.com/office/drawing/2014/main" id="{B28061F9-7DDF-4514-9A32-A6ADDEA2EDCA}"/>
              </a:ext>
            </a:extLst>
          </p:cNvPr>
          <p:cNvSpPr>
            <a:spLocks noGrp="1"/>
          </p:cNvSpPr>
          <p:nvPr>
            <p:ph type="sldNum" sz="quarter" idx="10"/>
          </p:nvPr>
        </p:nvSpPr>
        <p:spPr/>
        <p:txBody>
          <a:bodyPr/>
          <a:lstStyle/>
          <a:p>
            <a:fld id="{60583324-AE1C-3546-A724-4BA4670D7901}" type="slidenum">
              <a:rPr lang="en-US" smtClean="0"/>
              <a:pPr/>
              <a:t>10</a:t>
            </a:fld>
            <a:endParaRPr lang="en-US"/>
          </a:p>
        </p:txBody>
      </p:sp>
    </p:spTree>
    <p:extLst>
      <p:ext uri="{BB962C8B-B14F-4D97-AF65-F5344CB8AC3E}">
        <p14:creationId xmlns:p14="http://schemas.microsoft.com/office/powerpoint/2010/main" val="246280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8B44-F045-8ECB-EA07-06B7778BD6DF}"/>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rPr>
              <a:t>DMS Policy FAQs</a:t>
            </a:r>
            <a:endParaRPr lang="en-US" dirty="0"/>
          </a:p>
        </p:txBody>
      </p:sp>
      <p:sp>
        <p:nvSpPr>
          <p:cNvPr id="3" name="Content Placeholder 2">
            <a:extLst>
              <a:ext uri="{FF2B5EF4-FFF2-40B4-BE49-F238E27FC236}">
                <a16:creationId xmlns:a16="http://schemas.microsoft.com/office/drawing/2014/main" id="{37432138-4731-853B-A158-CB0D9F463586}"/>
              </a:ext>
            </a:extLst>
          </p:cNvPr>
          <p:cNvSpPr>
            <a:spLocks noGrp="1"/>
          </p:cNvSpPr>
          <p:nvPr>
            <p:ph idx="1"/>
          </p:nvPr>
        </p:nvSpPr>
        <p:spPr/>
        <p:txBody>
          <a:bodyPr>
            <a:normAutofit fontScale="55000" lnSpcReduction="20000"/>
          </a:bodyPr>
          <a:lstStyle/>
          <a:p>
            <a:pPr marL="115887" indent="0" algn="l">
              <a:buNone/>
            </a:pPr>
            <a:r>
              <a:rPr lang="en-US" sz="3200" b="1" i="0" dirty="0">
                <a:solidFill>
                  <a:srgbClr val="000000"/>
                </a:solidFill>
                <a:effectLst/>
                <a:latin typeface="roboto-medium"/>
              </a:rPr>
              <a:t>Policy Scope</a:t>
            </a:r>
          </a:p>
          <a:p>
            <a:pPr algn="l"/>
            <a:r>
              <a:rPr lang="en-US" sz="3200" b="1" i="0" u="none" strike="noStrike" dirty="0">
                <a:solidFill>
                  <a:srgbClr val="0072BB"/>
                </a:solidFill>
                <a:effectLst/>
                <a:latin typeface="roboto-medium"/>
              </a:rPr>
              <a:t>How does the DMS Policy fit in with other NIH data sharing policies and requirements?</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2"/>
            </a:endParaRPr>
          </a:p>
          <a:p>
            <a:pPr algn="l"/>
            <a:r>
              <a:rPr lang="en-US" sz="3200" b="1" i="0" u="none" strike="noStrike" dirty="0">
                <a:solidFill>
                  <a:srgbClr val="0072BB"/>
                </a:solidFill>
                <a:effectLst/>
                <a:latin typeface="roboto-medium"/>
              </a:rPr>
              <a:t>How does the DMS Policy interact with the data sharing expectations of other research partners (e.g., other funding agencies, collaborators)?</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3"/>
            </a:endParaRPr>
          </a:p>
          <a:p>
            <a:pPr algn="l"/>
            <a:r>
              <a:rPr lang="en-US" sz="3200" b="1" i="0" u="none" strike="noStrike" dirty="0">
                <a:solidFill>
                  <a:srgbClr val="0072BB"/>
                </a:solidFill>
                <a:effectLst/>
                <a:latin typeface="roboto-medium"/>
              </a:rPr>
              <a:t>Are projects establishing repositories or creating data infrastructure subject to the DMS Policy (i.e., establishing a data coordinating center with no research question proposed)?</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4"/>
            </a:endParaRPr>
          </a:p>
          <a:p>
            <a:pPr marL="115887" indent="0" algn="l">
              <a:buNone/>
            </a:pPr>
            <a:r>
              <a:rPr lang="en-US" sz="3200" b="1" i="0" dirty="0">
                <a:solidFill>
                  <a:srgbClr val="000000"/>
                </a:solidFill>
                <a:effectLst/>
                <a:latin typeface="roboto-medium"/>
              </a:rPr>
              <a:t>Managing and Sharing Scientific Data</a:t>
            </a:r>
          </a:p>
          <a:p>
            <a:pPr algn="l"/>
            <a:r>
              <a:rPr lang="en-US" sz="3200" b="1" i="0" u="none" strike="noStrike" dirty="0">
                <a:solidFill>
                  <a:srgbClr val="0072BB"/>
                </a:solidFill>
                <a:effectLst/>
                <a:latin typeface="roboto-medium"/>
              </a:rPr>
              <a:t>Does the timeline for sharing scientific data change in the event of a no cost extension?</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5"/>
            </a:endParaRPr>
          </a:p>
          <a:p>
            <a:pPr algn="l"/>
            <a:r>
              <a:rPr lang="en-US" sz="3200" b="1" i="0" u="none" strike="noStrike" dirty="0">
                <a:solidFill>
                  <a:srgbClr val="0072BB"/>
                </a:solidFill>
                <a:effectLst/>
                <a:latin typeface="roboto-medium"/>
              </a:rPr>
              <a:t>What are justifiable reasons for limiting sharing of data?</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6"/>
            </a:endParaRPr>
          </a:p>
          <a:p>
            <a:pPr algn="l"/>
            <a:r>
              <a:rPr lang="en-US" sz="3200" b="1" i="0" u="none" strike="noStrike" dirty="0">
                <a:solidFill>
                  <a:srgbClr val="0072BB"/>
                </a:solidFill>
                <a:effectLst/>
                <a:latin typeface="roboto-medium"/>
              </a:rPr>
              <a:t>Do SBIR/STTR projects have to share scientific data under the DMS Policy?</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7"/>
            </a:endParaRPr>
          </a:p>
          <a:p>
            <a:pPr marL="115887" indent="0" algn="l">
              <a:buNone/>
            </a:pPr>
            <a:r>
              <a:rPr lang="en-US" sz="3200" b="1" i="0" dirty="0">
                <a:solidFill>
                  <a:srgbClr val="000000"/>
                </a:solidFill>
                <a:effectLst/>
                <a:latin typeface="roboto-medium"/>
              </a:rPr>
              <a:t>Considerations for Scientific Data Derived from Human Participants</a:t>
            </a:r>
          </a:p>
          <a:p>
            <a:pPr algn="l"/>
            <a:r>
              <a:rPr lang="en-US" sz="3200" b="1" i="0" u="none" strike="noStrike" dirty="0">
                <a:solidFill>
                  <a:srgbClr val="0072BB"/>
                </a:solidFill>
                <a:effectLst/>
                <a:latin typeface="roboto-medium"/>
              </a:rPr>
              <a:t>What steps does the DMS Policy take to ensure institutions and researchers protect research participants?</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8"/>
            </a:endParaRPr>
          </a:p>
          <a:p>
            <a:pPr algn="l"/>
            <a:r>
              <a:rPr lang="en-US" sz="3200" b="1" i="0" u="none" strike="noStrike" dirty="0">
                <a:solidFill>
                  <a:srgbClr val="0072BB"/>
                </a:solidFill>
                <a:effectLst/>
                <a:latin typeface="roboto-medium"/>
              </a:rPr>
              <a:t>Does the DMS Policy expect that when consent is obtained for research involving human participants, it must be for broad sharing and the future use of data?</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9"/>
            </a:endParaRPr>
          </a:p>
          <a:p>
            <a:pPr marL="115887" indent="0" algn="l">
              <a:buNone/>
            </a:pPr>
            <a:r>
              <a:rPr lang="en-US" sz="3200" b="1" i="0" dirty="0">
                <a:solidFill>
                  <a:srgbClr val="000000"/>
                </a:solidFill>
                <a:effectLst/>
                <a:latin typeface="roboto-medium"/>
              </a:rPr>
              <a:t>Compliance and Enforcement</a:t>
            </a:r>
          </a:p>
          <a:p>
            <a:pPr algn="l"/>
            <a:r>
              <a:rPr lang="en-US" sz="3200" b="1" i="0" u="none" strike="noStrike" dirty="0">
                <a:solidFill>
                  <a:srgbClr val="0072BB"/>
                </a:solidFill>
                <a:effectLst/>
                <a:latin typeface="roboto-medium"/>
              </a:rPr>
              <a:t>How will noncompliance with the NIH DMS Policy be handled?</a:t>
            </a:r>
            <a:r>
              <a:rPr lang="en-US" sz="3200" b="0" i="1" u="none" strike="noStrike" dirty="0">
                <a:solidFill>
                  <a:srgbClr val="0072BB"/>
                </a:solidFill>
                <a:effectLst/>
                <a:latin typeface="roboto-medium"/>
              </a:rPr>
              <a:t> </a:t>
            </a:r>
            <a:endParaRPr lang="en-US" sz="3200" b="0" i="0" u="none" strike="noStrike" dirty="0">
              <a:solidFill>
                <a:srgbClr val="0072BB"/>
              </a:solidFill>
              <a:effectLst/>
              <a:latin typeface="roboto-medium"/>
              <a:hlinkClick r:id="rId10"/>
            </a:endParaRPr>
          </a:p>
        </p:txBody>
      </p:sp>
      <p:sp>
        <p:nvSpPr>
          <p:cNvPr id="5" name="TextBox 4">
            <a:extLst>
              <a:ext uri="{FF2B5EF4-FFF2-40B4-BE49-F238E27FC236}">
                <a16:creationId xmlns:a16="http://schemas.microsoft.com/office/drawing/2014/main" id="{2FCB9047-B696-2C2E-A3ED-F09C2949C948}"/>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11"/>
              </a:rPr>
              <a:t>DMS Policy FAQs</a:t>
            </a:r>
            <a:endParaRPr lang="en-US" b="1" dirty="0"/>
          </a:p>
        </p:txBody>
      </p:sp>
      <p:sp>
        <p:nvSpPr>
          <p:cNvPr id="4" name="Slide Number Placeholder 3">
            <a:extLst>
              <a:ext uri="{FF2B5EF4-FFF2-40B4-BE49-F238E27FC236}">
                <a16:creationId xmlns:a16="http://schemas.microsoft.com/office/drawing/2014/main" id="{45C55791-670A-0445-5A22-8DF2A7DE448B}"/>
              </a:ext>
            </a:extLst>
          </p:cNvPr>
          <p:cNvSpPr>
            <a:spLocks noGrp="1"/>
          </p:cNvSpPr>
          <p:nvPr>
            <p:ph type="sldNum" sz="quarter" idx="10"/>
          </p:nvPr>
        </p:nvSpPr>
        <p:spPr/>
        <p:txBody>
          <a:bodyPr/>
          <a:lstStyle/>
          <a:p>
            <a:fld id="{60583324-AE1C-3546-A724-4BA4670D7901}" type="slidenum">
              <a:rPr lang="en-US"/>
              <a:pPr/>
              <a:t>11</a:t>
            </a:fld>
            <a:endParaRPr lang="en-US"/>
          </a:p>
        </p:txBody>
      </p:sp>
    </p:spTree>
    <p:extLst>
      <p:ext uri="{BB962C8B-B14F-4D97-AF65-F5344CB8AC3E}">
        <p14:creationId xmlns:p14="http://schemas.microsoft.com/office/powerpoint/2010/main" val="42527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577EE4-3FD7-4C4F-B3F9-B60A515D80BA}"/>
              </a:ext>
            </a:extLst>
          </p:cNvPr>
          <p:cNvSpPr>
            <a:spLocks noGrp="1"/>
          </p:cNvSpPr>
          <p:nvPr>
            <p:ph type="title"/>
          </p:nvPr>
        </p:nvSpPr>
        <p:spPr>
          <a:xfrm>
            <a:off x="1524000" y="228601"/>
            <a:ext cx="10160000" cy="563563"/>
          </a:xfrm>
        </p:spPr>
        <p:txBody>
          <a:bodyPr/>
          <a:lstStyle/>
          <a:p>
            <a:r>
              <a:rPr lang="en-US"/>
              <a:t>Public Outreach and Training</a:t>
            </a:r>
          </a:p>
        </p:txBody>
      </p:sp>
      <p:sp>
        <p:nvSpPr>
          <p:cNvPr id="3" name="Content Placeholder 2">
            <a:extLst>
              <a:ext uri="{FF2B5EF4-FFF2-40B4-BE49-F238E27FC236}">
                <a16:creationId xmlns:a16="http://schemas.microsoft.com/office/drawing/2014/main" id="{7AF09320-A4BD-4194-8C7B-6D7AECE34A19}"/>
              </a:ext>
            </a:extLst>
          </p:cNvPr>
          <p:cNvSpPr>
            <a:spLocks noGrp="1"/>
          </p:cNvSpPr>
          <p:nvPr>
            <p:ph idx="1"/>
          </p:nvPr>
        </p:nvSpPr>
        <p:spPr>
          <a:xfrm>
            <a:off x="609600" y="1066800"/>
            <a:ext cx="10972800" cy="4800600"/>
          </a:xfrm>
        </p:spPr>
        <p:txBody>
          <a:bodyPr>
            <a:normAutofit/>
          </a:bodyPr>
          <a:lstStyle/>
          <a:p>
            <a:r>
              <a:rPr lang="en-US" dirty="0"/>
              <a:t>August 11 and September 22, 2022: 2-part public webinar series, </a:t>
            </a:r>
            <a:r>
              <a:rPr lang="en-US" i="1" dirty="0"/>
              <a:t>A Conversation with NIH: Implementing the new Data Management and Sharing Policy</a:t>
            </a:r>
          </a:p>
          <a:p>
            <a:pPr lvl="1"/>
            <a:r>
              <a:rPr lang="en-US" dirty="0"/>
              <a:t>4,900+ attendees at each event</a:t>
            </a:r>
          </a:p>
          <a:p>
            <a:pPr lvl="1"/>
            <a:r>
              <a:rPr lang="en-US" dirty="0"/>
              <a:t>300+ questions at each event</a:t>
            </a:r>
          </a:p>
          <a:p>
            <a:pPr lvl="1"/>
            <a:r>
              <a:rPr lang="en-US" dirty="0"/>
              <a:t>Recording and materials posted publicly </a:t>
            </a:r>
            <a:r>
              <a:rPr lang="en-US" dirty="0">
                <a:hlinkClick r:id="rId3"/>
              </a:rPr>
              <a:t>https://sharing.nih.gov/about/learning</a:t>
            </a:r>
            <a:endParaRPr lang="en-US" dirty="0"/>
          </a:p>
          <a:p>
            <a:pPr lvl="1"/>
            <a:endParaRPr lang="en-US" dirty="0"/>
          </a:p>
          <a:p>
            <a:r>
              <a:rPr lang="en-US" dirty="0"/>
              <a:t>Upcoming events </a:t>
            </a:r>
            <a:r>
              <a:rPr lang="en-US" dirty="0">
                <a:hlinkClick r:id="rId4"/>
              </a:rPr>
              <a:t>https://sharing.nih.gov/news-events</a:t>
            </a:r>
            <a:r>
              <a:rPr lang="en-US"/>
              <a:t> </a:t>
            </a:r>
            <a:endParaRPr lang="en-US" dirty="0"/>
          </a:p>
        </p:txBody>
      </p:sp>
      <p:sp>
        <p:nvSpPr>
          <p:cNvPr id="4" name="Slide Number Placeholder 3">
            <a:extLst>
              <a:ext uri="{FF2B5EF4-FFF2-40B4-BE49-F238E27FC236}">
                <a16:creationId xmlns:a16="http://schemas.microsoft.com/office/drawing/2014/main" id="{AD968E72-CCB0-4A56-BA54-176BBF6B02B3}"/>
              </a:ext>
            </a:extLst>
          </p:cNvPr>
          <p:cNvSpPr>
            <a:spLocks noGrp="1"/>
          </p:cNvSpPr>
          <p:nvPr>
            <p:ph type="sldNum" sz="quarter" idx="10"/>
          </p:nvPr>
        </p:nvSpPr>
        <p:spPr bwMode="auto">
          <a:xfrm>
            <a:off x="10363200" y="6553201"/>
            <a:ext cx="1828800" cy="1555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12</a:t>
            </a:fld>
            <a:endParaRPr lang="en-US"/>
          </a:p>
        </p:txBody>
      </p:sp>
    </p:spTree>
    <p:extLst>
      <p:ext uri="{BB962C8B-B14F-4D97-AF65-F5344CB8AC3E}">
        <p14:creationId xmlns:p14="http://schemas.microsoft.com/office/powerpoint/2010/main" val="218936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C1740-F1C7-4428-81ED-6C5017CB9E37}"/>
              </a:ext>
            </a:extLst>
          </p:cNvPr>
          <p:cNvSpPr>
            <a:spLocks noGrp="1"/>
          </p:cNvSpPr>
          <p:nvPr>
            <p:ph type="title"/>
          </p:nvPr>
        </p:nvSpPr>
        <p:spPr/>
        <p:txBody>
          <a:bodyPr>
            <a:noAutofit/>
          </a:bodyPr>
          <a:lstStyle/>
          <a:p>
            <a:r>
              <a:rPr lang="en-US" dirty="0"/>
              <a:t>Elements of a Data Management and Sharing Plan</a:t>
            </a:r>
          </a:p>
        </p:txBody>
      </p:sp>
      <p:sp>
        <p:nvSpPr>
          <p:cNvPr id="2" name="Content Placeholder 1">
            <a:extLst>
              <a:ext uri="{FF2B5EF4-FFF2-40B4-BE49-F238E27FC236}">
                <a16:creationId xmlns:a16="http://schemas.microsoft.com/office/drawing/2014/main" id="{6BEE532D-BE11-4DB6-98CC-AE181B5B293C}"/>
              </a:ext>
            </a:extLst>
          </p:cNvPr>
          <p:cNvSpPr>
            <a:spLocks noGrp="1"/>
          </p:cNvSpPr>
          <p:nvPr>
            <p:ph idx="1"/>
          </p:nvPr>
        </p:nvSpPr>
        <p:spPr/>
        <p:txBody>
          <a:bodyPr>
            <a:normAutofit fontScale="77500" lnSpcReduction="20000"/>
          </a:bodyPr>
          <a:lstStyle/>
          <a:p>
            <a:r>
              <a:rPr lang="en-US" dirty="0"/>
              <a:t>Data type</a:t>
            </a:r>
          </a:p>
          <a:p>
            <a:pPr lvl="1"/>
            <a:r>
              <a:rPr lang="en-US" dirty="0"/>
              <a:t>Identifying data to be preserved and shared</a:t>
            </a:r>
          </a:p>
          <a:p>
            <a:r>
              <a:rPr lang="en-US" dirty="0"/>
              <a:t>Related tools, software, code </a:t>
            </a:r>
          </a:p>
          <a:p>
            <a:pPr lvl="1"/>
            <a:r>
              <a:rPr lang="en-US" dirty="0"/>
              <a:t>Tools and software needed to access and manipulate data</a:t>
            </a:r>
          </a:p>
          <a:p>
            <a:r>
              <a:rPr lang="en-US" dirty="0"/>
              <a:t>Standards </a:t>
            </a:r>
          </a:p>
          <a:p>
            <a:pPr lvl="1"/>
            <a:r>
              <a:rPr lang="en-US" dirty="0"/>
              <a:t>Standards to be applied to scientific data and metadata</a:t>
            </a:r>
          </a:p>
          <a:p>
            <a:r>
              <a:rPr lang="en-US" dirty="0"/>
              <a:t>Data preservation, access, timelines </a:t>
            </a:r>
          </a:p>
          <a:p>
            <a:pPr lvl="1"/>
            <a:r>
              <a:rPr lang="en-US" dirty="0"/>
              <a:t>Repository to be used, persistent unique identifier, and when/ how long data will be available</a:t>
            </a:r>
          </a:p>
          <a:p>
            <a:r>
              <a:rPr lang="en-US" dirty="0"/>
              <a:t>Access, distribution, reuse considerations </a:t>
            </a:r>
          </a:p>
          <a:p>
            <a:pPr lvl="1"/>
            <a:r>
              <a:rPr lang="en-US" dirty="0"/>
              <a:t>Description of factors for data access, distribution, or reuse</a:t>
            </a:r>
          </a:p>
          <a:p>
            <a:r>
              <a:rPr lang="en-US" dirty="0"/>
              <a:t>Oversight of data management </a:t>
            </a:r>
          </a:p>
          <a:p>
            <a:pPr lvl="1"/>
            <a:r>
              <a:rPr lang="en-US" dirty="0"/>
              <a:t>Plan compliance will be monitored/ managed and by whom</a:t>
            </a:r>
          </a:p>
        </p:txBody>
      </p:sp>
      <p:sp>
        <p:nvSpPr>
          <p:cNvPr id="7" name="TextBox 6">
            <a:extLst>
              <a:ext uri="{FF2B5EF4-FFF2-40B4-BE49-F238E27FC236}">
                <a16:creationId xmlns:a16="http://schemas.microsoft.com/office/drawing/2014/main" id="{D0B299B0-5640-47D5-BE97-34F436702CF7}"/>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sz="1800" b="1" dirty="0"/>
              <a:t>See </a:t>
            </a:r>
            <a:r>
              <a:rPr lang="en-US" sz="1800" b="1" dirty="0">
                <a:hlinkClick r:id="rId3"/>
              </a:rPr>
              <a:t>Writing a Data Management &amp; Sharing Plan </a:t>
            </a:r>
            <a:r>
              <a:rPr lang="en-US" sz="1800" b="1" dirty="0"/>
              <a:t>for details</a:t>
            </a:r>
          </a:p>
        </p:txBody>
      </p:sp>
      <p:sp>
        <p:nvSpPr>
          <p:cNvPr id="9" name="Slide Number Placeholder 3">
            <a:extLst>
              <a:ext uri="{FF2B5EF4-FFF2-40B4-BE49-F238E27FC236}">
                <a16:creationId xmlns:a16="http://schemas.microsoft.com/office/drawing/2014/main" id="{5D560902-69E6-4A72-B6E3-069F3E858B32}"/>
              </a:ext>
            </a:extLst>
          </p:cNvPr>
          <p:cNvSpPr>
            <a:spLocks noGrp="1"/>
          </p:cNvSpPr>
          <p:nvPr>
            <p:ph type="sldNum" sz="quarter" idx="10"/>
          </p:nvPr>
        </p:nvSpPr>
        <p:spPr>
          <a:xfrm>
            <a:off x="10363200" y="6553201"/>
            <a:ext cx="1828800" cy="155575"/>
          </a:xfrm>
        </p:spPr>
        <p:txBody>
          <a:bodyPr/>
          <a:lstStyle/>
          <a:p>
            <a:fld id="{816AE13B-C027-2549-9419-DDB505485113}" type="slidenum">
              <a:rPr lang="en-US"/>
              <a:pPr/>
              <a:t>13</a:t>
            </a:fld>
            <a:endParaRPr lang="en-US"/>
          </a:p>
        </p:txBody>
      </p:sp>
    </p:spTree>
    <p:extLst>
      <p:ext uri="{BB962C8B-B14F-4D97-AF65-F5344CB8AC3E}">
        <p14:creationId xmlns:p14="http://schemas.microsoft.com/office/powerpoint/2010/main" val="385388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2A37-2AD6-4673-B023-77124C80DB05}"/>
              </a:ext>
            </a:extLst>
          </p:cNvPr>
          <p:cNvSpPr>
            <a:spLocks noGrp="1"/>
          </p:cNvSpPr>
          <p:nvPr>
            <p:ph type="title"/>
          </p:nvPr>
        </p:nvSpPr>
        <p:spPr/>
        <p:txBody>
          <a:bodyPr/>
          <a:lstStyle/>
          <a:p>
            <a:r>
              <a:rPr lang="en-US" dirty="0"/>
              <a:t>Format of a Data Management and Sharing Plan</a:t>
            </a:r>
          </a:p>
        </p:txBody>
      </p:sp>
      <p:sp>
        <p:nvSpPr>
          <p:cNvPr id="3" name="Content Placeholder 2">
            <a:extLst>
              <a:ext uri="{FF2B5EF4-FFF2-40B4-BE49-F238E27FC236}">
                <a16:creationId xmlns:a16="http://schemas.microsoft.com/office/drawing/2014/main" id="{C005817A-05E0-47AB-A5EB-9E85FC73D8B1}"/>
              </a:ext>
            </a:extLst>
          </p:cNvPr>
          <p:cNvSpPr>
            <a:spLocks noGrp="1"/>
          </p:cNvSpPr>
          <p:nvPr>
            <p:ph idx="1"/>
          </p:nvPr>
        </p:nvSpPr>
        <p:spPr>
          <a:xfrm>
            <a:off x="609601" y="1066799"/>
            <a:ext cx="4771159" cy="5392367"/>
          </a:xfrm>
        </p:spPr>
        <p:txBody>
          <a:bodyPr>
            <a:normAutofit fontScale="92500"/>
          </a:bodyPr>
          <a:lstStyle/>
          <a:p>
            <a:pPr marL="572770" indent="-572770">
              <a:spcBef>
                <a:spcPts val="1800"/>
              </a:spcBef>
              <a:buFont typeface="Wingdings,Sans-Serif" panose="05000000000000000000" pitchFamily="2" charset="2"/>
              <a:buChar char="ü"/>
            </a:pPr>
            <a:r>
              <a:rPr lang="en-US" sz="2400" dirty="0"/>
              <a:t>Recommended to be no more than 2 pages</a:t>
            </a:r>
          </a:p>
          <a:p>
            <a:pPr marL="0" indent="0">
              <a:spcBef>
                <a:spcPts val="1800"/>
              </a:spcBef>
              <a:buNone/>
            </a:pPr>
            <a:endParaRPr lang="en-US" dirty="0"/>
          </a:p>
          <a:p>
            <a:pPr marL="572770" indent="-572770">
              <a:spcBef>
                <a:spcPts val="1800"/>
              </a:spcBef>
              <a:buFont typeface="Wingdings" panose="05000000000000000000" pitchFamily="2" charset="2"/>
              <a:buChar char="ü"/>
            </a:pPr>
            <a:r>
              <a:rPr lang="en-US" sz="2400" dirty="0"/>
              <a:t>Optional format page available </a:t>
            </a:r>
            <a:r>
              <a:rPr lang="en-US" sz="2400" dirty="0">
                <a:ea typeface="ＭＳ Ｐゴシック"/>
                <a:cs typeface="Arial"/>
              </a:rPr>
              <a:t>and incorporated into FORMS-H application instructions</a:t>
            </a:r>
          </a:p>
          <a:p>
            <a:pPr marL="0" indent="0">
              <a:spcBef>
                <a:spcPts val="1800"/>
              </a:spcBef>
              <a:buNone/>
            </a:pPr>
            <a:endParaRPr lang="en-US" sz="2400" dirty="0"/>
          </a:p>
          <a:p>
            <a:pPr marL="572770" indent="-572770">
              <a:spcBef>
                <a:spcPts val="1800"/>
              </a:spcBef>
              <a:buFont typeface="Wingdings" panose="05000000000000000000" pitchFamily="2" charset="2"/>
              <a:buChar char="ü"/>
            </a:pPr>
            <a:r>
              <a:rPr lang="en-US" sz="2400" dirty="0">
                <a:hlinkClick r:id="rId3"/>
              </a:rPr>
              <a:t>Federal Demonstration Partnership (FDP)</a:t>
            </a:r>
            <a:r>
              <a:rPr lang="en-US" sz="2400" dirty="0"/>
              <a:t> pilot project to test structured templates and tools for DMS Plan submission</a:t>
            </a:r>
          </a:p>
          <a:p>
            <a:pPr marL="0" indent="0">
              <a:spcBef>
                <a:spcPts val="1800"/>
              </a:spcBef>
              <a:buNone/>
            </a:pPr>
            <a:endParaRPr lang="en-US" sz="2400" dirty="0"/>
          </a:p>
        </p:txBody>
      </p:sp>
      <p:pic>
        <p:nvPicPr>
          <p:cNvPr id="8" name="Picture 7" descr="A screenshot of the first page of the optional DMS Plan format page">
            <a:extLst>
              <a:ext uri="{FF2B5EF4-FFF2-40B4-BE49-F238E27FC236}">
                <a16:creationId xmlns:a16="http://schemas.microsoft.com/office/drawing/2014/main" id="{A21C1636-F278-4CFF-BFA3-20A53253BE9A}"/>
              </a:ext>
            </a:extLst>
          </p:cNvPr>
          <p:cNvPicPr>
            <a:picLocks noChangeAspect="1"/>
          </p:cNvPicPr>
          <p:nvPr/>
        </p:nvPicPr>
        <p:blipFill rotWithShape="1">
          <a:blip r:embed="rId4"/>
          <a:srcRect l="25244" t="8293" r="26372" b="20976"/>
          <a:stretch/>
        </p:blipFill>
        <p:spPr>
          <a:xfrm>
            <a:off x="5862204" y="1066042"/>
            <a:ext cx="5898995" cy="4850779"/>
          </a:xfrm>
          <a:prstGeom prst="rect">
            <a:avLst/>
          </a:prstGeom>
          <a:ln>
            <a:solidFill>
              <a:schemeClr val="tx1"/>
            </a:solidFill>
          </a:ln>
          <a:effectLst>
            <a:outerShdw blurRad="50800" dist="38100" dir="5400000" algn="t" rotWithShape="0">
              <a:prstClr val="black">
                <a:alpha val="40000"/>
              </a:prstClr>
            </a:outerShdw>
          </a:effectLst>
        </p:spPr>
      </p:pic>
      <p:sp>
        <p:nvSpPr>
          <p:cNvPr id="7" name="TextBox 6" descr="A screenshot of the first page of the optional DMS Plan format page">
            <a:extLst>
              <a:ext uri="{FF2B5EF4-FFF2-40B4-BE49-F238E27FC236}">
                <a16:creationId xmlns:a16="http://schemas.microsoft.com/office/drawing/2014/main" id="{86E253C6-3347-D0CB-63A7-F4B1748C38BB}"/>
              </a:ext>
            </a:extLst>
          </p:cNvPr>
          <p:cNvSpPr txBox="1"/>
          <p:nvPr/>
        </p:nvSpPr>
        <p:spPr>
          <a:xfrm>
            <a:off x="5862205" y="5983431"/>
            <a:ext cx="5896841" cy="646331"/>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0"/>
              </a:spcBef>
              <a:spcAft>
                <a:spcPts val="0"/>
              </a:spcAft>
            </a:pPr>
            <a:r>
              <a:rPr lang="en-US" i="1" dirty="0">
                <a:latin typeface="Arial"/>
                <a:ea typeface="ＭＳ Ｐゴシック"/>
                <a:cs typeface="Arial"/>
              </a:rPr>
              <a:t>DMS Plan format page added to list of </a:t>
            </a:r>
            <a:r>
              <a:rPr lang="en-US" i="1" dirty="0">
                <a:latin typeface="Arial"/>
                <a:ea typeface="ＭＳ Ｐゴシック"/>
                <a:cs typeface="Arial"/>
                <a:hlinkClick r:id="rId5"/>
              </a:rPr>
              <a:t>Format Pages</a:t>
            </a:r>
            <a:r>
              <a:rPr lang="en-US" i="1" dirty="0">
                <a:latin typeface="Arial"/>
                <a:ea typeface="ＭＳ Ｐゴシック"/>
                <a:cs typeface="Arial"/>
              </a:rPr>
              <a:t> and incorporated into FORMS-H application instructions</a:t>
            </a:r>
            <a:endParaRPr lang="en-US" dirty="0">
              <a:ea typeface="ＭＳ Ｐゴシック"/>
            </a:endParaRPr>
          </a:p>
        </p:txBody>
      </p:sp>
      <p:sp>
        <p:nvSpPr>
          <p:cNvPr id="4" name="Slide Number Placeholder 3">
            <a:extLst>
              <a:ext uri="{FF2B5EF4-FFF2-40B4-BE49-F238E27FC236}">
                <a16:creationId xmlns:a16="http://schemas.microsoft.com/office/drawing/2014/main" id="{3D06ECC7-097E-43F0-BE74-EB800D092BBC}"/>
              </a:ext>
            </a:extLst>
          </p:cNvPr>
          <p:cNvSpPr>
            <a:spLocks noGrp="1"/>
          </p:cNvSpPr>
          <p:nvPr>
            <p:ph type="sldNum" sz="quarter" idx="10"/>
          </p:nvPr>
        </p:nvSpPr>
        <p:spPr/>
        <p:txBody>
          <a:bodyPr/>
          <a:lstStyle/>
          <a:p>
            <a:fld id="{60583324-AE1C-3546-A724-4BA4670D7901}" type="slidenum">
              <a:rPr lang="en-US" smtClean="0"/>
              <a:pPr/>
              <a:t>14</a:t>
            </a:fld>
            <a:endParaRPr lang="en-US"/>
          </a:p>
        </p:txBody>
      </p:sp>
    </p:spTree>
    <p:extLst>
      <p:ext uri="{BB962C8B-B14F-4D97-AF65-F5344CB8AC3E}">
        <p14:creationId xmlns:p14="http://schemas.microsoft.com/office/powerpoint/2010/main" val="395074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9749-389B-4A14-89C0-340407BF9EB9}"/>
              </a:ext>
            </a:extLst>
          </p:cNvPr>
          <p:cNvSpPr>
            <a:spLocks noGrp="1"/>
          </p:cNvSpPr>
          <p:nvPr>
            <p:ph type="title"/>
          </p:nvPr>
        </p:nvSpPr>
        <p:spPr/>
        <p:txBody>
          <a:bodyPr/>
          <a:lstStyle/>
          <a:p>
            <a:r>
              <a:rPr lang="en-US" dirty="0"/>
              <a:t>Sample NIH DMS Plans Available</a:t>
            </a:r>
          </a:p>
        </p:txBody>
      </p:sp>
      <p:sp>
        <p:nvSpPr>
          <p:cNvPr id="3" name="Content Placeholder 2">
            <a:extLst>
              <a:ext uri="{FF2B5EF4-FFF2-40B4-BE49-F238E27FC236}">
                <a16:creationId xmlns:a16="http://schemas.microsoft.com/office/drawing/2014/main" id="{38A7DF7F-D030-4DC0-BE02-C07B592F2DC4}"/>
              </a:ext>
            </a:extLst>
          </p:cNvPr>
          <p:cNvSpPr>
            <a:spLocks noGrp="1"/>
          </p:cNvSpPr>
          <p:nvPr>
            <p:ph sz="half" idx="1"/>
          </p:nvPr>
        </p:nvSpPr>
        <p:spPr>
          <a:xfrm>
            <a:off x="609600" y="1142999"/>
            <a:ext cx="5249662" cy="4592227"/>
          </a:xfrm>
        </p:spPr>
        <p:txBody>
          <a:bodyPr>
            <a:normAutofit fontScale="85000" lnSpcReduction="10000"/>
          </a:bodyPr>
          <a:lstStyle/>
          <a:p>
            <a:pPr>
              <a:lnSpc>
                <a:spcPct val="108000"/>
              </a:lnSpc>
              <a:spcBef>
                <a:spcPts val="1200"/>
              </a:spcBef>
            </a:pPr>
            <a:r>
              <a:rPr lang="en-US" sz="2400" dirty="0"/>
              <a:t>Several sample NIH DMS Plans available for educational purposes, including:  </a:t>
            </a:r>
          </a:p>
          <a:p>
            <a:pPr lvl="1">
              <a:lnSpc>
                <a:spcPct val="108000"/>
              </a:lnSpc>
              <a:spcBef>
                <a:spcPts val="1200"/>
              </a:spcBef>
            </a:pPr>
            <a:r>
              <a:rPr lang="en-US" sz="2000" dirty="0"/>
              <a:t>Human clinical and/or MRI data (NIMH)</a:t>
            </a:r>
          </a:p>
          <a:p>
            <a:pPr lvl="1">
              <a:lnSpc>
                <a:spcPct val="108000"/>
              </a:lnSpc>
              <a:spcBef>
                <a:spcPts val="1200"/>
              </a:spcBef>
            </a:pPr>
            <a:r>
              <a:rPr lang="en-US" sz="2000" dirty="0"/>
              <a:t>Human genomic data (NIMH &amp; NHGRI)</a:t>
            </a:r>
          </a:p>
          <a:p>
            <a:pPr lvl="1">
              <a:lnSpc>
                <a:spcPct val="108000"/>
              </a:lnSpc>
              <a:spcBef>
                <a:spcPts val="1200"/>
              </a:spcBef>
            </a:pPr>
            <a:r>
              <a:rPr lang="en-US" sz="2000" dirty="0"/>
              <a:t>Human &amp; non-human genomic data (NIMH) </a:t>
            </a:r>
          </a:p>
          <a:p>
            <a:pPr lvl="1">
              <a:lnSpc>
                <a:spcPct val="108000"/>
              </a:lnSpc>
              <a:spcBef>
                <a:spcPts val="1200"/>
              </a:spcBef>
            </a:pPr>
            <a:r>
              <a:rPr lang="en-US" sz="2000" dirty="0"/>
              <a:t>Secondary data analysis (NIMH) </a:t>
            </a:r>
          </a:p>
          <a:p>
            <a:pPr lvl="1">
              <a:lnSpc>
                <a:spcPct val="108000"/>
              </a:lnSpc>
              <a:spcBef>
                <a:spcPts val="1200"/>
              </a:spcBef>
            </a:pPr>
            <a:r>
              <a:rPr lang="en-US" sz="2000" dirty="0"/>
              <a:t>Human clinical and genomics data (NICHD)</a:t>
            </a:r>
          </a:p>
          <a:p>
            <a:pPr lvl="1">
              <a:lnSpc>
                <a:spcPct val="108000"/>
              </a:lnSpc>
              <a:spcBef>
                <a:spcPts val="1200"/>
              </a:spcBef>
            </a:pPr>
            <a:r>
              <a:rPr lang="en-US" sz="2000" dirty="0"/>
              <a:t>Human survey data (NICHD)</a:t>
            </a:r>
          </a:p>
          <a:p>
            <a:pPr lvl="1">
              <a:lnSpc>
                <a:spcPct val="108000"/>
              </a:lnSpc>
              <a:spcBef>
                <a:spcPts val="1200"/>
              </a:spcBef>
            </a:pPr>
            <a:r>
              <a:rPr lang="en-US" sz="2000" dirty="0"/>
              <a:t>Model organism (Zebrafish) data (NICHD)</a:t>
            </a:r>
          </a:p>
          <a:p>
            <a:pPr lvl="1">
              <a:lnSpc>
                <a:spcPct val="108000"/>
              </a:lnSpc>
              <a:spcBef>
                <a:spcPts val="1200"/>
              </a:spcBef>
            </a:pPr>
            <a:r>
              <a:rPr lang="en-US" sz="2000" dirty="0"/>
              <a:t>Technology development (NHGRI)</a:t>
            </a:r>
            <a:endParaRPr lang="en-US" dirty="0"/>
          </a:p>
        </p:txBody>
      </p:sp>
      <p:pic>
        <p:nvPicPr>
          <p:cNvPr id="5" name="Picture 4" descr="A screenshot of the first page of the NIMH human &amp; non-human genomic data sample DMS Plan.">
            <a:extLst>
              <a:ext uri="{FF2B5EF4-FFF2-40B4-BE49-F238E27FC236}">
                <a16:creationId xmlns:a16="http://schemas.microsoft.com/office/drawing/2014/main" id="{8CD9D188-2108-4777-B0F1-13EFAC6AB945}"/>
              </a:ext>
            </a:extLst>
          </p:cNvPr>
          <p:cNvPicPr>
            <a:picLocks noChangeAspect="1"/>
          </p:cNvPicPr>
          <p:nvPr/>
        </p:nvPicPr>
        <p:blipFill rotWithShape="1">
          <a:blip r:embed="rId2"/>
          <a:srcRect l="24970" t="10894" r="25183" b="39509"/>
          <a:stretch/>
        </p:blipFill>
        <p:spPr>
          <a:xfrm>
            <a:off x="5990685" y="2148395"/>
            <a:ext cx="6179013" cy="3458193"/>
          </a:xfrm>
          <a:prstGeom prst="rect">
            <a:avLst/>
          </a:prstGeom>
          <a:ln>
            <a:solidFill>
              <a:schemeClr val="tx1"/>
            </a:solid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4B194248-133B-458D-83D9-1EDDAADDA8A2}"/>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3"/>
              </a:rPr>
              <a:t>Writing a Data Management &amp; Sharing Plan</a:t>
            </a:r>
            <a:r>
              <a:rPr lang="en-US" b="1" dirty="0"/>
              <a:t> for details</a:t>
            </a:r>
          </a:p>
        </p:txBody>
      </p:sp>
      <p:sp>
        <p:nvSpPr>
          <p:cNvPr id="4" name="Slide Number Placeholder 3">
            <a:extLst>
              <a:ext uri="{FF2B5EF4-FFF2-40B4-BE49-F238E27FC236}">
                <a16:creationId xmlns:a16="http://schemas.microsoft.com/office/drawing/2014/main" id="{D393A9BD-18F8-4479-A6E8-EF31A8C1A359}"/>
              </a:ext>
            </a:extLst>
          </p:cNvPr>
          <p:cNvSpPr>
            <a:spLocks noGrp="1"/>
          </p:cNvSpPr>
          <p:nvPr>
            <p:ph type="sldNum" sz="quarter" idx="10"/>
          </p:nvPr>
        </p:nvSpPr>
        <p:spPr/>
        <p:txBody>
          <a:bodyPr/>
          <a:lstStyle/>
          <a:p>
            <a:fld id="{60583324-AE1C-3546-A724-4BA4670D7901}" type="slidenum">
              <a:rPr lang="en-US" smtClean="0"/>
              <a:pPr/>
              <a:t>15</a:t>
            </a:fld>
            <a:endParaRPr lang="en-US"/>
          </a:p>
        </p:txBody>
      </p:sp>
    </p:spTree>
    <p:extLst>
      <p:ext uri="{BB962C8B-B14F-4D97-AF65-F5344CB8AC3E}">
        <p14:creationId xmlns:p14="http://schemas.microsoft.com/office/powerpoint/2010/main" val="101699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577EE4-3FD7-4C4F-B3F9-B60A515D80BA}"/>
              </a:ext>
            </a:extLst>
          </p:cNvPr>
          <p:cNvSpPr>
            <a:spLocks noGrp="1"/>
          </p:cNvSpPr>
          <p:nvPr>
            <p:ph type="title"/>
          </p:nvPr>
        </p:nvSpPr>
        <p:spPr>
          <a:xfrm>
            <a:off x="1524000" y="228601"/>
            <a:ext cx="10160000" cy="563563"/>
          </a:xfrm>
        </p:spPr>
        <p:txBody>
          <a:bodyPr/>
          <a:lstStyle/>
          <a:p>
            <a:r>
              <a:rPr lang="en-US" dirty="0"/>
              <a:t>Harmonization of Genomic Data Sharing (GDS) and DMS Policies </a:t>
            </a:r>
          </a:p>
        </p:txBody>
      </p:sp>
      <p:sp>
        <p:nvSpPr>
          <p:cNvPr id="3" name="Content Placeholder 2">
            <a:extLst>
              <a:ext uri="{FF2B5EF4-FFF2-40B4-BE49-F238E27FC236}">
                <a16:creationId xmlns:a16="http://schemas.microsoft.com/office/drawing/2014/main" id="{7AF09320-A4BD-4194-8C7B-6D7AECE34A19}"/>
              </a:ext>
            </a:extLst>
          </p:cNvPr>
          <p:cNvSpPr>
            <a:spLocks noGrp="1"/>
          </p:cNvSpPr>
          <p:nvPr>
            <p:ph idx="1"/>
          </p:nvPr>
        </p:nvSpPr>
        <p:spPr>
          <a:xfrm>
            <a:off x="609600" y="1066800"/>
            <a:ext cx="10972800" cy="5257800"/>
          </a:xfrm>
        </p:spPr>
        <p:txBody>
          <a:bodyPr>
            <a:normAutofit/>
          </a:bodyPr>
          <a:lstStyle/>
          <a:p>
            <a:pPr marL="457200" lvl="1" indent="0">
              <a:buNone/>
            </a:pPr>
            <a:endParaRPr lang="en-US" dirty="0"/>
          </a:p>
          <a:p>
            <a:pPr lvl="1"/>
            <a:r>
              <a:rPr lang="en-US" dirty="0">
                <a:hlinkClick r:id="rId3"/>
              </a:rPr>
              <a:t>NOT-OD-22-198</a:t>
            </a:r>
            <a:r>
              <a:rPr lang="en-US" dirty="0"/>
              <a:t>: Implementation Changes for GDS Plans</a:t>
            </a:r>
          </a:p>
          <a:p>
            <a:pPr lvl="2"/>
            <a:r>
              <a:rPr lang="en-US" sz="2400" b="1" dirty="0">
                <a:ea typeface="+mn-lt"/>
                <a:cs typeface="+mn-lt"/>
              </a:rPr>
              <a:t>Single Plan </a:t>
            </a:r>
            <a:r>
              <a:rPr lang="en-US" sz="2400" dirty="0">
                <a:ea typeface="+mn-lt"/>
                <a:cs typeface="+mn-lt"/>
              </a:rPr>
              <a:t>for applications subject to both DMS and GDS Policies</a:t>
            </a: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r>
              <a:rPr lang="en-US" i="1" dirty="0"/>
              <a:t>For more information about the GDS Policy and other NIH sharing Policies, please attend tomorrow’s 11:00 am presentation:</a:t>
            </a:r>
          </a:p>
          <a:p>
            <a:pPr lvl="3"/>
            <a:r>
              <a:rPr lang="en-US" sz="2400" kern="1200" dirty="0">
                <a:solidFill>
                  <a:srgbClr val="000000"/>
                </a:solidFill>
                <a:latin typeface="Arial"/>
                <a:ea typeface="ＭＳ Ｐゴシック"/>
                <a:cs typeface="Arial"/>
              </a:rPr>
              <a:t>Overview of the NIH</a:t>
            </a:r>
            <a:r>
              <a:rPr lang="en-US" sz="2400" i="0" kern="1200" spc="0" baseline="0" dirty="0">
                <a:ln>
                  <a:noFill/>
                </a:ln>
                <a:solidFill>
                  <a:srgbClr val="000000"/>
                </a:solidFill>
                <a:effectLst/>
                <a:latin typeface="Arial"/>
                <a:ea typeface="ＭＳ Ｐゴシック"/>
                <a:cs typeface="Arial"/>
              </a:rPr>
              <a:t> Genomic Data Sharing (GDS</a:t>
            </a:r>
            <a:r>
              <a:rPr lang="en-US" sz="2400" kern="1200" dirty="0">
                <a:solidFill>
                  <a:srgbClr val="000000"/>
                </a:solidFill>
                <a:latin typeface="Arial"/>
                <a:ea typeface="ＭＳ Ｐゴシック"/>
                <a:cs typeface="Arial"/>
              </a:rPr>
              <a:t>) Policy,</a:t>
            </a:r>
            <a:r>
              <a:rPr lang="en-US" sz="2400" i="0" kern="1200" spc="0" baseline="0" dirty="0">
                <a:ln>
                  <a:noFill/>
                </a:ln>
                <a:solidFill>
                  <a:srgbClr val="000000"/>
                </a:solidFill>
                <a:effectLst/>
                <a:latin typeface="Arial"/>
                <a:ea typeface="ＭＳ Ｐゴシック"/>
                <a:cs typeface="Arial"/>
              </a:rPr>
              <a:t> Other Sharing Policies</a:t>
            </a:r>
            <a:r>
              <a:rPr lang="en-US" sz="2400" kern="1200" dirty="0">
                <a:solidFill>
                  <a:srgbClr val="000000"/>
                </a:solidFill>
                <a:latin typeface="Arial"/>
                <a:ea typeface="ＭＳ Ｐゴシック"/>
                <a:cs typeface="Arial"/>
              </a:rPr>
              <a:t>,</a:t>
            </a:r>
            <a:r>
              <a:rPr lang="en-US" sz="2400" i="0" kern="1200" spc="0" baseline="0" dirty="0">
                <a:ln>
                  <a:noFill/>
                </a:ln>
                <a:solidFill>
                  <a:srgbClr val="000000"/>
                </a:solidFill>
                <a:effectLst/>
                <a:latin typeface="Arial"/>
                <a:ea typeface="ＭＳ Ｐゴシック"/>
                <a:cs typeface="Arial"/>
              </a:rPr>
              <a:t> </a:t>
            </a:r>
            <a:r>
              <a:rPr lang="en-US" sz="2400" kern="1200" dirty="0">
                <a:solidFill>
                  <a:srgbClr val="000000"/>
                </a:solidFill>
                <a:latin typeface="Arial"/>
                <a:ea typeface="ＭＳ Ｐゴシック"/>
                <a:cs typeface="Arial"/>
              </a:rPr>
              <a:t>and Open Q&amp;A</a:t>
            </a:r>
            <a:endParaRPr lang="en-US" sz="2400" dirty="0"/>
          </a:p>
        </p:txBody>
      </p:sp>
      <p:sp>
        <p:nvSpPr>
          <p:cNvPr id="4" name="Slide Number Placeholder 3">
            <a:extLst>
              <a:ext uri="{FF2B5EF4-FFF2-40B4-BE49-F238E27FC236}">
                <a16:creationId xmlns:a16="http://schemas.microsoft.com/office/drawing/2014/main" id="{AD968E72-CCB0-4A56-BA54-176BBF6B02B3}"/>
              </a:ext>
            </a:extLst>
          </p:cNvPr>
          <p:cNvSpPr>
            <a:spLocks noGrp="1"/>
          </p:cNvSpPr>
          <p:nvPr>
            <p:ph type="sldNum" sz="quarter" idx="10"/>
          </p:nvPr>
        </p:nvSpPr>
        <p:spPr bwMode="auto">
          <a:xfrm>
            <a:off x="10363200" y="6553201"/>
            <a:ext cx="1828800" cy="1555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16</a:t>
            </a:fld>
            <a:endParaRPr lang="en-US"/>
          </a:p>
        </p:txBody>
      </p:sp>
    </p:spTree>
    <p:extLst>
      <p:ext uri="{BB962C8B-B14F-4D97-AF65-F5344CB8AC3E}">
        <p14:creationId xmlns:p14="http://schemas.microsoft.com/office/powerpoint/2010/main" val="230309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AB8E-518B-4778-9190-2801710AD534}"/>
              </a:ext>
            </a:extLst>
          </p:cNvPr>
          <p:cNvSpPr>
            <a:spLocks noGrp="1"/>
          </p:cNvSpPr>
          <p:nvPr>
            <p:ph type="title"/>
          </p:nvPr>
        </p:nvSpPr>
        <p:spPr/>
        <p:txBody>
          <a:bodyPr/>
          <a:lstStyle/>
          <a:p>
            <a:r>
              <a:rPr lang="en-US" dirty="0"/>
              <a:t>Polling question 2</a:t>
            </a:r>
          </a:p>
        </p:txBody>
      </p:sp>
      <p:sp>
        <p:nvSpPr>
          <p:cNvPr id="3" name="Content Placeholder 2">
            <a:extLst>
              <a:ext uri="{FF2B5EF4-FFF2-40B4-BE49-F238E27FC236}">
                <a16:creationId xmlns:a16="http://schemas.microsoft.com/office/drawing/2014/main" id="{35137792-9384-4547-8F9A-5B32CB86697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t>Have you explored the resources on sharing.nih.gov?</a:t>
            </a:r>
          </a:p>
        </p:txBody>
      </p:sp>
      <p:sp>
        <p:nvSpPr>
          <p:cNvPr id="4" name="Slide Number Placeholder 3">
            <a:extLst>
              <a:ext uri="{FF2B5EF4-FFF2-40B4-BE49-F238E27FC236}">
                <a16:creationId xmlns:a16="http://schemas.microsoft.com/office/drawing/2014/main" id="{0EC60329-2502-4CDF-9F47-B16EAE0FF287}"/>
              </a:ext>
            </a:extLst>
          </p:cNvPr>
          <p:cNvSpPr>
            <a:spLocks noGrp="1"/>
          </p:cNvSpPr>
          <p:nvPr>
            <p:ph type="sldNum" sz="quarter" idx="10"/>
          </p:nvPr>
        </p:nvSpPr>
        <p:spPr/>
        <p:txBody>
          <a:bodyPr/>
          <a:lstStyle/>
          <a:p>
            <a:fld id="{60583324-AE1C-3546-A724-4BA4670D7901}" type="slidenum">
              <a:rPr lang="en-US" smtClean="0"/>
              <a:pPr/>
              <a:t>17</a:t>
            </a:fld>
            <a:endParaRPr lang="en-US"/>
          </a:p>
        </p:txBody>
      </p:sp>
    </p:spTree>
    <p:extLst>
      <p:ext uri="{BB962C8B-B14F-4D97-AF65-F5344CB8AC3E}">
        <p14:creationId xmlns:p14="http://schemas.microsoft.com/office/powerpoint/2010/main" val="417758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50F9-3DEA-44C1-906E-5282F8F3E673}"/>
              </a:ext>
            </a:extLst>
          </p:cNvPr>
          <p:cNvSpPr>
            <a:spLocks noGrp="1"/>
          </p:cNvSpPr>
          <p:nvPr>
            <p:ph type="title"/>
          </p:nvPr>
        </p:nvSpPr>
        <p:spPr/>
        <p:txBody>
          <a:bodyPr/>
          <a:lstStyle/>
          <a:p>
            <a:r>
              <a:rPr lang="en-US" dirty="0"/>
              <a:t>sharing.nih.gov: Resources for Writing a DMS Plan</a:t>
            </a:r>
          </a:p>
        </p:txBody>
      </p:sp>
      <p:sp>
        <p:nvSpPr>
          <p:cNvPr id="3" name="Content Placeholder 2">
            <a:extLst>
              <a:ext uri="{FF2B5EF4-FFF2-40B4-BE49-F238E27FC236}">
                <a16:creationId xmlns:a16="http://schemas.microsoft.com/office/drawing/2014/main" id="{1C92996F-A2AA-4E53-B77B-60530933A639}"/>
              </a:ext>
            </a:extLst>
          </p:cNvPr>
          <p:cNvSpPr>
            <a:spLocks noGrp="1"/>
          </p:cNvSpPr>
          <p:nvPr>
            <p:ph sz="half" idx="1"/>
          </p:nvPr>
        </p:nvSpPr>
        <p:spPr>
          <a:xfrm>
            <a:off x="185626" y="1143000"/>
            <a:ext cx="3726498" cy="5182386"/>
          </a:xfrm>
        </p:spPr>
        <p:txBody>
          <a:bodyPr>
            <a:normAutofit fontScale="85000" lnSpcReduction="10000"/>
          </a:bodyPr>
          <a:lstStyle/>
          <a:p>
            <a:r>
              <a:rPr lang="en-US" dirty="0"/>
              <a:t>Expectations for writing a Data Management &amp; Sharing Plan</a:t>
            </a:r>
          </a:p>
          <a:p>
            <a:endParaRPr lang="en-US" dirty="0"/>
          </a:p>
          <a:p>
            <a:r>
              <a:rPr lang="en-US" dirty="0"/>
              <a:t>Includes instructions and optional format for submitting Plans</a:t>
            </a:r>
          </a:p>
          <a:p>
            <a:endParaRPr lang="en-US" dirty="0"/>
          </a:p>
          <a:p>
            <a:r>
              <a:rPr lang="en-US" dirty="0"/>
              <a:t>Addresses Genomic Data Sharing Policy expectations </a:t>
            </a:r>
          </a:p>
          <a:p>
            <a:endParaRPr lang="en-US" dirty="0"/>
          </a:p>
          <a:p>
            <a:r>
              <a:rPr lang="en-US" dirty="0"/>
              <a:t>Recent </a:t>
            </a:r>
            <a:r>
              <a:rPr lang="en-US" dirty="0">
                <a:hlinkClick r:id="rId3"/>
              </a:rPr>
              <a:t>FAQs</a:t>
            </a:r>
            <a:r>
              <a:rPr lang="en-US" dirty="0"/>
              <a:t> that address Plans</a:t>
            </a:r>
          </a:p>
          <a:p>
            <a:endParaRPr lang="en-US" dirty="0"/>
          </a:p>
        </p:txBody>
      </p:sp>
      <p:grpSp>
        <p:nvGrpSpPr>
          <p:cNvPr id="5" name="Group 4" descr="Website screenshot: Planning and Budgeting for Data Management and Sharing, with the &quot;Writing a Data Management &amp; Sharing Plan&quot; link highlighted.">
            <a:extLst>
              <a:ext uri="{FF2B5EF4-FFF2-40B4-BE49-F238E27FC236}">
                <a16:creationId xmlns:a16="http://schemas.microsoft.com/office/drawing/2014/main" id="{276C419C-3D57-4BF3-A8C7-7A5F19204363}"/>
              </a:ext>
            </a:extLst>
          </p:cNvPr>
          <p:cNvGrpSpPr/>
          <p:nvPr/>
        </p:nvGrpSpPr>
        <p:grpSpPr>
          <a:xfrm>
            <a:off x="3912124" y="1438482"/>
            <a:ext cx="8215879" cy="4886904"/>
            <a:chOff x="3790495" y="1664208"/>
            <a:chExt cx="8215879" cy="4886904"/>
          </a:xfrm>
        </p:grpSpPr>
        <p:pic>
          <p:nvPicPr>
            <p:cNvPr id="7" name="Picture 6" descr="Website screenshot: Planning and Budgeting for Data Management and Sharing">
              <a:extLst>
                <a:ext uri="{FF2B5EF4-FFF2-40B4-BE49-F238E27FC236}">
                  <a16:creationId xmlns:a16="http://schemas.microsoft.com/office/drawing/2014/main" id="{7FC37BE8-E0D6-4076-A490-3F59F731BCD2}"/>
                </a:ext>
              </a:extLst>
            </p:cNvPr>
            <p:cNvPicPr>
              <a:picLocks noChangeAspect="1"/>
            </p:cNvPicPr>
            <p:nvPr/>
          </p:nvPicPr>
          <p:blipFill>
            <a:blip r:embed="rId4"/>
            <a:stretch>
              <a:fillRect/>
            </a:stretch>
          </p:blipFill>
          <p:spPr>
            <a:xfrm>
              <a:off x="3790495" y="1664208"/>
              <a:ext cx="8215879" cy="4886904"/>
            </a:xfrm>
            <a:prstGeom prst="rect">
              <a:avLst/>
            </a:prstGeom>
            <a:effectLst>
              <a:outerShdw blurRad="292100" dist="139700" dir="2700000" algn="tl" rotWithShape="0">
                <a:prstClr val="black">
                  <a:alpha val="65000"/>
                </a:prstClr>
              </a:outerShdw>
            </a:effectLst>
          </p:spPr>
        </p:pic>
        <p:sp>
          <p:nvSpPr>
            <p:cNvPr id="4" name="Rectangle 3" descr="Box highlighting &quot;Writing a Data Management &amp; Sharing Plan&quot; link">
              <a:extLst>
                <a:ext uri="{FF2B5EF4-FFF2-40B4-BE49-F238E27FC236}">
                  <a16:creationId xmlns:a16="http://schemas.microsoft.com/office/drawing/2014/main" id="{5512FB41-6608-4B3B-8FE6-6A5220024377}"/>
                </a:ext>
              </a:extLst>
            </p:cNvPr>
            <p:cNvSpPr/>
            <p:nvPr/>
          </p:nvSpPr>
          <p:spPr>
            <a:xfrm>
              <a:off x="3790495" y="2999678"/>
              <a:ext cx="6311590" cy="1661532"/>
            </a:xfrm>
            <a:prstGeom prst="rect">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3">
            <a:extLst>
              <a:ext uri="{FF2B5EF4-FFF2-40B4-BE49-F238E27FC236}">
                <a16:creationId xmlns:a16="http://schemas.microsoft.com/office/drawing/2014/main" id="{ECC5744B-AB1E-4BF9-A6A3-5D16ECC1EAD1}"/>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18</a:t>
            </a:fld>
            <a:endParaRPr lang="en-US"/>
          </a:p>
        </p:txBody>
      </p:sp>
    </p:spTree>
    <p:extLst>
      <p:ext uri="{BB962C8B-B14F-4D97-AF65-F5344CB8AC3E}">
        <p14:creationId xmlns:p14="http://schemas.microsoft.com/office/powerpoint/2010/main" val="187761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t>Changes to DMS Plan Submission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654068" y="1112420"/>
            <a:ext cx="11029932" cy="5088268"/>
          </a:xfrm>
        </p:spPr>
        <p:txBody>
          <a:bodyPr vert="horz" lIns="91440" tIns="45720" rIns="91440" bIns="45720" rtlCol="0" anchor="t">
            <a:normAutofit/>
          </a:bodyPr>
          <a:lstStyle/>
          <a:p>
            <a:r>
              <a:rPr lang="en-US" sz="2400">
                <a:latin typeface="+mj-lt"/>
                <a:ea typeface="Open Sans"/>
                <a:cs typeface="Open Sans"/>
              </a:rPr>
              <a:t>Updates made to FORMS-H version of grant application forms – </a:t>
            </a:r>
            <a:r>
              <a:rPr lang="en-US" sz="2400">
                <a:latin typeface="+mj-lt"/>
                <a:ea typeface="Open Sans"/>
                <a:cs typeface="Open Sans"/>
                <a:hlinkClick r:id="rId3"/>
              </a:rPr>
              <a:t>updated instructions</a:t>
            </a:r>
            <a:r>
              <a:rPr lang="en-US" sz="2400">
                <a:latin typeface="+mj-lt"/>
                <a:ea typeface="Open Sans"/>
                <a:cs typeface="Open Sans"/>
              </a:rPr>
              <a:t> available now</a:t>
            </a:r>
          </a:p>
          <a:p>
            <a:r>
              <a:rPr lang="en-US" sz="2400">
                <a:latin typeface="+mj-lt"/>
                <a:ea typeface="Open Sans"/>
                <a:cs typeface="Open Sans"/>
              </a:rPr>
              <a:t>New “</a:t>
            </a:r>
            <a:r>
              <a:rPr lang="en-US" sz="2400" b="1">
                <a:latin typeface="+mj-lt"/>
                <a:ea typeface="Open Sans"/>
                <a:cs typeface="Open Sans"/>
              </a:rPr>
              <a:t>Other Plan(s)</a:t>
            </a:r>
            <a:r>
              <a:rPr lang="en-US" sz="2400">
                <a:latin typeface="+mj-lt"/>
                <a:ea typeface="Open Sans"/>
                <a:cs typeface="Open Sans"/>
              </a:rPr>
              <a:t>” field added to PHS 398 forms to collect a single DMS Plan PDF attachment</a:t>
            </a:r>
            <a:endParaRPr lang="en-US" sz="2400"/>
          </a:p>
          <a:p>
            <a:pPr lvl="1"/>
            <a:r>
              <a:rPr lang="en-US" sz="2000">
                <a:latin typeface="+mj-lt"/>
              </a:rPr>
              <a:t>Separate “Data Sharing Plan” and “Genomic Data Sharing Plan” attachments will no longer be collected as Resource Sharing Plan(s)</a:t>
            </a:r>
          </a:p>
          <a:p>
            <a:pPr lvl="1"/>
            <a:r>
              <a:rPr lang="en-US" sz="2000">
                <a:ea typeface="+mn-lt"/>
                <a:cs typeface="+mn-lt"/>
              </a:rPr>
              <a:t>Plans for sharing genomic data will be included as part of the DMS Plan in Other Plan(s)</a:t>
            </a:r>
            <a:endParaRPr lang="en-US"/>
          </a:p>
        </p:txBody>
      </p:sp>
      <p:pic>
        <p:nvPicPr>
          <p:cNvPr id="2" name="Picture 3" descr="Screenshot of Research Plan Section of application forms highlighting field 11 Other Plan(s)">
            <a:extLst>
              <a:ext uri="{FF2B5EF4-FFF2-40B4-BE49-F238E27FC236}">
                <a16:creationId xmlns:a16="http://schemas.microsoft.com/office/drawing/2014/main" id="{5D062ABD-DA66-0946-2E09-82DB877475E3}"/>
              </a:ext>
            </a:extLst>
          </p:cNvPr>
          <p:cNvPicPr>
            <a:picLocks noChangeAspect="1"/>
          </p:cNvPicPr>
          <p:nvPr/>
        </p:nvPicPr>
        <p:blipFill>
          <a:blip r:embed="rId4"/>
          <a:stretch>
            <a:fillRect/>
          </a:stretch>
        </p:blipFill>
        <p:spPr>
          <a:xfrm>
            <a:off x="2931970" y="3622611"/>
            <a:ext cx="8042562" cy="3202879"/>
          </a:xfrm>
          <a:prstGeom prst="rect">
            <a:avLst/>
          </a:prstGeom>
        </p:spPr>
      </p:pic>
      <p:sp>
        <p:nvSpPr>
          <p:cNvPr id="6" name="TextBox 5">
            <a:extLst>
              <a:ext uri="{FF2B5EF4-FFF2-40B4-BE49-F238E27FC236}">
                <a16:creationId xmlns:a16="http://schemas.microsoft.com/office/drawing/2014/main" id="{A377AFD5-95AB-4B1D-9F88-8301EB1DF161}"/>
              </a:ext>
            </a:extLst>
          </p:cNvPr>
          <p:cNvSpPr txBox="1"/>
          <p:nvPr/>
        </p:nvSpPr>
        <p:spPr>
          <a:xfrm>
            <a:off x="8552872" y="3945509"/>
            <a:ext cx="3485861" cy="2215991"/>
          </a:xfrm>
          <a:prstGeom prst="rect">
            <a:avLst/>
          </a:prstGeom>
          <a:solidFill>
            <a:srgbClr val="F6CE92"/>
          </a:solidFill>
        </p:spPr>
        <p:txBody>
          <a:bodyPr wrap="square" lIns="548640" tIns="182880" rIns="182880" bIns="91440" rtlCol="0">
            <a:spAutoFit/>
          </a:bodyPr>
          <a:lstStyle/>
          <a:p>
            <a:pPr algn="ctr"/>
            <a:r>
              <a:rPr lang="en-US" b="1" dirty="0"/>
              <a:t>DMS Plan will NOT be </a:t>
            </a:r>
            <a:br>
              <a:rPr lang="en-US" b="1" dirty="0"/>
            </a:br>
            <a:r>
              <a:rPr lang="en-US" b="1" dirty="0"/>
              <a:t>visible to </a:t>
            </a:r>
            <a:br>
              <a:rPr lang="en-US" b="1" dirty="0"/>
            </a:br>
            <a:r>
              <a:rPr lang="en-US" b="1" dirty="0"/>
              <a:t>peer reviewers.</a:t>
            </a:r>
          </a:p>
          <a:p>
            <a:pPr algn="ctr"/>
            <a:br>
              <a:rPr lang="en-US" dirty="0"/>
            </a:br>
            <a:r>
              <a:rPr lang="en-US" i="1" dirty="0"/>
              <a:t>*except for certain FOAs with a data sharing focus</a:t>
            </a:r>
            <a:br>
              <a:rPr lang="en-US" i="1" dirty="0"/>
            </a:br>
            <a:endParaRPr lang="en-US" i="1" dirty="0"/>
          </a:p>
        </p:txBody>
      </p:sp>
      <p:pic>
        <p:nvPicPr>
          <p:cNvPr id="10" name="Graphic 9" descr="Warning outline">
            <a:extLst>
              <a:ext uri="{FF2B5EF4-FFF2-40B4-BE49-F238E27FC236}">
                <a16:creationId xmlns:a16="http://schemas.microsoft.com/office/drawing/2014/main" id="{523269F6-151A-4A01-B27D-25C5C65ADC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59981" y="4403436"/>
            <a:ext cx="533400" cy="533400"/>
          </a:xfrm>
          <a:prstGeom prst="rect">
            <a:avLst/>
          </a:prstGeom>
        </p:spPr>
      </p:pic>
      <p:sp>
        <p:nvSpPr>
          <p:cNvPr id="7" name="Slide Number Placeholder 3">
            <a:extLst>
              <a:ext uri="{FF2B5EF4-FFF2-40B4-BE49-F238E27FC236}">
                <a16:creationId xmlns:a16="http://schemas.microsoft.com/office/drawing/2014/main" id="{6755AAD6-FD05-4172-A34A-3A285834A8E6}"/>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19</a:t>
            </a:fld>
            <a:endParaRPr lang="en-US"/>
          </a:p>
        </p:txBody>
      </p:sp>
    </p:spTree>
    <p:extLst>
      <p:ext uri="{BB962C8B-B14F-4D97-AF65-F5344CB8AC3E}">
        <p14:creationId xmlns:p14="http://schemas.microsoft.com/office/powerpoint/2010/main" val="324571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3AEEBA-6035-DA47-B9A0-1F0A987CC18B}"/>
              </a:ext>
            </a:extLst>
          </p:cNvPr>
          <p:cNvSpPr>
            <a:spLocks noGrp="1"/>
          </p:cNvSpPr>
          <p:nvPr>
            <p:ph type="title"/>
          </p:nvPr>
        </p:nvSpPr>
        <p:spPr>
          <a:xfrm>
            <a:off x="780046" y="623364"/>
            <a:ext cx="4693728" cy="914757"/>
          </a:xfrm>
        </p:spPr>
        <p:txBody>
          <a:bodyPr>
            <a:normAutofit/>
          </a:bodyPr>
          <a:lstStyle/>
          <a:p>
            <a:r>
              <a:rPr lang="en-US" sz="4800" b="1" dirty="0"/>
              <a:t>Presentation Team</a:t>
            </a:r>
          </a:p>
        </p:txBody>
      </p:sp>
      <p:sp>
        <p:nvSpPr>
          <p:cNvPr id="13" name="TextBox 12" descr="Presenters:">
            <a:extLst>
              <a:ext uri="{FF2B5EF4-FFF2-40B4-BE49-F238E27FC236}">
                <a16:creationId xmlns:a16="http://schemas.microsoft.com/office/drawing/2014/main" id="{621CAAFA-BFF8-CD38-3319-7B7D799E7751}"/>
              </a:ext>
            </a:extLst>
          </p:cNvPr>
          <p:cNvSpPr txBox="1"/>
          <p:nvPr/>
        </p:nvSpPr>
        <p:spPr>
          <a:xfrm>
            <a:off x="669027" y="3601901"/>
            <a:ext cx="10853945" cy="400110"/>
          </a:xfrm>
          <a:prstGeom prst="rect">
            <a:avLst/>
          </a:prstGeom>
          <a:solidFill>
            <a:schemeClr val="accent5">
              <a:lumMod val="75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PRESENTERS</a:t>
            </a:r>
          </a:p>
        </p:txBody>
      </p:sp>
      <p:grpSp>
        <p:nvGrpSpPr>
          <p:cNvPr id="16" name="Group 15" descr="Picture and text of&#10;Cindy Danielson, Ph.D.&#10;Associate Director, Systems Integration&#10;Office of Extramural Research (OER), NIH&#10;Cindy.Danielson@nih.gov &#10;&#10;">
            <a:extLst>
              <a:ext uri="{FF2B5EF4-FFF2-40B4-BE49-F238E27FC236}">
                <a16:creationId xmlns:a16="http://schemas.microsoft.com/office/drawing/2014/main" id="{7935C521-F8CC-CD89-342B-BF838C355180}"/>
              </a:ext>
            </a:extLst>
          </p:cNvPr>
          <p:cNvGrpSpPr/>
          <p:nvPr/>
        </p:nvGrpSpPr>
        <p:grpSpPr>
          <a:xfrm>
            <a:off x="669027" y="4072688"/>
            <a:ext cx="5773025" cy="2239656"/>
            <a:chOff x="669027" y="4072688"/>
            <a:chExt cx="5773025" cy="2239656"/>
          </a:xfrm>
        </p:grpSpPr>
        <p:sp>
          <p:nvSpPr>
            <p:cNvPr id="26" name="TextBox 25">
              <a:extLst>
                <a:ext uri="{FF2B5EF4-FFF2-40B4-BE49-F238E27FC236}">
                  <a16:creationId xmlns:a16="http://schemas.microsoft.com/office/drawing/2014/main" id="{6D843F6A-BCC4-49F5-9BD6-CB187FB16BBB}"/>
                </a:ext>
              </a:extLst>
            </p:cNvPr>
            <p:cNvSpPr txBox="1"/>
            <p:nvPr/>
          </p:nvSpPr>
          <p:spPr>
            <a:xfrm>
              <a:off x="2503349" y="4386897"/>
              <a:ext cx="3938703" cy="1138773"/>
            </a:xfrm>
            <a:prstGeom prst="rect">
              <a:avLst/>
            </a:prstGeom>
            <a:noFill/>
          </p:spPr>
          <p:txBody>
            <a:bodyPr wrap="square" lIns="91440" tIns="45720" rIns="91440" bIns="45720" rtlCol="0" anchor="t">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pitchFamily="34" charset="0"/>
                  <a:ea typeface="+mn-ea"/>
                  <a:cs typeface="Calibri" panose="020F0502020204030204" pitchFamily="34" charset="0"/>
                </a:rPr>
                <a:t>Cindy Danielson</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Ph.D.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ea typeface="Calibri" panose="020F0502020204030204" pitchFamily="34" charset="0"/>
                  <a:cs typeface="Calibri"/>
                </a:rPr>
                <a:t>Associate Director, Systems Integration</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Office of Extramural Research (OER), NIH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ea typeface="Calibri" panose="020F0502020204030204" pitchFamily="34" charset="0"/>
                  <a:cs typeface="Calibri"/>
                  <a:hlinkClick r:id="rId3"/>
                </a:rPr>
                <a:t>Cindy.Danielson@nih.gov</a:t>
              </a:r>
              <a:r>
                <a:rPr lang="en-US" sz="1600" dirty="0">
                  <a:solidFill>
                    <a:prstClr val="black"/>
                  </a:solidFill>
                  <a:latin typeface="Calibri"/>
                  <a:ea typeface="Calibri" panose="020F0502020204030204" pitchFamily="34" charset="0"/>
                  <a:cs typeface="Calibri"/>
                </a:rPr>
                <a:t> </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endParaRPr>
            </a:p>
          </p:txBody>
        </p:sp>
        <p:pic>
          <p:nvPicPr>
            <p:cNvPr id="4" name="Picture 3" descr="A person wearing glasses&#10;&#10;Description automatically generated with low confidence">
              <a:extLst>
                <a:ext uri="{FF2B5EF4-FFF2-40B4-BE49-F238E27FC236}">
                  <a16:creationId xmlns:a16="http://schemas.microsoft.com/office/drawing/2014/main" id="{22A549BC-0ED6-28EE-A181-103F10AE13F0}"/>
                </a:ext>
              </a:extLst>
            </p:cNvPr>
            <p:cNvPicPr>
              <a:picLocks noChangeAspect="1"/>
            </p:cNvPicPr>
            <p:nvPr/>
          </p:nvPicPr>
          <p:blipFill rotWithShape="1">
            <a:blip r:embed="rId4"/>
            <a:srcRect l="10701" r="12006"/>
            <a:stretch/>
          </p:blipFill>
          <p:spPr>
            <a:xfrm>
              <a:off x="669027" y="4072688"/>
              <a:ext cx="1672276" cy="2239656"/>
            </a:xfrm>
            <a:prstGeom prst="rect">
              <a:avLst/>
            </a:prstGeom>
          </p:spPr>
        </p:pic>
      </p:grpSp>
      <p:grpSp>
        <p:nvGrpSpPr>
          <p:cNvPr id="10" name="Group 9" descr="Picture and text of moderator: &#10;Elyse Sullivan, Ph.D.&#10;NIH Office of Research Integrity (ORI)&#10;Office of Extramural Research (OER), NIH&#10;Elyse.Sullivan@nih.gov &#10;">
            <a:extLst>
              <a:ext uri="{FF2B5EF4-FFF2-40B4-BE49-F238E27FC236}">
                <a16:creationId xmlns:a16="http://schemas.microsoft.com/office/drawing/2014/main" id="{E332E73A-CD1B-DE41-878B-0D2EFDB095BE}"/>
              </a:ext>
            </a:extLst>
          </p:cNvPr>
          <p:cNvGrpSpPr/>
          <p:nvPr/>
        </p:nvGrpSpPr>
        <p:grpSpPr>
          <a:xfrm>
            <a:off x="6214416" y="663994"/>
            <a:ext cx="6077898" cy="2745659"/>
            <a:chOff x="6214416" y="663994"/>
            <a:chExt cx="6077898" cy="2745659"/>
          </a:xfrm>
        </p:grpSpPr>
        <p:sp>
          <p:nvSpPr>
            <p:cNvPr id="24" name="TextBox 23" descr="&#10;">
              <a:extLst>
                <a:ext uri="{FF2B5EF4-FFF2-40B4-BE49-F238E27FC236}">
                  <a16:creationId xmlns:a16="http://schemas.microsoft.com/office/drawing/2014/main" id="{E5321CE4-9D92-4EDF-B497-FA92C6E74272}"/>
                </a:ext>
              </a:extLst>
            </p:cNvPr>
            <p:cNvSpPr txBox="1"/>
            <p:nvPr/>
          </p:nvSpPr>
          <p:spPr>
            <a:xfrm>
              <a:off x="8055980" y="1524805"/>
              <a:ext cx="4236334" cy="1172096"/>
            </a:xfrm>
            <a:prstGeom prst="rect">
              <a:avLst/>
            </a:prstGeom>
            <a:noFill/>
          </p:spPr>
          <p:txBody>
            <a:bodyPr wrap="square" lIns="91440" tIns="45720" rIns="91440" bIns="45720" rtlCol="0" anchor="t">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ea typeface="+mn-ea"/>
                  <a:cs typeface="Arial" pitchFamily="34" charset="0"/>
                </a:rPr>
                <a:t>Elyse Sullivan, Ph.D.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NIH Office of Research Integrity (ORI)</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Office of Extramural Research (OER), NIH</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ea typeface="+mn-ea"/>
                  <a:cs typeface="Arial" pitchFamily="34" charset="0"/>
                  <a:hlinkClick r:id="rId5"/>
                </a:rPr>
                <a:t>Elyse.Sullivan@nih.gov</a:t>
              </a:r>
              <a:r>
                <a:rPr lang="en-US" sz="1600" dirty="0">
                  <a:solidFill>
                    <a:prstClr val="black"/>
                  </a:solidFill>
                  <a:latin typeface="Calibri" panose="020F0502020204030204"/>
                  <a:ea typeface="+mn-ea"/>
                  <a:cs typeface="Arial" pitchFamily="34" charset="0"/>
                </a:rPr>
                <a:t> </a:t>
              </a:r>
            </a:p>
          </p:txBody>
        </p:sp>
        <p:sp>
          <p:nvSpPr>
            <p:cNvPr id="14" name="TextBox 13">
              <a:extLst>
                <a:ext uri="{FF2B5EF4-FFF2-40B4-BE49-F238E27FC236}">
                  <a16:creationId xmlns:a16="http://schemas.microsoft.com/office/drawing/2014/main" id="{3438B185-0B53-E04E-8E9B-A4FC05F4A031}"/>
                </a:ext>
              </a:extLst>
            </p:cNvPr>
            <p:cNvSpPr txBox="1"/>
            <p:nvPr/>
          </p:nvSpPr>
          <p:spPr>
            <a:xfrm>
              <a:off x="6214416" y="663994"/>
              <a:ext cx="5575634" cy="400110"/>
            </a:xfrm>
            <a:prstGeom prst="rect">
              <a:avLst/>
            </a:prstGeom>
            <a:solidFill>
              <a:schemeClr val="accent5">
                <a:lumMod val="75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MODERATOR</a:t>
              </a:r>
            </a:p>
          </p:txBody>
        </p:sp>
        <p:pic>
          <p:nvPicPr>
            <p:cNvPr id="6" name="Picture 5" descr="A person smiling for the camera&#10;&#10;Description automatically generated with medium confidence">
              <a:extLst>
                <a:ext uri="{FF2B5EF4-FFF2-40B4-BE49-F238E27FC236}">
                  <a16:creationId xmlns:a16="http://schemas.microsoft.com/office/drawing/2014/main" id="{68BFDFE6-B3FD-079A-C30D-7828794E8EA3}"/>
                </a:ext>
              </a:extLst>
            </p:cNvPr>
            <p:cNvPicPr>
              <a:picLocks noChangeAspect="1"/>
            </p:cNvPicPr>
            <p:nvPr/>
          </p:nvPicPr>
          <p:blipFill rotWithShape="1">
            <a:blip r:embed="rId6"/>
            <a:srcRect l="13627" r="7569"/>
            <a:stretch/>
          </p:blipFill>
          <p:spPr>
            <a:xfrm>
              <a:off x="6228904" y="1165388"/>
              <a:ext cx="1677266" cy="2244265"/>
            </a:xfrm>
            <a:prstGeom prst="rect">
              <a:avLst/>
            </a:prstGeom>
          </p:spPr>
        </p:pic>
      </p:grpSp>
      <p:grpSp>
        <p:nvGrpSpPr>
          <p:cNvPr id="17" name="Group 16" descr="Picture and text of:&#10;Julia Slutsman, Ph.D. &#10;Director, Office of Scientific Review&#10;Office of Extramural Research (OER), NIH&#10;Julia.Slutsman@nih.gov &#10;">
            <a:extLst>
              <a:ext uri="{FF2B5EF4-FFF2-40B4-BE49-F238E27FC236}">
                <a16:creationId xmlns:a16="http://schemas.microsoft.com/office/drawing/2014/main" id="{652A4F46-A8C3-929A-450E-B379DDD39354}"/>
              </a:ext>
            </a:extLst>
          </p:cNvPr>
          <p:cNvGrpSpPr/>
          <p:nvPr/>
        </p:nvGrpSpPr>
        <p:grpSpPr>
          <a:xfrm>
            <a:off x="6233894" y="4072688"/>
            <a:ext cx="5432354" cy="2239656"/>
            <a:chOff x="6233894" y="4072688"/>
            <a:chExt cx="5432354" cy="2239656"/>
          </a:xfrm>
        </p:grpSpPr>
        <p:sp>
          <p:nvSpPr>
            <p:cNvPr id="9" name="TextBox 8">
              <a:extLst>
                <a:ext uri="{FF2B5EF4-FFF2-40B4-BE49-F238E27FC236}">
                  <a16:creationId xmlns:a16="http://schemas.microsoft.com/office/drawing/2014/main" id="{43B901A2-06CD-6645-8358-B2661ED2EAC0}"/>
                </a:ext>
              </a:extLst>
            </p:cNvPr>
            <p:cNvSpPr txBox="1"/>
            <p:nvPr/>
          </p:nvSpPr>
          <p:spPr>
            <a:xfrm>
              <a:off x="8019634" y="4386897"/>
              <a:ext cx="3646614" cy="1138773"/>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ea typeface="+mn-ea"/>
                  <a:cs typeface="Arial" pitchFamily="34" charset="0"/>
                </a:rPr>
                <a:t>Julia Slutsman, Ph</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.D.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Director, Office of Scientific Review</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ea typeface="+mn-ea"/>
                  <a:cs typeface="Arial" pitchFamily="34" charset="0"/>
                </a:rPr>
                <a:t>Office of Extramural Research (OER),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NIH</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hlinkClick r:id="rId7"/>
                </a:rPr>
                <a:t>Julia.Slutsman@nih.gov</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a:t>
              </a:r>
            </a:p>
          </p:txBody>
        </p:sp>
        <p:pic>
          <p:nvPicPr>
            <p:cNvPr id="8" name="Picture 7" descr="A person with curly hair&#10;&#10;Description automatically generated with low confidence">
              <a:extLst>
                <a:ext uri="{FF2B5EF4-FFF2-40B4-BE49-F238E27FC236}">
                  <a16:creationId xmlns:a16="http://schemas.microsoft.com/office/drawing/2014/main" id="{B38D5780-A593-10BD-87DE-BF3FBECB5232}"/>
                </a:ext>
              </a:extLst>
            </p:cNvPr>
            <p:cNvPicPr>
              <a:picLocks noChangeAspect="1"/>
            </p:cNvPicPr>
            <p:nvPr/>
          </p:nvPicPr>
          <p:blipFill>
            <a:blip r:embed="rId8"/>
            <a:stretch>
              <a:fillRect/>
            </a:stretch>
          </p:blipFill>
          <p:spPr>
            <a:xfrm>
              <a:off x="6233894" y="4072688"/>
              <a:ext cx="1672276" cy="2239656"/>
            </a:xfrm>
            <a:prstGeom prst="rect">
              <a:avLst/>
            </a:prstGeom>
          </p:spPr>
        </p:pic>
      </p:grpSp>
    </p:spTree>
    <p:extLst>
      <p:ext uri="{BB962C8B-B14F-4D97-AF65-F5344CB8AC3E}">
        <p14:creationId xmlns:p14="http://schemas.microsoft.com/office/powerpoint/2010/main" val="425816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0958-19AE-484C-B11B-69EDC0EB46C3}"/>
              </a:ext>
            </a:extLst>
          </p:cNvPr>
          <p:cNvSpPr>
            <a:spLocks noGrp="1"/>
          </p:cNvSpPr>
          <p:nvPr>
            <p:ph type="title"/>
          </p:nvPr>
        </p:nvSpPr>
        <p:spPr/>
        <p:txBody>
          <a:bodyPr/>
          <a:lstStyle/>
          <a:p>
            <a:r>
              <a:rPr lang="en-US" dirty="0"/>
              <a:t>What About the Resource Sharing Plan(s) Field?</a:t>
            </a:r>
          </a:p>
        </p:txBody>
      </p:sp>
      <p:sp>
        <p:nvSpPr>
          <p:cNvPr id="3" name="Content Placeholder 2">
            <a:extLst>
              <a:ext uri="{FF2B5EF4-FFF2-40B4-BE49-F238E27FC236}">
                <a16:creationId xmlns:a16="http://schemas.microsoft.com/office/drawing/2014/main" id="{3C18727A-9BAD-452B-A4D6-DA285CEBAFFB}"/>
              </a:ext>
            </a:extLst>
          </p:cNvPr>
          <p:cNvSpPr>
            <a:spLocks noGrp="1"/>
          </p:cNvSpPr>
          <p:nvPr>
            <p:ph idx="1"/>
          </p:nvPr>
        </p:nvSpPr>
        <p:spPr/>
        <p:txBody>
          <a:bodyPr/>
          <a:lstStyle/>
          <a:p>
            <a:pPr>
              <a:lnSpc>
                <a:spcPct val="108000"/>
              </a:lnSpc>
            </a:pPr>
            <a:r>
              <a:rPr lang="en-US" sz="2400"/>
              <a:t>Existing “</a:t>
            </a:r>
            <a:r>
              <a:rPr lang="en-US" sz="2400" b="1"/>
              <a:t>Resource Sharing Plan(s)</a:t>
            </a:r>
            <a:r>
              <a:rPr lang="en-US" sz="2400"/>
              <a:t>”</a:t>
            </a:r>
            <a:r>
              <a:rPr lang="en-US" sz="2400" b="1"/>
              <a:t> </a:t>
            </a:r>
            <a:r>
              <a:rPr lang="en-US" sz="2400"/>
              <a:t>field will remain to support Research Tools and Model Organism Sharing Policy</a:t>
            </a:r>
          </a:p>
          <a:p>
            <a:pPr lvl="1">
              <a:lnSpc>
                <a:spcPct val="108000"/>
              </a:lnSpc>
            </a:pPr>
            <a:r>
              <a:rPr lang="en-US" sz="2000"/>
              <a:t>“Resource Sharing Plan(s)” attachment will continue to be visible to peer reviewers and included as an Additional Review Consideration</a:t>
            </a:r>
          </a:p>
          <a:p>
            <a:pPr>
              <a:lnSpc>
                <a:spcPct val="108000"/>
              </a:lnSpc>
            </a:pPr>
            <a:r>
              <a:rPr lang="en-US" sz="2400"/>
              <a:t>eRA validations to ensure DMS Plans are attached to appropriate form field</a:t>
            </a:r>
          </a:p>
          <a:p>
            <a:pPr>
              <a:lnSpc>
                <a:spcPct val="108000"/>
              </a:lnSpc>
            </a:pPr>
            <a:endParaRPr lang="en-US" sz="2400"/>
          </a:p>
          <a:p>
            <a:endParaRPr lang="en-US"/>
          </a:p>
        </p:txBody>
      </p:sp>
      <p:pic>
        <p:nvPicPr>
          <p:cNvPr id="5" name="Picture 3" descr="Screenshot of Research Plan Section of application forms highlighting field 11 Other Plan(s)">
            <a:extLst>
              <a:ext uri="{FF2B5EF4-FFF2-40B4-BE49-F238E27FC236}">
                <a16:creationId xmlns:a16="http://schemas.microsoft.com/office/drawing/2014/main" id="{981E7160-8D26-4770-925A-2D6BE48A6B4D}"/>
              </a:ext>
            </a:extLst>
          </p:cNvPr>
          <p:cNvPicPr>
            <a:picLocks noChangeAspect="1"/>
          </p:cNvPicPr>
          <p:nvPr/>
        </p:nvPicPr>
        <p:blipFill>
          <a:blip r:embed="rId2"/>
          <a:stretch>
            <a:fillRect/>
          </a:stretch>
        </p:blipFill>
        <p:spPr>
          <a:xfrm>
            <a:off x="2931970" y="3622611"/>
            <a:ext cx="8042562" cy="3202879"/>
          </a:xfrm>
          <a:prstGeom prst="rect">
            <a:avLst/>
          </a:prstGeom>
        </p:spPr>
      </p:pic>
      <p:sp>
        <p:nvSpPr>
          <p:cNvPr id="6" name="Rectangle 5" descr="Box highlighting location of Resource Sharing Plan(s) on the Research Plan Section">
            <a:extLst>
              <a:ext uri="{FF2B5EF4-FFF2-40B4-BE49-F238E27FC236}">
                <a16:creationId xmlns:a16="http://schemas.microsoft.com/office/drawing/2014/main" id="{DE8FC4CC-CB02-46D2-8168-55D453D6CBDF}"/>
              </a:ext>
            </a:extLst>
          </p:cNvPr>
          <p:cNvSpPr/>
          <p:nvPr/>
        </p:nvSpPr>
        <p:spPr>
          <a:xfrm>
            <a:off x="3305278" y="5428331"/>
            <a:ext cx="1743930" cy="27637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7FEA680-D263-4057-A6FA-7C19FA8CE1E4}"/>
              </a:ext>
            </a:extLst>
          </p:cNvPr>
          <p:cNvSpPr>
            <a:spLocks noGrp="1"/>
          </p:cNvSpPr>
          <p:nvPr>
            <p:ph type="sldNum" sz="quarter" idx="10"/>
          </p:nvPr>
        </p:nvSpPr>
        <p:spPr/>
        <p:txBody>
          <a:bodyPr/>
          <a:lstStyle/>
          <a:p>
            <a:fld id="{60583324-AE1C-3546-A724-4BA4670D7901}" type="slidenum">
              <a:rPr lang="en-US" smtClean="0"/>
              <a:pPr/>
              <a:t>20</a:t>
            </a:fld>
            <a:endParaRPr lang="en-US"/>
          </a:p>
        </p:txBody>
      </p:sp>
    </p:spTree>
    <p:extLst>
      <p:ext uri="{BB962C8B-B14F-4D97-AF65-F5344CB8AC3E}">
        <p14:creationId xmlns:p14="http://schemas.microsoft.com/office/powerpoint/2010/main" val="144601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lstStyle/>
          <a:p>
            <a:r>
              <a:rPr lang="en-US"/>
              <a:t>Data Management and Sharing Costs</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609600" y="1143000"/>
            <a:ext cx="5384800" cy="4343400"/>
          </a:xfrm>
        </p:spPr>
        <p:txBody>
          <a:bodyPr>
            <a:normAutofit lnSpcReduction="10000"/>
          </a:bodyPr>
          <a:lstStyle/>
          <a:p>
            <a:pPr marL="0" indent="0">
              <a:buNone/>
            </a:pPr>
            <a:r>
              <a:rPr lang="en-US" b="1" dirty="0"/>
              <a:t>ALLOWABLE COSTS:</a:t>
            </a:r>
          </a:p>
          <a:p>
            <a:r>
              <a:rPr lang="en-US" dirty="0"/>
              <a:t>Curating data/developing supporting documentation</a:t>
            </a:r>
          </a:p>
          <a:p>
            <a:r>
              <a:rPr lang="en-US" dirty="0"/>
              <a:t>Preserving/sharing data through repositories</a:t>
            </a:r>
          </a:p>
          <a:p>
            <a:r>
              <a:rPr lang="en-US" dirty="0"/>
              <a:t>Local data management considerations</a:t>
            </a:r>
          </a:p>
          <a:p>
            <a:r>
              <a:rPr lang="en-US" b="1" dirty="0"/>
              <a:t>IMPORTANT</a:t>
            </a:r>
            <a:r>
              <a:rPr lang="en-US" dirty="0"/>
              <a:t>: Must be incurred during the performance period</a:t>
            </a:r>
          </a:p>
          <a:p>
            <a:endParaRPr lang="en-US" dirty="0"/>
          </a:p>
        </p:txBody>
      </p: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197600" y="1143000"/>
            <a:ext cx="5384800" cy="4343400"/>
          </a:xfrm>
        </p:spPr>
        <p:txBody>
          <a:bodyPr/>
          <a:lstStyle/>
          <a:p>
            <a:pPr marL="0" indent="0">
              <a:buNone/>
            </a:pPr>
            <a:r>
              <a:rPr lang="en-US" b="1" dirty="0"/>
              <a:t>UNALLOWABLE COSTS:</a:t>
            </a:r>
          </a:p>
          <a:p>
            <a:r>
              <a:rPr lang="en-US" dirty="0"/>
              <a:t>Infrastructure costs typically included in indirect costs</a:t>
            </a:r>
          </a:p>
          <a:p>
            <a:r>
              <a:rPr lang="en-US" dirty="0"/>
              <a:t>Costs associated with the routine conduct of research (e.g., costs of gaining access to research data)</a:t>
            </a: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6096000" y="1348552"/>
            <a:ext cx="0" cy="4005501"/>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F307475-4695-45BD-BFCF-FDFA540378A0}"/>
              </a:ext>
            </a:extLst>
          </p:cNvPr>
          <p:cNvSpPr txBox="1"/>
          <p:nvPr/>
        </p:nvSpPr>
        <p:spPr>
          <a:xfrm>
            <a:off x="2928785" y="5724994"/>
            <a:ext cx="6958775"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3"/>
              </a:rPr>
              <a:t>Budgeting for Data Management &amp; Sharing</a:t>
            </a:r>
            <a:r>
              <a:rPr lang="en-US" b="1" dirty="0"/>
              <a:t> for details</a:t>
            </a:r>
          </a:p>
        </p:txBody>
      </p:sp>
      <p:sp>
        <p:nvSpPr>
          <p:cNvPr id="8" name="Slide Number Placeholder 3">
            <a:extLst>
              <a:ext uri="{FF2B5EF4-FFF2-40B4-BE49-F238E27FC236}">
                <a16:creationId xmlns:a16="http://schemas.microsoft.com/office/drawing/2014/main" id="{53C4F9B8-AE2A-4694-B67F-9F4645994291}"/>
              </a:ext>
            </a:extLst>
          </p:cNvPr>
          <p:cNvSpPr>
            <a:spLocks noGrp="1"/>
          </p:cNvSpPr>
          <p:nvPr>
            <p:ph type="sldNum" sz="quarter" idx="10"/>
          </p:nvPr>
        </p:nvSpPr>
        <p:spPr/>
        <p:txBody>
          <a:bodyPr/>
          <a:lstStyle/>
          <a:p>
            <a:fld id="{60583324-AE1C-3546-A724-4BA4670D7901}" type="slidenum">
              <a:rPr lang="en-US" smtClean="0"/>
              <a:pPr/>
              <a:t>21</a:t>
            </a:fld>
            <a:endParaRPr lang="en-US" dirty="0"/>
          </a:p>
        </p:txBody>
      </p:sp>
    </p:spTree>
    <p:extLst>
      <p:ext uri="{BB962C8B-B14F-4D97-AF65-F5344CB8AC3E}">
        <p14:creationId xmlns:p14="http://schemas.microsoft.com/office/powerpoint/2010/main" val="250114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2B4C-625F-424B-B288-5805B4BC0ACA}"/>
              </a:ext>
            </a:extLst>
          </p:cNvPr>
          <p:cNvSpPr>
            <a:spLocks noGrp="1"/>
          </p:cNvSpPr>
          <p:nvPr>
            <p:ph type="title"/>
          </p:nvPr>
        </p:nvSpPr>
        <p:spPr/>
        <p:txBody>
          <a:bodyPr/>
          <a:lstStyle/>
          <a:p>
            <a:r>
              <a:rPr lang="en-US" dirty="0"/>
              <a:t>Supplemental Information: Repository Selection</a:t>
            </a:r>
          </a:p>
        </p:txBody>
      </p:sp>
      <p:sp>
        <p:nvSpPr>
          <p:cNvPr id="3" name="Content Placeholder 2">
            <a:extLst>
              <a:ext uri="{FF2B5EF4-FFF2-40B4-BE49-F238E27FC236}">
                <a16:creationId xmlns:a16="http://schemas.microsoft.com/office/drawing/2014/main" id="{F8E59543-1B11-4DCA-B0ED-ABC6E9D21685}"/>
              </a:ext>
            </a:extLst>
          </p:cNvPr>
          <p:cNvSpPr>
            <a:spLocks noGrp="1"/>
          </p:cNvSpPr>
          <p:nvPr>
            <p:ph idx="1"/>
          </p:nvPr>
        </p:nvSpPr>
        <p:spPr>
          <a:xfrm>
            <a:off x="609600" y="1066800"/>
            <a:ext cx="7489371" cy="4800600"/>
          </a:xfrm>
        </p:spPr>
        <p:txBody>
          <a:bodyPr/>
          <a:lstStyle/>
          <a:p>
            <a:r>
              <a:rPr lang="en-US" dirty="0"/>
              <a:t>Encourages use of established repositories</a:t>
            </a:r>
          </a:p>
          <a:p>
            <a:pPr lvl="1"/>
            <a:r>
              <a:rPr lang="en-US" dirty="0"/>
              <a:t>Generally improves </a:t>
            </a:r>
            <a:r>
              <a:rPr lang="en-US" dirty="0" err="1"/>
              <a:t>FAIRness</a:t>
            </a:r>
            <a:r>
              <a:rPr lang="en-US" dirty="0"/>
              <a:t> of data</a:t>
            </a:r>
          </a:p>
          <a:p>
            <a:r>
              <a:rPr lang="en-US" dirty="0"/>
              <a:t>Helps investigators identify appropriate data repositories </a:t>
            </a:r>
          </a:p>
          <a:p>
            <a:pPr lvl="1"/>
            <a:r>
              <a:rPr lang="en-US" dirty="0"/>
              <a:t>E.g., use of persistent unique identifiers, attached metadata, facilitates quality assurance</a:t>
            </a:r>
          </a:p>
          <a:p>
            <a:r>
              <a:rPr lang="en-US" dirty="0"/>
              <a:t>NIH ICs may designate specific data repository(</a:t>
            </a:r>
            <a:r>
              <a:rPr lang="en-US" dirty="0" err="1"/>
              <a:t>ies</a:t>
            </a:r>
            <a:r>
              <a:rPr lang="en-US" dirty="0"/>
              <a:t>)</a:t>
            </a:r>
          </a:p>
        </p:txBody>
      </p:sp>
      <p:pic>
        <p:nvPicPr>
          <p:cNvPr id="6" name="Picture 5">
            <a:extLst>
              <a:ext uri="{FF2B5EF4-FFF2-40B4-BE49-F238E27FC236}">
                <a16:creationId xmlns:a16="http://schemas.microsoft.com/office/drawing/2014/main" id="{70A170B8-CB11-4BB8-8653-8B1CDEFD6A3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789" r="35430" b="7332"/>
          <a:stretch/>
        </p:blipFill>
        <p:spPr>
          <a:xfrm>
            <a:off x="7763776" y="904519"/>
            <a:ext cx="4428224" cy="59436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4">
            <a:extLst>
              <a:ext uri="{FF2B5EF4-FFF2-40B4-BE49-F238E27FC236}">
                <a16:creationId xmlns:a16="http://schemas.microsoft.com/office/drawing/2014/main" id="{261F6591-5DBE-4C9F-88E9-3CC1CDC13535}"/>
              </a:ext>
            </a:extLst>
          </p:cNvPr>
          <p:cNvSpPr txBox="1"/>
          <p:nvPr/>
        </p:nvSpPr>
        <p:spPr>
          <a:xfrm>
            <a:off x="6563032" y="6220642"/>
            <a:ext cx="5628968" cy="646331"/>
          </a:xfrm>
          <a:prstGeom prst="rect">
            <a:avLst/>
          </a:prstGeom>
          <a:solidFill>
            <a:srgbClr val="C9E6FB"/>
          </a:solidFill>
        </p:spPr>
        <p:txBody>
          <a:bodyPr wrap="square" tIns="182880" bIns="182880" rtlCol="0">
            <a:spAutoFit/>
          </a:bodyPr>
          <a:lstStyle/>
          <a:p>
            <a:pPr algn="ctr"/>
            <a:r>
              <a:rPr lang="en-US" b="1" dirty="0"/>
              <a:t>See </a:t>
            </a:r>
            <a:r>
              <a:rPr lang="en-US" b="1" dirty="0">
                <a:hlinkClick r:id="rId5">
                  <a:extLst>
                    <a:ext uri="{A12FA001-AC4F-418D-AE19-62706E023703}">
                      <ahyp:hlinkClr xmlns:ahyp="http://schemas.microsoft.com/office/drawing/2018/hyperlinkcolor" val="tx"/>
                    </a:ext>
                  </a:extLst>
                </a:hlinkClick>
              </a:rPr>
              <a:t>Selecting a Data Repository</a:t>
            </a:r>
            <a:r>
              <a:rPr lang="en-US" b="1" dirty="0"/>
              <a:t> for details</a:t>
            </a:r>
          </a:p>
        </p:txBody>
      </p:sp>
    </p:spTree>
    <p:extLst>
      <p:ext uri="{BB962C8B-B14F-4D97-AF65-F5344CB8AC3E}">
        <p14:creationId xmlns:p14="http://schemas.microsoft.com/office/powerpoint/2010/main" val="310800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9AD1-9004-42C6-8642-DE3C677BEE2F}"/>
              </a:ext>
            </a:extLst>
          </p:cNvPr>
          <p:cNvSpPr>
            <a:spLocks noGrp="1"/>
          </p:cNvSpPr>
          <p:nvPr>
            <p:ph type="title"/>
          </p:nvPr>
        </p:nvSpPr>
        <p:spPr/>
        <p:txBody>
          <a:bodyPr/>
          <a:lstStyle/>
          <a:p>
            <a:r>
              <a:rPr lang="en-US" dirty="0"/>
              <a:t>Supplemental Information: Repository Selection</a:t>
            </a:r>
            <a:br>
              <a:rPr lang="en-US" dirty="0"/>
            </a:br>
            <a:r>
              <a:rPr lang="en-US" dirty="0"/>
              <a:t>Specialized Data Repositories </a:t>
            </a:r>
          </a:p>
        </p:txBody>
      </p:sp>
      <p:sp>
        <p:nvSpPr>
          <p:cNvPr id="3" name="Content Placeholder 2">
            <a:extLst>
              <a:ext uri="{FF2B5EF4-FFF2-40B4-BE49-F238E27FC236}">
                <a16:creationId xmlns:a16="http://schemas.microsoft.com/office/drawing/2014/main" id="{654EE892-17F2-45F9-B695-7D9FEEC1B756}"/>
              </a:ext>
            </a:extLst>
          </p:cNvPr>
          <p:cNvSpPr>
            <a:spLocks noGrp="1"/>
          </p:cNvSpPr>
          <p:nvPr>
            <p:ph idx="1"/>
          </p:nvPr>
        </p:nvSpPr>
        <p:spPr>
          <a:xfrm>
            <a:off x="609600" y="1066799"/>
            <a:ext cx="10972800" cy="5562600"/>
          </a:xfrm>
        </p:spPr>
        <p:txBody>
          <a:bodyPr>
            <a:normAutofit fontScale="92500"/>
          </a:bodyPr>
          <a:lstStyle/>
          <a:p>
            <a:r>
              <a:rPr lang="en-US" dirty="0"/>
              <a:t>Prioritizes data-type and discipline-specific data repositories</a:t>
            </a:r>
          </a:p>
          <a:p>
            <a:r>
              <a:rPr lang="en-US" dirty="0"/>
              <a:t>Refers to </a:t>
            </a:r>
            <a:r>
              <a:rPr lang="en-US" dirty="0">
                <a:hlinkClick r:id="rId3"/>
              </a:rPr>
              <a:t>NIH-supported data repository list </a:t>
            </a:r>
            <a:r>
              <a:rPr lang="en-US" dirty="0"/>
              <a:t>outlining:</a:t>
            </a:r>
          </a:p>
          <a:p>
            <a:pPr lvl="1"/>
            <a:r>
              <a:rPr lang="en-US" dirty="0"/>
              <a:t>Repository description (e.g., data-types accepted, research community served, tools available), </a:t>
            </a:r>
          </a:p>
          <a:p>
            <a:pPr lvl="1"/>
            <a:r>
              <a:rPr lang="en-US" dirty="0"/>
              <a:t>Supportive NIH IC(s),</a:t>
            </a:r>
          </a:p>
          <a:p>
            <a:pPr lvl="1"/>
            <a:r>
              <a:rPr lang="en-US" dirty="0"/>
              <a:t>Whether and when new data are accepted, and</a:t>
            </a:r>
          </a:p>
          <a:p>
            <a:pPr lvl="1"/>
            <a:r>
              <a:rPr lang="en-US" dirty="0"/>
              <a:t>How to submit data </a:t>
            </a:r>
          </a:p>
          <a:p>
            <a:r>
              <a:rPr lang="en-US" dirty="0"/>
              <a:t>Examples include:</a:t>
            </a:r>
          </a:p>
          <a:p>
            <a:pPr marL="457200" lvl="1" indent="0">
              <a:buNone/>
            </a:pPr>
            <a:r>
              <a:rPr lang="en-US" dirty="0"/>
              <a:t>	</a:t>
            </a:r>
            <a:r>
              <a:rPr lang="en-US" dirty="0" err="1"/>
              <a:t>dbGaP</a:t>
            </a:r>
            <a:r>
              <a:rPr lang="en-US" dirty="0"/>
              <a:t>				</a:t>
            </a:r>
            <a:r>
              <a:rPr kumimoji="0" lang="en-US" sz="2800" b="0" i="0" u="none" strike="noStrike" kern="1200" cap="none" spc="0" normalizeH="0" baseline="0" noProof="0" dirty="0" err="1">
                <a:ln>
                  <a:noFill/>
                </a:ln>
                <a:effectLst/>
                <a:uLnTx/>
                <a:uFillTx/>
                <a:cs typeface="Arial" charset="0"/>
              </a:rPr>
              <a:t>BioData</a:t>
            </a:r>
            <a:r>
              <a:rPr kumimoji="0" lang="en-US" sz="2800" b="0" i="0" u="none" strike="noStrike" kern="1200" cap="none" spc="0" normalizeH="0" baseline="0" noProof="0" dirty="0">
                <a:ln>
                  <a:noFill/>
                </a:ln>
                <a:effectLst/>
                <a:uLnTx/>
                <a:uFillTx/>
                <a:cs typeface="Arial" charset="0"/>
              </a:rPr>
              <a:t> Catalyst</a:t>
            </a:r>
            <a:endParaRPr lang="en-US" dirty="0"/>
          </a:p>
          <a:p>
            <a:pPr marL="457200" lvl="1" indent="0">
              <a:buNone/>
            </a:pPr>
            <a:r>
              <a:rPr lang="en-US" dirty="0"/>
              <a:t>	GenBank				</a:t>
            </a:r>
            <a:r>
              <a:rPr kumimoji="0" lang="en-US" sz="2800" b="0" i="0" u="none" strike="noStrike" kern="1200" cap="none" spc="0" normalizeH="0" baseline="0" noProof="0" dirty="0" err="1">
                <a:ln>
                  <a:noFill/>
                </a:ln>
                <a:effectLst/>
                <a:uLnTx/>
                <a:uFillTx/>
                <a:cs typeface="Arial" charset="0"/>
              </a:rPr>
              <a:t>ImmPort</a:t>
            </a:r>
            <a:endParaRPr lang="en-US" dirty="0"/>
          </a:p>
          <a:p>
            <a:pPr marL="457200" lvl="1" indent="0">
              <a:buNone/>
            </a:pPr>
            <a:r>
              <a:rPr lang="en-US" dirty="0"/>
              <a:t>	NIMH Data Archive	</a:t>
            </a:r>
            <a:r>
              <a:rPr lang="en-US" sz="2800" dirty="0">
                <a:cs typeface="Arial" charset="0"/>
              </a:rPr>
              <a:t> 	</a:t>
            </a:r>
            <a:r>
              <a:rPr lang="en-US" sz="2800" dirty="0" err="1">
                <a:cs typeface="Arial" charset="0"/>
              </a:rPr>
              <a:t>BioLINCC</a:t>
            </a:r>
            <a:endParaRPr lang="en-US" dirty="0"/>
          </a:p>
        </p:txBody>
      </p:sp>
      <p:sp>
        <p:nvSpPr>
          <p:cNvPr id="7" name="Slide Number Placeholder 3">
            <a:extLst>
              <a:ext uri="{FF2B5EF4-FFF2-40B4-BE49-F238E27FC236}">
                <a16:creationId xmlns:a16="http://schemas.microsoft.com/office/drawing/2014/main" id="{ED7FF000-0048-49A5-8725-0C3B273B16C0}"/>
              </a:ext>
            </a:extLst>
          </p:cNvPr>
          <p:cNvSpPr>
            <a:spLocks noGrp="1"/>
          </p:cNvSpPr>
          <p:nvPr>
            <p:ph type="sldNum" sz="quarter" idx="10"/>
          </p:nvPr>
        </p:nvSpPr>
        <p:spPr>
          <a:xfrm>
            <a:off x="10363200" y="6553201"/>
            <a:ext cx="1828800" cy="155575"/>
          </a:xfrm>
        </p:spPr>
        <p:txBody>
          <a:bodyPr/>
          <a:lstStyle/>
          <a:p>
            <a:fld id="{816AE13B-C027-2549-9419-DDB505485113}" type="slidenum">
              <a:rPr lang="en-US"/>
              <a:pPr/>
              <a:t>23</a:t>
            </a:fld>
            <a:endParaRPr lang="en-US"/>
          </a:p>
        </p:txBody>
      </p:sp>
    </p:spTree>
    <p:extLst>
      <p:ext uri="{BB962C8B-B14F-4D97-AF65-F5344CB8AC3E}">
        <p14:creationId xmlns:p14="http://schemas.microsoft.com/office/powerpoint/2010/main" val="2281688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036DC-EF36-9CBA-BB9A-3B1C2223C7B9}"/>
              </a:ext>
            </a:extLst>
          </p:cNvPr>
          <p:cNvSpPr>
            <a:spLocks noGrp="1"/>
          </p:cNvSpPr>
          <p:nvPr>
            <p:ph type="title"/>
          </p:nvPr>
        </p:nvSpPr>
        <p:spPr/>
        <p:txBody>
          <a:bodyPr>
            <a:normAutofit/>
          </a:bodyPr>
          <a:lstStyle/>
          <a:p>
            <a:r>
              <a:rPr lang="en-US">
                <a:ea typeface="Open Sans"/>
                <a:cs typeface="Open Sans"/>
              </a:rPr>
              <a:t>Submitting DMS Budgets</a:t>
            </a:r>
            <a:endParaRPr lang="en-US"/>
          </a:p>
        </p:txBody>
      </p:sp>
      <p:sp>
        <p:nvSpPr>
          <p:cNvPr id="3" name="Content Placeholder 2">
            <a:extLst>
              <a:ext uri="{FF2B5EF4-FFF2-40B4-BE49-F238E27FC236}">
                <a16:creationId xmlns:a16="http://schemas.microsoft.com/office/drawing/2014/main" id="{CA73858F-FA13-DAAD-29C2-2089B4F087C1}"/>
              </a:ext>
            </a:extLst>
          </p:cNvPr>
          <p:cNvSpPr>
            <a:spLocks noGrp="1"/>
          </p:cNvSpPr>
          <p:nvPr>
            <p:ph idx="1"/>
          </p:nvPr>
        </p:nvSpPr>
        <p:spPr>
          <a:xfrm>
            <a:off x="838199" y="1121790"/>
            <a:ext cx="10917025" cy="4006391"/>
          </a:xfrm>
        </p:spPr>
        <p:txBody>
          <a:bodyPr vert="horz" lIns="91440" tIns="45720" rIns="91440" bIns="45720" rtlCol="0" anchor="t">
            <a:normAutofit fontScale="85000" lnSpcReduction="10000"/>
          </a:bodyPr>
          <a:lstStyle/>
          <a:p>
            <a:r>
              <a:rPr lang="en-US" dirty="0">
                <a:latin typeface="+mj-lt"/>
                <a:ea typeface="Open Sans"/>
                <a:cs typeface="Open Sans"/>
              </a:rPr>
              <a:t>Direct costs to support activities proposed in DMS Plan must be indicated as “</a:t>
            </a:r>
            <a:r>
              <a:rPr lang="en-US" b="1" dirty="0">
                <a:latin typeface="+mj-lt"/>
                <a:ea typeface="Open Sans"/>
                <a:cs typeface="Open Sans"/>
              </a:rPr>
              <a:t>Data Management and Sharing Costs</a:t>
            </a:r>
            <a:r>
              <a:rPr lang="en-US" dirty="0">
                <a:latin typeface="+mj-lt"/>
                <a:ea typeface="Open Sans"/>
                <a:cs typeface="Open Sans"/>
              </a:rPr>
              <a:t>”</a:t>
            </a:r>
          </a:p>
          <a:p>
            <a:pPr lvl="1"/>
            <a:r>
              <a:rPr lang="en-US" b="1" dirty="0">
                <a:latin typeface="+mj-lt"/>
                <a:ea typeface="Open Sans"/>
                <a:cs typeface="Open Sans"/>
              </a:rPr>
              <a:t>R&amp;R Budget Form: </a:t>
            </a:r>
            <a:r>
              <a:rPr lang="en-US" dirty="0">
                <a:latin typeface="+mj-lt"/>
                <a:ea typeface="Open Sans"/>
                <a:cs typeface="Open Sans"/>
              </a:rPr>
              <a:t>line item in section F. Other Direct Costs</a:t>
            </a:r>
            <a:br>
              <a:rPr lang="en-US" dirty="0">
                <a:latin typeface="+mj-lt"/>
                <a:ea typeface="Open Sans"/>
                <a:cs typeface="Open Sans"/>
              </a:rPr>
            </a:br>
            <a:r>
              <a:rPr lang="en-US" dirty="0">
                <a:latin typeface="+mj-lt"/>
                <a:ea typeface="Open Sans"/>
                <a:cs typeface="Open Sans"/>
              </a:rPr>
              <a:t> </a:t>
            </a:r>
            <a:br>
              <a:rPr lang="en-US" dirty="0">
                <a:latin typeface="+mj-lt"/>
                <a:ea typeface="Open Sans"/>
                <a:cs typeface="Open Sans"/>
              </a:rPr>
            </a:br>
            <a:br>
              <a:rPr lang="en-US" dirty="0">
                <a:latin typeface="+mj-lt"/>
                <a:ea typeface="Open Sans"/>
                <a:cs typeface="Open Sans"/>
              </a:rPr>
            </a:br>
            <a:br>
              <a:rPr lang="en-US" dirty="0">
                <a:latin typeface="+mj-lt"/>
                <a:ea typeface="Open Sans"/>
                <a:cs typeface="Open Sans"/>
              </a:rPr>
            </a:br>
            <a:br>
              <a:rPr lang="en-US" dirty="0">
                <a:latin typeface="+mj-lt"/>
                <a:ea typeface="Open Sans"/>
                <a:cs typeface="Open Sans"/>
              </a:rPr>
            </a:br>
            <a:br>
              <a:rPr lang="en-US" dirty="0">
                <a:latin typeface="+mj-lt"/>
                <a:ea typeface="Open Sans"/>
                <a:cs typeface="Open Sans"/>
              </a:rPr>
            </a:br>
            <a:br>
              <a:rPr lang="en-US" dirty="0">
                <a:latin typeface="+mj-lt"/>
                <a:ea typeface="Open Sans"/>
                <a:cs typeface="Open Sans"/>
              </a:rPr>
            </a:br>
            <a:endParaRPr lang="en-US" dirty="0">
              <a:latin typeface="+mj-lt"/>
              <a:ea typeface="Open Sans"/>
              <a:cs typeface="Open Sans"/>
            </a:endParaRPr>
          </a:p>
          <a:p>
            <a:pPr lvl="1"/>
            <a:r>
              <a:rPr lang="en-US" b="1" dirty="0">
                <a:latin typeface="+mj-lt"/>
                <a:ea typeface="Open Sans"/>
                <a:cs typeface="Open Sans"/>
              </a:rPr>
              <a:t>PHS 398 Modular Budget Form: </a:t>
            </a:r>
            <a:r>
              <a:rPr lang="en-US" u="sng" dirty="0">
                <a:latin typeface="+mj-lt"/>
                <a:ea typeface="Open Sans"/>
                <a:cs typeface="Open Sans"/>
              </a:rPr>
              <a:t>within</a:t>
            </a:r>
            <a:r>
              <a:rPr lang="en-US" dirty="0">
                <a:latin typeface="+mj-lt"/>
                <a:ea typeface="Open Sans"/>
                <a:cs typeface="Open Sans"/>
              </a:rPr>
              <a:t> Additional Narrative Justification</a:t>
            </a:r>
            <a:endParaRPr lang="en-US" dirty="0">
              <a:latin typeface="+mj-lt"/>
            </a:endParaRPr>
          </a:p>
        </p:txBody>
      </p:sp>
      <p:grpSp>
        <p:nvGrpSpPr>
          <p:cNvPr id="5" name="Group 4" descr="screenshot of R&amp;R budget form">
            <a:extLst>
              <a:ext uri="{FF2B5EF4-FFF2-40B4-BE49-F238E27FC236}">
                <a16:creationId xmlns:a16="http://schemas.microsoft.com/office/drawing/2014/main" id="{B648C38C-4FED-4B36-8E74-8E66811B3379}"/>
              </a:ext>
            </a:extLst>
          </p:cNvPr>
          <p:cNvGrpSpPr/>
          <p:nvPr/>
        </p:nvGrpSpPr>
        <p:grpSpPr>
          <a:xfrm>
            <a:off x="3049055" y="2418330"/>
            <a:ext cx="6356038" cy="2021340"/>
            <a:chOff x="2636040" y="2352519"/>
            <a:chExt cx="6889438" cy="2229161"/>
          </a:xfrm>
        </p:grpSpPr>
        <p:pic>
          <p:nvPicPr>
            <p:cNvPr id="7" name="Picture 6" descr="Section F. Other Direct Costs on the R&amp;R Budget Form, which will be used for DMS Costs">
              <a:extLst>
                <a:ext uri="{FF2B5EF4-FFF2-40B4-BE49-F238E27FC236}">
                  <a16:creationId xmlns:a16="http://schemas.microsoft.com/office/drawing/2014/main" id="{B17F1BD6-D863-451A-9EE8-44F3B7312825}"/>
                </a:ext>
              </a:extLst>
            </p:cNvPr>
            <p:cNvPicPr>
              <a:picLocks noChangeAspect="1"/>
            </p:cNvPicPr>
            <p:nvPr/>
          </p:nvPicPr>
          <p:blipFill>
            <a:blip r:embed="rId3"/>
            <a:stretch>
              <a:fillRect/>
            </a:stretch>
          </p:blipFill>
          <p:spPr>
            <a:xfrm>
              <a:off x="2666521" y="2352519"/>
              <a:ext cx="6858957" cy="2229161"/>
            </a:xfrm>
            <a:prstGeom prst="rect">
              <a:avLst/>
            </a:prstGeom>
            <a:ln>
              <a:noFill/>
            </a:ln>
            <a:effectLst>
              <a:outerShdw blurRad="292100" dist="139700" dir="2700000" algn="tl" rotWithShape="0">
                <a:srgbClr val="333333">
                  <a:alpha val="65000"/>
                </a:srgbClr>
              </a:outerShdw>
            </a:effectLst>
          </p:spPr>
        </p:pic>
        <p:sp>
          <p:nvSpPr>
            <p:cNvPr id="8" name="Rectangle 7" descr="Box highlighting blank line under Other Direct Costs on the R&amp;R Budget Form where Data Management and Sharing Costs will be indicated">
              <a:extLst>
                <a:ext uri="{FF2B5EF4-FFF2-40B4-BE49-F238E27FC236}">
                  <a16:creationId xmlns:a16="http://schemas.microsoft.com/office/drawing/2014/main" id="{8A292EAA-2125-497B-A92A-0DAB3201D7D7}"/>
                </a:ext>
              </a:extLst>
            </p:cNvPr>
            <p:cNvSpPr/>
            <p:nvPr/>
          </p:nvSpPr>
          <p:spPr>
            <a:xfrm>
              <a:off x="2636040" y="3962400"/>
              <a:ext cx="6889437"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a:solidFill>
                    <a:schemeClr val="tx1"/>
                  </a:solidFill>
                </a:rPr>
                <a:t>     Data Management and Sharing Costs</a:t>
              </a:r>
            </a:p>
          </p:txBody>
        </p:sp>
      </p:grpSp>
      <p:grpSp>
        <p:nvGrpSpPr>
          <p:cNvPr id="9" name="Group 8" descr="screenshot of modular budget form">
            <a:extLst>
              <a:ext uri="{FF2B5EF4-FFF2-40B4-BE49-F238E27FC236}">
                <a16:creationId xmlns:a16="http://schemas.microsoft.com/office/drawing/2014/main" id="{A4A00663-4CE5-4571-91D0-4D52EEE2F0C5}"/>
              </a:ext>
            </a:extLst>
          </p:cNvPr>
          <p:cNvGrpSpPr/>
          <p:nvPr/>
        </p:nvGrpSpPr>
        <p:grpSpPr>
          <a:xfrm>
            <a:off x="2900888" y="5128181"/>
            <a:ext cx="6651337" cy="1018798"/>
            <a:chOff x="2711801" y="5343449"/>
            <a:chExt cx="6725589" cy="1047898"/>
          </a:xfrm>
        </p:grpSpPr>
        <p:pic>
          <p:nvPicPr>
            <p:cNvPr id="10" name="Picture 9"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5FEAB6DD-8C68-490F-8C9B-6BA57536276F}"/>
                </a:ext>
              </a:extLst>
            </p:cNvPr>
            <p:cNvPicPr>
              <a:picLocks noChangeAspect="1"/>
            </p:cNvPicPr>
            <p:nvPr/>
          </p:nvPicPr>
          <p:blipFill>
            <a:blip r:embed="rId4"/>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1" name="Rectangle 10" descr="Box highlighting location of Additional Narrative Justification where Data Management and Sharing Costs will be indicated on the Modular Budget Form">
              <a:extLst>
                <a:ext uri="{FF2B5EF4-FFF2-40B4-BE49-F238E27FC236}">
                  <a16:creationId xmlns:a16="http://schemas.microsoft.com/office/drawing/2014/main" id="{34D5FB34-C362-435C-B249-99525A7DEF3C}"/>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Slide Number Placeholder 3">
            <a:extLst>
              <a:ext uri="{FF2B5EF4-FFF2-40B4-BE49-F238E27FC236}">
                <a16:creationId xmlns:a16="http://schemas.microsoft.com/office/drawing/2014/main" id="{45F534C4-CF97-40E9-9DD9-62A7AE70CAF0}"/>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24</a:t>
            </a:fld>
            <a:endParaRPr lang="en-US"/>
          </a:p>
        </p:txBody>
      </p:sp>
    </p:spTree>
    <p:extLst>
      <p:ext uri="{BB962C8B-B14F-4D97-AF65-F5344CB8AC3E}">
        <p14:creationId xmlns:p14="http://schemas.microsoft.com/office/powerpoint/2010/main" val="274087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8EA5E7-A0FA-42C5-9743-732A04B3C1F1}"/>
              </a:ext>
            </a:extLst>
          </p:cNvPr>
          <p:cNvSpPr>
            <a:spLocks noGrp="1"/>
          </p:cNvSpPr>
          <p:nvPr>
            <p:ph type="title"/>
          </p:nvPr>
        </p:nvSpPr>
        <p:spPr/>
        <p:txBody>
          <a:bodyPr/>
          <a:lstStyle/>
          <a:p>
            <a:r>
              <a:rPr lang="en-US" dirty="0"/>
              <a:t>Justifying DMS Budgets</a:t>
            </a:r>
          </a:p>
        </p:txBody>
      </p:sp>
      <p:sp>
        <p:nvSpPr>
          <p:cNvPr id="2" name="Content Placeholder 1">
            <a:extLst>
              <a:ext uri="{FF2B5EF4-FFF2-40B4-BE49-F238E27FC236}">
                <a16:creationId xmlns:a16="http://schemas.microsoft.com/office/drawing/2014/main" id="{406E3749-15B8-4020-802E-21E1C36C9941}"/>
              </a:ext>
            </a:extLst>
          </p:cNvPr>
          <p:cNvSpPr>
            <a:spLocks noGrp="1"/>
          </p:cNvSpPr>
          <p:nvPr>
            <p:ph idx="1"/>
          </p:nvPr>
        </p:nvSpPr>
        <p:spPr>
          <a:xfrm>
            <a:off x="838200" y="1034732"/>
            <a:ext cx="10654145" cy="3622217"/>
          </a:xfrm>
        </p:spPr>
        <p:txBody>
          <a:bodyPr>
            <a:normAutofit/>
          </a:bodyPr>
          <a:lstStyle/>
          <a:p>
            <a:pPr>
              <a:lnSpc>
                <a:spcPct val="108000"/>
              </a:lnSpc>
              <a:spcBef>
                <a:spcPts val="1200"/>
              </a:spcBef>
            </a:pPr>
            <a:r>
              <a:rPr lang="en-US" sz="2400" dirty="0"/>
              <a:t>Brief summary of DMS Plan and description of DMS costs (recommended ≤ ½ page) must be </a:t>
            </a:r>
            <a:r>
              <a:rPr lang="en-US" sz="2400" b="1" dirty="0"/>
              <a:t>included within the budget justification attachment</a:t>
            </a:r>
            <a:r>
              <a:rPr lang="en-US" sz="2400" dirty="0"/>
              <a:t>; peer reviewers may comment on requested DMS costs based on this information</a:t>
            </a:r>
          </a:p>
          <a:p>
            <a:pPr lvl="1">
              <a:lnSpc>
                <a:spcPct val="108000"/>
              </a:lnSpc>
              <a:spcBef>
                <a:spcPts val="1200"/>
              </a:spcBef>
            </a:pPr>
            <a:r>
              <a:rPr lang="en-US" sz="2000" b="1" dirty="0"/>
              <a:t>R&amp;R Budget Form: </a:t>
            </a:r>
            <a:r>
              <a:rPr lang="en-US" sz="2000" dirty="0"/>
              <a:t>section L. Budget Justification</a:t>
            </a:r>
            <a:br>
              <a:rPr lang="en-US" dirty="0"/>
            </a:br>
            <a:br>
              <a:rPr lang="en-US" dirty="0"/>
            </a:br>
            <a:endParaRPr lang="en-US" sz="2000"/>
          </a:p>
          <a:p>
            <a:pPr lvl="1"/>
            <a:r>
              <a:rPr lang="en-US" sz="2000" b="1" dirty="0"/>
              <a:t>PHS 398 Modular Budget Form: </a:t>
            </a:r>
            <a:r>
              <a:rPr lang="en-US" sz="2000" dirty="0"/>
              <a:t>Additional Narrative Justification</a:t>
            </a:r>
          </a:p>
          <a:p>
            <a:pPr lvl="1"/>
            <a:endParaRPr lang="en-US"/>
          </a:p>
          <a:p>
            <a:pPr lvl="1"/>
            <a:endParaRPr lang="en-US"/>
          </a:p>
          <a:p>
            <a:pPr marL="457200" lvl="1" indent="0">
              <a:buNone/>
            </a:pPr>
            <a:endParaRPr lang="en-US"/>
          </a:p>
          <a:p>
            <a:endParaRPr lang="en-US">
              <a:solidFill>
                <a:srgbClr val="000000"/>
              </a:solidFill>
              <a:ea typeface="ＭＳ Ｐゴシック"/>
            </a:endParaRPr>
          </a:p>
        </p:txBody>
      </p:sp>
      <p:pic>
        <p:nvPicPr>
          <p:cNvPr id="4" name="Picture 3" descr="Section L. Budget Justification on the R&amp;R Budget Form, which will be used for description of DMS Costs">
            <a:extLst>
              <a:ext uri="{FF2B5EF4-FFF2-40B4-BE49-F238E27FC236}">
                <a16:creationId xmlns:a16="http://schemas.microsoft.com/office/drawing/2014/main" id="{F9D99D18-BD39-407E-AE17-5B438E5E15AE}"/>
              </a:ext>
            </a:extLst>
          </p:cNvPr>
          <p:cNvPicPr>
            <a:picLocks noChangeAspect="1"/>
          </p:cNvPicPr>
          <p:nvPr/>
        </p:nvPicPr>
        <p:blipFill>
          <a:blip r:embed="rId3"/>
          <a:stretch>
            <a:fillRect/>
          </a:stretch>
        </p:blipFill>
        <p:spPr>
          <a:xfrm>
            <a:off x="1860290" y="3210387"/>
            <a:ext cx="8471419" cy="639133"/>
          </a:xfrm>
          <a:prstGeom prst="rect">
            <a:avLst/>
          </a:prstGeom>
          <a:ln>
            <a:noFill/>
          </a:ln>
          <a:effectLst>
            <a:outerShdw blurRad="292100" dist="139700" dir="2700000" algn="tl" rotWithShape="0">
              <a:srgbClr val="333333">
                <a:alpha val="65000"/>
              </a:srgbClr>
            </a:outerShdw>
          </a:effectLst>
        </p:spPr>
      </p:pic>
      <p:grpSp>
        <p:nvGrpSpPr>
          <p:cNvPr id="5" name="Group 4" descr="screenshot of modular budget form">
            <a:extLst>
              <a:ext uri="{FF2B5EF4-FFF2-40B4-BE49-F238E27FC236}">
                <a16:creationId xmlns:a16="http://schemas.microsoft.com/office/drawing/2014/main" id="{8805D560-C1E8-4B56-B079-BD8E2090C8EF}"/>
              </a:ext>
            </a:extLst>
          </p:cNvPr>
          <p:cNvGrpSpPr/>
          <p:nvPr/>
        </p:nvGrpSpPr>
        <p:grpSpPr>
          <a:xfrm>
            <a:off x="1860290" y="4397179"/>
            <a:ext cx="7376086" cy="1152926"/>
            <a:chOff x="2090752" y="3113177"/>
            <a:chExt cx="6725589" cy="1054898"/>
          </a:xfrm>
        </p:grpSpPr>
        <p:pic>
          <p:nvPicPr>
            <p:cNvPr id="6" name="Picture 5"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83A77BA9-4998-422A-BBC8-07620C203DCE}"/>
                </a:ext>
              </a:extLst>
            </p:cNvPr>
            <p:cNvPicPr>
              <a:picLocks noChangeAspect="1"/>
            </p:cNvPicPr>
            <p:nvPr/>
          </p:nvPicPr>
          <p:blipFill>
            <a:blip r:embed="rId4"/>
            <a:stretch>
              <a:fillRect/>
            </a:stretch>
          </p:blipFill>
          <p:spPr>
            <a:xfrm>
              <a:off x="2090752" y="3113177"/>
              <a:ext cx="6725589" cy="1047896"/>
            </a:xfrm>
            <a:prstGeom prst="rect">
              <a:avLst/>
            </a:prstGeom>
            <a:ln>
              <a:noFill/>
            </a:ln>
            <a:effectLst>
              <a:outerShdw blurRad="292100" dist="139700" dir="2700000" algn="tl" rotWithShape="0">
                <a:srgbClr val="333333">
                  <a:alpha val="65000"/>
                </a:srgbClr>
              </a:outerShdw>
            </a:effectLst>
          </p:spPr>
        </p:pic>
        <p:sp>
          <p:nvSpPr>
            <p:cNvPr id="7" name="Rectangle 6" descr="Box highlighting location of Additional Narrative Justification where Data Management and Sharing Costs will be indicated on the Modular Budget Form">
              <a:extLst>
                <a:ext uri="{FF2B5EF4-FFF2-40B4-BE49-F238E27FC236}">
                  <a16:creationId xmlns:a16="http://schemas.microsoft.com/office/drawing/2014/main" id="{0ADF00C8-B67C-411B-AF05-5A002F7D8D6E}"/>
                </a:ext>
              </a:extLst>
            </p:cNvPr>
            <p:cNvSpPr/>
            <p:nvPr/>
          </p:nvSpPr>
          <p:spPr>
            <a:xfrm>
              <a:off x="2391761" y="3863275"/>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E8F2A82-AB0B-4946-A372-410A3C4E14E9}"/>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a:t>See Instructions in FORMS-H </a:t>
            </a:r>
            <a:r>
              <a:rPr lang="en-US" b="1">
                <a:hlinkClick r:id="rId5"/>
              </a:rPr>
              <a:t>Application Guide</a:t>
            </a:r>
            <a:endParaRPr lang="en-US" b="1"/>
          </a:p>
        </p:txBody>
      </p:sp>
      <p:sp>
        <p:nvSpPr>
          <p:cNvPr id="9" name="Slide Number Placeholder 3">
            <a:extLst>
              <a:ext uri="{FF2B5EF4-FFF2-40B4-BE49-F238E27FC236}">
                <a16:creationId xmlns:a16="http://schemas.microsoft.com/office/drawing/2014/main" id="{7E6031EB-0673-4C6F-888B-74444E3D8DD9}"/>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25</a:t>
            </a:fld>
            <a:endParaRPr lang="en-US"/>
          </a:p>
        </p:txBody>
      </p:sp>
    </p:spTree>
    <p:extLst>
      <p:ext uri="{BB962C8B-B14F-4D97-AF65-F5344CB8AC3E}">
        <p14:creationId xmlns:p14="http://schemas.microsoft.com/office/powerpoint/2010/main" val="1832063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CE7-ACAD-4415-9BD1-DA7F56138C55}"/>
              </a:ext>
            </a:extLst>
          </p:cNvPr>
          <p:cNvSpPr>
            <a:spLocks noGrp="1"/>
          </p:cNvSpPr>
          <p:nvPr>
            <p:ph type="title"/>
          </p:nvPr>
        </p:nvSpPr>
        <p:spPr/>
        <p:txBody>
          <a:bodyPr/>
          <a:lstStyle/>
          <a:p>
            <a:r>
              <a:rPr lang="en-US"/>
              <a:t>DMS Plan Assessment</a:t>
            </a:r>
          </a:p>
        </p:txBody>
      </p:sp>
      <p:sp>
        <p:nvSpPr>
          <p:cNvPr id="3" name="Content Placeholder 2">
            <a:extLst>
              <a:ext uri="{FF2B5EF4-FFF2-40B4-BE49-F238E27FC236}">
                <a16:creationId xmlns:a16="http://schemas.microsoft.com/office/drawing/2014/main" id="{C3E48D10-6E8E-42DE-8241-6AF13BCA7C87}"/>
              </a:ext>
            </a:extLst>
          </p:cNvPr>
          <p:cNvSpPr>
            <a:spLocks noGrp="1"/>
          </p:cNvSpPr>
          <p:nvPr>
            <p:ph idx="1"/>
          </p:nvPr>
        </p:nvSpPr>
        <p:spPr>
          <a:xfrm>
            <a:off x="609600" y="1066800"/>
            <a:ext cx="10972800" cy="5181600"/>
          </a:xfrm>
        </p:spPr>
        <p:txBody>
          <a:bodyPr>
            <a:normAutofit lnSpcReduction="10000"/>
          </a:bodyPr>
          <a:lstStyle/>
          <a:p>
            <a:pPr>
              <a:lnSpc>
                <a:spcPct val="108000"/>
              </a:lnSpc>
            </a:pPr>
            <a:r>
              <a:rPr lang="en-US" sz="2800" dirty="0"/>
              <a:t>In preparation for an award, program staff ensure the </a:t>
            </a:r>
            <a:r>
              <a:rPr lang="en-US" sz="2800" dirty="0">
                <a:hlinkClick r:id="rId3"/>
              </a:rPr>
              <a:t>Elements of a DMS Plan</a:t>
            </a:r>
            <a:r>
              <a:rPr lang="en-US" sz="2800" dirty="0"/>
              <a:t> have been </a:t>
            </a:r>
            <a:r>
              <a:rPr lang="en-US" sz="2800" b="1" dirty="0"/>
              <a:t>adequately addressed </a:t>
            </a:r>
            <a:r>
              <a:rPr lang="en-US" sz="2800" dirty="0"/>
              <a:t>and assess the </a:t>
            </a:r>
            <a:r>
              <a:rPr lang="en-US" sz="2800" b="1" dirty="0"/>
              <a:t>reasonableness </a:t>
            </a:r>
            <a:r>
              <a:rPr lang="en-US" sz="2800" dirty="0"/>
              <a:t>of those responses</a:t>
            </a:r>
          </a:p>
          <a:p>
            <a:pPr>
              <a:lnSpc>
                <a:spcPct val="108000"/>
              </a:lnSpc>
            </a:pPr>
            <a:r>
              <a:rPr lang="en-US" sz="2800" dirty="0"/>
              <a:t>Applications will only be funded when DMS Plan is </a:t>
            </a:r>
            <a:r>
              <a:rPr lang="en-US" sz="2800" b="1" dirty="0"/>
              <a:t>complete </a:t>
            </a:r>
            <a:r>
              <a:rPr lang="en-US" sz="2800" dirty="0"/>
              <a:t>and </a:t>
            </a:r>
            <a:r>
              <a:rPr lang="en-US" sz="2800" b="1" dirty="0"/>
              <a:t>acceptable</a:t>
            </a:r>
          </a:p>
          <a:p>
            <a:pPr lvl="1">
              <a:lnSpc>
                <a:spcPct val="108000"/>
              </a:lnSpc>
            </a:pPr>
            <a:r>
              <a:rPr lang="en-US" sz="2400" dirty="0"/>
              <a:t>Any issues with a DMS Plan will need to be resolved through the Just-in-Time (JIT) process</a:t>
            </a:r>
          </a:p>
          <a:p>
            <a:pPr>
              <a:lnSpc>
                <a:spcPct val="108000"/>
              </a:lnSpc>
            </a:pPr>
            <a:r>
              <a:rPr lang="en-US" sz="2800" dirty="0">
                <a:solidFill>
                  <a:srgbClr val="000000"/>
                </a:solidFill>
              </a:rPr>
              <a:t>DMS Plans may be updated throughout award lifecycle if revisions are necessary (e.g., new scientific direction, a different data repository, or a timeline revision)</a:t>
            </a:r>
          </a:p>
          <a:p>
            <a:pPr lvl="1">
              <a:lnSpc>
                <a:spcPct val="108000"/>
              </a:lnSpc>
            </a:pPr>
            <a:r>
              <a:rPr lang="en-US" sz="2400" dirty="0"/>
              <a:t>Revised DMS Plans must be assessed and approved</a:t>
            </a:r>
            <a:r>
              <a:rPr lang="en-US" sz="2400" dirty="0">
                <a:solidFill>
                  <a:srgbClr val="003366"/>
                </a:solidFill>
              </a:rPr>
              <a:t> by the NIH ICO</a:t>
            </a:r>
            <a:endParaRPr lang="en-US" sz="2400" dirty="0"/>
          </a:p>
        </p:txBody>
      </p:sp>
      <p:sp>
        <p:nvSpPr>
          <p:cNvPr id="4" name="Slide Number Placeholder 3">
            <a:extLst>
              <a:ext uri="{FF2B5EF4-FFF2-40B4-BE49-F238E27FC236}">
                <a16:creationId xmlns:a16="http://schemas.microsoft.com/office/drawing/2014/main" id="{B28061F9-7DDF-4514-9A32-A6ADDEA2EDCA}"/>
              </a:ext>
            </a:extLst>
          </p:cNvPr>
          <p:cNvSpPr>
            <a:spLocks noGrp="1"/>
          </p:cNvSpPr>
          <p:nvPr>
            <p:ph type="sldNum" sz="quarter" idx="10"/>
          </p:nvPr>
        </p:nvSpPr>
        <p:spPr/>
        <p:txBody>
          <a:bodyPr/>
          <a:lstStyle/>
          <a:p>
            <a:fld id="{60583324-AE1C-3546-A724-4BA4670D7901}" type="slidenum">
              <a:rPr lang="en-US" smtClean="0"/>
              <a:pPr/>
              <a:t>26</a:t>
            </a:fld>
            <a:endParaRPr lang="en-US"/>
          </a:p>
        </p:txBody>
      </p:sp>
    </p:spTree>
    <p:extLst>
      <p:ext uri="{BB962C8B-B14F-4D97-AF65-F5344CB8AC3E}">
        <p14:creationId xmlns:p14="http://schemas.microsoft.com/office/powerpoint/2010/main" val="1510923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CE7-ACAD-4415-9BD1-DA7F56138C55}"/>
              </a:ext>
            </a:extLst>
          </p:cNvPr>
          <p:cNvSpPr>
            <a:spLocks noGrp="1"/>
          </p:cNvSpPr>
          <p:nvPr>
            <p:ph type="title"/>
          </p:nvPr>
        </p:nvSpPr>
        <p:spPr/>
        <p:txBody>
          <a:bodyPr/>
          <a:lstStyle/>
          <a:p>
            <a:r>
              <a:rPr lang="en-US" sz="2400" dirty="0">
                <a:solidFill>
                  <a:schemeClr val="bg1"/>
                </a:solidFill>
                <a:ea typeface="+mj-ea"/>
                <a:cs typeface="+mj-cs"/>
              </a:rPr>
              <a:t>Monitoring Compliance with DMS Plans</a:t>
            </a:r>
            <a:endParaRPr lang="en-US" dirty="0"/>
          </a:p>
        </p:txBody>
      </p:sp>
      <p:sp>
        <p:nvSpPr>
          <p:cNvPr id="3" name="Content Placeholder 2">
            <a:extLst>
              <a:ext uri="{FF2B5EF4-FFF2-40B4-BE49-F238E27FC236}">
                <a16:creationId xmlns:a16="http://schemas.microsoft.com/office/drawing/2014/main" id="{C3E48D10-6E8E-42DE-8241-6AF13BCA7C87}"/>
              </a:ext>
            </a:extLst>
          </p:cNvPr>
          <p:cNvSpPr>
            <a:spLocks noGrp="1"/>
          </p:cNvSpPr>
          <p:nvPr>
            <p:ph idx="1"/>
          </p:nvPr>
        </p:nvSpPr>
        <p:spPr>
          <a:xfrm>
            <a:off x="609600" y="1066800"/>
            <a:ext cx="10972800" cy="5181600"/>
          </a:xfrm>
        </p:spPr>
        <p:txBody>
          <a:bodyPr>
            <a:normAutofit/>
          </a:bodyPr>
          <a:lstStyle/>
          <a:p>
            <a:pPr>
              <a:lnSpc>
                <a:spcPct val="108000"/>
              </a:lnSpc>
              <a:spcBef>
                <a:spcPts val="1200"/>
              </a:spcBef>
            </a:pPr>
            <a:r>
              <a:rPr lang="en-US" sz="3000" dirty="0">
                <a:latin typeface="Arial"/>
                <a:cs typeface="Arial"/>
              </a:rPr>
              <a:t>Approved DMS Plan becomes Term and Condition of Award</a:t>
            </a:r>
          </a:p>
          <a:p>
            <a:pPr>
              <a:lnSpc>
                <a:spcPct val="108000"/>
              </a:lnSpc>
              <a:spcBef>
                <a:spcPts val="1200"/>
              </a:spcBef>
            </a:pPr>
            <a:r>
              <a:rPr lang="en-US" sz="3000" dirty="0">
                <a:latin typeface="Arial"/>
                <a:cs typeface="Arial"/>
              </a:rPr>
              <a:t>Recipient reports progress on implementing approved DMS Plan in Research Performance Progress Report (RPPR)</a:t>
            </a:r>
          </a:p>
          <a:p>
            <a:pPr lvl="1">
              <a:lnSpc>
                <a:spcPct val="108000"/>
              </a:lnSpc>
              <a:spcBef>
                <a:spcPts val="1200"/>
              </a:spcBef>
            </a:pPr>
            <a:r>
              <a:rPr lang="en-US" sz="2600" dirty="0">
                <a:solidFill>
                  <a:schemeClr val="tx1"/>
                </a:solidFill>
                <a:latin typeface="Arial"/>
                <a:cs typeface="Arial"/>
              </a:rPr>
              <a:t>RPPR instructions will be updated</a:t>
            </a:r>
          </a:p>
          <a:p>
            <a:pPr>
              <a:lnSpc>
                <a:spcPct val="108000"/>
              </a:lnSpc>
              <a:spcBef>
                <a:spcPts val="1200"/>
              </a:spcBef>
            </a:pPr>
            <a:r>
              <a:rPr lang="en-US" sz="3000" dirty="0">
                <a:latin typeface="Arial"/>
                <a:cs typeface="Arial"/>
              </a:rPr>
              <a:t>NIH reviews compliance annually</a:t>
            </a:r>
          </a:p>
          <a:p>
            <a:pPr lvl="1">
              <a:lnSpc>
                <a:spcPct val="108000"/>
              </a:lnSpc>
              <a:spcBef>
                <a:spcPts val="1200"/>
              </a:spcBef>
            </a:pPr>
            <a:r>
              <a:rPr lang="en-US" sz="2600" dirty="0">
                <a:solidFill>
                  <a:schemeClr val="tx1"/>
                </a:solidFill>
                <a:latin typeface="Arial"/>
                <a:cs typeface="Arial"/>
              </a:rPr>
              <a:t>Failure to comply may result in an enforcement action, including additional special terms and conditions or termination of award, and may affect future funding decisions</a:t>
            </a:r>
          </a:p>
          <a:p>
            <a:pPr>
              <a:lnSpc>
                <a:spcPct val="108000"/>
              </a:lnSpc>
            </a:pPr>
            <a:endParaRPr lang="en-US" sz="2400" dirty="0">
              <a:solidFill>
                <a:srgbClr val="000000"/>
              </a:solidFill>
              <a:latin typeface="Arial" panose="020B0604020202020204" pitchFamily="34" charset="0"/>
              <a:ea typeface="ＭＳ Ｐゴシック"/>
              <a:cs typeface="Arial" panose="020B0604020202020204" pitchFamily="34" charset="0"/>
            </a:endParaRPr>
          </a:p>
        </p:txBody>
      </p:sp>
      <p:sp>
        <p:nvSpPr>
          <p:cNvPr id="4" name="Slide Number Placeholder 3">
            <a:extLst>
              <a:ext uri="{FF2B5EF4-FFF2-40B4-BE49-F238E27FC236}">
                <a16:creationId xmlns:a16="http://schemas.microsoft.com/office/drawing/2014/main" id="{B28061F9-7DDF-4514-9A32-A6ADDEA2EDCA}"/>
              </a:ext>
            </a:extLst>
          </p:cNvPr>
          <p:cNvSpPr>
            <a:spLocks noGrp="1"/>
          </p:cNvSpPr>
          <p:nvPr>
            <p:ph type="sldNum" sz="quarter" idx="10"/>
          </p:nvPr>
        </p:nvSpPr>
        <p:spPr/>
        <p:txBody>
          <a:bodyPr/>
          <a:lstStyle/>
          <a:p>
            <a:fld id="{60583324-AE1C-3546-A724-4BA4670D7901}" type="slidenum">
              <a:rPr lang="en-US" smtClean="0"/>
              <a:pPr/>
              <a:t>27</a:t>
            </a:fld>
            <a:endParaRPr lang="en-US"/>
          </a:p>
        </p:txBody>
      </p:sp>
    </p:spTree>
    <p:extLst>
      <p:ext uri="{BB962C8B-B14F-4D97-AF65-F5344CB8AC3E}">
        <p14:creationId xmlns:p14="http://schemas.microsoft.com/office/powerpoint/2010/main" val="1598431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CBFC1-7FFE-454C-A8D2-C31314E603AE}"/>
              </a:ext>
            </a:extLst>
          </p:cNvPr>
          <p:cNvSpPr>
            <a:spLocks noGrp="1"/>
          </p:cNvSpPr>
          <p:nvPr>
            <p:ph type="title"/>
          </p:nvPr>
        </p:nvSpPr>
        <p:spPr/>
        <p:txBody>
          <a:bodyPr/>
          <a:lstStyle/>
          <a:p>
            <a:r>
              <a:rPr lang="en-US" dirty="0"/>
              <a:t>How to Get Started on a DMS Plan</a:t>
            </a:r>
          </a:p>
        </p:txBody>
      </p:sp>
      <p:sp>
        <p:nvSpPr>
          <p:cNvPr id="2" name="Content Placeholder 1">
            <a:extLst>
              <a:ext uri="{FF2B5EF4-FFF2-40B4-BE49-F238E27FC236}">
                <a16:creationId xmlns:a16="http://schemas.microsoft.com/office/drawing/2014/main" id="{0BEF58CA-95F4-4D1B-A67F-76830ECF16CC}"/>
              </a:ext>
            </a:extLst>
          </p:cNvPr>
          <p:cNvSpPr>
            <a:spLocks noGrp="1"/>
          </p:cNvSpPr>
          <p:nvPr>
            <p:ph idx="1"/>
          </p:nvPr>
        </p:nvSpPr>
        <p:spPr>
          <a:xfrm>
            <a:off x="389106" y="1066800"/>
            <a:ext cx="11595371" cy="5216088"/>
          </a:xfrm>
        </p:spPr>
        <p:txBody>
          <a:bodyPr>
            <a:normAutofit fontScale="92500" lnSpcReduction="10000"/>
          </a:bodyPr>
          <a:lstStyle/>
          <a:p>
            <a:pPr marL="0" indent="0">
              <a:buNone/>
            </a:pPr>
            <a:r>
              <a:rPr lang="en-US" dirty="0"/>
              <a:t>Steps for preparing for the DMS Policy: </a:t>
            </a:r>
          </a:p>
          <a:p>
            <a:r>
              <a:rPr lang="en-US" b="1" dirty="0"/>
              <a:t>Identify existing resources within your institution </a:t>
            </a:r>
            <a:r>
              <a:rPr lang="en-US" dirty="0"/>
              <a:t>that may be able to assist you, such as data librarians </a:t>
            </a:r>
          </a:p>
          <a:p>
            <a:r>
              <a:rPr lang="en-US" dirty="0"/>
              <a:t>Review examples of relevant sample plans on sharing.nih.gov</a:t>
            </a:r>
          </a:p>
          <a:p>
            <a:r>
              <a:rPr lang="en-US" dirty="0"/>
              <a:t>Try </a:t>
            </a:r>
            <a:r>
              <a:rPr lang="en-US" b="1" dirty="0"/>
              <a:t>drafting a Data Management and Sharing Plan</a:t>
            </a:r>
            <a:r>
              <a:rPr lang="en-US" dirty="0"/>
              <a:t> for your work based on the recommended elements </a:t>
            </a:r>
            <a:br>
              <a:rPr lang="en-US" dirty="0"/>
            </a:br>
            <a:r>
              <a:rPr lang="en-US" dirty="0"/>
              <a:t>(</a:t>
            </a:r>
            <a:r>
              <a:rPr lang="en-US" dirty="0">
                <a:hlinkClick r:id="rId3"/>
              </a:rPr>
              <a:t>NOT-OD-21-014</a:t>
            </a:r>
            <a:r>
              <a:rPr lang="en-US" dirty="0"/>
              <a:t>)</a:t>
            </a:r>
          </a:p>
          <a:p>
            <a:r>
              <a:rPr lang="en-US" b="1" dirty="0"/>
              <a:t>Review your past data sharing practices</a:t>
            </a:r>
            <a:r>
              <a:rPr lang="en-US" dirty="0"/>
              <a:t> to meet other funder or publisher expectations and consider what you may need to update for the new DMS Policy</a:t>
            </a:r>
          </a:p>
          <a:p>
            <a:r>
              <a:rPr lang="en-US" b="1" dirty="0"/>
              <a:t>Read FOA </a:t>
            </a:r>
            <a:r>
              <a:rPr lang="en-US" dirty="0"/>
              <a:t>for any ICO or program-specific DMS requirements</a:t>
            </a:r>
          </a:p>
        </p:txBody>
      </p:sp>
      <p:sp>
        <p:nvSpPr>
          <p:cNvPr id="4" name="Slide Number Placeholder 3">
            <a:extLst>
              <a:ext uri="{FF2B5EF4-FFF2-40B4-BE49-F238E27FC236}">
                <a16:creationId xmlns:a16="http://schemas.microsoft.com/office/drawing/2014/main" id="{60668139-DCE2-7B0B-34D2-8B488F8FC5DA}"/>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28</a:t>
            </a:fld>
            <a:endParaRPr lang="en-US"/>
          </a:p>
        </p:txBody>
      </p:sp>
    </p:spTree>
    <p:extLst>
      <p:ext uri="{BB962C8B-B14F-4D97-AF65-F5344CB8AC3E}">
        <p14:creationId xmlns:p14="http://schemas.microsoft.com/office/powerpoint/2010/main" val="12160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28365-5C2D-461A-8BA6-220FBD6DB1FD}"/>
              </a:ext>
            </a:extLst>
          </p:cNvPr>
          <p:cNvSpPr>
            <a:spLocks noGrp="1"/>
          </p:cNvSpPr>
          <p:nvPr>
            <p:ph type="title"/>
          </p:nvPr>
        </p:nvSpPr>
        <p:spPr/>
        <p:txBody>
          <a:bodyPr/>
          <a:lstStyle/>
          <a:p>
            <a:r>
              <a:rPr lang="en-US"/>
              <a:t>For More Information…</a:t>
            </a:r>
          </a:p>
        </p:txBody>
      </p:sp>
      <p:pic>
        <p:nvPicPr>
          <p:cNvPr id="5" name="Content Placeholder 4" descr="screenshot of NIH Scientific Data Sharing website">
            <a:extLst>
              <a:ext uri="{FF2B5EF4-FFF2-40B4-BE49-F238E27FC236}">
                <a16:creationId xmlns:a16="http://schemas.microsoft.com/office/drawing/2014/main" id="{AA46BD89-8751-414F-87C1-52DE9404A047}"/>
              </a:ext>
              <a:ext uri="{C183D7F6-B498-43B3-948B-1728B52AA6E4}">
                <adec:decorative xmlns:adec="http://schemas.microsoft.com/office/drawing/2017/decorative" val="0"/>
              </a:ext>
            </a:extLst>
          </p:cNvPr>
          <p:cNvPicPr>
            <a:picLocks noGrp="1" noChangeAspect="1"/>
          </p:cNvPicPr>
          <p:nvPr>
            <p:ph sz="half" idx="1"/>
          </p:nvPr>
        </p:nvPicPr>
        <p:blipFill rotWithShape="1">
          <a:blip r:embed="rId3"/>
          <a:srcRect r="11676" b="14615"/>
          <a:stretch/>
        </p:blipFill>
        <p:spPr>
          <a:xfrm>
            <a:off x="470452" y="1503612"/>
            <a:ext cx="5367467" cy="2754688"/>
          </a:xfrm>
          <a:prstGeom prst="rect">
            <a:avLst/>
          </a:prstGeom>
          <a:ln>
            <a:noFill/>
          </a:ln>
          <a:effectLst>
            <a:outerShdw blurRad="292100" dist="139700" dir="2700000" algn="tl" rotWithShape="0">
              <a:srgbClr val="333333">
                <a:alpha val="65000"/>
              </a:srgbClr>
            </a:outerShdw>
          </a:effectLst>
        </p:spPr>
      </p:pic>
      <p:pic>
        <p:nvPicPr>
          <p:cNvPr id="4" name="Picture 3" descr="screenshot of DMS section of website">
            <a:extLst>
              <a:ext uri="{FF2B5EF4-FFF2-40B4-BE49-F238E27FC236}">
                <a16:creationId xmlns:a16="http://schemas.microsoft.com/office/drawing/2014/main" id="{0D9F6ACA-DC87-4AA8-85C5-CD0631004F32}"/>
              </a:ext>
            </a:extLst>
          </p:cNvPr>
          <p:cNvPicPr>
            <a:picLocks noChangeAspect="1"/>
          </p:cNvPicPr>
          <p:nvPr/>
        </p:nvPicPr>
        <p:blipFill rotWithShape="1">
          <a:blip r:embed="rId4"/>
          <a:srcRect r="7720" b="15177"/>
          <a:stretch/>
        </p:blipFill>
        <p:spPr>
          <a:xfrm>
            <a:off x="1111919" y="3123996"/>
            <a:ext cx="5471098" cy="2402662"/>
          </a:xfrm>
          <a:prstGeom prst="rect">
            <a:avLst/>
          </a:prstGeom>
          <a:ln>
            <a:noFill/>
          </a:ln>
          <a:effectLst>
            <a:outerShdw blurRad="292100" dist="139700" dir="2700000" algn="tl" rotWithShape="0">
              <a:srgbClr val="333333">
                <a:alpha val="65000"/>
              </a:srgbClr>
            </a:outerShdw>
          </a:effectLst>
        </p:spPr>
      </p:pic>
      <p:pic>
        <p:nvPicPr>
          <p:cNvPr id="7" name="Picture 6" descr="screenshot of &quot;learning&quot; page of website">
            <a:extLst>
              <a:ext uri="{FF2B5EF4-FFF2-40B4-BE49-F238E27FC236}">
                <a16:creationId xmlns:a16="http://schemas.microsoft.com/office/drawing/2014/main" id="{82BDB9CE-2F5E-44F5-B15C-E0531A73977E}"/>
              </a:ext>
            </a:extLst>
          </p:cNvPr>
          <p:cNvPicPr>
            <a:picLocks noChangeAspect="1"/>
          </p:cNvPicPr>
          <p:nvPr/>
        </p:nvPicPr>
        <p:blipFill rotWithShape="1">
          <a:blip r:embed="rId5"/>
          <a:srcRect b="47595"/>
          <a:stretch/>
        </p:blipFill>
        <p:spPr>
          <a:xfrm>
            <a:off x="4443741" y="4409996"/>
            <a:ext cx="4278551" cy="2096052"/>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511209A2-1E7F-49C6-AC5C-BCF8E1433ED3}"/>
              </a:ext>
            </a:extLst>
          </p:cNvPr>
          <p:cNvSpPr>
            <a:spLocks noGrp="1"/>
          </p:cNvSpPr>
          <p:nvPr>
            <p:ph sz="half" idx="2"/>
          </p:nvPr>
        </p:nvSpPr>
        <p:spPr>
          <a:xfrm>
            <a:off x="6915583" y="1368603"/>
            <a:ext cx="5138531" cy="3024706"/>
          </a:xfrm>
        </p:spPr>
        <p:txBody>
          <a:bodyPr vert="horz" lIns="91440" tIns="45720" rIns="91440" bIns="45720" rtlCol="0" anchor="t">
            <a:normAutofit fontScale="92500" lnSpcReduction="10000"/>
          </a:bodyPr>
          <a:lstStyle/>
          <a:p>
            <a:pPr marL="0" indent="0">
              <a:lnSpc>
                <a:spcPct val="108000"/>
              </a:lnSpc>
              <a:spcAft>
                <a:spcPts val="600"/>
              </a:spcAft>
              <a:buNone/>
            </a:pPr>
            <a:r>
              <a:rPr lang="en-US" b="1" dirty="0">
                <a:latin typeface="Open Sans"/>
                <a:ea typeface="Open Sans"/>
                <a:cs typeface="Open Sans"/>
              </a:rPr>
              <a:t>Website: </a:t>
            </a:r>
            <a:r>
              <a:rPr lang="en-US" dirty="0">
                <a:latin typeface="Open Sans"/>
                <a:ea typeface="Open Sans"/>
                <a:cs typeface="Open Sans"/>
                <a:hlinkClick r:id="rId6"/>
              </a:rPr>
              <a:t>NIH Scientific Data Sharing</a:t>
            </a:r>
            <a:endParaRPr lang="en-US" b="1" dirty="0">
              <a:solidFill>
                <a:srgbClr val="5F5F5F"/>
              </a:solidFill>
              <a:hlinkClick r:id="rId7">
                <a:extLst>
                  <a:ext uri="{A12FA001-AC4F-418D-AE19-62706E023703}">
                    <ahyp:hlinkClr xmlns:ahyp="http://schemas.microsoft.com/office/drawing/2018/hyperlinkcolor" val="tx"/>
                  </a:ext>
                </a:extLst>
              </a:hlinkClick>
            </a:endParaRPr>
          </a:p>
          <a:p>
            <a:pPr marL="0" indent="0">
              <a:lnSpc>
                <a:spcPct val="108000"/>
              </a:lnSpc>
              <a:spcAft>
                <a:spcPts val="600"/>
              </a:spcAft>
              <a:buNone/>
            </a:pPr>
            <a:r>
              <a:rPr lang="en-US" b="1" dirty="0">
                <a:latin typeface="Open Sans"/>
                <a:ea typeface="Open Sans"/>
                <a:cs typeface="Open Sans"/>
              </a:rPr>
              <a:t>FAQs: </a:t>
            </a:r>
            <a:r>
              <a:rPr lang="en-US" dirty="0">
                <a:latin typeface="Open Sans"/>
                <a:ea typeface="Open Sans"/>
                <a:cs typeface="Open Sans"/>
                <a:hlinkClick r:id="rId8"/>
              </a:rPr>
              <a:t>DMS Policy FAQs</a:t>
            </a:r>
            <a:endParaRPr lang="en-US" dirty="0">
              <a:latin typeface="Open Sans"/>
              <a:ea typeface="Open Sans"/>
              <a:cs typeface="Open Sans"/>
              <a:hlinkClick r:id="rId6">
                <a:extLst>
                  <a:ext uri="{A12FA001-AC4F-418D-AE19-62706E023703}">
                    <ahyp:hlinkClr xmlns:ahyp="http://schemas.microsoft.com/office/drawing/2018/hyperlinkcolor" val="tx"/>
                  </a:ext>
                </a:extLst>
              </a:hlinkClick>
            </a:endParaRPr>
          </a:p>
          <a:p>
            <a:pPr marL="0" indent="0">
              <a:lnSpc>
                <a:spcPct val="108000"/>
              </a:lnSpc>
              <a:spcAft>
                <a:spcPts val="600"/>
              </a:spcAft>
              <a:buNone/>
            </a:pPr>
            <a:r>
              <a:rPr lang="en-US" b="1" dirty="0">
                <a:latin typeface="Open Sans"/>
                <a:ea typeface="Open Sans"/>
                <a:cs typeface="Open Sans"/>
              </a:rPr>
              <a:t>Email Box: </a:t>
            </a:r>
            <a:r>
              <a:rPr lang="en-US" dirty="0">
                <a:latin typeface="Open Sans"/>
                <a:ea typeface="Open Sans"/>
                <a:cs typeface="Open Sans"/>
                <a:hlinkClick r:id="rId9"/>
              </a:rPr>
              <a:t>Sharing@nih.gov</a:t>
            </a:r>
            <a:endParaRPr lang="en-US" dirty="0">
              <a:latin typeface="Open Sans"/>
              <a:ea typeface="Open Sans"/>
              <a:cs typeface="Open Sans"/>
            </a:endParaRPr>
          </a:p>
          <a:p>
            <a:pPr marL="0" indent="0">
              <a:lnSpc>
                <a:spcPct val="108000"/>
              </a:lnSpc>
              <a:spcAft>
                <a:spcPts val="600"/>
              </a:spcAft>
              <a:buNone/>
            </a:pPr>
            <a:r>
              <a:rPr lang="en-US" b="1" dirty="0">
                <a:latin typeface="Open Sans"/>
                <a:ea typeface="Open Sans"/>
                <a:cs typeface="Open Sans"/>
              </a:rPr>
              <a:t>Webinar Series: </a:t>
            </a:r>
            <a:r>
              <a:rPr lang="en-US" dirty="0">
                <a:latin typeface="Open Sans"/>
                <a:ea typeface="Open Sans"/>
                <a:cs typeface="Open Sans"/>
                <a:hlinkClick r:id="rId10"/>
              </a:rPr>
              <a:t>NIH DMS Policy Implementation</a:t>
            </a:r>
            <a:endParaRPr lang="en-US" dirty="0">
              <a:latin typeface="Open Sans"/>
              <a:ea typeface="Open Sans"/>
              <a:cs typeface="Open Sans"/>
            </a:endParaRPr>
          </a:p>
          <a:p>
            <a:endParaRPr lang="en-US" dirty="0"/>
          </a:p>
          <a:p>
            <a:pPr lvl="1"/>
            <a:endParaRPr lang="en-US" dirty="0"/>
          </a:p>
        </p:txBody>
      </p:sp>
      <p:sp>
        <p:nvSpPr>
          <p:cNvPr id="8" name="Slide Number Placeholder 3">
            <a:extLst>
              <a:ext uri="{FF2B5EF4-FFF2-40B4-BE49-F238E27FC236}">
                <a16:creationId xmlns:a16="http://schemas.microsoft.com/office/drawing/2014/main" id="{13BED8D8-6A7D-4A58-BD74-04E8FA33C45E}"/>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29</a:t>
            </a:fld>
            <a:endParaRPr lang="en-US" dirty="0"/>
          </a:p>
        </p:txBody>
      </p:sp>
    </p:spTree>
    <p:extLst>
      <p:ext uri="{BB962C8B-B14F-4D97-AF65-F5344CB8AC3E}">
        <p14:creationId xmlns:p14="http://schemas.microsoft.com/office/powerpoint/2010/main" val="239857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AB8E-518B-4778-9190-2801710AD534}"/>
              </a:ext>
            </a:extLst>
          </p:cNvPr>
          <p:cNvSpPr>
            <a:spLocks noGrp="1"/>
          </p:cNvSpPr>
          <p:nvPr>
            <p:ph type="title"/>
          </p:nvPr>
        </p:nvSpPr>
        <p:spPr/>
        <p:txBody>
          <a:bodyPr/>
          <a:lstStyle/>
          <a:p>
            <a:r>
              <a:rPr lang="en-US" dirty="0"/>
              <a:t>Polling question 1</a:t>
            </a:r>
          </a:p>
        </p:txBody>
      </p:sp>
      <p:sp>
        <p:nvSpPr>
          <p:cNvPr id="3" name="Content Placeholder 2">
            <a:extLst>
              <a:ext uri="{FF2B5EF4-FFF2-40B4-BE49-F238E27FC236}">
                <a16:creationId xmlns:a16="http://schemas.microsoft.com/office/drawing/2014/main" id="{35137792-9384-4547-8F9A-5B32CB86697F}"/>
              </a:ext>
            </a:extLst>
          </p:cNvPr>
          <p:cNvSpPr>
            <a:spLocks noGrp="1"/>
          </p:cNvSpPr>
          <p:nvPr>
            <p:ph idx="1"/>
          </p:nvPr>
        </p:nvSpPr>
        <p:spPr/>
        <p:txBody>
          <a:bodyPr/>
          <a:lstStyle/>
          <a:p>
            <a:pPr marL="0" indent="0" algn="ctr">
              <a:buNone/>
              <a:tabLst>
                <a:tab pos="3540125" algn="l"/>
              </a:tabLst>
            </a:pPr>
            <a:endParaRPr lang="en-US" dirty="0"/>
          </a:p>
          <a:p>
            <a:pPr marL="0" indent="0" algn="ctr">
              <a:buNone/>
              <a:tabLst>
                <a:tab pos="3540125" algn="l"/>
              </a:tabLst>
            </a:pPr>
            <a:endParaRPr lang="en-US" b="1" dirty="0"/>
          </a:p>
          <a:p>
            <a:pPr marL="0" indent="0" algn="ctr">
              <a:buNone/>
              <a:tabLst>
                <a:tab pos="3540125" algn="l"/>
              </a:tabLst>
            </a:pPr>
            <a:endParaRPr lang="en-US" b="1" dirty="0"/>
          </a:p>
          <a:p>
            <a:pPr marL="0" indent="0">
              <a:buNone/>
              <a:tabLst>
                <a:tab pos="3540125" algn="l"/>
              </a:tabLst>
            </a:pPr>
            <a:r>
              <a:rPr lang="en-US" b="1" dirty="0"/>
              <a:t>	</a:t>
            </a:r>
            <a:r>
              <a:rPr lang="en-US" sz="3600" b="1" dirty="0"/>
              <a:t>Are</a:t>
            </a:r>
            <a:r>
              <a:rPr lang="en-US" sz="3600" b="1"/>
              <a:t> </a:t>
            </a:r>
            <a:r>
              <a:rPr lang="en-US" sz="3600" b="1" dirty="0"/>
              <a:t>you a:</a:t>
            </a:r>
          </a:p>
          <a:p>
            <a:pPr marL="4057650" lvl="8" indent="-514350">
              <a:buAutoNum type="arabicParenBoth"/>
            </a:pPr>
            <a:r>
              <a:rPr lang="en-US" sz="3200" b="1" dirty="0"/>
              <a:t>Researcher</a:t>
            </a:r>
          </a:p>
          <a:p>
            <a:pPr marL="4057650" lvl="8" indent="-514350">
              <a:buAutoNum type="arabicParenBoth"/>
            </a:pPr>
            <a:r>
              <a:rPr lang="en-US" sz="3200" b="1" dirty="0"/>
              <a:t>Research Administrator</a:t>
            </a:r>
          </a:p>
          <a:p>
            <a:pPr marL="4057650" lvl="8" indent="-514350">
              <a:buAutoNum type="arabicParenBoth"/>
            </a:pPr>
            <a:r>
              <a:rPr lang="en-US" sz="3200" b="1" dirty="0"/>
              <a:t>Other?</a:t>
            </a:r>
          </a:p>
        </p:txBody>
      </p:sp>
      <p:sp>
        <p:nvSpPr>
          <p:cNvPr id="4" name="Slide Number Placeholder 3">
            <a:extLst>
              <a:ext uri="{FF2B5EF4-FFF2-40B4-BE49-F238E27FC236}">
                <a16:creationId xmlns:a16="http://schemas.microsoft.com/office/drawing/2014/main" id="{0EC60329-2502-4CDF-9F47-B16EAE0FF287}"/>
              </a:ext>
            </a:extLst>
          </p:cNvPr>
          <p:cNvSpPr>
            <a:spLocks noGrp="1"/>
          </p:cNvSpPr>
          <p:nvPr>
            <p:ph type="sldNum" sz="quarter" idx="10"/>
          </p:nvPr>
        </p:nvSpPr>
        <p:spPr/>
        <p:txBody>
          <a:bodyPr/>
          <a:lstStyle/>
          <a:p>
            <a:fld id="{60583324-AE1C-3546-A724-4BA4670D7901}" type="slidenum">
              <a:rPr lang="en-US" smtClean="0"/>
              <a:pPr/>
              <a:t>3</a:t>
            </a:fld>
            <a:endParaRPr lang="en-US"/>
          </a:p>
        </p:txBody>
      </p:sp>
    </p:spTree>
    <p:extLst>
      <p:ext uri="{BB962C8B-B14F-4D97-AF65-F5344CB8AC3E}">
        <p14:creationId xmlns:p14="http://schemas.microsoft.com/office/powerpoint/2010/main" val="377384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FE4AC0-2CBE-2438-49D8-3D8A83DB14F1}"/>
              </a:ext>
            </a:extLst>
          </p:cNvPr>
          <p:cNvSpPr>
            <a:spLocks noGrp="1"/>
          </p:cNvSpPr>
          <p:nvPr>
            <p:ph type="title"/>
          </p:nvPr>
        </p:nvSpPr>
        <p:spPr>
          <a:xfrm>
            <a:off x="1524000" y="3147218"/>
            <a:ext cx="10160000" cy="563563"/>
          </a:xfrm>
        </p:spPr>
        <p:txBody>
          <a:bodyPr/>
          <a:lstStyle/>
          <a:p>
            <a:pPr algn="ctr"/>
            <a:r>
              <a:rPr lang="en-US" dirty="0">
                <a:solidFill>
                  <a:schemeClr val="tx1"/>
                </a:solidFill>
              </a:rPr>
              <a:t>Extra Slides</a:t>
            </a:r>
          </a:p>
        </p:txBody>
      </p:sp>
      <p:sp>
        <p:nvSpPr>
          <p:cNvPr id="5" name="Slide Number Placeholder 4">
            <a:extLst>
              <a:ext uri="{FF2B5EF4-FFF2-40B4-BE49-F238E27FC236}">
                <a16:creationId xmlns:a16="http://schemas.microsoft.com/office/drawing/2014/main" id="{050FE5FD-D75B-5116-66F7-F9C6A8BEBB75}"/>
              </a:ext>
            </a:extLst>
          </p:cNvPr>
          <p:cNvSpPr>
            <a:spLocks noGrp="1"/>
          </p:cNvSpPr>
          <p:nvPr>
            <p:ph type="sldNum" sz="quarter" idx="10"/>
          </p:nvPr>
        </p:nvSpPr>
        <p:spPr/>
        <p:txBody>
          <a:bodyPr/>
          <a:lstStyle/>
          <a:p>
            <a:fld id="{FEE19172-03F7-3348-B569-171F00250647}" type="slidenum">
              <a:rPr lang="en-US" smtClean="0"/>
              <a:pPr/>
              <a:t>30</a:t>
            </a:fld>
            <a:endParaRPr lang="en-US"/>
          </a:p>
        </p:txBody>
      </p:sp>
    </p:spTree>
    <p:extLst>
      <p:ext uri="{BB962C8B-B14F-4D97-AF65-F5344CB8AC3E}">
        <p14:creationId xmlns:p14="http://schemas.microsoft.com/office/powerpoint/2010/main" val="373603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EF3D3-1E18-FBBF-27A0-58EE491DD541}"/>
              </a:ext>
            </a:extLst>
          </p:cNvPr>
          <p:cNvSpPr>
            <a:spLocks noGrp="1"/>
          </p:cNvSpPr>
          <p:nvPr>
            <p:ph type="title"/>
          </p:nvPr>
        </p:nvSpPr>
        <p:spPr/>
        <p:txBody>
          <a:bodyPr/>
          <a:lstStyle/>
          <a:p>
            <a:r>
              <a:rPr lang="en-US" dirty="0"/>
              <a:t>Policy and Supplemental Information</a:t>
            </a:r>
          </a:p>
        </p:txBody>
      </p:sp>
      <p:sp>
        <p:nvSpPr>
          <p:cNvPr id="5" name="Content Placeholder 4">
            <a:extLst>
              <a:ext uri="{FF2B5EF4-FFF2-40B4-BE49-F238E27FC236}">
                <a16:creationId xmlns:a16="http://schemas.microsoft.com/office/drawing/2014/main" id="{483CA208-0443-8A8F-902E-612ACD8FF3D1}"/>
              </a:ext>
            </a:extLst>
          </p:cNvPr>
          <p:cNvSpPr>
            <a:spLocks noGrp="1"/>
          </p:cNvSpPr>
          <p:nvPr>
            <p:ph idx="1"/>
          </p:nvPr>
        </p:nvSpPr>
        <p:spPr/>
        <p:txBody>
          <a:bodyPr>
            <a:normAutofit fontScale="92500" lnSpcReduction="20000"/>
          </a:bodyPr>
          <a:lstStyle/>
          <a:p>
            <a:pPr lvl="0"/>
            <a:r>
              <a:rPr lang="en-US" sz="2800" b="1" noProof="0" dirty="0">
                <a:hlinkClick r:id="rId2"/>
              </a:rPr>
              <a:t>NOT-OD-21-013</a:t>
            </a:r>
            <a:r>
              <a:rPr lang="en-US" sz="2800" noProof="0" dirty="0"/>
              <a:t> – Final NIH Policy for Data Management and Sharing</a:t>
            </a:r>
            <a:br>
              <a:rPr lang="en-US" sz="2800" noProof="0" dirty="0"/>
            </a:br>
            <a:endParaRPr lang="en-US" sz="2800" noProof="0" dirty="0"/>
          </a:p>
          <a:p>
            <a:pPr lvl="0"/>
            <a:r>
              <a:rPr lang="en-US" sz="2800" b="1" noProof="0" dirty="0">
                <a:hlinkClick r:id="rId3"/>
              </a:rPr>
              <a:t>NOT-OD-21-014</a:t>
            </a:r>
            <a:r>
              <a:rPr lang="en-US" sz="2800" noProof="0" dirty="0"/>
              <a:t> – Supplemental Information to the NIH Policy for Data Management and Sharing: Elements of an NIH Data Management and Sharing Plan</a:t>
            </a:r>
            <a:br>
              <a:rPr lang="en-US" sz="2800" noProof="0" dirty="0"/>
            </a:br>
            <a:endParaRPr lang="en-US" sz="2800" noProof="0" dirty="0"/>
          </a:p>
          <a:p>
            <a:pPr lvl="0"/>
            <a:r>
              <a:rPr lang="en-US" sz="2800" b="1" noProof="0" dirty="0">
                <a:hlinkClick r:id="rId4"/>
              </a:rPr>
              <a:t>NOT-OD-21-015</a:t>
            </a:r>
            <a:r>
              <a:rPr lang="en-US" sz="2800" noProof="0" dirty="0"/>
              <a:t> – Supplemental Information to the NIH Policy for Data Management and Sharing: Allowable Costs for Data Management and Sharing</a:t>
            </a:r>
            <a:br>
              <a:rPr lang="en-US" sz="2800" noProof="0" dirty="0"/>
            </a:br>
            <a:endParaRPr lang="en-US" sz="2800" noProof="0" dirty="0"/>
          </a:p>
          <a:p>
            <a:pPr lvl="0"/>
            <a:r>
              <a:rPr lang="en-US" sz="2800" b="1" noProof="0" dirty="0">
                <a:hlinkClick r:id="rId5"/>
              </a:rPr>
              <a:t>NOT-OD-21-016</a:t>
            </a:r>
            <a:r>
              <a:rPr lang="en-US" sz="2800" noProof="0" dirty="0"/>
              <a:t> – Supplemental Information to the NIH Policy for Data Management and Sharing: Selecting a Repository for Data Resulting from NIH-Supported Research</a:t>
            </a:r>
          </a:p>
        </p:txBody>
      </p:sp>
      <p:sp>
        <p:nvSpPr>
          <p:cNvPr id="3" name="Slide Number Placeholder 2">
            <a:extLst>
              <a:ext uri="{FF2B5EF4-FFF2-40B4-BE49-F238E27FC236}">
                <a16:creationId xmlns:a16="http://schemas.microsoft.com/office/drawing/2014/main" id="{262C762A-9D14-F59C-A45A-6605412EDECA}"/>
              </a:ext>
            </a:extLst>
          </p:cNvPr>
          <p:cNvSpPr>
            <a:spLocks noGrp="1"/>
          </p:cNvSpPr>
          <p:nvPr>
            <p:ph type="sldNum" sz="quarter" idx="10"/>
          </p:nvPr>
        </p:nvSpPr>
        <p:spPr/>
        <p:txBody>
          <a:bodyPr/>
          <a:lstStyle/>
          <a:p>
            <a:fld id="{D303D29F-C580-5C4D-AAA1-94293C4E9288}" type="slidenum">
              <a:rPr lang="en-US" smtClean="0"/>
              <a:pPr/>
              <a:t>31</a:t>
            </a:fld>
            <a:endParaRPr lang="en-US"/>
          </a:p>
        </p:txBody>
      </p:sp>
    </p:spTree>
    <p:extLst>
      <p:ext uri="{BB962C8B-B14F-4D97-AF65-F5344CB8AC3E}">
        <p14:creationId xmlns:p14="http://schemas.microsoft.com/office/powerpoint/2010/main" val="117685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B4A5-2C38-C936-7525-D1B58832F12A}"/>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Relevant Notices</a:t>
            </a:r>
            <a:endParaRPr lang="en-US" dirty="0"/>
          </a:p>
        </p:txBody>
      </p:sp>
      <p:sp>
        <p:nvSpPr>
          <p:cNvPr id="3" name="Content Placeholder 2">
            <a:extLst>
              <a:ext uri="{FF2B5EF4-FFF2-40B4-BE49-F238E27FC236}">
                <a16:creationId xmlns:a16="http://schemas.microsoft.com/office/drawing/2014/main" id="{FAF650B0-C230-1EF7-ADB4-B53844DF820C}"/>
              </a:ext>
            </a:extLst>
          </p:cNvPr>
          <p:cNvSpPr>
            <a:spLocks noGrp="1"/>
          </p:cNvSpPr>
          <p:nvPr>
            <p:ph idx="1"/>
          </p:nvPr>
        </p:nvSpPr>
        <p:spPr/>
        <p:txBody>
          <a:bodyPr>
            <a:normAutofit fontScale="70000" lnSpcReduction="20000"/>
          </a:bodyPr>
          <a:lstStyle/>
          <a:p>
            <a:pPr marL="342900" indent="-342900">
              <a:spcAft>
                <a:spcPts val="1200"/>
              </a:spcAft>
              <a:buClr>
                <a:srgbClr val="0070C0"/>
              </a:buClr>
              <a:buFont typeface="Arial" panose="020B0604020202020204" pitchFamily="34" charset="0"/>
              <a:buChar char="•"/>
            </a:pPr>
            <a:r>
              <a:rPr lang="en-US" sz="3200" b="1" dirty="0">
                <a:solidFill>
                  <a:schemeClr val="accent2"/>
                </a:solidFill>
                <a:latin typeface="Arial" panose="020B0604020202020204" pitchFamily="34" charset="0"/>
                <a:cs typeface="Arial" panose="020B0604020202020204" pitchFamily="34" charset="0"/>
                <a:hlinkClick r:id="rId2"/>
              </a:rPr>
              <a:t>NOT-OD-22-189</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Implementation Details for the NIH Data Management and Sharing Policy (August 5)</a:t>
            </a:r>
          </a:p>
          <a:p>
            <a:pPr marL="342900" indent="-342900">
              <a:spcAft>
                <a:spcPts val="1200"/>
              </a:spcAft>
              <a:buClr>
                <a:srgbClr val="0070C0"/>
              </a:buClr>
            </a:pPr>
            <a:r>
              <a:rPr lang="en-US" sz="3200" b="1" dirty="0">
                <a:solidFill>
                  <a:schemeClr val="accent2"/>
                </a:solidFill>
                <a:latin typeface="Arial" panose="020B0604020202020204" pitchFamily="34" charset="0"/>
                <a:cs typeface="Arial" panose="020B0604020202020204" pitchFamily="34" charset="0"/>
                <a:hlinkClick r:id="rId3"/>
              </a:rPr>
              <a:t>NOT-OD-22-195</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New NIH "FORMS-H" Grant Application Forms and Instructions Coming for Due Dates on or after January 25, 2023 (August 8)</a:t>
            </a:r>
          </a:p>
          <a:p>
            <a:pPr marL="342900" indent="-342900">
              <a:spcAft>
                <a:spcPts val="1200"/>
              </a:spcAft>
              <a:buClr>
                <a:srgbClr val="0070C0"/>
              </a:buClr>
              <a:buFont typeface="Arial" panose="020B0604020202020204" pitchFamily="34" charset="0"/>
              <a:buChar char="•"/>
            </a:pPr>
            <a:r>
              <a:rPr lang="en-US" sz="3200" b="1" dirty="0">
                <a:solidFill>
                  <a:schemeClr val="accent2"/>
                </a:solidFill>
                <a:latin typeface="Arial" panose="020B0604020202020204" pitchFamily="34" charset="0"/>
                <a:cs typeface="Arial" panose="020B0604020202020204" pitchFamily="34" charset="0"/>
                <a:hlinkClick r:id="rId4"/>
              </a:rPr>
              <a:t>NOT-OD-22-198</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Implementation Changes for Genomic Data Sharing Plans Included with Applications Due on or after January 25, 2023 (August 31) </a:t>
            </a:r>
          </a:p>
          <a:p>
            <a:pPr marL="342900" indent="-342900">
              <a:spcAft>
                <a:spcPts val="1200"/>
              </a:spcAft>
              <a:buClr>
                <a:srgbClr val="0070C0"/>
              </a:buClr>
            </a:pPr>
            <a:r>
              <a:rPr lang="en-US" sz="3200" b="1" dirty="0">
                <a:solidFill>
                  <a:schemeClr val="accent2"/>
                </a:solidFill>
                <a:latin typeface="Arial" panose="020B0604020202020204" pitchFamily="34" charset="0"/>
                <a:cs typeface="Arial" panose="020B0604020202020204" pitchFamily="34" charset="0"/>
                <a:hlinkClick r:id="rId5"/>
              </a:rPr>
              <a:t>NOT-OD-22-213</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Supplemental Information to the NIH Policy for Data Management and Sharing: Protecting Privacy When Sharing Human Research Participant Data (September 21) </a:t>
            </a:r>
          </a:p>
          <a:p>
            <a:pPr marL="342900" indent="-342900">
              <a:spcAft>
                <a:spcPts val="1200"/>
              </a:spcAft>
              <a:buClr>
                <a:srgbClr val="0070C0"/>
              </a:buClr>
            </a:pPr>
            <a:r>
              <a:rPr lang="en-US" sz="3200" b="1" dirty="0">
                <a:solidFill>
                  <a:schemeClr val="accent2"/>
                </a:solidFill>
                <a:latin typeface="Arial" panose="020B0604020202020204" pitchFamily="34" charset="0"/>
                <a:cs typeface="Arial" panose="020B0604020202020204" pitchFamily="34" charset="0"/>
                <a:hlinkClick r:id="rId6"/>
              </a:rPr>
              <a:t>NOT-OD-22-214</a:t>
            </a:r>
            <a:r>
              <a:rPr lang="en-US" sz="3200" b="1" dirty="0">
                <a:solidFill>
                  <a:schemeClr val="accent2"/>
                </a:solidFill>
                <a:latin typeface="Arial" panose="020B0604020202020204" pitchFamily="34" charset="0"/>
                <a:cs typeface="Arial" panose="020B0604020202020204" pitchFamily="34" charset="0"/>
              </a:rPr>
              <a:t> </a:t>
            </a:r>
            <a:r>
              <a:rPr lang="en-US" noProof="0" dirty="0"/>
              <a:t>–</a:t>
            </a:r>
            <a:r>
              <a:rPr lang="en-US" sz="3200" b="1" dirty="0">
                <a:solidFill>
                  <a:schemeClr val="accent2"/>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Supplemental Information to the NIH Policy for Data Management and Sharing: Responsible Management and Sharing of American Indian/Alaska Native Participant Data (September 21)</a:t>
            </a:r>
          </a:p>
        </p:txBody>
      </p:sp>
      <p:sp>
        <p:nvSpPr>
          <p:cNvPr id="4" name="Slide Number Placeholder 3">
            <a:extLst>
              <a:ext uri="{FF2B5EF4-FFF2-40B4-BE49-F238E27FC236}">
                <a16:creationId xmlns:a16="http://schemas.microsoft.com/office/drawing/2014/main" id="{5107FAAB-5AD3-312F-C8E6-90F496E9C3B8}"/>
              </a:ext>
            </a:extLst>
          </p:cNvPr>
          <p:cNvSpPr>
            <a:spLocks noGrp="1"/>
          </p:cNvSpPr>
          <p:nvPr>
            <p:ph type="sldNum" sz="quarter" idx="10"/>
          </p:nvPr>
        </p:nvSpPr>
        <p:spPr/>
        <p:txBody>
          <a:bodyPr/>
          <a:lstStyle/>
          <a:p>
            <a:fld id="{60583324-AE1C-3546-A724-4BA4670D7901}" type="slidenum">
              <a:rPr lang="en-US" smtClean="0"/>
              <a:pPr/>
              <a:t>32</a:t>
            </a:fld>
            <a:endParaRPr lang="en-US"/>
          </a:p>
        </p:txBody>
      </p:sp>
    </p:spTree>
    <p:extLst>
      <p:ext uri="{BB962C8B-B14F-4D97-AF65-F5344CB8AC3E}">
        <p14:creationId xmlns:p14="http://schemas.microsoft.com/office/powerpoint/2010/main" val="343628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49E5-0FBF-854F-750D-7BA98891A2AB}"/>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rPr>
              <a:t>Informed Consent and DMS Policy</a:t>
            </a:r>
            <a:endParaRPr lang="en-US" dirty="0"/>
          </a:p>
        </p:txBody>
      </p:sp>
      <p:sp>
        <p:nvSpPr>
          <p:cNvPr id="3" name="Content Placeholder 2">
            <a:extLst>
              <a:ext uri="{FF2B5EF4-FFF2-40B4-BE49-F238E27FC236}">
                <a16:creationId xmlns:a16="http://schemas.microsoft.com/office/drawing/2014/main" id="{3C76CEA9-8EBB-ABA8-8D8D-038398005E25}"/>
              </a:ext>
            </a:extLst>
          </p:cNvPr>
          <p:cNvSpPr>
            <a:spLocks noGrp="1"/>
          </p:cNvSpPr>
          <p:nvPr>
            <p:ph idx="1"/>
          </p:nvPr>
        </p:nvSpPr>
        <p:spPr>
          <a:xfrm>
            <a:off x="609600" y="1066800"/>
            <a:ext cx="8102321" cy="4800600"/>
          </a:xfrm>
        </p:spPr>
        <p:txBody>
          <a:bodyPr>
            <a:normAutofit fontScale="85000" lnSpcReduction="10000"/>
          </a:bodyPr>
          <a:lstStyle/>
          <a:p>
            <a:pPr>
              <a:lnSpc>
                <a:spcPct val="108000"/>
              </a:lnSpc>
            </a:pPr>
            <a:r>
              <a:rPr lang="en-US" dirty="0">
                <a:solidFill>
                  <a:schemeClr val="tx1"/>
                </a:solidFill>
              </a:rPr>
              <a:t>Policy encourages researchers and institutions to establish robust consent processes, but:</a:t>
            </a:r>
          </a:p>
          <a:p>
            <a:pPr lvl="1">
              <a:lnSpc>
                <a:spcPct val="108000"/>
              </a:lnSpc>
            </a:pPr>
            <a:r>
              <a:rPr lang="en-US" dirty="0">
                <a:solidFill>
                  <a:schemeClr val="tx1"/>
                </a:solidFill>
              </a:rPr>
              <a:t>Does not establish additional consent expectations</a:t>
            </a:r>
          </a:p>
          <a:p>
            <a:pPr lvl="1">
              <a:lnSpc>
                <a:spcPct val="108000"/>
              </a:lnSpc>
            </a:pPr>
            <a:r>
              <a:rPr lang="en-US" dirty="0">
                <a:solidFill>
                  <a:schemeClr val="tx1"/>
                </a:solidFill>
              </a:rPr>
              <a:t>Does not require consent be obtained any particular way (e.g., broad consent)</a:t>
            </a:r>
          </a:p>
          <a:p>
            <a:pPr>
              <a:lnSpc>
                <a:spcPct val="108000"/>
              </a:lnSpc>
            </a:pPr>
            <a:endParaRPr lang="en-US" sz="1300" dirty="0">
              <a:solidFill>
                <a:schemeClr val="tx1"/>
              </a:solidFill>
            </a:endParaRPr>
          </a:p>
          <a:p>
            <a:pPr>
              <a:lnSpc>
                <a:spcPct val="108000"/>
              </a:lnSpc>
            </a:pPr>
            <a:r>
              <a:rPr lang="en-US" dirty="0">
                <a:solidFill>
                  <a:schemeClr val="tx1"/>
                </a:solidFill>
              </a:rPr>
              <a:t>Policy recognizes limitations on data sharing based on the informed consent process</a:t>
            </a:r>
          </a:p>
          <a:p>
            <a:pPr>
              <a:lnSpc>
                <a:spcPct val="108000"/>
              </a:lnSpc>
            </a:pPr>
            <a:endParaRPr lang="en-US" sz="1300" dirty="0">
              <a:solidFill>
                <a:schemeClr val="tx1"/>
              </a:solidFill>
            </a:endParaRPr>
          </a:p>
          <a:p>
            <a:pPr>
              <a:lnSpc>
                <a:spcPct val="108000"/>
              </a:lnSpc>
            </a:pPr>
            <a:r>
              <a:rPr lang="en-US" dirty="0">
                <a:solidFill>
                  <a:schemeClr val="tx1"/>
                </a:solidFill>
              </a:rPr>
              <a:t>Informed Consent Resources:</a:t>
            </a:r>
          </a:p>
          <a:p>
            <a:pPr lvl="1">
              <a:lnSpc>
                <a:spcPct val="108000"/>
              </a:lnSpc>
            </a:pPr>
            <a:r>
              <a:rPr lang="en-US" dirty="0">
                <a:solidFill>
                  <a:schemeClr val="tx1"/>
                </a:solidFill>
              </a:rPr>
              <a:t>Points to consider </a:t>
            </a:r>
          </a:p>
          <a:p>
            <a:pPr lvl="1">
              <a:lnSpc>
                <a:spcPct val="108000"/>
              </a:lnSpc>
            </a:pPr>
            <a:r>
              <a:rPr lang="en-US" dirty="0">
                <a:solidFill>
                  <a:schemeClr val="tx1"/>
                </a:solidFill>
              </a:rPr>
              <a:t>Sample language for future use and/or data sharing</a:t>
            </a:r>
          </a:p>
        </p:txBody>
      </p:sp>
      <p:pic>
        <p:nvPicPr>
          <p:cNvPr id="6" name="Picture 5" descr="screenshot of informed consent resource">
            <a:extLst>
              <a:ext uri="{FF2B5EF4-FFF2-40B4-BE49-F238E27FC236}">
                <a16:creationId xmlns:a16="http://schemas.microsoft.com/office/drawing/2014/main" id="{FBF78664-4162-FD7A-D278-880A080AE469}"/>
              </a:ext>
            </a:extLst>
          </p:cNvPr>
          <p:cNvPicPr>
            <a:picLocks noChangeAspect="1"/>
          </p:cNvPicPr>
          <p:nvPr/>
        </p:nvPicPr>
        <p:blipFill rotWithShape="1">
          <a:blip r:embed="rId2"/>
          <a:srcRect r="2499"/>
          <a:stretch/>
        </p:blipFill>
        <p:spPr>
          <a:xfrm>
            <a:off x="8461201" y="1866186"/>
            <a:ext cx="3523544" cy="366548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87CCEA5-EFB5-FC9E-9DD5-F84CFF85D66D}"/>
              </a:ext>
            </a:extLst>
          </p:cNvPr>
          <p:cNvSpPr txBox="1"/>
          <p:nvPr/>
        </p:nvSpPr>
        <p:spPr>
          <a:xfrm>
            <a:off x="4257486" y="5871888"/>
            <a:ext cx="3677028" cy="646331"/>
          </a:xfrm>
          <a:prstGeom prst="rect">
            <a:avLst/>
          </a:prstGeom>
          <a:solidFill>
            <a:srgbClr val="C9E6FB"/>
          </a:solidFill>
        </p:spPr>
        <p:txBody>
          <a:bodyPr wrap="square" lIns="91440" tIns="182880" rIns="91440" bIns="1828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ＭＳ Ｐゴシック" charset="0"/>
                <a:cs typeface="Arial" charset="0"/>
                <a:hlinkClick r:id="rId3"/>
              </a:rPr>
              <a:t>Informed Consent Resource</a:t>
            </a:r>
            <a:endParaRPr kumimoji="0" lang="en-US" sz="1800" b="1" i="0" u="none" strike="noStrike" kern="1200" cap="none" spc="0" normalizeH="0" baseline="0" noProof="0">
              <a:ln>
                <a:noFill/>
              </a:ln>
              <a:solidFill>
                <a:srgbClr val="000000"/>
              </a:solidFill>
              <a:effectLst/>
              <a:uLnTx/>
              <a:uFillTx/>
              <a:latin typeface="Calibri"/>
              <a:ea typeface="ＭＳ Ｐゴシック" charset="0"/>
              <a:cs typeface="Arial" charset="0"/>
            </a:endParaRPr>
          </a:p>
        </p:txBody>
      </p:sp>
      <p:sp>
        <p:nvSpPr>
          <p:cNvPr id="4" name="Slide Number Placeholder 3">
            <a:extLst>
              <a:ext uri="{FF2B5EF4-FFF2-40B4-BE49-F238E27FC236}">
                <a16:creationId xmlns:a16="http://schemas.microsoft.com/office/drawing/2014/main" id="{00AC1259-90D0-12AD-F88A-B29FD8A791D5}"/>
              </a:ext>
            </a:extLst>
          </p:cNvPr>
          <p:cNvSpPr>
            <a:spLocks noGrp="1"/>
          </p:cNvSpPr>
          <p:nvPr>
            <p:ph type="sldNum" sz="quarter" idx="10"/>
          </p:nvPr>
        </p:nvSpPr>
        <p:spPr/>
        <p:txBody>
          <a:bodyPr/>
          <a:lstStyle/>
          <a:p>
            <a:fld id="{60583324-AE1C-3546-A724-4BA4670D7901}" type="slidenum">
              <a:rPr lang="en-US" smtClean="0"/>
              <a:pPr/>
              <a:t>33</a:t>
            </a:fld>
            <a:endParaRPr lang="en-US"/>
          </a:p>
        </p:txBody>
      </p:sp>
    </p:spTree>
    <p:extLst>
      <p:ext uri="{BB962C8B-B14F-4D97-AF65-F5344CB8AC3E}">
        <p14:creationId xmlns:p14="http://schemas.microsoft.com/office/powerpoint/2010/main" val="2488493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C04B-0F2E-664F-EDB4-DDDB3025B516}"/>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ea typeface="Open Sans"/>
                <a:cs typeface="Open Sans"/>
              </a:rPr>
              <a:t>Supplemental Information for Protecting Privacy When Sharing Human Research Participant Data</a:t>
            </a:r>
            <a:endParaRPr lang="en-US" dirty="0"/>
          </a:p>
        </p:txBody>
      </p:sp>
      <p:sp>
        <p:nvSpPr>
          <p:cNvPr id="3" name="Content Placeholder 2">
            <a:extLst>
              <a:ext uri="{FF2B5EF4-FFF2-40B4-BE49-F238E27FC236}">
                <a16:creationId xmlns:a16="http://schemas.microsoft.com/office/drawing/2014/main" id="{6EC9EC99-2FCD-0F0C-D391-63FFB4F55723}"/>
              </a:ext>
            </a:extLst>
          </p:cNvPr>
          <p:cNvSpPr>
            <a:spLocks noGrp="1"/>
          </p:cNvSpPr>
          <p:nvPr>
            <p:ph idx="1"/>
          </p:nvPr>
        </p:nvSpPr>
        <p:spPr/>
        <p:txBody>
          <a:bodyPr/>
          <a:lstStyle/>
          <a:p>
            <a:pPr>
              <a:lnSpc>
                <a:spcPct val="108000"/>
              </a:lnSpc>
              <a:spcAft>
                <a:spcPts val="600"/>
              </a:spcAft>
            </a:pPr>
            <a:r>
              <a:rPr lang="en-US" sz="3200" dirty="0">
                <a:solidFill>
                  <a:schemeClr val="tx1"/>
                </a:solidFill>
                <a:ea typeface="Open Sans"/>
                <a:cs typeface="Open Sans"/>
              </a:rPr>
              <a:t>Provides a basic </a:t>
            </a:r>
            <a:r>
              <a:rPr lang="en-US" sz="3200" b="1" dirty="0">
                <a:solidFill>
                  <a:schemeClr val="tx1"/>
                </a:solidFill>
                <a:ea typeface="Open Sans"/>
                <a:cs typeface="Open Sans"/>
              </a:rPr>
              <a:t>framework for considering how to protect privacy</a:t>
            </a:r>
            <a:r>
              <a:rPr lang="en-US" sz="3200" dirty="0">
                <a:solidFill>
                  <a:schemeClr val="tx1"/>
                </a:solidFill>
                <a:ea typeface="Open Sans"/>
                <a:cs typeface="Open Sans"/>
              </a:rPr>
              <a:t> when sharing data from human participants</a:t>
            </a:r>
          </a:p>
          <a:p>
            <a:pPr>
              <a:lnSpc>
                <a:spcPct val="108000"/>
              </a:lnSpc>
              <a:spcAft>
                <a:spcPts val="600"/>
              </a:spcAft>
            </a:pPr>
            <a:r>
              <a:rPr lang="en-US" sz="3200" dirty="0">
                <a:solidFill>
                  <a:schemeClr val="tx1"/>
                </a:solidFill>
                <a:ea typeface="Open Sans"/>
                <a:cs typeface="Open Sans"/>
              </a:rPr>
              <a:t>Not intended as a guide for regulatory compliance </a:t>
            </a:r>
          </a:p>
          <a:p>
            <a:pPr>
              <a:lnSpc>
                <a:spcPct val="108000"/>
              </a:lnSpc>
              <a:spcAft>
                <a:spcPts val="600"/>
              </a:spcAft>
            </a:pPr>
            <a:r>
              <a:rPr lang="en-US" sz="3200" b="1" dirty="0">
                <a:solidFill>
                  <a:schemeClr val="tx1"/>
                </a:solidFill>
                <a:ea typeface="Open Sans"/>
                <a:cs typeface="Open Sans"/>
              </a:rPr>
              <a:t>Broadly applicable </a:t>
            </a:r>
            <a:r>
              <a:rPr lang="en-US" sz="3200" dirty="0">
                <a:solidFill>
                  <a:schemeClr val="tx1"/>
                </a:solidFill>
                <a:ea typeface="Open Sans"/>
                <a:cs typeface="Open Sans"/>
              </a:rPr>
              <a:t>to different research contexts </a:t>
            </a:r>
          </a:p>
          <a:p>
            <a:pPr>
              <a:lnSpc>
                <a:spcPct val="108000"/>
              </a:lnSpc>
              <a:spcAft>
                <a:spcPts val="600"/>
              </a:spcAft>
            </a:pPr>
            <a:r>
              <a:rPr lang="en-US" sz="3200" dirty="0">
                <a:solidFill>
                  <a:schemeClr val="tx1"/>
                </a:solidFill>
                <a:ea typeface="Open Sans"/>
                <a:cs typeface="Open Sans"/>
              </a:rPr>
              <a:t>Establishes shared principles, provides best practices, and offers considerations for determining </a:t>
            </a:r>
            <a:r>
              <a:rPr lang="en-US" sz="3200" b="1" dirty="0">
                <a:solidFill>
                  <a:schemeClr val="tx1"/>
                </a:solidFill>
                <a:ea typeface="Open Sans"/>
                <a:cs typeface="Open Sans"/>
              </a:rPr>
              <a:t>whether to control access to data</a:t>
            </a:r>
            <a:endParaRPr lang="en-US" sz="3200" b="1" dirty="0">
              <a:solidFill>
                <a:schemeClr val="tx1"/>
              </a:solidFill>
            </a:endParaRPr>
          </a:p>
        </p:txBody>
      </p:sp>
      <p:sp>
        <p:nvSpPr>
          <p:cNvPr id="5" name="TextBox 4">
            <a:extLst>
              <a:ext uri="{FF2B5EF4-FFF2-40B4-BE49-F238E27FC236}">
                <a16:creationId xmlns:a16="http://schemas.microsoft.com/office/drawing/2014/main" id="{39D46546-7A5E-6FC6-CDD0-D0D1B34CAC5B}"/>
              </a:ext>
            </a:extLst>
          </p:cNvPr>
          <p:cNvSpPr txBox="1"/>
          <p:nvPr/>
        </p:nvSpPr>
        <p:spPr>
          <a:xfrm>
            <a:off x="4657367" y="5844510"/>
            <a:ext cx="2877265" cy="646331"/>
          </a:xfrm>
          <a:prstGeom prst="rect">
            <a:avLst/>
          </a:prstGeom>
          <a:solidFill>
            <a:srgbClr val="C9E6FB"/>
          </a:solidFill>
        </p:spPr>
        <p:txBody>
          <a:bodyPr wrap="square" lIns="91440" tIns="182880" rIns="91440" bIns="1828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a:ea typeface="Open Sans"/>
                <a:cs typeface="Open Sans"/>
                <a:hlinkClick r:id="rId2"/>
              </a:rPr>
              <a:t>NOT-OD-22-213</a:t>
            </a:r>
            <a:endParaRPr kumimoji="0" lang="en-US" sz="1800" b="1" i="0" u="none" strike="noStrike" kern="1200" cap="none" spc="0" normalizeH="0" baseline="0" noProof="0" dirty="0">
              <a:ln>
                <a:noFill/>
              </a:ln>
              <a:solidFill>
                <a:srgbClr val="000000"/>
              </a:solidFill>
              <a:effectLst/>
              <a:uLnTx/>
              <a:uFillTx/>
              <a:latin typeface="Calibri"/>
              <a:ea typeface="ＭＳ Ｐゴシック" charset="0"/>
              <a:cs typeface="Arial" charset="0"/>
            </a:endParaRPr>
          </a:p>
        </p:txBody>
      </p:sp>
      <p:sp>
        <p:nvSpPr>
          <p:cNvPr id="4" name="Slide Number Placeholder 3">
            <a:extLst>
              <a:ext uri="{FF2B5EF4-FFF2-40B4-BE49-F238E27FC236}">
                <a16:creationId xmlns:a16="http://schemas.microsoft.com/office/drawing/2014/main" id="{DF6C88AE-A80A-30E5-ED66-4BFBF31C6997}"/>
              </a:ext>
            </a:extLst>
          </p:cNvPr>
          <p:cNvSpPr>
            <a:spLocks noGrp="1"/>
          </p:cNvSpPr>
          <p:nvPr>
            <p:ph type="sldNum" sz="quarter" idx="10"/>
          </p:nvPr>
        </p:nvSpPr>
        <p:spPr/>
        <p:txBody>
          <a:bodyPr/>
          <a:lstStyle/>
          <a:p>
            <a:fld id="{60583324-AE1C-3546-A724-4BA4670D7901}" type="slidenum">
              <a:rPr lang="en-US" smtClean="0"/>
              <a:pPr/>
              <a:t>34</a:t>
            </a:fld>
            <a:endParaRPr lang="en-US"/>
          </a:p>
        </p:txBody>
      </p:sp>
    </p:spTree>
    <p:extLst>
      <p:ext uri="{BB962C8B-B14F-4D97-AF65-F5344CB8AC3E}">
        <p14:creationId xmlns:p14="http://schemas.microsoft.com/office/powerpoint/2010/main" val="1021859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F734-A400-DA34-39EB-DB9F66046FF4}"/>
              </a:ext>
            </a:extLst>
          </p:cNvPr>
          <p:cNvSpPr>
            <a:spLocks noGrp="1"/>
          </p:cNvSpPr>
          <p:nvPr>
            <p:ph type="title"/>
          </p:nvPr>
        </p:nvSpPr>
        <p:spPr/>
        <p:txBody>
          <a:bodyPr/>
          <a:lstStyle/>
          <a:p>
            <a:r>
              <a:rPr lang="en-US" sz="2400" dirty="0">
                <a:effectLst>
                  <a:outerShdw blurRad="38100" dist="38100" dir="2700000" algn="tl">
                    <a:srgbClr val="000000">
                      <a:alpha val="43137"/>
                    </a:srgbClr>
                  </a:outerShdw>
                </a:effectLst>
                <a:ea typeface="Open Sans"/>
                <a:cs typeface="Open Sans"/>
              </a:rPr>
              <a:t>Supplemental Information: Responsible Management and Sharing of American Indian/ Alaska Native Participant Data</a:t>
            </a:r>
            <a:endParaRPr lang="en-US" dirty="0"/>
          </a:p>
        </p:txBody>
      </p:sp>
      <p:sp>
        <p:nvSpPr>
          <p:cNvPr id="3" name="Content Placeholder 2">
            <a:extLst>
              <a:ext uri="{FF2B5EF4-FFF2-40B4-BE49-F238E27FC236}">
                <a16:creationId xmlns:a16="http://schemas.microsoft.com/office/drawing/2014/main" id="{12FCAA6E-9CEE-AA1B-CA11-F071409A0814}"/>
              </a:ext>
            </a:extLst>
          </p:cNvPr>
          <p:cNvSpPr>
            <a:spLocks noGrp="1"/>
          </p:cNvSpPr>
          <p:nvPr>
            <p:ph idx="1"/>
          </p:nvPr>
        </p:nvSpPr>
        <p:spPr/>
        <p:txBody>
          <a:bodyPr/>
          <a:lstStyle/>
          <a:p>
            <a:pPr>
              <a:lnSpc>
                <a:spcPct val="108000"/>
              </a:lnSpc>
              <a:spcBef>
                <a:spcPts val="1200"/>
              </a:spcBef>
            </a:pPr>
            <a:r>
              <a:rPr lang="en-US" sz="2400" dirty="0">
                <a:solidFill>
                  <a:schemeClr val="tx1"/>
                </a:solidFill>
                <a:ea typeface="Open Sans"/>
                <a:cs typeface="Open Sans"/>
              </a:rPr>
              <a:t>Information to assist in developing appropriate DMS Plans</a:t>
            </a:r>
          </a:p>
          <a:p>
            <a:pPr>
              <a:lnSpc>
                <a:spcPct val="108000"/>
              </a:lnSpc>
              <a:spcBef>
                <a:spcPts val="1200"/>
              </a:spcBef>
            </a:pPr>
            <a:r>
              <a:rPr lang="en-US" sz="2400" dirty="0">
                <a:solidFill>
                  <a:schemeClr val="tx1"/>
                </a:solidFill>
                <a:ea typeface="Open Sans"/>
                <a:cs typeface="Open Sans"/>
              </a:rPr>
              <a:t>Best Practices for Responsible Management and Sharing of AI/AN Participant Data</a:t>
            </a:r>
          </a:p>
          <a:p>
            <a:pPr>
              <a:lnSpc>
                <a:spcPct val="108000"/>
              </a:lnSpc>
              <a:spcBef>
                <a:spcPts val="1200"/>
              </a:spcBef>
            </a:pPr>
            <a:r>
              <a:rPr lang="en-US" sz="2400" dirty="0">
                <a:solidFill>
                  <a:schemeClr val="tx1"/>
                </a:solidFill>
                <a:ea typeface="Open Sans"/>
                <a:cs typeface="Open Sans"/>
              </a:rPr>
              <a:t>Emphasizes:</a:t>
            </a:r>
          </a:p>
          <a:p>
            <a:pPr lvl="1">
              <a:lnSpc>
                <a:spcPct val="108000"/>
              </a:lnSpc>
              <a:spcBef>
                <a:spcPts val="1200"/>
              </a:spcBef>
              <a:buFont typeface="Wingdings" panose="020B0604020202020204" pitchFamily="34" charset="0"/>
              <a:buChar char="ü"/>
            </a:pPr>
            <a:r>
              <a:rPr lang="en-US" sz="2000" dirty="0">
                <a:solidFill>
                  <a:schemeClr val="tx1"/>
                </a:solidFill>
                <a:ea typeface="Open Sans"/>
                <a:cs typeface="Open Sans"/>
              </a:rPr>
              <a:t>Respect for Tribal Sovereignty</a:t>
            </a:r>
            <a:endParaRPr lang="en-US" sz="900" dirty="0">
              <a:solidFill>
                <a:schemeClr val="tx1"/>
              </a:solidFill>
              <a:ea typeface="Open Sans"/>
              <a:cs typeface="Open Sans"/>
            </a:endParaRPr>
          </a:p>
          <a:p>
            <a:pPr lvl="1">
              <a:lnSpc>
                <a:spcPct val="108000"/>
              </a:lnSpc>
              <a:spcBef>
                <a:spcPts val="1200"/>
              </a:spcBef>
              <a:buFont typeface="Wingdings" panose="020B0604020202020204" pitchFamily="34" charset="0"/>
              <a:buChar char="ü"/>
            </a:pPr>
            <a:r>
              <a:rPr lang="en-US" sz="2000" dirty="0">
                <a:solidFill>
                  <a:schemeClr val="tx1"/>
                </a:solidFill>
                <a:ea typeface="Open Sans"/>
                <a:cs typeface="Open Sans"/>
              </a:rPr>
              <a:t>Partnerships and mutual agreements  </a:t>
            </a:r>
            <a:endParaRPr lang="en-US" sz="900" dirty="0">
              <a:solidFill>
                <a:schemeClr val="tx1"/>
              </a:solidFill>
              <a:ea typeface="Open Sans"/>
              <a:cs typeface="Open Sans"/>
            </a:endParaRPr>
          </a:p>
          <a:p>
            <a:pPr lvl="1">
              <a:lnSpc>
                <a:spcPct val="108000"/>
              </a:lnSpc>
              <a:spcBef>
                <a:spcPts val="1200"/>
              </a:spcBef>
              <a:buFont typeface="Wingdings" panose="020B0604020202020204" pitchFamily="34" charset="0"/>
              <a:buChar char="ü"/>
            </a:pPr>
            <a:r>
              <a:rPr lang="en-US" sz="2000" dirty="0">
                <a:solidFill>
                  <a:schemeClr val="tx1"/>
                </a:solidFill>
                <a:ea typeface="Open Sans"/>
                <a:cs typeface="Open Sans"/>
              </a:rPr>
              <a:t>Building trust </a:t>
            </a:r>
            <a:endParaRPr lang="en-US" sz="900" dirty="0">
              <a:solidFill>
                <a:schemeClr val="tx1"/>
              </a:solidFill>
              <a:ea typeface="Open Sans"/>
              <a:cs typeface="Open Sans"/>
            </a:endParaRPr>
          </a:p>
          <a:p>
            <a:pPr>
              <a:lnSpc>
                <a:spcPct val="108000"/>
              </a:lnSpc>
              <a:spcBef>
                <a:spcPts val="1200"/>
              </a:spcBef>
            </a:pPr>
            <a:r>
              <a:rPr lang="en-US" sz="2400" dirty="0">
                <a:solidFill>
                  <a:schemeClr val="tx1"/>
                </a:solidFill>
                <a:ea typeface="Open Sans"/>
                <a:cs typeface="Open Sans"/>
              </a:rPr>
              <a:t>Developed through Tribal Consultation and stakeholder engagement beginning in 2019</a:t>
            </a:r>
            <a:endParaRPr lang="en-US" sz="2400" dirty="0">
              <a:solidFill>
                <a:schemeClr val="tx1"/>
              </a:solidFill>
            </a:endParaRPr>
          </a:p>
        </p:txBody>
      </p:sp>
      <p:sp>
        <p:nvSpPr>
          <p:cNvPr id="5" name="TextBox 4">
            <a:extLst>
              <a:ext uri="{FF2B5EF4-FFF2-40B4-BE49-F238E27FC236}">
                <a16:creationId xmlns:a16="http://schemas.microsoft.com/office/drawing/2014/main" id="{4CA3EF25-482E-ADEB-15BF-F41AFEA3AEE8}"/>
              </a:ext>
            </a:extLst>
          </p:cNvPr>
          <p:cNvSpPr txBox="1"/>
          <p:nvPr/>
        </p:nvSpPr>
        <p:spPr>
          <a:xfrm>
            <a:off x="4657367" y="5825292"/>
            <a:ext cx="2877265" cy="646331"/>
          </a:xfrm>
          <a:prstGeom prst="rect">
            <a:avLst/>
          </a:prstGeom>
          <a:solidFill>
            <a:srgbClr val="C9E6FB"/>
          </a:solidFill>
        </p:spPr>
        <p:txBody>
          <a:bodyPr wrap="square" lIns="91440" tIns="182880" rIns="91440" bIns="1828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a:ea typeface="Open Sans"/>
                <a:cs typeface="Open Sans"/>
                <a:hlinkClick r:id="rId2"/>
              </a:rPr>
              <a:t>NOT-OD-22-214</a:t>
            </a:r>
            <a:endParaRPr kumimoji="0" lang="en-US" sz="1800" b="1" i="0" u="none" strike="noStrike" kern="1200" cap="none" spc="0" normalizeH="0" baseline="0" noProof="0" dirty="0">
              <a:ln>
                <a:noFill/>
              </a:ln>
              <a:solidFill>
                <a:srgbClr val="000000"/>
              </a:solidFill>
              <a:effectLst/>
              <a:uLnTx/>
              <a:uFillTx/>
              <a:latin typeface="Calibri"/>
              <a:ea typeface="ＭＳ Ｐゴシック" charset="0"/>
              <a:cs typeface="Arial" charset="0"/>
            </a:endParaRPr>
          </a:p>
        </p:txBody>
      </p:sp>
      <p:sp>
        <p:nvSpPr>
          <p:cNvPr id="4" name="Slide Number Placeholder 3">
            <a:extLst>
              <a:ext uri="{FF2B5EF4-FFF2-40B4-BE49-F238E27FC236}">
                <a16:creationId xmlns:a16="http://schemas.microsoft.com/office/drawing/2014/main" id="{F4A1B5EB-E945-F224-531D-1C0EE0334362}"/>
              </a:ext>
            </a:extLst>
          </p:cNvPr>
          <p:cNvSpPr>
            <a:spLocks noGrp="1"/>
          </p:cNvSpPr>
          <p:nvPr>
            <p:ph type="sldNum" sz="quarter" idx="10"/>
          </p:nvPr>
        </p:nvSpPr>
        <p:spPr/>
        <p:txBody>
          <a:bodyPr/>
          <a:lstStyle/>
          <a:p>
            <a:fld id="{60583324-AE1C-3546-A724-4BA4670D7901}" type="slidenum">
              <a:rPr lang="en-US" smtClean="0"/>
              <a:pPr/>
              <a:t>35</a:t>
            </a:fld>
            <a:endParaRPr lang="en-US"/>
          </a:p>
        </p:txBody>
      </p:sp>
    </p:spTree>
    <p:extLst>
      <p:ext uri="{BB962C8B-B14F-4D97-AF65-F5344CB8AC3E}">
        <p14:creationId xmlns:p14="http://schemas.microsoft.com/office/powerpoint/2010/main" val="425610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2E9C908-BDC4-BB44-5E87-A83478F21B5E}"/>
              </a:ext>
            </a:extLst>
          </p:cNvPr>
          <p:cNvSpPr>
            <a:spLocks noGrp="1"/>
          </p:cNvSpPr>
          <p:nvPr>
            <p:ph type="title"/>
          </p:nvPr>
        </p:nvSpPr>
        <p:spPr/>
        <p:txBody>
          <a:bodyPr/>
          <a:lstStyle/>
          <a:p>
            <a:r>
              <a:rPr lang="en-US" dirty="0"/>
              <a:t>NIH Commitment to &amp; Investment in Data Sharing</a:t>
            </a:r>
          </a:p>
        </p:txBody>
      </p:sp>
      <p:sp>
        <p:nvSpPr>
          <p:cNvPr id="5" name="Content Placeholder 1">
            <a:extLst>
              <a:ext uri="{FF2B5EF4-FFF2-40B4-BE49-F238E27FC236}">
                <a16:creationId xmlns:a16="http://schemas.microsoft.com/office/drawing/2014/main" id="{D25FC81E-47FC-4B02-AC9F-EE78D3A0C020}"/>
              </a:ext>
            </a:extLst>
          </p:cNvPr>
          <p:cNvSpPr txBox="1">
            <a:spLocks noGrp="1"/>
          </p:cNvSpPr>
          <p:nvPr>
            <p:ph idx="1"/>
          </p:nvPr>
        </p:nvSpPr>
        <p:spPr>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spcBef>
                <a:spcPts val="0"/>
              </a:spcBef>
              <a:buNone/>
            </a:pPr>
            <a:r>
              <a:rPr lang="en-US" dirty="0"/>
              <a:t>“Consistent with both the NIH mission to improve public health through research and its longstanding legislative mandate to make available to the public the results of the research activities that it supports and conducts….”</a:t>
            </a:r>
          </a:p>
          <a:p>
            <a:pPr marL="400050" lvl="1" indent="0">
              <a:spcBef>
                <a:spcPts val="0"/>
              </a:spcBef>
              <a:buNone/>
            </a:pPr>
            <a:r>
              <a:rPr lang="en-US" sz="1800" u="sng" dirty="0">
                <a:hlinkClick r:id="rId3"/>
              </a:rPr>
              <a:t>https://grants.nih.gov/grants/guide/notice-files/NOT-OD-07-013.html</a:t>
            </a:r>
            <a:endParaRPr lang="en-US" sz="1800" dirty="0"/>
          </a:p>
          <a:p>
            <a:pPr marL="0" indent="0" algn="ctr">
              <a:lnSpc>
                <a:spcPct val="120000"/>
              </a:lnSpc>
              <a:spcBef>
                <a:spcPts val="1200"/>
              </a:spcBef>
              <a:buNone/>
            </a:pPr>
            <a:endParaRPr lang="en-US" sz="2000" dirty="0"/>
          </a:p>
          <a:p>
            <a:pPr marL="0" indent="0">
              <a:buNone/>
            </a:pPr>
            <a:endParaRPr lang="en-US" sz="2800" dirty="0"/>
          </a:p>
        </p:txBody>
      </p:sp>
      <p:grpSp>
        <p:nvGrpSpPr>
          <p:cNvPr id="3" name="Group 2">
            <a:extLst>
              <a:ext uri="{FF2B5EF4-FFF2-40B4-BE49-F238E27FC236}">
                <a16:creationId xmlns:a16="http://schemas.microsoft.com/office/drawing/2014/main" id="{F33C94D9-E1AC-4AA3-A2DC-6F0B27656A43}"/>
              </a:ext>
              <a:ext uri="{C183D7F6-B498-43B3-948B-1728B52AA6E4}">
                <adec:decorative xmlns:adec="http://schemas.microsoft.com/office/drawing/2017/decorative" val="1"/>
              </a:ext>
            </a:extLst>
          </p:cNvPr>
          <p:cNvGrpSpPr/>
          <p:nvPr/>
        </p:nvGrpSpPr>
        <p:grpSpPr>
          <a:xfrm>
            <a:off x="2667000" y="3276600"/>
            <a:ext cx="6400800" cy="2438400"/>
            <a:chOff x="1524000" y="4027933"/>
            <a:chExt cx="9174324" cy="2830068"/>
          </a:xfrm>
        </p:grpSpPr>
        <p:pic>
          <p:nvPicPr>
            <p:cNvPr id="6" name="Picture 5" descr="4D Nucleome logo">
              <a:extLst>
                <a:ext uri="{FF2B5EF4-FFF2-40B4-BE49-F238E27FC236}">
                  <a16:creationId xmlns:a16="http://schemas.microsoft.com/office/drawing/2014/main" id="{6D949C6C-9F4C-4FD6-989E-6B4B03F82B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267201"/>
              <a:ext cx="1835644" cy="1035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HMP logo">
              <a:extLst>
                <a:ext uri="{FF2B5EF4-FFF2-40B4-BE49-F238E27FC236}">
                  <a16:creationId xmlns:a16="http://schemas.microsoft.com/office/drawing/2014/main" id="{3B4F55AC-189F-4333-91A7-61971740E251}"/>
                </a:ext>
              </a:extLst>
            </p:cNvPr>
            <p:cNvPicPr>
              <a:picLocks noChangeAspect="1" noChangeArrowheads="1"/>
            </p:cNvPicPr>
            <p:nvPr/>
          </p:nvPicPr>
          <p:blipFill>
            <a:blip r:embed="rId5" cstate="print"/>
            <a:srcRect/>
            <a:stretch>
              <a:fillRect/>
            </a:stretch>
          </p:blipFill>
          <p:spPr bwMode="auto">
            <a:xfrm>
              <a:off x="1524001" y="5302504"/>
              <a:ext cx="1835643" cy="1555497"/>
            </a:xfrm>
            <a:prstGeom prst="rect">
              <a:avLst/>
            </a:prstGeom>
            <a:ln>
              <a:noFill/>
            </a:ln>
            <a:effectLst>
              <a:outerShdw blurRad="292100" dist="139700" dir="2700000" algn="tl" rotWithShape="0">
                <a:srgbClr val="333333">
                  <a:alpha val="65000"/>
                </a:srgbClr>
              </a:outerShdw>
            </a:effectLst>
          </p:spPr>
        </p:pic>
        <p:pic>
          <p:nvPicPr>
            <p:cNvPr id="8" name="Picture 3" descr="Human Epigenome Atlas logo">
              <a:extLst>
                <a:ext uri="{FF2B5EF4-FFF2-40B4-BE49-F238E27FC236}">
                  <a16:creationId xmlns:a16="http://schemas.microsoft.com/office/drawing/2014/main" id="{7AF2668C-0FE0-4ABA-A577-929F67DD18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758" y="4062237"/>
              <a:ext cx="1835644" cy="1040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1000 Genomes logo">
              <a:extLst>
                <a:ext uri="{FF2B5EF4-FFF2-40B4-BE49-F238E27FC236}">
                  <a16:creationId xmlns:a16="http://schemas.microsoft.com/office/drawing/2014/main" id="{C9A34473-3082-471D-A173-27F895DF3C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7219" y="5079386"/>
              <a:ext cx="2461403" cy="927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Rethinking Clinical Trials">
              <a:extLst>
                <a:ext uri="{FF2B5EF4-FFF2-40B4-BE49-F238E27FC236}">
                  <a16:creationId xmlns:a16="http://schemas.microsoft.com/office/drawing/2014/main" id="{257C616A-0C2E-4246-A033-4550478146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505" y="5984821"/>
              <a:ext cx="3541767" cy="856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descr="Illustrating the Druggable Genome logo">
              <a:extLst>
                <a:ext uri="{FF2B5EF4-FFF2-40B4-BE49-F238E27FC236}">
                  <a16:creationId xmlns:a16="http://schemas.microsoft.com/office/drawing/2014/main" id="{E7DF9FB5-23ED-4567-84E2-956C7360F3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6936102" y="4045109"/>
              <a:ext cx="1891144" cy="1617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ENCODE logo">
              <a:extLst>
                <a:ext uri="{FF2B5EF4-FFF2-40B4-BE49-F238E27FC236}">
                  <a16:creationId xmlns:a16="http://schemas.microsoft.com/office/drawing/2014/main" id="{EBDD8D98-13FD-4F00-B0E4-768D2DD438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27247" y="5833625"/>
              <a:ext cx="1871077" cy="1007440"/>
            </a:xfrm>
            <a:prstGeom prst="rect">
              <a:avLst/>
            </a:prstGeom>
            <a:ln>
              <a:noFill/>
            </a:ln>
            <a:effectLst>
              <a:outerShdw blurRad="292100" dist="139700" dir="2700000" algn="tl" rotWithShape="0">
                <a:srgbClr val="333333">
                  <a:alpha val="65000"/>
                </a:srgbClr>
              </a:outerShdw>
            </a:effectLst>
          </p:spPr>
        </p:pic>
        <p:pic>
          <p:nvPicPr>
            <p:cNvPr id="14" name="Picture 6" descr="International HapMap Project logo">
              <a:extLst>
                <a:ext uri="{FF2B5EF4-FFF2-40B4-BE49-F238E27FC236}">
                  <a16:creationId xmlns:a16="http://schemas.microsoft.com/office/drawing/2014/main" id="{FCDA4AC1-0662-4AD7-83EE-9B16ED0D95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27247" y="4765407"/>
              <a:ext cx="1871077" cy="1047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dbGaP logo">
              <a:extLst>
                <a:ext uri="{FF2B5EF4-FFF2-40B4-BE49-F238E27FC236}">
                  <a16:creationId xmlns:a16="http://schemas.microsoft.com/office/drawing/2014/main" id="{783ADA2C-BDE4-4000-9837-185084E8ACF0}"/>
                </a:ext>
              </a:extLst>
            </p:cNvPr>
            <p:cNvPicPr>
              <a:picLocks noChangeAspect="1"/>
            </p:cNvPicPr>
            <p:nvPr/>
          </p:nvPicPr>
          <p:blipFill>
            <a:blip r:embed="rId12"/>
            <a:stretch>
              <a:fillRect/>
            </a:stretch>
          </p:blipFill>
          <p:spPr>
            <a:xfrm>
              <a:off x="8851265" y="4027933"/>
              <a:ext cx="1742562" cy="756919"/>
            </a:xfrm>
            <a:prstGeom prst="rect">
              <a:avLst/>
            </a:prstGeom>
            <a:ln>
              <a:noFill/>
            </a:ln>
            <a:effectLst>
              <a:outerShdw blurRad="292100" dist="139700" dir="2700000" algn="tl" rotWithShape="0">
                <a:srgbClr val="333333">
                  <a:alpha val="65000"/>
                </a:srgbClr>
              </a:outerShdw>
            </a:effectLst>
          </p:spPr>
        </p:pic>
        <p:pic>
          <p:nvPicPr>
            <p:cNvPr id="16" name="Content Placeholder 1" descr="Single Cell Analysis Program logo">
              <a:extLst>
                <a:ext uri="{FF2B5EF4-FFF2-40B4-BE49-F238E27FC236}">
                  <a16:creationId xmlns:a16="http://schemas.microsoft.com/office/drawing/2014/main" id="{C26107A2-2132-40AC-A8B6-E605E565D4D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bwMode="auto">
            <a:xfrm>
              <a:off x="6518272" y="5656115"/>
              <a:ext cx="2244729" cy="1201885"/>
            </a:xfrm>
            <a:prstGeom prst="rect">
              <a:avLst/>
            </a:prstGeom>
            <a:ln>
              <a:noFill/>
            </a:ln>
            <a:effectLst>
              <a:outerShdw blurRad="292100" dist="139700" dir="2700000" algn="tl" rotWithShape="0">
                <a:srgbClr val="333333">
                  <a:alpha val="65000"/>
                </a:srgbClr>
              </a:outerShdw>
            </a:effectLst>
          </p:spPr>
        </p:pic>
        <p:pic>
          <p:nvPicPr>
            <p:cNvPr id="11" name="Picture 2" descr="The BRAIN Initiative logo">
              <a:extLst>
                <a:ext uri="{FF2B5EF4-FFF2-40B4-BE49-F238E27FC236}">
                  <a16:creationId xmlns:a16="http://schemas.microsoft.com/office/drawing/2014/main" id="{7EAE70A0-ECC3-4053-B452-6EA9C361A8E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0940" y="4053025"/>
              <a:ext cx="1735163" cy="1931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Slide Number Placeholder 3">
            <a:extLst>
              <a:ext uri="{FF2B5EF4-FFF2-40B4-BE49-F238E27FC236}">
                <a16:creationId xmlns:a16="http://schemas.microsoft.com/office/drawing/2014/main" id="{F0ACE143-E2FA-E6F9-D856-BBD6D39E509C}"/>
              </a:ext>
            </a:extLst>
          </p:cNvPr>
          <p:cNvSpPr>
            <a:spLocks noGrp="1"/>
          </p:cNvSpPr>
          <p:nvPr>
            <p:ph type="sldNum" sz="quarter" idx="10"/>
          </p:nvPr>
        </p:nvSpPr>
        <p:spPr/>
        <p:txBody>
          <a:bodyPr/>
          <a:lstStyle/>
          <a:p>
            <a:fld id="{60583324-AE1C-3546-A724-4BA4670D7901}" type="slidenum">
              <a:rPr lang="en-US" smtClean="0"/>
              <a:pPr/>
              <a:t>4</a:t>
            </a:fld>
            <a:endParaRPr lang="en-US"/>
          </a:p>
        </p:txBody>
      </p:sp>
    </p:spTree>
    <p:extLst>
      <p:ext uri="{BB962C8B-B14F-4D97-AF65-F5344CB8AC3E}">
        <p14:creationId xmlns:p14="http://schemas.microsoft.com/office/powerpoint/2010/main" val="32703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0F27-F4E8-4790-A7A4-A2AA0CA330A0}"/>
              </a:ext>
            </a:extLst>
          </p:cNvPr>
          <p:cNvSpPr>
            <a:spLocks noGrp="1"/>
          </p:cNvSpPr>
          <p:nvPr>
            <p:ph type="title"/>
          </p:nvPr>
        </p:nvSpPr>
        <p:spPr/>
        <p:txBody>
          <a:bodyPr/>
          <a:lstStyle/>
          <a:p>
            <a:r>
              <a:rPr lang="en-US" dirty="0"/>
              <a:t>Iterative Policy Development through </a:t>
            </a:r>
            <a:br>
              <a:rPr lang="en-US" dirty="0"/>
            </a:br>
            <a:r>
              <a:rPr lang="en-US" dirty="0"/>
              <a:t>Consistent Community Engagement</a:t>
            </a:r>
          </a:p>
        </p:txBody>
      </p:sp>
      <p:sp>
        <p:nvSpPr>
          <p:cNvPr id="6" name="Shape 5" descr="Arrow beginning with 2016 pointing towards 2023">
            <a:extLst>
              <a:ext uri="{FF2B5EF4-FFF2-40B4-BE49-F238E27FC236}">
                <a16:creationId xmlns:a16="http://schemas.microsoft.com/office/drawing/2014/main" id="{9941C898-AD50-4B2D-8222-D36F834631BA}"/>
              </a:ext>
            </a:extLst>
          </p:cNvPr>
          <p:cNvSpPr/>
          <p:nvPr/>
        </p:nvSpPr>
        <p:spPr>
          <a:xfrm>
            <a:off x="1446779" y="2551744"/>
            <a:ext cx="10388170" cy="3766676"/>
          </a:xfrm>
          <a:prstGeom prst="swooshArrow">
            <a:avLst>
              <a:gd name="adj1" fmla="val 31225"/>
              <a:gd name="adj2" fmla="val 35672"/>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6837BFD6-1A16-4095-9A5E-6365F424680E}"/>
              </a:ext>
            </a:extLst>
          </p:cNvPr>
          <p:cNvSpPr/>
          <p:nvPr/>
        </p:nvSpPr>
        <p:spPr>
          <a:xfrm>
            <a:off x="13815" y="4268225"/>
            <a:ext cx="2651443" cy="998068"/>
          </a:xfrm>
          <a:custGeom>
            <a:avLst/>
            <a:gdLst>
              <a:gd name="connsiteX0" fmla="*/ 0 w 1712562"/>
              <a:gd name="connsiteY0" fmla="*/ 0 h 1070000"/>
              <a:gd name="connsiteX1" fmla="*/ 1712562 w 1712562"/>
              <a:gd name="connsiteY1" fmla="*/ 0 h 1070000"/>
              <a:gd name="connsiteX2" fmla="*/ 1712562 w 1712562"/>
              <a:gd name="connsiteY2" fmla="*/ 1070000 h 1070000"/>
              <a:gd name="connsiteX3" fmla="*/ 0 w 1712562"/>
              <a:gd name="connsiteY3" fmla="*/ 1070000 h 1070000"/>
              <a:gd name="connsiteX4" fmla="*/ 0 w 1712562"/>
              <a:gd name="connsiteY4" fmla="*/ 0 h 10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562" h="1070000">
                <a:moveTo>
                  <a:pt x="0" y="0"/>
                </a:moveTo>
                <a:lnTo>
                  <a:pt x="1712562" y="0"/>
                </a:lnTo>
                <a:lnTo>
                  <a:pt x="1712562" y="1070000"/>
                </a:lnTo>
                <a:lnTo>
                  <a:pt x="0" y="107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66" tIns="0" rIns="0" bIns="0" numCol="1" spcCol="1270" anchor="t" anchorCtr="0">
            <a:noAutofit/>
          </a:bodyPr>
          <a:lstStyle/>
          <a:p>
            <a:pPr algn="ctr" defTabSz="889000">
              <a:lnSpc>
                <a:spcPct val="90000"/>
              </a:lnSpc>
              <a:spcBef>
                <a:spcPct val="0"/>
              </a:spcBef>
            </a:pPr>
            <a:r>
              <a:rPr lang="en-US" sz="2400" b="1">
                <a:solidFill>
                  <a:srgbClr val="000000">
                    <a:hueOff val="0"/>
                    <a:satOff val="0"/>
                    <a:lumOff val="0"/>
                    <a:alphaOff val="0"/>
                  </a:srgbClr>
                </a:solidFill>
                <a:latin typeface="Calibri"/>
              </a:rPr>
              <a:t>2016</a:t>
            </a:r>
          </a:p>
          <a:p>
            <a:pPr algn="ctr" defTabSz="889000">
              <a:lnSpc>
                <a:spcPct val="90000"/>
              </a:lnSpc>
              <a:spcBef>
                <a:spcPct val="0"/>
              </a:spcBef>
            </a:pPr>
            <a:r>
              <a:rPr lang="en-US" sz="2000" b="1" i="1">
                <a:solidFill>
                  <a:srgbClr val="000000"/>
                </a:solidFill>
                <a:latin typeface="Calibri"/>
                <a:cs typeface="Arial" panose="020B0604020202020204" pitchFamily="34" charset="0"/>
              </a:rPr>
              <a:t>RFI</a:t>
            </a:r>
            <a:r>
              <a:rPr lang="en-US" sz="2000" i="1">
                <a:solidFill>
                  <a:srgbClr val="000000"/>
                </a:solidFill>
                <a:latin typeface="Calibri"/>
                <a:cs typeface="Arial" panose="020B0604020202020204" pitchFamily="34" charset="0"/>
              </a:rPr>
              <a:t>: Strategies on Data Management, Sharing, and Citation</a:t>
            </a:r>
          </a:p>
        </p:txBody>
      </p:sp>
      <p:sp>
        <p:nvSpPr>
          <p:cNvPr id="8" name="Oval 7">
            <a:extLst>
              <a:ext uri="{FF2B5EF4-FFF2-40B4-BE49-F238E27FC236}">
                <a16:creationId xmlns:a16="http://schemas.microsoft.com/office/drawing/2014/main" id="{D20179DE-1E94-4293-BAC3-59808D58F337}"/>
              </a:ext>
              <a:ext uri="{C183D7F6-B498-43B3-948B-1728B52AA6E4}">
                <adec:decorative xmlns:adec="http://schemas.microsoft.com/office/drawing/2017/decorative" val="1"/>
              </a:ext>
            </a:extLst>
          </p:cNvPr>
          <p:cNvSpPr/>
          <p:nvPr/>
        </p:nvSpPr>
        <p:spPr>
          <a:xfrm>
            <a:off x="3060227" y="5083762"/>
            <a:ext cx="135448" cy="123383"/>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CCCC11BB-BA9A-4FE0-AB5D-4F0B8E318013}"/>
              </a:ext>
            </a:extLst>
          </p:cNvPr>
          <p:cNvSpPr/>
          <p:nvPr/>
        </p:nvSpPr>
        <p:spPr>
          <a:xfrm>
            <a:off x="1651057" y="3311237"/>
            <a:ext cx="2605484" cy="902930"/>
          </a:xfrm>
          <a:custGeom>
            <a:avLst/>
            <a:gdLst>
              <a:gd name="connsiteX0" fmla="*/ 0 w 1712562"/>
              <a:gd name="connsiteY0" fmla="*/ 0 h 1070000"/>
              <a:gd name="connsiteX1" fmla="*/ 1712562 w 1712562"/>
              <a:gd name="connsiteY1" fmla="*/ 0 h 1070000"/>
              <a:gd name="connsiteX2" fmla="*/ 1712562 w 1712562"/>
              <a:gd name="connsiteY2" fmla="*/ 1070000 h 1070000"/>
              <a:gd name="connsiteX3" fmla="*/ 0 w 1712562"/>
              <a:gd name="connsiteY3" fmla="*/ 1070000 h 1070000"/>
              <a:gd name="connsiteX4" fmla="*/ 0 w 1712562"/>
              <a:gd name="connsiteY4" fmla="*/ 0 h 10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562" h="1070000">
                <a:moveTo>
                  <a:pt x="0" y="0"/>
                </a:moveTo>
                <a:lnTo>
                  <a:pt x="1712562" y="0"/>
                </a:lnTo>
                <a:lnTo>
                  <a:pt x="1712562" y="1070000"/>
                </a:lnTo>
                <a:lnTo>
                  <a:pt x="0" y="107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66" tIns="0" rIns="0" bIns="0" numCol="1" spcCol="1270" anchor="t" anchorCtr="0">
            <a:noAutofit/>
          </a:bodyPr>
          <a:lstStyle/>
          <a:p>
            <a:pPr algn="ctr" defTabSz="889000">
              <a:lnSpc>
                <a:spcPct val="90000"/>
              </a:lnSpc>
              <a:spcBef>
                <a:spcPct val="0"/>
              </a:spcBef>
            </a:pPr>
            <a:r>
              <a:rPr lang="en-US" sz="2400" b="1" dirty="0">
                <a:solidFill>
                  <a:srgbClr val="000000">
                    <a:hueOff val="0"/>
                    <a:satOff val="0"/>
                    <a:lumOff val="0"/>
                    <a:alphaOff val="0"/>
                  </a:srgbClr>
                </a:solidFill>
                <a:latin typeface="Calibri"/>
              </a:rPr>
              <a:t>2018</a:t>
            </a:r>
          </a:p>
          <a:p>
            <a:pPr algn="ctr" defTabSz="889000">
              <a:lnSpc>
                <a:spcPct val="90000"/>
              </a:lnSpc>
              <a:spcBef>
                <a:spcPct val="0"/>
              </a:spcBef>
            </a:pPr>
            <a:r>
              <a:rPr lang="en-US" sz="2000" b="1" i="1" dirty="0">
                <a:solidFill>
                  <a:srgbClr val="000000"/>
                </a:solidFill>
                <a:latin typeface="Calibri"/>
                <a:cs typeface="Arial" panose="020B0604020202020204" pitchFamily="34" charset="0"/>
              </a:rPr>
              <a:t>RFI</a:t>
            </a:r>
            <a:r>
              <a:rPr lang="en-US" sz="2000" i="1" dirty="0">
                <a:solidFill>
                  <a:srgbClr val="000000"/>
                </a:solidFill>
                <a:latin typeface="Calibri"/>
                <a:cs typeface="Arial" panose="020B0604020202020204" pitchFamily="34" charset="0"/>
              </a:rPr>
              <a:t>: Proposed Provisions for a Draft Policy </a:t>
            </a:r>
            <a:endParaRPr lang="en-US" sz="2000" i="1" dirty="0">
              <a:solidFill>
                <a:srgbClr val="000000"/>
              </a:solidFill>
              <a:latin typeface="Calibri"/>
            </a:endParaRPr>
          </a:p>
        </p:txBody>
      </p:sp>
      <p:sp>
        <p:nvSpPr>
          <p:cNvPr id="10" name="Oval 9">
            <a:extLst>
              <a:ext uri="{FF2B5EF4-FFF2-40B4-BE49-F238E27FC236}">
                <a16:creationId xmlns:a16="http://schemas.microsoft.com/office/drawing/2014/main" id="{99C52B78-E94F-4C6B-9359-AAA00AD2B365}"/>
              </a:ext>
              <a:ext uri="{C183D7F6-B498-43B3-948B-1728B52AA6E4}">
                <adec:decorative xmlns:adec="http://schemas.microsoft.com/office/drawing/2017/decorative" val="1"/>
              </a:ext>
            </a:extLst>
          </p:cNvPr>
          <p:cNvSpPr/>
          <p:nvPr/>
        </p:nvSpPr>
        <p:spPr>
          <a:xfrm>
            <a:off x="4229840" y="4553462"/>
            <a:ext cx="296195" cy="259171"/>
          </a:xfrm>
          <a:prstGeom prst="ellipse">
            <a:avLst/>
          </a:prstGeom>
          <a:solidFill>
            <a:srgbClr val="00B050"/>
          </a:solidFill>
        </p:spPr>
        <p:style>
          <a:lnRef idx="3">
            <a:schemeClr val="lt1">
              <a:hueOff val="0"/>
              <a:satOff val="0"/>
              <a:lumOff val="0"/>
              <a:alphaOff val="0"/>
            </a:schemeClr>
          </a:lnRef>
          <a:fillRef idx="1">
            <a:schemeClr val="accent3">
              <a:hueOff val="4643279"/>
              <a:satOff val="0"/>
              <a:lumOff val="-2484"/>
              <a:alphaOff val="0"/>
            </a:schemeClr>
          </a:fillRef>
          <a:effectRef idx="1">
            <a:schemeClr val="accent3">
              <a:hueOff val="4643279"/>
              <a:satOff val="0"/>
              <a:lumOff val="-2484"/>
              <a:alphaOff val="0"/>
            </a:schemeClr>
          </a:effectRef>
          <a:fontRef idx="minor">
            <a:schemeClr val="lt1"/>
          </a:fontRef>
        </p:style>
      </p:sp>
      <p:sp>
        <p:nvSpPr>
          <p:cNvPr id="11" name="Freeform: Shape 10">
            <a:extLst>
              <a:ext uri="{FF2B5EF4-FFF2-40B4-BE49-F238E27FC236}">
                <a16:creationId xmlns:a16="http://schemas.microsoft.com/office/drawing/2014/main" id="{3C6E3737-B927-414F-8008-0730EFA5B667}"/>
              </a:ext>
            </a:extLst>
          </p:cNvPr>
          <p:cNvSpPr/>
          <p:nvPr/>
        </p:nvSpPr>
        <p:spPr>
          <a:xfrm>
            <a:off x="3963156" y="2666999"/>
            <a:ext cx="2432983" cy="822951"/>
          </a:xfrm>
          <a:custGeom>
            <a:avLst/>
            <a:gdLst>
              <a:gd name="connsiteX0" fmla="*/ 0 w 1754790"/>
              <a:gd name="connsiteY0" fmla="*/ 0 h 2555604"/>
              <a:gd name="connsiteX1" fmla="*/ 1754790 w 1754790"/>
              <a:gd name="connsiteY1" fmla="*/ 0 h 2555604"/>
              <a:gd name="connsiteX2" fmla="*/ 1754790 w 1754790"/>
              <a:gd name="connsiteY2" fmla="*/ 2555604 h 2555604"/>
              <a:gd name="connsiteX3" fmla="*/ 0 w 1754790"/>
              <a:gd name="connsiteY3" fmla="*/ 2555604 h 2555604"/>
              <a:gd name="connsiteX4" fmla="*/ 0 w 1754790"/>
              <a:gd name="connsiteY4" fmla="*/ 0 h 2555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790" h="2555604">
                <a:moveTo>
                  <a:pt x="0" y="0"/>
                </a:moveTo>
                <a:lnTo>
                  <a:pt x="1754790" y="0"/>
                </a:lnTo>
                <a:lnTo>
                  <a:pt x="1754790" y="2555604"/>
                </a:lnTo>
                <a:lnTo>
                  <a:pt x="0" y="25556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2013" tIns="0" rIns="0" bIns="0" numCol="1" spcCol="1270" anchor="t" anchorCtr="0">
            <a:noAutofit/>
          </a:bodyPr>
          <a:lstStyle/>
          <a:p>
            <a:pPr algn="ctr" defTabSz="889000">
              <a:lnSpc>
                <a:spcPct val="90000"/>
              </a:lnSpc>
              <a:spcBef>
                <a:spcPct val="0"/>
              </a:spcBef>
            </a:pPr>
            <a:r>
              <a:rPr lang="en-US" sz="2400" b="1">
                <a:solidFill>
                  <a:srgbClr val="000000">
                    <a:hueOff val="0"/>
                    <a:satOff val="0"/>
                    <a:lumOff val="0"/>
                    <a:alphaOff val="0"/>
                  </a:srgbClr>
                </a:solidFill>
                <a:latin typeface="Calibri"/>
              </a:rPr>
              <a:t>2019</a:t>
            </a:r>
          </a:p>
          <a:p>
            <a:pPr algn="ctr" defTabSz="889000">
              <a:lnSpc>
                <a:spcPct val="90000"/>
              </a:lnSpc>
              <a:spcBef>
                <a:spcPct val="0"/>
              </a:spcBef>
            </a:pPr>
            <a:r>
              <a:rPr lang="en-US" sz="2000" b="1" i="1">
                <a:solidFill>
                  <a:srgbClr val="000000"/>
                </a:solidFill>
                <a:latin typeface="Calibri"/>
              </a:rPr>
              <a:t>RFC</a:t>
            </a:r>
            <a:r>
              <a:rPr lang="en-US" sz="2000" i="1">
                <a:solidFill>
                  <a:srgbClr val="000000"/>
                </a:solidFill>
                <a:latin typeface="Calibri"/>
              </a:rPr>
              <a:t>: Draft Policy and </a:t>
            </a:r>
          </a:p>
          <a:p>
            <a:pPr algn="ctr" defTabSz="889000">
              <a:lnSpc>
                <a:spcPct val="90000"/>
              </a:lnSpc>
              <a:spcBef>
                <a:spcPct val="0"/>
              </a:spcBef>
            </a:pPr>
            <a:r>
              <a:rPr lang="en-US" sz="2000" i="1">
                <a:solidFill>
                  <a:srgbClr val="000000"/>
                </a:solidFill>
                <a:latin typeface="Calibri"/>
              </a:rPr>
              <a:t>Guidance</a:t>
            </a:r>
          </a:p>
        </p:txBody>
      </p:sp>
      <p:sp>
        <p:nvSpPr>
          <p:cNvPr id="12" name="Oval 11">
            <a:extLst>
              <a:ext uri="{FF2B5EF4-FFF2-40B4-BE49-F238E27FC236}">
                <a16:creationId xmlns:a16="http://schemas.microsoft.com/office/drawing/2014/main" id="{34CEAC76-F695-49C3-BEA0-589B11BA93F8}"/>
              </a:ext>
              <a:ext uri="{C183D7F6-B498-43B3-948B-1728B52AA6E4}">
                <adec:decorative xmlns:adec="http://schemas.microsoft.com/office/drawing/2017/decorative" val="1"/>
              </a:ext>
            </a:extLst>
          </p:cNvPr>
          <p:cNvSpPr/>
          <p:nvPr/>
        </p:nvSpPr>
        <p:spPr>
          <a:xfrm>
            <a:off x="5519700" y="4069548"/>
            <a:ext cx="418123" cy="380877"/>
          </a:xfrm>
          <a:prstGeom prst="ellipse">
            <a:avLst/>
          </a:prstGeom>
          <a:solidFill>
            <a:schemeClr val="accent5">
              <a:lumMod val="50000"/>
            </a:schemeClr>
          </a:solidFill>
        </p:spPr>
        <p:style>
          <a:lnRef idx="3">
            <a:schemeClr val="lt1">
              <a:hueOff val="0"/>
              <a:satOff val="0"/>
              <a:lumOff val="0"/>
              <a:alphaOff val="0"/>
            </a:schemeClr>
          </a:lnRef>
          <a:fillRef idx="1">
            <a:schemeClr val="accent3">
              <a:hueOff val="4643279"/>
              <a:satOff val="0"/>
              <a:lumOff val="-2484"/>
              <a:alphaOff val="0"/>
            </a:schemeClr>
          </a:fillRef>
          <a:effectRef idx="1">
            <a:schemeClr val="accent3">
              <a:hueOff val="4643279"/>
              <a:satOff val="0"/>
              <a:lumOff val="-2484"/>
              <a:alphaOff val="0"/>
            </a:schemeClr>
          </a:effectRef>
          <a:fontRef idx="minor">
            <a:schemeClr val="lt1"/>
          </a:fontRef>
        </p:style>
      </p:sp>
      <p:sp>
        <p:nvSpPr>
          <p:cNvPr id="13" name="Freeform: Shape 12">
            <a:extLst>
              <a:ext uri="{FF2B5EF4-FFF2-40B4-BE49-F238E27FC236}">
                <a16:creationId xmlns:a16="http://schemas.microsoft.com/office/drawing/2014/main" id="{233577EA-7911-4BE3-BC0D-0B972134A10B}"/>
              </a:ext>
            </a:extLst>
          </p:cNvPr>
          <p:cNvSpPr/>
          <p:nvPr/>
        </p:nvSpPr>
        <p:spPr>
          <a:xfrm>
            <a:off x="6248400" y="2212838"/>
            <a:ext cx="2432983" cy="497595"/>
          </a:xfrm>
          <a:custGeom>
            <a:avLst/>
            <a:gdLst>
              <a:gd name="connsiteX0" fmla="*/ 0 w 2029143"/>
              <a:gd name="connsiteY0" fmla="*/ 0 h 3010641"/>
              <a:gd name="connsiteX1" fmla="*/ 2029143 w 2029143"/>
              <a:gd name="connsiteY1" fmla="*/ 0 h 3010641"/>
              <a:gd name="connsiteX2" fmla="*/ 2029143 w 2029143"/>
              <a:gd name="connsiteY2" fmla="*/ 3010641 h 3010641"/>
              <a:gd name="connsiteX3" fmla="*/ 0 w 2029143"/>
              <a:gd name="connsiteY3" fmla="*/ 3010641 h 3010641"/>
              <a:gd name="connsiteX4" fmla="*/ 0 w 2029143"/>
              <a:gd name="connsiteY4" fmla="*/ 0 h 30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143" h="3010641">
                <a:moveTo>
                  <a:pt x="0" y="0"/>
                </a:moveTo>
                <a:lnTo>
                  <a:pt x="2029143" y="0"/>
                </a:lnTo>
                <a:lnTo>
                  <a:pt x="2029143" y="3010641"/>
                </a:lnTo>
                <a:lnTo>
                  <a:pt x="0" y="301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621" tIns="0" rIns="0" bIns="0" numCol="1" spcCol="1270" anchor="t" anchorCtr="0">
            <a:noAutofit/>
          </a:bodyPr>
          <a:lstStyle/>
          <a:p>
            <a:pPr algn="ctr" defTabSz="889000">
              <a:lnSpc>
                <a:spcPct val="90000"/>
              </a:lnSpc>
              <a:spcBef>
                <a:spcPct val="0"/>
              </a:spcBef>
            </a:pPr>
            <a:r>
              <a:rPr lang="en-US" sz="2400" b="1">
                <a:solidFill>
                  <a:srgbClr val="000000">
                    <a:hueOff val="0"/>
                    <a:satOff val="0"/>
                    <a:lumOff val="0"/>
                    <a:alphaOff val="0"/>
                  </a:srgbClr>
                </a:solidFill>
                <a:latin typeface="Calibri"/>
              </a:rPr>
              <a:t>2020</a:t>
            </a:r>
          </a:p>
          <a:p>
            <a:pPr algn="ctr" defTabSz="889000">
              <a:lnSpc>
                <a:spcPct val="90000"/>
              </a:lnSpc>
              <a:spcBef>
                <a:spcPct val="0"/>
              </a:spcBef>
            </a:pPr>
            <a:r>
              <a:rPr lang="en-US" sz="2000">
                <a:solidFill>
                  <a:srgbClr val="000000">
                    <a:hueOff val="0"/>
                    <a:satOff val="0"/>
                    <a:lumOff val="0"/>
                    <a:alphaOff val="0"/>
                  </a:srgbClr>
                </a:solidFill>
                <a:latin typeface="Calibri"/>
              </a:rPr>
              <a:t>Final Policy Released</a:t>
            </a:r>
          </a:p>
        </p:txBody>
      </p:sp>
      <p:sp>
        <p:nvSpPr>
          <p:cNvPr id="14" name="Oval 13">
            <a:extLst>
              <a:ext uri="{FF2B5EF4-FFF2-40B4-BE49-F238E27FC236}">
                <a16:creationId xmlns:a16="http://schemas.microsoft.com/office/drawing/2014/main" id="{7CD083C0-F013-4D95-A485-6F3330A44190}"/>
              </a:ext>
              <a:ext uri="{C183D7F6-B498-43B3-948B-1728B52AA6E4}">
                <adec:decorative xmlns:adec="http://schemas.microsoft.com/office/drawing/2017/decorative" val="1"/>
              </a:ext>
            </a:extLst>
          </p:cNvPr>
          <p:cNvSpPr/>
          <p:nvPr/>
        </p:nvSpPr>
        <p:spPr>
          <a:xfrm flipH="1">
            <a:off x="7328185" y="3632271"/>
            <a:ext cx="576970" cy="521404"/>
          </a:xfrm>
          <a:prstGeom prst="ellipse">
            <a:avLst/>
          </a:prstGeom>
          <a:solidFill>
            <a:schemeClr val="accent6">
              <a:lumMod val="25000"/>
            </a:schemeClr>
          </a:solidFill>
        </p:spPr>
        <p:style>
          <a:lnRef idx="3">
            <a:schemeClr val="lt1">
              <a:hueOff val="0"/>
              <a:satOff val="0"/>
              <a:lumOff val="0"/>
              <a:alphaOff val="0"/>
            </a:schemeClr>
          </a:lnRef>
          <a:fillRef idx="1">
            <a:schemeClr val="accent3">
              <a:hueOff val="6964919"/>
              <a:satOff val="0"/>
              <a:lumOff val="-3726"/>
              <a:alphaOff val="0"/>
            </a:schemeClr>
          </a:fillRef>
          <a:effectRef idx="1">
            <a:schemeClr val="accent3">
              <a:hueOff val="6964919"/>
              <a:satOff val="0"/>
              <a:lumOff val="-3726"/>
              <a:alphaOff val="0"/>
            </a:schemeClr>
          </a:effectRef>
          <a:fontRef idx="minor">
            <a:schemeClr val="lt1"/>
          </a:fontRef>
        </p:style>
      </p:sp>
      <p:sp>
        <p:nvSpPr>
          <p:cNvPr id="15" name="Freeform: Shape 14">
            <a:extLst>
              <a:ext uri="{FF2B5EF4-FFF2-40B4-BE49-F238E27FC236}">
                <a16:creationId xmlns:a16="http://schemas.microsoft.com/office/drawing/2014/main" id="{674E95AE-89CB-4B64-98D3-AB16A94CDEC8}"/>
              </a:ext>
            </a:extLst>
          </p:cNvPr>
          <p:cNvSpPr/>
          <p:nvPr/>
        </p:nvSpPr>
        <p:spPr>
          <a:xfrm>
            <a:off x="8440846" y="2101644"/>
            <a:ext cx="2041204" cy="852407"/>
          </a:xfrm>
          <a:custGeom>
            <a:avLst/>
            <a:gdLst>
              <a:gd name="connsiteX0" fmla="*/ 0 w 2029143"/>
              <a:gd name="connsiteY0" fmla="*/ 0 h 3010641"/>
              <a:gd name="connsiteX1" fmla="*/ 2029143 w 2029143"/>
              <a:gd name="connsiteY1" fmla="*/ 0 h 3010641"/>
              <a:gd name="connsiteX2" fmla="*/ 2029143 w 2029143"/>
              <a:gd name="connsiteY2" fmla="*/ 3010641 h 3010641"/>
              <a:gd name="connsiteX3" fmla="*/ 0 w 2029143"/>
              <a:gd name="connsiteY3" fmla="*/ 3010641 h 3010641"/>
              <a:gd name="connsiteX4" fmla="*/ 0 w 2029143"/>
              <a:gd name="connsiteY4" fmla="*/ 0 h 30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143" h="3010641">
                <a:moveTo>
                  <a:pt x="0" y="0"/>
                </a:moveTo>
                <a:lnTo>
                  <a:pt x="2029143" y="0"/>
                </a:lnTo>
                <a:lnTo>
                  <a:pt x="2029143" y="3010641"/>
                </a:lnTo>
                <a:lnTo>
                  <a:pt x="0" y="301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621" tIns="0" rIns="0" bIns="0" numCol="1" spcCol="1270" anchor="t" anchorCtr="0">
            <a:noAutofit/>
          </a:bodyPr>
          <a:lstStyle/>
          <a:p>
            <a:pPr algn="ctr" defTabSz="889000">
              <a:lnSpc>
                <a:spcPts val="1200"/>
              </a:lnSpc>
              <a:spcBef>
                <a:spcPct val="0"/>
              </a:spcBef>
              <a:spcAft>
                <a:spcPct val="35000"/>
              </a:spcAft>
            </a:pPr>
            <a:r>
              <a:rPr lang="en-US" sz="2400" b="1">
                <a:solidFill>
                  <a:srgbClr val="000000">
                    <a:hueOff val="0"/>
                    <a:satOff val="0"/>
                    <a:lumOff val="0"/>
                    <a:alphaOff val="0"/>
                  </a:srgbClr>
                </a:solidFill>
                <a:latin typeface="Calibri"/>
              </a:rPr>
              <a:t>2023</a:t>
            </a:r>
          </a:p>
          <a:p>
            <a:pPr algn="ctr" defTabSz="889000">
              <a:lnSpc>
                <a:spcPts val="1200"/>
              </a:lnSpc>
              <a:spcBef>
                <a:spcPct val="0"/>
              </a:spcBef>
              <a:spcAft>
                <a:spcPct val="35000"/>
              </a:spcAft>
            </a:pPr>
            <a:r>
              <a:rPr lang="en-US" sz="2000">
                <a:solidFill>
                  <a:srgbClr val="000000">
                    <a:hueOff val="0"/>
                    <a:satOff val="0"/>
                    <a:lumOff val="0"/>
                    <a:alphaOff val="0"/>
                  </a:srgbClr>
                </a:solidFill>
                <a:latin typeface="Calibri"/>
              </a:rPr>
              <a:t>Policy Effective</a:t>
            </a:r>
          </a:p>
        </p:txBody>
      </p:sp>
      <p:sp>
        <p:nvSpPr>
          <p:cNvPr id="16" name="Oval 15">
            <a:extLst>
              <a:ext uri="{FF2B5EF4-FFF2-40B4-BE49-F238E27FC236}">
                <a16:creationId xmlns:a16="http://schemas.microsoft.com/office/drawing/2014/main" id="{9D930918-A657-4995-8555-ECF977AC775E}"/>
              </a:ext>
              <a:ext uri="{C183D7F6-B498-43B3-948B-1728B52AA6E4}">
                <adec:decorative xmlns:adec="http://schemas.microsoft.com/office/drawing/2017/decorative" val="1"/>
              </a:ext>
            </a:extLst>
          </p:cNvPr>
          <p:cNvSpPr/>
          <p:nvPr/>
        </p:nvSpPr>
        <p:spPr>
          <a:xfrm>
            <a:off x="9461448" y="3283689"/>
            <a:ext cx="674698" cy="650050"/>
          </a:xfrm>
          <a:prstGeom prst="ellipse">
            <a:avLst/>
          </a:prstGeom>
        </p:spPr>
        <p:style>
          <a:lnRef idx="3">
            <a:schemeClr val="lt1">
              <a:hueOff val="0"/>
              <a:satOff val="0"/>
              <a:lumOff val="0"/>
              <a:alphaOff val="0"/>
            </a:schemeClr>
          </a:lnRef>
          <a:fillRef idx="1">
            <a:schemeClr val="accent3">
              <a:hueOff val="6964919"/>
              <a:satOff val="0"/>
              <a:lumOff val="-3726"/>
              <a:alphaOff val="0"/>
            </a:schemeClr>
          </a:fillRef>
          <a:effectRef idx="1">
            <a:schemeClr val="accent3">
              <a:hueOff val="6964919"/>
              <a:satOff val="0"/>
              <a:lumOff val="-3726"/>
              <a:alphaOff val="0"/>
            </a:schemeClr>
          </a:effectRef>
          <a:fontRef idx="minor">
            <a:schemeClr val="lt1"/>
          </a:fontRef>
        </p:style>
      </p:sp>
      <p:sp>
        <p:nvSpPr>
          <p:cNvPr id="19" name="Rectangle 18">
            <a:extLst>
              <a:ext uri="{FF2B5EF4-FFF2-40B4-BE49-F238E27FC236}">
                <a16:creationId xmlns:a16="http://schemas.microsoft.com/office/drawing/2014/main" id="{B3236FC7-3174-446C-AB35-6BDF7098D268}"/>
              </a:ext>
              <a:ext uri="{C183D7F6-B498-43B3-948B-1728B52AA6E4}">
                <adec:decorative xmlns:adec="http://schemas.microsoft.com/office/drawing/2017/decorative" val="1"/>
              </a:ext>
            </a:extLst>
          </p:cNvPr>
          <p:cNvSpPr/>
          <p:nvPr/>
        </p:nvSpPr>
        <p:spPr>
          <a:xfrm>
            <a:off x="6434038" y="1775414"/>
            <a:ext cx="5432833" cy="303721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0237559-3767-43A2-B19D-B42FC0D6521D}"/>
              </a:ext>
            </a:extLst>
          </p:cNvPr>
          <p:cNvSpPr txBox="1"/>
          <p:nvPr/>
        </p:nvSpPr>
        <p:spPr>
          <a:xfrm>
            <a:off x="5728761" y="4867956"/>
            <a:ext cx="5470195" cy="1220847"/>
          </a:xfrm>
          <a:prstGeom prst="rect">
            <a:avLst/>
          </a:prstGeom>
          <a:noFill/>
          <a:ln>
            <a:solidFill>
              <a:schemeClr val="tx1"/>
            </a:solidFill>
          </a:ln>
        </p:spPr>
        <p:txBody>
          <a:bodyPr wrap="square" rtlCol="0">
            <a:spAutoFit/>
          </a:bodyPr>
          <a:lstStyle/>
          <a:p>
            <a:pPr marL="342900" indent="-256032">
              <a:spcAft>
                <a:spcPts val="1600"/>
              </a:spcAft>
              <a:buClr>
                <a:srgbClr val="007FA9"/>
              </a:buClr>
              <a:buFont typeface="Arial" panose="020B0604020202020204" pitchFamily="34" charset="0"/>
              <a:buChar char="•"/>
            </a:pPr>
            <a:r>
              <a:rPr lang="en-US" sz="2000">
                <a:solidFill>
                  <a:srgbClr val="000000"/>
                </a:solidFill>
                <a:latin typeface="Calibri"/>
              </a:rPr>
              <a:t>Tribal Consultation*</a:t>
            </a:r>
          </a:p>
          <a:p>
            <a:pPr marL="342900" indent="-256032">
              <a:spcAft>
                <a:spcPts val="1600"/>
              </a:spcAft>
              <a:buClr>
                <a:srgbClr val="007FA9"/>
              </a:buClr>
              <a:buFont typeface="Arial" panose="020B0604020202020204" pitchFamily="34" charset="0"/>
              <a:buChar char="•"/>
            </a:pPr>
            <a:r>
              <a:rPr lang="en-US" sz="2000">
                <a:solidFill>
                  <a:srgbClr val="000000"/>
                </a:solidFill>
                <a:latin typeface="Calibri"/>
              </a:rPr>
              <a:t>Input from Secretary’s Advisory Committee for Human Research Protections &amp; other agencies</a:t>
            </a:r>
          </a:p>
        </p:txBody>
      </p:sp>
      <p:sp>
        <p:nvSpPr>
          <p:cNvPr id="18" name="TextBox 17">
            <a:extLst>
              <a:ext uri="{FF2B5EF4-FFF2-40B4-BE49-F238E27FC236}">
                <a16:creationId xmlns:a16="http://schemas.microsoft.com/office/drawing/2014/main" id="{DC7406F3-2DB0-40D1-81EB-AE755A1D59BD}"/>
              </a:ext>
            </a:extLst>
          </p:cNvPr>
          <p:cNvSpPr txBox="1"/>
          <p:nvPr/>
        </p:nvSpPr>
        <p:spPr>
          <a:xfrm>
            <a:off x="4114800" y="6446974"/>
            <a:ext cx="7816606" cy="338554"/>
          </a:xfrm>
          <a:prstGeom prst="rect">
            <a:avLst/>
          </a:prstGeom>
          <a:noFill/>
        </p:spPr>
        <p:txBody>
          <a:bodyPr wrap="square" rtlCol="0">
            <a:spAutoFit/>
          </a:bodyPr>
          <a:lstStyle/>
          <a:p>
            <a:r>
              <a:rPr lang="en-US" sz="1600" i="1">
                <a:solidFill>
                  <a:srgbClr val="000000"/>
                </a:solidFill>
                <a:latin typeface="Calibri"/>
              </a:rPr>
              <a:t>*See “</a:t>
            </a:r>
            <a:r>
              <a:rPr lang="en-US" sz="1600" i="1">
                <a:solidFill>
                  <a:srgbClr val="000000"/>
                </a:solidFill>
                <a:latin typeface="Calibri"/>
                <a:hlinkClick r:id="rId3"/>
              </a:rPr>
              <a:t>NIH Tribal Consultation Report: NIH Draft Policy for Data Management and Sharing</a:t>
            </a:r>
            <a:r>
              <a:rPr lang="en-US" sz="1600" i="1">
                <a:solidFill>
                  <a:srgbClr val="000000"/>
                </a:solidFill>
                <a:latin typeface="Calibri"/>
              </a:rPr>
              <a:t>”</a:t>
            </a:r>
          </a:p>
        </p:txBody>
      </p:sp>
      <p:sp>
        <p:nvSpPr>
          <p:cNvPr id="4" name="Slide Number Placeholder 3">
            <a:extLst>
              <a:ext uri="{FF2B5EF4-FFF2-40B4-BE49-F238E27FC236}">
                <a16:creationId xmlns:a16="http://schemas.microsoft.com/office/drawing/2014/main" id="{89132BD0-CB08-41F8-B401-7D39051125C6}"/>
              </a:ext>
            </a:extLst>
          </p:cNvPr>
          <p:cNvSpPr>
            <a:spLocks noGrp="1"/>
          </p:cNvSpPr>
          <p:nvPr>
            <p:ph type="sldNum" sz="quarter" idx="10"/>
          </p:nvPr>
        </p:nvSpPr>
        <p:spPr/>
        <p:txBody>
          <a:bodyPr/>
          <a:lstStyle/>
          <a:p>
            <a:fld id="{60583324-AE1C-3546-A724-4BA4670D7901}" type="slidenum">
              <a:rPr lang="en-US" smtClean="0"/>
              <a:pPr/>
              <a:t>5</a:t>
            </a:fld>
            <a:endParaRPr lang="en-US"/>
          </a:p>
        </p:txBody>
      </p:sp>
    </p:spTree>
    <p:extLst>
      <p:ext uri="{BB962C8B-B14F-4D97-AF65-F5344CB8AC3E}">
        <p14:creationId xmlns:p14="http://schemas.microsoft.com/office/powerpoint/2010/main" val="261546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1A1D85B-2835-28C8-571F-B51976FA1EC7}"/>
              </a:ext>
            </a:extLst>
          </p:cNvPr>
          <p:cNvSpPr>
            <a:spLocks noGrp="1"/>
          </p:cNvSpPr>
          <p:nvPr>
            <p:ph type="title"/>
          </p:nvPr>
        </p:nvSpPr>
        <p:spPr>
          <a:xfrm>
            <a:off x="1524000" y="228601"/>
            <a:ext cx="10160000" cy="563563"/>
          </a:xfrm>
        </p:spPr>
        <p:txBody>
          <a:bodyPr/>
          <a:lstStyle/>
          <a:p>
            <a:pPr lvl="0"/>
            <a:r>
              <a:rPr lang="en-US" noProof="0" dirty="0"/>
              <a:t>Goals of Data Sharing</a:t>
            </a:r>
            <a:endParaRPr lang="en-US" dirty="0"/>
          </a:p>
        </p:txBody>
      </p:sp>
      <p:sp>
        <p:nvSpPr>
          <p:cNvPr id="2" name="Content Placeholder 1">
            <a:extLst>
              <a:ext uri="{FF2B5EF4-FFF2-40B4-BE49-F238E27FC236}">
                <a16:creationId xmlns:a16="http://schemas.microsoft.com/office/drawing/2014/main" id="{830FBA43-7540-485D-8D8C-70A54AE68703}"/>
              </a:ext>
            </a:extLst>
          </p:cNvPr>
          <p:cNvSpPr>
            <a:spLocks noGrp="1"/>
          </p:cNvSpPr>
          <p:nvPr>
            <p:ph idx="1"/>
          </p:nvPr>
        </p:nvSpPr>
        <p:spPr>
          <a:xfrm>
            <a:off x="122517" y="1060336"/>
            <a:ext cx="8026695" cy="2368664"/>
          </a:xfrm>
        </p:spPr>
        <p:txBody>
          <a:bodyPr>
            <a:noAutofit/>
          </a:bodyPr>
          <a:lstStyle/>
          <a:p>
            <a:pPr indent="-164592">
              <a:spcBef>
                <a:spcPts val="0"/>
              </a:spcBef>
              <a:spcAft>
                <a:spcPts val="600"/>
              </a:spcAft>
            </a:pPr>
            <a:r>
              <a:rPr lang="en-US" sz="2200" b="1" dirty="0">
                <a:solidFill>
                  <a:schemeClr val="accent2"/>
                </a:solidFill>
                <a:latin typeface="+mj-lt"/>
              </a:rPr>
              <a:t> Advance rigorous and reproducible research </a:t>
            </a:r>
          </a:p>
          <a:p>
            <a:pPr marL="688975" indent="-283464">
              <a:spcBef>
                <a:spcPts val="0"/>
              </a:spcBef>
              <a:spcAft>
                <a:spcPts val="600"/>
              </a:spcAft>
              <a:buClr>
                <a:srgbClr val="007FA9"/>
              </a:buClr>
              <a:buFont typeface="Calibri" panose="020F0502020204030204" pitchFamily="34" charset="0"/>
              <a:buChar char="─"/>
            </a:pPr>
            <a:r>
              <a:rPr lang="en-US" sz="2400" dirty="0"/>
              <a:t>Enable validation of research results</a:t>
            </a:r>
          </a:p>
          <a:p>
            <a:pPr marL="688975" indent="-283464">
              <a:spcBef>
                <a:spcPts val="0"/>
              </a:spcBef>
              <a:spcAft>
                <a:spcPts val="600"/>
              </a:spcAft>
              <a:buClr>
                <a:srgbClr val="007FA9"/>
              </a:buClr>
              <a:buFont typeface="Calibri" panose="020F0502020204030204" pitchFamily="34" charset="0"/>
              <a:buChar char="─"/>
            </a:pPr>
            <a:r>
              <a:rPr lang="en-US" sz="2400" dirty="0"/>
              <a:t>Make high-value datasets accessible </a:t>
            </a:r>
          </a:p>
          <a:p>
            <a:pPr marL="688975" indent="-283464">
              <a:spcBef>
                <a:spcPts val="0"/>
              </a:spcBef>
              <a:spcAft>
                <a:spcPts val="600"/>
              </a:spcAft>
              <a:buClr>
                <a:srgbClr val="007FA9"/>
              </a:buClr>
              <a:buFont typeface="Calibri" panose="020F0502020204030204" pitchFamily="34" charset="0"/>
              <a:buChar char="─"/>
            </a:pPr>
            <a:r>
              <a:rPr lang="en-US" sz="2400" dirty="0"/>
              <a:t>Accelerate future research directions</a:t>
            </a:r>
          </a:p>
          <a:p>
            <a:pPr marL="688975" indent="-283464">
              <a:spcBef>
                <a:spcPts val="0"/>
              </a:spcBef>
              <a:spcAft>
                <a:spcPts val="600"/>
              </a:spcAft>
              <a:buClr>
                <a:srgbClr val="007FA9"/>
              </a:buClr>
              <a:buFont typeface="Calibri" panose="020F0502020204030204" pitchFamily="34" charset="0"/>
              <a:buChar char="─"/>
            </a:pPr>
            <a:r>
              <a:rPr lang="en-US" sz="2400" dirty="0"/>
              <a:t>Increase opportunities for citation and collaboration</a:t>
            </a:r>
          </a:p>
        </p:txBody>
      </p:sp>
      <p:pic>
        <p:nvPicPr>
          <p:cNvPr id="1026" name="Picture 2" descr="IDEA Audit Software | IDEA Data Analysis Software | IDEA">
            <a:extLst>
              <a:ext uri="{FF2B5EF4-FFF2-40B4-BE49-F238E27FC236}">
                <a16:creationId xmlns:a16="http://schemas.microsoft.com/office/drawing/2014/main" id="{584E0CF1-3F72-48FC-88CF-DAD58D3CE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498" y="1303374"/>
            <a:ext cx="1965251" cy="19652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E25F25-BDF8-41C0-8F42-1F3C65EB6572}"/>
              </a:ext>
            </a:extLst>
          </p:cNvPr>
          <p:cNvSpPr/>
          <p:nvPr/>
        </p:nvSpPr>
        <p:spPr>
          <a:xfrm>
            <a:off x="4793065" y="3830982"/>
            <a:ext cx="7134088" cy="2585323"/>
          </a:xfrm>
          <a:prstGeom prst="rect">
            <a:avLst/>
          </a:prstGeom>
        </p:spPr>
        <p:txBody>
          <a:bodyPr wrap="square">
            <a:spAutoFit/>
          </a:bodyPr>
          <a:lstStyle/>
          <a:p>
            <a:pPr marL="342900" marR="0" lvl="0" indent="-164592"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333399"/>
                </a:solidFill>
                <a:effectLst/>
                <a:uLnTx/>
                <a:uFillTx/>
                <a:latin typeface="Arial" charset="0"/>
                <a:ea typeface="ＭＳ Ｐゴシック" charset="0"/>
                <a:cs typeface="Arial" charset="0"/>
              </a:rPr>
              <a:t> Promote public trust in research</a:t>
            </a:r>
          </a:p>
          <a:p>
            <a:pPr marL="685800" marR="0" lvl="0" indent="-287338" algn="l" defTabSz="914400" rtl="0" eaLnBrk="1" fontAlgn="base" latinLnBrk="0" hangingPunct="1">
              <a:lnSpc>
                <a:spcPct val="100000"/>
              </a:lnSpc>
              <a:spcBef>
                <a:spcPts val="0"/>
              </a:spcBef>
              <a:spcAft>
                <a:spcPts val="600"/>
              </a:spcAft>
              <a:buClr>
                <a:srgbClr val="007FA9"/>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Foster transparency and accountability</a:t>
            </a:r>
          </a:p>
          <a:p>
            <a:pPr marL="685800" marR="0" lvl="0" indent="-287338" algn="l" defTabSz="914400" rtl="0" eaLnBrk="1" fontAlgn="base" latinLnBrk="0" hangingPunct="1">
              <a:lnSpc>
                <a:spcPct val="100000"/>
              </a:lnSpc>
              <a:spcBef>
                <a:spcPts val="0"/>
              </a:spcBef>
              <a:spcAft>
                <a:spcPts val="600"/>
              </a:spcAft>
              <a:buClr>
                <a:srgbClr val="007FA9"/>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Demonstrate stewardship over taxpayer funds</a:t>
            </a:r>
          </a:p>
          <a:p>
            <a:pPr marL="685800" marR="0" lvl="0" indent="-287338" algn="l" defTabSz="914400" rtl="0" eaLnBrk="1" fontAlgn="base" latinLnBrk="0" hangingPunct="1">
              <a:lnSpc>
                <a:spcPct val="100000"/>
              </a:lnSpc>
              <a:spcBef>
                <a:spcPts val="0"/>
              </a:spcBef>
              <a:spcAft>
                <a:spcPts val="600"/>
              </a:spcAft>
              <a:buClr>
                <a:srgbClr val="007FA9"/>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Maximize research participants’ contributions</a:t>
            </a:r>
          </a:p>
          <a:p>
            <a:pPr marL="685800" marR="0" lvl="0" indent="-287338" algn="l" defTabSz="914400" rtl="0" eaLnBrk="1" fontAlgn="base" latinLnBrk="0" hangingPunct="1">
              <a:lnSpc>
                <a:spcPct val="100000"/>
              </a:lnSpc>
              <a:spcBef>
                <a:spcPct val="0"/>
              </a:spcBef>
              <a:spcAft>
                <a:spcPts val="600"/>
              </a:spcAft>
              <a:buClr>
                <a:srgbClr val="007FA9"/>
              </a:buClr>
              <a:buSzTx/>
              <a:buFont typeface="Calibri" panose="020F050202020403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Support appropriate protections of research participants’ data </a:t>
            </a:r>
          </a:p>
        </p:txBody>
      </p:sp>
      <p:sp>
        <p:nvSpPr>
          <p:cNvPr id="8" name="Rectangle 7">
            <a:extLst>
              <a:ext uri="{FF2B5EF4-FFF2-40B4-BE49-F238E27FC236}">
                <a16:creationId xmlns:a16="http://schemas.microsoft.com/office/drawing/2014/main" id="{E2210FDE-5F18-45F0-8718-57DE104A8F55}"/>
              </a:ext>
              <a:ext uri="{C183D7F6-B498-43B3-948B-1728B52AA6E4}">
                <adec:decorative xmlns:adec="http://schemas.microsoft.com/office/drawing/2017/decorative" val="1"/>
              </a:ext>
            </a:extLst>
          </p:cNvPr>
          <p:cNvSpPr/>
          <p:nvPr/>
        </p:nvSpPr>
        <p:spPr>
          <a:xfrm>
            <a:off x="838200" y="3886200"/>
            <a:ext cx="2819400" cy="2189087"/>
          </a:xfrm>
          <a:prstGeom prst="rect">
            <a:avLst/>
          </a:prstGeom>
          <a:blipFill rotWithShape="1">
            <a:blip r:embed="rId4"/>
            <a:srcRect/>
            <a:stretch>
              <a:fillRect l="-7738" t="-11165" r="-55378" b="-892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hueOff val="0"/>
                  <a:satOff val="0"/>
                  <a:lumOff val="0"/>
                  <a:alphaOff val="0"/>
                </a:srgbClr>
              </a:solidFill>
              <a:effectLst/>
              <a:uLnTx/>
              <a:uFillTx/>
              <a:latin typeface="Arial"/>
              <a:ea typeface="ＭＳ Ｐゴシック"/>
              <a:cs typeface="Arial"/>
            </a:endParaRPr>
          </a:p>
        </p:txBody>
      </p:sp>
      <p:sp>
        <p:nvSpPr>
          <p:cNvPr id="5" name="Slide Number Placeholder 3">
            <a:extLst>
              <a:ext uri="{FF2B5EF4-FFF2-40B4-BE49-F238E27FC236}">
                <a16:creationId xmlns:a16="http://schemas.microsoft.com/office/drawing/2014/main" id="{53EB0714-6B86-413E-0B92-68F10C31BBD0}"/>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6</a:t>
            </a:fld>
            <a:endParaRPr lang="en-US"/>
          </a:p>
        </p:txBody>
      </p:sp>
    </p:spTree>
    <p:extLst>
      <p:ext uri="{BB962C8B-B14F-4D97-AF65-F5344CB8AC3E}">
        <p14:creationId xmlns:p14="http://schemas.microsoft.com/office/powerpoint/2010/main" val="379985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4A0D2D-1F3A-4873-B49C-F41BB6CB2C70}"/>
              </a:ext>
            </a:extLst>
          </p:cNvPr>
          <p:cNvSpPr>
            <a:spLocks noGrp="1"/>
          </p:cNvSpPr>
          <p:nvPr>
            <p:ph type="title"/>
          </p:nvPr>
        </p:nvSpPr>
        <p:spPr>
          <a:xfrm>
            <a:off x="1524000" y="228601"/>
            <a:ext cx="10160000" cy="563563"/>
          </a:xfrm>
        </p:spPr>
        <p:txBody>
          <a:bodyPr/>
          <a:lstStyle/>
          <a:p>
            <a:r>
              <a:rPr lang="en-US" dirty="0"/>
              <a:t>Policy Details</a:t>
            </a:r>
          </a:p>
        </p:txBody>
      </p:sp>
      <p:sp>
        <p:nvSpPr>
          <p:cNvPr id="5" name="Content Placeholder 2">
            <a:extLst>
              <a:ext uri="{FF2B5EF4-FFF2-40B4-BE49-F238E27FC236}">
                <a16:creationId xmlns:a16="http://schemas.microsoft.com/office/drawing/2014/main" id="{BE853086-9CE4-4CC0-9128-8FBB7F001751}"/>
              </a:ext>
            </a:extLst>
          </p:cNvPr>
          <p:cNvSpPr txBox="1">
            <a:spLocks/>
          </p:cNvSpPr>
          <p:nvPr/>
        </p:nvSpPr>
        <p:spPr>
          <a:xfrm>
            <a:off x="268358" y="947881"/>
            <a:ext cx="11353800" cy="5605319"/>
          </a:xfrm>
          <a:prstGeom prst="rect">
            <a:avLst/>
          </a:prstGeom>
        </p:spPr>
        <p:txBody>
          <a:bodyPr vert="horz" lIns="91440" tIns="45720" rIns="91440" bIns="45720" rtlCol="0" anchor="t">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9870">
              <a:spcBef>
                <a:spcPts val="0"/>
              </a:spcBef>
              <a:spcAft>
                <a:spcPts val="600"/>
              </a:spcAft>
              <a:buClr>
                <a:schemeClr val="tx1"/>
              </a:buClr>
            </a:pPr>
            <a:r>
              <a:rPr lang="en-US" sz="2200" b="1">
                <a:solidFill>
                  <a:schemeClr val="tx1"/>
                </a:solidFill>
                <a:cs typeface="Arial"/>
              </a:rPr>
              <a:t>Requirements (effective January 25, 2023): </a:t>
            </a:r>
            <a:endParaRPr lang="en-US">
              <a:solidFill>
                <a:schemeClr val="tx1"/>
              </a:solidFill>
            </a:endParaRPr>
          </a:p>
          <a:p>
            <a:pPr marL="969645" lvl="1" indent="-457200">
              <a:spcBef>
                <a:spcPts val="0"/>
              </a:spcBef>
              <a:spcAft>
                <a:spcPts val="600"/>
              </a:spcAft>
              <a:buClr>
                <a:schemeClr val="tx1"/>
              </a:buClr>
              <a:buAutoNum type="arabicPeriod"/>
            </a:pPr>
            <a:r>
              <a:rPr lang="en-US" sz="2200" b="1">
                <a:solidFill>
                  <a:schemeClr val="tx1"/>
                </a:solidFill>
                <a:cs typeface="Arial"/>
              </a:rPr>
              <a:t>Submission</a:t>
            </a:r>
            <a:r>
              <a:rPr lang="en-US" sz="2200">
                <a:solidFill>
                  <a:schemeClr val="tx1"/>
                </a:solidFill>
                <a:cs typeface="Arial"/>
              </a:rPr>
              <a:t> of Data Management &amp; Sharing Plan</a:t>
            </a:r>
          </a:p>
          <a:p>
            <a:pPr marL="969645" lvl="1" indent="-457200">
              <a:spcBef>
                <a:spcPts val="0"/>
              </a:spcBef>
              <a:spcAft>
                <a:spcPts val="600"/>
              </a:spcAft>
              <a:buClr>
                <a:schemeClr val="tx1"/>
              </a:buClr>
              <a:buAutoNum type="arabicPeriod"/>
            </a:pPr>
            <a:r>
              <a:rPr lang="en-US" sz="2200" b="1">
                <a:solidFill>
                  <a:schemeClr val="tx1"/>
                </a:solidFill>
                <a:cs typeface="Arial"/>
              </a:rPr>
              <a:t>Compliance</a:t>
            </a:r>
            <a:r>
              <a:rPr lang="en-US" sz="2200">
                <a:solidFill>
                  <a:schemeClr val="tx1"/>
                </a:solidFill>
                <a:cs typeface="Arial"/>
              </a:rPr>
              <a:t> with ICO-approved Plan (may affect future funding)</a:t>
            </a:r>
            <a:br>
              <a:rPr lang="en-US" sz="2200"/>
            </a:br>
            <a:endParaRPr lang="en-US" sz="2000" b="1" dirty="0">
              <a:solidFill>
                <a:schemeClr val="tx1"/>
              </a:solidFill>
            </a:endParaRPr>
          </a:p>
          <a:p>
            <a:pPr indent="-229870">
              <a:spcBef>
                <a:spcPts val="0"/>
              </a:spcBef>
              <a:spcAft>
                <a:spcPts val="600"/>
              </a:spcAft>
            </a:pPr>
            <a:r>
              <a:rPr lang="en-US" sz="2200" b="1">
                <a:solidFill>
                  <a:schemeClr val="tx1"/>
                </a:solidFill>
                <a:cs typeface="Arial"/>
              </a:rPr>
              <a:t>Scope: </a:t>
            </a:r>
            <a:r>
              <a:rPr lang="en-US" sz="2200">
                <a:solidFill>
                  <a:schemeClr val="tx1"/>
                </a:solidFill>
                <a:cs typeface="Arial"/>
              </a:rPr>
              <a:t>All NIH-supported research generating </a:t>
            </a:r>
            <a:r>
              <a:rPr lang="en-US" sz="2200" i="1" u="sng">
                <a:solidFill>
                  <a:schemeClr val="tx1"/>
                </a:solidFill>
                <a:cs typeface="Arial"/>
              </a:rPr>
              <a:t>scientific data</a:t>
            </a:r>
          </a:p>
          <a:p>
            <a:pPr lvl="1"/>
            <a:r>
              <a:rPr lang="en-US" sz="2000" b="1">
                <a:solidFill>
                  <a:schemeClr val="tx1"/>
                </a:solidFill>
                <a:cs typeface="Arial"/>
              </a:rPr>
              <a:t>What’s in:  </a:t>
            </a:r>
            <a:r>
              <a:rPr lang="en-US" sz="2000">
                <a:solidFill>
                  <a:schemeClr val="tx1"/>
                </a:solidFill>
                <a:cs typeface="Arial"/>
              </a:rPr>
              <a:t>“Recorded factual material… of </a:t>
            </a:r>
            <a:r>
              <a:rPr lang="en-US" sz="2000" u="sng">
                <a:solidFill>
                  <a:schemeClr val="tx1"/>
                </a:solidFill>
                <a:cs typeface="Arial"/>
              </a:rPr>
              <a:t>sufficient quality to validate and replicate research findings</a:t>
            </a:r>
            <a:r>
              <a:rPr lang="en-US" sz="2000">
                <a:solidFill>
                  <a:schemeClr val="tx1"/>
                </a:solidFill>
                <a:cs typeface="Arial"/>
              </a:rPr>
              <a:t>, regardless of whether the data are used to support scholarly publications”</a:t>
            </a:r>
          </a:p>
          <a:p>
            <a:pPr lvl="1"/>
            <a:r>
              <a:rPr lang="en-US" sz="2000" b="1">
                <a:solidFill>
                  <a:schemeClr val="tx1"/>
                </a:solidFill>
                <a:cs typeface="Arial"/>
              </a:rPr>
              <a:t>What’s out: </a:t>
            </a:r>
            <a:r>
              <a:rPr lang="en-US" sz="2000">
                <a:solidFill>
                  <a:schemeClr val="tx1"/>
                </a:solidFill>
                <a:cs typeface="Arial"/>
              </a:rPr>
              <a:t>Lab notebooks, preliminary analyses, peer reviews, </a:t>
            </a:r>
            <a:br>
              <a:rPr lang="en-US" sz="2000"/>
            </a:br>
            <a:r>
              <a:rPr lang="en-US" sz="2000">
                <a:solidFill>
                  <a:schemeClr val="tx1"/>
                </a:solidFill>
                <a:cs typeface="Arial"/>
              </a:rPr>
              <a:t>physical objects</a:t>
            </a:r>
            <a:br>
              <a:rPr lang="en-US" sz="2000"/>
            </a:br>
            <a:endParaRPr lang="en-US" sz="2000" dirty="0">
              <a:solidFill>
                <a:schemeClr val="tx1"/>
              </a:solidFill>
            </a:endParaRPr>
          </a:p>
          <a:p>
            <a:pPr indent="-229870"/>
            <a:r>
              <a:rPr lang="en-US" sz="2200" b="1">
                <a:solidFill>
                  <a:schemeClr val="tx1"/>
                </a:solidFill>
                <a:cs typeface="Arial"/>
              </a:rPr>
              <a:t>Timelines:</a:t>
            </a:r>
          </a:p>
          <a:p>
            <a:pPr lvl="1"/>
            <a:r>
              <a:rPr lang="en-US" sz="2000" b="1" dirty="0">
                <a:solidFill>
                  <a:schemeClr val="tx1"/>
                </a:solidFill>
                <a:cs typeface="Arial"/>
              </a:rPr>
              <a:t>When to share data: </a:t>
            </a:r>
            <a:r>
              <a:rPr lang="en-US" sz="2000" dirty="0">
                <a:solidFill>
                  <a:schemeClr val="tx1"/>
                </a:solidFill>
                <a:cs typeface="Arial"/>
              </a:rPr>
              <a:t>No later than </a:t>
            </a:r>
            <a:r>
              <a:rPr lang="en-US" sz="2000" u="sng" dirty="0">
                <a:solidFill>
                  <a:schemeClr val="tx1"/>
                </a:solidFill>
                <a:cs typeface="Arial"/>
              </a:rPr>
              <a:t>publication</a:t>
            </a:r>
            <a:r>
              <a:rPr lang="en-US" sz="2000" dirty="0">
                <a:solidFill>
                  <a:schemeClr val="tx1"/>
                </a:solidFill>
                <a:cs typeface="Arial"/>
              </a:rPr>
              <a:t> or </a:t>
            </a:r>
            <a:r>
              <a:rPr lang="en-US" sz="2000" u="sng" dirty="0">
                <a:solidFill>
                  <a:schemeClr val="tx1"/>
                </a:solidFill>
                <a:cs typeface="Arial"/>
              </a:rPr>
              <a:t>end of award</a:t>
            </a:r>
            <a:r>
              <a:rPr lang="en-US" sz="2000" dirty="0">
                <a:solidFill>
                  <a:schemeClr val="tx1"/>
                </a:solidFill>
                <a:cs typeface="Arial"/>
              </a:rPr>
              <a:t> </a:t>
            </a:r>
            <a:br>
              <a:rPr lang="en-US" sz="2000" dirty="0"/>
            </a:br>
            <a:r>
              <a:rPr lang="en-US" sz="2000" dirty="0">
                <a:solidFill>
                  <a:schemeClr val="tx1"/>
                </a:solidFill>
                <a:cs typeface="Arial"/>
              </a:rPr>
              <a:t>(for unpublished data), whichever comes first</a:t>
            </a:r>
          </a:p>
          <a:p>
            <a:pPr lvl="1"/>
            <a:r>
              <a:rPr lang="en-US" sz="2000" b="1">
                <a:solidFill>
                  <a:schemeClr val="tx1"/>
                </a:solidFill>
                <a:cs typeface="Arial"/>
              </a:rPr>
              <a:t>How long to share data: </a:t>
            </a:r>
            <a:r>
              <a:rPr lang="en-US" sz="2000">
                <a:solidFill>
                  <a:schemeClr val="tx1"/>
                </a:solidFill>
                <a:cs typeface="Arial"/>
              </a:rPr>
              <a:t>Consider other relevant requirements </a:t>
            </a:r>
            <a:br>
              <a:rPr lang="en-US" sz="2000"/>
            </a:br>
            <a:r>
              <a:rPr lang="en-US" sz="2000">
                <a:solidFill>
                  <a:schemeClr val="tx1"/>
                </a:solidFill>
                <a:cs typeface="Arial"/>
              </a:rPr>
              <a:t>and expectations (e.g., journal policies, repository policies)</a:t>
            </a:r>
          </a:p>
          <a:p>
            <a:pPr lvl="1"/>
            <a:endParaRPr lang="en-US" sz="2000" dirty="0">
              <a:solidFill>
                <a:schemeClr val="tx1"/>
              </a:solidFill>
            </a:endParaRPr>
          </a:p>
        </p:txBody>
      </p:sp>
      <p:pic>
        <p:nvPicPr>
          <p:cNvPr id="8200" name="Picture 8" descr="Cartoon of people around a conference table looking at an upside-down projection of &quot;Attention to Detail&quot;">
            <a:extLst>
              <a:ext uri="{FF2B5EF4-FFF2-40B4-BE49-F238E27FC236}">
                <a16:creationId xmlns:a16="http://schemas.microsoft.com/office/drawing/2014/main" id="{205B34A5-ED33-42CE-B7F5-F2D45D7433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4" r="5714"/>
          <a:stretch/>
        </p:blipFill>
        <p:spPr bwMode="auto">
          <a:xfrm>
            <a:off x="8991600" y="3775588"/>
            <a:ext cx="2895599" cy="308241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6F1324FA-5C5C-40E4-80B0-32F0E301F164}"/>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7</a:t>
            </a:fld>
            <a:endParaRPr lang="en-US"/>
          </a:p>
        </p:txBody>
      </p:sp>
    </p:spTree>
    <p:extLst>
      <p:ext uri="{BB962C8B-B14F-4D97-AF65-F5344CB8AC3E}">
        <p14:creationId xmlns:p14="http://schemas.microsoft.com/office/powerpoint/2010/main" val="116011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normAutofit/>
          </a:bodyPr>
          <a:lstStyle/>
          <a:p>
            <a:r>
              <a:rPr lang="en-US" dirty="0"/>
              <a:t>Activities Subject to the DMS Policy</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13736" y="1318521"/>
            <a:ext cx="5066892" cy="4893221"/>
          </a:xfrm>
        </p:spPr>
        <p:txBody>
          <a:bodyPr vert="horz" lIns="91440" tIns="45720" rIns="91440" bIns="45720" rtlCol="0" anchor="t">
            <a:normAutofit/>
          </a:bodyPr>
          <a:lstStyle/>
          <a:p>
            <a:pPr marL="0" indent="0">
              <a:buNone/>
            </a:pPr>
            <a:r>
              <a:rPr lang="en-US" sz="2200" b="1" dirty="0">
                <a:ea typeface="Open Sans"/>
                <a:cs typeface="Open Sans"/>
              </a:rPr>
              <a:t>Applies to all research that generates scientific data, </a:t>
            </a:r>
            <a:r>
              <a:rPr lang="en-US" sz="2200" dirty="0">
                <a:ea typeface="Open Sans"/>
                <a:cs typeface="Open Sans"/>
              </a:rPr>
              <a:t>including:</a:t>
            </a:r>
            <a:endParaRPr lang="en-US" dirty="0"/>
          </a:p>
          <a:p>
            <a:pPr>
              <a:lnSpc>
                <a:spcPct val="108000"/>
              </a:lnSpc>
            </a:pPr>
            <a:r>
              <a:rPr lang="en-US" sz="2000" dirty="0">
                <a:ea typeface="Open Sans"/>
                <a:cs typeface="Open Sans"/>
              </a:rPr>
              <a:t>Research Projects</a:t>
            </a:r>
          </a:p>
          <a:p>
            <a:pPr>
              <a:lnSpc>
                <a:spcPct val="108000"/>
              </a:lnSpc>
            </a:pPr>
            <a:r>
              <a:rPr lang="en-US" sz="2000" dirty="0">
                <a:ea typeface="Open Sans"/>
                <a:cs typeface="Open Sans"/>
              </a:rPr>
              <a:t>Some Career Development Awards (Ks)</a:t>
            </a:r>
          </a:p>
          <a:p>
            <a:pPr>
              <a:lnSpc>
                <a:spcPct val="108000"/>
              </a:lnSpc>
            </a:pPr>
            <a:r>
              <a:rPr lang="en-US" sz="2000" dirty="0">
                <a:ea typeface="Open Sans"/>
                <a:cs typeface="Open Sans"/>
              </a:rPr>
              <a:t>Small Business SBIR/STTR</a:t>
            </a:r>
          </a:p>
          <a:p>
            <a:pPr>
              <a:lnSpc>
                <a:spcPct val="108000"/>
              </a:lnSpc>
            </a:pPr>
            <a:r>
              <a:rPr lang="en-US" sz="2000" dirty="0">
                <a:ea typeface="Open Sans"/>
                <a:cs typeface="Open Sans"/>
              </a:rPr>
              <a:t>Research Centers</a:t>
            </a:r>
          </a:p>
        </p:txBody>
      </p: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3" y="1314638"/>
            <a:ext cx="5582265" cy="4394974"/>
          </a:xfrm>
        </p:spPr>
        <p:txBody>
          <a:bodyPr vert="horz" lIns="91440" tIns="45720" rIns="91440" bIns="45720" rtlCol="0" anchor="t">
            <a:normAutofit/>
          </a:bodyPr>
          <a:lstStyle/>
          <a:p>
            <a:pPr marL="0" indent="0">
              <a:buNone/>
            </a:pPr>
            <a:r>
              <a:rPr lang="en-US" sz="2200" b="1" dirty="0">
                <a:ea typeface="Open Sans"/>
                <a:cs typeface="Open Sans"/>
              </a:rPr>
              <a:t>Does </a:t>
            </a:r>
            <a:r>
              <a:rPr lang="en-US" sz="2200" b="1" u="sng" dirty="0">
                <a:ea typeface="Open Sans"/>
                <a:cs typeface="Open Sans"/>
              </a:rPr>
              <a:t>not</a:t>
            </a:r>
            <a:r>
              <a:rPr lang="en-US" sz="2200" b="1" dirty="0">
                <a:ea typeface="Open Sans"/>
                <a:cs typeface="Open Sans"/>
              </a:rPr>
              <a:t> apply to research and other activities that </a:t>
            </a:r>
            <a:r>
              <a:rPr lang="en-US" sz="2200" b="1" i="1" dirty="0">
                <a:ea typeface="Open Sans"/>
                <a:cs typeface="Open Sans"/>
              </a:rPr>
              <a:t>do not</a:t>
            </a:r>
            <a:r>
              <a:rPr lang="en-US" sz="2200" b="1" dirty="0">
                <a:ea typeface="Open Sans"/>
                <a:cs typeface="Open Sans"/>
              </a:rPr>
              <a:t> generate scientific data</a:t>
            </a:r>
            <a:r>
              <a:rPr lang="en-US" sz="2200" dirty="0">
                <a:ea typeface="Open Sans"/>
                <a:cs typeface="Open Sans"/>
              </a:rPr>
              <a:t>, including:</a:t>
            </a:r>
          </a:p>
          <a:p>
            <a:pPr>
              <a:lnSpc>
                <a:spcPct val="118000"/>
              </a:lnSpc>
            </a:pPr>
            <a:r>
              <a:rPr lang="en-US" sz="2000" dirty="0">
                <a:ea typeface="Open Sans"/>
                <a:cs typeface="Open Sans"/>
              </a:rPr>
              <a:t>Training (Ts)</a:t>
            </a:r>
          </a:p>
          <a:p>
            <a:pPr>
              <a:lnSpc>
                <a:spcPct val="118000"/>
              </a:lnSpc>
            </a:pPr>
            <a:r>
              <a:rPr lang="en-US" sz="2000" dirty="0">
                <a:ea typeface="Open Sans"/>
                <a:cs typeface="Open Sans"/>
              </a:rPr>
              <a:t>Fellowships (Fs)</a:t>
            </a:r>
          </a:p>
          <a:p>
            <a:pPr>
              <a:lnSpc>
                <a:spcPct val="118000"/>
              </a:lnSpc>
            </a:pPr>
            <a:r>
              <a:rPr lang="en-US" sz="2000" dirty="0">
                <a:ea typeface="Open Sans"/>
                <a:cs typeface="Open Sans"/>
              </a:rPr>
              <a:t>Construction (C06)</a:t>
            </a:r>
          </a:p>
          <a:p>
            <a:pPr>
              <a:lnSpc>
                <a:spcPct val="118000"/>
              </a:lnSpc>
            </a:pPr>
            <a:r>
              <a:rPr lang="en-US" sz="2000" dirty="0">
                <a:ea typeface="Open Sans"/>
                <a:cs typeface="Open Sans"/>
              </a:rPr>
              <a:t>Conference Grants (R13)</a:t>
            </a:r>
          </a:p>
          <a:p>
            <a:pPr>
              <a:lnSpc>
                <a:spcPct val="118000"/>
              </a:lnSpc>
            </a:pPr>
            <a:r>
              <a:rPr lang="en-US" sz="2000" dirty="0">
                <a:ea typeface="Open Sans"/>
                <a:cs typeface="Open Sans"/>
              </a:rPr>
              <a:t>Resources (</a:t>
            </a:r>
            <a:r>
              <a:rPr lang="en-US" sz="2000" dirty="0" err="1">
                <a:ea typeface="Open Sans"/>
                <a:cs typeface="Open Sans"/>
              </a:rPr>
              <a:t>Gs</a:t>
            </a:r>
            <a:r>
              <a:rPr lang="en-US" sz="2000" dirty="0">
                <a:ea typeface="Open Sans"/>
                <a:cs typeface="Open Sans"/>
              </a:rPr>
              <a:t>)</a:t>
            </a:r>
          </a:p>
          <a:p>
            <a:pPr>
              <a:lnSpc>
                <a:spcPct val="118000"/>
              </a:lnSpc>
            </a:pPr>
            <a:r>
              <a:rPr lang="en-US" sz="2000" dirty="0">
                <a:ea typeface="Open Sans"/>
                <a:cs typeface="Open Sans"/>
              </a:rPr>
              <a:t>Research-Related Infrastructure Programs (e.g., S06, S10)</a:t>
            </a: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5749961" y="1569155"/>
            <a:ext cx="0" cy="3509862"/>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5F6743-F68E-467E-BDE5-12AAE09EE706}"/>
              </a:ext>
            </a:extLst>
          </p:cNvPr>
          <p:cNvSpPr txBox="1"/>
          <p:nvPr/>
        </p:nvSpPr>
        <p:spPr>
          <a:xfrm>
            <a:off x="2324755" y="5735226"/>
            <a:ext cx="7854664" cy="646331"/>
          </a:xfrm>
          <a:prstGeom prst="rect">
            <a:avLst/>
          </a:prstGeom>
          <a:solidFill>
            <a:srgbClr val="C9E6FB"/>
          </a:solidFill>
        </p:spPr>
        <p:txBody>
          <a:bodyPr wrap="square" tIns="182880" bIns="182880" rtlCol="0">
            <a:spAutoFit/>
          </a:bodyPr>
          <a:lstStyle/>
          <a:p>
            <a:pPr algn="ctr"/>
            <a:r>
              <a:rPr lang="en-US" b="1"/>
              <a:t>See </a:t>
            </a:r>
            <a:r>
              <a:rPr lang="en-US" b="1">
                <a:hlinkClick r:id="rId3"/>
              </a:rPr>
              <a:t>Research Covered Under the Data Management &amp; Sharing Policy</a:t>
            </a:r>
            <a:endParaRPr lang="en-US" b="1"/>
          </a:p>
        </p:txBody>
      </p:sp>
      <p:sp>
        <p:nvSpPr>
          <p:cNvPr id="8" name="Slide Number Placeholder 3">
            <a:extLst>
              <a:ext uri="{FF2B5EF4-FFF2-40B4-BE49-F238E27FC236}">
                <a16:creationId xmlns:a16="http://schemas.microsoft.com/office/drawing/2014/main" id="{3F0EA14E-8A26-4601-8842-25F56BE6B1F0}"/>
              </a:ext>
            </a:extLst>
          </p:cNvPr>
          <p:cNvSpPr>
            <a:spLocks noGrp="1"/>
          </p:cNvSpPr>
          <p:nvPr>
            <p:ph type="sldNum" sz="quarter" idx="10"/>
          </p:nvPr>
        </p:nvSpPr>
        <p:spPr>
          <a:xfrm>
            <a:off x="10363200" y="6553201"/>
            <a:ext cx="1828800" cy="155575"/>
          </a:xfrm>
        </p:spPr>
        <p:txBody>
          <a:bodyPr/>
          <a:lstStyle/>
          <a:p>
            <a:fld id="{60583324-AE1C-3546-A724-4BA4670D7901}" type="slidenum">
              <a:rPr lang="en-US" smtClean="0"/>
              <a:pPr/>
              <a:t>8</a:t>
            </a:fld>
            <a:endParaRPr lang="en-US" dirty="0"/>
          </a:p>
        </p:txBody>
      </p:sp>
    </p:spTree>
    <p:extLst>
      <p:ext uri="{BB962C8B-B14F-4D97-AF65-F5344CB8AC3E}">
        <p14:creationId xmlns:p14="http://schemas.microsoft.com/office/powerpoint/2010/main" val="9177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CE6696-8B8E-40ED-97B4-F61640C858AF}"/>
              </a:ext>
            </a:extLst>
          </p:cNvPr>
          <p:cNvSpPr>
            <a:spLocks noGrp="1"/>
          </p:cNvSpPr>
          <p:nvPr>
            <p:ph type="title"/>
          </p:nvPr>
        </p:nvSpPr>
        <p:spPr/>
        <p:txBody>
          <a:bodyPr/>
          <a:lstStyle/>
          <a:p>
            <a:pPr lvl="0"/>
            <a:r>
              <a:rPr lang="en-US" noProof="0" dirty="0"/>
              <a:t>Additional Expectations for Plans</a:t>
            </a:r>
            <a:endParaRPr lang="en-US" dirty="0"/>
          </a:p>
        </p:txBody>
      </p:sp>
      <p:sp>
        <p:nvSpPr>
          <p:cNvPr id="6" name="Content Placeholder 2">
            <a:extLst>
              <a:ext uri="{FF2B5EF4-FFF2-40B4-BE49-F238E27FC236}">
                <a16:creationId xmlns:a16="http://schemas.microsoft.com/office/drawing/2014/main" id="{4027231B-0853-42C0-8BE1-2540247FACB4}"/>
              </a:ext>
            </a:extLst>
          </p:cNvPr>
          <p:cNvSpPr>
            <a:spLocks noGrp="1"/>
          </p:cNvSpPr>
          <p:nvPr>
            <p:ph idx="1"/>
          </p:nvPr>
        </p:nvSpPr>
        <p:spPr>
          <a:xfrm>
            <a:off x="609600" y="1066799"/>
            <a:ext cx="10972800" cy="5352661"/>
          </a:xfrm>
        </p:spPr>
        <p:txBody>
          <a:bodyPr>
            <a:normAutofit fontScale="92500" lnSpcReduction="10000"/>
          </a:bodyPr>
          <a:lstStyle/>
          <a:p>
            <a:pPr marL="0" indent="0">
              <a:buNone/>
            </a:pPr>
            <a:r>
              <a:rPr lang="en-US" b="1" dirty="0"/>
              <a:t>Sharing should be…</a:t>
            </a:r>
          </a:p>
          <a:p>
            <a:r>
              <a:rPr lang="en-US" sz="2600" b="1" dirty="0"/>
              <a:t>The default practice</a:t>
            </a:r>
          </a:p>
          <a:p>
            <a:pPr lvl="1"/>
            <a:r>
              <a:rPr lang="en-US" sz="2400" dirty="0"/>
              <a:t>Maximize appropriate data sharing; Plans may justify</a:t>
            </a:r>
            <a:br>
              <a:rPr lang="en-US" sz="2400" dirty="0"/>
            </a:br>
            <a:r>
              <a:rPr lang="en-US" sz="2400" dirty="0"/>
              <a:t>limitations (e.g., ethical, legal, technical factors)</a:t>
            </a:r>
          </a:p>
          <a:p>
            <a:pPr lvl="1"/>
            <a:r>
              <a:rPr lang="en-US" sz="2400" dirty="0"/>
              <a:t>All scientific data should be managed; </a:t>
            </a:r>
            <a:r>
              <a:rPr lang="en-US" sz="2400" b="1" u="sng" dirty="0"/>
              <a:t>not all must </a:t>
            </a:r>
            <a:br>
              <a:rPr lang="en-US" sz="2400" b="1" u="sng" dirty="0"/>
            </a:br>
            <a:r>
              <a:rPr lang="en-US" sz="2400" b="1" u="sng" dirty="0"/>
              <a:t>be shared</a:t>
            </a:r>
            <a:br>
              <a:rPr lang="en-US" sz="2400" b="1" u="sng" dirty="0"/>
            </a:br>
            <a:endParaRPr lang="en-US" sz="2400" b="1" u="sng" dirty="0"/>
          </a:p>
          <a:p>
            <a:r>
              <a:rPr lang="en-US" sz="2600" b="1" dirty="0"/>
              <a:t>Responsibly implemented</a:t>
            </a:r>
          </a:p>
          <a:p>
            <a:pPr lvl="1"/>
            <a:r>
              <a:rPr lang="en-US" sz="2400" dirty="0"/>
              <a:t>Plans should outline protection of privacy, rights, and confidentiality </a:t>
            </a:r>
          </a:p>
          <a:p>
            <a:pPr lvl="1"/>
            <a:r>
              <a:rPr lang="en-US" sz="2400" dirty="0"/>
              <a:t>Existing laws, regulations, and policies continue to apply</a:t>
            </a:r>
            <a:br>
              <a:rPr lang="en-US" sz="2400" dirty="0"/>
            </a:br>
            <a:endParaRPr lang="en-US" sz="2400" dirty="0"/>
          </a:p>
          <a:p>
            <a:r>
              <a:rPr lang="en-US" sz="2600" b="1" dirty="0"/>
              <a:t>Prospectively planned for at all stages of the research process</a:t>
            </a:r>
          </a:p>
          <a:p>
            <a:pPr lvl="1"/>
            <a:r>
              <a:rPr lang="en-US" sz="2200" dirty="0"/>
              <a:t>During informed consent, including communicating how data will be used and shared</a:t>
            </a:r>
          </a:p>
          <a:p>
            <a:pPr lvl="1"/>
            <a:r>
              <a:rPr lang="en-US" sz="2200" dirty="0"/>
              <a:t>Data submission, including whether access to data, even if de-identified, should be controlled</a:t>
            </a:r>
          </a:p>
        </p:txBody>
      </p:sp>
      <p:pic>
        <p:nvPicPr>
          <p:cNvPr id="12" name="Picture 11" descr="Clipboard with 'Trust' printed on paper">
            <a:extLst>
              <a:ext uri="{FF2B5EF4-FFF2-40B4-BE49-F238E27FC236}">
                <a16:creationId xmlns:a16="http://schemas.microsoft.com/office/drawing/2014/main" id="{FA84E047-7089-4529-B69A-E79D9309D80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432" r="4704"/>
          <a:stretch/>
        </p:blipFill>
        <p:spPr>
          <a:xfrm>
            <a:off x="8102573" y="1066799"/>
            <a:ext cx="3856901" cy="2893457"/>
          </a:xfrm>
          <a:prstGeom prst="rect">
            <a:avLst/>
          </a:prstGeom>
        </p:spPr>
      </p:pic>
      <p:sp>
        <p:nvSpPr>
          <p:cNvPr id="8" name="Slide Number Placeholder 3">
            <a:extLst>
              <a:ext uri="{FF2B5EF4-FFF2-40B4-BE49-F238E27FC236}">
                <a16:creationId xmlns:a16="http://schemas.microsoft.com/office/drawing/2014/main" id="{6844D0B4-E5C3-489C-8E45-EB86CCC9D23C}"/>
              </a:ext>
            </a:extLst>
          </p:cNvPr>
          <p:cNvSpPr>
            <a:spLocks noGrp="1"/>
          </p:cNvSpPr>
          <p:nvPr>
            <p:ph type="sldNum" sz="quarter" idx="10"/>
          </p:nvPr>
        </p:nvSpPr>
        <p:spPr>
          <a:xfrm>
            <a:off x="10363200" y="6553201"/>
            <a:ext cx="1828800" cy="155575"/>
          </a:xfrm>
        </p:spPr>
        <p:txBody>
          <a:bodyPr/>
          <a:lstStyle/>
          <a:p>
            <a:fld id="{816AE13B-C027-2549-9419-DDB505485113}" type="slidenum">
              <a:rPr lang="en-US"/>
              <a:pPr/>
              <a:t>9</a:t>
            </a:fld>
            <a:endParaRPr lang="en-US"/>
          </a:p>
        </p:txBody>
      </p:sp>
    </p:spTree>
    <p:extLst>
      <p:ext uri="{BB962C8B-B14F-4D97-AF65-F5344CB8AC3E}">
        <p14:creationId xmlns:p14="http://schemas.microsoft.com/office/powerpoint/2010/main" val="1781025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mparison of FY13 and FY14 Projected AF Costs 6-7-13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SharedWithUsers xmlns="9c26b516-99a2-46e9-9f5e-24cd0ed530a5">
      <UserInfo>
        <DisplayName>Sharma, Priyanka (NIH/OD) [C]</DisplayName>
        <AccountId>134</AccountId>
        <AccountType/>
      </UserInfo>
      <UserInfo>
        <DisplayName>Barry, Sophie (NIH/OD) [E]</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C289F-A959-4E23-80A7-810D01941F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EC9694-A4D8-4442-8D4A-036347845C6B}">
  <ds:schemaRefs>
    <ds:schemaRef ds:uri="http://schemas.microsoft.com/office/2006/documentManagement/types"/>
    <ds:schemaRef ds:uri="http://schemas.microsoft.com/office/infopath/2007/PartnerControls"/>
    <ds:schemaRef ds:uri="989998f2-a2b7-4b44-82b6-b98408f16ef8"/>
    <ds:schemaRef ds:uri="http://purl.org/dc/elements/1.1/"/>
    <ds:schemaRef ds:uri="http://schemas.microsoft.com/office/2006/metadata/properties"/>
    <ds:schemaRef ds:uri="9c26b516-99a2-46e9-9f5e-24cd0ed530a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03B1091-3D76-4FFB-9726-B99CBAD52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Comparison of FY13 and FY14 Projected AF Costs 6-7-13 </Template>
  <TotalTime>526</TotalTime>
  <Words>2882</Words>
  <Application>Microsoft Office PowerPoint</Application>
  <PresentationFormat>Widescreen</PresentationFormat>
  <Paragraphs>365</Paragraphs>
  <Slides>35</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Arial</vt:lpstr>
      <vt:lpstr>Calibri</vt:lpstr>
      <vt:lpstr>Calibri Light</vt:lpstr>
      <vt:lpstr>Courier New</vt:lpstr>
      <vt:lpstr>Nunito-Light-webfont</vt:lpstr>
      <vt:lpstr>Open Sans</vt:lpstr>
      <vt:lpstr>roboto-medium</vt:lpstr>
      <vt:lpstr>Symbol</vt:lpstr>
      <vt:lpstr>Wingdings</vt:lpstr>
      <vt:lpstr>Wingdings,Sans-Serif</vt:lpstr>
      <vt:lpstr>Comparison of FY13 and FY14 Projected AF Costs 6-7-13 </vt:lpstr>
      <vt:lpstr>Default Design</vt:lpstr>
      <vt:lpstr>1_Office Theme</vt:lpstr>
      <vt:lpstr>The NIH Policy for Data Management and Sharing (DMS) in Effect: Planning for Success </vt:lpstr>
      <vt:lpstr>Presentation Team</vt:lpstr>
      <vt:lpstr>Polling question 1</vt:lpstr>
      <vt:lpstr>NIH Commitment to &amp; Investment in Data Sharing</vt:lpstr>
      <vt:lpstr>Iterative Policy Development through  Consistent Community Engagement</vt:lpstr>
      <vt:lpstr>Goals of Data Sharing</vt:lpstr>
      <vt:lpstr>Policy Details</vt:lpstr>
      <vt:lpstr>Activities Subject to the DMS Policy</vt:lpstr>
      <vt:lpstr>Additional Expectations for Plans</vt:lpstr>
      <vt:lpstr>Potential Limitations on Sharing</vt:lpstr>
      <vt:lpstr>DMS Policy FAQs</vt:lpstr>
      <vt:lpstr>Public Outreach and Training</vt:lpstr>
      <vt:lpstr>Elements of a Data Management and Sharing Plan</vt:lpstr>
      <vt:lpstr>Format of a Data Management and Sharing Plan</vt:lpstr>
      <vt:lpstr>Sample NIH DMS Plans Available</vt:lpstr>
      <vt:lpstr>Harmonization of Genomic Data Sharing (GDS) and DMS Policies </vt:lpstr>
      <vt:lpstr>Polling question 2</vt:lpstr>
      <vt:lpstr>sharing.nih.gov: Resources for Writing a DMS Plan</vt:lpstr>
      <vt:lpstr>Changes to DMS Plan Submission</vt:lpstr>
      <vt:lpstr>What About the Resource Sharing Plan(s) Field?</vt:lpstr>
      <vt:lpstr>Data Management and Sharing Costs</vt:lpstr>
      <vt:lpstr>Supplemental Information: Repository Selection</vt:lpstr>
      <vt:lpstr>Supplemental Information: Repository Selection Specialized Data Repositories </vt:lpstr>
      <vt:lpstr>Submitting DMS Budgets</vt:lpstr>
      <vt:lpstr>Justifying DMS Budgets</vt:lpstr>
      <vt:lpstr>DMS Plan Assessment</vt:lpstr>
      <vt:lpstr>Monitoring Compliance with DMS Plans</vt:lpstr>
      <vt:lpstr>How to Get Started on a DMS Plan</vt:lpstr>
      <vt:lpstr>For More Information…</vt:lpstr>
      <vt:lpstr>Extra Slides</vt:lpstr>
      <vt:lpstr>Policy and Supplemental Information</vt:lpstr>
      <vt:lpstr>Relevant Notices</vt:lpstr>
      <vt:lpstr>Informed Consent and DMS Policy</vt:lpstr>
      <vt:lpstr>Supplemental Information for Protecting Privacy When Sharing Human Research Participant Data</vt:lpstr>
      <vt:lpstr>Supplemental Information: Responsible Management and Sharing of American Indian/ Alaska Native Participant Data</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RCDC POC Meeting May 7th</dc:title>
  <dc:subject>OER PowerPoint (PPT) Template - 508 Compliant</dc:subject>
  <dc:creator>dileym</dc:creator>
  <cp:keywords>OER PowerPoint (PPT) Template - 508 Compliant</cp:keywords>
  <cp:lastModifiedBy>Sharma, Priyanka (NIH/OD) [C]</cp:lastModifiedBy>
  <cp:revision>101</cp:revision>
  <cp:lastPrinted>2015-06-22T16:07:37Z</cp:lastPrinted>
  <dcterms:created xsi:type="dcterms:W3CDTF">2013-06-10T11:08:15Z</dcterms:created>
  <dcterms:modified xsi:type="dcterms:W3CDTF">2023-02-02T15:03:55Z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0x010100FD46887D1DAA6244B670A3DCDEA32DA0</vt:lpwstr>
  </property>
  <property fmtid="{D5CDD505-2E9C-101B-9397-08002B2CF9AE}" pid="4" name="_NewReviewCycle">
    <vt:lpwstr/>
  </property>
  <property fmtid="{D5CDD505-2E9C-101B-9397-08002B2CF9AE}" pid="5" name="MediaServiceImageTags">
    <vt:lpwstr/>
  </property>
</Properties>
</file>