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1548" r:id="rId3"/>
    <p:sldId id="258" r:id="rId4"/>
    <p:sldId id="259" r:id="rId5"/>
    <p:sldId id="261" r:id="rId6"/>
    <p:sldId id="262" r:id="rId7"/>
    <p:sldId id="277" r:id="rId8"/>
    <p:sldId id="1538" r:id="rId9"/>
    <p:sldId id="492" r:id="rId10"/>
    <p:sldId id="271" r:id="rId11"/>
    <p:sldId id="267" r:id="rId12"/>
    <p:sldId id="272" r:id="rId13"/>
    <p:sldId id="1546" r:id="rId14"/>
    <p:sldId id="1480" r:id="rId15"/>
    <p:sldId id="265" r:id="rId16"/>
    <p:sldId id="278" r:id="rId17"/>
    <p:sldId id="1547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81" d="100"/>
          <a:sy n="81" d="100"/>
        </p:scale>
        <p:origin x="126" y="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132"/>
    </p:cViewPr>
  </p:sorter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Relationship Id="rId6" Type="http://schemas.openxmlformats.org/officeDocument/2006/relationships/image" Target="../media/image15.jp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Relationship Id="rId6" Type="http://schemas.openxmlformats.org/officeDocument/2006/relationships/image" Target="../media/image15.jp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42618-1F17-4FB4-9692-D01B1AE3E5B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953208-2137-40DF-94BB-CA925348C0E3}">
      <dgm:prSet phldrT="[Text]"/>
      <dgm:spPr>
        <a:xfrm>
          <a:off x="152399" y="2277"/>
          <a:ext cx="2740152" cy="995585"/>
        </a:xfrm>
        <a:prstGeom prst="roundRect">
          <a:avLst/>
        </a:prstGeom>
        <a:solidFill>
          <a:schemeClr val="tx2"/>
        </a:solidFill>
      </dgm:spPr>
      <dgm:t>
        <a:bodyPr/>
        <a:lstStyle/>
        <a:p>
          <a:pPr>
            <a:buNone/>
          </a:pPr>
          <a:r>
            <a:rPr lang="en-US">
              <a:solidFill>
                <a:schemeClr val="bg1"/>
              </a:solidFill>
              <a:latin typeface="Arial"/>
              <a:ea typeface="+mn-ea"/>
              <a:cs typeface="+mn-cs"/>
            </a:rPr>
            <a:t>Clinical Research</a:t>
          </a:r>
          <a:endParaRPr lang="en-US" dirty="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72444092-E127-4CFE-8F93-62137A9FAFE4}" type="parTrans" cxnId="{2FBB07DF-4769-4B70-A952-0F70D324985A}">
      <dgm:prSet/>
      <dgm:spPr/>
      <dgm:t>
        <a:bodyPr/>
        <a:lstStyle/>
        <a:p>
          <a:endParaRPr lang="en-US"/>
        </a:p>
      </dgm:t>
    </dgm:pt>
    <dgm:pt modelId="{19E1C09C-9927-4B60-BB92-253B623C72FF}" type="sibTrans" cxnId="{2FBB07DF-4769-4B70-A952-0F70D324985A}">
      <dgm:prSet/>
      <dgm:spPr/>
      <dgm:t>
        <a:bodyPr/>
        <a:lstStyle/>
        <a:p>
          <a:endParaRPr lang="en-US"/>
        </a:p>
      </dgm:t>
    </dgm:pt>
    <dgm:pt modelId="{79C8847B-FFA4-44B9-8518-31966EA2FC4D}">
      <dgm:prSet phldrT="[Text]"/>
      <dgm:spPr>
        <a:xfrm rot="5400000">
          <a:off x="5200941" y="-2206554"/>
          <a:ext cx="796468" cy="5413248"/>
        </a:xfrm>
        <a:prstGeom prst="round2SameRect">
          <a:avLst/>
        </a:prstGeom>
        <a:solidFill>
          <a:schemeClr val="tx2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Patient-oriented research conducted with human subjects or materials of human origin (including cognitive phenomenon) on the causes and consequences of disease in humans</a:t>
          </a:r>
        </a:p>
      </dgm:t>
    </dgm:pt>
    <dgm:pt modelId="{4C960239-7804-4217-AE1B-8B8142F8E4A0}" type="parTrans" cxnId="{984E2D92-21B1-4558-A749-B11869F23AC5}">
      <dgm:prSet/>
      <dgm:spPr/>
      <dgm:t>
        <a:bodyPr/>
        <a:lstStyle/>
        <a:p>
          <a:endParaRPr lang="en-US"/>
        </a:p>
      </dgm:t>
    </dgm:pt>
    <dgm:pt modelId="{EB07B4A9-DC20-41AE-BB27-F41955090BDE}" type="sibTrans" cxnId="{984E2D92-21B1-4558-A749-B11869F23AC5}">
      <dgm:prSet/>
      <dgm:spPr/>
      <dgm:t>
        <a:bodyPr/>
        <a:lstStyle/>
        <a:p>
          <a:endParaRPr lang="en-US"/>
        </a:p>
      </dgm:t>
    </dgm:pt>
    <dgm:pt modelId="{A27D2E3B-8346-4B5B-9415-E0EB684EF86B}">
      <dgm:prSet phldrT="[Text]"/>
      <dgm:spPr>
        <a:xfrm>
          <a:off x="152399" y="1047642"/>
          <a:ext cx="2740152" cy="995585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>
              <a:latin typeface="Arial"/>
              <a:ea typeface="+mn-ea"/>
              <a:cs typeface="+mn-cs"/>
            </a:rPr>
            <a:t>Pediatric Research</a:t>
          </a:r>
          <a:endParaRPr lang="en-US" dirty="0">
            <a:latin typeface="Arial"/>
            <a:ea typeface="+mn-ea"/>
            <a:cs typeface="+mn-cs"/>
          </a:endParaRPr>
        </a:p>
      </dgm:t>
    </dgm:pt>
    <dgm:pt modelId="{0E72C68D-8B3B-49AC-BBC2-958B2E6A9515}" type="parTrans" cxnId="{11FFE2C3-CEC8-4FD8-8A1A-D4C633BBF2AB}">
      <dgm:prSet/>
      <dgm:spPr/>
      <dgm:t>
        <a:bodyPr/>
        <a:lstStyle/>
        <a:p>
          <a:endParaRPr lang="en-US"/>
        </a:p>
      </dgm:t>
    </dgm:pt>
    <dgm:pt modelId="{11D611F4-8702-463E-96D9-E4CDE9FD6350}" type="sibTrans" cxnId="{11FFE2C3-CEC8-4FD8-8A1A-D4C633BBF2AB}">
      <dgm:prSet/>
      <dgm:spPr/>
      <dgm:t>
        <a:bodyPr/>
        <a:lstStyle/>
        <a:p>
          <a:endParaRPr lang="en-US"/>
        </a:p>
      </dgm:t>
    </dgm:pt>
    <dgm:pt modelId="{CC62F6D4-CCC5-4959-BEFA-E1A102A20639}">
      <dgm:prSet phldrT="[Text]"/>
      <dgm:spPr>
        <a:xfrm rot="5400000">
          <a:off x="5200941" y="-1161189"/>
          <a:ext cx="796468" cy="5413248"/>
        </a:xfrm>
        <a:prstGeom prst="round2SameRect">
          <a:avLst/>
        </a:prstGeom>
        <a:solidFill>
          <a:schemeClr val="accent3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related to diseases or disorders in children</a:t>
          </a:r>
        </a:p>
      </dgm:t>
    </dgm:pt>
    <dgm:pt modelId="{9EAF202F-DC5D-4E71-8D2B-5C195EF0FF4C}" type="parTrans" cxnId="{2E26646A-FC82-4BF0-9B50-17FFE5737A15}">
      <dgm:prSet/>
      <dgm:spPr/>
      <dgm:t>
        <a:bodyPr/>
        <a:lstStyle/>
        <a:p>
          <a:endParaRPr lang="en-US"/>
        </a:p>
      </dgm:t>
    </dgm:pt>
    <dgm:pt modelId="{2630CA29-5048-4BB2-B48A-14FC9300997C}" type="sibTrans" cxnId="{2E26646A-FC82-4BF0-9B50-17FFE5737A15}">
      <dgm:prSet/>
      <dgm:spPr/>
      <dgm:t>
        <a:bodyPr/>
        <a:lstStyle/>
        <a:p>
          <a:endParaRPr lang="en-US"/>
        </a:p>
      </dgm:t>
    </dgm:pt>
    <dgm:pt modelId="{F2038EAD-8E2F-44C5-BD91-F8A32BEC2D32}">
      <dgm:prSet phldrT="[Text]"/>
      <dgm:spPr>
        <a:xfrm>
          <a:off x="152399" y="2093007"/>
          <a:ext cx="2687352" cy="995585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>
              <a:latin typeface="Arial"/>
              <a:ea typeface="+mn-ea"/>
              <a:cs typeface="+mn-cs"/>
            </a:rPr>
            <a:t>Health Disparities Research</a:t>
          </a:r>
          <a:endParaRPr lang="en-US" dirty="0">
            <a:latin typeface="Arial"/>
            <a:ea typeface="+mn-ea"/>
            <a:cs typeface="+mn-cs"/>
          </a:endParaRPr>
        </a:p>
      </dgm:t>
    </dgm:pt>
    <dgm:pt modelId="{0FF6D1A2-1C6C-4053-92D1-950A6A6EFE81}" type="parTrans" cxnId="{530D6410-0B6D-404D-83AE-7E2472DF2AF5}">
      <dgm:prSet/>
      <dgm:spPr/>
      <dgm:t>
        <a:bodyPr/>
        <a:lstStyle/>
        <a:p>
          <a:endParaRPr lang="en-US"/>
        </a:p>
      </dgm:t>
    </dgm:pt>
    <dgm:pt modelId="{40ACB2EF-C14E-464C-9E4D-0BB6AE9E9CF4}" type="sibTrans" cxnId="{530D6410-0B6D-404D-83AE-7E2472DF2AF5}">
      <dgm:prSet/>
      <dgm:spPr/>
      <dgm:t>
        <a:bodyPr/>
        <a:lstStyle/>
        <a:p>
          <a:endParaRPr lang="en-US"/>
        </a:p>
      </dgm:t>
    </dgm:pt>
    <dgm:pt modelId="{1D4EAF9C-5759-46C5-AD6B-DEA3D0CC6C2F}">
      <dgm:prSet phldrT="[Text]"/>
      <dgm:spPr>
        <a:xfrm rot="5400000">
          <a:off x="5200941" y="1974906"/>
          <a:ext cx="796468" cy="5413248"/>
        </a:xfrm>
        <a:prstGeom prst="round2SameRect">
          <a:avLst/>
        </a:prstGeom>
        <a:solidFill>
          <a:schemeClr val="accent1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Same as Clinical Research LRP</a:t>
          </a:r>
        </a:p>
      </dgm:t>
    </dgm:pt>
    <dgm:pt modelId="{71DA31B9-BEE2-48BB-88FC-688ED9E323E9}" type="parTrans" cxnId="{1B75A4A4-61B6-42C4-B8AC-96B742174443}">
      <dgm:prSet/>
      <dgm:spPr/>
      <dgm:t>
        <a:bodyPr/>
        <a:lstStyle/>
        <a:p>
          <a:endParaRPr lang="en-US"/>
        </a:p>
      </dgm:t>
    </dgm:pt>
    <dgm:pt modelId="{C2445FCF-3455-4617-9AC2-7C6F9B088047}" type="sibTrans" cxnId="{1B75A4A4-61B6-42C4-B8AC-96B742174443}">
      <dgm:prSet/>
      <dgm:spPr/>
      <dgm:t>
        <a:bodyPr/>
        <a:lstStyle/>
        <a:p>
          <a:endParaRPr lang="en-US"/>
        </a:p>
      </dgm:t>
    </dgm:pt>
    <dgm:pt modelId="{90EFBD40-D3D0-4F39-925A-811290707E25}">
      <dgm:prSet phldrT="[Text]"/>
      <dgm:spPr>
        <a:xfrm>
          <a:off x="152399" y="3138372"/>
          <a:ext cx="2687352" cy="995585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>
              <a:latin typeface="Arial"/>
              <a:ea typeface="+mn-ea"/>
              <a:cs typeface="+mn-cs"/>
            </a:rPr>
            <a:t>Contraception &amp; Infertility Research</a:t>
          </a:r>
          <a:endParaRPr lang="en-US" dirty="0">
            <a:latin typeface="Arial"/>
            <a:ea typeface="+mn-ea"/>
            <a:cs typeface="+mn-cs"/>
          </a:endParaRPr>
        </a:p>
      </dgm:t>
    </dgm:pt>
    <dgm:pt modelId="{7A20A0AD-400E-4399-8E0B-53F1B27C91B4}" type="parTrans" cxnId="{92589D13-7597-46C9-946B-91F3FA593D01}">
      <dgm:prSet/>
      <dgm:spPr/>
      <dgm:t>
        <a:bodyPr/>
        <a:lstStyle/>
        <a:p>
          <a:endParaRPr lang="en-US"/>
        </a:p>
      </dgm:t>
    </dgm:pt>
    <dgm:pt modelId="{6E4753D4-C464-4EFD-99A1-6E2F39F99B27}" type="sibTrans" cxnId="{92589D13-7597-46C9-946B-91F3FA593D01}">
      <dgm:prSet/>
      <dgm:spPr/>
      <dgm:t>
        <a:bodyPr/>
        <a:lstStyle/>
        <a:p>
          <a:endParaRPr lang="en-US"/>
        </a:p>
      </dgm:t>
    </dgm:pt>
    <dgm:pt modelId="{5441A205-3F94-4FC7-817F-C03CB728382E}">
      <dgm:prSet phldrT="[Text]"/>
      <dgm:spPr>
        <a:xfrm>
          <a:off x="152399" y="4183737"/>
          <a:ext cx="2740152" cy="995585"/>
        </a:xfrm>
        <a:prstGeom prst="roundRect">
          <a:avLst/>
        </a:prstGeom>
        <a:solidFill>
          <a:schemeClr val="accent1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chemeClr val="bg1"/>
              </a:solidFill>
              <a:latin typeface="Arial"/>
              <a:ea typeface="+mn-ea"/>
              <a:cs typeface="+mn-cs"/>
            </a:rPr>
            <a:t>Clinical Disadvantaged Backgrounds</a:t>
          </a:r>
        </a:p>
      </dgm:t>
    </dgm:pt>
    <dgm:pt modelId="{52EE8E7D-58DD-422D-9B31-8546127C0EEC}" type="parTrans" cxnId="{B473795A-673C-494E-AEC0-CD5EA0CB7E9E}">
      <dgm:prSet/>
      <dgm:spPr/>
      <dgm:t>
        <a:bodyPr/>
        <a:lstStyle/>
        <a:p>
          <a:endParaRPr lang="en-US"/>
        </a:p>
      </dgm:t>
    </dgm:pt>
    <dgm:pt modelId="{A34AB9F3-0248-49FF-BCF8-08D854383310}" type="sibTrans" cxnId="{B473795A-673C-494E-AEC0-CD5EA0CB7E9E}">
      <dgm:prSet/>
      <dgm:spPr/>
      <dgm:t>
        <a:bodyPr/>
        <a:lstStyle/>
        <a:p>
          <a:endParaRPr lang="en-US"/>
        </a:p>
      </dgm:t>
    </dgm:pt>
    <dgm:pt modelId="{BCA5262A-40F9-4A08-BC15-5D7AC75D1D07}">
      <dgm:prSet phldrT="[Text]"/>
      <dgm:spPr>
        <a:xfrm rot="5400000">
          <a:off x="5148142" y="-115824"/>
          <a:ext cx="796468" cy="5413248"/>
        </a:xfrm>
        <a:prstGeom prst="round2SameRect">
          <a:avLst/>
        </a:prstGeom>
        <a:solidFill>
          <a:schemeClr val="accent4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>
              <a:solidFill>
                <a:schemeClr val="tx1"/>
              </a:solidFill>
              <a:latin typeface="Arial"/>
              <a:ea typeface="+mn-ea"/>
              <a:cs typeface="+mn-cs"/>
            </a:rPr>
            <a:t>Research focusing on minority and other health disparity populations</a:t>
          </a:r>
          <a:endParaRPr lang="en-US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B9DEDE77-8F55-4C51-BE36-21A520C45112}" type="parTrans" cxnId="{0B72CBE1-8972-4EB9-8058-17C24EA5C831}">
      <dgm:prSet/>
      <dgm:spPr/>
      <dgm:t>
        <a:bodyPr/>
        <a:lstStyle/>
        <a:p>
          <a:endParaRPr lang="en-US"/>
        </a:p>
      </dgm:t>
    </dgm:pt>
    <dgm:pt modelId="{DCDDC80D-73E2-422B-A8C1-6FE0FE89363B}" type="sibTrans" cxnId="{0B72CBE1-8972-4EB9-8058-17C24EA5C831}">
      <dgm:prSet/>
      <dgm:spPr/>
      <dgm:t>
        <a:bodyPr/>
        <a:lstStyle/>
        <a:p>
          <a:endParaRPr lang="en-US"/>
        </a:p>
      </dgm:t>
    </dgm:pt>
    <dgm:pt modelId="{B0ECCEEC-5056-44A6-B806-8BC94DCEF820}">
      <dgm:prSet phldrT="[Text]"/>
      <dgm:spPr>
        <a:xfrm rot="5400000">
          <a:off x="5148142" y="929541"/>
          <a:ext cx="796468" cy="5413248"/>
        </a:xfrm>
        <a:prstGeom prst="round2SameRect">
          <a:avLst/>
        </a:prstGeom>
        <a:solidFill>
          <a:schemeClr val="accent5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focusing on conditions impacting ability to conceive or bear children and provide new or improved methods of preventing pregnancy</a:t>
          </a:r>
        </a:p>
      </dgm:t>
    </dgm:pt>
    <dgm:pt modelId="{790D5483-CB36-4417-8686-5DF30224E716}" type="parTrans" cxnId="{2C4D36EA-3E5C-4E57-A166-69CC1EDD60EE}">
      <dgm:prSet/>
      <dgm:spPr/>
      <dgm:t>
        <a:bodyPr/>
        <a:lstStyle/>
        <a:p>
          <a:endParaRPr lang="en-US"/>
        </a:p>
      </dgm:t>
    </dgm:pt>
    <dgm:pt modelId="{EA70A3CC-A165-49DF-90DB-3936E915AEC2}" type="sibTrans" cxnId="{2C4D36EA-3E5C-4E57-A166-69CC1EDD60EE}">
      <dgm:prSet/>
      <dgm:spPr/>
      <dgm:t>
        <a:bodyPr/>
        <a:lstStyle/>
        <a:p>
          <a:endParaRPr lang="en-US"/>
        </a:p>
      </dgm:t>
    </dgm:pt>
    <dgm:pt modelId="{63759A94-3EE1-4A35-A155-AFDDCC17616B}">
      <dgm:prSet phldrT="[Text]"/>
      <dgm:spPr>
        <a:xfrm rot="5400000">
          <a:off x="5200941" y="-1161189"/>
          <a:ext cx="796468" cy="5413248"/>
        </a:xfrm>
        <a:prstGeom prst="round2SameRect">
          <a:avLst/>
        </a:prstGeom>
        <a:solidFill>
          <a:schemeClr val="accent3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Basic research allowed</a:t>
          </a:r>
        </a:p>
      </dgm:t>
    </dgm:pt>
    <dgm:pt modelId="{B2CE0412-DDBF-4F91-885B-FA6145A225C9}" type="parTrans" cxnId="{7C1D4B40-6196-49B1-AA28-6FD6F5D90509}">
      <dgm:prSet/>
      <dgm:spPr/>
      <dgm:t>
        <a:bodyPr/>
        <a:lstStyle/>
        <a:p>
          <a:endParaRPr lang="en-US"/>
        </a:p>
      </dgm:t>
    </dgm:pt>
    <dgm:pt modelId="{613C4B38-7A30-440F-A125-0F097404EF53}" type="sibTrans" cxnId="{7C1D4B40-6196-49B1-AA28-6FD6F5D90509}">
      <dgm:prSet/>
      <dgm:spPr/>
      <dgm:t>
        <a:bodyPr/>
        <a:lstStyle/>
        <a:p>
          <a:endParaRPr lang="en-US"/>
        </a:p>
      </dgm:t>
    </dgm:pt>
    <dgm:pt modelId="{96AA1A56-C30D-44D7-A008-56CC7A25041F}">
      <dgm:prSet phldrT="[Text]"/>
      <dgm:spPr>
        <a:xfrm rot="5400000">
          <a:off x="5148142" y="-115824"/>
          <a:ext cx="796468" cy="5413248"/>
        </a:xfrm>
        <a:prstGeom prst="round2SameRect">
          <a:avLst/>
        </a:prstGeom>
        <a:solidFill>
          <a:schemeClr val="accent4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Basic, clinical, social and behavioral research allowed</a:t>
          </a:r>
        </a:p>
      </dgm:t>
    </dgm:pt>
    <dgm:pt modelId="{53F283B1-9C5A-4873-97CC-99D575FDA28D}" type="parTrans" cxnId="{EB8EF554-270B-409D-955E-2714B1F3F457}">
      <dgm:prSet/>
      <dgm:spPr/>
      <dgm:t>
        <a:bodyPr/>
        <a:lstStyle/>
        <a:p>
          <a:endParaRPr lang="en-US"/>
        </a:p>
      </dgm:t>
    </dgm:pt>
    <dgm:pt modelId="{FD225BE4-4366-406D-891F-290738CA21A3}" type="sibTrans" cxnId="{EB8EF554-270B-409D-955E-2714B1F3F457}">
      <dgm:prSet/>
      <dgm:spPr/>
      <dgm:t>
        <a:bodyPr/>
        <a:lstStyle/>
        <a:p>
          <a:endParaRPr lang="en-US"/>
        </a:p>
      </dgm:t>
    </dgm:pt>
    <dgm:pt modelId="{0151A759-FE30-4810-BA76-A8BC3A891E1A}">
      <dgm:prSet phldrT="[Text]"/>
      <dgm:spPr>
        <a:xfrm rot="5400000">
          <a:off x="5200941" y="1974906"/>
          <a:ext cx="796468" cy="5413248"/>
        </a:xfrm>
        <a:prstGeom prst="round2SameRect">
          <a:avLst/>
        </a:prstGeom>
        <a:solidFill>
          <a:schemeClr val="accent1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Available to clinical researchers from verifiable disadvantaged backgrounds</a:t>
          </a:r>
        </a:p>
      </dgm:t>
    </dgm:pt>
    <dgm:pt modelId="{21840C2F-7CEE-4B04-A3B5-4E95EA5E9980}" type="parTrans" cxnId="{0A765788-CB63-468B-8460-0FDC34244000}">
      <dgm:prSet/>
      <dgm:spPr/>
      <dgm:t>
        <a:bodyPr/>
        <a:lstStyle/>
        <a:p>
          <a:endParaRPr lang="en-US"/>
        </a:p>
      </dgm:t>
    </dgm:pt>
    <dgm:pt modelId="{01D40FA3-D971-468C-9B43-62B057013B46}" type="sibTrans" cxnId="{0A765788-CB63-468B-8460-0FDC34244000}">
      <dgm:prSet/>
      <dgm:spPr/>
      <dgm:t>
        <a:bodyPr/>
        <a:lstStyle/>
        <a:p>
          <a:endParaRPr lang="en-US"/>
        </a:p>
      </dgm:t>
    </dgm:pt>
    <dgm:pt modelId="{B7D81A0A-0929-4DF6-BE63-DD5280508B8E}">
      <dgm:prSet phldrT="[Text]"/>
      <dgm:spPr>
        <a:xfrm rot="5400000">
          <a:off x="5148142" y="929541"/>
          <a:ext cx="796468" cy="5413248"/>
        </a:xfrm>
        <a:prstGeom prst="round2SameRect">
          <a:avLst/>
        </a:prstGeom>
        <a:solidFill>
          <a:schemeClr val="accent5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>
              <a:solidFill>
                <a:schemeClr val="tx1"/>
              </a:solidFill>
              <a:latin typeface="Arial"/>
              <a:ea typeface="+mn-ea"/>
              <a:cs typeface="+mn-cs"/>
            </a:rPr>
            <a:t>Applications reviewed by Eunice Kennedy Shriver NICHD</a:t>
          </a:r>
          <a:endParaRPr lang="en-US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B98837B6-8A7C-4334-80CE-2E10687399E2}" type="parTrans" cxnId="{18CA8C05-CE00-4AC1-B11F-6915D2372F34}">
      <dgm:prSet/>
      <dgm:spPr/>
      <dgm:t>
        <a:bodyPr/>
        <a:lstStyle/>
        <a:p>
          <a:endParaRPr lang="en-US"/>
        </a:p>
      </dgm:t>
    </dgm:pt>
    <dgm:pt modelId="{6536BCE7-BAC8-4B76-A5FF-D9ABBF9666B6}" type="sibTrans" cxnId="{18CA8C05-CE00-4AC1-B11F-6915D2372F34}">
      <dgm:prSet/>
      <dgm:spPr/>
      <dgm:t>
        <a:bodyPr/>
        <a:lstStyle/>
        <a:p>
          <a:endParaRPr lang="en-US"/>
        </a:p>
      </dgm:t>
    </dgm:pt>
    <dgm:pt modelId="{C09C7AFC-216C-41FE-837B-F0D80A902D7F}">
      <dgm:prSet phldrT="[Text]"/>
      <dgm:spPr>
        <a:xfrm rot="5400000">
          <a:off x="5200941" y="1974906"/>
          <a:ext cx="796468" cy="5413248"/>
        </a:xfrm>
        <a:prstGeom prst="round2SameRect">
          <a:avLst/>
        </a:prstGeom>
        <a:solidFill>
          <a:schemeClr val="accent1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Applications reviewed by NIMHD</a:t>
          </a:r>
        </a:p>
      </dgm:t>
    </dgm:pt>
    <dgm:pt modelId="{6D882820-EE62-4424-A4D3-725BA8B6A374}" type="parTrans" cxnId="{3E82D135-6A52-408D-8C24-4A7A230CA61A}">
      <dgm:prSet/>
      <dgm:spPr/>
      <dgm:t>
        <a:bodyPr/>
        <a:lstStyle/>
        <a:p>
          <a:endParaRPr lang="en-US"/>
        </a:p>
      </dgm:t>
    </dgm:pt>
    <dgm:pt modelId="{4FF1DBDF-447F-477A-8E49-44D3E6EFCBF3}" type="sibTrans" cxnId="{3E82D135-6A52-408D-8C24-4A7A230CA61A}">
      <dgm:prSet/>
      <dgm:spPr/>
      <dgm:t>
        <a:bodyPr/>
        <a:lstStyle/>
        <a:p>
          <a:endParaRPr lang="en-US"/>
        </a:p>
      </dgm:t>
    </dgm:pt>
    <dgm:pt modelId="{097019F0-3382-451C-9E7F-E6741B0F9F7E}">
      <dgm:prSet phldrT="[Text]" custT="1"/>
      <dgm:spPr>
        <a:xfrm>
          <a:off x="152399" y="4183737"/>
          <a:ext cx="2740152" cy="995585"/>
        </a:xfrm>
        <a:solidFill>
          <a:schemeClr val="accent2"/>
        </a:solidFill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in Emerging Areas Critical to Human Health (REACH)</a:t>
          </a:r>
        </a:p>
      </dgm:t>
    </dgm:pt>
    <dgm:pt modelId="{5704CB3D-D451-48C2-B008-6866B71AA18E}" type="parTrans" cxnId="{8DDCDE5A-B530-4854-A018-0FEB96179DB3}">
      <dgm:prSet/>
      <dgm:spPr/>
      <dgm:t>
        <a:bodyPr/>
        <a:lstStyle/>
        <a:p>
          <a:endParaRPr lang="en-US"/>
        </a:p>
      </dgm:t>
    </dgm:pt>
    <dgm:pt modelId="{078D040D-463D-4B71-840B-755CEA19262D}" type="sibTrans" cxnId="{8DDCDE5A-B530-4854-A018-0FEB96179DB3}">
      <dgm:prSet/>
      <dgm:spPr/>
      <dgm:t>
        <a:bodyPr/>
        <a:lstStyle/>
        <a:p>
          <a:endParaRPr lang="en-US"/>
        </a:p>
      </dgm:t>
    </dgm:pt>
    <dgm:pt modelId="{A9E2550A-B23E-4C4E-BBD5-64B6C3CFC4C2}">
      <dgm:prSet phldrT="[Text]"/>
      <dgm:spPr>
        <a:xfrm>
          <a:off x="152399" y="4183737"/>
          <a:ext cx="2740152" cy="995585"/>
        </a:xfrm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Available beginning September 2021 to recruit and retain researchers pursuing major opportunities or gaps in emerging areas of human health</a:t>
          </a:r>
        </a:p>
      </dgm:t>
    </dgm:pt>
    <dgm:pt modelId="{AE6EAAEA-E2F3-44F0-82D6-B2732B41EEAC}" type="parTrans" cxnId="{92F87720-1EC0-4B03-A6B8-06254479614A}">
      <dgm:prSet/>
      <dgm:spPr/>
      <dgm:t>
        <a:bodyPr/>
        <a:lstStyle/>
        <a:p>
          <a:endParaRPr lang="en-US"/>
        </a:p>
      </dgm:t>
    </dgm:pt>
    <dgm:pt modelId="{520FDAA2-BE89-4658-A968-36321493C599}" type="sibTrans" cxnId="{92F87720-1EC0-4B03-A6B8-06254479614A}">
      <dgm:prSet/>
      <dgm:spPr/>
      <dgm:t>
        <a:bodyPr/>
        <a:lstStyle/>
        <a:p>
          <a:endParaRPr lang="en-US"/>
        </a:p>
      </dgm:t>
    </dgm:pt>
    <dgm:pt modelId="{D971612D-035E-4956-80BA-96C376DF9A0C}">
      <dgm:prSet phldrT="[Text]"/>
      <dgm:spPr>
        <a:xfrm>
          <a:off x="152399" y="4183737"/>
          <a:ext cx="2740152" cy="995585"/>
        </a:xfrm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NIH ICs determine gap/emerging areas of research priority areas</a:t>
          </a:r>
        </a:p>
      </dgm:t>
    </dgm:pt>
    <dgm:pt modelId="{E70CFA59-535F-4D08-9EB2-4E9EACEE8F32}" type="parTrans" cxnId="{AA704D9F-B172-435D-B5B4-DB7E7EE328E4}">
      <dgm:prSet/>
      <dgm:spPr/>
      <dgm:t>
        <a:bodyPr/>
        <a:lstStyle/>
        <a:p>
          <a:endParaRPr lang="en-US"/>
        </a:p>
      </dgm:t>
    </dgm:pt>
    <dgm:pt modelId="{85BC0FB8-7A88-4CBB-85E2-D0357371EE73}" type="sibTrans" cxnId="{AA704D9F-B172-435D-B5B4-DB7E7EE328E4}">
      <dgm:prSet/>
      <dgm:spPr/>
      <dgm:t>
        <a:bodyPr/>
        <a:lstStyle/>
        <a:p>
          <a:endParaRPr lang="en-US"/>
        </a:p>
      </dgm:t>
    </dgm:pt>
    <dgm:pt modelId="{E102F1D3-EC3C-405B-82EE-7C8B35002A6B}" type="pres">
      <dgm:prSet presAssocID="{9B242618-1F17-4FB4-9692-D01B1AE3E5B5}" presName="Name0" presStyleCnt="0">
        <dgm:presLayoutVars>
          <dgm:dir/>
          <dgm:animLvl val="lvl"/>
          <dgm:resizeHandles val="exact"/>
        </dgm:presLayoutVars>
      </dgm:prSet>
      <dgm:spPr/>
    </dgm:pt>
    <dgm:pt modelId="{AB607434-6A3C-4339-89B0-951277251751}" type="pres">
      <dgm:prSet presAssocID="{CA953208-2137-40DF-94BB-CA925348C0E3}" presName="linNode" presStyleCnt="0"/>
      <dgm:spPr/>
    </dgm:pt>
    <dgm:pt modelId="{9F116616-7F2A-4455-BC07-9F437CB38692}" type="pres">
      <dgm:prSet presAssocID="{CA953208-2137-40DF-94BB-CA925348C0E3}" presName="parentText" presStyleLbl="node1" presStyleIdx="0" presStyleCnt="6" custScaleX="89990">
        <dgm:presLayoutVars>
          <dgm:chMax val="1"/>
          <dgm:bulletEnabled val="1"/>
        </dgm:presLayoutVars>
      </dgm:prSet>
      <dgm:spPr/>
    </dgm:pt>
    <dgm:pt modelId="{D9A9D5F7-C639-40EE-89BB-B87D654D5708}" type="pres">
      <dgm:prSet presAssocID="{CA953208-2137-40DF-94BB-CA925348C0E3}" presName="descendantText" presStyleLbl="alignAccFollowNode1" presStyleIdx="0" presStyleCnt="6">
        <dgm:presLayoutVars>
          <dgm:bulletEnabled val="1"/>
        </dgm:presLayoutVars>
      </dgm:prSet>
      <dgm:spPr/>
    </dgm:pt>
    <dgm:pt modelId="{19743F30-B2BB-4161-8C78-D86595006FA7}" type="pres">
      <dgm:prSet presAssocID="{19E1C09C-9927-4B60-BB92-253B623C72FF}" presName="sp" presStyleCnt="0"/>
      <dgm:spPr/>
    </dgm:pt>
    <dgm:pt modelId="{0FDB61F2-F6CB-4D12-8496-2E9298448FC0}" type="pres">
      <dgm:prSet presAssocID="{A27D2E3B-8346-4B5B-9415-E0EB684EF86B}" presName="linNode" presStyleCnt="0"/>
      <dgm:spPr/>
    </dgm:pt>
    <dgm:pt modelId="{2257BB84-38F3-4814-BB2D-DA8C91972CB3}" type="pres">
      <dgm:prSet presAssocID="{A27D2E3B-8346-4B5B-9415-E0EB684EF86B}" presName="parentText" presStyleLbl="node1" presStyleIdx="1" presStyleCnt="6" custScaleX="89990">
        <dgm:presLayoutVars>
          <dgm:chMax val="1"/>
          <dgm:bulletEnabled val="1"/>
        </dgm:presLayoutVars>
      </dgm:prSet>
      <dgm:spPr/>
    </dgm:pt>
    <dgm:pt modelId="{0D960784-5FC5-41A9-B59B-161AB779602D}" type="pres">
      <dgm:prSet presAssocID="{A27D2E3B-8346-4B5B-9415-E0EB684EF86B}" presName="descendantText" presStyleLbl="alignAccFollowNode1" presStyleIdx="1" presStyleCnt="6">
        <dgm:presLayoutVars>
          <dgm:bulletEnabled val="1"/>
        </dgm:presLayoutVars>
      </dgm:prSet>
      <dgm:spPr/>
    </dgm:pt>
    <dgm:pt modelId="{56B47EEE-F57F-4F03-8B30-C236905CB92B}" type="pres">
      <dgm:prSet presAssocID="{11D611F4-8702-463E-96D9-E4CDE9FD6350}" presName="sp" presStyleCnt="0"/>
      <dgm:spPr/>
    </dgm:pt>
    <dgm:pt modelId="{1F197C62-F963-4FE7-9380-54B831DC33EA}" type="pres">
      <dgm:prSet presAssocID="{F2038EAD-8E2F-44C5-BD91-F8A32BEC2D32}" presName="linNode" presStyleCnt="0"/>
      <dgm:spPr/>
    </dgm:pt>
    <dgm:pt modelId="{DCB1B56E-5AAB-4DA2-8061-4AB2CE28F777}" type="pres">
      <dgm:prSet presAssocID="{F2038EAD-8E2F-44C5-BD91-F8A32BEC2D32}" presName="parentText" presStyleLbl="node1" presStyleIdx="2" presStyleCnt="6" custScaleX="88256">
        <dgm:presLayoutVars>
          <dgm:chMax val="1"/>
          <dgm:bulletEnabled val="1"/>
        </dgm:presLayoutVars>
      </dgm:prSet>
      <dgm:spPr/>
    </dgm:pt>
    <dgm:pt modelId="{636E29C5-A374-4C3E-AC2E-05793811CDB4}" type="pres">
      <dgm:prSet presAssocID="{F2038EAD-8E2F-44C5-BD91-F8A32BEC2D32}" presName="descendantText" presStyleLbl="alignAccFollowNode1" presStyleIdx="2" presStyleCnt="6">
        <dgm:presLayoutVars>
          <dgm:bulletEnabled val="1"/>
        </dgm:presLayoutVars>
      </dgm:prSet>
      <dgm:spPr/>
    </dgm:pt>
    <dgm:pt modelId="{23F02C7E-9977-40DA-87F4-6CB81B25AAB4}" type="pres">
      <dgm:prSet presAssocID="{40ACB2EF-C14E-464C-9E4D-0BB6AE9E9CF4}" presName="sp" presStyleCnt="0"/>
      <dgm:spPr/>
    </dgm:pt>
    <dgm:pt modelId="{E173E3EF-85FF-43D8-98CE-ADBDFC16CA13}" type="pres">
      <dgm:prSet presAssocID="{90EFBD40-D3D0-4F39-925A-811290707E25}" presName="linNode" presStyleCnt="0"/>
      <dgm:spPr/>
    </dgm:pt>
    <dgm:pt modelId="{EF2B7CE0-1CA3-4EDE-9DC3-84E14EA4003C}" type="pres">
      <dgm:prSet presAssocID="{90EFBD40-D3D0-4F39-925A-811290707E25}" presName="parentText" presStyleLbl="node1" presStyleIdx="3" presStyleCnt="6" custScaleX="88256">
        <dgm:presLayoutVars>
          <dgm:chMax val="1"/>
          <dgm:bulletEnabled val="1"/>
        </dgm:presLayoutVars>
      </dgm:prSet>
      <dgm:spPr/>
    </dgm:pt>
    <dgm:pt modelId="{DA142816-E950-42E4-8C66-1ECE515E68D1}" type="pres">
      <dgm:prSet presAssocID="{90EFBD40-D3D0-4F39-925A-811290707E25}" presName="descendantText" presStyleLbl="alignAccFollowNode1" presStyleIdx="3" presStyleCnt="6">
        <dgm:presLayoutVars>
          <dgm:bulletEnabled val="1"/>
        </dgm:presLayoutVars>
      </dgm:prSet>
      <dgm:spPr/>
    </dgm:pt>
    <dgm:pt modelId="{A8FF5DA1-B801-4B1D-A878-9A9B72F59A9F}" type="pres">
      <dgm:prSet presAssocID="{6E4753D4-C464-4EFD-99A1-6E2F39F99B27}" presName="sp" presStyleCnt="0"/>
      <dgm:spPr/>
    </dgm:pt>
    <dgm:pt modelId="{438256C9-710A-4D0E-A7A3-D80393A31E76}" type="pres">
      <dgm:prSet presAssocID="{5441A205-3F94-4FC7-817F-C03CB728382E}" presName="linNode" presStyleCnt="0"/>
      <dgm:spPr/>
    </dgm:pt>
    <dgm:pt modelId="{903A4910-7450-488D-88C7-9E0AEDF00D5E}" type="pres">
      <dgm:prSet presAssocID="{5441A205-3F94-4FC7-817F-C03CB728382E}" presName="parentText" presStyleLbl="node1" presStyleIdx="4" presStyleCnt="6" custScaleX="89990">
        <dgm:presLayoutVars>
          <dgm:chMax val="1"/>
          <dgm:bulletEnabled val="1"/>
        </dgm:presLayoutVars>
      </dgm:prSet>
      <dgm:spPr/>
    </dgm:pt>
    <dgm:pt modelId="{9AFF20FC-27CB-4E01-9786-A2A50D987478}" type="pres">
      <dgm:prSet presAssocID="{5441A205-3F94-4FC7-817F-C03CB728382E}" presName="descendantText" presStyleLbl="alignAccFollowNode1" presStyleIdx="4" presStyleCnt="6">
        <dgm:presLayoutVars>
          <dgm:bulletEnabled val="1"/>
        </dgm:presLayoutVars>
      </dgm:prSet>
      <dgm:spPr/>
    </dgm:pt>
    <dgm:pt modelId="{E4F8A998-ACD9-4B36-8356-6EF9D1176F5F}" type="pres">
      <dgm:prSet presAssocID="{A34AB9F3-0248-49FF-BCF8-08D854383310}" presName="sp" presStyleCnt="0"/>
      <dgm:spPr/>
    </dgm:pt>
    <dgm:pt modelId="{E83C1F94-06B9-4C7D-9AC9-0394F47DF7C2}" type="pres">
      <dgm:prSet presAssocID="{097019F0-3382-451C-9E7F-E6741B0F9F7E}" presName="linNode" presStyleCnt="0"/>
      <dgm:spPr/>
    </dgm:pt>
    <dgm:pt modelId="{51D06032-9DBF-4B87-B0FC-46643A8F76D3}" type="pres">
      <dgm:prSet presAssocID="{097019F0-3382-451C-9E7F-E6741B0F9F7E}" presName="parentText" presStyleLbl="node1" presStyleIdx="5" presStyleCnt="6" custScaleX="8999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841E8091-8160-446A-9384-989DD3D746F0}" type="pres">
      <dgm:prSet presAssocID="{097019F0-3382-451C-9E7F-E6741B0F9F7E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490A7C01-CD37-4E78-AB3F-F00C40460D86}" type="presOf" srcId="{A27D2E3B-8346-4B5B-9415-E0EB684EF86B}" destId="{2257BB84-38F3-4814-BB2D-DA8C91972CB3}" srcOrd="0" destOrd="0" presId="urn:microsoft.com/office/officeart/2005/8/layout/vList5"/>
    <dgm:cxn modelId="{18CA8C05-CE00-4AC1-B11F-6915D2372F34}" srcId="{90EFBD40-D3D0-4F39-925A-811290707E25}" destId="{B7D81A0A-0929-4DF6-BE63-DD5280508B8E}" srcOrd="1" destOrd="0" parTransId="{B98837B6-8A7C-4334-80CE-2E10687399E2}" sibTransId="{6536BCE7-BAC8-4B76-A5FF-D9ABBF9666B6}"/>
    <dgm:cxn modelId="{530D6410-0B6D-404D-83AE-7E2472DF2AF5}" srcId="{9B242618-1F17-4FB4-9692-D01B1AE3E5B5}" destId="{F2038EAD-8E2F-44C5-BD91-F8A32BEC2D32}" srcOrd="2" destOrd="0" parTransId="{0FF6D1A2-1C6C-4053-92D1-950A6A6EFE81}" sibTransId="{40ACB2EF-C14E-464C-9E4D-0BB6AE9E9CF4}"/>
    <dgm:cxn modelId="{92589D13-7597-46C9-946B-91F3FA593D01}" srcId="{9B242618-1F17-4FB4-9692-D01B1AE3E5B5}" destId="{90EFBD40-D3D0-4F39-925A-811290707E25}" srcOrd="3" destOrd="0" parTransId="{7A20A0AD-400E-4399-8E0B-53F1B27C91B4}" sibTransId="{6E4753D4-C464-4EFD-99A1-6E2F39F99B27}"/>
    <dgm:cxn modelId="{92F87720-1EC0-4B03-A6B8-06254479614A}" srcId="{097019F0-3382-451C-9E7F-E6741B0F9F7E}" destId="{A9E2550A-B23E-4C4E-BBD5-64B6C3CFC4C2}" srcOrd="0" destOrd="0" parTransId="{AE6EAAEA-E2F3-44F0-82D6-B2732B41EEAC}" sibTransId="{520FDAA2-BE89-4658-A968-36321493C599}"/>
    <dgm:cxn modelId="{59AFC721-09B5-4224-9C2E-42F7E7840C13}" type="presOf" srcId="{79C8847B-FFA4-44B9-8518-31966EA2FC4D}" destId="{D9A9D5F7-C639-40EE-89BB-B87D654D5708}" srcOrd="0" destOrd="0" presId="urn:microsoft.com/office/officeart/2005/8/layout/vList5"/>
    <dgm:cxn modelId="{DD4DE424-A8E7-4461-97AD-7351AFBD1EA8}" type="presOf" srcId="{63759A94-3EE1-4A35-A155-AFDDCC17616B}" destId="{0D960784-5FC5-41A9-B59B-161AB779602D}" srcOrd="0" destOrd="1" presId="urn:microsoft.com/office/officeart/2005/8/layout/vList5"/>
    <dgm:cxn modelId="{38CC8C28-E605-41F5-B4EF-E88E24BD356A}" type="presOf" srcId="{C09C7AFC-216C-41FE-837B-F0D80A902D7F}" destId="{9AFF20FC-27CB-4E01-9786-A2A50D987478}" srcOrd="0" destOrd="2" presId="urn:microsoft.com/office/officeart/2005/8/layout/vList5"/>
    <dgm:cxn modelId="{54A4102A-1511-4212-819D-5BAAE67787BF}" type="presOf" srcId="{CC62F6D4-CCC5-4959-BEFA-E1A102A20639}" destId="{0D960784-5FC5-41A9-B59B-161AB779602D}" srcOrd="0" destOrd="0" presId="urn:microsoft.com/office/officeart/2005/8/layout/vList5"/>
    <dgm:cxn modelId="{3E82D135-6A52-408D-8C24-4A7A230CA61A}" srcId="{5441A205-3F94-4FC7-817F-C03CB728382E}" destId="{C09C7AFC-216C-41FE-837B-F0D80A902D7F}" srcOrd="2" destOrd="0" parTransId="{6D882820-EE62-4424-A4D3-725BA8B6A374}" sibTransId="{4FF1DBDF-447F-477A-8E49-44D3E6EFCBF3}"/>
    <dgm:cxn modelId="{E61F6F39-12E7-4C22-985C-42ACF81AA986}" type="presOf" srcId="{0151A759-FE30-4810-BA76-A8BC3A891E1A}" destId="{9AFF20FC-27CB-4E01-9786-A2A50D987478}" srcOrd="0" destOrd="1" presId="urn:microsoft.com/office/officeart/2005/8/layout/vList5"/>
    <dgm:cxn modelId="{7C1D4B40-6196-49B1-AA28-6FD6F5D90509}" srcId="{A27D2E3B-8346-4B5B-9415-E0EB684EF86B}" destId="{63759A94-3EE1-4A35-A155-AFDDCC17616B}" srcOrd="1" destOrd="0" parTransId="{B2CE0412-DDBF-4F91-885B-FA6145A225C9}" sibTransId="{613C4B38-7A30-440F-A125-0F097404EF53}"/>
    <dgm:cxn modelId="{2E26646A-FC82-4BF0-9B50-17FFE5737A15}" srcId="{A27D2E3B-8346-4B5B-9415-E0EB684EF86B}" destId="{CC62F6D4-CCC5-4959-BEFA-E1A102A20639}" srcOrd="0" destOrd="0" parTransId="{9EAF202F-DC5D-4E71-8D2B-5C195EF0FF4C}" sibTransId="{2630CA29-5048-4BB2-B48A-14FC9300997C}"/>
    <dgm:cxn modelId="{C6B7034C-C32B-45EF-9BBE-3D777B50B414}" type="presOf" srcId="{96AA1A56-C30D-44D7-A008-56CC7A25041F}" destId="{636E29C5-A374-4C3E-AC2E-05793811CDB4}" srcOrd="0" destOrd="1" presId="urn:microsoft.com/office/officeart/2005/8/layout/vList5"/>
    <dgm:cxn modelId="{BBB4D072-225E-4BF2-9BD2-8686B511E927}" type="presOf" srcId="{5441A205-3F94-4FC7-817F-C03CB728382E}" destId="{903A4910-7450-488D-88C7-9E0AEDF00D5E}" srcOrd="0" destOrd="0" presId="urn:microsoft.com/office/officeart/2005/8/layout/vList5"/>
    <dgm:cxn modelId="{EB8EF554-270B-409D-955E-2714B1F3F457}" srcId="{F2038EAD-8E2F-44C5-BD91-F8A32BEC2D32}" destId="{96AA1A56-C30D-44D7-A008-56CC7A25041F}" srcOrd="1" destOrd="0" parTransId="{53F283B1-9C5A-4873-97CC-99D575FDA28D}" sibTransId="{FD225BE4-4366-406D-891F-290738CA21A3}"/>
    <dgm:cxn modelId="{FFD6127A-D438-4F69-9AF7-2A69CB1A0827}" type="presOf" srcId="{1D4EAF9C-5759-46C5-AD6B-DEA3D0CC6C2F}" destId="{9AFF20FC-27CB-4E01-9786-A2A50D987478}" srcOrd="0" destOrd="0" presId="urn:microsoft.com/office/officeart/2005/8/layout/vList5"/>
    <dgm:cxn modelId="{B473795A-673C-494E-AEC0-CD5EA0CB7E9E}" srcId="{9B242618-1F17-4FB4-9692-D01B1AE3E5B5}" destId="{5441A205-3F94-4FC7-817F-C03CB728382E}" srcOrd="4" destOrd="0" parTransId="{52EE8E7D-58DD-422D-9B31-8546127C0EEC}" sibTransId="{A34AB9F3-0248-49FF-BCF8-08D854383310}"/>
    <dgm:cxn modelId="{8DDCDE5A-B530-4854-A018-0FEB96179DB3}" srcId="{9B242618-1F17-4FB4-9692-D01B1AE3E5B5}" destId="{097019F0-3382-451C-9E7F-E6741B0F9F7E}" srcOrd="5" destOrd="0" parTransId="{5704CB3D-D451-48C2-B008-6866B71AA18E}" sibTransId="{078D040D-463D-4B71-840B-755CEA19262D}"/>
    <dgm:cxn modelId="{60817A7D-6407-45AB-9494-B45476873087}" type="presOf" srcId="{CA953208-2137-40DF-94BB-CA925348C0E3}" destId="{9F116616-7F2A-4455-BC07-9F437CB38692}" srcOrd="0" destOrd="0" presId="urn:microsoft.com/office/officeart/2005/8/layout/vList5"/>
    <dgm:cxn modelId="{F547C383-DECF-4AA7-9648-55AA6CABA6DE}" type="presOf" srcId="{A9E2550A-B23E-4C4E-BBD5-64B6C3CFC4C2}" destId="{841E8091-8160-446A-9384-989DD3D746F0}" srcOrd="0" destOrd="0" presId="urn:microsoft.com/office/officeart/2005/8/layout/vList5"/>
    <dgm:cxn modelId="{0A765788-CB63-468B-8460-0FDC34244000}" srcId="{5441A205-3F94-4FC7-817F-C03CB728382E}" destId="{0151A759-FE30-4810-BA76-A8BC3A891E1A}" srcOrd="1" destOrd="0" parTransId="{21840C2F-7CEE-4B04-A3B5-4E95EA5E9980}" sibTransId="{01D40FA3-D971-468C-9B43-62B057013B46}"/>
    <dgm:cxn modelId="{984E2D92-21B1-4558-A749-B11869F23AC5}" srcId="{CA953208-2137-40DF-94BB-CA925348C0E3}" destId="{79C8847B-FFA4-44B9-8518-31966EA2FC4D}" srcOrd="0" destOrd="0" parTransId="{4C960239-7804-4217-AE1B-8B8142F8E4A0}" sibTransId="{EB07B4A9-DC20-41AE-BB27-F41955090BDE}"/>
    <dgm:cxn modelId="{22685095-7A1F-485F-A753-5ECE01F6C038}" type="presOf" srcId="{F2038EAD-8E2F-44C5-BD91-F8A32BEC2D32}" destId="{DCB1B56E-5AAB-4DA2-8061-4AB2CE28F777}" srcOrd="0" destOrd="0" presId="urn:microsoft.com/office/officeart/2005/8/layout/vList5"/>
    <dgm:cxn modelId="{AA704D9F-B172-435D-B5B4-DB7E7EE328E4}" srcId="{097019F0-3382-451C-9E7F-E6741B0F9F7E}" destId="{D971612D-035E-4956-80BA-96C376DF9A0C}" srcOrd="1" destOrd="0" parTransId="{E70CFA59-535F-4D08-9EB2-4E9EACEE8F32}" sibTransId="{85BC0FB8-7A88-4CBB-85E2-D0357371EE73}"/>
    <dgm:cxn modelId="{0E997FA3-C3FA-405A-A05D-ADBCC950303A}" type="presOf" srcId="{097019F0-3382-451C-9E7F-E6741B0F9F7E}" destId="{51D06032-9DBF-4B87-B0FC-46643A8F76D3}" srcOrd="0" destOrd="0" presId="urn:microsoft.com/office/officeart/2005/8/layout/vList5"/>
    <dgm:cxn modelId="{1B75A4A4-61B6-42C4-B8AC-96B742174443}" srcId="{5441A205-3F94-4FC7-817F-C03CB728382E}" destId="{1D4EAF9C-5759-46C5-AD6B-DEA3D0CC6C2F}" srcOrd="0" destOrd="0" parTransId="{71DA31B9-BEE2-48BB-88FC-688ED9E323E9}" sibTransId="{C2445FCF-3455-4617-9AC2-7C6F9B088047}"/>
    <dgm:cxn modelId="{DBF6DCAF-2124-4AFB-8A89-D433266EC3AE}" type="presOf" srcId="{90EFBD40-D3D0-4F39-925A-811290707E25}" destId="{EF2B7CE0-1CA3-4EDE-9DC3-84E14EA4003C}" srcOrd="0" destOrd="0" presId="urn:microsoft.com/office/officeart/2005/8/layout/vList5"/>
    <dgm:cxn modelId="{11FFE2C3-CEC8-4FD8-8A1A-D4C633BBF2AB}" srcId="{9B242618-1F17-4FB4-9692-D01B1AE3E5B5}" destId="{A27D2E3B-8346-4B5B-9415-E0EB684EF86B}" srcOrd="1" destOrd="0" parTransId="{0E72C68D-8B3B-49AC-BBC2-958B2E6A9515}" sibTransId="{11D611F4-8702-463E-96D9-E4CDE9FD6350}"/>
    <dgm:cxn modelId="{A60486D0-E8E3-4FFB-A184-9F744CD5B2C6}" type="presOf" srcId="{9B242618-1F17-4FB4-9692-D01B1AE3E5B5}" destId="{E102F1D3-EC3C-405B-82EE-7C8B35002A6B}" srcOrd="0" destOrd="0" presId="urn:microsoft.com/office/officeart/2005/8/layout/vList5"/>
    <dgm:cxn modelId="{406742D2-15A0-4569-9447-F23543AF99F5}" type="presOf" srcId="{B0ECCEEC-5056-44A6-B806-8BC94DCEF820}" destId="{DA142816-E950-42E4-8C66-1ECE515E68D1}" srcOrd="0" destOrd="0" presId="urn:microsoft.com/office/officeart/2005/8/layout/vList5"/>
    <dgm:cxn modelId="{EB946BD5-B4BA-4DA4-AB30-BF40B3AD75E0}" type="presOf" srcId="{B7D81A0A-0929-4DF6-BE63-DD5280508B8E}" destId="{DA142816-E950-42E4-8C66-1ECE515E68D1}" srcOrd="0" destOrd="1" presId="urn:microsoft.com/office/officeart/2005/8/layout/vList5"/>
    <dgm:cxn modelId="{2FBB07DF-4769-4B70-A952-0F70D324985A}" srcId="{9B242618-1F17-4FB4-9692-D01B1AE3E5B5}" destId="{CA953208-2137-40DF-94BB-CA925348C0E3}" srcOrd="0" destOrd="0" parTransId="{72444092-E127-4CFE-8F93-62137A9FAFE4}" sibTransId="{19E1C09C-9927-4B60-BB92-253B623C72FF}"/>
    <dgm:cxn modelId="{0B72CBE1-8972-4EB9-8058-17C24EA5C831}" srcId="{F2038EAD-8E2F-44C5-BD91-F8A32BEC2D32}" destId="{BCA5262A-40F9-4A08-BC15-5D7AC75D1D07}" srcOrd="0" destOrd="0" parTransId="{B9DEDE77-8F55-4C51-BE36-21A520C45112}" sibTransId="{DCDDC80D-73E2-422B-A8C1-6FE0FE89363B}"/>
    <dgm:cxn modelId="{E75660E9-1408-4D18-963A-50BE478573C7}" type="presOf" srcId="{D971612D-035E-4956-80BA-96C376DF9A0C}" destId="{841E8091-8160-446A-9384-989DD3D746F0}" srcOrd="0" destOrd="1" presId="urn:microsoft.com/office/officeart/2005/8/layout/vList5"/>
    <dgm:cxn modelId="{2C4D36EA-3E5C-4E57-A166-69CC1EDD60EE}" srcId="{90EFBD40-D3D0-4F39-925A-811290707E25}" destId="{B0ECCEEC-5056-44A6-B806-8BC94DCEF820}" srcOrd="0" destOrd="0" parTransId="{790D5483-CB36-4417-8686-5DF30224E716}" sibTransId="{EA70A3CC-A165-49DF-90DB-3936E915AEC2}"/>
    <dgm:cxn modelId="{4611F7ED-CEFE-4B67-81BA-9F0B3EC685E7}" type="presOf" srcId="{BCA5262A-40F9-4A08-BC15-5D7AC75D1D07}" destId="{636E29C5-A374-4C3E-AC2E-05793811CDB4}" srcOrd="0" destOrd="0" presId="urn:microsoft.com/office/officeart/2005/8/layout/vList5"/>
    <dgm:cxn modelId="{F130C01D-C03C-4C47-896B-2320614E50B8}" type="presParOf" srcId="{E102F1D3-EC3C-405B-82EE-7C8B35002A6B}" destId="{AB607434-6A3C-4339-89B0-951277251751}" srcOrd="0" destOrd="0" presId="urn:microsoft.com/office/officeart/2005/8/layout/vList5"/>
    <dgm:cxn modelId="{348CE507-1E46-47C1-A0F9-76FCDCBE7606}" type="presParOf" srcId="{AB607434-6A3C-4339-89B0-951277251751}" destId="{9F116616-7F2A-4455-BC07-9F437CB38692}" srcOrd="0" destOrd="0" presId="urn:microsoft.com/office/officeart/2005/8/layout/vList5"/>
    <dgm:cxn modelId="{A1F8BEF7-B266-4A0B-90EC-DBB5A1B15F23}" type="presParOf" srcId="{AB607434-6A3C-4339-89B0-951277251751}" destId="{D9A9D5F7-C639-40EE-89BB-B87D654D5708}" srcOrd="1" destOrd="0" presId="urn:microsoft.com/office/officeart/2005/8/layout/vList5"/>
    <dgm:cxn modelId="{514A8F6F-3925-49C6-BB90-1F78274CF1BD}" type="presParOf" srcId="{E102F1D3-EC3C-405B-82EE-7C8B35002A6B}" destId="{19743F30-B2BB-4161-8C78-D86595006FA7}" srcOrd="1" destOrd="0" presId="urn:microsoft.com/office/officeart/2005/8/layout/vList5"/>
    <dgm:cxn modelId="{F81117BE-CC5C-4968-9CDC-4CCC10263ACA}" type="presParOf" srcId="{E102F1D3-EC3C-405B-82EE-7C8B35002A6B}" destId="{0FDB61F2-F6CB-4D12-8496-2E9298448FC0}" srcOrd="2" destOrd="0" presId="urn:microsoft.com/office/officeart/2005/8/layout/vList5"/>
    <dgm:cxn modelId="{801AE3F3-0D6D-4C2C-9993-08925C8C2038}" type="presParOf" srcId="{0FDB61F2-F6CB-4D12-8496-2E9298448FC0}" destId="{2257BB84-38F3-4814-BB2D-DA8C91972CB3}" srcOrd="0" destOrd="0" presId="urn:microsoft.com/office/officeart/2005/8/layout/vList5"/>
    <dgm:cxn modelId="{B34260B0-62DB-4876-B400-7B619DB9A12B}" type="presParOf" srcId="{0FDB61F2-F6CB-4D12-8496-2E9298448FC0}" destId="{0D960784-5FC5-41A9-B59B-161AB779602D}" srcOrd="1" destOrd="0" presId="urn:microsoft.com/office/officeart/2005/8/layout/vList5"/>
    <dgm:cxn modelId="{5AF93DD9-23B4-41EF-90A9-1315EF2F3EB9}" type="presParOf" srcId="{E102F1D3-EC3C-405B-82EE-7C8B35002A6B}" destId="{56B47EEE-F57F-4F03-8B30-C236905CB92B}" srcOrd="3" destOrd="0" presId="urn:microsoft.com/office/officeart/2005/8/layout/vList5"/>
    <dgm:cxn modelId="{204364A9-93D7-4632-92BB-B6F741F8B67C}" type="presParOf" srcId="{E102F1D3-EC3C-405B-82EE-7C8B35002A6B}" destId="{1F197C62-F963-4FE7-9380-54B831DC33EA}" srcOrd="4" destOrd="0" presId="urn:microsoft.com/office/officeart/2005/8/layout/vList5"/>
    <dgm:cxn modelId="{D9000DEB-E132-47D5-860A-FB9737C32480}" type="presParOf" srcId="{1F197C62-F963-4FE7-9380-54B831DC33EA}" destId="{DCB1B56E-5AAB-4DA2-8061-4AB2CE28F777}" srcOrd="0" destOrd="0" presId="urn:microsoft.com/office/officeart/2005/8/layout/vList5"/>
    <dgm:cxn modelId="{935ACC81-C5DB-4BBF-B900-F9EB1C72A933}" type="presParOf" srcId="{1F197C62-F963-4FE7-9380-54B831DC33EA}" destId="{636E29C5-A374-4C3E-AC2E-05793811CDB4}" srcOrd="1" destOrd="0" presId="urn:microsoft.com/office/officeart/2005/8/layout/vList5"/>
    <dgm:cxn modelId="{C5EAE563-8A72-4CFC-8E91-A1917840EBFA}" type="presParOf" srcId="{E102F1D3-EC3C-405B-82EE-7C8B35002A6B}" destId="{23F02C7E-9977-40DA-87F4-6CB81B25AAB4}" srcOrd="5" destOrd="0" presId="urn:microsoft.com/office/officeart/2005/8/layout/vList5"/>
    <dgm:cxn modelId="{E27052E0-453B-43CE-94FF-1A677848E00B}" type="presParOf" srcId="{E102F1D3-EC3C-405B-82EE-7C8B35002A6B}" destId="{E173E3EF-85FF-43D8-98CE-ADBDFC16CA13}" srcOrd="6" destOrd="0" presId="urn:microsoft.com/office/officeart/2005/8/layout/vList5"/>
    <dgm:cxn modelId="{8D6898CA-B2EF-44D4-A4A3-8205E7ABC7AA}" type="presParOf" srcId="{E173E3EF-85FF-43D8-98CE-ADBDFC16CA13}" destId="{EF2B7CE0-1CA3-4EDE-9DC3-84E14EA4003C}" srcOrd="0" destOrd="0" presId="urn:microsoft.com/office/officeart/2005/8/layout/vList5"/>
    <dgm:cxn modelId="{407FA80B-6EC6-408D-8BE4-D66397F2D9B6}" type="presParOf" srcId="{E173E3EF-85FF-43D8-98CE-ADBDFC16CA13}" destId="{DA142816-E950-42E4-8C66-1ECE515E68D1}" srcOrd="1" destOrd="0" presId="urn:microsoft.com/office/officeart/2005/8/layout/vList5"/>
    <dgm:cxn modelId="{336D6A00-E1F6-4983-BB25-4D64E2748919}" type="presParOf" srcId="{E102F1D3-EC3C-405B-82EE-7C8B35002A6B}" destId="{A8FF5DA1-B801-4B1D-A878-9A9B72F59A9F}" srcOrd="7" destOrd="0" presId="urn:microsoft.com/office/officeart/2005/8/layout/vList5"/>
    <dgm:cxn modelId="{CB709304-6333-45FB-A80D-B97672C8601E}" type="presParOf" srcId="{E102F1D3-EC3C-405B-82EE-7C8B35002A6B}" destId="{438256C9-710A-4D0E-A7A3-D80393A31E76}" srcOrd="8" destOrd="0" presId="urn:microsoft.com/office/officeart/2005/8/layout/vList5"/>
    <dgm:cxn modelId="{1D84AF56-D2EE-4536-A2B7-617497DAE016}" type="presParOf" srcId="{438256C9-710A-4D0E-A7A3-D80393A31E76}" destId="{903A4910-7450-488D-88C7-9E0AEDF00D5E}" srcOrd="0" destOrd="0" presId="urn:microsoft.com/office/officeart/2005/8/layout/vList5"/>
    <dgm:cxn modelId="{C3AA8D53-D261-48E9-802B-188B63CCCEF3}" type="presParOf" srcId="{438256C9-710A-4D0E-A7A3-D80393A31E76}" destId="{9AFF20FC-27CB-4E01-9786-A2A50D987478}" srcOrd="1" destOrd="0" presId="urn:microsoft.com/office/officeart/2005/8/layout/vList5"/>
    <dgm:cxn modelId="{2AEAABE1-6952-4359-9962-1BD29A372919}" type="presParOf" srcId="{E102F1D3-EC3C-405B-82EE-7C8B35002A6B}" destId="{E4F8A998-ACD9-4B36-8356-6EF9D1176F5F}" srcOrd="9" destOrd="0" presId="urn:microsoft.com/office/officeart/2005/8/layout/vList5"/>
    <dgm:cxn modelId="{BEAB24E1-F021-440C-B4A7-A303105CB7C7}" type="presParOf" srcId="{E102F1D3-EC3C-405B-82EE-7C8B35002A6B}" destId="{E83C1F94-06B9-4C7D-9AC9-0394F47DF7C2}" srcOrd="10" destOrd="0" presId="urn:microsoft.com/office/officeart/2005/8/layout/vList5"/>
    <dgm:cxn modelId="{B65FE236-C186-435C-B345-987621ECA51D}" type="presParOf" srcId="{E83C1F94-06B9-4C7D-9AC9-0394F47DF7C2}" destId="{51D06032-9DBF-4B87-B0FC-46643A8F76D3}" srcOrd="0" destOrd="0" presId="urn:microsoft.com/office/officeart/2005/8/layout/vList5"/>
    <dgm:cxn modelId="{1A005823-9393-41EC-ADED-8F890A21292E}" type="presParOf" srcId="{E83C1F94-06B9-4C7D-9AC9-0394F47DF7C2}" destId="{841E8091-8160-446A-9384-989DD3D746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A59287-2A15-474D-AC47-03CCE961806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EDA2539-8D9A-4EBD-AB89-3DC83104AD58}">
      <dgm:prSet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  <a:defRPr cap="all"/>
          </a:pPr>
          <a:r>
            <a:rPr lang="en-US" sz="1400" b="1" i="0" baseline="0" dirty="0">
              <a:solidFill>
                <a:schemeClr val="accent1"/>
              </a:solidFill>
            </a:rPr>
            <a:t>Citizenship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n-US" sz="1200" b="0" i="0" baseline="0" dirty="0">
              <a:solidFill>
                <a:schemeClr val="accent1"/>
              </a:solidFill>
            </a:rPr>
            <a:t>U.S. Citizen, NATIONAL, or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n-US" sz="1200" b="0" i="0" baseline="0" dirty="0">
              <a:solidFill>
                <a:schemeClr val="accent1"/>
              </a:solidFill>
            </a:rPr>
            <a:t>permanent resident</a:t>
          </a:r>
          <a:endParaRPr lang="en-US" sz="1200" dirty="0">
            <a:solidFill>
              <a:schemeClr val="accent1"/>
            </a:solidFill>
          </a:endParaRPr>
        </a:p>
      </dgm:t>
    </dgm:pt>
    <dgm:pt modelId="{D2B4100B-E45E-4BFA-AD37-B9DF68816742}" type="parTrans" cxnId="{10D8DBAC-CB2D-49ED-B238-C3DD00B08874}">
      <dgm:prSet/>
      <dgm:spPr/>
      <dgm:t>
        <a:bodyPr/>
        <a:lstStyle/>
        <a:p>
          <a:endParaRPr lang="en-US"/>
        </a:p>
      </dgm:t>
    </dgm:pt>
    <dgm:pt modelId="{4342EDFE-5BF3-4887-AAFD-CDE924E3D897}" type="sibTrans" cxnId="{10D8DBAC-CB2D-49ED-B238-C3DD00B08874}">
      <dgm:prSet/>
      <dgm:spPr/>
      <dgm:t>
        <a:bodyPr/>
        <a:lstStyle/>
        <a:p>
          <a:endParaRPr lang="en-US"/>
        </a:p>
      </dgm:t>
    </dgm:pt>
    <dgm:pt modelId="{F680AB00-8B81-4796-9805-89ABDA26536B}">
      <dgm:prSet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  <a:defRPr cap="all"/>
          </a:pPr>
          <a:r>
            <a:rPr lang="en-US" sz="1400" b="1" dirty="0">
              <a:solidFill>
                <a:schemeClr val="accent2">
                  <a:lumMod val="50000"/>
                </a:schemeClr>
              </a:solidFill>
            </a:rPr>
            <a:t>EDUCATION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n-US" sz="1200" dirty="0">
              <a:solidFill>
                <a:schemeClr val="accent2">
                  <a:lumMod val="50000"/>
                </a:schemeClr>
              </a:solidFill>
            </a:rPr>
            <a:t>Doctoral Degree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n-US" sz="1200" dirty="0">
              <a:solidFill>
                <a:schemeClr val="accent2">
                  <a:lumMod val="50000"/>
                </a:schemeClr>
              </a:solidFill>
            </a:rPr>
            <a:t>(few exceptions)</a:t>
          </a:r>
        </a:p>
      </dgm:t>
    </dgm:pt>
    <dgm:pt modelId="{782D198D-2D1D-450E-8070-26103280E5E0}" type="parTrans" cxnId="{F0323E11-53A4-4335-90CB-1C852A6646AE}">
      <dgm:prSet/>
      <dgm:spPr/>
      <dgm:t>
        <a:bodyPr/>
        <a:lstStyle/>
        <a:p>
          <a:endParaRPr lang="en-US"/>
        </a:p>
      </dgm:t>
    </dgm:pt>
    <dgm:pt modelId="{64A262CD-C259-4189-9BA4-C809A149FF03}" type="sibTrans" cxnId="{F0323E11-53A4-4335-90CB-1C852A6646AE}">
      <dgm:prSet/>
      <dgm:spPr/>
      <dgm:t>
        <a:bodyPr/>
        <a:lstStyle/>
        <a:p>
          <a:endParaRPr lang="en-US"/>
        </a:p>
      </dgm:t>
    </dgm:pt>
    <dgm:pt modelId="{811ABC10-B4C1-484A-BC23-8184FD1C60B2}">
      <dgm:prSet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  <a:defRPr cap="all"/>
          </a:pPr>
          <a:r>
            <a:rPr lang="en-US" sz="1400" b="1" i="0" baseline="0" dirty="0">
              <a:solidFill>
                <a:schemeClr val="accent3"/>
              </a:solidFill>
            </a:rPr>
            <a:t>Educational Loan Debt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n-US" sz="1200" b="0" i="0" baseline="0" dirty="0">
              <a:solidFill>
                <a:schemeClr val="accent3"/>
              </a:solidFill>
            </a:rPr>
            <a:t>At least 20% of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n-US" sz="1200" b="0" i="0" baseline="0" dirty="0">
              <a:solidFill>
                <a:schemeClr val="accent3"/>
              </a:solidFill>
            </a:rPr>
            <a:t>annual base income</a:t>
          </a:r>
          <a:endParaRPr lang="en-US" sz="1200" dirty="0">
            <a:solidFill>
              <a:schemeClr val="accent3"/>
            </a:solidFill>
          </a:endParaRPr>
        </a:p>
      </dgm:t>
    </dgm:pt>
    <dgm:pt modelId="{6C0F2921-CC4A-4517-B351-53EC2FAF0A7F}" type="parTrans" cxnId="{A371DC67-1065-4A1F-95D7-3DC05B61FB1A}">
      <dgm:prSet/>
      <dgm:spPr/>
      <dgm:t>
        <a:bodyPr/>
        <a:lstStyle/>
        <a:p>
          <a:endParaRPr lang="en-US"/>
        </a:p>
      </dgm:t>
    </dgm:pt>
    <dgm:pt modelId="{546EE80F-11C9-418E-82DD-D58BB53D8B2F}" type="sibTrans" cxnId="{A371DC67-1065-4A1F-95D7-3DC05B61FB1A}">
      <dgm:prSet/>
      <dgm:spPr/>
      <dgm:t>
        <a:bodyPr/>
        <a:lstStyle/>
        <a:p>
          <a:endParaRPr lang="en-US"/>
        </a:p>
      </dgm:t>
    </dgm:pt>
    <dgm:pt modelId="{23EF692B-79BE-4F57-BA06-BEA91B6D060D}">
      <dgm:prSet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  <a:defRPr cap="all"/>
          </a:pPr>
          <a:r>
            <a:rPr lang="en-US" sz="1400" b="1" dirty="0">
              <a:solidFill>
                <a:schemeClr val="accent4"/>
              </a:solidFill>
            </a:rPr>
            <a:t>Research Funding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n-US" sz="1200" dirty="0">
              <a:solidFill>
                <a:schemeClr val="accent4"/>
              </a:solidFill>
            </a:rPr>
            <a:t>Domestic nonprofit, university, or government;</a:t>
          </a:r>
        </a:p>
      </dgm:t>
    </dgm:pt>
    <dgm:pt modelId="{05596ABC-441A-4AD3-9B9F-6DFD5E194900}" type="parTrans" cxnId="{45880B76-EB69-4330-8913-366680194986}">
      <dgm:prSet/>
      <dgm:spPr/>
      <dgm:t>
        <a:bodyPr/>
        <a:lstStyle/>
        <a:p>
          <a:endParaRPr lang="en-US"/>
        </a:p>
      </dgm:t>
    </dgm:pt>
    <dgm:pt modelId="{570ED1B1-B3DB-49B5-A5B0-D58650F44994}" type="sibTrans" cxnId="{45880B76-EB69-4330-8913-366680194986}">
      <dgm:prSet/>
      <dgm:spPr/>
      <dgm:t>
        <a:bodyPr/>
        <a:lstStyle/>
        <a:p>
          <a:endParaRPr lang="en-US"/>
        </a:p>
      </dgm:t>
    </dgm:pt>
    <dgm:pt modelId="{3D579246-7408-42F2-8513-73D633EC593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i="0" baseline="0" dirty="0">
              <a:solidFill>
                <a:schemeClr val="accent5"/>
              </a:solidFill>
            </a:rPr>
            <a:t>Research Time</a:t>
          </a:r>
        </a:p>
        <a:p>
          <a:pPr>
            <a:lnSpc>
              <a:spcPct val="100000"/>
            </a:lnSpc>
            <a:defRPr cap="all"/>
          </a:pPr>
          <a:r>
            <a:rPr lang="en-US" sz="1200" b="0" i="0" baseline="0" dirty="0">
              <a:solidFill>
                <a:schemeClr val="accent5"/>
              </a:solidFill>
            </a:rPr>
            <a:t>At least 20 hours/week of qualified research</a:t>
          </a:r>
          <a:endParaRPr lang="en-US" sz="1200" dirty="0">
            <a:solidFill>
              <a:schemeClr val="accent5"/>
            </a:solidFill>
          </a:endParaRPr>
        </a:p>
      </dgm:t>
    </dgm:pt>
    <dgm:pt modelId="{0F5B2D1E-AE99-4698-BA5C-4BB420E670EE}" type="parTrans" cxnId="{2A60BC0B-E263-4432-A7E1-2091FE2AD2B6}">
      <dgm:prSet/>
      <dgm:spPr/>
      <dgm:t>
        <a:bodyPr/>
        <a:lstStyle/>
        <a:p>
          <a:endParaRPr lang="en-US"/>
        </a:p>
      </dgm:t>
    </dgm:pt>
    <dgm:pt modelId="{A56B4F5B-B00E-4969-A7A1-10F6ACBB365C}" type="sibTrans" cxnId="{2A60BC0B-E263-4432-A7E1-2091FE2AD2B6}">
      <dgm:prSet/>
      <dgm:spPr/>
      <dgm:t>
        <a:bodyPr/>
        <a:lstStyle/>
        <a:p>
          <a:endParaRPr lang="en-US"/>
        </a:p>
      </dgm:t>
    </dgm:pt>
    <dgm:pt modelId="{ABA47EC5-FB2E-4A39-BD82-2594D984DA3F}" type="pres">
      <dgm:prSet presAssocID="{C0A59287-2A15-474D-AC47-03CCE9618065}" presName="root" presStyleCnt="0">
        <dgm:presLayoutVars>
          <dgm:dir/>
          <dgm:resizeHandles val="exact"/>
        </dgm:presLayoutVars>
      </dgm:prSet>
      <dgm:spPr/>
    </dgm:pt>
    <dgm:pt modelId="{B9ABBDD2-4980-4F5E-9C2C-A9F7526715E9}" type="pres">
      <dgm:prSet presAssocID="{AEDA2539-8D9A-4EBD-AB89-3DC83104AD58}" presName="compNode" presStyleCnt="0"/>
      <dgm:spPr/>
    </dgm:pt>
    <dgm:pt modelId="{211EBB25-57F6-4440-8D51-DEB9FDBBDCCF}" type="pres">
      <dgm:prSet presAssocID="{AEDA2539-8D9A-4EBD-AB89-3DC83104AD58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  <a:solidFill>
          <a:schemeClr val="accent1"/>
        </a:solidFill>
      </dgm:spPr>
    </dgm:pt>
    <dgm:pt modelId="{62D8191F-5761-4C88-9506-908480280C23}" type="pres">
      <dgm:prSet presAssocID="{AEDA2539-8D9A-4EBD-AB89-3DC83104AD58}" presName="iconRect" presStyleLbl="node1" presStyleIdx="0" presStyleCnt="5" custScaleX="146410"/>
      <dgm:spPr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</dgm:spPr>
    </dgm:pt>
    <dgm:pt modelId="{42ADCC85-418B-49A2-A2C0-83B8BC2F4299}" type="pres">
      <dgm:prSet presAssocID="{AEDA2539-8D9A-4EBD-AB89-3DC83104AD58}" presName="spaceRect" presStyleCnt="0"/>
      <dgm:spPr/>
    </dgm:pt>
    <dgm:pt modelId="{602EF0F4-CF36-4339-AB0C-26B2089D1559}" type="pres">
      <dgm:prSet presAssocID="{AEDA2539-8D9A-4EBD-AB89-3DC83104AD58}" presName="textRect" presStyleLbl="revTx" presStyleIdx="0" presStyleCnt="5">
        <dgm:presLayoutVars>
          <dgm:chMax val="1"/>
          <dgm:chPref val="1"/>
        </dgm:presLayoutVars>
      </dgm:prSet>
      <dgm:spPr/>
    </dgm:pt>
    <dgm:pt modelId="{F25DE6DA-D0FB-4E4B-8336-49D3858C1A96}" type="pres">
      <dgm:prSet presAssocID="{4342EDFE-5BF3-4887-AAFD-CDE924E3D897}" presName="sibTrans" presStyleCnt="0"/>
      <dgm:spPr/>
    </dgm:pt>
    <dgm:pt modelId="{BD3F0680-3BAB-458A-90AD-5EB7E8ECAF25}" type="pres">
      <dgm:prSet presAssocID="{F680AB00-8B81-4796-9805-89ABDA26536B}" presName="compNode" presStyleCnt="0"/>
      <dgm:spPr/>
    </dgm:pt>
    <dgm:pt modelId="{71A5E13D-038D-4B73-AFDD-36426D069ED2}" type="pres">
      <dgm:prSet presAssocID="{F680AB00-8B81-4796-9805-89ABDA26536B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  <a:solidFill>
          <a:schemeClr val="accent2"/>
        </a:solidFill>
      </dgm:spPr>
    </dgm:pt>
    <dgm:pt modelId="{0245AA96-5A80-41DC-A513-44F576810DDF}" type="pres">
      <dgm:prSet presAssocID="{F680AB00-8B81-4796-9805-89ABDA26536B}" presName="iconRect" presStyleLbl="node1" presStyleIdx="1" presStyleCnt="5" custScaleX="1464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961B9E7F-92EF-47BE-B665-CF872D4CB9A5}" type="pres">
      <dgm:prSet presAssocID="{F680AB00-8B81-4796-9805-89ABDA26536B}" presName="spaceRect" presStyleCnt="0"/>
      <dgm:spPr/>
    </dgm:pt>
    <dgm:pt modelId="{6CFB9C0C-6F67-4A65-BA02-05A1959EEC36}" type="pres">
      <dgm:prSet presAssocID="{F680AB00-8B81-4796-9805-89ABDA26536B}" presName="textRect" presStyleLbl="revTx" presStyleIdx="1" presStyleCnt="5">
        <dgm:presLayoutVars>
          <dgm:chMax val="1"/>
          <dgm:chPref val="1"/>
        </dgm:presLayoutVars>
      </dgm:prSet>
      <dgm:spPr/>
    </dgm:pt>
    <dgm:pt modelId="{9003116F-15C8-452C-BC8F-D2747D303D82}" type="pres">
      <dgm:prSet presAssocID="{64A262CD-C259-4189-9BA4-C809A149FF03}" presName="sibTrans" presStyleCnt="0"/>
      <dgm:spPr/>
    </dgm:pt>
    <dgm:pt modelId="{CDE11A55-9BD5-44C1-8959-67F13E62090F}" type="pres">
      <dgm:prSet presAssocID="{811ABC10-B4C1-484A-BC23-8184FD1C60B2}" presName="compNode" presStyleCnt="0"/>
      <dgm:spPr/>
    </dgm:pt>
    <dgm:pt modelId="{E40E70A6-33A8-4264-A187-6693ABDDC161}" type="pres">
      <dgm:prSet presAssocID="{811ABC10-B4C1-484A-BC23-8184FD1C60B2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  <a:solidFill>
          <a:schemeClr val="accent3"/>
        </a:solidFill>
      </dgm:spPr>
    </dgm:pt>
    <dgm:pt modelId="{1FACAF22-91F4-41D3-A227-B9F4A1F5424D}" type="pres">
      <dgm:prSet presAssocID="{811ABC10-B4C1-484A-BC23-8184FD1C60B2}" presName="iconRect" presStyleLbl="node1" presStyleIdx="2" presStyleCnt="5" custScaleX="1331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35F5A90-D4D4-4ADA-B497-FF3DA102910E}" type="pres">
      <dgm:prSet presAssocID="{811ABC10-B4C1-484A-BC23-8184FD1C60B2}" presName="spaceRect" presStyleCnt="0"/>
      <dgm:spPr/>
    </dgm:pt>
    <dgm:pt modelId="{6D2980FC-391A-4453-A291-946331CB99B5}" type="pres">
      <dgm:prSet presAssocID="{811ABC10-B4C1-484A-BC23-8184FD1C60B2}" presName="textRect" presStyleLbl="revTx" presStyleIdx="2" presStyleCnt="5" custScaleX="111975">
        <dgm:presLayoutVars>
          <dgm:chMax val="1"/>
          <dgm:chPref val="1"/>
        </dgm:presLayoutVars>
      </dgm:prSet>
      <dgm:spPr/>
    </dgm:pt>
    <dgm:pt modelId="{BB991B5E-2DBE-4CDF-971E-B4F880E0F7FE}" type="pres">
      <dgm:prSet presAssocID="{546EE80F-11C9-418E-82DD-D58BB53D8B2F}" presName="sibTrans" presStyleCnt="0"/>
      <dgm:spPr/>
    </dgm:pt>
    <dgm:pt modelId="{C00BB833-FA01-45B8-A0BE-0D9BE55C81DB}" type="pres">
      <dgm:prSet presAssocID="{23EF692B-79BE-4F57-BA06-BEA91B6D060D}" presName="compNode" presStyleCnt="0"/>
      <dgm:spPr/>
    </dgm:pt>
    <dgm:pt modelId="{BF16F04D-B73F-4D64-A52C-8DBCFA29C277}" type="pres">
      <dgm:prSet presAssocID="{23EF692B-79BE-4F57-BA06-BEA91B6D060D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  <a:solidFill>
          <a:schemeClr val="accent4"/>
        </a:solidFill>
      </dgm:spPr>
    </dgm:pt>
    <dgm:pt modelId="{4AFC9E17-38C4-4C87-9CBE-48A7869F061A}" type="pres">
      <dgm:prSet presAssocID="{23EF692B-79BE-4F57-BA06-BEA91B6D060D}" presName="iconRect" presStyleLbl="node1" presStyleIdx="3" presStyleCnt="5" custScaleX="133100" custScaleY="121000"/>
      <dgm:spPr>
        <a:blipFill>
          <a:blip xmlns:r="http://schemas.openxmlformats.org/officeDocument/2006/relationships"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44EFAB2E-6CDF-4B61-9996-7133F1CE511A}" type="pres">
      <dgm:prSet presAssocID="{23EF692B-79BE-4F57-BA06-BEA91B6D060D}" presName="spaceRect" presStyleCnt="0"/>
      <dgm:spPr/>
    </dgm:pt>
    <dgm:pt modelId="{0AC9CFF0-5568-4903-ADE5-00B92EDAC241}" type="pres">
      <dgm:prSet presAssocID="{23EF692B-79BE-4F57-BA06-BEA91B6D060D}" presName="textRect" presStyleLbl="revTx" presStyleIdx="3" presStyleCnt="5" custScaleX="117984">
        <dgm:presLayoutVars>
          <dgm:chMax val="1"/>
          <dgm:chPref val="1"/>
        </dgm:presLayoutVars>
      </dgm:prSet>
      <dgm:spPr/>
    </dgm:pt>
    <dgm:pt modelId="{E7267929-1D63-408B-A641-95ACE3F2D12B}" type="pres">
      <dgm:prSet presAssocID="{570ED1B1-B3DB-49B5-A5B0-D58650F44994}" presName="sibTrans" presStyleCnt="0"/>
      <dgm:spPr/>
    </dgm:pt>
    <dgm:pt modelId="{155279A1-281D-48BB-B327-7DAA8E1B648D}" type="pres">
      <dgm:prSet presAssocID="{3D579246-7408-42F2-8513-73D633EC593B}" presName="compNode" presStyleCnt="0"/>
      <dgm:spPr/>
    </dgm:pt>
    <dgm:pt modelId="{A302C3A9-E346-49CC-BB56-49252A9059FA}" type="pres">
      <dgm:prSet presAssocID="{3D579246-7408-42F2-8513-73D633EC593B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</dgm:spPr>
    </dgm:pt>
    <dgm:pt modelId="{32E657E0-77B4-4D8F-A27B-72D35C31FA74}" type="pres">
      <dgm:prSet presAssocID="{3D579246-7408-42F2-8513-73D633EC593B}" presName="iconRect" presStyleLbl="node1" presStyleIdx="4" presStyleCnt="5" custScaleX="133100" custScaleY="11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966E1D4-7072-4CD7-B454-71F38C959465}" type="pres">
      <dgm:prSet presAssocID="{3D579246-7408-42F2-8513-73D633EC593B}" presName="spaceRect" presStyleCnt="0"/>
      <dgm:spPr/>
    </dgm:pt>
    <dgm:pt modelId="{9C99D5BD-8A1C-47CC-AC25-0D627BB5074A}" type="pres">
      <dgm:prSet presAssocID="{3D579246-7408-42F2-8513-73D633EC593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A60BC0B-E263-4432-A7E1-2091FE2AD2B6}" srcId="{C0A59287-2A15-474D-AC47-03CCE9618065}" destId="{3D579246-7408-42F2-8513-73D633EC593B}" srcOrd="4" destOrd="0" parTransId="{0F5B2D1E-AE99-4698-BA5C-4BB420E670EE}" sibTransId="{A56B4F5B-B00E-4969-A7A1-10F6ACBB365C}"/>
    <dgm:cxn modelId="{5E885410-384C-4ABD-A54B-074118274AB8}" type="presOf" srcId="{C0A59287-2A15-474D-AC47-03CCE9618065}" destId="{ABA47EC5-FB2E-4A39-BD82-2594D984DA3F}" srcOrd="0" destOrd="0" presId="urn:microsoft.com/office/officeart/2018/5/layout/IconLeafLabelList"/>
    <dgm:cxn modelId="{F0323E11-53A4-4335-90CB-1C852A6646AE}" srcId="{C0A59287-2A15-474D-AC47-03CCE9618065}" destId="{F680AB00-8B81-4796-9805-89ABDA26536B}" srcOrd="1" destOrd="0" parTransId="{782D198D-2D1D-450E-8070-26103280E5E0}" sibTransId="{64A262CD-C259-4189-9BA4-C809A149FF03}"/>
    <dgm:cxn modelId="{E3F05D26-E44A-4120-BC20-F96F0F9C2489}" type="presOf" srcId="{23EF692B-79BE-4F57-BA06-BEA91B6D060D}" destId="{0AC9CFF0-5568-4903-ADE5-00B92EDAC241}" srcOrd="0" destOrd="0" presId="urn:microsoft.com/office/officeart/2018/5/layout/IconLeafLabelList"/>
    <dgm:cxn modelId="{04A4F33B-28B0-4CE5-B32C-74DB6072C7AA}" type="presOf" srcId="{F680AB00-8B81-4796-9805-89ABDA26536B}" destId="{6CFB9C0C-6F67-4A65-BA02-05A1959EEC36}" srcOrd="0" destOrd="0" presId="urn:microsoft.com/office/officeart/2018/5/layout/IconLeafLabelList"/>
    <dgm:cxn modelId="{446FA95C-ABCD-45DB-8FFF-B3177ACD2740}" type="presOf" srcId="{811ABC10-B4C1-484A-BC23-8184FD1C60B2}" destId="{6D2980FC-391A-4453-A291-946331CB99B5}" srcOrd="0" destOrd="0" presId="urn:microsoft.com/office/officeart/2018/5/layout/IconLeafLabelList"/>
    <dgm:cxn modelId="{A371DC67-1065-4A1F-95D7-3DC05B61FB1A}" srcId="{C0A59287-2A15-474D-AC47-03CCE9618065}" destId="{811ABC10-B4C1-484A-BC23-8184FD1C60B2}" srcOrd="2" destOrd="0" parTransId="{6C0F2921-CC4A-4517-B351-53EC2FAF0A7F}" sibTransId="{546EE80F-11C9-418E-82DD-D58BB53D8B2F}"/>
    <dgm:cxn modelId="{45880B76-EB69-4330-8913-366680194986}" srcId="{C0A59287-2A15-474D-AC47-03CCE9618065}" destId="{23EF692B-79BE-4F57-BA06-BEA91B6D060D}" srcOrd="3" destOrd="0" parTransId="{05596ABC-441A-4AD3-9B9F-6DFD5E194900}" sibTransId="{570ED1B1-B3DB-49B5-A5B0-D58650F44994}"/>
    <dgm:cxn modelId="{10D8DBAC-CB2D-49ED-B238-C3DD00B08874}" srcId="{C0A59287-2A15-474D-AC47-03CCE9618065}" destId="{AEDA2539-8D9A-4EBD-AB89-3DC83104AD58}" srcOrd="0" destOrd="0" parTransId="{D2B4100B-E45E-4BFA-AD37-B9DF68816742}" sibTransId="{4342EDFE-5BF3-4887-AAFD-CDE924E3D897}"/>
    <dgm:cxn modelId="{563E65B8-BA07-424F-BEA2-34DC0674693A}" type="presOf" srcId="{AEDA2539-8D9A-4EBD-AB89-3DC83104AD58}" destId="{602EF0F4-CF36-4339-AB0C-26B2089D1559}" srcOrd="0" destOrd="0" presId="urn:microsoft.com/office/officeart/2018/5/layout/IconLeafLabelList"/>
    <dgm:cxn modelId="{C0913DBE-24FD-440F-A55E-56C10D1AE9F5}" type="presOf" srcId="{3D579246-7408-42F2-8513-73D633EC593B}" destId="{9C99D5BD-8A1C-47CC-AC25-0D627BB5074A}" srcOrd="0" destOrd="0" presId="urn:microsoft.com/office/officeart/2018/5/layout/IconLeafLabelList"/>
    <dgm:cxn modelId="{5D646DAE-C738-406A-BDB3-DAB095B6EF6E}" type="presParOf" srcId="{ABA47EC5-FB2E-4A39-BD82-2594D984DA3F}" destId="{B9ABBDD2-4980-4F5E-9C2C-A9F7526715E9}" srcOrd="0" destOrd="0" presId="urn:microsoft.com/office/officeart/2018/5/layout/IconLeafLabelList"/>
    <dgm:cxn modelId="{AAB713D0-46DF-42D1-A2EE-DA049B2D2EED}" type="presParOf" srcId="{B9ABBDD2-4980-4F5E-9C2C-A9F7526715E9}" destId="{211EBB25-57F6-4440-8D51-DEB9FDBBDCCF}" srcOrd="0" destOrd="0" presId="urn:microsoft.com/office/officeart/2018/5/layout/IconLeafLabelList"/>
    <dgm:cxn modelId="{EAB604D2-080C-4BF5-83E9-6DEBA8282E53}" type="presParOf" srcId="{B9ABBDD2-4980-4F5E-9C2C-A9F7526715E9}" destId="{62D8191F-5761-4C88-9506-908480280C23}" srcOrd="1" destOrd="0" presId="urn:microsoft.com/office/officeart/2018/5/layout/IconLeafLabelList"/>
    <dgm:cxn modelId="{4011149B-A7E1-402B-A238-BF379332E47F}" type="presParOf" srcId="{B9ABBDD2-4980-4F5E-9C2C-A9F7526715E9}" destId="{42ADCC85-418B-49A2-A2C0-83B8BC2F4299}" srcOrd="2" destOrd="0" presId="urn:microsoft.com/office/officeart/2018/5/layout/IconLeafLabelList"/>
    <dgm:cxn modelId="{7896D245-76E9-45A2-A63D-E77E5FCC1EB0}" type="presParOf" srcId="{B9ABBDD2-4980-4F5E-9C2C-A9F7526715E9}" destId="{602EF0F4-CF36-4339-AB0C-26B2089D1559}" srcOrd="3" destOrd="0" presId="urn:microsoft.com/office/officeart/2018/5/layout/IconLeafLabelList"/>
    <dgm:cxn modelId="{C337019F-4689-4A5F-A275-D308FB496D0F}" type="presParOf" srcId="{ABA47EC5-FB2E-4A39-BD82-2594D984DA3F}" destId="{F25DE6DA-D0FB-4E4B-8336-49D3858C1A96}" srcOrd="1" destOrd="0" presId="urn:microsoft.com/office/officeart/2018/5/layout/IconLeafLabelList"/>
    <dgm:cxn modelId="{C786CFAC-876F-48B1-B301-CBC0F8174B8F}" type="presParOf" srcId="{ABA47EC5-FB2E-4A39-BD82-2594D984DA3F}" destId="{BD3F0680-3BAB-458A-90AD-5EB7E8ECAF25}" srcOrd="2" destOrd="0" presId="urn:microsoft.com/office/officeart/2018/5/layout/IconLeafLabelList"/>
    <dgm:cxn modelId="{8C4887FC-FC8D-4F31-B4EF-01B95B6F5F01}" type="presParOf" srcId="{BD3F0680-3BAB-458A-90AD-5EB7E8ECAF25}" destId="{71A5E13D-038D-4B73-AFDD-36426D069ED2}" srcOrd="0" destOrd="0" presId="urn:microsoft.com/office/officeart/2018/5/layout/IconLeafLabelList"/>
    <dgm:cxn modelId="{A5A29792-16EF-433B-B3E6-F38654E9DC2A}" type="presParOf" srcId="{BD3F0680-3BAB-458A-90AD-5EB7E8ECAF25}" destId="{0245AA96-5A80-41DC-A513-44F576810DDF}" srcOrd="1" destOrd="0" presId="urn:microsoft.com/office/officeart/2018/5/layout/IconLeafLabelList"/>
    <dgm:cxn modelId="{BE87143E-C129-4A9D-A7C6-760D7D40EA25}" type="presParOf" srcId="{BD3F0680-3BAB-458A-90AD-5EB7E8ECAF25}" destId="{961B9E7F-92EF-47BE-B665-CF872D4CB9A5}" srcOrd="2" destOrd="0" presId="urn:microsoft.com/office/officeart/2018/5/layout/IconLeafLabelList"/>
    <dgm:cxn modelId="{B6968451-4D9A-412C-B26A-6BAB70269E15}" type="presParOf" srcId="{BD3F0680-3BAB-458A-90AD-5EB7E8ECAF25}" destId="{6CFB9C0C-6F67-4A65-BA02-05A1959EEC36}" srcOrd="3" destOrd="0" presId="urn:microsoft.com/office/officeart/2018/5/layout/IconLeafLabelList"/>
    <dgm:cxn modelId="{BB5D6F8A-2852-473D-9D50-E04A0F2E712D}" type="presParOf" srcId="{ABA47EC5-FB2E-4A39-BD82-2594D984DA3F}" destId="{9003116F-15C8-452C-BC8F-D2747D303D82}" srcOrd="3" destOrd="0" presId="urn:microsoft.com/office/officeart/2018/5/layout/IconLeafLabelList"/>
    <dgm:cxn modelId="{07CCB674-FC23-46DE-8279-1CD60E884AD4}" type="presParOf" srcId="{ABA47EC5-FB2E-4A39-BD82-2594D984DA3F}" destId="{CDE11A55-9BD5-44C1-8959-67F13E62090F}" srcOrd="4" destOrd="0" presId="urn:microsoft.com/office/officeart/2018/5/layout/IconLeafLabelList"/>
    <dgm:cxn modelId="{97719F46-44B3-4793-9F7C-003A88D94B3A}" type="presParOf" srcId="{CDE11A55-9BD5-44C1-8959-67F13E62090F}" destId="{E40E70A6-33A8-4264-A187-6693ABDDC161}" srcOrd="0" destOrd="0" presId="urn:microsoft.com/office/officeart/2018/5/layout/IconLeafLabelList"/>
    <dgm:cxn modelId="{972F8308-2F28-407A-A2B7-DF3E2B250808}" type="presParOf" srcId="{CDE11A55-9BD5-44C1-8959-67F13E62090F}" destId="{1FACAF22-91F4-41D3-A227-B9F4A1F5424D}" srcOrd="1" destOrd="0" presId="urn:microsoft.com/office/officeart/2018/5/layout/IconLeafLabelList"/>
    <dgm:cxn modelId="{44C40F30-C474-4D18-A302-96C6D4D90A1A}" type="presParOf" srcId="{CDE11A55-9BD5-44C1-8959-67F13E62090F}" destId="{A35F5A90-D4D4-4ADA-B497-FF3DA102910E}" srcOrd="2" destOrd="0" presId="urn:microsoft.com/office/officeart/2018/5/layout/IconLeafLabelList"/>
    <dgm:cxn modelId="{7A2AC18F-21A3-4EFC-B509-B2587A71FBBC}" type="presParOf" srcId="{CDE11A55-9BD5-44C1-8959-67F13E62090F}" destId="{6D2980FC-391A-4453-A291-946331CB99B5}" srcOrd="3" destOrd="0" presId="urn:microsoft.com/office/officeart/2018/5/layout/IconLeafLabelList"/>
    <dgm:cxn modelId="{3D58D363-0382-4BE4-9994-E4F55C83231C}" type="presParOf" srcId="{ABA47EC5-FB2E-4A39-BD82-2594D984DA3F}" destId="{BB991B5E-2DBE-4CDF-971E-B4F880E0F7FE}" srcOrd="5" destOrd="0" presId="urn:microsoft.com/office/officeart/2018/5/layout/IconLeafLabelList"/>
    <dgm:cxn modelId="{8388BECF-C789-49AF-99C8-F71DA34FF42A}" type="presParOf" srcId="{ABA47EC5-FB2E-4A39-BD82-2594D984DA3F}" destId="{C00BB833-FA01-45B8-A0BE-0D9BE55C81DB}" srcOrd="6" destOrd="0" presId="urn:microsoft.com/office/officeart/2018/5/layout/IconLeafLabelList"/>
    <dgm:cxn modelId="{35880F4F-D11C-4E15-89E7-93B0791C6772}" type="presParOf" srcId="{C00BB833-FA01-45B8-A0BE-0D9BE55C81DB}" destId="{BF16F04D-B73F-4D64-A52C-8DBCFA29C277}" srcOrd="0" destOrd="0" presId="urn:microsoft.com/office/officeart/2018/5/layout/IconLeafLabelList"/>
    <dgm:cxn modelId="{4E513AEC-0E56-410C-A166-DFDE1BE2605D}" type="presParOf" srcId="{C00BB833-FA01-45B8-A0BE-0D9BE55C81DB}" destId="{4AFC9E17-38C4-4C87-9CBE-48A7869F061A}" srcOrd="1" destOrd="0" presId="urn:microsoft.com/office/officeart/2018/5/layout/IconLeafLabelList"/>
    <dgm:cxn modelId="{0391CADA-F8F7-43F5-A01A-6E5EDA636A0D}" type="presParOf" srcId="{C00BB833-FA01-45B8-A0BE-0D9BE55C81DB}" destId="{44EFAB2E-6CDF-4B61-9996-7133F1CE511A}" srcOrd="2" destOrd="0" presId="urn:microsoft.com/office/officeart/2018/5/layout/IconLeafLabelList"/>
    <dgm:cxn modelId="{12AAC21A-CE2C-4823-925B-381F501DBC18}" type="presParOf" srcId="{C00BB833-FA01-45B8-A0BE-0D9BE55C81DB}" destId="{0AC9CFF0-5568-4903-ADE5-00B92EDAC241}" srcOrd="3" destOrd="0" presId="urn:microsoft.com/office/officeart/2018/5/layout/IconLeafLabelList"/>
    <dgm:cxn modelId="{A64BDFB4-F6F1-469F-A3DF-460AC7D85E95}" type="presParOf" srcId="{ABA47EC5-FB2E-4A39-BD82-2594D984DA3F}" destId="{E7267929-1D63-408B-A641-95ACE3F2D12B}" srcOrd="7" destOrd="0" presId="urn:microsoft.com/office/officeart/2018/5/layout/IconLeafLabelList"/>
    <dgm:cxn modelId="{486DDA25-FE36-4A6A-84AF-A11A43A1F014}" type="presParOf" srcId="{ABA47EC5-FB2E-4A39-BD82-2594D984DA3F}" destId="{155279A1-281D-48BB-B327-7DAA8E1B648D}" srcOrd="8" destOrd="0" presId="urn:microsoft.com/office/officeart/2018/5/layout/IconLeafLabelList"/>
    <dgm:cxn modelId="{77DDF4F5-CF26-45B2-90B4-DB3674122E8E}" type="presParOf" srcId="{155279A1-281D-48BB-B327-7DAA8E1B648D}" destId="{A302C3A9-E346-49CC-BB56-49252A9059FA}" srcOrd="0" destOrd="0" presId="urn:microsoft.com/office/officeart/2018/5/layout/IconLeafLabelList"/>
    <dgm:cxn modelId="{0992CFF5-7371-41B4-98AD-096332368D44}" type="presParOf" srcId="{155279A1-281D-48BB-B327-7DAA8E1B648D}" destId="{32E657E0-77B4-4D8F-A27B-72D35C31FA74}" srcOrd="1" destOrd="0" presId="urn:microsoft.com/office/officeart/2018/5/layout/IconLeafLabelList"/>
    <dgm:cxn modelId="{D01D709C-6F22-4410-AAE8-D10E5AC27C97}" type="presParOf" srcId="{155279A1-281D-48BB-B327-7DAA8E1B648D}" destId="{D966E1D4-7072-4CD7-B454-71F38C959465}" srcOrd="2" destOrd="0" presId="urn:microsoft.com/office/officeart/2018/5/layout/IconLeafLabelList"/>
    <dgm:cxn modelId="{3A8DD1F5-FB45-4BC3-8DA7-AD98231F2E22}" type="presParOf" srcId="{155279A1-281D-48BB-B327-7DAA8E1B648D}" destId="{9C99D5BD-8A1C-47CC-AC25-0D627BB5074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9D5F7-C639-40EE-89BB-B87D654D5708}">
      <dsp:nvSpPr>
        <dsp:cNvPr id="0" name=""/>
        <dsp:cNvSpPr/>
      </dsp:nvSpPr>
      <dsp:spPr>
        <a:xfrm rot="5400000">
          <a:off x="5604448" y="-2438347"/>
          <a:ext cx="702622" cy="5757990"/>
        </a:xfrm>
        <a:prstGeom prst="round2SameRect">
          <a:avLst/>
        </a:prstGeom>
        <a:solidFill>
          <a:schemeClr val="tx2">
            <a:alpha val="3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Patient-oriented research conducted with human subjects or materials of human origin (including cognitive phenomenon) on the causes and consequences of disease in humans</a:t>
          </a:r>
        </a:p>
      </dsp:txBody>
      <dsp:txXfrm rot="-5400000">
        <a:off x="3076765" y="123635"/>
        <a:ext cx="5723691" cy="634024"/>
      </dsp:txXfrm>
    </dsp:sp>
    <dsp:sp modelId="{9F116616-7F2A-4455-BC07-9F437CB38692}">
      <dsp:nvSpPr>
        <dsp:cNvPr id="0" name=""/>
        <dsp:cNvSpPr/>
      </dsp:nvSpPr>
      <dsp:spPr>
        <a:xfrm>
          <a:off x="162105" y="1508"/>
          <a:ext cx="2914658" cy="87827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Arial"/>
              <a:ea typeface="+mn-ea"/>
              <a:cs typeface="+mn-cs"/>
            </a:rPr>
            <a:t>Clinical Research</a:t>
          </a:r>
          <a:endParaRPr lang="en-US" sz="2000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204979" y="44382"/>
        <a:ext cx="2828910" cy="792529"/>
      </dsp:txXfrm>
    </dsp:sp>
    <dsp:sp modelId="{0D960784-5FC5-41A9-B59B-161AB779602D}">
      <dsp:nvSpPr>
        <dsp:cNvPr id="0" name=""/>
        <dsp:cNvSpPr/>
      </dsp:nvSpPr>
      <dsp:spPr>
        <a:xfrm rot="5400000">
          <a:off x="5604448" y="-1516155"/>
          <a:ext cx="702622" cy="5757990"/>
        </a:xfrm>
        <a:prstGeom prst="round2SameRect">
          <a:avLst/>
        </a:prstGeom>
        <a:solidFill>
          <a:schemeClr val="accent3">
            <a:alpha val="3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related to diseases or disorders in children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Basic research allowed</a:t>
          </a:r>
        </a:p>
      </dsp:txBody>
      <dsp:txXfrm rot="-5400000">
        <a:off x="3076765" y="1045827"/>
        <a:ext cx="5723691" cy="634024"/>
      </dsp:txXfrm>
    </dsp:sp>
    <dsp:sp modelId="{2257BB84-38F3-4814-BB2D-DA8C91972CB3}">
      <dsp:nvSpPr>
        <dsp:cNvPr id="0" name=""/>
        <dsp:cNvSpPr/>
      </dsp:nvSpPr>
      <dsp:spPr>
        <a:xfrm>
          <a:off x="162105" y="923700"/>
          <a:ext cx="2914658" cy="8782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ea typeface="+mn-ea"/>
              <a:cs typeface="+mn-cs"/>
            </a:rPr>
            <a:t>Pediatric Research</a:t>
          </a:r>
          <a:endParaRPr lang="en-US" sz="2000" kern="1200" dirty="0">
            <a:latin typeface="Arial"/>
            <a:ea typeface="+mn-ea"/>
            <a:cs typeface="+mn-cs"/>
          </a:endParaRPr>
        </a:p>
      </dsp:txBody>
      <dsp:txXfrm>
        <a:off x="204979" y="966574"/>
        <a:ext cx="2828910" cy="792529"/>
      </dsp:txXfrm>
    </dsp:sp>
    <dsp:sp modelId="{636E29C5-A374-4C3E-AC2E-05793811CDB4}">
      <dsp:nvSpPr>
        <dsp:cNvPr id="0" name=""/>
        <dsp:cNvSpPr/>
      </dsp:nvSpPr>
      <dsp:spPr>
        <a:xfrm rot="5400000">
          <a:off x="5548286" y="-593964"/>
          <a:ext cx="702622" cy="5757990"/>
        </a:xfrm>
        <a:prstGeom prst="round2SameRect">
          <a:avLst/>
        </a:prstGeom>
        <a:solidFill>
          <a:schemeClr val="accent4">
            <a:alpha val="3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solidFill>
                <a:schemeClr val="tx1"/>
              </a:solidFill>
              <a:latin typeface="Arial"/>
              <a:ea typeface="+mn-ea"/>
              <a:cs typeface="+mn-cs"/>
            </a:rPr>
            <a:t>Research focusing on minority and other health disparity populations</a:t>
          </a:r>
          <a:endParaRPr lang="en-US" sz="13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Basic, clinical, social and behavioral research allowed</a:t>
          </a:r>
        </a:p>
      </dsp:txBody>
      <dsp:txXfrm rot="-5400000">
        <a:off x="3020603" y="1968018"/>
        <a:ext cx="5723691" cy="634024"/>
      </dsp:txXfrm>
    </dsp:sp>
    <dsp:sp modelId="{DCB1B56E-5AAB-4DA2-8061-4AB2CE28F777}">
      <dsp:nvSpPr>
        <dsp:cNvPr id="0" name=""/>
        <dsp:cNvSpPr/>
      </dsp:nvSpPr>
      <dsp:spPr>
        <a:xfrm>
          <a:off x="162105" y="1845892"/>
          <a:ext cx="2858496" cy="8782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ea typeface="+mn-ea"/>
              <a:cs typeface="+mn-cs"/>
            </a:rPr>
            <a:t>Health Disparities Research</a:t>
          </a:r>
          <a:endParaRPr lang="en-US" sz="2000" kern="1200" dirty="0">
            <a:latin typeface="Arial"/>
            <a:ea typeface="+mn-ea"/>
            <a:cs typeface="+mn-cs"/>
          </a:endParaRPr>
        </a:p>
      </dsp:txBody>
      <dsp:txXfrm>
        <a:off x="204979" y="1888766"/>
        <a:ext cx="2772748" cy="792529"/>
      </dsp:txXfrm>
    </dsp:sp>
    <dsp:sp modelId="{DA142816-E950-42E4-8C66-1ECE515E68D1}">
      <dsp:nvSpPr>
        <dsp:cNvPr id="0" name=""/>
        <dsp:cNvSpPr/>
      </dsp:nvSpPr>
      <dsp:spPr>
        <a:xfrm rot="5400000">
          <a:off x="5548286" y="328227"/>
          <a:ext cx="702622" cy="5757990"/>
        </a:xfrm>
        <a:prstGeom prst="round2SameRect">
          <a:avLst/>
        </a:prstGeom>
        <a:solidFill>
          <a:schemeClr val="accent5">
            <a:alpha val="3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focusing on conditions impacting ability to conceive or bear children and provide new or improved methods of preventing pregnancy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solidFill>
                <a:schemeClr val="tx1"/>
              </a:solidFill>
              <a:latin typeface="Arial"/>
              <a:ea typeface="+mn-ea"/>
              <a:cs typeface="+mn-cs"/>
            </a:rPr>
            <a:t>Applications reviewed by Eunice Kennedy Shriver NICHD</a:t>
          </a:r>
          <a:endParaRPr lang="en-US" sz="13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 rot="-5400000">
        <a:off x="3020603" y="2890210"/>
        <a:ext cx="5723691" cy="634024"/>
      </dsp:txXfrm>
    </dsp:sp>
    <dsp:sp modelId="{EF2B7CE0-1CA3-4EDE-9DC3-84E14EA4003C}">
      <dsp:nvSpPr>
        <dsp:cNvPr id="0" name=""/>
        <dsp:cNvSpPr/>
      </dsp:nvSpPr>
      <dsp:spPr>
        <a:xfrm>
          <a:off x="162105" y="2768083"/>
          <a:ext cx="2858496" cy="8782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ea typeface="+mn-ea"/>
              <a:cs typeface="+mn-cs"/>
            </a:rPr>
            <a:t>Contraception &amp; Infertility Research</a:t>
          </a:r>
          <a:endParaRPr lang="en-US" sz="2000" kern="1200" dirty="0">
            <a:latin typeface="Arial"/>
            <a:ea typeface="+mn-ea"/>
            <a:cs typeface="+mn-cs"/>
          </a:endParaRPr>
        </a:p>
      </dsp:txBody>
      <dsp:txXfrm>
        <a:off x="204979" y="2810957"/>
        <a:ext cx="2772748" cy="792529"/>
      </dsp:txXfrm>
    </dsp:sp>
    <dsp:sp modelId="{9AFF20FC-27CB-4E01-9786-A2A50D987478}">
      <dsp:nvSpPr>
        <dsp:cNvPr id="0" name=""/>
        <dsp:cNvSpPr/>
      </dsp:nvSpPr>
      <dsp:spPr>
        <a:xfrm rot="5400000">
          <a:off x="5604448" y="1250419"/>
          <a:ext cx="702622" cy="5757990"/>
        </a:xfrm>
        <a:prstGeom prst="round2SameRect">
          <a:avLst/>
        </a:prstGeom>
        <a:solidFill>
          <a:schemeClr val="accent1">
            <a:alpha val="3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Same as Clinical Research LRP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Available to clinical researchers from verifiable disadvantaged backgrounds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Applications reviewed by NIMHD</a:t>
          </a:r>
        </a:p>
      </dsp:txBody>
      <dsp:txXfrm rot="-5400000">
        <a:off x="3076765" y="3812402"/>
        <a:ext cx="5723691" cy="634024"/>
      </dsp:txXfrm>
    </dsp:sp>
    <dsp:sp modelId="{903A4910-7450-488D-88C7-9E0AEDF00D5E}">
      <dsp:nvSpPr>
        <dsp:cNvPr id="0" name=""/>
        <dsp:cNvSpPr/>
      </dsp:nvSpPr>
      <dsp:spPr>
        <a:xfrm>
          <a:off x="162105" y="3690275"/>
          <a:ext cx="2914658" cy="87827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Clinical Disadvantaged Backgrounds</a:t>
          </a:r>
        </a:p>
      </dsp:txBody>
      <dsp:txXfrm>
        <a:off x="204979" y="3733149"/>
        <a:ext cx="2828910" cy="792529"/>
      </dsp:txXfrm>
    </dsp:sp>
    <dsp:sp modelId="{841E8091-8160-446A-9384-989DD3D746F0}">
      <dsp:nvSpPr>
        <dsp:cNvPr id="0" name=""/>
        <dsp:cNvSpPr/>
      </dsp:nvSpPr>
      <dsp:spPr>
        <a:xfrm rot="5400000">
          <a:off x="5604448" y="2172611"/>
          <a:ext cx="702622" cy="5757990"/>
        </a:xfrm>
        <a:prstGeom prst="round2SameRect">
          <a:avLst/>
        </a:prstGeom>
        <a:solidFill>
          <a:schemeClr val="accent2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Available beginning September 2021 to recruit and retain researchers pursuing major opportunities or gaps in emerging areas of human health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NIH ICs determine gap/emerging areas of research priority areas</a:t>
          </a:r>
        </a:p>
      </dsp:txBody>
      <dsp:txXfrm rot="-5400000">
        <a:off x="3076765" y="4734594"/>
        <a:ext cx="5723691" cy="634024"/>
      </dsp:txXfrm>
    </dsp:sp>
    <dsp:sp modelId="{51D06032-9DBF-4B87-B0FC-46643A8F76D3}">
      <dsp:nvSpPr>
        <dsp:cNvPr id="0" name=""/>
        <dsp:cNvSpPr/>
      </dsp:nvSpPr>
      <dsp:spPr>
        <a:xfrm>
          <a:off x="162105" y="4612467"/>
          <a:ext cx="2914658" cy="87827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in Emerging Areas Critical to Human Health (REACH)</a:t>
          </a:r>
        </a:p>
      </dsp:txBody>
      <dsp:txXfrm>
        <a:off x="204979" y="4655341"/>
        <a:ext cx="2828910" cy="792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EBB25-57F6-4440-8D51-DEB9FDBBDCCF}">
      <dsp:nvSpPr>
        <dsp:cNvPr id="0" name=""/>
        <dsp:cNvSpPr/>
      </dsp:nvSpPr>
      <dsp:spPr>
        <a:xfrm>
          <a:off x="483864" y="77344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8191F-5761-4C88-9506-908480280C23}">
      <dsp:nvSpPr>
        <dsp:cNvPr id="0" name=""/>
        <dsp:cNvSpPr/>
      </dsp:nvSpPr>
      <dsp:spPr>
        <a:xfrm>
          <a:off x="571672" y="1007440"/>
          <a:ext cx="922383" cy="6300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EF0F4-CF36-4339-AB0C-26B2089D1559}">
      <dsp:nvSpPr>
        <dsp:cNvPr id="0" name=""/>
        <dsp:cNvSpPr/>
      </dsp:nvSpPr>
      <dsp:spPr>
        <a:xfrm>
          <a:off x="132864" y="2213440"/>
          <a:ext cx="1800000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 dirty="0">
              <a:solidFill>
                <a:schemeClr val="accent1"/>
              </a:solidFill>
            </a:rPr>
            <a:t>Citizenship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200" b="0" i="0" kern="1200" baseline="0" dirty="0">
              <a:solidFill>
                <a:schemeClr val="accent1"/>
              </a:solidFill>
            </a:rPr>
            <a:t>U.S. Citizen, NATIONAL, or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200" b="0" i="0" kern="1200" baseline="0" dirty="0">
              <a:solidFill>
                <a:schemeClr val="accent1"/>
              </a:solidFill>
            </a:rPr>
            <a:t>permanent resident</a:t>
          </a:r>
          <a:endParaRPr lang="en-US" sz="1200" kern="1200" dirty="0">
            <a:solidFill>
              <a:schemeClr val="accent1"/>
            </a:solidFill>
          </a:endParaRPr>
        </a:p>
      </dsp:txBody>
      <dsp:txXfrm>
        <a:off x="132864" y="2213440"/>
        <a:ext cx="1800000" cy="746917"/>
      </dsp:txXfrm>
    </dsp:sp>
    <dsp:sp modelId="{71A5E13D-038D-4B73-AFDD-36426D069ED2}">
      <dsp:nvSpPr>
        <dsp:cNvPr id="0" name=""/>
        <dsp:cNvSpPr/>
      </dsp:nvSpPr>
      <dsp:spPr>
        <a:xfrm>
          <a:off x="2598864" y="77344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5AA96-5A80-41DC-A513-44F576810DDF}">
      <dsp:nvSpPr>
        <dsp:cNvPr id="0" name=""/>
        <dsp:cNvSpPr/>
      </dsp:nvSpPr>
      <dsp:spPr>
        <a:xfrm>
          <a:off x="2686672" y="1007440"/>
          <a:ext cx="922383" cy="6300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B9C0C-6F67-4A65-BA02-05A1959EEC36}">
      <dsp:nvSpPr>
        <dsp:cNvPr id="0" name=""/>
        <dsp:cNvSpPr/>
      </dsp:nvSpPr>
      <dsp:spPr>
        <a:xfrm>
          <a:off x="2247864" y="2213440"/>
          <a:ext cx="1800000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accent2">
                  <a:lumMod val="50000"/>
                </a:schemeClr>
              </a:solidFill>
            </a:rPr>
            <a:t>EDUCATION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200" kern="1200" dirty="0">
              <a:solidFill>
                <a:schemeClr val="accent2">
                  <a:lumMod val="50000"/>
                </a:schemeClr>
              </a:solidFill>
            </a:rPr>
            <a:t>Doctoral Degree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200" kern="1200" dirty="0">
              <a:solidFill>
                <a:schemeClr val="accent2">
                  <a:lumMod val="50000"/>
                </a:schemeClr>
              </a:solidFill>
            </a:rPr>
            <a:t>(few exceptions)</a:t>
          </a:r>
        </a:p>
      </dsp:txBody>
      <dsp:txXfrm>
        <a:off x="2247864" y="2213440"/>
        <a:ext cx="1800000" cy="746917"/>
      </dsp:txXfrm>
    </dsp:sp>
    <dsp:sp modelId="{E40E70A6-33A8-4264-A187-6693ABDDC161}">
      <dsp:nvSpPr>
        <dsp:cNvPr id="0" name=""/>
        <dsp:cNvSpPr/>
      </dsp:nvSpPr>
      <dsp:spPr>
        <a:xfrm>
          <a:off x="4821639" y="77344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CAF22-91F4-41D3-A227-B9F4A1F5424D}">
      <dsp:nvSpPr>
        <dsp:cNvPr id="0" name=""/>
        <dsp:cNvSpPr/>
      </dsp:nvSpPr>
      <dsp:spPr>
        <a:xfrm>
          <a:off x="4951374" y="1007440"/>
          <a:ext cx="838530" cy="63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980FC-391A-4453-A291-946331CB99B5}">
      <dsp:nvSpPr>
        <dsp:cNvPr id="0" name=""/>
        <dsp:cNvSpPr/>
      </dsp:nvSpPr>
      <dsp:spPr>
        <a:xfrm>
          <a:off x="4362864" y="2213440"/>
          <a:ext cx="2015550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 dirty="0">
              <a:solidFill>
                <a:schemeClr val="accent3"/>
              </a:solidFill>
            </a:rPr>
            <a:t>Educational Loan Debt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200" b="0" i="0" kern="1200" baseline="0" dirty="0">
              <a:solidFill>
                <a:schemeClr val="accent3"/>
              </a:solidFill>
            </a:rPr>
            <a:t>At least 20% of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200" b="0" i="0" kern="1200" baseline="0" dirty="0">
              <a:solidFill>
                <a:schemeClr val="accent3"/>
              </a:solidFill>
            </a:rPr>
            <a:t>annual base income</a:t>
          </a:r>
          <a:endParaRPr lang="en-US" sz="1200" kern="1200" dirty="0">
            <a:solidFill>
              <a:schemeClr val="accent3"/>
            </a:solidFill>
          </a:endParaRPr>
        </a:p>
      </dsp:txBody>
      <dsp:txXfrm>
        <a:off x="4362864" y="2213440"/>
        <a:ext cx="2015550" cy="746917"/>
      </dsp:txXfrm>
    </dsp:sp>
    <dsp:sp modelId="{BF16F04D-B73F-4D64-A52C-8DBCFA29C277}">
      <dsp:nvSpPr>
        <dsp:cNvPr id="0" name=""/>
        <dsp:cNvSpPr/>
      </dsp:nvSpPr>
      <dsp:spPr>
        <a:xfrm>
          <a:off x="7206270" y="77344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C9E17-38C4-4C87-9CBE-48A7869F061A}">
      <dsp:nvSpPr>
        <dsp:cNvPr id="0" name=""/>
        <dsp:cNvSpPr/>
      </dsp:nvSpPr>
      <dsp:spPr>
        <a:xfrm>
          <a:off x="7336005" y="941290"/>
          <a:ext cx="838530" cy="762300"/>
        </a:xfrm>
        <a:prstGeom prst="rect">
          <a:avLst/>
        </a:prstGeom>
        <a:blipFill>
          <a:blip xmlns:r="http://schemas.openxmlformats.org/officeDocument/2006/relationships"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CFF0-5568-4903-ADE5-00B92EDAC241}">
      <dsp:nvSpPr>
        <dsp:cNvPr id="0" name=""/>
        <dsp:cNvSpPr/>
      </dsp:nvSpPr>
      <dsp:spPr>
        <a:xfrm>
          <a:off x="6693414" y="2213440"/>
          <a:ext cx="2123712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accent4"/>
              </a:solidFill>
            </a:rPr>
            <a:t>Research Funding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200" kern="1200" dirty="0">
              <a:solidFill>
                <a:schemeClr val="accent4"/>
              </a:solidFill>
            </a:rPr>
            <a:t>Domestic nonprofit, university, or government;</a:t>
          </a:r>
        </a:p>
      </dsp:txBody>
      <dsp:txXfrm>
        <a:off x="6693414" y="2213440"/>
        <a:ext cx="2123712" cy="746917"/>
      </dsp:txXfrm>
    </dsp:sp>
    <dsp:sp modelId="{A302C3A9-E346-49CC-BB56-49252A9059FA}">
      <dsp:nvSpPr>
        <dsp:cNvPr id="0" name=""/>
        <dsp:cNvSpPr/>
      </dsp:nvSpPr>
      <dsp:spPr>
        <a:xfrm>
          <a:off x="9483126" y="77344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657E0-77B4-4D8F-A27B-72D35C31FA74}">
      <dsp:nvSpPr>
        <dsp:cNvPr id="0" name=""/>
        <dsp:cNvSpPr/>
      </dsp:nvSpPr>
      <dsp:spPr>
        <a:xfrm>
          <a:off x="9612861" y="975940"/>
          <a:ext cx="838530" cy="693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9D5BD-8A1C-47CC-AC25-0D627BB5074A}">
      <dsp:nvSpPr>
        <dsp:cNvPr id="0" name=""/>
        <dsp:cNvSpPr/>
      </dsp:nvSpPr>
      <dsp:spPr>
        <a:xfrm>
          <a:off x="9132126" y="2213440"/>
          <a:ext cx="1800000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 dirty="0">
              <a:solidFill>
                <a:schemeClr val="accent5"/>
              </a:solidFill>
            </a:rPr>
            <a:t>Research Time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0" kern="1200" baseline="0" dirty="0">
              <a:solidFill>
                <a:schemeClr val="accent5"/>
              </a:solidFill>
            </a:rPr>
            <a:t>At least 20 hours/week of qualified research</a:t>
          </a:r>
          <a:endParaRPr lang="en-US" sz="1200" kern="1200" dirty="0">
            <a:solidFill>
              <a:schemeClr val="accent5"/>
            </a:solidFill>
          </a:endParaRPr>
        </a:p>
      </dsp:txBody>
      <dsp:txXfrm>
        <a:off x="9132126" y="2213440"/>
        <a:ext cx="1800000" cy="746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EC03-08F6-4F47-9B17-82AF5832824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2464-C0F3-4324-ACEA-6FAF0D7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3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5028795-4316-4940-A66C-08065501E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49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10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FB4F43E-4512-4226-888C-512C8FC24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98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11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08EEEEF-54C9-41DA-A44E-299FF97EE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8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03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4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3766">
              <a:defRPr/>
            </a:pPr>
            <a:fld id="{6DB84531-532E-4955-9D8E-510EA9476B6B}" type="slidenum">
              <a:rPr lang="en-US">
                <a:solidFill>
                  <a:prstClr val="black"/>
                </a:solidFill>
                <a:latin typeface="Calibri"/>
              </a:rPr>
              <a:pPr defTabSz="973766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264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15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3FCD224-90D6-423D-B13B-7FDCFAE54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23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16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21BE816-1BD1-4A64-8E96-ADA287AFF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1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2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18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ADB124D-B5C1-44B3-8A45-45173A9D2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36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19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C06CC3B-94CE-45F2-B59D-E9BAD6130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9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2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FEA988B-4F2B-4537-A92A-55972D26C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0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A889541-1782-4571-8BA2-F8398FFFC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673F295-59C5-4502-8F7B-7C675C2E5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D1426A8-AC88-4ACD-8C7F-A37EA24A4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5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5832AC6-D562-4226-89CD-6DEBB47F3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49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5C74E38-0617-4E9D-8E06-3184211FE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4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2464-C0F3-4324-ACEA-6FAF0D7B5DA1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64524C9-865A-4179-BF6C-C51363472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7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8A47-2B62-4EC6-B9C1-D5DE43A44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92A45-1E82-418B-824B-28837ED8C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D162B-34F8-468D-8DA3-3B2F96F7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7080-7B01-4905-B270-1236A12259F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155FC-DB1F-4453-A9D2-41CADE91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458BE-4949-431F-85AE-581D83B2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076E-802F-407F-AAE9-91E92DE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A083-8DA9-4F16-A8F6-DEB5A9AE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03EC1-53E6-4AD6-A6E5-2D850A64B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1E1C4-403A-4046-B89D-4872E86A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7080-7B01-4905-B270-1236A12259F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83F7C-8B11-4ECE-A7A4-5ED6FF56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0DE44-3AC6-4B16-A977-520D7E7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076E-802F-407F-AAE9-91E92DE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9A7621-EE62-4AE6-955D-EB1172A7B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A646D-7EDF-4319-B327-47DE40267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0EB16-354F-41C1-8CDA-E9EAACD5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7080-7B01-4905-B270-1236A12259F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7F33E-C9D5-43DE-8C3B-34CE93D4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D8A6A-9CF0-449B-80C5-55A42C82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076E-802F-407F-AAE9-91E92DE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6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C852-61E7-4660-B336-034F237E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365"/>
            <a:ext cx="10515600" cy="73050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C86B1-F8A5-4ED3-87AD-2EBB8DED4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535"/>
            <a:ext cx="10515600" cy="50154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037-E84D-4BCE-85FF-36A6ACF4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7080-7B01-4905-B270-1236A12259F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7F2D-11C3-4736-AEE7-70B56E6D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6EF49-47C8-4835-BADB-0A9F1048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076E-802F-407F-AAE9-91E92DE6B1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56FE-2F89-4992-AD0E-79C1B9168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5247" y="6393270"/>
            <a:ext cx="15906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7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72F1-BED1-4AEE-91E8-329C3C2E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D2FD4-A355-411F-A315-83FBB57B2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5640C-BA68-489B-8D3D-0397FE86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7080-7B01-4905-B270-1236A12259F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49397-F269-43A1-BC00-E67974BF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308A-D734-410D-A0CD-8AF1FC3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076E-802F-407F-AAE9-91E92DE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2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B5EF-2A92-4A5E-A269-72524AA8D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5EBDD-0CFA-49F6-9B00-48458443D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B41E9-2C94-43D7-BFCE-416D73EE3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70703-8B34-4BE7-BE65-EAF03F4D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7080-7B01-4905-B270-1236A12259F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2020E-2C28-4E34-BC91-3BE162F4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1CF1C-1AD6-42DA-873B-F170D336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076E-802F-407F-AAE9-91E92DE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1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47C72-D2C1-42BE-A5C8-2FC1E750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60316-2943-41A7-86BC-B963369A6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02682-23F3-42CB-AEC1-FB818D30B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A8625-0CB9-46D3-A88F-E9ED969D5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0BB8E-E0FE-4C42-B07E-685213F2A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BB36C-F47C-4163-861F-E50EA349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7080-7B01-4905-B270-1236A12259F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DB69E-281A-470A-A83F-512E9D56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1ECE6-DBA3-4CD5-A4EA-0AD93B0D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076E-802F-407F-AAE9-91E92DE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8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EB16-0E84-4874-BCFC-39893884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51FCE-4EB9-4A22-A412-12E4EAD7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7080-7B01-4905-B270-1236A12259F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B692B-445B-4237-A086-3605C282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2F892-1A0B-4522-AE58-BBE5F71C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076E-802F-407F-AAE9-91E92DE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2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4F8A2-9678-4D22-B0E5-8740A9F5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7080-7B01-4905-B270-1236A12259F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381DF-6855-4A15-BD85-9E0044B6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C6669-3856-4491-8B14-00186119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076E-802F-407F-AAE9-91E92DE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6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9C50-C2CE-4189-A19D-CAA786B4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854C-F89C-4A6B-A7DE-4E89AE7F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A1502-EA08-4FE5-87E0-463D3E727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BEC96-4E57-4988-AE6A-7CB0C7B4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7080-7B01-4905-B270-1236A12259F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C0B52-3AFE-4903-B963-3B0A6296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852A8-B146-4F38-BFF7-BD40C1DF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076E-802F-407F-AAE9-91E92DE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BF3C-0AF6-49F5-BAEC-B5F22F76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29D37-FCF1-480B-8D2B-CBB2CD29B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0C8FB-6ED5-4909-8A94-AA0A0EFAC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02994-AA60-437D-AC64-8F4A7DC3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7080-7B01-4905-B270-1236A12259F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C9048-8CAC-48ED-B382-D06E0B48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D2C4F-4B95-4EB9-A2A8-6D882A59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076E-802F-407F-AAE9-91E92DE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1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81D88-6899-447E-A265-0DD633CE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36005-CCD5-4E6F-B8C8-B00528766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37362-8432-4714-9659-CF72042D6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7080-7B01-4905-B270-1236A12259F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AA571-286D-4D08-8047-45A044AEC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DF652-D262-4DDF-A742-C17CF46DC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0076E-802F-407F-AAE9-91E92DE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9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tuzi.com/2013/11/choice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tuzi.com/2013/11/choic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lrp.nih.gov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mailto:lrp@nih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training.nih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grants/guide/notice-files/NOT-OD-21-14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7224DC4-CB1F-4B9D-9C9A-BE9C473F6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8" t="6703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6465B-C2BC-468F-A26E-701F2CED8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6992" y="5029200"/>
            <a:ext cx="3419856" cy="857124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Lockhart</a:t>
            </a:r>
            <a:b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 Director</a:t>
            </a:r>
            <a:b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Loan Repayment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9AFFE-204C-47D8-9AA2-9FA2BF4CD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344" y="1408814"/>
            <a:ext cx="6774041" cy="223527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Institutes of Health</a:t>
            </a:r>
            <a:b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Repayment Programs</a:t>
            </a:r>
            <a:b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03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27271-4DA6-4E29-8E4A-0E10AC7C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LRP Application – Major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33D10-66CA-4D52-9F93-3CD5BDEB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6510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Research Activities (‘</a:t>
            </a:r>
            <a:r>
              <a:rPr lang="en-US" sz="2400" b="1" i="1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meat and potatoes’</a:t>
            </a: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)</a:t>
            </a:r>
            <a:endParaRPr lang="en-US" sz="2400" dirty="0">
              <a:solidFill>
                <a:srgbClr val="44546A">
                  <a:lumMod val="75000"/>
                </a:srgbClr>
              </a:solidFill>
              <a:cs typeface="Calibri" pitchFamily="34" charset="0"/>
            </a:endParaRPr>
          </a:p>
          <a:p>
            <a:pPr marL="450850" indent="-285750">
              <a:spcBef>
                <a:spcPts val="0"/>
              </a:spcBef>
              <a:buClr>
                <a:schemeClr val="accent4"/>
              </a:buClr>
              <a:defRPr/>
            </a:pPr>
            <a:r>
              <a:rPr lang="en-US" sz="2200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Personal Statement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Highlight previous </a:t>
            </a:r>
            <a:r>
              <a:rPr lang="en-US" sz="1900" dirty="0">
                <a:solidFill>
                  <a:schemeClr val="accent4"/>
                </a:solidFill>
                <a:latin typeface="Arial"/>
                <a:cs typeface="Calibri" pitchFamily="34" charset="0"/>
              </a:rPr>
              <a:t>training, development of scientific interests; accomplishments</a:t>
            </a:r>
            <a:r>
              <a:rPr lang="en-US" sz="1900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; short and long-term career goals</a:t>
            </a:r>
          </a:p>
          <a:p>
            <a:pPr marL="450850" indent="-285750">
              <a:spcBef>
                <a:spcPts val="600"/>
              </a:spcBef>
              <a:buClr>
                <a:schemeClr val="accent4"/>
              </a:buClr>
              <a:defRPr/>
            </a:pPr>
            <a:r>
              <a:rPr lang="en-US" sz="2200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Training/Career Development Plan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schemeClr val="accent4"/>
                </a:solidFill>
                <a:latin typeface="Arial"/>
                <a:cs typeface="Calibri" pitchFamily="34" charset="0"/>
              </a:rPr>
              <a:t>Skills acquiring along your path to independence</a:t>
            </a:r>
            <a:r>
              <a:rPr lang="en-US" sz="1900" dirty="0">
                <a:solidFill>
                  <a:srgbClr val="00B050"/>
                </a:solidFill>
                <a:latin typeface="Arial"/>
                <a:cs typeface="Calibri" pitchFamily="34" charset="0"/>
              </a:rPr>
              <a:t> </a:t>
            </a:r>
            <a:r>
              <a:rPr lang="en-US" sz="1900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(e.g., </a:t>
            </a:r>
            <a:r>
              <a:rPr lang="en-US" sz="1900" dirty="0">
                <a:solidFill>
                  <a:srgbClr val="44546A">
                    <a:lumMod val="75000"/>
                  </a:srgbClr>
                </a:solidFill>
              </a:rPr>
              <a:t>training, professional and leadership development opportunities; </a:t>
            </a:r>
            <a:r>
              <a:rPr lang="en-US" sz="1900" dirty="0" err="1">
                <a:solidFill>
                  <a:srgbClr val="44546A">
                    <a:lumMod val="75000"/>
                  </a:srgbClr>
                </a:solidFill>
              </a:rPr>
              <a:t>grantmanship</a:t>
            </a:r>
            <a:r>
              <a:rPr lang="en-US" sz="1900" dirty="0">
                <a:solidFill>
                  <a:srgbClr val="44546A">
                    <a:lumMod val="75000"/>
                  </a:srgbClr>
                </a:solidFill>
              </a:rPr>
              <a:t> workshops, conference attendance, etc.) – </a:t>
            </a:r>
            <a:r>
              <a:rPr lang="en-US" sz="1900" i="1" dirty="0">
                <a:solidFill>
                  <a:schemeClr val="accent3"/>
                </a:solidFill>
              </a:rPr>
              <a:t>include 2-year timeline</a:t>
            </a:r>
          </a:p>
          <a:p>
            <a:pPr marL="450850" indent="-285750">
              <a:spcBef>
                <a:spcPts val="600"/>
              </a:spcBef>
              <a:buClr>
                <a:schemeClr val="accent4"/>
              </a:buClr>
              <a:defRPr/>
            </a:pPr>
            <a:r>
              <a:rPr lang="en-US" sz="2200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Proposed Research Plans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Planned research activities, </a:t>
            </a:r>
            <a:r>
              <a:rPr lang="en-US" sz="1900" dirty="0">
                <a:solidFill>
                  <a:schemeClr val="accent4"/>
                </a:solidFill>
                <a:latin typeface="Arial"/>
                <a:cs typeface="Calibri" pitchFamily="34" charset="0"/>
              </a:rPr>
              <a:t>specific roles</a:t>
            </a:r>
            <a:r>
              <a:rPr lang="en-US" sz="1900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/responsibilities – </a:t>
            </a:r>
            <a:r>
              <a:rPr lang="en-US" sz="1900" i="1" dirty="0">
                <a:solidFill>
                  <a:schemeClr val="accent3"/>
                </a:solidFill>
              </a:rPr>
              <a:t>include 2-year timeline</a:t>
            </a:r>
            <a:endParaRPr lang="en-US" sz="1900" i="1" dirty="0">
              <a:solidFill>
                <a:schemeClr val="accent3"/>
              </a:solidFill>
              <a:latin typeface="Arial"/>
              <a:cs typeface="Calibri" pitchFamily="34" charset="0"/>
            </a:endParaRPr>
          </a:p>
          <a:p>
            <a:pPr marL="171450" lvl="1" indent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b="1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Research Environment </a:t>
            </a:r>
          </a:p>
          <a:p>
            <a:pPr marL="722313" lvl="2" indent="-28575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Why are you where you are? Who or what is important there?</a:t>
            </a:r>
            <a:endParaRPr lang="en-US" sz="1900" b="1" dirty="0">
              <a:solidFill>
                <a:srgbClr val="44546A">
                  <a:lumMod val="75000"/>
                </a:srgbClr>
              </a:solidFill>
              <a:latin typeface="Arial"/>
              <a:cs typeface="Calibri" pitchFamily="34" charset="0"/>
            </a:endParaRPr>
          </a:p>
          <a:p>
            <a:pPr marL="16510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Loan Information</a:t>
            </a:r>
            <a:r>
              <a:rPr lang="en-US" sz="2400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 </a:t>
            </a:r>
            <a:r>
              <a:rPr lang="en-US" sz="2400" i="1" dirty="0">
                <a:solidFill>
                  <a:srgbClr val="44546A">
                    <a:lumMod val="75000"/>
                  </a:srgbClr>
                </a:solidFill>
                <a:latin typeface="Arial"/>
                <a:cs typeface="Calibri" pitchFamily="34" charset="0"/>
              </a:rPr>
              <a:t>(new applicants only) </a:t>
            </a:r>
            <a:endParaRPr lang="en-US" sz="2400" dirty="0">
              <a:solidFill>
                <a:srgbClr val="44546A">
                  <a:lumMod val="75000"/>
                </a:srgbClr>
              </a:solidFill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srgbClr val="44546A">
                    <a:lumMod val="75000"/>
                  </a:srgbClr>
                </a:solidFill>
                <a:cs typeface="Calibri" pitchFamily="34" charset="0"/>
              </a:rPr>
              <a:t>Lender and servicer information, loan number, total loan amounts, loan status (e.g., in repayment/forbearance)</a:t>
            </a:r>
            <a:endParaRPr lang="en-US" sz="1900" i="1" dirty="0">
              <a:solidFill>
                <a:srgbClr val="44546A">
                  <a:lumMod val="75000"/>
                </a:srgbClr>
              </a:solidFill>
              <a:latin typeface="Arial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C2D17BB9-C5A9-4B95-9F8C-5845ED0C1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06882" y="565618"/>
            <a:ext cx="1331685" cy="1275458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84695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AFF58-87A2-41E5-AED2-37997E8D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Competitive LRP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F0E82-193E-4ADF-AA56-903B0C85C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Clr>
                <a:srgbClr val="003776"/>
              </a:buClr>
              <a:defRPr/>
            </a:pPr>
            <a:r>
              <a:rPr lang="en-US" kern="0" dirty="0">
                <a:solidFill>
                  <a:schemeClr val="tx2"/>
                </a:solidFill>
              </a:rPr>
              <a:t>Know the funding priorities of the NIH Institute or Center reviewing your application</a:t>
            </a:r>
          </a:p>
          <a:p>
            <a:pPr>
              <a:spcAft>
                <a:spcPts val="0"/>
              </a:spcAft>
              <a:buClr>
                <a:srgbClr val="003776"/>
              </a:buClr>
              <a:defRPr/>
            </a:pPr>
            <a:r>
              <a:rPr lang="en-US" kern="0" dirty="0">
                <a:solidFill>
                  <a:schemeClr val="tx2"/>
                </a:solidFill>
              </a:rPr>
              <a:t>Effectively demonstrate qualifications and commitment to research</a:t>
            </a:r>
          </a:p>
          <a:p>
            <a:pPr>
              <a:spcAft>
                <a:spcPts val="0"/>
              </a:spcAft>
              <a:buClr>
                <a:srgbClr val="003776"/>
              </a:buClr>
              <a:defRPr/>
            </a:pPr>
            <a:r>
              <a:rPr lang="en-US" kern="0" dirty="0">
                <a:solidFill>
                  <a:schemeClr val="tx2"/>
                </a:solidFill>
              </a:rPr>
              <a:t>Thoroughly describe research environment, resources and support</a:t>
            </a:r>
          </a:p>
          <a:p>
            <a:pPr>
              <a:spcAft>
                <a:spcPts val="0"/>
              </a:spcAft>
              <a:buClr>
                <a:srgbClr val="003776"/>
              </a:buClr>
              <a:defRPr/>
            </a:pPr>
            <a:r>
              <a:rPr lang="en-US" kern="0" dirty="0">
                <a:solidFill>
                  <a:schemeClr val="tx2"/>
                </a:solidFill>
              </a:rPr>
              <a:t>Show a strong research plan</a:t>
            </a:r>
          </a:p>
          <a:p>
            <a:pPr>
              <a:spcAft>
                <a:spcPts val="0"/>
              </a:spcAft>
              <a:buClr>
                <a:srgbClr val="003776"/>
              </a:buClr>
              <a:defRPr/>
            </a:pPr>
            <a:r>
              <a:rPr lang="en-US" kern="0" dirty="0">
                <a:solidFill>
                  <a:schemeClr val="tx2"/>
                </a:solidFill>
              </a:rPr>
              <a:t>Provide strong reference letters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3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3ACD05-AF70-470F-83BC-98E97B0E7959}"/>
              </a:ext>
            </a:extLst>
          </p:cNvPr>
          <p:cNvSpPr/>
          <p:nvPr/>
        </p:nvSpPr>
        <p:spPr>
          <a:xfrm>
            <a:off x="2166461" y="5334000"/>
            <a:ext cx="7239953" cy="76200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THESE TIPS APPLY TO </a:t>
            </a:r>
            <a:r>
              <a:rPr lang="en-US" sz="2400" b="1" u="sng" dirty="0">
                <a:solidFill>
                  <a:schemeClr val="tx2"/>
                </a:solidFill>
              </a:rPr>
              <a:t>ANY</a:t>
            </a:r>
            <a:r>
              <a:rPr lang="en-US" sz="2400" b="1" dirty="0">
                <a:solidFill>
                  <a:schemeClr val="tx2"/>
                </a:solidFill>
              </a:rPr>
              <a:t> FELLOWSHIP, GRANT,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84A82-2FC2-43A6-A0C6-0964C11A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Reviewers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B9A19-D4E3-4DF3-9BAA-E2DB9930F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535"/>
            <a:ext cx="10515600" cy="4020065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ysClr val="windowText" lastClr="000000"/>
              </a:buClr>
              <a:buNone/>
              <a:defRPr/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Arial"/>
                <a:cs typeface="Calibri" pitchFamily="34" charset="0"/>
              </a:rPr>
              <a:t>Evaluate an applicant’s </a:t>
            </a:r>
            <a:r>
              <a:rPr lang="en-US" sz="2400" b="1" i="1" dirty="0">
                <a:solidFill>
                  <a:schemeClr val="accent4"/>
                </a:solidFill>
                <a:latin typeface="Arial"/>
                <a:cs typeface="Calibri" pitchFamily="34" charset="0"/>
              </a:rPr>
              <a:t>potential to succeed</a:t>
            </a:r>
            <a:r>
              <a:rPr lang="en-US" sz="2400" b="1" dirty="0">
                <a:solidFill>
                  <a:srgbClr val="008000"/>
                </a:solidFill>
                <a:latin typeface="Arial"/>
                <a:cs typeface="Calibri" pitchFamily="34" charset="0"/>
              </a:rPr>
              <a:t>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Arial"/>
                <a:cs typeface="Calibri" pitchFamily="34" charset="0"/>
              </a:rPr>
              <a:t>in a research career by rating: </a:t>
            </a:r>
          </a:p>
          <a:p>
            <a:pPr marL="508000" indent="-342900"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/>
                <a:cs typeface="Calibri" pitchFamily="34" charset="0"/>
              </a:rPr>
              <a:t>Applicant’s </a:t>
            </a:r>
            <a:r>
              <a:rPr lang="en-US" sz="2400" dirty="0">
                <a:solidFill>
                  <a:sysClr val="windowText" lastClr="000000"/>
                </a:solidFill>
                <a:latin typeface="Arial"/>
                <a:cs typeface="Calibri" pitchFamily="34" charset="0"/>
              </a:rPr>
              <a:t>previous </a:t>
            </a:r>
            <a:r>
              <a:rPr lang="en-US" sz="2400" b="1" dirty="0">
                <a:solidFill>
                  <a:schemeClr val="accent4"/>
                </a:solidFill>
                <a:latin typeface="Arial"/>
                <a:cs typeface="Calibri" pitchFamily="34" charset="0"/>
              </a:rPr>
              <a:t>training and research experience </a:t>
            </a:r>
          </a:p>
          <a:p>
            <a:pPr marL="508000" indent="-342900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/>
                <a:cs typeface="Calibri" pitchFamily="34" charset="0"/>
              </a:rPr>
              <a:t>Applicant’s </a:t>
            </a:r>
            <a:r>
              <a:rPr lang="en-US" sz="2400" b="1" dirty="0">
                <a:solidFill>
                  <a:schemeClr val="accent4"/>
                </a:solidFill>
                <a:latin typeface="Arial"/>
                <a:cs typeface="Calibri" pitchFamily="34" charset="0"/>
              </a:rPr>
              <a:t>commitment to a research career</a:t>
            </a:r>
          </a:p>
          <a:p>
            <a:pPr marL="508000" indent="-342900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2400" b="1" dirty="0">
                <a:solidFill>
                  <a:schemeClr val="accent4"/>
                </a:solidFill>
                <a:latin typeface="Arial"/>
                <a:cs typeface="Calibri" pitchFamily="34" charset="0"/>
              </a:rPr>
              <a:t>Strength and quality</a:t>
            </a:r>
            <a:r>
              <a:rPr lang="en-US" sz="2400" b="1" dirty="0">
                <a:solidFill>
                  <a:srgbClr val="008000"/>
                </a:solidFill>
                <a:latin typeface="Arial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/>
                <a:cs typeface="Calibri" pitchFamily="34" charset="0"/>
              </a:rPr>
              <a:t>of letters of recommendation</a:t>
            </a:r>
          </a:p>
          <a:p>
            <a:pPr marL="508000" indent="-342900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2400" b="1" dirty="0">
                <a:solidFill>
                  <a:schemeClr val="accent4"/>
                </a:solidFill>
                <a:latin typeface="Arial"/>
                <a:cs typeface="Calibri" pitchFamily="34" charset="0"/>
              </a:rPr>
              <a:t>Quality and appropriateness</a:t>
            </a:r>
            <a:r>
              <a:rPr lang="en-US" sz="2400" b="1" dirty="0">
                <a:solidFill>
                  <a:srgbClr val="008000"/>
                </a:solidFill>
                <a:latin typeface="Arial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/>
                <a:cs typeface="Calibri" pitchFamily="34" charset="0"/>
              </a:rPr>
              <a:t>of </a:t>
            </a:r>
            <a:r>
              <a:rPr lang="en-US" sz="2400" dirty="0">
                <a:solidFill>
                  <a:sysClr val="windowText" lastClr="000000"/>
                </a:solidFill>
                <a:latin typeface="Arial"/>
                <a:cs typeface="Calibri" pitchFamily="34" charset="0"/>
              </a:rPr>
              <a:t>the research environment</a:t>
            </a:r>
          </a:p>
          <a:p>
            <a:pPr marL="508000" indent="-342900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/>
                <a:cs typeface="Calibri" pitchFamily="34" charset="0"/>
              </a:rPr>
              <a:t>Research progress (</a:t>
            </a:r>
            <a:r>
              <a:rPr lang="en-US" sz="2400" i="1" dirty="0">
                <a:solidFill>
                  <a:srgbClr val="1F497D">
                    <a:lumMod val="50000"/>
                  </a:srgbClr>
                </a:solidFill>
                <a:latin typeface="Arial"/>
                <a:cs typeface="Calibri" pitchFamily="34" charset="0"/>
              </a:rPr>
              <a:t>for Renewal applications only)</a:t>
            </a:r>
            <a:endParaRPr lang="en-US" sz="2400" dirty="0">
              <a:solidFill>
                <a:srgbClr val="1F497D">
                  <a:lumMod val="50000"/>
                </a:srgbClr>
              </a:solidFill>
              <a:latin typeface="Arial"/>
              <a:cs typeface="Calibri" pitchFamily="34" charset="0"/>
            </a:endParaRPr>
          </a:p>
        </p:txBody>
      </p:sp>
      <p:pic>
        <p:nvPicPr>
          <p:cNvPr id="5" name="Picture 4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E7A4DA9E-AD56-4AF8-AD70-5295603E3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92769" y="1563624"/>
            <a:ext cx="1611339" cy="1543304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1423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eet signs labeled - Help, Tips, Assistance, Guidance, Support, and Advice">
            <a:extLst>
              <a:ext uri="{FF2B5EF4-FFF2-40B4-BE49-F238E27FC236}">
                <a16:creationId xmlns:a16="http://schemas.microsoft.com/office/drawing/2014/main" id="{89210B5E-A26E-48B2-9B4D-02A29A44A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99" r="10367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8B756F-E7DA-4D2C-B113-37CB4A5B9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856" y="0"/>
            <a:ext cx="3057144" cy="2706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8D97C5-7689-4281-ABEF-4BFFFBFC31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62987" y="533647"/>
            <a:ext cx="3823189" cy="753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LRP Resources</a:t>
            </a:r>
          </a:p>
        </p:txBody>
      </p:sp>
    </p:spTree>
    <p:extLst>
      <p:ext uri="{BB962C8B-B14F-4D97-AF65-F5344CB8AC3E}">
        <p14:creationId xmlns:p14="http://schemas.microsoft.com/office/powerpoint/2010/main" val="403959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RP site home page">
            <a:extLst>
              <a:ext uri="{FF2B5EF4-FFF2-40B4-BE49-F238E27FC236}">
                <a16:creationId xmlns:a16="http://schemas.microsoft.com/office/drawing/2014/main" id="{D9C2EA8C-CB9C-42B9-B3A8-E53B33880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42" y="933444"/>
            <a:ext cx="7203506" cy="566776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6B46C01-E236-48EE-9F9B-598502D148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200365"/>
            <a:ext cx="10515600" cy="7305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LRP Website</a:t>
            </a:r>
          </a:p>
        </p:txBody>
      </p:sp>
    </p:spTree>
    <p:extLst>
      <p:ext uri="{BB962C8B-B14F-4D97-AF65-F5344CB8AC3E}">
        <p14:creationId xmlns:p14="http://schemas.microsoft.com/office/powerpoint/2010/main" val="282788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AF59-BE20-4EAE-8274-0CE0AB1C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an LRP Program Officer</a:t>
            </a:r>
          </a:p>
        </p:txBody>
      </p:sp>
      <p:pic>
        <p:nvPicPr>
          <p:cNvPr id="4" name="Picture 3" descr="LRP IC Contact page on LRP site">
            <a:extLst>
              <a:ext uri="{FF2B5EF4-FFF2-40B4-BE49-F238E27FC236}">
                <a16:creationId xmlns:a16="http://schemas.microsoft.com/office/drawing/2014/main" id="{1510DD5A-FBA8-4909-84B7-CB9B7A52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98" y="942931"/>
            <a:ext cx="9548615" cy="53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4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LRP Ambassador Network site">
            <a:extLst>
              <a:ext uri="{FF2B5EF4-FFF2-40B4-BE49-F238E27FC236}">
                <a16:creationId xmlns:a16="http://schemas.microsoft.com/office/drawing/2014/main" id="{59F4E4E3-5052-49BA-862E-19FEF3F28472}"/>
              </a:ext>
            </a:extLst>
          </p:cNvPr>
          <p:cNvGrpSpPr/>
          <p:nvPr/>
        </p:nvGrpSpPr>
        <p:grpSpPr>
          <a:xfrm>
            <a:off x="2019300" y="928124"/>
            <a:ext cx="8153400" cy="5532120"/>
            <a:chOff x="304800" y="914400"/>
            <a:chExt cx="8382000" cy="50292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8CF9C38-DD2E-4B4F-AF55-CC1FBB6DD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667" r="50833" b="4167"/>
            <a:stretch/>
          </p:blipFill>
          <p:spPr>
            <a:xfrm>
              <a:off x="304800" y="914400"/>
              <a:ext cx="4876800" cy="314099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1BC8950-650C-49E1-8290-D301DBA76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3539" r="50833" b="9215"/>
            <a:stretch/>
          </p:blipFill>
          <p:spPr>
            <a:xfrm>
              <a:off x="3810000" y="3124200"/>
              <a:ext cx="4876800" cy="2819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05D2B9-D1B0-4A55-9AFF-F884839A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LRP Ambassador Network</a:t>
            </a:r>
          </a:p>
        </p:txBody>
      </p:sp>
    </p:spTree>
    <p:extLst>
      <p:ext uri="{BB962C8B-B14F-4D97-AF65-F5344CB8AC3E}">
        <p14:creationId xmlns:p14="http://schemas.microsoft.com/office/powerpoint/2010/main" val="187187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RP video tutorial page">
            <a:extLst>
              <a:ext uri="{FF2B5EF4-FFF2-40B4-BE49-F238E27FC236}">
                <a16:creationId xmlns:a16="http://schemas.microsoft.com/office/drawing/2014/main" id="{431FE9C3-8BB5-4D54-9EE0-C2C57E8EE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85" y="1099775"/>
            <a:ext cx="9160030" cy="49251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72483E4-3A3B-4085-8120-79983F4EFC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200365"/>
            <a:ext cx="10515600" cy="7305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LRP Video Tutorials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426475-9762-4213-9A50-ACB8F1103D43}"/>
              </a:ext>
            </a:extLst>
          </p:cNvPr>
          <p:cNvSpPr txBox="1"/>
          <p:nvPr/>
        </p:nvSpPr>
        <p:spPr>
          <a:xfrm>
            <a:off x="4036178" y="6288303"/>
            <a:ext cx="41291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https://era.nih.gov/help-tutorials/lrp</a:t>
            </a:r>
          </a:p>
        </p:txBody>
      </p:sp>
    </p:spTree>
    <p:extLst>
      <p:ext uri="{BB962C8B-B14F-4D97-AF65-F5344CB8AC3E}">
        <p14:creationId xmlns:p14="http://schemas.microsoft.com/office/powerpoint/2010/main" val="1492547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3326-17A9-4925-975E-DB0049C7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4944152" cy="769766"/>
          </a:xfrm>
        </p:spPr>
        <p:txBody>
          <a:bodyPr>
            <a:normAutofit/>
          </a:bodyPr>
          <a:lstStyle/>
          <a:p>
            <a:r>
              <a:rPr lang="en-US" dirty="0"/>
              <a:t>Key Takeaways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59887C0-C421-4349-BCA5-59F7F17B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4640" y="833418"/>
            <a:ext cx="4435669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AD1D90-F657-48E7-B173-5BEAF97A7EEF}"/>
              </a:ext>
            </a:extLst>
          </p:cNvPr>
          <p:cNvSpPr/>
          <p:nvPr/>
        </p:nvSpPr>
        <p:spPr>
          <a:xfrm>
            <a:off x="648928" y="1470138"/>
            <a:ext cx="4931277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2-year Research Commitment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11317C-F577-4ADE-8C8D-2A8A5DA96C69}"/>
              </a:ext>
            </a:extLst>
          </p:cNvPr>
          <p:cNvSpPr/>
          <p:nvPr/>
        </p:nvSpPr>
        <p:spPr>
          <a:xfrm>
            <a:off x="648929" y="3176532"/>
            <a:ext cx="4944152" cy="6207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Plan Ahead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C14DBA-5A22-437B-8435-D898EFBB2610}"/>
              </a:ext>
            </a:extLst>
          </p:cNvPr>
          <p:cNvSpPr/>
          <p:nvPr/>
        </p:nvSpPr>
        <p:spPr>
          <a:xfrm>
            <a:off x="648929" y="3998853"/>
            <a:ext cx="4918401" cy="6207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Use LRP Resources!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8575D5-AA89-47B8-95D0-51DAA30B971C}"/>
              </a:ext>
            </a:extLst>
          </p:cNvPr>
          <p:cNvSpPr/>
          <p:nvPr/>
        </p:nvSpPr>
        <p:spPr>
          <a:xfrm>
            <a:off x="648929" y="2338278"/>
            <a:ext cx="4944152" cy="6207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Up to $50,000/year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2E6BE-C2AD-4EAB-840B-85E0876ACFD4}"/>
              </a:ext>
            </a:extLst>
          </p:cNvPr>
          <p:cNvSpPr/>
          <p:nvPr/>
        </p:nvSpPr>
        <p:spPr>
          <a:xfrm>
            <a:off x="648929" y="4818945"/>
            <a:ext cx="4944152" cy="12023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</a:rPr>
              <a:t>Extramural LRP</a:t>
            </a:r>
          </a:p>
          <a:p>
            <a:pPr marL="109537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</a:rPr>
              <a:t>Application Deadline </a:t>
            </a:r>
          </a:p>
          <a:p>
            <a:pPr marL="109537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</a:rPr>
              <a:t>November 18, 2021</a:t>
            </a:r>
          </a:p>
        </p:txBody>
      </p:sp>
    </p:spTree>
    <p:extLst>
      <p:ext uri="{BB962C8B-B14F-4D97-AF65-F5344CB8AC3E}">
        <p14:creationId xmlns:p14="http://schemas.microsoft.com/office/powerpoint/2010/main" val="111895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B1C82-93CC-4CA6-BA9F-5CED5A46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20F8-A564-46C3-9B71-4B92B56A0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756" y="1554480"/>
            <a:ext cx="2546603" cy="1005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3"/>
              </a:rPr>
              <a:t>www.lrp.nih.gov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C7DB8-E0C3-4645-90C7-6874C1F1C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44" y="1777493"/>
            <a:ext cx="6286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7C946B-9A96-43C1-B659-67D51AE7B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88" y="2762377"/>
            <a:ext cx="46672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7404A0-AC05-4A64-9C7F-350AA1568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82" y="3653790"/>
            <a:ext cx="5619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421DDC-BF00-4200-9E6C-044CBACD2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25" y="4571999"/>
            <a:ext cx="471488" cy="49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4FE3FB-9A5A-424F-AE8C-5327C75AD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19" y="5546619"/>
            <a:ext cx="470694" cy="4961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6C5B81-DCF1-41C6-B3B8-4C25A6FA22BA}"/>
              </a:ext>
            </a:extLst>
          </p:cNvPr>
          <p:cNvSpPr/>
          <p:nvPr/>
        </p:nvSpPr>
        <p:spPr>
          <a:xfrm>
            <a:off x="7191756" y="5475335"/>
            <a:ext cx="170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@NIH_LRP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B143F-6911-4BD6-B139-8B2AA2BA373C}"/>
              </a:ext>
            </a:extLst>
          </p:cNvPr>
          <p:cNvSpPr/>
          <p:nvPr/>
        </p:nvSpPr>
        <p:spPr>
          <a:xfrm>
            <a:off x="7191756" y="2808478"/>
            <a:ext cx="208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(866) 849-4047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6D17A-3FF1-4EB6-AC84-35B62D4FF014}"/>
              </a:ext>
            </a:extLst>
          </p:cNvPr>
          <p:cNvSpPr/>
          <p:nvPr/>
        </p:nvSpPr>
        <p:spPr>
          <a:xfrm>
            <a:off x="7191756" y="3703944"/>
            <a:ext cx="1717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9"/>
              </a:rPr>
              <a:t>lrp@nih.gov</a:t>
            </a: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3FF891-3F4F-43AD-8289-D59792900A77}"/>
              </a:ext>
            </a:extLst>
          </p:cNvPr>
          <p:cNvSpPr/>
          <p:nvPr/>
        </p:nvSpPr>
        <p:spPr>
          <a:xfrm>
            <a:off x="7191756" y="458634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NIHLRP</a:t>
            </a:r>
          </a:p>
        </p:txBody>
      </p:sp>
    </p:spTree>
    <p:extLst>
      <p:ext uri="{BB962C8B-B14F-4D97-AF65-F5344CB8AC3E}">
        <p14:creationId xmlns:p14="http://schemas.microsoft.com/office/powerpoint/2010/main" val="390629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You Can&amp;#39;t Skip the Basics | Centonomy">
            <a:extLst>
              <a:ext uri="{FF2B5EF4-FFF2-40B4-BE49-F238E27FC236}">
                <a16:creationId xmlns:a16="http://schemas.microsoft.com/office/drawing/2014/main" id="{0C8C490E-ECC4-4D51-A76A-1C97A1FFE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3999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8A454-E23A-4DB6-9EF6-98FE5AB6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0507"/>
            <a:ext cx="10515600" cy="730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Basics</a:t>
            </a:r>
          </a:p>
        </p:txBody>
      </p:sp>
    </p:spTree>
    <p:extLst>
      <p:ext uri="{BB962C8B-B14F-4D97-AF65-F5344CB8AC3E}">
        <p14:creationId xmlns:p14="http://schemas.microsoft.com/office/powerpoint/2010/main" val="312782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D0D6-C299-454E-87E3-3662D73D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507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 of LRPs as an Important Career Path and Funding Option</a:t>
            </a:r>
            <a:endParaRPr lang="en-US" dirty="0"/>
          </a:p>
        </p:txBody>
      </p:sp>
      <p:sp>
        <p:nvSpPr>
          <p:cNvPr id="4" name="Pentagon 32">
            <a:extLst>
              <a:ext uri="{FF2B5EF4-FFF2-40B4-BE49-F238E27FC236}">
                <a16:creationId xmlns:a16="http://schemas.microsoft.com/office/drawing/2014/main" id="{A65F529A-357F-4564-937A-72CBAFC543EE}"/>
              </a:ext>
            </a:extLst>
          </p:cNvPr>
          <p:cNvSpPr/>
          <p:nvPr/>
        </p:nvSpPr>
        <p:spPr>
          <a:xfrm>
            <a:off x="1603410" y="1753136"/>
            <a:ext cx="2206590" cy="1218664"/>
          </a:xfrm>
          <a:prstGeom prst="homePlate">
            <a:avLst/>
          </a:prstGeom>
          <a:gradFill>
            <a:gsLst>
              <a:gs pos="100000">
                <a:schemeClr val="accent1">
                  <a:alpha val="0"/>
                  <a:lumMod val="0"/>
                  <a:lumOff val="100000"/>
                </a:schemeClr>
              </a:gs>
              <a:gs pos="53000">
                <a:srgbClr val="5BC1FF"/>
              </a:gs>
            </a:gsLst>
            <a:lin ang="10800000" scaled="0"/>
          </a:gra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algn="ctr">
              <a:defRPr/>
            </a:pPr>
            <a:r>
              <a:rPr lang="en-US" sz="1400" b="1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Graduate/</a:t>
            </a:r>
            <a:r>
              <a:rPr lang="en-US" sz="1400" b="1" dirty="0" err="1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ClinicalTraining</a:t>
            </a:r>
            <a:endParaRPr lang="en-US" sz="1400" b="1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evron 31">
            <a:extLst>
              <a:ext uri="{FF2B5EF4-FFF2-40B4-BE49-F238E27FC236}">
                <a16:creationId xmlns:a16="http://schemas.microsoft.com/office/drawing/2014/main" id="{B2670A19-C76A-4D4A-A641-9DE0F2F2DA8A}"/>
              </a:ext>
            </a:extLst>
          </p:cNvPr>
          <p:cNvSpPr/>
          <p:nvPr/>
        </p:nvSpPr>
        <p:spPr>
          <a:xfrm>
            <a:off x="6895955" y="3580132"/>
            <a:ext cx="1415143" cy="481199"/>
          </a:xfrm>
          <a:prstGeom prst="chevron">
            <a:avLst/>
          </a:prstGeom>
          <a:solidFill>
            <a:srgbClr val="B48EE0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K22, R00</a:t>
            </a:r>
          </a:p>
        </p:txBody>
      </p:sp>
      <p:sp>
        <p:nvSpPr>
          <p:cNvPr id="6" name="Chevron 11">
            <a:extLst>
              <a:ext uri="{FF2B5EF4-FFF2-40B4-BE49-F238E27FC236}">
                <a16:creationId xmlns:a16="http://schemas.microsoft.com/office/drawing/2014/main" id="{2DBC0EFB-97C7-46FB-904D-67CBB456E8AA}"/>
              </a:ext>
            </a:extLst>
          </p:cNvPr>
          <p:cNvSpPr/>
          <p:nvPr/>
        </p:nvSpPr>
        <p:spPr>
          <a:xfrm>
            <a:off x="3193290" y="4143376"/>
            <a:ext cx="4757057" cy="699697"/>
          </a:xfrm>
          <a:prstGeom prst="chevron">
            <a:avLst>
              <a:gd name="adj" fmla="val 43254"/>
            </a:avLst>
          </a:prstGeom>
          <a:solidFill>
            <a:srgbClr val="FFC000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Repayment Programs</a:t>
            </a:r>
          </a:p>
        </p:txBody>
      </p:sp>
      <p:sp>
        <p:nvSpPr>
          <p:cNvPr id="7" name="Chevron 12">
            <a:extLst>
              <a:ext uri="{FF2B5EF4-FFF2-40B4-BE49-F238E27FC236}">
                <a16:creationId xmlns:a16="http://schemas.microsoft.com/office/drawing/2014/main" id="{64127082-68B7-48E2-9685-52A3FE05EF39}"/>
              </a:ext>
            </a:extLst>
          </p:cNvPr>
          <p:cNvSpPr/>
          <p:nvPr/>
        </p:nvSpPr>
        <p:spPr>
          <a:xfrm>
            <a:off x="2270024" y="4929002"/>
            <a:ext cx="5709557" cy="481199"/>
          </a:xfrm>
          <a:prstGeom prst="chevron">
            <a:avLst>
              <a:gd name="adj" fmla="val 42917"/>
            </a:avLst>
          </a:prstGeom>
          <a:solidFill>
            <a:srgbClr val="D0CFD2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5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Supplements</a:t>
            </a:r>
          </a:p>
        </p:txBody>
      </p:sp>
      <p:sp>
        <p:nvSpPr>
          <p:cNvPr id="8" name="Chevron 23">
            <a:extLst>
              <a:ext uri="{FF2B5EF4-FFF2-40B4-BE49-F238E27FC236}">
                <a16:creationId xmlns:a16="http://schemas.microsoft.com/office/drawing/2014/main" id="{14D7FD29-BA89-470F-8496-5106F75C5306}"/>
              </a:ext>
            </a:extLst>
          </p:cNvPr>
          <p:cNvSpPr/>
          <p:nvPr/>
        </p:nvSpPr>
        <p:spPr>
          <a:xfrm>
            <a:off x="8175174" y="1781711"/>
            <a:ext cx="2492826" cy="1190089"/>
          </a:xfrm>
          <a:prstGeom prst="chevron">
            <a:avLst/>
          </a:prstGeom>
          <a:solidFill>
            <a:srgbClr val="B14641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Investigator</a:t>
            </a:r>
          </a:p>
        </p:txBody>
      </p:sp>
      <p:sp>
        <p:nvSpPr>
          <p:cNvPr id="9" name="Chevron 24">
            <a:extLst>
              <a:ext uri="{FF2B5EF4-FFF2-40B4-BE49-F238E27FC236}">
                <a16:creationId xmlns:a16="http://schemas.microsoft.com/office/drawing/2014/main" id="{CBB10306-38F3-48C1-A323-B3960A4CD904}"/>
              </a:ext>
            </a:extLst>
          </p:cNvPr>
          <p:cNvSpPr/>
          <p:nvPr/>
        </p:nvSpPr>
        <p:spPr>
          <a:xfrm>
            <a:off x="6232074" y="1783755"/>
            <a:ext cx="2492826" cy="1190089"/>
          </a:xfrm>
          <a:prstGeom prst="chevron">
            <a:avLst/>
          </a:prstGeom>
          <a:solidFill>
            <a:srgbClr val="9D76CC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Research Career</a:t>
            </a:r>
          </a:p>
        </p:txBody>
      </p:sp>
      <p:sp>
        <p:nvSpPr>
          <p:cNvPr id="10" name="Chevron 31">
            <a:extLst>
              <a:ext uri="{FF2B5EF4-FFF2-40B4-BE49-F238E27FC236}">
                <a16:creationId xmlns:a16="http://schemas.microsoft.com/office/drawing/2014/main" id="{EB29E8AD-91C7-46D7-84F4-1EDDA9C48A1D}"/>
              </a:ext>
            </a:extLst>
          </p:cNvPr>
          <p:cNvSpPr/>
          <p:nvPr/>
        </p:nvSpPr>
        <p:spPr>
          <a:xfrm>
            <a:off x="3269490" y="1781712"/>
            <a:ext cx="3512311" cy="1190089"/>
          </a:xfrm>
          <a:prstGeom prst="chevron">
            <a:avLst/>
          </a:prstGeom>
          <a:solidFill>
            <a:srgbClr val="8AD9E6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Postdoctoral Training/</a:t>
            </a:r>
            <a:br>
              <a:rPr lang="en-US" sz="1400" b="1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Residency</a:t>
            </a:r>
          </a:p>
        </p:txBody>
      </p:sp>
      <p:sp>
        <p:nvSpPr>
          <p:cNvPr id="11" name="Chevron 31">
            <a:extLst>
              <a:ext uri="{FF2B5EF4-FFF2-40B4-BE49-F238E27FC236}">
                <a16:creationId xmlns:a16="http://schemas.microsoft.com/office/drawing/2014/main" id="{F5F485BB-60A1-4A7B-85F6-70175DC1771F}"/>
              </a:ext>
            </a:extLst>
          </p:cNvPr>
          <p:cNvSpPr/>
          <p:nvPr/>
        </p:nvSpPr>
        <p:spPr>
          <a:xfrm>
            <a:off x="3987022" y="3023753"/>
            <a:ext cx="2514600" cy="531355"/>
          </a:xfrm>
          <a:prstGeom prst="chevron">
            <a:avLst/>
          </a:prstGeom>
          <a:solidFill>
            <a:srgbClr val="A4E2EC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1200" b="1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US" sz="1200" b="1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K01, K07,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K25, K12, KL2</a:t>
            </a:r>
          </a:p>
          <a:p>
            <a:pPr algn="r">
              <a:defRPr/>
            </a:pPr>
            <a:endParaRPr lang="en-US" sz="1200" b="1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hevron 31">
            <a:extLst>
              <a:ext uri="{FF2B5EF4-FFF2-40B4-BE49-F238E27FC236}">
                <a16:creationId xmlns:a16="http://schemas.microsoft.com/office/drawing/2014/main" id="{0713EC14-6C85-4CC5-8DB0-10560B227DED}"/>
              </a:ext>
            </a:extLst>
          </p:cNvPr>
          <p:cNvSpPr/>
          <p:nvPr/>
        </p:nvSpPr>
        <p:spPr>
          <a:xfrm>
            <a:off x="5748537" y="3578426"/>
            <a:ext cx="1343360" cy="496911"/>
          </a:xfrm>
          <a:prstGeom prst="chevron">
            <a:avLst/>
          </a:prstGeom>
          <a:solidFill>
            <a:srgbClr val="A4E2EC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1200" b="1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K22,K99</a:t>
            </a:r>
          </a:p>
        </p:txBody>
      </p:sp>
      <p:sp>
        <p:nvSpPr>
          <p:cNvPr id="13" name="Chevron 31">
            <a:extLst>
              <a:ext uri="{FF2B5EF4-FFF2-40B4-BE49-F238E27FC236}">
                <a16:creationId xmlns:a16="http://schemas.microsoft.com/office/drawing/2014/main" id="{8A6A7E11-9CB8-484C-8B4F-0845E3B346BF}"/>
              </a:ext>
            </a:extLst>
          </p:cNvPr>
          <p:cNvSpPr/>
          <p:nvPr/>
        </p:nvSpPr>
        <p:spPr>
          <a:xfrm>
            <a:off x="6292823" y="3032106"/>
            <a:ext cx="1343360" cy="504818"/>
          </a:xfrm>
          <a:prstGeom prst="chevron">
            <a:avLst/>
          </a:prstGeom>
          <a:solidFill>
            <a:srgbClr val="B48EE0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K08,K23, K12, KL2</a:t>
            </a:r>
          </a:p>
          <a:p>
            <a:pPr algn="r">
              <a:defRPr/>
            </a:pP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hevron 31">
            <a:extLst>
              <a:ext uri="{FF2B5EF4-FFF2-40B4-BE49-F238E27FC236}">
                <a16:creationId xmlns:a16="http://schemas.microsoft.com/office/drawing/2014/main" id="{4D480F30-5FCD-48E0-B5D2-F8BD058A09C5}"/>
              </a:ext>
            </a:extLst>
          </p:cNvPr>
          <p:cNvSpPr/>
          <p:nvPr/>
        </p:nvSpPr>
        <p:spPr>
          <a:xfrm>
            <a:off x="2231923" y="3589656"/>
            <a:ext cx="1359192" cy="505195"/>
          </a:xfrm>
          <a:prstGeom prst="chevron">
            <a:avLst/>
          </a:prstGeom>
          <a:solidFill>
            <a:srgbClr val="89DBFF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1200" b="1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F30, F31</a:t>
            </a:r>
          </a:p>
        </p:txBody>
      </p:sp>
      <p:sp>
        <p:nvSpPr>
          <p:cNvPr id="15" name="Chevron 31">
            <a:extLst>
              <a:ext uri="{FF2B5EF4-FFF2-40B4-BE49-F238E27FC236}">
                <a16:creationId xmlns:a16="http://schemas.microsoft.com/office/drawing/2014/main" id="{EBA083EB-F4BF-4D53-A5FA-881C87325C67}"/>
              </a:ext>
            </a:extLst>
          </p:cNvPr>
          <p:cNvSpPr/>
          <p:nvPr/>
        </p:nvSpPr>
        <p:spPr>
          <a:xfrm>
            <a:off x="1834097" y="3007256"/>
            <a:ext cx="1359192" cy="540002"/>
          </a:xfrm>
          <a:prstGeom prst="chevron">
            <a:avLst/>
          </a:prstGeom>
          <a:solidFill>
            <a:srgbClr val="89DBFF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1200" b="1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T32, T35</a:t>
            </a:r>
          </a:p>
        </p:txBody>
      </p:sp>
      <p:sp>
        <p:nvSpPr>
          <p:cNvPr id="16" name="Chevron 12">
            <a:extLst>
              <a:ext uri="{FF2B5EF4-FFF2-40B4-BE49-F238E27FC236}">
                <a16:creationId xmlns:a16="http://schemas.microsoft.com/office/drawing/2014/main" id="{9AD03D09-AB15-430D-AA15-BF44A267CE27}"/>
              </a:ext>
            </a:extLst>
          </p:cNvPr>
          <p:cNvSpPr/>
          <p:nvPr/>
        </p:nvSpPr>
        <p:spPr>
          <a:xfrm>
            <a:off x="6177497" y="5430156"/>
            <a:ext cx="3705304" cy="513444"/>
          </a:xfrm>
          <a:prstGeom prst="chevron">
            <a:avLst>
              <a:gd name="adj" fmla="val 42917"/>
            </a:avLst>
          </a:prstGeom>
          <a:solidFill>
            <a:srgbClr val="D0CFD2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5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Re-Entry Supplements</a:t>
            </a:r>
          </a:p>
        </p:txBody>
      </p:sp>
      <p:sp>
        <p:nvSpPr>
          <p:cNvPr id="17" name="Chevron 31">
            <a:extLst>
              <a:ext uri="{FF2B5EF4-FFF2-40B4-BE49-F238E27FC236}">
                <a16:creationId xmlns:a16="http://schemas.microsoft.com/office/drawing/2014/main" id="{64340CAA-DDC3-42B4-A97E-5C9ECD0FFF2E}"/>
              </a:ext>
            </a:extLst>
          </p:cNvPr>
          <p:cNvSpPr/>
          <p:nvPr/>
        </p:nvSpPr>
        <p:spPr>
          <a:xfrm>
            <a:off x="3401885" y="3597941"/>
            <a:ext cx="1036375" cy="496911"/>
          </a:xfrm>
          <a:prstGeom prst="chevron">
            <a:avLst/>
          </a:prstGeom>
          <a:solidFill>
            <a:srgbClr val="A4E2EC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1200" b="1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F32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E2D8B918-7C96-4ACF-86D0-E367BD6AB177}"/>
              </a:ext>
            </a:extLst>
          </p:cNvPr>
          <p:cNvSpPr/>
          <p:nvPr/>
        </p:nvSpPr>
        <p:spPr>
          <a:xfrm>
            <a:off x="2977097" y="3024913"/>
            <a:ext cx="1218724" cy="540002"/>
          </a:xfrm>
          <a:prstGeom prst="chevron">
            <a:avLst/>
          </a:prstGeom>
          <a:solidFill>
            <a:srgbClr val="A4E2EC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1200" b="1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T32</a:t>
            </a:r>
          </a:p>
          <a:p>
            <a:pPr algn="r">
              <a:defRPr/>
            </a:pPr>
            <a:endParaRPr lang="en-US" sz="1200" b="1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hevron 31">
            <a:extLst>
              <a:ext uri="{FF2B5EF4-FFF2-40B4-BE49-F238E27FC236}">
                <a16:creationId xmlns:a16="http://schemas.microsoft.com/office/drawing/2014/main" id="{D9A10CA5-0A13-4643-8FD6-7E762468A0EF}"/>
              </a:ext>
            </a:extLst>
          </p:cNvPr>
          <p:cNvSpPr/>
          <p:nvPr/>
        </p:nvSpPr>
        <p:spPr>
          <a:xfrm>
            <a:off x="4272497" y="3587503"/>
            <a:ext cx="1667120" cy="496911"/>
          </a:xfrm>
          <a:prstGeom prst="chevron">
            <a:avLst/>
          </a:prstGeom>
          <a:solidFill>
            <a:srgbClr val="A4E2EC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1200" b="1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R38, (K38)</a:t>
            </a:r>
          </a:p>
          <a:p>
            <a:pPr algn="r">
              <a:defRPr/>
            </a:pPr>
            <a:r>
              <a:rPr lang="en-US" sz="1200" b="1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R25, K12</a:t>
            </a:r>
          </a:p>
        </p:txBody>
      </p:sp>
      <p:sp>
        <p:nvSpPr>
          <p:cNvPr id="20" name="Chevron 31">
            <a:extLst>
              <a:ext uri="{FF2B5EF4-FFF2-40B4-BE49-F238E27FC236}">
                <a16:creationId xmlns:a16="http://schemas.microsoft.com/office/drawing/2014/main" id="{B1928EB2-8A89-40B5-AC76-E240F62A54D1}"/>
              </a:ext>
            </a:extLst>
          </p:cNvPr>
          <p:cNvSpPr/>
          <p:nvPr/>
        </p:nvSpPr>
        <p:spPr>
          <a:xfrm>
            <a:off x="7445683" y="3033814"/>
            <a:ext cx="1415143" cy="513445"/>
          </a:xfrm>
          <a:prstGeom prst="chevron">
            <a:avLst/>
          </a:prstGeom>
          <a:gradFill>
            <a:gsLst>
              <a:gs pos="19000">
                <a:srgbClr val="B48EE0"/>
              </a:gs>
              <a:gs pos="80000">
                <a:srgbClr val="CC615D"/>
              </a:gs>
            </a:gsLst>
            <a:lin ang="0" scaled="1"/>
          </a:gra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R03, R21, R01, R35</a:t>
            </a:r>
          </a:p>
        </p:txBody>
      </p:sp>
      <p:sp>
        <p:nvSpPr>
          <p:cNvPr id="21" name="Chevron 31">
            <a:extLst>
              <a:ext uri="{FF2B5EF4-FFF2-40B4-BE49-F238E27FC236}">
                <a16:creationId xmlns:a16="http://schemas.microsoft.com/office/drawing/2014/main" id="{B6156444-4EAB-441F-ABD1-E66FEA471C46}"/>
              </a:ext>
            </a:extLst>
          </p:cNvPr>
          <p:cNvSpPr/>
          <p:nvPr/>
        </p:nvSpPr>
        <p:spPr>
          <a:xfrm>
            <a:off x="8670324" y="3024810"/>
            <a:ext cx="1620444" cy="534074"/>
          </a:xfrm>
          <a:prstGeom prst="chevron">
            <a:avLst/>
          </a:prstGeom>
          <a:solidFill>
            <a:srgbClr val="CC615D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R01, R35, P01, P50</a:t>
            </a:r>
          </a:p>
        </p:txBody>
      </p:sp>
      <p:sp>
        <p:nvSpPr>
          <p:cNvPr id="22" name="Chevron 31">
            <a:extLst>
              <a:ext uri="{FF2B5EF4-FFF2-40B4-BE49-F238E27FC236}">
                <a16:creationId xmlns:a16="http://schemas.microsoft.com/office/drawing/2014/main" id="{9456336F-CC04-4078-AF03-F6E98C00978A}"/>
              </a:ext>
            </a:extLst>
          </p:cNvPr>
          <p:cNvSpPr/>
          <p:nvPr/>
        </p:nvSpPr>
        <p:spPr>
          <a:xfrm>
            <a:off x="8147956" y="3581372"/>
            <a:ext cx="1147416" cy="479959"/>
          </a:xfrm>
          <a:prstGeom prst="chevron">
            <a:avLst/>
          </a:prstGeom>
          <a:solidFill>
            <a:srgbClr val="CC615D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K02, </a:t>
            </a:r>
            <a:b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898928-4DAB-48DF-9A46-30057951BC73}"/>
              </a:ext>
            </a:extLst>
          </p:cNvPr>
          <p:cNvSpPr/>
          <p:nvPr/>
        </p:nvSpPr>
        <p:spPr>
          <a:xfrm>
            <a:off x="9081737" y="6078360"/>
            <a:ext cx="2911162" cy="34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68580" bIns="68580"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rgbClr val="FF9966"/>
              </a:buClr>
              <a:defRPr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/>
                <a:hlinkClick r:id="rId3"/>
              </a:rPr>
              <a:t>https://researchtraining.nih.gov</a:t>
            </a:r>
            <a:endParaRPr lang="en-US" sz="1500" b="1" dirty="0">
              <a:solidFill>
                <a:srgbClr val="44546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298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172D-19A2-40F8-98B2-4B21D87E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NIH LRPs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1C4D7765-68C4-4D94-AF10-F48DB2802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39492"/>
            <a:ext cx="1060094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  <a:latin typeface="Arial"/>
              </a:rPr>
              <a:t>NIH LRPs are a </a:t>
            </a:r>
            <a:r>
              <a:rPr lang="en-US" b="1" dirty="0">
                <a:solidFill>
                  <a:schemeClr val="accent1"/>
                </a:solidFill>
                <a:latin typeface="Arial"/>
              </a:rPr>
              <a:t>vital component </a:t>
            </a:r>
            <a:r>
              <a:rPr lang="en-US" dirty="0">
                <a:solidFill>
                  <a:schemeClr val="accent1"/>
                </a:solidFill>
                <a:latin typeface="Arial"/>
              </a:rPr>
              <a:t>in our nation's effort to keep health professionals in research careers</a:t>
            </a:r>
          </a:p>
          <a:p>
            <a:pPr>
              <a:defRPr/>
            </a:pPr>
            <a:endParaRPr lang="en-US" dirty="0">
              <a:solidFill>
                <a:schemeClr val="accent1"/>
              </a:solidFill>
              <a:latin typeface="Arial"/>
            </a:endParaRPr>
          </a:p>
          <a:p>
            <a:pPr algn="ctr">
              <a:defRPr/>
            </a:pPr>
            <a:r>
              <a:rPr lang="en-US" dirty="0">
                <a:solidFill>
                  <a:srgbClr val="003776"/>
                </a:solidFill>
                <a:latin typeface="Arial"/>
              </a:rPr>
              <a:t> </a:t>
            </a:r>
          </a:p>
          <a:p>
            <a:pPr algn="ctr">
              <a:defRPr/>
            </a:pPr>
            <a:r>
              <a:rPr lang="en-US" sz="2400" b="1" i="1" dirty="0">
                <a:solidFill>
                  <a:schemeClr val="accent3"/>
                </a:solidFill>
                <a:latin typeface="Arial"/>
              </a:rPr>
              <a:t>Here’s how it works: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00FAD4-4703-481A-9D32-F73A7BD0C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1045" y="3127042"/>
            <a:ext cx="1219594" cy="2355367"/>
            <a:chOff x="4078662" y="3351446"/>
            <a:chExt cx="1219594" cy="2355367"/>
          </a:xfrm>
        </p:grpSpPr>
        <p:sp>
          <p:nvSpPr>
            <p:cNvPr id="6" name="Down Arrow 11">
              <a:extLst>
                <a:ext uri="{FF2B5EF4-FFF2-40B4-BE49-F238E27FC236}">
                  <a16:creationId xmlns:a16="http://schemas.microsoft.com/office/drawing/2014/main" id="{34705263-E4F4-431E-8EF0-D024C961300F}"/>
                </a:ext>
              </a:extLst>
            </p:cNvPr>
            <p:cNvSpPr/>
            <p:nvPr/>
          </p:nvSpPr>
          <p:spPr bwMode="auto">
            <a:xfrm>
              <a:off x="4078662" y="5000607"/>
              <a:ext cx="1217298" cy="706206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432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7" name="Down Arrow 9">
              <a:extLst>
                <a:ext uri="{FF2B5EF4-FFF2-40B4-BE49-F238E27FC236}">
                  <a16:creationId xmlns:a16="http://schemas.microsoft.com/office/drawing/2014/main" id="{D8E42634-5692-4254-AF69-384F5DC2C8C7}"/>
                </a:ext>
              </a:extLst>
            </p:cNvPr>
            <p:cNvSpPr/>
            <p:nvPr/>
          </p:nvSpPr>
          <p:spPr bwMode="auto">
            <a:xfrm>
              <a:off x="4078662" y="3351446"/>
              <a:ext cx="1219594" cy="706582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432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0BA8B1-34B0-49CA-B747-8FCB84C5FA68}"/>
              </a:ext>
            </a:extLst>
          </p:cNvPr>
          <p:cNvSpPr/>
          <p:nvPr/>
        </p:nvSpPr>
        <p:spPr>
          <a:xfrm>
            <a:off x="2647484" y="2219610"/>
            <a:ext cx="6886716" cy="9282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YOU:</a:t>
            </a:r>
            <a:r>
              <a:rPr lang="en-US" dirty="0">
                <a:solidFill>
                  <a:prstClr val="white"/>
                </a:solidFill>
                <a:latin typeface="Arial"/>
                <a:cs typeface="Arial" pitchFamily="34" charset="0"/>
              </a:rPr>
              <a:t>  Commit to perform research for 2 years</a:t>
            </a:r>
            <a:r>
              <a:rPr lang="en-US" sz="1600" b="1" dirty="0">
                <a:solidFill>
                  <a:srgbClr val="003399"/>
                </a:solidFill>
                <a:latin typeface="Arial"/>
                <a:cs typeface="Arial" pitchFamily="34" charset="0"/>
              </a:rPr>
              <a:t>    </a:t>
            </a:r>
            <a:r>
              <a:rPr lang="en-US" sz="1600" dirty="0">
                <a:solidFill>
                  <a:srgbClr val="003399"/>
                </a:solidFill>
                <a:latin typeface="Arial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FD2145-66A5-4242-B43C-57D33D787E93}"/>
              </a:ext>
            </a:extLst>
          </p:cNvPr>
          <p:cNvSpPr/>
          <p:nvPr/>
        </p:nvSpPr>
        <p:spPr>
          <a:xfrm>
            <a:off x="2647484" y="5545820"/>
            <a:ext cx="6886716" cy="92827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>
              <a:spcBef>
                <a:spcPts val="120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Outcome:</a:t>
            </a:r>
            <a:r>
              <a:rPr lang="en-US" sz="20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 Increase in nation’s stock of biomedical research scientists</a:t>
            </a:r>
            <a:endParaRPr lang="en-US" sz="2000" b="1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0C6F84-F327-478C-8E01-B1DBB0F838B4}"/>
              </a:ext>
            </a:extLst>
          </p:cNvPr>
          <p:cNvSpPr/>
          <p:nvPr/>
        </p:nvSpPr>
        <p:spPr>
          <a:xfrm>
            <a:off x="2647484" y="3874164"/>
            <a:ext cx="6886716" cy="92827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>
              <a:spcBef>
                <a:spcPts val="120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NIH:</a:t>
            </a:r>
            <a:r>
              <a:rPr lang="en-US" sz="20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 Repays up to </a:t>
            </a:r>
            <a:r>
              <a:rPr lang="en-US" sz="2000" b="1" dirty="0">
                <a:solidFill>
                  <a:srgbClr val="FFC000"/>
                </a:solidFill>
                <a:latin typeface="Arial"/>
                <a:cs typeface="Arial" panose="020B0604020202020204" pitchFamily="34" charset="0"/>
              </a:rPr>
              <a:t>$100,000 </a:t>
            </a:r>
            <a:r>
              <a:rPr lang="en-US" sz="20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of your qualified educational debt </a:t>
            </a:r>
            <a:r>
              <a:rPr lang="en-US" sz="2000" b="1" u="sng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and</a:t>
            </a:r>
            <a:r>
              <a:rPr lang="en-US" sz="20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 covers resulting Federal tax (39%)</a:t>
            </a:r>
            <a:endParaRPr lang="en-US" sz="2000" b="1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3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8A2B-6D0B-4933-8365-250D003F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365"/>
            <a:ext cx="10515600" cy="8237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Extramural LRP Subcategories</a:t>
            </a:r>
            <a:br>
              <a:rPr lang="en-US" dirty="0"/>
            </a:br>
            <a:r>
              <a:rPr lang="en-US" sz="2000" dirty="0"/>
              <a:t>For individuals conducting research at non-profit institutions</a:t>
            </a:r>
          </a:p>
        </p:txBody>
      </p:sp>
      <p:grpSp>
        <p:nvGrpSpPr>
          <p:cNvPr id="4" name="Group 3" descr="6 Extramural NIH LRP Subcategories - Clinical Research, Pediatric Research, Health Disparities Research, Contraception &amp; Infertility Research, Clinical DB, Research on Emerging Areas Critical to Human Health (REACH)">
            <a:extLst>
              <a:ext uri="{FF2B5EF4-FFF2-40B4-BE49-F238E27FC236}">
                <a16:creationId xmlns:a16="http://schemas.microsoft.com/office/drawing/2014/main" id="{05C67D45-0949-4362-8A20-5D630A8DD282}"/>
              </a:ext>
            </a:extLst>
          </p:cNvPr>
          <p:cNvGrpSpPr/>
          <p:nvPr/>
        </p:nvGrpSpPr>
        <p:grpSpPr>
          <a:xfrm>
            <a:off x="1591511" y="1073254"/>
            <a:ext cx="8996860" cy="5492254"/>
            <a:chOff x="964741" y="1280529"/>
            <a:chExt cx="8458200" cy="4872266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7559D700-20EE-43ED-B218-E2D0D4FBB2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83403408"/>
                </p:ext>
              </p:extLst>
            </p:nvPr>
          </p:nvGraphicFramePr>
          <p:xfrm>
            <a:off x="964741" y="1280529"/>
            <a:ext cx="8458200" cy="48722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6" name="Picture 2" descr="Clinical Research icon">
              <a:extLst>
                <a:ext uri="{FF2B5EF4-FFF2-40B4-BE49-F238E27FC236}">
                  <a16:creationId xmlns:a16="http://schemas.microsoft.com/office/drawing/2014/main" id="{055F6C78-FE86-4EBE-A124-CCC42AA8D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50" y="1693080"/>
              <a:ext cx="232347" cy="33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Pediatric Research icon">
              <a:extLst>
                <a:ext uri="{FF2B5EF4-FFF2-40B4-BE49-F238E27FC236}">
                  <a16:creationId xmlns:a16="http://schemas.microsoft.com/office/drawing/2014/main" id="{9756CDBC-E89E-499B-AEFA-4C2FD59A9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316" y="2513810"/>
              <a:ext cx="238416" cy="34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ealth Disparities Research icon">
              <a:extLst>
                <a:ext uri="{FF2B5EF4-FFF2-40B4-BE49-F238E27FC236}">
                  <a16:creationId xmlns:a16="http://schemas.microsoft.com/office/drawing/2014/main" id="{7EA31CC6-D8DC-4233-9AEA-CB66516C5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692" y="3295474"/>
              <a:ext cx="238416" cy="343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ontraception and Infertility Research icon">
              <a:extLst>
                <a:ext uri="{FF2B5EF4-FFF2-40B4-BE49-F238E27FC236}">
                  <a16:creationId xmlns:a16="http://schemas.microsoft.com/office/drawing/2014/main" id="{A779F75D-7E1F-448A-9009-8B4439EB1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845" y="4189977"/>
              <a:ext cx="192022" cy="276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linical Research for Individuals from Disadvantaged Backgrounds icon">
              <a:extLst>
                <a:ext uri="{FF2B5EF4-FFF2-40B4-BE49-F238E27FC236}">
                  <a16:creationId xmlns:a16="http://schemas.microsoft.com/office/drawing/2014/main" id="{E689EBB0-621B-4EA8-8DC9-4E69D608D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80" y="4988034"/>
              <a:ext cx="252032" cy="276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4AAEEAB-05C0-4844-BE1D-9FDB387E6E9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00" y="6207555"/>
            <a:ext cx="282737" cy="2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3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CAF40-403E-47FA-B9CC-541F5762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LRP Eligibility Criteria</a:t>
            </a:r>
          </a:p>
        </p:txBody>
      </p:sp>
      <p:grpSp>
        <p:nvGrpSpPr>
          <p:cNvPr id="3" name="Group 2" descr="Eligibility criteria - citizenship; education; educational loan debt (20% of annual base income); research funding; and research time">
            <a:extLst>
              <a:ext uri="{FF2B5EF4-FFF2-40B4-BE49-F238E27FC236}">
                <a16:creationId xmlns:a16="http://schemas.microsoft.com/office/drawing/2014/main" id="{753DB1D1-8AB7-4D9F-835E-0EF5578E1A9B}"/>
              </a:ext>
            </a:extLst>
          </p:cNvPr>
          <p:cNvGrpSpPr/>
          <p:nvPr/>
        </p:nvGrpSpPr>
        <p:grpSpPr>
          <a:xfrm>
            <a:off x="411480" y="1661741"/>
            <a:ext cx="11411712" cy="3733799"/>
            <a:chOff x="411480" y="1661741"/>
            <a:chExt cx="11411712" cy="3733799"/>
          </a:xfrm>
        </p:grpSpPr>
        <p:sp>
          <p:nvSpPr>
            <p:cNvPr id="7" name="Rectangle: Rounded Corners 6" descr="Eligibility criteria - citizenship; education; educational loan debt (20% of annual base income); research funding; and research time">
              <a:extLst>
                <a:ext uri="{FF2B5EF4-FFF2-40B4-BE49-F238E27FC236}">
                  <a16:creationId xmlns:a16="http://schemas.microsoft.com/office/drawing/2014/main" id="{9EF0A26D-7A7D-4037-9D97-62FAA179E0D4}"/>
                </a:ext>
              </a:extLst>
            </p:cNvPr>
            <p:cNvSpPr/>
            <p:nvPr/>
          </p:nvSpPr>
          <p:spPr>
            <a:xfrm>
              <a:off x="411480" y="1661741"/>
              <a:ext cx="11411712" cy="35777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El</a:t>
              </a:r>
            </a:p>
          </p:txBody>
        </p:sp>
        <p:graphicFrame>
          <p:nvGraphicFramePr>
            <p:cNvPr id="4" name="Content Placeholder 2">
              <a:extLst>
                <a:ext uri="{FF2B5EF4-FFF2-40B4-BE49-F238E27FC236}">
                  <a16:creationId xmlns:a16="http://schemas.microsoft.com/office/drawing/2014/main" id="{7D561A41-E95E-41D4-B073-BB6A945488A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07274576"/>
                </p:ext>
              </p:extLst>
            </p:nvPr>
          </p:nvGraphicFramePr>
          <p:xfrm>
            <a:off x="573760" y="1661741"/>
            <a:ext cx="11064991" cy="37337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6D3AD7E-5430-4823-8519-D27E229BDBD1}"/>
              </a:ext>
            </a:extLst>
          </p:cNvPr>
          <p:cNvSpPr txBox="1"/>
          <p:nvPr/>
        </p:nvSpPr>
        <p:spPr>
          <a:xfrm>
            <a:off x="7059168" y="4532299"/>
            <a:ext cx="26677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  <a:defRPr cap="all"/>
            </a:pPr>
            <a:r>
              <a:rPr lang="en-US" sz="1200" b="1" dirty="0">
                <a:solidFill>
                  <a:schemeClr val="accent4"/>
                </a:solidFill>
              </a:rPr>
              <a:t>(NIH grant support NOT required)</a:t>
            </a:r>
          </a:p>
        </p:txBody>
      </p:sp>
    </p:spTree>
    <p:extLst>
      <p:ext uri="{BB962C8B-B14F-4D97-AF65-F5344CB8AC3E}">
        <p14:creationId xmlns:p14="http://schemas.microsoft.com/office/powerpoint/2010/main" val="246104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F860-0D47-4D50-B3AC-CB3118D2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chemeClr val="tx1"/>
                </a:solidFill>
                <a:latin typeface="+mj-lt"/>
                <a:cs typeface="+mj-cs"/>
              </a:rPr>
              <a:t>Ready to Apply?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0D837F3-1D8E-4F39-B521-6EAD5BFF1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5" r="94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4655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EDA7-CF54-46F5-AF94-381778DB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530" y="4690872"/>
            <a:ext cx="8767860" cy="154943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58467B"/>
                </a:solidFill>
              </a:rPr>
              <a:t>NEW </a:t>
            </a:r>
            <a:r>
              <a:rPr lang="en-US" sz="3600" b="1" dirty="0">
                <a:solidFill>
                  <a:srgbClr val="58467B"/>
                </a:solidFill>
              </a:rPr>
              <a:t>in</a:t>
            </a:r>
            <a:r>
              <a:rPr lang="en-US" sz="4800" b="1" dirty="0">
                <a:solidFill>
                  <a:srgbClr val="58467B"/>
                </a:solidFill>
              </a:rPr>
              <a:t> FY 2022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58467B"/>
                </a:solidFill>
              </a:rPr>
              <a:t>LRP Application is now in ASSIST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C1F32CB-DCE0-465E-8370-481A2C31EA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49352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0C7391-5898-43E3-931D-2DEFDCB8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0507"/>
            <a:ext cx="10515600" cy="730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LRP Application Now in ASSIST</a:t>
            </a:r>
          </a:p>
        </p:txBody>
      </p:sp>
    </p:spTree>
    <p:extLst>
      <p:ext uri="{BB962C8B-B14F-4D97-AF65-F5344CB8AC3E}">
        <p14:creationId xmlns:p14="http://schemas.microsoft.com/office/powerpoint/2010/main" val="130691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B42B81-2F33-4452-BCA9-5B5CF33C4A32}"/>
              </a:ext>
            </a:extLst>
          </p:cNvPr>
          <p:cNvSpPr/>
          <p:nvPr/>
        </p:nvSpPr>
        <p:spPr>
          <a:xfrm>
            <a:off x="7013448" y="1228471"/>
            <a:ext cx="4562857" cy="34715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NEW in FY 2022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24 Participating ICs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Emerging areas of research are determined by each NIH Institute/Center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Targets researchers who wouldn’t qualify under existing LRP subcategories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webpage for REACH program">
            <a:extLst>
              <a:ext uri="{FF2B5EF4-FFF2-40B4-BE49-F238E27FC236}">
                <a16:creationId xmlns:a16="http://schemas.microsoft.com/office/drawing/2014/main" id="{770B2412-BF13-4420-BE1E-40F78227F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95" y="1228471"/>
            <a:ext cx="5550693" cy="5152516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25EB06-16C8-4FA9-A3AC-973D2354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648" y="250144"/>
            <a:ext cx="10963656" cy="76484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A8A2B-6D0B-4933-8365-250D003F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365"/>
            <a:ext cx="11161776" cy="823763"/>
          </a:xfrm>
        </p:spPr>
        <p:txBody>
          <a:bodyPr>
            <a:normAutofit/>
          </a:bodyPr>
          <a:lstStyle/>
          <a:p>
            <a:r>
              <a:rPr lang="en-US" sz="2800" dirty="0"/>
              <a:t>Research in Emerging Areas Critical to Human Health (L70)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7A4A0B-9D6F-4095-80B8-4520B4AD4147}"/>
              </a:ext>
            </a:extLst>
          </p:cNvPr>
          <p:cNvSpPr txBox="1"/>
          <p:nvPr/>
        </p:nvSpPr>
        <p:spPr>
          <a:xfrm>
            <a:off x="7013448" y="4350921"/>
            <a:ext cx="4562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NOT-OD-21-144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7276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RP Websi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2F68"/>
      </a:accent1>
      <a:accent2>
        <a:srgbClr val="ECC343"/>
      </a:accent2>
      <a:accent3>
        <a:srgbClr val="8E2543"/>
      </a:accent3>
      <a:accent4>
        <a:srgbClr val="006B62"/>
      </a:accent4>
      <a:accent5>
        <a:srgbClr val="424DAC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07BD49-D524-4E00-90AE-D4744E245BC7}"/>
</file>

<file path=customXml/itemProps2.xml><?xml version="1.0" encoding="utf-8"?>
<ds:datastoreItem xmlns:ds="http://schemas.openxmlformats.org/officeDocument/2006/customXml" ds:itemID="{2091A005-E0AD-4E1B-A18D-1615F838F8DA}"/>
</file>

<file path=customXml/itemProps3.xml><?xml version="1.0" encoding="utf-8"?>
<ds:datastoreItem xmlns:ds="http://schemas.openxmlformats.org/officeDocument/2006/customXml" ds:itemID="{433AD16F-C26F-4F1E-8E93-B245B1A1C916}"/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799</Words>
  <Application>Microsoft Office PowerPoint</Application>
  <PresentationFormat>Widescreen</PresentationFormat>
  <Paragraphs>149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Office Theme</vt:lpstr>
      <vt:lpstr>National Institutes of Health Loan Repayment Programs </vt:lpstr>
      <vt:lpstr>The Basics</vt:lpstr>
      <vt:lpstr>Role of LRPs as an Important Career Path and Funding Option</vt:lpstr>
      <vt:lpstr>Purpose of the NIH LRPs</vt:lpstr>
      <vt:lpstr>Extramural LRP Subcategories For individuals conducting research at non-profit institutions</vt:lpstr>
      <vt:lpstr>Basic LRP Eligibility Criteria</vt:lpstr>
      <vt:lpstr>Ready to Apply?</vt:lpstr>
      <vt:lpstr>LRP Application Now in ASSIST</vt:lpstr>
      <vt:lpstr>Research in Emerging Areas Critical to Human Health (L70)</vt:lpstr>
      <vt:lpstr>LRP Application – Major Sections</vt:lpstr>
      <vt:lpstr>Writing a Competitive LRP Application</vt:lpstr>
      <vt:lpstr>What are Reviewers Looking For?</vt:lpstr>
      <vt:lpstr>LRP Resources</vt:lpstr>
      <vt:lpstr>LRP Website</vt:lpstr>
      <vt:lpstr>Connect with an LRP Program Officer</vt:lpstr>
      <vt:lpstr>LRP Ambassador Network</vt:lpstr>
      <vt:lpstr>LRP Video Tutorials</vt:lpstr>
      <vt:lpstr>Key Takeaways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Institutes of Health Loan Repayment Programs</dc:title>
  <dc:creator>Lockhart, Matthew (NIH/OD) [E]</dc:creator>
  <cp:lastModifiedBy>Cummins, Sheri (NIH/OD) [E]</cp:lastModifiedBy>
  <cp:revision>77</cp:revision>
  <dcterms:created xsi:type="dcterms:W3CDTF">2021-07-19T23:02:54Z</dcterms:created>
  <dcterms:modified xsi:type="dcterms:W3CDTF">2021-10-22T22:41:45Z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0x0101005E002DE325B4434C8407F2BB379023F4</vt:lpwstr>
  </property>
</Properties>
</file>