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1764" r:id="rId6"/>
    <p:sldId id="1766" r:id="rId7"/>
    <p:sldId id="1712" r:id="rId8"/>
    <p:sldId id="1714" r:id="rId9"/>
    <p:sldId id="1779" r:id="rId10"/>
    <p:sldId id="1774" r:id="rId11"/>
    <p:sldId id="1748" r:id="rId12"/>
    <p:sldId id="1735" r:id="rId13"/>
    <p:sldId id="268" r:id="rId14"/>
    <p:sldId id="353" r:id="rId15"/>
    <p:sldId id="1788" r:id="rId16"/>
    <p:sldId id="1751" r:id="rId17"/>
    <p:sldId id="1784" r:id="rId18"/>
    <p:sldId id="1786" r:id="rId19"/>
    <p:sldId id="1787" r:id="rId20"/>
    <p:sldId id="1386" r:id="rId21"/>
    <p:sldId id="1645" r:id="rId22"/>
    <p:sldId id="1709" r:id="rId23"/>
    <p:sldId id="681" r:id="rId24"/>
    <p:sldId id="1781" r:id="rId25"/>
    <p:sldId id="260" r:id="rId26"/>
  </p:sldIdLst>
  <p:sldSz cx="12192000" cy="6858000"/>
  <p:notesSz cx="6934200" cy="923448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 id="1" name="Corbett, Dawn (NIH/OD) [E]" initials="CD([" lastIdx="1" clrIdx="1">
    <p:extLst>
      <p:ext uri="{19B8F6BF-5375-455C-9EA6-DF929625EA0E}">
        <p15:presenceInfo xmlns:p15="http://schemas.microsoft.com/office/powerpoint/2012/main" userId="S::dcorbett@nih.gov::c5e29d07-c94a-4ab8-8776-b9efeaea5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CC33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275A1-66C2-4495-A571-04826146A2D7}" v="1" dt="2021-10-24T22:25:38.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6364" autoAdjust="0"/>
  </p:normalViewPr>
  <p:slideViewPr>
    <p:cSldViewPr>
      <p:cViewPr varScale="1">
        <p:scale>
          <a:sx n="98" d="100"/>
          <a:sy n="98" d="100"/>
        </p:scale>
        <p:origin x="300"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mmins, Sheri (NIH/OD) [E]" userId="S::cumminss@nih.gov::27ef1276-516b-499b-b919-42898e02f206" providerId="AD" clId="Web-{4F7275A1-66C2-4495-A571-04826146A2D7}"/>
    <pc:docChg chg="delSld">
      <pc:chgData name="Cummins, Sheri (NIH/OD) [E]" userId="S::cumminss@nih.gov::27ef1276-516b-499b-b919-42898e02f206" providerId="AD" clId="Web-{4F7275A1-66C2-4495-A571-04826146A2D7}" dt="2021-10-24T22:25:38.059" v="0"/>
      <pc:docMkLst>
        <pc:docMk/>
      </pc:docMkLst>
      <pc:sldChg chg="del">
        <pc:chgData name="Cummins, Sheri (NIH/OD) [E]" userId="S::cumminss@nih.gov::27ef1276-516b-499b-b919-42898e02f206" providerId="AD" clId="Web-{4F7275A1-66C2-4495-A571-04826146A2D7}" dt="2021-10-24T22:25:38.059" v="0"/>
        <pc:sldMkLst>
          <pc:docMk/>
          <pc:sldMk cId="2237647382" sldId="25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grants.nih.gov/grants/guide/notice-files/NOT-OD-16-010.html" TargetMode="External"/><Relationship Id="rId2" Type="http://schemas.openxmlformats.org/officeDocument/2006/relationships/hyperlink" Target="https://grants.nih.gov/grants/guide/notice-files/not98-024.html" TargetMode="External"/><Relationship Id="rId1" Type="http://schemas.openxmlformats.org/officeDocument/2006/relationships/hyperlink" Target="https://history.nih.gov/research/downloads/PL103-43.pdf" TargetMode="External"/><Relationship Id="rId5" Type="http://schemas.openxmlformats.org/officeDocument/2006/relationships/hyperlink" Target="https://grants.nih.gov/grants/guide/notice-files/NOT-OD-18-116.html" TargetMode="External"/><Relationship Id="rId4" Type="http://schemas.openxmlformats.org/officeDocument/2006/relationships/hyperlink" Target="https://grants.nih.gov/grants/guide/notice-files/NOT-OD-18-014.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grants.nih.gov/grants/guide/notice-files/NOT-OD-16-010.html" TargetMode="External"/><Relationship Id="rId2" Type="http://schemas.openxmlformats.org/officeDocument/2006/relationships/hyperlink" Target="https://grants.nih.gov/grants/guide/notice-files/not98-024.html" TargetMode="External"/><Relationship Id="rId1" Type="http://schemas.openxmlformats.org/officeDocument/2006/relationships/hyperlink" Target="https://history.nih.gov/research/downloads/PL103-43.pdf" TargetMode="External"/><Relationship Id="rId5" Type="http://schemas.openxmlformats.org/officeDocument/2006/relationships/hyperlink" Target="https://grants.nih.gov/grants/guide/notice-files/NOT-OD-18-116.html" TargetMode="External"/><Relationship Id="rId4" Type="http://schemas.openxmlformats.org/officeDocument/2006/relationships/hyperlink" Target="https://grants.nih.gov/grants/guide/notice-files/NOT-OD-18-014.html"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CDEBB-0CAD-4541-AD2E-910BDA70ACD4}"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492BCDE9-1DE4-4824-B95C-FCD95F10B9D4}">
      <dgm:prSet phldrT="[Text]" custT="1"/>
      <dgm:spPr/>
      <dgm:t>
        <a:bodyPr/>
        <a:lstStyle/>
        <a:p>
          <a:r>
            <a:rPr lang="en-US" sz="2400" b="1" dirty="0"/>
            <a:t>1986</a:t>
          </a:r>
        </a:p>
      </dgm:t>
    </dgm:pt>
    <dgm:pt modelId="{E03248BC-99F2-4129-B384-E8067473127E}" type="parTrans" cxnId="{40DB4A85-6678-47DE-AF6D-73325A6BD999}">
      <dgm:prSet/>
      <dgm:spPr/>
      <dgm:t>
        <a:bodyPr/>
        <a:lstStyle/>
        <a:p>
          <a:endParaRPr lang="en-US"/>
        </a:p>
      </dgm:t>
    </dgm:pt>
    <dgm:pt modelId="{E867146D-AB2D-449C-9B95-6F055A27FB08}" type="sibTrans" cxnId="{40DB4A85-6678-47DE-AF6D-73325A6BD999}">
      <dgm:prSet/>
      <dgm:spPr/>
      <dgm:t>
        <a:bodyPr/>
        <a:lstStyle/>
        <a:p>
          <a:endParaRPr lang="en-US"/>
        </a:p>
      </dgm:t>
    </dgm:pt>
    <dgm:pt modelId="{47BA8E7F-73C4-40CB-9347-57270669DAC0}">
      <dgm:prSet phldrT="[Text]" custT="1"/>
      <dgm:spPr/>
      <dgm:t>
        <a:bodyPr/>
        <a:lstStyle/>
        <a:p>
          <a:r>
            <a:rPr lang="en-US" sz="2400" b="1" dirty="0"/>
            <a:t>1993</a:t>
          </a:r>
        </a:p>
      </dgm:t>
    </dgm:pt>
    <dgm:pt modelId="{3DBD91C2-8721-495A-B82A-42D1D356E500}" type="parTrans" cxnId="{3F39CA62-C2F6-450A-8BD3-0160209D6986}">
      <dgm:prSet/>
      <dgm:spPr/>
      <dgm:t>
        <a:bodyPr/>
        <a:lstStyle/>
        <a:p>
          <a:endParaRPr lang="en-US"/>
        </a:p>
      </dgm:t>
    </dgm:pt>
    <dgm:pt modelId="{B101DAD0-79CF-497A-90FB-35AC9DE0577F}" type="sibTrans" cxnId="{3F39CA62-C2F6-450A-8BD3-0160209D6986}">
      <dgm:prSet/>
      <dgm:spPr/>
      <dgm:t>
        <a:bodyPr/>
        <a:lstStyle/>
        <a:p>
          <a:endParaRPr lang="en-US"/>
        </a:p>
      </dgm:t>
    </dgm:pt>
    <dgm:pt modelId="{57857103-FF43-4C23-AD69-4416170FF015}">
      <dgm:prSet custT="1"/>
      <dgm:spPr/>
      <dgm:t>
        <a:bodyPr/>
        <a:lstStyle/>
        <a:p>
          <a:r>
            <a:rPr lang="en-US" sz="2400" b="1" dirty="0"/>
            <a:t>1998</a:t>
          </a:r>
        </a:p>
      </dgm:t>
    </dgm:pt>
    <dgm:pt modelId="{98CCD3AC-EFF7-4EF1-BC2D-C7F31E65C2FA}" type="parTrans" cxnId="{92C85D5D-B407-4F34-8407-4BAC585FDB28}">
      <dgm:prSet/>
      <dgm:spPr/>
      <dgm:t>
        <a:bodyPr/>
        <a:lstStyle/>
        <a:p>
          <a:endParaRPr lang="en-US"/>
        </a:p>
      </dgm:t>
    </dgm:pt>
    <dgm:pt modelId="{0E4CF63C-2B06-45E2-89A5-A47CBCDD50C9}" type="sibTrans" cxnId="{92C85D5D-B407-4F34-8407-4BAC585FDB28}">
      <dgm:prSet/>
      <dgm:spPr/>
      <dgm:t>
        <a:bodyPr/>
        <a:lstStyle/>
        <a:p>
          <a:endParaRPr lang="en-US"/>
        </a:p>
      </dgm:t>
    </dgm:pt>
    <dgm:pt modelId="{ECFA0088-CA77-4789-9C86-15BE5185B572}">
      <dgm:prSet phldrT="[Text]" custT="1"/>
      <dgm:spPr/>
      <dgm:t>
        <a:bodyPr/>
        <a:lstStyle/>
        <a:p>
          <a:pPr>
            <a:buFont typeface="Arial" panose="020B0604020202020204" pitchFamily="34" charset="0"/>
            <a:buChar char="•"/>
          </a:pPr>
          <a:r>
            <a:rPr lang="en-US" sz="1800" dirty="0"/>
            <a:t>NIH establishes policy encouraging researchers to include women in studies</a:t>
          </a:r>
        </a:p>
      </dgm:t>
    </dgm:pt>
    <dgm:pt modelId="{70E2B07A-8D92-47C6-B851-C4359B6A61C0}" type="parTrans" cxnId="{86DE5E74-ADF2-4EC5-92DE-92BA4D451BE3}">
      <dgm:prSet/>
      <dgm:spPr/>
      <dgm:t>
        <a:bodyPr/>
        <a:lstStyle/>
        <a:p>
          <a:endParaRPr lang="en-US"/>
        </a:p>
      </dgm:t>
    </dgm:pt>
    <dgm:pt modelId="{D9E882D9-849D-40A7-99DF-11DDD67CFE70}" type="sibTrans" cxnId="{86DE5E74-ADF2-4EC5-92DE-92BA4D451BE3}">
      <dgm:prSet/>
      <dgm:spPr/>
      <dgm:t>
        <a:bodyPr/>
        <a:lstStyle/>
        <a:p>
          <a:endParaRPr lang="en-US"/>
        </a:p>
      </dgm:t>
    </dgm:pt>
    <dgm:pt modelId="{D05120C0-C781-4341-91F7-5EE619952B96}">
      <dgm:prSet phldrT="[Text]" custT="1"/>
      <dgm:spPr/>
      <dgm:t>
        <a:bodyPr/>
        <a:lstStyle/>
        <a:p>
          <a:pPr>
            <a:buFont typeface="Arial" panose="020B0604020202020204" pitchFamily="34" charset="0"/>
            <a:buChar char="•"/>
          </a:pPr>
          <a:r>
            <a:rPr lang="en-US" sz="1800" dirty="0">
              <a:hlinkClick xmlns:r="http://schemas.openxmlformats.org/officeDocument/2006/relationships" r:id="rId1"/>
            </a:rPr>
            <a:t>PL103-43</a:t>
          </a:r>
          <a:r>
            <a:rPr lang="en-US" sz="1800" dirty="0"/>
            <a:t> requires inclusion of women and minorities in NIH clinical research</a:t>
          </a:r>
        </a:p>
      </dgm:t>
    </dgm:pt>
    <dgm:pt modelId="{87AB70DD-4653-47A3-99CB-5415BBB45584}" type="parTrans" cxnId="{681E9EE9-7C02-4987-AEC4-F81BDD88C1C8}">
      <dgm:prSet/>
      <dgm:spPr/>
      <dgm:t>
        <a:bodyPr/>
        <a:lstStyle/>
        <a:p>
          <a:endParaRPr lang="en-US"/>
        </a:p>
      </dgm:t>
    </dgm:pt>
    <dgm:pt modelId="{F54037FF-56F8-4DD2-9894-A3A032ED53CF}" type="sibTrans" cxnId="{681E9EE9-7C02-4987-AEC4-F81BDD88C1C8}">
      <dgm:prSet/>
      <dgm:spPr/>
      <dgm:t>
        <a:bodyPr/>
        <a:lstStyle/>
        <a:p>
          <a:endParaRPr lang="en-US"/>
        </a:p>
      </dgm:t>
    </dgm:pt>
    <dgm:pt modelId="{16CD518F-CCAC-4A68-A001-6AC634768072}">
      <dgm:prSet custT="1"/>
      <dgm:spPr/>
      <dgm:t>
        <a:bodyPr/>
        <a:lstStyle/>
        <a:p>
          <a:pPr>
            <a:buFont typeface="Arial" panose="020B0604020202020204" pitchFamily="34" charset="0"/>
            <a:buChar char="•"/>
          </a:pPr>
          <a:r>
            <a:rPr lang="en-US" sz="1800" b="0" dirty="0"/>
            <a:t>NIH issues </a:t>
          </a:r>
          <a:r>
            <a:rPr lang="en-US" sz="1800" b="0" dirty="0">
              <a:hlinkClick xmlns:r="http://schemas.openxmlformats.org/officeDocument/2006/relationships" r:id="rId2"/>
            </a:rPr>
            <a:t>policy</a:t>
          </a:r>
          <a:r>
            <a:rPr lang="en-US" sz="1800" b="0" dirty="0"/>
            <a:t> requiring inclusion of children in NIH clinical research</a:t>
          </a:r>
        </a:p>
      </dgm:t>
    </dgm:pt>
    <dgm:pt modelId="{F952C5A0-A038-43D9-9885-2B70EE0A2A56}" type="parTrans" cxnId="{89909576-CB80-400A-A940-BB061C10FC91}">
      <dgm:prSet/>
      <dgm:spPr/>
      <dgm:t>
        <a:bodyPr/>
        <a:lstStyle/>
        <a:p>
          <a:endParaRPr lang="en-US"/>
        </a:p>
      </dgm:t>
    </dgm:pt>
    <dgm:pt modelId="{7AB39540-6E27-4FA3-BF2C-4AE9A10528C2}" type="sibTrans" cxnId="{89909576-CB80-400A-A940-BB061C10FC91}">
      <dgm:prSet/>
      <dgm:spPr/>
      <dgm:t>
        <a:bodyPr/>
        <a:lstStyle/>
        <a:p>
          <a:endParaRPr lang="en-US"/>
        </a:p>
      </dgm:t>
    </dgm:pt>
    <dgm:pt modelId="{B23E0D64-5D68-4151-8BDF-392B5DC83ECE}">
      <dgm:prSet custT="1"/>
      <dgm:spPr/>
      <dgm:t>
        <a:bodyPr/>
        <a:lstStyle/>
        <a:p>
          <a:pPr>
            <a:buFont typeface="Arial" panose="020B0604020202020204" pitchFamily="34" charset="0"/>
            <a:buChar char="•"/>
          </a:pPr>
          <a:r>
            <a:rPr lang="en-US" sz="1800" b="0" dirty="0"/>
            <a:t>NIH </a:t>
          </a:r>
          <a:r>
            <a:rPr lang="en-US" sz="1800" b="0" dirty="0">
              <a:hlinkClick xmlns:r="http://schemas.openxmlformats.org/officeDocument/2006/relationships" r:id="rId3"/>
            </a:rPr>
            <a:t>changes</a:t>
          </a:r>
          <a:r>
            <a:rPr lang="en-US" sz="1800" b="0" dirty="0"/>
            <a:t> definition of child to individuals under 18</a:t>
          </a:r>
        </a:p>
      </dgm:t>
    </dgm:pt>
    <dgm:pt modelId="{7AAA169A-B2C9-4F4F-BD03-8B34E5905B08}" type="parTrans" cxnId="{4B4796D7-902C-402F-A83D-F49BADF022B4}">
      <dgm:prSet/>
      <dgm:spPr/>
      <dgm:t>
        <a:bodyPr/>
        <a:lstStyle/>
        <a:p>
          <a:endParaRPr lang="en-US"/>
        </a:p>
      </dgm:t>
    </dgm:pt>
    <dgm:pt modelId="{E9DC89A9-FA73-4A55-A74E-BB48456FB215}" type="sibTrans" cxnId="{4B4796D7-902C-402F-A83D-F49BADF022B4}">
      <dgm:prSet/>
      <dgm:spPr/>
      <dgm:t>
        <a:bodyPr/>
        <a:lstStyle/>
        <a:p>
          <a:endParaRPr lang="en-US"/>
        </a:p>
      </dgm:t>
    </dgm:pt>
    <dgm:pt modelId="{C704CD3D-22DD-40AC-9173-EA1F8F1660DA}">
      <dgm:prSet custT="1"/>
      <dgm:spPr/>
      <dgm:t>
        <a:bodyPr/>
        <a:lstStyle/>
        <a:p>
          <a:r>
            <a:rPr lang="en-US" sz="2400" b="1" dirty="0"/>
            <a:t>2016</a:t>
          </a:r>
        </a:p>
      </dgm:t>
    </dgm:pt>
    <dgm:pt modelId="{4041F730-8B30-4D81-AEEB-943C4DF816D8}" type="parTrans" cxnId="{8C2EC349-7768-4729-A5A9-BF41A86EFCE6}">
      <dgm:prSet/>
      <dgm:spPr/>
      <dgm:t>
        <a:bodyPr/>
        <a:lstStyle/>
        <a:p>
          <a:endParaRPr lang="en-US"/>
        </a:p>
      </dgm:t>
    </dgm:pt>
    <dgm:pt modelId="{AC056692-6317-444A-8875-6DDBB3BA0892}" type="sibTrans" cxnId="{8C2EC349-7768-4729-A5A9-BF41A86EFCE6}">
      <dgm:prSet/>
      <dgm:spPr/>
      <dgm:t>
        <a:bodyPr/>
        <a:lstStyle/>
        <a:p>
          <a:endParaRPr lang="en-US"/>
        </a:p>
      </dgm:t>
    </dgm:pt>
    <dgm:pt modelId="{FEE14D2C-CD92-4FA2-B06C-95A4136ABEBC}">
      <dgm:prSet custT="1"/>
      <dgm:spPr/>
      <dgm:t>
        <a:bodyPr/>
        <a:lstStyle/>
        <a:p>
          <a:pPr>
            <a:buFont typeface="Arial" panose="020B0604020202020204" pitchFamily="34" charset="0"/>
            <a:buChar char="•"/>
          </a:pPr>
          <a:r>
            <a:rPr lang="en-US" sz="1800" b="0" dirty="0"/>
            <a:t>21</a:t>
          </a:r>
          <a:r>
            <a:rPr lang="en-US" sz="1800" b="0" baseline="30000" dirty="0"/>
            <a:t>st</a:t>
          </a:r>
          <a:r>
            <a:rPr lang="en-US" sz="1800" b="0" dirty="0"/>
            <a:t> Century Cures Act includes new requirements for inclusion</a:t>
          </a:r>
        </a:p>
      </dgm:t>
    </dgm:pt>
    <dgm:pt modelId="{C3B905FF-0EAF-4ED0-9E25-7FEFC079BB5B}" type="parTrans" cxnId="{692B0E22-11C0-439B-B429-01AA0D249E4D}">
      <dgm:prSet/>
      <dgm:spPr/>
      <dgm:t>
        <a:bodyPr/>
        <a:lstStyle/>
        <a:p>
          <a:endParaRPr lang="en-US"/>
        </a:p>
      </dgm:t>
    </dgm:pt>
    <dgm:pt modelId="{70226BBC-40AF-4D53-AD1F-9B387C7B8C10}" type="sibTrans" cxnId="{692B0E22-11C0-439B-B429-01AA0D249E4D}">
      <dgm:prSet/>
      <dgm:spPr/>
      <dgm:t>
        <a:bodyPr/>
        <a:lstStyle/>
        <a:p>
          <a:endParaRPr lang="en-US"/>
        </a:p>
      </dgm:t>
    </dgm:pt>
    <dgm:pt modelId="{C3F49FD6-8ECE-4D8C-A4E3-972A936C989F}">
      <dgm:prSet custT="1"/>
      <dgm:spPr/>
      <dgm:t>
        <a:bodyPr/>
        <a:lstStyle/>
        <a:p>
          <a:r>
            <a:rPr lang="en-US" sz="2400" b="1" dirty="0"/>
            <a:t>2015</a:t>
          </a:r>
        </a:p>
      </dgm:t>
    </dgm:pt>
    <dgm:pt modelId="{73608EFF-7127-4B66-B539-C7D08F0D1094}" type="sibTrans" cxnId="{94A7CD88-4B94-4234-B815-86BCC3D1F55F}">
      <dgm:prSet/>
      <dgm:spPr/>
      <dgm:t>
        <a:bodyPr/>
        <a:lstStyle/>
        <a:p>
          <a:endParaRPr lang="en-US"/>
        </a:p>
      </dgm:t>
    </dgm:pt>
    <dgm:pt modelId="{5C8C36E1-12A5-4F27-9C5C-F7097A13AF43}" type="parTrans" cxnId="{94A7CD88-4B94-4234-B815-86BCC3D1F55F}">
      <dgm:prSet/>
      <dgm:spPr/>
      <dgm:t>
        <a:bodyPr/>
        <a:lstStyle/>
        <a:p>
          <a:endParaRPr lang="en-US"/>
        </a:p>
      </dgm:t>
    </dgm:pt>
    <dgm:pt modelId="{E4446712-79DB-4618-A705-1185D4B069F5}">
      <dgm:prSet custT="1"/>
      <dgm:spPr/>
      <dgm:t>
        <a:bodyPr/>
        <a:lstStyle/>
        <a:p>
          <a:r>
            <a:rPr lang="en-US" sz="2400" b="1" dirty="0"/>
            <a:t>2017</a:t>
          </a:r>
        </a:p>
      </dgm:t>
    </dgm:pt>
    <dgm:pt modelId="{5F163730-64D7-4464-A45F-67A6ABDB3506}" type="parTrans" cxnId="{96F7B6B2-7774-4D5F-84B1-76BE7AB9214C}">
      <dgm:prSet/>
      <dgm:spPr/>
      <dgm:t>
        <a:bodyPr/>
        <a:lstStyle/>
        <a:p>
          <a:endParaRPr lang="en-US"/>
        </a:p>
      </dgm:t>
    </dgm:pt>
    <dgm:pt modelId="{8E8943B5-487E-435D-8A93-B14291B608D7}" type="sibTrans" cxnId="{96F7B6B2-7774-4D5F-84B1-76BE7AB9214C}">
      <dgm:prSet/>
      <dgm:spPr/>
      <dgm:t>
        <a:bodyPr/>
        <a:lstStyle/>
        <a:p>
          <a:endParaRPr lang="en-US"/>
        </a:p>
      </dgm:t>
    </dgm:pt>
    <dgm:pt modelId="{A0667C76-ACBF-497D-AF0F-6EC4299DDF22}">
      <dgm:prSet custT="1"/>
      <dgm:spPr/>
      <dgm:t>
        <a:bodyPr/>
        <a:lstStyle/>
        <a:p>
          <a:r>
            <a:rPr lang="en-US" sz="2400" b="1" dirty="0"/>
            <a:t>2019</a:t>
          </a:r>
        </a:p>
      </dgm:t>
    </dgm:pt>
    <dgm:pt modelId="{89903C7D-787F-41D7-9A8A-780C9D4D5EA6}" type="parTrans" cxnId="{B21B74DE-4EC3-4254-9F7B-EE0A51812061}">
      <dgm:prSet/>
      <dgm:spPr/>
      <dgm:t>
        <a:bodyPr/>
        <a:lstStyle/>
        <a:p>
          <a:endParaRPr lang="en-US"/>
        </a:p>
      </dgm:t>
    </dgm:pt>
    <dgm:pt modelId="{046C04EB-422A-430F-A0D9-9057447F1EEE}" type="sibTrans" cxnId="{B21B74DE-4EC3-4254-9F7B-EE0A51812061}">
      <dgm:prSet/>
      <dgm:spPr/>
      <dgm:t>
        <a:bodyPr/>
        <a:lstStyle/>
        <a:p>
          <a:endParaRPr lang="en-US"/>
        </a:p>
      </dgm:t>
    </dgm:pt>
    <dgm:pt modelId="{A84F3AD5-F63F-4AE0-AB50-5CCD88CC6EE3}">
      <dgm:prSet custT="1"/>
      <dgm:spPr/>
      <dgm:t>
        <a:bodyPr/>
        <a:lstStyle/>
        <a:p>
          <a:r>
            <a:rPr lang="en-US" sz="1800" b="0" dirty="0"/>
            <a:t>NIH </a:t>
          </a:r>
          <a:r>
            <a:rPr lang="en-US" sz="1800" b="0" dirty="0">
              <a:hlinkClick xmlns:r="http://schemas.openxmlformats.org/officeDocument/2006/relationships" r:id="rId4"/>
            </a:rPr>
            <a:t>requires</a:t>
          </a:r>
          <a:r>
            <a:rPr lang="en-US" sz="1800" b="0" dirty="0"/>
            <a:t> NIH-defined Phase 3 trials report results of analyses in Clinicaltrials.gov</a:t>
          </a:r>
        </a:p>
      </dgm:t>
    </dgm:pt>
    <dgm:pt modelId="{A2265CD6-14B6-4763-9806-C041404F0CF7}" type="parTrans" cxnId="{19AFB0D5-3819-4BA7-8BB0-868F1F4A0545}">
      <dgm:prSet/>
      <dgm:spPr/>
      <dgm:t>
        <a:bodyPr/>
        <a:lstStyle/>
        <a:p>
          <a:endParaRPr lang="en-US"/>
        </a:p>
      </dgm:t>
    </dgm:pt>
    <dgm:pt modelId="{06AD9CC9-95B0-433B-911D-5CC13AF363F3}" type="sibTrans" cxnId="{19AFB0D5-3819-4BA7-8BB0-868F1F4A0545}">
      <dgm:prSet/>
      <dgm:spPr/>
      <dgm:t>
        <a:bodyPr/>
        <a:lstStyle/>
        <a:p>
          <a:endParaRPr lang="en-US"/>
        </a:p>
      </dgm:t>
    </dgm:pt>
    <dgm:pt modelId="{1CA6DB9E-51C4-4D33-8068-D44CAE6C6533}">
      <dgm:prSet custT="1"/>
      <dgm:spPr/>
      <dgm:t>
        <a:bodyPr/>
        <a:lstStyle/>
        <a:p>
          <a:r>
            <a:rPr lang="en-US" sz="1800" b="0" dirty="0">
              <a:hlinkClick xmlns:r="http://schemas.openxmlformats.org/officeDocument/2006/relationships" r:id="rId5"/>
            </a:rPr>
            <a:t>Inclusion Across the Lifespan Policy </a:t>
          </a:r>
          <a:r>
            <a:rPr lang="en-US" sz="1800" b="0" dirty="0"/>
            <a:t>becomes effective</a:t>
          </a:r>
        </a:p>
      </dgm:t>
    </dgm:pt>
    <dgm:pt modelId="{E1B52325-E3E4-4EBE-89E2-DB84A15E348A}" type="parTrans" cxnId="{E7946753-83D5-4B3F-8B24-C5B85E96ED61}">
      <dgm:prSet/>
      <dgm:spPr/>
      <dgm:t>
        <a:bodyPr/>
        <a:lstStyle/>
        <a:p>
          <a:endParaRPr lang="en-US"/>
        </a:p>
      </dgm:t>
    </dgm:pt>
    <dgm:pt modelId="{AC245DD8-D364-4049-AA73-A4CC48C3C028}" type="sibTrans" cxnId="{E7946753-83D5-4B3F-8B24-C5B85E96ED61}">
      <dgm:prSet/>
      <dgm:spPr/>
      <dgm:t>
        <a:bodyPr/>
        <a:lstStyle/>
        <a:p>
          <a:endParaRPr lang="en-US"/>
        </a:p>
      </dgm:t>
    </dgm:pt>
    <dgm:pt modelId="{F995D606-D1FD-486F-9ECA-329D37F2FE08}" type="pres">
      <dgm:prSet presAssocID="{CD8CDEBB-0CAD-4541-AD2E-910BDA70ACD4}" presName="Name0" presStyleCnt="0">
        <dgm:presLayoutVars>
          <dgm:dir/>
          <dgm:animLvl val="lvl"/>
          <dgm:resizeHandles val="exact"/>
        </dgm:presLayoutVars>
      </dgm:prSet>
      <dgm:spPr/>
    </dgm:pt>
    <dgm:pt modelId="{9F7A782E-5438-49CD-85EC-7F380D7C6188}" type="pres">
      <dgm:prSet presAssocID="{492BCDE9-1DE4-4824-B95C-FCD95F10B9D4}" presName="composite" presStyleCnt="0"/>
      <dgm:spPr/>
    </dgm:pt>
    <dgm:pt modelId="{A4F2EFFF-E71C-4D1D-8165-AABF29F725C3}" type="pres">
      <dgm:prSet presAssocID="{492BCDE9-1DE4-4824-B95C-FCD95F10B9D4}" presName="parTx" presStyleLbl="node1" presStyleIdx="0" presStyleCnt="7">
        <dgm:presLayoutVars>
          <dgm:chMax val="0"/>
          <dgm:chPref val="0"/>
          <dgm:bulletEnabled val="1"/>
        </dgm:presLayoutVars>
      </dgm:prSet>
      <dgm:spPr/>
    </dgm:pt>
    <dgm:pt modelId="{AD1B4B3C-A6EA-498F-AEFA-3A2151C29733}" type="pres">
      <dgm:prSet presAssocID="{492BCDE9-1DE4-4824-B95C-FCD95F10B9D4}" presName="desTx" presStyleLbl="revTx" presStyleIdx="0" presStyleCnt="7" custScaleX="118457">
        <dgm:presLayoutVars>
          <dgm:bulletEnabled val="1"/>
        </dgm:presLayoutVars>
      </dgm:prSet>
      <dgm:spPr/>
    </dgm:pt>
    <dgm:pt modelId="{D7A5666A-704D-4D36-A9A1-DCD7F15A6BA4}" type="pres">
      <dgm:prSet presAssocID="{E867146D-AB2D-449C-9B95-6F055A27FB08}" presName="space" presStyleCnt="0"/>
      <dgm:spPr/>
    </dgm:pt>
    <dgm:pt modelId="{D1F63C6D-A1F9-433F-B783-BE851AB52639}" type="pres">
      <dgm:prSet presAssocID="{47BA8E7F-73C4-40CB-9347-57270669DAC0}" presName="composite" presStyleCnt="0"/>
      <dgm:spPr/>
    </dgm:pt>
    <dgm:pt modelId="{FBFC9445-CF05-4EC0-9CD0-088F768EF34C}" type="pres">
      <dgm:prSet presAssocID="{47BA8E7F-73C4-40CB-9347-57270669DAC0}" presName="parTx" presStyleLbl="node1" presStyleIdx="1" presStyleCnt="7">
        <dgm:presLayoutVars>
          <dgm:chMax val="0"/>
          <dgm:chPref val="0"/>
          <dgm:bulletEnabled val="1"/>
        </dgm:presLayoutVars>
      </dgm:prSet>
      <dgm:spPr/>
    </dgm:pt>
    <dgm:pt modelId="{D62FA921-D335-4EB5-B33D-C96819512FC3}" type="pres">
      <dgm:prSet presAssocID="{47BA8E7F-73C4-40CB-9347-57270669DAC0}" presName="desTx" presStyleLbl="revTx" presStyleIdx="1" presStyleCnt="7">
        <dgm:presLayoutVars>
          <dgm:bulletEnabled val="1"/>
        </dgm:presLayoutVars>
      </dgm:prSet>
      <dgm:spPr/>
    </dgm:pt>
    <dgm:pt modelId="{DF2AA85A-BAF8-46A0-9F7F-16CC30AC5996}" type="pres">
      <dgm:prSet presAssocID="{B101DAD0-79CF-497A-90FB-35AC9DE0577F}" presName="space" presStyleCnt="0"/>
      <dgm:spPr/>
    </dgm:pt>
    <dgm:pt modelId="{4F0829EA-15AF-4E78-85A3-2A937D2D135D}" type="pres">
      <dgm:prSet presAssocID="{57857103-FF43-4C23-AD69-4416170FF015}" presName="composite" presStyleCnt="0"/>
      <dgm:spPr/>
    </dgm:pt>
    <dgm:pt modelId="{363DA65A-2D8F-4854-87B2-8B024CFBAF52}" type="pres">
      <dgm:prSet presAssocID="{57857103-FF43-4C23-AD69-4416170FF015}" presName="parTx" presStyleLbl="node1" presStyleIdx="2" presStyleCnt="7">
        <dgm:presLayoutVars>
          <dgm:chMax val="0"/>
          <dgm:chPref val="0"/>
          <dgm:bulletEnabled val="1"/>
        </dgm:presLayoutVars>
      </dgm:prSet>
      <dgm:spPr/>
    </dgm:pt>
    <dgm:pt modelId="{B41E0D65-CB10-4B0E-8D13-D04F437B2740}" type="pres">
      <dgm:prSet presAssocID="{57857103-FF43-4C23-AD69-4416170FF015}" presName="desTx" presStyleLbl="revTx" presStyleIdx="2" presStyleCnt="7">
        <dgm:presLayoutVars>
          <dgm:bulletEnabled val="1"/>
        </dgm:presLayoutVars>
      </dgm:prSet>
      <dgm:spPr/>
    </dgm:pt>
    <dgm:pt modelId="{67237C80-8F26-4528-9FC6-422CBA9D4AA0}" type="pres">
      <dgm:prSet presAssocID="{0E4CF63C-2B06-45E2-89A5-A47CBCDD50C9}" presName="space" presStyleCnt="0"/>
      <dgm:spPr/>
    </dgm:pt>
    <dgm:pt modelId="{ACB1A5B6-BEE5-4A4E-8EA9-04E2B4D6F3BC}" type="pres">
      <dgm:prSet presAssocID="{C3F49FD6-8ECE-4D8C-A4E3-972A936C989F}" presName="composite" presStyleCnt="0"/>
      <dgm:spPr/>
    </dgm:pt>
    <dgm:pt modelId="{73328C0E-7041-463B-A07C-125F1E44BB58}" type="pres">
      <dgm:prSet presAssocID="{C3F49FD6-8ECE-4D8C-A4E3-972A936C989F}" presName="parTx" presStyleLbl="node1" presStyleIdx="3" presStyleCnt="7">
        <dgm:presLayoutVars>
          <dgm:chMax val="0"/>
          <dgm:chPref val="0"/>
          <dgm:bulletEnabled val="1"/>
        </dgm:presLayoutVars>
      </dgm:prSet>
      <dgm:spPr/>
    </dgm:pt>
    <dgm:pt modelId="{B9495F71-BD2E-4B2C-8508-F53DA81F0202}" type="pres">
      <dgm:prSet presAssocID="{C3F49FD6-8ECE-4D8C-A4E3-972A936C989F}" presName="desTx" presStyleLbl="revTx" presStyleIdx="3" presStyleCnt="7">
        <dgm:presLayoutVars>
          <dgm:bulletEnabled val="1"/>
        </dgm:presLayoutVars>
      </dgm:prSet>
      <dgm:spPr/>
    </dgm:pt>
    <dgm:pt modelId="{632FF971-E267-49F2-AED2-CF64C095159F}" type="pres">
      <dgm:prSet presAssocID="{73608EFF-7127-4B66-B539-C7D08F0D1094}" presName="space" presStyleCnt="0"/>
      <dgm:spPr/>
    </dgm:pt>
    <dgm:pt modelId="{B74BF720-4437-4F0D-8B19-E6650522A6DC}" type="pres">
      <dgm:prSet presAssocID="{C704CD3D-22DD-40AC-9173-EA1F8F1660DA}" presName="composite" presStyleCnt="0"/>
      <dgm:spPr/>
    </dgm:pt>
    <dgm:pt modelId="{02376B32-E48A-42AE-AEA2-1E980BBC476D}" type="pres">
      <dgm:prSet presAssocID="{C704CD3D-22DD-40AC-9173-EA1F8F1660DA}" presName="parTx" presStyleLbl="node1" presStyleIdx="4" presStyleCnt="7">
        <dgm:presLayoutVars>
          <dgm:chMax val="0"/>
          <dgm:chPref val="0"/>
          <dgm:bulletEnabled val="1"/>
        </dgm:presLayoutVars>
      </dgm:prSet>
      <dgm:spPr/>
    </dgm:pt>
    <dgm:pt modelId="{4027968B-F273-4A8B-8286-267486FD4EDD}" type="pres">
      <dgm:prSet presAssocID="{C704CD3D-22DD-40AC-9173-EA1F8F1660DA}" presName="desTx" presStyleLbl="revTx" presStyleIdx="4" presStyleCnt="7" custScaleX="114847">
        <dgm:presLayoutVars>
          <dgm:bulletEnabled val="1"/>
        </dgm:presLayoutVars>
      </dgm:prSet>
      <dgm:spPr/>
    </dgm:pt>
    <dgm:pt modelId="{11DFFBC2-0DAD-4216-AFFF-EAECFA83BCD6}" type="pres">
      <dgm:prSet presAssocID="{AC056692-6317-444A-8875-6DDBB3BA0892}" presName="space" presStyleCnt="0"/>
      <dgm:spPr/>
    </dgm:pt>
    <dgm:pt modelId="{BA1BD233-A11B-48CF-A6E2-55F6E240B531}" type="pres">
      <dgm:prSet presAssocID="{E4446712-79DB-4618-A705-1185D4B069F5}" presName="composite" presStyleCnt="0"/>
      <dgm:spPr/>
    </dgm:pt>
    <dgm:pt modelId="{891C656D-10F8-4401-B8E6-53688B830AFF}" type="pres">
      <dgm:prSet presAssocID="{E4446712-79DB-4618-A705-1185D4B069F5}" presName="parTx" presStyleLbl="node1" presStyleIdx="5" presStyleCnt="7" custLinFactNeighborX="-474" custLinFactNeighborY="1031">
        <dgm:presLayoutVars>
          <dgm:chMax val="0"/>
          <dgm:chPref val="0"/>
          <dgm:bulletEnabled val="1"/>
        </dgm:presLayoutVars>
      </dgm:prSet>
      <dgm:spPr/>
    </dgm:pt>
    <dgm:pt modelId="{D3E821C4-8420-435A-BEC9-44C1F94719E5}" type="pres">
      <dgm:prSet presAssocID="{E4446712-79DB-4618-A705-1185D4B069F5}" presName="desTx" presStyleLbl="revTx" presStyleIdx="5" presStyleCnt="7" custScaleX="124276">
        <dgm:presLayoutVars>
          <dgm:bulletEnabled val="1"/>
        </dgm:presLayoutVars>
      </dgm:prSet>
      <dgm:spPr/>
    </dgm:pt>
    <dgm:pt modelId="{3B9BE833-2E02-44EF-B33A-2737D2BB9145}" type="pres">
      <dgm:prSet presAssocID="{8E8943B5-487E-435D-8A93-B14291B608D7}" presName="space" presStyleCnt="0"/>
      <dgm:spPr/>
    </dgm:pt>
    <dgm:pt modelId="{825B9FB6-C214-4F8C-9A35-FA0FE1561695}" type="pres">
      <dgm:prSet presAssocID="{A0667C76-ACBF-497D-AF0F-6EC4299DDF22}" presName="composite" presStyleCnt="0"/>
      <dgm:spPr/>
    </dgm:pt>
    <dgm:pt modelId="{4725E31B-BB81-4E22-9929-027D372DA1B8}" type="pres">
      <dgm:prSet presAssocID="{A0667C76-ACBF-497D-AF0F-6EC4299DDF22}" presName="parTx" presStyleLbl="node1" presStyleIdx="6" presStyleCnt="7">
        <dgm:presLayoutVars>
          <dgm:chMax val="0"/>
          <dgm:chPref val="0"/>
          <dgm:bulletEnabled val="1"/>
        </dgm:presLayoutVars>
      </dgm:prSet>
      <dgm:spPr/>
    </dgm:pt>
    <dgm:pt modelId="{BDFF16D7-9119-4B86-912F-CAF6D1DAE660}" type="pres">
      <dgm:prSet presAssocID="{A0667C76-ACBF-497D-AF0F-6EC4299DDF22}" presName="desTx" presStyleLbl="revTx" presStyleIdx="6" presStyleCnt="7">
        <dgm:presLayoutVars>
          <dgm:bulletEnabled val="1"/>
        </dgm:presLayoutVars>
      </dgm:prSet>
      <dgm:spPr/>
    </dgm:pt>
  </dgm:ptLst>
  <dgm:cxnLst>
    <dgm:cxn modelId="{7AEB8C05-86DF-41E4-97C4-67D7D371C26B}" type="presOf" srcId="{CD8CDEBB-0CAD-4541-AD2E-910BDA70ACD4}" destId="{F995D606-D1FD-486F-9ECA-329D37F2FE08}" srcOrd="0" destOrd="0" presId="urn:microsoft.com/office/officeart/2005/8/layout/chevron1"/>
    <dgm:cxn modelId="{D3ED6317-E46A-43BC-B5BD-4C1C5AA6570C}" type="presOf" srcId="{16CD518F-CCAC-4A68-A001-6AC634768072}" destId="{B41E0D65-CB10-4B0E-8D13-D04F437B2740}" srcOrd="0" destOrd="0" presId="urn:microsoft.com/office/officeart/2005/8/layout/chevron1"/>
    <dgm:cxn modelId="{692B0E22-11C0-439B-B429-01AA0D249E4D}" srcId="{C704CD3D-22DD-40AC-9173-EA1F8F1660DA}" destId="{FEE14D2C-CD92-4FA2-B06C-95A4136ABEBC}" srcOrd="0" destOrd="0" parTransId="{C3B905FF-0EAF-4ED0-9E25-7FEFC079BB5B}" sibTransId="{70226BBC-40AF-4D53-AD1F-9B387C7B8C10}"/>
    <dgm:cxn modelId="{0C820C39-A341-4A5A-BBA4-C168FB7A80A8}" type="presOf" srcId="{C3F49FD6-8ECE-4D8C-A4E3-972A936C989F}" destId="{73328C0E-7041-463B-A07C-125F1E44BB58}" srcOrd="0" destOrd="0" presId="urn:microsoft.com/office/officeart/2005/8/layout/chevron1"/>
    <dgm:cxn modelId="{B4E7503C-CA9F-49D5-9659-5A7B02E3776B}" type="presOf" srcId="{A84F3AD5-F63F-4AE0-AB50-5CCD88CC6EE3}" destId="{D3E821C4-8420-435A-BEC9-44C1F94719E5}" srcOrd="0" destOrd="0" presId="urn:microsoft.com/office/officeart/2005/8/layout/chevron1"/>
    <dgm:cxn modelId="{92C85D5D-B407-4F34-8407-4BAC585FDB28}" srcId="{CD8CDEBB-0CAD-4541-AD2E-910BDA70ACD4}" destId="{57857103-FF43-4C23-AD69-4416170FF015}" srcOrd="2" destOrd="0" parTransId="{98CCD3AC-EFF7-4EF1-BC2D-C7F31E65C2FA}" sibTransId="{0E4CF63C-2B06-45E2-89A5-A47CBCDD50C9}"/>
    <dgm:cxn modelId="{3F39CA62-C2F6-450A-8BD3-0160209D6986}" srcId="{CD8CDEBB-0CAD-4541-AD2E-910BDA70ACD4}" destId="{47BA8E7F-73C4-40CB-9347-57270669DAC0}" srcOrd="1" destOrd="0" parTransId="{3DBD91C2-8721-495A-B82A-42D1D356E500}" sibTransId="{B101DAD0-79CF-497A-90FB-35AC9DE0577F}"/>
    <dgm:cxn modelId="{A4BB4A69-77BD-433A-82A5-24C2D61273A5}" type="presOf" srcId="{B23E0D64-5D68-4151-8BDF-392B5DC83ECE}" destId="{B9495F71-BD2E-4B2C-8508-F53DA81F0202}" srcOrd="0" destOrd="0" presId="urn:microsoft.com/office/officeart/2005/8/layout/chevron1"/>
    <dgm:cxn modelId="{8C2EC349-7768-4729-A5A9-BF41A86EFCE6}" srcId="{CD8CDEBB-0CAD-4541-AD2E-910BDA70ACD4}" destId="{C704CD3D-22DD-40AC-9173-EA1F8F1660DA}" srcOrd="4" destOrd="0" parTransId="{4041F730-8B30-4D81-AEEB-943C4DF816D8}" sibTransId="{AC056692-6317-444A-8875-6DDBB3BA0892}"/>
    <dgm:cxn modelId="{01746C6B-9E28-4CB9-AC64-8849F59A1E21}" type="presOf" srcId="{E4446712-79DB-4618-A705-1185D4B069F5}" destId="{891C656D-10F8-4401-B8E6-53688B830AFF}" srcOrd="0" destOrd="0" presId="urn:microsoft.com/office/officeart/2005/8/layout/chevron1"/>
    <dgm:cxn modelId="{C0FC0B52-CADA-421E-AD6E-2EA71357AF89}" type="presOf" srcId="{57857103-FF43-4C23-AD69-4416170FF015}" destId="{363DA65A-2D8F-4854-87B2-8B024CFBAF52}" srcOrd="0" destOrd="0" presId="urn:microsoft.com/office/officeart/2005/8/layout/chevron1"/>
    <dgm:cxn modelId="{E7946753-83D5-4B3F-8B24-C5B85E96ED61}" srcId="{A0667C76-ACBF-497D-AF0F-6EC4299DDF22}" destId="{1CA6DB9E-51C4-4D33-8068-D44CAE6C6533}" srcOrd="0" destOrd="0" parTransId="{E1B52325-E3E4-4EBE-89E2-DB84A15E348A}" sibTransId="{AC245DD8-D364-4049-AA73-A4CC48C3C028}"/>
    <dgm:cxn modelId="{86DE5E74-ADF2-4EC5-92DE-92BA4D451BE3}" srcId="{492BCDE9-1DE4-4824-B95C-FCD95F10B9D4}" destId="{ECFA0088-CA77-4789-9C86-15BE5185B572}" srcOrd="0" destOrd="0" parTransId="{70E2B07A-8D92-47C6-B851-C4359B6A61C0}" sibTransId="{D9E882D9-849D-40A7-99DF-11DDD67CFE70}"/>
    <dgm:cxn modelId="{89909576-CB80-400A-A940-BB061C10FC91}" srcId="{57857103-FF43-4C23-AD69-4416170FF015}" destId="{16CD518F-CCAC-4A68-A001-6AC634768072}" srcOrd="0" destOrd="0" parTransId="{F952C5A0-A038-43D9-9885-2B70EE0A2A56}" sibTransId="{7AB39540-6E27-4FA3-BF2C-4AE9A10528C2}"/>
    <dgm:cxn modelId="{5D6E1077-62E2-433E-9ED2-C509DC73D1BD}" type="presOf" srcId="{47BA8E7F-73C4-40CB-9347-57270669DAC0}" destId="{FBFC9445-CF05-4EC0-9CD0-088F768EF34C}" srcOrd="0" destOrd="0" presId="urn:microsoft.com/office/officeart/2005/8/layout/chevron1"/>
    <dgm:cxn modelId="{E949F580-DA7B-4CD7-B4EF-78D42FA56078}" type="presOf" srcId="{A0667C76-ACBF-497D-AF0F-6EC4299DDF22}" destId="{4725E31B-BB81-4E22-9929-027D372DA1B8}" srcOrd="0" destOrd="0" presId="urn:microsoft.com/office/officeart/2005/8/layout/chevron1"/>
    <dgm:cxn modelId="{40DB4A85-6678-47DE-AF6D-73325A6BD999}" srcId="{CD8CDEBB-0CAD-4541-AD2E-910BDA70ACD4}" destId="{492BCDE9-1DE4-4824-B95C-FCD95F10B9D4}" srcOrd="0" destOrd="0" parTransId="{E03248BC-99F2-4129-B384-E8067473127E}" sibTransId="{E867146D-AB2D-449C-9B95-6F055A27FB08}"/>
    <dgm:cxn modelId="{5C4BCC86-2E32-4C66-9481-F5DCBA0BECD8}" type="presOf" srcId="{1CA6DB9E-51C4-4D33-8068-D44CAE6C6533}" destId="{BDFF16D7-9119-4B86-912F-CAF6D1DAE660}" srcOrd="0" destOrd="0" presId="urn:microsoft.com/office/officeart/2005/8/layout/chevron1"/>
    <dgm:cxn modelId="{94A7CD88-4B94-4234-B815-86BCC3D1F55F}" srcId="{CD8CDEBB-0CAD-4541-AD2E-910BDA70ACD4}" destId="{C3F49FD6-8ECE-4D8C-A4E3-972A936C989F}" srcOrd="3" destOrd="0" parTransId="{5C8C36E1-12A5-4F27-9C5C-F7097A13AF43}" sibTransId="{73608EFF-7127-4B66-B539-C7D08F0D1094}"/>
    <dgm:cxn modelId="{9169758E-315C-4111-B263-A8AAC754CA5C}" type="presOf" srcId="{492BCDE9-1DE4-4824-B95C-FCD95F10B9D4}" destId="{A4F2EFFF-E71C-4D1D-8165-AABF29F725C3}" srcOrd="0" destOrd="0" presId="urn:microsoft.com/office/officeart/2005/8/layout/chevron1"/>
    <dgm:cxn modelId="{FE7540A1-B822-4192-83EC-183D5375FD21}" type="presOf" srcId="{FEE14D2C-CD92-4FA2-B06C-95A4136ABEBC}" destId="{4027968B-F273-4A8B-8286-267486FD4EDD}" srcOrd="0" destOrd="0" presId="urn:microsoft.com/office/officeart/2005/8/layout/chevron1"/>
    <dgm:cxn modelId="{96F7B6B2-7774-4D5F-84B1-76BE7AB9214C}" srcId="{CD8CDEBB-0CAD-4541-AD2E-910BDA70ACD4}" destId="{E4446712-79DB-4618-A705-1185D4B069F5}" srcOrd="5" destOrd="0" parTransId="{5F163730-64D7-4464-A45F-67A6ABDB3506}" sibTransId="{8E8943B5-487E-435D-8A93-B14291B608D7}"/>
    <dgm:cxn modelId="{9F3BA6B7-6BB3-431F-B153-349911E856E6}" type="presOf" srcId="{D05120C0-C781-4341-91F7-5EE619952B96}" destId="{D62FA921-D335-4EB5-B33D-C96819512FC3}" srcOrd="0" destOrd="0" presId="urn:microsoft.com/office/officeart/2005/8/layout/chevron1"/>
    <dgm:cxn modelId="{19AFB0D5-3819-4BA7-8BB0-868F1F4A0545}" srcId="{E4446712-79DB-4618-A705-1185D4B069F5}" destId="{A84F3AD5-F63F-4AE0-AB50-5CCD88CC6EE3}" srcOrd="0" destOrd="0" parTransId="{A2265CD6-14B6-4763-9806-C041404F0CF7}" sibTransId="{06AD9CC9-95B0-433B-911D-5CC13AF363F3}"/>
    <dgm:cxn modelId="{4B4796D7-902C-402F-A83D-F49BADF022B4}" srcId="{C3F49FD6-8ECE-4D8C-A4E3-972A936C989F}" destId="{B23E0D64-5D68-4151-8BDF-392B5DC83ECE}" srcOrd="0" destOrd="0" parTransId="{7AAA169A-B2C9-4F4F-BD03-8B34E5905B08}" sibTransId="{E9DC89A9-FA73-4A55-A74E-BB48456FB215}"/>
    <dgm:cxn modelId="{B21B74DE-4EC3-4254-9F7B-EE0A51812061}" srcId="{CD8CDEBB-0CAD-4541-AD2E-910BDA70ACD4}" destId="{A0667C76-ACBF-497D-AF0F-6EC4299DDF22}" srcOrd="6" destOrd="0" parTransId="{89903C7D-787F-41D7-9A8A-780C9D4D5EA6}" sibTransId="{046C04EB-422A-430F-A0D9-9057447F1EEE}"/>
    <dgm:cxn modelId="{D26C9EE3-6B82-460B-9DD1-485525FA0EA6}" type="presOf" srcId="{C704CD3D-22DD-40AC-9173-EA1F8F1660DA}" destId="{02376B32-E48A-42AE-AEA2-1E980BBC476D}" srcOrd="0" destOrd="0" presId="urn:microsoft.com/office/officeart/2005/8/layout/chevron1"/>
    <dgm:cxn modelId="{681E9EE9-7C02-4987-AEC4-F81BDD88C1C8}" srcId="{47BA8E7F-73C4-40CB-9347-57270669DAC0}" destId="{D05120C0-C781-4341-91F7-5EE619952B96}" srcOrd="0" destOrd="0" parTransId="{87AB70DD-4653-47A3-99CB-5415BBB45584}" sibTransId="{F54037FF-56F8-4DD2-9894-A3A032ED53CF}"/>
    <dgm:cxn modelId="{AAC537FD-F1C9-40A8-9FCD-CC06D6DCED4E}" type="presOf" srcId="{ECFA0088-CA77-4789-9C86-15BE5185B572}" destId="{AD1B4B3C-A6EA-498F-AEFA-3A2151C29733}" srcOrd="0" destOrd="0" presId="urn:microsoft.com/office/officeart/2005/8/layout/chevron1"/>
    <dgm:cxn modelId="{7819920B-4FC5-4C67-8564-49A8FAD41998}" type="presParOf" srcId="{F995D606-D1FD-486F-9ECA-329D37F2FE08}" destId="{9F7A782E-5438-49CD-85EC-7F380D7C6188}" srcOrd="0" destOrd="0" presId="urn:microsoft.com/office/officeart/2005/8/layout/chevron1"/>
    <dgm:cxn modelId="{7B3D2A8C-BBFA-45AF-B7C5-36AD8DC0E19E}" type="presParOf" srcId="{9F7A782E-5438-49CD-85EC-7F380D7C6188}" destId="{A4F2EFFF-E71C-4D1D-8165-AABF29F725C3}" srcOrd="0" destOrd="0" presId="urn:microsoft.com/office/officeart/2005/8/layout/chevron1"/>
    <dgm:cxn modelId="{0E8CA721-267F-41FC-89B4-DAD86C4BCC9F}" type="presParOf" srcId="{9F7A782E-5438-49CD-85EC-7F380D7C6188}" destId="{AD1B4B3C-A6EA-498F-AEFA-3A2151C29733}" srcOrd="1" destOrd="0" presId="urn:microsoft.com/office/officeart/2005/8/layout/chevron1"/>
    <dgm:cxn modelId="{8C200014-0733-4BAD-85DF-F798EC49577E}" type="presParOf" srcId="{F995D606-D1FD-486F-9ECA-329D37F2FE08}" destId="{D7A5666A-704D-4D36-A9A1-DCD7F15A6BA4}" srcOrd="1" destOrd="0" presId="urn:microsoft.com/office/officeart/2005/8/layout/chevron1"/>
    <dgm:cxn modelId="{1930131D-580A-4F27-A548-A8E91959CF6E}" type="presParOf" srcId="{F995D606-D1FD-486F-9ECA-329D37F2FE08}" destId="{D1F63C6D-A1F9-433F-B783-BE851AB52639}" srcOrd="2" destOrd="0" presId="urn:microsoft.com/office/officeart/2005/8/layout/chevron1"/>
    <dgm:cxn modelId="{78C8BE25-8696-4051-8E21-589BFF9E6215}" type="presParOf" srcId="{D1F63C6D-A1F9-433F-B783-BE851AB52639}" destId="{FBFC9445-CF05-4EC0-9CD0-088F768EF34C}" srcOrd="0" destOrd="0" presId="urn:microsoft.com/office/officeart/2005/8/layout/chevron1"/>
    <dgm:cxn modelId="{3DDF1A94-3EDD-43F0-8912-E202BE0E714C}" type="presParOf" srcId="{D1F63C6D-A1F9-433F-B783-BE851AB52639}" destId="{D62FA921-D335-4EB5-B33D-C96819512FC3}" srcOrd="1" destOrd="0" presId="urn:microsoft.com/office/officeart/2005/8/layout/chevron1"/>
    <dgm:cxn modelId="{E37E8179-7D8E-439B-B282-165D1831F48A}" type="presParOf" srcId="{F995D606-D1FD-486F-9ECA-329D37F2FE08}" destId="{DF2AA85A-BAF8-46A0-9F7F-16CC30AC5996}" srcOrd="3" destOrd="0" presId="urn:microsoft.com/office/officeart/2005/8/layout/chevron1"/>
    <dgm:cxn modelId="{B2E49D46-34E9-4C90-97AB-C27485EDE8EA}" type="presParOf" srcId="{F995D606-D1FD-486F-9ECA-329D37F2FE08}" destId="{4F0829EA-15AF-4E78-85A3-2A937D2D135D}" srcOrd="4" destOrd="0" presId="urn:microsoft.com/office/officeart/2005/8/layout/chevron1"/>
    <dgm:cxn modelId="{F4EDA84B-ECC0-4C1C-96A1-8F37788252E9}" type="presParOf" srcId="{4F0829EA-15AF-4E78-85A3-2A937D2D135D}" destId="{363DA65A-2D8F-4854-87B2-8B024CFBAF52}" srcOrd="0" destOrd="0" presId="urn:microsoft.com/office/officeart/2005/8/layout/chevron1"/>
    <dgm:cxn modelId="{EB40D066-C847-4242-99E6-1CDDDBF233C7}" type="presParOf" srcId="{4F0829EA-15AF-4E78-85A3-2A937D2D135D}" destId="{B41E0D65-CB10-4B0E-8D13-D04F437B2740}" srcOrd="1" destOrd="0" presId="urn:microsoft.com/office/officeart/2005/8/layout/chevron1"/>
    <dgm:cxn modelId="{14958DE4-7D9E-41C3-9F69-086F103F384D}" type="presParOf" srcId="{F995D606-D1FD-486F-9ECA-329D37F2FE08}" destId="{67237C80-8F26-4528-9FC6-422CBA9D4AA0}" srcOrd="5" destOrd="0" presId="urn:microsoft.com/office/officeart/2005/8/layout/chevron1"/>
    <dgm:cxn modelId="{39176C44-33BD-4BDD-8DEE-E6E6C0BFF8ED}" type="presParOf" srcId="{F995D606-D1FD-486F-9ECA-329D37F2FE08}" destId="{ACB1A5B6-BEE5-4A4E-8EA9-04E2B4D6F3BC}" srcOrd="6" destOrd="0" presId="urn:microsoft.com/office/officeart/2005/8/layout/chevron1"/>
    <dgm:cxn modelId="{683FB59D-3FAA-4652-96CF-7CDD9A670CE2}" type="presParOf" srcId="{ACB1A5B6-BEE5-4A4E-8EA9-04E2B4D6F3BC}" destId="{73328C0E-7041-463B-A07C-125F1E44BB58}" srcOrd="0" destOrd="0" presId="urn:microsoft.com/office/officeart/2005/8/layout/chevron1"/>
    <dgm:cxn modelId="{08FB2CAC-2292-453F-8B7A-69AFE260583F}" type="presParOf" srcId="{ACB1A5B6-BEE5-4A4E-8EA9-04E2B4D6F3BC}" destId="{B9495F71-BD2E-4B2C-8508-F53DA81F0202}" srcOrd="1" destOrd="0" presId="urn:microsoft.com/office/officeart/2005/8/layout/chevron1"/>
    <dgm:cxn modelId="{AC7DB217-A36B-4200-B49C-3B1F8D6A4A89}" type="presParOf" srcId="{F995D606-D1FD-486F-9ECA-329D37F2FE08}" destId="{632FF971-E267-49F2-AED2-CF64C095159F}" srcOrd="7" destOrd="0" presId="urn:microsoft.com/office/officeart/2005/8/layout/chevron1"/>
    <dgm:cxn modelId="{3C46FDE2-D524-4489-B723-A6C607B54CA1}" type="presParOf" srcId="{F995D606-D1FD-486F-9ECA-329D37F2FE08}" destId="{B74BF720-4437-4F0D-8B19-E6650522A6DC}" srcOrd="8" destOrd="0" presId="urn:microsoft.com/office/officeart/2005/8/layout/chevron1"/>
    <dgm:cxn modelId="{B7F660D9-33FD-4BAD-8609-60856A3060D6}" type="presParOf" srcId="{B74BF720-4437-4F0D-8B19-E6650522A6DC}" destId="{02376B32-E48A-42AE-AEA2-1E980BBC476D}" srcOrd="0" destOrd="0" presId="urn:microsoft.com/office/officeart/2005/8/layout/chevron1"/>
    <dgm:cxn modelId="{08ABE5DF-2ECE-4992-9373-F65D73E6FD07}" type="presParOf" srcId="{B74BF720-4437-4F0D-8B19-E6650522A6DC}" destId="{4027968B-F273-4A8B-8286-267486FD4EDD}" srcOrd="1" destOrd="0" presId="urn:microsoft.com/office/officeart/2005/8/layout/chevron1"/>
    <dgm:cxn modelId="{C7F4C7F3-37E6-4B57-8412-61F23DD3CA82}" type="presParOf" srcId="{F995D606-D1FD-486F-9ECA-329D37F2FE08}" destId="{11DFFBC2-0DAD-4216-AFFF-EAECFA83BCD6}" srcOrd="9" destOrd="0" presId="urn:microsoft.com/office/officeart/2005/8/layout/chevron1"/>
    <dgm:cxn modelId="{208EAA84-6544-4E01-82C5-3A423614BBF9}" type="presParOf" srcId="{F995D606-D1FD-486F-9ECA-329D37F2FE08}" destId="{BA1BD233-A11B-48CF-A6E2-55F6E240B531}" srcOrd="10" destOrd="0" presId="urn:microsoft.com/office/officeart/2005/8/layout/chevron1"/>
    <dgm:cxn modelId="{7092F237-3EF2-4CC6-9815-F246EA27F744}" type="presParOf" srcId="{BA1BD233-A11B-48CF-A6E2-55F6E240B531}" destId="{891C656D-10F8-4401-B8E6-53688B830AFF}" srcOrd="0" destOrd="0" presId="urn:microsoft.com/office/officeart/2005/8/layout/chevron1"/>
    <dgm:cxn modelId="{628FA34B-974C-4D98-B217-F27EA524A41D}" type="presParOf" srcId="{BA1BD233-A11B-48CF-A6E2-55F6E240B531}" destId="{D3E821C4-8420-435A-BEC9-44C1F94719E5}" srcOrd="1" destOrd="0" presId="urn:microsoft.com/office/officeart/2005/8/layout/chevron1"/>
    <dgm:cxn modelId="{23170B69-DF20-409D-8743-F0ABE7D3D0A5}" type="presParOf" srcId="{F995D606-D1FD-486F-9ECA-329D37F2FE08}" destId="{3B9BE833-2E02-44EF-B33A-2737D2BB9145}" srcOrd="11" destOrd="0" presId="urn:microsoft.com/office/officeart/2005/8/layout/chevron1"/>
    <dgm:cxn modelId="{F655A41B-E275-4824-A4EB-2237A7B995F8}" type="presParOf" srcId="{F995D606-D1FD-486F-9ECA-329D37F2FE08}" destId="{825B9FB6-C214-4F8C-9A35-FA0FE1561695}" srcOrd="12" destOrd="0" presId="urn:microsoft.com/office/officeart/2005/8/layout/chevron1"/>
    <dgm:cxn modelId="{B302999D-3698-4905-9599-E0E8829F45BB}" type="presParOf" srcId="{825B9FB6-C214-4F8C-9A35-FA0FE1561695}" destId="{4725E31B-BB81-4E22-9929-027D372DA1B8}" srcOrd="0" destOrd="0" presId="urn:microsoft.com/office/officeart/2005/8/layout/chevron1"/>
    <dgm:cxn modelId="{34107D21-0EED-406D-B841-2460D5154C43}" type="presParOf" srcId="{825B9FB6-C214-4F8C-9A35-FA0FE1561695}" destId="{BDFF16D7-9119-4B86-912F-CAF6D1DAE660}"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2EFFF-E71C-4D1D-8165-AABF29F725C3}">
      <dsp:nvSpPr>
        <dsp:cNvPr id="0" name=""/>
        <dsp:cNvSpPr/>
      </dsp:nvSpPr>
      <dsp:spPr>
        <a:xfrm>
          <a:off x="141210" y="1359448"/>
          <a:ext cx="1842975" cy="73719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1986</a:t>
          </a:r>
        </a:p>
      </dsp:txBody>
      <dsp:txXfrm>
        <a:off x="509805" y="1359448"/>
        <a:ext cx="1105785" cy="737190"/>
      </dsp:txXfrm>
    </dsp:sp>
    <dsp:sp modelId="{AD1B4B3C-A6EA-498F-AEFA-3A2151C29733}">
      <dsp:nvSpPr>
        <dsp:cNvPr id="0" name=""/>
        <dsp:cNvSpPr/>
      </dsp:nvSpPr>
      <dsp:spPr>
        <a:xfrm>
          <a:off x="5147" y="2188787"/>
          <a:ext cx="1746507" cy="19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NIH establishes policy encouraging researchers to include women in studies</a:t>
          </a:r>
        </a:p>
      </dsp:txBody>
      <dsp:txXfrm>
        <a:off x="5147" y="2188787"/>
        <a:ext cx="1746507" cy="1908000"/>
      </dsp:txXfrm>
    </dsp:sp>
    <dsp:sp modelId="{FBFC9445-CF05-4EC0-9CD0-088F768EF34C}">
      <dsp:nvSpPr>
        <dsp:cNvPr id="0" name=""/>
        <dsp:cNvSpPr/>
      </dsp:nvSpPr>
      <dsp:spPr>
        <a:xfrm>
          <a:off x="1768186" y="1359448"/>
          <a:ext cx="1842975" cy="73719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1993</a:t>
          </a:r>
        </a:p>
      </dsp:txBody>
      <dsp:txXfrm>
        <a:off x="2136781" y="1359448"/>
        <a:ext cx="1105785" cy="737190"/>
      </dsp:txXfrm>
    </dsp:sp>
    <dsp:sp modelId="{D62FA921-D335-4EB5-B33D-C96819512FC3}">
      <dsp:nvSpPr>
        <dsp:cNvPr id="0" name=""/>
        <dsp:cNvSpPr/>
      </dsp:nvSpPr>
      <dsp:spPr>
        <a:xfrm>
          <a:off x="1768186" y="2188787"/>
          <a:ext cx="1474380" cy="19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hlinkClick xmlns:r="http://schemas.openxmlformats.org/officeDocument/2006/relationships" r:id="rId1"/>
            </a:rPr>
            <a:t>PL103-43</a:t>
          </a:r>
          <a:r>
            <a:rPr lang="en-US" sz="1800" kern="1200" dirty="0"/>
            <a:t> requires inclusion of women and minorities in NIH clinical research</a:t>
          </a:r>
        </a:p>
      </dsp:txBody>
      <dsp:txXfrm>
        <a:off x="1768186" y="2188787"/>
        <a:ext cx="1474380" cy="1908000"/>
      </dsp:txXfrm>
    </dsp:sp>
    <dsp:sp modelId="{363DA65A-2D8F-4854-87B2-8B024CFBAF52}">
      <dsp:nvSpPr>
        <dsp:cNvPr id="0" name=""/>
        <dsp:cNvSpPr/>
      </dsp:nvSpPr>
      <dsp:spPr>
        <a:xfrm>
          <a:off x="3395162" y="1359448"/>
          <a:ext cx="1842975" cy="73719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1998</a:t>
          </a:r>
        </a:p>
      </dsp:txBody>
      <dsp:txXfrm>
        <a:off x="3763757" y="1359448"/>
        <a:ext cx="1105785" cy="737190"/>
      </dsp:txXfrm>
    </dsp:sp>
    <dsp:sp modelId="{B41E0D65-CB10-4B0E-8D13-D04F437B2740}">
      <dsp:nvSpPr>
        <dsp:cNvPr id="0" name=""/>
        <dsp:cNvSpPr/>
      </dsp:nvSpPr>
      <dsp:spPr>
        <a:xfrm>
          <a:off x="3395162" y="2188787"/>
          <a:ext cx="1474380" cy="19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kern="1200" dirty="0"/>
            <a:t>NIH issues </a:t>
          </a:r>
          <a:r>
            <a:rPr lang="en-US" sz="1800" b="0" kern="1200" dirty="0">
              <a:hlinkClick xmlns:r="http://schemas.openxmlformats.org/officeDocument/2006/relationships" r:id="rId2"/>
            </a:rPr>
            <a:t>policy</a:t>
          </a:r>
          <a:r>
            <a:rPr lang="en-US" sz="1800" b="0" kern="1200" dirty="0"/>
            <a:t> requiring inclusion of children in NIH clinical research</a:t>
          </a:r>
        </a:p>
      </dsp:txBody>
      <dsp:txXfrm>
        <a:off x="3395162" y="2188787"/>
        <a:ext cx="1474380" cy="1908000"/>
      </dsp:txXfrm>
    </dsp:sp>
    <dsp:sp modelId="{73328C0E-7041-463B-A07C-125F1E44BB58}">
      <dsp:nvSpPr>
        <dsp:cNvPr id="0" name=""/>
        <dsp:cNvSpPr/>
      </dsp:nvSpPr>
      <dsp:spPr>
        <a:xfrm>
          <a:off x="5022138" y="1359448"/>
          <a:ext cx="1842975" cy="73719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2015</a:t>
          </a:r>
        </a:p>
      </dsp:txBody>
      <dsp:txXfrm>
        <a:off x="5390733" y="1359448"/>
        <a:ext cx="1105785" cy="737190"/>
      </dsp:txXfrm>
    </dsp:sp>
    <dsp:sp modelId="{B9495F71-BD2E-4B2C-8508-F53DA81F0202}">
      <dsp:nvSpPr>
        <dsp:cNvPr id="0" name=""/>
        <dsp:cNvSpPr/>
      </dsp:nvSpPr>
      <dsp:spPr>
        <a:xfrm>
          <a:off x="5022138" y="2188787"/>
          <a:ext cx="1474380" cy="19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kern="1200" dirty="0"/>
            <a:t>NIH </a:t>
          </a:r>
          <a:r>
            <a:rPr lang="en-US" sz="1800" b="0" kern="1200" dirty="0">
              <a:hlinkClick xmlns:r="http://schemas.openxmlformats.org/officeDocument/2006/relationships" r:id="rId3"/>
            </a:rPr>
            <a:t>changes</a:t>
          </a:r>
          <a:r>
            <a:rPr lang="en-US" sz="1800" b="0" kern="1200" dirty="0"/>
            <a:t> definition of child to individuals under 18</a:t>
          </a:r>
        </a:p>
      </dsp:txBody>
      <dsp:txXfrm>
        <a:off x="5022138" y="2188787"/>
        <a:ext cx="1474380" cy="1908000"/>
      </dsp:txXfrm>
    </dsp:sp>
    <dsp:sp modelId="{02376B32-E48A-42AE-AEA2-1E980BBC476D}">
      <dsp:nvSpPr>
        <dsp:cNvPr id="0" name=""/>
        <dsp:cNvSpPr/>
      </dsp:nvSpPr>
      <dsp:spPr>
        <a:xfrm>
          <a:off x="6758564" y="1359448"/>
          <a:ext cx="1842975" cy="73719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2016</a:t>
          </a:r>
        </a:p>
      </dsp:txBody>
      <dsp:txXfrm>
        <a:off x="7127159" y="1359448"/>
        <a:ext cx="1105785" cy="737190"/>
      </dsp:txXfrm>
    </dsp:sp>
    <dsp:sp modelId="{4027968B-F273-4A8B-8286-267486FD4EDD}">
      <dsp:nvSpPr>
        <dsp:cNvPr id="0" name=""/>
        <dsp:cNvSpPr/>
      </dsp:nvSpPr>
      <dsp:spPr>
        <a:xfrm>
          <a:off x="6649114" y="2188787"/>
          <a:ext cx="1693282" cy="19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kern="1200" dirty="0"/>
            <a:t>21</a:t>
          </a:r>
          <a:r>
            <a:rPr lang="en-US" sz="1800" b="0" kern="1200" baseline="30000" dirty="0"/>
            <a:t>st</a:t>
          </a:r>
          <a:r>
            <a:rPr lang="en-US" sz="1800" b="0" kern="1200" dirty="0"/>
            <a:t> Century Cures Act includes new requirements for inclusion</a:t>
          </a:r>
        </a:p>
      </dsp:txBody>
      <dsp:txXfrm>
        <a:off x="6649114" y="2188787"/>
        <a:ext cx="1693282" cy="1908000"/>
      </dsp:txXfrm>
    </dsp:sp>
    <dsp:sp modelId="{891C656D-10F8-4401-B8E6-53688B830AFF}">
      <dsp:nvSpPr>
        <dsp:cNvPr id="0" name=""/>
        <dsp:cNvSpPr/>
      </dsp:nvSpPr>
      <dsp:spPr>
        <a:xfrm>
          <a:off x="8555765" y="1367048"/>
          <a:ext cx="1842975" cy="73719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2017</a:t>
          </a:r>
        </a:p>
      </dsp:txBody>
      <dsp:txXfrm>
        <a:off x="8924360" y="1367048"/>
        <a:ext cx="1105785" cy="737190"/>
      </dsp:txXfrm>
    </dsp:sp>
    <dsp:sp modelId="{D3E821C4-8420-435A-BEC9-44C1F94719E5}">
      <dsp:nvSpPr>
        <dsp:cNvPr id="0" name=""/>
        <dsp:cNvSpPr/>
      </dsp:nvSpPr>
      <dsp:spPr>
        <a:xfrm>
          <a:off x="8385540" y="2188787"/>
          <a:ext cx="1832301" cy="19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NIH </a:t>
          </a:r>
          <a:r>
            <a:rPr lang="en-US" sz="1800" b="0" kern="1200" dirty="0">
              <a:hlinkClick xmlns:r="http://schemas.openxmlformats.org/officeDocument/2006/relationships" r:id="rId4"/>
            </a:rPr>
            <a:t>requires</a:t>
          </a:r>
          <a:r>
            <a:rPr lang="en-US" sz="1800" b="0" kern="1200" dirty="0"/>
            <a:t> NIH-defined Phase 3 trials report results of analyses in Clinicaltrials.gov</a:t>
          </a:r>
        </a:p>
      </dsp:txBody>
      <dsp:txXfrm>
        <a:off x="8385540" y="2188787"/>
        <a:ext cx="1832301" cy="1908000"/>
      </dsp:txXfrm>
    </dsp:sp>
    <dsp:sp modelId="{4725E31B-BB81-4E22-9929-027D372DA1B8}">
      <dsp:nvSpPr>
        <dsp:cNvPr id="0" name=""/>
        <dsp:cNvSpPr/>
      </dsp:nvSpPr>
      <dsp:spPr>
        <a:xfrm>
          <a:off x="10191476" y="1359448"/>
          <a:ext cx="1842975" cy="73719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2019</a:t>
          </a:r>
        </a:p>
      </dsp:txBody>
      <dsp:txXfrm>
        <a:off x="10560071" y="1359448"/>
        <a:ext cx="1105785" cy="737190"/>
      </dsp:txXfrm>
    </dsp:sp>
    <dsp:sp modelId="{BDFF16D7-9119-4B86-912F-CAF6D1DAE660}">
      <dsp:nvSpPr>
        <dsp:cNvPr id="0" name=""/>
        <dsp:cNvSpPr/>
      </dsp:nvSpPr>
      <dsp:spPr>
        <a:xfrm>
          <a:off x="10191476" y="2188787"/>
          <a:ext cx="1474380" cy="19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hlinkClick xmlns:r="http://schemas.openxmlformats.org/officeDocument/2006/relationships" r:id="rId5"/>
            </a:rPr>
            <a:t>Inclusion Across the Lifespan Policy </a:t>
          </a:r>
          <a:r>
            <a:rPr lang="en-US" sz="1800" b="0" kern="1200" dirty="0"/>
            <a:t>becomes effective</a:t>
          </a:r>
        </a:p>
      </dsp:txBody>
      <dsp:txXfrm>
        <a:off x="10191476" y="2188787"/>
        <a:ext cx="1474380" cy="1908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a:p>
        </p:txBody>
      </p:sp>
      <p:sp>
        <p:nvSpPr>
          <p:cNvPr id="18435" name="Rectangle 3"/>
          <p:cNvSpPr>
            <a:spLocks noGrp="1" noChangeArrowheads="1"/>
          </p:cNvSpPr>
          <p:nvPr>
            <p:ph type="dt" sz="quarter" idx="1"/>
          </p:nvPr>
        </p:nvSpPr>
        <p:spPr bwMode="auto">
          <a:xfrm>
            <a:off x="3927475"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a:p>
        </p:txBody>
      </p:sp>
      <p:sp>
        <p:nvSpPr>
          <p:cNvPr id="18436" name="Rectangle 4"/>
          <p:cNvSpPr>
            <a:spLocks noGrp="1" noChangeArrowheads="1"/>
          </p:cNvSpPr>
          <p:nvPr>
            <p:ph type="ftr" sz="quarter" idx="2"/>
          </p:nvPr>
        </p:nvSpPr>
        <p:spPr bwMode="auto">
          <a:xfrm>
            <a:off x="0"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a:p>
        </p:txBody>
      </p:sp>
      <p:sp>
        <p:nvSpPr>
          <p:cNvPr id="18437" name="Rectangle 5"/>
          <p:cNvSpPr>
            <a:spLocks noGrp="1" noChangeArrowheads="1"/>
          </p:cNvSpPr>
          <p:nvPr>
            <p:ph type="sldNum" sz="quarter" idx="3"/>
          </p:nvPr>
        </p:nvSpPr>
        <p:spPr bwMode="auto">
          <a:xfrm>
            <a:off x="3927475"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AD9DCF04-8AE1-CC49-80A1-1E9496B4418A}" type="slidenum">
              <a:rPr lang="en-US"/>
              <a:pPr/>
              <a:t>‹#›</a:t>
            </a:fld>
            <a:endParaRPr lang="en-US"/>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a:p>
        </p:txBody>
      </p:sp>
      <p:sp>
        <p:nvSpPr>
          <p:cNvPr id="4099"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a:p>
        </p:txBody>
      </p:sp>
      <p:sp>
        <p:nvSpPr>
          <p:cNvPr id="4100" name="Rectangle 4"/>
          <p:cNvSpPr>
            <a:spLocks noGrp="1" noRot="1" noChangeAspect="1" noChangeArrowheads="1" noTextEdit="1"/>
          </p:cNvSpPr>
          <p:nvPr>
            <p:ph type="sldImg" idx="2"/>
          </p:nvPr>
        </p:nvSpPr>
        <p:spPr bwMode="auto">
          <a:xfrm>
            <a:off x="388938" y="692150"/>
            <a:ext cx="6157912"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93738" y="4386263"/>
            <a:ext cx="5546725" cy="415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a:p>
        </p:txBody>
      </p:sp>
      <p:sp>
        <p:nvSpPr>
          <p:cNvPr id="4103" name="Rectangle 7"/>
          <p:cNvSpPr>
            <a:spLocks noGrp="1" noChangeArrowheads="1"/>
          </p:cNvSpPr>
          <p:nvPr>
            <p:ph type="sldNum" sz="quarter" idx="5"/>
          </p:nvPr>
        </p:nvSpPr>
        <p:spPr bwMode="auto">
          <a:xfrm>
            <a:off x="3927475"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EBD98385-F1D5-B84A-ABBF-D8781C4363E8}" type="slidenum">
              <a:rPr lang="en-US"/>
              <a:pPr/>
              <a:t>‹#›</a:t>
            </a:fld>
            <a:endParaRPr lang="en-US"/>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409514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69A42F8-51EB-4155-8681-AB4400E932D7}" type="slidenum">
              <a:rPr lang="en-US" smtClean="0">
                <a:solidFill>
                  <a:prstClr val="black"/>
                </a:solidFill>
              </a:rPr>
              <a:pPr/>
              <a:t>12</a:t>
            </a:fld>
            <a:endParaRPr lang="en-US">
              <a:solidFill>
                <a:prstClr val="black"/>
              </a:solidFill>
            </a:endParaRPr>
          </a:p>
        </p:txBody>
      </p:sp>
      <p:sp>
        <p:nvSpPr>
          <p:cNvPr id="69635" name="Rectangle 7"/>
          <p:cNvSpPr txBox="1">
            <a:spLocks noGrp="1" noChangeArrowheads="1"/>
          </p:cNvSpPr>
          <p:nvPr/>
        </p:nvSpPr>
        <p:spPr bwMode="auto">
          <a:xfrm>
            <a:off x="3938059" y="8774035"/>
            <a:ext cx="3012017" cy="462042"/>
          </a:xfrm>
          <a:prstGeom prst="rect">
            <a:avLst/>
          </a:prstGeom>
          <a:noFill/>
          <a:ln w="9525">
            <a:noFill/>
            <a:miter lim="800000"/>
            <a:headEnd/>
            <a:tailEnd/>
          </a:ln>
        </p:spPr>
        <p:txBody>
          <a:bodyPr lIns="91646" tIns="45822" rIns="91646" bIns="45822" anchor="b"/>
          <a:lstStyle/>
          <a:p>
            <a:pPr algn="r" defTabSz="916229" fontAlgn="base">
              <a:spcBef>
                <a:spcPct val="0"/>
              </a:spcBef>
              <a:spcAft>
                <a:spcPct val="0"/>
              </a:spcAft>
            </a:pPr>
            <a:fld id="{9FEC4D68-A7A1-44F9-B3F9-92082861C986}" type="slidenum">
              <a:rPr lang="en-US" sz="1200">
                <a:solidFill>
                  <a:prstClr val="black"/>
                </a:solidFill>
                <a:latin typeface="Times New Roman" pitchFamily="18" charset="0"/>
                <a:cs typeface="Arial" pitchFamily="34" charset="0"/>
              </a:rPr>
              <a:pPr algn="r" defTabSz="916229" fontAlgn="base">
                <a:spcBef>
                  <a:spcPct val="0"/>
                </a:spcBef>
                <a:spcAft>
                  <a:spcPct val="0"/>
                </a:spcAft>
              </a:pPr>
              <a:t>12</a:t>
            </a:fld>
            <a:endParaRPr lang="en-US" sz="1200" dirty="0">
              <a:solidFill>
                <a:prstClr val="black"/>
              </a:solidFill>
              <a:latin typeface="Times New Roman" pitchFamily="18" charset="0"/>
              <a:cs typeface="Arial" pitchFamily="34" charset="0"/>
            </a:endParaRPr>
          </a:p>
        </p:txBody>
      </p:sp>
      <p:sp>
        <p:nvSpPr>
          <p:cNvPr id="69636" name="Rectangle 2"/>
          <p:cNvSpPr>
            <a:spLocks noGrp="1" noRot="1" noChangeAspect="1" noChangeArrowheads="1" noTextEdit="1"/>
          </p:cNvSpPr>
          <p:nvPr>
            <p:ph type="sldImg"/>
          </p:nvPr>
        </p:nvSpPr>
        <p:spPr>
          <a:xfrm>
            <a:off x="396875" y="692150"/>
            <a:ext cx="6156325" cy="3463925"/>
          </a:xfrm>
          <a:ln/>
        </p:spPr>
      </p:sp>
      <p:sp>
        <p:nvSpPr>
          <p:cNvPr id="69637" name="Rectangle 3"/>
          <p:cNvSpPr>
            <a:spLocks noGrp="1" noChangeArrowheads="1"/>
          </p:cNvSpPr>
          <p:nvPr>
            <p:ph type="body" idx="1"/>
          </p:nvPr>
        </p:nvSpPr>
        <p:spPr>
          <a:xfrm>
            <a:off x="927632" y="4387018"/>
            <a:ext cx="5094812" cy="4156789"/>
          </a:xfrm>
          <a:noFill/>
          <a:ln/>
        </p:spPr>
        <p:txBody>
          <a:bodyPr lIns="91646" tIns="45822" rIns="91646" bIns="45822"/>
          <a:lstStyle/>
          <a:p>
            <a:pPr eaLnBrk="1" hangingPunct="1"/>
            <a:endParaRPr lang="en-US" dirty="0"/>
          </a:p>
        </p:txBody>
      </p:sp>
    </p:spTree>
    <p:extLst>
      <p:ext uri="{BB962C8B-B14F-4D97-AF65-F5344CB8AC3E}">
        <p14:creationId xmlns:p14="http://schemas.microsoft.com/office/powerpoint/2010/main" val="198044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14</a:t>
            </a:fld>
            <a:endParaRPr lang="en-US"/>
          </a:p>
        </p:txBody>
      </p:sp>
    </p:spTree>
    <p:extLst>
      <p:ext uri="{BB962C8B-B14F-4D97-AF65-F5344CB8AC3E}">
        <p14:creationId xmlns:p14="http://schemas.microsoft.com/office/powerpoint/2010/main" val="136579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15</a:t>
            </a:fld>
            <a:endParaRPr lang="en-US"/>
          </a:p>
        </p:txBody>
      </p:sp>
    </p:spTree>
    <p:extLst>
      <p:ext uri="{BB962C8B-B14F-4D97-AF65-F5344CB8AC3E}">
        <p14:creationId xmlns:p14="http://schemas.microsoft.com/office/powerpoint/2010/main" val="3651133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29476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71670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3</a:t>
            </a:fld>
            <a:endParaRPr lang="en-US"/>
          </a:p>
        </p:txBody>
      </p:sp>
    </p:spTree>
    <p:extLst>
      <p:ext uri="{BB962C8B-B14F-4D97-AF65-F5344CB8AC3E}">
        <p14:creationId xmlns:p14="http://schemas.microsoft.com/office/powerpoint/2010/main" val="65682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95993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5</a:t>
            </a:fld>
            <a:endParaRPr lang="en-US"/>
          </a:p>
        </p:txBody>
      </p:sp>
    </p:spTree>
    <p:extLst>
      <p:ext uri="{BB962C8B-B14F-4D97-AF65-F5344CB8AC3E}">
        <p14:creationId xmlns:p14="http://schemas.microsoft.com/office/powerpoint/2010/main" val="81324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FBC5F4-CC37-4B2E-A4A3-FA20E28784A6}" type="slidenum">
              <a:rPr lang="en-US" smtClean="0"/>
              <a:t>6</a:t>
            </a:fld>
            <a:endParaRPr lang="en-US" dirty="0"/>
          </a:p>
        </p:txBody>
      </p:sp>
    </p:spTree>
    <p:extLst>
      <p:ext uri="{BB962C8B-B14F-4D97-AF65-F5344CB8AC3E}">
        <p14:creationId xmlns:p14="http://schemas.microsoft.com/office/powerpoint/2010/main" val="230820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8</a:t>
            </a:fld>
            <a:endParaRPr lang="en-US"/>
          </a:p>
        </p:txBody>
      </p:sp>
    </p:spTree>
    <p:extLst>
      <p:ext uri="{BB962C8B-B14F-4D97-AF65-F5344CB8AC3E}">
        <p14:creationId xmlns:p14="http://schemas.microsoft.com/office/powerpoint/2010/main" val="233420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8587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262675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are separate tables for Planned and Cumulative enrollment data.</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9655CC5B-8896-4C28-8F91-3DA89B55A1E6}" type="slidenum">
              <a:rPr lang="en-US" smtClean="0"/>
              <a:t>11</a:t>
            </a:fld>
            <a:endParaRPr lang="en-US"/>
          </a:p>
        </p:txBody>
      </p:sp>
    </p:spTree>
    <p:extLst>
      <p:ext uri="{BB962C8B-B14F-4D97-AF65-F5344CB8AC3E}">
        <p14:creationId xmlns:p14="http://schemas.microsoft.com/office/powerpoint/2010/main" val="276553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65193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 side title, right side bullets">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EB9E7051-91D7-4FC4-A363-5C7DF6C40F44}"/>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09B9BE3-14D9-46FE-98EF-DECF94A20364}"/>
              </a:ext>
            </a:extLst>
          </p:cNvPr>
          <p:cNvSpPr>
            <a:spLocks noGrp="1"/>
          </p:cNvSpPr>
          <p:nvPr>
            <p:ph type="title" hasCustomPrompt="1"/>
          </p:nvPr>
        </p:nvSpPr>
        <p:spPr>
          <a:xfrm>
            <a:off x="838200" y="365125"/>
            <a:ext cx="3566746" cy="5811837"/>
          </a:xfrm>
        </p:spPr>
        <p:txBody>
          <a:bodyPr/>
          <a:lstStyle>
            <a:lvl1pPr algn="ctr">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AD72AA08-64D2-42DE-AA56-D11EA6446FF0}"/>
              </a:ext>
            </a:extLst>
          </p:cNvPr>
          <p:cNvSpPr>
            <a:spLocks noGrp="1"/>
          </p:cNvSpPr>
          <p:nvPr>
            <p:ph sz="half" idx="1"/>
          </p:nvPr>
        </p:nvSpPr>
        <p:spPr>
          <a:xfrm>
            <a:off x="4847491" y="365125"/>
            <a:ext cx="6802315" cy="5811837"/>
          </a:xfrm>
        </p:spPr>
        <p:txBody>
          <a:bodyPr anchor="ct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9" name="Slide Number Placeholder 5">
            <a:extLst>
              <a:ext uri="{FF2B5EF4-FFF2-40B4-BE49-F238E27FC236}">
                <a16:creationId xmlns:a16="http://schemas.microsoft.com/office/drawing/2014/main" id="{3CD223EE-9D7C-4D8B-9FFF-C66556085D8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0" name="Rectangle 9">
            <a:extLst>
              <a:ext uri="{FF2B5EF4-FFF2-40B4-BE49-F238E27FC236}">
                <a16:creationId xmlns:a16="http://schemas.microsoft.com/office/drawing/2014/main" id="{A0CE4FE7-C7D9-4283-9302-6BA77B606872}"/>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76567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17408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 bl">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30D0FB-6F92-4219-9FE6-DAE0F5BC8793}"/>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8789624-F056-4DE1-837A-A4499C1D05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5" name="Slide Number Placeholder 5">
            <a:extLst>
              <a:ext uri="{FF2B5EF4-FFF2-40B4-BE49-F238E27FC236}">
                <a16:creationId xmlns:a16="http://schemas.microsoft.com/office/drawing/2014/main" id="{EB814721-4941-4465-99E1-E14A4FAB1EFE}"/>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23159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CONTACT US</a:t>
            </a:r>
          </a:p>
        </p:txBody>
      </p:sp>
      <p:pic>
        <p:nvPicPr>
          <p:cNvPr id="12" name="Picture 11">
            <a:extLst>
              <a:ext uri="{FF2B5EF4-FFF2-40B4-BE49-F238E27FC236}">
                <a16:creationId xmlns:a16="http://schemas.microsoft.com/office/drawing/2014/main" id="{8098D1CE-718B-43B5-9116-A2B693921B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1827" y="5825967"/>
            <a:ext cx="4180786" cy="648066"/>
          </a:xfrm>
          <a:prstGeom prst="rect">
            <a:avLst/>
          </a:prstGeom>
        </p:spPr>
      </p:pic>
    </p:spTree>
    <p:extLst>
      <p:ext uri="{BB962C8B-B14F-4D97-AF65-F5344CB8AC3E}">
        <p14:creationId xmlns:p14="http://schemas.microsoft.com/office/powerpoint/2010/main" val="316471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34672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a14="http://schemas.microsoft.com/office/drawing/2010/main" xmlns="">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OER_Master_Logo_2blue.pn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peer/guidelines_general/Review_Human_Subjects_Inclusion.pd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grants.nih.gov/policy/inclusion/lifespan.htm" TargetMode="External"/><Relationship Id="rId4" Type="http://schemas.openxmlformats.org/officeDocument/2006/relationships/hyperlink" Target="https://grants.nih.gov/sites/default/files/IAL-II-Workshop-Report.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pudigitalhistory.wikidot.com/website-review"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wpudigitalhistory.wikidot.com/website-review"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wpudigitalhistory.wikidot.com/website-review"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era.nih.gov/help-tutorials/era-training-hss.ht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funding/women_min/women_min.htm" TargetMode="Externa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hyperlink" Target="https://grants.nih.gov/grants/funding/lifespan/lifespan.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18-014.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grants.nih.gov/grants/guide/notice-files/NOT-OD-18-116.html" TargetMode="External"/><Relationship Id="rId4" Type="http://schemas.openxmlformats.org/officeDocument/2006/relationships/hyperlink" Target="http://www.tonybates.ca/2014/08/22/key-characteristics-of-learners-in-a-digital-age-and-their-influence-on-the-design-of-teaching-and-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hhs.gov/ohrp/policy/cdebiol.html" TargetMode="External"/><Relationship Id="rId4" Type="http://schemas.openxmlformats.org/officeDocument/2006/relationships/hyperlink" Target="http://grants.nih.gov/grants/how-to-apply-application-guide/forms-e/general/g.500-phs-human-subjects-and-clinical-trials-information.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347869" y="1510749"/>
            <a:ext cx="11280913" cy="4691269"/>
          </a:xfrm>
          <a:solidFill>
            <a:schemeClr val="bg1"/>
          </a:solidFill>
        </p:spPr>
        <p:txBody>
          <a:bodyPr>
            <a:noAutofit/>
          </a:bodyPr>
          <a:lstStyle/>
          <a:p>
            <a:pPr algn="ctr"/>
            <a:r>
              <a:rPr lang="en-US" sz="4000" dirty="0">
                <a:solidFill>
                  <a:srgbClr val="002060"/>
                </a:solidFill>
              </a:rPr>
              <a:t>Including Diverse Populations in NIH-funded Clinical Research</a:t>
            </a:r>
            <a:br>
              <a:rPr lang="en-US" sz="4000" dirty="0">
                <a:solidFill>
                  <a:srgbClr val="002060"/>
                </a:solidFill>
              </a:rPr>
            </a:br>
            <a:br>
              <a:rPr lang="en-US" sz="5400" dirty="0">
                <a:solidFill>
                  <a:srgbClr val="002060"/>
                </a:solidFill>
              </a:rPr>
            </a:br>
            <a:r>
              <a:rPr lang="en-US" dirty="0">
                <a:solidFill>
                  <a:srgbClr val="002060"/>
                </a:solidFill>
              </a:rPr>
              <a:t>Dawn Corbett, MPH</a:t>
            </a:r>
            <a:br>
              <a:rPr lang="en-US" dirty="0">
                <a:solidFill>
                  <a:srgbClr val="002060"/>
                </a:solidFill>
              </a:rPr>
            </a:br>
            <a:r>
              <a:rPr lang="en-US" dirty="0">
                <a:solidFill>
                  <a:srgbClr val="002060"/>
                </a:solidFill>
              </a:rPr>
              <a:t>NIH Inclusion Policy Officer</a:t>
            </a:r>
            <a:br>
              <a:rPr lang="en-US" dirty="0">
                <a:solidFill>
                  <a:srgbClr val="002060"/>
                </a:solidFill>
              </a:rPr>
            </a:br>
            <a:r>
              <a:rPr lang="en-US" dirty="0">
                <a:solidFill>
                  <a:srgbClr val="002060"/>
                </a:solidFill>
              </a:rPr>
              <a:t>Division of Human Subjects Research, Office of Extramural Research</a:t>
            </a:r>
            <a:br>
              <a:rPr lang="en-US" dirty="0">
                <a:solidFill>
                  <a:srgbClr val="002060"/>
                </a:solidFill>
              </a:rPr>
            </a:br>
            <a:br>
              <a:rPr lang="en-US" dirty="0">
                <a:solidFill>
                  <a:srgbClr val="002060"/>
                </a:solidFill>
              </a:rPr>
            </a:br>
            <a:r>
              <a:rPr lang="en-US" dirty="0">
                <a:solidFill>
                  <a:srgbClr val="002060"/>
                </a:solidFill>
              </a:rPr>
              <a:t>NIH Virtual Seminar</a:t>
            </a:r>
            <a:br>
              <a:rPr lang="en-US" dirty="0">
                <a:solidFill>
                  <a:srgbClr val="002060"/>
                </a:solidFill>
              </a:rPr>
            </a:br>
            <a:r>
              <a:rPr lang="en-US" dirty="0">
                <a:solidFill>
                  <a:srgbClr val="002060"/>
                </a:solidFill>
              </a:rPr>
              <a:t>November 4, 2021</a:t>
            </a:r>
            <a:br>
              <a:rPr lang="en-US" sz="2800" dirty="0">
                <a:solidFill>
                  <a:srgbClr val="002060"/>
                </a:solidFill>
              </a:rPr>
            </a:br>
            <a:endParaRPr lang="en-US" sz="2800" dirty="0">
              <a:solidFill>
                <a:srgbClr val="002060"/>
              </a:solidFill>
            </a:endParaRPr>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3EF96-D072-4F31-865B-AE1846FC69A4}"/>
              </a:ext>
            </a:extLst>
          </p:cNvPr>
          <p:cNvSpPr>
            <a:spLocks noGrp="1"/>
          </p:cNvSpPr>
          <p:nvPr>
            <p:ph type="title"/>
          </p:nvPr>
        </p:nvSpPr>
        <p:spPr>
          <a:effectLst>
            <a:outerShdw blurRad="50800" dist="50800" dir="5400000" algn="ctr" rotWithShape="0">
              <a:srgbClr val="000000">
                <a:alpha val="0"/>
              </a:srgbClr>
            </a:outerShdw>
          </a:effectLst>
        </p:spPr>
        <p:txBody>
          <a:bodyPr/>
          <a:lstStyle/>
          <a:p>
            <a:r>
              <a:rPr lang="en-US" sz="3200" dirty="0">
                <a:solidFill>
                  <a:schemeClr val="bg1"/>
                </a:solidFill>
                <a:effectLst>
                  <a:outerShdw blurRad="50800" dist="50800" dir="5400000" algn="ctr" rotWithShape="0">
                    <a:srgbClr val="000000">
                      <a:alpha val="0"/>
                    </a:srgbClr>
                  </a:outerShdw>
                </a:effectLst>
              </a:rPr>
              <a:t>Inclusion Enrollment Reports</a:t>
            </a:r>
          </a:p>
        </p:txBody>
      </p:sp>
      <p:grpSp>
        <p:nvGrpSpPr>
          <p:cNvPr id="4" name="Group 3" descr="Inclusion Enrollment Reports - Planned and Cumulative. Data fields for sex/gender, race, and ethnicity">
            <a:extLst>
              <a:ext uri="{FF2B5EF4-FFF2-40B4-BE49-F238E27FC236}">
                <a16:creationId xmlns:a16="http://schemas.microsoft.com/office/drawing/2014/main" id="{A5945B51-0F5F-43CE-93D3-9E72455DC240}"/>
              </a:ext>
            </a:extLst>
          </p:cNvPr>
          <p:cNvGrpSpPr/>
          <p:nvPr/>
        </p:nvGrpSpPr>
        <p:grpSpPr>
          <a:xfrm>
            <a:off x="1524000" y="1159749"/>
            <a:ext cx="8619745" cy="5024276"/>
            <a:chOff x="1353312" y="620627"/>
            <a:chExt cx="8619745" cy="5024276"/>
          </a:xfrm>
        </p:grpSpPr>
        <p:pic>
          <p:nvPicPr>
            <p:cNvPr id="2" name="Picture 1">
              <a:extLst>
                <a:ext uri="{FF2B5EF4-FFF2-40B4-BE49-F238E27FC236}">
                  <a16:creationId xmlns:a16="http://schemas.microsoft.com/office/drawing/2014/main" id="{CCF48930-67E8-4773-B0EE-D85703F452D2}"/>
                </a:ext>
              </a:extLst>
            </p:cNvPr>
            <p:cNvPicPr>
              <a:picLocks noChangeAspect="1"/>
            </p:cNvPicPr>
            <p:nvPr/>
          </p:nvPicPr>
          <p:blipFill>
            <a:blip r:embed="rId3"/>
            <a:stretch>
              <a:fillRect/>
            </a:stretch>
          </p:blipFill>
          <p:spPr>
            <a:xfrm>
              <a:off x="1353312" y="620627"/>
              <a:ext cx="7659514" cy="3292073"/>
            </a:xfrm>
            <a:prstGeom prst="rect">
              <a:avLst/>
            </a:prstGeom>
          </p:spPr>
        </p:pic>
        <p:pic>
          <p:nvPicPr>
            <p:cNvPr id="3" name="Picture 2">
              <a:extLst>
                <a:ext uri="{FF2B5EF4-FFF2-40B4-BE49-F238E27FC236}">
                  <a16:creationId xmlns:a16="http://schemas.microsoft.com/office/drawing/2014/main" id="{3E1FB70D-AC09-4FA0-902D-445CC1E6CC2A}"/>
                </a:ext>
              </a:extLst>
            </p:cNvPr>
            <p:cNvPicPr>
              <a:picLocks noChangeAspect="1"/>
            </p:cNvPicPr>
            <p:nvPr/>
          </p:nvPicPr>
          <p:blipFill>
            <a:blip r:embed="rId4"/>
            <a:stretch>
              <a:fillRect/>
            </a:stretch>
          </p:blipFill>
          <p:spPr>
            <a:xfrm>
              <a:off x="3164249" y="2138045"/>
              <a:ext cx="6808808" cy="3506858"/>
            </a:xfrm>
            <a:prstGeom prst="rect">
              <a:avLst/>
            </a:prstGeom>
          </p:spPr>
        </p:pic>
      </p:grpSp>
      <p:sp>
        <p:nvSpPr>
          <p:cNvPr id="8" name="Slide Number Placeholder 3">
            <a:extLst>
              <a:ext uri="{FF2B5EF4-FFF2-40B4-BE49-F238E27FC236}">
                <a16:creationId xmlns:a16="http://schemas.microsoft.com/office/drawing/2014/main" id="{5EBD6CBA-01D8-44AB-88A7-ABBC5A9E1C96}"/>
              </a:ext>
            </a:extLst>
          </p:cNvPr>
          <p:cNvSpPr>
            <a:spLocks noGrp="1"/>
          </p:cNvSpPr>
          <p:nvPr>
            <p:ph type="sldNum" sz="quarter" idx="10"/>
          </p:nvPr>
        </p:nvSpPr>
        <p:spPr>
          <a:xfrm>
            <a:off x="10287000" y="6551611"/>
            <a:ext cx="1828800" cy="155575"/>
          </a:xfrm>
        </p:spPr>
        <p:txBody>
          <a:bodyPr/>
          <a:lstStyle/>
          <a:p>
            <a:fld id="{60583324-AE1C-3546-A724-4BA4670D7901}" type="slidenum">
              <a:rPr lang="en-US" smtClean="0"/>
              <a:pPr/>
              <a:t>10</a:t>
            </a:fld>
            <a:endParaRPr lang="en-US" dirty="0"/>
          </a:p>
        </p:txBody>
      </p:sp>
    </p:spTree>
    <p:extLst>
      <p:ext uri="{BB962C8B-B14F-4D97-AF65-F5344CB8AC3E}">
        <p14:creationId xmlns:p14="http://schemas.microsoft.com/office/powerpoint/2010/main" val="257862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1B21F6-3F11-47B6-8A6A-7A217BBE6BF3}"/>
              </a:ext>
            </a:extLst>
          </p:cNvPr>
          <p:cNvSpPr>
            <a:spLocks noGrp="1"/>
          </p:cNvSpPr>
          <p:nvPr>
            <p:ph type="title"/>
          </p:nvPr>
        </p:nvSpPr>
        <p:spPr>
          <a:xfrm>
            <a:off x="1524000" y="206829"/>
            <a:ext cx="10160000" cy="563563"/>
          </a:xfrm>
        </p:spPr>
        <p:txBody>
          <a:bodyPr/>
          <a:lstStyle/>
          <a:p>
            <a:r>
              <a:rPr lang="en-US" sz="3200" dirty="0"/>
              <a:t>Peer Review of Inclusion</a:t>
            </a:r>
          </a:p>
        </p:txBody>
      </p:sp>
      <p:sp>
        <p:nvSpPr>
          <p:cNvPr id="7" name="Rectangle 6" descr="This is a clip of a sample Summary Statement that the Scientific Reviewers use to score for Peer Review." title="Summary Statement">
            <a:extLst>
              <a:ext uri="{FF2B5EF4-FFF2-40B4-BE49-F238E27FC236}">
                <a16:creationId xmlns:a16="http://schemas.microsoft.com/office/drawing/2014/main" id="{3EEA999A-D517-431F-98A9-675D55A79BBE}"/>
              </a:ext>
            </a:extLst>
          </p:cNvPr>
          <p:cNvSpPr/>
          <p:nvPr/>
        </p:nvSpPr>
        <p:spPr>
          <a:xfrm>
            <a:off x="3429000" y="827032"/>
            <a:ext cx="8077200" cy="6030625"/>
          </a:xfrm>
          <a:prstGeom prst="rect">
            <a:avLst/>
          </a:prstGeom>
          <a:solidFill>
            <a:schemeClr val="bg1"/>
          </a:solidFill>
          <a:ln>
            <a:solidFill>
              <a:schemeClr val="accent1"/>
            </a:solidFill>
          </a:ln>
        </p:spPr>
        <p:txBody>
          <a:bodyPr wrap="square" bIns="0">
            <a:spAutoFit/>
          </a:bodyPr>
          <a:lstStyle/>
          <a:p>
            <a:pPr algn="ctr">
              <a:lnSpc>
                <a:spcPct val="107000"/>
              </a:lnSpc>
            </a:pPr>
            <a:r>
              <a:rPr lang="en-US" sz="1600" b="1" dirty="0">
                <a:latin typeface="Arial-BoldMT"/>
                <a:ea typeface="Calibri" panose="020F0502020204030204" pitchFamily="34" charset="0"/>
                <a:cs typeface="Arial-BoldMT"/>
              </a:rPr>
              <a:t>SUMMARY STATEMENT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PROGRAM CONTACT: 	           	      (Privileged Communication)	 </a:t>
            </a:r>
            <a:r>
              <a:rPr lang="en-US" sz="1200" b="1" i="1" dirty="0">
                <a:latin typeface="Arial-BoldItalicMT"/>
                <a:ea typeface="Calibri" panose="020F0502020204030204" pitchFamily="34" charset="0"/>
                <a:cs typeface="Arial-BoldItalicMT"/>
              </a:rPr>
              <a:t>Release Date: </a:t>
            </a:r>
            <a:r>
              <a:rPr lang="en-US" sz="1200" b="1" dirty="0">
                <a:latin typeface="Arial-BoldMT"/>
                <a:ea typeface="Calibri" panose="020F0502020204030204" pitchFamily="34" charset="0"/>
                <a:cs typeface="Arial-BoldMT"/>
              </a:rPr>
              <a:t>08/11/2020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Times New Roman" panose="02020603050405020304" pitchFamily="18" charset="0"/>
              </a:rPr>
              <a:t>Jane Doe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240 111-5555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janesmith@od.nih.gov</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____________________________________________________________________________________</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0" indent="457200">
              <a:lnSpc>
                <a:spcPct val="107000"/>
              </a:lnSpc>
            </a:pPr>
            <a:r>
              <a:rPr lang="en-US" sz="1200" b="1" i="1" dirty="0">
                <a:latin typeface="Arial-BoldItalicMT"/>
                <a:ea typeface="Calibri" panose="020F0502020204030204" pitchFamily="34" charset="0"/>
                <a:cs typeface="Arial-BoldItalicMT"/>
              </a:rPr>
              <a:t>Application Number: </a:t>
            </a:r>
            <a:r>
              <a:rPr lang="en-US" sz="1200" b="1" dirty="0">
                <a:latin typeface="Arial-BoldMT"/>
                <a:ea typeface="Calibri" panose="020F0502020204030204" pitchFamily="34" charset="0"/>
                <a:cs typeface="Arial-BoldMT"/>
              </a:rPr>
              <a:t>1 R01 IC12345-01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Principal Investigator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DOE, JOHN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Applicant Organization: ABC SCHOOL OF MEDICINE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i="1" dirty="0">
                <a:latin typeface="Arial-BoldItalicMT"/>
                <a:ea typeface="Calibri" panose="020F0502020204030204" pitchFamily="34" charset="0"/>
                <a:cs typeface="Arial-BoldItalicMT"/>
              </a:rPr>
              <a:t>Review Group: </a:t>
            </a:r>
            <a:r>
              <a:rPr lang="en-US" sz="1200" b="1" dirty="0">
                <a:latin typeface="Arial-BoldMT"/>
                <a:ea typeface="Calibri" panose="020F0502020204030204" pitchFamily="34" charset="0"/>
                <a:cs typeface="Arial-BoldMT"/>
              </a:rPr>
              <a:t>ZRG1 ABC-D(50)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dirty="0">
                <a:latin typeface="Arial-BoldMT"/>
                <a:ea typeface="Calibri" panose="020F0502020204030204" pitchFamily="34" charset="0"/>
                <a:cs typeface="Arial-BoldMT"/>
              </a:rPr>
              <a:t>Center for Scientific Review Special Emphasis Panel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dirty="0">
                <a:latin typeface="Arial-BoldMT"/>
                <a:ea typeface="Calibri" panose="020F0502020204030204" pitchFamily="34" charset="0"/>
                <a:cs typeface="Arial-BoldMT"/>
              </a:rPr>
              <a:t>Program for Collaborative Biomedical Research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Meeting Date: </a:t>
            </a:r>
            <a:r>
              <a:rPr lang="en-US" sz="1200" b="1" dirty="0">
                <a:latin typeface="Arial-BoldMT"/>
                <a:ea typeface="Calibri" panose="020F0502020204030204" pitchFamily="34" charset="0"/>
                <a:cs typeface="Arial-BoldMT"/>
              </a:rPr>
              <a:t>07/20/2020 				</a:t>
            </a:r>
            <a:r>
              <a:rPr lang="en-US" sz="1200" b="1" i="1" dirty="0">
                <a:latin typeface="Arial-BoldItalicMT"/>
                <a:ea typeface="Calibri" panose="020F0502020204030204" pitchFamily="34" charset="0"/>
                <a:cs typeface="Arial-BoldItalicMT"/>
              </a:rPr>
              <a:t>RFA/PA: </a:t>
            </a:r>
            <a:r>
              <a:rPr lang="en-US" sz="1200" b="1" dirty="0">
                <a:latin typeface="Arial-BoldMT"/>
                <a:ea typeface="Calibri" panose="020F0502020204030204" pitchFamily="34" charset="0"/>
                <a:cs typeface="Arial-BoldMT"/>
              </a:rPr>
              <a:t>IC 20-006</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Council: </a:t>
            </a:r>
            <a:r>
              <a:rPr lang="en-US" sz="1200" b="1" dirty="0">
                <a:latin typeface="Arial-BoldMT"/>
                <a:ea typeface="Calibri" panose="020F0502020204030204" pitchFamily="34" charset="0"/>
                <a:cs typeface="Arial-BoldMT"/>
              </a:rPr>
              <a:t>OCT 2020					</a:t>
            </a:r>
            <a:r>
              <a:rPr lang="en-US" sz="1200" b="1" i="1" dirty="0">
                <a:latin typeface="Arial-BoldItalicMT"/>
                <a:ea typeface="Calibri" panose="020F0502020204030204" pitchFamily="34" charset="0"/>
                <a:cs typeface="Arial-BoldItalicMT"/>
              </a:rPr>
              <a:t>PCC: </a:t>
            </a:r>
            <a:r>
              <a:rPr lang="en-US" sz="1200" b="1" dirty="0">
                <a:latin typeface="Arial-BoldMT"/>
                <a:ea typeface="Calibri" panose="020F0502020204030204" pitchFamily="34" charset="0"/>
                <a:cs typeface="Arial-BoldMT"/>
              </a:rPr>
              <a:t>M51B B</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Requested Start: </a:t>
            </a:r>
            <a:r>
              <a:rPr lang="en-US" sz="1200" b="1" dirty="0">
                <a:latin typeface="Arial-BoldMT"/>
                <a:ea typeface="Calibri" panose="020F0502020204030204" pitchFamily="34" charset="0"/>
                <a:cs typeface="Arial-BoldMT"/>
              </a:rPr>
              <a:t>12/01/2020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Project Title: </a:t>
            </a:r>
            <a:r>
              <a:rPr lang="en-US" sz="1200" b="1" dirty="0">
                <a:latin typeface="Arial-BoldMT"/>
                <a:ea typeface="Calibri" panose="020F0502020204030204" pitchFamily="34" charset="0"/>
                <a:cs typeface="Arial-BoldMT"/>
              </a:rPr>
              <a:t>An Excellent Research Project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        SRG Action: </a:t>
            </a:r>
            <a:r>
              <a:rPr lang="en-US" sz="1200" b="1" dirty="0">
                <a:latin typeface="Arial-BoldMT"/>
                <a:ea typeface="Calibri" panose="020F0502020204030204" pitchFamily="34" charset="0"/>
                <a:cs typeface="Arial-BoldMT"/>
              </a:rPr>
              <a:t>Impact Score: 24</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         Next Steps: </a:t>
            </a:r>
            <a:r>
              <a:rPr lang="en-US" sz="1200" b="1" dirty="0">
                <a:latin typeface="Arial-BoldMT"/>
                <a:ea typeface="Calibri" panose="020F0502020204030204" pitchFamily="34" charset="0"/>
                <a:cs typeface="Arial-BoldMT"/>
              </a:rPr>
              <a:t>Visit http://grants.nih.gov/grants/next_steps.htm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Human Subjects: 30- Human subjects involved </a:t>
            </a:r>
          </a:p>
          <a:p>
            <a:pPr>
              <a:lnSpc>
                <a:spcPct val="107000"/>
              </a:lnSpc>
            </a:pPr>
            <a:r>
              <a:rPr lang="en-US" sz="1200" b="1" dirty="0">
                <a:latin typeface="Arial-BoldMT"/>
                <a:ea typeface="Calibri" panose="020F0502020204030204" pitchFamily="34" charset="0"/>
                <a:cs typeface="Arial-BoldMT"/>
              </a:rPr>
              <a:t>Animal Subjects: 30-Vertebrate animals involved - no SRG concerns noted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Gender:  1A-Both Genders, scientifically acceptable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Minority: 5A-Only foreign subjects, scientifically acceptable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Age: 3U-No children (only adults and older adults), scientifically unacceptable.          	       Clinical Research - not NIH-defined Phase III Trial</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A3F86ED-8C09-4D8A-BFEF-865F1F3618C5}"/>
              </a:ext>
              <a:ext uri="{C183D7F6-B498-43B3-948B-1728B52AA6E4}">
                <adec:decorative xmlns:adec="http://schemas.microsoft.com/office/drawing/2017/decorative" val="1"/>
              </a:ext>
            </a:extLst>
          </p:cNvPr>
          <p:cNvPicPr>
            <a:picLocks noChangeAspect="1"/>
          </p:cNvPicPr>
          <p:nvPr/>
        </p:nvPicPr>
        <p:blipFill rotWithShape="1">
          <a:blip r:embed="rId3"/>
          <a:srcRect t="5491"/>
          <a:stretch/>
        </p:blipFill>
        <p:spPr>
          <a:xfrm>
            <a:off x="3429000" y="6030968"/>
            <a:ext cx="6858000" cy="798073"/>
          </a:xfrm>
          <a:prstGeom prst="rect">
            <a:avLst/>
          </a:prstGeom>
          <a:ln w="44450">
            <a:solidFill>
              <a:srgbClr val="FF0000"/>
            </a:solidFill>
          </a:ln>
        </p:spPr>
      </p:pic>
      <p:sp>
        <p:nvSpPr>
          <p:cNvPr id="8" name="Slide Number Placeholder 3">
            <a:extLst>
              <a:ext uri="{FF2B5EF4-FFF2-40B4-BE49-F238E27FC236}">
                <a16:creationId xmlns:a16="http://schemas.microsoft.com/office/drawing/2014/main" id="{B825DFAD-A353-4CF7-B7B9-240E949042B9}"/>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11</a:t>
            </a:fld>
            <a:endParaRPr lang="en-US" dirty="0"/>
          </a:p>
        </p:txBody>
      </p:sp>
    </p:spTree>
    <p:extLst>
      <p:ext uri="{BB962C8B-B14F-4D97-AF65-F5344CB8AC3E}">
        <p14:creationId xmlns:p14="http://schemas.microsoft.com/office/powerpoint/2010/main" val="315455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0A60-9091-406D-846A-BEBA83DC001E}"/>
              </a:ext>
            </a:extLst>
          </p:cNvPr>
          <p:cNvSpPr>
            <a:spLocks noGrp="1"/>
          </p:cNvSpPr>
          <p:nvPr>
            <p:ph type="title"/>
          </p:nvPr>
        </p:nvSpPr>
        <p:spPr/>
        <p:txBody>
          <a:bodyPr/>
          <a:lstStyle/>
          <a:p>
            <a:r>
              <a:rPr lang="en-US" sz="3200" dirty="0"/>
              <a:t>What Makes A Good Inclusion Plan?</a:t>
            </a:r>
          </a:p>
        </p:txBody>
      </p:sp>
      <p:pic>
        <p:nvPicPr>
          <p:cNvPr id="9" name="Picture 8" descr="Guidelines for the review of inclusion on the basis of sex/gender, race, ethnicity, and age">
            <a:extLst>
              <a:ext uri="{FF2B5EF4-FFF2-40B4-BE49-F238E27FC236}">
                <a16:creationId xmlns:a16="http://schemas.microsoft.com/office/drawing/2014/main" id="{B3F31EAD-2FDD-49F1-98FB-357483AACCAE}"/>
              </a:ext>
            </a:extLst>
          </p:cNvPr>
          <p:cNvPicPr>
            <a:picLocks noChangeAspect="1"/>
          </p:cNvPicPr>
          <p:nvPr/>
        </p:nvPicPr>
        <p:blipFill rotWithShape="1">
          <a:blip r:embed="rId2"/>
          <a:srcRect b="7939"/>
          <a:stretch/>
        </p:blipFill>
        <p:spPr>
          <a:xfrm>
            <a:off x="228600" y="971550"/>
            <a:ext cx="6015723" cy="4629898"/>
          </a:xfrm>
          <a:prstGeom prst="rect">
            <a:avLst/>
          </a:prstGeom>
        </p:spPr>
      </p:pic>
      <p:sp>
        <p:nvSpPr>
          <p:cNvPr id="10" name="TextBox 9">
            <a:extLst>
              <a:ext uri="{FF2B5EF4-FFF2-40B4-BE49-F238E27FC236}">
                <a16:creationId xmlns:a16="http://schemas.microsoft.com/office/drawing/2014/main" id="{D835C410-9F8C-4A62-A8B0-2327788BD208}"/>
              </a:ext>
            </a:extLst>
          </p:cNvPr>
          <p:cNvSpPr txBox="1"/>
          <p:nvPr/>
        </p:nvSpPr>
        <p:spPr>
          <a:xfrm>
            <a:off x="169250" y="5727482"/>
            <a:ext cx="6536350" cy="461665"/>
          </a:xfrm>
          <a:prstGeom prst="rect">
            <a:avLst/>
          </a:prstGeom>
          <a:noFill/>
        </p:spPr>
        <p:txBody>
          <a:bodyPr wrap="square" rtlCol="0">
            <a:spAutoFit/>
          </a:bodyPr>
          <a:lstStyle/>
          <a:p>
            <a:r>
              <a:rPr lang="en-US" sz="1200" dirty="0"/>
              <a:t>Guidelines available at </a:t>
            </a:r>
            <a:r>
              <a:rPr lang="en-US" sz="1200" dirty="0">
                <a:hlinkClick r:id="rId3"/>
              </a:rPr>
              <a:t>https://grants.nih.gov/grants/peer/guidelines_general/Review_Human_Subjects_Inclusion.pdf</a:t>
            </a:r>
            <a:endParaRPr lang="en-US" sz="1200" dirty="0"/>
          </a:p>
        </p:txBody>
      </p:sp>
      <p:sp>
        <p:nvSpPr>
          <p:cNvPr id="5" name="Rectangle 4">
            <a:extLst>
              <a:ext uri="{FF2B5EF4-FFF2-40B4-BE49-F238E27FC236}">
                <a16:creationId xmlns:a16="http://schemas.microsoft.com/office/drawing/2014/main" id="{903595D6-EB9B-41B7-BB13-27A9D867A883}"/>
              </a:ext>
            </a:extLst>
          </p:cNvPr>
          <p:cNvSpPr/>
          <p:nvPr/>
        </p:nvSpPr>
        <p:spPr>
          <a:xfrm>
            <a:off x="7696200" y="1299816"/>
            <a:ext cx="314701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Complete</a:t>
            </a:r>
          </a:p>
        </p:txBody>
      </p:sp>
      <p:sp>
        <p:nvSpPr>
          <p:cNvPr id="6" name="Rectangle 5">
            <a:extLst>
              <a:ext uri="{FF2B5EF4-FFF2-40B4-BE49-F238E27FC236}">
                <a16:creationId xmlns:a16="http://schemas.microsoft.com/office/drawing/2014/main" id="{E2688DF5-E7D1-48D8-A160-528ECD604B07}"/>
              </a:ext>
            </a:extLst>
          </p:cNvPr>
          <p:cNvSpPr/>
          <p:nvPr/>
        </p:nvSpPr>
        <p:spPr>
          <a:xfrm>
            <a:off x="7353097" y="2437911"/>
            <a:ext cx="4185761"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Scientifically </a:t>
            </a:r>
          </a:p>
          <a:p>
            <a:pPr algn="ctr"/>
            <a:r>
              <a:rPr lang="en-US" sz="5400" b="0" cap="none" spc="0" dirty="0">
                <a:ln w="0"/>
                <a:solidFill>
                  <a:schemeClr val="tx1"/>
                </a:solidFill>
                <a:effectLst>
                  <a:outerShdw blurRad="38100" dist="19050" dir="2700000" algn="tl" rotWithShape="0">
                    <a:schemeClr val="dk1">
                      <a:alpha val="40000"/>
                    </a:schemeClr>
                  </a:outerShdw>
                </a:effectLst>
              </a:rPr>
              <a:t>Appropriate</a:t>
            </a:r>
          </a:p>
        </p:txBody>
      </p:sp>
      <p:sp>
        <p:nvSpPr>
          <p:cNvPr id="7" name="Rectangle 6">
            <a:extLst>
              <a:ext uri="{FF2B5EF4-FFF2-40B4-BE49-F238E27FC236}">
                <a16:creationId xmlns:a16="http://schemas.microsoft.com/office/drawing/2014/main" id="{FB8B7EBC-5C54-4517-A2E5-428EBC243A4C}"/>
              </a:ext>
            </a:extLst>
          </p:cNvPr>
          <p:cNvSpPr/>
          <p:nvPr/>
        </p:nvSpPr>
        <p:spPr>
          <a:xfrm>
            <a:off x="7949413" y="4678118"/>
            <a:ext cx="299312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Realistic!</a:t>
            </a:r>
          </a:p>
        </p:txBody>
      </p:sp>
      <p:sp>
        <p:nvSpPr>
          <p:cNvPr id="4" name="Slide Number Placeholder 3">
            <a:extLst>
              <a:ext uri="{FF2B5EF4-FFF2-40B4-BE49-F238E27FC236}">
                <a16:creationId xmlns:a16="http://schemas.microsoft.com/office/drawing/2014/main" id="{7FC5ACE1-303B-4330-83C9-817A8804032D}"/>
              </a:ext>
            </a:extLst>
          </p:cNvPr>
          <p:cNvSpPr>
            <a:spLocks noGrp="1"/>
          </p:cNvSpPr>
          <p:nvPr>
            <p:ph type="sldNum" sz="quarter" idx="10"/>
          </p:nvPr>
        </p:nvSpPr>
        <p:spPr/>
        <p:txBody>
          <a:bodyPr/>
          <a:lstStyle/>
          <a:p>
            <a:fld id="{60583324-AE1C-3546-A724-4BA4670D7901}" type="slidenum">
              <a:rPr lang="en-US" smtClean="0"/>
              <a:pPr/>
              <a:t>12</a:t>
            </a:fld>
            <a:endParaRPr lang="en-US" dirty="0"/>
          </a:p>
        </p:txBody>
      </p:sp>
    </p:spTree>
    <p:extLst>
      <p:ext uri="{BB962C8B-B14F-4D97-AF65-F5344CB8AC3E}">
        <p14:creationId xmlns:p14="http://schemas.microsoft.com/office/powerpoint/2010/main" val="17199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6604-158B-41BE-85DB-E70BAEB8CE7A}"/>
              </a:ext>
            </a:extLst>
          </p:cNvPr>
          <p:cNvSpPr>
            <a:spLocks noGrp="1"/>
          </p:cNvSpPr>
          <p:nvPr>
            <p:ph type="title"/>
          </p:nvPr>
        </p:nvSpPr>
        <p:spPr/>
        <p:txBody>
          <a:bodyPr/>
          <a:lstStyle/>
          <a:p>
            <a:r>
              <a:rPr lang="en-US" dirty="0"/>
              <a:t>NIH Inclusion Across the Lifespan II Workshop, September 2, 2020</a:t>
            </a:r>
          </a:p>
        </p:txBody>
      </p:sp>
      <p:pic>
        <p:nvPicPr>
          <p:cNvPr id="4" name="Content Placeholder 3" descr="Three hands and text NIH Inclusion Across the Lifespan II">
            <a:extLst>
              <a:ext uri="{FF2B5EF4-FFF2-40B4-BE49-F238E27FC236}">
                <a16:creationId xmlns:a16="http://schemas.microsoft.com/office/drawing/2014/main" id="{11C58D65-AAE3-4E66-B140-640C7AB09B76}"/>
              </a:ext>
            </a:extLst>
          </p:cNvPr>
          <p:cNvPicPr>
            <a:picLocks noGrp="1" noChangeAspect="1"/>
          </p:cNvPicPr>
          <p:nvPr>
            <p:ph idx="1"/>
          </p:nvPr>
        </p:nvPicPr>
        <p:blipFill>
          <a:blip r:embed="rId3"/>
          <a:stretch>
            <a:fillRect/>
          </a:stretch>
        </p:blipFill>
        <p:spPr>
          <a:xfrm>
            <a:off x="533400" y="1254088"/>
            <a:ext cx="4792061" cy="2859779"/>
          </a:xfrm>
          <a:prstGeom prst="rect">
            <a:avLst/>
          </a:prstGeom>
        </p:spPr>
      </p:pic>
      <p:sp>
        <p:nvSpPr>
          <p:cNvPr id="5" name="Rectangle 4">
            <a:extLst>
              <a:ext uri="{FF2B5EF4-FFF2-40B4-BE49-F238E27FC236}">
                <a16:creationId xmlns:a16="http://schemas.microsoft.com/office/drawing/2014/main" id="{3E48DB69-CDFE-48CC-9F32-47F3CC69C7AA}"/>
              </a:ext>
            </a:extLst>
          </p:cNvPr>
          <p:cNvSpPr/>
          <p:nvPr/>
        </p:nvSpPr>
        <p:spPr>
          <a:xfrm>
            <a:off x="566057" y="4575791"/>
            <a:ext cx="479206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a:solidFill>
                  <a:srgbClr val="1834CE"/>
                </a:solidFill>
                <a:latin typeface="Helvetica Neue"/>
                <a:hlinkClick r:id="rId4"/>
              </a:rPr>
              <a:t>Report</a:t>
            </a:r>
            <a:r>
              <a:rPr lang="en-US" dirty="0">
                <a:solidFill>
                  <a:srgbClr val="000000"/>
                </a:solidFill>
                <a:latin typeface="Helvetica Neue"/>
              </a:rPr>
              <a:t> available on Inclusion Across the Lifespan website </a:t>
            </a:r>
            <a:r>
              <a:rPr lang="en-US" dirty="0">
                <a:solidFill>
                  <a:srgbClr val="000000"/>
                </a:solidFill>
                <a:latin typeface="Helvetica Neue"/>
                <a:hlinkClick r:id="rId5"/>
              </a:rPr>
              <a:t>https://grants.nih.gov/policy/inclusion/lifespan.htm</a:t>
            </a:r>
            <a:endParaRPr lang="en-US" dirty="0"/>
          </a:p>
        </p:txBody>
      </p:sp>
      <p:sp>
        <p:nvSpPr>
          <p:cNvPr id="6" name="TextBox 5">
            <a:extLst>
              <a:ext uri="{FF2B5EF4-FFF2-40B4-BE49-F238E27FC236}">
                <a16:creationId xmlns:a16="http://schemas.microsoft.com/office/drawing/2014/main" id="{D16D5D3A-89D4-47DD-A0DD-127989F50BF6}"/>
              </a:ext>
            </a:extLst>
          </p:cNvPr>
          <p:cNvSpPr txBox="1"/>
          <p:nvPr/>
        </p:nvSpPr>
        <p:spPr>
          <a:xfrm>
            <a:off x="5791200" y="1221431"/>
            <a:ext cx="6080625" cy="4770537"/>
          </a:xfrm>
          <a:prstGeom prst="rect">
            <a:avLst/>
          </a:prstGeom>
          <a:noFill/>
        </p:spPr>
        <p:txBody>
          <a:bodyPr wrap="square" rtlCol="0">
            <a:spAutoFit/>
          </a:bodyPr>
          <a:lstStyle/>
          <a:p>
            <a:pPr fontAlgn="base"/>
            <a:r>
              <a:rPr lang="en-US" u="sng" dirty="0"/>
              <a:t>Recurrent Themes</a:t>
            </a:r>
          </a:p>
          <a:p>
            <a:pPr marL="285750" indent="-285750" fontAlgn="base">
              <a:buFont typeface="Arial" panose="020B0604020202020204" pitchFamily="34" charset="0"/>
              <a:buChar char="•"/>
            </a:pPr>
            <a:r>
              <a:rPr lang="en-US" sz="2200" dirty="0"/>
              <a:t>Select </a:t>
            </a:r>
            <a:r>
              <a:rPr lang="en-US" sz="2200" b="1" dirty="0"/>
              <a:t>trial outcomes </a:t>
            </a:r>
            <a:r>
              <a:rPr lang="en-US" sz="2200" dirty="0"/>
              <a:t>that reflect participant concerns</a:t>
            </a:r>
          </a:p>
          <a:p>
            <a:pPr marL="285750" indent="-285750" fontAlgn="base">
              <a:buFont typeface="Arial" panose="020B0604020202020204" pitchFamily="34" charset="0"/>
              <a:buChar char="•"/>
            </a:pPr>
            <a:r>
              <a:rPr lang="en-US" sz="2200" dirty="0"/>
              <a:t>Limit use of unnecessary </a:t>
            </a:r>
            <a:r>
              <a:rPr lang="en-US" sz="2200" b="1" dirty="0"/>
              <a:t>inclusion/exclusion criteria</a:t>
            </a:r>
          </a:p>
          <a:p>
            <a:pPr marL="285750" indent="-285750" fontAlgn="base">
              <a:buFont typeface="Arial" panose="020B0604020202020204" pitchFamily="34" charset="0"/>
              <a:buChar char="•"/>
            </a:pPr>
            <a:r>
              <a:rPr lang="en-US" sz="2200" dirty="0"/>
              <a:t>Adequately weigh</a:t>
            </a:r>
            <a:r>
              <a:rPr lang="en-US" sz="2200" b="1" dirty="0"/>
              <a:t> risks of excluding </a:t>
            </a:r>
            <a:r>
              <a:rPr lang="en-US" sz="2200" dirty="0"/>
              <a:t>groups—like pregnant women and children —with that of their participation</a:t>
            </a:r>
          </a:p>
          <a:p>
            <a:pPr marL="285750" indent="-285750" fontAlgn="base">
              <a:buFont typeface="Arial" panose="020B0604020202020204" pitchFamily="34" charset="0"/>
              <a:buChar char="•"/>
            </a:pPr>
            <a:r>
              <a:rPr lang="en-US" sz="2200" b="1" dirty="0"/>
              <a:t>Minimize </a:t>
            </a:r>
            <a:r>
              <a:rPr lang="en-US" sz="2200" dirty="0"/>
              <a:t>participant and caregiver </a:t>
            </a:r>
            <a:r>
              <a:rPr lang="en-US" sz="2200" b="1" dirty="0"/>
              <a:t>burden</a:t>
            </a:r>
          </a:p>
          <a:p>
            <a:pPr marL="285750" indent="-285750" fontAlgn="base">
              <a:buFont typeface="Arial" panose="020B0604020202020204" pitchFamily="34" charset="0"/>
              <a:buChar char="•"/>
            </a:pPr>
            <a:r>
              <a:rPr lang="en-US" sz="2200" dirty="0"/>
              <a:t>Consider the </a:t>
            </a:r>
            <a:r>
              <a:rPr lang="en-US" sz="2200" b="1" dirty="0"/>
              <a:t>diversity</a:t>
            </a:r>
            <a:r>
              <a:rPr lang="en-US" sz="2200" dirty="0"/>
              <a:t> of individuals within a given group (e.g. size, comorbidities, diet, cognitive status)</a:t>
            </a:r>
          </a:p>
          <a:p>
            <a:pPr marL="285750" indent="-285750" fontAlgn="base">
              <a:buFont typeface="Arial" panose="020B0604020202020204" pitchFamily="34" charset="0"/>
              <a:buChar char="•"/>
            </a:pPr>
            <a:r>
              <a:rPr lang="en-US" sz="2200" dirty="0"/>
              <a:t>Regularly </a:t>
            </a:r>
            <a:r>
              <a:rPr lang="en-US" sz="2200" b="1" dirty="0"/>
              <a:t>assess recruitment and retention </a:t>
            </a:r>
            <a:r>
              <a:rPr lang="en-US" sz="2200" dirty="0"/>
              <a:t>and make modifications as needed</a:t>
            </a:r>
          </a:p>
        </p:txBody>
      </p:sp>
      <p:sp>
        <p:nvSpPr>
          <p:cNvPr id="7" name="Slide Number Placeholder 3">
            <a:extLst>
              <a:ext uri="{FF2B5EF4-FFF2-40B4-BE49-F238E27FC236}">
                <a16:creationId xmlns:a16="http://schemas.microsoft.com/office/drawing/2014/main" id="{0AE13721-281D-4343-BAAC-B26084D82198}"/>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13</a:t>
            </a:fld>
            <a:endParaRPr lang="en-US" dirty="0"/>
          </a:p>
        </p:txBody>
      </p:sp>
    </p:spTree>
    <p:extLst>
      <p:ext uri="{BB962C8B-B14F-4D97-AF65-F5344CB8AC3E}">
        <p14:creationId xmlns:p14="http://schemas.microsoft.com/office/powerpoint/2010/main" val="365122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2CF9-E547-4AFA-A786-133247BD5B95}"/>
              </a:ext>
            </a:extLst>
          </p:cNvPr>
          <p:cNvSpPr>
            <a:spLocks noGrp="1"/>
          </p:cNvSpPr>
          <p:nvPr>
            <p:ph type="title"/>
          </p:nvPr>
        </p:nvSpPr>
        <p:spPr>
          <a:xfrm>
            <a:off x="-762000" y="-164625"/>
            <a:ext cx="12789408" cy="1325563"/>
          </a:xfrm>
        </p:spPr>
        <p:txBody>
          <a:bodyPr/>
          <a:lstStyle/>
          <a:p>
            <a:r>
              <a:rPr lang="en-US" sz="3200" dirty="0"/>
              <a:t>Inclusion Plans: Other Points to Consider</a:t>
            </a:r>
          </a:p>
        </p:txBody>
      </p:sp>
      <p:sp>
        <p:nvSpPr>
          <p:cNvPr id="3" name="Content Placeholder 2">
            <a:extLst>
              <a:ext uri="{FF2B5EF4-FFF2-40B4-BE49-F238E27FC236}">
                <a16:creationId xmlns:a16="http://schemas.microsoft.com/office/drawing/2014/main" id="{4938F3C6-0FBB-4D63-AD79-DFB98806FACA}"/>
              </a:ext>
            </a:extLst>
          </p:cNvPr>
          <p:cNvSpPr>
            <a:spLocks noGrp="1"/>
          </p:cNvSpPr>
          <p:nvPr>
            <p:ph idx="1"/>
          </p:nvPr>
        </p:nvSpPr>
        <p:spPr>
          <a:xfrm>
            <a:off x="528828" y="1160938"/>
            <a:ext cx="11134344" cy="4966494"/>
          </a:xfrm>
        </p:spPr>
        <p:txBody>
          <a:bodyPr>
            <a:normAutofit/>
          </a:bodyPr>
          <a:lstStyle/>
          <a:p>
            <a:pPr>
              <a:lnSpc>
                <a:spcPct val="120000"/>
              </a:lnSpc>
            </a:pPr>
            <a:r>
              <a:rPr lang="en-US" sz="3600" dirty="0"/>
              <a:t>Demographics of source population</a:t>
            </a:r>
          </a:p>
          <a:p>
            <a:pPr>
              <a:lnSpc>
                <a:spcPct val="120000"/>
              </a:lnSpc>
            </a:pPr>
            <a:r>
              <a:rPr lang="en-US" sz="3600" dirty="0"/>
              <a:t>Family and community involvement</a:t>
            </a:r>
          </a:p>
          <a:p>
            <a:pPr>
              <a:lnSpc>
                <a:spcPct val="120000"/>
              </a:lnSpc>
            </a:pPr>
            <a:r>
              <a:rPr lang="en-US" sz="3600" dirty="0"/>
              <a:t>Language and participant communication</a:t>
            </a:r>
          </a:p>
          <a:p>
            <a:pPr>
              <a:lnSpc>
                <a:spcPct val="120000"/>
              </a:lnSpc>
            </a:pPr>
            <a:r>
              <a:rPr lang="en-US" sz="3600" dirty="0"/>
              <a:t>Staff expertise</a:t>
            </a:r>
          </a:p>
          <a:p>
            <a:pPr>
              <a:lnSpc>
                <a:spcPct val="120000"/>
              </a:lnSpc>
            </a:pPr>
            <a:r>
              <a:rPr lang="en-US" sz="3600" dirty="0"/>
              <a:t>Budget</a:t>
            </a:r>
          </a:p>
          <a:p>
            <a:endParaRPr lang="en-US" dirty="0"/>
          </a:p>
        </p:txBody>
      </p:sp>
      <p:sp>
        <p:nvSpPr>
          <p:cNvPr id="5" name="Slide Number Placeholder 3">
            <a:extLst>
              <a:ext uri="{FF2B5EF4-FFF2-40B4-BE49-F238E27FC236}">
                <a16:creationId xmlns:a16="http://schemas.microsoft.com/office/drawing/2014/main" id="{28CFDC06-C944-45BD-93DE-F573D7644258}"/>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14</a:t>
            </a:fld>
            <a:endParaRPr lang="en-US" dirty="0"/>
          </a:p>
        </p:txBody>
      </p:sp>
    </p:spTree>
    <p:extLst>
      <p:ext uri="{BB962C8B-B14F-4D97-AF65-F5344CB8AC3E}">
        <p14:creationId xmlns:p14="http://schemas.microsoft.com/office/powerpoint/2010/main" val="251601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23" y="33432"/>
            <a:ext cx="8839200" cy="1066800"/>
          </a:xfrm>
        </p:spPr>
        <p:txBody>
          <a:bodyPr/>
          <a:lstStyle/>
          <a:p>
            <a:pPr algn="ctr"/>
            <a:r>
              <a:rPr lang="en-US" sz="3200" dirty="0">
                <a:effectLst>
                  <a:outerShdw blurRad="38100" dist="38100" dir="2700000" algn="tl">
                    <a:srgbClr val="000000">
                      <a:alpha val="43137"/>
                    </a:srgbClr>
                  </a:outerShdw>
                </a:effectLst>
              </a:rPr>
              <a:t>Case Study #1</a:t>
            </a:r>
          </a:p>
        </p:txBody>
      </p:sp>
      <p:sp>
        <p:nvSpPr>
          <p:cNvPr id="3" name="Content Placeholder 2"/>
          <p:cNvSpPr>
            <a:spLocks noGrp="1"/>
          </p:cNvSpPr>
          <p:nvPr>
            <p:ph idx="1"/>
          </p:nvPr>
        </p:nvSpPr>
        <p:spPr>
          <a:xfrm>
            <a:off x="832923" y="1371600"/>
            <a:ext cx="10515600" cy="4636135"/>
          </a:xfrm>
        </p:spPr>
        <p:txBody>
          <a:bodyPr>
            <a:normAutofit/>
          </a:bodyPr>
          <a:lstStyle/>
          <a:p>
            <a:pPr marL="0" indent="0">
              <a:buNone/>
            </a:pPr>
            <a:r>
              <a:rPr lang="en-US" dirty="0"/>
              <a:t>A researcher proposes a study to determine the efficacy of a novel treatment for prostate cancer. The study excludes individuals whose sex at birth is female.</a:t>
            </a:r>
          </a:p>
          <a:p>
            <a:pPr marL="0" lvl="0" indent="0">
              <a:buNone/>
            </a:pPr>
            <a:endParaRPr lang="en-US" altLang="en-US" dirty="0">
              <a:latin typeface="Nunito"/>
            </a:endParaRPr>
          </a:p>
          <a:p>
            <a:pPr lvl="0"/>
            <a:endParaRPr lang="en-US" altLang="en-US" sz="800" b="1" dirty="0">
              <a:latin typeface="Nunito"/>
            </a:endParaRPr>
          </a:p>
          <a:p>
            <a:pPr marL="0" indent="0">
              <a:buNone/>
            </a:pPr>
            <a:endParaRPr lang="en-US" dirty="0"/>
          </a:p>
          <a:p>
            <a:pPr marL="0" indent="0">
              <a:buNone/>
            </a:pPr>
            <a:endParaRPr lang="en-US" b="1" dirty="0"/>
          </a:p>
          <a:p>
            <a:pPr marL="0" indent="0">
              <a:buNone/>
            </a:pPr>
            <a:endParaRPr lang="en-US" b="1" dirty="0"/>
          </a:p>
        </p:txBody>
      </p:sp>
      <p:pic>
        <p:nvPicPr>
          <p:cNvPr id="7" name="Picture 6" descr="Thumbs up or thumbs down">
            <a:extLst>
              <a:ext uri="{FF2B5EF4-FFF2-40B4-BE49-F238E27FC236}">
                <a16:creationId xmlns:a16="http://schemas.microsoft.com/office/drawing/2014/main" id="{A31C8252-4898-453D-8EF8-F82C2EACD7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46092" y="3121183"/>
            <a:ext cx="2880360" cy="1548384"/>
          </a:xfrm>
          <a:prstGeom prst="rect">
            <a:avLst/>
          </a:prstGeom>
        </p:spPr>
      </p:pic>
      <p:pic>
        <p:nvPicPr>
          <p:cNvPr id="6" name="Picture 5" descr="thumbs up">
            <a:extLst>
              <a:ext uri="{FF2B5EF4-FFF2-40B4-BE49-F238E27FC236}">
                <a16:creationId xmlns:a16="http://schemas.microsoft.com/office/drawing/2014/main" id="{66C18445-581D-4A32-9255-57E9D3B151CE}"/>
              </a:ext>
            </a:extLst>
          </p:cNvPr>
          <p:cNvPicPr>
            <a:picLocks noChangeAspect="1"/>
          </p:cNvPicPr>
          <p:nvPr/>
        </p:nvPicPr>
        <p:blipFill>
          <a:blip r:embed="rId4"/>
          <a:stretch>
            <a:fillRect/>
          </a:stretch>
        </p:blipFill>
        <p:spPr>
          <a:xfrm>
            <a:off x="4586421" y="3039268"/>
            <a:ext cx="1504302" cy="1712214"/>
          </a:xfrm>
          <a:prstGeom prst="rect">
            <a:avLst/>
          </a:prstGeom>
        </p:spPr>
      </p:pic>
      <p:sp>
        <p:nvSpPr>
          <p:cNvPr id="9" name="Slide Number Placeholder 3">
            <a:extLst>
              <a:ext uri="{FF2B5EF4-FFF2-40B4-BE49-F238E27FC236}">
                <a16:creationId xmlns:a16="http://schemas.microsoft.com/office/drawing/2014/main" id="{512A121E-C15A-446E-9E55-121041DF4A93}"/>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15</a:t>
            </a:fld>
            <a:endParaRPr lang="en-US" dirty="0"/>
          </a:p>
        </p:txBody>
      </p:sp>
    </p:spTree>
    <p:extLst>
      <p:ext uri="{BB962C8B-B14F-4D97-AF65-F5344CB8AC3E}">
        <p14:creationId xmlns:p14="http://schemas.microsoft.com/office/powerpoint/2010/main" val="161925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932"/>
            <a:ext cx="10515600" cy="1325563"/>
          </a:xfrm>
        </p:spPr>
        <p:txBody>
          <a:bodyPr/>
          <a:lstStyle/>
          <a:p>
            <a:pPr algn="ctr"/>
            <a:r>
              <a:rPr lang="en-US" sz="3200" dirty="0">
                <a:effectLst>
                  <a:outerShdw blurRad="38100" dist="38100" dir="2700000" algn="tl">
                    <a:srgbClr val="000000">
                      <a:alpha val="43137"/>
                    </a:srgbClr>
                  </a:outerShdw>
                </a:effectLst>
              </a:rPr>
              <a:t>Case Study #2</a:t>
            </a:r>
          </a:p>
        </p:txBody>
      </p:sp>
      <p:sp>
        <p:nvSpPr>
          <p:cNvPr id="3" name="Content Placeholder 2"/>
          <p:cNvSpPr>
            <a:spLocks noGrp="1"/>
          </p:cNvSpPr>
          <p:nvPr>
            <p:ph idx="1"/>
          </p:nvPr>
        </p:nvSpPr>
        <p:spPr/>
        <p:txBody>
          <a:bodyPr>
            <a:normAutofit/>
          </a:bodyPr>
          <a:lstStyle/>
          <a:p>
            <a:pPr marL="0" indent="0">
              <a:buNone/>
            </a:pPr>
            <a:r>
              <a:rPr lang="en-US" dirty="0"/>
              <a:t>A researcher proposes a study to examine use of a smartphone app to improve glycemic control in diabetic individuals. The study excludes individuals who do not speak English because the consent form is available only in English.</a:t>
            </a:r>
          </a:p>
          <a:p>
            <a:pPr marL="0" lvl="0" indent="0">
              <a:buNone/>
            </a:pPr>
            <a:endParaRPr lang="en-US" altLang="en-US" dirty="0">
              <a:latin typeface="Roboto light" panose="020B0604020202020204" charset="0"/>
              <a:ea typeface="Roboto light" panose="020B0604020202020204" charset="0"/>
            </a:endParaRPr>
          </a:p>
          <a:p>
            <a:pPr marL="109537" indent="0">
              <a:buNone/>
            </a:pPr>
            <a:endParaRPr lang="en-US"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p:txBody>
      </p:sp>
      <p:pic>
        <p:nvPicPr>
          <p:cNvPr id="8" name="Picture 7" descr="Thumbs up or thumbs down">
            <a:extLst>
              <a:ext uri="{FF2B5EF4-FFF2-40B4-BE49-F238E27FC236}">
                <a16:creationId xmlns:a16="http://schemas.microsoft.com/office/drawing/2014/main" id="{DA579999-95A0-4390-A8D8-2A9E12027D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40936" y="4124692"/>
            <a:ext cx="2880360" cy="1548384"/>
          </a:xfrm>
          <a:prstGeom prst="rect">
            <a:avLst/>
          </a:prstGeom>
        </p:spPr>
      </p:pic>
      <p:pic>
        <p:nvPicPr>
          <p:cNvPr id="10" name="Picture 9" descr="thumbs down">
            <a:extLst>
              <a:ext uri="{FF2B5EF4-FFF2-40B4-BE49-F238E27FC236}">
                <a16:creationId xmlns:a16="http://schemas.microsoft.com/office/drawing/2014/main" id="{072F98B5-AF01-4190-AE17-8463DA410AE4}"/>
              </a:ext>
            </a:extLst>
          </p:cNvPr>
          <p:cNvPicPr>
            <a:picLocks noChangeAspect="1"/>
          </p:cNvPicPr>
          <p:nvPr/>
        </p:nvPicPr>
        <p:blipFill>
          <a:blip r:embed="rId4"/>
          <a:stretch>
            <a:fillRect/>
          </a:stretch>
        </p:blipFill>
        <p:spPr>
          <a:xfrm>
            <a:off x="5881116" y="3902378"/>
            <a:ext cx="1386840" cy="1770698"/>
          </a:xfrm>
          <a:prstGeom prst="rect">
            <a:avLst/>
          </a:prstGeom>
        </p:spPr>
      </p:pic>
      <p:sp>
        <p:nvSpPr>
          <p:cNvPr id="9" name="Slide Number Placeholder 3">
            <a:extLst>
              <a:ext uri="{FF2B5EF4-FFF2-40B4-BE49-F238E27FC236}">
                <a16:creationId xmlns:a16="http://schemas.microsoft.com/office/drawing/2014/main" id="{D24B6D50-4BD4-4C41-A484-71D856CF76C1}"/>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16</a:t>
            </a:fld>
            <a:endParaRPr lang="en-US" dirty="0"/>
          </a:p>
        </p:txBody>
      </p:sp>
    </p:spTree>
    <p:extLst>
      <p:ext uri="{BB962C8B-B14F-4D97-AF65-F5344CB8AC3E}">
        <p14:creationId xmlns:p14="http://schemas.microsoft.com/office/powerpoint/2010/main" val="264019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28195"/>
          </a:xfrm>
        </p:spPr>
        <p:txBody>
          <a:bodyPr/>
          <a:lstStyle/>
          <a:p>
            <a:pPr algn="ctr"/>
            <a:r>
              <a:rPr lang="en-US" sz="3200" dirty="0">
                <a:effectLst>
                  <a:outerShdw blurRad="38100" dist="38100" dir="2700000" algn="tl">
                    <a:srgbClr val="000000">
                      <a:alpha val="43137"/>
                    </a:srgbClr>
                  </a:outerShdw>
                </a:effectLst>
              </a:rPr>
              <a:t>Case Study #3</a:t>
            </a:r>
          </a:p>
        </p:txBody>
      </p:sp>
      <p:sp>
        <p:nvSpPr>
          <p:cNvPr id="3" name="Content Placeholder 2"/>
          <p:cNvSpPr>
            <a:spLocks noGrp="1"/>
          </p:cNvSpPr>
          <p:nvPr>
            <p:ph idx="1"/>
          </p:nvPr>
        </p:nvSpPr>
        <p:spPr/>
        <p:txBody>
          <a:bodyPr>
            <a:normAutofit/>
          </a:bodyPr>
          <a:lstStyle/>
          <a:p>
            <a:pPr marL="0" lvl="0" indent="0">
              <a:buNone/>
            </a:pPr>
            <a:r>
              <a:rPr lang="en-US" altLang="en-US" dirty="0">
                <a:ea typeface="Roboto light" panose="020B0604020202020204" charset="0"/>
              </a:rPr>
              <a:t>A</a:t>
            </a:r>
            <a:r>
              <a:rPr lang="en-US" altLang="en-US" dirty="0">
                <a:latin typeface="Roboto light" panose="020B0604020202020204" charset="0"/>
                <a:ea typeface="Roboto light" panose="020B0604020202020204" charset="0"/>
              </a:rPr>
              <a:t> </a:t>
            </a:r>
            <a:r>
              <a:rPr lang="en-US" altLang="en-US" dirty="0">
                <a:ea typeface="Roboto light" panose="020B0604020202020204" charset="0"/>
              </a:rPr>
              <a:t>researcher proposes a study in individuals 18 to 60. The study indicates children are excluded because the legal age to consent to research is 18 in the state where the research will be conducted. Individuals over 60 will be excluded because of the likelihood of co-morbidities in this group.</a:t>
            </a:r>
          </a:p>
          <a:p>
            <a:pPr marL="109537" indent="0">
              <a:buNone/>
            </a:pPr>
            <a:endParaRPr lang="en-US"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p:txBody>
      </p:sp>
      <p:pic>
        <p:nvPicPr>
          <p:cNvPr id="8" name="Picture 7" descr="Thumbs up or thumbs down">
            <a:extLst>
              <a:ext uri="{FF2B5EF4-FFF2-40B4-BE49-F238E27FC236}">
                <a16:creationId xmlns:a16="http://schemas.microsoft.com/office/drawing/2014/main" id="{DA579999-95A0-4390-A8D8-2A9E12027D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40936" y="4203192"/>
            <a:ext cx="2880360" cy="1548384"/>
          </a:xfrm>
          <a:prstGeom prst="rect">
            <a:avLst/>
          </a:prstGeom>
        </p:spPr>
      </p:pic>
      <p:pic>
        <p:nvPicPr>
          <p:cNvPr id="10" name="Picture 9" descr="thumbs down">
            <a:extLst>
              <a:ext uri="{FF2B5EF4-FFF2-40B4-BE49-F238E27FC236}">
                <a16:creationId xmlns:a16="http://schemas.microsoft.com/office/drawing/2014/main" id="{072F98B5-AF01-4190-AE17-8463DA410AE4}"/>
              </a:ext>
            </a:extLst>
          </p:cNvPr>
          <p:cNvPicPr>
            <a:picLocks noChangeAspect="1"/>
          </p:cNvPicPr>
          <p:nvPr/>
        </p:nvPicPr>
        <p:blipFill>
          <a:blip r:embed="rId4"/>
          <a:stretch>
            <a:fillRect/>
          </a:stretch>
        </p:blipFill>
        <p:spPr>
          <a:xfrm>
            <a:off x="5912685" y="3980878"/>
            <a:ext cx="1386840" cy="1770698"/>
          </a:xfrm>
          <a:prstGeom prst="rect">
            <a:avLst/>
          </a:prstGeom>
        </p:spPr>
      </p:pic>
      <p:sp>
        <p:nvSpPr>
          <p:cNvPr id="7" name="Slide Number Placeholder 3">
            <a:extLst>
              <a:ext uri="{FF2B5EF4-FFF2-40B4-BE49-F238E27FC236}">
                <a16:creationId xmlns:a16="http://schemas.microsoft.com/office/drawing/2014/main" id="{1E3FE8C7-A452-4B54-B24F-785A047B716A}"/>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17</a:t>
            </a:fld>
            <a:endParaRPr lang="en-US" dirty="0"/>
          </a:p>
        </p:txBody>
      </p:sp>
    </p:spTree>
    <p:extLst>
      <p:ext uri="{BB962C8B-B14F-4D97-AF65-F5344CB8AC3E}">
        <p14:creationId xmlns:p14="http://schemas.microsoft.com/office/powerpoint/2010/main" val="8252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title"/>
          </p:nvPr>
        </p:nvSpPr>
        <p:spPr/>
        <p:txBody>
          <a:bodyPr>
            <a:normAutofit/>
          </a:bodyPr>
          <a:lstStyle/>
          <a:p>
            <a:pPr eaLnBrk="1" hangingPunct="1">
              <a:defRPr/>
            </a:pPr>
            <a:r>
              <a:rPr lang="en-US" dirty="0"/>
              <a:t>Just-in-Time Requirements</a:t>
            </a:r>
          </a:p>
        </p:txBody>
      </p:sp>
      <p:sp>
        <p:nvSpPr>
          <p:cNvPr id="44036" name="Rectangle 6"/>
          <p:cNvSpPr>
            <a:spLocks noGrp="1" noChangeArrowheads="1"/>
          </p:cNvSpPr>
          <p:nvPr>
            <p:ph type="body" idx="1"/>
          </p:nvPr>
        </p:nvSpPr>
        <p:spPr>
          <a:xfrm>
            <a:off x="468489" y="1690688"/>
            <a:ext cx="11255022" cy="5334000"/>
          </a:xfrm>
        </p:spPr>
        <p:txBody>
          <a:bodyPr>
            <a:normAutofit/>
          </a:bodyPr>
          <a:lstStyle/>
          <a:p>
            <a:pPr lvl="1">
              <a:spcBef>
                <a:spcPts val="600"/>
              </a:spcBef>
            </a:pPr>
            <a:r>
              <a:rPr lang="en-US" sz="2400" dirty="0"/>
              <a:t>Work with Institute/Center staff to resolve unacceptable inclusion concerns</a:t>
            </a:r>
          </a:p>
          <a:p>
            <a:pPr lvl="1">
              <a:spcBef>
                <a:spcPts val="600"/>
              </a:spcBef>
            </a:pPr>
            <a:endParaRPr lang="en-US" sz="2400" dirty="0"/>
          </a:p>
          <a:p>
            <a:pPr lvl="1">
              <a:spcBef>
                <a:spcPts val="600"/>
              </a:spcBef>
            </a:pPr>
            <a:r>
              <a:rPr lang="en-US" sz="2400" dirty="0"/>
              <a:t>Provide inclusion enrollment report(s) if missing or needs updated as a result of peer review and/or programmatic adjustments</a:t>
            </a:r>
          </a:p>
        </p:txBody>
      </p:sp>
      <p:sp>
        <p:nvSpPr>
          <p:cNvPr id="18436" name="Slide Number Placeholder 5"/>
          <p:cNvSpPr txBox="1">
            <a:spLocks noGrp="1"/>
          </p:cNvSpPr>
          <p:nvPr/>
        </p:nvSpPr>
        <p:spPr bwMode="auto">
          <a:xfrm>
            <a:off x="9296400" y="6553201"/>
            <a:ext cx="1371600" cy="155575"/>
          </a:xfrm>
          <a:prstGeom prst="rect">
            <a:avLst/>
          </a:prstGeom>
          <a:noFill/>
          <a:ln>
            <a:miter lim="800000"/>
            <a:headEnd/>
            <a:tailEnd/>
          </a:ln>
        </p:spPr>
        <p:txBody>
          <a:bodyPr/>
          <a:lstStyle/>
          <a:p>
            <a:pPr algn="r">
              <a:defRPr/>
            </a:pPr>
            <a:fld id="{0E551701-2EA0-4400-9D94-2D3C6EBBD420}" type="slidenum">
              <a:rPr lang="en-US" sz="1000" b="1">
                <a:solidFill>
                  <a:prstClr val="white"/>
                </a:solidFill>
                <a:latin typeface="Tahoma" charset="0"/>
              </a:rPr>
              <a:pPr algn="r">
                <a:defRPr/>
              </a:pPr>
              <a:t>18</a:t>
            </a:fld>
            <a:endParaRPr lang="en-US" sz="1000" b="1" dirty="0">
              <a:solidFill>
                <a:prstClr val="white"/>
              </a:solidFill>
              <a:latin typeface="Tahoma" charset="0"/>
            </a:endParaRPr>
          </a:p>
        </p:txBody>
      </p:sp>
      <p:sp>
        <p:nvSpPr>
          <p:cNvPr id="6" name="Slide Number Placeholder 3">
            <a:extLst>
              <a:ext uri="{FF2B5EF4-FFF2-40B4-BE49-F238E27FC236}">
                <a16:creationId xmlns:a16="http://schemas.microsoft.com/office/drawing/2014/main" id="{7FE4A308-332F-4EA2-AB05-8E2C3898A202}"/>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18</a:t>
            </a:fld>
            <a:endParaRPr lang="en-US" dirty="0"/>
          </a:p>
        </p:txBody>
      </p:sp>
    </p:spTree>
    <p:extLst>
      <p:ext uri="{BB962C8B-B14F-4D97-AF65-F5344CB8AC3E}">
        <p14:creationId xmlns:p14="http://schemas.microsoft.com/office/powerpoint/2010/main" val="405737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ChangeArrowheads="1"/>
          </p:cNvSpPr>
          <p:nvPr>
            <p:ph type="title"/>
          </p:nvPr>
        </p:nvSpPr>
        <p:spPr>
          <a:effectLst/>
        </p:spPr>
        <p:txBody>
          <a:bodyPr>
            <a:normAutofit/>
          </a:bodyPr>
          <a:lstStyle/>
          <a:p>
            <a:pPr eaLnBrk="1" hangingPunct="1">
              <a:defRPr/>
            </a:pPr>
            <a:r>
              <a:rPr lang="en-US" dirty="0"/>
              <a:t>After the Award…Now What?</a:t>
            </a:r>
          </a:p>
        </p:txBody>
      </p:sp>
      <p:sp>
        <p:nvSpPr>
          <p:cNvPr id="46084" name="Rectangle 6"/>
          <p:cNvSpPr>
            <a:spLocks noGrp="1" noChangeArrowheads="1"/>
          </p:cNvSpPr>
          <p:nvPr>
            <p:ph idx="1"/>
          </p:nvPr>
        </p:nvSpPr>
        <p:spPr/>
        <p:txBody>
          <a:bodyPr>
            <a:noAutofit/>
          </a:bodyPr>
          <a:lstStyle/>
          <a:p>
            <a:pPr>
              <a:lnSpc>
                <a:spcPct val="120000"/>
              </a:lnSpc>
              <a:spcBef>
                <a:spcPts val="600"/>
              </a:spcBef>
            </a:pPr>
            <a:r>
              <a:rPr lang="en-US" sz="2400" dirty="0"/>
              <a:t>Provide </a:t>
            </a:r>
            <a:r>
              <a:rPr lang="en-US" sz="2400" b="1" dirty="0"/>
              <a:t>actual inclusion enrollment data </a:t>
            </a:r>
            <a:r>
              <a:rPr lang="en-US" sz="2400" dirty="0"/>
              <a:t>in progress reports </a:t>
            </a:r>
          </a:p>
          <a:p>
            <a:pPr>
              <a:lnSpc>
                <a:spcPct val="120000"/>
              </a:lnSpc>
              <a:spcBef>
                <a:spcPts val="600"/>
              </a:spcBef>
            </a:pPr>
            <a:r>
              <a:rPr lang="en-US" sz="2400" dirty="0"/>
              <a:t>For NIH-defined Phase III Clinical Trials – </a:t>
            </a:r>
            <a:r>
              <a:rPr lang="en-US" sz="2400" b="1" dirty="0"/>
              <a:t>report status/results of analyses </a:t>
            </a:r>
            <a:r>
              <a:rPr lang="en-US" sz="2400" dirty="0"/>
              <a:t>by sex/gender, race, and ethnicity</a:t>
            </a:r>
          </a:p>
          <a:p>
            <a:pPr lvl="1">
              <a:lnSpc>
                <a:spcPct val="120000"/>
              </a:lnSpc>
              <a:spcBef>
                <a:spcPts val="600"/>
              </a:spcBef>
            </a:pPr>
            <a:r>
              <a:rPr lang="en-US" sz="2400" dirty="0"/>
              <a:t>For </a:t>
            </a:r>
            <a:r>
              <a:rPr lang="en-US" sz="2400" u="sng" dirty="0"/>
              <a:t>applicable</a:t>
            </a:r>
            <a:r>
              <a:rPr lang="en-US" sz="2400" dirty="0"/>
              <a:t> NIH-defined Phase III Clinical Trials, report results by sex/gender and/or race/ethnicity in Clinicaltrials.gov within 1 year of primary completion date</a:t>
            </a:r>
          </a:p>
          <a:p>
            <a:pPr>
              <a:lnSpc>
                <a:spcPct val="120000"/>
              </a:lnSpc>
              <a:spcBef>
                <a:spcPts val="600"/>
              </a:spcBef>
            </a:pPr>
            <a:r>
              <a:rPr lang="en-US" sz="2400" dirty="0"/>
              <a:t>Provide PHS Human Subjects and Clinical Trials Information Form for delayed onset studies</a:t>
            </a:r>
          </a:p>
          <a:p>
            <a:pPr marL="457200" lvl="1" indent="0">
              <a:lnSpc>
                <a:spcPct val="120000"/>
              </a:lnSpc>
              <a:spcBef>
                <a:spcPts val="600"/>
              </a:spcBef>
              <a:buNone/>
            </a:pPr>
            <a:endParaRPr lang="en-US" sz="2400" dirty="0"/>
          </a:p>
        </p:txBody>
      </p:sp>
      <p:sp>
        <p:nvSpPr>
          <p:cNvPr id="6" name="Slide Number Placeholder 3">
            <a:extLst>
              <a:ext uri="{FF2B5EF4-FFF2-40B4-BE49-F238E27FC236}">
                <a16:creationId xmlns:a16="http://schemas.microsoft.com/office/drawing/2014/main" id="{6C2ADBC7-2D86-48D7-A216-481FF7114075}"/>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19</a:t>
            </a:fld>
            <a:endParaRPr lang="en-US" dirty="0"/>
          </a:p>
        </p:txBody>
      </p:sp>
    </p:spTree>
    <p:extLst>
      <p:ext uri="{BB962C8B-B14F-4D97-AF65-F5344CB8AC3E}">
        <p14:creationId xmlns:p14="http://schemas.microsoft.com/office/powerpoint/2010/main" val="413107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Timeline of NIH Inclusion Policies</a:t>
            </a:r>
          </a:p>
        </p:txBody>
      </p:sp>
      <p:graphicFrame>
        <p:nvGraphicFramePr>
          <p:cNvPr id="5" name="Content Placeholder 4">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42198079"/>
              </p:ext>
            </p:extLst>
          </p:nvPr>
        </p:nvGraphicFramePr>
        <p:xfrm>
          <a:off x="76200" y="914400"/>
          <a:ext cx="12039600" cy="545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id="{39AA5210-8F75-46CA-99C0-222740B42AFE}"/>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2</a:t>
            </a:fld>
            <a:endParaRPr lang="en-US" dirty="0"/>
          </a:p>
        </p:txBody>
      </p:sp>
    </p:spTree>
    <p:extLst>
      <p:ext uri="{BB962C8B-B14F-4D97-AF65-F5344CB8AC3E}">
        <p14:creationId xmlns:p14="http://schemas.microsoft.com/office/powerpoint/2010/main" val="117867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37CF-0B54-4D95-B531-448A4A855388}"/>
              </a:ext>
            </a:extLst>
          </p:cNvPr>
          <p:cNvSpPr>
            <a:spLocks noGrp="1"/>
          </p:cNvSpPr>
          <p:nvPr>
            <p:ph type="title"/>
          </p:nvPr>
        </p:nvSpPr>
        <p:spPr>
          <a:xfrm>
            <a:off x="310896" y="-152400"/>
            <a:ext cx="11570208" cy="1325563"/>
          </a:xfrm>
        </p:spPr>
        <p:txBody>
          <a:bodyPr/>
          <a:lstStyle/>
          <a:p>
            <a:r>
              <a:rPr lang="en-US" dirty="0"/>
              <a:t>Uploading Participant-Level Data in HSS</a:t>
            </a:r>
          </a:p>
        </p:txBody>
      </p:sp>
      <p:pic>
        <p:nvPicPr>
          <p:cNvPr id="1026" name="Picture 2" descr="HSS Cumulative (Actual) totals sections showing active buttons">
            <a:extLst>
              <a:ext uri="{FF2B5EF4-FFF2-40B4-BE49-F238E27FC236}">
                <a16:creationId xmlns:a16="http://schemas.microsoft.com/office/drawing/2014/main" id="{AB12476D-339C-42CA-BD0D-5B600AE128F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685800" y="1253331"/>
            <a:ext cx="5138722"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276E7424-CFF8-41C2-A9E4-48D2240CBFF4}"/>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20</a:t>
            </a:fld>
            <a:endParaRPr lang="en-US" dirty="0"/>
          </a:p>
        </p:txBody>
      </p:sp>
      <p:pic>
        <p:nvPicPr>
          <p:cNvPr id="4" name="Picture 3" descr="How to View, Edit and Submit Studies in HSS Video">
            <a:extLst>
              <a:ext uri="{FF2B5EF4-FFF2-40B4-BE49-F238E27FC236}">
                <a16:creationId xmlns:a16="http://schemas.microsoft.com/office/drawing/2014/main" id="{36933391-A564-4A83-9AA0-72208A169A5D}"/>
              </a:ext>
            </a:extLst>
          </p:cNvPr>
          <p:cNvPicPr>
            <a:picLocks noChangeAspect="1"/>
          </p:cNvPicPr>
          <p:nvPr/>
        </p:nvPicPr>
        <p:blipFill>
          <a:blip r:embed="rId3"/>
          <a:stretch>
            <a:fillRect/>
          </a:stretch>
        </p:blipFill>
        <p:spPr>
          <a:xfrm>
            <a:off x="6599746" y="3200400"/>
            <a:ext cx="5281358" cy="2965980"/>
          </a:xfrm>
          <a:prstGeom prst="rect">
            <a:avLst/>
          </a:prstGeom>
        </p:spPr>
      </p:pic>
      <p:sp>
        <p:nvSpPr>
          <p:cNvPr id="7" name="TextBox 6">
            <a:extLst>
              <a:ext uri="{FF2B5EF4-FFF2-40B4-BE49-F238E27FC236}">
                <a16:creationId xmlns:a16="http://schemas.microsoft.com/office/drawing/2014/main" id="{BFA16F97-523F-4C30-BBE5-886DE4F313A3}"/>
              </a:ext>
            </a:extLst>
          </p:cNvPr>
          <p:cNvSpPr txBox="1"/>
          <p:nvPr/>
        </p:nvSpPr>
        <p:spPr>
          <a:xfrm>
            <a:off x="6477000" y="1253331"/>
            <a:ext cx="5404104" cy="1477328"/>
          </a:xfrm>
          <a:prstGeom prst="rect">
            <a:avLst/>
          </a:prstGeom>
          <a:noFill/>
        </p:spPr>
        <p:txBody>
          <a:bodyPr wrap="square" rtlCol="0">
            <a:spAutoFit/>
          </a:bodyPr>
          <a:lstStyle/>
          <a:p>
            <a:r>
              <a:rPr lang="en-US" dirty="0"/>
              <a:t>Videos, Templates, and Other Resources on HSS Training Site!</a:t>
            </a:r>
          </a:p>
          <a:p>
            <a:endParaRPr lang="en-US" dirty="0"/>
          </a:p>
          <a:p>
            <a:r>
              <a:rPr lang="en-US" dirty="0">
                <a:hlinkClick r:id="rId4"/>
              </a:rPr>
              <a:t>https://era.nih.gov/help-tutorials/era-training-hss.htm</a:t>
            </a:r>
            <a:endParaRPr lang="en-US" dirty="0"/>
          </a:p>
        </p:txBody>
      </p:sp>
    </p:spTree>
    <p:extLst>
      <p:ext uri="{BB962C8B-B14F-4D97-AF65-F5344CB8AC3E}">
        <p14:creationId xmlns:p14="http://schemas.microsoft.com/office/powerpoint/2010/main" val="23848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C97F-B422-44B4-AC8D-1C3F8158738C}"/>
              </a:ext>
            </a:extLst>
          </p:cNvPr>
          <p:cNvSpPr>
            <a:spLocks noGrp="1"/>
          </p:cNvSpPr>
          <p:nvPr>
            <p:ph type="title"/>
          </p:nvPr>
        </p:nvSpPr>
        <p:spPr/>
        <p:txBody>
          <a:bodyPr/>
          <a:lstStyle/>
          <a:p>
            <a:r>
              <a:rPr lang="en-US" dirty="0"/>
              <a:t> Knowledge Check </a:t>
            </a:r>
          </a:p>
        </p:txBody>
      </p:sp>
      <p:sp>
        <p:nvSpPr>
          <p:cNvPr id="3" name="Content Placeholder 2">
            <a:extLst>
              <a:ext uri="{FF2B5EF4-FFF2-40B4-BE49-F238E27FC236}">
                <a16:creationId xmlns:a16="http://schemas.microsoft.com/office/drawing/2014/main" id="{C8A87F59-F522-4D4A-990D-C658C06B92A1}"/>
              </a:ext>
            </a:extLst>
          </p:cNvPr>
          <p:cNvSpPr>
            <a:spLocks noGrp="1"/>
          </p:cNvSpPr>
          <p:nvPr>
            <p:ph idx="1"/>
          </p:nvPr>
        </p:nvSpPr>
        <p:spPr/>
        <p:txBody>
          <a:bodyPr>
            <a:normAutofit/>
          </a:bodyPr>
          <a:lstStyle/>
          <a:p>
            <a:pPr marL="0" indent="0">
              <a:buNone/>
            </a:pPr>
            <a:r>
              <a:rPr lang="en-US" sz="2400" dirty="0"/>
              <a:t>If funded, NIH recipients will need to provide data on participant race, ethnicity, sex/gender, and date of birth</a:t>
            </a:r>
          </a:p>
          <a:p>
            <a:pPr marL="0" indent="0">
              <a:buNone/>
            </a:pPr>
            <a:endParaRPr lang="en-US" dirty="0"/>
          </a:p>
          <a:p>
            <a:pPr marL="0" indent="0">
              <a:buNone/>
            </a:pPr>
            <a:endParaRPr lang="en-US" sz="2400" dirty="0"/>
          </a:p>
          <a:p>
            <a:pPr marL="0" indent="0">
              <a:buNone/>
            </a:pPr>
            <a:r>
              <a:rPr lang="en-US" sz="2400" b="1" dirty="0"/>
              <a:t>	FALSE</a:t>
            </a:r>
          </a:p>
          <a:p>
            <a:pPr marL="0" indent="0">
              <a:buNone/>
            </a:pPr>
            <a:endParaRPr lang="en-US" sz="2400" dirty="0"/>
          </a:p>
          <a:p>
            <a:pPr marL="0" indent="0">
              <a:buNone/>
            </a:pPr>
            <a:endParaRPr lang="en-US" sz="2400" dirty="0"/>
          </a:p>
          <a:p>
            <a:pPr marL="0" indent="0">
              <a:buNone/>
            </a:pPr>
            <a:endParaRPr lang="en-US" sz="2000" dirty="0"/>
          </a:p>
          <a:p>
            <a:pPr marL="0" indent="0">
              <a:buNone/>
            </a:pPr>
            <a:endParaRPr lang="en-US" sz="2000" dirty="0"/>
          </a:p>
          <a:p>
            <a:pPr marL="0" indent="0">
              <a:buNone/>
            </a:pPr>
            <a:endParaRPr lang="en-US" dirty="0"/>
          </a:p>
        </p:txBody>
      </p:sp>
      <p:pic>
        <p:nvPicPr>
          <p:cNvPr id="5" name="Picture 2" descr="True or False">
            <a:extLst>
              <a:ext uri="{FF2B5EF4-FFF2-40B4-BE49-F238E27FC236}">
                <a16:creationId xmlns:a16="http://schemas.microsoft.com/office/drawing/2014/main" id="{78553977-C065-44F2-87F4-3AF3EAD6FA6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197" r="14552"/>
          <a:stretch/>
        </p:blipFill>
        <p:spPr bwMode="auto">
          <a:xfrm>
            <a:off x="9717933" y="2569189"/>
            <a:ext cx="2080100" cy="20222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8DBFB2C2-5F02-41FF-B8B7-32CC86911B3F}"/>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21</a:t>
            </a:fld>
            <a:endParaRPr lang="en-US" dirty="0"/>
          </a:p>
        </p:txBody>
      </p:sp>
    </p:spTree>
    <p:extLst>
      <p:ext uri="{BB962C8B-B14F-4D97-AF65-F5344CB8AC3E}">
        <p14:creationId xmlns:p14="http://schemas.microsoft.com/office/powerpoint/2010/main" val="373217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B6BF-9A5B-40B4-BE61-422399FCAB51}"/>
              </a:ext>
            </a:extLst>
          </p:cNvPr>
          <p:cNvSpPr>
            <a:spLocks noGrp="1"/>
          </p:cNvSpPr>
          <p:nvPr>
            <p:ph type="title"/>
          </p:nvPr>
        </p:nvSpPr>
        <p:spPr/>
        <p:txBody>
          <a:bodyPr/>
          <a:lstStyle/>
          <a:p>
            <a:r>
              <a:rPr lang="en-US" dirty="0"/>
              <a:t>RESOURCES</a:t>
            </a:r>
          </a:p>
        </p:txBody>
      </p:sp>
      <p:grpSp>
        <p:nvGrpSpPr>
          <p:cNvPr id="3" name="Group 2" descr="Inclusion websites and email inclusion@mail.nih.gov">
            <a:extLst>
              <a:ext uri="{FF2B5EF4-FFF2-40B4-BE49-F238E27FC236}">
                <a16:creationId xmlns:a16="http://schemas.microsoft.com/office/drawing/2014/main" id="{EDC7DC4E-A09A-46C7-81DD-9705015410D7}"/>
              </a:ext>
            </a:extLst>
          </p:cNvPr>
          <p:cNvGrpSpPr/>
          <p:nvPr/>
        </p:nvGrpSpPr>
        <p:grpSpPr>
          <a:xfrm>
            <a:off x="1111827" y="3514406"/>
            <a:ext cx="11793290" cy="1994978"/>
            <a:chOff x="3845859" y="1601661"/>
            <a:chExt cx="4536141" cy="1994978"/>
          </a:xfrm>
        </p:grpSpPr>
        <p:sp>
          <p:nvSpPr>
            <p:cNvPr id="4" name="Text Placeholder 2">
              <a:extLst>
                <a:ext uri="{FF2B5EF4-FFF2-40B4-BE49-F238E27FC236}">
                  <a16:creationId xmlns:a16="http://schemas.microsoft.com/office/drawing/2014/main" id="{2165C46C-6FA3-46C8-A9D5-171FB1F0AD15}"/>
                </a:ext>
              </a:extLst>
            </p:cNvPr>
            <p:cNvSpPr txBox="1">
              <a:spLocks/>
            </p:cNvSpPr>
            <p:nvPr/>
          </p:nvSpPr>
          <p:spPr>
            <a:xfrm>
              <a:off x="3845859" y="1827289"/>
              <a:ext cx="4536141"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b="1" dirty="0"/>
                <a:t>Inclusion of Women and Minorities </a:t>
              </a:r>
              <a:endParaRPr lang="en-US" sz="1800" b="1" dirty="0">
                <a:hlinkClick r:id="rId3">
                  <a:extLst>
                    <a:ext uri="{A12FA001-AC4F-418D-AE19-62706E023703}">
                      <ahyp:hlinkClr xmlns:ahyp="http://schemas.microsoft.com/office/drawing/2018/hyperlinkcolor" val="tx"/>
                    </a:ext>
                  </a:extLst>
                </a:hlinkClick>
              </a:endParaRPr>
            </a:p>
            <a:p>
              <a:r>
                <a:rPr lang="en-US" sz="1800" dirty="0">
                  <a:hlinkClick r:id="rId3">
                    <a:extLst>
                      <a:ext uri="{A12FA001-AC4F-418D-AE19-62706E023703}">
                        <ahyp:hlinkClr xmlns:ahyp="http://schemas.microsoft.com/office/drawing/2018/hyperlinkcolor" val="tx"/>
                      </a:ext>
                    </a:extLst>
                  </a:hlinkClick>
                </a:rPr>
                <a:t>https://grants.nih.gov/grants/funding/women_min/women_min.htm</a:t>
              </a:r>
              <a:endParaRPr lang="en-US" sz="1800" dirty="0"/>
            </a:p>
            <a:p>
              <a:r>
                <a:rPr lang="en-US" sz="1800" b="1" dirty="0"/>
                <a:t>Inclusion Across the Lifespan</a:t>
              </a:r>
              <a:endParaRPr lang="en-US" sz="1800" b="1" dirty="0">
                <a:hlinkClick r:id="rId4">
                  <a:extLst>
                    <a:ext uri="{A12FA001-AC4F-418D-AE19-62706E023703}">
                      <ahyp:hlinkClr xmlns:ahyp="http://schemas.microsoft.com/office/drawing/2018/hyperlinkcolor" val="tx"/>
                    </a:ext>
                  </a:extLst>
                </a:hlinkClick>
              </a:endParaRPr>
            </a:p>
            <a:p>
              <a:r>
                <a:rPr lang="en-US" sz="1800" dirty="0">
                  <a:hlinkClick r:id="rId4">
                    <a:extLst>
                      <a:ext uri="{A12FA001-AC4F-418D-AE19-62706E023703}">
                        <ahyp:hlinkClr xmlns:ahyp="http://schemas.microsoft.com/office/drawing/2018/hyperlinkcolor" val="tx"/>
                      </a:ext>
                    </a:extLst>
                  </a:hlinkClick>
                </a:rPr>
                <a:t>https://grants.nih.gov/grants/funding/lifespan/lifespan.htm</a:t>
              </a:r>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endParaRPr lang="en-US" sz="1800" spc="100" dirty="0">
                <a:solidFill>
                  <a:srgbClr val="0F7FC9"/>
                </a:solidFill>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inclusion@mail.nih.gov</a:t>
              </a:r>
            </a:p>
            <a:p>
              <a:endParaRPr lang="en-US" sz="1800" spc="100" dirty="0">
                <a:solidFill>
                  <a:srgbClr val="0F7FC9"/>
                </a:solidFill>
                <a:latin typeface="Roboto light" panose="02000000000000000000" pitchFamily="2" charset="0"/>
                <a:ea typeface="Roboto light" panose="02000000000000000000" pitchFamily="2" charset="0"/>
                <a:cs typeface="Open Sans" panose="020B0606030504020204" pitchFamily="34" charset="0"/>
              </a:endParaRPr>
            </a:p>
          </p:txBody>
        </p:sp>
        <p:sp>
          <p:nvSpPr>
            <p:cNvPr id="5" name="Text Placeholder 2">
              <a:extLst>
                <a:ext uri="{FF2B5EF4-FFF2-40B4-BE49-F238E27FC236}">
                  <a16:creationId xmlns:a16="http://schemas.microsoft.com/office/drawing/2014/main" id="{5FE3186C-AC71-41CA-A5E0-B0B8A4902DFF}"/>
                </a:ext>
              </a:extLst>
            </p:cNvPr>
            <p:cNvSpPr txBox="1">
              <a:spLocks/>
            </p:cNvSpPr>
            <p:nvPr/>
          </p:nvSpPr>
          <p:spPr>
            <a:xfrm>
              <a:off x="3845859" y="1601661"/>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WEB</a:t>
              </a:r>
            </a:p>
          </p:txBody>
        </p:sp>
        <p:sp>
          <p:nvSpPr>
            <p:cNvPr id="6" name="Text Placeholder 2">
              <a:extLst>
                <a:ext uri="{FF2B5EF4-FFF2-40B4-BE49-F238E27FC236}">
                  <a16:creationId xmlns:a16="http://schemas.microsoft.com/office/drawing/2014/main" id="{01A5CFA3-E26A-4698-B23A-2D46D665C736}"/>
                </a:ext>
              </a:extLst>
            </p:cNvPr>
            <p:cNvSpPr txBox="1">
              <a:spLocks/>
            </p:cNvSpPr>
            <p:nvPr/>
          </p:nvSpPr>
          <p:spPr>
            <a:xfrm>
              <a:off x="3845859" y="3292405"/>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EMAIL</a:t>
              </a:r>
            </a:p>
          </p:txBody>
        </p:sp>
        <p:sp>
          <p:nvSpPr>
            <p:cNvPr id="7" name="Text Placeholder 2">
              <a:extLst>
                <a:ext uri="{FF2B5EF4-FFF2-40B4-BE49-F238E27FC236}">
                  <a16:creationId xmlns:a16="http://schemas.microsoft.com/office/drawing/2014/main" id="{B0FB678C-4594-4185-8127-C4070701C8F5}"/>
                </a:ext>
              </a:extLst>
            </p:cNvPr>
            <p:cNvSpPr txBox="1">
              <a:spLocks/>
            </p:cNvSpPr>
            <p:nvPr/>
          </p:nvSpPr>
          <p:spPr>
            <a:xfrm>
              <a:off x="3845859" y="2988172"/>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400" spc="100" dirty="0">
                <a:solidFill>
                  <a:srgbClr val="59A80E"/>
                </a:solidFill>
                <a:latin typeface="Roboto black" panose="02000000000000000000" pitchFamily="2" charset="0"/>
                <a:ea typeface="Roboto black" panose="02000000000000000000" pitchFamily="2" charset="0"/>
                <a:cs typeface="Open Sans ExtraBold" panose="020B0906030804020204" pitchFamily="34" charset="0"/>
              </a:endParaRPr>
            </a:p>
          </p:txBody>
        </p:sp>
      </p:grpSp>
    </p:spTree>
    <p:custDataLst>
      <p:tags r:id="rId1"/>
    </p:custDataLst>
    <p:extLst>
      <p:ext uri="{BB962C8B-B14F-4D97-AF65-F5344CB8AC3E}">
        <p14:creationId xmlns:p14="http://schemas.microsoft.com/office/powerpoint/2010/main" val="238096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9" y="0"/>
            <a:ext cx="11846011" cy="1325563"/>
          </a:xfrm>
        </p:spPr>
        <p:txBody>
          <a:bodyPr>
            <a:normAutofit/>
          </a:bodyPr>
          <a:lstStyle/>
          <a:p>
            <a:r>
              <a:rPr lang="en-US" sz="3200" dirty="0"/>
              <a:t>Inclusion of Women and Minorities in NIH Research</a:t>
            </a:r>
          </a:p>
        </p:txBody>
      </p:sp>
      <p:sp>
        <p:nvSpPr>
          <p:cNvPr id="10242" name="Content Placeholder 1"/>
          <p:cNvSpPr>
            <a:spLocks noGrp="1"/>
          </p:cNvSpPr>
          <p:nvPr>
            <p:ph idx="1"/>
          </p:nvPr>
        </p:nvSpPr>
        <p:spPr bwMode="auto">
          <a:xfrm>
            <a:off x="152399" y="1191133"/>
            <a:ext cx="5770607" cy="49048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p>
            <a:pPr>
              <a:spcBef>
                <a:spcPts val="600"/>
              </a:spcBef>
              <a:spcAft>
                <a:spcPts val="1200"/>
              </a:spcAft>
              <a:defRPr/>
            </a:pPr>
            <a:r>
              <a:rPr lang="en-US" altLang="en-US" sz="3400" dirty="0">
                <a:latin typeface="Arial" panose="020B0604020202020204" pitchFamily="34" charset="0"/>
                <a:cs typeface="Arial" panose="020B0604020202020204" pitchFamily="34" charset="0"/>
              </a:rPr>
              <a:t>Women and members of racial and ethnic minority groups must be included in all NIH-funded clinical research studies unless there is a compelling rationale for exclusion (</a:t>
            </a:r>
            <a:r>
              <a:rPr lang="en-US" altLang="en-US" sz="3400" dirty="0">
                <a:latin typeface="Arial" panose="020B0604020202020204" pitchFamily="34" charset="0"/>
                <a:cs typeface="Arial" panose="020B0604020202020204" pitchFamily="34" charset="0"/>
                <a:hlinkClick r:id="rId3"/>
              </a:rPr>
              <a:t>NOT-OD-18-014</a:t>
            </a:r>
            <a:r>
              <a:rPr lang="en-US" altLang="en-US" sz="3400" dirty="0">
                <a:latin typeface="Arial" panose="020B0604020202020204" pitchFamily="34" charset="0"/>
                <a:cs typeface="Arial" panose="020B0604020202020204" pitchFamily="34" charset="0"/>
              </a:rPr>
              <a:t>)</a:t>
            </a:r>
          </a:p>
          <a:p>
            <a:pPr>
              <a:spcBef>
                <a:spcPts val="600"/>
              </a:spcBef>
              <a:spcAft>
                <a:spcPts val="1200"/>
              </a:spcAft>
              <a:defRPr/>
            </a:pPr>
            <a:r>
              <a:rPr lang="en-US" altLang="en-US" sz="3400" dirty="0">
                <a:latin typeface="Arial" panose="020B0604020202020204" pitchFamily="34" charset="0"/>
                <a:cs typeface="Arial" panose="020B0604020202020204" pitchFamily="34" charset="0"/>
              </a:rPr>
              <a:t>NIH-defined phase 3 clinical trials must be designed to permit analysis by sex/gender, race and ethnicity </a:t>
            </a:r>
          </a:p>
          <a:p>
            <a:pPr lvl="1">
              <a:spcBef>
                <a:spcPts val="600"/>
              </a:spcBef>
              <a:spcAft>
                <a:spcPts val="1200"/>
              </a:spcAft>
              <a:defRPr/>
            </a:pPr>
            <a:r>
              <a:rPr lang="en-US" altLang="en-US" sz="3400" dirty="0">
                <a:latin typeface="Arial" panose="020B0604020202020204" pitchFamily="34" charset="0"/>
                <a:cs typeface="Arial" panose="020B0604020202020204" pitchFamily="34" charset="0"/>
              </a:rPr>
              <a:t> Applicable NIH-defined phase 3 clinical trials must report results of analyses in Clinicaltrials.gov</a:t>
            </a:r>
          </a:p>
          <a:p>
            <a:pPr marL="274320" lvl="1" indent="0">
              <a:buNone/>
              <a:defRPr/>
            </a:pPr>
            <a:endParaRPr lang="en-US" altLang="en-US" sz="5100" dirty="0"/>
          </a:p>
        </p:txBody>
      </p:sp>
      <p:pic>
        <p:nvPicPr>
          <p:cNvPr id="14" name="Picture 13" descr="A picture containing baby, child with curly hair, man with glasses, and older woman. People are from diverse backgrounds.">
            <a:extLst>
              <a:ext uri="{FF2B5EF4-FFF2-40B4-BE49-F238E27FC236}">
                <a16:creationId xmlns:a16="http://schemas.microsoft.com/office/drawing/2014/main" id="{E593147A-B564-40F8-9AF2-4D5165F11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994" y="1892181"/>
            <a:ext cx="5635424" cy="3347539"/>
          </a:xfrm>
          <a:prstGeom prst="rect">
            <a:avLst/>
          </a:prstGeom>
        </p:spPr>
      </p:pic>
      <p:sp>
        <p:nvSpPr>
          <p:cNvPr id="5" name="Slide Number Placeholder 3">
            <a:extLst>
              <a:ext uri="{FF2B5EF4-FFF2-40B4-BE49-F238E27FC236}">
                <a16:creationId xmlns:a16="http://schemas.microsoft.com/office/drawing/2014/main" id="{758B4ADE-6599-4EBB-91FF-26EB877668E9}"/>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3</a:t>
            </a:fld>
            <a:endParaRPr lang="en-US" dirty="0"/>
          </a:p>
        </p:txBody>
      </p:sp>
    </p:spTree>
    <p:extLst>
      <p:ext uri="{BB962C8B-B14F-4D97-AF65-F5344CB8AC3E}">
        <p14:creationId xmlns:p14="http://schemas.microsoft.com/office/powerpoint/2010/main" val="149678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6AE4-AEAB-408B-A46C-1FF9325F1C34}"/>
              </a:ext>
            </a:extLst>
          </p:cNvPr>
          <p:cNvSpPr>
            <a:spLocks noGrp="1"/>
          </p:cNvSpPr>
          <p:nvPr>
            <p:ph type="title"/>
          </p:nvPr>
        </p:nvSpPr>
        <p:spPr/>
        <p:txBody>
          <a:bodyPr/>
          <a:lstStyle/>
          <a:p>
            <a:r>
              <a:rPr lang="en-US" sz="3200" b="1" dirty="0">
                <a:latin typeface="Roboto black" panose="020B0604020202020204" charset="0"/>
                <a:ea typeface="Roboto black" panose="020B0604020202020204" charset="0"/>
                <a:cs typeface="Roboto black" panose="020B0604020202020204" charset="0"/>
              </a:rPr>
              <a:t>Inclusion Across the Lifespan</a:t>
            </a:r>
          </a:p>
        </p:txBody>
      </p:sp>
      <p:pic>
        <p:nvPicPr>
          <p:cNvPr id="6" name="Picture 5" descr="A diverse group of people posing for a photo">
            <a:extLst>
              <a:ext uri="{FF2B5EF4-FFF2-40B4-BE49-F238E27FC236}">
                <a16:creationId xmlns:a16="http://schemas.microsoft.com/office/drawing/2014/main" id="{36033E68-4292-4A22-8B0A-8EF46F6838C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4800" y="1524000"/>
            <a:ext cx="5562600" cy="3715167"/>
          </a:xfrm>
          <a:prstGeom prst="rect">
            <a:avLst/>
          </a:prstGeom>
        </p:spPr>
      </p:pic>
      <p:sp>
        <p:nvSpPr>
          <p:cNvPr id="3" name="Content Placeholder 2">
            <a:extLst>
              <a:ext uri="{FF2B5EF4-FFF2-40B4-BE49-F238E27FC236}">
                <a16:creationId xmlns:a16="http://schemas.microsoft.com/office/drawing/2014/main" id="{A7561D37-DA26-4B8B-91D1-8FB1ED162D98}"/>
              </a:ext>
            </a:extLst>
          </p:cNvPr>
          <p:cNvSpPr>
            <a:spLocks noGrp="1"/>
          </p:cNvSpPr>
          <p:nvPr>
            <p:ph idx="1"/>
          </p:nvPr>
        </p:nvSpPr>
        <p:spPr>
          <a:xfrm>
            <a:off x="6299200" y="1632594"/>
            <a:ext cx="5588000" cy="4351338"/>
          </a:xfrm>
        </p:spPr>
        <p:txBody>
          <a:bodyPr>
            <a:normAutofit/>
          </a:bodyPr>
          <a:lstStyle/>
          <a:p>
            <a:pPr>
              <a:spcBef>
                <a:spcPts val="1200"/>
              </a:spcBef>
              <a:spcAft>
                <a:spcPts val="600"/>
              </a:spcAft>
            </a:pPr>
            <a:r>
              <a:rPr lang="en-US" sz="2000" dirty="0">
                <a:latin typeface="Arial" panose="020B0604020202020204" pitchFamily="34" charset="0"/>
                <a:cs typeface="Arial" panose="020B0604020202020204" pitchFamily="34" charset="0"/>
              </a:rPr>
              <a:t>Individuals </a:t>
            </a:r>
            <a:r>
              <a:rPr lang="en-US" sz="2000" u="sng" dirty="0">
                <a:latin typeface="Arial" panose="020B0604020202020204" pitchFamily="34" charset="0"/>
                <a:cs typeface="Arial" panose="020B0604020202020204" pitchFamily="34" charset="0"/>
              </a:rPr>
              <a:t>of all ages</a:t>
            </a:r>
            <a:r>
              <a:rPr lang="en-US" sz="2000" dirty="0">
                <a:latin typeface="Arial" panose="020B0604020202020204" pitchFamily="34" charset="0"/>
                <a:cs typeface="Arial" panose="020B0604020202020204" pitchFamily="34" charset="0"/>
              </a:rPr>
              <a:t> must be included in NIH human subjects research unless there are scientific or ethical reasons not to do so (</a:t>
            </a:r>
            <a:r>
              <a:rPr lang="en-US" sz="2000" dirty="0">
                <a:solidFill>
                  <a:schemeClr val="tx1">
                    <a:lumMod val="65000"/>
                    <a:lumOff val="35000"/>
                  </a:schemeClr>
                </a:solidFill>
                <a:latin typeface="Arial" panose="020B0604020202020204" pitchFamily="34" charset="0"/>
                <a:cs typeface="Arial" panose="020B0604020202020204" pitchFamily="34" charset="0"/>
                <a:hlinkClick r:id="rId5"/>
              </a:rPr>
              <a:t>NOT-OD-18-116</a:t>
            </a:r>
            <a:r>
              <a:rPr lang="en-US" sz="2000" dirty="0">
                <a:solidFill>
                  <a:schemeClr val="tx1">
                    <a:lumMod val="65000"/>
                    <a:lumOff val="35000"/>
                  </a:schemeClr>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1">
              <a:spcBef>
                <a:spcPts val="1200"/>
              </a:spcBef>
              <a:spcAft>
                <a:spcPts val="600"/>
              </a:spcAft>
            </a:pPr>
            <a:r>
              <a:rPr lang="en-US" sz="1800" dirty="0">
                <a:latin typeface="Arial" panose="020B0604020202020204" pitchFamily="34" charset="0"/>
                <a:cs typeface="Arial" panose="020B0604020202020204" pitchFamily="34" charset="0"/>
              </a:rPr>
              <a:t>Effective for applications submitted for due dates on or after </a:t>
            </a:r>
            <a:r>
              <a:rPr lang="en-US" sz="1800" dirty="0">
                <a:solidFill>
                  <a:srgbClr val="FF0000"/>
                </a:solidFill>
                <a:latin typeface="Arial" panose="020B0604020202020204" pitchFamily="34" charset="0"/>
                <a:cs typeface="Arial" panose="020B0604020202020204" pitchFamily="34" charset="0"/>
              </a:rPr>
              <a:t>January 25, 2019 </a:t>
            </a:r>
            <a:r>
              <a:rPr lang="en-US" sz="1800" dirty="0">
                <a:latin typeface="Arial" panose="020B0604020202020204" pitchFamily="34" charset="0"/>
                <a:cs typeface="Arial" panose="020B0604020202020204" pitchFamily="34" charset="0"/>
              </a:rPr>
              <a:t>(and for contract solicitations issued and intramural studies initiated after that date)</a:t>
            </a:r>
          </a:p>
          <a:p>
            <a:pPr marL="342900" indent="-342900">
              <a:spcBef>
                <a:spcPts val="1200"/>
              </a:spcBef>
              <a:spcAft>
                <a:spcPts val="600"/>
              </a:spcAft>
            </a:pPr>
            <a:r>
              <a:rPr lang="en-US" sz="2200" dirty="0">
                <a:latin typeface="Arial" panose="020B0604020202020204" pitchFamily="34" charset="0"/>
                <a:cs typeface="Arial" panose="020B0604020202020204" pitchFamily="34" charset="0"/>
              </a:rPr>
              <a:t>Submission of individual-level data on participant sex/gender, race, ethnicity and age at enrollment in progress reports required</a:t>
            </a:r>
          </a:p>
          <a:p>
            <a:pPr marL="457200" lvl="1" indent="0">
              <a:buNone/>
            </a:pPr>
            <a:endParaRPr lang="en-US" sz="2400" dirty="0">
              <a:solidFill>
                <a:schemeClr val="tx1">
                  <a:lumMod val="65000"/>
                  <a:lumOff val="35000"/>
                </a:schemeClr>
              </a:solidFill>
            </a:endParaRPr>
          </a:p>
          <a:p>
            <a:pPr marL="308372" lvl="1" indent="0">
              <a:buNone/>
            </a:pPr>
            <a:endParaRPr lang="en-US" sz="2400" dirty="0"/>
          </a:p>
        </p:txBody>
      </p:sp>
      <p:sp>
        <p:nvSpPr>
          <p:cNvPr id="8" name="Slide Number Placeholder 3">
            <a:extLst>
              <a:ext uri="{FF2B5EF4-FFF2-40B4-BE49-F238E27FC236}">
                <a16:creationId xmlns:a16="http://schemas.microsoft.com/office/drawing/2014/main" id="{59B4A4F8-3687-484E-9F4D-F2DFE31E1E8A}"/>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4</a:t>
            </a:fld>
            <a:endParaRPr lang="en-US" dirty="0"/>
          </a:p>
        </p:txBody>
      </p:sp>
    </p:spTree>
    <p:extLst>
      <p:ext uri="{BB962C8B-B14F-4D97-AF65-F5344CB8AC3E}">
        <p14:creationId xmlns:p14="http://schemas.microsoft.com/office/powerpoint/2010/main" val="193422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EA5B-9FCC-4CEC-ADFA-185398E18E07}"/>
              </a:ext>
            </a:extLst>
          </p:cNvPr>
          <p:cNvSpPr>
            <a:spLocks noGrp="1"/>
          </p:cNvSpPr>
          <p:nvPr>
            <p:ph type="title"/>
          </p:nvPr>
        </p:nvSpPr>
        <p:spPr/>
        <p:txBody>
          <a:bodyPr>
            <a:noAutofit/>
          </a:bodyPr>
          <a:lstStyle/>
          <a:p>
            <a:r>
              <a:rPr lang="en-US" sz="3200" dirty="0"/>
              <a:t>Individual-level Participant Data</a:t>
            </a:r>
          </a:p>
        </p:txBody>
      </p:sp>
      <p:sp>
        <p:nvSpPr>
          <p:cNvPr id="3" name="Content Placeholder 2">
            <a:extLst>
              <a:ext uri="{FF2B5EF4-FFF2-40B4-BE49-F238E27FC236}">
                <a16:creationId xmlns:a16="http://schemas.microsoft.com/office/drawing/2014/main" id="{C62FC611-3F7F-44ED-BF74-6D183C4B1599}"/>
              </a:ext>
            </a:extLst>
          </p:cNvPr>
          <p:cNvSpPr>
            <a:spLocks noGrp="1"/>
          </p:cNvSpPr>
          <p:nvPr>
            <p:ph idx="1"/>
          </p:nvPr>
        </p:nvSpPr>
        <p:spPr/>
        <p:txBody>
          <a:bodyPr/>
          <a:lstStyle/>
          <a:p>
            <a:pPr marL="0" indent="0">
              <a:buNone/>
            </a:pPr>
            <a:r>
              <a:rPr lang="en-US" dirty="0"/>
              <a:t> </a:t>
            </a:r>
          </a:p>
        </p:txBody>
      </p:sp>
      <p:pic>
        <p:nvPicPr>
          <p:cNvPr id="6" name="Picture 5" descr="Screenshot of inclusion data entered in the participant-level data template, available in the HSCT form for investigators submitting updates." title="inclusion data snapshot">
            <a:extLst>
              <a:ext uri="{FF2B5EF4-FFF2-40B4-BE49-F238E27FC236}">
                <a16:creationId xmlns:a16="http://schemas.microsoft.com/office/drawing/2014/main" id="{E0B845E2-9453-436C-8791-0FD71B38D3B8}"/>
              </a:ext>
            </a:extLst>
          </p:cNvPr>
          <p:cNvPicPr>
            <a:picLocks noChangeAspect="1"/>
          </p:cNvPicPr>
          <p:nvPr/>
        </p:nvPicPr>
        <p:blipFill rotWithShape="1">
          <a:blip r:embed="rId3"/>
          <a:srcRect t="47221"/>
          <a:stretch/>
        </p:blipFill>
        <p:spPr>
          <a:xfrm>
            <a:off x="1150095" y="2133600"/>
            <a:ext cx="10203705" cy="3372803"/>
          </a:xfrm>
          <a:prstGeom prst="rect">
            <a:avLst/>
          </a:prstGeom>
        </p:spPr>
      </p:pic>
      <p:sp>
        <p:nvSpPr>
          <p:cNvPr id="7" name="Slide Number Placeholder 3">
            <a:extLst>
              <a:ext uri="{FF2B5EF4-FFF2-40B4-BE49-F238E27FC236}">
                <a16:creationId xmlns:a16="http://schemas.microsoft.com/office/drawing/2014/main" id="{59478A0D-E398-4A9D-8DC2-C93E8C206326}"/>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5</a:t>
            </a:fld>
            <a:endParaRPr lang="en-US" dirty="0"/>
          </a:p>
        </p:txBody>
      </p:sp>
    </p:spTree>
    <p:extLst>
      <p:ext uri="{BB962C8B-B14F-4D97-AF65-F5344CB8AC3E}">
        <p14:creationId xmlns:p14="http://schemas.microsoft.com/office/powerpoint/2010/main" val="5174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C97F-B422-44B4-AC8D-1C3F8158738C}"/>
              </a:ext>
            </a:extLst>
          </p:cNvPr>
          <p:cNvSpPr>
            <a:spLocks noGrp="1"/>
          </p:cNvSpPr>
          <p:nvPr>
            <p:ph type="title"/>
          </p:nvPr>
        </p:nvSpPr>
        <p:spPr/>
        <p:txBody>
          <a:bodyPr/>
          <a:lstStyle/>
          <a:p>
            <a:r>
              <a:rPr lang="en-US" sz="3200" dirty="0"/>
              <a:t>Knowledge Check</a:t>
            </a:r>
          </a:p>
        </p:txBody>
      </p:sp>
      <p:sp>
        <p:nvSpPr>
          <p:cNvPr id="3" name="Content Placeholder 2">
            <a:extLst>
              <a:ext uri="{FF2B5EF4-FFF2-40B4-BE49-F238E27FC236}">
                <a16:creationId xmlns:a16="http://schemas.microsoft.com/office/drawing/2014/main" id="{C8A87F59-F522-4D4A-990D-C658C06B92A1}"/>
              </a:ext>
            </a:extLst>
          </p:cNvPr>
          <p:cNvSpPr>
            <a:spLocks noGrp="1"/>
          </p:cNvSpPr>
          <p:nvPr>
            <p:ph idx="1"/>
          </p:nvPr>
        </p:nvSpPr>
        <p:spPr>
          <a:xfrm>
            <a:off x="838200" y="1825625"/>
            <a:ext cx="8464296" cy="4351338"/>
          </a:xfrm>
        </p:spPr>
        <p:txBody>
          <a:bodyPr>
            <a:normAutofit/>
          </a:bodyPr>
          <a:lstStyle/>
          <a:p>
            <a:pPr marL="0" indent="0">
              <a:buNone/>
            </a:pPr>
            <a:r>
              <a:rPr lang="en-US" sz="2400" dirty="0"/>
              <a:t>Cost is an acceptable reason to exclude women from an NIH clinical research study</a:t>
            </a:r>
          </a:p>
          <a:p>
            <a:pPr marL="0" indent="0">
              <a:buNone/>
            </a:pPr>
            <a:endParaRPr lang="en-US" sz="2400" dirty="0"/>
          </a:p>
          <a:p>
            <a:pPr marL="0" indent="0">
              <a:buNone/>
            </a:pPr>
            <a:endParaRPr lang="en-US" dirty="0"/>
          </a:p>
          <a:p>
            <a:pPr marL="0" indent="0">
              <a:buNone/>
            </a:pPr>
            <a:endParaRPr lang="en-US" sz="2400" dirty="0"/>
          </a:p>
          <a:p>
            <a:pPr marL="0" indent="0">
              <a:buNone/>
            </a:pPr>
            <a:r>
              <a:rPr lang="en-US" b="1" dirty="0"/>
              <a:t>F</a:t>
            </a:r>
            <a:r>
              <a:rPr lang="en-US" sz="2400" b="1" dirty="0"/>
              <a:t>ALSE</a:t>
            </a:r>
          </a:p>
          <a:p>
            <a:pPr marL="0" indent="0">
              <a:buNone/>
            </a:pPr>
            <a:endParaRPr lang="en-US" sz="2400" dirty="0"/>
          </a:p>
          <a:p>
            <a:pPr marL="0" indent="0">
              <a:buNone/>
            </a:pPr>
            <a:endParaRPr lang="en-US" sz="2000" dirty="0"/>
          </a:p>
          <a:p>
            <a:pPr marL="0" indent="0">
              <a:buNone/>
            </a:pPr>
            <a:endParaRPr lang="en-US" sz="2000" dirty="0"/>
          </a:p>
          <a:p>
            <a:pPr marL="0" indent="0">
              <a:buNone/>
            </a:pPr>
            <a:endParaRPr lang="en-US" dirty="0"/>
          </a:p>
        </p:txBody>
      </p:sp>
      <p:pic>
        <p:nvPicPr>
          <p:cNvPr id="5" name="Picture 2" descr="True or False">
            <a:extLst>
              <a:ext uri="{FF2B5EF4-FFF2-40B4-BE49-F238E27FC236}">
                <a16:creationId xmlns:a16="http://schemas.microsoft.com/office/drawing/2014/main" id="{78553977-C065-44F2-87F4-3AF3EAD6FA6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197" r="14552"/>
          <a:stretch/>
        </p:blipFill>
        <p:spPr bwMode="auto">
          <a:xfrm>
            <a:off x="9612028" y="2520421"/>
            <a:ext cx="2080100" cy="20222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C5D126B-062D-49B0-B5FB-38431D09F9C2}"/>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6</a:t>
            </a:fld>
            <a:endParaRPr lang="en-US" dirty="0"/>
          </a:p>
        </p:txBody>
      </p:sp>
    </p:spTree>
    <p:extLst>
      <p:ext uri="{BB962C8B-B14F-4D97-AF65-F5344CB8AC3E}">
        <p14:creationId xmlns:p14="http://schemas.microsoft.com/office/powerpoint/2010/main" val="121148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1F95EA-9378-4EF4-A5AC-F23E3FB9C11C}"/>
              </a:ext>
            </a:extLst>
          </p:cNvPr>
          <p:cNvSpPr>
            <a:spLocks noGrp="1"/>
          </p:cNvSpPr>
          <p:nvPr>
            <p:ph type="title"/>
          </p:nvPr>
        </p:nvSpPr>
        <p:spPr>
          <a:xfrm>
            <a:off x="251792" y="2769"/>
            <a:ext cx="11940208" cy="1325563"/>
          </a:xfrm>
        </p:spPr>
        <p:txBody>
          <a:bodyPr>
            <a:normAutofit/>
          </a:bodyPr>
          <a:lstStyle/>
          <a:p>
            <a:r>
              <a:rPr lang="en-US" sz="2800" dirty="0"/>
              <a:t>What’s Required When Applying for Funding?</a:t>
            </a:r>
          </a:p>
        </p:txBody>
      </p:sp>
      <p:sp>
        <p:nvSpPr>
          <p:cNvPr id="3" name="Content Placeholder 2"/>
          <p:cNvSpPr>
            <a:spLocks noGrp="1"/>
          </p:cNvSpPr>
          <p:nvPr>
            <p:ph idx="1"/>
          </p:nvPr>
        </p:nvSpPr>
        <p:spPr>
          <a:xfrm>
            <a:off x="5049078" y="1509653"/>
            <a:ext cx="7142922" cy="5381003"/>
          </a:xfrm>
        </p:spPr>
        <p:txBody>
          <a:bodyPr>
            <a:normAutofit/>
          </a:bodyPr>
          <a:lstStyle/>
          <a:p>
            <a:r>
              <a:rPr lang="en-US" b="1" dirty="0"/>
              <a:t>Plans for inclusion of women and minorities</a:t>
            </a:r>
          </a:p>
          <a:p>
            <a:pPr lvl="1"/>
            <a:r>
              <a:rPr lang="en-US" sz="2400" dirty="0"/>
              <a:t>Plans for analyses by sex/gender, race, and ethnicity for Phase III trials</a:t>
            </a:r>
          </a:p>
          <a:p>
            <a:r>
              <a:rPr lang="en-US" b="1" dirty="0"/>
              <a:t>Inclusion enrollment report </a:t>
            </a:r>
          </a:p>
          <a:p>
            <a:pPr lvl="1"/>
            <a:r>
              <a:rPr lang="en-US" sz="2400" dirty="0"/>
              <a:t>Data on sex/gender, race, and ethnicity of the sample (planned and/or actual)</a:t>
            </a:r>
          </a:p>
          <a:p>
            <a:r>
              <a:rPr lang="en-US" b="1" dirty="0"/>
              <a:t>Plans for inclusion of individuals across the lifespan</a:t>
            </a:r>
          </a:p>
          <a:p>
            <a:pPr lvl="1"/>
            <a:r>
              <a:rPr lang="en-US" sz="2400" dirty="0"/>
              <a:t>Age limits (if applicable) and justification</a:t>
            </a:r>
          </a:p>
          <a:p>
            <a:pPr lvl="1"/>
            <a:endParaRPr lang="en-US" dirty="0"/>
          </a:p>
        </p:txBody>
      </p:sp>
      <p:pic>
        <p:nvPicPr>
          <p:cNvPr id="10" name="Picture 9">
            <a:extLst>
              <a:ext uri="{FF2B5EF4-FFF2-40B4-BE49-F238E27FC236}">
                <a16:creationId xmlns:a16="http://schemas.microsoft.com/office/drawing/2014/main" id="{591938F6-D71A-4D1E-A948-1679FE1BCC3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r="12500"/>
          <a:stretch/>
        </p:blipFill>
        <p:spPr>
          <a:xfrm>
            <a:off x="590348" y="1476996"/>
            <a:ext cx="4052672" cy="4052672"/>
          </a:xfrm>
          <a:prstGeom prst="rect">
            <a:avLst/>
          </a:prstGeom>
        </p:spPr>
      </p:pic>
      <p:sp>
        <p:nvSpPr>
          <p:cNvPr id="7" name="Slide Number Placeholder 3">
            <a:extLst>
              <a:ext uri="{FF2B5EF4-FFF2-40B4-BE49-F238E27FC236}">
                <a16:creationId xmlns:a16="http://schemas.microsoft.com/office/drawing/2014/main" id="{67A27B40-FF59-4E98-BA22-BE2E30DF6B50}"/>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7</a:t>
            </a:fld>
            <a:endParaRPr lang="en-US" dirty="0"/>
          </a:p>
        </p:txBody>
      </p:sp>
    </p:spTree>
    <p:extLst>
      <p:ext uri="{BB962C8B-B14F-4D97-AF65-F5344CB8AC3E}">
        <p14:creationId xmlns:p14="http://schemas.microsoft.com/office/powerpoint/2010/main" val="307308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Grp="1" noChangeArrowheads="1"/>
          </p:cNvSpPr>
          <p:nvPr>
            <p:ph type="title"/>
          </p:nvPr>
        </p:nvSpPr>
        <p:spPr>
          <a:xfrm>
            <a:off x="1709057" y="-30163"/>
            <a:ext cx="10515600" cy="1325563"/>
          </a:xfrm>
        </p:spPr>
        <p:txBody>
          <a:bodyPr>
            <a:noAutofit/>
          </a:bodyPr>
          <a:lstStyle/>
          <a:p>
            <a:pPr algn="ctr" eaLnBrk="1" hangingPunct="1">
              <a:defRPr/>
            </a:pPr>
            <a:r>
              <a:rPr lang="en-US" sz="3200" dirty="0"/>
              <a:t>PHS Human Subjects and Clinical Trials Form</a:t>
            </a:r>
            <a:endParaRPr lang="en-US" sz="3200" dirty="0">
              <a:solidFill>
                <a:schemeClr val="accent1"/>
              </a:solidFill>
            </a:endParaRPr>
          </a:p>
        </p:txBody>
      </p:sp>
      <p:pic>
        <p:nvPicPr>
          <p:cNvPr id="41" name="Picture 40" descr="Section 2 of the PHS Human Subjects and Clinical Trials Information Form">
            <a:extLst>
              <a:ext uri="{FF2B5EF4-FFF2-40B4-BE49-F238E27FC236}">
                <a16:creationId xmlns:a16="http://schemas.microsoft.com/office/drawing/2014/main" id="{F33D42C9-662A-494E-B3F1-6C47AC345023}"/>
              </a:ext>
            </a:extLst>
          </p:cNvPr>
          <p:cNvPicPr>
            <a:picLocks noChangeAspect="1"/>
          </p:cNvPicPr>
          <p:nvPr/>
        </p:nvPicPr>
        <p:blipFill>
          <a:blip r:embed="rId3"/>
          <a:stretch>
            <a:fillRect/>
          </a:stretch>
        </p:blipFill>
        <p:spPr>
          <a:xfrm>
            <a:off x="5730239" y="1381095"/>
            <a:ext cx="6060225" cy="4572092"/>
          </a:xfrm>
          <a:prstGeom prst="rect">
            <a:avLst/>
          </a:prstGeom>
        </p:spPr>
      </p:pic>
      <p:sp>
        <p:nvSpPr>
          <p:cNvPr id="12292" name="Rectangle 6"/>
          <p:cNvSpPr>
            <a:spLocks noGrp="1" noChangeArrowheads="1"/>
          </p:cNvSpPr>
          <p:nvPr>
            <p:ph idx="1"/>
          </p:nvPr>
        </p:nvSpPr>
        <p:spPr>
          <a:xfrm>
            <a:off x="135924" y="1825625"/>
            <a:ext cx="11217876" cy="4351338"/>
          </a:xfrm>
        </p:spPr>
        <p:txBody>
          <a:bodyPr>
            <a:normAutofit/>
          </a:bodyPr>
          <a:lstStyle/>
          <a:p>
            <a:pPr marL="109537" indent="0">
              <a:spcAft>
                <a:spcPts val="1200"/>
              </a:spcAft>
              <a:buNone/>
            </a:pPr>
            <a:r>
              <a:rPr lang="en-US" sz="1800" dirty="0"/>
              <a:t>See the </a:t>
            </a:r>
            <a:r>
              <a:rPr lang="en-US" sz="1800" b="1" u="sng" dirty="0">
                <a:hlinkClick r:id="rId4"/>
              </a:rPr>
              <a:t>Application Guide </a:t>
            </a:r>
            <a:r>
              <a:rPr lang="en-US" sz="1800" dirty="0"/>
              <a:t>for detailed information</a:t>
            </a:r>
          </a:p>
          <a:p>
            <a:pPr marL="508000" lvl="1" indent="-160338">
              <a:spcAft>
                <a:spcPts val="1200"/>
              </a:spcAft>
            </a:pPr>
            <a:r>
              <a:rPr lang="en-US" sz="1800" b="1" dirty="0"/>
              <a:t>PHS HS/CT Information Form</a:t>
            </a:r>
          </a:p>
          <a:p>
            <a:pPr marL="508000" lvl="1" indent="-160338">
              <a:spcAft>
                <a:spcPts val="600"/>
              </a:spcAft>
            </a:pPr>
            <a:r>
              <a:rPr lang="en-US" sz="1800" dirty="0"/>
              <a:t>Study Record</a:t>
            </a:r>
          </a:p>
          <a:p>
            <a:pPr marL="808038" lvl="2" indent="-342900">
              <a:spcAft>
                <a:spcPts val="600"/>
              </a:spcAft>
              <a:buFont typeface="+mj-lt"/>
              <a:buAutoNum type="arabicPeriod"/>
            </a:pPr>
            <a:r>
              <a:rPr lang="en-US" sz="1800" dirty="0">
                <a:solidFill>
                  <a:schemeClr val="tx2"/>
                </a:solidFill>
              </a:rPr>
              <a:t>Basic information</a:t>
            </a:r>
          </a:p>
          <a:p>
            <a:pPr marL="808038" lvl="2" indent="-342900">
              <a:spcAft>
                <a:spcPts val="600"/>
              </a:spcAft>
              <a:buFont typeface="+mj-lt"/>
              <a:buAutoNum type="arabicPeriod"/>
            </a:pPr>
            <a:r>
              <a:rPr lang="en-US" sz="1800" b="1" dirty="0"/>
              <a:t>Study Population Characteristics</a:t>
            </a:r>
          </a:p>
          <a:p>
            <a:pPr marL="808038" lvl="2" indent="-342900">
              <a:spcAft>
                <a:spcPts val="600"/>
              </a:spcAft>
              <a:buFont typeface="+mj-lt"/>
              <a:buAutoNum type="arabicPeriod"/>
            </a:pPr>
            <a:r>
              <a:rPr lang="en-US" sz="1800" dirty="0"/>
              <a:t>Protection and Monitoring Plans</a:t>
            </a:r>
          </a:p>
          <a:p>
            <a:pPr marL="808038" lvl="2" indent="-342900">
              <a:spcAft>
                <a:spcPts val="600"/>
              </a:spcAft>
              <a:buFont typeface="+mj-lt"/>
              <a:buAutoNum type="arabicPeriod"/>
            </a:pPr>
            <a:r>
              <a:rPr lang="en-US" sz="1800" dirty="0"/>
              <a:t>Protocol Synopsis</a:t>
            </a:r>
          </a:p>
          <a:p>
            <a:pPr marL="808038" lvl="2" indent="-342900">
              <a:spcAft>
                <a:spcPts val="1200"/>
              </a:spcAft>
              <a:buFont typeface="+mj-lt"/>
              <a:buAutoNum type="arabicPeriod"/>
            </a:pPr>
            <a:r>
              <a:rPr lang="en-US" sz="1800" dirty="0"/>
              <a:t>Other Clinical Trial-related Attachments</a:t>
            </a:r>
          </a:p>
          <a:p>
            <a:pPr marL="393192" lvl="1" indent="0">
              <a:buNone/>
            </a:pPr>
            <a:endParaRPr lang="en-US" sz="2000" dirty="0">
              <a:hlinkClick r:id="rId5"/>
            </a:endParaRPr>
          </a:p>
          <a:p>
            <a:pPr marL="393192" lvl="1" indent="0">
              <a:buNone/>
            </a:pPr>
            <a:endParaRPr lang="en-US" sz="2000" dirty="0">
              <a:solidFill>
                <a:schemeClr val="accent1"/>
              </a:solidFill>
            </a:endParaRPr>
          </a:p>
        </p:txBody>
      </p:sp>
      <p:sp>
        <p:nvSpPr>
          <p:cNvPr id="7" name="Slide Number Placeholder 3">
            <a:extLst>
              <a:ext uri="{FF2B5EF4-FFF2-40B4-BE49-F238E27FC236}">
                <a16:creationId xmlns:a16="http://schemas.microsoft.com/office/drawing/2014/main" id="{ACD246CA-0C3B-4A1E-9269-1457441B525A}"/>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8</a:t>
            </a:fld>
            <a:endParaRPr lang="en-US" dirty="0"/>
          </a:p>
        </p:txBody>
      </p:sp>
    </p:spTree>
    <p:extLst>
      <p:ext uri="{BB962C8B-B14F-4D97-AF65-F5344CB8AC3E}">
        <p14:creationId xmlns:p14="http://schemas.microsoft.com/office/powerpoint/2010/main" val="279678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A319-C714-47E2-9735-29AC7CB4BC81}"/>
              </a:ext>
            </a:extLst>
          </p:cNvPr>
          <p:cNvSpPr>
            <a:spLocks noGrp="1"/>
          </p:cNvSpPr>
          <p:nvPr>
            <p:ph type="title"/>
          </p:nvPr>
        </p:nvSpPr>
        <p:spPr>
          <a:xfrm>
            <a:off x="1491343" y="-109291"/>
            <a:ext cx="10515600" cy="1325563"/>
          </a:xfrm>
        </p:spPr>
        <p:txBody>
          <a:bodyPr/>
          <a:lstStyle/>
          <a:p>
            <a:r>
              <a:rPr lang="en-US" sz="3200" dirty="0"/>
              <a:t>Inclusion Enrollment Report</a:t>
            </a:r>
          </a:p>
        </p:txBody>
      </p:sp>
      <p:pic>
        <p:nvPicPr>
          <p:cNvPr id="10" name="Picture 9" descr="Inclusion Enrollment Report text fields">
            <a:extLst>
              <a:ext uri="{FF2B5EF4-FFF2-40B4-BE49-F238E27FC236}">
                <a16:creationId xmlns:a16="http://schemas.microsoft.com/office/drawing/2014/main" id="{EC79991A-D206-40DF-8C6A-AD24229689C8}"/>
              </a:ext>
            </a:extLst>
          </p:cNvPr>
          <p:cNvPicPr>
            <a:picLocks noChangeAspect="1"/>
          </p:cNvPicPr>
          <p:nvPr/>
        </p:nvPicPr>
        <p:blipFill>
          <a:blip r:embed="rId3"/>
          <a:stretch>
            <a:fillRect/>
          </a:stretch>
        </p:blipFill>
        <p:spPr>
          <a:xfrm>
            <a:off x="391094" y="1324780"/>
            <a:ext cx="7297521" cy="4795688"/>
          </a:xfrm>
          <a:prstGeom prst="rect">
            <a:avLst/>
          </a:prstGeom>
        </p:spPr>
      </p:pic>
      <p:cxnSp>
        <p:nvCxnSpPr>
          <p:cNvPr id="21" name="Straight Arrow Connector 20" descr="Arrow pointing to Inclusion Enrollment Report Title">
            <a:extLst>
              <a:ext uri="{FF2B5EF4-FFF2-40B4-BE49-F238E27FC236}">
                <a16:creationId xmlns:a16="http://schemas.microsoft.com/office/drawing/2014/main" id="{1DE8E120-B0C4-4D80-9E01-44FF87CF08C6}"/>
              </a:ext>
            </a:extLst>
          </p:cNvPr>
          <p:cNvCxnSpPr>
            <a:cxnSpLocks/>
          </p:cNvCxnSpPr>
          <p:nvPr/>
        </p:nvCxnSpPr>
        <p:spPr>
          <a:xfrm flipH="1">
            <a:off x="7688615" y="2051768"/>
            <a:ext cx="1577305" cy="203083"/>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AC17432D-3519-4259-8F2A-8267702C82DC}"/>
              </a:ext>
            </a:extLst>
          </p:cNvPr>
          <p:cNvSpPr txBox="1"/>
          <p:nvPr/>
        </p:nvSpPr>
        <p:spPr>
          <a:xfrm>
            <a:off x="9387858" y="1700852"/>
            <a:ext cx="2535918" cy="646331"/>
          </a:xfrm>
          <a:prstGeom prst="rect">
            <a:avLst/>
          </a:prstGeom>
          <a:solidFill>
            <a:schemeClr val="accent3">
              <a:lumMod val="60000"/>
              <a:lumOff val="40000"/>
            </a:schemeClr>
          </a:solidFill>
        </p:spPr>
        <p:txBody>
          <a:bodyPr wrap="square" rtlCol="0">
            <a:spAutoFit/>
          </a:bodyPr>
          <a:lstStyle/>
          <a:p>
            <a:r>
              <a:rPr lang="en-US" b="1" dirty="0"/>
              <a:t>NEW</a:t>
            </a:r>
            <a:r>
              <a:rPr lang="en-US" dirty="0"/>
              <a:t> Inclusion Enrollment Report Title</a:t>
            </a:r>
          </a:p>
        </p:txBody>
      </p:sp>
      <p:cxnSp>
        <p:nvCxnSpPr>
          <p:cNvPr id="9" name="Straight Arrow Connector 8" descr="Arrow pointing to existing dataset field">
            <a:extLst>
              <a:ext uri="{FF2B5EF4-FFF2-40B4-BE49-F238E27FC236}">
                <a16:creationId xmlns:a16="http://schemas.microsoft.com/office/drawing/2014/main" id="{215A7F27-A7E0-4B17-8812-B4DDA6378D1A}"/>
              </a:ext>
            </a:extLst>
          </p:cNvPr>
          <p:cNvCxnSpPr>
            <a:cxnSpLocks/>
          </p:cNvCxnSpPr>
          <p:nvPr/>
        </p:nvCxnSpPr>
        <p:spPr>
          <a:xfrm flipH="1" flipV="1">
            <a:off x="3304032" y="3495978"/>
            <a:ext cx="5611368" cy="1"/>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8DF4929B-5596-447A-AD44-34C0324578B5}"/>
              </a:ext>
            </a:extLst>
          </p:cNvPr>
          <p:cNvSpPr txBox="1"/>
          <p:nvPr/>
        </p:nvSpPr>
        <p:spPr>
          <a:xfrm>
            <a:off x="8915400" y="3267301"/>
            <a:ext cx="3276600" cy="646331"/>
          </a:xfrm>
          <a:prstGeom prst="rect">
            <a:avLst/>
          </a:prstGeom>
          <a:solidFill>
            <a:schemeClr val="accent3">
              <a:lumMod val="60000"/>
              <a:lumOff val="40000"/>
            </a:schemeClr>
          </a:solidFill>
        </p:spPr>
        <p:txBody>
          <a:bodyPr wrap="square" rtlCol="0">
            <a:spAutoFit/>
          </a:bodyPr>
          <a:lstStyle/>
          <a:p>
            <a:r>
              <a:rPr lang="en-US" dirty="0"/>
              <a:t>Specify whether </a:t>
            </a:r>
            <a:r>
              <a:rPr lang="en-US" b="1" dirty="0"/>
              <a:t>Existing Dataset or Resource</a:t>
            </a:r>
            <a:r>
              <a:rPr lang="en-US" dirty="0"/>
              <a:t> will be Used</a:t>
            </a:r>
          </a:p>
        </p:txBody>
      </p:sp>
      <p:cxnSp>
        <p:nvCxnSpPr>
          <p:cNvPr id="11" name="Straight Arrow Connector 10" descr="Arrow pointing to Enrollment Location Type field">
            <a:extLst>
              <a:ext uri="{FF2B5EF4-FFF2-40B4-BE49-F238E27FC236}">
                <a16:creationId xmlns:a16="http://schemas.microsoft.com/office/drawing/2014/main" id="{E3612AEC-A53A-48DD-A451-5A2F07799EF9}"/>
              </a:ext>
            </a:extLst>
          </p:cNvPr>
          <p:cNvCxnSpPr>
            <a:cxnSpLocks/>
          </p:cNvCxnSpPr>
          <p:nvPr/>
        </p:nvCxnSpPr>
        <p:spPr>
          <a:xfrm flipH="1" flipV="1">
            <a:off x="3791712" y="3913632"/>
            <a:ext cx="5559570" cy="772765"/>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F95B49BA-2EBA-47D8-BA75-891F3B137C26}"/>
              </a:ext>
            </a:extLst>
          </p:cNvPr>
          <p:cNvSpPr txBox="1"/>
          <p:nvPr/>
        </p:nvSpPr>
        <p:spPr>
          <a:xfrm>
            <a:off x="9439656" y="4343400"/>
            <a:ext cx="2118360" cy="1200329"/>
          </a:xfrm>
          <a:prstGeom prst="rect">
            <a:avLst/>
          </a:prstGeom>
          <a:solidFill>
            <a:schemeClr val="accent3">
              <a:lumMod val="60000"/>
              <a:lumOff val="40000"/>
            </a:schemeClr>
          </a:solidFill>
        </p:spPr>
        <p:txBody>
          <a:bodyPr wrap="square" rtlCol="0">
            <a:spAutoFit/>
          </a:bodyPr>
          <a:lstStyle/>
          <a:p>
            <a:r>
              <a:rPr lang="en-US" dirty="0"/>
              <a:t>Include Separate Tables for Domestic/Foreign Populations</a:t>
            </a:r>
          </a:p>
        </p:txBody>
      </p:sp>
      <p:sp>
        <p:nvSpPr>
          <p:cNvPr id="13" name="Slide Number Placeholder 3">
            <a:extLst>
              <a:ext uri="{FF2B5EF4-FFF2-40B4-BE49-F238E27FC236}">
                <a16:creationId xmlns:a16="http://schemas.microsoft.com/office/drawing/2014/main" id="{170A9A4B-AE50-49D6-B2C5-691228FBE9B3}"/>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9</a:t>
            </a:fld>
            <a:endParaRPr lang="en-US" dirty="0"/>
          </a:p>
        </p:txBody>
      </p:sp>
    </p:spTree>
    <p:extLst>
      <p:ext uri="{BB962C8B-B14F-4D97-AF65-F5344CB8AC3E}">
        <p14:creationId xmlns:p14="http://schemas.microsoft.com/office/powerpoint/2010/main" val="2713980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C9694-A4D8-4442-8D4A-036347845C6B}">
  <ds:schemaRefs>
    <ds:schemaRef ds:uri="73b837e8-634e-46fe-a915-3621e98f7051"/>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7E99B016-93F4-4424-BE72-037D732A7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48b15-7def-430b-8648-1feb819ee410"/>
    <ds:schemaRef ds:uri="6bc68b66-932e-422c-b9b0-23fd53127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3B1091-3D76-4FFB-9726-B99CBAD52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bordertemplaterevised</Template>
  <TotalTime>883</TotalTime>
  <Words>1228</Words>
  <Application>Microsoft Office PowerPoint</Application>
  <PresentationFormat>Widescreen</PresentationFormat>
  <Paragraphs>190</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Including Diverse Populations in NIH-funded Clinical Research  Dawn Corbett, MPH NIH Inclusion Policy Officer Division of Human Subjects Research, Office of Extramural Research  NIH Virtual Seminar November 4, 2021 </vt:lpstr>
      <vt:lpstr>Timeline of NIH Inclusion Policies</vt:lpstr>
      <vt:lpstr>Inclusion of Women and Minorities in NIH Research</vt:lpstr>
      <vt:lpstr>Inclusion Across the Lifespan</vt:lpstr>
      <vt:lpstr>Individual-level Participant Data</vt:lpstr>
      <vt:lpstr>Knowledge Check</vt:lpstr>
      <vt:lpstr>What’s Required When Applying for Funding?</vt:lpstr>
      <vt:lpstr>PHS Human Subjects and Clinical Trials Form</vt:lpstr>
      <vt:lpstr>Inclusion Enrollment Report</vt:lpstr>
      <vt:lpstr>Inclusion Enrollment Reports</vt:lpstr>
      <vt:lpstr>Peer Review of Inclusion</vt:lpstr>
      <vt:lpstr>What Makes A Good Inclusion Plan?</vt:lpstr>
      <vt:lpstr>NIH Inclusion Across the Lifespan II Workshop, September 2, 2020</vt:lpstr>
      <vt:lpstr>Inclusion Plans: Other Points to Consider</vt:lpstr>
      <vt:lpstr>Case Study #1</vt:lpstr>
      <vt:lpstr>Case Study #2</vt:lpstr>
      <vt:lpstr>Case Study #3</vt:lpstr>
      <vt:lpstr>Just-in-Time Requirements</vt:lpstr>
      <vt:lpstr>After the Award…Now What?</vt:lpstr>
      <vt:lpstr>Uploading Participant-Level Data in HSS</vt:lpstr>
      <vt:lpstr> Knowledge Check </vt:lpstr>
      <vt:lpstr>RESOURCES</vt:lpstr>
    </vt:vector>
  </TitlesOfParts>
  <Manager/>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OER PowerPoint (PPT) Template - 508 Compliant</dc:subject>
  <dc:creator>Kim, Euna (NIH/OD) [C]</dc:creator>
  <cp:keywords>OER PowerPoint (PPT) Template - 508 Compliant</cp:keywords>
  <cp:lastModifiedBy>Cummins, Sheri (NIH/OD) [E]</cp:lastModifiedBy>
  <cp:revision>29</cp:revision>
  <cp:lastPrinted>2007-05-02T11:32:32Z</cp:lastPrinted>
  <dcterms:created xsi:type="dcterms:W3CDTF">2019-09-23T13:57:40Z</dcterms:created>
  <dcterms:modified xsi:type="dcterms:W3CDTF">2021-10-24T22:25:38Z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0x0101005E002DE325B4434C8407F2BB379023F4</vt:lpwstr>
  </property>
</Properties>
</file>