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37"/>
  </p:notesMasterIdLst>
  <p:sldIdLst>
    <p:sldId id="256" r:id="rId4"/>
    <p:sldId id="288"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Utzerath" initials="" lastIdx="2" clrIdx="0"/>
  <p:cmAuthor id="1" name="Boone, Ericka (NIH/OD) [E]" initials="BE([" lastIdx="2" clrIdx="1">
    <p:extLst>
      <p:ext uri="{19B8F6BF-5375-455C-9EA6-DF929625EA0E}">
        <p15:presenceInfo xmlns:p15="http://schemas.microsoft.com/office/powerpoint/2012/main" userId="S::boonee@nih.gov::a2a320ec-547b-4973-94b8-796dc44711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B28D51-DBC8-4D19-8DFD-40774979FDDB}">
  <a:tblStyle styleId="{F7B28D51-DBC8-4D19-8DFD-40774979FDD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CFF28F3-CA2B-43DA-956A-00D167B1D6B8}"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94712" autoAdjust="0"/>
  </p:normalViewPr>
  <p:slideViewPr>
    <p:cSldViewPr snapToGrid="0">
      <p:cViewPr varScale="1">
        <p:scale>
          <a:sx n="95" d="100"/>
          <a:sy n="95" d="100"/>
        </p:scale>
        <p:origin x="105" y="660"/>
      </p:cViewPr>
      <p:guideLst>
        <p:guide orient="horz" pos="1620"/>
        <p:guide pos="2880"/>
      </p:guideLst>
    </p:cSldViewPr>
  </p:slideViewPr>
  <p:outlineViewPr>
    <p:cViewPr>
      <p:scale>
        <a:sx n="33" d="100"/>
        <a:sy n="33" d="100"/>
      </p:scale>
      <p:origin x="0" y="-45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0-21T21:08:44.866" idx="1">
    <p:pos x="196" y="629"/>
    <p:text>More in-depth info from slide 21 (NRMN Phase II opportunities to enroll in GCP)</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10-21T21:08:52.077" idx="2">
    <p:pos x="6000" y="0"/>
    <p:text>More in-depth info from slide 21 (NRMN Phase II opportunities to enroll in GCP)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1e8263012_0_1103:notes"/>
          <p:cNvSpPr txBox="1">
            <a:spLocks noGrp="1"/>
          </p:cNvSpPr>
          <p:nvPr>
            <p:ph type="body" idx="1"/>
          </p:nvPr>
        </p:nvSpPr>
        <p:spPr>
          <a:xfrm>
            <a:off x="679899" y="4371994"/>
            <a:ext cx="5439300" cy="3576900"/>
          </a:xfrm>
          <a:prstGeom prst="rect">
            <a:avLst/>
          </a:prstGeom>
          <a:noFill/>
          <a:ln>
            <a:noFill/>
          </a:ln>
        </p:spPr>
        <p:txBody>
          <a:bodyPr spcFirstLastPara="1" wrap="square" lIns="89600" tIns="89600" rIns="89600" bIns="89600" anchor="ctr" anchorCtr="0">
            <a:noAutofit/>
          </a:bodyPr>
          <a:lstStyle/>
          <a:p>
            <a:pPr marL="0" lvl="0" indent="0" algn="l" rtl="0">
              <a:lnSpc>
                <a:spcPct val="100000"/>
              </a:lnSpc>
              <a:spcBef>
                <a:spcPts val="0"/>
              </a:spcBef>
              <a:spcAft>
                <a:spcPts val="0"/>
              </a:spcAft>
              <a:buSzPts val="1400"/>
              <a:buNone/>
            </a:pPr>
            <a:r>
              <a:rPr lang="en" sz="1400"/>
              <a:t>Nicole R</a:t>
            </a:r>
            <a:endParaRPr sz="1400"/>
          </a:p>
          <a:p>
            <a:pPr marL="0" lvl="0" indent="0" algn="l" rtl="0">
              <a:lnSpc>
                <a:spcPct val="100000"/>
              </a:lnSpc>
              <a:spcBef>
                <a:spcPts val="0"/>
              </a:spcBef>
              <a:spcAft>
                <a:spcPts val="0"/>
              </a:spcAft>
              <a:buSzPts val="1400"/>
              <a:buNone/>
            </a:pPr>
            <a:r>
              <a:rPr lang="en" sz="1400"/>
              <a:t>Mentors may take on multiple types of advising roles:  </a:t>
            </a:r>
            <a:endParaRPr sz="1400"/>
          </a:p>
          <a:p>
            <a:pPr marL="0" lvl="0" indent="0" algn="l" rtl="0">
              <a:lnSpc>
                <a:spcPct val="100000"/>
              </a:lnSpc>
              <a:spcBef>
                <a:spcPts val="0"/>
              </a:spcBef>
              <a:spcAft>
                <a:spcPts val="0"/>
              </a:spcAft>
              <a:buSzPts val="1400"/>
              <a:buNone/>
            </a:pPr>
            <a:endParaRPr sz="1400"/>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Navigator—may be a senior faculty member or div/dept chair, a named mentor on your career development award.  Helps with alignment of career goals with advancement (which could be advancing to independent research funding, or advancing through promotion/tenure process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Sponsor—typically a senior leader with decision making capacity and/or influence.  Connects you to other people and/or opportunities—award nominations, special committees/projects,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Coach—focused on specific skills—methods—speaking, writing, data collection, data analysis. </a:t>
            </a:r>
            <a:endParaRPr sz="1200">
              <a:solidFill>
                <a:schemeClr val="dk1"/>
              </a:solidFill>
              <a:latin typeface="Calibri"/>
              <a:ea typeface="Calibri"/>
              <a:cs typeface="Calibri"/>
              <a:sym typeface="Calibri"/>
            </a:endParaRPr>
          </a:p>
          <a:p>
            <a:pPr marL="0" lvl="0" indent="0" algn="l" rtl="0">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 sz="1400"/>
              <a:t>Im</a:t>
            </a:r>
            <a:endParaRPr sz="1400"/>
          </a:p>
        </p:txBody>
      </p:sp>
      <p:sp>
        <p:nvSpPr>
          <p:cNvPr id="355" name="Google Shape;355;ga1e8263012_0_1103:notes"/>
          <p:cNvSpPr>
            <a:spLocks noGrp="1" noRot="1" noChangeAspect="1"/>
          </p:cNvSpPr>
          <p:nvPr>
            <p:ph type="sldImg" idx="2"/>
          </p:nvPr>
        </p:nvSpPr>
        <p:spPr>
          <a:xfrm>
            <a:off x="674688" y="1135063"/>
            <a:ext cx="5449887" cy="3067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a1e8263012_0_1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a1e8263012_0_1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Nicole </a:t>
            </a:r>
            <a:endParaRPr/>
          </a:p>
          <a:p>
            <a:pPr marL="457200" lvl="0" indent="-317500" algn="l" rtl="0">
              <a:spcBef>
                <a:spcPts val="0"/>
              </a:spcBef>
              <a:spcAft>
                <a:spcPts val="0"/>
              </a:spcAft>
              <a:buSzPts val="1400"/>
              <a:buChar char="●"/>
            </a:pPr>
            <a:r>
              <a:rPr lang="en"/>
              <a:t>Mapping helps identify gaps in mentoring networks.  Assess for diversity across multiple dimensions:</a:t>
            </a:r>
            <a:endParaRPr/>
          </a:p>
          <a:p>
            <a:pPr marL="914400" lvl="1" indent="-317500" algn="l" rtl="0">
              <a:spcBef>
                <a:spcPts val="0"/>
              </a:spcBef>
              <a:spcAft>
                <a:spcPts val="0"/>
              </a:spcAft>
              <a:buSzPts val="1400"/>
              <a:buChar char="○"/>
            </a:pPr>
            <a:r>
              <a:rPr lang="en"/>
              <a:t>Demographic (e.g. race, gender, geographic origin)</a:t>
            </a:r>
            <a:endParaRPr/>
          </a:p>
          <a:p>
            <a:pPr marL="914400" lvl="1" indent="-317500" algn="l" rtl="0">
              <a:spcBef>
                <a:spcPts val="0"/>
              </a:spcBef>
              <a:spcAft>
                <a:spcPts val="0"/>
              </a:spcAft>
              <a:buSzPts val="1400"/>
              <a:buChar char="○"/>
            </a:pPr>
            <a:r>
              <a:rPr lang="en"/>
              <a:t>Hierarchy (e.g., supervisor, peer, subordinate)</a:t>
            </a:r>
            <a:endParaRPr/>
          </a:p>
          <a:p>
            <a:pPr marL="914400" lvl="1" indent="-317500" algn="l" rtl="0">
              <a:spcBef>
                <a:spcPts val="0"/>
              </a:spcBef>
              <a:spcAft>
                <a:spcPts val="0"/>
              </a:spcAft>
              <a:buSzPts val="1400"/>
              <a:buChar char="○"/>
            </a:pPr>
            <a:r>
              <a:rPr lang="en"/>
              <a:t>Career tenure (e.g., senior, peer, junior)</a:t>
            </a:r>
            <a:endParaRPr/>
          </a:p>
          <a:p>
            <a:pPr marL="914400" lvl="1" indent="-317500" algn="l" rtl="0">
              <a:spcBef>
                <a:spcPts val="0"/>
              </a:spcBef>
              <a:spcAft>
                <a:spcPts val="0"/>
              </a:spcAft>
              <a:buSzPts val="1400"/>
              <a:buChar char="○"/>
            </a:pPr>
            <a:r>
              <a:rPr lang="en"/>
              <a:t>Within vs. outside org unit (e.g. division, department, institution)</a:t>
            </a:r>
            <a:endParaRPr/>
          </a:p>
          <a:p>
            <a:pPr marL="457200" lvl="0" indent="-317500" algn="l" rtl="0">
              <a:spcBef>
                <a:spcPts val="0"/>
              </a:spcBef>
              <a:spcAft>
                <a:spcPts val="0"/>
              </a:spcAft>
              <a:buSzPts val="1400"/>
              <a:buChar char="●"/>
            </a:pPr>
            <a:r>
              <a:rPr lang="en"/>
              <a:t>Concordance between mentor/mentee  in this area often facilitates emotional support, coping, navigating organizational culture</a:t>
            </a:r>
            <a:endParaRPr/>
          </a:p>
          <a:p>
            <a:pPr marL="457200" lvl="0" indent="-317500" algn="l" rtl="0">
              <a:spcBef>
                <a:spcPts val="0"/>
              </a:spcBef>
              <a:spcAft>
                <a:spcPts val="0"/>
              </a:spcAft>
              <a:buSzPts val="1400"/>
              <a:buChar char="●"/>
            </a:pPr>
            <a:r>
              <a:rPr lang="en"/>
              <a:t>Discordance between mentor/mentees facilitates access to new opportunities, resources, information. </a:t>
            </a:r>
            <a:endParaRPr/>
          </a:p>
          <a:p>
            <a:pPr marL="0" lvl="0" indent="0" algn="l" rtl="0">
              <a:spcBef>
                <a:spcPts val="0"/>
              </a:spcBef>
              <a:spcAft>
                <a:spcPts val="0"/>
              </a:spcAft>
              <a:buNone/>
            </a:pPr>
            <a:endParaRPr/>
          </a:p>
        </p:txBody>
      </p:sp>
      <p:sp>
        <p:nvSpPr>
          <p:cNvPr id="397" name="Google Shape;397;ga1e8263012_0_1142: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a1e8263012_0_5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a1e8263012_0_541: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MR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Multiple mentorship</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It is unreasonable to assume that one person can provide all the mentorship that is needed to a mentee.  Therefore, multiple mentorship should be supported.</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How can organizations support development of mentoring networks?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FOR EXAMPLE (read)</a:t>
            </a:r>
            <a:endParaRPr/>
          </a:p>
          <a:p>
            <a:pPr marL="0" lvl="0" indent="0" algn="l" rtl="0">
              <a:spcBef>
                <a:spcPts val="0"/>
              </a:spcBef>
              <a:spcAft>
                <a:spcPts val="0"/>
              </a:spcAft>
              <a:buNone/>
            </a:pPr>
            <a:endParaRPr/>
          </a:p>
        </p:txBody>
      </p:sp>
      <p:sp>
        <p:nvSpPr>
          <p:cNvPr id="405" name="Google Shape;405;ga1e8263012_0_541:notes"/>
          <p:cNvSpPr txBox="1">
            <a:spLocks noGrp="1"/>
          </p:cNvSpPr>
          <p:nvPr>
            <p:ph type="dt" idx="10"/>
          </p:nvPr>
        </p:nvSpPr>
        <p:spPr>
          <a:xfrm>
            <a:off x="3884613" y="1"/>
            <a:ext cx="2971800" cy="459000"/>
          </a:xfrm>
          <a:prstGeom prst="rect">
            <a:avLst/>
          </a:prstGeom>
          <a:noFill/>
          <a:ln>
            <a:noFill/>
          </a:ln>
        </p:spPr>
        <p:txBody>
          <a:bodyPr spcFirstLastPara="1" wrap="square" lIns="91350" tIns="45675" rIns="91350" bIns="45675" anchor="t" anchorCtr="0">
            <a:noAutofit/>
          </a:bodyPr>
          <a:lstStyle/>
          <a:p>
            <a:pPr marL="0" lvl="0" indent="0" algn="r" rtl="0">
              <a:spcBef>
                <a:spcPts val="0"/>
              </a:spcBef>
              <a:spcAft>
                <a:spcPts val="0"/>
              </a:spcAft>
              <a:buNone/>
            </a:pPr>
            <a:r>
              <a:rPr lang="en" sz="1400"/>
              <a:t>11/15/2019</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a1e826301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a1e826301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a1eda0cb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a1eda0cb7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MR</a:t>
            </a:r>
            <a:endParaRPr sz="1200" b="0" i="0" u="none" strike="noStrike" cap="none">
              <a:solidFill>
                <a:schemeClr val="dk1"/>
              </a:solidFill>
              <a:latin typeface="Calibri"/>
              <a:ea typeface="Calibri"/>
              <a:cs typeface="Calibri"/>
              <a:sym typeface="Calibri"/>
            </a:endParaRPr>
          </a:p>
        </p:txBody>
      </p:sp>
      <p:sp>
        <p:nvSpPr>
          <p:cNvPr id="419" name="Google Shape;419;ga1eda0cb79_0_0: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Arial"/>
                <a:ea typeface="Arial"/>
                <a:cs typeface="Arial"/>
                <a:sym typeface="Arial"/>
              </a:rPr>
              <a:t>14</a:t>
            </a:fld>
            <a:endParaRPr sz="18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a4750ae849_1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a4750ae849_10_11: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AG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We also developed an online guide for those interested in moving creating cultures of intentional, inclusive, and effective mentorship in their own departments at their own institutions, or those who are just interested in improving their own mentorship practice</a:t>
            </a:r>
            <a:endParaRPr/>
          </a:p>
        </p:txBody>
      </p:sp>
      <p:sp>
        <p:nvSpPr>
          <p:cNvPr id="429" name="Google Shape;429;ga4750ae849_10_11:notes"/>
          <p:cNvSpPr txBox="1">
            <a:spLocks noGrp="1"/>
          </p:cNvSpPr>
          <p:nvPr>
            <p:ph type="dt" idx="10"/>
          </p:nvPr>
        </p:nvSpPr>
        <p:spPr>
          <a:xfrm>
            <a:off x="3884613" y="1"/>
            <a:ext cx="2971800" cy="459000"/>
          </a:xfrm>
          <a:prstGeom prst="rect">
            <a:avLst/>
          </a:prstGeom>
          <a:noFill/>
          <a:ln>
            <a:noFill/>
          </a:ln>
        </p:spPr>
        <p:txBody>
          <a:bodyPr spcFirstLastPara="1" wrap="square" lIns="91350" tIns="45675" rIns="91350" bIns="45675" anchor="t" anchorCtr="0">
            <a:noAutofit/>
          </a:bodyPr>
          <a:lstStyle/>
          <a:p>
            <a:pPr marL="0" lvl="0" indent="0" algn="r" rtl="0">
              <a:spcBef>
                <a:spcPts val="0"/>
              </a:spcBef>
              <a:spcAft>
                <a:spcPts val="0"/>
              </a:spcAft>
              <a:buNone/>
            </a:pPr>
            <a:r>
              <a:rPr lang="en" sz="1400"/>
              <a:t>11/15/2019</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4750ae849_1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a4750ae849_10_19: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AG</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The guide is structured to provide much of the same information as can be found in the report, but written for program leaders (grad student deans, T32 directors) as well as mentors and mentees themselves</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For example…</a:t>
            </a:r>
            <a:endParaRPr/>
          </a:p>
        </p:txBody>
      </p:sp>
      <p:sp>
        <p:nvSpPr>
          <p:cNvPr id="438" name="Google Shape;438;ga4750ae849_10_19:notes"/>
          <p:cNvSpPr txBox="1">
            <a:spLocks noGrp="1"/>
          </p:cNvSpPr>
          <p:nvPr>
            <p:ph type="dt" idx="10"/>
          </p:nvPr>
        </p:nvSpPr>
        <p:spPr>
          <a:xfrm>
            <a:off x="3884613" y="1"/>
            <a:ext cx="2971800" cy="459000"/>
          </a:xfrm>
          <a:prstGeom prst="rect">
            <a:avLst/>
          </a:prstGeom>
          <a:noFill/>
          <a:ln>
            <a:noFill/>
          </a:ln>
        </p:spPr>
        <p:txBody>
          <a:bodyPr spcFirstLastPara="1" wrap="square" lIns="91350" tIns="45675" rIns="91350" bIns="45675" anchor="t" anchorCtr="0">
            <a:noAutofit/>
          </a:bodyPr>
          <a:lstStyle/>
          <a:p>
            <a:pPr marL="0" lvl="0" indent="0" algn="r" rtl="0">
              <a:spcBef>
                <a:spcPts val="0"/>
              </a:spcBef>
              <a:spcAft>
                <a:spcPts val="0"/>
              </a:spcAft>
              <a:buNone/>
            </a:pPr>
            <a:r>
              <a:rPr lang="en" sz="1400"/>
              <a:t>11/15/2019</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a4750ae849_1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a4750ae849_1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a4750ae849_10_32:notes"/>
          <p:cNvSpPr txBox="1">
            <a:spLocks noGrp="1"/>
          </p:cNvSpPr>
          <p:nvPr>
            <p:ph type="body" idx="1"/>
          </p:nvPr>
        </p:nvSpPr>
        <p:spPr>
          <a:xfrm>
            <a:off x="676714" y="4300410"/>
            <a:ext cx="5413800" cy="4074300"/>
          </a:xfrm>
          <a:prstGeom prst="rect">
            <a:avLst/>
          </a:prstGeom>
          <a:noFill/>
          <a:ln>
            <a:noFill/>
          </a:ln>
        </p:spPr>
        <p:txBody>
          <a:bodyPr spcFirstLastPara="1" wrap="square" lIns="88750" tIns="88750" rIns="88750" bIns="88750" anchor="ctr" anchorCtr="0">
            <a:noAutofit/>
          </a:bodyPr>
          <a:lstStyle/>
          <a:p>
            <a:pPr marL="0" lvl="0" indent="0" algn="l" rtl="0">
              <a:spcBef>
                <a:spcPts val="0"/>
              </a:spcBef>
              <a:spcAft>
                <a:spcPts val="0"/>
              </a:spcAft>
              <a:buClr>
                <a:schemeClr val="dk1"/>
              </a:buClr>
              <a:buSzPts val="1400"/>
              <a:buFont typeface="Calibri"/>
              <a:buNone/>
            </a:pPr>
            <a:r>
              <a:rPr lang="en" sz="1400"/>
              <a:t>AG</a:t>
            </a:r>
            <a:endParaRPr sz="1400"/>
          </a:p>
        </p:txBody>
      </p:sp>
      <p:sp>
        <p:nvSpPr>
          <p:cNvPr id="458" name="Google Shape;458;ga4750ae849_10_32:notes"/>
          <p:cNvSpPr>
            <a:spLocks noGrp="1" noRot="1" noChangeAspect="1"/>
          </p:cNvSpPr>
          <p:nvPr>
            <p:ph type="sldImg" idx="2"/>
          </p:nvPr>
        </p:nvSpPr>
        <p:spPr>
          <a:xfrm>
            <a:off x="368300" y="677863"/>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a1e826301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a1e826301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a:t>
            </a:r>
            <a:endParaRPr/>
          </a:p>
          <a:p>
            <a:pPr marL="0" lvl="0" indent="0" algn="l" rtl="0">
              <a:spcBef>
                <a:spcPts val="0"/>
              </a:spcBef>
              <a:spcAft>
                <a:spcPts val="0"/>
              </a:spcAft>
              <a:buNone/>
            </a:pPr>
            <a:endParaRPr/>
          </a:p>
          <a:p>
            <a:pPr marL="0" lvl="0" indent="0" algn="l" rtl="0">
              <a:spcBef>
                <a:spcPts val="0"/>
              </a:spcBef>
              <a:spcAft>
                <a:spcPts val="0"/>
              </a:spcAft>
              <a:buNone/>
            </a:pPr>
            <a:r>
              <a:rPr lang="en"/>
              <a:t>Here--are we targeting resources for mentees, for institutions or for both?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EB</a:t>
            </a:r>
            <a:endParaRPr/>
          </a:p>
        </p:txBody>
      </p:sp>
    </p:spTree>
    <p:extLst>
      <p:ext uri="{BB962C8B-B14F-4D97-AF65-F5344CB8AC3E}">
        <p14:creationId xmlns:p14="http://schemas.microsoft.com/office/powerpoint/2010/main" val="986820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3f8727174_8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a3f8727174_8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chemeClr val="dk1"/>
                </a:solidFill>
              </a:rPr>
              <a:t>AG</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a46f29f9a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a46f29f9a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a46f29f9aa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a46f29f9a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a4750ae849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a4750ae849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4750ae849_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4750ae849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4750ae849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4750ae849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a4750ae849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a4750ae849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a4750ae849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a4750ae849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a3f872717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a3f87271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CP</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a4750ae849_1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a4750ae849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1e826301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1e826301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EB</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a4750ae849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a4750ae849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a4750ae849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a4750ae84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a4750ae849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a4750ae84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a4750ae849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a4750ae84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1e82630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a1e82630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r>
              <a:rPr lang="en"/>
              <a:t>EB</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1e8263012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a1e8263012_0_119: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a:t>CP</a:t>
            </a:r>
            <a:endParaRPr/>
          </a:p>
        </p:txBody>
      </p:sp>
      <p:sp>
        <p:nvSpPr>
          <p:cNvPr id="224" name="Google Shape;224;ga1e8263012_0_119:notes"/>
          <p:cNvSpPr txBox="1">
            <a:spLocks noGrp="1"/>
          </p:cNvSpPr>
          <p:nvPr>
            <p:ph type="dt" idx="10"/>
          </p:nvPr>
        </p:nvSpPr>
        <p:spPr>
          <a:xfrm>
            <a:off x="3884613" y="1"/>
            <a:ext cx="2971800" cy="459000"/>
          </a:xfrm>
          <a:prstGeom prst="rect">
            <a:avLst/>
          </a:prstGeom>
          <a:noFill/>
          <a:ln>
            <a:noFill/>
          </a:ln>
        </p:spPr>
        <p:txBody>
          <a:bodyPr spcFirstLastPara="1" wrap="square" lIns="91350" tIns="45675" rIns="91350" bIns="45675" anchor="t" anchorCtr="0">
            <a:noAutofit/>
          </a:bodyPr>
          <a:lstStyle/>
          <a:p>
            <a:pPr marL="0" lvl="0" indent="0" algn="r" rtl="0">
              <a:spcBef>
                <a:spcPts val="0"/>
              </a:spcBef>
              <a:spcAft>
                <a:spcPts val="0"/>
              </a:spcAft>
              <a:buNone/>
            </a:pPr>
            <a:r>
              <a:rPr lang="en" sz="1400"/>
              <a:t>11/15/2019</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1e8263012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a1e8263012_0_202: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CP</a:t>
            </a:r>
            <a:endParaRPr b="0"/>
          </a:p>
        </p:txBody>
      </p:sp>
      <p:sp>
        <p:nvSpPr>
          <p:cNvPr id="233" name="Google Shape;233;ga1e8263012_0_202:notes"/>
          <p:cNvSpPr txBox="1">
            <a:spLocks noGrp="1"/>
          </p:cNvSpPr>
          <p:nvPr>
            <p:ph type="dt" idx="10"/>
          </p:nvPr>
        </p:nvSpPr>
        <p:spPr>
          <a:xfrm>
            <a:off x="3884613" y="1"/>
            <a:ext cx="2971800" cy="459000"/>
          </a:xfrm>
          <a:prstGeom prst="rect">
            <a:avLst/>
          </a:prstGeom>
          <a:noFill/>
          <a:ln>
            <a:noFill/>
          </a:ln>
        </p:spPr>
        <p:txBody>
          <a:bodyPr spcFirstLastPara="1" wrap="square" lIns="91350" tIns="45675" rIns="91350" bIns="45675" anchor="t" anchorCtr="0">
            <a:noAutofit/>
          </a:bodyPr>
          <a:lstStyle/>
          <a:p>
            <a:pPr marL="0" lvl="0" indent="0" algn="r" rtl="0">
              <a:spcBef>
                <a:spcPts val="0"/>
              </a:spcBef>
              <a:spcAft>
                <a:spcPts val="0"/>
              </a:spcAft>
              <a:buNone/>
            </a:pPr>
            <a:r>
              <a:rPr lang="en" sz="1400"/>
              <a:t>11/15/2019</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1e8263012_0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a1e8263012_0_284: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CP</a:t>
            </a:r>
            <a:endParaRPr sz="1200">
              <a:solidFill>
                <a:schemeClr val="dk1"/>
              </a:solidFill>
              <a:latin typeface="Calibri"/>
              <a:ea typeface="Calibri"/>
              <a:cs typeface="Calibri"/>
              <a:sym typeface="Calibri"/>
            </a:endParaRPr>
          </a:p>
        </p:txBody>
      </p:sp>
      <p:sp>
        <p:nvSpPr>
          <p:cNvPr id="241" name="Google Shape;241;ga1e8263012_0_284:notes"/>
          <p:cNvSpPr txBox="1">
            <a:spLocks noGrp="1"/>
          </p:cNvSpPr>
          <p:nvPr>
            <p:ph type="dt" idx="10"/>
          </p:nvPr>
        </p:nvSpPr>
        <p:spPr>
          <a:xfrm>
            <a:off x="3884613" y="1"/>
            <a:ext cx="2971800" cy="459000"/>
          </a:xfrm>
          <a:prstGeom prst="rect">
            <a:avLst/>
          </a:prstGeom>
          <a:noFill/>
          <a:ln>
            <a:noFill/>
          </a:ln>
        </p:spPr>
        <p:txBody>
          <a:bodyPr spcFirstLastPara="1" wrap="square" lIns="91350" tIns="45675" rIns="91350" bIns="45675" anchor="t" anchorCtr="0">
            <a:noAutofit/>
          </a:bodyPr>
          <a:lstStyle/>
          <a:p>
            <a:pPr marL="0" lvl="0" indent="0" algn="r" rtl="0">
              <a:spcBef>
                <a:spcPts val="0"/>
              </a:spcBef>
              <a:spcAft>
                <a:spcPts val="0"/>
              </a:spcAft>
              <a:buNone/>
            </a:pPr>
            <a:r>
              <a:rPr lang="en" sz="1400"/>
              <a:t>11/15/2019</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a1e8263012_0_991:notes"/>
          <p:cNvSpPr txBox="1">
            <a:spLocks noGrp="1"/>
          </p:cNvSpPr>
          <p:nvPr>
            <p:ph type="body" idx="1"/>
          </p:nvPr>
        </p:nvSpPr>
        <p:spPr>
          <a:xfrm>
            <a:off x="685800" y="4343713"/>
            <a:ext cx="5486400" cy="4115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CP</a:t>
            </a:r>
            <a:endParaRPr/>
          </a:p>
        </p:txBody>
      </p:sp>
      <p:sp>
        <p:nvSpPr>
          <p:cNvPr id="248" name="Google Shape;248;ga1e8263012_0_991: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a1e8263012_0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a1e8263012_0_366: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Nicole R.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Mentorship as the committee defined it is not limited to a traditional dyadic structure—one mentor and one mentee.  Rather, there are a wide range of structures of mentorship that are observed or will develop.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Dyad do still play a major role in mentorship and many mentoring relationships can be considered as dyads</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Triads are the simplest, non-dyadic structure, can be two mentors and one mentee or one mentor and two mentees.  They can also be open—like two connected dyads—or closed—connections between all three parties.</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Collective or group mentorship involves multiple mentors and/or multiple mentees, with connections between and among them.</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 sz="1200">
                <a:solidFill>
                  <a:schemeClr val="dk1"/>
                </a:solidFill>
                <a:latin typeface="Calibri"/>
                <a:ea typeface="Calibri"/>
                <a:cs typeface="Calibri"/>
                <a:sym typeface="Calibri"/>
              </a:rPr>
              <a:t>Network mentorship is a mentee-centric perspective that shows different mentors, mentoring nodes (e.g., groups of mentors, mentorship programs) and mentoring resources (e.g., mentorship education) </a:t>
            </a:r>
            <a:endParaRPr sz="1200">
              <a:solidFill>
                <a:schemeClr val="dk1"/>
              </a:solidFill>
              <a:latin typeface="Calibri"/>
              <a:ea typeface="Calibri"/>
              <a:cs typeface="Calibri"/>
              <a:sym typeface="Calibri"/>
            </a:endParaRPr>
          </a:p>
        </p:txBody>
      </p:sp>
      <p:sp>
        <p:nvSpPr>
          <p:cNvPr id="255" name="Google Shape;255;ga1e8263012_0_366:notes"/>
          <p:cNvSpPr txBox="1">
            <a:spLocks noGrp="1"/>
          </p:cNvSpPr>
          <p:nvPr>
            <p:ph type="dt" idx="10"/>
          </p:nvPr>
        </p:nvSpPr>
        <p:spPr>
          <a:xfrm>
            <a:off x="3884613" y="1"/>
            <a:ext cx="2971800" cy="459000"/>
          </a:xfrm>
          <a:prstGeom prst="rect">
            <a:avLst/>
          </a:prstGeom>
          <a:noFill/>
          <a:ln>
            <a:noFill/>
          </a:ln>
        </p:spPr>
        <p:txBody>
          <a:bodyPr spcFirstLastPara="1" wrap="square" lIns="91350" tIns="45675" rIns="91350" bIns="45675" anchor="t" anchorCtr="0">
            <a:noAutofit/>
          </a:bodyPr>
          <a:lstStyle/>
          <a:p>
            <a:pPr marL="0" lvl="0" indent="0" algn="r" rtl="0">
              <a:spcBef>
                <a:spcPts val="0"/>
              </a:spcBef>
              <a:spcAft>
                <a:spcPts val="0"/>
              </a:spcAft>
              <a:buNone/>
            </a:pPr>
            <a:r>
              <a:rPr lang="en" sz="1400"/>
              <a:t>11/15/2019</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119543" y="94376"/>
            <a:ext cx="8395800" cy="516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201336" y="666925"/>
            <a:ext cx="8313900" cy="3965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43" y="94376"/>
            <a:ext cx="8395800" cy="516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119543" y="94376"/>
            <a:ext cx="8395800" cy="516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119543" y="94376"/>
            <a:ext cx="8395800" cy="516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375550" y="-1507175"/>
            <a:ext cx="3965700" cy="83139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 and Content w/Subhead">
  <p:cSld name="Head and Content w/Subhea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53732" y="329184"/>
            <a:ext cx="8089800" cy="422400"/>
          </a:xfrm>
          <a:prstGeom prst="rect">
            <a:avLst/>
          </a:prstGeom>
          <a:noFill/>
          <a:ln>
            <a:noFill/>
          </a:ln>
        </p:spPr>
        <p:txBody>
          <a:bodyPr spcFirstLastPara="1" wrap="square" lIns="68575" tIns="68575" rIns="68575" bIns="68575" anchor="t" anchorCtr="0">
            <a:noAutofit/>
          </a:bodyPr>
          <a:lstStyle>
            <a:lvl1pPr marR="0" lvl="0" algn="ctr" rtl="0">
              <a:lnSpc>
                <a:spcPct val="90000"/>
              </a:lnSpc>
              <a:spcBef>
                <a:spcPts val="0"/>
              </a:spcBef>
              <a:spcAft>
                <a:spcPts val="0"/>
              </a:spcAft>
              <a:buClr>
                <a:srgbClr val="2E75B5"/>
              </a:buClr>
              <a:buSzPts val="1100"/>
              <a:buNone/>
              <a:defRPr sz="3300" i="0" u="none" strike="noStrike" cap="none">
                <a:solidFill>
                  <a:srgbClr val="2E75B5"/>
                </a:solidFil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Google Shape;127;p25"/>
          <p:cNvSpPr txBox="1">
            <a:spLocks noGrp="1"/>
          </p:cNvSpPr>
          <p:nvPr>
            <p:ph type="body" idx="1"/>
          </p:nvPr>
        </p:nvSpPr>
        <p:spPr>
          <a:xfrm>
            <a:off x="661375" y="1516344"/>
            <a:ext cx="8325600" cy="30087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Char char="•"/>
              <a:defRPr sz="2100" i="0" u="none" strike="noStrike" cap="none">
                <a:solidFill>
                  <a:schemeClr val="dk1"/>
                </a:solidFil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body" idx="2"/>
          </p:nvPr>
        </p:nvSpPr>
        <p:spPr>
          <a:xfrm>
            <a:off x="638226" y="1172763"/>
            <a:ext cx="8087100" cy="2352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21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None/>
              <a:defRPr sz="1400" i="0" u="none" strike="noStrike" cap="none">
                <a:solidFill>
                  <a:srgbClr val="888888"/>
                </a:solidFill>
              </a:defRPr>
            </a:lvl2pPr>
            <a:lvl3pPr marL="1371600" marR="0" lvl="2" indent="-228600" algn="l" rtl="0">
              <a:lnSpc>
                <a:spcPct val="90000"/>
              </a:lnSpc>
              <a:spcBef>
                <a:spcPts val="400"/>
              </a:spcBef>
              <a:spcAft>
                <a:spcPts val="0"/>
              </a:spcAft>
              <a:buClr>
                <a:schemeClr val="dk1"/>
              </a:buClr>
              <a:buSzPts val="1500"/>
              <a:buNone/>
              <a:defRPr sz="1200" i="0" u="none" strike="noStrike" cap="none">
                <a:solidFill>
                  <a:srgbClr val="888888"/>
                </a:solidFill>
              </a:defRPr>
            </a:lvl3pPr>
            <a:lvl4pPr marL="1828800" marR="0" lvl="3" indent="-228600" algn="l" rtl="0">
              <a:lnSpc>
                <a:spcPct val="90000"/>
              </a:lnSpc>
              <a:spcBef>
                <a:spcPts val="400"/>
              </a:spcBef>
              <a:spcAft>
                <a:spcPts val="0"/>
              </a:spcAft>
              <a:buClr>
                <a:schemeClr val="dk1"/>
              </a:buClr>
              <a:buSzPts val="1400"/>
              <a:buFont typeface="Arial"/>
              <a:buNone/>
              <a:defRPr sz="11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1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11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11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11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1100" b="0" i="0" u="none" strike="noStrike" cap="none">
                <a:solidFill>
                  <a:srgbClr val="888888"/>
                </a:solidFill>
                <a:latin typeface="Calibri"/>
                <a:ea typeface="Calibri"/>
                <a:cs typeface="Calibri"/>
                <a:sym typeface="Calibri"/>
              </a:defRPr>
            </a:lvl9pPr>
          </a:lstStyle>
          <a:p>
            <a:endParaRPr/>
          </a:p>
        </p:txBody>
      </p:sp>
      <p:sp>
        <p:nvSpPr>
          <p:cNvPr id="129" name="Google Shape;129;p25"/>
          <p:cNvSpPr txBox="1">
            <a:spLocks noGrp="1"/>
          </p:cNvSpPr>
          <p:nvPr>
            <p:ph type="dt" idx="10"/>
          </p:nvPr>
        </p:nvSpPr>
        <p:spPr>
          <a:xfrm>
            <a:off x="6334637" y="4839270"/>
            <a:ext cx="927300" cy="1164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888888"/>
              </a:buClr>
              <a:buSzPts val="1100"/>
              <a:buFont typeface="Calibri"/>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ftr" idx="11"/>
          </p:nvPr>
        </p:nvSpPr>
        <p:spPr>
          <a:xfrm>
            <a:off x="729161" y="4852596"/>
            <a:ext cx="4311000" cy="1035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888888"/>
              </a:buClr>
              <a:buSzPts val="1100"/>
              <a:buFont typeface="Calibri"/>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31" name="Google Shape;131;p25"/>
          <p:cNvSpPr txBox="1">
            <a:spLocks noGrp="1"/>
          </p:cNvSpPr>
          <p:nvPr>
            <p:ph type="sldNum" idx="12"/>
          </p:nvPr>
        </p:nvSpPr>
        <p:spPr>
          <a:xfrm>
            <a:off x="358009" y="4840127"/>
            <a:ext cx="246000" cy="11640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888888"/>
              </a:buClr>
              <a:buSzPts val="700"/>
              <a:buFont typeface="Calibri"/>
              <a:buNone/>
              <a:defRPr sz="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888888"/>
              </a:buClr>
              <a:buSzPts val="700"/>
              <a:buFont typeface="Calibri"/>
              <a:buNone/>
              <a:defRPr sz="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888888"/>
              </a:buClr>
              <a:buSzPts val="700"/>
              <a:buFont typeface="Calibri"/>
              <a:buNone/>
              <a:defRPr sz="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888888"/>
              </a:buClr>
              <a:buSzPts val="700"/>
              <a:buFont typeface="Calibri"/>
              <a:buNone/>
              <a:defRPr sz="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888888"/>
              </a:buClr>
              <a:buSzPts val="700"/>
              <a:buFont typeface="Calibri"/>
              <a:buNone/>
              <a:defRPr sz="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888888"/>
              </a:buClr>
              <a:buSzPts val="700"/>
              <a:buFont typeface="Calibri"/>
              <a:buNone/>
              <a:defRPr sz="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888888"/>
              </a:buClr>
              <a:buSzPts val="700"/>
              <a:buFont typeface="Calibri"/>
              <a:buNone/>
              <a:defRPr sz="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888888"/>
              </a:buClr>
              <a:buSzPts val="700"/>
              <a:buFont typeface="Calibri"/>
              <a:buNone/>
              <a:defRPr sz="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888888"/>
              </a:buClr>
              <a:buSzPts val="700"/>
              <a:buFont typeface="Calibri"/>
              <a:buNone/>
              <a:defRPr sz="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1" name="Google Shape;141;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4"/>
        <p:cNvGrpSpPr/>
        <p:nvPr/>
      </p:nvGrpSpPr>
      <p:grpSpPr>
        <a:xfrm>
          <a:off x="0" y="0"/>
          <a:ext cx="0" cy="0"/>
          <a:chOff x="0" y="0"/>
          <a:chExt cx="0" cy="0"/>
        </a:xfrm>
      </p:grpSpPr>
      <p:sp>
        <p:nvSpPr>
          <p:cNvPr id="145" name="Google Shape;145;p2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28"/>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7" name="Google Shape;147;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53" name="Google Shape;153;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4" name="Google Shape;154;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p3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30"/>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 name="Google Shape;160;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1" name="Google Shape;161;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p31"/>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6" name="Google Shape;166;p31"/>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7" name="Google Shape;167;p31"/>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8" name="Google Shape;168;p31"/>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9" name="Google Shape;169;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1" name="Google Shape;171;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4" name="Google Shape;174;p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 name="Google Shape;175;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 name="Google Shape;176;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33"/>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80" name="Google Shape;180;p33"/>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81" name="Google Shape;181;p3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2" name="Google Shape;182;p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6" name="Google Shape;186;p34"/>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87" name="Google Shape;187;p34"/>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88" name="Google Shape;188;p3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 name="Google Shape;189;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0" name="Google Shape;190;p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3" name="Google Shape;193;p35"/>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4" name="Google Shape;194;p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5" name="Google Shape;195;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6" name="Google Shape;196;p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9" name="Google Shape;199;p36"/>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0" name="Google Shape;200;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1" name="Google Shape;201;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19543" y="94376"/>
            <a:ext cx="8395800" cy="5160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201336" y="666925"/>
            <a:ext cx="8313900" cy="3965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4" name="Google Shape;134;p2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5" name="Google Shape;135;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6" name="Google Shape;136;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7" name="Google Shape;137;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s://unthsc.zoom.us/webinar/register/WN_YFdB5uW-Qpq1KdZKWrb1iw" TargetMode="External"/><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hyperlink" Target="http://nrmnet.net/subscribe" TargetMode="External"/><Relationship Id="rId5" Type="http://schemas.openxmlformats.org/officeDocument/2006/relationships/hyperlink" Target="https://nrmnet.net/diversity-funding-opportunities/" TargetMode="External"/><Relationship Id="rId4" Type="http://schemas.openxmlformats.org/officeDocument/2006/relationships/hyperlink" Target="https://unthsc.zoom.us/webinar/register/WN_n1z5j_WDR2q0tvJF7HSvnw"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info@nrmnet.net"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mailto:NRMN.SETH@gmail.com" TargetMode="External"/><Relationship Id="rId4" Type="http://schemas.openxmlformats.org/officeDocument/2006/relationships/hyperlink" Target="https://nrmnet.net/university-of-utah-nrmn-u0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NRMN.SETH@gmail.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3" Type="http://schemas.openxmlformats.org/officeDocument/2006/relationships/hyperlink" Target="mailto:NRMNUtah@utah.edu"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hyperlink" Target="https://nrmnet.net/university-of-utah-nrmn-u01/"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7"/>
          <p:cNvSpPr txBox="1">
            <a:spLocks noGrp="1"/>
          </p:cNvSpPr>
          <p:nvPr>
            <p:ph type="ctrTitle"/>
          </p:nvPr>
        </p:nvSpPr>
        <p:spPr>
          <a:xfrm>
            <a:off x="311700" y="879275"/>
            <a:ext cx="8520600" cy="1181100"/>
          </a:xfrm>
          <a:prstGeom prst="rect">
            <a:avLst/>
          </a:prstGeom>
        </p:spPr>
        <p:txBody>
          <a:bodyPr spcFirstLastPara="1" wrap="square" lIns="91425" tIns="91425" rIns="91425" bIns="91425" anchor="b" anchorCtr="0">
            <a:noAutofit/>
          </a:bodyPr>
          <a:lstStyle/>
          <a:p>
            <a:pPr marL="0" lvl="0" indent="0" algn="ctr" rtl="0">
              <a:lnSpc>
                <a:spcPct val="115000"/>
              </a:lnSpc>
              <a:spcBef>
                <a:spcPts val="1200"/>
              </a:spcBef>
              <a:spcAft>
                <a:spcPts val="0"/>
              </a:spcAft>
              <a:buClr>
                <a:schemeClr val="dk1"/>
              </a:buClr>
              <a:buSzPts val="1100"/>
              <a:buFont typeface="Arial"/>
              <a:buNone/>
            </a:pPr>
            <a:r>
              <a:rPr lang="en" sz="3000" b="1" dirty="0">
                <a:solidFill>
                  <a:srgbClr val="000000"/>
                </a:solidFill>
              </a:rPr>
              <a:t>Mentoring: NIH and the National Research Mentoring Network (NRMN)</a:t>
            </a:r>
            <a:endParaRPr sz="3000" b="1" dirty="0">
              <a:solidFill>
                <a:srgbClr val="000000"/>
              </a:solidFill>
            </a:endParaRPr>
          </a:p>
          <a:p>
            <a:pPr marL="0" lvl="0" indent="0" algn="ctr" rtl="0">
              <a:spcBef>
                <a:spcPts val="1200"/>
              </a:spcBef>
              <a:spcAft>
                <a:spcPts val="0"/>
              </a:spcAft>
              <a:buNone/>
            </a:pPr>
            <a:endParaRPr sz="3700" dirty="0"/>
          </a:p>
        </p:txBody>
      </p:sp>
      <p:sp>
        <p:nvSpPr>
          <p:cNvPr id="208" name="Google Shape;208;p37"/>
          <p:cNvSpPr txBox="1">
            <a:spLocks noGrp="1"/>
          </p:cNvSpPr>
          <p:nvPr>
            <p:ph type="subTitle" idx="1"/>
          </p:nvPr>
        </p:nvSpPr>
        <p:spPr>
          <a:xfrm>
            <a:off x="274975" y="1395175"/>
            <a:ext cx="8520600" cy="3372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a:solidFill>
                  <a:schemeClr val="dk1"/>
                </a:solidFill>
              </a:rPr>
              <a:t>October 29, 2020  </a:t>
            </a:r>
            <a:endParaRPr sz="1600" b="1">
              <a:solidFill>
                <a:schemeClr val="dk1"/>
              </a:solidFill>
            </a:endParaRPr>
          </a:p>
          <a:p>
            <a:pPr marL="0" lvl="0" indent="0" algn="ctr" rtl="0">
              <a:lnSpc>
                <a:spcPct val="100000"/>
              </a:lnSpc>
              <a:spcBef>
                <a:spcPts val="0"/>
              </a:spcBef>
              <a:spcAft>
                <a:spcPts val="0"/>
              </a:spcAft>
              <a:buNone/>
            </a:pPr>
            <a:r>
              <a:rPr lang="en" sz="1600" b="1">
                <a:solidFill>
                  <a:schemeClr val="dk1"/>
                </a:solidFill>
              </a:rPr>
              <a:t>5:00 - 5:45 ET</a:t>
            </a:r>
            <a:endParaRPr sz="1600" b="1">
              <a:solidFill>
                <a:schemeClr val="dk1"/>
              </a:solidFill>
            </a:endParaRPr>
          </a:p>
          <a:p>
            <a:pPr marL="0" lvl="0" indent="0" algn="l" rtl="0">
              <a:lnSpc>
                <a:spcPct val="100000"/>
              </a:lnSpc>
              <a:spcBef>
                <a:spcPts val="1200"/>
              </a:spcBef>
              <a:spcAft>
                <a:spcPts val="0"/>
              </a:spcAft>
              <a:buNone/>
            </a:pPr>
            <a:endParaRPr sz="1600" b="1">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sz="1600" b="1">
                <a:solidFill>
                  <a:schemeClr val="dk1"/>
                </a:solidFill>
              </a:rPr>
              <a:t>Presenters:</a:t>
            </a:r>
            <a:r>
              <a:rPr lang="en" sz="1600">
                <a:solidFill>
                  <a:schemeClr val="dk1"/>
                </a:solidFill>
              </a:rPr>
              <a:t> </a:t>
            </a:r>
            <a:endParaRPr sz="1600">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a:solidFill>
                  <a:schemeClr val="dk1"/>
                </a:solidFill>
              </a:rPr>
              <a:t>Alison Gammie, Ph.D. (NIGMS/NIH)</a:t>
            </a:r>
            <a:endParaRPr sz="1600">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a:solidFill>
                  <a:schemeClr val="dk1"/>
                </a:solidFill>
              </a:rPr>
              <a:t>Christine Pfund, Ph.D. (NRMN)</a:t>
            </a:r>
            <a:endParaRPr sz="1600">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a:solidFill>
                  <a:schemeClr val="dk1"/>
                </a:solidFill>
              </a:rPr>
              <a:t>Mercedes Rubio, Ph.D. (NCATS/NIH)</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Nicole Redmond, M.D., Ph.D., MPH (NHLBI/NIH)</a:t>
            </a:r>
            <a:endParaRPr sz="1600">
              <a:solidFill>
                <a:schemeClr val="dk1"/>
              </a:solidFill>
            </a:endParaRPr>
          </a:p>
          <a:p>
            <a:pPr marL="457200" lvl="0" indent="0" algn="l" rtl="0">
              <a:lnSpc>
                <a:spcPct val="100000"/>
              </a:lnSpc>
              <a:spcBef>
                <a:spcPts val="0"/>
              </a:spcBef>
              <a:spcAft>
                <a:spcPts val="0"/>
              </a:spcAft>
              <a:buNone/>
            </a:pPr>
            <a:endParaRPr sz="1600">
              <a:solidFill>
                <a:schemeClr val="dk1"/>
              </a:solidFill>
            </a:endParaRPr>
          </a:p>
          <a:p>
            <a:pPr marL="0" lvl="0" indent="0" algn="l" rtl="0">
              <a:lnSpc>
                <a:spcPct val="100000"/>
              </a:lnSpc>
              <a:spcBef>
                <a:spcPts val="1200"/>
              </a:spcBef>
              <a:spcAft>
                <a:spcPts val="0"/>
              </a:spcAft>
              <a:buNone/>
            </a:pPr>
            <a:r>
              <a:rPr lang="en" sz="1600" b="1">
                <a:solidFill>
                  <a:schemeClr val="dk1"/>
                </a:solidFill>
              </a:rPr>
              <a:t>Moderator: </a:t>
            </a:r>
            <a:endParaRPr sz="1600" b="1">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a:solidFill>
                  <a:schemeClr val="dk1"/>
                </a:solidFill>
              </a:rPr>
              <a:t>Ericka Boone, Ph.D. (OER/NIH)  </a:t>
            </a:r>
            <a:endParaRPr sz="1600">
              <a:solidFill>
                <a:schemeClr val="dk1"/>
              </a:solidFill>
            </a:endParaRPr>
          </a:p>
          <a:p>
            <a:pPr marL="0" lvl="0" indent="0" algn="l" rtl="0">
              <a:lnSpc>
                <a:spcPct val="115000"/>
              </a:lnSpc>
              <a:spcBef>
                <a:spcPts val="0"/>
              </a:spcBef>
              <a:spcAft>
                <a:spcPts val="0"/>
              </a:spcAft>
              <a:buNone/>
            </a:pPr>
            <a:endParaRPr/>
          </a:p>
          <a:p>
            <a:pPr marL="0" lvl="0" indent="0" algn="ctr" rtl="0">
              <a:spcBef>
                <a:spcPts val="120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5"/>
          <p:cNvSpPr txBox="1">
            <a:spLocks noGrp="1"/>
          </p:cNvSpPr>
          <p:nvPr>
            <p:ph type="title"/>
          </p:nvPr>
        </p:nvSpPr>
        <p:spPr>
          <a:xfrm>
            <a:off x="308954" y="320645"/>
            <a:ext cx="8089800" cy="526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C6392B"/>
              </a:buClr>
              <a:buSzPts val="1100"/>
              <a:buFont typeface="Calibri"/>
              <a:buNone/>
            </a:pPr>
            <a:r>
              <a:rPr lang="en" sz="3400" i="0" u="none" strike="noStrike" cap="none">
                <a:solidFill>
                  <a:srgbClr val="FF9900"/>
                </a:solidFill>
                <a:latin typeface="Arial"/>
                <a:ea typeface="Arial"/>
                <a:cs typeface="Arial"/>
                <a:sym typeface="Arial"/>
              </a:rPr>
              <a:t> </a:t>
            </a:r>
            <a:r>
              <a:rPr lang="en" sz="3400">
                <a:solidFill>
                  <a:srgbClr val="FF9900"/>
                </a:solidFill>
                <a:latin typeface="Arial"/>
                <a:ea typeface="Arial"/>
                <a:cs typeface="Arial"/>
                <a:sym typeface="Arial"/>
              </a:rPr>
              <a:t>Types of Advisors</a:t>
            </a:r>
            <a:endParaRPr sz="3400">
              <a:solidFill>
                <a:srgbClr val="FF9900"/>
              </a:solidFill>
              <a:latin typeface="Arial"/>
              <a:ea typeface="Arial"/>
              <a:cs typeface="Arial"/>
              <a:sym typeface="Arial"/>
            </a:endParaRPr>
          </a:p>
        </p:txBody>
      </p:sp>
      <p:sp>
        <p:nvSpPr>
          <p:cNvPr id="358" name="Google Shape;358;p45"/>
          <p:cNvSpPr txBox="1">
            <a:spLocks noGrp="1"/>
          </p:cNvSpPr>
          <p:nvPr>
            <p:ph type="sldNum" idx="12"/>
          </p:nvPr>
        </p:nvSpPr>
        <p:spPr>
          <a:xfrm>
            <a:off x="-1" y="4793417"/>
            <a:ext cx="264600" cy="1143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888888"/>
              </a:buClr>
              <a:buSzPts val="700"/>
              <a:buFont typeface="Calibri"/>
              <a:buNone/>
            </a:pPr>
            <a:fld id="{00000000-1234-1234-1234-123412341234}" type="slidenum">
              <a:rPr lang="en"/>
              <a:t>10</a:t>
            </a:fld>
            <a:endParaRPr/>
          </a:p>
        </p:txBody>
      </p:sp>
      <p:grpSp>
        <p:nvGrpSpPr>
          <p:cNvPr id="359" name="Google Shape;359;p45">
            <a:extLst>
              <a:ext uri="{C183D7F6-B498-43B3-948B-1728B52AA6E4}">
                <adec:decorative xmlns:adec="http://schemas.microsoft.com/office/drawing/2017/decorative" val="1"/>
              </a:ext>
            </a:extLst>
          </p:cNvPr>
          <p:cNvGrpSpPr/>
          <p:nvPr/>
        </p:nvGrpSpPr>
        <p:grpSpPr>
          <a:xfrm>
            <a:off x="180471" y="1059033"/>
            <a:ext cx="4868163" cy="2802823"/>
            <a:chOff x="421413" y="1250513"/>
            <a:chExt cx="5369100" cy="3025500"/>
          </a:xfrm>
        </p:grpSpPr>
        <p:sp>
          <p:nvSpPr>
            <p:cNvPr id="360" name="Google Shape;360;p45"/>
            <p:cNvSpPr/>
            <p:nvPr/>
          </p:nvSpPr>
          <p:spPr>
            <a:xfrm>
              <a:off x="421413" y="1250513"/>
              <a:ext cx="5369100" cy="3025500"/>
            </a:xfrm>
            <a:prstGeom prst="rect">
              <a:avLst/>
            </a:prstGeom>
            <a:solidFill>
              <a:srgbClr val="91917F">
                <a:alpha val="15290"/>
              </a:srgbClr>
            </a:solidFill>
            <a:ln w="9525" cap="flat" cmpd="sng">
              <a:solidFill>
                <a:srgbClr val="79B3B3"/>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D6072"/>
                </a:solidFill>
                <a:latin typeface="Arial"/>
                <a:ea typeface="Arial"/>
                <a:cs typeface="Arial"/>
                <a:sym typeface="Arial"/>
              </a:endParaRPr>
            </a:p>
          </p:txBody>
        </p:sp>
        <p:grpSp>
          <p:nvGrpSpPr>
            <p:cNvPr id="361" name="Google Shape;361;p45"/>
            <p:cNvGrpSpPr/>
            <p:nvPr/>
          </p:nvGrpSpPr>
          <p:grpSpPr>
            <a:xfrm>
              <a:off x="2611038" y="2951048"/>
              <a:ext cx="989827" cy="804208"/>
              <a:chOff x="3467369" y="3106384"/>
              <a:chExt cx="1226400" cy="879300"/>
            </a:xfrm>
          </p:grpSpPr>
          <p:sp>
            <p:nvSpPr>
              <p:cNvPr id="362" name="Google Shape;362;p45"/>
              <p:cNvSpPr/>
              <p:nvPr/>
            </p:nvSpPr>
            <p:spPr>
              <a:xfrm>
                <a:off x="3467369" y="3106384"/>
                <a:ext cx="1226400" cy="879300"/>
              </a:xfrm>
              <a:prstGeom prst="ellipse">
                <a:avLst/>
              </a:prstGeom>
              <a:solidFill>
                <a:srgbClr val="A5CCCC"/>
              </a:solid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3" name="Google Shape;363;p45"/>
              <p:cNvSpPr/>
              <p:nvPr/>
            </p:nvSpPr>
            <p:spPr>
              <a:xfrm>
                <a:off x="3646647" y="3235642"/>
                <a:ext cx="867900" cy="620700"/>
              </a:xfrm>
              <a:prstGeom prst="rect">
                <a:avLst/>
              </a:prstGeom>
              <a:noFill/>
              <a:ln>
                <a:noFill/>
              </a:ln>
            </p:spPr>
            <p:txBody>
              <a:bodyPr spcFirstLastPara="1" wrap="square" lIns="8575" tIns="8575" rIns="8575" bIns="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D6072"/>
                    </a:solidFill>
                    <a:latin typeface="Arial"/>
                    <a:ea typeface="Arial"/>
                    <a:cs typeface="Arial"/>
                    <a:sym typeface="Arial"/>
                  </a:rPr>
                  <a:t>Mentee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D6072"/>
                  </a:solidFill>
                  <a:latin typeface="Arial"/>
                  <a:ea typeface="Arial"/>
                  <a:cs typeface="Arial"/>
                  <a:sym typeface="Arial"/>
                </a:endParaRPr>
              </a:p>
            </p:txBody>
          </p:sp>
        </p:grpSp>
        <p:grpSp>
          <p:nvGrpSpPr>
            <p:cNvPr id="364" name="Google Shape;364;p45"/>
            <p:cNvGrpSpPr/>
            <p:nvPr/>
          </p:nvGrpSpPr>
          <p:grpSpPr>
            <a:xfrm>
              <a:off x="3074175" y="2049556"/>
              <a:ext cx="53566" cy="954214"/>
              <a:chOff x="4066576" y="1812529"/>
              <a:chExt cx="66000" cy="1294200"/>
            </a:xfrm>
          </p:grpSpPr>
          <p:sp>
            <p:nvSpPr>
              <p:cNvPr id="365" name="Google Shape;365;p45"/>
              <p:cNvSpPr/>
              <p:nvPr/>
            </p:nvSpPr>
            <p:spPr>
              <a:xfrm rot="-5340212">
                <a:off x="3452508" y="2443126"/>
                <a:ext cx="1293796" cy="33005"/>
              </a:xfrm>
              <a:custGeom>
                <a:avLst/>
                <a:gdLst/>
                <a:ahLst/>
                <a:cxnLst/>
                <a:rect l="l" t="t" r="r" b="b"/>
                <a:pathLst>
                  <a:path w="120000" h="120000" extrusionOk="0">
                    <a:moveTo>
                      <a:pt x="0" y="61038"/>
                    </a:moveTo>
                    <a:lnTo>
                      <a:pt x="120000" y="61038"/>
                    </a:lnTo>
                  </a:path>
                </a:pathLst>
              </a:custGeom>
              <a:noFill/>
              <a:ln w="25400" cap="flat" cmpd="sng">
                <a:solidFill>
                  <a:srgbClr val="0D6072"/>
                </a:solidFill>
                <a:prstDash val="solid"/>
                <a:round/>
                <a:headEnd type="triangle" w="lg" len="lg"/>
                <a:tailEnd type="triangle" w="lg" len="lg"/>
              </a:ln>
            </p:spPr>
          </p:sp>
          <p:sp>
            <p:nvSpPr>
              <p:cNvPr id="366" name="Google Shape;366;p45"/>
              <p:cNvSpPr/>
              <p:nvPr/>
            </p:nvSpPr>
            <p:spPr>
              <a:xfrm rot="-5336639">
                <a:off x="4067020" y="2427249"/>
                <a:ext cx="65111" cy="64811"/>
              </a:xfrm>
              <a:prstGeom prst="rect">
                <a:avLst/>
              </a:prstGeom>
              <a:noFill/>
              <a:ln w="9525" cap="flat" cmpd="sng">
                <a:solidFill>
                  <a:srgbClr val="0D6072"/>
                </a:solidFill>
                <a:prstDash val="solid"/>
                <a:round/>
                <a:headEnd type="none" w="sm" len="sm"/>
                <a:tailEnd type="none" w="sm" len="sm"/>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rgbClr val="000000"/>
                  </a:buClr>
                  <a:buSzPts val="400"/>
                  <a:buFont typeface="Arial"/>
                  <a:buNone/>
                </a:pPr>
                <a:endParaRPr sz="400" b="0" i="0" u="none" strike="noStrike" cap="none">
                  <a:solidFill>
                    <a:srgbClr val="0A6072"/>
                  </a:solidFill>
                  <a:latin typeface="Cambria"/>
                  <a:ea typeface="Cambria"/>
                  <a:cs typeface="Cambria"/>
                  <a:sym typeface="Cambria"/>
                </a:endParaRPr>
              </a:p>
            </p:txBody>
          </p:sp>
        </p:grpSp>
        <p:grpSp>
          <p:nvGrpSpPr>
            <p:cNvPr id="367" name="Google Shape;367;p45"/>
            <p:cNvGrpSpPr/>
            <p:nvPr/>
          </p:nvGrpSpPr>
          <p:grpSpPr>
            <a:xfrm>
              <a:off x="2620951" y="1669348"/>
              <a:ext cx="1044723" cy="380490"/>
              <a:chOff x="3467367" y="1296076"/>
              <a:chExt cx="1295700" cy="516900"/>
            </a:xfrm>
          </p:grpSpPr>
          <p:sp>
            <p:nvSpPr>
              <p:cNvPr id="368" name="Google Shape;368;p45"/>
              <p:cNvSpPr/>
              <p:nvPr/>
            </p:nvSpPr>
            <p:spPr>
              <a:xfrm>
                <a:off x="3467367" y="1296076"/>
                <a:ext cx="1295700" cy="516900"/>
              </a:xfrm>
              <a:prstGeom prst="rect">
                <a:avLst/>
              </a:prstGeom>
              <a:solidFill>
                <a:srgbClr val="A5CCCC"/>
              </a:solid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69" name="Google Shape;369;p45"/>
              <p:cNvSpPr/>
              <p:nvPr/>
            </p:nvSpPr>
            <p:spPr>
              <a:xfrm>
                <a:off x="3467367" y="1296076"/>
                <a:ext cx="1295700" cy="516900"/>
              </a:xfrm>
              <a:prstGeom prst="rect">
                <a:avLst/>
              </a:prstGeom>
              <a:noFill/>
              <a:ln>
                <a:noFill/>
              </a:ln>
            </p:spPr>
            <p:txBody>
              <a:bodyPr spcFirstLastPara="1" wrap="square" lIns="5700" tIns="5700" rIns="5700" bIns="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a:solidFill>
                    <a:srgbClr val="0D6072"/>
                  </a:solidFill>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D6072"/>
                    </a:solidFill>
                    <a:latin typeface="Arial"/>
                    <a:ea typeface="Arial"/>
                    <a:cs typeface="Arial"/>
                    <a:sym typeface="Arial"/>
                  </a:rPr>
                  <a:t>Career Mentor</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D6072"/>
                  </a:solidFill>
                  <a:latin typeface="Arial"/>
                  <a:ea typeface="Arial"/>
                  <a:cs typeface="Arial"/>
                  <a:sym typeface="Arial"/>
                </a:endParaRPr>
              </a:p>
            </p:txBody>
          </p:sp>
        </p:grpSp>
        <p:grpSp>
          <p:nvGrpSpPr>
            <p:cNvPr id="370" name="Google Shape;370;p45"/>
            <p:cNvGrpSpPr/>
            <p:nvPr/>
          </p:nvGrpSpPr>
          <p:grpSpPr>
            <a:xfrm>
              <a:off x="3406550" y="2711982"/>
              <a:ext cx="387548" cy="482904"/>
              <a:chOff x="4426979" y="2472753"/>
              <a:chExt cx="810600" cy="720000"/>
            </a:xfrm>
          </p:grpSpPr>
          <p:sp>
            <p:nvSpPr>
              <p:cNvPr id="371" name="Google Shape;371;p45"/>
              <p:cNvSpPr/>
              <p:nvPr/>
            </p:nvSpPr>
            <p:spPr>
              <a:xfrm rot="-2476327">
                <a:off x="4990220" y="2675755"/>
                <a:ext cx="75041" cy="75041"/>
              </a:xfrm>
              <a:prstGeom prst="rect">
                <a:avLst/>
              </a:prstGeom>
              <a:noFill/>
              <a:ln w="9525" cap="flat" cmpd="sng">
                <a:solidFill>
                  <a:srgbClr val="0D6072"/>
                </a:solidFill>
                <a:prstDash val="solid"/>
                <a:round/>
                <a:headEnd type="none" w="sm" len="sm"/>
                <a:tailEnd type="none" w="sm" len="sm"/>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rgbClr val="000000"/>
                  </a:buClr>
                  <a:buSzPts val="400"/>
                  <a:buFont typeface="Arial"/>
                  <a:buNone/>
                </a:pPr>
                <a:endParaRPr sz="400" b="0" i="0" u="none" strike="noStrike" cap="none">
                  <a:solidFill>
                    <a:srgbClr val="0A6072"/>
                  </a:solidFill>
                  <a:latin typeface="Cambria"/>
                  <a:ea typeface="Cambria"/>
                  <a:cs typeface="Cambria"/>
                  <a:sym typeface="Cambria"/>
                </a:endParaRPr>
              </a:p>
            </p:txBody>
          </p:sp>
          <p:sp>
            <p:nvSpPr>
              <p:cNvPr id="372" name="Google Shape;372;p45"/>
              <p:cNvSpPr/>
              <p:nvPr/>
            </p:nvSpPr>
            <p:spPr>
              <a:xfrm rot="8321935" flipH="1">
                <a:off x="4312746" y="2810006"/>
                <a:ext cx="1039066" cy="45493"/>
              </a:xfrm>
              <a:custGeom>
                <a:avLst/>
                <a:gdLst/>
                <a:ahLst/>
                <a:cxnLst/>
                <a:rect l="l" t="t" r="r" b="b"/>
                <a:pathLst>
                  <a:path w="120000" h="120000" extrusionOk="0">
                    <a:moveTo>
                      <a:pt x="0" y="44569"/>
                    </a:moveTo>
                    <a:lnTo>
                      <a:pt x="172299" y="44569"/>
                    </a:lnTo>
                  </a:path>
                </a:pathLst>
              </a:custGeom>
              <a:noFill/>
              <a:ln w="25400" cap="flat" cmpd="sng">
                <a:solidFill>
                  <a:srgbClr val="0D6072"/>
                </a:solidFill>
                <a:prstDash val="solid"/>
                <a:round/>
                <a:headEnd type="triangle" w="lg" len="lg"/>
                <a:tailEnd type="triangle" w="lg" len="lg"/>
              </a:ln>
            </p:spPr>
          </p:sp>
        </p:grpSp>
        <p:grpSp>
          <p:nvGrpSpPr>
            <p:cNvPr id="373" name="Google Shape;373;p45"/>
            <p:cNvGrpSpPr/>
            <p:nvPr/>
          </p:nvGrpSpPr>
          <p:grpSpPr>
            <a:xfrm>
              <a:off x="3831385" y="1928058"/>
              <a:ext cx="1044929" cy="441384"/>
              <a:chOff x="5309509" y="1659209"/>
              <a:chExt cx="1112100" cy="598811"/>
            </a:xfrm>
          </p:grpSpPr>
          <p:sp>
            <p:nvSpPr>
              <p:cNvPr id="374" name="Google Shape;374;p45"/>
              <p:cNvSpPr/>
              <p:nvPr/>
            </p:nvSpPr>
            <p:spPr>
              <a:xfrm>
                <a:off x="5309509" y="1697320"/>
                <a:ext cx="1112100" cy="560700"/>
              </a:xfrm>
              <a:prstGeom prst="rect">
                <a:avLst/>
              </a:prstGeom>
              <a:solidFill>
                <a:srgbClr val="A5CCCC"/>
              </a:solid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5" name="Google Shape;375;p45"/>
              <p:cNvSpPr/>
              <p:nvPr/>
            </p:nvSpPr>
            <p:spPr>
              <a:xfrm>
                <a:off x="5309509" y="1659209"/>
                <a:ext cx="1112100" cy="560700"/>
              </a:xfrm>
              <a:prstGeom prst="rect">
                <a:avLst/>
              </a:prstGeom>
              <a:noFill/>
              <a:ln>
                <a:noFill/>
              </a:ln>
            </p:spPr>
            <p:txBody>
              <a:bodyPr spcFirstLastPara="1" wrap="square" lIns="5700" tIns="5700" rIns="5700" bIns="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D6072"/>
                    </a:solidFill>
                    <a:latin typeface="Arial"/>
                    <a:ea typeface="Arial"/>
                    <a:cs typeface="Arial"/>
                    <a:sym typeface="Arial"/>
                  </a:rPr>
                  <a:t>Research Mentor</a:t>
                </a:r>
                <a:endParaRPr sz="1100" b="0" i="0" u="none" strike="noStrike" cap="none">
                  <a:solidFill>
                    <a:srgbClr val="000000"/>
                  </a:solidFill>
                  <a:latin typeface="Arial"/>
                  <a:ea typeface="Arial"/>
                  <a:cs typeface="Arial"/>
                  <a:sym typeface="Arial"/>
                </a:endParaRPr>
              </a:p>
            </p:txBody>
          </p:sp>
        </p:grpSp>
        <p:grpSp>
          <p:nvGrpSpPr>
            <p:cNvPr id="376" name="Google Shape;376;p45"/>
            <p:cNvGrpSpPr/>
            <p:nvPr/>
          </p:nvGrpSpPr>
          <p:grpSpPr>
            <a:xfrm>
              <a:off x="3568462" y="3179369"/>
              <a:ext cx="1123062" cy="99230"/>
              <a:chOff x="4681630" y="3191375"/>
              <a:chExt cx="1973400" cy="290400"/>
            </a:xfrm>
          </p:grpSpPr>
          <p:sp>
            <p:nvSpPr>
              <p:cNvPr id="377" name="Google Shape;377;p45"/>
              <p:cNvSpPr/>
              <p:nvPr/>
            </p:nvSpPr>
            <p:spPr>
              <a:xfrm rot="-450876">
                <a:off x="4675049" y="3321151"/>
                <a:ext cx="1986561" cy="30848"/>
              </a:xfrm>
              <a:custGeom>
                <a:avLst/>
                <a:gdLst/>
                <a:ahLst/>
                <a:cxnLst/>
                <a:rect l="l" t="t" r="r" b="b"/>
                <a:pathLst>
                  <a:path w="120000" h="120000" extrusionOk="0">
                    <a:moveTo>
                      <a:pt x="0" y="65606"/>
                    </a:moveTo>
                    <a:lnTo>
                      <a:pt x="120000" y="65606"/>
                    </a:lnTo>
                  </a:path>
                </a:pathLst>
              </a:custGeom>
              <a:noFill/>
              <a:ln w="25400" cap="flat" cmpd="sng">
                <a:solidFill>
                  <a:srgbClr val="0D6072"/>
                </a:solidFill>
                <a:prstDash val="solid"/>
                <a:round/>
                <a:headEnd type="triangle" w="lg" len="lg"/>
                <a:tailEnd type="triangle" w="lg" len="lg"/>
              </a:ln>
            </p:spPr>
          </p:sp>
          <p:sp>
            <p:nvSpPr>
              <p:cNvPr id="378" name="Google Shape;378;p45"/>
              <p:cNvSpPr/>
              <p:nvPr/>
            </p:nvSpPr>
            <p:spPr>
              <a:xfrm rot="-448955">
                <a:off x="5617775" y="3286945"/>
                <a:ext cx="101363" cy="99242"/>
              </a:xfrm>
              <a:prstGeom prst="rect">
                <a:avLst/>
              </a:prstGeom>
              <a:noFill/>
              <a:ln w="9525" cap="flat" cmpd="sng">
                <a:solidFill>
                  <a:srgbClr val="0D6072"/>
                </a:solidFill>
                <a:prstDash val="solid"/>
                <a:round/>
                <a:headEnd type="none" w="sm" len="sm"/>
                <a:tailEnd type="none" w="sm" len="sm"/>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A6072"/>
                  </a:solidFill>
                  <a:latin typeface="Cambria"/>
                  <a:ea typeface="Cambria"/>
                  <a:cs typeface="Cambria"/>
                  <a:sym typeface="Cambria"/>
                </a:endParaRPr>
              </a:p>
            </p:txBody>
          </p:sp>
        </p:grpSp>
        <p:grpSp>
          <p:nvGrpSpPr>
            <p:cNvPr id="379" name="Google Shape;379;p45"/>
            <p:cNvGrpSpPr/>
            <p:nvPr/>
          </p:nvGrpSpPr>
          <p:grpSpPr>
            <a:xfrm>
              <a:off x="4748734" y="2838924"/>
              <a:ext cx="870786" cy="355828"/>
              <a:chOff x="6628712" y="2895477"/>
              <a:chExt cx="1118400" cy="481500"/>
            </a:xfrm>
          </p:grpSpPr>
          <p:sp>
            <p:nvSpPr>
              <p:cNvPr id="380" name="Google Shape;380;p45"/>
              <p:cNvSpPr/>
              <p:nvPr/>
            </p:nvSpPr>
            <p:spPr>
              <a:xfrm>
                <a:off x="6628712" y="2895477"/>
                <a:ext cx="1118400" cy="481500"/>
              </a:xfrm>
              <a:prstGeom prst="rect">
                <a:avLst/>
              </a:prstGeom>
              <a:solidFill>
                <a:srgbClr val="A5CCCC"/>
              </a:solid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1" name="Google Shape;381;p45"/>
              <p:cNvSpPr/>
              <p:nvPr/>
            </p:nvSpPr>
            <p:spPr>
              <a:xfrm>
                <a:off x="6655025" y="2895477"/>
                <a:ext cx="1092000" cy="481500"/>
              </a:xfrm>
              <a:prstGeom prst="rect">
                <a:avLst/>
              </a:prstGeom>
              <a:noFill/>
              <a:ln>
                <a:noFill/>
              </a:ln>
            </p:spPr>
            <p:txBody>
              <a:bodyPr spcFirstLastPara="1" wrap="square" lIns="5700" tIns="5700" rIns="5700" bIns="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D6072"/>
                    </a:solidFill>
                    <a:latin typeface="Arial"/>
                    <a:ea typeface="Arial"/>
                    <a:cs typeface="Arial"/>
                    <a:sym typeface="Arial"/>
                  </a:rPr>
                  <a:t>Peer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D6072"/>
                    </a:solidFill>
                    <a:latin typeface="Arial"/>
                    <a:ea typeface="Arial"/>
                    <a:cs typeface="Arial"/>
                    <a:sym typeface="Arial"/>
                  </a:rPr>
                  <a:t>Mentors</a:t>
                </a:r>
                <a:endParaRPr sz="1100" b="0" i="0" u="none" strike="noStrike" cap="none">
                  <a:solidFill>
                    <a:srgbClr val="000000"/>
                  </a:solidFill>
                  <a:latin typeface="Arial"/>
                  <a:ea typeface="Arial"/>
                  <a:cs typeface="Arial"/>
                  <a:sym typeface="Arial"/>
                </a:endParaRPr>
              </a:p>
            </p:txBody>
          </p:sp>
        </p:grpSp>
        <p:sp>
          <p:nvSpPr>
            <p:cNvPr id="382" name="Google Shape;382;p45"/>
            <p:cNvSpPr/>
            <p:nvPr/>
          </p:nvSpPr>
          <p:spPr>
            <a:xfrm rot="-8535136">
              <a:off x="1943003" y="2710315"/>
              <a:ext cx="947751" cy="105931"/>
            </a:xfrm>
            <a:custGeom>
              <a:avLst/>
              <a:gdLst/>
              <a:ahLst/>
              <a:cxnLst/>
              <a:rect l="l" t="t" r="r" b="b"/>
              <a:pathLst>
                <a:path w="120000" h="120000" extrusionOk="0">
                  <a:moveTo>
                    <a:pt x="0" y="14643"/>
                  </a:moveTo>
                  <a:lnTo>
                    <a:pt x="146899" y="14643"/>
                  </a:lnTo>
                </a:path>
              </a:pathLst>
            </a:custGeom>
            <a:noFill/>
            <a:ln w="25400" cap="flat" cmpd="sng">
              <a:solidFill>
                <a:srgbClr val="0D6072"/>
              </a:solidFill>
              <a:prstDash val="solid"/>
              <a:round/>
              <a:headEnd type="triangle" w="lg" len="lg"/>
              <a:tailEnd type="triangle" w="lg" len="lg"/>
            </a:ln>
          </p:spPr>
        </p:sp>
        <p:grpSp>
          <p:nvGrpSpPr>
            <p:cNvPr id="383" name="Google Shape;383;p45"/>
            <p:cNvGrpSpPr/>
            <p:nvPr/>
          </p:nvGrpSpPr>
          <p:grpSpPr>
            <a:xfrm>
              <a:off x="1413598" y="1977167"/>
              <a:ext cx="1075614" cy="394496"/>
              <a:chOff x="1763524" y="1751371"/>
              <a:chExt cx="1029000" cy="535200"/>
            </a:xfrm>
          </p:grpSpPr>
          <p:sp>
            <p:nvSpPr>
              <p:cNvPr id="384" name="Google Shape;384;p45"/>
              <p:cNvSpPr/>
              <p:nvPr/>
            </p:nvSpPr>
            <p:spPr>
              <a:xfrm>
                <a:off x="1763524" y="1751371"/>
                <a:ext cx="1029000" cy="535200"/>
              </a:xfrm>
              <a:prstGeom prst="rect">
                <a:avLst/>
              </a:prstGeom>
              <a:solidFill>
                <a:srgbClr val="A5CCCC"/>
              </a:solid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5" name="Google Shape;385;p45"/>
              <p:cNvSpPr/>
              <p:nvPr/>
            </p:nvSpPr>
            <p:spPr>
              <a:xfrm>
                <a:off x="1763524" y="1751371"/>
                <a:ext cx="1029000" cy="535200"/>
              </a:xfrm>
              <a:prstGeom prst="rect">
                <a:avLst/>
              </a:prstGeom>
              <a:noFill/>
              <a:ln w="25400" cap="flat" cmpd="sng">
                <a:solidFill>
                  <a:srgbClr val="FFFFFF"/>
                </a:solidFill>
                <a:prstDash val="solid"/>
                <a:round/>
                <a:headEnd type="none" w="sm" len="sm"/>
                <a:tailEnd type="none" w="sm" len="sm"/>
              </a:ln>
            </p:spPr>
            <p:txBody>
              <a:bodyPr spcFirstLastPara="1" wrap="square" lIns="5700" tIns="5700" rIns="5700" bIns="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D6072"/>
                    </a:solidFill>
                    <a:latin typeface="Arial"/>
                    <a:ea typeface="Arial"/>
                    <a:cs typeface="Arial"/>
                    <a:sym typeface="Arial"/>
                  </a:rPr>
                  <a:t>Co-Mentor(s)</a:t>
                </a:r>
                <a:endParaRPr sz="1100" b="0" i="0" u="none" strike="noStrike" cap="none">
                  <a:solidFill>
                    <a:srgbClr val="0D6072"/>
                  </a:solidFill>
                  <a:latin typeface="Arial"/>
                  <a:ea typeface="Arial"/>
                  <a:cs typeface="Arial"/>
                  <a:sym typeface="Arial"/>
                </a:endParaRPr>
              </a:p>
            </p:txBody>
          </p:sp>
        </p:grpSp>
        <p:grpSp>
          <p:nvGrpSpPr>
            <p:cNvPr id="386" name="Google Shape;386;p45"/>
            <p:cNvGrpSpPr/>
            <p:nvPr/>
          </p:nvGrpSpPr>
          <p:grpSpPr>
            <a:xfrm rot="10208196" flipH="1">
              <a:off x="2039585" y="2917147"/>
              <a:ext cx="602688" cy="651413"/>
              <a:chOff x="4187695" y="3287433"/>
              <a:chExt cx="1974000" cy="402680"/>
            </a:xfrm>
          </p:grpSpPr>
          <p:sp>
            <p:nvSpPr>
              <p:cNvPr id="387" name="Google Shape;387;p45"/>
              <p:cNvSpPr/>
              <p:nvPr/>
            </p:nvSpPr>
            <p:spPr>
              <a:xfrm rot="-450876">
                <a:off x="4181414" y="3527061"/>
                <a:ext cx="1986561" cy="33305"/>
              </a:xfrm>
              <a:custGeom>
                <a:avLst/>
                <a:gdLst/>
                <a:ahLst/>
                <a:cxnLst/>
                <a:rect l="l" t="t" r="r" b="b"/>
                <a:pathLst>
                  <a:path w="120000" h="120000" extrusionOk="0">
                    <a:moveTo>
                      <a:pt x="0" y="60553"/>
                    </a:moveTo>
                    <a:lnTo>
                      <a:pt x="120000" y="60553"/>
                    </a:lnTo>
                  </a:path>
                </a:pathLst>
              </a:custGeom>
              <a:noFill/>
              <a:ln w="25400" cap="flat" cmpd="sng">
                <a:solidFill>
                  <a:srgbClr val="0D6072"/>
                </a:solidFill>
                <a:prstDash val="solid"/>
                <a:round/>
                <a:headEnd type="triangle" w="lg" len="lg"/>
                <a:tailEnd type="triangle" w="lg" len="lg"/>
              </a:ln>
            </p:spPr>
          </p:sp>
          <p:sp>
            <p:nvSpPr>
              <p:cNvPr id="388" name="Google Shape;388;p45"/>
              <p:cNvSpPr/>
              <p:nvPr/>
            </p:nvSpPr>
            <p:spPr>
              <a:xfrm rot="-451429">
                <a:off x="5620040" y="3293313"/>
                <a:ext cx="96228" cy="99539"/>
              </a:xfrm>
              <a:prstGeom prst="rect">
                <a:avLst/>
              </a:prstGeom>
              <a:noFill/>
              <a:ln>
                <a:noFill/>
              </a:ln>
            </p:spPr>
            <p:txBody>
              <a:bodyPr spcFirstLastPara="1" wrap="square" lIns="9525" tIns="0" rIns="9525"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A6072"/>
                  </a:solidFill>
                  <a:latin typeface="Cambria"/>
                  <a:ea typeface="Cambria"/>
                  <a:cs typeface="Cambria"/>
                  <a:sym typeface="Cambria"/>
                </a:endParaRPr>
              </a:p>
            </p:txBody>
          </p:sp>
        </p:grpSp>
        <p:cxnSp>
          <p:nvCxnSpPr>
            <p:cNvPr id="389" name="Google Shape;389;p45"/>
            <p:cNvCxnSpPr/>
            <p:nvPr/>
          </p:nvCxnSpPr>
          <p:spPr>
            <a:xfrm rot="10800000" flipH="1">
              <a:off x="2106403" y="1802717"/>
              <a:ext cx="468600" cy="159300"/>
            </a:xfrm>
            <a:prstGeom prst="straightConnector1">
              <a:avLst/>
            </a:prstGeom>
            <a:solidFill>
              <a:srgbClr val="A6CCCC"/>
            </a:solidFill>
            <a:ln w="9525" cap="flat" cmpd="sng">
              <a:solidFill>
                <a:srgbClr val="79B3B3"/>
              </a:solidFill>
              <a:prstDash val="solid"/>
              <a:round/>
              <a:headEnd type="stealth" w="med" len="med"/>
              <a:tailEnd type="stealth" w="med" len="med"/>
            </a:ln>
          </p:spPr>
        </p:cxnSp>
        <p:cxnSp>
          <p:nvCxnSpPr>
            <p:cNvPr id="390" name="Google Shape;390;p45"/>
            <p:cNvCxnSpPr/>
            <p:nvPr/>
          </p:nvCxnSpPr>
          <p:spPr>
            <a:xfrm>
              <a:off x="3704379" y="1725576"/>
              <a:ext cx="432900" cy="236400"/>
            </a:xfrm>
            <a:prstGeom prst="straightConnector1">
              <a:avLst/>
            </a:prstGeom>
            <a:solidFill>
              <a:srgbClr val="A6CCCC"/>
            </a:solidFill>
            <a:ln w="9525" cap="flat" cmpd="sng">
              <a:solidFill>
                <a:srgbClr val="79B3B3"/>
              </a:solidFill>
              <a:prstDash val="solid"/>
              <a:round/>
              <a:headEnd type="stealth" w="med" len="med"/>
              <a:tailEnd type="stealth" w="med" len="med"/>
            </a:ln>
          </p:spPr>
        </p:cxnSp>
        <p:sp>
          <p:nvSpPr>
            <p:cNvPr id="391" name="Google Shape;391;p45"/>
            <p:cNvSpPr/>
            <p:nvPr/>
          </p:nvSpPr>
          <p:spPr>
            <a:xfrm>
              <a:off x="1132173" y="2747360"/>
              <a:ext cx="797700" cy="411900"/>
            </a:xfrm>
            <a:prstGeom prst="rect">
              <a:avLst/>
            </a:prstGeom>
            <a:solidFill>
              <a:srgbClr val="A5CCCC"/>
            </a:solid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2" name="Google Shape;392;p45"/>
            <p:cNvSpPr txBox="1"/>
            <p:nvPr/>
          </p:nvSpPr>
          <p:spPr>
            <a:xfrm>
              <a:off x="1185402" y="2873990"/>
              <a:ext cx="691200" cy="159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D6072"/>
                  </a:solidFill>
                  <a:latin typeface="Arial"/>
                  <a:ea typeface="Arial"/>
                  <a:cs typeface="Arial"/>
                  <a:sym typeface="Arial"/>
                </a:rPr>
                <a:t>Advisors</a:t>
              </a:r>
              <a:endParaRPr sz="1100" b="0" i="0" u="none" strike="noStrike" cap="none">
                <a:solidFill>
                  <a:srgbClr val="000000"/>
                </a:solidFill>
                <a:latin typeface="Arial"/>
                <a:ea typeface="Arial"/>
                <a:cs typeface="Arial"/>
                <a:sym typeface="Arial"/>
              </a:endParaRPr>
            </a:p>
          </p:txBody>
        </p:sp>
      </p:grpSp>
      <p:sp>
        <p:nvSpPr>
          <p:cNvPr id="393" name="Google Shape;393;p45"/>
          <p:cNvSpPr txBox="1"/>
          <p:nvPr/>
        </p:nvSpPr>
        <p:spPr>
          <a:xfrm>
            <a:off x="5208400" y="848675"/>
            <a:ext cx="3747900" cy="38292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libri"/>
              <a:buChar char="●"/>
            </a:pPr>
            <a:r>
              <a:rPr lang="en" sz="2000" b="1">
                <a:latin typeface="Calibri"/>
                <a:ea typeface="Calibri"/>
                <a:cs typeface="Calibri"/>
                <a:sym typeface="Calibri"/>
              </a:rPr>
              <a:t>Navigator</a:t>
            </a:r>
            <a:r>
              <a:rPr lang="en" sz="2000">
                <a:latin typeface="Calibri"/>
                <a:ea typeface="Calibri"/>
                <a:cs typeface="Calibri"/>
                <a:sym typeface="Calibri"/>
              </a:rPr>
              <a:t>--organizational dynamics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b="1">
                <a:latin typeface="Calibri"/>
                <a:ea typeface="Calibri"/>
                <a:cs typeface="Calibri"/>
                <a:sym typeface="Calibri"/>
              </a:rPr>
              <a:t>Sponsor-</a:t>
            </a:r>
            <a:r>
              <a:rPr lang="en" sz="2000">
                <a:latin typeface="Calibri"/>
                <a:ea typeface="Calibri"/>
                <a:cs typeface="Calibri"/>
                <a:sym typeface="Calibri"/>
              </a:rPr>
              <a:t>-resources and opportunities needed for advancement</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b="1">
                <a:latin typeface="Calibri"/>
                <a:ea typeface="Calibri"/>
                <a:cs typeface="Calibri"/>
                <a:sym typeface="Calibri"/>
              </a:rPr>
              <a:t>Coach</a:t>
            </a:r>
            <a:r>
              <a:rPr lang="en" sz="2000">
                <a:latin typeface="Calibri"/>
                <a:ea typeface="Calibri"/>
                <a:cs typeface="Calibri"/>
                <a:sym typeface="Calibri"/>
              </a:rPr>
              <a:t>--skills and methods</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b="1">
                <a:latin typeface="Calibri"/>
                <a:ea typeface="Calibri"/>
                <a:cs typeface="Calibri"/>
                <a:sym typeface="Calibri"/>
              </a:rPr>
              <a:t>Confidant-</a:t>
            </a:r>
            <a:r>
              <a:rPr lang="en" sz="2000">
                <a:latin typeface="Calibri"/>
                <a:ea typeface="Calibri"/>
                <a:cs typeface="Calibri"/>
                <a:sym typeface="Calibri"/>
              </a:rPr>
              <a:t>-emotional support</a:t>
            </a:r>
            <a:endParaRPr sz="2000">
              <a:latin typeface="Calibri"/>
              <a:ea typeface="Calibri"/>
              <a:cs typeface="Calibri"/>
              <a:sym typeface="Calibri"/>
            </a:endParaRPr>
          </a:p>
          <a:p>
            <a:pPr marL="457200" lvl="0" indent="0" algn="l" rtl="0">
              <a:spcBef>
                <a:spcPts val="0"/>
              </a:spcBef>
              <a:spcAft>
                <a:spcPts val="0"/>
              </a:spcAft>
              <a:buNone/>
            </a:pPr>
            <a:endParaRPr sz="2000">
              <a:latin typeface="Calibri"/>
              <a:ea typeface="Calibri"/>
              <a:cs typeface="Calibri"/>
              <a:sym typeface="Calibri"/>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xfrm>
            <a:off x="628650" y="11494"/>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3400">
                <a:solidFill>
                  <a:srgbClr val="2E75B5"/>
                </a:solidFill>
                <a:latin typeface="Arial"/>
                <a:ea typeface="Arial"/>
                <a:cs typeface="Arial"/>
                <a:sym typeface="Arial"/>
              </a:rPr>
              <a:t>Mentoring Maps</a:t>
            </a:r>
            <a:endParaRPr sz="3400">
              <a:solidFill>
                <a:srgbClr val="2E75B5"/>
              </a:solidFill>
              <a:latin typeface="Arial"/>
              <a:ea typeface="Arial"/>
              <a:cs typeface="Arial"/>
              <a:sym typeface="Arial"/>
            </a:endParaRPr>
          </a:p>
        </p:txBody>
      </p:sp>
      <p:pic>
        <p:nvPicPr>
          <p:cNvPr id="400" name="Google Shape;400;p46" descr="sample mentoring map"/>
          <p:cNvPicPr preferRelativeResize="0"/>
          <p:nvPr/>
        </p:nvPicPr>
        <p:blipFill>
          <a:blip r:embed="rId3">
            <a:alphaModFix/>
          </a:blip>
          <a:stretch>
            <a:fillRect/>
          </a:stretch>
        </p:blipFill>
        <p:spPr>
          <a:xfrm>
            <a:off x="1761497" y="926156"/>
            <a:ext cx="5621006" cy="3344456"/>
          </a:xfrm>
          <a:prstGeom prst="rect">
            <a:avLst/>
          </a:prstGeom>
          <a:noFill/>
          <a:ln>
            <a:noFill/>
          </a:ln>
        </p:spPr>
      </p:pic>
      <p:sp>
        <p:nvSpPr>
          <p:cNvPr id="401" name="Google Shape;401;p46"/>
          <p:cNvSpPr txBox="1"/>
          <p:nvPr/>
        </p:nvSpPr>
        <p:spPr>
          <a:xfrm>
            <a:off x="857250" y="4239000"/>
            <a:ext cx="7225800" cy="502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i="1">
                <a:solidFill>
                  <a:schemeClr val="dk1"/>
                </a:solidFill>
                <a:latin typeface="Calibri"/>
                <a:ea typeface="Calibri"/>
                <a:cs typeface="Calibri"/>
                <a:sym typeface="Calibri"/>
              </a:rPr>
              <a:t>Resourced from Montgomery, B. 2017 Mapping a Mentoring Roadmap and Developing a Supportive Network for Strategic Career Advancement, SAGE Open. </a:t>
            </a:r>
            <a:endParaRPr sz="11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7"/>
          <p:cNvSpPr txBox="1">
            <a:spLocks noGrp="1"/>
          </p:cNvSpPr>
          <p:nvPr>
            <p:ph type="title"/>
          </p:nvPr>
        </p:nvSpPr>
        <p:spPr>
          <a:xfrm>
            <a:off x="89650" y="70775"/>
            <a:ext cx="8843400" cy="816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6FB2A1"/>
              </a:buClr>
              <a:buSzPts val="3000"/>
              <a:buFont typeface="Calibri"/>
              <a:buNone/>
            </a:pPr>
            <a:r>
              <a:rPr lang="en" sz="3000">
                <a:solidFill>
                  <a:srgbClr val="6FB2A1"/>
                </a:solidFill>
              </a:rPr>
              <a:t>Creating a Culture and Cultivating Effective Mentorship</a:t>
            </a:r>
            <a:endParaRPr/>
          </a:p>
        </p:txBody>
      </p:sp>
      <p:sp>
        <p:nvSpPr>
          <p:cNvPr id="408" name="Google Shape;408;p47"/>
          <p:cNvSpPr txBox="1">
            <a:spLocks noGrp="1"/>
          </p:cNvSpPr>
          <p:nvPr>
            <p:ph type="body" idx="1"/>
          </p:nvPr>
        </p:nvSpPr>
        <p:spPr>
          <a:xfrm>
            <a:off x="271236" y="887249"/>
            <a:ext cx="8313900" cy="4182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b="1">
                <a:solidFill>
                  <a:srgbClr val="6FB2A1"/>
                </a:solidFill>
              </a:rPr>
              <a:t>Support Multiple Mentorship Structures and Opportunities</a:t>
            </a:r>
            <a:endParaRPr/>
          </a:p>
          <a:p>
            <a:pPr marL="177800" lvl="0" indent="-158750" algn="l" rtl="0">
              <a:lnSpc>
                <a:spcPct val="90000"/>
              </a:lnSpc>
              <a:spcBef>
                <a:spcPts val="800"/>
              </a:spcBef>
              <a:spcAft>
                <a:spcPts val="0"/>
              </a:spcAft>
              <a:buClr>
                <a:schemeClr val="dk1"/>
              </a:buClr>
              <a:buSzPts val="1900"/>
              <a:buChar char="•"/>
            </a:pPr>
            <a:r>
              <a:rPr lang="en" sz="1900" b="1"/>
              <a:t>Institutional leadership</a:t>
            </a:r>
            <a:r>
              <a:rPr lang="en" sz="1900"/>
              <a:t> should support policies, procedures, and other infrastructure that allow mentees to engage in mentoring relationships with multiple individuals within and outside of their home department, program, or institution, such as professional societies, external conferences, learning communities, and online networks, with the ultimate goal of providing more comprehensive mentorship support.</a:t>
            </a:r>
            <a:endParaRPr sz="1900"/>
          </a:p>
          <a:p>
            <a:pPr marL="177800" lvl="0" indent="-158750" algn="l" rtl="0">
              <a:lnSpc>
                <a:spcPct val="90000"/>
              </a:lnSpc>
              <a:spcBef>
                <a:spcPts val="800"/>
              </a:spcBef>
              <a:spcAft>
                <a:spcPts val="0"/>
              </a:spcAft>
              <a:buClr>
                <a:schemeClr val="dk1"/>
              </a:buClr>
              <a:buSzPts val="1900"/>
              <a:buChar char="•"/>
            </a:pPr>
            <a:r>
              <a:rPr lang="en" sz="1900" b="1"/>
              <a:t>Professional associations </a:t>
            </a:r>
            <a:r>
              <a:rPr lang="en" sz="1900"/>
              <a:t>should proactively facilitate the development of mentoring relationships among individuals from different programs or institutions, as needed, who can provide complementary or supplementary mentorship functions. </a:t>
            </a:r>
            <a:endParaRPr sz="1900"/>
          </a:p>
          <a:p>
            <a:pPr marL="520700" lvl="1" indent="-209550" algn="l" rtl="0">
              <a:lnSpc>
                <a:spcPct val="90000"/>
              </a:lnSpc>
              <a:spcBef>
                <a:spcPts val="800"/>
              </a:spcBef>
              <a:spcAft>
                <a:spcPts val="0"/>
              </a:spcAft>
              <a:buClr>
                <a:schemeClr val="dk1"/>
              </a:buClr>
              <a:buSzPts val="1900"/>
              <a:buFont typeface="Calibri"/>
              <a:buChar char="•"/>
            </a:pPr>
            <a:r>
              <a:rPr lang="en" sz="1900"/>
              <a:t>Membership Sections </a:t>
            </a:r>
            <a:endParaRPr sz="1900"/>
          </a:p>
          <a:p>
            <a:pPr marL="520700" lvl="1" indent="-209550" algn="l" rtl="0">
              <a:lnSpc>
                <a:spcPct val="90000"/>
              </a:lnSpc>
              <a:spcBef>
                <a:spcPts val="800"/>
              </a:spcBef>
              <a:spcAft>
                <a:spcPts val="0"/>
              </a:spcAft>
              <a:buClr>
                <a:schemeClr val="dk1"/>
              </a:buClr>
              <a:buSzPts val="1900"/>
              <a:buFont typeface="Calibri"/>
              <a:buChar char="•"/>
            </a:pPr>
            <a:r>
              <a:rPr lang="en" sz="1900">
                <a:highlight>
                  <a:schemeClr val="lt1"/>
                </a:highlight>
              </a:rPr>
              <a:t>Committee on the Status of Groups in the Profession </a:t>
            </a:r>
            <a:endParaRPr sz="1900">
              <a:highlight>
                <a:schemeClr val="lt1"/>
              </a:highlight>
            </a:endParaRPr>
          </a:p>
          <a:p>
            <a:pPr marL="520700" lvl="1" indent="-209550" algn="l" rtl="0">
              <a:lnSpc>
                <a:spcPct val="90000"/>
              </a:lnSpc>
              <a:spcBef>
                <a:spcPts val="800"/>
              </a:spcBef>
              <a:spcAft>
                <a:spcPts val="0"/>
              </a:spcAft>
              <a:buClr>
                <a:schemeClr val="dk1"/>
              </a:buClr>
              <a:buSzPts val="1900"/>
              <a:buFont typeface="Calibri"/>
              <a:buChar char="•"/>
            </a:pPr>
            <a:r>
              <a:rPr lang="en" sz="1900"/>
              <a:t>“Minority Action Committees”</a:t>
            </a:r>
            <a:endParaRPr sz="1900"/>
          </a:p>
          <a:p>
            <a:pPr marL="0" lvl="0" indent="0" algn="l" rtl="0">
              <a:spcBef>
                <a:spcPts val="800"/>
              </a:spcBef>
              <a:spcAft>
                <a:spcPts val="0"/>
              </a:spcAft>
              <a:buNone/>
            </a:pPr>
            <a:endParaRPr/>
          </a:p>
          <a:p>
            <a:pPr marL="0" lvl="0" indent="0" algn="l" rtl="0">
              <a:lnSpc>
                <a:spcPct val="90000"/>
              </a:lnSpc>
              <a:spcBef>
                <a:spcPts val="800"/>
              </a:spcBef>
              <a:spcAft>
                <a:spcPts val="0"/>
              </a:spcAft>
              <a:buClr>
                <a:schemeClr val="dk1"/>
              </a:buClr>
              <a:buSzPts val="2100"/>
              <a:buNone/>
            </a:pPr>
            <a:endParaRPr b="1"/>
          </a:p>
          <a:p>
            <a:pPr marL="0" lvl="0" indent="0" algn="l" rtl="0">
              <a:lnSpc>
                <a:spcPct val="90000"/>
              </a:lnSpc>
              <a:spcBef>
                <a:spcPts val="800"/>
              </a:spcBef>
              <a:spcAft>
                <a:spcPts val="0"/>
              </a:spcAft>
              <a:buClr>
                <a:schemeClr val="dk1"/>
              </a:buClr>
              <a:buSzPts val="2100"/>
              <a:buNone/>
            </a:pPr>
            <a:endParaRPr b="1"/>
          </a:p>
          <a:p>
            <a:pPr marL="0" lvl="0" indent="0" algn="l" rtl="0">
              <a:lnSpc>
                <a:spcPct val="90000"/>
              </a:lnSpc>
              <a:spcBef>
                <a:spcPts val="800"/>
              </a:spcBef>
              <a:spcAft>
                <a:spcPts val="0"/>
              </a:spcAft>
              <a:buClr>
                <a:schemeClr val="dk1"/>
              </a:buClr>
              <a:buSzPts val="2100"/>
              <a:buNone/>
            </a:pPr>
            <a:endParaRPr/>
          </a:p>
        </p:txBody>
      </p:sp>
      <p:pic>
        <p:nvPicPr>
          <p:cNvPr id="409" name="Google Shape;409;p47" descr="The National Academies of Sciences, Engineering, Medicine logo"/>
          <p:cNvPicPr preferRelativeResize="0"/>
          <p:nvPr/>
        </p:nvPicPr>
        <p:blipFill rotWithShape="1">
          <a:blip r:embed="rId3">
            <a:alphaModFix/>
          </a:blip>
          <a:srcRect/>
          <a:stretch/>
        </p:blipFill>
        <p:spPr>
          <a:xfrm>
            <a:off x="6602006" y="4757679"/>
            <a:ext cx="2400301" cy="3121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8"/>
          <p:cNvSpPr txBox="1">
            <a:spLocks noGrp="1"/>
          </p:cNvSpPr>
          <p:nvPr>
            <p:ph type="title"/>
          </p:nvPr>
        </p:nvSpPr>
        <p:spPr>
          <a:xfrm>
            <a:off x="192225" y="861250"/>
            <a:ext cx="8375700" cy="4352100"/>
          </a:xfrm>
          <a:prstGeom prst="rect">
            <a:avLst/>
          </a:prstGeom>
          <a:effectLst>
            <a:reflection dist="38100" dir="5400000" fadeDir="5400012" sy="-100000" algn="bl" rotWithShape="0"/>
          </a:effectLst>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2300" b="1">
                <a:latin typeface="Calibri"/>
                <a:ea typeface="Calibri"/>
                <a:cs typeface="Calibri"/>
                <a:sym typeface="Calibri"/>
              </a:rPr>
              <a:t>Foundations</a:t>
            </a:r>
            <a:r>
              <a:rPr lang="en" sz="2300">
                <a:latin typeface="Calibri"/>
                <a:ea typeface="Calibri"/>
                <a:cs typeface="Calibri"/>
                <a:sym typeface="Calibri"/>
              </a:rPr>
              <a:t> can and also play a role in facilitating mentoring and networking opportunities. </a:t>
            </a:r>
            <a:endParaRPr sz="2300">
              <a:latin typeface="Calibri"/>
              <a:ea typeface="Calibri"/>
              <a:cs typeface="Calibri"/>
              <a:sym typeface="Calibri"/>
            </a:endParaRPr>
          </a:p>
          <a:p>
            <a:pPr marL="0" lvl="0" indent="457200" algn="l" rtl="0">
              <a:lnSpc>
                <a:spcPct val="90000"/>
              </a:lnSpc>
              <a:spcBef>
                <a:spcPts val="800"/>
              </a:spcBef>
              <a:spcAft>
                <a:spcPts val="0"/>
              </a:spcAft>
              <a:buNone/>
            </a:pPr>
            <a:r>
              <a:rPr lang="en" sz="2300">
                <a:latin typeface="Calibri"/>
                <a:ea typeface="Calibri"/>
                <a:cs typeface="Calibri"/>
                <a:sym typeface="Calibri"/>
              </a:rPr>
              <a:t>Ford Foundation</a:t>
            </a:r>
            <a:endParaRPr sz="2300">
              <a:latin typeface="Calibri"/>
              <a:ea typeface="Calibri"/>
              <a:cs typeface="Calibri"/>
              <a:sym typeface="Calibri"/>
            </a:endParaRPr>
          </a:p>
          <a:p>
            <a:pPr marL="0" lvl="0" indent="457200" algn="l" rtl="0">
              <a:lnSpc>
                <a:spcPct val="90000"/>
              </a:lnSpc>
              <a:spcBef>
                <a:spcPts val="800"/>
              </a:spcBef>
              <a:spcAft>
                <a:spcPts val="0"/>
              </a:spcAft>
              <a:buNone/>
            </a:pPr>
            <a:r>
              <a:rPr lang="en" sz="2300">
                <a:latin typeface="Calibri"/>
                <a:ea typeface="Calibri"/>
                <a:cs typeface="Calibri"/>
                <a:sym typeface="Calibri"/>
              </a:rPr>
              <a:t>Doris Duke Charitable Foundation</a:t>
            </a:r>
            <a:endParaRPr sz="2300">
              <a:latin typeface="Calibri"/>
              <a:ea typeface="Calibri"/>
              <a:cs typeface="Calibri"/>
              <a:sym typeface="Calibri"/>
            </a:endParaRPr>
          </a:p>
          <a:p>
            <a:pPr marL="0" lvl="0" indent="0" algn="l" rtl="0">
              <a:lnSpc>
                <a:spcPct val="100000"/>
              </a:lnSpc>
              <a:spcBef>
                <a:spcPts val="0"/>
              </a:spcBef>
              <a:spcAft>
                <a:spcPts val="0"/>
              </a:spcAft>
              <a:buNone/>
            </a:pPr>
            <a:r>
              <a:rPr lang="en" sz="2300">
                <a:solidFill>
                  <a:srgbClr val="000000"/>
                </a:solidFill>
                <a:latin typeface="Calibri"/>
                <a:ea typeface="Calibri"/>
                <a:cs typeface="Calibri"/>
                <a:sym typeface="Calibri"/>
              </a:rPr>
              <a:t>	Robert Wood Johnson Foundation</a:t>
            </a:r>
            <a:endParaRPr sz="230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en" sz="2300">
                <a:solidFill>
                  <a:srgbClr val="000000"/>
                </a:solidFill>
                <a:latin typeface="Calibri"/>
                <a:ea typeface="Calibri"/>
                <a:cs typeface="Calibri"/>
                <a:sym typeface="Calibri"/>
              </a:rPr>
              <a:t>	Alzheimer’s Association (partner with NIA Butler-William </a:t>
            </a:r>
            <a:endParaRPr sz="2300">
              <a:solidFill>
                <a:srgbClr val="000000"/>
              </a:solidFill>
              <a:latin typeface="Calibri"/>
              <a:ea typeface="Calibri"/>
              <a:cs typeface="Calibri"/>
              <a:sym typeface="Calibri"/>
            </a:endParaRPr>
          </a:p>
          <a:p>
            <a:pPr marL="0" lvl="0" indent="457200" algn="l" rtl="0">
              <a:lnSpc>
                <a:spcPct val="100000"/>
              </a:lnSpc>
              <a:spcBef>
                <a:spcPts val="0"/>
              </a:spcBef>
              <a:spcAft>
                <a:spcPts val="0"/>
              </a:spcAft>
              <a:buNone/>
            </a:pPr>
            <a:r>
              <a:rPr lang="en" sz="2300">
                <a:solidFill>
                  <a:srgbClr val="000000"/>
                </a:solidFill>
                <a:latin typeface="Calibri"/>
                <a:ea typeface="Calibri"/>
                <a:cs typeface="Calibri"/>
                <a:sym typeface="Calibri"/>
              </a:rPr>
              <a:t>Scholars Program)</a:t>
            </a:r>
            <a:endParaRPr sz="2300">
              <a:solidFill>
                <a:srgbClr val="000000"/>
              </a:solidFill>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  </a:t>
            </a:r>
            <a:endParaRPr>
              <a:latin typeface="Calibri"/>
              <a:ea typeface="Calibri"/>
              <a:cs typeface="Calibri"/>
              <a:sym typeface="Calibri"/>
            </a:endParaRPr>
          </a:p>
        </p:txBody>
      </p:sp>
      <p:sp>
        <p:nvSpPr>
          <p:cNvPr id="415" name="Google Shape;415;p48"/>
          <p:cNvSpPr txBox="1">
            <a:spLocks noGrp="1"/>
          </p:cNvSpPr>
          <p:nvPr>
            <p:ph type="title"/>
          </p:nvPr>
        </p:nvSpPr>
        <p:spPr>
          <a:xfrm>
            <a:off x="322575" y="157400"/>
            <a:ext cx="8310600" cy="830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FB2A1"/>
              </a:buClr>
              <a:buSzPts val="3000"/>
              <a:buFont typeface="Calibri"/>
              <a:buNone/>
            </a:pPr>
            <a:r>
              <a:rPr lang="en" sz="3000">
                <a:solidFill>
                  <a:srgbClr val="6FB2A1"/>
                </a:solidFill>
                <a:latin typeface="Calibri"/>
                <a:ea typeface="Calibri"/>
                <a:cs typeface="Calibri"/>
                <a:sym typeface="Calibri"/>
              </a:rPr>
              <a:t>Creating a Culture and Cultivating Effective Mentorship (continued)</a:t>
            </a:r>
            <a:endParaRPr sz="26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20"/>
        <p:cNvGrpSpPr/>
        <p:nvPr/>
      </p:nvGrpSpPr>
      <p:grpSpPr>
        <a:xfrm>
          <a:off x="0" y="0"/>
          <a:ext cx="0" cy="0"/>
          <a:chOff x="0" y="0"/>
          <a:chExt cx="0" cy="0"/>
        </a:xfrm>
      </p:grpSpPr>
      <p:sp>
        <p:nvSpPr>
          <p:cNvPr id="421" name="Google Shape;421;p49"/>
          <p:cNvSpPr txBox="1">
            <a:spLocks noGrp="1"/>
          </p:cNvSpPr>
          <p:nvPr>
            <p:ph type="title"/>
          </p:nvPr>
        </p:nvSpPr>
        <p:spPr>
          <a:xfrm>
            <a:off x="257226" y="213325"/>
            <a:ext cx="6872400" cy="10881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dk1"/>
              </a:buClr>
              <a:buSzPts val="3000"/>
              <a:buFont typeface="Calibri"/>
              <a:buNone/>
            </a:pPr>
            <a:r>
              <a:rPr lang="en" sz="2600" b="1" i="0" u="none" strike="noStrike" cap="none">
                <a:solidFill>
                  <a:schemeClr val="dk1"/>
                </a:solidFill>
                <a:latin typeface="Calibri"/>
                <a:ea typeface="Calibri"/>
                <a:cs typeface="Calibri"/>
                <a:sym typeface="Calibri"/>
              </a:rPr>
              <a:t>NRMN Mentor Training Core Pha</a:t>
            </a:r>
            <a:r>
              <a:rPr lang="en" sz="2600" b="1"/>
              <a:t>se I</a:t>
            </a:r>
            <a:r>
              <a:rPr lang="en" sz="2600" b="1" i="0" u="none" strike="noStrike" cap="none">
                <a:solidFill>
                  <a:schemeClr val="dk1"/>
                </a:solidFill>
                <a:latin typeface="Calibri"/>
                <a:ea typeface="Calibri"/>
                <a:cs typeface="Calibri"/>
                <a:sym typeface="Calibri"/>
              </a:rPr>
              <a:t>: </a:t>
            </a:r>
            <a:br>
              <a:rPr lang="en" sz="2600" b="1" i="0" u="none" strike="noStrike" cap="none">
                <a:solidFill>
                  <a:schemeClr val="dk1"/>
                </a:solidFill>
                <a:latin typeface="Calibri"/>
                <a:ea typeface="Calibri"/>
                <a:cs typeface="Calibri"/>
                <a:sym typeface="Calibri"/>
              </a:rPr>
            </a:br>
            <a:r>
              <a:rPr lang="en" sz="2600" b="1" i="0" strike="noStrike" cap="none">
                <a:solidFill>
                  <a:srgbClr val="000000"/>
                </a:solidFill>
                <a:latin typeface="Calibri"/>
                <a:ea typeface="Calibri"/>
                <a:cs typeface="Calibri"/>
                <a:sym typeface="Calibri"/>
              </a:rPr>
              <a:t>Expand</a:t>
            </a:r>
            <a:r>
              <a:rPr lang="en" sz="2600" b="1">
                <a:solidFill>
                  <a:srgbClr val="000000"/>
                </a:solidFill>
              </a:rPr>
              <a:t>ed</a:t>
            </a:r>
            <a:r>
              <a:rPr lang="en" sz="2600" b="1" i="0" strike="noStrike" cap="none">
                <a:solidFill>
                  <a:srgbClr val="000000"/>
                </a:solidFill>
                <a:latin typeface="Calibri"/>
                <a:ea typeface="Calibri"/>
                <a:cs typeface="Calibri"/>
                <a:sym typeface="Calibri"/>
              </a:rPr>
              <a:t>, </a:t>
            </a:r>
            <a:r>
              <a:rPr lang="en" sz="2600" b="1" i="0" u="none" strike="noStrike" cap="none">
                <a:solidFill>
                  <a:schemeClr val="dk1"/>
                </a:solidFill>
                <a:latin typeface="Calibri"/>
                <a:ea typeface="Calibri"/>
                <a:cs typeface="Calibri"/>
                <a:sym typeface="Calibri"/>
              </a:rPr>
              <a:t>Enhanc</a:t>
            </a:r>
            <a:r>
              <a:rPr lang="en" sz="2600" b="1"/>
              <a:t>ed</a:t>
            </a:r>
            <a:r>
              <a:rPr lang="en" sz="2600" b="1" i="0" u="none" strike="noStrike" cap="none">
                <a:solidFill>
                  <a:schemeClr val="dk1"/>
                </a:solidFill>
                <a:latin typeface="Calibri"/>
                <a:ea typeface="Calibri"/>
                <a:cs typeface="Calibri"/>
                <a:sym typeface="Calibri"/>
              </a:rPr>
              <a:t>, and Stud</a:t>
            </a:r>
            <a:r>
              <a:rPr lang="en" sz="2600" b="1"/>
              <a:t>ied</a:t>
            </a:r>
            <a:r>
              <a:rPr lang="en" sz="2600" b="1" i="0" u="none" strike="noStrike" cap="none">
                <a:solidFill>
                  <a:schemeClr val="dk1"/>
                </a:solidFill>
                <a:latin typeface="Calibri"/>
                <a:ea typeface="Calibri"/>
                <a:cs typeface="Calibri"/>
                <a:sym typeface="Calibri"/>
              </a:rPr>
              <a:t> Ways to Optimize Research Mentoring Relationships</a:t>
            </a:r>
            <a:endParaRPr sz="2600" b="0" i="0" u="none" strike="noStrike" cap="none">
              <a:solidFill>
                <a:schemeClr val="dk1"/>
              </a:solidFill>
              <a:latin typeface="Calibri"/>
              <a:ea typeface="Calibri"/>
              <a:cs typeface="Calibri"/>
              <a:sym typeface="Calibri"/>
            </a:endParaRPr>
          </a:p>
        </p:txBody>
      </p:sp>
      <p:pic>
        <p:nvPicPr>
          <p:cNvPr id="423" name="Google Shape;423;p4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955119" y="1909911"/>
            <a:ext cx="2834099" cy="3118950"/>
          </a:xfrm>
          <a:prstGeom prst="rect">
            <a:avLst/>
          </a:prstGeom>
          <a:noFill/>
          <a:ln>
            <a:noFill/>
          </a:ln>
        </p:spPr>
      </p:pic>
      <p:sp>
        <p:nvSpPr>
          <p:cNvPr id="424" name="Google Shape;424;p49"/>
          <p:cNvSpPr txBox="1"/>
          <p:nvPr/>
        </p:nvSpPr>
        <p:spPr>
          <a:xfrm>
            <a:off x="0" y="1670767"/>
            <a:ext cx="4614600" cy="3556200"/>
          </a:xfrm>
          <a:prstGeom prst="rect">
            <a:avLst/>
          </a:prstGeom>
          <a:noFill/>
          <a:ln>
            <a:noFill/>
          </a:ln>
        </p:spPr>
        <p:txBody>
          <a:bodyPr spcFirstLastPara="1" wrap="square" lIns="91425" tIns="91425" rIns="91425" bIns="91425" anchor="t" anchorCtr="0">
            <a:noAutofit/>
          </a:bodyPr>
          <a:lstStyle/>
          <a:p>
            <a:pPr marL="800100" marR="0" lvl="0" indent="-457200" algn="l" rtl="0">
              <a:lnSpc>
                <a:spcPct val="100000"/>
              </a:lnSpc>
              <a:spcBef>
                <a:spcPts val="440"/>
              </a:spcBef>
              <a:spcAft>
                <a:spcPts val="0"/>
              </a:spcAft>
              <a:buClr>
                <a:srgbClr val="000000"/>
              </a:buClr>
              <a:buSzPts val="2400"/>
              <a:buFont typeface="Arial"/>
              <a:buChar char="•"/>
            </a:pPr>
            <a:r>
              <a:rPr lang="en" sz="2400" b="0" i="0" u="none" strike="noStrike" cap="none">
                <a:solidFill>
                  <a:srgbClr val="2F2B20"/>
                </a:solidFill>
                <a:latin typeface="Calibri"/>
                <a:ea typeface="Calibri"/>
                <a:cs typeface="Calibri"/>
                <a:sym typeface="Calibri"/>
              </a:rPr>
              <a:t>Face-to-face mentor training workshops</a:t>
            </a:r>
            <a:endParaRPr sz="1400" b="0" i="0" u="none" strike="noStrike" cap="none">
              <a:solidFill>
                <a:srgbClr val="000000"/>
              </a:solidFill>
              <a:latin typeface="Arial"/>
              <a:ea typeface="Arial"/>
              <a:cs typeface="Arial"/>
              <a:sym typeface="Arial"/>
            </a:endParaRPr>
          </a:p>
          <a:p>
            <a:pPr marL="800100" marR="0" lvl="0" indent="-457200" algn="l" rtl="0">
              <a:lnSpc>
                <a:spcPct val="100000"/>
              </a:lnSpc>
              <a:spcBef>
                <a:spcPts val="44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Face-to-face mentee training workshops</a:t>
            </a:r>
            <a:endParaRPr sz="1400" b="0" i="0" u="none" strike="noStrike" cap="none">
              <a:solidFill>
                <a:srgbClr val="000000"/>
              </a:solidFill>
              <a:latin typeface="Arial"/>
              <a:ea typeface="Arial"/>
              <a:cs typeface="Arial"/>
              <a:sym typeface="Arial"/>
            </a:endParaRPr>
          </a:p>
          <a:p>
            <a:pPr marL="800100" marR="0" lvl="0" indent="-457200" algn="l" rtl="0">
              <a:lnSpc>
                <a:spcPct val="100000"/>
              </a:lnSpc>
              <a:spcBef>
                <a:spcPts val="44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Self-paced online training</a:t>
            </a:r>
            <a:endParaRPr sz="1400" b="0" i="0" u="none" strike="noStrike" cap="none">
              <a:solidFill>
                <a:srgbClr val="000000"/>
              </a:solidFill>
              <a:latin typeface="Arial"/>
              <a:ea typeface="Arial"/>
              <a:cs typeface="Arial"/>
              <a:sym typeface="Arial"/>
            </a:endParaRPr>
          </a:p>
          <a:p>
            <a:pPr marL="800100" marR="0" lvl="0" indent="-457200" algn="l" rtl="0">
              <a:lnSpc>
                <a:spcPct val="100000"/>
              </a:lnSpc>
              <a:spcBef>
                <a:spcPts val="44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Synchronous online training</a:t>
            </a:r>
            <a:endParaRPr sz="1400" b="0" i="0" u="none" strike="noStrike" cap="none">
              <a:solidFill>
                <a:srgbClr val="000000"/>
              </a:solidFill>
              <a:latin typeface="Arial"/>
              <a:ea typeface="Arial"/>
              <a:cs typeface="Arial"/>
              <a:sym typeface="Arial"/>
            </a:endParaRPr>
          </a:p>
          <a:p>
            <a:pPr marL="800100" marR="0" lvl="0" indent="-457200" algn="l" rtl="0">
              <a:lnSpc>
                <a:spcPct val="100000"/>
              </a:lnSpc>
              <a:spcBef>
                <a:spcPts val="44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Train-the-trainer workshops</a:t>
            </a:r>
            <a:endParaRPr/>
          </a:p>
          <a:p>
            <a:pPr marL="800100" marR="0" lvl="0" indent="-457200" algn="l" rtl="0">
              <a:lnSpc>
                <a:spcPct val="100000"/>
              </a:lnSpc>
              <a:spcBef>
                <a:spcPts val="440"/>
              </a:spcBef>
              <a:spcAft>
                <a:spcPts val="0"/>
              </a:spcAft>
              <a:buClr>
                <a:srgbClr val="000000"/>
              </a:buClr>
              <a:buSzPts val="2400"/>
              <a:buFont typeface="Arial"/>
              <a:buChar char="•"/>
            </a:pPr>
            <a:r>
              <a:rPr lang="en" sz="2400" b="0" i="0" u="none" strike="noStrike" cap="none">
                <a:solidFill>
                  <a:srgbClr val="000000"/>
                </a:solidFill>
                <a:latin typeface="Calibri"/>
                <a:ea typeface="Calibri"/>
                <a:cs typeface="Calibri"/>
                <a:sym typeface="Calibri"/>
              </a:rPr>
              <a:t>Implementation workshops </a:t>
            </a:r>
            <a:endParaRPr sz="2400" b="0" i="0" u="none" strike="noStrike" cap="none">
              <a:solidFill>
                <a:srgbClr val="000000"/>
              </a:solidFill>
              <a:latin typeface="Calibri"/>
              <a:ea typeface="Calibri"/>
              <a:cs typeface="Calibri"/>
              <a:sym typeface="Calibri"/>
            </a:endParaRPr>
          </a:p>
          <a:p>
            <a:pPr marL="800100" marR="0" lvl="0" indent="0" algn="l" rtl="0">
              <a:lnSpc>
                <a:spcPct val="100000"/>
              </a:lnSpc>
              <a:spcBef>
                <a:spcPts val="440"/>
              </a:spcBef>
              <a:spcAft>
                <a:spcPts val="0"/>
              </a:spcAft>
              <a:buClr>
                <a:srgbClr val="000000"/>
              </a:buClr>
              <a:buSzPts val="2400"/>
              <a:buFont typeface="Arial"/>
              <a:buNone/>
            </a:pPr>
            <a:endParaRPr sz="2400" b="1" i="0" u="none" strike="noStrike" cap="none">
              <a:solidFill>
                <a:srgbClr val="FF0000"/>
              </a:solidFill>
              <a:latin typeface="Calibri"/>
              <a:ea typeface="Calibri"/>
              <a:cs typeface="Calibri"/>
              <a:sym typeface="Calibri"/>
            </a:endParaRPr>
          </a:p>
        </p:txBody>
      </p:sp>
      <p:pic>
        <p:nvPicPr>
          <p:cNvPr id="425" name="Google Shape;425;p49" descr="NRMN logo"/>
          <p:cNvPicPr preferRelativeResize="0"/>
          <p:nvPr/>
        </p:nvPicPr>
        <p:blipFill rotWithShape="1">
          <a:blip r:embed="rId4">
            <a:alphaModFix/>
          </a:blip>
          <a:srcRect/>
          <a:stretch/>
        </p:blipFill>
        <p:spPr>
          <a:xfrm>
            <a:off x="7789217" y="270432"/>
            <a:ext cx="1222800" cy="787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0"/>
          <p:cNvSpPr txBox="1">
            <a:spLocks noGrp="1"/>
          </p:cNvSpPr>
          <p:nvPr>
            <p:ph type="title"/>
          </p:nvPr>
        </p:nvSpPr>
        <p:spPr>
          <a:xfrm>
            <a:off x="119543" y="94376"/>
            <a:ext cx="8395800" cy="516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48E1F"/>
              </a:buClr>
              <a:buSzPts val="3000"/>
              <a:buFont typeface="Calibri"/>
              <a:buNone/>
            </a:pPr>
            <a:r>
              <a:rPr lang="en" sz="3000">
                <a:solidFill>
                  <a:srgbClr val="F48E1F"/>
                </a:solidFill>
              </a:rPr>
              <a:t>Where can you learn more?</a:t>
            </a:r>
            <a:endParaRPr sz="3000">
              <a:solidFill>
                <a:srgbClr val="F48E1F"/>
              </a:solidFill>
            </a:endParaRPr>
          </a:p>
        </p:txBody>
      </p:sp>
      <p:sp>
        <p:nvSpPr>
          <p:cNvPr id="432" name="Google Shape;432;p50"/>
          <p:cNvSpPr txBox="1">
            <a:spLocks noGrp="1"/>
          </p:cNvSpPr>
          <p:nvPr>
            <p:ph type="body" idx="1"/>
          </p:nvPr>
        </p:nvSpPr>
        <p:spPr>
          <a:xfrm>
            <a:off x="201336" y="666925"/>
            <a:ext cx="8313900" cy="4404300"/>
          </a:xfrm>
          <a:prstGeom prst="rect">
            <a:avLst/>
          </a:prstGeom>
          <a:noFill/>
          <a:ln>
            <a:noFill/>
          </a:ln>
        </p:spPr>
        <p:txBody>
          <a:bodyPr spcFirstLastPara="1" wrap="square" lIns="68575" tIns="34275" rIns="68575" bIns="34275" anchor="t" anchorCtr="0">
            <a:noAutofit/>
          </a:bodyPr>
          <a:lstStyle/>
          <a:p>
            <a:pPr marL="0" lvl="0" indent="0" algn="ctr" rtl="0">
              <a:lnSpc>
                <a:spcPct val="70000"/>
              </a:lnSpc>
              <a:spcBef>
                <a:spcPts val="0"/>
              </a:spcBef>
              <a:spcAft>
                <a:spcPts val="0"/>
              </a:spcAft>
              <a:buClr>
                <a:srgbClr val="2083B0"/>
              </a:buClr>
              <a:buSzPts val="1900"/>
              <a:buNone/>
            </a:pPr>
            <a:r>
              <a:rPr lang="en" sz="1900" b="1">
                <a:solidFill>
                  <a:srgbClr val="2083B0"/>
                </a:solidFill>
              </a:rPr>
              <a:t>Read the Report</a:t>
            </a:r>
            <a:endParaRPr sz="1900">
              <a:solidFill>
                <a:srgbClr val="2083B0"/>
              </a:solidFill>
            </a:endParaRPr>
          </a:p>
          <a:p>
            <a:pPr marL="0" lvl="0" indent="0" algn="ctr" rtl="0">
              <a:lnSpc>
                <a:spcPct val="70000"/>
              </a:lnSpc>
              <a:spcBef>
                <a:spcPts val="800"/>
              </a:spcBef>
              <a:spcAft>
                <a:spcPts val="0"/>
              </a:spcAft>
              <a:buClr>
                <a:schemeClr val="dk1"/>
              </a:buClr>
              <a:buSzPts val="1900"/>
              <a:buNone/>
            </a:pPr>
            <a:r>
              <a:rPr lang="en" sz="1900"/>
              <a:t>www.nap.edu/MentorshipInSTEMM</a:t>
            </a:r>
            <a:endParaRPr/>
          </a:p>
          <a:p>
            <a:pPr marL="0" lvl="0" indent="0" algn="ctr" rtl="0">
              <a:lnSpc>
                <a:spcPct val="70000"/>
              </a:lnSpc>
              <a:spcBef>
                <a:spcPts val="800"/>
              </a:spcBef>
              <a:spcAft>
                <a:spcPts val="0"/>
              </a:spcAft>
              <a:buClr>
                <a:schemeClr val="dk1"/>
              </a:buClr>
              <a:buSzPts val="1900"/>
              <a:buNone/>
            </a:pPr>
            <a:endParaRPr sz="1900"/>
          </a:p>
          <a:p>
            <a:pPr marL="0" lvl="0" indent="0" algn="ctr" rtl="0">
              <a:lnSpc>
                <a:spcPct val="70000"/>
              </a:lnSpc>
              <a:spcBef>
                <a:spcPts val="800"/>
              </a:spcBef>
              <a:spcAft>
                <a:spcPts val="0"/>
              </a:spcAft>
              <a:buClr>
                <a:srgbClr val="C99D3C"/>
              </a:buClr>
              <a:buSzPts val="1900"/>
              <a:buNone/>
            </a:pPr>
            <a:r>
              <a:rPr lang="en" sz="1900" b="1">
                <a:solidFill>
                  <a:srgbClr val="C99D3C"/>
                </a:solidFill>
              </a:rPr>
              <a:t>Use the Online Guide</a:t>
            </a:r>
            <a:endParaRPr sz="1900">
              <a:solidFill>
                <a:srgbClr val="C99D3C"/>
              </a:solidFill>
            </a:endParaRPr>
          </a:p>
          <a:p>
            <a:pPr marL="0" lvl="0" indent="0" algn="ctr" rtl="0">
              <a:lnSpc>
                <a:spcPct val="70000"/>
              </a:lnSpc>
              <a:spcBef>
                <a:spcPts val="800"/>
              </a:spcBef>
              <a:spcAft>
                <a:spcPts val="0"/>
              </a:spcAft>
              <a:buClr>
                <a:schemeClr val="dk1"/>
              </a:buClr>
              <a:buSzPts val="1900"/>
              <a:buNone/>
            </a:pPr>
            <a:r>
              <a:rPr lang="en" sz="1900"/>
              <a:t>www.nationalacademies.org/MentorshipInSTEMM</a:t>
            </a:r>
            <a:endParaRPr/>
          </a:p>
          <a:p>
            <a:pPr marL="0" lvl="0" indent="0" algn="ctr" rtl="0">
              <a:lnSpc>
                <a:spcPct val="70000"/>
              </a:lnSpc>
              <a:spcBef>
                <a:spcPts val="800"/>
              </a:spcBef>
              <a:spcAft>
                <a:spcPts val="0"/>
              </a:spcAft>
              <a:buClr>
                <a:schemeClr val="dk1"/>
              </a:buClr>
              <a:buSzPts val="1900"/>
              <a:buNone/>
            </a:pPr>
            <a:endParaRPr sz="1900"/>
          </a:p>
          <a:p>
            <a:pPr marL="0" lvl="0" indent="0" algn="ctr" rtl="0">
              <a:lnSpc>
                <a:spcPct val="70000"/>
              </a:lnSpc>
              <a:spcBef>
                <a:spcPts val="800"/>
              </a:spcBef>
              <a:spcAft>
                <a:spcPts val="0"/>
              </a:spcAft>
              <a:buClr>
                <a:srgbClr val="6FB2A1"/>
              </a:buClr>
              <a:buSzPts val="1900"/>
              <a:buNone/>
            </a:pPr>
            <a:r>
              <a:rPr lang="en" sz="1900" b="1">
                <a:solidFill>
                  <a:srgbClr val="6FB2A1"/>
                </a:solidFill>
              </a:rPr>
              <a:t>Learn about the Project</a:t>
            </a:r>
            <a:endParaRPr sz="1900">
              <a:solidFill>
                <a:srgbClr val="6FB2A1"/>
              </a:solidFill>
            </a:endParaRPr>
          </a:p>
          <a:p>
            <a:pPr marL="0" lvl="0" indent="0" algn="ctr" rtl="0">
              <a:lnSpc>
                <a:spcPct val="70000"/>
              </a:lnSpc>
              <a:spcBef>
                <a:spcPts val="800"/>
              </a:spcBef>
              <a:spcAft>
                <a:spcPts val="0"/>
              </a:spcAft>
              <a:buClr>
                <a:schemeClr val="dk1"/>
              </a:buClr>
              <a:buSzPts val="1900"/>
              <a:buNone/>
            </a:pPr>
            <a:r>
              <a:rPr lang="en" sz="1900"/>
              <a:t>www.nas.edu/mentoring</a:t>
            </a:r>
            <a:endParaRPr/>
          </a:p>
          <a:p>
            <a:pPr marL="0" lvl="0" indent="0" algn="ctr" rtl="0">
              <a:lnSpc>
                <a:spcPct val="70000"/>
              </a:lnSpc>
              <a:spcBef>
                <a:spcPts val="800"/>
              </a:spcBef>
              <a:spcAft>
                <a:spcPts val="0"/>
              </a:spcAft>
              <a:buClr>
                <a:schemeClr val="dk1"/>
              </a:buClr>
              <a:buSzPts val="1900"/>
              <a:buNone/>
            </a:pPr>
            <a:endParaRPr sz="1900"/>
          </a:p>
          <a:p>
            <a:pPr marL="0" lvl="0" indent="0" algn="ctr" rtl="0">
              <a:lnSpc>
                <a:spcPct val="70000"/>
              </a:lnSpc>
              <a:spcBef>
                <a:spcPts val="800"/>
              </a:spcBef>
              <a:spcAft>
                <a:spcPts val="0"/>
              </a:spcAft>
              <a:buClr>
                <a:srgbClr val="F48E1F"/>
              </a:buClr>
              <a:buSzPts val="1900"/>
              <a:buNone/>
            </a:pPr>
            <a:r>
              <a:rPr lang="en" sz="1900" b="1">
                <a:solidFill>
                  <a:srgbClr val="F48E1F"/>
                </a:solidFill>
              </a:rPr>
              <a:t>Join the Conversation</a:t>
            </a:r>
            <a:endParaRPr sz="1900">
              <a:solidFill>
                <a:srgbClr val="F48E1F"/>
              </a:solidFill>
            </a:endParaRPr>
          </a:p>
          <a:p>
            <a:pPr marL="0" lvl="0" indent="0" algn="ctr" rtl="0">
              <a:lnSpc>
                <a:spcPct val="70000"/>
              </a:lnSpc>
              <a:spcBef>
                <a:spcPts val="800"/>
              </a:spcBef>
              <a:spcAft>
                <a:spcPts val="0"/>
              </a:spcAft>
              <a:buClr>
                <a:schemeClr val="dk1"/>
              </a:buClr>
              <a:buSzPts val="1900"/>
              <a:buNone/>
            </a:pPr>
            <a:r>
              <a:rPr lang="en" sz="1900"/>
              <a:t>#NASEMmentoring</a:t>
            </a:r>
            <a:endParaRPr sz="1900"/>
          </a:p>
          <a:p>
            <a:pPr marL="0" lvl="0" indent="0" algn="ctr" rtl="0">
              <a:lnSpc>
                <a:spcPct val="70000"/>
              </a:lnSpc>
              <a:spcBef>
                <a:spcPts val="800"/>
              </a:spcBef>
              <a:spcAft>
                <a:spcPts val="0"/>
              </a:spcAft>
              <a:buClr>
                <a:schemeClr val="dk1"/>
              </a:buClr>
              <a:buSzPts val="1900"/>
              <a:buNone/>
            </a:pPr>
            <a:endParaRPr sz="1900"/>
          </a:p>
          <a:p>
            <a:pPr marL="0" lvl="0" indent="0" algn="ctr" rtl="0">
              <a:lnSpc>
                <a:spcPct val="70000"/>
              </a:lnSpc>
              <a:spcBef>
                <a:spcPts val="800"/>
              </a:spcBef>
              <a:spcAft>
                <a:spcPts val="0"/>
              </a:spcAft>
              <a:buClr>
                <a:srgbClr val="8B959E"/>
              </a:buClr>
              <a:buSzPts val="1900"/>
              <a:buNone/>
            </a:pPr>
            <a:r>
              <a:rPr lang="en" sz="1900" b="1">
                <a:solidFill>
                  <a:srgbClr val="8B959E"/>
                </a:solidFill>
              </a:rPr>
              <a:t>Ask a Question or Make a Comment</a:t>
            </a:r>
            <a:endParaRPr sz="1900">
              <a:solidFill>
                <a:srgbClr val="8B959E"/>
              </a:solidFill>
            </a:endParaRPr>
          </a:p>
          <a:p>
            <a:pPr marL="0" lvl="0" indent="0" algn="ctr" rtl="0">
              <a:lnSpc>
                <a:spcPct val="70000"/>
              </a:lnSpc>
              <a:spcBef>
                <a:spcPts val="800"/>
              </a:spcBef>
              <a:spcAft>
                <a:spcPts val="0"/>
              </a:spcAft>
              <a:buClr>
                <a:schemeClr val="dk1"/>
              </a:buClr>
              <a:buSzPts val="1900"/>
              <a:buNone/>
            </a:pPr>
            <a:r>
              <a:rPr lang="en" sz="1900"/>
              <a:t>mentoring@nas.edu</a:t>
            </a:r>
            <a:endParaRPr/>
          </a:p>
          <a:p>
            <a:pPr marL="0" lvl="0" indent="0" algn="ctr" rtl="0">
              <a:lnSpc>
                <a:spcPct val="70000"/>
              </a:lnSpc>
              <a:spcBef>
                <a:spcPts val="800"/>
              </a:spcBef>
              <a:spcAft>
                <a:spcPts val="0"/>
              </a:spcAft>
              <a:buClr>
                <a:schemeClr val="dk1"/>
              </a:buClr>
              <a:buSzPts val="1900"/>
              <a:buNone/>
            </a:pPr>
            <a:endParaRPr sz="1900"/>
          </a:p>
        </p:txBody>
      </p:sp>
      <p:sp>
        <p:nvSpPr>
          <p:cNvPr id="433" name="Google Shape;433;p50">
            <a:extLst>
              <a:ext uri="{C183D7F6-B498-43B3-948B-1728B52AA6E4}">
                <adec:decorative xmlns:adec="http://schemas.microsoft.com/office/drawing/2017/decorative" val="1"/>
              </a:ext>
            </a:extLst>
          </p:cNvPr>
          <p:cNvSpPr/>
          <p:nvPr/>
        </p:nvSpPr>
        <p:spPr>
          <a:xfrm>
            <a:off x="1650300" y="1463233"/>
            <a:ext cx="5649900" cy="868800"/>
          </a:xfrm>
          <a:prstGeom prst="roundRect">
            <a:avLst>
              <a:gd name="adj" fmla="val 50000"/>
            </a:avLst>
          </a:prstGeom>
          <a:noFill/>
          <a:ln w="38100" cap="flat" cmpd="sng">
            <a:solidFill>
              <a:srgbClr val="F48E1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434" name="Google Shape;434;p50" descr="The National Academies of Sciences, Engineering, Medicine logo"/>
          <p:cNvPicPr preferRelativeResize="0"/>
          <p:nvPr/>
        </p:nvPicPr>
        <p:blipFill rotWithShape="1">
          <a:blip r:embed="rId3">
            <a:alphaModFix/>
          </a:blip>
          <a:srcRect/>
          <a:stretch/>
        </p:blipFill>
        <p:spPr>
          <a:xfrm>
            <a:off x="6389787" y="185320"/>
            <a:ext cx="2400301" cy="3121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51" descr="snip of The Science of Effective Mentorship in STEMM online guide"/>
          <p:cNvPicPr preferRelativeResize="0">
            <a:picLocks noGrp="1"/>
          </p:cNvPicPr>
          <p:nvPr>
            <p:ph type="body" idx="1"/>
          </p:nvPr>
        </p:nvPicPr>
        <p:blipFill rotWithShape="1">
          <a:blip r:embed="rId3">
            <a:alphaModFix/>
          </a:blip>
          <a:srcRect/>
          <a:stretch/>
        </p:blipFill>
        <p:spPr>
          <a:xfrm>
            <a:off x="414933" y="725982"/>
            <a:ext cx="8314200" cy="1679100"/>
          </a:xfrm>
          <a:prstGeom prst="rect">
            <a:avLst/>
          </a:prstGeom>
          <a:noFill/>
          <a:ln>
            <a:noFill/>
          </a:ln>
        </p:spPr>
      </p:pic>
      <p:sp>
        <p:nvSpPr>
          <p:cNvPr id="441" name="Google Shape;441;p51">
            <a:extLst>
              <a:ext uri="{C183D7F6-B498-43B3-948B-1728B52AA6E4}">
                <adec:decorative xmlns:adec="http://schemas.microsoft.com/office/drawing/2017/decorative" val="1"/>
              </a:ext>
            </a:extLst>
          </p:cNvPr>
          <p:cNvSpPr/>
          <p:nvPr/>
        </p:nvSpPr>
        <p:spPr>
          <a:xfrm>
            <a:off x="414933" y="2188028"/>
            <a:ext cx="8314200" cy="2449500"/>
          </a:xfrm>
          <a:prstGeom prst="rect">
            <a:avLst/>
          </a:prstGeom>
          <a:solidFill>
            <a:srgbClr val="EEEE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42" name="Google Shape;442;p51"/>
          <p:cNvSpPr txBox="1">
            <a:spLocks noGrp="1"/>
          </p:cNvSpPr>
          <p:nvPr>
            <p:ph type="title"/>
          </p:nvPr>
        </p:nvSpPr>
        <p:spPr>
          <a:xfrm>
            <a:off x="119543" y="94376"/>
            <a:ext cx="8395800" cy="516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48E1F"/>
              </a:buClr>
              <a:buSzPts val="3000"/>
              <a:buFont typeface="Calibri"/>
              <a:buNone/>
            </a:pPr>
            <a:r>
              <a:rPr lang="en" sz="3000">
                <a:solidFill>
                  <a:srgbClr val="F48E1F"/>
                </a:solidFill>
              </a:rPr>
              <a:t>Where can you learn more?</a:t>
            </a:r>
            <a:endParaRPr sz="3000">
              <a:solidFill>
                <a:srgbClr val="F48E1F"/>
              </a:solidFill>
            </a:endParaRPr>
          </a:p>
        </p:txBody>
      </p:sp>
      <p:pic>
        <p:nvPicPr>
          <p:cNvPr id="443" name="Google Shape;443;p51">
            <a:extLst>
              <a:ext uri="{C183D7F6-B498-43B3-948B-1728B52AA6E4}">
                <adec:decorative xmlns:adec="http://schemas.microsoft.com/office/drawing/2017/decorative" val="1"/>
              </a:ext>
            </a:extLst>
          </p:cNvPr>
          <p:cNvPicPr preferRelativeResize="0"/>
          <p:nvPr/>
        </p:nvPicPr>
        <p:blipFill rotWithShape="1">
          <a:blip r:embed="rId4">
            <a:alphaModFix/>
          </a:blip>
          <a:srcRect l="6832" t="10826" r="9743" b="12767"/>
          <a:stretch/>
        </p:blipFill>
        <p:spPr>
          <a:xfrm>
            <a:off x="544873" y="2650330"/>
            <a:ext cx="1716605" cy="1157287"/>
          </a:xfrm>
          <a:prstGeom prst="rect">
            <a:avLst/>
          </a:prstGeom>
          <a:noFill/>
          <a:ln>
            <a:noFill/>
          </a:ln>
        </p:spPr>
      </p:pic>
      <p:pic>
        <p:nvPicPr>
          <p:cNvPr id="444" name="Google Shape;444;p51">
            <a:extLst>
              <a:ext uri="{C183D7F6-B498-43B3-948B-1728B52AA6E4}">
                <adec:decorative xmlns:adec="http://schemas.microsoft.com/office/drawing/2017/decorative" val="1"/>
              </a:ext>
            </a:extLst>
          </p:cNvPr>
          <p:cNvPicPr preferRelativeResize="0"/>
          <p:nvPr/>
        </p:nvPicPr>
        <p:blipFill rotWithShape="1">
          <a:blip r:embed="rId5">
            <a:alphaModFix/>
          </a:blip>
          <a:srcRect l="6701" r="2364"/>
          <a:stretch/>
        </p:blipFill>
        <p:spPr>
          <a:xfrm>
            <a:off x="414338" y="4161052"/>
            <a:ext cx="8315325" cy="814683"/>
          </a:xfrm>
          <a:prstGeom prst="rect">
            <a:avLst/>
          </a:prstGeom>
          <a:noFill/>
          <a:ln>
            <a:noFill/>
          </a:ln>
        </p:spPr>
      </p:pic>
      <p:pic>
        <p:nvPicPr>
          <p:cNvPr id="445" name="Google Shape;445;p51">
            <a:extLst>
              <a:ext uri="{C183D7F6-B498-43B3-948B-1728B52AA6E4}">
                <adec:decorative xmlns:adec="http://schemas.microsoft.com/office/drawing/2017/decorative" val="1"/>
              </a:ext>
            </a:extLst>
          </p:cNvPr>
          <p:cNvPicPr preferRelativeResize="0"/>
          <p:nvPr/>
        </p:nvPicPr>
        <p:blipFill rotWithShape="1">
          <a:blip r:embed="rId6">
            <a:alphaModFix/>
          </a:blip>
          <a:srcRect l="7412" t="5031" r="6898" b="6378"/>
          <a:stretch/>
        </p:blipFill>
        <p:spPr>
          <a:xfrm>
            <a:off x="2664971" y="2257424"/>
            <a:ext cx="1708189" cy="1943101"/>
          </a:xfrm>
          <a:prstGeom prst="rect">
            <a:avLst/>
          </a:prstGeom>
          <a:noFill/>
          <a:ln>
            <a:noFill/>
          </a:ln>
        </p:spPr>
      </p:pic>
      <p:pic>
        <p:nvPicPr>
          <p:cNvPr id="446" name="Google Shape;446;p51">
            <a:extLst>
              <a:ext uri="{C183D7F6-B498-43B3-948B-1728B52AA6E4}">
                <adec:decorative xmlns:adec="http://schemas.microsoft.com/office/drawing/2017/decorative" val="1"/>
              </a:ext>
            </a:extLst>
          </p:cNvPr>
          <p:cNvPicPr preferRelativeResize="0"/>
          <p:nvPr/>
        </p:nvPicPr>
        <p:blipFill rotWithShape="1">
          <a:blip r:embed="rId7">
            <a:alphaModFix/>
          </a:blip>
          <a:srcRect l="8429" t="8532" r="8761" b="10815"/>
          <a:stretch/>
        </p:blipFill>
        <p:spPr>
          <a:xfrm>
            <a:off x="4776652" y="2707480"/>
            <a:ext cx="1703982" cy="1042988"/>
          </a:xfrm>
          <a:prstGeom prst="rect">
            <a:avLst/>
          </a:prstGeom>
          <a:noFill/>
          <a:ln>
            <a:noFill/>
          </a:ln>
        </p:spPr>
      </p:pic>
      <p:pic>
        <p:nvPicPr>
          <p:cNvPr id="447" name="Google Shape;447;p51">
            <a:extLst>
              <a:ext uri="{C183D7F6-B498-43B3-948B-1728B52AA6E4}">
                <adec:decorative xmlns:adec="http://schemas.microsoft.com/office/drawing/2017/decorative" val="1"/>
              </a:ext>
            </a:extLst>
          </p:cNvPr>
          <p:cNvPicPr preferRelativeResize="0"/>
          <p:nvPr/>
        </p:nvPicPr>
        <p:blipFill rotWithShape="1">
          <a:blip r:embed="rId8">
            <a:alphaModFix/>
          </a:blip>
          <a:srcRect l="9036" t="10673" r="9183" b="14211"/>
          <a:stretch/>
        </p:blipFill>
        <p:spPr>
          <a:xfrm>
            <a:off x="6884126" y="2689622"/>
            <a:ext cx="1717766" cy="1078706"/>
          </a:xfrm>
          <a:prstGeom prst="rect">
            <a:avLst/>
          </a:prstGeom>
          <a:noFill/>
          <a:ln>
            <a:noFill/>
          </a:ln>
        </p:spPr>
      </p:pic>
      <p:pic>
        <p:nvPicPr>
          <p:cNvPr id="448" name="Google Shape;448;p51" descr="The National Academies of Sciences, Engineering, Medicine logo"/>
          <p:cNvPicPr preferRelativeResize="0"/>
          <p:nvPr/>
        </p:nvPicPr>
        <p:blipFill rotWithShape="1">
          <a:blip r:embed="rId9">
            <a:alphaModFix/>
          </a:blip>
          <a:srcRect/>
          <a:stretch/>
        </p:blipFill>
        <p:spPr>
          <a:xfrm>
            <a:off x="6389787" y="185320"/>
            <a:ext cx="2400301" cy="312179"/>
          </a:xfrm>
          <a:prstGeom prst="rect">
            <a:avLst/>
          </a:prstGeom>
          <a:noFill/>
          <a:ln>
            <a:noFill/>
          </a:ln>
        </p:spPr>
      </p:pic>
      <p:sp>
        <p:nvSpPr>
          <p:cNvPr id="449" name="Google Shape;449;p51">
            <a:extLst>
              <a:ext uri="{C183D7F6-B498-43B3-948B-1728B52AA6E4}">
                <adec:decorative xmlns:adec="http://schemas.microsoft.com/office/drawing/2017/decorative" val="1"/>
              </a:ext>
            </a:extLst>
          </p:cNvPr>
          <p:cNvSpPr/>
          <p:nvPr/>
        </p:nvSpPr>
        <p:spPr>
          <a:xfrm>
            <a:off x="6832900" y="3025300"/>
            <a:ext cx="1298100" cy="600000"/>
          </a:xfrm>
          <a:prstGeom prst="ellipse">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52" descr="mentoring tools"/>
          <p:cNvPicPr preferRelativeResize="0"/>
          <p:nvPr/>
        </p:nvPicPr>
        <p:blipFill rotWithShape="1">
          <a:blip r:embed="rId3">
            <a:alphaModFix/>
          </a:blip>
          <a:srcRect l="41802" t="5960" b="5205"/>
          <a:stretch/>
        </p:blipFill>
        <p:spPr>
          <a:xfrm>
            <a:off x="225950" y="756300"/>
            <a:ext cx="8116798" cy="4071951"/>
          </a:xfrm>
          <a:prstGeom prst="rect">
            <a:avLst/>
          </a:prstGeom>
          <a:noFill/>
          <a:ln>
            <a:noFill/>
          </a:ln>
        </p:spPr>
      </p:pic>
      <p:sp>
        <p:nvSpPr>
          <p:cNvPr id="2" name="Title 1">
            <a:extLst>
              <a:ext uri="{FF2B5EF4-FFF2-40B4-BE49-F238E27FC236}">
                <a16:creationId xmlns:a16="http://schemas.microsoft.com/office/drawing/2014/main" id="{FE763F69-676F-4A28-A24C-8B0D8540B914}"/>
              </a:ext>
            </a:extLst>
          </p:cNvPr>
          <p:cNvSpPr>
            <a:spLocks noGrp="1"/>
          </p:cNvSpPr>
          <p:nvPr>
            <p:ph type="title"/>
          </p:nvPr>
        </p:nvSpPr>
        <p:spPr/>
        <p:txBody>
          <a:bodyPr/>
          <a:lstStyle/>
          <a:p>
            <a:pPr rtl="0"/>
            <a:r>
              <a:rPr lang="en-US" sz="3000" b="0" i="0" dirty="0">
                <a:solidFill>
                  <a:srgbClr val="F48E1F"/>
                </a:solidFill>
                <a:effectLst/>
                <a:latin typeface="Calibri" panose="020F0502020204030204" pitchFamily="34" charset="0"/>
                <a:ea typeface="Calibri" panose="020F0502020204030204" pitchFamily="34" charset="0"/>
                <a:cs typeface="Calibri" panose="020F0502020204030204" pitchFamily="34" charset="0"/>
              </a:rPr>
              <a:t>Mentoring Tools</a:t>
            </a:r>
            <a:endParaRPr lang="en-US" dirty="0">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3" descr="Center for the Improvement of &#10;Mentored Experiences in Research website"/>
          <p:cNvSpPr txBox="1">
            <a:spLocks noGrp="1"/>
          </p:cNvSpPr>
          <p:nvPr>
            <p:ph type="title"/>
          </p:nvPr>
        </p:nvSpPr>
        <p:spPr>
          <a:xfrm>
            <a:off x="507492" y="273844"/>
            <a:ext cx="8174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E5F9F"/>
              </a:buClr>
              <a:buSzPts val="2500"/>
              <a:buFont typeface="Calibri"/>
              <a:buNone/>
            </a:pPr>
            <a:r>
              <a:rPr lang="en" b="1" dirty="0"/>
              <a:t>Center for the Improvement of </a:t>
            </a:r>
            <a:br>
              <a:rPr lang="en" b="1" dirty="0"/>
            </a:br>
            <a:r>
              <a:rPr lang="en" b="1" dirty="0"/>
              <a:t>Mentored Experiences in Research (CIMER)</a:t>
            </a:r>
            <a:endParaRPr b="1" dirty="0"/>
          </a:p>
        </p:txBody>
      </p:sp>
      <p:pic>
        <p:nvPicPr>
          <p:cNvPr id="461" name="Google Shape;461;p53" descr="Center for the Improvement of &#10;Mentored Experiences in Research "/>
          <p:cNvPicPr preferRelativeResize="0">
            <a:picLocks noGrp="1"/>
          </p:cNvPicPr>
          <p:nvPr>
            <p:ph type="body" idx="1"/>
          </p:nvPr>
        </p:nvPicPr>
        <p:blipFill rotWithShape="1">
          <a:blip r:embed="rId3">
            <a:alphaModFix/>
          </a:blip>
          <a:srcRect/>
          <a:stretch/>
        </p:blipFill>
        <p:spPr>
          <a:xfrm>
            <a:off x="1371600" y="1268118"/>
            <a:ext cx="5870400" cy="3751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4"/>
          <p:cNvSpPr txBox="1">
            <a:spLocks noGrp="1"/>
          </p:cNvSpPr>
          <p:nvPr>
            <p:ph type="title"/>
          </p:nvPr>
        </p:nvSpPr>
        <p:spPr>
          <a:xfrm>
            <a:off x="543100" y="2390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Resources to Support Mentees and Institutions in Enhancing  Mentorship</a:t>
            </a:r>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Title 1">
            <a:extLst>
              <a:ext uri="{FF2B5EF4-FFF2-40B4-BE49-F238E27FC236}">
                <a16:creationId xmlns:a16="http://schemas.microsoft.com/office/drawing/2014/main" id="{FB9A8223-65F2-4020-81E4-032F543B2AD0}"/>
              </a:ext>
            </a:extLst>
          </p:cNvPr>
          <p:cNvSpPr>
            <a:spLocks noGrp="1"/>
          </p:cNvSpPr>
          <p:nvPr>
            <p:ph type="ctrTitle"/>
          </p:nvPr>
        </p:nvSpPr>
        <p:spPr>
          <a:xfrm>
            <a:off x="311700" y="-29241"/>
            <a:ext cx="8520600" cy="738664"/>
          </a:xfrm>
        </p:spPr>
        <p:txBody>
          <a:bodyPr/>
          <a:lstStyle/>
          <a:p>
            <a:r>
              <a:rPr lang="en-US" sz="3200" dirty="0"/>
              <a:t>Presenters &amp;</a:t>
            </a:r>
            <a:r>
              <a:rPr lang="en-US" sz="3200" baseline="0" dirty="0"/>
              <a:t> Moderator</a:t>
            </a:r>
            <a:endParaRPr lang="en-US" sz="3200" dirty="0"/>
          </a:p>
        </p:txBody>
      </p:sp>
      <p:sp>
        <p:nvSpPr>
          <p:cNvPr id="6" name="TextBox 5">
            <a:extLst>
              <a:ext uri="{FF2B5EF4-FFF2-40B4-BE49-F238E27FC236}">
                <a16:creationId xmlns:a16="http://schemas.microsoft.com/office/drawing/2014/main" id="{7020465B-7E1F-4FB6-A510-FCA654DD1255}"/>
              </a:ext>
            </a:extLst>
          </p:cNvPr>
          <p:cNvSpPr txBox="1"/>
          <p:nvPr/>
        </p:nvSpPr>
        <p:spPr>
          <a:xfrm>
            <a:off x="102372" y="662550"/>
            <a:ext cx="1842171" cy="738664"/>
          </a:xfrm>
          <a:prstGeom prst="rect">
            <a:avLst/>
          </a:prstGeom>
          <a:noFill/>
        </p:spPr>
        <p:txBody>
          <a:bodyPr wrap="none" rtlCol="0">
            <a:spAutoFit/>
          </a:bodyPr>
          <a:lstStyle/>
          <a:p>
            <a:r>
              <a:rPr lang="en-US" sz="2400" b="1" dirty="0">
                <a:solidFill>
                  <a:schemeClr val="dk1"/>
                </a:solidFill>
              </a:rPr>
              <a:t>Presenters</a:t>
            </a:r>
            <a:r>
              <a:rPr lang="en-US" sz="1800" b="1" dirty="0">
                <a:solidFill>
                  <a:schemeClr val="dk1"/>
                </a:solidFill>
              </a:rPr>
              <a:t> </a:t>
            </a:r>
          </a:p>
          <a:p>
            <a:endParaRPr lang="en-US" sz="1800" b="1" dirty="0"/>
          </a:p>
        </p:txBody>
      </p:sp>
      <p:pic>
        <p:nvPicPr>
          <p:cNvPr id="9" name="Picture 8" descr="Alison Gammie, Ph.D. &#10;(NIGMS/NIH)">
            <a:extLst>
              <a:ext uri="{FF2B5EF4-FFF2-40B4-BE49-F238E27FC236}">
                <a16:creationId xmlns:a16="http://schemas.microsoft.com/office/drawing/2014/main" id="{38F2402C-0FF8-43E2-8A08-0F168938BFE7}"/>
              </a:ext>
            </a:extLst>
          </p:cNvPr>
          <p:cNvPicPr>
            <a:picLocks noChangeAspect="1"/>
          </p:cNvPicPr>
          <p:nvPr/>
        </p:nvPicPr>
        <p:blipFill>
          <a:blip r:embed="rId3"/>
          <a:stretch>
            <a:fillRect/>
          </a:stretch>
        </p:blipFill>
        <p:spPr>
          <a:xfrm>
            <a:off x="139819" y="1235423"/>
            <a:ext cx="1101752" cy="835945"/>
          </a:xfrm>
          <a:prstGeom prst="rect">
            <a:avLst/>
          </a:prstGeom>
        </p:spPr>
      </p:pic>
      <p:sp>
        <p:nvSpPr>
          <p:cNvPr id="15" name="TextBox 14">
            <a:extLst>
              <a:ext uri="{FF2B5EF4-FFF2-40B4-BE49-F238E27FC236}">
                <a16:creationId xmlns:a16="http://schemas.microsoft.com/office/drawing/2014/main" id="{E78C0A42-C292-4F58-8BB2-A9D8BEDE7057}"/>
              </a:ext>
            </a:extLst>
          </p:cNvPr>
          <p:cNvSpPr txBox="1"/>
          <p:nvPr/>
        </p:nvSpPr>
        <p:spPr>
          <a:xfrm>
            <a:off x="1241571" y="1391785"/>
            <a:ext cx="2026517" cy="523220"/>
          </a:xfrm>
          <a:prstGeom prst="rect">
            <a:avLst/>
          </a:prstGeom>
          <a:noFill/>
        </p:spPr>
        <p:txBody>
          <a:bodyPr wrap="none" rtlCol="0">
            <a:spAutoFit/>
          </a:bodyPr>
          <a:lstStyle/>
          <a:p>
            <a:pPr marL="127000">
              <a:buClr>
                <a:schemeClr val="dk1"/>
              </a:buClr>
              <a:buSzPts val="1600"/>
            </a:pPr>
            <a:r>
              <a:rPr lang="en-US">
                <a:solidFill>
                  <a:schemeClr val="tx1"/>
                </a:solidFill>
              </a:rPr>
              <a:t>Alison Gammie,Ph.D.</a:t>
            </a:r>
          </a:p>
          <a:p>
            <a:pPr marL="127000">
              <a:buClr>
                <a:schemeClr val="dk1"/>
              </a:buClr>
              <a:buSzPts val="1600"/>
            </a:pPr>
            <a:r>
              <a:rPr lang="en-US">
                <a:solidFill>
                  <a:schemeClr val="tx1"/>
                </a:solidFill>
              </a:rPr>
              <a:t>(NIGMS/NIH)</a:t>
            </a:r>
            <a:endParaRPr lang="en-US" dirty="0"/>
          </a:p>
        </p:txBody>
      </p:sp>
      <p:pic>
        <p:nvPicPr>
          <p:cNvPr id="10" name="Picture 9" descr="Mercedes Rubio, Ph.D. &#10; (NCATS/NIH)&#10;">
            <a:extLst>
              <a:ext uri="{FF2B5EF4-FFF2-40B4-BE49-F238E27FC236}">
                <a16:creationId xmlns:a16="http://schemas.microsoft.com/office/drawing/2014/main" id="{3D1DA97D-40B5-40ED-831F-35A6940B680F}"/>
              </a:ext>
            </a:extLst>
          </p:cNvPr>
          <p:cNvPicPr>
            <a:picLocks noChangeAspect="1"/>
          </p:cNvPicPr>
          <p:nvPr/>
        </p:nvPicPr>
        <p:blipFill>
          <a:blip r:embed="rId4"/>
          <a:stretch>
            <a:fillRect/>
          </a:stretch>
        </p:blipFill>
        <p:spPr>
          <a:xfrm>
            <a:off x="4586191" y="1274368"/>
            <a:ext cx="1058258" cy="797000"/>
          </a:xfrm>
          <a:prstGeom prst="rect">
            <a:avLst/>
          </a:prstGeom>
        </p:spPr>
      </p:pic>
      <p:sp>
        <p:nvSpPr>
          <p:cNvPr id="19" name="TextBox 18">
            <a:extLst>
              <a:ext uri="{FF2B5EF4-FFF2-40B4-BE49-F238E27FC236}">
                <a16:creationId xmlns:a16="http://schemas.microsoft.com/office/drawing/2014/main" id="{2978034E-6AD3-4CF3-B74C-F9DE4708235A}"/>
              </a:ext>
            </a:extLst>
          </p:cNvPr>
          <p:cNvSpPr txBox="1"/>
          <p:nvPr/>
        </p:nvSpPr>
        <p:spPr>
          <a:xfrm>
            <a:off x="5644449" y="1431976"/>
            <a:ext cx="2164375" cy="523220"/>
          </a:xfrm>
          <a:prstGeom prst="rect">
            <a:avLst/>
          </a:prstGeom>
          <a:noFill/>
        </p:spPr>
        <p:txBody>
          <a:bodyPr wrap="none" rtlCol="0">
            <a:spAutoFit/>
          </a:bodyPr>
          <a:lstStyle/>
          <a:p>
            <a:pPr marL="127000" lvl="0">
              <a:buClr>
                <a:schemeClr val="dk1"/>
              </a:buClr>
              <a:buSzPts val="1600"/>
            </a:pPr>
            <a:r>
              <a:rPr lang="en-US">
                <a:solidFill>
                  <a:schemeClr val="dk1"/>
                </a:solidFill>
              </a:rPr>
              <a:t>Mercedes Rubio</a:t>
            </a:r>
            <a:r>
              <a:rPr lang="en">
                <a:solidFill>
                  <a:schemeClr val="dk1"/>
                </a:solidFill>
              </a:rPr>
              <a:t>, Ph.D.</a:t>
            </a:r>
          </a:p>
          <a:p>
            <a:pPr marL="127000">
              <a:buClr>
                <a:schemeClr val="dk1"/>
              </a:buClr>
              <a:buSzPts val="1600"/>
            </a:pPr>
            <a:r>
              <a:rPr lang="en">
                <a:solidFill>
                  <a:schemeClr val="dk1"/>
                </a:solidFill>
              </a:rPr>
              <a:t>(</a:t>
            </a:r>
            <a:r>
              <a:rPr lang="en-US">
                <a:solidFill>
                  <a:schemeClr val="dk1"/>
                </a:solidFill>
              </a:rPr>
              <a:t>NCATS/NIH)</a:t>
            </a:r>
          </a:p>
        </p:txBody>
      </p:sp>
      <p:pic>
        <p:nvPicPr>
          <p:cNvPr id="8" name="Picture 7" descr="picture of Christine Pfund, Ph.D. (NRMN)">
            <a:extLst>
              <a:ext uri="{FF2B5EF4-FFF2-40B4-BE49-F238E27FC236}">
                <a16:creationId xmlns:a16="http://schemas.microsoft.com/office/drawing/2014/main" id="{2C6AACEC-F794-44A5-8C27-E0BF22A13CD3}"/>
              </a:ext>
            </a:extLst>
          </p:cNvPr>
          <p:cNvPicPr>
            <a:picLocks noChangeAspect="1"/>
          </p:cNvPicPr>
          <p:nvPr/>
        </p:nvPicPr>
        <p:blipFill>
          <a:blip r:embed="rId5"/>
          <a:stretch>
            <a:fillRect/>
          </a:stretch>
        </p:blipFill>
        <p:spPr>
          <a:xfrm>
            <a:off x="102372" y="2144203"/>
            <a:ext cx="1139199" cy="927930"/>
          </a:xfrm>
          <a:prstGeom prst="rect">
            <a:avLst/>
          </a:prstGeom>
        </p:spPr>
      </p:pic>
      <p:sp>
        <p:nvSpPr>
          <p:cNvPr id="16" name="TextBox 15">
            <a:extLst>
              <a:ext uri="{FF2B5EF4-FFF2-40B4-BE49-F238E27FC236}">
                <a16:creationId xmlns:a16="http://schemas.microsoft.com/office/drawing/2014/main" id="{80F428E1-09A2-4396-AD62-D8BF3C05E9BE}"/>
              </a:ext>
            </a:extLst>
          </p:cNvPr>
          <p:cNvSpPr txBox="1"/>
          <p:nvPr/>
        </p:nvSpPr>
        <p:spPr>
          <a:xfrm>
            <a:off x="1241571" y="2298413"/>
            <a:ext cx="2085827" cy="523220"/>
          </a:xfrm>
          <a:prstGeom prst="rect">
            <a:avLst/>
          </a:prstGeom>
          <a:noFill/>
        </p:spPr>
        <p:txBody>
          <a:bodyPr wrap="none" rtlCol="0">
            <a:spAutoFit/>
          </a:bodyPr>
          <a:lstStyle/>
          <a:p>
            <a:pPr marL="127000" lvl="0">
              <a:buClr>
                <a:schemeClr val="dk1"/>
              </a:buClr>
              <a:buSzPts val="1600"/>
            </a:pPr>
            <a:r>
              <a:rPr lang="en">
                <a:solidFill>
                  <a:schemeClr val="dk1"/>
                </a:solidFill>
              </a:rPr>
              <a:t>Christine Pfund, Ph.D.</a:t>
            </a:r>
          </a:p>
          <a:p>
            <a:pPr marL="127000" lvl="0">
              <a:buClr>
                <a:schemeClr val="dk1"/>
              </a:buClr>
              <a:buSzPts val="1600"/>
            </a:pPr>
            <a:r>
              <a:rPr lang="en">
                <a:solidFill>
                  <a:schemeClr val="dk1"/>
                </a:solidFill>
              </a:rPr>
              <a:t>(NRMN)</a:t>
            </a:r>
            <a:endParaRPr lang="en" dirty="0">
              <a:solidFill>
                <a:schemeClr val="dk1"/>
              </a:solidFill>
            </a:endParaRPr>
          </a:p>
        </p:txBody>
      </p:sp>
      <p:pic>
        <p:nvPicPr>
          <p:cNvPr id="11" name="Picture 10" descr="Nicole Redmond, M.D., Ph.D., MPH  (NHLBI/NIH)">
            <a:extLst>
              <a:ext uri="{FF2B5EF4-FFF2-40B4-BE49-F238E27FC236}">
                <a16:creationId xmlns:a16="http://schemas.microsoft.com/office/drawing/2014/main" id="{87401E89-8086-45EA-A3B5-B8808424D606}"/>
              </a:ext>
            </a:extLst>
          </p:cNvPr>
          <p:cNvPicPr>
            <a:picLocks noChangeAspect="1"/>
          </p:cNvPicPr>
          <p:nvPr/>
        </p:nvPicPr>
        <p:blipFill>
          <a:blip r:embed="rId6"/>
          <a:stretch>
            <a:fillRect/>
          </a:stretch>
        </p:blipFill>
        <p:spPr>
          <a:xfrm>
            <a:off x="4579899" y="2206558"/>
            <a:ext cx="1064550" cy="927930"/>
          </a:xfrm>
          <a:prstGeom prst="rect">
            <a:avLst/>
          </a:prstGeom>
        </p:spPr>
      </p:pic>
      <p:sp>
        <p:nvSpPr>
          <p:cNvPr id="20" name="TextBox 19">
            <a:extLst>
              <a:ext uri="{FF2B5EF4-FFF2-40B4-BE49-F238E27FC236}">
                <a16:creationId xmlns:a16="http://schemas.microsoft.com/office/drawing/2014/main" id="{9857925E-77A6-4FFF-9E90-E931AB6C72A7}"/>
              </a:ext>
            </a:extLst>
          </p:cNvPr>
          <p:cNvSpPr txBox="1"/>
          <p:nvPr/>
        </p:nvSpPr>
        <p:spPr>
          <a:xfrm>
            <a:off x="5644449" y="2346558"/>
            <a:ext cx="3161443" cy="523220"/>
          </a:xfrm>
          <a:prstGeom prst="rect">
            <a:avLst/>
          </a:prstGeom>
          <a:noFill/>
        </p:spPr>
        <p:txBody>
          <a:bodyPr wrap="none" rtlCol="0">
            <a:spAutoFit/>
          </a:bodyPr>
          <a:lstStyle/>
          <a:p>
            <a:pPr marL="127000">
              <a:buClr>
                <a:schemeClr val="dk1"/>
              </a:buClr>
              <a:buSzPts val="1600"/>
            </a:pPr>
            <a:r>
              <a:rPr lang="en-US">
                <a:solidFill>
                  <a:schemeClr val="dk1"/>
                </a:solidFill>
              </a:rPr>
              <a:t>Nicole Redmond, M.D., Ph.D., MPH</a:t>
            </a:r>
          </a:p>
          <a:p>
            <a:pPr marL="127000">
              <a:buClr>
                <a:schemeClr val="dk1"/>
              </a:buClr>
              <a:buSzPts val="1600"/>
            </a:pPr>
            <a:r>
              <a:rPr lang="en-US">
                <a:solidFill>
                  <a:schemeClr val="dk1"/>
                </a:solidFill>
              </a:rPr>
              <a:t>(NHLBI/NIH)</a:t>
            </a:r>
          </a:p>
        </p:txBody>
      </p:sp>
      <p:sp>
        <p:nvSpPr>
          <p:cNvPr id="5" name="TextBox 4">
            <a:extLst>
              <a:ext uri="{FF2B5EF4-FFF2-40B4-BE49-F238E27FC236}">
                <a16:creationId xmlns:a16="http://schemas.microsoft.com/office/drawing/2014/main" id="{D259C509-78BD-40D5-ADB8-DC1586FE67CC}"/>
              </a:ext>
            </a:extLst>
          </p:cNvPr>
          <p:cNvSpPr txBox="1"/>
          <p:nvPr/>
        </p:nvSpPr>
        <p:spPr>
          <a:xfrm>
            <a:off x="2251850" y="3518405"/>
            <a:ext cx="1848583" cy="1323439"/>
          </a:xfrm>
          <a:prstGeom prst="rect">
            <a:avLst/>
          </a:prstGeom>
          <a:noFill/>
        </p:spPr>
        <p:txBody>
          <a:bodyPr wrap="none" rtlCol="0">
            <a:spAutoFit/>
          </a:bodyPr>
          <a:lstStyle/>
          <a:p>
            <a:pPr lvl="0"/>
            <a:r>
              <a:rPr lang="sv-SE" sz="2400" b="1" dirty="0">
                <a:solidFill>
                  <a:schemeClr val="dk1"/>
                </a:solidFill>
              </a:rPr>
              <a:t>Moderator </a:t>
            </a:r>
          </a:p>
          <a:p>
            <a:pPr lvl="0"/>
            <a:endParaRPr lang="sv-SE" b="1" dirty="0">
              <a:solidFill>
                <a:schemeClr val="dk1"/>
              </a:solidFill>
            </a:endParaRPr>
          </a:p>
          <a:p>
            <a:pPr lvl="0"/>
            <a:r>
              <a:rPr lang="sv-SE" dirty="0">
                <a:solidFill>
                  <a:schemeClr val="dk1"/>
                </a:solidFill>
              </a:rPr>
              <a:t>Ericka Boone, Ph.D. </a:t>
            </a:r>
          </a:p>
          <a:p>
            <a:pPr lvl="0"/>
            <a:r>
              <a:rPr lang="sv-SE" dirty="0">
                <a:solidFill>
                  <a:schemeClr val="dk1"/>
                </a:solidFill>
              </a:rPr>
              <a:t>(OER/NIH)  </a:t>
            </a:r>
          </a:p>
          <a:p>
            <a:endParaRPr lang="en-US" dirty="0"/>
          </a:p>
        </p:txBody>
      </p:sp>
      <p:pic>
        <p:nvPicPr>
          <p:cNvPr id="12" name="Picture 11" descr="Ericka Boone, Ph.D. &#10;(OER/NIH)  &#10;">
            <a:extLst>
              <a:ext uri="{FF2B5EF4-FFF2-40B4-BE49-F238E27FC236}">
                <a16:creationId xmlns:a16="http://schemas.microsoft.com/office/drawing/2014/main" id="{34E47754-B9F7-4910-8EB9-CE730BBD0F2F}"/>
              </a:ext>
            </a:extLst>
          </p:cNvPr>
          <p:cNvPicPr>
            <a:picLocks noChangeAspect="1"/>
          </p:cNvPicPr>
          <p:nvPr/>
        </p:nvPicPr>
        <p:blipFill>
          <a:blip r:embed="rId7"/>
          <a:stretch>
            <a:fillRect/>
          </a:stretch>
        </p:blipFill>
        <p:spPr>
          <a:xfrm>
            <a:off x="4002400" y="3683663"/>
            <a:ext cx="1139200" cy="992922"/>
          </a:xfrm>
          <a:prstGeom prst="rect">
            <a:avLst/>
          </a:prstGeom>
        </p:spPr>
      </p:pic>
    </p:spTree>
    <p:extLst>
      <p:ext uri="{BB962C8B-B14F-4D97-AF65-F5344CB8AC3E}">
        <p14:creationId xmlns:p14="http://schemas.microsoft.com/office/powerpoint/2010/main" val="299913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2" name="Title 1">
            <a:extLst>
              <a:ext uri="{FF2B5EF4-FFF2-40B4-BE49-F238E27FC236}">
                <a16:creationId xmlns:a16="http://schemas.microsoft.com/office/drawing/2014/main" id="{0ABC44FC-F3B5-4B99-B62D-0C1E7E0F2F60}"/>
              </a:ext>
            </a:extLst>
          </p:cNvPr>
          <p:cNvSpPr>
            <a:spLocks noGrp="1"/>
          </p:cNvSpPr>
          <p:nvPr>
            <p:ph type="title"/>
          </p:nvPr>
        </p:nvSpPr>
        <p:spPr/>
        <p:txBody>
          <a:bodyPr/>
          <a:lstStyle/>
          <a:p>
            <a:r>
              <a:rPr lang="en-US" dirty="0"/>
              <a:t>Resources</a:t>
            </a:r>
          </a:p>
        </p:txBody>
      </p:sp>
      <p:pic>
        <p:nvPicPr>
          <p:cNvPr id="472" name="Google Shape;472;p55" descr="resources available on nrmnet.net"/>
          <p:cNvPicPr preferRelativeResize="0"/>
          <p:nvPr/>
        </p:nvPicPr>
        <p:blipFill rotWithShape="1">
          <a:blip r:embed="rId3">
            <a:alphaModFix/>
          </a:blip>
          <a:srcRect/>
          <a:stretch/>
        </p:blipFill>
        <p:spPr>
          <a:xfrm>
            <a:off x="0" y="0"/>
            <a:ext cx="4571996" cy="5143500"/>
          </a:xfrm>
          <a:prstGeom prst="rect">
            <a:avLst/>
          </a:prstGeom>
          <a:noFill/>
          <a:ln>
            <a:noFill/>
          </a:ln>
        </p:spPr>
      </p:pic>
      <p:pic>
        <p:nvPicPr>
          <p:cNvPr id="473" name="Google Shape;473;p55" descr="resources available after becoming an NRMN member"/>
          <p:cNvPicPr preferRelativeResize="0"/>
          <p:nvPr/>
        </p:nvPicPr>
        <p:blipFill rotWithShape="1">
          <a:blip r:embed="rId4">
            <a:alphaModFix/>
          </a:blip>
          <a:srcRect/>
          <a:stretch/>
        </p:blipFill>
        <p:spPr>
          <a:xfrm>
            <a:off x="4613350" y="0"/>
            <a:ext cx="4571996" cy="5143500"/>
          </a:xfrm>
          <a:prstGeom prst="rect">
            <a:avLst/>
          </a:prstGeom>
          <a:noFill/>
          <a:ln>
            <a:noFill/>
          </a:ln>
        </p:spPr>
      </p:pic>
      <p:pic>
        <p:nvPicPr>
          <p:cNvPr id="474" name="Google Shape;474;p55">
            <a:extLst>
              <a:ext uri="{C183D7F6-B498-43B3-948B-1728B52AA6E4}">
                <adec:decorative xmlns:adec="http://schemas.microsoft.com/office/drawing/2017/decorative" val="1"/>
              </a:ext>
            </a:extLst>
          </p:cNvPr>
          <p:cNvPicPr preferRelativeResize="0"/>
          <p:nvPr/>
        </p:nvPicPr>
        <p:blipFill rotWithShape="1">
          <a:blip r:embed="rId5">
            <a:alphaModFix/>
          </a:blip>
          <a:srcRect t="4514" r="81635" b="6595"/>
          <a:stretch/>
        </p:blipFill>
        <p:spPr>
          <a:xfrm>
            <a:off x="4536800" y="0"/>
            <a:ext cx="7655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How to Leverage the NRMN Network, Part 1</a:t>
            </a:r>
            <a:endParaRPr/>
          </a:p>
        </p:txBody>
      </p:sp>
      <p:sp>
        <p:nvSpPr>
          <p:cNvPr id="480" name="Google Shape;480;p56"/>
          <p:cNvSpPr txBox="1">
            <a:spLocks noGrp="1"/>
          </p:cNvSpPr>
          <p:nvPr>
            <p:ph type="body" idx="1"/>
          </p:nvPr>
        </p:nvSpPr>
        <p:spPr>
          <a:xfrm>
            <a:off x="628650" y="11406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Attend Webinars:</a:t>
            </a:r>
            <a:endParaRPr/>
          </a:p>
          <a:p>
            <a:pPr marL="457200" lvl="0" indent="-342900" algn="l" rtl="0">
              <a:lnSpc>
                <a:spcPct val="115000"/>
              </a:lnSpc>
              <a:spcBef>
                <a:spcPts val="0"/>
              </a:spcBef>
              <a:spcAft>
                <a:spcPts val="0"/>
              </a:spcAft>
              <a:buSzPts val="1800"/>
              <a:buChar char="●"/>
            </a:pPr>
            <a:r>
              <a:rPr lang="en" sz="1800"/>
              <a:t>11/5/2020, 12-1:30pm CST:  Mentoring Excellence Webinar Series</a:t>
            </a:r>
            <a:endParaRPr sz="1800"/>
          </a:p>
          <a:p>
            <a:pPr marL="914400" lvl="1" indent="-330200" algn="l" rtl="0">
              <a:lnSpc>
                <a:spcPct val="115000"/>
              </a:lnSpc>
              <a:spcBef>
                <a:spcPts val="0"/>
              </a:spcBef>
              <a:spcAft>
                <a:spcPts val="0"/>
              </a:spcAft>
              <a:buSzPts val="1600"/>
              <a:buChar char="○"/>
            </a:pPr>
            <a:r>
              <a:rPr lang="en" sz="1600" i="1"/>
              <a:t>The Trials and Tribulations of Grad School</a:t>
            </a:r>
            <a:endParaRPr sz="1600" i="1"/>
          </a:p>
          <a:p>
            <a:pPr marL="914400" lvl="1" indent="-317500" algn="l" rtl="0">
              <a:spcBef>
                <a:spcPts val="0"/>
              </a:spcBef>
              <a:spcAft>
                <a:spcPts val="0"/>
              </a:spcAft>
              <a:buSzPts val="1400"/>
              <a:buChar char="○"/>
            </a:pPr>
            <a:r>
              <a:rPr lang="en" sz="1600"/>
              <a:t>Register in Advance: </a:t>
            </a:r>
            <a:r>
              <a:rPr lang="en" sz="1600">
                <a:uFill>
                  <a:noFill/>
                </a:uFill>
                <a:hlinkClick r:id="rId3"/>
              </a:rPr>
              <a:t> </a:t>
            </a:r>
            <a:r>
              <a:rPr lang="en" sz="1600" u="sng">
                <a:solidFill>
                  <a:schemeClr val="hlink"/>
                </a:solidFill>
                <a:hlinkClick r:id="rId3"/>
              </a:rPr>
              <a:t>https://unthsc.zoom.us/webinar/register/WN_YFdB5uW-Qpq1KdZKWrb1iw</a:t>
            </a:r>
            <a:r>
              <a:rPr lang="en" sz="1600">
                <a:latin typeface="Arial"/>
                <a:ea typeface="Arial"/>
                <a:cs typeface="Arial"/>
                <a:sym typeface="Arial"/>
              </a:rPr>
              <a:t> </a:t>
            </a:r>
            <a:r>
              <a:rPr lang="en" sz="1800">
                <a:latin typeface="Arial"/>
                <a:ea typeface="Arial"/>
                <a:cs typeface="Arial"/>
                <a:sym typeface="Arial"/>
              </a:rPr>
              <a:t> </a:t>
            </a:r>
            <a:r>
              <a:rPr lang="en" sz="1100">
                <a:latin typeface="Arial"/>
                <a:ea typeface="Arial"/>
                <a:cs typeface="Arial"/>
                <a:sym typeface="Arial"/>
              </a:rPr>
              <a:t>  </a:t>
            </a:r>
            <a:endParaRPr sz="11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t>11/16/2020, 11-11:45am CST:  How to Leverage the NRMN Network Webinar</a:t>
            </a:r>
            <a:endParaRPr sz="1800"/>
          </a:p>
          <a:p>
            <a:pPr marL="914400" lvl="1" indent="-330200" algn="l" rtl="0">
              <a:lnSpc>
                <a:spcPct val="115000"/>
              </a:lnSpc>
              <a:spcBef>
                <a:spcPts val="0"/>
              </a:spcBef>
              <a:spcAft>
                <a:spcPts val="0"/>
              </a:spcAft>
              <a:buSzPts val="1600"/>
              <a:buChar char="○"/>
            </a:pPr>
            <a:r>
              <a:rPr lang="en" sz="1600"/>
              <a:t>Register in Advance: </a:t>
            </a:r>
            <a:r>
              <a:rPr lang="en" sz="1600" u="sng">
                <a:solidFill>
                  <a:schemeClr val="hlink"/>
                </a:solidFill>
                <a:hlinkClick r:id="rId4"/>
              </a:rPr>
              <a:t>https://unthsc.zoom.us/webinar/register/WN_n1z5j_WDR2q0tvJF7HSvnw</a:t>
            </a:r>
            <a:endParaRPr sz="1600" u="sng">
              <a:solidFill>
                <a:schemeClr val="hlink"/>
              </a:solidFill>
            </a:endParaRPr>
          </a:p>
          <a:p>
            <a:pPr marL="0" lvl="0" indent="0" algn="l" rtl="0">
              <a:spcBef>
                <a:spcPts val="800"/>
              </a:spcBef>
              <a:spcAft>
                <a:spcPts val="0"/>
              </a:spcAft>
              <a:buNone/>
            </a:pPr>
            <a:r>
              <a:rPr lang="en"/>
              <a:t>Stay Current:</a:t>
            </a:r>
            <a:endParaRPr/>
          </a:p>
          <a:p>
            <a:pPr marL="457200" lvl="0" indent="-342900" algn="l" rtl="0">
              <a:spcBef>
                <a:spcPts val="800"/>
              </a:spcBef>
              <a:spcAft>
                <a:spcPts val="0"/>
              </a:spcAft>
              <a:buSzPts val="1800"/>
              <a:buChar char="●"/>
            </a:pPr>
            <a:r>
              <a:rPr lang="en" sz="1800"/>
              <a:t>Share or review Diversity Funding Opportunities:  </a:t>
            </a:r>
            <a:r>
              <a:rPr lang="en" sz="1800" u="sng">
                <a:solidFill>
                  <a:schemeClr val="hlink"/>
                </a:solidFill>
                <a:hlinkClick r:id="rId5"/>
              </a:rPr>
              <a:t>https://nrmnet.net/diversity-funding-opportunities/</a:t>
            </a:r>
            <a:endParaRPr sz="1800"/>
          </a:p>
          <a:p>
            <a:pPr marL="457200" lvl="0" indent="-342900" algn="l" rtl="0">
              <a:spcBef>
                <a:spcPts val="0"/>
              </a:spcBef>
              <a:spcAft>
                <a:spcPts val="0"/>
              </a:spcAft>
              <a:buSzPts val="1800"/>
              <a:buChar char="●"/>
            </a:pPr>
            <a:r>
              <a:rPr lang="en" sz="1800"/>
              <a:t>Sign up for the NRMN Newsletter:  </a:t>
            </a:r>
            <a:r>
              <a:rPr lang="en" sz="1800" u="sng">
                <a:solidFill>
                  <a:schemeClr val="hlink"/>
                </a:solidFill>
                <a:hlinkClick r:id="rId6"/>
              </a:rPr>
              <a:t>NRMNet.net/subscribe</a:t>
            </a:r>
            <a:endParaRPr sz="1800"/>
          </a:p>
        </p:txBody>
      </p:sp>
      <p:pic>
        <p:nvPicPr>
          <p:cNvPr id="481" name="Google Shape;481;p56" descr="NRMN logo"/>
          <p:cNvPicPr preferRelativeResize="0"/>
          <p:nvPr/>
        </p:nvPicPr>
        <p:blipFill rotWithShape="1">
          <a:blip r:embed="rId7">
            <a:alphaModFix/>
          </a:blip>
          <a:srcRect/>
          <a:stretch/>
        </p:blipFill>
        <p:spPr>
          <a:xfrm>
            <a:off x="7766542" y="4195782"/>
            <a:ext cx="1222800" cy="787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How to Leverage the NRMN Network, Part 2</a:t>
            </a:r>
            <a:endParaRPr/>
          </a:p>
        </p:txBody>
      </p:sp>
      <p:sp>
        <p:nvSpPr>
          <p:cNvPr id="487" name="Google Shape;487;p57"/>
          <p:cNvSpPr txBox="1">
            <a:spLocks noGrp="1"/>
          </p:cNvSpPr>
          <p:nvPr>
            <p:ph type="body" idx="1"/>
          </p:nvPr>
        </p:nvSpPr>
        <p:spPr>
          <a:xfrm>
            <a:off x="628650" y="10644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Join MyNRMN</a:t>
            </a:r>
            <a:endParaRPr/>
          </a:p>
          <a:p>
            <a:pPr marL="457200" lvl="0" indent="-317500" algn="l" rtl="0">
              <a:spcBef>
                <a:spcPts val="800"/>
              </a:spcBef>
              <a:spcAft>
                <a:spcPts val="0"/>
              </a:spcAft>
              <a:buSzPts val="1400"/>
              <a:buChar char="●"/>
            </a:pPr>
            <a:r>
              <a:rPr lang="en"/>
              <a:t>Expand your network</a:t>
            </a:r>
            <a:endParaRPr/>
          </a:p>
          <a:p>
            <a:pPr marL="914400" lvl="1" indent="-317500" algn="l" rtl="0">
              <a:spcBef>
                <a:spcPts val="0"/>
              </a:spcBef>
              <a:spcAft>
                <a:spcPts val="0"/>
              </a:spcAft>
              <a:buSzPts val="1400"/>
              <a:buChar char="○"/>
            </a:pPr>
            <a:r>
              <a:rPr lang="en"/>
              <a:t>Connect within or outside your field for future collaborations</a:t>
            </a:r>
            <a:endParaRPr/>
          </a:p>
          <a:p>
            <a:pPr marL="457200" lvl="0" indent="-317500" algn="l" rtl="0">
              <a:spcBef>
                <a:spcPts val="0"/>
              </a:spcBef>
              <a:spcAft>
                <a:spcPts val="0"/>
              </a:spcAft>
              <a:buSzPts val="1400"/>
              <a:buChar char="●"/>
            </a:pPr>
            <a:r>
              <a:rPr lang="en"/>
              <a:t>Engage in 2 forms of mentoring:</a:t>
            </a:r>
            <a:endParaRPr/>
          </a:p>
          <a:p>
            <a:pPr marL="914400" lvl="1" indent="-317500" algn="l" rtl="0">
              <a:spcBef>
                <a:spcPts val="0"/>
              </a:spcBef>
              <a:spcAft>
                <a:spcPts val="0"/>
              </a:spcAft>
              <a:buSzPts val="1400"/>
              <a:buChar char="○"/>
            </a:pPr>
            <a:r>
              <a:rPr lang="en"/>
              <a:t>1-on-1 guided virtual mentoring focused on culturally aware mentorship</a:t>
            </a:r>
            <a:endParaRPr/>
          </a:p>
          <a:p>
            <a:pPr marL="914400" lvl="1" indent="-317500" algn="l" rtl="0">
              <a:spcBef>
                <a:spcPts val="0"/>
              </a:spcBef>
              <a:spcAft>
                <a:spcPts val="0"/>
              </a:spcAft>
              <a:buSzPts val="1400"/>
              <a:buChar char="○"/>
            </a:pPr>
            <a:r>
              <a:rPr lang="en"/>
              <a:t>Self-structured mentoring (available to both mentors &amp; mentees)</a:t>
            </a:r>
            <a:endParaRPr/>
          </a:p>
          <a:p>
            <a:pPr marL="457200" lvl="0" indent="-317500" algn="l" rtl="0">
              <a:spcBef>
                <a:spcPts val="0"/>
              </a:spcBef>
              <a:spcAft>
                <a:spcPts val="0"/>
              </a:spcAft>
              <a:buSzPts val="1400"/>
              <a:buChar char="●"/>
            </a:pPr>
            <a:r>
              <a:rPr lang="en"/>
              <a:t>Create a My Group for your organization</a:t>
            </a:r>
            <a:endParaRPr/>
          </a:p>
          <a:p>
            <a:pPr marL="914400" lvl="1" indent="-317500" algn="l" rtl="0">
              <a:spcBef>
                <a:spcPts val="0"/>
              </a:spcBef>
              <a:spcAft>
                <a:spcPts val="0"/>
              </a:spcAft>
              <a:buSzPts val="1400"/>
              <a:buChar char="○"/>
            </a:pPr>
            <a:r>
              <a:rPr lang="en"/>
              <a:t>Make a private My Group for only your members</a:t>
            </a:r>
            <a:endParaRPr/>
          </a:p>
          <a:p>
            <a:pPr marL="914400" lvl="1" indent="-317500" algn="l" rtl="0">
              <a:spcBef>
                <a:spcPts val="0"/>
              </a:spcBef>
              <a:spcAft>
                <a:spcPts val="0"/>
              </a:spcAft>
              <a:buSzPts val="1400"/>
              <a:buChar char="○"/>
            </a:pPr>
            <a:r>
              <a:rPr lang="en"/>
              <a:t>Communicate in a discussion board or through video calls</a:t>
            </a:r>
            <a:endParaRPr/>
          </a:p>
          <a:p>
            <a:pPr marL="457200" lvl="0" indent="-317500" algn="l" rtl="0">
              <a:spcBef>
                <a:spcPts val="0"/>
              </a:spcBef>
              <a:spcAft>
                <a:spcPts val="0"/>
              </a:spcAft>
              <a:buSzPts val="1400"/>
              <a:buChar char="●"/>
            </a:pPr>
            <a:r>
              <a:rPr lang="en"/>
              <a:t>Create a My Cohort for your organization to collect aggregate data</a:t>
            </a:r>
            <a:endParaRPr/>
          </a:p>
          <a:p>
            <a:pPr marL="914400" lvl="1" indent="-317500" algn="l" rtl="0">
              <a:spcBef>
                <a:spcPts val="0"/>
              </a:spcBef>
              <a:spcAft>
                <a:spcPts val="0"/>
              </a:spcAft>
              <a:buSzPts val="1400"/>
              <a:buChar char="○"/>
            </a:pPr>
            <a:r>
              <a:rPr lang="en"/>
              <a:t>Email </a:t>
            </a:r>
            <a:r>
              <a:rPr lang="en" u="sng">
                <a:solidFill>
                  <a:schemeClr val="hlink"/>
                </a:solidFill>
                <a:hlinkClick r:id="rId3"/>
              </a:rPr>
              <a:t>info@nrmnet.net</a:t>
            </a:r>
            <a:r>
              <a:rPr lang="en"/>
              <a:t> to request information</a:t>
            </a:r>
            <a:endParaRPr/>
          </a:p>
        </p:txBody>
      </p:sp>
      <p:pic>
        <p:nvPicPr>
          <p:cNvPr id="488" name="Google Shape;488;p57" descr="NRMN logo"/>
          <p:cNvPicPr preferRelativeResize="0"/>
          <p:nvPr/>
        </p:nvPicPr>
        <p:blipFill rotWithShape="1">
          <a:blip r:embed="rId4">
            <a:alphaModFix/>
          </a:blip>
          <a:srcRect/>
          <a:stretch/>
        </p:blipFill>
        <p:spPr>
          <a:xfrm>
            <a:off x="7842167" y="4309207"/>
            <a:ext cx="1222800" cy="787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8"/>
          <p:cNvSpPr txBox="1">
            <a:spLocks noGrp="1"/>
          </p:cNvSpPr>
          <p:nvPr>
            <p:ph type="title"/>
          </p:nvPr>
        </p:nvSpPr>
        <p:spPr>
          <a:xfrm>
            <a:off x="408200" y="13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t>NRMN Phase I Grantwriting Coaching Programs</a:t>
            </a:r>
            <a:endParaRPr sz="1800"/>
          </a:p>
        </p:txBody>
      </p:sp>
      <p:pic>
        <p:nvPicPr>
          <p:cNvPr id="494" name="Google Shape;494;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99300" y="641375"/>
            <a:ext cx="6629601" cy="4341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9"/>
          <p:cNvSpPr txBox="1">
            <a:spLocks noGrp="1"/>
          </p:cNvSpPr>
          <p:nvPr>
            <p:ph type="title"/>
          </p:nvPr>
        </p:nvSpPr>
        <p:spPr>
          <a:xfrm>
            <a:off x="244150" y="13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b="1"/>
              <a:t>NRMN Phase 1 Grantwriting Coaching Programs</a:t>
            </a:r>
            <a:endParaRPr sz="2700" b="1"/>
          </a:p>
          <a:p>
            <a:pPr marL="0" lvl="0" indent="0" algn="l" rtl="0">
              <a:spcBef>
                <a:spcPts val="0"/>
              </a:spcBef>
              <a:spcAft>
                <a:spcPts val="0"/>
              </a:spcAft>
              <a:buNone/>
            </a:pPr>
            <a:r>
              <a:rPr lang="en" sz="1600" b="1" i="1"/>
              <a:t>By the Numbers (Data as of March 31, 2019)</a:t>
            </a:r>
            <a:endParaRPr sz="2300" b="1"/>
          </a:p>
        </p:txBody>
      </p:sp>
      <p:pic>
        <p:nvPicPr>
          <p:cNvPr id="500" name="Google Shape;500;p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13063" y="1092925"/>
            <a:ext cx="5582786" cy="3820974"/>
          </a:xfrm>
          <a:prstGeom prst="rect">
            <a:avLst/>
          </a:prstGeom>
          <a:noFill/>
          <a:ln>
            <a:noFill/>
          </a:ln>
        </p:spPr>
      </p:pic>
      <p:pic>
        <p:nvPicPr>
          <p:cNvPr id="501" name="Google Shape;501;p59" descr="NRMN logo"/>
          <p:cNvPicPr preferRelativeResize="0"/>
          <p:nvPr/>
        </p:nvPicPr>
        <p:blipFill rotWithShape="1">
          <a:blip r:embed="rId4">
            <a:alphaModFix/>
          </a:blip>
          <a:srcRect/>
          <a:stretch/>
        </p:blipFill>
        <p:spPr>
          <a:xfrm>
            <a:off x="7842167" y="4309207"/>
            <a:ext cx="1222800" cy="787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0"/>
          <p:cNvSpPr txBox="1">
            <a:spLocks noGrp="1"/>
          </p:cNvSpPr>
          <p:nvPr>
            <p:ph type="title"/>
          </p:nvPr>
        </p:nvSpPr>
        <p:spPr>
          <a:xfrm>
            <a:off x="311700" y="194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t>NRMN Phase II Opportunities to Enroll in GCPs (U01 Studies)</a:t>
            </a:r>
            <a:endParaRPr sz="2200" b="1"/>
          </a:p>
        </p:txBody>
      </p:sp>
      <p:pic>
        <p:nvPicPr>
          <p:cNvPr id="508" name="Google Shape;508;p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70200" y="756625"/>
            <a:ext cx="8520601" cy="1723455"/>
          </a:xfrm>
          <a:prstGeom prst="rect">
            <a:avLst/>
          </a:prstGeom>
          <a:noFill/>
          <a:ln>
            <a:noFill/>
          </a:ln>
        </p:spPr>
      </p:pic>
      <p:graphicFrame>
        <p:nvGraphicFramePr>
          <p:cNvPr id="509" name="Google Shape;509;p60"/>
          <p:cNvGraphicFramePr/>
          <p:nvPr>
            <p:extLst>
              <p:ext uri="{D42A27DB-BD31-4B8C-83A1-F6EECF244321}">
                <p14:modId xmlns:p14="http://schemas.microsoft.com/office/powerpoint/2010/main" val="314372588"/>
              </p:ext>
            </p:extLst>
          </p:nvPr>
        </p:nvGraphicFramePr>
        <p:xfrm>
          <a:off x="270200" y="2644300"/>
          <a:ext cx="8520600" cy="1804322"/>
        </p:xfrm>
        <a:graphic>
          <a:graphicData uri="http://schemas.openxmlformats.org/drawingml/2006/table">
            <a:tbl>
              <a:tblPr firstRow="1">
                <a:noFill/>
                <a:tableStyleId>{F7B28D51-DBC8-4D19-8DFD-40774979FDDB}</a:tableStyleId>
              </a:tblPr>
              <a:tblGrid>
                <a:gridCol w="3504650">
                  <a:extLst>
                    <a:ext uri="{9D8B030D-6E8A-4147-A177-3AD203B41FA5}">
                      <a16:colId xmlns:a16="http://schemas.microsoft.com/office/drawing/2014/main" val="20000"/>
                    </a:ext>
                  </a:extLst>
                </a:gridCol>
                <a:gridCol w="5015950">
                  <a:extLst>
                    <a:ext uri="{9D8B030D-6E8A-4147-A177-3AD203B41FA5}">
                      <a16:colId xmlns:a16="http://schemas.microsoft.com/office/drawing/2014/main" val="20001"/>
                    </a:ext>
                  </a:extLst>
                </a:gridCol>
              </a:tblGrid>
              <a:tr h="804100">
                <a:tc>
                  <a:txBody>
                    <a:bodyPr/>
                    <a:lstStyle/>
                    <a:p>
                      <a:pPr marL="0" lvl="0" indent="0" algn="l" rtl="0">
                        <a:lnSpc>
                          <a:spcPct val="115000"/>
                        </a:lnSpc>
                        <a:spcBef>
                          <a:spcPts val="0"/>
                        </a:spcBef>
                        <a:spcAft>
                          <a:spcPts val="0"/>
                        </a:spcAft>
                        <a:buClr>
                          <a:schemeClr val="dk1"/>
                        </a:buClr>
                        <a:buSzPts val="1100"/>
                        <a:buFont typeface="Arial"/>
                        <a:buNone/>
                      </a:pPr>
                      <a:r>
                        <a:rPr lang="en" sz="1600"/>
                        <a:t>University of Utah Grant Writing Coaching Group Study</a:t>
                      </a:r>
                      <a:endParaRPr sz="1600"/>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600">
                          <a:solidFill>
                            <a:schemeClr val="dk1"/>
                          </a:solidFill>
                        </a:rPr>
                        <a:t>Information can be found at: </a:t>
                      </a:r>
                      <a:r>
                        <a:rPr lang="en" sz="1600" u="sng">
                          <a:solidFill>
                            <a:schemeClr val="hlink"/>
                          </a:solidFill>
                          <a:hlinkClick r:id="rId4"/>
                        </a:rPr>
                        <a:t>https://nrmnet.net/university-of-utah-nrmn-u01/</a:t>
                      </a:r>
                      <a:r>
                        <a:rPr lang="en" sz="1600">
                          <a:solidFill>
                            <a:schemeClr val="dk1"/>
                          </a:solidFill>
                        </a:rPr>
                        <a:t> </a:t>
                      </a:r>
                      <a:r>
                        <a:rPr lang="en" sz="1600">
                          <a:solidFill>
                            <a:schemeClr val="dk2"/>
                          </a:solidFill>
                        </a:rPr>
                        <a:t> </a:t>
                      </a:r>
                      <a:r>
                        <a:rPr lang="en" sz="1600" b="1">
                          <a:solidFill>
                            <a:schemeClr val="dk2"/>
                          </a:solidFill>
                        </a:rPr>
                        <a:t> </a:t>
                      </a:r>
                      <a:endParaRPr sz="160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 sz="1600"/>
                        <a:t>Morehouse School of Medicine Grant Writing Coaching Group Study</a:t>
                      </a:r>
                      <a:endParaRPr sz="1600"/>
                    </a:p>
                  </a:txBody>
                  <a:tcPr marL="91425" marR="91425" marT="91425" marB="91425"/>
                </a:tc>
                <a:tc>
                  <a:txBody>
                    <a:bodyPr/>
                    <a:lstStyle/>
                    <a:p>
                      <a:pPr marL="0" lvl="0" indent="0" algn="l" rtl="0">
                        <a:lnSpc>
                          <a:spcPct val="115000"/>
                        </a:lnSpc>
                        <a:spcBef>
                          <a:spcPts val="0"/>
                        </a:spcBef>
                        <a:spcAft>
                          <a:spcPts val="1000"/>
                        </a:spcAft>
                        <a:buNone/>
                      </a:pPr>
                      <a:r>
                        <a:rPr lang="en" sz="1600">
                          <a:solidFill>
                            <a:schemeClr val="dk1"/>
                          </a:solidFill>
                        </a:rPr>
                        <a:t>Contact Kimberly Lawson, NRMN SETH Project Manager, at (404)756-5288 or </a:t>
                      </a:r>
                      <a:r>
                        <a:rPr lang="en" sz="1600" u="sng">
                          <a:solidFill>
                            <a:schemeClr val="accent5"/>
                          </a:solidFill>
                          <a:hlinkClick r:id="rId5">
                            <a:extLst>
                              <a:ext uri="{A12FA001-AC4F-418D-AE19-62706E023703}">
                                <ahyp:hlinkClr xmlns:ahyp="http://schemas.microsoft.com/office/drawing/2018/hyperlinkcolor" val="tx"/>
                              </a:ext>
                            </a:extLst>
                          </a:hlinkClick>
                        </a:rPr>
                        <a:t>NRMN.SETH@gmail.com</a:t>
                      </a:r>
                      <a:r>
                        <a:rPr lang="en" sz="1600">
                          <a:solidFill>
                            <a:schemeClr val="dk1"/>
                          </a:solidFill>
                        </a:rPr>
                        <a:t> </a:t>
                      </a:r>
                      <a:endParaRPr sz="1600" b="1">
                        <a:solidFill>
                          <a:schemeClr val="dk1"/>
                        </a:solidFill>
                      </a:endParaRPr>
                    </a:p>
                  </a:txBody>
                  <a:tcPr marL="91425" marR="91425" marT="91425" marB="91425"/>
                </a:tc>
                <a:extLst>
                  <a:ext uri="{0D108BD9-81ED-4DB2-BD59-A6C34878D82A}">
                    <a16:rowId xmlns:a16="http://schemas.microsoft.com/office/drawing/2014/main" val="10001"/>
                  </a:ext>
                </a:extLst>
              </a:tr>
            </a:tbl>
          </a:graphicData>
        </a:graphic>
      </p:graphicFrame>
      <p:pic>
        <p:nvPicPr>
          <p:cNvPr id="510" name="Google Shape;510;p6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8175706" y="4600202"/>
            <a:ext cx="889267" cy="572700"/>
          </a:xfrm>
          <a:prstGeom prst="rect">
            <a:avLst/>
          </a:prstGeom>
          <a:noFill/>
          <a:ln>
            <a:noFill/>
          </a:ln>
        </p:spPr>
      </p:pic>
      <p:sp>
        <p:nvSpPr>
          <p:cNvPr id="3" name="Text Placeholder 2">
            <a:extLst>
              <a:ext uri="{FF2B5EF4-FFF2-40B4-BE49-F238E27FC236}">
                <a16:creationId xmlns:a16="http://schemas.microsoft.com/office/drawing/2014/main" id="{E8873242-331F-4D93-A5D8-193359C4D5DD}"/>
              </a:ext>
            </a:extLst>
          </p:cNvPr>
          <p:cNvSpPr>
            <a:spLocks noGrp="1"/>
          </p:cNvSpPr>
          <p:nvPr>
            <p:ph type="body"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NRMN Grantwriting Coaching Program: </a:t>
            </a:r>
            <a:br>
              <a:rPr lang="en"/>
            </a:br>
            <a:r>
              <a:rPr lang="en"/>
              <a:t>Morehouse School of Medicine</a:t>
            </a:r>
            <a:endParaRPr/>
          </a:p>
        </p:txBody>
      </p:sp>
      <p:sp>
        <p:nvSpPr>
          <p:cNvPr id="516" name="Google Shape;516;p61"/>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457200" lvl="0" indent="-320675" algn="l" rtl="0">
              <a:spcBef>
                <a:spcPts val="0"/>
              </a:spcBef>
              <a:spcAft>
                <a:spcPts val="0"/>
              </a:spcAft>
              <a:buClr>
                <a:schemeClr val="dk1"/>
              </a:buClr>
              <a:buSzPts val="1450"/>
              <a:buChar char="●"/>
            </a:pPr>
            <a:r>
              <a:rPr lang="en" sz="1450" b="1">
                <a:solidFill>
                  <a:schemeClr val="dk1"/>
                </a:solidFill>
              </a:rPr>
              <a:t>Study Title:</a:t>
            </a:r>
            <a:r>
              <a:rPr lang="en" sz="1450">
                <a:solidFill>
                  <a:schemeClr val="dk1"/>
                </a:solidFill>
              </a:rPr>
              <a:t> A Randomized Controlled Study to Test the Effectiveness of Development Network Coaching in the Career Advancement of Diverse Early Stage Investigators </a:t>
            </a:r>
            <a:br>
              <a:rPr lang="en" sz="1450">
                <a:solidFill>
                  <a:schemeClr val="dk1"/>
                </a:solidFill>
              </a:rPr>
            </a:br>
            <a:r>
              <a:rPr lang="en" sz="1450">
                <a:solidFill>
                  <a:schemeClr val="dk1"/>
                </a:solidFill>
              </a:rPr>
              <a:t>(PI: Elizabeth O. Ofili, Morehouse School of Medicine)</a:t>
            </a:r>
            <a:endParaRPr sz="1450">
              <a:solidFill>
                <a:schemeClr val="dk1"/>
              </a:solidFill>
            </a:endParaRPr>
          </a:p>
          <a:p>
            <a:pPr marL="457200" lvl="0" indent="-320675" algn="l" rtl="0">
              <a:spcBef>
                <a:spcPts val="1000"/>
              </a:spcBef>
              <a:spcAft>
                <a:spcPts val="0"/>
              </a:spcAft>
              <a:buClr>
                <a:schemeClr val="dk1"/>
              </a:buClr>
              <a:buSzPts val="1450"/>
              <a:buChar char="●"/>
            </a:pPr>
            <a:r>
              <a:rPr lang="en" sz="1450" b="1">
                <a:solidFill>
                  <a:schemeClr val="dk1"/>
                </a:solidFill>
              </a:rPr>
              <a:t>Program Overview:</a:t>
            </a:r>
            <a:r>
              <a:rPr lang="en" sz="1450">
                <a:solidFill>
                  <a:schemeClr val="dk1"/>
                </a:solidFill>
              </a:rPr>
              <a:t> Structured grant writing plus developmental network coaching intervention that includes: grant writing coaching, peer-to-peer mentoring, bi-weekly proposal review sessions, access to the Health Equity Learning Collaboratory, and a mock study section with expert review panel. </a:t>
            </a:r>
            <a:endParaRPr sz="1450">
              <a:solidFill>
                <a:schemeClr val="dk1"/>
              </a:solidFill>
            </a:endParaRPr>
          </a:p>
          <a:p>
            <a:pPr marL="457200" lvl="0" indent="-320675" algn="l" rtl="0">
              <a:spcBef>
                <a:spcPts val="1000"/>
              </a:spcBef>
              <a:spcAft>
                <a:spcPts val="0"/>
              </a:spcAft>
              <a:buClr>
                <a:schemeClr val="dk1"/>
              </a:buClr>
              <a:buSzPts val="1450"/>
              <a:buChar char="●"/>
            </a:pPr>
            <a:r>
              <a:rPr lang="en" sz="1450" b="1">
                <a:solidFill>
                  <a:schemeClr val="dk1"/>
                </a:solidFill>
              </a:rPr>
              <a:t>Program Length: </a:t>
            </a:r>
            <a:r>
              <a:rPr lang="en" sz="1450">
                <a:solidFill>
                  <a:schemeClr val="dk1"/>
                </a:solidFill>
              </a:rPr>
              <a:t>9 months (Cohort 3: February - October, 2021)</a:t>
            </a:r>
            <a:endParaRPr sz="1450">
              <a:solidFill>
                <a:schemeClr val="dk1"/>
              </a:solidFill>
            </a:endParaRPr>
          </a:p>
          <a:p>
            <a:pPr marL="457200" lvl="0" indent="-320675" algn="l" rtl="0">
              <a:spcBef>
                <a:spcPts val="1000"/>
              </a:spcBef>
              <a:spcAft>
                <a:spcPts val="0"/>
              </a:spcAft>
              <a:buClr>
                <a:schemeClr val="dk1"/>
              </a:buClr>
              <a:buSzPts val="1450"/>
              <a:buChar char="●"/>
            </a:pPr>
            <a:r>
              <a:rPr lang="en" sz="1450" b="1">
                <a:solidFill>
                  <a:schemeClr val="dk1"/>
                </a:solidFill>
              </a:rPr>
              <a:t>Who can apply? </a:t>
            </a:r>
            <a:r>
              <a:rPr lang="en" sz="1450">
                <a:solidFill>
                  <a:schemeClr val="dk1"/>
                </a:solidFill>
              </a:rPr>
              <a:t>Early stage investigators (faculty, postdocs, and new NIH investigators) who plan on submitting an NIH grant application within 12 months of program completion</a:t>
            </a:r>
            <a:endParaRPr sz="1450">
              <a:solidFill>
                <a:schemeClr val="dk1"/>
              </a:solidFill>
            </a:endParaRPr>
          </a:p>
          <a:p>
            <a:pPr marL="457200" lvl="0" indent="-320675" algn="l" rtl="0">
              <a:spcBef>
                <a:spcPts val="1000"/>
              </a:spcBef>
              <a:spcAft>
                <a:spcPts val="0"/>
              </a:spcAft>
              <a:buClr>
                <a:schemeClr val="dk1"/>
              </a:buClr>
              <a:buSzPts val="1450"/>
              <a:buChar char="●"/>
            </a:pPr>
            <a:r>
              <a:rPr lang="en" sz="1450" b="1">
                <a:solidFill>
                  <a:schemeClr val="dk1"/>
                </a:solidFill>
              </a:rPr>
              <a:t>Application Deadline: </a:t>
            </a:r>
            <a:r>
              <a:rPr lang="en" sz="1450">
                <a:solidFill>
                  <a:schemeClr val="dk1"/>
                </a:solidFill>
              </a:rPr>
              <a:t>Rolling</a:t>
            </a:r>
            <a:endParaRPr sz="1450">
              <a:solidFill>
                <a:schemeClr val="dk1"/>
              </a:solidFill>
            </a:endParaRPr>
          </a:p>
          <a:p>
            <a:pPr marL="457200" lvl="0" indent="-320675" algn="l" rtl="0">
              <a:spcBef>
                <a:spcPts val="1000"/>
              </a:spcBef>
              <a:spcAft>
                <a:spcPts val="0"/>
              </a:spcAft>
              <a:buClr>
                <a:schemeClr val="dk1"/>
              </a:buClr>
              <a:buSzPts val="1450"/>
              <a:buChar char="●"/>
            </a:pPr>
            <a:r>
              <a:rPr lang="en" sz="1450" b="1">
                <a:solidFill>
                  <a:schemeClr val="dk1"/>
                </a:solidFill>
              </a:rPr>
              <a:t>Questions?</a:t>
            </a:r>
            <a:r>
              <a:rPr lang="en" sz="1450">
                <a:solidFill>
                  <a:schemeClr val="dk1"/>
                </a:solidFill>
              </a:rPr>
              <a:t> Contact Kimberly Lawson, NRMN SETH Project Manager, at (404)756-5288 or </a:t>
            </a:r>
            <a:r>
              <a:rPr lang="en" sz="1450" u="sng">
                <a:solidFill>
                  <a:schemeClr val="hlink"/>
                </a:solidFill>
                <a:hlinkClick r:id="rId3"/>
              </a:rPr>
              <a:t>NRMN.SETH@gmail.com</a:t>
            </a:r>
            <a:r>
              <a:rPr lang="en" sz="1450">
                <a:solidFill>
                  <a:schemeClr val="dk1"/>
                </a:solidFill>
              </a:rPr>
              <a:t> </a:t>
            </a:r>
            <a:endParaRPr sz="1450">
              <a:solidFill>
                <a:schemeClr val="dk1"/>
              </a:solidFill>
            </a:endParaRPr>
          </a:p>
          <a:p>
            <a:pPr marL="0" lvl="0" indent="0" algn="l" rtl="0">
              <a:spcBef>
                <a:spcPts val="1000"/>
              </a:spcBef>
              <a:spcAft>
                <a:spcPts val="1000"/>
              </a:spcAft>
              <a:buNone/>
            </a:pPr>
            <a:endParaRPr sz="1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NRMN Grantwriting Coaching Program: </a:t>
            </a:r>
            <a:br>
              <a:rPr lang="en"/>
            </a:br>
            <a:r>
              <a:rPr lang="en"/>
              <a:t>University of Utah</a:t>
            </a:r>
            <a:endParaRPr/>
          </a:p>
        </p:txBody>
      </p:sp>
      <p:sp>
        <p:nvSpPr>
          <p:cNvPr id="522" name="Google Shape;522;p62"/>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457200" lvl="0" indent="-320675" algn="l" rtl="0">
              <a:spcBef>
                <a:spcPts val="0"/>
              </a:spcBef>
              <a:spcAft>
                <a:spcPts val="0"/>
              </a:spcAft>
              <a:buClr>
                <a:schemeClr val="dk1"/>
              </a:buClr>
              <a:buSzPts val="1450"/>
              <a:buChar char="●"/>
            </a:pPr>
            <a:r>
              <a:rPr lang="en" sz="1450" b="1">
                <a:solidFill>
                  <a:schemeClr val="dk1"/>
                </a:solidFill>
              </a:rPr>
              <a:t>Study Title: </a:t>
            </a:r>
            <a:r>
              <a:rPr lang="en" sz="1450">
                <a:solidFill>
                  <a:schemeClr val="dk1"/>
                </a:solidFill>
              </a:rPr>
              <a:t>Enhanced Grant Writing Coaching Intervention for a Diverse Biomedical Workforce (PI: Kolawole S. Okuyemi, University of Utah)</a:t>
            </a:r>
            <a:endParaRPr sz="1450">
              <a:solidFill>
                <a:schemeClr val="dk1"/>
              </a:solidFill>
            </a:endParaRPr>
          </a:p>
          <a:p>
            <a:pPr marL="457200" lvl="0" indent="-320675" algn="l" rtl="0">
              <a:spcBef>
                <a:spcPts val="1000"/>
              </a:spcBef>
              <a:spcAft>
                <a:spcPts val="0"/>
              </a:spcAft>
              <a:buClr>
                <a:schemeClr val="dk1"/>
              </a:buClr>
              <a:buSzPts val="1450"/>
              <a:buChar char="●"/>
            </a:pPr>
            <a:r>
              <a:rPr lang="en" sz="1450" b="1">
                <a:solidFill>
                  <a:schemeClr val="dk1"/>
                </a:solidFill>
              </a:rPr>
              <a:t>Program Overview:</a:t>
            </a:r>
            <a:r>
              <a:rPr lang="en" sz="1450">
                <a:solidFill>
                  <a:schemeClr val="dk1"/>
                </a:solidFill>
              </a:rPr>
              <a:t> Grant writing skills training for underrepresented junior investigators to enhance their productivity and independence that includes: 2-day kickoff event, group coaching sessions, and a mock study section.</a:t>
            </a:r>
            <a:endParaRPr sz="1450">
              <a:solidFill>
                <a:schemeClr val="dk1"/>
              </a:solidFill>
            </a:endParaRPr>
          </a:p>
          <a:p>
            <a:pPr marL="457200" lvl="0" indent="-320675" algn="l" rtl="0">
              <a:spcBef>
                <a:spcPts val="1000"/>
              </a:spcBef>
              <a:spcAft>
                <a:spcPts val="0"/>
              </a:spcAft>
              <a:buClr>
                <a:schemeClr val="dk1"/>
              </a:buClr>
              <a:buSzPts val="1450"/>
              <a:buChar char="●"/>
            </a:pPr>
            <a:r>
              <a:rPr lang="en" sz="1450" b="1">
                <a:solidFill>
                  <a:schemeClr val="dk1"/>
                </a:solidFill>
              </a:rPr>
              <a:t>Program Length: </a:t>
            </a:r>
            <a:r>
              <a:rPr lang="en" sz="1450">
                <a:solidFill>
                  <a:schemeClr val="dk1"/>
                </a:solidFill>
              </a:rPr>
              <a:t>5 months (Cohort 3: January - May 2021)</a:t>
            </a:r>
            <a:endParaRPr sz="1450">
              <a:solidFill>
                <a:schemeClr val="dk1"/>
              </a:solidFill>
            </a:endParaRPr>
          </a:p>
          <a:p>
            <a:pPr marL="457200" lvl="0" indent="-320675" algn="l" rtl="0">
              <a:spcBef>
                <a:spcPts val="1000"/>
              </a:spcBef>
              <a:spcAft>
                <a:spcPts val="0"/>
              </a:spcAft>
              <a:buClr>
                <a:schemeClr val="dk1"/>
              </a:buClr>
              <a:buSzPts val="1450"/>
              <a:buChar char="●"/>
            </a:pPr>
            <a:r>
              <a:rPr lang="en" sz="1450" b="1">
                <a:solidFill>
                  <a:schemeClr val="dk1"/>
                </a:solidFill>
              </a:rPr>
              <a:t>Who can apply?</a:t>
            </a:r>
            <a:r>
              <a:rPr lang="en" sz="1450">
                <a:solidFill>
                  <a:schemeClr val="dk1"/>
                </a:solidFill>
              </a:rPr>
              <a:t> Advanced postdoctoral fellows or faculty on a career trajectory to become an NIH-funded independent investigator who are actively developing a new or revised K-, R- or SC-series NIH proposal (or similar national-level proposal) with an intended submission date 6-10 months after the program kickoff. </a:t>
            </a:r>
            <a:endParaRPr sz="1450">
              <a:solidFill>
                <a:schemeClr val="dk1"/>
              </a:solidFill>
            </a:endParaRPr>
          </a:p>
          <a:p>
            <a:pPr marL="457200" lvl="0" indent="-320675" algn="l" rtl="0">
              <a:spcBef>
                <a:spcPts val="1000"/>
              </a:spcBef>
              <a:spcAft>
                <a:spcPts val="0"/>
              </a:spcAft>
              <a:buClr>
                <a:schemeClr val="dk1"/>
              </a:buClr>
              <a:buSzPts val="1450"/>
              <a:buChar char="●"/>
            </a:pPr>
            <a:r>
              <a:rPr lang="en" sz="1450" b="1">
                <a:solidFill>
                  <a:schemeClr val="dk1"/>
                </a:solidFill>
              </a:rPr>
              <a:t>Application Deadline:</a:t>
            </a:r>
            <a:r>
              <a:rPr lang="en" sz="1450">
                <a:solidFill>
                  <a:schemeClr val="dk1"/>
                </a:solidFill>
              </a:rPr>
              <a:t> Cohort 3 is October 30; Cohorts 4-6 are TBD</a:t>
            </a:r>
            <a:endParaRPr sz="1450">
              <a:solidFill>
                <a:schemeClr val="dk1"/>
              </a:solidFill>
            </a:endParaRPr>
          </a:p>
          <a:p>
            <a:pPr marL="457200" lvl="0" indent="-320675" algn="l" rtl="0">
              <a:spcBef>
                <a:spcPts val="1000"/>
              </a:spcBef>
              <a:spcAft>
                <a:spcPts val="1000"/>
              </a:spcAft>
              <a:buClr>
                <a:schemeClr val="dk1"/>
              </a:buClr>
              <a:buSzPts val="1450"/>
              <a:buChar char="●"/>
            </a:pPr>
            <a:r>
              <a:rPr lang="en" sz="1450" b="1">
                <a:solidFill>
                  <a:schemeClr val="dk1"/>
                </a:solidFill>
              </a:rPr>
              <a:t>Questions? </a:t>
            </a:r>
            <a:r>
              <a:rPr lang="en" sz="1450">
                <a:solidFill>
                  <a:schemeClr val="dk1"/>
                </a:solidFill>
              </a:rPr>
              <a:t>Contact </a:t>
            </a:r>
            <a:r>
              <a:rPr lang="en" sz="1450" u="sng">
                <a:solidFill>
                  <a:schemeClr val="hlink"/>
                </a:solidFill>
                <a:hlinkClick r:id="rId3"/>
              </a:rPr>
              <a:t>NRMNUtah@utah.edu</a:t>
            </a:r>
            <a:r>
              <a:rPr lang="en" sz="1450">
                <a:solidFill>
                  <a:schemeClr val="dk1"/>
                </a:solidFill>
              </a:rPr>
              <a:t> or visit the study info page on NRMNet: </a:t>
            </a:r>
            <a:r>
              <a:rPr lang="en" sz="1450" u="sng">
                <a:solidFill>
                  <a:schemeClr val="hlink"/>
                </a:solidFill>
                <a:hlinkClick r:id="rId4"/>
              </a:rPr>
              <a:t>https://nrmnet.net/university-of-utah-nrmn-u01/</a:t>
            </a:r>
            <a:r>
              <a:rPr lang="en" sz="1450">
                <a:solidFill>
                  <a:schemeClr val="dk1"/>
                </a:solidFill>
              </a:rPr>
              <a:t> </a:t>
            </a:r>
            <a:endParaRPr sz="145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Acknowledgements</a:t>
            </a:r>
            <a:endParaRPr/>
          </a:p>
        </p:txBody>
      </p:sp>
      <p:sp>
        <p:nvSpPr>
          <p:cNvPr id="528" name="Google Shape;528;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NRMN Phase I (2014 - 2019): </a:t>
            </a:r>
            <a:endParaRPr b="1">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U54GM119023</a:t>
            </a:r>
            <a:endParaRPr>
              <a:solidFill>
                <a:srgbClr val="000000"/>
              </a:solidFill>
            </a:endParaRPr>
          </a:p>
          <a:p>
            <a:pPr marL="0" lvl="0" indent="0" algn="l" rtl="0">
              <a:spcBef>
                <a:spcPts val="1600"/>
              </a:spcBef>
              <a:spcAft>
                <a:spcPts val="0"/>
              </a:spcAft>
              <a:buNone/>
            </a:pPr>
            <a:r>
              <a:rPr lang="en" b="1">
                <a:solidFill>
                  <a:srgbClr val="000000"/>
                </a:solidFill>
              </a:rPr>
              <a:t>NRMN Phase II (2019 - 2024): </a:t>
            </a:r>
            <a:endParaRPr b="1">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U24GM132176 (Coordination Center)</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U24GM132217 (Resource Center)</a:t>
            </a: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Extra Slides</a:t>
            </a:r>
            <a:endParaRPr/>
          </a:p>
        </p:txBody>
      </p:sp>
      <p:sp>
        <p:nvSpPr>
          <p:cNvPr id="534" name="Google Shape;534;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Session Goals:</a:t>
            </a:r>
            <a:endParaRPr sz="3000" b="1"/>
          </a:p>
        </p:txBody>
      </p:sp>
      <p:sp>
        <p:nvSpPr>
          <p:cNvPr id="214" name="Google Shape;214;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600">
                <a:solidFill>
                  <a:schemeClr val="dk1"/>
                </a:solidFill>
              </a:rPr>
              <a:t>Mentorship has been shown to be critical for the advancement of biomedical researchers. In this session, you will hear about national efforts to advance the science of mentorship. This session will help mentors and mentees improve their practice and expand their mentoring networks to advance their careers.</a:t>
            </a:r>
            <a:endParaRPr sz="1600">
              <a:solidFill>
                <a:schemeClr val="dk1"/>
              </a:solidFill>
            </a:endParaRPr>
          </a:p>
          <a:p>
            <a:pPr marL="0" lvl="0" indent="0" algn="l" rtl="0">
              <a:spcBef>
                <a:spcPts val="1200"/>
              </a:spcBef>
              <a:spcAft>
                <a:spcPts val="0"/>
              </a:spcAft>
              <a:buClr>
                <a:schemeClr val="dk1"/>
              </a:buClr>
              <a:buSzPts val="1100"/>
              <a:buFont typeface="Arial"/>
              <a:buNone/>
            </a:pPr>
            <a:r>
              <a:rPr lang="en" sz="1600" b="1">
                <a:solidFill>
                  <a:schemeClr val="dk1"/>
                </a:solidFill>
              </a:rPr>
              <a:t> </a:t>
            </a:r>
            <a:endParaRPr sz="1600" b="1">
              <a:solidFill>
                <a:schemeClr val="dk1"/>
              </a:solidFill>
            </a:endParaRPr>
          </a:p>
          <a:p>
            <a:pPr marL="0" lvl="0" indent="0" algn="l" rtl="0">
              <a:spcBef>
                <a:spcPts val="1200"/>
              </a:spcBef>
              <a:spcAft>
                <a:spcPts val="0"/>
              </a:spcAft>
              <a:buClr>
                <a:schemeClr val="dk1"/>
              </a:buClr>
              <a:buSzPts val="1100"/>
              <a:buFont typeface="Arial"/>
              <a:buNone/>
            </a:pPr>
            <a:r>
              <a:rPr lang="en" sz="1600" b="1">
                <a:solidFill>
                  <a:schemeClr val="dk1"/>
                </a:solidFill>
              </a:rPr>
              <a:t>Objectives:</a:t>
            </a:r>
            <a:endParaRPr sz="1600" b="1">
              <a:solidFill>
                <a:schemeClr val="dk1"/>
              </a:solidFill>
            </a:endParaRPr>
          </a:p>
          <a:p>
            <a:pPr marL="0" lvl="0" indent="0" algn="l" rtl="0">
              <a:spcBef>
                <a:spcPts val="1200"/>
              </a:spcBef>
              <a:spcAft>
                <a:spcPts val="0"/>
              </a:spcAft>
              <a:buClr>
                <a:schemeClr val="dk1"/>
              </a:buClr>
              <a:buSzPts val="1100"/>
              <a:buFont typeface="Arial"/>
              <a:buNone/>
            </a:pPr>
            <a:r>
              <a:rPr lang="en" sz="1600">
                <a:solidFill>
                  <a:schemeClr val="dk1"/>
                </a:solidFill>
              </a:rPr>
              <a:t>Upon completion of this session, participants will be motivated to:</a:t>
            </a:r>
            <a:endParaRPr sz="1600">
              <a:solidFill>
                <a:schemeClr val="dk1"/>
              </a:solidFill>
            </a:endParaRPr>
          </a:p>
          <a:p>
            <a:pPr marL="457200" lvl="0" indent="-330200" algn="l" rtl="0">
              <a:spcBef>
                <a:spcPts val="1200"/>
              </a:spcBef>
              <a:spcAft>
                <a:spcPts val="0"/>
              </a:spcAft>
              <a:buClr>
                <a:schemeClr val="dk1"/>
              </a:buClr>
              <a:buSzPts val="1600"/>
              <a:buChar char="●"/>
            </a:pPr>
            <a:r>
              <a:rPr lang="en" sz="1600">
                <a:solidFill>
                  <a:schemeClr val="dk1"/>
                </a:solidFill>
              </a:rPr>
              <a:t>Identify your mentoring needs and expand your network to meet those needs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Read about evidence-based approaches to mentoring</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Use the resources at NRMN and other mentoring sites</a:t>
            </a:r>
            <a:endParaRPr sz="1600">
              <a:solidFill>
                <a:schemeClr val="dk1"/>
              </a:solidFill>
            </a:endParaRPr>
          </a:p>
          <a:p>
            <a:pPr marL="0" lvl="0" indent="0" algn="l" rtl="0">
              <a:spcBef>
                <a:spcPts val="1200"/>
              </a:spcBef>
              <a:spcAft>
                <a:spcPts val="0"/>
              </a:spcAft>
              <a:buClr>
                <a:schemeClr val="dk1"/>
              </a:buClr>
              <a:buSzPts val="1100"/>
              <a:buFont typeface="Arial"/>
              <a:buNone/>
            </a:pPr>
            <a:r>
              <a:rPr lang="en" sz="1600">
                <a:solidFill>
                  <a:schemeClr val="dk1"/>
                </a:solidFill>
              </a:rPr>
              <a:t> </a:t>
            </a:r>
            <a:endParaRPr sz="1600">
              <a:solidFill>
                <a:schemeClr val="dk1"/>
              </a:solidFill>
            </a:endParaRPr>
          </a:p>
          <a:p>
            <a:pPr marL="0" lvl="0" indent="0" algn="l" rtl="0">
              <a:spcBef>
                <a:spcPts val="12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NRMN Phase II Centers</a:t>
            </a:r>
            <a:endParaRPr/>
          </a:p>
        </p:txBody>
      </p:sp>
      <p:sp>
        <p:nvSpPr>
          <p:cNvPr id="540" name="Google Shape;540;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AutoNum type="arabicPeriod"/>
            </a:pPr>
            <a:r>
              <a:rPr lang="en" sz="1600">
                <a:solidFill>
                  <a:srgbClr val="000000"/>
                </a:solidFill>
              </a:rPr>
              <a:t>Coordination Center (PI: </a:t>
            </a:r>
            <a:r>
              <a:rPr lang="en" sz="1600" b="1">
                <a:solidFill>
                  <a:srgbClr val="000000"/>
                </a:solidFill>
              </a:rPr>
              <a:t>Christine Pfund</a:t>
            </a:r>
            <a:r>
              <a:rPr lang="en" sz="1600">
                <a:solidFill>
                  <a:srgbClr val="000000"/>
                </a:solidFill>
              </a:rPr>
              <a:t>, University of Wisconsin-Madison)</a:t>
            </a:r>
            <a:endParaRPr sz="1600">
              <a:solidFill>
                <a:srgbClr val="000000"/>
              </a:solidFill>
            </a:endParaRPr>
          </a:p>
          <a:p>
            <a:pPr marL="457200" lvl="0" indent="-330200" algn="l" rtl="0">
              <a:spcBef>
                <a:spcPts val="1000"/>
              </a:spcBef>
              <a:spcAft>
                <a:spcPts val="1000"/>
              </a:spcAft>
              <a:buClr>
                <a:srgbClr val="000000"/>
              </a:buClr>
              <a:buSzPts val="1600"/>
              <a:buAutoNum type="arabicPeriod"/>
            </a:pPr>
            <a:r>
              <a:rPr lang="en" sz="1600">
                <a:solidFill>
                  <a:srgbClr val="000000"/>
                </a:solidFill>
              </a:rPr>
              <a:t>Resource Center (PI: </a:t>
            </a:r>
            <a:r>
              <a:rPr lang="en" sz="1600" b="1">
                <a:solidFill>
                  <a:srgbClr val="000000"/>
                </a:solidFill>
              </a:rPr>
              <a:t>Jamboor K. Vishwanatha</a:t>
            </a:r>
            <a:r>
              <a:rPr lang="en" sz="1600">
                <a:solidFill>
                  <a:srgbClr val="000000"/>
                </a:solidFill>
              </a:rPr>
              <a:t>, University of North Texas Health Science Center)</a:t>
            </a:r>
            <a:endParaRPr sz="16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NRMN Phase II U01s</a:t>
            </a:r>
            <a:endParaRPr/>
          </a:p>
        </p:txBody>
      </p:sp>
      <p:sp>
        <p:nvSpPr>
          <p:cNvPr id="546" name="Google Shape;546;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AutoNum type="arabicPeriod"/>
            </a:pPr>
            <a:r>
              <a:rPr lang="en" sz="1600">
                <a:solidFill>
                  <a:srgbClr val="000000"/>
                </a:solidFill>
              </a:rPr>
              <a:t>Boosting Mentor Effectiveness in Training of Research Scientists (MENTORS) Using Social Cognitive Career Theory to Support Entry of Women &amp; Minorities into Physician-Scientist Careers</a:t>
            </a:r>
            <a:r>
              <a:rPr lang="en" sz="1600" i="1">
                <a:solidFill>
                  <a:srgbClr val="000000"/>
                </a:solidFill>
              </a:rPr>
              <a:t> </a:t>
            </a:r>
            <a:r>
              <a:rPr lang="en" sz="1600">
                <a:solidFill>
                  <a:srgbClr val="000000"/>
                </a:solidFill>
              </a:rPr>
              <a:t>(PIs: </a:t>
            </a:r>
            <a:r>
              <a:rPr lang="en" sz="1600" b="1">
                <a:solidFill>
                  <a:srgbClr val="000000"/>
                </a:solidFill>
              </a:rPr>
              <a:t>Vineet Arora</a:t>
            </a:r>
            <a:r>
              <a:rPr lang="en" sz="1600">
                <a:solidFill>
                  <a:srgbClr val="000000"/>
                </a:solidFill>
              </a:rPr>
              <a:t> and </a:t>
            </a:r>
            <a:r>
              <a:rPr lang="en" sz="1600" b="1">
                <a:solidFill>
                  <a:srgbClr val="000000"/>
                </a:solidFill>
              </a:rPr>
              <a:t>Rachel Wolfson </a:t>
            </a:r>
            <a:r>
              <a:rPr lang="en" sz="1600">
                <a:solidFill>
                  <a:srgbClr val="000000"/>
                </a:solidFill>
              </a:rPr>
              <a:t>(m-PI), University of Chicago)</a:t>
            </a:r>
            <a:endParaRPr sz="1600">
              <a:solidFill>
                <a:srgbClr val="000000"/>
              </a:solidFill>
            </a:endParaRPr>
          </a:p>
          <a:p>
            <a:pPr marL="457200" lvl="0" indent="-330200" algn="l" rtl="0">
              <a:spcBef>
                <a:spcPts val="1000"/>
              </a:spcBef>
              <a:spcAft>
                <a:spcPts val="0"/>
              </a:spcAft>
              <a:buClr>
                <a:srgbClr val="000000"/>
              </a:buClr>
              <a:buSzPts val="1600"/>
              <a:buAutoNum type="arabicPeriod"/>
            </a:pPr>
            <a:r>
              <a:rPr lang="en" sz="1600">
                <a:solidFill>
                  <a:srgbClr val="000000"/>
                </a:solidFill>
              </a:rPr>
              <a:t>Impact of Culturally Aware Mentoring Interventions on Research Mentors and Graduate Training Programs (PI: </a:t>
            </a:r>
            <a:r>
              <a:rPr lang="en" sz="1600" b="1">
                <a:solidFill>
                  <a:srgbClr val="000000"/>
                </a:solidFill>
              </a:rPr>
              <a:t>Angela Byars-Winston</a:t>
            </a:r>
            <a:r>
              <a:rPr lang="en" sz="1600">
                <a:solidFill>
                  <a:srgbClr val="000000"/>
                </a:solidFill>
              </a:rPr>
              <a:t>, University of Wisconsin-Madison)</a:t>
            </a:r>
            <a:endParaRPr sz="1600">
              <a:solidFill>
                <a:srgbClr val="000000"/>
              </a:solidFill>
            </a:endParaRPr>
          </a:p>
          <a:p>
            <a:pPr marL="457200" lvl="0" indent="-330200" algn="l" rtl="0">
              <a:spcBef>
                <a:spcPts val="1000"/>
              </a:spcBef>
              <a:spcAft>
                <a:spcPts val="0"/>
              </a:spcAft>
              <a:buClr>
                <a:srgbClr val="000000"/>
              </a:buClr>
              <a:buSzPts val="1600"/>
              <a:buAutoNum type="arabicPeriod"/>
            </a:pPr>
            <a:r>
              <a:rPr lang="en" sz="1600">
                <a:solidFill>
                  <a:srgbClr val="000000"/>
                </a:solidFill>
              </a:rPr>
              <a:t>Building a Diverse Biomedical Workforce Through Communication Across Difference (PI: </a:t>
            </a:r>
            <a:r>
              <a:rPr lang="en" sz="1600" b="1">
                <a:solidFill>
                  <a:srgbClr val="000000"/>
                </a:solidFill>
              </a:rPr>
              <a:t>Carrie A. Cameron</a:t>
            </a:r>
            <a:r>
              <a:rPr lang="en" sz="1600">
                <a:solidFill>
                  <a:srgbClr val="000000"/>
                </a:solidFill>
              </a:rPr>
              <a:t>, University of Texas MD Anderson Cancer Center)</a:t>
            </a:r>
            <a:endParaRPr sz="1600">
              <a:solidFill>
                <a:srgbClr val="000000"/>
              </a:solidFill>
            </a:endParaRPr>
          </a:p>
          <a:p>
            <a:pPr marL="457200" lvl="0" indent="-330200" algn="l" rtl="0">
              <a:spcBef>
                <a:spcPts val="1000"/>
              </a:spcBef>
              <a:spcAft>
                <a:spcPts val="1000"/>
              </a:spcAft>
              <a:buClr>
                <a:srgbClr val="000000"/>
              </a:buClr>
              <a:buSzPts val="1600"/>
              <a:buAutoNum type="arabicPeriod"/>
            </a:pPr>
            <a:r>
              <a:rPr lang="en" sz="1600">
                <a:solidFill>
                  <a:srgbClr val="000000"/>
                </a:solidFill>
              </a:rPr>
              <a:t>Studying Inclusive Mentor Networks to Diversify the Biomedical Workforce (PIs: </a:t>
            </a:r>
            <a:r>
              <a:rPr lang="en" sz="1600" b="1">
                <a:solidFill>
                  <a:srgbClr val="000000"/>
                </a:solidFill>
              </a:rPr>
              <a:t>Mica Beth Estrada</a:t>
            </a:r>
            <a:r>
              <a:rPr lang="en" sz="1600">
                <a:solidFill>
                  <a:srgbClr val="000000"/>
                </a:solidFill>
              </a:rPr>
              <a:t>, University of California, San Francisco; </a:t>
            </a:r>
            <a:r>
              <a:rPr lang="en" sz="1600" b="1">
                <a:solidFill>
                  <a:srgbClr val="000000"/>
                </a:solidFill>
              </a:rPr>
              <a:t>Paul Hernandez</a:t>
            </a:r>
            <a:r>
              <a:rPr lang="en" sz="1600">
                <a:solidFill>
                  <a:srgbClr val="000000"/>
                </a:solidFill>
              </a:rPr>
              <a:t>, University of Texas A&amp;M; </a:t>
            </a:r>
            <a:r>
              <a:rPr lang="en" sz="1600" b="1">
                <a:solidFill>
                  <a:srgbClr val="000000"/>
                </a:solidFill>
              </a:rPr>
              <a:t>Nichole Broderick</a:t>
            </a:r>
            <a:r>
              <a:rPr lang="en" sz="1600">
                <a:solidFill>
                  <a:srgbClr val="000000"/>
                </a:solidFill>
              </a:rPr>
              <a:t>, University of Connecticut; </a:t>
            </a:r>
            <a:r>
              <a:rPr lang="en" sz="1600" b="1">
                <a:solidFill>
                  <a:srgbClr val="000000"/>
                </a:solidFill>
              </a:rPr>
              <a:t>Jo Handlesman</a:t>
            </a:r>
            <a:r>
              <a:rPr lang="en" sz="1600">
                <a:solidFill>
                  <a:srgbClr val="000000"/>
                </a:solidFill>
              </a:rPr>
              <a:t>, University of Wisconsin-Madison) </a:t>
            </a:r>
            <a:endParaRPr sz="16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NRMN Phase II U01s (continued)</a:t>
            </a:r>
            <a:endParaRPr/>
          </a:p>
        </p:txBody>
      </p:sp>
      <p:sp>
        <p:nvSpPr>
          <p:cNvPr id="552" name="Google Shape;552;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AutoNum type="arabicPeriod" startAt="5"/>
            </a:pPr>
            <a:r>
              <a:rPr lang="en" sz="1600">
                <a:solidFill>
                  <a:srgbClr val="000000"/>
                </a:solidFill>
              </a:rPr>
              <a:t>Peer group mentoring for racially underrepresented early career biomedical researchers: Identifying the unique influence of psychosocial support on personal gains and objective career outcomes (PIs: </a:t>
            </a:r>
            <a:r>
              <a:rPr lang="en" sz="1600" b="1">
                <a:solidFill>
                  <a:srgbClr val="000000"/>
                </a:solidFill>
              </a:rPr>
              <a:t>Susan S. Girdler</a:t>
            </a:r>
            <a:r>
              <a:rPr lang="en" sz="1600">
                <a:solidFill>
                  <a:srgbClr val="000000"/>
                </a:solidFill>
              </a:rPr>
              <a:t>, University of North Carolina at Chapel Hill; </a:t>
            </a:r>
            <a:r>
              <a:rPr lang="en" sz="1600" b="1">
                <a:solidFill>
                  <a:srgbClr val="000000"/>
                </a:solidFill>
              </a:rPr>
              <a:t>Friederike Jayes</a:t>
            </a:r>
            <a:r>
              <a:rPr lang="en" sz="1600">
                <a:solidFill>
                  <a:srgbClr val="000000"/>
                </a:solidFill>
              </a:rPr>
              <a:t>, Duke University) </a:t>
            </a:r>
            <a:endParaRPr sz="1600">
              <a:solidFill>
                <a:srgbClr val="000000"/>
              </a:solidFill>
            </a:endParaRPr>
          </a:p>
          <a:p>
            <a:pPr marL="457200" lvl="0" indent="-330200" algn="l" rtl="0">
              <a:spcBef>
                <a:spcPts val="1000"/>
              </a:spcBef>
              <a:spcAft>
                <a:spcPts val="0"/>
              </a:spcAft>
              <a:buClr>
                <a:srgbClr val="000000"/>
              </a:buClr>
              <a:buSzPts val="1600"/>
              <a:buAutoNum type="arabicPeriod" startAt="5"/>
            </a:pPr>
            <a:r>
              <a:rPr lang="en" sz="1600">
                <a:solidFill>
                  <a:srgbClr val="000000"/>
                </a:solidFill>
              </a:rPr>
              <a:t>Intersection of Social Capital, Mentorship and Networking on Persistence, Engagement and Science Identity (PI: </a:t>
            </a:r>
            <a:r>
              <a:rPr lang="en" sz="1600" b="1">
                <a:solidFill>
                  <a:srgbClr val="000000"/>
                </a:solidFill>
              </a:rPr>
              <a:t>Manoj K. Mishra</a:t>
            </a:r>
            <a:r>
              <a:rPr lang="en" sz="1600">
                <a:solidFill>
                  <a:srgbClr val="000000"/>
                </a:solidFill>
              </a:rPr>
              <a:t>, Alabama State University) </a:t>
            </a:r>
            <a:endParaRPr sz="1600">
              <a:solidFill>
                <a:srgbClr val="000000"/>
              </a:solidFill>
            </a:endParaRPr>
          </a:p>
          <a:p>
            <a:pPr marL="457200" lvl="0" indent="-330200" algn="l" rtl="0">
              <a:spcBef>
                <a:spcPts val="1000"/>
              </a:spcBef>
              <a:spcAft>
                <a:spcPts val="0"/>
              </a:spcAft>
              <a:buClr>
                <a:srgbClr val="000000"/>
              </a:buClr>
              <a:buSzPts val="1600"/>
              <a:buAutoNum type="arabicPeriod" startAt="5"/>
            </a:pPr>
            <a:r>
              <a:rPr lang="en" sz="1600">
                <a:solidFill>
                  <a:srgbClr val="000000"/>
                </a:solidFill>
              </a:rPr>
              <a:t>A Randomized Controlled Study to Test the Effectiveness of Development Network Coaching in the Career Advancement of Diverse Early Stage Investigators (PI: </a:t>
            </a:r>
            <a:r>
              <a:rPr lang="en" sz="1600" b="1">
                <a:solidFill>
                  <a:srgbClr val="000000"/>
                </a:solidFill>
              </a:rPr>
              <a:t>Elizabeth O. Ofili</a:t>
            </a:r>
            <a:r>
              <a:rPr lang="en" sz="1600">
                <a:solidFill>
                  <a:srgbClr val="000000"/>
                </a:solidFill>
              </a:rPr>
              <a:t>, Morehouse School of Medicine)</a:t>
            </a:r>
            <a:endParaRPr sz="1600">
              <a:solidFill>
                <a:srgbClr val="000000"/>
              </a:solidFill>
            </a:endParaRPr>
          </a:p>
          <a:p>
            <a:pPr marL="457200" lvl="0" indent="-330200" algn="l" rtl="0">
              <a:spcBef>
                <a:spcPts val="1000"/>
              </a:spcBef>
              <a:spcAft>
                <a:spcPts val="1000"/>
              </a:spcAft>
              <a:buClr>
                <a:srgbClr val="000000"/>
              </a:buClr>
              <a:buSzPts val="1600"/>
              <a:buAutoNum type="arabicPeriod" startAt="5"/>
            </a:pPr>
            <a:r>
              <a:rPr lang="en" sz="1600">
                <a:solidFill>
                  <a:srgbClr val="000000"/>
                </a:solidFill>
              </a:rPr>
              <a:t>Enhanced Grant Writing Coaching Intervention for a Diverse Biomedical Workforce (PI: </a:t>
            </a:r>
            <a:r>
              <a:rPr lang="en" sz="1600" b="1">
                <a:solidFill>
                  <a:srgbClr val="000000"/>
                </a:solidFill>
              </a:rPr>
              <a:t>Kolawole S. Okuyemi</a:t>
            </a:r>
            <a:r>
              <a:rPr lang="en" sz="1600">
                <a:solidFill>
                  <a:srgbClr val="000000"/>
                </a:solidFill>
              </a:rPr>
              <a:t>, University of Utah)</a:t>
            </a:r>
            <a:endParaRPr sz="16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NRMN Phase II U01s (continued)</a:t>
            </a:r>
            <a:endParaRPr/>
          </a:p>
        </p:txBody>
      </p:sp>
      <p:sp>
        <p:nvSpPr>
          <p:cNvPr id="558" name="Google Shape;558;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AutoNum type="arabicPeriod" startAt="9"/>
            </a:pPr>
            <a:r>
              <a:rPr lang="en" sz="1600">
                <a:solidFill>
                  <a:srgbClr val="000000"/>
                </a:solidFill>
              </a:rPr>
              <a:t>Career Advancement and Culture Change in Biomedical Research: Group Peer Mentoring Outcomes and Mechanisms (PI: </a:t>
            </a:r>
            <a:r>
              <a:rPr lang="en" sz="1600" b="1">
                <a:solidFill>
                  <a:srgbClr val="000000"/>
                </a:solidFill>
              </a:rPr>
              <a:t>Linda Pololi</a:t>
            </a:r>
            <a:r>
              <a:rPr lang="en" sz="1600">
                <a:solidFill>
                  <a:srgbClr val="000000"/>
                </a:solidFill>
              </a:rPr>
              <a:t>, Brandeis University)</a:t>
            </a:r>
            <a:endParaRPr sz="1600">
              <a:solidFill>
                <a:srgbClr val="000000"/>
              </a:solidFill>
            </a:endParaRPr>
          </a:p>
          <a:p>
            <a:pPr marL="457200" lvl="0" indent="-330200" algn="l" rtl="0">
              <a:spcBef>
                <a:spcPts val="1000"/>
              </a:spcBef>
              <a:spcAft>
                <a:spcPts val="0"/>
              </a:spcAft>
              <a:buClr>
                <a:srgbClr val="000000"/>
              </a:buClr>
              <a:buSzPts val="1600"/>
              <a:buAutoNum type="arabicPeriod" startAt="9"/>
            </a:pPr>
            <a:r>
              <a:rPr lang="en" sz="1600">
                <a:solidFill>
                  <a:srgbClr val="000000"/>
                </a:solidFill>
              </a:rPr>
              <a:t>Building Up a Diverse Pipeline for the Biomedical Research Workforce (PIs: </a:t>
            </a:r>
            <a:r>
              <a:rPr lang="en" sz="1600" b="1">
                <a:solidFill>
                  <a:srgbClr val="000000"/>
                </a:solidFill>
              </a:rPr>
              <a:t>Doris M. Rubio</a:t>
            </a:r>
            <a:r>
              <a:rPr lang="en" sz="1600">
                <a:solidFill>
                  <a:srgbClr val="000000"/>
                </a:solidFill>
              </a:rPr>
              <a:t> and </a:t>
            </a:r>
            <a:r>
              <a:rPr lang="en" sz="1600" b="1">
                <a:solidFill>
                  <a:srgbClr val="000000"/>
                </a:solidFill>
              </a:rPr>
              <a:t>Audrey Murrell</a:t>
            </a:r>
            <a:r>
              <a:rPr lang="en" sz="1600">
                <a:solidFill>
                  <a:srgbClr val="000000"/>
                </a:solidFill>
              </a:rPr>
              <a:t>, University of Pittsburgh; </a:t>
            </a:r>
            <a:r>
              <a:rPr lang="en" sz="1600" b="1">
                <a:solidFill>
                  <a:srgbClr val="000000"/>
                </a:solidFill>
              </a:rPr>
              <a:t>Natalia Morone</a:t>
            </a:r>
            <a:r>
              <a:rPr lang="en" sz="1600">
                <a:solidFill>
                  <a:srgbClr val="000000"/>
                </a:solidFill>
              </a:rPr>
              <a:t>, Boston University)</a:t>
            </a:r>
            <a:endParaRPr sz="1600">
              <a:solidFill>
                <a:srgbClr val="000000"/>
              </a:solidFill>
            </a:endParaRPr>
          </a:p>
          <a:p>
            <a:pPr marL="457200" lvl="0" indent="-330200" algn="l" rtl="0">
              <a:spcBef>
                <a:spcPts val="1000"/>
              </a:spcBef>
              <a:spcAft>
                <a:spcPts val="1000"/>
              </a:spcAft>
              <a:buClr>
                <a:srgbClr val="000000"/>
              </a:buClr>
              <a:buSzPts val="1600"/>
              <a:buAutoNum type="arabicPeriod" startAt="9"/>
            </a:pPr>
            <a:r>
              <a:rPr lang="en" sz="1600">
                <a:solidFill>
                  <a:srgbClr val="000000"/>
                </a:solidFill>
              </a:rPr>
              <a:t>Effectiveness of Innovative Research Mentor Interventions among Underrepresented Minority Faculty in the Southwest (PI: </a:t>
            </a:r>
            <a:r>
              <a:rPr lang="en" sz="1600" b="1">
                <a:solidFill>
                  <a:srgbClr val="000000"/>
                </a:solidFill>
              </a:rPr>
              <a:t>Akshay Sood</a:t>
            </a:r>
            <a:r>
              <a:rPr lang="en" sz="1600">
                <a:solidFill>
                  <a:srgbClr val="000000"/>
                </a:solidFill>
              </a:rPr>
              <a:t>, University of New Mexico Health Sciences Center) </a:t>
            </a:r>
            <a:endParaRPr sz="16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title"/>
          </p:nvPr>
        </p:nvSpPr>
        <p:spPr>
          <a:xfrm>
            <a:off x="311700" y="16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Session Plan</a:t>
            </a:r>
            <a:endParaRPr sz="3000" b="1"/>
          </a:p>
        </p:txBody>
      </p:sp>
      <p:graphicFrame>
        <p:nvGraphicFramePr>
          <p:cNvPr id="220" name="Google Shape;220;p39"/>
          <p:cNvGraphicFramePr/>
          <p:nvPr>
            <p:extLst>
              <p:ext uri="{D42A27DB-BD31-4B8C-83A1-F6EECF244321}">
                <p14:modId xmlns:p14="http://schemas.microsoft.com/office/powerpoint/2010/main" val="3542280926"/>
              </p:ext>
            </p:extLst>
          </p:nvPr>
        </p:nvGraphicFramePr>
        <p:xfrm>
          <a:off x="436970" y="815675"/>
          <a:ext cx="8395318" cy="4127480"/>
        </p:xfrm>
        <a:graphic>
          <a:graphicData uri="http://schemas.openxmlformats.org/drawingml/2006/table">
            <a:tbl>
              <a:tblPr firstRow="1">
                <a:noFill/>
                <a:tableStyleId>{F7B28D51-DBC8-4D19-8DFD-40774979FDDB}</a:tableStyleId>
              </a:tblPr>
              <a:tblGrid>
                <a:gridCol w="1418243">
                  <a:extLst>
                    <a:ext uri="{9D8B030D-6E8A-4147-A177-3AD203B41FA5}">
                      <a16:colId xmlns:a16="http://schemas.microsoft.com/office/drawing/2014/main" val="20000"/>
                    </a:ext>
                  </a:extLst>
                </a:gridCol>
                <a:gridCol w="4180450">
                  <a:extLst>
                    <a:ext uri="{9D8B030D-6E8A-4147-A177-3AD203B41FA5}">
                      <a16:colId xmlns:a16="http://schemas.microsoft.com/office/drawing/2014/main" val="20001"/>
                    </a:ext>
                  </a:extLst>
                </a:gridCol>
                <a:gridCol w="2796625">
                  <a:extLst>
                    <a:ext uri="{9D8B030D-6E8A-4147-A177-3AD203B41FA5}">
                      <a16:colId xmlns:a16="http://schemas.microsoft.com/office/drawing/2014/main" val="20002"/>
                    </a:ext>
                  </a:extLst>
                </a:gridCol>
              </a:tblGrid>
              <a:tr h="321125">
                <a:tc>
                  <a:txBody>
                    <a:bodyPr/>
                    <a:lstStyle/>
                    <a:p>
                      <a:pPr marL="0" lvl="0" indent="0" algn="l" rtl="0">
                        <a:spcBef>
                          <a:spcPts val="0"/>
                        </a:spcBef>
                        <a:spcAft>
                          <a:spcPts val="0"/>
                        </a:spcAft>
                        <a:buNone/>
                      </a:pPr>
                      <a:r>
                        <a:rPr lang="en" sz="1200" dirty="0"/>
                        <a:t>Time</a:t>
                      </a:r>
                      <a:endParaRPr sz="1200" dirty="0"/>
                    </a:p>
                  </a:txBody>
                  <a:tcPr marL="91425" marR="91425" marT="91425" marB="91425"/>
                </a:tc>
                <a:tc>
                  <a:txBody>
                    <a:bodyPr/>
                    <a:lstStyle/>
                    <a:p>
                      <a:pPr marL="0" lvl="0" indent="0" algn="l" rtl="0">
                        <a:spcBef>
                          <a:spcPts val="0"/>
                        </a:spcBef>
                        <a:spcAft>
                          <a:spcPts val="0"/>
                        </a:spcAft>
                        <a:buNone/>
                      </a:pPr>
                      <a:r>
                        <a:rPr lang="en" sz="1200" dirty="0"/>
                        <a:t>Topic</a:t>
                      </a:r>
                      <a:endParaRPr sz="1200" dirty="0"/>
                    </a:p>
                  </a:txBody>
                  <a:tcPr marL="91425" marR="91425" marT="91425" marB="91425"/>
                </a:tc>
                <a:tc>
                  <a:txBody>
                    <a:bodyPr/>
                    <a:lstStyle/>
                    <a:p>
                      <a:pPr marL="0" lvl="0" indent="0" algn="l" rtl="0">
                        <a:spcBef>
                          <a:spcPts val="0"/>
                        </a:spcBef>
                        <a:spcAft>
                          <a:spcPts val="0"/>
                        </a:spcAft>
                        <a:buNone/>
                      </a:pPr>
                      <a:r>
                        <a:rPr lang="en" sz="1200" dirty="0"/>
                        <a:t>Presenter</a:t>
                      </a:r>
                      <a:endParaRPr sz="1200" dirty="0"/>
                    </a:p>
                  </a:txBody>
                  <a:tcPr marL="91425" marR="91425" marT="91425" marB="91425"/>
                </a:tc>
                <a:extLst>
                  <a:ext uri="{0D108BD9-81ED-4DB2-BD59-A6C34878D82A}">
                    <a16:rowId xmlns:a16="http://schemas.microsoft.com/office/drawing/2014/main" val="10000"/>
                  </a:ext>
                </a:extLst>
              </a:tr>
              <a:tr h="601350">
                <a:tc>
                  <a:txBody>
                    <a:bodyPr/>
                    <a:lstStyle/>
                    <a:p>
                      <a:pPr marL="0" lvl="0" indent="0" algn="l" rtl="0">
                        <a:spcBef>
                          <a:spcPts val="0"/>
                        </a:spcBef>
                        <a:spcAft>
                          <a:spcPts val="0"/>
                        </a:spcAft>
                        <a:buNone/>
                      </a:pPr>
                      <a:r>
                        <a:rPr lang="en" sz="1200"/>
                        <a:t>5:00-5:05</a:t>
                      </a:r>
                      <a:endParaRPr sz="1200"/>
                    </a:p>
                  </a:txBody>
                  <a:tcPr marL="91425" marR="91425" marT="91425" marB="91425"/>
                </a:tc>
                <a:tc>
                  <a:txBody>
                    <a:bodyPr/>
                    <a:lstStyle/>
                    <a:p>
                      <a:pPr marL="0" lvl="0" indent="0" algn="l" rtl="0">
                        <a:spcBef>
                          <a:spcPts val="0"/>
                        </a:spcBef>
                        <a:spcAft>
                          <a:spcPts val="0"/>
                        </a:spcAft>
                        <a:buNone/>
                      </a:pPr>
                      <a:r>
                        <a:rPr lang="en" sz="1200" dirty="0"/>
                        <a:t>Introduction of Panelists</a:t>
                      </a:r>
                      <a:endParaRPr sz="1200" dirty="0"/>
                    </a:p>
                  </a:txBody>
                  <a:tcPr marL="91425" marR="91425" marT="91425" marB="91425"/>
                </a:tc>
                <a:tc>
                  <a:txBody>
                    <a:bodyPr/>
                    <a:lstStyle/>
                    <a:p>
                      <a:pPr marL="0" lvl="0" indent="0" algn="l" rtl="0">
                        <a:spcBef>
                          <a:spcPts val="0"/>
                        </a:spcBef>
                        <a:spcAft>
                          <a:spcPts val="0"/>
                        </a:spcAft>
                        <a:buNone/>
                      </a:pPr>
                      <a:r>
                        <a:rPr lang="en" sz="1200"/>
                        <a:t>Ericka Boone</a:t>
                      </a:r>
                      <a:endParaRPr sz="1200"/>
                    </a:p>
                  </a:txBody>
                  <a:tcPr marL="91425" marR="91425" marT="91425" marB="91425"/>
                </a:tc>
                <a:extLst>
                  <a:ext uri="{0D108BD9-81ED-4DB2-BD59-A6C34878D82A}">
                    <a16:rowId xmlns:a16="http://schemas.microsoft.com/office/drawing/2014/main" val="10001"/>
                  </a:ext>
                </a:extLst>
              </a:tr>
              <a:tr h="601350">
                <a:tc>
                  <a:txBody>
                    <a:bodyPr/>
                    <a:lstStyle/>
                    <a:p>
                      <a:pPr marL="0" lvl="0" indent="0" algn="l" rtl="0">
                        <a:spcBef>
                          <a:spcPts val="0"/>
                        </a:spcBef>
                        <a:spcAft>
                          <a:spcPts val="0"/>
                        </a:spcAft>
                        <a:buNone/>
                      </a:pPr>
                      <a:r>
                        <a:rPr lang="en" sz="1200"/>
                        <a:t>5:05-5:10</a:t>
                      </a:r>
                      <a:endParaRPr sz="12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dirty="0">
                          <a:solidFill>
                            <a:schemeClr val="dk1"/>
                          </a:solidFill>
                        </a:rPr>
                        <a:t>State of Science of Effective Mentorship</a:t>
                      </a:r>
                      <a:endParaRPr sz="1200" dirty="0">
                        <a:solidFill>
                          <a:schemeClr val="dk1"/>
                        </a:solidFill>
                      </a:endParaRPr>
                    </a:p>
                    <a:p>
                      <a:pPr marL="0" lvl="0" indent="0" algn="l" rtl="0">
                        <a:spcBef>
                          <a:spcPts val="0"/>
                        </a:spcBef>
                        <a:spcAft>
                          <a:spcPts val="0"/>
                        </a:spcAft>
                        <a:buNone/>
                      </a:pPr>
                      <a:endParaRPr sz="1200" dirty="0">
                        <a:solidFill>
                          <a:schemeClr val="dk1"/>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dk1"/>
                          </a:solidFill>
                        </a:rPr>
                        <a:t>Chris Pfund</a:t>
                      </a:r>
                      <a:endParaRPr sz="1200">
                        <a:solidFill>
                          <a:schemeClr val="dk1"/>
                        </a:solidFill>
                      </a:endParaRPr>
                    </a:p>
                    <a:p>
                      <a:pPr marL="0" lvl="0" indent="0" algn="l" rtl="0">
                        <a:spcBef>
                          <a:spcPts val="0"/>
                        </a:spcBef>
                        <a:spcAft>
                          <a:spcPts val="0"/>
                        </a:spcAft>
                        <a:buNone/>
                      </a:pPr>
                      <a:endParaRPr sz="12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01350">
                <a:tc>
                  <a:txBody>
                    <a:bodyPr/>
                    <a:lstStyle/>
                    <a:p>
                      <a:pPr marL="0" lvl="0" indent="0" algn="l" rtl="0">
                        <a:spcBef>
                          <a:spcPts val="0"/>
                        </a:spcBef>
                        <a:spcAft>
                          <a:spcPts val="0"/>
                        </a:spcAft>
                        <a:buNone/>
                      </a:pPr>
                      <a:r>
                        <a:rPr lang="en" sz="1200"/>
                        <a:t>5:10-5:15</a:t>
                      </a:r>
                      <a:endParaRPr sz="1200"/>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dirty="0">
                          <a:solidFill>
                            <a:schemeClr val="dk1"/>
                          </a:solidFill>
                        </a:rPr>
                        <a:t>Cultivating your Mentoring Network</a:t>
                      </a:r>
                      <a:endParaRPr sz="1200" dirty="0">
                        <a:solidFill>
                          <a:schemeClr val="dk1"/>
                        </a:solidFil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dk1"/>
                          </a:solidFill>
                        </a:rPr>
                        <a:t>Nicole Redmond</a:t>
                      </a:r>
                      <a:endParaRPr sz="1200">
                        <a:solidFill>
                          <a:schemeClr val="dk1"/>
                        </a:solidFil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01350">
                <a:tc>
                  <a:txBody>
                    <a:bodyPr/>
                    <a:lstStyle/>
                    <a:p>
                      <a:pPr marL="0" lvl="0" indent="0" algn="l" rtl="0">
                        <a:spcBef>
                          <a:spcPts val="0"/>
                        </a:spcBef>
                        <a:spcAft>
                          <a:spcPts val="0"/>
                        </a:spcAft>
                        <a:buNone/>
                      </a:pPr>
                      <a:r>
                        <a:rPr lang="en" sz="1200"/>
                        <a:t>5:15-5:20</a:t>
                      </a:r>
                      <a:endParaRPr sz="12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200" dirty="0"/>
                        <a:t>Creating a Mentoring Culture</a:t>
                      </a:r>
                      <a:endParaRPr sz="1200" dirty="0"/>
                    </a:p>
                    <a:p>
                      <a:pPr marL="0" lvl="0" indent="0" algn="l" rtl="0">
                        <a:spcBef>
                          <a:spcPts val="0"/>
                        </a:spcBef>
                        <a:spcAft>
                          <a:spcPts val="0"/>
                        </a:spcAft>
                        <a:buNone/>
                      </a:pPr>
                      <a:endParaRPr sz="1200" dirty="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200"/>
                        <a:t>Mercedes Rubio</a:t>
                      </a:r>
                      <a:endParaRPr sz="1200"/>
                    </a:p>
                    <a:p>
                      <a:pPr marL="0" lvl="0" indent="0" algn="l" rtl="0">
                        <a:spcBef>
                          <a:spcPts val="0"/>
                        </a:spcBef>
                        <a:spcAft>
                          <a:spcPts val="0"/>
                        </a:spcAft>
                        <a:buClr>
                          <a:schemeClr val="dk1"/>
                        </a:buClr>
                        <a:buSzPts val="1100"/>
                        <a:buFont typeface="Arial"/>
                        <a:buNone/>
                      </a:pPr>
                      <a:endParaRPr sz="120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755000">
                <a:tc>
                  <a:txBody>
                    <a:bodyPr/>
                    <a:lstStyle/>
                    <a:p>
                      <a:pPr marL="0" lvl="0" indent="0" algn="l" rtl="0">
                        <a:spcBef>
                          <a:spcPts val="0"/>
                        </a:spcBef>
                        <a:spcAft>
                          <a:spcPts val="0"/>
                        </a:spcAft>
                        <a:buNone/>
                      </a:pPr>
                      <a:r>
                        <a:rPr lang="en" sz="1200"/>
                        <a:t>5:20-5:25</a:t>
                      </a:r>
                      <a:endParaRPr sz="1200"/>
                    </a:p>
                  </a:txBody>
                  <a:tcPr marL="91425" marR="91425" marT="91425" marB="91425"/>
                </a:tc>
                <a:tc>
                  <a:txBody>
                    <a:bodyPr/>
                    <a:lstStyle/>
                    <a:p>
                      <a:pPr marL="0" lvl="0" indent="0" algn="l" rtl="0">
                        <a:spcBef>
                          <a:spcPts val="0"/>
                        </a:spcBef>
                        <a:spcAft>
                          <a:spcPts val="0"/>
                        </a:spcAft>
                        <a:buNone/>
                      </a:pPr>
                      <a:r>
                        <a:rPr lang="en" sz="1200" dirty="0"/>
                        <a:t>Resources to Support Mentees and and Institutions in Enhancing  Mentorship</a:t>
                      </a:r>
                      <a:endParaRPr sz="1200" dirty="0"/>
                    </a:p>
                    <a:p>
                      <a:pPr marL="0" lvl="0" indent="0" algn="l" rtl="0">
                        <a:spcBef>
                          <a:spcPts val="0"/>
                        </a:spcBef>
                        <a:spcAft>
                          <a:spcPts val="0"/>
                        </a:spcAft>
                        <a:buNone/>
                      </a:pPr>
                      <a:endParaRPr sz="1200" dirty="0"/>
                    </a:p>
                  </a:txBody>
                  <a:tcPr marL="91425" marR="91425" marT="91425" marB="91425"/>
                </a:tc>
                <a:tc>
                  <a:txBody>
                    <a:bodyPr/>
                    <a:lstStyle/>
                    <a:p>
                      <a:pPr marL="0" lvl="0" indent="0" algn="l" rtl="0">
                        <a:spcBef>
                          <a:spcPts val="0"/>
                        </a:spcBef>
                        <a:spcAft>
                          <a:spcPts val="0"/>
                        </a:spcAft>
                        <a:buNone/>
                      </a:pPr>
                      <a:r>
                        <a:rPr lang="en" sz="1200" dirty="0"/>
                        <a:t>Alison Gammie</a:t>
                      </a:r>
                      <a:endParaRPr sz="1200" dirty="0"/>
                    </a:p>
                  </a:txBody>
                  <a:tcPr marL="91425" marR="91425" marT="91425" marB="91425"/>
                </a:tc>
                <a:extLst>
                  <a:ext uri="{0D108BD9-81ED-4DB2-BD59-A6C34878D82A}">
                    <a16:rowId xmlns:a16="http://schemas.microsoft.com/office/drawing/2014/main" val="10005"/>
                  </a:ext>
                </a:extLst>
              </a:tr>
              <a:tr h="601350">
                <a:tc>
                  <a:txBody>
                    <a:bodyPr/>
                    <a:lstStyle/>
                    <a:p>
                      <a:pPr marL="0" lvl="0" indent="0" algn="l" rtl="0">
                        <a:spcBef>
                          <a:spcPts val="0"/>
                        </a:spcBef>
                        <a:spcAft>
                          <a:spcPts val="0"/>
                        </a:spcAft>
                        <a:buNone/>
                      </a:pPr>
                      <a:r>
                        <a:rPr lang="en" sz="1200"/>
                        <a:t>5:25-5:45</a:t>
                      </a:r>
                      <a:endParaRPr sz="12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rPr>
                        <a:t>Broad Q&amp;A</a:t>
                      </a:r>
                      <a:endParaRPr sz="1200"/>
                    </a:p>
                  </a:txBody>
                  <a:tcPr marL="91425" marR="91425" marT="91425" marB="91425"/>
                </a:tc>
                <a:tc>
                  <a:txBody>
                    <a:bodyPr/>
                    <a:lstStyle/>
                    <a:p>
                      <a:pPr marL="0" lvl="0" indent="0" algn="l" rtl="0">
                        <a:spcBef>
                          <a:spcPts val="0"/>
                        </a:spcBef>
                        <a:spcAft>
                          <a:spcPts val="0"/>
                        </a:spcAft>
                        <a:buNone/>
                      </a:pPr>
                      <a:r>
                        <a:rPr lang="en" sz="1200" dirty="0"/>
                        <a:t>All Panelists</a:t>
                      </a:r>
                      <a:endParaRPr sz="1200" dirty="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a:extLst>
              <a:ext uri="{FF2B5EF4-FFF2-40B4-BE49-F238E27FC236}">
                <a16:creationId xmlns:a16="http://schemas.microsoft.com/office/drawing/2014/main" id="{CFE256DA-AAEB-49FF-8B36-09C7FE34B399}"/>
              </a:ext>
            </a:extLst>
          </p:cNvPr>
          <p:cNvSpPr>
            <a:spLocks noGrp="1"/>
          </p:cNvSpPr>
          <p:nvPr>
            <p:ph type="ctrTitle"/>
          </p:nvPr>
        </p:nvSpPr>
        <p:spPr>
          <a:xfrm>
            <a:off x="2823098" y="841772"/>
            <a:ext cx="3542191" cy="1790700"/>
          </a:xfrm>
        </p:spPr>
        <p:txBody>
          <a:bodyPr/>
          <a:lstStyle/>
          <a:p>
            <a:r>
              <a:rPr lang="en-US" sz="3200" dirty="0"/>
              <a:t>The Science of Effective Mentorship</a:t>
            </a:r>
            <a:r>
              <a:rPr lang="en-US" sz="3200" baseline="0" dirty="0"/>
              <a:t> in STEMM</a:t>
            </a:r>
            <a:endParaRPr lang="en-US" sz="3200" dirty="0"/>
          </a:p>
        </p:txBody>
      </p:sp>
      <p:sp>
        <p:nvSpPr>
          <p:cNvPr id="226" name="Google Shape;226;p40">
            <a:extLst>
              <a:ext uri="{C183D7F6-B498-43B3-948B-1728B52AA6E4}">
                <adec:decorative xmlns:adec="http://schemas.microsoft.com/office/drawing/2017/decorative" val="1"/>
              </a:ext>
            </a:extLst>
          </p:cNvPr>
          <p:cNvSpPr/>
          <p:nvPr/>
        </p:nvSpPr>
        <p:spPr>
          <a:xfrm>
            <a:off x="2378798" y="0"/>
            <a:ext cx="4386300" cy="5143500"/>
          </a:xfrm>
          <a:prstGeom prst="rect">
            <a:avLst/>
          </a:prstGeom>
          <a:solidFill>
            <a:srgbClr val="2083B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2083B0"/>
              </a:solidFill>
              <a:latin typeface="Calibri"/>
              <a:ea typeface="Calibri"/>
              <a:cs typeface="Calibri"/>
              <a:sym typeface="Calibri"/>
            </a:endParaRPr>
          </a:p>
        </p:txBody>
      </p:sp>
      <p:pic>
        <p:nvPicPr>
          <p:cNvPr id="227" name="Google Shape;227;p40">
            <a:extLst>
              <a:ext uri="{C183D7F6-B498-43B3-948B-1728B52AA6E4}">
                <adec:decorative xmlns:adec="http://schemas.microsoft.com/office/drawing/2017/decorative" val="1"/>
              </a:ext>
            </a:extLst>
          </p:cNvPr>
          <p:cNvPicPr preferRelativeResize="0"/>
          <p:nvPr/>
        </p:nvPicPr>
        <p:blipFill rotWithShape="1">
          <a:blip r:embed="rId3">
            <a:alphaModFix/>
          </a:blip>
          <a:srcRect t="15076" b="13233"/>
          <a:stretch/>
        </p:blipFill>
        <p:spPr>
          <a:xfrm>
            <a:off x="2518812" y="563414"/>
            <a:ext cx="4106376" cy="4205419"/>
          </a:xfrm>
          <a:prstGeom prst="rect">
            <a:avLst/>
          </a:prstGeom>
          <a:noFill/>
          <a:ln>
            <a:noFill/>
          </a:ln>
        </p:spPr>
      </p:pic>
      <p:pic>
        <p:nvPicPr>
          <p:cNvPr id="228" name="Google Shape;228;p40" descr="The National Academies of Sciences, Engineering, Medicine logo"/>
          <p:cNvPicPr preferRelativeResize="0"/>
          <p:nvPr/>
        </p:nvPicPr>
        <p:blipFill rotWithShape="1">
          <a:blip r:embed="rId4">
            <a:alphaModFix/>
          </a:blip>
          <a:srcRect/>
          <a:stretch/>
        </p:blipFill>
        <p:spPr>
          <a:xfrm>
            <a:off x="2989088" y="108964"/>
            <a:ext cx="3165827" cy="411480"/>
          </a:xfrm>
          <a:prstGeom prst="rect">
            <a:avLst/>
          </a:prstGeom>
          <a:noFill/>
          <a:ln>
            <a:noFill/>
          </a:ln>
        </p:spPr>
      </p:pic>
      <p:sp>
        <p:nvSpPr>
          <p:cNvPr id="229" name="Google Shape;229;p40"/>
          <p:cNvSpPr txBox="1"/>
          <p:nvPr/>
        </p:nvSpPr>
        <p:spPr>
          <a:xfrm>
            <a:off x="3830522" y="4769200"/>
            <a:ext cx="1603325"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dirty="0">
                <a:solidFill>
                  <a:schemeClr val="lt1"/>
                </a:solidFill>
                <a:latin typeface="Calibri"/>
                <a:ea typeface="Calibri"/>
                <a:cs typeface="Calibri"/>
                <a:sym typeface="Calibri"/>
              </a:rPr>
              <a:t>#NASEMmentoring</a:t>
            </a:r>
            <a:endParaRPr sz="1400" dirty="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title"/>
          </p:nvPr>
        </p:nvSpPr>
        <p:spPr>
          <a:xfrm>
            <a:off x="89657" y="70782"/>
            <a:ext cx="6296700" cy="387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48E1F"/>
              </a:buClr>
              <a:buSzPts val="3000"/>
              <a:buFont typeface="Calibri"/>
              <a:buNone/>
            </a:pPr>
            <a:r>
              <a:rPr lang="en" sz="3000" dirty="0">
                <a:solidFill>
                  <a:srgbClr val="F48E1F"/>
                </a:solidFill>
              </a:rPr>
              <a:t>What is Mentorship? </a:t>
            </a:r>
            <a:endParaRPr dirty="0"/>
          </a:p>
        </p:txBody>
      </p:sp>
      <p:sp>
        <p:nvSpPr>
          <p:cNvPr id="236" name="Google Shape;236;p41"/>
          <p:cNvSpPr txBox="1">
            <a:spLocks noGrp="1"/>
          </p:cNvSpPr>
          <p:nvPr>
            <p:ph type="body" idx="1"/>
          </p:nvPr>
        </p:nvSpPr>
        <p:spPr>
          <a:xfrm>
            <a:off x="201336" y="666925"/>
            <a:ext cx="8313900" cy="4341300"/>
          </a:xfrm>
          <a:prstGeom prst="rect">
            <a:avLst/>
          </a:prstGeom>
          <a:noFill/>
          <a:ln>
            <a:noFill/>
          </a:ln>
        </p:spPr>
        <p:txBody>
          <a:bodyPr spcFirstLastPara="1" wrap="square" lIns="68575" tIns="34275" rIns="68575" bIns="34275" anchor="t" anchorCtr="0">
            <a:noAutofit/>
          </a:bodyPr>
          <a:lstStyle/>
          <a:p>
            <a:pPr marL="342900" lvl="0" indent="0" algn="l" rtl="0">
              <a:lnSpc>
                <a:spcPct val="90000"/>
              </a:lnSpc>
              <a:spcBef>
                <a:spcPts val="0"/>
              </a:spcBef>
              <a:spcAft>
                <a:spcPts val="0"/>
              </a:spcAft>
              <a:buClr>
                <a:schemeClr val="dk1"/>
              </a:buClr>
              <a:buSzPts val="2100"/>
              <a:buNone/>
            </a:pPr>
            <a:r>
              <a:rPr lang="en" i="1"/>
              <a:t>Mentorship is a professional, working alliance in which individuals work together over time to support the personal and professional growth, development, and success of the relational partners through the provision of career and psychosocial support.</a:t>
            </a:r>
            <a:endParaRPr/>
          </a:p>
          <a:p>
            <a:pPr marL="0" lvl="0" indent="0" algn="l" rtl="0">
              <a:lnSpc>
                <a:spcPct val="90000"/>
              </a:lnSpc>
              <a:spcBef>
                <a:spcPts val="800"/>
              </a:spcBef>
              <a:spcAft>
                <a:spcPts val="0"/>
              </a:spcAft>
              <a:buClr>
                <a:schemeClr val="dk1"/>
              </a:buClr>
              <a:buSzPts val="800"/>
              <a:buNone/>
            </a:pPr>
            <a:endParaRPr sz="800"/>
          </a:p>
          <a:p>
            <a:pPr marL="0" lvl="0" indent="0" algn="l" rtl="0">
              <a:lnSpc>
                <a:spcPct val="90000"/>
              </a:lnSpc>
              <a:spcBef>
                <a:spcPts val="800"/>
              </a:spcBef>
              <a:spcAft>
                <a:spcPts val="0"/>
              </a:spcAft>
              <a:buClr>
                <a:schemeClr val="dk1"/>
              </a:buClr>
              <a:buSzPts val="2100"/>
              <a:buNone/>
            </a:pPr>
            <a:r>
              <a:rPr lang="en"/>
              <a:t>Mentorship includes </a:t>
            </a:r>
            <a:r>
              <a:rPr lang="en" b="1">
                <a:solidFill>
                  <a:srgbClr val="F58D1F"/>
                </a:solidFill>
              </a:rPr>
              <a:t>career support functions</a:t>
            </a:r>
            <a:r>
              <a:rPr lang="en">
                <a:solidFill>
                  <a:srgbClr val="F58D1F"/>
                </a:solidFill>
              </a:rPr>
              <a:t> </a:t>
            </a:r>
            <a:r>
              <a:rPr lang="en"/>
              <a:t>(e.g., career guidance, skill development, sponsorship) and </a:t>
            </a:r>
            <a:r>
              <a:rPr lang="en" b="1">
                <a:solidFill>
                  <a:srgbClr val="F48E1F"/>
                </a:solidFill>
              </a:rPr>
              <a:t>psychosocial support functions </a:t>
            </a:r>
            <a:r>
              <a:rPr lang="en"/>
              <a:t>(e.g., emotional support or role modeling) aimed at mentee talent development. </a:t>
            </a:r>
            <a:endParaRPr/>
          </a:p>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r>
              <a:rPr lang="en"/>
              <a:t>It complements other developmental processes like teaching or coaching to support mentees in developing knowledge and skills, and is essential to holistic development of STEMM professionals, including STEMM identity development.</a:t>
            </a:r>
            <a:endParaRPr/>
          </a:p>
        </p:txBody>
      </p:sp>
      <p:pic>
        <p:nvPicPr>
          <p:cNvPr id="237" name="Google Shape;237;p41" descr="The National Academies of Sciences, Engineering, Medicine logo"/>
          <p:cNvPicPr preferRelativeResize="0"/>
          <p:nvPr/>
        </p:nvPicPr>
        <p:blipFill rotWithShape="1">
          <a:blip r:embed="rId3">
            <a:alphaModFix/>
          </a:blip>
          <a:srcRect/>
          <a:stretch/>
        </p:blipFill>
        <p:spPr>
          <a:xfrm>
            <a:off x="6602006" y="4757679"/>
            <a:ext cx="2400301" cy="3121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2"/>
          <p:cNvSpPr txBox="1">
            <a:spLocks noGrp="1"/>
          </p:cNvSpPr>
          <p:nvPr>
            <p:ph type="title"/>
          </p:nvPr>
        </p:nvSpPr>
        <p:spPr>
          <a:xfrm>
            <a:off x="89657" y="70782"/>
            <a:ext cx="6296700" cy="387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48E1F"/>
              </a:buClr>
              <a:buSzPts val="3000"/>
              <a:buFont typeface="Calibri"/>
              <a:buNone/>
            </a:pPr>
            <a:r>
              <a:rPr lang="en" sz="3000" dirty="0">
                <a:solidFill>
                  <a:srgbClr val="F48E1F"/>
                </a:solidFill>
              </a:rPr>
              <a:t>What is Mentorship? </a:t>
            </a:r>
            <a:r>
              <a:rPr lang="en" sz="3000" dirty="0"/>
              <a:t>Elements </a:t>
            </a:r>
            <a:endParaRPr dirty="0"/>
          </a:p>
        </p:txBody>
      </p:sp>
      <p:sp>
        <p:nvSpPr>
          <p:cNvPr id="244" name="Google Shape;244;p42"/>
          <p:cNvSpPr txBox="1">
            <a:spLocks noGrp="1"/>
          </p:cNvSpPr>
          <p:nvPr>
            <p:ph type="body" idx="1"/>
          </p:nvPr>
        </p:nvSpPr>
        <p:spPr>
          <a:xfrm>
            <a:off x="119543" y="666925"/>
            <a:ext cx="8822100" cy="3965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F48E1F"/>
              </a:buClr>
              <a:buSzPts val="2100"/>
              <a:buNone/>
            </a:pPr>
            <a:r>
              <a:rPr lang="en" b="1">
                <a:solidFill>
                  <a:srgbClr val="F48E1F"/>
                </a:solidFill>
              </a:rPr>
              <a:t>Trust</a:t>
            </a:r>
            <a:endParaRPr/>
          </a:p>
          <a:p>
            <a:pPr marL="0" lvl="0" indent="0" algn="r" rtl="0">
              <a:lnSpc>
                <a:spcPct val="90000"/>
              </a:lnSpc>
              <a:spcBef>
                <a:spcPts val="800"/>
              </a:spcBef>
              <a:spcAft>
                <a:spcPts val="0"/>
              </a:spcAft>
              <a:buClr>
                <a:schemeClr val="dk1"/>
              </a:buClr>
              <a:buSzPts val="1500"/>
              <a:buNone/>
            </a:pPr>
            <a:r>
              <a:rPr lang="en" sz="1500"/>
              <a:t>Trust develops when mentors and mentees work together to identify and respond to their mutual goals, needs, and priorities. These change over time and thus may require adjustment.</a:t>
            </a:r>
            <a:endParaRPr/>
          </a:p>
          <a:p>
            <a:pPr marL="0" lvl="0" indent="0" algn="l" rtl="0">
              <a:lnSpc>
                <a:spcPct val="90000"/>
              </a:lnSpc>
              <a:spcBef>
                <a:spcPts val="800"/>
              </a:spcBef>
              <a:spcAft>
                <a:spcPts val="0"/>
              </a:spcAft>
              <a:buClr>
                <a:srgbClr val="F48E1F"/>
              </a:buClr>
              <a:buSzPts val="2100"/>
              <a:buNone/>
            </a:pPr>
            <a:r>
              <a:rPr lang="en" b="1">
                <a:solidFill>
                  <a:srgbClr val="F48E1F"/>
                </a:solidFill>
              </a:rPr>
              <a:t>Self-reflection</a:t>
            </a:r>
            <a:endParaRPr/>
          </a:p>
          <a:p>
            <a:pPr marL="0" lvl="0" indent="0" algn="r" rtl="0">
              <a:lnSpc>
                <a:spcPct val="90000"/>
              </a:lnSpc>
              <a:spcBef>
                <a:spcPts val="800"/>
              </a:spcBef>
              <a:spcAft>
                <a:spcPts val="0"/>
              </a:spcAft>
              <a:buClr>
                <a:schemeClr val="dk1"/>
              </a:buClr>
              <a:buSzPts val="1500"/>
              <a:buNone/>
            </a:pPr>
            <a:r>
              <a:rPr lang="en" sz="1500"/>
              <a:t>Critical and honest self-reflection occurs at multiple stages of effective mentorship processes. </a:t>
            </a:r>
            <a:endParaRPr/>
          </a:p>
          <a:p>
            <a:pPr marL="0" lvl="0" indent="0" algn="l" rtl="0">
              <a:lnSpc>
                <a:spcPct val="90000"/>
              </a:lnSpc>
              <a:spcBef>
                <a:spcPts val="800"/>
              </a:spcBef>
              <a:spcAft>
                <a:spcPts val="0"/>
              </a:spcAft>
              <a:buClr>
                <a:srgbClr val="F48E1F"/>
              </a:buClr>
              <a:buSzPts val="2100"/>
              <a:buNone/>
            </a:pPr>
            <a:r>
              <a:rPr lang="en" b="1">
                <a:solidFill>
                  <a:srgbClr val="F48E1F"/>
                </a:solidFill>
              </a:rPr>
              <a:t>Expectations</a:t>
            </a:r>
            <a:endParaRPr/>
          </a:p>
          <a:p>
            <a:pPr marL="0" lvl="0" indent="0" algn="r" rtl="0">
              <a:lnSpc>
                <a:spcPct val="90000"/>
              </a:lnSpc>
              <a:spcBef>
                <a:spcPts val="800"/>
              </a:spcBef>
              <a:spcAft>
                <a:spcPts val="0"/>
              </a:spcAft>
              <a:buClr>
                <a:schemeClr val="dk1"/>
              </a:buClr>
              <a:buSzPts val="1500"/>
              <a:buNone/>
            </a:pPr>
            <a:r>
              <a:rPr lang="en" sz="1500"/>
              <a:t>Explicit declarations of the expectations of both mentors and mentees at the initiation of mentorship—revisited periodically and possibly recorded in writing—can help create an effective mentoring relationship.</a:t>
            </a:r>
            <a:endParaRPr/>
          </a:p>
          <a:p>
            <a:pPr marL="0" lvl="0" indent="0" algn="l" rtl="0">
              <a:lnSpc>
                <a:spcPct val="90000"/>
              </a:lnSpc>
              <a:spcBef>
                <a:spcPts val="800"/>
              </a:spcBef>
              <a:spcAft>
                <a:spcPts val="0"/>
              </a:spcAft>
              <a:buClr>
                <a:srgbClr val="F48E1F"/>
              </a:buClr>
              <a:buSzPts val="2100"/>
              <a:buNone/>
            </a:pPr>
            <a:r>
              <a:rPr lang="en" b="1">
                <a:solidFill>
                  <a:srgbClr val="F48E1F"/>
                </a:solidFill>
              </a:rPr>
              <a:t>Education</a:t>
            </a:r>
            <a:endParaRPr/>
          </a:p>
          <a:p>
            <a:pPr marL="0" lvl="0" indent="0" algn="r" rtl="0">
              <a:lnSpc>
                <a:spcPct val="90000"/>
              </a:lnSpc>
              <a:spcBef>
                <a:spcPts val="800"/>
              </a:spcBef>
              <a:spcAft>
                <a:spcPts val="0"/>
              </a:spcAft>
              <a:buClr>
                <a:schemeClr val="dk1"/>
              </a:buClr>
              <a:buSzPts val="2100"/>
              <a:buNone/>
            </a:pPr>
            <a:r>
              <a:rPr lang="en"/>
              <a:t> </a:t>
            </a:r>
            <a:r>
              <a:rPr lang="en" sz="1500"/>
              <a:t>Mentorship is a learned skill, and mentorship education influences mentor and mentee attitudes, self-efficacy, and behaviors.</a:t>
            </a:r>
            <a:endParaRPr/>
          </a:p>
        </p:txBody>
      </p:sp>
      <p:pic>
        <p:nvPicPr>
          <p:cNvPr id="245" name="Google Shape;245;p42" descr="The National Academies of Sciences, Engineering, Medicine logo"/>
          <p:cNvPicPr preferRelativeResize="0"/>
          <p:nvPr/>
        </p:nvPicPr>
        <p:blipFill rotWithShape="1">
          <a:blip r:embed="rId3">
            <a:alphaModFix/>
          </a:blip>
          <a:srcRect/>
          <a:stretch/>
        </p:blipFill>
        <p:spPr>
          <a:xfrm>
            <a:off x="6602006" y="4757679"/>
            <a:ext cx="2400301" cy="3121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3"/>
          <p:cNvSpPr txBox="1">
            <a:spLocks noGrp="1"/>
          </p:cNvSpPr>
          <p:nvPr>
            <p:ph type="title"/>
          </p:nvPr>
        </p:nvSpPr>
        <p:spPr>
          <a:xfrm>
            <a:off x="77831" y="0"/>
            <a:ext cx="86883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1E5F9F"/>
              </a:buClr>
              <a:buSzPts val="2500"/>
              <a:buFont typeface="Calibri"/>
              <a:buNone/>
            </a:pPr>
            <a:r>
              <a:rPr lang="en" sz="2600">
                <a:latin typeface="Arial"/>
                <a:ea typeface="Arial"/>
                <a:cs typeface="Arial"/>
                <a:sym typeface="Arial"/>
              </a:rPr>
              <a:t>A</a:t>
            </a:r>
            <a:r>
              <a:rPr lang="en" sz="2400">
                <a:latin typeface="Arial"/>
                <a:ea typeface="Arial"/>
                <a:cs typeface="Arial"/>
                <a:sym typeface="Arial"/>
              </a:rPr>
              <a:t>ttributes for Effective Research Mentoring Relationships</a:t>
            </a:r>
            <a:endParaRPr sz="2400">
              <a:latin typeface="Arial"/>
              <a:ea typeface="Arial"/>
              <a:cs typeface="Arial"/>
              <a:sym typeface="Arial"/>
            </a:endParaRPr>
          </a:p>
        </p:txBody>
      </p:sp>
      <p:graphicFrame>
        <p:nvGraphicFramePr>
          <p:cNvPr id="251" name="Google Shape;251;p43"/>
          <p:cNvGraphicFramePr/>
          <p:nvPr>
            <p:extLst>
              <p:ext uri="{D42A27DB-BD31-4B8C-83A1-F6EECF244321}">
                <p14:modId xmlns:p14="http://schemas.microsoft.com/office/powerpoint/2010/main" val="423862531"/>
              </p:ext>
            </p:extLst>
          </p:nvPr>
        </p:nvGraphicFramePr>
        <p:xfrm>
          <a:off x="482488" y="937133"/>
          <a:ext cx="7983950" cy="3886012"/>
        </p:xfrm>
        <a:graphic>
          <a:graphicData uri="http://schemas.openxmlformats.org/drawingml/2006/table">
            <a:tbl>
              <a:tblPr firstRow="1">
                <a:noFill/>
                <a:tableStyleId>{7CFF28F3-CA2B-43DA-956A-00D167B1D6B8}</a:tableStyleId>
              </a:tblPr>
              <a:tblGrid>
                <a:gridCol w="4002675">
                  <a:extLst>
                    <a:ext uri="{9D8B030D-6E8A-4147-A177-3AD203B41FA5}">
                      <a16:colId xmlns:a16="http://schemas.microsoft.com/office/drawing/2014/main" val="20000"/>
                    </a:ext>
                  </a:extLst>
                </a:gridCol>
                <a:gridCol w="3981275">
                  <a:extLst>
                    <a:ext uri="{9D8B030D-6E8A-4147-A177-3AD203B41FA5}">
                      <a16:colId xmlns:a16="http://schemas.microsoft.com/office/drawing/2014/main" val="20001"/>
                    </a:ext>
                  </a:extLst>
                </a:gridCol>
              </a:tblGrid>
              <a:tr h="1322550">
                <a:tc>
                  <a:txBody>
                    <a:bodyPr/>
                    <a:lstStyle/>
                    <a:p>
                      <a:pPr marL="0" marR="0" lvl="0" indent="0" algn="l" rtl="0">
                        <a:lnSpc>
                          <a:spcPct val="115000"/>
                        </a:lnSpc>
                        <a:spcBef>
                          <a:spcPts val="0"/>
                        </a:spcBef>
                        <a:spcAft>
                          <a:spcPts val="0"/>
                        </a:spcAft>
                        <a:buClr>
                          <a:srgbClr val="000000"/>
                        </a:buClr>
                        <a:buSzPts val="300"/>
                        <a:buFont typeface="Arial"/>
                        <a:buNone/>
                      </a:pPr>
                      <a:r>
                        <a:rPr lang="en" sz="1100" b="1" u="none" strike="noStrike" cap="none">
                          <a:latin typeface="Calibri"/>
                          <a:ea typeface="Calibri"/>
                          <a:cs typeface="Calibri"/>
                          <a:sym typeface="Calibri"/>
                        </a:rPr>
                        <a:t>Research Development</a:t>
                      </a:r>
                      <a:endParaRPr sz="1100" b="1" u="none" strike="noStrike" cap="none">
                        <a:latin typeface="Calibri"/>
                        <a:ea typeface="Calibri"/>
                        <a:cs typeface="Calibri"/>
                        <a:sym typeface="Calibri"/>
                      </a:endParaRPr>
                    </a:p>
                    <a:p>
                      <a:pPr marL="254000" marR="0" lvl="0" indent="-260350" algn="l" rtl="0">
                        <a:lnSpc>
                          <a:spcPct val="115000"/>
                        </a:lnSpc>
                        <a:spcBef>
                          <a:spcPts val="300"/>
                        </a:spcBef>
                        <a:spcAft>
                          <a:spcPts val="0"/>
                        </a:spcAft>
                        <a:buSzPts val="1100"/>
                        <a:buFont typeface="Calibri"/>
                        <a:buChar char="∙"/>
                      </a:pPr>
                      <a:r>
                        <a:rPr lang="en" sz="1100" u="none" strike="noStrike" cap="none">
                          <a:latin typeface="Calibri"/>
                          <a:ea typeface="Calibri"/>
                          <a:cs typeface="Calibri"/>
                          <a:sym typeface="Calibri"/>
                        </a:rPr>
                        <a:t>Teaching disciplinary knowledge</a:t>
                      </a:r>
                      <a:endParaRPr sz="1100" u="none" strike="noStrike" cap="none">
                        <a:latin typeface="Calibri"/>
                        <a:ea typeface="Calibri"/>
                        <a:cs typeface="Calibri"/>
                        <a:sym typeface="Calibri"/>
                      </a:endParaRPr>
                    </a:p>
                    <a:p>
                      <a:pPr marL="254000" marR="0" lvl="0" indent="-260350" algn="l" rtl="0">
                        <a:lnSpc>
                          <a:spcPct val="115000"/>
                        </a:lnSpc>
                        <a:spcBef>
                          <a:spcPts val="300"/>
                        </a:spcBef>
                        <a:spcAft>
                          <a:spcPts val="0"/>
                        </a:spcAft>
                        <a:buSzPts val="1100"/>
                        <a:buFont typeface="Calibri"/>
                        <a:buChar char="∙"/>
                      </a:pPr>
                      <a:r>
                        <a:rPr lang="en" sz="1100" u="none" strike="noStrike" cap="none">
                          <a:latin typeface="Calibri"/>
                          <a:ea typeface="Calibri"/>
                          <a:cs typeface="Calibri"/>
                          <a:sym typeface="Calibri"/>
                        </a:rPr>
                        <a:t>Providing technical training</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Accurately assessing understanding of disciplinary knowledge and skills</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Promoting ethical behaviors and responsible conduct of research</a:t>
                      </a:r>
                      <a:endParaRPr sz="1100" u="none" strike="noStrike" cap="none">
                        <a:latin typeface="Calibri"/>
                        <a:ea typeface="Calibri"/>
                        <a:cs typeface="Calibri"/>
                        <a:sym typeface="Calibri"/>
                      </a:endParaRPr>
                    </a:p>
                  </a:txBody>
                  <a:tcPr marL="51425" marR="51425" marT="0" marB="0">
                    <a:solidFill>
                      <a:srgbClr val="FFFFFF"/>
                    </a:solidFill>
                  </a:tcPr>
                </a:tc>
                <a:tc>
                  <a:txBody>
                    <a:bodyPr/>
                    <a:lstStyle/>
                    <a:p>
                      <a:pPr marL="0" marR="0" lvl="0" indent="0" algn="l" rtl="0">
                        <a:lnSpc>
                          <a:spcPct val="115000"/>
                        </a:lnSpc>
                        <a:spcBef>
                          <a:spcPts val="0"/>
                        </a:spcBef>
                        <a:spcAft>
                          <a:spcPts val="0"/>
                        </a:spcAft>
                        <a:buClr>
                          <a:srgbClr val="000000"/>
                        </a:buClr>
                        <a:buSzPts val="300"/>
                        <a:buFont typeface="Arial"/>
                        <a:buNone/>
                      </a:pPr>
                      <a:r>
                        <a:rPr lang="en" sz="1100" b="1" u="none" strike="noStrike" cap="none">
                          <a:latin typeface="Calibri"/>
                          <a:ea typeface="Calibri"/>
                          <a:cs typeface="Calibri"/>
                          <a:sym typeface="Calibri"/>
                        </a:rPr>
                        <a:t>Diversity/Cultural</a:t>
                      </a:r>
                      <a:endParaRPr sz="1100" b="1" u="none" strike="noStrike" cap="none">
                        <a:latin typeface="Calibri"/>
                        <a:ea typeface="Calibri"/>
                        <a:cs typeface="Calibri"/>
                        <a:sym typeface="Calibri"/>
                      </a:endParaRPr>
                    </a:p>
                    <a:p>
                      <a:pPr marL="254000" marR="0" lvl="0" indent="-260350" algn="l" rtl="0">
                        <a:lnSpc>
                          <a:spcPct val="115000"/>
                        </a:lnSpc>
                        <a:spcBef>
                          <a:spcPts val="300"/>
                        </a:spcBef>
                        <a:spcAft>
                          <a:spcPts val="0"/>
                        </a:spcAft>
                        <a:buSzPts val="1100"/>
                        <a:buFont typeface="Calibri"/>
                        <a:buChar char="∙"/>
                      </a:pPr>
                      <a:r>
                        <a:rPr lang="en" sz="1100" u="none" strike="noStrike" cap="none">
                          <a:latin typeface="Calibri"/>
                          <a:ea typeface="Calibri"/>
                          <a:cs typeface="Calibri"/>
                          <a:sym typeface="Calibri"/>
                        </a:rPr>
                        <a:t>Cultural self-knowledge</a:t>
                      </a:r>
                      <a:endParaRPr sz="1100" u="none" strike="noStrike" cap="none">
                        <a:latin typeface="Calibri"/>
                        <a:ea typeface="Calibri"/>
                        <a:cs typeface="Calibri"/>
                        <a:sym typeface="Calibri"/>
                      </a:endParaRPr>
                    </a:p>
                    <a:p>
                      <a:pPr marL="254000" marR="0" lvl="0" indent="-260350" algn="l" rtl="0">
                        <a:lnSpc>
                          <a:spcPct val="115000"/>
                        </a:lnSpc>
                        <a:spcBef>
                          <a:spcPts val="300"/>
                        </a:spcBef>
                        <a:spcAft>
                          <a:spcPts val="0"/>
                        </a:spcAft>
                        <a:buSzPts val="1100"/>
                        <a:buFont typeface="Calibri"/>
                        <a:buChar char="∙"/>
                      </a:pPr>
                      <a:r>
                        <a:rPr lang="en" sz="1100" u="none" strike="noStrike" cap="none">
                          <a:latin typeface="Calibri"/>
                          <a:ea typeface="Calibri"/>
                          <a:cs typeface="Calibri"/>
                          <a:sym typeface="Calibri"/>
                        </a:rPr>
                        <a:t>Advancing equity and inclusion</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Being culturally responsive</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Reducing impact of bias</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Reducing stereotype threat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300"/>
                        <a:buFont typeface="Arial"/>
                        <a:buNone/>
                      </a:pPr>
                      <a:r>
                        <a:rPr lang="en" sz="1100" u="none" strike="noStrike" cap="none">
                          <a:latin typeface="Calibri"/>
                          <a:ea typeface="Calibri"/>
                          <a:cs typeface="Calibri"/>
                          <a:sym typeface="Calibri"/>
                        </a:rPr>
                        <a:t> </a:t>
                      </a:r>
                      <a:endParaRPr sz="1100" u="none" strike="noStrike" cap="none">
                        <a:latin typeface="Calibri"/>
                        <a:ea typeface="Calibri"/>
                        <a:cs typeface="Calibri"/>
                        <a:sym typeface="Calibri"/>
                      </a:endParaRPr>
                    </a:p>
                  </a:txBody>
                  <a:tcPr marL="51425" marR="51425" marT="0" marB="0">
                    <a:solidFill>
                      <a:srgbClr val="FFFFFF"/>
                    </a:solidFill>
                  </a:tcPr>
                </a:tc>
                <a:extLst>
                  <a:ext uri="{0D108BD9-81ED-4DB2-BD59-A6C34878D82A}">
                    <a16:rowId xmlns:a16="http://schemas.microsoft.com/office/drawing/2014/main" val="10000"/>
                  </a:ext>
                </a:extLst>
              </a:tr>
              <a:tr h="1109000">
                <a:tc>
                  <a:txBody>
                    <a:bodyPr/>
                    <a:lstStyle/>
                    <a:p>
                      <a:pPr marL="0" marR="0" lvl="0" indent="0" algn="l" rtl="0">
                        <a:lnSpc>
                          <a:spcPct val="115000"/>
                        </a:lnSpc>
                        <a:spcBef>
                          <a:spcPts val="0"/>
                        </a:spcBef>
                        <a:spcAft>
                          <a:spcPts val="0"/>
                        </a:spcAft>
                        <a:buClr>
                          <a:srgbClr val="000000"/>
                        </a:buClr>
                        <a:buSzPts val="300"/>
                        <a:buFont typeface="Arial"/>
                        <a:buNone/>
                      </a:pPr>
                      <a:r>
                        <a:rPr lang="en" sz="1100" b="1" u="none" strike="noStrike" cap="none">
                          <a:latin typeface="Calibri"/>
                          <a:ea typeface="Calibri"/>
                          <a:cs typeface="Calibri"/>
                          <a:sym typeface="Calibri"/>
                        </a:rPr>
                        <a:t>Interpersonal</a:t>
                      </a:r>
                      <a:endParaRPr sz="1100" b="1" u="none" strike="noStrike" cap="none">
                        <a:latin typeface="Calibri"/>
                        <a:ea typeface="Calibri"/>
                        <a:cs typeface="Calibri"/>
                        <a:sym typeface="Calibri"/>
                      </a:endParaRPr>
                    </a:p>
                    <a:p>
                      <a:pPr marL="254000" marR="0" lvl="0" indent="-260350" algn="l" rtl="0">
                        <a:lnSpc>
                          <a:spcPct val="115000"/>
                        </a:lnSpc>
                        <a:spcBef>
                          <a:spcPts val="300"/>
                        </a:spcBef>
                        <a:spcAft>
                          <a:spcPts val="0"/>
                        </a:spcAft>
                        <a:buSzPts val="1100"/>
                        <a:buFont typeface="Calibri"/>
                        <a:buChar char="∙"/>
                      </a:pPr>
                      <a:r>
                        <a:rPr lang="en" sz="1100" u="none" strike="noStrike" cap="none">
                          <a:latin typeface="Calibri"/>
                          <a:ea typeface="Calibri"/>
                          <a:cs typeface="Calibri"/>
                          <a:sym typeface="Calibri"/>
                        </a:rPr>
                        <a:t>Active listening/ effective communication</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Aligning expectations</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Building trusting relationships</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Active coaching </a:t>
                      </a:r>
                      <a:endParaRPr sz="11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300"/>
                        <a:buFont typeface="Arial"/>
                        <a:buNone/>
                      </a:pPr>
                      <a:r>
                        <a:rPr lang="en" sz="1100" u="none" strike="noStrike" cap="none">
                          <a:latin typeface="Calibri"/>
                          <a:ea typeface="Calibri"/>
                          <a:cs typeface="Calibri"/>
                          <a:sym typeface="Calibri"/>
                        </a:rPr>
                        <a:t> </a:t>
                      </a:r>
                      <a:endParaRPr sz="1100" u="none" strike="noStrike" cap="none">
                        <a:latin typeface="Calibri"/>
                        <a:ea typeface="Calibri"/>
                        <a:cs typeface="Calibri"/>
                        <a:sym typeface="Calibri"/>
                      </a:endParaRPr>
                    </a:p>
                  </a:txBody>
                  <a:tcPr marL="51425" marR="51425" marT="0" marB="0">
                    <a:solidFill>
                      <a:srgbClr val="FFFFFF"/>
                    </a:solidFill>
                  </a:tcPr>
                </a:tc>
                <a:tc>
                  <a:txBody>
                    <a:bodyPr/>
                    <a:lstStyle/>
                    <a:p>
                      <a:pPr marL="0" marR="0" lvl="0" indent="0" algn="l" rtl="0">
                        <a:lnSpc>
                          <a:spcPct val="115000"/>
                        </a:lnSpc>
                        <a:spcBef>
                          <a:spcPts val="0"/>
                        </a:spcBef>
                        <a:spcAft>
                          <a:spcPts val="0"/>
                        </a:spcAft>
                        <a:buClr>
                          <a:srgbClr val="000000"/>
                        </a:buClr>
                        <a:buSzPts val="300"/>
                        <a:buFont typeface="Arial"/>
                        <a:buNone/>
                      </a:pPr>
                      <a:r>
                        <a:rPr lang="en" sz="1100" b="1" u="none" strike="noStrike" cap="none">
                          <a:latin typeface="Calibri"/>
                          <a:ea typeface="Calibri"/>
                          <a:cs typeface="Calibri"/>
                          <a:sym typeface="Calibri"/>
                        </a:rPr>
                        <a:t>Sponsorship</a:t>
                      </a:r>
                      <a:endParaRPr sz="1100" b="1" u="none" strike="noStrike" cap="none">
                        <a:latin typeface="Calibri"/>
                        <a:ea typeface="Calibri"/>
                        <a:cs typeface="Calibri"/>
                        <a:sym typeface="Calibri"/>
                      </a:endParaRPr>
                    </a:p>
                    <a:p>
                      <a:pPr marL="254000" marR="0" lvl="0" indent="-260350" algn="l" rtl="0">
                        <a:lnSpc>
                          <a:spcPct val="115000"/>
                        </a:lnSpc>
                        <a:spcBef>
                          <a:spcPts val="300"/>
                        </a:spcBef>
                        <a:spcAft>
                          <a:spcPts val="0"/>
                        </a:spcAft>
                        <a:buSzPts val="1100"/>
                        <a:buFont typeface="Calibri"/>
                        <a:buChar char="∙"/>
                      </a:pPr>
                      <a:r>
                        <a:rPr lang="en" sz="1100" u="none" strike="noStrike" cap="none">
                          <a:latin typeface="Calibri"/>
                          <a:ea typeface="Calibri"/>
                          <a:cs typeface="Calibri"/>
                          <a:sym typeface="Calibri"/>
                        </a:rPr>
                        <a:t>Fostering independence</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Promoting professional development</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Expanding mentee networks</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Actively advocating </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Fostering work-life integration</a:t>
                      </a:r>
                      <a:endParaRPr sz="1100" u="none" strike="noStrike" cap="none">
                        <a:latin typeface="Calibri"/>
                        <a:ea typeface="Calibri"/>
                        <a:cs typeface="Calibri"/>
                        <a:sym typeface="Calibri"/>
                      </a:endParaRPr>
                    </a:p>
                  </a:txBody>
                  <a:tcPr marL="51425" marR="51425" marT="0" marB="0">
                    <a:solidFill>
                      <a:srgbClr val="FFFFFF"/>
                    </a:solidFill>
                  </a:tcPr>
                </a:tc>
                <a:extLst>
                  <a:ext uri="{0D108BD9-81ED-4DB2-BD59-A6C34878D82A}">
                    <a16:rowId xmlns:a16="http://schemas.microsoft.com/office/drawing/2014/main" val="10001"/>
                  </a:ext>
                </a:extLst>
              </a:tr>
              <a:tr h="1288100">
                <a:tc>
                  <a:txBody>
                    <a:bodyPr/>
                    <a:lstStyle/>
                    <a:p>
                      <a:pPr marL="0" marR="0" lvl="0" indent="0" algn="l" rtl="0">
                        <a:lnSpc>
                          <a:spcPct val="115000"/>
                        </a:lnSpc>
                        <a:spcBef>
                          <a:spcPts val="0"/>
                        </a:spcBef>
                        <a:spcAft>
                          <a:spcPts val="0"/>
                        </a:spcAft>
                        <a:buClr>
                          <a:srgbClr val="000000"/>
                        </a:buClr>
                        <a:buSzPts val="300"/>
                        <a:buFont typeface="Arial"/>
                        <a:buNone/>
                      </a:pPr>
                      <a:r>
                        <a:rPr lang="en" sz="1100" b="1" u="none" strike="noStrike" cap="none">
                          <a:latin typeface="Calibri"/>
                          <a:ea typeface="Calibri"/>
                          <a:cs typeface="Calibri"/>
                          <a:sym typeface="Calibri"/>
                        </a:rPr>
                        <a:t>Psychosocial</a:t>
                      </a:r>
                      <a:endParaRPr sz="1100" b="1" u="none" strike="noStrike" cap="none">
                        <a:latin typeface="Calibri"/>
                        <a:ea typeface="Calibri"/>
                        <a:cs typeface="Calibri"/>
                        <a:sym typeface="Calibri"/>
                      </a:endParaRPr>
                    </a:p>
                    <a:p>
                      <a:pPr marL="254000" marR="0" lvl="0" indent="-260350" algn="l" rtl="0">
                        <a:lnSpc>
                          <a:spcPct val="115000"/>
                        </a:lnSpc>
                        <a:spcBef>
                          <a:spcPts val="300"/>
                        </a:spcBef>
                        <a:spcAft>
                          <a:spcPts val="0"/>
                        </a:spcAft>
                        <a:buSzPts val="1100"/>
                        <a:buFont typeface="Calibri"/>
                        <a:buChar char="∙"/>
                      </a:pPr>
                      <a:r>
                        <a:rPr lang="en" sz="1100" u="none" strike="noStrike" cap="none">
                          <a:latin typeface="Calibri"/>
                          <a:ea typeface="Calibri"/>
                          <a:cs typeface="Calibri"/>
                          <a:sym typeface="Calibri"/>
                        </a:rPr>
                        <a:t>Providing motivation </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Developing mentee career self-efficacy</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Developing mentee research self-efficacy</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Developing science identity</a:t>
                      </a:r>
                      <a:endParaRPr sz="1100" u="none" strike="noStrike" cap="none">
                        <a:latin typeface="Calibri"/>
                        <a:ea typeface="Calibri"/>
                        <a:cs typeface="Calibri"/>
                        <a:sym typeface="Calibri"/>
                      </a:endParaRPr>
                    </a:p>
                    <a:p>
                      <a:pPr marL="254000" marR="0" lvl="0" indent="-260350" algn="l" rtl="0">
                        <a:lnSpc>
                          <a:spcPct val="115000"/>
                        </a:lnSpc>
                        <a:spcBef>
                          <a:spcPts val="0"/>
                        </a:spcBef>
                        <a:spcAft>
                          <a:spcPts val="0"/>
                        </a:spcAft>
                        <a:buSzPts val="1100"/>
                        <a:buFont typeface="Calibri"/>
                        <a:buChar char="∙"/>
                      </a:pPr>
                      <a:r>
                        <a:rPr lang="en" sz="1100" u="none" strike="noStrike" cap="none">
                          <a:latin typeface="Calibri"/>
                          <a:ea typeface="Calibri"/>
                          <a:cs typeface="Calibri"/>
                          <a:sym typeface="Calibri"/>
                        </a:rPr>
                        <a:t>Developing a sense of belonging</a:t>
                      </a:r>
                      <a:endParaRPr sz="1100" u="none" strike="noStrike" cap="none">
                        <a:latin typeface="Calibri"/>
                        <a:ea typeface="Calibri"/>
                        <a:cs typeface="Calibri"/>
                        <a:sym typeface="Calibri"/>
                      </a:endParaRPr>
                    </a:p>
                  </a:txBody>
                  <a:tcPr marL="51425" marR="51425" marT="0" marB="0">
                    <a:solidFill>
                      <a:srgbClr val="FFFFFF"/>
                    </a:solidFill>
                  </a:tcPr>
                </a:tc>
                <a:tc>
                  <a:txBody>
                    <a:bodyPr/>
                    <a:lstStyle/>
                    <a:p>
                      <a:pPr marL="0" marR="0" lvl="0" indent="0" algn="l" rtl="0">
                        <a:lnSpc>
                          <a:spcPct val="115000"/>
                        </a:lnSpc>
                        <a:spcBef>
                          <a:spcPts val="0"/>
                        </a:spcBef>
                        <a:spcAft>
                          <a:spcPts val="0"/>
                        </a:spcAft>
                        <a:buClr>
                          <a:srgbClr val="000000"/>
                        </a:buClr>
                        <a:buSzPts val="300"/>
                        <a:buFont typeface="Arial"/>
                        <a:buNone/>
                      </a:pPr>
                      <a:r>
                        <a:rPr lang="en" sz="1100" u="none" strike="noStrike" cap="none" dirty="0">
                          <a:latin typeface="Calibri"/>
                          <a:ea typeface="Calibri"/>
                          <a:cs typeface="Calibri"/>
                          <a:sym typeface="Calibri"/>
                        </a:rPr>
                        <a:t> </a:t>
                      </a:r>
                      <a:endParaRPr sz="1100" u="none" strike="noStrike" cap="none" dirty="0">
                        <a:latin typeface="Calibri"/>
                        <a:ea typeface="Calibri"/>
                        <a:cs typeface="Calibri"/>
                        <a:sym typeface="Calibri"/>
                      </a:endParaRPr>
                    </a:p>
                    <a:p>
                      <a:pPr marL="0" marR="0" lvl="0" indent="0" algn="r" rtl="0">
                        <a:lnSpc>
                          <a:spcPct val="115000"/>
                        </a:lnSpc>
                        <a:spcBef>
                          <a:spcPts val="0"/>
                        </a:spcBef>
                        <a:spcAft>
                          <a:spcPts val="0"/>
                        </a:spcAft>
                        <a:buClr>
                          <a:srgbClr val="000000"/>
                        </a:buClr>
                        <a:buSzPts val="300"/>
                        <a:buFont typeface="Arial"/>
                        <a:buNone/>
                      </a:pPr>
                      <a:endParaRPr sz="1100" u="none" strike="noStrike" cap="none" dirty="0">
                        <a:latin typeface="Calibri"/>
                        <a:ea typeface="Calibri"/>
                        <a:cs typeface="Calibri"/>
                        <a:sym typeface="Calibri"/>
                      </a:endParaRPr>
                    </a:p>
                    <a:p>
                      <a:pPr marL="0" marR="0" lvl="0" indent="0" algn="r" rtl="0">
                        <a:lnSpc>
                          <a:spcPct val="115000"/>
                        </a:lnSpc>
                        <a:spcBef>
                          <a:spcPts val="0"/>
                        </a:spcBef>
                        <a:spcAft>
                          <a:spcPts val="0"/>
                        </a:spcAft>
                        <a:buClr>
                          <a:srgbClr val="000000"/>
                        </a:buClr>
                        <a:buSzPts val="300"/>
                        <a:buFont typeface="Arial"/>
                        <a:buNone/>
                      </a:pPr>
                      <a:endParaRPr sz="1100" u="none" strike="noStrike" cap="none" dirty="0">
                        <a:latin typeface="Calibri"/>
                        <a:ea typeface="Calibri"/>
                        <a:cs typeface="Calibri"/>
                        <a:sym typeface="Calibri"/>
                      </a:endParaRPr>
                    </a:p>
                    <a:p>
                      <a:pPr marL="0" marR="0" lvl="0" indent="0" algn="r" rtl="0">
                        <a:lnSpc>
                          <a:spcPct val="115000"/>
                        </a:lnSpc>
                        <a:spcBef>
                          <a:spcPts val="0"/>
                        </a:spcBef>
                        <a:spcAft>
                          <a:spcPts val="0"/>
                        </a:spcAft>
                        <a:buClr>
                          <a:srgbClr val="000000"/>
                        </a:buClr>
                        <a:buSzPts val="300"/>
                        <a:buFont typeface="Arial"/>
                        <a:buNone/>
                      </a:pPr>
                      <a:endParaRPr sz="1100" u="none" strike="noStrike" cap="none" dirty="0">
                        <a:latin typeface="Calibri"/>
                        <a:ea typeface="Calibri"/>
                        <a:cs typeface="Calibri"/>
                        <a:sym typeface="Calibri"/>
                      </a:endParaRPr>
                    </a:p>
                    <a:p>
                      <a:pPr marL="0" marR="0" lvl="0" indent="0" algn="r" rtl="0">
                        <a:lnSpc>
                          <a:spcPct val="115000"/>
                        </a:lnSpc>
                        <a:spcBef>
                          <a:spcPts val="0"/>
                        </a:spcBef>
                        <a:spcAft>
                          <a:spcPts val="0"/>
                        </a:spcAft>
                        <a:buClr>
                          <a:srgbClr val="000000"/>
                        </a:buClr>
                        <a:buSzPts val="300"/>
                        <a:buFont typeface="Arial"/>
                        <a:buNone/>
                      </a:pPr>
                      <a:endParaRPr sz="1100" u="none" strike="noStrike" cap="none" dirty="0">
                        <a:latin typeface="Calibri"/>
                        <a:ea typeface="Calibri"/>
                        <a:cs typeface="Calibri"/>
                        <a:sym typeface="Calibri"/>
                      </a:endParaRPr>
                    </a:p>
                    <a:p>
                      <a:pPr marL="0" marR="0" lvl="0" indent="0" algn="r" rtl="0">
                        <a:lnSpc>
                          <a:spcPct val="115000"/>
                        </a:lnSpc>
                        <a:spcBef>
                          <a:spcPts val="0"/>
                        </a:spcBef>
                        <a:spcAft>
                          <a:spcPts val="0"/>
                        </a:spcAft>
                        <a:buClr>
                          <a:srgbClr val="000000"/>
                        </a:buClr>
                        <a:buSzPts val="300"/>
                        <a:buFont typeface="Arial"/>
                        <a:buNone/>
                      </a:pPr>
                      <a:r>
                        <a:rPr lang="en" sz="1100" u="none" strike="noStrike" cap="none" dirty="0">
                          <a:latin typeface="Calibri"/>
                          <a:ea typeface="Calibri"/>
                          <a:cs typeface="Calibri"/>
                          <a:sym typeface="Calibri"/>
                        </a:rPr>
                        <a:t>Pfund </a:t>
                      </a:r>
                      <a:r>
                        <a:rPr lang="en" sz="1100" i="1" u="none" strike="noStrike" cap="none" dirty="0">
                          <a:latin typeface="Calibri"/>
                          <a:ea typeface="Calibri"/>
                          <a:cs typeface="Calibri"/>
                          <a:sym typeface="Calibri"/>
                        </a:rPr>
                        <a:t>et al</a:t>
                      </a:r>
                      <a:r>
                        <a:rPr lang="en" sz="1100" u="none" strike="noStrike" cap="none" dirty="0">
                          <a:latin typeface="Calibri"/>
                          <a:ea typeface="Calibri"/>
                          <a:cs typeface="Calibri"/>
                          <a:sym typeface="Calibri"/>
                        </a:rPr>
                        <a:t>, 2016</a:t>
                      </a:r>
                      <a:endParaRPr sz="1100" u="none" strike="noStrike" cap="none" dirty="0">
                        <a:latin typeface="Calibri"/>
                        <a:ea typeface="Calibri"/>
                        <a:cs typeface="Calibri"/>
                        <a:sym typeface="Calibri"/>
                      </a:endParaRPr>
                    </a:p>
                  </a:txBody>
                  <a:tcPr marL="51425" marR="51425" marT="0" marB="0">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title"/>
          </p:nvPr>
        </p:nvSpPr>
        <p:spPr>
          <a:xfrm>
            <a:off x="89657" y="70782"/>
            <a:ext cx="6296700" cy="387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48E1F"/>
              </a:buClr>
              <a:buSzPts val="3000"/>
              <a:buFont typeface="Calibri"/>
              <a:buNone/>
            </a:pPr>
            <a:r>
              <a:rPr lang="en" sz="3000" dirty="0">
                <a:solidFill>
                  <a:srgbClr val="F48E1F"/>
                </a:solidFill>
              </a:rPr>
              <a:t>Cultivating Mentoring Networks</a:t>
            </a:r>
            <a:r>
              <a:rPr lang="en" sz="3000" dirty="0"/>
              <a:t> </a:t>
            </a:r>
            <a:endParaRPr dirty="0"/>
          </a:p>
        </p:txBody>
      </p:sp>
      <p:sp>
        <p:nvSpPr>
          <p:cNvPr id="258" name="Google Shape;258;p44"/>
          <p:cNvSpPr txBox="1">
            <a:spLocks noGrp="1"/>
          </p:cNvSpPr>
          <p:nvPr>
            <p:ph type="body" idx="1"/>
          </p:nvPr>
        </p:nvSpPr>
        <p:spPr>
          <a:xfrm>
            <a:off x="150999" y="500200"/>
            <a:ext cx="8051400" cy="2974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a:t>A </a:t>
            </a:r>
            <a:r>
              <a:rPr lang="en" b="1">
                <a:solidFill>
                  <a:srgbClr val="F48E1F"/>
                </a:solidFill>
              </a:rPr>
              <a:t>range of structures</a:t>
            </a:r>
            <a:r>
              <a:rPr lang="en">
                <a:solidFill>
                  <a:srgbClr val="F48E1F"/>
                </a:solidFill>
              </a:rPr>
              <a:t> </a:t>
            </a:r>
            <a:r>
              <a:rPr lang="en"/>
              <a:t>support mentees’ development, including:</a:t>
            </a:r>
            <a:endParaRPr/>
          </a:p>
          <a:p>
            <a:pPr marL="0" lvl="0" indent="0" algn="l" rtl="0">
              <a:lnSpc>
                <a:spcPct val="90000"/>
              </a:lnSpc>
              <a:spcBef>
                <a:spcPts val="800"/>
              </a:spcBef>
              <a:spcAft>
                <a:spcPts val="0"/>
              </a:spcAft>
              <a:buClr>
                <a:schemeClr val="dk1"/>
              </a:buClr>
              <a:buSzPts val="2100"/>
              <a:buNone/>
            </a:pPr>
            <a:endParaRPr/>
          </a:p>
        </p:txBody>
      </p:sp>
      <p:grpSp>
        <p:nvGrpSpPr>
          <p:cNvPr id="259" name="Google Shape;259;p44" descr="sample structures for cultivating mentoring relationships"/>
          <p:cNvGrpSpPr/>
          <p:nvPr/>
        </p:nvGrpSpPr>
        <p:grpSpPr>
          <a:xfrm>
            <a:off x="941635" y="1008801"/>
            <a:ext cx="7260629" cy="3948440"/>
            <a:chOff x="291701" y="523107"/>
            <a:chExt cx="9680839" cy="5264587"/>
          </a:xfrm>
        </p:grpSpPr>
        <p:cxnSp>
          <p:nvCxnSpPr>
            <p:cNvPr id="260" name="Google Shape;260;p44"/>
            <p:cNvCxnSpPr/>
            <p:nvPr/>
          </p:nvCxnSpPr>
          <p:spPr>
            <a:xfrm flipH="1">
              <a:off x="7758562" y="3877965"/>
              <a:ext cx="405900" cy="334800"/>
            </a:xfrm>
            <a:prstGeom prst="straightConnector1">
              <a:avLst/>
            </a:prstGeom>
            <a:noFill/>
            <a:ln w="28575" cap="flat" cmpd="sng">
              <a:solidFill>
                <a:srgbClr val="000000"/>
              </a:solidFill>
              <a:prstDash val="solid"/>
              <a:miter lim="800000"/>
              <a:headEnd type="none" w="sm" len="sm"/>
              <a:tailEnd type="none" w="sm" len="sm"/>
            </a:ln>
          </p:spPr>
        </p:cxnSp>
        <p:cxnSp>
          <p:nvCxnSpPr>
            <p:cNvPr id="261" name="Google Shape;261;p44"/>
            <p:cNvCxnSpPr>
              <a:stCxn id="262" idx="1"/>
            </p:cNvCxnSpPr>
            <p:nvPr/>
          </p:nvCxnSpPr>
          <p:spPr>
            <a:xfrm rot="10800000">
              <a:off x="7944175" y="4501961"/>
              <a:ext cx="646500" cy="117900"/>
            </a:xfrm>
            <a:prstGeom prst="straightConnector1">
              <a:avLst/>
            </a:prstGeom>
            <a:noFill/>
            <a:ln w="9525" cap="flat" cmpd="sng">
              <a:solidFill>
                <a:srgbClr val="000000"/>
              </a:solidFill>
              <a:prstDash val="solid"/>
              <a:miter lim="800000"/>
              <a:headEnd type="none" w="sm" len="sm"/>
              <a:tailEnd type="none" w="sm" len="sm"/>
            </a:ln>
          </p:spPr>
        </p:cxnSp>
        <p:cxnSp>
          <p:nvCxnSpPr>
            <p:cNvPr id="263" name="Google Shape;263;p44"/>
            <p:cNvCxnSpPr>
              <a:stCxn id="264" idx="1"/>
            </p:cNvCxnSpPr>
            <p:nvPr/>
          </p:nvCxnSpPr>
          <p:spPr>
            <a:xfrm rot="10800000">
              <a:off x="7727042" y="4770782"/>
              <a:ext cx="210000" cy="254100"/>
            </a:xfrm>
            <a:prstGeom prst="straightConnector1">
              <a:avLst/>
            </a:prstGeom>
            <a:noFill/>
            <a:ln w="38100" cap="flat" cmpd="sng">
              <a:solidFill>
                <a:srgbClr val="000000"/>
              </a:solidFill>
              <a:prstDash val="solid"/>
              <a:miter lim="800000"/>
              <a:headEnd type="none" w="sm" len="sm"/>
              <a:tailEnd type="none" w="sm" len="sm"/>
            </a:ln>
          </p:spPr>
        </p:cxnSp>
        <p:cxnSp>
          <p:nvCxnSpPr>
            <p:cNvPr id="265" name="Google Shape;265;p44"/>
            <p:cNvCxnSpPr/>
            <p:nvPr/>
          </p:nvCxnSpPr>
          <p:spPr>
            <a:xfrm rot="10800000" flipH="1">
              <a:off x="7071354" y="4764274"/>
              <a:ext cx="243300" cy="283500"/>
            </a:xfrm>
            <a:prstGeom prst="straightConnector1">
              <a:avLst/>
            </a:prstGeom>
            <a:noFill/>
            <a:ln w="28575" cap="flat" cmpd="sng">
              <a:solidFill>
                <a:srgbClr val="000000"/>
              </a:solidFill>
              <a:prstDash val="solid"/>
              <a:miter lim="800000"/>
              <a:headEnd type="none" w="sm" len="sm"/>
              <a:tailEnd type="none" w="sm" len="sm"/>
            </a:ln>
          </p:spPr>
        </p:cxnSp>
        <p:cxnSp>
          <p:nvCxnSpPr>
            <p:cNvPr id="266" name="Google Shape;266;p44"/>
            <p:cNvCxnSpPr/>
            <p:nvPr/>
          </p:nvCxnSpPr>
          <p:spPr>
            <a:xfrm rot="10800000" flipH="1">
              <a:off x="6441039" y="4592093"/>
              <a:ext cx="798600" cy="112800"/>
            </a:xfrm>
            <a:prstGeom prst="straightConnector1">
              <a:avLst/>
            </a:prstGeom>
            <a:noFill/>
            <a:ln w="38100" cap="flat" cmpd="sng">
              <a:solidFill>
                <a:srgbClr val="000000"/>
              </a:solidFill>
              <a:prstDash val="solid"/>
              <a:miter lim="800000"/>
              <a:headEnd type="none" w="sm" len="sm"/>
              <a:tailEnd type="none" w="sm" len="sm"/>
            </a:ln>
          </p:spPr>
        </p:cxnSp>
        <p:cxnSp>
          <p:nvCxnSpPr>
            <p:cNvPr id="267" name="Google Shape;267;p44"/>
            <p:cNvCxnSpPr/>
            <p:nvPr/>
          </p:nvCxnSpPr>
          <p:spPr>
            <a:xfrm>
              <a:off x="6898759" y="4091220"/>
              <a:ext cx="303300" cy="209400"/>
            </a:xfrm>
            <a:prstGeom prst="straightConnector1">
              <a:avLst/>
            </a:prstGeom>
            <a:noFill/>
            <a:ln w="9525" cap="flat" cmpd="sng">
              <a:solidFill>
                <a:srgbClr val="000000"/>
              </a:solidFill>
              <a:prstDash val="solid"/>
              <a:miter lim="800000"/>
              <a:headEnd type="none" w="sm" len="sm"/>
              <a:tailEnd type="none" w="sm" len="sm"/>
            </a:ln>
          </p:spPr>
        </p:cxnSp>
        <p:grpSp>
          <p:nvGrpSpPr>
            <p:cNvPr id="268" name="Google Shape;268;p44"/>
            <p:cNvGrpSpPr/>
            <p:nvPr/>
          </p:nvGrpSpPr>
          <p:grpSpPr>
            <a:xfrm>
              <a:off x="291701" y="523108"/>
              <a:ext cx="3813000" cy="2120400"/>
              <a:chOff x="46436" y="403311"/>
              <a:chExt cx="3813000" cy="2120400"/>
            </a:xfrm>
          </p:grpSpPr>
          <p:sp>
            <p:nvSpPr>
              <p:cNvPr id="269" name="Google Shape;269;p44"/>
              <p:cNvSpPr/>
              <p:nvPr/>
            </p:nvSpPr>
            <p:spPr>
              <a:xfrm>
                <a:off x="46436" y="403311"/>
                <a:ext cx="3813000" cy="2120400"/>
              </a:xfrm>
              <a:prstGeom prst="rect">
                <a:avLst/>
              </a:prstGeom>
              <a:no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grpSp>
            <p:nvGrpSpPr>
              <p:cNvPr id="270" name="Google Shape;270;p44"/>
              <p:cNvGrpSpPr/>
              <p:nvPr/>
            </p:nvGrpSpPr>
            <p:grpSpPr>
              <a:xfrm>
                <a:off x="814386" y="1147382"/>
                <a:ext cx="800100" cy="800100"/>
                <a:chOff x="1085850" y="2986088"/>
                <a:chExt cx="800100" cy="800100"/>
              </a:xfrm>
            </p:grpSpPr>
            <p:sp>
              <p:nvSpPr>
                <p:cNvPr id="271" name="Google Shape;271;p44"/>
                <p:cNvSpPr/>
                <p:nvPr/>
              </p:nvSpPr>
              <p:spPr>
                <a:xfrm>
                  <a:off x="1085850" y="2986088"/>
                  <a:ext cx="800100" cy="80010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72" name="Google Shape;272;p44"/>
                <p:cNvSpPr txBox="1"/>
                <p:nvPr/>
              </p:nvSpPr>
              <p:spPr>
                <a:xfrm>
                  <a:off x="1102519"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Mentor</a:t>
                  </a:r>
                  <a:endParaRPr sz="1100"/>
                </a:p>
              </p:txBody>
            </p:sp>
          </p:grpSp>
          <p:grpSp>
            <p:nvGrpSpPr>
              <p:cNvPr id="273" name="Google Shape;273;p44"/>
              <p:cNvGrpSpPr/>
              <p:nvPr/>
            </p:nvGrpSpPr>
            <p:grpSpPr>
              <a:xfrm>
                <a:off x="2478879" y="1147382"/>
                <a:ext cx="800100" cy="800100"/>
                <a:chOff x="2336006" y="2986088"/>
                <a:chExt cx="800100" cy="800100"/>
              </a:xfrm>
            </p:grpSpPr>
            <p:sp>
              <p:nvSpPr>
                <p:cNvPr id="274" name="Google Shape;274;p44"/>
                <p:cNvSpPr/>
                <p:nvPr/>
              </p:nvSpPr>
              <p:spPr>
                <a:xfrm>
                  <a:off x="2336006" y="2986088"/>
                  <a:ext cx="800100" cy="8001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75" name="Google Shape;275;p44"/>
                <p:cNvSpPr txBox="1"/>
                <p:nvPr/>
              </p:nvSpPr>
              <p:spPr>
                <a:xfrm>
                  <a:off x="2352675"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Mentee</a:t>
                  </a:r>
                  <a:endParaRPr sz="1100"/>
                </a:p>
              </p:txBody>
            </p:sp>
          </p:grpSp>
          <p:cxnSp>
            <p:nvCxnSpPr>
              <p:cNvPr id="276" name="Google Shape;276;p44"/>
              <p:cNvCxnSpPr/>
              <p:nvPr/>
            </p:nvCxnSpPr>
            <p:spPr>
              <a:xfrm>
                <a:off x="1693067" y="1493050"/>
                <a:ext cx="707100" cy="0"/>
              </a:xfrm>
              <a:prstGeom prst="straightConnector1">
                <a:avLst/>
              </a:prstGeom>
              <a:noFill/>
              <a:ln w="28575" cap="flat" cmpd="sng">
                <a:solidFill>
                  <a:srgbClr val="000000"/>
                </a:solidFill>
                <a:prstDash val="solid"/>
                <a:miter lim="800000"/>
                <a:headEnd type="triangle" w="med" len="med"/>
                <a:tailEnd type="triangle" w="med" len="med"/>
              </a:ln>
            </p:spPr>
          </p:cxnSp>
          <p:sp>
            <p:nvSpPr>
              <p:cNvPr id="277" name="Google Shape;277;p44"/>
              <p:cNvSpPr txBox="1"/>
              <p:nvPr/>
            </p:nvSpPr>
            <p:spPr>
              <a:xfrm>
                <a:off x="298840" y="593541"/>
                <a:ext cx="1207800" cy="369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Dyad</a:t>
                </a:r>
                <a:endParaRPr sz="1100"/>
              </a:p>
            </p:txBody>
          </p:sp>
        </p:grpSp>
        <p:sp>
          <p:nvSpPr>
            <p:cNvPr id="278" name="Google Shape;278;p44"/>
            <p:cNvSpPr/>
            <p:nvPr/>
          </p:nvSpPr>
          <p:spPr>
            <a:xfrm>
              <a:off x="4350540" y="523107"/>
              <a:ext cx="5622000" cy="2706000"/>
            </a:xfrm>
            <a:prstGeom prst="rect">
              <a:avLst/>
            </a:prstGeom>
            <a:no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79" name="Google Shape;279;p44"/>
            <p:cNvSpPr txBox="1"/>
            <p:nvPr/>
          </p:nvSpPr>
          <p:spPr>
            <a:xfrm>
              <a:off x="4593427" y="637409"/>
              <a:ext cx="1121700" cy="369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Triads</a:t>
              </a:r>
              <a:endParaRPr sz="1100"/>
            </a:p>
          </p:txBody>
        </p:sp>
        <p:grpSp>
          <p:nvGrpSpPr>
            <p:cNvPr id="280" name="Google Shape;280;p44"/>
            <p:cNvGrpSpPr/>
            <p:nvPr/>
          </p:nvGrpSpPr>
          <p:grpSpPr>
            <a:xfrm>
              <a:off x="4593427" y="1070416"/>
              <a:ext cx="2464593" cy="1991883"/>
              <a:chOff x="4593427" y="1070416"/>
              <a:chExt cx="2464593" cy="1991883"/>
            </a:xfrm>
          </p:grpSpPr>
          <p:grpSp>
            <p:nvGrpSpPr>
              <p:cNvPr id="281" name="Google Shape;281;p44"/>
              <p:cNvGrpSpPr/>
              <p:nvPr/>
            </p:nvGrpSpPr>
            <p:grpSpPr>
              <a:xfrm>
                <a:off x="4593427" y="1070416"/>
                <a:ext cx="800100" cy="800100"/>
                <a:chOff x="1085850" y="2986088"/>
                <a:chExt cx="800100" cy="800100"/>
              </a:xfrm>
            </p:grpSpPr>
            <p:sp>
              <p:nvSpPr>
                <p:cNvPr id="282" name="Google Shape;282;p44"/>
                <p:cNvSpPr/>
                <p:nvPr/>
              </p:nvSpPr>
              <p:spPr>
                <a:xfrm>
                  <a:off x="1085850" y="2986088"/>
                  <a:ext cx="800100" cy="80010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83" name="Google Shape;283;p44"/>
                <p:cNvSpPr txBox="1"/>
                <p:nvPr/>
              </p:nvSpPr>
              <p:spPr>
                <a:xfrm>
                  <a:off x="1102519"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Mentor</a:t>
                  </a:r>
                  <a:endParaRPr sz="1100"/>
                </a:p>
              </p:txBody>
            </p:sp>
          </p:grpSp>
          <p:grpSp>
            <p:nvGrpSpPr>
              <p:cNvPr id="284" name="Google Shape;284;p44"/>
              <p:cNvGrpSpPr/>
              <p:nvPr/>
            </p:nvGrpSpPr>
            <p:grpSpPr>
              <a:xfrm>
                <a:off x="6257920" y="1070416"/>
                <a:ext cx="800100" cy="800100"/>
                <a:chOff x="2336006" y="2986088"/>
                <a:chExt cx="800100" cy="800100"/>
              </a:xfrm>
            </p:grpSpPr>
            <p:sp>
              <p:nvSpPr>
                <p:cNvPr id="285" name="Google Shape;285;p44"/>
                <p:cNvSpPr/>
                <p:nvPr/>
              </p:nvSpPr>
              <p:spPr>
                <a:xfrm>
                  <a:off x="2336006" y="2986088"/>
                  <a:ext cx="800100" cy="8001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86" name="Google Shape;286;p44"/>
                <p:cNvSpPr txBox="1"/>
                <p:nvPr/>
              </p:nvSpPr>
              <p:spPr>
                <a:xfrm>
                  <a:off x="2352675"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Mentee</a:t>
                  </a:r>
                  <a:endParaRPr sz="1100"/>
                </a:p>
              </p:txBody>
            </p:sp>
          </p:grpSp>
          <p:cxnSp>
            <p:nvCxnSpPr>
              <p:cNvPr id="287" name="Google Shape;287;p44"/>
              <p:cNvCxnSpPr/>
              <p:nvPr/>
            </p:nvCxnSpPr>
            <p:spPr>
              <a:xfrm>
                <a:off x="5472108" y="1416084"/>
                <a:ext cx="707100" cy="0"/>
              </a:xfrm>
              <a:prstGeom prst="straightConnector1">
                <a:avLst/>
              </a:prstGeom>
              <a:noFill/>
              <a:ln w="28575" cap="flat" cmpd="sng">
                <a:solidFill>
                  <a:srgbClr val="000000"/>
                </a:solidFill>
                <a:prstDash val="solid"/>
                <a:miter lim="800000"/>
                <a:headEnd type="triangle" w="med" len="med"/>
                <a:tailEnd type="triangle" w="med" len="med"/>
              </a:ln>
            </p:spPr>
          </p:cxnSp>
          <p:grpSp>
            <p:nvGrpSpPr>
              <p:cNvPr id="288" name="Google Shape;288;p44"/>
              <p:cNvGrpSpPr/>
              <p:nvPr/>
            </p:nvGrpSpPr>
            <p:grpSpPr>
              <a:xfrm>
                <a:off x="5453057" y="2262199"/>
                <a:ext cx="800100" cy="800100"/>
                <a:chOff x="1085850" y="2986088"/>
                <a:chExt cx="800100" cy="800100"/>
              </a:xfrm>
            </p:grpSpPr>
            <p:sp>
              <p:nvSpPr>
                <p:cNvPr id="289" name="Google Shape;289;p44"/>
                <p:cNvSpPr/>
                <p:nvPr/>
              </p:nvSpPr>
              <p:spPr>
                <a:xfrm>
                  <a:off x="1085850" y="2986088"/>
                  <a:ext cx="800100" cy="800100"/>
                </a:xfrm>
                <a:prstGeom prst="ellipse">
                  <a:avLst/>
                </a:prstGeom>
                <a:solidFill>
                  <a:srgbClr val="7030A0"/>
                </a:solid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90" name="Google Shape;290;p44"/>
                <p:cNvSpPr txBox="1"/>
                <p:nvPr/>
              </p:nvSpPr>
              <p:spPr>
                <a:xfrm>
                  <a:off x="1102519"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Mentor</a:t>
                  </a:r>
                  <a:endParaRPr sz="1100"/>
                </a:p>
              </p:txBody>
            </p:sp>
          </p:grpSp>
          <p:cxnSp>
            <p:nvCxnSpPr>
              <p:cNvPr id="291" name="Google Shape;291;p44"/>
              <p:cNvCxnSpPr/>
              <p:nvPr/>
            </p:nvCxnSpPr>
            <p:spPr>
              <a:xfrm flipH="1">
                <a:off x="6119874" y="1853361"/>
                <a:ext cx="319500" cy="376200"/>
              </a:xfrm>
              <a:prstGeom prst="straightConnector1">
                <a:avLst/>
              </a:prstGeom>
              <a:noFill/>
              <a:ln w="28575" cap="flat" cmpd="sng">
                <a:solidFill>
                  <a:srgbClr val="000000"/>
                </a:solidFill>
                <a:prstDash val="solid"/>
                <a:miter lim="800000"/>
                <a:headEnd type="triangle" w="med" len="med"/>
                <a:tailEnd type="triangle" w="med" len="med"/>
              </a:ln>
            </p:spPr>
          </p:cxnSp>
        </p:grpSp>
        <p:grpSp>
          <p:nvGrpSpPr>
            <p:cNvPr id="292" name="Google Shape;292;p44"/>
            <p:cNvGrpSpPr/>
            <p:nvPr/>
          </p:nvGrpSpPr>
          <p:grpSpPr>
            <a:xfrm>
              <a:off x="7303767" y="1045479"/>
              <a:ext cx="2464593" cy="1991883"/>
              <a:chOff x="4593427" y="1070416"/>
              <a:chExt cx="2464593" cy="1991883"/>
            </a:xfrm>
          </p:grpSpPr>
          <p:grpSp>
            <p:nvGrpSpPr>
              <p:cNvPr id="293" name="Google Shape;293;p44"/>
              <p:cNvGrpSpPr/>
              <p:nvPr/>
            </p:nvGrpSpPr>
            <p:grpSpPr>
              <a:xfrm>
                <a:off x="4593427" y="1070416"/>
                <a:ext cx="800100" cy="800100"/>
                <a:chOff x="1085850" y="2986088"/>
                <a:chExt cx="800100" cy="800100"/>
              </a:xfrm>
            </p:grpSpPr>
            <p:sp>
              <p:nvSpPr>
                <p:cNvPr id="294" name="Google Shape;294;p44"/>
                <p:cNvSpPr/>
                <p:nvPr/>
              </p:nvSpPr>
              <p:spPr>
                <a:xfrm>
                  <a:off x="1085850" y="2986088"/>
                  <a:ext cx="800100" cy="80010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95" name="Google Shape;295;p44"/>
                <p:cNvSpPr txBox="1"/>
                <p:nvPr/>
              </p:nvSpPr>
              <p:spPr>
                <a:xfrm>
                  <a:off x="1102519"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Mentor</a:t>
                  </a:r>
                  <a:endParaRPr sz="1100"/>
                </a:p>
              </p:txBody>
            </p:sp>
          </p:grpSp>
          <p:grpSp>
            <p:nvGrpSpPr>
              <p:cNvPr id="296" name="Google Shape;296;p44"/>
              <p:cNvGrpSpPr/>
              <p:nvPr/>
            </p:nvGrpSpPr>
            <p:grpSpPr>
              <a:xfrm>
                <a:off x="6257920" y="1070416"/>
                <a:ext cx="800100" cy="800100"/>
                <a:chOff x="2336006" y="2986088"/>
                <a:chExt cx="800100" cy="800100"/>
              </a:xfrm>
            </p:grpSpPr>
            <p:sp>
              <p:nvSpPr>
                <p:cNvPr id="297" name="Google Shape;297;p44"/>
                <p:cNvSpPr/>
                <p:nvPr/>
              </p:nvSpPr>
              <p:spPr>
                <a:xfrm>
                  <a:off x="2336006" y="2986088"/>
                  <a:ext cx="800100" cy="8001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98" name="Google Shape;298;p44"/>
                <p:cNvSpPr txBox="1"/>
                <p:nvPr/>
              </p:nvSpPr>
              <p:spPr>
                <a:xfrm>
                  <a:off x="2352675"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Mentee</a:t>
                  </a:r>
                  <a:endParaRPr sz="1100"/>
                </a:p>
              </p:txBody>
            </p:sp>
          </p:grpSp>
          <p:cxnSp>
            <p:nvCxnSpPr>
              <p:cNvPr id="299" name="Google Shape;299;p44"/>
              <p:cNvCxnSpPr/>
              <p:nvPr/>
            </p:nvCxnSpPr>
            <p:spPr>
              <a:xfrm>
                <a:off x="5472108" y="1416084"/>
                <a:ext cx="707100" cy="0"/>
              </a:xfrm>
              <a:prstGeom prst="straightConnector1">
                <a:avLst/>
              </a:prstGeom>
              <a:noFill/>
              <a:ln w="28575" cap="flat" cmpd="sng">
                <a:solidFill>
                  <a:srgbClr val="000000"/>
                </a:solidFill>
                <a:prstDash val="solid"/>
                <a:miter lim="800000"/>
                <a:headEnd type="triangle" w="med" len="med"/>
                <a:tailEnd type="triangle" w="med" len="med"/>
              </a:ln>
            </p:spPr>
          </p:cxnSp>
          <p:grpSp>
            <p:nvGrpSpPr>
              <p:cNvPr id="300" name="Google Shape;300;p44"/>
              <p:cNvGrpSpPr/>
              <p:nvPr/>
            </p:nvGrpSpPr>
            <p:grpSpPr>
              <a:xfrm>
                <a:off x="5453057" y="2262199"/>
                <a:ext cx="800100" cy="800100"/>
                <a:chOff x="1085850" y="2986088"/>
                <a:chExt cx="800100" cy="800100"/>
              </a:xfrm>
            </p:grpSpPr>
            <p:sp>
              <p:nvSpPr>
                <p:cNvPr id="301" name="Google Shape;301;p44"/>
                <p:cNvSpPr/>
                <p:nvPr/>
              </p:nvSpPr>
              <p:spPr>
                <a:xfrm>
                  <a:off x="1085850" y="2986088"/>
                  <a:ext cx="800100" cy="800100"/>
                </a:xfrm>
                <a:prstGeom prst="ellipse">
                  <a:avLst/>
                </a:prstGeom>
                <a:solidFill>
                  <a:srgbClr val="548135"/>
                </a:solid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02" name="Google Shape;302;p44"/>
                <p:cNvSpPr txBox="1"/>
                <p:nvPr/>
              </p:nvSpPr>
              <p:spPr>
                <a:xfrm>
                  <a:off x="1102519"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Mentee</a:t>
                  </a:r>
                  <a:endParaRPr sz="1100"/>
                </a:p>
              </p:txBody>
            </p:sp>
          </p:grpSp>
          <p:cxnSp>
            <p:nvCxnSpPr>
              <p:cNvPr id="303" name="Google Shape;303;p44"/>
              <p:cNvCxnSpPr/>
              <p:nvPr/>
            </p:nvCxnSpPr>
            <p:spPr>
              <a:xfrm>
                <a:off x="5250648" y="1903235"/>
                <a:ext cx="319500" cy="376200"/>
              </a:xfrm>
              <a:prstGeom prst="straightConnector1">
                <a:avLst/>
              </a:prstGeom>
              <a:noFill/>
              <a:ln w="28575" cap="flat" cmpd="sng">
                <a:solidFill>
                  <a:srgbClr val="000000"/>
                </a:solidFill>
                <a:prstDash val="solid"/>
                <a:miter lim="800000"/>
                <a:headEnd type="triangle" w="med" len="med"/>
                <a:tailEnd type="triangle" w="med" len="med"/>
              </a:ln>
            </p:spPr>
          </p:cxnSp>
          <p:cxnSp>
            <p:nvCxnSpPr>
              <p:cNvPr id="304" name="Google Shape;304;p44"/>
              <p:cNvCxnSpPr/>
              <p:nvPr/>
            </p:nvCxnSpPr>
            <p:spPr>
              <a:xfrm flipH="1">
                <a:off x="6119874" y="1853361"/>
                <a:ext cx="319500" cy="376200"/>
              </a:xfrm>
              <a:prstGeom prst="straightConnector1">
                <a:avLst/>
              </a:prstGeom>
              <a:noFill/>
              <a:ln w="28575" cap="flat" cmpd="sng">
                <a:solidFill>
                  <a:srgbClr val="000000"/>
                </a:solidFill>
                <a:prstDash val="solid"/>
                <a:miter lim="800000"/>
                <a:headEnd type="triangle" w="med" len="med"/>
                <a:tailEnd type="triangle" w="med" len="med"/>
              </a:ln>
            </p:spPr>
          </p:cxnSp>
        </p:grpSp>
        <p:grpSp>
          <p:nvGrpSpPr>
            <p:cNvPr id="305" name="Google Shape;305;p44"/>
            <p:cNvGrpSpPr/>
            <p:nvPr/>
          </p:nvGrpSpPr>
          <p:grpSpPr>
            <a:xfrm>
              <a:off x="291701" y="2932520"/>
              <a:ext cx="6673608" cy="2840100"/>
              <a:chOff x="373855" y="3494907"/>
              <a:chExt cx="6673608" cy="2840100"/>
            </a:xfrm>
          </p:grpSpPr>
          <p:sp>
            <p:nvSpPr>
              <p:cNvPr id="306" name="Google Shape;306;p44"/>
              <p:cNvSpPr/>
              <p:nvPr/>
            </p:nvSpPr>
            <p:spPr>
              <a:xfrm>
                <a:off x="373855" y="3494907"/>
                <a:ext cx="3855300" cy="2840100"/>
              </a:xfrm>
              <a:prstGeom prst="rect">
                <a:avLst/>
              </a:prstGeom>
              <a:no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07" name="Google Shape;307;p44"/>
              <p:cNvSpPr txBox="1"/>
              <p:nvPr/>
            </p:nvSpPr>
            <p:spPr>
              <a:xfrm>
                <a:off x="573877" y="3609209"/>
                <a:ext cx="2465700" cy="369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Collective or Group</a:t>
                </a:r>
                <a:endParaRPr sz="1100"/>
              </a:p>
            </p:txBody>
          </p:sp>
          <p:grpSp>
            <p:nvGrpSpPr>
              <p:cNvPr id="308" name="Google Shape;308;p44"/>
              <p:cNvGrpSpPr/>
              <p:nvPr/>
            </p:nvGrpSpPr>
            <p:grpSpPr>
              <a:xfrm>
                <a:off x="919984" y="4087333"/>
                <a:ext cx="2762994" cy="828070"/>
                <a:chOff x="814386" y="4087333"/>
                <a:chExt cx="2762994" cy="828070"/>
              </a:xfrm>
            </p:grpSpPr>
            <p:grpSp>
              <p:nvGrpSpPr>
                <p:cNvPr id="309" name="Google Shape;309;p44"/>
                <p:cNvGrpSpPr/>
                <p:nvPr/>
              </p:nvGrpSpPr>
              <p:grpSpPr>
                <a:xfrm>
                  <a:off x="814386" y="4115303"/>
                  <a:ext cx="800100" cy="800100"/>
                  <a:chOff x="1085850" y="2986088"/>
                  <a:chExt cx="800100" cy="800100"/>
                </a:xfrm>
              </p:grpSpPr>
              <p:sp>
                <p:nvSpPr>
                  <p:cNvPr id="310" name="Google Shape;310;p44"/>
                  <p:cNvSpPr/>
                  <p:nvPr/>
                </p:nvSpPr>
                <p:spPr>
                  <a:xfrm>
                    <a:off x="1085850" y="2986088"/>
                    <a:ext cx="800100" cy="80010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11" name="Google Shape;311;p44"/>
                  <p:cNvSpPr txBox="1"/>
                  <p:nvPr/>
                </p:nvSpPr>
                <p:spPr>
                  <a:xfrm>
                    <a:off x="1102519"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Mentor</a:t>
                    </a:r>
                    <a:endParaRPr sz="1100"/>
                  </a:p>
                </p:txBody>
              </p:sp>
            </p:grpSp>
            <p:cxnSp>
              <p:nvCxnSpPr>
                <p:cNvPr id="312" name="Google Shape;312;p44"/>
                <p:cNvCxnSpPr/>
                <p:nvPr/>
              </p:nvCxnSpPr>
              <p:spPr>
                <a:xfrm>
                  <a:off x="1728589" y="4442266"/>
                  <a:ext cx="934500" cy="0"/>
                </a:xfrm>
                <a:prstGeom prst="straightConnector1">
                  <a:avLst/>
                </a:prstGeom>
                <a:noFill/>
                <a:ln w="28575" cap="flat" cmpd="sng">
                  <a:solidFill>
                    <a:srgbClr val="000000"/>
                  </a:solidFill>
                  <a:prstDash val="solid"/>
                  <a:miter lim="800000"/>
                  <a:headEnd type="triangle" w="med" len="med"/>
                  <a:tailEnd type="triangle" w="med" len="med"/>
                </a:ln>
              </p:spPr>
            </p:cxnSp>
            <p:grpSp>
              <p:nvGrpSpPr>
                <p:cNvPr id="313" name="Google Shape;313;p44"/>
                <p:cNvGrpSpPr/>
                <p:nvPr/>
              </p:nvGrpSpPr>
              <p:grpSpPr>
                <a:xfrm>
                  <a:off x="2777280" y="4087333"/>
                  <a:ext cx="800100" cy="800100"/>
                  <a:chOff x="1085850" y="2986088"/>
                  <a:chExt cx="800100" cy="800100"/>
                </a:xfrm>
              </p:grpSpPr>
              <p:sp>
                <p:nvSpPr>
                  <p:cNvPr id="314" name="Google Shape;314;p44"/>
                  <p:cNvSpPr/>
                  <p:nvPr/>
                </p:nvSpPr>
                <p:spPr>
                  <a:xfrm>
                    <a:off x="1085850" y="2986088"/>
                    <a:ext cx="800100" cy="800100"/>
                  </a:xfrm>
                  <a:prstGeom prst="ellipse">
                    <a:avLst/>
                  </a:prstGeom>
                  <a:solidFill>
                    <a:srgbClr val="7030A0"/>
                  </a:solid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15" name="Google Shape;315;p44"/>
                  <p:cNvSpPr txBox="1"/>
                  <p:nvPr/>
                </p:nvSpPr>
                <p:spPr>
                  <a:xfrm>
                    <a:off x="1102519"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Mentor</a:t>
                    </a:r>
                    <a:endParaRPr sz="1100"/>
                  </a:p>
                </p:txBody>
              </p:sp>
            </p:grpSp>
          </p:grpSp>
          <p:cxnSp>
            <p:nvCxnSpPr>
              <p:cNvPr id="316" name="Google Shape;316;p44"/>
              <p:cNvCxnSpPr/>
              <p:nvPr/>
            </p:nvCxnSpPr>
            <p:spPr>
              <a:xfrm flipH="1">
                <a:off x="1163998" y="4535736"/>
                <a:ext cx="1026900" cy="759900"/>
              </a:xfrm>
              <a:prstGeom prst="straightConnector1">
                <a:avLst/>
              </a:prstGeom>
              <a:noFill/>
              <a:ln w="28575" cap="flat" cmpd="sng">
                <a:solidFill>
                  <a:srgbClr val="000000"/>
                </a:solidFill>
                <a:prstDash val="solid"/>
                <a:miter lim="800000"/>
                <a:headEnd type="triangle" w="med" len="med"/>
                <a:tailEnd type="triangle" w="med" len="med"/>
              </a:ln>
            </p:spPr>
          </p:cxnSp>
          <p:cxnSp>
            <p:nvCxnSpPr>
              <p:cNvPr id="317" name="Google Shape;317;p44"/>
              <p:cNvCxnSpPr/>
              <p:nvPr/>
            </p:nvCxnSpPr>
            <p:spPr>
              <a:xfrm>
                <a:off x="2288930" y="4505350"/>
                <a:ext cx="0" cy="655200"/>
              </a:xfrm>
              <a:prstGeom prst="straightConnector1">
                <a:avLst/>
              </a:prstGeom>
              <a:noFill/>
              <a:ln w="28575" cap="flat" cmpd="sng">
                <a:solidFill>
                  <a:srgbClr val="000000"/>
                </a:solidFill>
                <a:prstDash val="solid"/>
                <a:miter lim="800000"/>
                <a:headEnd type="triangle" w="med" len="med"/>
                <a:tailEnd type="triangle" w="med" len="med"/>
              </a:ln>
            </p:spPr>
          </p:cxnSp>
          <p:cxnSp>
            <p:nvCxnSpPr>
              <p:cNvPr id="318" name="Google Shape;318;p44"/>
              <p:cNvCxnSpPr/>
              <p:nvPr/>
            </p:nvCxnSpPr>
            <p:spPr>
              <a:xfrm>
                <a:off x="2400298" y="4543439"/>
                <a:ext cx="888600" cy="744000"/>
              </a:xfrm>
              <a:prstGeom prst="straightConnector1">
                <a:avLst/>
              </a:prstGeom>
              <a:noFill/>
              <a:ln w="28575" cap="flat" cmpd="sng">
                <a:solidFill>
                  <a:srgbClr val="000000"/>
                </a:solidFill>
                <a:prstDash val="solid"/>
                <a:miter lim="800000"/>
                <a:headEnd type="triangle" w="med" len="med"/>
                <a:tailEnd type="triangle" w="med" len="med"/>
              </a:ln>
            </p:spPr>
          </p:cxnSp>
          <p:grpSp>
            <p:nvGrpSpPr>
              <p:cNvPr id="319" name="Google Shape;319;p44"/>
              <p:cNvGrpSpPr/>
              <p:nvPr/>
            </p:nvGrpSpPr>
            <p:grpSpPr>
              <a:xfrm>
                <a:off x="573877" y="5287308"/>
                <a:ext cx="3455208" cy="808394"/>
                <a:chOff x="573877" y="5287308"/>
                <a:chExt cx="3455208" cy="808394"/>
              </a:xfrm>
            </p:grpSpPr>
            <p:grpSp>
              <p:nvGrpSpPr>
                <p:cNvPr id="320" name="Google Shape;320;p44"/>
                <p:cNvGrpSpPr/>
                <p:nvPr/>
              </p:nvGrpSpPr>
              <p:grpSpPr>
                <a:xfrm>
                  <a:off x="573877" y="5295602"/>
                  <a:ext cx="800100" cy="800100"/>
                  <a:chOff x="2336006" y="2986088"/>
                  <a:chExt cx="800100" cy="800100"/>
                </a:xfrm>
              </p:grpSpPr>
              <p:sp>
                <p:nvSpPr>
                  <p:cNvPr id="321" name="Google Shape;321;p44"/>
                  <p:cNvSpPr/>
                  <p:nvPr/>
                </p:nvSpPr>
                <p:spPr>
                  <a:xfrm>
                    <a:off x="2336006" y="2986088"/>
                    <a:ext cx="800100" cy="800100"/>
                  </a:xfrm>
                  <a:prstGeom prst="ellipse">
                    <a:avLst/>
                  </a:prstGeom>
                  <a:solidFill>
                    <a:srgbClr val="548135"/>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22" name="Google Shape;322;p44"/>
                  <p:cNvSpPr txBox="1"/>
                  <p:nvPr/>
                </p:nvSpPr>
                <p:spPr>
                  <a:xfrm>
                    <a:off x="2352675"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Mentee</a:t>
                    </a:r>
                    <a:endParaRPr sz="1100"/>
                  </a:p>
                </p:txBody>
              </p:sp>
            </p:grpSp>
            <p:grpSp>
              <p:nvGrpSpPr>
                <p:cNvPr id="323" name="Google Shape;323;p44"/>
                <p:cNvGrpSpPr/>
                <p:nvPr/>
              </p:nvGrpSpPr>
              <p:grpSpPr>
                <a:xfrm>
                  <a:off x="1903755" y="5287308"/>
                  <a:ext cx="800100" cy="800100"/>
                  <a:chOff x="2336006" y="2986088"/>
                  <a:chExt cx="800100" cy="800100"/>
                </a:xfrm>
              </p:grpSpPr>
              <p:sp>
                <p:nvSpPr>
                  <p:cNvPr id="324" name="Google Shape;324;p44"/>
                  <p:cNvSpPr/>
                  <p:nvPr/>
                </p:nvSpPr>
                <p:spPr>
                  <a:xfrm>
                    <a:off x="2336006" y="2986088"/>
                    <a:ext cx="800100" cy="8001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25" name="Google Shape;325;p44"/>
                  <p:cNvSpPr txBox="1"/>
                  <p:nvPr/>
                </p:nvSpPr>
                <p:spPr>
                  <a:xfrm>
                    <a:off x="2352675"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Mentee</a:t>
                    </a:r>
                    <a:endParaRPr sz="1100"/>
                  </a:p>
                </p:txBody>
              </p:sp>
            </p:grpSp>
            <p:grpSp>
              <p:nvGrpSpPr>
                <p:cNvPr id="326" name="Google Shape;326;p44"/>
                <p:cNvGrpSpPr/>
                <p:nvPr/>
              </p:nvGrpSpPr>
              <p:grpSpPr>
                <a:xfrm>
                  <a:off x="3228985" y="5295602"/>
                  <a:ext cx="800100" cy="800100"/>
                  <a:chOff x="2336006" y="2986088"/>
                  <a:chExt cx="800100" cy="800100"/>
                </a:xfrm>
              </p:grpSpPr>
              <p:sp>
                <p:nvSpPr>
                  <p:cNvPr id="327" name="Google Shape;327;p44"/>
                  <p:cNvSpPr/>
                  <p:nvPr/>
                </p:nvSpPr>
                <p:spPr>
                  <a:xfrm>
                    <a:off x="2336006" y="2986088"/>
                    <a:ext cx="800100" cy="800100"/>
                  </a:xfrm>
                  <a:prstGeom prst="ellipse">
                    <a:avLst/>
                  </a:prstGeom>
                  <a:solidFill>
                    <a:srgbClr val="BF9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28" name="Google Shape;328;p44"/>
                  <p:cNvSpPr txBox="1"/>
                  <p:nvPr/>
                </p:nvSpPr>
                <p:spPr>
                  <a:xfrm>
                    <a:off x="2352675"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Mentee</a:t>
                    </a:r>
                    <a:endParaRPr sz="1100"/>
                  </a:p>
                </p:txBody>
              </p:sp>
            </p:grpSp>
            <p:cxnSp>
              <p:nvCxnSpPr>
                <p:cNvPr id="329" name="Google Shape;329;p44"/>
                <p:cNvCxnSpPr/>
                <p:nvPr/>
              </p:nvCxnSpPr>
              <p:spPr>
                <a:xfrm>
                  <a:off x="1459253" y="5687358"/>
                  <a:ext cx="375300" cy="0"/>
                </a:xfrm>
                <a:prstGeom prst="straightConnector1">
                  <a:avLst/>
                </a:prstGeom>
                <a:noFill/>
                <a:ln w="28575" cap="flat" cmpd="sng">
                  <a:solidFill>
                    <a:srgbClr val="000000"/>
                  </a:solidFill>
                  <a:prstDash val="solid"/>
                  <a:miter lim="800000"/>
                  <a:headEnd type="triangle" w="med" len="med"/>
                  <a:tailEnd type="triangle" w="med" len="med"/>
                </a:ln>
              </p:spPr>
            </p:cxnSp>
            <p:cxnSp>
              <p:nvCxnSpPr>
                <p:cNvPr id="330" name="Google Shape;330;p44"/>
                <p:cNvCxnSpPr/>
                <p:nvPr/>
              </p:nvCxnSpPr>
              <p:spPr>
                <a:xfrm>
                  <a:off x="2801887" y="5673048"/>
                  <a:ext cx="375300" cy="0"/>
                </a:xfrm>
                <a:prstGeom prst="straightConnector1">
                  <a:avLst/>
                </a:prstGeom>
                <a:noFill/>
                <a:ln w="28575" cap="flat" cmpd="sng">
                  <a:solidFill>
                    <a:srgbClr val="000000"/>
                  </a:solidFill>
                  <a:prstDash val="solid"/>
                  <a:miter lim="800000"/>
                  <a:headEnd type="triangle" w="med" len="med"/>
                  <a:tailEnd type="triangle" w="med" len="med"/>
                </a:ln>
              </p:spPr>
            </p:cxnSp>
          </p:grpSp>
          <p:sp>
            <p:nvSpPr>
              <p:cNvPr id="331" name="Google Shape;331;p44"/>
              <p:cNvSpPr txBox="1"/>
              <p:nvPr/>
            </p:nvSpPr>
            <p:spPr>
              <a:xfrm>
                <a:off x="4581763" y="4104698"/>
                <a:ext cx="2465700" cy="369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Network</a:t>
                </a:r>
                <a:endParaRPr sz="1100"/>
              </a:p>
            </p:txBody>
          </p:sp>
        </p:grpSp>
        <p:sp>
          <p:nvSpPr>
            <p:cNvPr id="332" name="Google Shape;332;p44"/>
            <p:cNvSpPr/>
            <p:nvPr/>
          </p:nvSpPr>
          <p:spPr>
            <a:xfrm>
              <a:off x="4346971" y="3306694"/>
              <a:ext cx="5622000" cy="2481000"/>
            </a:xfrm>
            <a:prstGeom prst="rect">
              <a:avLst/>
            </a:prstGeom>
            <a:no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grpSp>
          <p:nvGrpSpPr>
            <p:cNvPr id="333" name="Google Shape;333;p44"/>
            <p:cNvGrpSpPr/>
            <p:nvPr/>
          </p:nvGrpSpPr>
          <p:grpSpPr>
            <a:xfrm>
              <a:off x="6209687" y="3490526"/>
              <a:ext cx="800100" cy="800100"/>
              <a:chOff x="1085850" y="2986088"/>
              <a:chExt cx="800100" cy="800100"/>
            </a:xfrm>
          </p:grpSpPr>
          <p:sp>
            <p:nvSpPr>
              <p:cNvPr id="334" name="Google Shape;334;p44"/>
              <p:cNvSpPr/>
              <p:nvPr/>
            </p:nvSpPr>
            <p:spPr>
              <a:xfrm>
                <a:off x="1085850" y="2986088"/>
                <a:ext cx="800100" cy="80010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35" name="Google Shape;335;p44"/>
              <p:cNvSpPr txBox="1"/>
              <p:nvPr/>
            </p:nvSpPr>
            <p:spPr>
              <a:xfrm>
                <a:off x="1102519"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Mentor</a:t>
                </a:r>
                <a:endParaRPr sz="1100"/>
              </a:p>
            </p:txBody>
          </p:sp>
        </p:grpSp>
        <p:grpSp>
          <p:nvGrpSpPr>
            <p:cNvPr id="336" name="Google Shape;336;p44"/>
            <p:cNvGrpSpPr/>
            <p:nvPr/>
          </p:nvGrpSpPr>
          <p:grpSpPr>
            <a:xfrm>
              <a:off x="7155854" y="4080323"/>
              <a:ext cx="800100" cy="800100"/>
              <a:chOff x="2336006" y="2986088"/>
              <a:chExt cx="800100" cy="800100"/>
            </a:xfrm>
          </p:grpSpPr>
          <p:sp>
            <p:nvSpPr>
              <p:cNvPr id="337" name="Google Shape;337;p44"/>
              <p:cNvSpPr/>
              <p:nvPr/>
            </p:nvSpPr>
            <p:spPr>
              <a:xfrm>
                <a:off x="2336006" y="2986088"/>
                <a:ext cx="800100" cy="8001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38" name="Google Shape;338;p44"/>
              <p:cNvSpPr txBox="1"/>
              <p:nvPr/>
            </p:nvSpPr>
            <p:spPr>
              <a:xfrm>
                <a:off x="2352675"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Mentee</a:t>
                </a:r>
                <a:endParaRPr sz="1100"/>
              </a:p>
            </p:txBody>
          </p:sp>
        </p:grpSp>
        <p:grpSp>
          <p:nvGrpSpPr>
            <p:cNvPr id="339" name="Google Shape;339;p44"/>
            <p:cNvGrpSpPr/>
            <p:nvPr/>
          </p:nvGrpSpPr>
          <p:grpSpPr>
            <a:xfrm>
              <a:off x="7819870" y="4907710"/>
              <a:ext cx="800100" cy="800100"/>
              <a:chOff x="1085850" y="2986088"/>
              <a:chExt cx="800100" cy="800100"/>
            </a:xfrm>
          </p:grpSpPr>
          <p:sp>
            <p:nvSpPr>
              <p:cNvPr id="264" name="Google Shape;264;p44"/>
              <p:cNvSpPr/>
              <p:nvPr/>
            </p:nvSpPr>
            <p:spPr>
              <a:xfrm>
                <a:off x="1085850" y="2986088"/>
                <a:ext cx="800100" cy="800100"/>
              </a:xfrm>
              <a:prstGeom prst="ellipse">
                <a:avLst/>
              </a:prstGeom>
              <a:solidFill>
                <a:srgbClr val="7030A0"/>
              </a:solid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40" name="Google Shape;340;p44"/>
              <p:cNvSpPr txBox="1"/>
              <p:nvPr/>
            </p:nvSpPr>
            <p:spPr>
              <a:xfrm>
                <a:off x="1102519" y="3247639"/>
                <a:ext cx="7668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Mentor</a:t>
                </a:r>
                <a:endParaRPr sz="1100"/>
              </a:p>
            </p:txBody>
          </p:sp>
        </p:grpSp>
        <p:grpSp>
          <p:nvGrpSpPr>
            <p:cNvPr id="341" name="Google Shape;341;p44"/>
            <p:cNvGrpSpPr/>
            <p:nvPr/>
          </p:nvGrpSpPr>
          <p:grpSpPr>
            <a:xfrm>
              <a:off x="8546287" y="4194666"/>
              <a:ext cx="811188" cy="800100"/>
              <a:chOff x="1085850" y="2986088"/>
              <a:chExt cx="811188" cy="800100"/>
            </a:xfrm>
          </p:grpSpPr>
          <p:sp>
            <p:nvSpPr>
              <p:cNvPr id="342" name="Google Shape;342;p44"/>
              <p:cNvSpPr/>
              <p:nvPr/>
            </p:nvSpPr>
            <p:spPr>
              <a:xfrm>
                <a:off x="1085850" y="2986088"/>
                <a:ext cx="800100" cy="800100"/>
              </a:xfrm>
              <a:prstGeom prst="ellipse">
                <a:avLst/>
              </a:prstGeom>
              <a:solidFill>
                <a:srgbClr val="ED7D31"/>
              </a:solid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62" name="Google Shape;262;p44"/>
              <p:cNvSpPr txBox="1"/>
              <p:nvPr/>
            </p:nvSpPr>
            <p:spPr>
              <a:xfrm>
                <a:off x="1130238" y="3180433"/>
                <a:ext cx="766800" cy="461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i="0" u="none" strike="noStrike" cap="none">
                    <a:solidFill>
                      <a:srgbClr val="FFFFFF"/>
                    </a:solidFill>
                    <a:latin typeface="Calibri"/>
                    <a:ea typeface="Calibri"/>
                    <a:cs typeface="Calibri"/>
                    <a:sym typeface="Calibri"/>
                  </a:rPr>
                  <a:t>Mentor</a:t>
                </a:r>
                <a:endParaRPr sz="1100"/>
              </a:p>
              <a:p>
                <a:pPr marL="0" marR="0" lvl="0" indent="0" algn="ctr" rtl="0">
                  <a:lnSpc>
                    <a:spcPct val="100000"/>
                  </a:lnSpc>
                  <a:spcBef>
                    <a:spcPts val="0"/>
                  </a:spcBef>
                  <a:spcAft>
                    <a:spcPts val="0"/>
                  </a:spcAft>
                  <a:buClr>
                    <a:srgbClr val="FFFFFF"/>
                  </a:buClr>
                  <a:buSzPts val="900"/>
                  <a:buFont typeface="Calibri"/>
                  <a:buNone/>
                </a:pPr>
                <a:endParaRPr sz="1100"/>
              </a:p>
            </p:txBody>
          </p:sp>
        </p:grpSp>
        <p:grpSp>
          <p:nvGrpSpPr>
            <p:cNvPr id="343" name="Google Shape;343;p44"/>
            <p:cNvGrpSpPr/>
            <p:nvPr/>
          </p:nvGrpSpPr>
          <p:grpSpPr>
            <a:xfrm>
              <a:off x="5651058" y="4287233"/>
              <a:ext cx="800100" cy="800100"/>
              <a:chOff x="1085850" y="2986088"/>
              <a:chExt cx="800100" cy="800100"/>
            </a:xfrm>
          </p:grpSpPr>
          <p:sp>
            <p:nvSpPr>
              <p:cNvPr id="344" name="Google Shape;344;p44"/>
              <p:cNvSpPr/>
              <p:nvPr/>
            </p:nvSpPr>
            <p:spPr>
              <a:xfrm>
                <a:off x="1085850" y="2986088"/>
                <a:ext cx="800100" cy="800100"/>
              </a:xfrm>
              <a:prstGeom prst="ellipse">
                <a:avLst/>
              </a:prstGeom>
              <a:solidFill>
                <a:srgbClr val="833C0B"/>
              </a:solidFill>
              <a:ln w="12700" cap="flat" cmpd="sng">
                <a:solidFill>
                  <a:srgbClr val="0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45" name="Google Shape;345;p44"/>
              <p:cNvSpPr txBox="1"/>
              <p:nvPr/>
            </p:nvSpPr>
            <p:spPr>
              <a:xfrm>
                <a:off x="1102519" y="3190487"/>
                <a:ext cx="766800" cy="461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a:solidFill>
                      <a:srgbClr val="FFFFFF"/>
                    </a:solidFill>
                    <a:latin typeface="Calibri"/>
                    <a:ea typeface="Calibri"/>
                    <a:cs typeface="Calibri"/>
                    <a:sym typeface="Calibri"/>
                  </a:rPr>
                  <a:t>Sponsor</a:t>
                </a:r>
                <a:endParaRPr sz="1100"/>
              </a:p>
            </p:txBody>
          </p:sp>
        </p:grpSp>
        <p:grpSp>
          <p:nvGrpSpPr>
            <p:cNvPr id="346" name="Google Shape;346;p44"/>
            <p:cNvGrpSpPr/>
            <p:nvPr/>
          </p:nvGrpSpPr>
          <p:grpSpPr>
            <a:xfrm>
              <a:off x="7992386" y="3465376"/>
              <a:ext cx="895200" cy="634500"/>
              <a:chOff x="7303767" y="3542311"/>
              <a:chExt cx="895200" cy="634500"/>
            </a:xfrm>
          </p:grpSpPr>
          <p:sp>
            <p:nvSpPr>
              <p:cNvPr id="347" name="Google Shape;347;p44"/>
              <p:cNvSpPr/>
              <p:nvPr/>
            </p:nvSpPr>
            <p:spPr>
              <a:xfrm>
                <a:off x="7303767" y="3542311"/>
                <a:ext cx="895200" cy="634500"/>
              </a:xfrm>
              <a:prstGeom prst="roundRect">
                <a:avLst>
                  <a:gd name="adj" fmla="val 16667"/>
                </a:avLst>
              </a:prstGeom>
              <a:solidFill>
                <a:srgbClr val="7F6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48" name="Google Shape;348;p44"/>
              <p:cNvSpPr txBox="1"/>
              <p:nvPr/>
            </p:nvSpPr>
            <p:spPr>
              <a:xfrm>
                <a:off x="7373484" y="3642226"/>
                <a:ext cx="766800" cy="461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a:solidFill>
                      <a:srgbClr val="FFFFFF"/>
                    </a:solidFill>
                    <a:latin typeface="Calibri"/>
                    <a:ea typeface="Calibri"/>
                    <a:cs typeface="Calibri"/>
                    <a:sym typeface="Calibri"/>
                  </a:rPr>
                  <a:t>Peer Mentor</a:t>
                </a:r>
                <a:endParaRPr sz="1100"/>
              </a:p>
            </p:txBody>
          </p:sp>
        </p:grpSp>
        <p:grpSp>
          <p:nvGrpSpPr>
            <p:cNvPr id="349" name="Google Shape;349;p44"/>
            <p:cNvGrpSpPr/>
            <p:nvPr/>
          </p:nvGrpSpPr>
          <p:grpSpPr>
            <a:xfrm>
              <a:off x="6371667" y="5057715"/>
              <a:ext cx="895200" cy="634500"/>
              <a:chOff x="6593742" y="5083939"/>
              <a:chExt cx="895200" cy="634500"/>
            </a:xfrm>
          </p:grpSpPr>
          <p:sp>
            <p:nvSpPr>
              <p:cNvPr id="350" name="Google Shape;350;p44"/>
              <p:cNvSpPr/>
              <p:nvPr/>
            </p:nvSpPr>
            <p:spPr>
              <a:xfrm>
                <a:off x="6593742" y="5083939"/>
                <a:ext cx="895200" cy="634500"/>
              </a:xfrm>
              <a:prstGeom prst="roundRect">
                <a:avLst>
                  <a:gd name="adj" fmla="val 16667"/>
                </a:avLst>
              </a:prstGeom>
              <a:solidFill>
                <a:srgbClr val="548135"/>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51" name="Google Shape;351;p44"/>
              <p:cNvSpPr txBox="1"/>
              <p:nvPr/>
            </p:nvSpPr>
            <p:spPr>
              <a:xfrm>
                <a:off x="6663459" y="5183854"/>
                <a:ext cx="766800" cy="461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FFFFFF"/>
                  </a:buClr>
                  <a:buSzPts val="900"/>
                  <a:buFont typeface="Calibri"/>
                  <a:buNone/>
                </a:pPr>
                <a:r>
                  <a:rPr lang="en" sz="900" b="1">
                    <a:solidFill>
                      <a:srgbClr val="FFFFFF"/>
                    </a:solidFill>
                    <a:latin typeface="Calibri"/>
                    <a:ea typeface="Calibri"/>
                    <a:cs typeface="Calibri"/>
                    <a:sym typeface="Calibri"/>
                  </a:rPr>
                  <a:t>Coach</a:t>
                </a:r>
                <a:endParaRPr sz="1100"/>
              </a:p>
            </p:txBody>
          </p:sp>
        </p:grpSp>
      </p:grpSp>
      <p:pic>
        <p:nvPicPr>
          <p:cNvPr id="352" name="Google Shape;352;p44" descr="The National Academies of Sciences, Engineering, Medicine logo"/>
          <p:cNvPicPr preferRelativeResize="0"/>
          <p:nvPr/>
        </p:nvPicPr>
        <p:blipFill rotWithShape="1">
          <a:blip r:embed="rId3">
            <a:alphaModFix/>
          </a:blip>
          <a:srcRect/>
          <a:stretch/>
        </p:blipFill>
        <p:spPr>
          <a:xfrm>
            <a:off x="6389787" y="185320"/>
            <a:ext cx="2400301" cy="31217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2648</Words>
  <Application>Microsoft Office PowerPoint</Application>
  <PresentationFormat>On-screen Show (16:9)</PresentationFormat>
  <Paragraphs>337</Paragraphs>
  <Slides>33</Slides>
  <Notes>33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33</vt:i4>
      </vt:variant>
    </vt:vector>
  </HeadingPairs>
  <TitlesOfParts>
    <vt:vector size="39" baseType="lpstr">
      <vt:lpstr>Arial</vt:lpstr>
      <vt:lpstr>Calibri</vt:lpstr>
      <vt:lpstr>Cambria</vt:lpstr>
      <vt:lpstr>Simple Light</vt:lpstr>
      <vt:lpstr>Office Theme</vt:lpstr>
      <vt:lpstr>Office Theme</vt:lpstr>
      <vt:lpstr>Mentoring: NIH and the National Research Mentoring Network (NRMN) </vt:lpstr>
      <vt:lpstr>Presenters &amp; Moderator</vt:lpstr>
      <vt:lpstr>Session Goals:</vt:lpstr>
      <vt:lpstr>Session Plan</vt:lpstr>
      <vt:lpstr>The Science of Effective Mentorship in STEMM</vt:lpstr>
      <vt:lpstr>What is Mentorship? </vt:lpstr>
      <vt:lpstr>What is Mentorship? Elements </vt:lpstr>
      <vt:lpstr>Attributes for Effective Research Mentoring Relationships</vt:lpstr>
      <vt:lpstr>Cultivating Mentoring Networks </vt:lpstr>
      <vt:lpstr> Types of Advisors</vt:lpstr>
      <vt:lpstr>Mentoring Maps</vt:lpstr>
      <vt:lpstr>Creating a Culture and Cultivating Effective Mentorship</vt:lpstr>
      <vt:lpstr>Foundations can and also play a role in facilitating mentoring and networking opportunities.  Ford Foundation Doris Duke Charitable Foundation  Robert Wood Johnson Foundation  Alzheimer’s Association (partner with NIA Butler-William  Scholars Program)   </vt:lpstr>
      <vt:lpstr>NRMN Mentor Training Core Phase I:  Expanded, Enhanced, and Studied Ways to Optimize Research Mentoring Relationships</vt:lpstr>
      <vt:lpstr>Where can you learn more?</vt:lpstr>
      <vt:lpstr>Where can you learn more?</vt:lpstr>
      <vt:lpstr>Mentoring Tools</vt:lpstr>
      <vt:lpstr>Center for the Improvement of  Mentored Experiences in Research (CIMER)</vt:lpstr>
      <vt:lpstr>Resources to Support Mentees and Institutions in Enhancing  Mentorship </vt:lpstr>
      <vt:lpstr>Resources</vt:lpstr>
      <vt:lpstr>How to Leverage the NRMN Network, Part 1</vt:lpstr>
      <vt:lpstr>How to Leverage the NRMN Network, Part 2</vt:lpstr>
      <vt:lpstr>NRMN Phase I Grantwriting Coaching Programs</vt:lpstr>
      <vt:lpstr>NRMN Phase 1 Grantwriting Coaching Programs By the Numbers (Data as of March 31, 2019)</vt:lpstr>
      <vt:lpstr>NRMN Phase II Opportunities to Enroll in GCPs (U01 Studies)</vt:lpstr>
      <vt:lpstr>NRMN Grantwriting Coaching Program:  Morehouse School of Medicine</vt:lpstr>
      <vt:lpstr>NRMN Grantwriting Coaching Program:  University of Utah</vt:lpstr>
      <vt:lpstr>Acknowledgements</vt:lpstr>
      <vt:lpstr>Extra Slides</vt:lpstr>
      <vt:lpstr>NRMN Phase II Centers</vt:lpstr>
      <vt:lpstr>NRMN Phase II U01s</vt:lpstr>
      <vt:lpstr>NRMN Phase II U01s (continued)</vt:lpstr>
      <vt:lpstr>NRMN Phase II U01s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Mentoring: NIH and the National Research Mentoring Network (NRMN)</dc:title>
  <dc:creator>Boone, Ericka (NIH/OD) [E]</dc:creator>
  <cp:lastModifiedBy>Rabin, Elise (NIH/OD) [E]</cp:lastModifiedBy>
  <cp:revision>14</cp:revision>
  <dcterms:modified xsi:type="dcterms:W3CDTF">2020-10-29T16:58:49Z</dcterms:modified>
</cp:coreProperties>
</file>