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0"/>
  </p:notesMasterIdLst>
  <p:handoutMasterIdLst>
    <p:handoutMasterId r:id="rId41"/>
  </p:handoutMasterIdLst>
  <p:sldIdLst>
    <p:sldId id="278" r:id="rId5"/>
    <p:sldId id="452" r:id="rId6"/>
    <p:sldId id="453" r:id="rId7"/>
    <p:sldId id="454" r:id="rId8"/>
    <p:sldId id="536" r:id="rId9"/>
    <p:sldId id="403" r:id="rId10"/>
    <p:sldId id="588" r:id="rId11"/>
    <p:sldId id="456" r:id="rId12"/>
    <p:sldId id="457" r:id="rId13"/>
    <p:sldId id="510" r:id="rId14"/>
    <p:sldId id="512" r:id="rId15"/>
    <p:sldId id="513" r:id="rId16"/>
    <p:sldId id="537" r:id="rId17"/>
    <p:sldId id="589" r:id="rId18"/>
    <p:sldId id="590" r:id="rId19"/>
    <p:sldId id="591" r:id="rId20"/>
    <p:sldId id="612" r:id="rId21"/>
    <p:sldId id="593" r:id="rId22"/>
    <p:sldId id="594" r:id="rId23"/>
    <p:sldId id="595" r:id="rId24"/>
    <p:sldId id="596" r:id="rId25"/>
    <p:sldId id="599" r:id="rId26"/>
    <p:sldId id="600" r:id="rId27"/>
    <p:sldId id="601" r:id="rId28"/>
    <p:sldId id="602" r:id="rId29"/>
    <p:sldId id="603" r:id="rId30"/>
    <p:sldId id="604" r:id="rId31"/>
    <p:sldId id="605" r:id="rId32"/>
    <p:sldId id="606" r:id="rId33"/>
    <p:sldId id="607" r:id="rId34"/>
    <p:sldId id="608" r:id="rId35"/>
    <p:sldId id="609" r:id="rId36"/>
    <p:sldId id="614" r:id="rId37"/>
    <p:sldId id="613" r:id="rId38"/>
    <p:sldId id="610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558A"/>
    <a:srgbClr val="126BB4"/>
    <a:srgbClr val="F58344"/>
    <a:srgbClr val="0F7F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1" autoAdjust="0"/>
    <p:restoredTop sz="94712" autoAdjust="0"/>
  </p:normalViewPr>
  <p:slideViewPr>
    <p:cSldViewPr snapToGrid="0">
      <p:cViewPr varScale="1">
        <p:scale>
          <a:sx n="89" d="100"/>
          <a:sy n="89" d="100"/>
        </p:scale>
        <p:origin x="120" y="504"/>
      </p:cViewPr>
      <p:guideLst/>
    </p:cSldViewPr>
  </p:slideViewPr>
  <p:outlineViewPr>
    <p:cViewPr>
      <p:scale>
        <a:sx n="33" d="100"/>
        <a:sy n="33" d="100"/>
      </p:scale>
      <p:origin x="0" y="-3213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85" y="7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2"/>
                </a:solidFill>
              </a:rPr>
              <a:t>2018 US</a:t>
            </a:r>
            <a:r>
              <a:rPr lang="en-US" baseline="0" dirty="0">
                <a:solidFill>
                  <a:schemeClr val="tx2"/>
                </a:solidFill>
              </a:rPr>
              <a:t> Patents Issued to NIH Contractors Citing NIH Funding:  Total 2,437 *</a:t>
            </a:r>
            <a:endParaRPr lang="en-US" dirty="0">
              <a:solidFill>
                <a:schemeClr val="tx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Sheet1!$A$3:$A$15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 </c:v>
                </c:pt>
              </c:strCache>
            </c:strRef>
          </c:cat>
          <c:val>
            <c:numRef>
              <c:f>Sheet1!$B$3:$B$15</c:f>
              <c:numCache>
                <c:formatCode>General</c:formatCode>
                <c:ptCount val="13"/>
                <c:pt idx="0">
                  <c:v>214</c:v>
                </c:pt>
                <c:pt idx="1">
                  <c:v>187</c:v>
                </c:pt>
                <c:pt idx="2">
                  <c:v>223</c:v>
                </c:pt>
                <c:pt idx="3">
                  <c:v>213</c:v>
                </c:pt>
                <c:pt idx="4">
                  <c:v>237</c:v>
                </c:pt>
                <c:pt idx="5">
                  <c:v>195</c:v>
                </c:pt>
                <c:pt idx="6">
                  <c:v>226</c:v>
                </c:pt>
                <c:pt idx="7">
                  <c:v>197</c:v>
                </c:pt>
                <c:pt idx="8">
                  <c:v>153</c:v>
                </c:pt>
                <c:pt idx="9">
                  <c:v>245</c:v>
                </c:pt>
                <c:pt idx="10">
                  <c:v>192</c:v>
                </c:pt>
                <c:pt idx="11">
                  <c:v>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82-4D60-BE0B-7675869FE0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0180592"/>
        <c:axId val="440184528"/>
      </c:areaChart>
      <c:catAx>
        <c:axId val="440180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0184528"/>
        <c:crosses val="autoZero"/>
        <c:auto val="1"/>
        <c:lblAlgn val="ctr"/>
        <c:lblOffset val="100"/>
        <c:noMultiLvlLbl val="0"/>
      </c:catAx>
      <c:valAx>
        <c:axId val="440184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01805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A2A3CAE-3210-497A-856E-9F1FFF2E5D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CB6E0D-14E7-44A4-AE54-B2DBA02A12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12511-1CF3-47EE-9278-261710F3CD79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29FA1C-265A-4E8C-8F70-125B762221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37F47-D64C-4542-9CD7-4493FEBCD9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4C0739-3480-4636-A53C-1F3FFC56D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466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2B5C9-D031-42E1-AD3D-91099F0109D3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E3AEF-7E6A-4520-B66B-268461D89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19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669">
              <a:defRPr/>
            </a:pP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49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663D1C-B24C-4A17-BDF6-3A7AACED1C4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49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654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ED3806-A51B-479B-9DFB-71085E555E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42569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ED3806-A51B-479B-9DFB-71085E555E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1343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B52857-2717-470C-A6BD-C33FBD134A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11505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B52857-2717-470C-A6BD-C33FBD134A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81435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CA4846-0D69-4E1A-96AF-AD69E2986CD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974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F79BBB-6C07-4BE7-AB20-E01C7C2EAC3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7170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ED3806-A51B-479B-9DFB-71085E555E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03085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9BF110-3CC4-49D6-B783-927F20B58DA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1325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ED3806-A51B-479B-9DFB-71085E555E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130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31B005-E952-4666-A980-24908A1BA5E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168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156">
              <a:defRPr/>
            </a:pP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663D1C-B24C-4A17-BDF6-3A7AACED1C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5866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CFA0D-1119-45F9-AF7C-5EEF69608CC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2025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669">
              <a:defRPr/>
            </a:pP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49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663D1C-B24C-4A17-BDF6-3A7AACED1C4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49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6540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ED3806-A51B-479B-9DFB-71085E555E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156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156">
              <a:defRPr/>
            </a:pP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663D1C-B24C-4A17-BDF6-3A7AACED1C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478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638" y="4387768"/>
            <a:ext cx="5876716" cy="462119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663D1C-B24C-4A17-BDF6-3A7AACED1C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1760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638" y="4387768"/>
            <a:ext cx="5876716" cy="462119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663D1C-B24C-4A17-BDF6-3A7AACED1C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920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638" y="4387768"/>
            <a:ext cx="5876716" cy="462119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663D1C-B24C-4A17-BDF6-3A7AACED1C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5871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638" y="4387768"/>
            <a:ext cx="5876716" cy="462119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663D1C-B24C-4A17-BDF6-3A7AACED1C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317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ED3806-A51B-479B-9DFB-71085E555E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1297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ED3806-A51B-479B-9DFB-71085E555E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5422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National Institutes of Health logo" descr="National Institutes of Health logo">
            <a:extLst>
              <a:ext uri="{FF2B5EF4-FFF2-40B4-BE49-F238E27FC236}">
                <a16:creationId xmlns:a16="http://schemas.microsoft.com/office/drawing/2014/main" id="{7EECACB3-D0E5-4BAF-86EA-57A4C90FEF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8437" y="6401866"/>
            <a:ext cx="1886553" cy="289272"/>
          </a:xfrm>
          <a:prstGeom prst="rect">
            <a:avLst/>
          </a:prstGeom>
        </p:spPr>
      </p:pic>
      <p:pic>
        <p:nvPicPr>
          <p:cNvPr id="13" name="Health and Human Services logo" descr="Health and Human Services logo&#10;">
            <a:extLst>
              <a:ext uri="{FF2B5EF4-FFF2-40B4-BE49-F238E27FC236}">
                <a16:creationId xmlns:a16="http://schemas.microsoft.com/office/drawing/2014/main" id="{F4F1A1EC-F94B-4D1E-ABBF-0ABB95FE4D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96151" y="6364699"/>
            <a:ext cx="327531" cy="326439"/>
          </a:xfrm>
          <a:prstGeom prst="rect">
            <a:avLst/>
          </a:prstGeom>
        </p:spPr>
      </p:pic>
      <p:sp>
        <p:nvSpPr>
          <p:cNvPr id="4" name="Text Placeholder">
            <a:extLst>
              <a:ext uri="{FF2B5EF4-FFF2-40B4-BE49-F238E27FC236}">
                <a16:creationId xmlns:a16="http://schemas.microsoft.com/office/drawing/2014/main" id="{6123760E-B12C-4F6E-8C50-0C20EC9EFA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9625" y="5821363"/>
            <a:ext cx="10531475" cy="469900"/>
          </a:xfrm>
        </p:spPr>
        <p:txBody>
          <a:bodyPr>
            <a:normAutofit/>
          </a:bodyPr>
          <a:lstStyle>
            <a:lvl1pPr marL="0" indent="0" algn="ctr">
              <a:buNone/>
              <a:defRPr sz="1600" i="1" cap="none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646BD58E-CB48-4779-A27F-C855898E4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91894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Decorative image" descr="Office of Extramural Research word cloud">
            <a:extLst>
              <a:ext uri="{FF2B5EF4-FFF2-40B4-BE49-F238E27FC236}">
                <a16:creationId xmlns:a16="http://schemas.microsoft.com/office/drawing/2014/main" id="{003825E5-7CA5-4F43-9318-BA6BB3C4C2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5811"/>
          <a:stretch/>
        </p:blipFill>
        <p:spPr>
          <a:xfrm>
            <a:off x="1524000" y="0"/>
            <a:ext cx="9144000" cy="475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83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06BA75F2-8473-4E3B-AA9A-2792C87DF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45064-9D3C-45D4-9025-07C0526170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Date Placeholder">
            <a:extLst>
              <a:ext uri="{FF2B5EF4-FFF2-40B4-BE49-F238E27FC236}">
                <a16:creationId xmlns:a16="http://schemas.microsoft.com/office/drawing/2014/main" id="{F00BF09C-806D-4E7E-9C41-E22413F235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E96EE8-4BE6-403F-8646-DB161EEDA308}" type="datetime4">
              <a:rPr lang="en-US" smtClean="0"/>
              <a:t>October 29, 2020</a:t>
            </a:fld>
            <a:endParaRPr lang="en-US" dirty="0"/>
          </a:p>
        </p:txBody>
      </p:sp>
      <p:sp>
        <p:nvSpPr>
          <p:cNvPr id="27" name="Text Placeholder 3b">
            <a:extLst>
              <a:ext uri="{FF2B5EF4-FFF2-40B4-BE49-F238E27FC236}">
                <a16:creationId xmlns:a16="http://schemas.microsoft.com/office/drawing/2014/main" id="{CBCE6814-D6CE-4319-9688-3D221515FD6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020221" y="5379469"/>
            <a:ext cx="3657600" cy="365125"/>
          </a:xfrm>
        </p:spPr>
        <p:txBody>
          <a:bodyPr anchor="t">
            <a:noAutofit/>
          </a:bodyPr>
          <a:lstStyle>
            <a:lvl1pPr marL="0" indent="0" algn="ctr">
              <a:buNone/>
              <a:defRPr sz="1200" b="0" i="1" cap="none" baseline="0">
                <a:solidFill>
                  <a:srgbClr val="20558A"/>
                </a:solidFill>
              </a:defRPr>
            </a:lvl1pPr>
            <a:lvl2pPr marL="457200" indent="0" algn="ctr">
              <a:buNone/>
              <a:defRPr sz="1200" b="0" i="1" cap="none" baseline="0">
                <a:solidFill>
                  <a:srgbClr val="20558A"/>
                </a:solidFill>
              </a:defRPr>
            </a:lvl2pPr>
            <a:lvl3pPr marL="914400" indent="0" algn="ctr">
              <a:buNone/>
              <a:defRPr sz="1200" b="0" i="1" cap="none" baseline="0">
                <a:solidFill>
                  <a:srgbClr val="20558A"/>
                </a:solidFill>
              </a:defRPr>
            </a:lvl3pPr>
            <a:lvl4pPr marL="1371600" indent="0" algn="ctr">
              <a:buNone/>
              <a:defRPr sz="1200" b="0" i="1" cap="none" baseline="0">
                <a:solidFill>
                  <a:srgbClr val="20558A"/>
                </a:solidFill>
              </a:defRPr>
            </a:lvl4pPr>
            <a:lvl5pPr marL="1828800" indent="0" algn="ctr">
              <a:buNone/>
              <a:defRPr sz="1200" b="0" i="1" cap="none" baseline="0">
                <a:solidFill>
                  <a:srgbClr val="20558A"/>
                </a:solidFill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2" name="Text Placeholder 3a">
            <a:extLst>
              <a:ext uri="{FF2B5EF4-FFF2-40B4-BE49-F238E27FC236}">
                <a16:creationId xmlns:a16="http://schemas.microsoft.com/office/drawing/2014/main" id="{9CE515B9-4F78-47F0-B0B3-75D599EB7DE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20221" y="4927032"/>
            <a:ext cx="3657600" cy="452437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 cap="none" baseline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600" cap="all" baseline="0">
                <a:latin typeface="Arial Black" panose="020B0A04020102020204" pitchFamily="34" charset="0"/>
              </a:defRPr>
            </a:lvl2pPr>
            <a:lvl3pPr marL="914400" indent="0">
              <a:buNone/>
              <a:defRPr sz="1600" cap="all" baseline="0">
                <a:latin typeface="Arial Black" panose="020B0A04020102020204" pitchFamily="34" charset="0"/>
              </a:defRPr>
            </a:lvl3pPr>
            <a:lvl4pPr marL="1371600" indent="0">
              <a:buNone/>
              <a:defRPr sz="1600" cap="all" baseline="0">
                <a:latin typeface="Arial Black" panose="020B0A04020102020204" pitchFamily="34" charset="0"/>
              </a:defRPr>
            </a:lvl4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C2FF448C-A900-4921-8463-BCF4865C9A8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619426" y="2036381"/>
            <a:ext cx="2464135" cy="25255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2b">
            <a:extLst>
              <a:ext uri="{FF2B5EF4-FFF2-40B4-BE49-F238E27FC236}">
                <a16:creationId xmlns:a16="http://schemas.microsoft.com/office/drawing/2014/main" id="{8229CF2E-2782-4A39-875B-03807F50F7B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156366" y="5379469"/>
            <a:ext cx="3657600" cy="365125"/>
          </a:xfrm>
        </p:spPr>
        <p:txBody>
          <a:bodyPr anchor="t">
            <a:noAutofit/>
          </a:bodyPr>
          <a:lstStyle>
            <a:lvl1pPr marL="0" indent="0" algn="ctr">
              <a:buNone/>
              <a:defRPr sz="1200" b="0" i="1" cap="none" baseline="0">
                <a:solidFill>
                  <a:srgbClr val="20558A"/>
                </a:solidFill>
              </a:defRPr>
            </a:lvl1pPr>
            <a:lvl2pPr marL="457200" indent="0" algn="ctr">
              <a:buNone/>
              <a:defRPr sz="1200" b="0" i="1" cap="none" baseline="0">
                <a:solidFill>
                  <a:srgbClr val="20558A"/>
                </a:solidFill>
              </a:defRPr>
            </a:lvl2pPr>
            <a:lvl3pPr marL="914400" indent="0" algn="ctr">
              <a:buNone/>
              <a:defRPr sz="1200" b="0" i="1" cap="none" baseline="0">
                <a:solidFill>
                  <a:srgbClr val="20558A"/>
                </a:solidFill>
              </a:defRPr>
            </a:lvl3pPr>
            <a:lvl4pPr marL="1371600" indent="0" algn="ctr">
              <a:buNone/>
              <a:defRPr sz="1200" b="0" i="1" cap="none" baseline="0">
                <a:solidFill>
                  <a:srgbClr val="20558A"/>
                </a:solidFill>
              </a:defRPr>
            </a:lvl4pPr>
            <a:lvl5pPr marL="1828800" indent="0" algn="ctr">
              <a:buNone/>
              <a:defRPr sz="1200" b="0" i="1" cap="none" baseline="0">
                <a:solidFill>
                  <a:srgbClr val="20558A"/>
                </a:solidFill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7" name="Text Placeholder 2a">
            <a:extLst>
              <a:ext uri="{FF2B5EF4-FFF2-40B4-BE49-F238E27FC236}">
                <a16:creationId xmlns:a16="http://schemas.microsoft.com/office/drawing/2014/main" id="{0B904C48-6516-45F3-94E4-907A37A2E5B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56366" y="4927032"/>
            <a:ext cx="3657600" cy="452437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 cap="none" baseline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600" cap="all" baseline="0">
                <a:latin typeface="Arial Black" panose="020B0A04020102020204" pitchFamily="34" charset="0"/>
              </a:defRPr>
            </a:lvl2pPr>
            <a:lvl3pPr marL="914400" indent="0">
              <a:buNone/>
              <a:defRPr sz="1600" cap="all" baseline="0">
                <a:latin typeface="Arial Black" panose="020B0A04020102020204" pitchFamily="34" charset="0"/>
              </a:defRPr>
            </a:lvl3pPr>
            <a:lvl4pPr marL="1371600" indent="0">
              <a:buNone/>
              <a:defRPr sz="1600" cap="all" baseline="0">
                <a:latin typeface="Arial Black" panose="020B0A04020102020204" pitchFamily="34" charset="0"/>
              </a:defRPr>
            </a:lvl4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8F009DAE-189D-4891-804C-170E8912344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755571" y="2036381"/>
            <a:ext cx="2464135" cy="25255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Text Placeholder 1b">
            <a:extLst>
              <a:ext uri="{FF2B5EF4-FFF2-40B4-BE49-F238E27FC236}">
                <a16:creationId xmlns:a16="http://schemas.microsoft.com/office/drawing/2014/main" id="{5693E35F-7A45-4480-9815-162D6A4AE05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94986" y="5379469"/>
            <a:ext cx="3657600" cy="365125"/>
          </a:xfrm>
        </p:spPr>
        <p:txBody>
          <a:bodyPr anchor="t">
            <a:noAutofit/>
          </a:bodyPr>
          <a:lstStyle>
            <a:lvl1pPr marL="0" indent="0" algn="ctr">
              <a:buNone/>
              <a:defRPr sz="1200" b="0" i="1" cap="none" baseline="0">
                <a:solidFill>
                  <a:srgbClr val="20558A"/>
                </a:solidFill>
              </a:defRPr>
            </a:lvl1pPr>
            <a:lvl2pPr marL="457200" indent="0" algn="ctr">
              <a:buNone/>
              <a:defRPr sz="1200" b="0" i="1" cap="none" baseline="0">
                <a:solidFill>
                  <a:srgbClr val="20558A"/>
                </a:solidFill>
              </a:defRPr>
            </a:lvl2pPr>
            <a:lvl3pPr marL="914400" indent="0" algn="ctr">
              <a:buNone/>
              <a:defRPr sz="1200" b="0" i="1" cap="none" baseline="0">
                <a:solidFill>
                  <a:srgbClr val="20558A"/>
                </a:solidFill>
              </a:defRPr>
            </a:lvl3pPr>
            <a:lvl4pPr marL="1371600" indent="0" algn="ctr">
              <a:buNone/>
              <a:defRPr sz="1200" b="0" i="1" cap="none" baseline="0">
                <a:solidFill>
                  <a:srgbClr val="20558A"/>
                </a:solidFill>
              </a:defRPr>
            </a:lvl4pPr>
            <a:lvl5pPr marL="1828800" indent="0" algn="ctr">
              <a:buNone/>
              <a:defRPr sz="1200" b="0" i="1" cap="none" baseline="0">
                <a:solidFill>
                  <a:srgbClr val="20558A"/>
                </a:solidFill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5" name="Text Placeholder 1a">
            <a:extLst>
              <a:ext uri="{FF2B5EF4-FFF2-40B4-BE49-F238E27FC236}">
                <a16:creationId xmlns:a16="http://schemas.microsoft.com/office/drawing/2014/main" id="{526362AF-3422-4C5A-B550-9514E69B882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94986" y="4927032"/>
            <a:ext cx="3657600" cy="452437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 cap="none" baseline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600" cap="all" baseline="0">
                <a:latin typeface="Arial Black" panose="020B0A04020102020204" pitchFamily="34" charset="0"/>
              </a:defRPr>
            </a:lvl2pPr>
            <a:lvl3pPr marL="914400" indent="0">
              <a:buNone/>
              <a:defRPr sz="1600" cap="all" baseline="0">
                <a:latin typeface="Arial Black" panose="020B0A04020102020204" pitchFamily="34" charset="0"/>
              </a:defRPr>
            </a:lvl3pPr>
            <a:lvl4pPr marL="1371600" indent="0">
              <a:buNone/>
              <a:defRPr sz="1600" cap="all" baseline="0">
                <a:latin typeface="Arial Black" panose="020B0A04020102020204" pitchFamily="34" charset="0"/>
              </a:defRPr>
            </a:lvl4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20" name="Picture Placeholder 1">
            <a:extLst>
              <a:ext uri="{FF2B5EF4-FFF2-40B4-BE49-F238E27FC236}">
                <a16:creationId xmlns:a16="http://schemas.microsoft.com/office/drawing/2014/main" id="{7066FC2C-5BF8-4734-8AD8-8D0515E6377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91716" y="2036381"/>
            <a:ext cx="2464135" cy="25255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6F849ABF-DEB7-4207-A631-954E49F8C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3329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897EE4D1-0477-4282-808B-0F2264197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45064-9D3C-45D4-9025-07C0526170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Date Placeholder">
            <a:extLst>
              <a:ext uri="{FF2B5EF4-FFF2-40B4-BE49-F238E27FC236}">
                <a16:creationId xmlns:a16="http://schemas.microsoft.com/office/drawing/2014/main" id="{2B44EE9D-DAA7-4D56-A70D-83906A95AC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E96EE8-4BE6-403F-8646-DB161EEDA308}" type="datetime4">
              <a:rPr lang="en-US" smtClean="0"/>
              <a:t>October 29, 2020</a:t>
            </a:fld>
            <a:endParaRPr lang="en-US" dirty="0"/>
          </a:p>
        </p:txBody>
      </p:sp>
      <p:sp>
        <p:nvSpPr>
          <p:cNvPr id="15" name="Text Placeholder 4b">
            <a:extLst>
              <a:ext uri="{FF2B5EF4-FFF2-40B4-BE49-F238E27FC236}">
                <a16:creationId xmlns:a16="http://schemas.microsoft.com/office/drawing/2014/main" id="{DEF06A6E-9499-415A-8336-92ECC519BF2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201873" y="5290250"/>
            <a:ext cx="2151809" cy="365125"/>
          </a:xfrm>
        </p:spPr>
        <p:txBody>
          <a:bodyPr anchor="t">
            <a:noAutofit/>
          </a:bodyPr>
          <a:lstStyle>
            <a:lvl1pPr marL="0" indent="0" algn="ctr">
              <a:buNone/>
              <a:defRPr sz="1200" b="0" i="1" cap="none" baseline="0">
                <a:solidFill>
                  <a:srgbClr val="20558A"/>
                </a:solidFill>
              </a:defRPr>
            </a:lvl1pPr>
            <a:lvl2pPr marL="457200" indent="0" algn="ctr">
              <a:buNone/>
              <a:defRPr sz="1200" b="0" i="1" cap="none" baseline="0">
                <a:solidFill>
                  <a:srgbClr val="20558A"/>
                </a:solidFill>
              </a:defRPr>
            </a:lvl2pPr>
            <a:lvl3pPr marL="914400" indent="0" algn="ctr">
              <a:buNone/>
              <a:defRPr sz="1200" b="0" i="1" cap="none" baseline="0">
                <a:solidFill>
                  <a:srgbClr val="20558A"/>
                </a:solidFill>
              </a:defRPr>
            </a:lvl3pPr>
            <a:lvl4pPr marL="1371600" indent="0" algn="ctr">
              <a:buNone/>
              <a:defRPr sz="1200" b="0" i="1" cap="none" baseline="0">
                <a:solidFill>
                  <a:srgbClr val="20558A"/>
                </a:solidFill>
              </a:defRPr>
            </a:lvl4pPr>
            <a:lvl5pPr marL="1828800" indent="0" algn="ctr">
              <a:buNone/>
              <a:defRPr sz="1200" b="0" i="1" cap="none" baseline="0">
                <a:solidFill>
                  <a:srgbClr val="20558A"/>
                </a:solidFill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6" name="Text Placeholder 4a">
            <a:extLst>
              <a:ext uri="{FF2B5EF4-FFF2-40B4-BE49-F238E27FC236}">
                <a16:creationId xmlns:a16="http://schemas.microsoft.com/office/drawing/2014/main" id="{EDEB79EF-F840-48EA-94A7-33D31F6BD04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201873" y="4837813"/>
            <a:ext cx="2151809" cy="452437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 cap="none" baseline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600" cap="all" baseline="0">
                <a:latin typeface="Arial Black" panose="020B0A04020102020204" pitchFamily="34" charset="0"/>
              </a:defRPr>
            </a:lvl2pPr>
            <a:lvl3pPr marL="914400" indent="0">
              <a:buNone/>
              <a:defRPr sz="1600" cap="all" baseline="0">
                <a:latin typeface="Arial Black" panose="020B0A04020102020204" pitchFamily="34" charset="0"/>
              </a:defRPr>
            </a:lvl3pPr>
            <a:lvl4pPr marL="1371600" indent="0">
              <a:buNone/>
              <a:defRPr sz="1600" cap="all" baseline="0">
                <a:latin typeface="Arial Black" panose="020B0A04020102020204" pitchFamily="34" charset="0"/>
              </a:defRPr>
            </a:lvl4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CD990973-5AAC-4840-80D4-0144E21B486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201991" y="2391662"/>
            <a:ext cx="2151809" cy="22054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Text Placeholder 3b">
            <a:extLst>
              <a:ext uri="{FF2B5EF4-FFF2-40B4-BE49-F238E27FC236}">
                <a16:creationId xmlns:a16="http://schemas.microsoft.com/office/drawing/2014/main" id="{6A06A1EE-6DFA-4D26-809B-596B7DAF742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13982" y="5290250"/>
            <a:ext cx="2151809" cy="365125"/>
          </a:xfrm>
        </p:spPr>
        <p:txBody>
          <a:bodyPr anchor="t">
            <a:noAutofit/>
          </a:bodyPr>
          <a:lstStyle>
            <a:lvl1pPr marL="0" indent="0" algn="ctr">
              <a:buNone/>
              <a:defRPr sz="1200" b="0" i="1" cap="none" baseline="0">
                <a:solidFill>
                  <a:srgbClr val="20558A"/>
                </a:solidFill>
              </a:defRPr>
            </a:lvl1pPr>
            <a:lvl2pPr marL="457200" indent="0" algn="ctr">
              <a:buNone/>
              <a:defRPr sz="1200" b="0" i="1" cap="none" baseline="0">
                <a:solidFill>
                  <a:srgbClr val="20558A"/>
                </a:solidFill>
              </a:defRPr>
            </a:lvl2pPr>
            <a:lvl3pPr marL="914400" indent="0" algn="ctr">
              <a:buNone/>
              <a:defRPr sz="1200" b="0" i="1" cap="none" baseline="0">
                <a:solidFill>
                  <a:srgbClr val="20558A"/>
                </a:solidFill>
              </a:defRPr>
            </a:lvl3pPr>
            <a:lvl4pPr marL="1371600" indent="0" algn="ctr">
              <a:buNone/>
              <a:defRPr sz="1200" b="0" i="1" cap="none" baseline="0">
                <a:solidFill>
                  <a:srgbClr val="20558A"/>
                </a:solidFill>
              </a:defRPr>
            </a:lvl4pPr>
            <a:lvl5pPr marL="1828800" indent="0" algn="ctr">
              <a:buNone/>
              <a:defRPr sz="1200" b="0" i="1" cap="none" baseline="0">
                <a:solidFill>
                  <a:srgbClr val="20558A"/>
                </a:solidFill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3" name="Text Placeholder 3a">
            <a:extLst>
              <a:ext uri="{FF2B5EF4-FFF2-40B4-BE49-F238E27FC236}">
                <a16:creationId xmlns:a16="http://schemas.microsoft.com/office/drawing/2014/main" id="{EFDFBD49-8480-440B-B071-83F3BC9D186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13982" y="4837813"/>
            <a:ext cx="2151809" cy="452437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 cap="none" baseline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600" cap="all" baseline="0">
                <a:latin typeface="Arial Black" panose="020B0A04020102020204" pitchFamily="34" charset="0"/>
              </a:defRPr>
            </a:lvl2pPr>
            <a:lvl3pPr marL="914400" indent="0">
              <a:buNone/>
              <a:defRPr sz="1600" cap="all" baseline="0">
                <a:latin typeface="Arial Black" panose="020B0A04020102020204" pitchFamily="34" charset="0"/>
              </a:defRPr>
            </a:lvl3pPr>
            <a:lvl4pPr marL="1371600" indent="0">
              <a:buNone/>
              <a:defRPr sz="1600" cap="all" baseline="0">
                <a:latin typeface="Arial Black" panose="020B0A04020102020204" pitchFamily="34" charset="0"/>
              </a:defRPr>
            </a:lvl4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7BA2EFC7-0336-4E1B-94A8-B34EFE0357A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413982" y="2391662"/>
            <a:ext cx="2151809" cy="22054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Text Placeholder 2b">
            <a:extLst>
              <a:ext uri="{FF2B5EF4-FFF2-40B4-BE49-F238E27FC236}">
                <a16:creationId xmlns:a16="http://schemas.microsoft.com/office/drawing/2014/main" id="{EA263F30-D630-4920-A496-F0F12A48822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26091" y="5290250"/>
            <a:ext cx="2151809" cy="365125"/>
          </a:xfrm>
        </p:spPr>
        <p:txBody>
          <a:bodyPr anchor="t">
            <a:noAutofit/>
          </a:bodyPr>
          <a:lstStyle>
            <a:lvl1pPr marL="0" indent="0" algn="ctr">
              <a:buNone/>
              <a:defRPr sz="1200" b="0" i="1" cap="none" baseline="0">
                <a:solidFill>
                  <a:srgbClr val="20558A"/>
                </a:solidFill>
              </a:defRPr>
            </a:lvl1pPr>
            <a:lvl2pPr marL="457200" indent="0" algn="ctr">
              <a:buNone/>
              <a:defRPr sz="1200" b="0" i="1" cap="none" baseline="0">
                <a:solidFill>
                  <a:srgbClr val="20558A"/>
                </a:solidFill>
              </a:defRPr>
            </a:lvl2pPr>
            <a:lvl3pPr marL="914400" indent="0" algn="ctr">
              <a:buNone/>
              <a:defRPr sz="1200" b="0" i="1" cap="none" baseline="0">
                <a:solidFill>
                  <a:srgbClr val="20558A"/>
                </a:solidFill>
              </a:defRPr>
            </a:lvl3pPr>
            <a:lvl4pPr marL="1371600" indent="0" algn="ctr">
              <a:buNone/>
              <a:defRPr sz="1200" b="0" i="1" cap="none" baseline="0">
                <a:solidFill>
                  <a:srgbClr val="20558A"/>
                </a:solidFill>
              </a:defRPr>
            </a:lvl4pPr>
            <a:lvl5pPr marL="1828800" indent="0" algn="ctr">
              <a:buNone/>
              <a:defRPr sz="1200" b="0" i="1" cap="none" baseline="0">
                <a:solidFill>
                  <a:srgbClr val="20558A"/>
                </a:solidFill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6" name="Text Placeholder 2a">
            <a:extLst>
              <a:ext uri="{FF2B5EF4-FFF2-40B4-BE49-F238E27FC236}">
                <a16:creationId xmlns:a16="http://schemas.microsoft.com/office/drawing/2014/main" id="{F240C4DD-014E-4F7D-8AE7-9A2F564FCB1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626091" y="4837813"/>
            <a:ext cx="2151809" cy="452437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 cap="none" baseline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600" cap="all" baseline="0">
                <a:latin typeface="Arial Black" panose="020B0A04020102020204" pitchFamily="34" charset="0"/>
              </a:defRPr>
            </a:lvl2pPr>
            <a:lvl3pPr marL="914400" indent="0">
              <a:buNone/>
              <a:defRPr sz="1600" cap="all" baseline="0">
                <a:latin typeface="Arial Black" panose="020B0A04020102020204" pitchFamily="34" charset="0"/>
              </a:defRPr>
            </a:lvl3pPr>
            <a:lvl4pPr marL="1371600" indent="0">
              <a:buNone/>
              <a:defRPr sz="1600" cap="all" baseline="0">
                <a:latin typeface="Arial Black" panose="020B0A04020102020204" pitchFamily="34" charset="0"/>
              </a:defRPr>
            </a:lvl4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AEF0AFF0-E310-4D4D-A7FD-F1FF937DD56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626091" y="2391662"/>
            <a:ext cx="2151809" cy="22054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8" name="Text Placeholder 1b">
            <a:extLst>
              <a:ext uri="{FF2B5EF4-FFF2-40B4-BE49-F238E27FC236}">
                <a16:creationId xmlns:a16="http://schemas.microsoft.com/office/drawing/2014/main" id="{49834B78-1A83-4508-9DEA-89663492ABC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8200" y="5290250"/>
            <a:ext cx="2151809" cy="365125"/>
          </a:xfrm>
        </p:spPr>
        <p:txBody>
          <a:bodyPr anchor="t">
            <a:noAutofit/>
          </a:bodyPr>
          <a:lstStyle>
            <a:lvl1pPr marL="0" indent="0" algn="ctr">
              <a:buNone/>
              <a:defRPr sz="1200" b="0" i="1" cap="none" baseline="0">
                <a:solidFill>
                  <a:srgbClr val="20558A"/>
                </a:solidFill>
              </a:defRPr>
            </a:lvl1pPr>
            <a:lvl2pPr marL="457200" indent="0" algn="ctr">
              <a:buNone/>
              <a:defRPr sz="1200" b="0" i="1" cap="none" baseline="0">
                <a:solidFill>
                  <a:srgbClr val="20558A"/>
                </a:solidFill>
              </a:defRPr>
            </a:lvl2pPr>
            <a:lvl3pPr marL="914400" indent="0" algn="ctr">
              <a:buNone/>
              <a:defRPr sz="1200" b="0" i="1" cap="none" baseline="0">
                <a:solidFill>
                  <a:srgbClr val="20558A"/>
                </a:solidFill>
              </a:defRPr>
            </a:lvl3pPr>
            <a:lvl4pPr marL="1371600" indent="0" algn="ctr">
              <a:buNone/>
              <a:defRPr sz="1200" b="0" i="1" cap="none" baseline="0">
                <a:solidFill>
                  <a:srgbClr val="20558A"/>
                </a:solidFill>
              </a:defRPr>
            </a:lvl4pPr>
            <a:lvl5pPr marL="1828800" indent="0" algn="ctr">
              <a:buNone/>
              <a:defRPr sz="1200" b="0" i="1" cap="none" baseline="0">
                <a:solidFill>
                  <a:srgbClr val="20558A"/>
                </a:solidFill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9" name="Text Placeholder 1a">
            <a:extLst>
              <a:ext uri="{FF2B5EF4-FFF2-40B4-BE49-F238E27FC236}">
                <a16:creationId xmlns:a16="http://schemas.microsoft.com/office/drawing/2014/main" id="{9A683B25-3DE5-41E9-9258-1E2E3F766C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200" y="4837813"/>
            <a:ext cx="2151809" cy="452437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 cap="none" baseline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600" cap="all" baseline="0">
                <a:latin typeface="Arial Black" panose="020B0A04020102020204" pitchFamily="34" charset="0"/>
              </a:defRPr>
            </a:lvl2pPr>
            <a:lvl3pPr marL="914400" indent="0">
              <a:buNone/>
              <a:defRPr sz="1600" cap="all" baseline="0">
                <a:latin typeface="Arial Black" panose="020B0A04020102020204" pitchFamily="34" charset="0"/>
              </a:defRPr>
            </a:lvl3pPr>
            <a:lvl4pPr marL="1371600" indent="0">
              <a:buNone/>
              <a:defRPr sz="1600" cap="all" baseline="0">
                <a:latin typeface="Arial Black" panose="020B0A04020102020204" pitchFamily="34" charset="0"/>
              </a:defRPr>
            </a:lvl4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30" name="Picture Placeholder 1">
            <a:extLst>
              <a:ext uri="{FF2B5EF4-FFF2-40B4-BE49-F238E27FC236}">
                <a16:creationId xmlns:a16="http://schemas.microsoft.com/office/drawing/2014/main" id="{FAE70564-54D2-47AA-8E46-26CCFA6D38F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38200" y="2391662"/>
            <a:ext cx="2151809" cy="22054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1" name="Title">
            <a:extLst>
              <a:ext uri="{FF2B5EF4-FFF2-40B4-BE49-F238E27FC236}">
                <a16:creationId xmlns:a16="http://schemas.microsoft.com/office/drawing/2014/main" id="{B566B1D5-6600-4EA2-B3F4-12546227F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3618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7CE4ACCA-3277-48FF-B596-D63FD39DF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45064-9D3C-45D4-9025-07C0526170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Date Placeholder">
            <a:extLst>
              <a:ext uri="{FF2B5EF4-FFF2-40B4-BE49-F238E27FC236}">
                <a16:creationId xmlns:a16="http://schemas.microsoft.com/office/drawing/2014/main" id="{B59EEDB8-A0B8-4F4F-BA9A-2D97CB9721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A27624-A05E-4067-8CFA-9A60DDDF75D8}" type="datetime4">
              <a:rPr lang="en-US" smtClean="0"/>
              <a:t>October 29, 2020</a:t>
            </a:fld>
            <a:endParaRPr lang="en-US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08535944-DFFA-43F8-9553-867974F48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5161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65FC8343-482F-42B0-ACB7-24FA03EF3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45064-9D3C-45D4-9025-07C0526170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Date Placeholder">
            <a:extLst>
              <a:ext uri="{FF2B5EF4-FFF2-40B4-BE49-F238E27FC236}">
                <a16:creationId xmlns:a16="http://schemas.microsoft.com/office/drawing/2014/main" id="{5DCDD587-5763-4667-81ED-788607589A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A27624-A05E-4067-8CFA-9A60DDDF75D8}" type="datetime4">
              <a:rPr lang="en-US" smtClean="0"/>
              <a:t>October 29,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397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CDFFC9D3-44A6-467D-B529-C271BEA00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45064-9D3C-45D4-9025-07C0526170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">
            <a:extLst>
              <a:ext uri="{FF2B5EF4-FFF2-40B4-BE49-F238E27FC236}">
                <a16:creationId xmlns:a16="http://schemas.microsoft.com/office/drawing/2014/main" id="{3E8BAA95-8D9B-450A-9307-44988C63E7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4FE32E-CB58-45FB-9F5E-216C3D3C3D94}" type="datetime4">
              <a:rPr lang="en-US" smtClean="0"/>
              <a:t>October 29, 2020</a:t>
            </a:fld>
            <a:endParaRPr lang="en-US" dirty="0"/>
          </a:p>
        </p:txBody>
      </p:sp>
      <p:sp>
        <p:nvSpPr>
          <p:cNvPr id="9" name="Content Placeholder">
            <a:extLst>
              <a:ext uri="{FF2B5EF4-FFF2-40B4-BE49-F238E27FC236}">
                <a16:creationId xmlns:a16="http://schemas.microsoft.com/office/drawing/2014/main" id="{3E1CC8DE-00C6-4A08-A721-F9E1BD8A064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83188" y="457200"/>
            <a:ext cx="6169025" cy="54038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">
            <a:extLst>
              <a:ext uri="{FF2B5EF4-FFF2-40B4-BE49-F238E27FC236}">
                <a16:creationId xmlns:a16="http://schemas.microsoft.com/office/drawing/2014/main" id="{41980C74-562C-46E3-9791-9F799FBAFA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057400"/>
            <a:ext cx="3932238" cy="380365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 i="1" cap="none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latin typeface="Arial Black" panose="020B0A04020102020204" pitchFamily="34" charset="0"/>
              </a:defRPr>
            </a:lvl2pPr>
            <a:lvl3pPr marL="914400" indent="0">
              <a:buNone/>
              <a:defRPr sz="1600">
                <a:latin typeface="Arial Black" panose="020B0A04020102020204" pitchFamily="34" charset="0"/>
              </a:defRPr>
            </a:lvl3pPr>
            <a:lvl4pPr marL="1371600" indent="0">
              <a:buNone/>
              <a:defRPr sz="1600">
                <a:latin typeface="Arial Black" panose="020B0A04020102020204" pitchFamily="34" charset="0"/>
              </a:defRPr>
            </a:lvl4pPr>
            <a:lvl5pPr marL="1828800" indent="0">
              <a:buNone/>
              <a:defRPr sz="1600">
                <a:latin typeface="Arial Black" panose="020B0A04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8CEBCDF9-7304-4F5E-9E62-FBDAF2024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1"/>
            <a:ext cx="3932237" cy="1600199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8407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icture with 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6743CE90-743E-4A50-8387-C5FCEF7DD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45064-9D3C-45D4-9025-07C0526170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">
            <a:extLst>
              <a:ext uri="{FF2B5EF4-FFF2-40B4-BE49-F238E27FC236}">
                <a16:creationId xmlns:a16="http://schemas.microsoft.com/office/drawing/2014/main" id="{7ED50780-5FD6-49AB-A6BC-EE8005F608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EFCF6F-4DE8-4DDB-9018-0FA0A9F8BAA6}" type="datetime4">
              <a:rPr lang="en-US" smtClean="0"/>
              <a:t>October 29, 2020</a:t>
            </a:fld>
            <a:endParaRPr lang="en-US" dirty="0"/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F7E245AE-E630-475E-BBA5-45197A088D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83188" y="457200"/>
            <a:ext cx="6169025" cy="54038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Text Placeholder">
            <a:extLst>
              <a:ext uri="{FF2B5EF4-FFF2-40B4-BE49-F238E27FC236}">
                <a16:creationId xmlns:a16="http://schemas.microsoft.com/office/drawing/2014/main" id="{4500361A-0061-43DA-9240-CC9062C9E2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057400"/>
            <a:ext cx="3932238" cy="381158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i="1" cap="none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E7EBB525-34F3-4340-B53B-A59409A65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57200"/>
            <a:ext cx="3932238" cy="160020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6857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bottom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6743CE90-743E-4A50-8387-C5FCEF7DD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45064-9D3C-45D4-9025-07C0526170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">
            <a:extLst>
              <a:ext uri="{FF2B5EF4-FFF2-40B4-BE49-F238E27FC236}">
                <a16:creationId xmlns:a16="http://schemas.microsoft.com/office/drawing/2014/main" id="{7ED50780-5FD6-49AB-A6BC-EE8005F608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EFCF6F-4DE8-4DDB-9018-0FA0A9F8BAA6}" type="datetime4">
              <a:rPr lang="en-US" smtClean="0"/>
              <a:t>October 29, 2020</a:t>
            </a:fld>
            <a:endParaRPr lang="en-US" dirty="0"/>
          </a:p>
        </p:txBody>
      </p:sp>
      <p:sp>
        <p:nvSpPr>
          <p:cNvPr id="11" name="Text Placeholder">
            <a:extLst>
              <a:ext uri="{FF2B5EF4-FFF2-40B4-BE49-F238E27FC236}">
                <a16:creationId xmlns:a16="http://schemas.microsoft.com/office/drawing/2014/main" id="{582A4BFA-CD3F-4577-AA4F-93FBE8BC9B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5364163"/>
            <a:ext cx="10515600" cy="876300"/>
          </a:xfrm>
        </p:spPr>
        <p:txBody>
          <a:bodyPr>
            <a:noAutofit/>
          </a:bodyPr>
          <a:lstStyle>
            <a:lvl1pPr marL="0" indent="0" algn="ctr">
              <a:buNone/>
              <a:defRPr sz="1600" i="1" cap="none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DFD1EF91-8258-4758-A6DD-EB7759E47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46453"/>
            <a:ext cx="10515600" cy="111794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">
            <a:extLst>
              <a:ext uri="{FF2B5EF4-FFF2-40B4-BE49-F238E27FC236}">
                <a16:creationId xmlns:a16="http://schemas.microsoft.com/office/drawing/2014/main" id="{9D9E8CCE-4DE7-48DE-BBD6-BCD2C9AFE7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220257"/>
            <a:ext cx="10515600" cy="39039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502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1 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ffice of Extramural Research word cloud" descr="Office of Extramural Research word cloud">
            <a:extLst>
              <a:ext uri="{FF2B5EF4-FFF2-40B4-BE49-F238E27FC236}">
                <a16:creationId xmlns:a16="http://schemas.microsoft.com/office/drawing/2014/main" id="{5D1C6346-5814-48FB-A2F2-631E84C2D7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6000"/>
          </a:blip>
          <a:srcRect l="4399" t="57834" r="3343" b="7440"/>
          <a:stretch/>
        </p:blipFill>
        <p:spPr>
          <a:xfrm>
            <a:off x="-3" y="0"/>
            <a:ext cx="12192001" cy="2536292"/>
          </a:xfrm>
          <a:prstGeom prst="rect">
            <a:avLst/>
          </a:prstGeom>
        </p:spPr>
      </p:pic>
      <p:grpSp>
        <p:nvGrpSpPr>
          <p:cNvPr id="23" name="Social Media">
            <a:extLst>
              <a:ext uri="{FF2B5EF4-FFF2-40B4-BE49-F238E27FC236}">
                <a16:creationId xmlns:a16="http://schemas.microsoft.com/office/drawing/2014/main" id="{FA9044EA-C65A-4B5D-B784-1C5D13DCDCDC}"/>
              </a:ext>
            </a:extLst>
          </p:cNvPr>
          <p:cNvGrpSpPr/>
          <p:nvPr userDrawn="1"/>
        </p:nvGrpSpPr>
        <p:grpSpPr>
          <a:xfrm>
            <a:off x="4166840" y="4635741"/>
            <a:ext cx="4067547" cy="1835179"/>
            <a:chOff x="7037873" y="4480249"/>
            <a:chExt cx="4314216" cy="1835179"/>
          </a:xfrm>
        </p:grpSpPr>
        <p:sp>
          <p:nvSpPr>
            <p:cNvPr id="24" name="Social Media Outlet">
              <a:extLst>
                <a:ext uri="{FF2B5EF4-FFF2-40B4-BE49-F238E27FC236}">
                  <a16:creationId xmlns:a16="http://schemas.microsoft.com/office/drawing/2014/main" id="{52A1F7AC-122C-44F4-BD9D-141C838C3331}"/>
                </a:ext>
              </a:extLst>
            </p:cNvPr>
            <p:cNvSpPr txBox="1">
              <a:spLocks/>
            </p:cNvSpPr>
            <p:nvPr/>
          </p:nvSpPr>
          <p:spPr>
            <a:xfrm>
              <a:off x="7037873" y="4546078"/>
              <a:ext cx="1274821" cy="1769350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0" indent="0" algn="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b="0" i="0" kern="1200" spc="80" baseline="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dirty="0">
                  <a:solidFill>
                    <a:srgbClr val="126BB4"/>
                  </a:solidFill>
                  <a:latin typeface="Arial Black" panose="020B0A04020102020204" pitchFamily="34" charset="0"/>
                </a:rPr>
                <a:t>WEBSITE </a:t>
              </a:r>
            </a:p>
            <a:p>
              <a:pPr algn="l"/>
              <a:endParaRPr lang="en-US" dirty="0">
                <a:solidFill>
                  <a:srgbClr val="126BB4"/>
                </a:solidFill>
                <a:latin typeface="Arial Black" panose="020B0A04020102020204" pitchFamily="34" charset="0"/>
              </a:endParaRPr>
            </a:p>
            <a:p>
              <a:pPr algn="l"/>
              <a:r>
                <a:rPr lang="en-US" dirty="0">
                  <a:solidFill>
                    <a:srgbClr val="126BB4"/>
                  </a:solidFill>
                  <a:latin typeface="Arial Black" panose="020B0A04020102020204" pitchFamily="34" charset="0"/>
                </a:rPr>
                <a:t>EMAIL </a:t>
              </a:r>
            </a:p>
            <a:p>
              <a:pPr algn="l"/>
              <a:endParaRPr lang="en-US" dirty="0">
                <a:solidFill>
                  <a:srgbClr val="126BB4"/>
                </a:solidFill>
                <a:latin typeface="Arial Black" panose="020B0A04020102020204" pitchFamily="34" charset="0"/>
              </a:endParaRPr>
            </a:p>
            <a:p>
              <a:pPr algn="l"/>
              <a:r>
                <a:rPr lang="en-US" dirty="0">
                  <a:solidFill>
                    <a:srgbClr val="126BB4"/>
                  </a:solidFill>
                  <a:latin typeface="Arial Black" panose="020B0A04020102020204" pitchFamily="34" charset="0"/>
                </a:rPr>
                <a:t>TWITTER </a:t>
              </a:r>
            </a:p>
          </p:txBody>
        </p:sp>
        <p:sp>
          <p:nvSpPr>
            <p:cNvPr id="25" name="Social Media Links">
              <a:extLst>
                <a:ext uri="{FF2B5EF4-FFF2-40B4-BE49-F238E27FC236}">
                  <a16:creationId xmlns:a16="http://schemas.microsoft.com/office/drawing/2014/main" id="{CD15B897-26E6-45D8-BEA7-CD4A8C48104F}"/>
                </a:ext>
              </a:extLst>
            </p:cNvPr>
            <p:cNvSpPr txBox="1">
              <a:spLocks/>
            </p:cNvSpPr>
            <p:nvPr/>
          </p:nvSpPr>
          <p:spPr>
            <a:xfrm>
              <a:off x="8215984" y="4480249"/>
              <a:ext cx="3136105" cy="176935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None/>
                <a:defRPr sz="1500" b="0" i="0" kern="1200" spc="80" baseline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grants.nih.gov/grants/oer.htm</a:t>
              </a:r>
            </a:p>
            <a:p>
              <a:pPr algn="l"/>
              <a:endParaRPr 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en-US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grantsinfo@od.nih.gov</a:t>
              </a:r>
            </a:p>
            <a:p>
              <a:pPr algn="l"/>
              <a:endParaRPr 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en-US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@</a:t>
              </a:r>
              <a:r>
                <a:rPr lang="en-US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NIHGrants</a:t>
              </a:r>
              <a:endParaRPr 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National Institutes of Health logo" descr="National Institutes of Health logo">
            <a:extLst>
              <a:ext uri="{FF2B5EF4-FFF2-40B4-BE49-F238E27FC236}">
                <a16:creationId xmlns:a16="http://schemas.microsoft.com/office/drawing/2014/main" id="{9F26DB20-9210-4338-A191-FDD335DAF0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57686" y="2681219"/>
            <a:ext cx="2831040" cy="434093"/>
          </a:xfrm>
          <a:prstGeom prst="rect">
            <a:avLst/>
          </a:prstGeom>
        </p:spPr>
      </p:pic>
      <p:pic>
        <p:nvPicPr>
          <p:cNvPr id="16" name="Health and Human Services logo" descr="Health and Human Services logo">
            <a:extLst>
              <a:ext uri="{FF2B5EF4-FFF2-40B4-BE49-F238E27FC236}">
                <a16:creationId xmlns:a16="http://schemas.microsoft.com/office/drawing/2014/main" id="{53C75418-B844-4769-9E13-DAA33F7ED51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78966" y="2625445"/>
            <a:ext cx="491506" cy="489867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AA0507C6-0576-4510-ABC0-3D0CEAB729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321651"/>
            <a:ext cx="10515600" cy="130261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3330852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USE: For help, visit rippleeffect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ocial Media">
            <a:extLst>
              <a:ext uri="{FF2B5EF4-FFF2-40B4-BE49-F238E27FC236}">
                <a16:creationId xmlns:a16="http://schemas.microsoft.com/office/drawing/2014/main" id="{2667DDD0-9E8D-4541-83B6-33E6E8EDD089}"/>
              </a:ext>
            </a:extLst>
          </p:cNvPr>
          <p:cNvGrpSpPr/>
          <p:nvPr userDrawn="1"/>
        </p:nvGrpSpPr>
        <p:grpSpPr>
          <a:xfrm>
            <a:off x="4591237" y="5022821"/>
            <a:ext cx="3009524" cy="1835179"/>
            <a:chOff x="7037873" y="4480249"/>
            <a:chExt cx="3009524" cy="1835179"/>
          </a:xfrm>
        </p:grpSpPr>
        <p:sp>
          <p:nvSpPr>
            <p:cNvPr id="9" name="Social Media Outlet">
              <a:extLst>
                <a:ext uri="{FF2B5EF4-FFF2-40B4-BE49-F238E27FC236}">
                  <a16:creationId xmlns:a16="http://schemas.microsoft.com/office/drawing/2014/main" id="{1A51AC04-44ED-403B-8364-66B62F0FFB21}"/>
                </a:ext>
              </a:extLst>
            </p:cNvPr>
            <p:cNvSpPr txBox="1">
              <a:spLocks/>
            </p:cNvSpPr>
            <p:nvPr/>
          </p:nvSpPr>
          <p:spPr>
            <a:xfrm>
              <a:off x="7037873" y="4546078"/>
              <a:ext cx="1274821" cy="1769350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0" indent="0" algn="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b="0" i="0" kern="1200" spc="80" baseline="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dirty="0">
                  <a:solidFill>
                    <a:srgbClr val="F58344"/>
                  </a:solidFill>
                  <a:latin typeface="Arial Black" panose="020B0A04020102020204" pitchFamily="34" charset="0"/>
                </a:rPr>
                <a:t>WEBSITE </a:t>
              </a:r>
            </a:p>
            <a:p>
              <a:pPr algn="l"/>
              <a:endParaRPr lang="en-US" dirty="0">
                <a:solidFill>
                  <a:srgbClr val="F58344"/>
                </a:solidFill>
                <a:latin typeface="Arial Black" panose="020B0A04020102020204" pitchFamily="34" charset="0"/>
              </a:endParaRPr>
            </a:p>
            <a:p>
              <a:pPr algn="l"/>
              <a:r>
                <a:rPr lang="en-US" dirty="0">
                  <a:solidFill>
                    <a:srgbClr val="F58344"/>
                  </a:solidFill>
                  <a:latin typeface="Arial Black" panose="020B0A04020102020204" pitchFamily="34" charset="0"/>
                </a:rPr>
                <a:t>FACEBOOK </a:t>
              </a:r>
            </a:p>
            <a:p>
              <a:pPr algn="l"/>
              <a:endParaRPr lang="en-US" dirty="0">
                <a:solidFill>
                  <a:srgbClr val="F58344"/>
                </a:solidFill>
                <a:latin typeface="Arial Black" panose="020B0A04020102020204" pitchFamily="34" charset="0"/>
              </a:endParaRPr>
            </a:p>
            <a:p>
              <a:pPr algn="l"/>
              <a:r>
                <a:rPr lang="en-US" dirty="0">
                  <a:solidFill>
                    <a:srgbClr val="F58344"/>
                  </a:solidFill>
                  <a:latin typeface="Arial Black" panose="020B0A04020102020204" pitchFamily="34" charset="0"/>
                </a:rPr>
                <a:t>TWITTER </a:t>
              </a:r>
            </a:p>
          </p:txBody>
        </p:sp>
        <p:sp>
          <p:nvSpPr>
            <p:cNvPr id="10" name="Social Media Links">
              <a:extLst>
                <a:ext uri="{FF2B5EF4-FFF2-40B4-BE49-F238E27FC236}">
                  <a16:creationId xmlns:a16="http://schemas.microsoft.com/office/drawing/2014/main" id="{42077FC3-BC81-4053-BDCA-FB418A32527E}"/>
                </a:ext>
              </a:extLst>
            </p:cNvPr>
            <p:cNvSpPr txBox="1">
              <a:spLocks/>
            </p:cNvSpPr>
            <p:nvPr/>
          </p:nvSpPr>
          <p:spPr>
            <a:xfrm>
              <a:off x="8215984" y="4480249"/>
              <a:ext cx="1831413" cy="176935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None/>
                <a:defRPr sz="1500" b="0" i="0" kern="1200" spc="80" baseline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rippleeffect.com</a:t>
              </a:r>
            </a:p>
            <a:p>
              <a:pPr algn="l"/>
              <a:endParaRPr 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en-US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en-US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futurerippler</a:t>
              </a:r>
              <a:endParaRPr 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endParaRPr 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en-US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@</a:t>
              </a:r>
              <a:r>
                <a:rPr lang="en-US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rippleeffectcom</a:t>
              </a:r>
              <a:endParaRPr 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itle">
            <a:extLst>
              <a:ext uri="{FF2B5EF4-FFF2-40B4-BE49-F238E27FC236}">
                <a16:creationId xmlns:a16="http://schemas.microsoft.com/office/drawing/2014/main" id="{333505AD-EC2B-478A-9A5B-EC42D933FE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41396" y="3429000"/>
            <a:ext cx="7309207" cy="1325563"/>
          </a:xfrm>
        </p:spPr>
        <p:txBody>
          <a:bodyPr/>
          <a:lstStyle>
            <a:lvl1pPr algn="ctr">
              <a:defRPr>
                <a:solidFill>
                  <a:srgbClr val="126BB4"/>
                </a:solidFill>
              </a:defRPr>
            </a:lvl1pPr>
          </a:lstStyle>
          <a:p>
            <a:r>
              <a:rPr lang="en-US" dirty="0"/>
              <a:t>For more information about this template:</a:t>
            </a:r>
          </a:p>
        </p:txBody>
      </p:sp>
      <p:pic>
        <p:nvPicPr>
          <p:cNvPr id="17" name="Office of Extramural Research word cloud" descr="Office of Extramural Research word cloud">
            <a:extLst>
              <a:ext uri="{FF2B5EF4-FFF2-40B4-BE49-F238E27FC236}">
                <a16:creationId xmlns:a16="http://schemas.microsoft.com/office/drawing/2014/main" id="{8669C4A8-3FCC-415C-95DB-099411B85C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6000"/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4399" t="57834" r="3343" b="7440"/>
          <a:stretch/>
        </p:blipFill>
        <p:spPr>
          <a:xfrm>
            <a:off x="-1" y="0"/>
            <a:ext cx="12192001" cy="2536292"/>
          </a:xfrm>
          <a:prstGeom prst="rect">
            <a:avLst/>
          </a:prstGeom>
        </p:spPr>
      </p:pic>
      <p:pic>
        <p:nvPicPr>
          <p:cNvPr id="14" name="Ripple Effect Communications, Inc. logo" descr="Ripple Effect Communications, Inc. logo">
            <a:extLst>
              <a:ext uri="{FF2B5EF4-FFF2-40B4-BE49-F238E27FC236}">
                <a16:creationId xmlns:a16="http://schemas.microsoft.com/office/drawing/2014/main" id="{A6312FA7-2C72-41C1-A454-143339BC02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036" y="2660820"/>
            <a:ext cx="2335926" cy="43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477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">
            <a:extLst>
              <a:ext uri="{FF2B5EF4-FFF2-40B4-BE49-F238E27FC236}">
                <a16:creationId xmlns:a16="http://schemas.microsoft.com/office/drawing/2014/main" id="{7BABAC03-9E05-49C7-B132-4DAE23D933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D85BCB2-9FBF-4790-B649-A418E43EF4BC}" type="datetime4">
              <a:rPr lang="en-US" smtClean="0"/>
              <a:pPr/>
              <a:t>October 29, 2020</a:t>
            </a:fld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7181CDCE-EF17-47B2-9F9D-FE201282C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E145064-9D3C-45D4-9025-07C0526170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">
            <a:extLst>
              <a:ext uri="{FF2B5EF4-FFF2-40B4-BE49-F238E27FC236}">
                <a16:creationId xmlns:a16="http://schemas.microsoft.com/office/drawing/2014/main" id="{927A020D-38BB-43D0-B1E1-2C049F168E7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71FBB359-D779-48B3-B3EA-31E48BF31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8623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">
            <a:extLst>
              <a:ext uri="{FF2B5EF4-FFF2-40B4-BE49-F238E27FC236}">
                <a16:creationId xmlns:a16="http://schemas.microsoft.com/office/drawing/2014/main" id="{A220105F-D8F1-40A2-9401-6056C6533D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576763"/>
            <a:ext cx="10509250" cy="1527175"/>
          </a:xfrm>
        </p:spPr>
        <p:txBody>
          <a:bodyPr>
            <a:noAutofit/>
          </a:bodyPr>
          <a:lstStyle>
            <a:lvl1pPr marL="0" indent="0">
              <a:buNone/>
              <a:defRPr sz="2200" i="1" cap="none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 cap="all" baseline="0">
                <a:latin typeface="Arial Black" panose="020B0A04020102020204" pitchFamily="34" charset="0"/>
              </a:defRPr>
            </a:lvl2pPr>
            <a:lvl3pPr marL="914400" indent="0">
              <a:buNone/>
              <a:defRPr sz="1600" cap="all" baseline="0">
                <a:latin typeface="Arial Black" panose="020B0A04020102020204" pitchFamily="34" charset="0"/>
              </a:defRPr>
            </a:lvl3pPr>
            <a:lvl4pPr marL="1371600" indent="0">
              <a:buNone/>
              <a:defRPr sz="1600" cap="all" baseline="0">
                <a:latin typeface="Arial Black" panose="020B0A04020102020204" pitchFamily="34" charset="0"/>
              </a:defRPr>
            </a:lvl4pPr>
            <a:lvl5pPr marL="1828800" indent="0">
              <a:buNone/>
              <a:defRPr sz="1600" cap="all" baseline="0">
                <a:latin typeface="Arial Black" panose="020B0A04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0646F9EB-BD10-433D-9CEE-56C6EDB3D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45064-9D3C-45D4-9025-07C0526170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Date Placeholder">
            <a:extLst>
              <a:ext uri="{FF2B5EF4-FFF2-40B4-BE49-F238E27FC236}">
                <a16:creationId xmlns:a16="http://schemas.microsoft.com/office/drawing/2014/main" id="{EA7B017E-D417-4798-ACC5-AD89C165F5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1A7448-6D98-4FB7-8DE9-A2D836C7DADB}" type="datetime4">
              <a:rPr lang="en-US" smtClean="0"/>
              <a:t>October 29, 2020</a:t>
            </a:fld>
            <a:endParaRPr lang="en-US" dirty="0"/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94A3F919-40F1-4478-BC2D-295BFF0C2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0314"/>
            <a:ext cx="10509250" cy="3031115"/>
          </a:xfrm>
        </p:spPr>
        <p:txBody>
          <a:bodyPr anchor="b"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4967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7469428A-4E72-44DA-8CBC-60F622B65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45064-9D3C-45D4-9025-07C0526170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">
            <a:extLst>
              <a:ext uri="{FF2B5EF4-FFF2-40B4-BE49-F238E27FC236}">
                <a16:creationId xmlns:a16="http://schemas.microsoft.com/office/drawing/2014/main" id="{8A26D8D4-F173-426B-8A81-22F15A1C1A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8B8892-BDDB-4234-AF31-0B2D9D9FE322}" type="datetime4">
              <a:rPr lang="en-US" smtClean="0"/>
              <a:t>October 29, 2020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669E520-893B-4E98-A798-692C9EB13B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6F247858-EE6D-4FFE-AB59-75E14C80C0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517CA37C-95CD-4712-B4AC-DE407B517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1234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06BA75F2-8473-4E3B-AA9A-2792C87DF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45064-9D3C-45D4-9025-07C0526170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Date Placeholder">
            <a:extLst>
              <a:ext uri="{FF2B5EF4-FFF2-40B4-BE49-F238E27FC236}">
                <a16:creationId xmlns:a16="http://schemas.microsoft.com/office/drawing/2014/main" id="{F00BF09C-806D-4E7E-9C41-E22413F235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E96EE8-4BE6-403F-8646-DB161EEDA308}" type="datetime4">
              <a:rPr lang="en-US" smtClean="0"/>
              <a:t>October 29, 2020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F66F4F4-2133-48E9-8422-63A7363942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69F3602-6E11-4E0C-9C9D-9FE4BC77B2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0" i="1" cap="none" spc="7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540C60A-1A14-4E1B-AA36-1635094D0A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EE1EAA3C-D7EA-4F39-A3C8-C92D7E477E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0" i="1" cap="none" spc="7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26183B-5A63-4D53-B223-BC04212E5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737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06BA75F2-8473-4E3B-AA9A-2792C87DF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45064-9D3C-45D4-9025-07C0526170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Date Placeholder">
            <a:extLst>
              <a:ext uri="{FF2B5EF4-FFF2-40B4-BE49-F238E27FC236}">
                <a16:creationId xmlns:a16="http://schemas.microsoft.com/office/drawing/2014/main" id="{F00BF09C-806D-4E7E-9C41-E22413F235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E96EE8-4BE6-403F-8646-DB161EEDA308}" type="datetime4">
              <a:rPr lang="en-US" smtClean="0"/>
              <a:t>October 29, 2020</a:t>
            </a:fld>
            <a:endParaRPr lang="en-US" dirty="0"/>
          </a:p>
        </p:txBody>
      </p:sp>
      <p:sp>
        <p:nvSpPr>
          <p:cNvPr id="12" name="Chart Placeholder 2">
            <a:extLst>
              <a:ext uri="{FF2B5EF4-FFF2-40B4-BE49-F238E27FC236}">
                <a16:creationId xmlns:a16="http://schemas.microsoft.com/office/drawing/2014/main" id="{4FC7A4E9-CF53-48A5-B398-2B4AA8659D5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181079" y="2505075"/>
            <a:ext cx="5157787" cy="36957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insert chart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69F3602-6E11-4E0C-9C9D-9FE4BC77B2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0" i="1" cap="none" spc="7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hart Placeholder 1">
            <a:extLst>
              <a:ext uri="{FF2B5EF4-FFF2-40B4-BE49-F238E27FC236}">
                <a16:creationId xmlns:a16="http://schemas.microsoft.com/office/drawing/2014/main" id="{CE9406D3-9E1F-4635-B5AA-067E01245011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836613" y="2505075"/>
            <a:ext cx="5157787" cy="36957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insert chart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EE1EAA3C-D7EA-4F39-A3C8-C92D7E477E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0" i="1" cap="none" spc="7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542390CD-1450-46ED-945F-0D45E2457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6732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derator or 1 speaker with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06BA75F2-8473-4E3B-AA9A-2792C87DF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45064-9D3C-45D4-9025-07C0526170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Date Placeholder">
            <a:extLst>
              <a:ext uri="{FF2B5EF4-FFF2-40B4-BE49-F238E27FC236}">
                <a16:creationId xmlns:a16="http://schemas.microsoft.com/office/drawing/2014/main" id="{F00BF09C-806D-4E7E-9C41-E22413F235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E96EE8-4BE6-403F-8646-DB161EEDA308}" type="datetime4">
              <a:rPr lang="en-US" smtClean="0"/>
              <a:t>October 29, 2020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0686FC7-D046-4D41-80A3-146ED684EA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75393" y="3069258"/>
            <a:ext cx="5257800" cy="264407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Description or bio here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6CEF6E6-29E4-46AE-B6BF-0457D2771E7E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5575392" y="2462872"/>
            <a:ext cx="5257799" cy="36512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400" b="0" i="1" cap="none" spc="0" baseline="0">
                <a:solidFill>
                  <a:srgbClr val="2055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2B5B6D44-DE61-4F4F-A7BA-16867F4048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75392" y="1973175"/>
            <a:ext cx="5257799" cy="453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400" b="0" cap="none" spc="70" baseline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34685485-BCFD-46E3-AFEC-C3BAB58F9C8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18989" y="1973175"/>
            <a:ext cx="4065027" cy="374015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2C0BA3E3-755B-472D-8AC8-EB99BEE43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224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rator or 1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06BA75F2-8473-4E3B-AA9A-2792C87DF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45064-9D3C-45D4-9025-07C0526170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Date Placeholder">
            <a:extLst>
              <a:ext uri="{FF2B5EF4-FFF2-40B4-BE49-F238E27FC236}">
                <a16:creationId xmlns:a16="http://schemas.microsoft.com/office/drawing/2014/main" id="{F00BF09C-806D-4E7E-9C41-E22413F235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E96EE8-4BE6-403F-8646-DB161EEDA308}" type="datetime4">
              <a:rPr lang="en-US" smtClean="0"/>
              <a:t>October 29, 2020</a:t>
            </a:fld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33FD360-ABA2-40D6-9AD8-D59BBC82500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67200" y="5848350"/>
            <a:ext cx="3657600" cy="365125"/>
          </a:xfrm>
        </p:spPr>
        <p:txBody>
          <a:bodyPr anchor="t">
            <a:noAutofit/>
          </a:bodyPr>
          <a:lstStyle>
            <a:lvl1pPr marL="0" indent="0" algn="ctr">
              <a:buNone/>
              <a:defRPr sz="1200" b="0" i="1" cap="none" baseline="0">
                <a:solidFill>
                  <a:srgbClr val="20558A"/>
                </a:solidFill>
              </a:defRPr>
            </a:lvl1pPr>
            <a:lvl2pPr marL="457200" indent="0" algn="ctr">
              <a:buNone/>
              <a:defRPr sz="1200" b="0" i="1" cap="none" baseline="0">
                <a:solidFill>
                  <a:srgbClr val="20558A"/>
                </a:solidFill>
              </a:defRPr>
            </a:lvl2pPr>
            <a:lvl3pPr marL="914400" indent="0" algn="ctr">
              <a:buNone/>
              <a:defRPr sz="1200" b="0" i="1" cap="none" baseline="0">
                <a:solidFill>
                  <a:srgbClr val="20558A"/>
                </a:solidFill>
              </a:defRPr>
            </a:lvl3pPr>
            <a:lvl4pPr marL="1371600" indent="0" algn="ctr">
              <a:buNone/>
              <a:defRPr sz="1200" b="0" i="1" cap="none" baseline="0">
                <a:solidFill>
                  <a:srgbClr val="20558A"/>
                </a:solidFill>
              </a:defRPr>
            </a:lvl4pPr>
            <a:lvl5pPr marL="1828800" indent="0" algn="ctr">
              <a:buNone/>
              <a:defRPr sz="1200" b="0" i="1" cap="none" baseline="0">
                <a:solidFill>
                  <a:srgbClr val="20558A"/>
                </a:solidFill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2C337D45-7808-4D2E-91C8-304C55843DF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67200" y="5395913"/>
            <a:ext cx="3657600" cy="452437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 cap="none" baseline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600" cap="all" baseline="0">
                <a:latin typeface="Arial Black" panose="020B0A04020102020204" pitchFamily="34" charset="0"/>
              </a:defRPr>
            </a:lvl2pPr>
            <a:lvl3pPr marL="914400" indent="0">
              <a:buNone/>
              <a:defRPr sz="1600" cap="all" baseline="0">
                <a:latin typeface="Arial Black" panose="020B0A04020102020204" pitchFamily="34" charset="0"/>
              </a:defRPr>
            </a:lvl3pPr>
            <a:lvl4pPr marL="1371600" indent="0">
              <a:buNone/>
              <a:defRPr sz="1600" cap="all" baseline="0">
                <a:latin typeface="Arial Black" panose="020B0A04020102020204" pitchFamily="34" charset="0"/>
              </a:defRPr>
            </a:lvl4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10" name="Picture Placeholder">
            <a:extLst>
              <a:ext uri="{FF2B5EF4-FFF2-40B4-BE49-F238E27FC236}">
                <a16:creationId xmlns:a16="http://schemas.microsoft.com/office/drawing/2014/main" id="{6FB21A93-0485-4329-AE96-FC9E06C863F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67200" y="1973176"/>
            <a:ext cx="3657600" cy="336717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F7D67C6A-D341-4599-9820-987AB568C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6024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06BA75F2-8473-4E3B-AA9A-2792C87DF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45064-9D3C-45D4-9025-07C0526170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Date Placeholder">
            <a:extLst>
              <a:ext uri="{FF2B5EF4-FFF2-40B4-BE49-F238E27FC236}">
                <a16:creationId xmlns:a16="http://schemas.microsoft.com/office/drawing/2014/main" id="{F00BF09C-806D-4E7E-9C41-E22413F235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E96EE8-4BE6-403F-8646-DB161EEDA308}" type="datetime4">
              <a:rPr lang="en-US" smtClean="0"/>
              <a:t>October 29, 2020</a:t>
            </a:fld>
            <a:endParaRPr lang="en-US" dirty="0"/>
          </a:p>
        </p:txBody>
      </p:sp>
      <p:sp>
        <p:nvSpPr>
          <p:cNvPr id="17" name="Text Placeholder 2b">
            <a:extLst>
              <a:ext uri="{FF2B5EF4-FFF2-40B4-BE49-F238E27FC236}">
                <a16:creationId xmlns:a16="http://schemas.microsoft.com/office/drawing/2014/main" id="{3EF2589F-E84F-4BE1-A897-37824E79E69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23316" y="5379469"/>
            <a:ext cx="3657600" cy="365125"/>
          </a:xfrm>
        </p:spPr>
        <p:txBody>
          <a:bodyPr anchor="t">
            <a:noAutofit/>
          </a:bodyPr>
          <a:lstStyle>
            <a:lvl1pPr marL="0" indent="0" algn="ctr">
              <a:buNone/>
              <a:defRPr sz="1200" b="0" i="1" cap="none" baseline="0">
                <a:solidFill>
                  <a:srgbClr val="20558A"/>
                </a:solidFill>
              </a:defRPr>
            </a:lvl1pPr>
            <a:lvl2pPr marL="457200" indent="0" algn="ctr">
              <a:buNone/>
              <a:defRPr sz="1200" b="0" i="1" cap="none" baseline="0">
                <a:solidFill>
                  <a:srgbClr val="20558A"/>
                </a:solidFill>
              </a:defRPr>
            </a:lvl2pPr>
            <a:lvl3pPr marL="914400" indent="0" algn="ctr">
              <a:buNone/>
              <a:defRPr sz="1200" b="0" i="1" cap="none" baseline="0">
                <a:solidFill>
                  <a:srgbClr val="20558A"/>
                </a:solidFill>
              </a:defRPr>
            </a:lvl3pPr>
            <a:lvl4pPr marL="1371600" indent="0" algn="ctr">
              <a:buNone/>
              <a:defRPr sz="1200" b="0" i="1" cap="none" baseline="0">
                <a:solidFill>
                  <a:srgbClr val="20558A"/>
                </a:solidFill>
              </a:defRPr>
            </a:lvl4pPr>
            <a:lvl5pPr marL="1828800" indent="0" algn="ctr">
              <a:buNone/>
              <a:defRPr sz="1200" b="0" i="1" cap="none" baseline="0">
                <a:solidFill>
                  <a:srgbClr val="20558A"/>
                </a:solidFill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6" name="Text Placeholder 2a">
            <a:extLst>
              <a:ext uri="{FF2B5EF4-FFF2-40B4-BE49-F238E27FC236}">
                <a16:creationId xmlns:a16="http://schemas.microsoft.com/office/drawing/2014/main" id="{65006C45-9F2F-4B59-BF93-4426C636007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23316" y="4927032"/>
            <a:ext cx="3657600" cy="452437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 cap="none" baseline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600" cap="all" baseline="0">
                <a:latin typeface="Arial Black" panose="020B0A04020102020204" pitchFamily="34" charset="0"/>
              </a:defRPr>
            </a:lvl2pPr>
            <a:lvl3pPr marL="914400" indent="0">
              <a:buNone/>
              <a:defRPr sz="1600" cap="all" baseline="0">
                <a:latin typeface="Arial Black" panose="020B0A04020102020204" pitchFamily="34" charset="0"/>
              </a:defRPr>
            </a:lvl3pPr>
            <a:lvl4pPr marL="1371600" indent="0">
              <a:buNone/>
              <a:defRPr sz="1600" cap="all" baseline="0">
                <a:latin typeface="Arial Black" panose="020B0A04020102020204" pitchFamily="34" charset="0"/>
              </a:defRPr>
            </a:lvl4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8BA58FF2-55AD-46F7-8369-8C75DDDBCBC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022521" y="2036381"/>
            <a:ext cx="2464135" cy="25255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1b">
            <a:extLst>
              <a:ext uri="{FF2B5EF4-FFF2-40B4-BE49-F238E27FC236}">
                <a16:creationId xmlns:a16="http://schemas.microsoft.com/office/drawing/2014/main" id="{39074ECB-31A3-4B9A-BB51-6836890266D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111086" y="5379469"/>
            <a:ext cx="3657600" cy="365125"/>
          </a:xfrm>
        </p:spPr>
        <p:txBody>
          <a:bodyPr anchor="t">
            <a:noAutofit/>
          </a:bodyPr>
          <a:lstStyle>
            <a:lvl1pPr marL="0" indent="0" algn="ctr">
              <a:buNone/>
              <a:defRPr sz="1200" b="0" i="1" cap="none" baseline="0">
                <a:solidFill>
                  <a:srgbClr val="20558A"/>
                </a:solidFill>
              </a:defRPr>
            </a:lvl1pPr>
            <a:lvl2pPr marL="457200" indent="0" algn="ctr">
              <a:buNone/>
              <a:defRPr sz="1200" b="0" i="1" cap="none" baseline="0">
                <a:solidFill>
                  <a:srgbClr val="20558A"/>
                </a:solidFill>
              </a:defRPr>
            </a:lvl2pPr>
            <a:lvl3pPr marL="914400" indent="0" algn="ctr">
              <a:buNone/>
              <a:defRPr sz="1200" b="0" i="1" cap="none" baseline="0">
                <a:solidFill>
                  <a:srgbClr val="20558A"/>
                </a:solidFill>
              </a:defRPr>
            </a:lvl3pPr>
            <a:lvl4pPr marL="1371600" indent="0" algn="ctr">
              <a:buNone/>
              <a:defRPr sz="1200" b="0" i="1" cap="none" baseline="0">
                <a:solidFill>
                  <a:srgbClr val="20558A"/>
                </a:solidFill>
              </a:defRPr>
            </a:lvl4pPr>
            <a:lvl5pPr marL="1828800" indent="0" algn="ctr">
              <a:buNone/>
              <a:defRPr sz="1200" b="0" i="1" cap="none" baseline="0">
                <a:solidFill>
                  <a:srgbClr val="20558A"/>
                </a:solidFill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1" name="Text Placeholder 1a">
            <a:extLst>
              <a:ext uri="{FF2B5EF4-FFF2-40B4-BE49-F238E27FC236}">
                <a16:creationId xmlns:a16="http://schemas.microsoft.com/office/drawing/2014/main" id="{17BDB64D-58B3-4477-9C2B-22FEC81AADD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111086" y="4927032"/>
            <a:ext cx="3657600" cy="452437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 cap="none" baseline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600" cap="all" baseline="0">
                <a:latin typeface="Arial Black" panose="020B0A04020102020204" pitchFamily="34" charset="0"/>
              </a:defRPr>
            </a:lvl2pPr>
            <a:lvl3pPr marL="914400" indent="0">
              <a:buNone/>
              <a:defRPr sz="1600" cap="all" baseline="0">
                <a:latin typeface="Arial Black" panose="020B0A04020102020204" pitchFamily="34" charset="0"/>
              </a:defRPr>
            </a:lvl3pPr>
            <a:lvl4pPr marL="1371600" indent="0">
              <a:buNone/>
              <a:defRPr sz="1600" cap="all" baseline="0">
                <a:latin typeface="Arial Black" panose="020B0A04020102020204" pitchFamily="34" charset="0"/>
              </a:defRPr>
            </a:lvl4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20" name="Picture Placeholder 1">
            <a:extLst>
              <a:ext uri="{FF2B5EF4-FFF2-40B4-BE49-F238E27FC236}">
                <a16:creationId xmlns:a16="http://schemas.microsoft.com/office/drawing/2014/main" id="{9CB7241E-4B60-408B-B66B-508062A5EA2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707816" y="2036381"/>
            <a:ext cx="2464135" cy="25255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E3352ED5-412B-4AED-992E-D577B9F45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2888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Decorative image" descr="Office of Extramural Research word cloud">
            <a:extLst>
              <a:ext uri="{FF2B5EF4-FFF2-40B4-BE49-F238E27FC236}">
                <a16:creationId xmlns:a16="http://schemas.microsoft.com/office/drawing/2014/main" id="{85D30382-D398-4F84-97DA-05C150D0B1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>
            <a:alphaModFix amt="16000"/>
          </a:blip>
          <a:srcRect r="51159" b="36121"/>
          <a:stretch/>
        </p:blipFill>
        <p:spPr>
          <a:xfrm>
            <a:off x="8781044" y="4387441"/>
            <a:ext cx="3417883" cy="2470559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D137D012-DB3A-41AA-B8CE-2896DC1158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2055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E145064-9D3C-45D4-9025-07C0526170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">
            <a:extLst>
              <a:ext uri="{FF2B5EF4-FFF2-40B4-BE49-F238E27FC236}">
                <a16:creationId xmlns:a16="http://schemas.microsoft.com/office/drawing/2014/main" id="{233F26C8-7004-4984-A878-6563BCC15E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D179B2F-2DF2-4B08-A8A6-FC140E67955D}" type="datetime4">
              <a:rPr lang="en-US" smtClean="0"/>
              <a:pPr/>
              <a:t>October 29, 2020</a:t>
            </a:fld>
            <a:endParaRPr lang="en-US" dirty="0"/>
          </a:p>
        </p:txBody>
      </p:sp>
      <p:pic>
        <p:nvPicPr>
          <p:cNvPr id="13" name="National Institutes of Health logo" descr="National Institutes of Health logo">
            <a:extLst>
              <a:ext uri="{FF2B5EF4-FFF2-40B4-BE49-F238E27FC236}">
                <a16:creationId xmlns:a16="http://schemas.microsoft.com/office/drawing/2014/main" id="{4CACC1E0-B548-420E-B7BF-FBD02EA073F5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457346" y="6340916"/>
            <a:ext cx="2582550" cy="395991"/>
          </a:xfrm>
          <a:prstGeom prst="rect">
            <a:avLst/>
          </a:prstGeom>
        </p:spPr>
      </p:pic>
      <p:pic>
        <p:nvPicPr>
          <p:cNvPr id="12" name="Health and Human Services logo" descr="Health and Human Services logo&#10;">
            <a:extLst>
              <a:ext uri="{FF2B5EF4-FFF2-40B4-BE49-F238E27FC236}">
                <a16:creationId xmlns:a16="http://schemas.microsoft.com/office/drawing/2014/main" id="{93B38F55-5720-45EB-AEBF-9C6AA235A8D2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838200" y="6290037"/>
            <a:ext cx="448365" cy="446870"/>
          </a:xfrm>
          <a:prstGeom prst="rect">
            <a:avLst/>
          </a:prstGeom>
        </p:spPr>
      </p:pic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5C80CC38-8049-40F5-8A5F-FEDC414B82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D34053F9-8C6E-460A-9E73-893C18442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2166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1" r:id="rId6"/>
    <p:sldLayoutId id="2147483668" r:id="rId7"/>
    <p:sldLayoutId id="2147483664" r:id="rId8"/>
    <p:sldLayoutId id="2147483666" r:id="rId9"/>
    <p:sldLayoutId id="2147483667" r:id="rId10"/>
    <p:sldLayoutId id="2147483672" r:id="rId11"/>
    <p:sldLayoutId id="2147483669" r:id="rId12"/>
    <p:sldLayoutId id="2147483662" r:id="rId13"/>
    <p:sldLayoutId id="2147483656" r:id="rId14"/>
    <p:sldLayoutId id="2147483657" r:id="rId15"/>
    <p:sldLayoutId id="2147483660" r:id="rId16"/>
    <p:sldLayoutId id="2147483671" r:id="rId17"/>
    <p:sldLayoutId id="2147483663" r:id="rId18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none" baseline="0">
          <a:solidFill>
            <a:srgbClr val="126BB4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100000"/>
        </a:lnSpc>
        <a:spcBef>
          <a:spcPts val="48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48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48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48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48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ra.nih.gov/iedison/iedison_faqs.cfm#XV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file:new_icon_shiny_badge.svg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sharing@nih.gov" TargetMode="External"/><Relationship Id="rId3" Type="http://schemas.openxmlformats.org/officeDocument/2006/relationships/hyperlink" Target="https://grants.nih.gov/policy/nihgps/index.htm" TargetMode="External"/><Relationship Id="rId7" Type="http://schemas.openxmlformats.org/officeDocument/2006/relationships/hyperlink" Target="https://grants.nih.gov/policy/sharing.ht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GrantsInfo@nih.gov" TargetMode="External"/><Relationship Id="rId5" Type="http://schemas.openxmlformats.org/officeDocument/2006/relationships/hyperlink" Target="https://grants.nih.gov/grants/post-award-monitoring-and-reporting.htm" TargetMode="External"/><Relationship Id="rId4" Type="http://schemas.openxmlformats.org/officeDocument/2006/relationships/hyperlink" Target="https://grants.nih.gov/grants/grants_process.htm" TargetMode="External"/><Relationship Id="rId9" Type="http://schemas.openxmlformats.org/officeDocument/2006/relationships/hyperlink" Target="https://era.nih.gov/iedison/iedison_faqs.cfm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medcentral.nih.gov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mailto:Edison@nih.gov" TargetMode="External"/><Relationship Id="rId3" Type="http://schemas.openxmlformats.org/officeDocument/2006/relationships/hyperlink" Target="http://sharing.nih.gov/" TargetMode="External"/><Relationship Id="rId7" Type="http://schemas.openxmlformats.org/officeDocument/2006/relationships/hyperlink" Target="mailto:Sharing@nih.gov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ra.nih.gov/iedison/iedison_faqs.cfm" TargetMode="External"/><Relationship Id="rId5" Type="http://schemas.openxmlformats.org/officeDocument/2006/relationships/hyperlink" Target="http://inventions.nih.gov/" TargetMode="External"/><Relationship Id="rId4" Type="http://schemas.openxmlformats.org/officeDocument/2006/relationships/hyperlink" Target="http://iedison.gov/" TargetMode="External"/><Relationship Id="rId9" Type="http://schemas.openxmlformats.org/officeDocument/2006/relationships/hyperlink" Target="mailto:Inventions@nih.go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pto.gov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">
            <a:extLst>
              <a:ext uri="{FF2B5EF4-FFF2-40B4-BE49-F238E27FC236}">
                <a16:creationId xmlns:a16="http://schemas.microsoft.com/office/drawing/2014/main" id="{DB7F0F32-8979-4134-8369-0ABA39D4E4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9625" y="5283200"/>
            <a:ext cx="10531475" cy="1008063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sz="1100" b="1" dirty="0">
                <a:solidFill>
                  <a:srgbClr val="20558A"/>
                </a:solidFill>
              </a:rPr>
              <a:t>Presented By:</a:t>
            </a:r>
          </a:p>
          <a:p>
            <a:pPr lvl="0"/>
            <a:r>
              <a:rPr lang="en-US" sz="1100" b="1" dirty="0">
                <a:solidFill>
                  <a:srgbClr val="20558A"/>
                </a:solidFill>
              </a:rPr>
              <a:t>Joel A. Snyderman., Acting Director</a:t>
            </a:r>
          </a:p>
          <a:p>
            <a:pPr lvl="0"/>
            <a:r>
              <a:rPr lang="en-US" sz="1100" b="1" dirty="0">
                <a:solidFill>
                  <a:srgbClr val="20558A"/>
                </a:solidFill>
              </a:rPr>
              <a:t>Scott Cooper – Assistant Extramural Inventions Policy Officer</a:t>
            </a:r>
          </a:p>
          <a:p>
            <a:pPr lvl="0"/>
            <a:r>
              <a:rPr lang="en-US" sz="1100" b="1" dirty="0">
                <a:solidFill>
                  <a:srgbClr val="20558A"/>
                </a:solidFill>
              </a:rPr>
              <a:t>Division of Extramural Inventions &amp; Technology Resources (DEITR)</a:t>
            </a:r>
          </a:p>
          <a:p>
            <a:pPr lvl="0"/>
            <a:r>
              <a:rPr lang="en-US" sz="1100" b="1" dirty="0">
                <a:solidFill>
                  <a:srgbClr val="20558A"/>
                </a:solidFill>
              </a:rPr>
              <a:t>Office of Policy for Extramural Research Administration (OPERA)</a:t>
            </a:r>
          </a:p>
          <a:p>
            <a:pPr lvl="0"/>
            <a:r>
              <a:rPr lang="en-US" sz="1100" b="1" dirty="0">
                <a:solidFill>
                  <a:srgbClr val="20558A"/>
                </a:solidFill>
              </a:rPr>
              <a:t>2019 NIH Regional Seminar on Program Funding and Grants Administration</a:t>
            </a:r>
            <a:endParaRPr lang="en-US" dirty="0"/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2C397B25-BE01-4D3D-8353-3CC36CCC6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37" y="4345301"/>
            <a:ext cx="12192000" cy="1008063"/>
          </a:xfrm>
        </p:spPr>
        <p:txBody>
          <a:bodyPr>
            <a:noAutofit/>
          </a:bodyPr>
          <a:lstStyle/>
          <a:p>
            <a:r>
              <a:rPr lang="en-US" sz="2800" b="1" dirty="0"/>
              <a:t>Intellectual Property: </a:t>
            </a:r>
            <a:br>
              <a:rPr lang="en-US" sz="2800" b="1" dirty="0"/>
            </a:br>
            <a:r>
              <a:rPr lang="en-US" sz="2400" b="1" dirty="0"/>
              <a:t>Understanding Requirements, Rights, &amp; Recipient Responsibilities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8998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7744DE-49AB-4637-B730-1B3CC147F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0BE7A8-8265-4257-9F97-1AB83C9A5D84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ED073-7748-4D9B-A230-ADCAE159D0F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29271" y="1825625"/>
            <a:ext cx="9601199" cy="3914775"/>
          </a:xfrm>
        </p:spPr>
        <p:txBody>
          <a:bodyPr/>
          <a:lstStyle/>
          <a:p>
            <a:r>
              <a:rPr lang="en-US" sz="3400" dirty="0">
                <a:solidFill>
                  <a:schemeClr val="tx2"/>
                </a:solidFill>
              </a:rPr>
              <a:t>US Utility patent application –</a:t>
            </a:r>
          </a:p>
          <a:p>
            <a:pPr lvl="1"/>
            <a:r>
              <a:rPr lang="en-US" sz="2400" dirty="0">
                <a:solidFill>
                  <a:srgbClr val="20558A"/>
                </a:solidFill>
              </a:rPr>
              <a:t>US Patent and Trademark Office = 2.3 years.</a:t>
            </a:r>
          </a:p>
          <a:p>
            <a:pPr lvl="1"/>
            <a:r>
              <a:rPr lang="en-US" sz="2400" dirty="0">
                <a:solidFill>
                  <a:srgbClr val="20558A"/>
                </a:solidFill>
              </a:rPr>
              <a:t>Some patents can issue in the same year they are filed.</a:t>
            </a:r>
          </a:p>
          <a:p>
            <a:pPr lvl="1"/>
            <a:r>
              <a:rPr lang="en-US" sz="2400" dirty="0">
                <a:solidFill>
                  <a:srgbClr val="20558A"/>
                </a:solidFill>
              </a:rPr>
              <a:t>If an international patent application is filed through the Patent Cooperation Treaty (PCT) US Patent may not issue for 6-8 years.</a:t>
            </a:r>
          </a:p>
          <a:p>
            <a:pPr lvl="2"/>
            <a:r>
              <a:rPr lang="en-US" sz="2000" dirty="0">
                <a:solidFill>
                  <a:srgbClr val="126BB4"/>
                </a:solidFill>
              </a:rPr>
              <a:t>The Priority date will be the date the first application is filed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3E0700-C9BF-40D3-94EE-8A4677DF3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en-US" dirty="0"/>
              <a:t>Issuance of a Patent</a:t>
            </a:r>
          </a:p>
        </p:txBody>
      </p:sp>
    </p:spTree>
    <p:extLst>
      <p:ext uri="{BB962C8B-B14F-4D97-AF65-F5344CB8AC3E}">
        <p14:creationId xmlns:p14="http://schemas.microsoft.com/office/powerpoint/2010/main" val="1230377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859AA3-7FA4-4E13-8003-A9635A234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0BE7A8-8265-4257-9F97-1AB83C9A5D84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37A6D-5801-48BA-BC5B-5A37D64CC1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03866" y="1825625"/>
            <a:ext cx="9101667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Owner of the patent</a:t>
            </a:r>
          </a:p>
          <a:p>
            <a:r>
              <a:rPr lang="en-US" dirty="0">
                <a:solidFill>
                  <a:schemeClr val="tx2"/>
                </a:solidFill>
              </a:rPr>
              <a:t>Date Application Filed/Date Patent Issued</a:t>
            </a:r>
          </a:p>
          <a:p>
            <a:r>
              <a:rPr lang="en-US" dirty="0">
                <a:solidFill>
                  <a:schemeClr val="tx2"/>
                </a:solidFill>
              </a:rPr>
              <a:t>If PCT application filed </a:t>
            </a:r>
          </a:p>
          <a:p>
            <a:r>
              <a:rPr lang="en-US" dirty="0">
                <a:solidFill>
                  <a:schemeClr val="tx2"/>
                </a:solidFill>
              </a:rPr>
              <a:t>Inventors</a:t>
            </a:r>
          </a:p>
          <a:p>
            <a:r>
              <a:rPr lang="en-US" dirty="0">
                <a:solidFill>
                  <a:schemeClr val="tx2"/>
                </a:solidFill>
              </a:rPr>
              <a:t>Title</a:t>
            </a:r>
          </a:p>
          <a:p>
            <a:r>
              <a:rPr lang="en-US" dirty="0">
                <a:solidFill>
                  <a:schemeClr val="tx2"/>
                </a:solidFill>
              </a:rPr>
              <a:t>Abstract</a:t>
            </a:r>
          </a:p>
          <a:p>
            <a:r>
              <a:rPr lang="en-US" dirty="0">
                <a:solidFill>
                  <a:schemeClr val="tx2"/>
                </a:solidFill>
              </a:rPr>
              <a:t>Filing background and related patents</a:t>
            </a:r>
          </a:p>
          <a:p>
            <a:r>
              <a:rPr lang="en-US" dirty="0">
                <a:solidFill>
                  <a:schemeClr val="tx2"/>
                </a:solidFill>
              </a:rPr>
              <a:t>Diagrams</a:t>
            </a:r>
          </a:p>
          <a:p>
            <a:r>
              <a:rPr lang="en-US" dirty="0">
                <a:solidFill>
                  <a:schemeClr val="tx2"/>
                </a:solidFill>
              </a:rPr>
              <a:t>Description of the Invention</a:t>
            </a:r>
          </a:p>
          <a:p>
            <a:r>
              <a:rPr lang="en-US" dirty="0">
                <a:solidFill>
                  <a:schemeClr val="tx2"/>
                </a:solidFill>
              </a:rPr>
              <a:t>Statement of Government Rights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542910-1B58-4DAC-9B0D-FFE65DA02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en-US" dirty="0"/>
              <a:t>What Information is Included in an Issued Patent?</a:t>
            </a:r>
          </a:p>
        </p:txBody>
      </p:sp>
    </p:spTree>
    <p:extLst>
      <p:ext uri="{BB962C8B-B14F-4D97-AF65-F5344CB8AC3E}">
        <p14:creationId xmlns:p14="http://schemas.microsoft.com/office/powerpoint/2010/main" val="1600135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28CB1F-B562-4939-9739-97D31A4BE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0BE7A8-8265-4257-9F97-1AB83C9A5D84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3" name="Chart 2" descr="chart of 2018 US Patents Issued to NIH Contractors Citing NIH Funding - total 2,437">
            <a:extLst>
              <a:ext uri="{FF2B5EF4-FFF2-40B4-BE49-F238E27FC236}">
                <a16:creationId xmlns:a16="http://schemas.microsoft.com/office/drawing/2014/main" id="{66FBA6FE-8A1E-4028-B844-13E0E62480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2706321"/>
              </p:ext>
            </p:extLst>
          </p:nvPr>
        </p:nvGraphicFramePr>
        <p:xfrm>
          <a:off x="2141316" y="1152907"/>
          <a:ext cx="7893935" cy="4622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7538ADFE-605A-4121-AD5C-9B0F96DC5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093" y="136525"/>
            <a:ext cx="11447813" cy="1134135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Patents Issued</a:t>
            </a:r>
            <a:r>
              <a:rPr lang="en-US" sz="2800" baseline="0" dirty="0"/>
              <a:t> to NIH Contractors Citing NIH Funding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45062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99E65-BC98-483A-8DDE-40B0893A437C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53066" y="1825625"/>
            <a:ext cx="10100733" cy="443970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200" b="1" dirty="0">
                <a:solidFill>
                  <a:schemeClr val="tx2"/>
                </a:solidFill>
              </a:rPr>
              <a:t>Most international rights can be lost by making an enabling public disclosure before filing a patent application (limited exceptions may include the U.S. (1), Canada (1), Australia (0.5;1), Japan (0.5)).</a:t>
            </a:r>
          </a:p>
          <a:p>
            <a:pPr>
              <a:lnSpc>
                <a:spcPct val="90000"/>
              </a:lnSpc>
            </a:pPr>
            <a:endParaRPr lang="en-US" sz="1000" b="1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200" b="1" dirty="0">
                <a:solidFill>
                  <a:schemeClr val="tx2"/>
                </a:solidFill>
              </a:rPr>
              <a:t>U.S. rights can be lost by making an enabling public disclosure more than one (1) year before filing a patent application. </a:t>
            </a:r>
          </a:p>
          <a:p>
            <a:pPr lvl="1">
              <a:lnSpc>
                <a:spcPct val="90000"/>
              </a:lnSpc>
            </a:pPr>
            <a:r>
              <a:rPr lang="en-US" sz="2000" b="1" dirty="0">
                <a:solidFill>
                  <a:srgbClr val="20558A"/>
                </a:solidFill>
              </a:rPr>
              <a:t>Contractors required to protect the government rights in all inventions and patents. </a:t>
            </a:r>
          </a:p>
          <a:p>
            <a:pPr lvl="1">
              <a:lnSpc>
                <a:spcPct val="90000"/>
              </a:lnSpc>
            </a:pPr>
            <a:r>
              <a:rPr lang="en-US" sz="2000" b="1" dirty="0">
                <a:solidFill>
                  <a:srgbClr val="20558A"/>
                </a:solidFill>
              </a:rPr>
              <a:t>Prompt reporting of the date of a Subject Invention’s first public disclosure in Edison is important.</a:t>
            </a:r>
          </a:p>
          <a:p>
            <a:pPr>
              <a:lnSpc>
                <a:spcPct val="90000"/>
              </a:lnSpc>
            </a:pPr>
            <a:r>
              <a:rPr lang="en-US" sz="2200" b="1" dirty="0">
                <a:solidFill>
                  <a:schemeClr val="tx2"/>
                </a:solidFill>
              </a:rPr>
              <a:t>Risk of losing all rights by failing to timely disclose an  invention to the Government (See, the Bayh-Dole Act).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Patents: Losing Rights through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Public Disclosure</a:t>
            </a:r>
          </a:p>
        </p:txBody>
      </p:sp>
    </p:spTree>
    <p:extLst>
      <p:ext uri="{BB962C8B-B14F-4D97-AF65-F5344CB8AC3E}">
        <p14:creationId xmlns:p14="http://schemas.microsoft.com/office/powerpoint/2010/main" val="1536434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99E65-BC98-483A-8DDE-40B0893A437C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70000" y="1825624"/>
            <a:ext cx="10083800" cy="4422775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File enabled patent application prior to disclosing to the public, e.g., disclosing through posters, presentations, publications, talks, etc.</a:t>
            </a:r>
          </a:p>
          <a:p>
            <a:endParaRPr lang="en-US" sz="1000" b="1" dirty="0">
              <a:solidFill>
                <a:schemeClr val="tx2"/>
              </a:solidFill>
            </a:endParaRPr>
          </a:p>
          <a:p>
            <a:r>
              <a:rPr lang="en-US" sz="2400" b="1" dirty="0">
                <a:solidFill>
                  <a:schemeClr val="tx2"/>
                </a:solidFill>
              </a:rPr>
              <a:t>Do not have substantive discussions/exchanges with  third-parties unless they are under confidentiality obligations.</a:t>
            </a:r>
          </a:p>
          <a:p>
            <a:pPr lvl="1"/>
            <a:r>
              <a:rPr lang="en-US" sz="2200" dirty="0">
                <a:solidFill>
                  <a:srgbClr val="002060"/>
                </a:solidFill>
              </a:rPr>
              <a:t>Use confidential disclosure agreements (CDAs) whenever possible for discussions or other exchanges with potential investors, collaborators, licensees, et al.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Patents: Protecting Rights through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Public Disclosure</a:t>
            </a:r>
          </a:p>
        </p:txBody>
      </p:sp>
    </p:spTree>
    <p:extLst>
      <p:ext uri="{BB962C8B-B14F-4D97-AF65-F5344CB8AC3E}">
        <p14:creationId xmlns:p14="http://schemas.microsoft.com/office/powerpoint/2010/main" val="609901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99E65-BC98-483A-8DDE-40B0893A437C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70000" y="1825625"/>
            <a:ext cx="10083800" cy="406717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endParaRPr lang="en-US" sz="1000" b="1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b="1" dirty="0">
                <a:solidFill>
                  <a:schemeClr val="tx2"/>
                </a:solidFill>
              </a:rPr>
              <a:t>Grant application abstracts or summaries should be written as if they will immediately be made publicly available.</a:t>
            </a:r>
          </a:p>
          <a:p>
            <a:pPr>
              <a:lnSpc>
                <a:spcPct val="80000"/>
              </a:lnSpc>
            </a:pPr>
            <a:endParaRPr lang="en-US" sz="2400" b="1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b="1" dirty="0">
                <a:solidFill>
                  <a:schemeClr val="tx2"/>
                </a:solidFill>
              </a:rPr>
              <a:t>Take appropriate steps to protect confidential information, e.g., marking it as “confidential,” withholding it if appropriate, submitting a substitute, or simply start by filing a provisional patent application as soon as possible.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Patents: Protecting Rights through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Public Disclosure</a:t>
            </a:r>
          </a:p>
        </p:txBody>
      </p:sp>
    </p:spTree>
    <p:extLst>
      <p:ext uri="{BB962C8B-B14F-4D97-AF65-F5344CB8AC3E}">
        <p14:creationId xmlns:p14="http://schemas.microsoft.com/office/powerpoint/2010/main" val="1772028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99E65-BC98-483A-8DDE-40B0893A437C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69999" y="1825625"/>
            <a:ext cx="10092267" cy="4431242"/>
          </a:xfrm>
        </p:spPr>
        <p:txBody>
          <a:bodyPr>
            <a:noAutofit/>
          </a:bodyPr>
          <a:lstStyle/>
          <a:p>
            <a:endParaRPr lang="en-US" sz="1000" b="1" dirty="0">
              <a:solidFill>
                <a:schemeClr val="tx2"/>
              </a:solidFill>
            </a:endParaRPr>
          </a:p>
          <a:p>
            <a:r>
              <a:rPr lang="en-US" sz="2400" b="1" dirty="0">
                <a:solidFill>
                  <a:schemeClr val="tx2"/>
                </a:solidFill>
              </a:rPr>
              <a:t>Take the appropriate precautions (markings, etc.)</a:t>
            </a:r>
          </a:p>
          <a:p>
            <a:pPr lvl="1"/>
            <a:r>
              <a:rPr lang="en-US" sz="2200" dirty="0">
                <a:solidFill>
                  <a:srgbClr val="002060"/>
                </a:solidFill>
              </a:rPr>
              <a:t>5 U.S.C. § 552(b)(4) provides an exemption for “trade secrets and commercial or financial information obtained from a person and privileged or confidential”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Freedom Of Information Act (FOIA) – Safeguarding Grant Application Information &amp; Inventions</a:t>
            </a:r>
          </a:p>
        </p:txBody>
      </p:sp>
    </p:spTree>
    <p:extLst>
      <p:ext uri="{BB962C8B-B14F-4D97-AF65-F5344CB8AC3E}">
        <p14:creationId xmlns:p14="http://schemas.microsoft.com/office/powerpoint/2010/main" val="2167464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0BE7A8-8265-4257-9F97-1AB83C9A5D84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53066" y="1825625"/>
            <a:ext cx="10100733" cy="4388908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The Bayh-Dole Act (1980) – few changes since 1980. </a:t>
            </a:r>
          </a:p>
          <a:p>
            <a:pPr lvl="1"/>
            <a:r>
              <a:rPr lang="en-US" sz="2200" dirty="0">
                <a:solidFill>
                  <a:srgbClr val="002060"/>
                </a:solidFill>
              </a:rPr>
              <a:t>Codified at 35 U.S.C. § 200;</a:t>
            </a:r>
          </a:p>
          <a:p>
            <a:pPr lvl="1"/>
            <a:r>
              <a:rPr lang="en-US" sz="2200" dirty="0">
                <a:solidFill>
                  <a:srgbClr val="002060"/>
                </a:solidFill>
              </a:rPr>
              <a:t>Implemented through regulations at 37 C.F.R. 401. </a:t>
            </a:r>
          </a:p>
          <a:p>
            <a:pPr lvl="1"/>
            <a:r>
              <a:rPr lang="en-US" sz="2200" dirty="0">
                <a:solidFill>
                  <a:srgbClr val="002060"/>
                </a:solidFill>
              </a:rPr>
              <a:t>Regulations revised effective </a:t>
            </a:r>
            <a:r>
              <a:rPr lang="en-US" sz="2200" b="1" dirty="0">
                <a:solidFill>
                  <a:srgbClr val="002060"/>
                </a:solidFill>
              </a:rPr>
              <a:t>April 13, 2018</a:t>
            </a:r>
            <a:r>
              <a:rPr lang="en-US" sz="2200" dirty="0">
                <a:solidFill>
                  <a:srgbClr val="002060"/>
                </a:solidFill>
              </a:rPr>
              <a:t>.  </a:t>
            </a:r>
          </a:p>
          <a:p>
            <a:pPr lvl="1"/>
            <a:r>
              <a:rPr lang="en-US" sz="2200" dirty="0">
                <a:solidFill>
                  <a:srgbClr val="002060"/>
                </a:solidFill>
              </a:rPr>
              <a:t>NIH implementation of revised regulations for all subject inventions made with new NIH grant funding on or after </a:t>
            </a:r>
            <a:r>
              <a:rPr lang="en-US" sz="2200" b="1" dirty="0">
                <a:solidFill>
                  <a:srgbClr val="002060"/>
                </a:solidFill>
              </a:rPr>
              <a:t>October 1, 2018. </a:t>
            </a:r>
          </a:p>
          <a:p>
            <a:pPr lvl="2"/>
            <a:r>
              <a:rPr lang="en-US" sz="2000" dirty="0">
                <a:solidFill>
                  <a:srgbClr val="002060"/>
                </a:solidFill>
              </a:rPr>
              <a:t>NIH Contracts – on the date of a new contract</a:t>
            </a:r>
            <a:endParaRPr lang="en-US" sz="2000" dirty="0"/>
          </a:p>
          <a:p>
            <a:r>
              <a:rPr lang="en-US" sz="2400" b="1" dirty="0">
                <a:solidFill>
                  <a:schemeClr val="tx2"/>
                </a:solidFill>
              </a:rPr>
              <a:t>Applies to most federal funding agreements.</a:t>
            </a:r>
          </a:p>
          <a:p>
            <a:pPr marL="0" indent="0">
              <a:buNone/>
            </a:pPr>
            <a:endParaRPr lang="en-US" sz="1000" b="1" dirty="0">
              <a:solidFill>
                <a:schemeClr val="tx2"/>
              </a:solidFill>
            </a:endParaRPr>
          </a:p>
          <a:p>
            <a:r>
              <a:rPr lang="en-US" sz="2400" b="1" dirty="0">
                <a:solidFill>
                  <a:schemeClr val="tx2"/>
                </a:solidFill>
              </a:rPr>
              <a:t>Sets forth rights and responsibilities of grantee/contactor and Government for inventions and discoveries made in whole or in part with federal funding.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en-US" b="1" dirty="0"/>
              <a:t>Bayh-Dole Act and Regulations</a:t>
            </a:r>
          </a:p>
        </p:txBody>
      </p:sp>
    </p:spTree>
    <p:extLst>
      <p:ext uri="{BB962C8B-B14F-4D97-AF65-F5344CB8AC3E}">
        <p14:creationId xmlns:p14="http://schemas.microsoft.com/office/powerpoint/2010/main" val="2118163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0BE7A8-8265-4257-9F97-1AB83C9A5D84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70000" y="1825625"/>
            <a:ext cx="10083800" cy="4465108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2400" dirty="0">
                <a:solidFill>
                  <a:schemeClr val="tx2"/>
                </a:solidFill>
              </a:rPr>
              <a:t>Policy &amp; Objective (35 U.S.C. §200):</a:t>
            </a:r>
          </a:p>
          <a:p>
            <a:pPr lvl="1"/>
            <a:r>
              <a:rPr lang="en-US" sz="2000" b="1" dirty="0">
                <a:solidFill>
                  <a:schemeClr val="tx2"/>
                </a:solidFill>
              </a:rPr>
              <a:t>Use the patent system to </a:t>
            </a:r>
            <a:r>
              <a:rPr lang="en-US" sz="2000" b="1" dirty="0">
                <a:solidFill>
                  <a:srgbClr val="20558A"/>
                </a:solidFill>
              </a:rPr>
              <a:t>promote the utilization of inventions arising from federally supported research or development;</a:t>
            </a:r>
          </a:p>
          <a:p>
            <a:pPr lvl="1"/>
            <a:r>
              <a:rPr lang="en-US" sz="2000" b="1" dirty="0">
                <a:solidFill>
                  <a:schemeClr val="tx2"/>
                </a:solidFill>
              </a:rPr>
              <a:t>Encourage participation of </a:t>
            </a:r>
            <a:r>
              <a:rPr lang="en-US" sz="2000" b="1" dirty="0">
                <a:solidFill>
                  <a:srgbClr val="20558A"/>
                </a:solidFill>
              </a:rPr>
              <a:t>small businesses; Required preference in licensing by non-profit organizations</a:t>
            </a:r>
          </a:p>
          <a:p>
            <a:pPr lvl="1"/>
            <a:r>
              <a:rPr lang="en-US" sz="2000" b="1" dirty="0">
                <a:solidFill>
                  <a:schemeClr val="tx2"/>
                </a:solidFill>
              </a:rPr>
              <a:t>Promote collaboration between commercial concerns and nonprofit organizations;</a:t>
            </a:r>
          </a:p>
          <a:p>
            <a:pPr lvl="1"/>
            <a:r>
              <a:rPr lang="en-US" sz="2000" b="1" dirty="0">
                <a:solidFill>
                  <a:schemeClr val="tx2"/>
                </a:solidFill>
              </a:rPr>
              <a:t>Ensure inventions are used in a manner to promote free competition and enterprise without unduly encumbering future research and discovery;</a:t>
            </a:r>
          </a:p>
          <a:p>
            <a:pPr lvl="1"/>
            <a:r>
              <a:rPr lang="en-US" sz="2000" b="1" dirty="0">
                <a:solidFill>
                  <a:schemeClr val="tx2"/>
                </a:solidFill>
              </a:rPr>
              <a:t>Promote the </a:t>
            </a:r>
            <a:r>
              <a:rPr lang="en-US" sz="2000" b="1" dirty="0">
                <a:solidFill>
                  <a:srgbClr val="20558A"/>
                </a:solidFill>
              </a:rPr>
              <a:t>commercialization and public availability </a:t>
            </a:r>
            <a:r>
              <a:rPr lang="en-US" sz="2000" b="1" dirty="0">
                <a:solidFill>
                  <a:schemeClr val="tx2"/>
                </a:solidFill>
              </a:rPr>
              <a:t>of inventions made with federal support; and</a:t>
            </a:r>
          </a:p>
          <a:p>
            <a:pPr lvl="1"/>
            <a:r>
              <a:rPr lang="en-US" sz="2000" b="1" dirty="0">
                <a:solidFill>
                  <a:schemeClr val="tx2"/>
                </a:solidFill>
              </a:rPr>
              <a:t>Ensure that the </a:t>
            </a:r>
            <a:r>
              <a:rPr lang="en-US" sz="2000" b="1" dirty="0">
                <a:solidFill>
                  <a:srgbClr val="20558A"/>
                </a:solidFill>
              </a:rPr>
              <a:t>Government obtains sufficient rights </a:t>
            </a:r>
            <a:r>
              <a:rPr lang="en-US" sz="2000" b="1" dirty="0">
                <a:solidFill>
                  <a:schemeClr val="tx2"/>
                </a:solidFill>
              </a:rPr>
              <a:t>in federally supported inventions.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en-US" b="1" dirty="0"/>
              <a:t>Bayh-Dole Act:</a:t>
            </a:r>
            <a:br>
              <a:rPr lang="en-US" b="1" dirty="0"/>
            </a:br>
            <a:r>
              <a:rPr lang="en-US" b="1" dirty="0"/>
              <a:t>Federal Funding Agreements</a:t>
            </a:r>
          </a:p>
        </p:txBody>
      </p:sp>
    </p:spTree>
    <p:extLst>
      <p:ext uri="{BB962C8B-B14F-4D97-AF65-F5344CB8AC3E}">
        <p14:creationId xmlns:p14="http://schemas.microsoft.com/office/powerpoint/2010/main" val="2477828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0BE7A8-8265-4257-9F97-1AB83C9A5D84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61532" y="1825624"/>
            <a:ext cx="10092267" cy="439737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u="sng" dirty="0">
                <a:solidFill>
                  <a:schemeClr val="tx2">
                    <a:lumMod val="50000"/>
                  </a:schemeClr>
                </a:solidFill>
              </a:rPr>
              <a:t>Invention</a:t>
            </a:r>
            <a:r>
              <a:rPr lang="en-US" sz="2000" b="1" dirty="0">
                <a:solidFill>
                  <a:schemeClr val="tx2"/>
                </a:solidFill>
              </a:rPr>
              <a:t>: “Any invention or discovery </a:t>
            </a:r>
            <a:r>
              <a:rPr lang="en-US" sz="2000" b="1" u="sng" dirty="0">
                <a:solidFill>
                  <a:schemeClr val="accent1"/>
                </a:solidFill>
              </a:rPr>
              <a:t>which is or may be patentable or otherwise protectable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under this title or any novel variety of plant which is or may be protectable under the Plant Variety Protection Act (7 U.S.C. 2321 et seq.).”</a:t>
            </a:r>
            <a:endParaRPr lang="en-US" sz="800" b="1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sz="2000" b="1" dirty="0">
                <a:solidFill>
                  <a:schemeClr val="tx2"/>
                </a:solidFill>
              </a:rPr>
              <a:t>	35 U.S.C. § 201(d)</a:t>
            </a:r>
          </a:p>
          <a:p>
            <a:pPr>
              <a:lnSpc>
                <a:spcPct val="120000"/>
              </a:lnSpc>
              <a:buNone/>
            </a:pPr>
            <a:r>
              <a:rPr lang="en-US" sz="2000" b="1" u="sng" dirty="0">
                <a:solidFill>
                  <a:schemeClr val="tx2">
                    <a:lumMod val="50000"/>
                  </a:schemeClr>
                </a:solidFill>
              </a:rPr>
              <a:t>Subject Invention</a:t>
            </a:r>
            <a:r>
              <a:rPr lang="en-US" sz="2000" b="1" dirty="0">
                <a:solidFill>
                  <a:schemeClr val="tx2"/>
                </a:solidFill>
              </a:rPr>
              <a:t>: “Any invention of the </a:t>
            </a:r>
            <a:r>
              <a:rPr lang="en-US" sz="2000" b="1" i="1" u="sng" dirty="0">
                <a:solidFill>
                  <a:schemeClr val="tx2"/>
                </a:solidFill>
              </a:rPr>
              <a:t>contractor </a:t>
            </a:r>
            <a:r>
              <a:rPr lang="en-US" sz="2000" b="1" i="1" u="sng" dirty="0">
                <a:solidFill>
                  <a:schemeClr val="accent1"/>
                </a:solidFill>
              </a:rPr>
              <a:t>conceived or first actually reduced to practice </a:t>
            </a:r>
            <a:r>
              <a:rPr lang="en-US" sz="2000" b="1" i="1" u="sng" dirty="0">
                <a:solidFill>
                  <a:schemeClr val="tx2"/>
                </a:solidFill>
              </a:rPr>
              <a:t>in the performance of work under a funding agreement</a:t>
            </a:r>
            <a:r>
              <a:rPr lang="en-US" sz="2000" b="1" i="1" dirty="0">
                <a:solidFill>
                  <a:schemeClr val="tx2"/>
                </a:solidFill>
              </a:rPr>
              <a:t>: </a:t>
            </a:r>
            <a:r>
              <a:rPr lang="en-US" sz="2000" b="1" dirty="0">
                <a:solidFill>
                  <a:schemeClr val="tx2"/>
                </a:solidFill>
              </a:rPr>
              <a:t>Provided, That in the case of a variety of plant, the date of determination (as defined in section 41(d) of the Plant Variety Protection Act (7 U.S.C. 2401(d))) must also occur during the period of contract performance.”</a:t>
            </a:r>
          </a:p>
          <a:p>
            <a:pPr>
              <a:lnSpc>
                <a:spcPct val="120000"/>
              </a:lnSpc>
              <a:buNone/>
            </a:pPr>
            <a:r>
              <a:rPr lang="en-US" sz="2000" b="1" dirty="0">
                <a:solidFill>
                  <a:schemeClr val="tx2"/>
                </a:solidFill>
              </a:rPr>
              <a:t>	35 U.S.C. § 201(e)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en-US" b="1" dirty="0"/>
              <a:t>Bayh-Dole Act:</a:t>
            </a:r>
            <a:br>
              <a:rPr lang="en-US" b="1" dirty="0"/>
            </a:br>
            <a:r>
              <a:rPr lang="en-US" b="1" dirty="0"/>
              <a:t>Invention Definitions</a:t>
            </a:r>
          </a:p>
        </p:txBody>
      </p:sp>
    </p:spTree>
    <p:extLst>
      <p:ext uri="{BB962C8B-B14F-4D97-AF65-F5344CB8AC3E}">
        <p14:creationId xmlns:p14="http://schemas.microsoft.com/office/powerpoint/2010/main" val="3673568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Objectives</a:t>
            </a:r>
            <a:endParaRPr lang="en-US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976031" y="558800"/>
            <a:ext cx="6572502" cy="5689600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indent="-228600">
              <a:lnSpc>
                <a:spcPct val="90000"/>
              </a:lnSpc>
            </a:pPr>
            <a:r>
              <a:rPr lang="en-US" sz="2200" b="1" dirty="0">
                <a:solidFill>
                  <a:srgbClr val="20558A"/>
                </a:solidFill>
                <a:latin typeface="+mn-lt"/>
                <a:cs typeface="+mn-cs"/>
              </a:rPr>
              <a:t>Learn where to get information to appropriately manage data, inventions, publications, and other resources developed with NIH funds.</a:t>
            </a:r>
          </a:p>
          <a:p>
            <a:pPr indent="-228600">
              <a:lnSpc>
                <a:spcPct val="90000"/>
              </a:lnSpc>
            </a:pPr>
            <a:r>
              <a:rPr lang="en-US" sz="2200" b="1" dirty="0">
                <a:solidFill>
                  <a:srgbClr val="20558A"/>
                </a:solidFill>
                <a:latin typeface="+mn-lt"/>
                <a:cs typeface="+mn-cs"/>
              </a:rPr>
              <a:t>Learn why and how to safeguard intellectual property rights in discoveries and inventions made with NIH funds.</a:t>
            </a:r>
          </a:p>
          <a:p>
            <a:pPr indent="-228600">
              <a:lnSpc>
                <a:spcPct val="90000"/>
              </a:lnSpc>
            </a:pPr>
            <a:r>
              <a:rPr lang="en-US" sz="2200" b="1" dirty="0">
                <a:solidFill>
                  <a:srgbClr val="20558A"/>
                </a:solidFill>
                <a:latin typeface="+mn-lt"/>
                <a:cs typeface="+mn-cs"/>
              </a:rPr>
              <a:t>Understand grantees’ rights and responsibilities in inventions made with NIH funds.</a:t>
            </a:r>
          </a:p>
          <a:p>
            <a:pPr indent="-228600">
              <a:lnSpc>
                <a:spcPct val="90000"/>
              </a:lnSpc>
            </a:pPr>
            <a:r>
              <a:rPr lang="en-US" sz="2200" b="1" dirty="0">
                <a:solidFill>
                  <a:srgbClr val="20558A"/>
                </a:solidFill>
                <a:latin typeface="+mn-lt"/>
                <a:cs typeface="+mn-cs"/>
              </a:rPr>
              <a:t>Learn when and how to report inventions to NIH.</a:t>
            </a:r>
          </a:p>
          <a:p>
            <a:pPr indent="-228600">
              <a:lnSpc>
                <a:spcPct val="90000"/>
              </a:lnSpc>
            </a:pPr>
            <a:r>
              <a:rPr lang="en-US" sz="2200" b="1" dirty="0">
                <a:solidFill>
                  <a:srgbClr val="20558A"/>
                </a:solidFill>
                <a:latin typeface="+mn-lt"/>
                <a:cs typeface="+mn-cs"/>
              </a:rPr>
              <a:t>Learn the </a:t>
            </a:r>
            <a:r>
              <a:rPr lang="en-US" sz="2200" b="1" dirty="0">
                <a:solidFill>
                  <a:srgbClr val="FF0000"/>
                </a:solidFill>
                <a:latin typeface="+mn-lt"/>
                <a:cs typeface="+mn-cs"/>
              </a:rPr>
              <a:t>new invention</a:t>
            </a:r>
            <a:r>
              <a:rPr lang="en-US" sz="2200" b="1" dirty="0">
                <a:solidFill>
                  <a:srgbClr val="20558A"/>
                </a:solidFill>
                <a:latin typeface="+mn-lt"/>
                <a:cs typeface="+mn-cs"/>
              </a:rPr>
              <a:t> compliance requirements.</a:t>
            </a:r>
          </a:p>
          <a:p>
            <a:pPr indent="-228600">
              <a:lnSpc>
                <a:spcPct val="90000"/>
              </a:lnSpc>
            </a:pPr>
            <a:r>
              <a:rPr lang="en-US" sz="2200" b="1" dirty="0">
                <a:solidFill>
                  <a:srgbClr val="20558A"/>
                </a:solidFill>
                <a:latin typeface="+mn-lt"/>
                <a:cs typeface="+mn-cs"/>
              </a:rPr>
              <a:t>Learn how to share NIH-funded data and other research resources to advance research for benefits to the public and public health.</a:t>
            </a:r>
          </a:p>
          <a:p>
            <a:pPr indent="-228600">
              <a:lnSpc>
                <a:spcPct val="90000"/>
              </a:lnSpc>
            </a:pPr>
            <a:r>
              <a:rPr lang="en-US" sz="2200" b="1" dirty="0">
                <a:solidFill>
                  <a:srgbClr val="20558A"/>
                </a:solidFill>
                <a:latin typeface="+mn-lt"/>
                <a:cs typeface="+mn-cs"/>
              </a:rPr>
              <a:t>Understand the balance between protecting inventions and data sharing.</a:t>
            </a:r>
          </a:p>
          <a:p>
            <a:pPr indent="-228600">
              <a:lnSpc>
                <a:spcPct val="90000"/>
              </a:lnSpc>
            </a:pPr>
            <a:r>
              <a:rPr lang="en-US" sz="2200" b="1" dirty="0">
                <a:solidFill>
                  <a:srgbClr val="20558A"/>
                </a:solidFill>
                <a:latin typeface="+mn-lt"/>
                <a:cs typeface="+mn-cs"/>
              </a:rPr>
              <a:t>Discuss your questions and examples……</a:t>
            </a:r>
          </a:p>
          <a:p>
            <a:pPr indent="-228600">
              <a:lnSpc>
                <a:spcPct val="90000"/>
              </a:lnSpc>
            </a:pPr>
            <a:r>
              <a:rPr lang="en-US" sz="2200" b="1" dirty="0">
                <a:solidFill>
                  <a:srgbClr val="20558A"/>
                </a:solidFill>
                <a:latin typeface="+mn-lt"/>
                <a:cs typeface="+mn-cs"/>
              </a:rPr>
              <a:t>Note: How to report an Invention to NIH and key reporting requirements will be covered in a second session.</a:t>
            </a:r>
            <a:endParaRPr lang="en-US" sz="1700" dirty="0">
              <a:latin typeface="+mn-lt"/>
              <a:cs typeface="+mn-cs"/>
            </a:endParaRPr>
          </a:p>
          <a:p>
            <a:pPr marL="0" indent="-228600">
              <a:lnSpc>
                <a:spcPct val="90000"/>
              </a:lnSpc>
            </a:pPr>
            <a:endParaRPr lang="en-US" sz="1700" dirty="0">
              <a:latin typeface="+mn-lt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71516" y="6033479"/>
            <a:ext cx="78228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C0BE7A8-8265-4257-9F97-1AB83C9A5D84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8390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0BE7A8-8265-4257-9F97-1AB83C9A5D84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53066" y="1825624"/>
            <a:ext cx="10100733" cy="4371975"/>
          </a:xfrm>
        </p:spPr>
        <p:txBody>
          <a:bodyPr>
            <a:normAutofit/>
          </a:bodyPr>
          <a:lstStyle/>
          <a:p>
            <a:pPr>
              <a:spcBef>
                <a:spcPct val="10000"/>
              </a:spcBef>
            </a:pPr>
            <a:r>
              <a:rPr lang="en-US" sz="2400" b="1" dirty="0">
                <a:solidFill>
                  <a:schemeClr val="tx2"/>
                </a:solidFill>
              </a:rPr>
              <a:t>Implement Employee Agreements </a:t>
            </a:r>
            <a:r>
              <a:rPr lang="en-US" sz="2400" b="1" dirty="0">
                <a:solidFill>
                  <a:schemeClr val="tx2"/>
                </a:solidFill>
                <a:sym typeface="Wingdings" pitchFamily="2" charset="2"/>
              </a:rPr>
              <a:t> </a:t>
            </a:r>
            <a:r>
              <a:rPr lang="en-US" sz="2400" b="1" dirty="0">
                <a:solidFill>
                  <a:schemeClr val="accent1"/>
                </a:solidFill>
              </a:rPr>
              <a:t>as needed</a:t>
            </a:r>
          </a:p>
          <a:p>
            <a:pPr>
              <a:spcBef>
                <a:spcPct val="10000"/>
              </a:spcBef>
            </a:pPr>
            <a:r>
              <a:rPr lang="en-US" sz="2400" b="1" dirty="0">
                <a:solidFill>
                  <a:schemeClr val="tx2"/>
                </a:solidFill>
              </a:rPr>
              <a:t>Disclose Each Invention to the Government </a:t>
            </a:r>
            <a:r>
              <a:rPr lang="en-US" sz="2400" b="1" dirty="0">
                <a:solidFill>
                  <a:schemeClr val="tx2"/>
                </a:solidFill>
                <a:sym typeface="Wingdings" pitchFamily="2" charset="2"/>
              </a:rPr>
              <a:t> </a:t>
            </a:r>
            <a:r>
              <a:rPr lang="en-US" sz="2400" b="1" dirty="0">
                <a:solidFill>
                  <a:schemeClr val="accent1"/>
                </a:solidFill>
                <a:sym typeface="Wingdings" pitchFamily="2" charset="2"/>
              </a:rPr>
              <a:t>within 60 days</a:t>
            </a:r>
            <a:endParaRPr lang="en-US" sz="2400" b="1" dirty="0">
              <a:solidFill>
                <a:schemeClr val="accent1"/>
              </a:solidFill>
            </a:endParaRPr>
          </a:p>
          <a:p>
            <a:pPr>
              <a:spcBef>
                <a:spcPct val="10000"/>
              </a:spcBef>
            </a:pPr>
            <a:r>
              <a:rPr lang="en-US" sz="2400" b="1" dirty="0">
                <a:solidFill>
                  <a:schemeClr val="tx2"/>
                </a:solidFill>
              </a:rPr>
              <a:t>Resolve Election or Waive of Title </a:t>
            </a:r>
            <a:r>
              <a:rPr lang="en-US" sz="2400" b="1" dirty="0">
                <a:solidFill>
                  <a:schemeClr val="tx2"/>
                </a:solidFill>
                <a:sym typeface="Wingdings" pitchFamily="2" charset="2"/>
              </a:rPr>
              <a:t> </a:t>
            </a:r>
            <a:r>
              <a:rPr lang="en-US" sz="2400" b="1" dirty="0">
                <a:solidFill>
                  <a:schemeClr val="accent1"/>
                </a:solidFill>
                <a:sym typeface="Wingdings" pitchFamily="2" charset="2"/>
              </a:rPr>
              <a:t>within 2 years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</a:p>
          <a:p>
            <a:pPr>
              <a:spcBef>
                <a:spcPct val="10000"/>
              </a:spcBef>
            </a:pPr>
            <a:r>
              <a:rPr lang="en-US" sz="2400" b="1" dirty="0">
                <a:solidFill>
                  <a:schemeClr val="tx2"/>
                </a:solidFill>
              </a:rPr>
              <a:t>File Patent </a:t>
            </a:r>
            <a:r>
              <a:rPr lang="en-US" sz="2400" b="1" dirty="0">
                <a:solidFill>
                  <a:schemeClr val="tx2"/>
                </a:solidFill>
                <a:sym typeface="Wingdings" pitchFamily="2" charset="2"/>
              </a:rPr>
              <a:t> </a:t>
            </a:r>
            <a:r>
              <a:rPr lang="en-US" sz="2400" b="1" dirty="0">
                <a:solidFill>
                  <a:schemeClr val="accent1"/>
                </a:solidFill>
                <a:sym typeface="Wingdings" pitchFamily="2" charset="2"/>
              </a:rPr>
              <a:t>within 1 yr. of title election</a:t>
            </a:r>
            <a:endParaRPr lang="en-US" sz="2400" b="1" dirty="0">
              <a:solidFill>
                <a:schemeClr val="accent1"/>
              </a:solidFill>
            </a:endParaRPr>
          </a:p>
          <a:p>
            <a:pPr>
              <a:spcBef>
                <a:spcPct val="10000"/>
              </a:spcBef>
            </a:pPr>
            <a:r>
              <a:rPr lang="en-US" sz="2400" b="1" dirty="0">
                <a:solidFill>
                  <a:schemeClr val="tx2"/>
                </a:solidFill>
              </a:rPr>
              <a:t>Provide License to the Govt. </a:t>
            </a:r>
            <a:r>
              <a:rPr lang="en-US" sz="2400" b="1" dirty="0">
                <a:solidFill>
                  <a:schemeClr val="tx2"/>
                </a:solidFill>
                <a:sym typeface="Wingdings" pitchFamily="2" charset="2"/>
              </a:rPr>
              <a:t> </a:t>
            </a:r>
            <a:r>
              <a:rPr lang="en-US" sz="2400" b="1" dirty="0">
                <a:solidFill>
                  <a:schemeClr val="accent1"/>
                </a:solidFill>
                <a:sym typeface="Wingdings" pitchFamily="2" charset="2"/>
              </a:rPr>
              <a:t>upon title election</a:t>
            </a:r>
            <a:endParaRPr lang="en-US" sz="2400" b="1" dirty="0">
              <a:solidFill>
                <a:schemeClr val="accent1"/>
              </a:solidFill>
            </a:endParaRPr>
          </a:p>
          <a:p>
            <a:pPr>
              <a:spcBef>
                <a:spcPct val="10000"/>
              </a:spcBef>
            </a:pPr>
            <a:r>
              <a:rPr lang="en-US" sz="2400" b="1" dirty="0">
                <a:solidFill>
                  <a:schemeClr val="tx2"/>
                </a:solidFill>
              </a:rPr>
              <a:t>Indicate Govt. Support in Patent </a:t>
            </a:r>
            <a:r>
              <a:rPr lang="en-US" sz="2400" b="1" dirty="0">
                <a:solidFill>
                  <a:schemeClr val="tx2"/>
                </a:solidFill>
                <a:sym typeface="Wingdings" pitchFamily="2" charset="2"/>
              </a:rPr>
              <a:t> </a:t>
            </a:r>
            <a:r>
              <a:rPr lang="en-US" sz="2400" b="1" dirty="0">
                <a:solidFill>
                  <a:schemeClr val="accent1"/>
                </a:solidFill>
                <a:sym typeface="Wingdings" pitchFamily="2" charset="2"/>
              </a:rPr>
              <a:t>with patent application</a:t>
            </a:r>
            <a:endParaRPr lang="en-US" sz="2400" b="1" dirty="0">
              <a:solidFill>
                <a:schemeClr val="accent1"/>
              </a:solidFill>
            </a:endParaRPr>
          </a:p>
          <a:p>
            <a:pPr>
              <a:spcBef>
                <a:spcPct val="10000"/>
              </a:spcBef>
            </a:pPr>
            <a:r>
              <a:rPr lang="en-US" sz="2400" b="1" dirty="0">
                <a:solidFill>
                  <a:schemeClr val="tx2"/>
                </a:solidFill>
              </a:rPr>
              <a:t>Product Manufacturing in U.S. </a:t>
            </a:r>
            <a:r>
              <a:rPr lang="en-US" sz="2400" b="1" dirty="0">
                <a:solidFill>
                  <a:schemeClr val="tx2"/>
                </a:solidFill>
                <a:sym typeface="Wingdings" pitchFamily="2" charset="2"/>
              </a:rPr>
              <a:t> </a:t>
            </a:r>
            <a:r>
              <a:rPr lang="en-US" sz="2400" b="1" dirty="0">
                <a:solidFill>
                  <a:schemeClr val="accent1"/>
                </a:solidFill>
                <a:sym typeface="Wingdings" pitchFamily="2" charset="2"/>
              </a:rPr>
              <a:t>required</a:t>
            </a:r>
          </a:p>
          <a:p>
            <a:pPr>
              <a:spcBef>
                <a:spcPct val="10000"/>
              </a:spcBef>
            </a:pPr>
            <a:r>
              <a:rPr lang="en-US" sz="2400" b="1" dirty="0">
                <a:solidFill>
                  <a:schemeClr val="tx2"/>
                </a:solidFill>
              </a:rPr>
              <a:t>Report on Invention Utilization </a:t>
            </a:r>
            <a:r>
              <a:rPr lang="en-US" sz="2400" b="1" dirty="0">
                <a:solidFill>
                  <a:schemeClr val="tx2"/>
                </a:solidFill>
                <a:sym typeface="Wingdings" pitchFamily="2" charset="2"/>
              </a:rPr>
              <a:t> </a:t>
            </a:r>
            <a:r>
              <a:rPr lang="en-US" sz="2400" b="1" dirty="0">
                <a:solidFill>
                  <a:schemeClr val="accent1"/>
                </a:solidFill>
                <a:sym typeface="Wingdings" pitchFamily="2" charset="2"/>
              </a:rPr>
              <a:t>annually</a:t>
            </a:r>
          </a:p>
          <a:p>
            <a:pPr>
              <a:spcBef>
                <a:spcPct val="10000"/>
              </a:spcBef>
            </a:pPr>
            <a:r>
              <a:rPr lang="en-US" sz="2400" b="1" dirty="0">
                <a:solidFill>
                  <a:schemeClr val="tx2"/>
                </a:solidFill>
              </a:rPr>
              <a:t>Final Invention Report </a:t>
            </a:r>
            <a:r>
              <a:rPr lang="en-US" sz="2400" b="1" dirty="0">
                <a:solidFill>
                  <a:schemeClr val="tx2"/>
                </a:solidFill>
                <a:sym typeface="Wingdings" pitchFamily="2" charset="2"/>
              </a:rPr>
              <a:t> </a:t>
            </a:r>
            <a:r>
              <a:rPr lang="en-US" sz="2400" b="1" dirty="0">
                <a:solidFill>
                  <a:schemeClr val="accent1"/>
                </a:solidFill>
                <a:sym typeface="Wingdings" pitchFamily="2" charset="2"/>
              </a:rPr>
              <a:t>at award close out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Invention Reporting Requirements of NIH Grantees and Contractors</a:t>
            </a:r>
          </a:p>
        </p:txBody>
      </p:sp>
    </p:spTree>
    <p:extLst>
      <p:ext uri="{BB962C8B-B14F-4D97-AF65-F5344CB8AC3E}">
        <p14:creationId xmlns:p14="http://schemas.microsoft.com/office/powerpoint/2010/main" val="860985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0BE7A8-8265-4257-9F97-1AB83C9A5D84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61532" y="1825625"/>
            <a:ext cx="10092267" cy="4388908"/>
          </a:xfrm>
        </p:spPr>
        <p:txBody>
          <a:bodyPr>
            <a:normAutofit fontScale="92500" lnSpcReduction="10000"/>
          </a:bodyPr>
          <a:lstStyle/>
          <a:p>
            <a:r>
              <a:rPr lang="en-US" sz="2200" b="1" dirty="0">
                <a:solidFill>
                  <a:schemeClr val="tx2"/>
                </a:solidFill>
              </a:rPr>
              <a:t>The Final Invention Statement</a:t>
            </a:r>
            <a:endParaRPr lang="en-US" sz="1000" b="1" dirty="0">
              <a:solidFill>
                <a:schemeClr val="tx2"/>
              </a:solidFill>
            </a:endParaRPr>
          </a:p>
          <a:p>
            <a:r>
              <a:rPr lang="en-US" sz="2200" b="1" dirty="0">
                <a:solidFill>
                  <a:schemeClr val="tx2"/>
                </a:solidFill>
              </a:rPr>
              <a:t>The Invention Disclosure: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</a:rPr>
              <a:t>Needs to be complete in technical detail, include inventor names, date of disclosure, grant numbers. </a:t>
            </a:r>
            <a:endParaRPr lang="en-US" sz="1000" dirty="0"/>
          </a:p>
          <a:p>
            <a:r>
              <a:rPr lang="en-US" sz="2200" b="1" dirty="0">
                <a:solidFill>
                  <a:schemeClr val="tx2"/>
                </a:solidFill>
              </a:rPr>
              <a:t>The Government Support Clause: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</a:rPr>
              <a:t>Required in all patent applications/issued patents;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</a:rPr>
              <a:t>Two sentences that include the grant numbers.</a:t>
            </a:r>
            <a:endParaRPr lang="en-US" sz="1000" dirty="0"/>
          </a:p>
          <a:p>
            <a:r>
              <a:rPr lang="en-US" sz="2200" b="1" dirty="0">
                <a:solidFill>
                  <a:schemeClr val="tx2"/>
                </a:solidFill>
              </a:rPr>
              <a:t>The Confirmatory License: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</a:rPr>
              <a:t>Grants to the U.S. Government its license to use the subject invention and resulting patents.</a:t>
            </a:r>
            <a:endParaRPr lang="en-US" sz="2200" dirty="0"/>
          </a:p>
          <a:p>
            <a:r>
              <a:rPr lang="en-US" sz="2200" b="1" dirty="0">
                <a:solidFill>
                  <a:schemeClr val="tx2"/>
                </a:solidFill>
              </a:rPr>
              <a:t>The Utilization Report</a:t>
            </a:r>
          </a:p>
          <a:p>
            <a:pPr lvl="1"/>
            <a:r>
              <a:rPr lang="en-US" sz="2200" b="1" dirty="0">
                <a:solidFill>
                  <a:schemeClr val="tx2"/>
                </a:solidFill>
              </a:rPr>
              <a:t>Filed annually and provides summary information on the licensing and commercial development of a subject invention.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en-US" b="1" dirty="0"/>
              <a:t>Bayh-Dole: Compliance Requirements</a:t>
            </a:r>
          </a:p>
        </p:txBody>
      </p:sp>
    </p:spTree>
    <p:extLst>
      <p:ext uri="{BB962C8B-B14F-4D97-AF65-F5344CB8AC3E}">
        <p14:creationId xmlns:p14="http://schemas.microsoft.com/office/powerpoint/2010/main" val="3154175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99E65-BC98-483A-8DDE-40B0893A437C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8674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261532" y="1825625"/>
            <a:ext cx="10092267" cy="4431242"/>
          </a:xfrm>
        </p:spPr>
        <p:txBody>
          <a:bodyPr>
            <a:noAutofit/>
          </a:bodyPr>
          <a:lstStyle/>
          <a:p>
            <a:pPr eaLnBrk="1" hangingPunct="1"/>
            <a:r>
              <a:rPr lang="en-US" sz="2200" b="1" dirty="0">
                <a:solidFill>
                  <a:schemeClr val="tx2"/>
                </a:solidFill>
              </a:rPr>
              <a:t>Government Use License.</a:t>
            </a:r>
          </a:p>
          <a:p>
            <a:pPr eaLnBrk="1" hangingPunct="1"/>
            <a:endParaRPr lang="en-US" sz="500" b="1" dirty="0">
              <a:solidFill>
                <a:schemeClr val="tx2"/>
              </a:solidFill>
            </a:endParaRPr>
          </a:p>
          <a:p>
            <a:r>
              <a:rPr lang="en-US" sz="2200" b="1" dirty="0">
                <a:solidFill>
                  <a:schemeClr val="tx2"/>
                </a:solidFill>
              </a:rPr>
              <a:t>Conditions When the Government May Obtain Title.</a:t>
            </a:r>
          </a:p>
          <a:p>
            <a:pPr eaLnBrk="1" hangingPunct="1"/>
            <a:endParaRPr lang="en-US" sz="500" b="1" dirty="0">
              <a:solidFill>
                <a:schemeClr val="tx2"/>
              </a:solidFill>
            </a:endParaRPr>
          </a:p>
          <a:p>
            <a:pPr eaLnBrk="1" hangingPunct="1"/>
            <a:r>
              <a:rPr lang="en-US" sz="2200" b="1" dirty="0">
                <a:solidFill>
                  <a:schemeClr val="tx2"/>
                </a:solidFill>
              </a:rPr>
              <a:t>March-In Rights (35 U.S.C. § 203):</a:t>
            </a:r>
          </a:p>
          <a:p>
            <a:pPr lvl="1" eaLnBrk="1" hangingPunct="1"/>
            <a:r>
              <a:rPr lang="en-US" sz="2200" dirty="0">
                <a:solidFill>
                  <a:srgbClr val="002060"/>
                </a:solidFill>
              </a:rPr>
              <a:t>Compare to non-federally funded patents under 28 USC § 1498</a:t>
            </a:r>
          </a:p>
          <a:p>
            <a:pPr lvl="1"/>
            <a:r>
              <a:rPr lang="en-US" sz="2200" dirty="0">
                <a:solidFill>
                  <a:srgbClr val="002060"/>
                </a:solidFill>
              </a:rPr>
              <a:t>NIH decisions:  </a:t>
            </a:r>
            <a:r>
              <a:rPr lang="en-US" sz="2200" dirty="0">
                <a:hlinkClick r:id="rId3"/>
              </a:rPr>
              <a:t>https://era.nih.gov/iedison/iedison_faqs.cfm#XV</a:t>
            </a:r>
            <a:r>
              <a:rPr lang="en-US" sz="2200" dirty="0"/>
              <a:t> </a:t>
            </a:r>
          </a:p>
          <a:p>
            <a:pPr lvl="1"/>
            <a:endParaRPr lang="en-US" sz="500" dirty="0">
              <a:solidFill>
                <a:schemeClr val="tx2"/>
              </a:solidFill>
            </a:endParaRPr>
          </a:p>
          <a:p>
            <a:pPr eaLnBrk="1" hangingPunct="1"/>
            <a:r>
              <a:rPr lang="en-US" sz="2200" b="1" dirty="0">
                <a:solidFill>
                  <a:schemeClr val="tx2"/>
                </a:solidFill>
              </a:rPr>
              <a:t>Inventor, 3</a:t>
            </a:r>
            <a:r>
              <a:rPr lang="en-US" sz="2200" b="1" baseline="30000" dirty="0">
                <a:solidFill>
                  <a:schemeClr val="tx2"/>
                </a:solidFill>
              </a:rPr>
              <a:t>rd</a:t>
            </a:r>
            <a:r>
              <a:rPr lang="en-US" sz="2200" b="1" dirty="0">
                <a:solidFill>
                  <a:schemeClr val="tx2"/>
                </a:solidFill>
              </a:rPr>
              <a:t> Party Waivers and U.S. Manufacturing Approvals.</a:t>
            </a:r>
          </a:p>
          <a:p>
            <a:pPr marL="0" indent="0">
              <a:buNone/>
            </a:pPr>
            <a:endParaRPr lang="en-US" sz="500" dirty="0"/>
          </a:p>
          <a:p>
            <a:pPr eaLnBrk="1" hangingPunct="1"/>
            <a:r>
              <a:rPr lang="en-US" sz="2200" b="1" dirty="0">
                <a:solidFill>
                  <a:schemeClr val="tx2"/>
                </a:solidFill>
              </a:rPr>
              <a:t>Subawardee’s Bayh-Dole rights.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Bayh-Dole Act: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Government Rights</a:t>
            </a:r>
          </a:p>
        </p:txBody>
      </p:sp>
    </p:spTree>
    <p:extLst>
      <p:ext uri="{BB962C8B-B14F-4D97-AF65-F5344CB8AC3E}">
        <p14:creationId xmlns:p14="http://schemas.microsoft.com/office/powerpoint/2010/main" val="3795277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99E65-BC98-483A-8DDE-40B0893A437C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9698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253066" y="1825625"/>
            <a:ext cx="10100733" cy="4405842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>
                <a:latin typeface="Times New Roman" pitchFamily="18" charset="0"/>
              </a:rPr>
              <a:t>	</a:t>
            </a:r>
          </a:p>
          <a:p>
            <a:pPr>
              <a:spcAft>
                <a:spcPts val="1800"/>
              </a:spcAft>
              <a:buNone/>
            </a:pPr>
            <a:r>
              <a:rPr lang="en-US" sz="2400" dirty="0">
                <a:latin typeface="Times New Roman" pitchFamily="18" charset="0"/>
              </a:rPr>
              <a:t>	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“</a:t>
            </a:r>
            <a:r>
              <a:rPr lang="en-US" sz="2400" b="1" dirty="0">
                <a:solidFill>
                  <a:schemeClr val="tx2"/>
                </a:solidFill>
              </a:rPr>
              <a:t>For any invention in which the contractor elects rights, </a:t>
            </a:r>
            <a:r>
              <a:rPr lang="en-US" sz="2400" b="1" u="sng" dirty="0">
                <a:solidFill>
                  <a:schemeClr val="tx2"/>
                </a:solidFill>
              </a:rPr>
              <a:t>the Federal agency shall have a nonexclusive, nontransferrable, irrevocable, paid-up license to practice or have practiced for or on behalf of the United States</a:t>
            </a:r>
            <a:r>
              <a:rPr lang="en-US" sz="2400" b="1" dirty="0">
                <a:solidFill>
                  <a:schemeClr val="tx2"/>
                </a:solidFill>
              </a:rPr>
              <a:t> any subject invention throughout the world.”</a:t>
            </a:r>
          </a:p>
          <a:p>
            <a:pPr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tx2"/>
                </a:solidFill>
              </a:rPr>
              <a:t>	35 U.S.C. § 202 (c)(4)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Bayh-Dole Act: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Government Use License</a:t>
            </a:r>
          </a:p>
        </p:txBody>
      </p:sp>
    </p:spTree>
    <p:extLst>
      <p:ext uri="{BB962C8B-B14F-4D97-AF65-F5344CB8AC3E}">
        <p14:creationId xmlns:p14="http://schemas.microsoft.com/office/powerpoint/2010/main" val="1824053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99E65-BC98-483A-8DDE-40B0893A437C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53066" y="1825625"/>
            <a:ext cx="10100733" cy="4439708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The </a:t>
            </a:r>
            <a:r>
              <a:rPr lang="en-US" sz="2400" b="1" i="1" dirty="0">
                <a:solidFill>
                  <a:schemeClr val="tx2"/>
                </a:solidFill>
              </a:rPr>
              <a:t>contractor</a:t>
            </a:r>
            <a:r>
              <a:rPr lang="en-US" sz="2400" b="1" dirty="0">
                <a:solidFill>
                  <a:schemeClr val="tx2"/>
                </a:solidFill>
              </a:rPr>
              <a:t> will convey to the </a:t>
            </a:r>
            <a:r>
              <a:rPr lang="en-US" sz="2400" b="1" i="1" dirty="0">
                <a:solidFill>
                  <a:schemeClr val="tx2"/>
                </a:solidFill>
              </a:rPr>
              <a:t>Federal agency,</a:t>
            </a:r>
            <a:r>
              <a:rPr lang="en-US" sz="2400" b="1" dirty="0">
                <a:solidFill>
                  <a:schemeClr val="tx2"/>
                </a:solidFill>
              </a:rPr>
              <a:t> upon written request, title to any subject invention:</a:t>
            </a:r>
          </a:p>
          <a:p>
            <a:pPr lvl="1"/>
            <a:r>
              <a:rPr lang="en-US" sz="2400" dirty="0">
                <a:solidFill>
                  <a:srgbClr val="002060"/>
                </a:solidFill>
              </a:rPr>
              <a:t>If the </a:t>
            </a:r>
            <a:r>
              <a:rPr lang="en-US" sz="2400" i="1" dirty="0">
                <a:solidFill>
                  <a:srgbClr val="002060"/>
                </a:solidFill>
              </a:rPr>
              <a:t>contractor</a:t>
            </a:r>
            <a:r>
              <a:rPr lang="en-US" sz="2400" dirty="0">
                <a:solidFill>
                  <a:srgbClr val="002060"/>
                </a:solidFill>
              </a:rPr>
              <a:t> fails to disclose or elect title to the subject invention within the times specified; (was limited to 60 days after federal agency knew of non-compliance)</a:t>
            </a:r>
          </a:p>
          <a:p>
            <a:pPr lvl="1"/>
            <a:r>
              <a:rPr lang="en-US" sz="2400" dirty="0">
                <a:solidFill>
                  <a:srgbClr val="002060"/>
                </a:solidFill>
              </a:rPr>
              <a:t>In those countries in which the </a:t>
            </a:r>
            <a:r>
              <a:rPr lang="en-US" sz="2400" i="1" dirty="0">
                <a:solidFill>
                  <a:srgbClr val="002060"/>
                </a:solidFill>
              </a:rPr>
              <a:t>contractor</a:t>
            </a:r>
            <a:r>
              <a:rPr lang="en-US" sz="2400" dirty="0">
                <a:solidFill>
                  <a:srgbClr val="002060"/>
                </a:solidFill>
              </a:rPr>
              <a:t> fails to file patent applications within the times specified; or</a:t>
            </a:r>
          </a:p>
          <a:p>
            <a:pPr lvl="1"/>
            <a:r>
              <a:rPr lang="en-US" sz="2400" dirty="0">
                <a:solidFill>
                  <a:srgbClr val="002060"/>
                </a:solidFill>
              </a:rPr>
              <a:t>In any country in which the </a:t>
            </a:r>
            <a:r>
              <a:rPr lang="en-US" sz="2400" i="1" dirty="0">
                <a:solidFill>
                  <a:srgbClr val="002060"/>
                </a:solidFill>
              </a:rPr>
              <a:t>contractor</a:t>
            </a:r>
            <a:r>
              <a:rPr lang="en-US" sz="2400" dirty="0">
                <a:solidFill>
                  <a:srgbClr val="002060"/>
                </a:solidFill>
              </a:rPr>
              <a:t> decides not to continue the prosecution of any application.</a:t>
            </a:r>
          </a:p>
          <a:p>
            <a:pPr lvl="1"/>
            <a:endParaRPr lang="en-US" sz="1100" b="0" dirty="0">
              <a:solidFill>
                <a:schemeClr val="accent1"/>
              </a:solidFill>
            </a:endParaRPr>
          </a:p>
          <a:p>
            <a:pPr marL="457200" lvl="1" indent="0">
              <a:buNone/>
            </a:pPr>
            <a:r>
              <a:rPr lang="en-US" sz="2400" b="1" dirty="0">
                <a:solidFill>
                  <a:schemeClr val="tx2"/>
                </a:solidFill>
              </a:rPr>
              <a:t>37 C.F.R. 401.14(d)</a:t>
            </a:r>
          </a:p>
          <a:p>
            <a:pPr marL="457200" lvl="1" indent="0">
              <a:buNone/>
            </a:pP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Conditions When the Government May Obtain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59D74C-AD14-411A-89EA-2B2DB4D1A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27059" y="2727276"/>
            <a:ext cx="1056398" cy="110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378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99E65-BC98-483A-8DDE-40B0893A437C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286932" y="1825625"/>
            <a:ext cx="10066867" cy="44058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400" b="1" dirty="0">
                <a:solidFill>
                  <a:schemeClr val="tx2"/>
                </a:solidFill>
              </a:rPr>
              <a:t>“The </a:t>
            </a:r>
            <a:r>
              <a:rPr lang="en-US" sz="3400" b="1" u="sng" dirty="0">
                <a:solidFill>
                  <a:schemeClr val="tx2"/>
                </a:solidFill>
              </a:rPr>
              <a:t>subcontractor will retain all rights provided for the contractor in this clause</a:t>
            </a:r>
            <a:r>
              <a:rPr lang="en-US" sz="3400" b="1" dirty="0">
                <a:solidFill>
                  <a:schemeClr val="tx2"/>
                </a:solidFill>
              </a:rPr>
              <a:t>, and the contractor will not, as part of the consideration for awarding the subcontract, obtain rights in the subcontractor's subject inventions.”  </a:t>
            </a:r>
          </a:p>
          <a:p>
            <a:pPr marL="0" indent="0">
              <a:buNone/>
            </a:pPr>
            <a:r>
              <a:rPr lang="en-US" sz="3400" b="1" dirty="0">
                <a:solidFill>
                  <a:schemeClr val="tx2"/>
                </a:solidFill>
              </a:rPr>
              <a:t>37 CFR § 401.14 (g)(1)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Bayh-Dole Act: Subawardee Has Bayh-Dole Rights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4987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99E65-BC98-483A-8DDE-40B0893A437C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70000" y="1825624"/>
            <a:ext cx="10083800" cy="4397375"/>
          </a:xfrm>
        </p:spPr>
        <p:txBody>
          <a:bodyPr>
            <a:normAutofit fontScale="92500" lnSpcReduction="10000"/>
          </a:bodyPr>
          <a:lstStyle/>
          <a:p>
            <a:r>
              <a:rPr lang="en-US" sz="2600" b="1" dirty="0">
                <a:solidFill>
                  <a:schemeClr val="tx2"/>
                </a:solidFill>
              </a:rPr>
              <a:t>Electronic Database used by 25+ federal agencies to enable grantees/contractors to report their federally funded discoveries/inventions.</a:t>
            </a:r>
          </a:p>
          <a:p>
            <a:r>
              <a:rPr lang="en-US" sz="2600" b="1" dirty="0">
                <a:solidFill>
                  <a:schemeClr val="tx2"/>
                </a:solidFill>
              </a:rPr>
              <a:t>Information submitted is confidential under statute.</a:t>
            </a:r>
          </a:p>
          <a:p>
            <a:r>
              <a:rPr lang="en-US" sz="2600" b="1" dirty="0">
                <a:solidFill>
                  <a:schemeClr val="tx2"/>
                </a:solidFill>
              </a:rPr>
              <a:t>Information provided by grantees/contractors:</a:t>
            </a:r>
          </a:p>
          <a:p>
            <a:pPr lvl="1"/>
            <a:r>
              <a:rPr lang="en-US" sz="2200" dirty="0">
                <a:solidFill>
                  <a:srgbClr val="002060"/>
                </a:solidFill>
              </a:rPr>
              <a:t>Technical information on inventions;</a:t>
            </a:r>
          </a:p>
          <a:p>
            <a:pPr lvl="1"/>
            <a:endParaRPr lang="en-US" sz="1100" dirty="0">
              <a:solidFill>
                <a:srgbClr val="002060"/>
              </a:solidFill>
            </a:endParaRPr>
          </a:p>
          <a:p>
            <a:pPr lvl="1"/>
            <a:r>
              <a:rPr lang="en-US" sz="2200" dirty="0">
                <a:solidFill>
                  <a:srgbClr val="002060"/>
                </a:solidFill>
              </a:rPr>
              <a:t>Identifies legal protection is timely and properly obtained;</a:t>
            </a:r>
          </a:p>
          <a:p>
            <a:pPr lvl="1"/>
            <a:endParaRPr lang="en-US" sz="1100" dirty="0">
              <a:solidFill>
                <a:srgbClr val="002060"/>
              </a:solidFill>
            </a:endParaRPr>
          </a:p>
          <a:p>
            <a:pPr lvl="1"/>
            <a:r>
              <a:rPr lang="en-US" sz="2200" dirty="0">
                <a:solidFill>
                  <a:srgbClr val="002060"/>
                </a:solidFill>
              </a:rPr>
              <a:t>Provides notice of required regulatory compliance;</a:t>
            </a:r>
          </a:p>
          <a:p>
            <a:pPr lvl="1"/>
            <a:endParaRPr lang="en-US" sz="1100" dirty="0">
              <a:solidFill>
                <a:srgbClr val="002060"/>
              </a:solidFill>
            </a:endParaRPr>
          </a:p>
          <a:p>
            <a:pPr lvl="1"/>
            <a:r>
              <a:rPr lang="en-US" sz="2200" dirty="0">
                <a:solidFill>
                  <a:srgbClr val="002060"/>
                </a:solidFill>
              </a:rPr>
              <a:t>Reminder messages for required reporting; and</a:t>
            </a:r>
          </a:p>
          <a:p>
            <a:pPr lvl="1"/>
            <a:endParaRPr lang="en-US" sz="1100" dirty="0">
              <a:solidFill>
                <a:srgbClr val="002060"/>
              </a:solidFill>
            </a:endParaRPr>
          </a:p>
          <a:p>
            <a:pPr lvl="1"/>
            <a:r>
              <a:rPr lang="en-US" sz="2200" dirty="0">
                <a:solidFill>
                  <a:srgbClr val="002060"/>
                </a:solidFill>
              </a:rPr>
              <a:t>NIH – annual utilization reports regarding commercialization status.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What is iEdison?</a:t>
            </a:r>
          </a:p>
        </p:txBody>
      </p:sp>
    </p:spTree>
    <p:extLst>
      <p:ext uri="{BB962C8B-B14F-4D97-AF65-F5344CB8AC3E}">
        <p14:creationId xmlns:p14="http://schemas.microsoft.com/office/powerpoint/2010/main" val="320477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99E65-BC98-483A-8DDE-40B0893A437C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261532" y="1825625"/>
            <a:ext cx="10092267" cy="4431242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90000"/>
              </a:lnSpc>
              <a:buNone/>
              <a:defRPr/>
            </a:pPr>
            <a:r>
              <a:rPr lang="en-US" altLang="en-US" b="1" dirty="0">
                <a:solidFill>
                  <a:schemeClr val="tx2"/>
                </a:solidFill>
              </a:rPr>
              <a:t>At the End (but starts in the middle)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en-US" altLang="en-US" dirty="0"/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en-US" altLang="en-US" dirty="0"/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en-US" altLang="en-US" dirty="0"/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en-US" altLang="en-US" dirty="0"/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en-US" altLang="en-US" dirty="0"/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en-US" altLang="en-US" dirty="0"/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en-US" altLang="en-US" dirty="0"/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en-US" altLang="en-US" dirty="0"/>
          </a:p>
          <a:p>
            <a:pPr lvl="1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altLang="en-US" b="1" i="1" dirty="0">
                <a:solidFill>
                  <a:schemeClr val="tx2"/>
                </a:solidFill>
              </a:rPr>
              <a:t>Always post award.</a:t>
            </a:r>
          </a:p>
          <a:p>
            <a:pPr lvl="1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altLang="en-US" b="1" dirty="0">
                <a:solidFill>
                  <a:schemeClr val="tx2"/>
                </a:solidFill>
              </a:rPr>
              <a:t>Registered Grantee/Contractor has award number.</a:t>
            </a:r>
          </a:p>
          <a:p>
            <a:pPr lvl="1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altLang="en-US" b="1" dirty="0">
                <a:solidFill>
                  <a:schemeClr val="tx2"/>
                </a:solidFill>
              </a:rPr>
              <a:t>Direct or indirect party to award or assignee (usually Inventor) thereof.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Where does iEdison fit in the Award Process?</a:t>
            </a:r>
            <a:endParaRPr lang="en-US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38400" y="2253119"/>
            <a:ext cx="2202543" cy="67536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chemeClr val="tx2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Post-Award</a:t>
            </a:r>
          </a:p>
        </p:txBody>
      </p:sp>
      <p:cxnSp>
        <p:nvCxnSpPr>
          <p:cNvPr id="5" name="Straight Arrow Connecto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640264" y="2578100"/>
            <a:ext cx="225425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82243" y="2240434"/>
            <a:ext cx="2202543" cy="67536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chemeClr val="tx2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Perform Research Work</a:t>
            </a:r>
          </a:p>
        </p:txBody>
      </p:sp>
      <p:sp>
        <p:nvSpPr>
          <p:cNvPr id="7" name="Rectangl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29489" y="2240434"/>
            <a:ext cx="2202543" cy="67536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chemeClr val="tx2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Closeout</a:t>
            </a:r>
          </a:p>
        </p:txBody>
      </p:sp>
      <p:cxnSp>
        <p:nvCxnSpPr>
          <p:cNvPr id="8" name="Straight Arrow Connector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083426" y="2590800"/>
            <a:ext cx="225425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181600" y="2928938"/>
            <a:ext cx="0" cy="4238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00386" y="3363686"/>
            <a:ext cx="2202543" cy="67536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chemeClr val="tx2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Make / License Discoveries</a:t>
            </a:r>
          </a:p>
        </p:txBody>
      </p:sp>
      <p:sp>
        <p:nvSpPr>
          <p:cNvPr id="13" name="Rectangl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09533" y="3350777"/>
            <a:ext cx="2202543" cy="67536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chemeClr val="tx2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HHS-568</a:t>
            </a:r>
          </a:p>
        </p:txBody>
      </p:sp>
      <p:cxnSp>
        <p:nvCxnSpPr>
          <p:cNvPr id="14" name="Straight Arrow Connector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7102476" y="3581400"/>
            <a:ext cx="180975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997825" y="2916239"/>
            <a:ext cx="0" cy="434975"/>
          </a:xfrm>
          <a:prstGeom prst="straightConnector1">
            <a:avLst/>
          </a:prstGeom>
          <a:ln>
            <a:tailEnd type="arrow"/>
          </a:ln>
          <a:effec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02276" y="4343400"/>
            <a:ext cx="2202543" cy="67536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chemeClr val="tx2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Report using iEdison</a:t>
            </a:r>
          </a:p>
        </p:txBody>
      </p:sp>
      <p:cxnSp>
        <p:nvCxnSpPr>
          <p:cNvPr id="22" name="Straight Arrow Connector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324600" y="4038600"/>
            <a:ext cx="958850" cy="642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104064" y="3716338"/>
            <a:ext cx="225425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848600" y="4025900"/>
            <a:ext cx="0" cy="3175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6928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99E65-BC98-483A-8DDE-40B0893A437C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3333"/>
            <a:ext cx="12192000" cy="103375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Recipient Process</a:t>
            </a:r>
            <a:endParaRPr lang="en-US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83840" y="1923143"/>
            <a:ext cx="1676400" cy="457200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chemeClr val="tx2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NIH</a:t>
            </a:r>
          </a:p>
        </p:txBody>
      </p:sp>
      <p:sp>
        <p:nvSpPr>
          <p:cNvPr id="7" name="Rectangl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19400" y="2975428"/>
            <a:ext cx="1676400" cy="457200"/>
          </a:xfrm>
          <a:prstGeom prst="rect">
            <a:avLst/>
          </a:prstGeom>
          <a:ln w="190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chemeClr val="tx2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Recipient</a:t>
            </a:r>
          </a:p>
        </p:txBody>
      </p:sp>
      <p:cxnSp>
        <p:nvCxnSpPr>
          <p:cNvPr id="5" name="Straight Arrow Connecto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238500" y="2446338"/>
            <a:ext cx="0" cy="525462"/>
          </a:xfrm>
          <a:prstGeom prst="straightConnector1">
            <a:avLst/>
          </a:prstGeom>
          <a:ln>
            <a:tailEnd type="arrow"/>
          </a:ln>
          <a:effec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176126" y="5731758"/>
            <a:ext cx="457200" cy="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  <a:effec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87428" y="3508375"/>
            <a:ext cx="0" cy="352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61486" y="4015883"/>
            <a:ext cx="2763827" cy="580572"/>
          </a:xfrm>
          <a:prstGeom prst="rect">
            <a:avLst/>
          </a:prstGeom>
          <a:ln w="1905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chemeClr val="tx2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Employee/researcher/ Inventor</a:t>
            </a:r>
          </a:p>
        </p:txBody>
      </p:sp>
      <p:cxnSp>
        <p:nvCxnSpPr>
          <p:cNvPr id="19" name="Straight Arrow Connector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157538" y="4566249"/>
            <a:ext cx="0" cy="4810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67438" y="5030340"/>
            <a:ext cx="1676400" cy="1108640"/>
          </a:xfrm>
          <a:prstGeom prst="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chemeClr val="tx2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Submits </a:t>
            </a:r>
            <a:r>
              <a:rPr lang="en-US" b="1" dirty="0">
                <a:ln>
                  <a:solidFill>
                    <a:prstClr val="white"/>
                  </a:solidFill>
                </a:ln>
                <a:solidFill>
                  <a:schemeClr val="tx2"/>
                </a:solidFill>
                <a:latin typeface="Arial Black" panose="020B0A04020102020204" pitchFamily="34" charset="0"/>
              </a:rPr>
              <a:t>Disclosure to Recipient</a:t>
            </a:r>
            <a:endParaRPr kumimoji="0" lang="en-US" sz="1800" b="1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chemeClr val="tx2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cxnSp>
        <p:nvCxnSpPr>
          <p:cNvPr id="22" name="Straight Arrow Connector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565878" y="5567787"/>
            <a:ext cx="4016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6" name="TextBox 92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364" y="2468563"/>
            <a:ext cx="32210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lr>
                <a:schemeClr val="bg1"/>
              </a:buClr>
              <a:buChar char="•"/>
              <a:defRPr sz="2400">
                <a:solidFill>
                  <a:schemeClr val="bg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200">
                <a:solidFill>
                  <a:schemeClr val="bg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1600">
                <a:solidFill>
                  <a:schemeClr val="bg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1600">
                <a:solidFill>
                  <a:schemeClr val="bg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1600">
                <a:solidFill>
                  <a:schemeClr val="bg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1600">
                <a:solidFill>
                  <a:schemeClr val="bg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1600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66F5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Awards research funds</a:t>
            </a:r>
          </a:p>
        </p:txBody>
      </p:sp>
      <p:sp>
        <p:nvSpPr>
          <p:cNvPr id="11277" name="TextBox 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364" y="3396170"/>
            <a:ext cx="33321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50000"/>
              </a:spcBef>
              <a:buClr>
                <a:schemeClr val="bg1"/>
              </a:buClr>
              <a:buChar char="•"/>
              <a:defRPr sz="2400">
                <a:solidFill>
                  <a:schemeClr val="bg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200">
                <a:solidFill>
                  <a:schemeClr val="bg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1600">
                <a:solidFill>
                  <a:schemeClr val="bg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1600">
                <a:solidFill>
                  <a:schemeClr val="bg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1600">
                <a:solidFill>
                  <a:schemeClr val="bg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1600">
                <a:solidFill>
                  <a:schemeClr val="bg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1600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66F5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Funds Dept/Research</a:t>
            </a:r>
          </a:p>
        </p:txBody>
      </p:sp>
      <p:sp>
        <p:nvSpPr>
          <p:cNvPr id="11278" name="TextBox 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364" y="4535488"/>
            <a:ext cx="2763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lr>
                <a:schemeClr val="bg1"/>
              </a:buClr>
              <a:buChar char="•"/>
              <a:defRPr sz="2400">
                <a:solidFill>
                  <a:schemeClr val="bg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200">
                <a:solidFill>
                  <a:schemeClr val="bg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1600">
                <a:solidFill>
                  <a:schemeClr val="bg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1600">
                <a:solidFill>
                  <a:schemeClr val="bg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1600">
                <a:solidFill>
                  <a:schemeClr val="bg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1600">
                <a:solidFill>
                  <a:schemeClr val="bg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1600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66F5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Discovers Invention</a:t>
            </a:r>
          </a:p>
        </p:txBody>
      </p:sp>
      <p:sp>
        <p:nvSpPr>
          <p:cNvPr id="44" name="Rectangle 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76800" y="5071515"/>
            <a:ext cx="2438400" cy="1067465"/>
          </a:xfrm>
          <a:prstGeom prst="rect">
            <a:avLst/>
          </a:prstGeom>
          <a:ln w="190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chemeClr val="tx2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Office of Technology Licensing</a:t>
            </a:r>
          </a:p>
        </p:txBody>
      </p:sp>
      <p:sp>
        <p:nvSpPr>
          <p:cNvPr id="49" name="Rectangle 4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38142" y="5567787"/>
            <a:ext cx="2475100" cy="691564"/>
          </a:xfrm>
          <a:prstGeom prst="rect">
            <a:avLst/>
          </a:prstGeom>
          <a:ln w="190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chemeClr val="tx2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Initial report to NIH</a:t>
            </a:r>
          </a:p>
        </p:txBody>
      </p:sp>
      <p:cxnSp>
        <p:nvCxnSpPr>
          <p:cNvPr id="50" name="Straight Arrow Connector 4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7108826" y="4535489"/>
            <a:ext cx="296863" cy="428625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  <a:effec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99505" y="2411473"/>
            <a:ext cx="2479916" cy="914400"/>
          </a:xfrm>
          <a:prstGeom prst="rect">
            <a:avLst/>
          </a:prstGeom>
          <a:ln w="190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chemeClr val="tx2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Report commercialization and licensing</a:t>
            </a:r>
          </a:p>
        </p:txBody>
      </p:sp>
      <p:cxnSp>
        <p:nvCxnSpPr>
          <p:cNvPr id="53" name="Straight Arrow Connector 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7023100" y="3860800"/>
            <a:ext cx="393700" cy="1068388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  <a:effec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284" name="TextBox 5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0800" y="3245434"/>
            <a:ext cx="1366662" cy="52322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50000"/>
              </a:spcBef>
              <a:buClr>
                <a:schemeClr val="bg1"/>
              </a:buClr>
              <a:buChar char="•"/>
              <a:defRPr sz="2400">
                <a:solidFill>
                  <a:schemeClr val="bg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200">
                <a:solidFill>
                  <a:schemeClr val="bg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1600">
                <a:solidFill>
                  <a:schemeClr val="bg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1600">
                <a:solidFill>
                  <a:schemeClr val="bg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1600">
                <a:solidFill>
                  <a:schemeClr val="bg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1600">
                <a:solidFill>
                  <a:schemeClr val="bg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1600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Report to NIH Using iEdison</a:t>
            </a:r>
          </a:p>
        </p:txBody>
      </p:sp>
      <p:sp>
        <p:nvSpPr>
          <p:cNvPr id="59" name="Rectangle 5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33326" y="4283671"/>
            <a:ext cx="2479916" cy="1193895"/>
          </a:xfrm>
          <a:prstGeom prst="rect">
            <a:avLst/>
          </a:prstGeom>
          <a:ln w="190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chemeClr val="tx2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Decide to pursue  protection or commercial development or not </a:t>
            </a:r>
            <a:r>
              <a:rPr lang="en-US" sz="1600" b="1" dirty="0">
                <a:ln>
                  <a:solidFill>
                    <a:prstClr val="white"/>
                  </a:solidFill>
                </a:ln>
                <a:solidFill>
                  <a:schemeClr val="tx2"/>
                </a:solidFill>
                <a:latin typeface="Arial Black" panose="020B0A04020102020204" pitchFamily="34" charset="0"/>
              </a:rPr>
              <a:t>of the Invention</a:t>
            </a:r>
            <a:endParaRPr kumimoji="0" lang="en-US" sz="1600" b="1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chemeClr val="tx2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19999" y="3394984"/>
            <a:ext cx="2459421" cy="763984"/>
          </a:xfrm>
          <a:prstGeom prst="rect">
            <a:avLst/>
          </a:prstGeom>
          <a:ln w="190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chemeClr val="tx2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Report patent/</a:t>
            </a:r>
            <a:r>
              <a:rPr kumimoji="0" lang="en-US" sz="1600" b="1" i="0" u="none" strike="noStrike" kern="1200" cap="none" spc="0" normalizeH="0" baseline="0" noProof="0" dirty="0" err="1">
                <a:ln>
                  <a:solidFill>
                    <a:prstClr val="white"/>
                  </a:solidFill>
                </a:ln>
                <a:solidFill>
                  <a:schemeClr val="tx2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pvp</a:t>
            </a:r>
            <a:r>
              <a:rPr kumimoji="0" lang="en-US" sz="16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chemeClr val="tx2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application, keep reporting up-to-date</a:t>
            </a:r>
          </a:p>
        </p:txBody>
      </p:sp>
      <p:cxnSp>
        <p:nvCxnSpPr>
          <p:cNvPr id="66" name="Straight Arrow Connector 6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6858000" y="2974976"/>
            <a:ext cx="558800" cy="1954213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  <a:effec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18730" y="1393922"/>
            <a:ext cx="2592070" cy="914400"/>
          </a:xfrm>
          <a:prstGeom prst="rect">
            <a:avLst/>
          </a:prstGeom>
          <a:ln w="190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chemeClr val="tx2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Report FDA approvals and royalty/other income</a:t>
            </a:r>
          </a:p>
        </p:txBody>
      </p:sp>
      <p:cxnSp>
        <p:nvCxnSpPr>
          <p:cNvPr id="71" name="Straight Arrow Connector 7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6821488" y="1970344"/>
            <a:ext cx="595312" cy="307340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  <a:effec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4590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99E65-BC98-483A-8DDE-40B0893A437C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4818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261532" y="1825625"/>
            <a:ext cx="9499601" cy="4414308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700" i="1" dirty="0"/>
              <a:t> </a:t>
            </a:r>
          </a:p>
          <a:p>
            <a:pPr marL="557213" indent="-557213">
              <a:lnSpc>
                <a:spcPct val="80000"/>
              </a:lnSpc>
              <a:buFont typeface="+mj-lt"/>
              <a:buAutoNum type="arabicPeriod"/>
            </a:pPr>
            <a:r>
              <a:rPr lang="en-US" sz="2400" b="1" dirty="0">
                <a:solidFill>
                  <a:schemeClr val="tx2"/>
                </a:solidFill>
              </a:rPr>
              <a:t>Inventor Waivers; </a:t>
            </a:r>
          </a:p>
          <a:p>
            <a:pPr marL="557213" indent="-557213">
              <a:lnSpc>
                <a:spcPct val="80000"/>
              </a:lnSpc>
              <a:buFont typeface="+mj-lt"/>
              <a:buAutoNum type="arabicPeriod"/>
            </a:pPr>
            <a:endParaRPr lang="en-US" sz="2400" b="1" dirty="0">
              <a:solidFill>
                <a:schemeClr val="tx2"/>
              </a:solidFill>
            </a:endParaRPr>
          </a:p>
          <a:p>
            <a:pPr marL="557213" indent="-557213">
              <a:lnSpc>
                <a:spcPct val="80000"/>
              </a:lnSpc>
              <a:buFont typeface="+mj-lt"/>
              <a:buAutoNum type="arabicPeriod"/>
            </a:pPr>
            <a:r>
              <a:rPr lang="en-US" sz="2400" b="1" dirty="0">
                <a:solidFill>
                  <a:schemeClr val="tx2"/>
                </a:solidFill>
              </a:rPr>
              <a:t>U.S. Manufacturing Waivers;</a:t>
            </a:r>
          </a:p>
          <a:p>
            <a:pPr marL="557213" indent="-557213">
              <a:lnSpc>
                <a:spcPct val="80000"/>
              </a:lnSpc>
              <a:buFont typeface="+mj-lt"/>
              <a:buAutoNum type="arabicPeriod"/>
            </a:pPr>
            <a:endParaRPr lang="en-US" sz="2400" b="1" dirty="0">
              <a:solidFill>
                <a:schemeClr val="tx2"/>
              </a:solidFill>
            </a:endParaRPr>
          </a:p>
          <a:p>
            <a:pPr marL="557213" indent="-557213">
              <a:lnSpc>
                <a:spcPct val="80000"/>
              </a:lnSpc>
              <a:buFont typeface="+mj-lt"/>
              <a:buAutoNum type="arabicPeriod"/>
            </a:pPr>
            <a:r>
              <a:rPr lang="en-US" sz="2400" b="1" dirty="0">
                <a:solidFill>
                  <a:schemeClr val="tx2"/>
                </a:solidFill>
              </a:rPr>
              <a:t>Third Party Waivers; and  </a:t>
            </a:r>
          </a:p>
          <a:p>
            <a:pPr marL="557213" indent="-557213">
              <a:lnSpc>
                <a:spcPct val="80000"/>
              </a:lnSpc>
              <a:buFont typeface="+mj-lt"/>
              <a:buAutoNum type="arabicPeriod"/>
            </a:pPr>
            <a:endParaRPr lang="en-US" sz="2400" b="1" dirty="0">
              <a:solidFill>
                <a:schemeClr val="tx2"/>
              </a:solidFill>
            </a:endParaRPr>
          </a:p>
          <a:p>
            <a:pPr marL="557213" indent="-557213">
              <a:lnSpc>
                <a:spcPct val="80000"/>
              </a:lnSpc>
              <a:buFont typeface="+mj-lt"/>
              <a:buAutoNum type="arabicPeriod"/>
            </a:pPr>
            <a:r>
              <a:rPr lang="en-US" sz="2400" b="1" dirty="0">
                <a:solidFill>
                  <a:schemeClr val="tx2"/>
                </a:solidFill>
              </a:rPr>
              <a:t>General Waivers or Waivers to the Federal Government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/>
              <a:t>Bayh-Dole Act:</a:t>
            </a:r>
            <a:br>
              <a:rPr lang="en-US" sz="4400" b="1" dirty="0"/>
            </a:br>
            <a:r>
              <a:rPr lang="en-US" sz="4400" b="1" dirty="0"/>
              <a:t>Four Types of Waivers </a:t>
            </a:r>
            <a:br>
              <a:rPr lang="en-US" sz="2400" b="1" dirty="0"/>
            </a:b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37260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0BE7A8-8265-4257-9F97-1AB83C9A5D84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78467" y="1825625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sz="2200" b="1" dirty="0">
                <a:solidFill>
                  <a:schemeClr val="tx2"/>
                </a:solidFill>
              </a:rPr>
              <a:t>Where do I get information to appropriately manage data, inventions, publications, and other resources developed with NIH funding?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</a:rPr>
              <a:t>NIH Grants Policy Statement (GPS):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1"/>
                </a:solidFill>
              </a:rPr>
              <a:t>	</a:t>
            </a:r>
            <a:r>
              <a:rPr lang="en-US" sz="2000" dirty="0">
                <a:solidFill>
                  <a:schemeClr val="accent1"/>
                </a:solidFill>
                <a:hlinkClick r:id="rId3"/>
              </a:rPr>
              <a:t>https://grants.nih.gov/policy/nihgps/index.htm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</a:rPr>
              <a:t>Notice of Award: terms and conditions of award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</a:rPr>
              <a:t>NIH Grants Information:</a:t>
            </a:r>
          </a:p>
          <a:p>
            <a:pPr lvl="2"/>
            <a:r>
              <a:rPr lang="en-US" sz="1800" dirty="0">
                <a:solidFill>
                  <a:srgbClr val="002060"/>
                </a:solidFill>
                <a:hlinkClick r:id="rId4"/>
              </a:rPr>
              <a:t>https://grants.nih.gov/grants/grants_process.htm</a:t>
            </a:r>
            <a:endParaRPr lang="en-US" sz="1800" dirty="0">
              <a:solidFill>
                <a:srgbClr val="002060"/>
              </a:solidFill>
            </a:endParaRPr>
          </a:p>
          <a:p>
            <a:pPr lvl="2"/>
            <a:r>
              <a:rPr lang="en-US" b="1" dirty="0">
                <a:solidFill>
                  <a:srgbClr val="002060"/>
                </a:solidFill>
              </a:rPr>
              <a:t>Post-Award</a:t>
            </a:r>
            <a:r>
              <a:rPr lang="en-US" dirty="0">
                <a:solidFill>
                  <a:srgbClr val="002060"/>
                </a:solidFill>
              </a:rPr>
              <a:t> Monitoring and Reporting </a:t>
            </a:r>
          </a:p>
          <a:p>
            <a:pPr lvl="2"/>
            <a:r>
              <a:rPr lang="en-US" dirty="0">
                <a:solidFill>
                  <a:srgbClr val="002060"/>
                </a:solidFill>
                <a:hlinkClick r:id="rId5"/>
              </a:rPr>
              <a:t>https://grants.nih.gov/grants/post-award-monitoring-and-reporting.htm</a:t>
            </a:r>
            <a:endParaRPr lang="en-US" dirty="0">
              <a:solidFill>
                <a:srgbClr val="002060"/>
              </a:solidFill>
            </a:endParaRPr>
          </a:p>
          <a:p>
            <a:pPr marL="1371600" lvl="3" indent="0">
              <a:buNone/>
            </a:pPr>
            <a:r>
              <a:rPr lang="en-US" sz="1800" dirty="0">
                <a:solidFill>
                  <a:schemeClr val="accent1"/>
                </a:solidFill>
                <a:hlinkClick r:id="rId6"/>
              </a:rPr>
              <a:t>Questions to: grantsinfo@nih.gov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</a:rPr>
              <a:t>NIH Data Sharing Resources: </a:t>
            </a:r>
          </a:p>
          <a:p>
            <a:pPr lvl="2"/>
            <a:r>
              <a:rPr lang="en-US" sz="1800" dirty="0">
                <a:solidFill>
                  <a:srgbClr val="00206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https://grants.nih.gov/policy/sharing.htm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rgbClr val="002060"/>
                </a:solidFill>
              </a:rPr>
              <a:t>		Questions to: </a:t>
            </a:r>
            <a:r>
              <a:rPr lang="en-US" sz="1800" dirty="0">
                <a:solidFill>
                  <a:srgbClr val="00206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sharing@nih.gov</a:t>
            </a:r>
            <a:r>
              <a:rPr lang="en-US" sz="1800" dirty="0">
                <a:solidFill>
                  <a:srgbClr val="002060"/>
                </a:solidFill>
              </a:rPr>
              <a:t>)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</a:rPr>
              <a:t>iEdison &amp; Intellectual Property FAQs and Resources: </a:t>
            </a:r>
            <a:r>
              <a:rPr lang="en-US" sz="2000" dirty="0">
                <a:solidFill>
                  <a:schemeClr val="accent1"/>
                </a:solidFill>
                <a:hlinkClick r:id="rId9"/>
              </a:rPr>
              <a:t>https://era.nih.gov/iedison/iedison_faqs.cfm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Resources….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0376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99E65-BC98-483A-8DDE-40B0893A437C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61532" y="1825624"/>
            <a:ext cx="10092267" cy="4371975"/>
          </a:xfrm>
        </p:spPr>
        <p:txBody>
          <a:bodyPr>
            <a:normAutofit fontScale="85000" lnSpcReduction="10000"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You might have great idea or plan to:</a:t>
            </a:r>
            <a:endParaRPr lang="en-US" sz="2250" b="1" dirty="0">
              <a:solidFill>
                <a:schemeClr val="tx2"/>
              </a:solidFill>
            </a:endParaRPr>
          </a:p>
          <a:p>
            <a:pPr lvl="1"/>
            <a:r>
              <a:rPr lang="en-US" sz="2200" dirty="0">
                <a:solidFill>
                  <a:srgbClr val="002060"/>
                </a:solidFill>
              </a:rPr>
              <a:t>Have the Inventors take over prosecution of a patent;</a:t>
            </a:r>
          </a:p>
          <a:p>
            <a:pPr lvl="1"/>
            <a:r>
              <a:rPr lang="en-US" sz="2200" dirty="0">
                <a:solidFill>
                  <a:srgbClr val="002060"/>
                </a:solidFill>
              </a:rPr>
              <a:t>Have a product that embodies an Invention made overseas; or</a:t>
            </a:r>
          </a:p>
          <a:p>
            <a:pPr lvl="1"/>
            <a:r>
              <a:rPr lang="en-US" sz="2200" dirty="0">
                <a:solidFill>
                  <a:srgbClr val="002060"/>
                </a:solidFill>
              </a:rPr>
              <a:t>Have another institution, a co-owner, take over prosecution of a patent</a:t>
            </a:r>
          </a:p>
          <a:p>
            <a:endParaRPr lang="en-US" sz="1100" dirty="0"/>
          </a:p>
          <a:p>
            <a:r>
              <a:rPr lang="en-US" sz="2800" b="1" dirty="0">
                <a:solidFill>
                  <a:schemeClr val="tx2"/>
                </a:solidFill>
              </a:rPr>
              <a:t>All transfers of ownership of a subject invention made by a nonprofit organization to an inventor or a 3</a:t>
            </a:r>
            <a:r>
              <a:rPr lang="en-US" sz="2800" b="1" baseline="30000" dirty="0">
                <a:solidFill>
                  <a:schemeClr val="tx2"/>
                </a:solidFill>
              </a:rPr>
              <a:t>rd</a:t>
            </a:r>
            <a:r>
              <a:rPr lang="en-US" sz="2800" b="1" dirty="0">
                <a:solidFill>
                  <a:schemeClr val="tx2"/>
                </a:solidFill>
              </a:rPr>
              <a:t> party require NIH’s </a:t>
            </a:r>
            <a:r>
              <a:rPr lang="en-US" sz="2800" b="1" dirty="0">
                <a:solidFill>
                  <a:schemeClr val="accent1"/>
                </a:solidFill>
              </a:rPr>
              <a:t>PRIOR APPROVAL.</a:t>
            </a:r>
          </a:p>
          <a:p>
            <a:r>
              <a:rPr lang="en-US" sz="2800" b="1" dirty="0">
                <a:solidFill>
                  <a:schemeClr val="tx2"/>
                </a:solidFill>
              </a:rPr>
              <a:t>All transfers must be completed so that NIH records show correct ownership for continued compliance.</a:t>
            </a:r>
          </a:p>
          <a:p>
            <a:pPr marL="0" indent="0">
              <a:buNone/>
            </a:pPr>
            <a:endParaRPr lang="en-US" sz="1100" dirty="0">
              <a:solidFill>
                <a:srgbClr val="FF0000"/>
              </a:solidFill>
            </a:endParaRPr>
          </a:p>
          <a:p>
            <a:r>
              <a:rPr lang="en-US" sz="2800" b="1" dirty="0">
                <a:solidFill>
                  <a:schemeClr val="tx2"/>
                </a:solidFill>
              </a:rPr>
              <a:t>All requests to permit substantial manufacturing of any product or service outside of the U.S. require </a:t>
            </a:r>
            <a:r>
              <a:rPr lang="en-US" sz="2800" b="1" dirty="0">
                <a:solidFill>
                  <a:schemeClr val="accent1"/>
                </a:solidFill>
              </a:rPr>
              <a:t>PRIOR APPROVAL.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NIH Waiver Process</a:t>
            </a:r>
            <a:br>
              <a:rPr lang="en-US" sz="4000" b="1" dirty="0"/>
            </a:br>
            <a:r>
              <a:rPr lang="en-US" sz="4000" b="1" dirty="0"/>
              <a:t>The Big Picture</a:t>
            </a:r>
          </a:p>
        </p:txBody>
      </p:sp>
    </p:spTree>
    <p:extLst>
      <p:ext uri="{BB962C8B-B14F-4D97-AF65-F5344CB8AC3E}">
        <p14:creationId xmlns:p14="http://schemas.microsoft.com/office/powerpoint/2010/main" val="41214138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99E65-BC98-483A-8DDE-40B0893A437C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9458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261532" y="1825625"/>
            <a:ext cx="10092267" cy="440584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600" b="1" dirty="0">
                <a:solidFill>
                  <a:schemeClr val="tx2"/>
                </a:solidFill>
              </a:rPr>
              <a:t>Grantees own the data they develop with federal funds. (NIH Grants Policy Statement 8.2.1.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b="1" dirty="0">
                <a:solidFill>
                  <a:schemeClr val="tx2"/>
                </a:solidFill>
              </a:rPr>
              <a:t>Public Access Policy:  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solidFill>
                  <a:srgbClr val="002060"/>
                </a:solidFill>
              </a:rPr>
              <a:t>NIH Grants Policy Statement 8.2.2.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solidFill>
                  <a:srgbClr val="002060"/>
                </a:solidFill>
              </a:rPr>
              <a:t>Final peer reviewed manuscript, upon acceptance for publication must be published at:  </a:t>
            </a:r>
            <a:r>
              <a:rPr lang="en-US" sz="2200" dirty="0">
                <a:solidFill>
                  <a:schemeClr val="tx2"/>
                </a:solidFill>
                <a:hlinkClick r:id="rId3"/>
              </a:rPr>
              <a:t>http://www.pubmedcentral.nih.gov</a:t>
            </a:r>
            <a:r>
              <a:rPr lang="en-US" sz="2200" dirty="0">
                <a:solidFill>
                  <a:schemeClr val="tx2"/>
                </a:solidFill>
              </a:rPr>
              <a:t>.</a:t>
            </a:r>
          </a:p>
          <a:p>
            <a:r>
              <a:rPr lang="en-US" sz="2600" b="1" dirty="0">
                <a:solidFill>
                  <a:schemeClr val="tx2"/>
                </a:solidFill>
              </a:rPr>
              <a:t>Sharing Research Resources:  </a:t>
            </a:r>
          </a:p>
          <a:p>
            <a:pPr lvl="1"/>
            <a:r>
              <a:rPr lang="en-US" sz="2200" dirty="0">
                <a:solidFill>
                  <a:srgbClr val="002060"/>
                </a:solidFill>
              </a:rPr>
              <a:t>NIH Grants Policy Statement 8.2.3.</a:t>
            </a:r>
          </a:p>
          <a:p>
            <a:pPr lvl="1"/>
            <a:r>
              <a:rPr lang="en-US" sz="2200" dirty="0">
                <a:solidFill>
                  <a:srgbClr val="002060"/>
                </a:solidFill>
              </a:rPr>
              <a:t>Requires sharing of unique research materials/biological materials (research tools).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Select Data Issues</a:t>
            </a:r>
          </a:p>
        </p:txBody>
      </p:sp>
    </p:spTree>
    <p:extLst>
      <p:ext uri="{BB962C8B-B14F-4D97-AF65-F5344CB8AC3E}">
        <p14:creationId xmlns:p14="http://schemas.microsoft.com/office/powerpoint/2010/main" val="17053816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99E65-BC98-483A-8DDE-40B0893A437C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86932" y="1825625"/>
            <a:ext cx="10066867" cy="4414308"/>
          </a:xfrm>
        </p:spPr>
        <p:txBody>
          <a:bodyPr>
            <a:normAutofit/>
          </a:bodyPr>
          <a:lstStyle/>
          <a:p>
            <a:endParaRPr lang="en-US" sz="2400" b="1" dirty="0">
              <a:solidFill>
                <a:schemeClr val="tx2"/>
              </a:solidFill>
            </a:endParaRPr>
          </a:p>
          <a:p>
            <a:r>
              <a:rPr lang="en-US" sz="2400" b="1" dirty="0">
                <a:solidFill>
                  <a:schemeClr val="tx2"/>
                </a:solidFill>
              </a:rPr>
              <a:t>Data Sharing Policy:</a:t>
            </a:r>
          </a:p>
          <a:p>
            <a:pPr lvl="1"/>
            <a:r>
              <a:rPr lang="en-US" sz="2400" dirty="0">
                <a:solidFill>
                  <a:srgbClr val="002060"/>
                </a:solidFill>
              </a:rPr>
              <a:t>NIH Grants Policy Statement:  8.2.3.1.</a:t>
            </a:r>
          </a:p>
          <a:p>
            <a:pPr lvl="1"/>
            <a:r>
              <a:rPr lang="en-US" sz="2400" dirty="0">
                <a:solidFill>
                  <a:srgbClr val="002060"/>
                </a:solidFill>
              </a:rPr>
              <a:t>Requires data sharing plans for proposals of more than $500,000.</a:t>
            </a:r>
          </a:p>
          <a:p>
            <a:pPr lvl="1"/>
            <a:r>
              <a:rPr lang="en-US" sz="2400" dirty="0">
                <a:solidFill>
                  <a:srgbClr val="002060"/>
                </a:solidFill>
              </a:rPr>
              <a:t>Select NIH funding programs require data sharing plans.  Need to review the funding opportunity announcement.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Select Data Issues (continued)</a:t>
            </a:r>
          </a:p>
        </p:txBody>
      </p:sp>
    </p:spTree>
    <p:extLst>
      <p:ext uri="{BB962C8B-B14F-4D97-AF65-F5344CB8AC3E}">
        <p14:creationId xmlns:p14="http://schemas.microsoft.com/office/powerpoint/2010/main" val="24568932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Our next session will </a:t>
            </a:r>
            <a:r>
              <a:rPr lang="en-US" b="1" dirty="0">
                <a:solidFill>
                  <a:schemeClr val="accent1"/>
                </a:solidFill>
                <a:latin typeface="+mj-lt"/>
              </a:rPr>
              <a:t>cover</a:t>
            </a:r>
            <a:endParaRPr lang="en-US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976031" y="558800"/>
            <a:ext cx="6572502" cy="5689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sz="2200" b="1" dirty="0">
                <a:solidFill>
                  <a:srgbClr val="20558A"/>
                </a:solidFill>
                <a:latin typeface="+mn-lt"/>
                <a:cs typeface="+mn-cs"/>
              </a:rPr>
              <a:t>How to disclose new Inventions to NIH.</a:t>
            </a:r>
          </a:p>
          <a:p>
            <a:pPr indent="-228600">
              <a:lnSpc>
                <a:spcPct val="90000"/>
              </a:lnSpc>
            </a:pPr>
            <a:r>
              <a:rPr lang="en-US" sz="2200" b="1" dirty="0">
                <a:solidFill>
                  <a:srgbClr val="20558A"/>
                </a:solidFill>
                <a:latin typeface="+mn-lt"/>
                <a:cs typeface="+mn-cs"/>
              </a:rPr>
              <a:t>When, where and how inventions are reported to NIH in:</a:t>
            </a:r>
          </a:p>
          <a:p>
            <a:pPr lvl="1">
              <a:lnSpc>
                <a:spcPct val="90000"/>
              </a:lnSpc>
            </a:pPr>
            <a:r>
              <a:rPr lang="en-US" sz="1800" b="1" dirty="0">
                <a:solidFill>
                  <a:srgbClr val="20558A"/>
                </a:solidFill>
                <a:latin typeface="+mn-lt"/>
                <a:cs typeface="+mn-cs"/>
              </a:rPr>
              <a:t>iEdison</a:t>
            </a:r>
          </a:p>
          <a:p>
            <a:pPr lvl="1">
              <a:lnSpc>
                <a:spcPct val="90000"/>
              </a:lnSpc>
            </a:pPr>
            <a:r>
              <a:rPr lang="en-US" sz="1800" b="1" dirty="0">
                <a:solidFill>
                  <a:srgbClr val="20558A"/>
                </a:solidFill>
                <a:latin typeface="+mn-lt"/>
                <a:cs typeface="+mn-cs"/>
              </a:rPr>
              <a:t>The RPPR and</a:t>
            </a:r>
          </a:p>
          <a:p>
            <a:pPr lvl="1">
              <a:lnSpc>
                <a:spcPct val="90000"/>
              </a:lnSpc>
            </a:pPr>
            <a:r>
              <a:rPr lang="en-US" sz="1800" b="1" dirty="0">
                <a:solidFill>
                  <a:srgbClr val="20558A"/>
                </a:solidFill>
                <a:latin typeface="+mn-lt"/>
                <a:cs typeface="+mn-cs"/>
              </a:rPr>
              <a:t>The Final Invention Statement </a:t>
            </a:r>
          </a:p>
          <a:p>
            <a:pPr indent="-228600">
              <a:lnSpc>
                <a:spcPct val="90000"/>
              </a:lnSpc>
            </a:pPr>
            <a:r>
              <a:rPr lang="en-US" sz="2200" b="1" dirty="0">
                <a:solidFill>
                  <a:srgbClr val="20558A"/>
                </a:solidFill>
                <a:latin typeface="+mn-lt"/>
                <a:cs typeface="+mn-cs"/>
              </a:rPr>
              <a:t>How to request extensions of time to fulfill specific reporting requirements.</a:t>
            </a:r>
          </a:p>
          <a:p>
            <a:pPr indent="-228600">
              <a:lnSpc>
                <a:spcPct val="90000"/>
              </a:lnSpc>
            </a:pPr>
            <a:r>
              <a:rPr lang="en-US" sz="2200" b="1" dirty="0">
                <a:solidFill>
                  <a:srgbClr val="20558A"/>
                </a:solidFill>
                <a:latin typeface="+mn-lt"/>
                <a:cs typeface="+mn-cs"/>
              </a:rPr>
              <a:t>How to protect the government’s interest in NIH funded inventions.</a:t>
            </a:r>
          </a:p>
          <a:p>
            <a:pPr indent="-228600">
              <a:lnSpc>
                <a:spcPct val="90000"/>
              </a:lnSpc>
            </a:pPr>
            <a:r>
              <a:rPr lang="en-US" sz="2200" b="1" dirty="0">
                <a:solidFill>
                  <a:srgbClr val="20558A"/>
                </a:solidFill>
                <a:latin typeface="+mn-lt"/>
                <a:cs typeface="+mn-cs"/>
              </a:rPr>
              <a:t>What the </a:t>
            </a:r>
            <a:r>
              <a:rPr lang="en-US" sz="2200" b="1" dirty="0">
                <a:solidFill>
                  <a:srgbClr val="FF0000"/>
                </a:solidFill>
                <a:latin typeface="+mn-lt"/>
                <a:cs typeface="+mn-cs"/>
              </a:rPr>
              <a:t>new invention</a:t>
            </a:r>
            <a:r>
              <a:rPr lang="en-US" sz="2200" b="1" dirty="0">
                <a:solidFill>
                  <a:srgbClr val="20558A"/>
                </a:solidFill>
                <a:latin typeface="+mn-lt"/>
                <a:cs typeface="+mn-cs"/>
              </a:rPr>
              <a:t> compliance requirements are.</a:t>
            </a:r>
          </a:p>
          <a:p>
            <a:pPr indent="-228600">
              <a:lnSpc>
                <a:spcPct val="90000"/>
              </a:lnSpc>
            </a:pPr>
            <a:r>
              <a:rPr lang="en-US" sz="2200" b="1" dirty="0">
                <a:solidFill>
                  <a:srgbClr val="20558A"/>
                </a:solidFill>
                <a:latin typeface="+mn-lt"/>
                <a:cs typeface="+mn-cs"/>
              </a:rPr>
              <a:t>And we’ll address your questions and examples……</a:t>
            </a:r>
            <a:endParaRPr lang="en-US" sz="1700" dirty="0">
              <a:latin typeface="+mn-lt"/>
              <a:cs typeface="+mn-cs"/>
            </a:endParaRPr>
          </a:p>
          <a:p>
            <a:pPr marL="0" indent="-228600">
              <a:lnSpc>
                <a:spcPct val="90000"/>
              </a:lnSpc>
            </a:pPr>
            <a:endParaRPr lang="en-US" sz="1700" dirty="0">
              <a:latin typeface="+mn-lt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71516" y="6033479"/>
            <a:ext cx="78228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C0BE7A8-8265-4257-9F97-1AB83C9A5D84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9090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B6A249-95DA-46A5-BB27-A06D5B8EF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5BCB2-9FBF-4790-B649-A418E43EF4BC}" type="datetime4">
              <a:rPr lang="en-US" smtClean="0"/>
              <a:pPr/>
              <a:t>October 29, 2020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EF8017C-9774-49ED-99D2-78B1F0D29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8392652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99E65-BC98-483A-8DDE-40B0893A437C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78466" y="1825625"/>
            <a:ext cx="10075333" cy="4388908"/>
          </a:xfrm>
        </p:spPr>
        <p:txBody>
          <a:bodyPr>
            <a:noAutofit/>
          </a:bodyPr>
          <a:lstStyle/>
          <a:p>
            <a:pPr>
              <a:buFont typeface="Arial" charset="0"/>
              <a:buNone/>
            </a:pPr>
            <a:r>
              <a:rPr lang="en-US" sz="2200" b="1" dirty="0">
                <a:solidFill>
                  <a:schemeClr val="tx2"/>
                </a:solidFill>
              </a:rPr>
              <a:t>For any question on extramural invention reporting, data and resource sharing, or other related extramural intellectual property policy issues:</a:t>
            </a:r>
          </a:p>
          <a:p>
            <a:pPr>
              <a:buFont typeface="Arial" charset="0"/>
              <a:buNone/>
            </a:pPr>
            <a:endParaRPr lang="en-US" sz="800" b="1" dirty="0">
              <a:solidFill>
                <a:schemeClr val="tx2"/>
              </a:solidFill>
            </a:endParaRPr>
          </a:p>
          <a:p>
            <a:pPr>
              <a:buFont typeface="Arial" charset="0"/>
              <a:buNone/>
            </a:pPr>
            <a:r>
              <a:rPr lang="en-US" sz="2000" b="1" u="sng" dirty="0">
                <a:solidFill>
                  <a:schemeClr val="tx2"/>
                </a:solidFill>
              </a:rPr>
              <a:t>Contact:</a:t>
            </a:r>
          </a:p>
          <a:p>
            <a:pPr>
              <a:buFont typeface="Arial" charset="0"/>
              <a:buNone/>
            </a:pPr>
            <a:r>
              <a:rPr lang="en-US" sz="2000" b="1" dirty="0">
                <a:solidFill>
                  <a:schemeClr val="tx2"/>
                </a:solidFill>
              </a:rPr>
              <a:t>		</a:t>
            </a:r>
            <a:r>
              <a:rPr lang="en-US" sz="2000" b="1" dirty="0">
                <a:solidFill>
                  <a:schemeClr val="accent1"/>
                </a:solidFill>
              </a:rPr>
              <a:t>Joel A. Snyderman, Acting Director</a:t>
            </a:r>
          </a:p>
          <a:p>
            <a:pPr lvl="2">
              <a:buFont typeface="Arial" charset="0"/>
              <a:buNone/>
            </a:pPr>
            <a:r>
              <a:rPr lang="en-US" sz="1800" b="1" dirty="0">
                <a:solidFill>
                  <a:schemeClr val="accent1"/>
                </a:solidFill>
              </a:rPr>
              <a:t>Scott Cooper, J.D., Assistant Extramural Policy Officer</a:t>
            </a:r>
          </a:p>
          <a:p>
            <a:pPr>
              <a:buFont typeface="Arial" charset="0"/>
              <a:buNone/>
            </a:pPr>
            <a:r>
              <a:rPr lang="en-US" sz="2000" b="1" dirty="0">
                <a:solidFill>
                  <a:schemeClr val="tx2"/>
                </a:solidFill>
              </a:rPr>
              <a:t>Websites: </a:t>
            </a:r>
          </a:p>
          <a:p>
            <a:pPr>
              <a:buFont typeface="Arial" charset="0"/>
              <a:buNone/>
            </a:pPr>
            <a:r>
              <a:rPr lang="en-US" sz="2000" b="1" dirty="0">
                <a:hlinkClick r:id="rId3"/>
              </a:rPr>
              <a:t>http://sharing.nih.gov</a:t>
            </a:r>
            <a:r>
              <a:rPr lang="en-US" sz="2000" b="1" dirty="0"/>
              <a:t>; </a:t>
            </a:r>
            <a:r>
              <a:rPr lang="en-US" sz="2000" b="1" dirty="0">
                <a:hlinkClick r:id="rId4"/>
              </a:rPr>
              <a:t>http://iEdison.gov</a:t>
            </a:r>
            <a:r>
              <a:rPr lang="en-US" sz="2000" b="1" dirty="0"/>
              <a:t>; </a:t>
            </a:r>
            <a:r>
              <a:rPr lang="en-US" sz="2000" b="1" dirty="0">
                <a:hlinkClick r:id="rId5"/>
              </a:rPr>
              <a:t>http://inventions.nih.gov</a:t>
            </a:r>
            <a:r>
              <a:rPr lang="en-US" sz="2000" b="1" dirty="0"/>
              <a:t>; </a:t>
            </a:r>
            <a:r>
              <a:rPr lang="en-US" sz="2000" b="1" dirty="0">
                <a:hlinkClick r:id="rId6"/>
              </a:rPr>
              <a:t>https://era.nih.gov/iedison/iedison_faqs.cfm</a:t>
            </a:r>
            <a:r>
              <a:rPr lang="en-US" sz="2000" b="1" dirty="0"/>
              <a:t> </a:t>
            </a:r>
          </a:p>
          <a:p>
            <a:pPr>
              <a:buFont typeface="Arial" charset="0"/>
              <a:buNone/>
            </a:pPr>
            <a:endParaRPr lang="en-US" sz="2000" b="1" dirty="0">
              <a:solidFill>
                <a:schemeClr val="tx2"/>
              </a:solidFill>
            </a:endParaRPr>
          </a:p>
          <a:p>
            <a:pPr>
              <a:buFont typeface="Arial" charset="0"/>
              <a:buNone/>
            </a:pPr>
            <a:r>
              <a:rPr lang="en-US" sz="2000" b="1" dirty="0">
                <a:solidFill>
                  <a:schemeClr val="tx2"/>
                </a:solidFill>
              </a:rPr>
              <a:t>Email: </a:t>
            </a:r>
            <a:r>
              <a:rPr lang="en-US" sz="2000" b="1" dirty="0">
                <a:hlinkClick r:id="rId7"/>
              </a:rPr>
              <a:t>Sharing@nih.gov</a:t>
            </a:r>
            <a:r>
              <a:rPr lang="en-US" sz="2000" b="1" dirty="0"/>
              <a:t>; </a:t>
            </a:r>
            <a:r>
              <a:rPr lang="en-US" sz="2000" b="1" dirty="0">
                <a:hlinkClick r:id="rId8"/>
              </a:rPr>
              <a:t>Edison@nih.gov</a:t>
            </a:r>
            <a:r>
              <a:rPr lang="en-US" sz="2000" b="1" dirty="0"/>
              <a:t>; </a:t>
            </a:r>
            <a:r>
              <a:rPr lang="en-US" sz="2000" b="1" dirty="0">
                <a:hlinkClick r:id="rId9"/>
              </a:rPr>
              <a:t>Inventions@nih.gov</a:t>
            </a:r>
            <a:endParaRPr lang="en-US" sz="2000" b="1" dirty="0"/>
          </a:p>
          <a:p>
            <a:pPr>
              <a:buFont typeface="Arial" charset="0"/>
              <a:buNone/>
            </a:pPr>
            <a:endParaRPr lang="en-US" sz="2000" b="1" dirty="0">
              <a:solidFill>
                <a:schemeClr val="tx2"/>
              </a:solidFill>
            </a:endParaRPr>
          </a:p>
          <a:p>
            <a:pPr>
              <a:buFont typeface="Arial" charset="0"/>
              <a:buNone/>
            </a:pPr>
            <a:r>
              <a:rPr lang="en-US" sz="2000" b="1" dirty="0">
                <a:solidFill>
                  <a:schemeClr val="tx2"/>
                </a:solidFill>
              </a:rPr>
              <a:t>DEITR Telephone &amp; iEdison HelpDesk: (301) 435-1986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1331594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0BE7A8-8265-4257-9F97-1AB83C9A5D84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70006" y="1825624"/>
            <a:ext cx="10515600" cy="4530725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2400" b="1" dirty="0">
                <a:solidFill>
                  <a:schemeClr val="tx2"/>
                </a:solidFill>
              </a:rPr>
              <a:t>Utilize IP appropriately as                      </a:t>
            </a:r>
            <a:br>
              <a:rPr lang="en-US" sz="2400" b="1" dirty="0">
                <a:solidFill>
                  <a:schemeClr val="tx2"/>
                </a:solidFill>
              </a:rPr>
            </a:br>
            <a:r>
              <a:rPr lang="en-US" sz="2400" b="1" dirty="0">
                <a:solidFill>
                  <a:schemeClr val="tx2"/>
                </a:solidFill>
              </a:rPr>
              <a:t>incentive for commercial </a:t>
            </a:r>
            <a:br>
              <a:rPr lang="en-US" sz="2400" b="1" dirty="0">
                <a:solidFill>
                  <a:schemeClr val="tx2"/>
                </a:solidFill>
              </a:rPr>
            </a:br>
            <a:r>
              <a:rPr lang="en-US" sz="2400" b="1" dirty="0">
                <a:solidFill>
                  <a:schemeClr val="tx2"/>
                </a:solidFill>
              </a:rPr>
              <a:t>development of technologies.</a:t>
            </a:r>
          </a:p>
          <a:p>
            <a:pPr lvl="0"/>
            <a:endParaRPr lang="en-US" sz="700" b="1" dirty="0">
              <a:solidFill>
                <a:schemeClr val="tx2"/>
              </a:solidFill>
            </a:endParaRPr>
          </a:p>
          <a:p>
            <a:pPr lvl="0"/>
            <a:r>
              <a:rPr lang="en-US" sz="2400" b="1" dirty="0">
                <a:solidFill>
                  <a:schemeClr val="tx2"/>
                </a:solidFill>
              </a:rPr>
              <a:t>Attract new R&amp;D resources.</a:t>
            </a:r>
          </a:p>
          <a:p>
            <a:pPr lvl="0"/>
            <a:endParaRPr lang="en-US" sz="700" b="1" dirty="0">
              <a:solidFill>
                <a:schemeClr val="tx2"/>
              </a:solidFill>
            </a:endParaRPr>
          </a:p>
          <a:p>
            <a:pPr lvl="0"/>
            <a:r>
              <a:rPr lang="en-US" sz="2400" b="1" dirty="0">
                <a:solidFill>
                  <a:schemeClr val="tx2"/>
                </a:solidFill>
              </a:rPr>
              <a:t>Obtain return on public investment.</a:t>
            </a:r>
          </a:p>
          <a:p>
            <a:pPr lvl="0"/>
            <a:endParaRPr lang="en-US" sz="700" b="1" dirty="0">
              <a:solidFill>
                <a:schemeClr val="tx2"/>
              </a:solidFill>
            </a:endParaRPr>
          </a:p>
          <a:p>
            <a:pPr lvl="0"/>
            <a:r>
              <a:rPr lang="en-US" sz="2400" b="1" dirty="0">
                <a:solidFill>
                  <a:schemeClr val="tx2"/>
                </a:solidFill>
              </a:rPr>
              <a:t>Stimulate economic development.</a:t>
            </a:r>
          </a:p>
          <a:p>
            <a:pPr lvl="0"/>
            <a:endParaRPr lang="en-US" sz="2400" b="1" dirty="0">
              <a:solidFill>
                <a:schemeClr val="tx2"/>
              </a:solidFill>
            </a:endParaRPr>
          </a:p>
          <a:p>
            <a:pPr lvl="0"/>
            <a:r>
              <a:rPr lang="en-US" sz="2400" b="1" dirty="0">
                <a:solidFill>
                  <a:schemeClr val="tx2"/>
                </a:solidFill>
              </a:rPr>
              <a:t>Benefit the public health.</a:t>
            </a:r>
          </a:p>
          <a:p>
            <a:pPr lvl="0"/>
            <a:endParaRPr lang="en-US" sz="2400" b="1" dirty="0">
              <a:solidFill>
                <a:schemeClr val="tx2"/>
              </a:solidFill>
            </a:endParaRPr>
          </a:p>
          <a:p>
            <a:pPr lvl="0"/>
            <a:r>
              <a:rPr lang="en-US" sz="2400" b="1" dirty="0">
                <a:solidFill>
                  <a:schemeClr val="tx2"/>
                </a:solidFill>
              </a:rPr>
              <a:t>Financial return to owner and inventors.</a:t>
            </a:r>
          </a:p>
          <a:p>
            <a:pPr lvl="0"/>
            <a:endParaRPr lang="en-US" sz="2400" b="1" dirty="0">
              <a:solidFill>
                <a:schemeClr val="tx2"/>
              </a:solidFill>
            </a:endParaRPr>
          </a:p>
          <a:p>
            <a:pPr lvl="0"/>
            <a:r>
              <a:rPr lang="en-US" sz="2400" b="1" dirty="0">
                <a:solidFill>
                  <a:schemeClr val="tx2"/>
                </a:solidFill>
              </a:rPr>
              <a:t>Can have academic rewards/promotions/tenure.</a:t>
            </a:r>
            <a:endParaRPr lang="en-US" sz="2000" b="1" dirty="0">
              <a:solidFill>
                <a:schemeClr val="tx2"/>
              </a:solidFill>
            </a:endParaRPr>
          </a:p>
          <a:p>
            <a:pPr marL="0" indent="0" algn="r">
              <a:buNone/>
            </a:pPr>
            <a:endParaRPr lang="en-US" sz="1000" dirty="0"/>
          </a:p>
          <a:p>
            <a:pPr marL="0" indent="0" algn="r">
              <a:buNone/>
            </a:pPr>
            <a:endParaRPr lang="en-US" sz="1000" dirty="0"/>
          </a:p>
          <a:p>
            <a:pPr marL="0" indent="0" algn="r">
              <a:buNone/>
            </a:pPr>
            <a:endParaRPr lang="en-US" sz="1000" dirty="0"/>
          </a:p>
          <a:p>
            <a:pPr marL="0" indent="0" algn="r">
              <a:buNone/>
            </a:pPr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Technology Transfer Goals</a:t>
            </a:r>
            <a:endParaRPr lang="en-US" dirty="0"/>
          </a:p>
        </p:txBody>
      </p:sp>
      <p:pic>
        <p:nvPicPr>
          <p:cNvPr id="6" name="Picture 1" descr="Image result for winning a r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427" y="1529388"/>
            <a:ext cx="2612985" cy="166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6439" y="3264057"/>
            <a:ext cx="3128963" cy="234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445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99E65-BC98-483A-8DDE-40B0893A437C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53066" y="1825624"/>
            <a:ext cx="10100733" cy="4397375"/>
          </a:xfrm>
        </p:spPr>
        <p:txBody>
          <a:bodyPr>
            <a:noAutofit/>
          </a:bodyPr>
          <a:lstStyle/>
          <a:p>
            <a:r>
              <a:rPr lang="en-US" sz="2200" b="1" dirty="0">
                <a:solidFill>
                  <a:schemeClr val="tx2"/>
                </a:solidFill>
              </a:rPr>
              <a:t>Intellectual Property = </a:t>
            </a:r>
          </a:p>
          <a:p>
            <a:pPr lvl="1"/>
            <a:r>
              <a:rPr lang="en-US" sz="2200" dirty="0">
                <a:solidFill>
                  <a:srgbClr val="002060"/>
                </a:solidFill>
              </a:rPr>
              <a:t>Creations of the mind.</a:t>
            </a:r>
          </a:p>
          <a:p>
            <a:pPr lvl="1"/>
            <a:r>
              <a:rPr lang="en-US" sz="2200" dirty="0">
                <a:solidFill>
                  <a:srgbClr val="002060"/>
                </a:solidFill>
              </a:rPr>
              <a:t>Protected by laws:</a:t>
            </a:r>
          </a:p>
          <a:p>
            <a:pPr lvl="2"/>
            <a:r>
              <a:rPr lang="en-US" sz="2000" dirty="0">
                <a:solidFill>
                  <a:schemeClr val="accent1"/>
                </a:solidFill>
              </a:rPr>
              <a:t>Patent, trademark, unfair competition, copyright, trade secret, the right of publicity.</a:t>
            </a:r>
          </a:p>
          <a:p>
            <a:pPr lvl="1"/>
            <a:r>
              <a:rPr lang="en-US" sz="2200" dirty="0">
                <a:solidFill>
                  <a:srgbClr val="002060"/>
                </a:solidFill>
              </a:rPr>
              <a:t>IP system aims to foster an environment in which creativity and innovation is created, supported, developed, protected, all with benefits to the public. </a:t>
            </a:r>
          </a:p>
          <a:p>
            <a:pPr lvl="1"/>
            <a:r>
              <a:rPr lang="en-US" sz="2200" dirty="0">
                <a:solidFill>
                  <a:srgbClr val="002060"/>
                </a:solidFill>
              </a:rPr>
              <a:t>Enables creator(s) to earn recognition or financial benefit from what they invent or create.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en-US" b="1" dirty="0"/>
              <a:t>What is Intellectual Property?</a:t>
            </a:r>
          </a:p>
        </p:txBody>
      </p:sp>
    </p:spTree>
    <p:extLst>
      <p:ext uri="{BB962C8B-B14F-4D97-AF65-F5344CB8AC3E}">
        <p14:creationId xmlns:p14="http://schemas.microsoft.com/office/powerpoint/2010/main" val="2630490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0BE7A8-8265-4257-9F97-1AB83C9A5D84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70000" y="1825625"/>
            <a:ext cx="10083800" cy="4405842"/>
          </a:xfrm>
        </p:spPr>
        <p:txBody>
          <a:bodyPr>
            <a:normAutofit/>
          </a:bodyPr>
          <a:lstStyle/>
          <a:p>
            <a:r>
              <a:rPr lang="en-US" sz="2200" b="1" dirty="0">
                <a:solidFill>
                  <a:schemeClr val="tx2"/>
                </a:solidFill>
              </a:rPr>
              <a:t>Patents – protect inventions = a discovery or a finding.</a:t>
            </a:r>
          </a:p>
          <a:p>
            <a:pPr lvl="1"/>
            <a:r>
              <a:rPr lang="en-US" sz="2200" dirty="0">
                <a:solidFill>
                  <a:srgbClr val="002060"/>
                </a:solidFill>
              </a:rPr>
              <a:t>Invention must be:</a:t>
            </a:r>
          </a:p>
          <a:p>
            <a:pPr lvl="2"/>
            <a:r>
              <a:rPr lang="en-US" sz="2000" i="1" dirty="0">
                <a:solidFill>
                  <a:schemeClr val="accent1"/>
                </a:solidFill>
              </a:rPr>
              <a:t>Novel </a:t>
            </a:r>
            <a:r>
              <a:rPr lang="en-US" sz="2000" dirty="0">
                <a:solidFill>
                  <a:schemeClr val="accent1"/>
                </a:solidFill>
              </a:rPr>
              <a:t>–  new – not known before; not a product of nature;</a:t>
            </a:r>
          </a:p>
          <a:p>
            <a:pPr lvl="2"/>
            <a:r>
              <a:rPr lang="en-US" sz="2000" i="1" dirty="0">
                <a:solidFill>
                  <a:schemeClr val="accent1"/>
                </a:solidFill>
              </a:rPr>
              <a:t>Useful </a:t>
            </a:r>
            <a:r>
              <a:rPr lang="en-US" sz="2000" dirty="0">
                <a:solidFill>
                  <a:schemeClr val="accent1"/>
                </a:solidFill>
              </a:rPr>
              <a:t>– has utility, specific, and credible; and</a:t>
            </a:r>
          </a:p>
          <a:p>
            <a:pPr lvl="2"/>
            <a:r>
              <a:rPr lang="en-US" sz="2000" i="1" dirty="0">
                <a:solidFill>
                  <a:schemeClr val="accent1"/>
                </a:solidFill>
              </a:rPr>
              <a:t>Non-obvious</a:t>
            </a:r>
            <a:r>
              <a:rPr lang="en-US" sz="2000" dirty="0">
                <a:solidFill>
                  <a:schemeClr val="accent1"/>
                </a:solidFill>
              </a:rPr>
              <a:t> – was not obvious to a person having ordinary skill in the area of the invention. </a:t>
            </a:r>
          </a:p>
          <a:p>
            <a:pPr lvl="1"/>
            <a:r>
              <a:rPr lang="en-US" sz="2200" dirty="0">
                <a:solidFill>
                  <a:srgbClr val="002060"/>
                </a:solidFill>
              </a:rPr>
              <a:t>Types of patent applications: provisional, non-provisional (utility), design, and plants.</a:t>
            </a:r>
          </a:p>
          <a:p>
            <a:r>
              <a:rPr lang="en-US" sz="2600" dirty="0">
                <a:solidFill>
                  <a:srgbClr val="002060"/>
                </a:solidFill>
              </a:rPr>
              <a:t>See the U.S. Patent and Trademark Office (USPTO) website for more information:  </a:t>
            </a:r>
          </a:p>
          <a:p>
            <a:pPr marL="457200" lvl="1" indent="0">
              <a:buNone/>
            </a:pPr>
            <a:r>
              <a:rPr lang="en-US" sz="2200" dirty="0">
                <a:solidFill>
                  <a:schemeClr val="tx2"/>
                </a:solidFill>
              </a:rPr>
              <a:t>	</a:t>
            </a:r>
            <a:r>
              <a:rPr lang="en-US" sz="2200" dirty="0">
                <a:solidFill>
                  <a:schemeClr val="tx2"/>
                </a:solidFill>
                <a:hlinkClick r:id="rId3"/>
              </a:rPr>
              <a:t>http://www.uspto.gov</a:t>
            </a:r>
            <a:endParaRPr lang="en-US" dirty="0">
              <a:solidFill>
                <a:schemeClr val="tx2"/>
              </a:solidFill>
            </a:endParaRPr>
          </a:p>
          <a:p>
            <a:pPr marL="109537" indent="0">
              <a:buNone/>
            </a:pPr>
            <a:endParaRPr lang="en-US" sz="1400" dirty="0"/>
          </a:p>
          <a:p>
            <a:pPr marL="109537" indent="0" algn="r">
              <a:buNone/>
            </a:pPr>
            <a:endParaRPr lang="en-US" sz="1400" dirty="0"/>
          </a:p>
          <a:p>
            <a:pPr marL="109537" indent="0" algn="r">
              <a:buNone/>
            </a:pPr>
            <a:endParaRPr lang="en-US" sz="13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Patents – What Do They Protect?</a:t>
            </a:r>
          </a:p>
        </p:txBody>
      </p:sp>
    </p:spTree>
    <p:extLst>
      <p:ext uri="{BB962C8B-B14F-4D97-AF65-F5344CB8AC3E}">
        <p14:creationId xmlns:p14="http://schemas.microsoft.com/office/powerpoint/2010/main" val="2931937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0BE7A8-8265-4257-9F97-1AB83C9A5D84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61535" y="1825625"/>
            <a:ext cx="10134600" cy="4388908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Can be anything new and useful:</a:t>
            </a:r>
          </a:p>
          <a:p>
            <a:pPr lvl="1"/>
            <a:r>
              <a:rPr lang="en-US" sz="2200" dirty="0">
                <a:solidFill>
                  <a:srgbClr val="002060"/>
                </a:solidFill>
              </a:rPr>
              <a:t>Processes (process, act or method, and primarily includes industrial or technical processes);</a:t>
            </a:r>
          </a:p>
          <a:p>
            <a:pPr lvl="1"/>
            <a:endParaRPr lang="en-US" sz="1000" dirty="0">
              <a:solidFill>
                <a:srgbClr val="002060"/>
              </a:solidFill>
            </a:endParaRPr>
          </a:p>
          <a:p>
            <a:pPr lvl="1"/>
            <a:r>
              <a:rPr lang="en-US" sz="2200" dirty="0">
                <a:solidFill>
                  <a:srgbClr val="002060"/>
                </a:solidFill>
              </a:rPr>
              <a:t>Machines;</a:t>
            </a:r>
          </a:p>
          <a:p>
            <a:pPr lvl="1"/>
            <a:endParaRPr lang="en-US" sz="1000" dirty="0">
              <a:solidFill>
                <a:srgbClr val="002060"/>
              </a:solidFill>
            </a:endParaRPr>
          </a:p>
          <a:p>
            <a:pPr lvl="1"/>
            <a:r>
              <a:rPr lang="en-US" sz="2200" dirty="0">
                <a:solidFill>
                  <a:srgbClr val="002060"/>
                </a:solidFill>
              </a:rPr>
              <a:t>Articles that are manufactured;</a:t>
            </a:r>
          </a:p>
          <a:p>
            <a:pPr lvl="1"/>
            <a:endParaRPr lang="en-US" sz="1000" dirty="0">
              <a:solidFill>
                <a:srgbClr val="002060"/>
              </a:solidFill>
            </a:endParaRPr>
          </a:p>
          <a:p>
            <a:pPr lvl="1"/>
            <a:r>
              <a:rPr lang="en-US" sz="2200" dirty="0">
                <a:solidFill>
                  <a:srgbClr val="002060"/>
                </a:solidFill>
              </a:rPr>
              <a:t>Compositions of matter; or</a:t>
            </a:r>
          </a:p>
          <a:p>
            <a:pPr lvl="1"/>
            <a:endParaRPr lang="en-US" sz="1000" dirty="0">
              <a:solidFill>
                <a:srgbClr val="002060"/>
              </a:solidFill>
            </a:endParaRPr>
          </a:p>
          <a:p>
            <a:pPr lvl="1"/>
            <a:r>
              <a:rPr lang="en-US" sz="2200" dirty="0">
                <a:solidFill>
                  <a:srgbClr val="002060"/>
                </a:solidFill>
              </a:rPr>
              <a:t>Any new and useful improvement of the above (derivative).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Patents – What is Patentable?</a:t>
            </a:r>
          </a:p>
        </p:txBody>
      </p:sp>
    </p:spTree>
    <p:extLst>
      <p:ext uri="{BB962C8B-B14F-4D97-AF65-F5344CB8AC3E}">
        <p14:creationId xmlns:p14="http://schemas.microsoft.com/office/powerpoint/2010/main" val="643305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0BE7A8-8265-4257-9F97-1AB83C9A5D84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53066" y="1825625"/>
            <a:ext cx="10100733" cy="438890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b="1" dirty="0">
                <a:solidFill>
                  <a:schemeClr val="tx2"/>
                </a:solidFill>
              </a:rPr>
              <a:t>Patent Protection (Rights):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002060"/>
                </a:solidFill>
              </a:rPr>
              <a:t>the </a:t>
            </a:r>
            <a:r>
              <a:rPr lang="en-US" sz="2000" i="1" dirty="0">
                <a:solidFill>
                  <a:srgbClr val="002060"/>
                </a:solidFill>
              </a:rPr>
              <a:t>right to exclude others </a:t>
            </a:r>
            <a:r>
              <a:rPr lang="en-US" sz="2000" dirty="0">
                <a:solidFill>
                  <a:srgbClr val="002060"/>
                </a:solidFill>
              </a:rPr>
              <a:t>from making, using, offering for sale or selling the invention throughout the United States, or importing the invention into the United States and its territories and possessions.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r>
              <a:rPr lang="en-US" sz="2200" b="1" dirty="0">
                <a:solidFill>
                  <a:schemeClr val="tx2"/>
                </a:solidFill>
              </a:rPr>
              <a:t>Patents – 20 years from earliest priority filing claimed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002060"/>
                </a:solidFill>
              </a:rPr>
              <a:t>Terms may be extended for certain pharmaceuticals and for certain circumstances as provided by law.</a:t>
            </a:r>
          </a:p>
          <a:p>
            <a:pPr lvl="2">
              <a:lnSpc>
                <a:spcPct val="90000"/>
              </a:lnSpc>
            </a:pPr>
            <a:r>
              <a:rPr lang="en-US" sz="1800" dirty="0">
                <a:solidFill>
                  <a:srgbClr val="002060"/>
                </a:solidFill>
              </a:rPr>
              <a:t>Delays by the USPTO in issuance of patent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Patents – Rights &amp; Terms</a:t>
            </a:r>
          </a:p>
        </p:txBody>
      </p:sp>
    </p:spTree>
    <p:extLst>
      <p:ext uri="{BB962C8B-B14F-4D97-AF65-F5344CB8AC3E}">
        <p14:creationId xmlns:p14="http://schemas.microsoft.com/office/powerpoint/2010/main" val="2971717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0BE7A8-8265-4257-9F97-1AB83C9A5D84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61533" y="1825624"/>
            <a:ext cx="10100733" cy="4397375"/>
          </a:xfrm>
        </p:spPr>
        <p:txBody>
          <a:bodyPr>
            <a:noAutofit/>
          </a:bodyPr>
          <a:lstStyle/>
          <a:p>
            <a:r>
              <a:rPr lang="en-US" sz="2200" b="1" dirty="0">
                <a:solidFill>
                  <a:schemeClr val="tx2"/>
                </a:solidFill>
              </a:rPr>
              <a:t>Not an idea or suggestion.</a:t>
            </a:r>
          </a:p>
          <a:p>
            <a:endParaRPr lang="en-US" sz="1000" b="1" dirty="0">
              <a:solidFill>
                <a:schemeClr val="tx2"/>
              </a:solidFill>
            </a:endParaRPr>
          </a:p>
          <a:p>
            <a:r>
              <a:rPr lang="en-US" sz="2200" b="1" dirty="0">
                <a:solidFill>
                  <a:schemeClr val="tx2"/>
                </a:solidFill>
              </a:rPr>
              <a:t>Extensive data is not required but good to have.</a:t>
            </a:r>
          </a:p>
          <a:p>
            <a:endParaRPr lang="en-US" sz="1000" b="1" dirty="0">
              <a:solidFill>
                <a:schemeClr val="tx2"/>
              </a:solidFill>
            </a:endParaRPr>
          </a:p>
          <a:p>
            <a:r>
              <a:rPr lang="en-US" sz="2200" b="1" dirty="0">
                <a:solidFill>
                  <a:schemeClr val="tx2"/>
                </a:solidFill>
              </a:rPr>
              <a:t>A patent specification with claims describing the metes and bounds of the invention to be protected.</a:t>
            </a:r>
          </a:p>
          <a:p>
            <a:endParaRPr lang="en-US" sz="1000" b="1" dirty="0">
              <a:solidFill>
                <a:schemeClr val="tx2"/>
              </a:solidFill>
            </a:endParaRPr>
          </a:p>
          <a:p>
            <a:r>
              <a:rPr lang="en-US" sz="2200" b="1" dirty="0">
                <a:solidFill>
                  <a:schemeClr val="tx2"/>
                </a:solidFill>
              </a:rPr>
              <a:t>Usually diagrams are included.</a:t>
            </a:r>
          </a:p>
          <a:p>
            <a:endParaRPr lang="en-US" sz="1000" b="1" dirty="0">
              <a:solidFill>
                <a:schemeClr val="tx2"/>
              </a:solidFill>
            </a:endParaRPr>
          </a:p>
          <a:p>
            <a:r>
              <a:rPr lang="en-US" sz="2200" b="1" dirty="0">
                <a:solidFill>
                  <a:schemeClr val="tx2"/>
                </a:solidFill>
              </a:rPr>
              <a:t>Additional supporting data can be submitted later during patent prosecution.</a:t>
            </a:r>
          </a:p>
          <a:p>
            <a:endParaRPr lang="en-US" sz="1000" b="1" dirty="0">
              <a:solidFill>
                <a:schemeClr val="tx2"/>
              </a:solidFill>
            </a:endParaRPr>
          </a:p>
          <a:p>
            <a:r>
              <a:rPr lang="en-US" sz="2200" b="1" dirty="0">
                <a:solidFill>
                  <a:schemeClr val="tx2"/>
                </a:solidFill>
              </a:rPr>
              <a:t>Usual length of patent prosecution = 3 years; $40-60K+ (costs and attorneys fees).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Patents – Utility Application</a:t>
            </a:r>
          </a:p>
        </p:txBody>
      </p:sp>
    </p:spTree>
    <p:extLst>
      <p:ext uri="{BB962C8B-B14F-4D97-AF65-F5344CB8AC3E}">
        <p14:creationId xmlns:p14="http://schemas.microsoft.com/office/powerpoint/2010/main" val="3332676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F7FCD"/>
      </a:accent1>
      <a:accent2>
        <a:srgbClr val="0B5F99"/>
      </a:accent2>
      <a:accent3>
        <a:srgbClr val="BFBFBF"/>
      </a:accent3>
      <a:accent4>
        <a:srgbClr val="015596"/>
      </a:accent4>
      <a:accent5>
        <a:srgbClr val="014273"/>
      </a:accent5>
      <a:accent6>
        <a:srgbClr val="073F66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AA4614CBA06C45A70F3463F463C382" ma:contentTypeVersion="2" ma:contentTypeDescription="Create a new document." ma:contentTypeScope="" ma:versionID="fbd3e5a29d384f11faf8cb112eaef3c5">
  <xsd:schema xmlns:xsd="http://www.w3.org/2001/XMLSchema" xmlns:xs="http://www.w3.org/2001/XMLSchema" xmlns:p="http://schemas.microsoft.com/office/2006/metadata/properties" xmlns:ns2="38f7a09f-7f7b-4855-aed2-ad67111d4934" targetNamespace="http://schemas.microsoft.com/office/2006/metadata/properties" ma:root="true" ma:fieldsID="635add2a047b4e3f79eb431b671f596e" ns2:_="">
    <xsd:import namespace="38f7a09f-7f7b-4855-aed2-ad67111d49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f7a09f-7f7b-4855-aed2-ad67111d49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17E49AB-0A63-46E4-A210-84448DF21B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f7a09f-7f7b-4855-aed2-ad67111d49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49270E1-7ED0-41CA-854D-9EB7543073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663D9E-F57E-4779-AA8D-DCC76D716388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38f7a09f-7f7b-4855-aed2-ad67111d4934"/>
    <ds:schemaRef ds:uri="http://schemas.microsoft.com/office/2006/documentManagement/typ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1036</TotalTime>
  <Words>2830</Words>
  <Application>Microsoft Office PowerPoint</Application>
  <PresentationFormat>Widescreen</PresentationFormat>
  <Paragraphs>363</Paragraphs>
  <Slides>35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Arial Black</vt:lpstr>
      <vt:lpstr>Calibri</vt:lpstr>
      <vt:lpstr>Calibri Light</vt:lpstr>
      <vt:lpstr>Century Gothic</vt:lpstr>
      <vt:lpstr>Times New Roman</vt:lpstr>
      <vt:lpstr>Wingdings</vt:lpstr>
      <vt:lpstr>Office Theme</vt:lpstr>
      <vt:lpstr>Intellectual Property:  Understanding Requirements, Rights, &amp; Recipient Responsibilities</vt:lpstr>
      <vt:lpstr>Objectives</vt:lpstr>
      <vt:lpstr>Resources….</vt:lpstr>
      <vt:lpstr>Technology Transfer Goals</vt:lpstr>
      <vt:lpstr>What is Intellectual Property?</vt:lpstr>
      <vt:lpstr>Patents – What Do They Protect?</vt:lpstr>
      <vt:lpstr>Patents – What is Patentable?</vt:lpstr>
      <vt:lpstr>Patents – Rights &amp; Terms</vt:lpstr>
      <vt:lpstr>Patents – Utility Application</vt:lpstr>
      <vt:lpstr>Issuance of a Patent</vt:lpstr>
      <vt:lpstr>What Information is Included in an Issued Patent?</vt:lpstr>
      <vt:lpstr>Patents Issued to NIH Contractors Citing NIH Funding</vt:lpstr>
      <vt:lpstr>Patents: Losing Rights through  Public Disclosure</vt:lpstr>
      <vt:lpstr>Patents: Protecting Rights through  Public Disclosure</vt:lpstr>
      <vt:lpstr>Patents: Protecting Rights through  Public Disclosure</vt:lpstr>
      <vt:lpstr>Freedom Of Information Act (FOIA) – Safeguarding Grant Application Information &amp; Inventions</vt:lpstr>
      <vt:lpstr>Bayh-Dole Act and Regulations</vt:lpstr>
      <vt:lpstr>Bayh-Dole Act: Federal Funding Agreements</vt:lpstr>
      <vt:lpstr>Bayh-Dole Act: Invention Definitions</vt:lpstr>
      <vt:lpstr>Invention Reporting Requirements of NIH Grantees and Contractors</vt:lpstr>
      <vt:lpstr>Bayh-Dole: Compliance Requirements</vt:lpstr>
      <vt:lpstr>Bayh-Dole Act: Government Rights</vt:lpstr>
      <vt:lpstr>Bayh-Dole Act: Government Use License</vt:lpstr>
      <vt:lpstr>Conditions When the Government May Obtain Title</vt:lpstr>
      <vt:lpstr>Bayh-Dole Act: Subawardee Has Bayh-Dole Rights</vt:lpstr>
      <vt:lpstr>What is iEdison?</vt:lpstr>
      <vt:lpstr>Where does iEdison fit in the Award Process?</vt:lpstr>
      <vt:lpstr>Recipient Process</vt:lpstr>
      <vt:lpstr>Bayh-Dole Act: Four Types of Waivers  </vt:lpstr>
      <vt:lpstr>NIH Waiver Process The Big Picture</vt:lpstr>
      <vt:lpstr>Select Data Issues</vt:lpstr>
      <vt:lpstr>Select Data Issues (continued)</vt:lpstr>
      <vt:lpstr>Our next session will cover</vt:lpstr>
      <vt:lpstr>Questions?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Intellectual Property: Understanding Requirements, Rights, and Recipient Responsibilities</dc:title>
  <dc:creator>Kathy Chen</dc:creator>
  <cp:lastModifiedBy>Cummins, Sheri (NIH/OD) [E]</cp:lastModifiedBy>
  <cp:revision>69</cp:revision>
  <dcterms:created xsi:type="dcterms:W3CDTF">2018-01-29T16:47:27Z</dcterms:created>
  <dcterms:modified xsi:type="dcterms:W3CDTF">2020-10-29T16:43:44Z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0x01010048AA4614CBA06C45A70F3463F463C382</vt:lpwstr>
  </property>
</Properties>
</file>