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8" r:id="rId5"/>
    <p:sldId id="270" r:id="rId6"/>
    <p:sldId id="289" r:id="rId7"/>
    <p:sldId id="285" r:id="rId8"/>
    <p:sldId id="286" r:id="rId9"/>
    <p:sldId id="288" r:id="rId10"/>
    <p:sldId id="300" r:id="rId11"/>
    <p:sldId id="293" r:id="rId12"/>
    <p:sldId id="295" r:id="rId13"/>
    <p:sldId id="299" r:id="rId14"/>
    <p:sldId id="287" r:id="rId15"/>
    <p:sldId id="290" r:id="rId16"/>
    <p:sldId id="291" r:id="rId17"/>
    <p:sldId id="298" r:id="rId18"/>
    <p:sldId id="292" r:id="rId19"/>
    <p:sldId id="294" r:id="rId20"/>
    <p:sldId id="29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58A"/>
    <a:srgbClr val="F58344"/>
    <a:srgbClr val="126BB4"/>
    <a:srgbClr val="0F7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54" autoAdjust="0"/>
  </p:normalViewPr>
  <p:slideViewPr>
    <p:cSldViewPr snapToGrid="0">
      <p:cViewPr varScale="1">
        <p:scale>
          <a:sx n="89" d="100"/>
          <a:sy n="89" d="100"/>
        </p:scale>
        <p:origin x="120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5" y="7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CA3591-8C13-4E94-AC01-62C9CF5C6197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E1CA23-3702-4A08-83B8-3E03825FCEAE}">
      <dgm:prSet phldrT="[Text]" custT="1"/>
      <dgm:spPr/>
      <dgm:t>
        <a:bodyPr/>
        <a:lstStyle/>
        <a:p>
          <a:r>
            <a:rPr lang="en-US" sz="2000" b="1" dirty="0"/>
            <a:t>Statute</a:t>
          </a:r>
        </a:p>
      </dgm:t>
    </dgm:pt>
    <dgm:pt modelId="{7CD9E3D6-5B8B-4569-8004-08FAF87E80B4}" type="parTrans" cxnId="{5B222670-24C8-4E47-AD0A-E2A5A267FAC0}">
      <dgm:prSet/>
      <dgm:spPr/>
      <dgm:t>
        <a:bodyPr/>
        <a:lstStyle/>
        <a:p>
          <a:endParaRPr lang="en-US"/>
        </a:p>
      </dgm:t>
    </dgm:pt>
    <dgm:pt modelId="{CE2C6CF2-67EB-4569-B77D-5795B3599EBA}" type="sibTrans" cxnId="{5B222670-24C8-4E47-AD0A-E2A5A267FAC0}">
      <dgm:prSet/>
      <dgm:spPr/>
      <dgm:t>
        <a:bodyPr/>
        <a:lstStyle/>
        <a:p>
          <a:endParaRPr lang="en-US"/>
        </a:p>
      </dgm:t>
    </dgm:pt>
    <dgm:pt modelId="{51C8AA67-C280-4BAE-9BFA-493F7F453C83}">
      <dgm:prSet phldrT="[Text]" custT="1"/>
      <dgm:spPr/>
      <dgm:t>
        <a:bodyPr/>
        <a:lstStyle/>
        <a:p>
          <a:r>
            <a:rPr lang="en-US" sz="1800" dirty="0"/>
            <a:t>Legislation</a:t>
          </a:r>
        </a:p>
      </dgm:t>
    </dgm:pt>
    <dgm:pt modelId="{7A071910-DF90-4C8F-8211-5D54C44F358E}" type="parTrans" cxnId="{B952D933-2367-4924-8C71-9109E7F3087C}">
      <dgm:prSet/>
      <dgm:spPr/>
      <dgm:t>
        <a:bodyPr/>
        <a:lstStyle/>
        <a:p>
          <a:endParaRPr lang="en-US"/>
        </a:p>
      </dgm:t>
    </dgm:pt>
    <dgm:pt modelId="{E395BEF7-AE05-4ED7-ADD9-E97063A7DC87}" type="sibTrans" cxnId="{B952D933-2367-4924-8C71-9109E7F3087C}">
      <dgm:prSet/>
      <dgm:spPr/>
      <dgm:t>
        <a:bodyPr/>
        <a:lstStyle/>
        <a:p>
          <a:endParaRPr lang="en-US"/>
        </a:p>
      </dgm:t>
    </dgm:pt>
    <dgm:pt modelId="{F291CC68-7A4F-48E6-80DC-D6D5FA2B1165}">
      <dgm:prSet phldrT="[Text]" custT="1"/>
      <dgm:spPr/>
      <dgm:t>
        <a:bodyPr/>
        <a:lstStyle/>
        <a:p>
          <a:r>
            <a:rPr lang="en-US" sz="1800"/>
            <a:t>No deviations, all must comply with law</a:t>
          </a:r>
          <a:endParaRPr lang="en-US" sz="1500" dirty="0"/>
        </a:p>
      </dgm:t>
    </dgm:pt>
    <dgm:pt modelId="{F415864C-5210-414A-B8C4-8107C34EF5C5}" type="parTrans" cxnId="{0151E403-5D41-4808-8556-B40749E9454E}">
      <dgm:prSet/>
      <dgm:spPr/>
      <dgm:t>
        <a:bodyPr/>
        <a:lstStyle/>
        <a:p>
          <a:endParaRPr lang="en-US"/>
        </a:p>
      </dgm:t>
    </dgm:pt>
    <dgm:pt modelId="{088C5975-674B-4F5E-A63C-BCF37CBF8D2F}" type="sibTrans" cxnId="{0151E403-5D41-4808-8556-B40749E9454E}">
      <dgm:prSet/>
      <dgm:spPr/>
      <dgm:t>
        <a:bodyPr/>
        <a:lstStyle/>
        <a:p>
          <a:endParaRPr lang="en-US"/>
        </a:p>
      </dgm:t>
    </dgm:pt>
    <dgm:pt modelId="{D1F9DA11-7F05-4252-836F-4DB225DB6870}">
      <dgm:prSet phldrT="[Text]" custT="1"/>
      <dgm:spPr/>
      <dgm:t>
        <a:bodyPr/>
        <a:lstStyle/>
        <a:p>
          <a:r>
            <a:rPr lang="en-US" sz="2000" b="1" dirty="0"/>
            <a:t>Regulation</a:t>
          </a:r>
          <a:endParaRPr lang="en-US" sz="1900" b="1" dirty="0"/>
        </a:p>
      </dgm:t>
    </dgm:pt>
    <dgm:pt modelId="{ECFDC042-D7C7-48C9-B677-EAAFD2961E01}" type="parTrans" cxnId="{46D55B0D-C87E-4A2A-903B-48FEB1730CFB}">
      <dgm:prSet/>
      <dgm:spPr/>
      <dgm:t>
        <a:bodyPr/>
        <a:lstStyle/>
        <a:p>
          <a:endParaRPr lang="en-US"/>
        </a:p>
      </dgm:t>
    </dgm:pt>
    <dgm:pt modelId="{109A6BD8-4A46-45F7-B9F9-0999E22865A0}" type="sibTrans" cxnId="{46D55B0D-C87E-4A2A-903B-48FEB1730CFB}">
      <dgm:prSet/>
      <dgm:spPr/>
      <dgm:t>
        <a:bodyPr/>
        <a:lstStyle/>
        <a:p>
          <a:endParaRPr lang="en-US"/>
        </a:p>
      </dgm:t>
    </dgm:pt>
    <dgm:pt modelId="{D59DFDC1-A381-47F2-AB15-2C2ABD4B31C7}">
      <dgm:prSet phldrT="[Text]" custT="1"/>
      <dgm:spPr/>
      <dgm:t>
        <a:bodyPr/>
        <a:lstStyle/>
        <a:p>
          <a:r>
            <a:rPr lang="en-US" sz="1800" dirty="0"/>
            <a:t>2 CFR 200</a:t>
          </a:r>
        </a:p>
      </dgm:t>
    </dgm:pt>
    <dgm:pt modelId="{EBB99E45-5504-4FEE-9DA6-FB1AEA600863}" type="parTrans" cxnId="{8756954B-6D74-4456-BA33-BC5832CB436E}">
      <dgm:prSet/>
      <dgm:spPr/>
      <dgm:t>
        <a:bodyPr/>
        <a:lstStyle/>
        <a:p>
          <a:endParaRPr lang="en-US"/>
        </a:p>
      </dgm:t>
    </dgm:pt>
    <dgm:pt modelId="{D8459D09-1535-423B-AA22-D293AC8FD1EF}" type="sibTrans" cxnId="{8756954B-6D74-4456-BA33-BC5832CB436E}">
      <dgm:prSet/>
      <dgm:spPr/>
      <dgm:t>
        <a:bodyPr/>
        <a:lstStyle/>
        <a:p>
          <a:endParaRPr lang="en-US"/>
        </a:p>
      </dgm:t>
    </dgm:pt>
    <dgm:pt modelId="{3E12219F-E697-4251-90BE-85883A97299B}">
      <dgm:prSet phldrT="[Text]" custT="1"/>
      <dgm:spPr/>
      <dgm:t>
        <a:bodyPr/>
        <a:lstStyle/>
        <a:p>
          <a:r>
            <a:rPr lang="en-US" sz="1800" dirty="0"/>
            <a:t>HHS Implements at 45 CFR 75</a:t>
          </a:r>
        </a:p>
      </dgm:t>
    </dgm:pt>
    <dgm:pt modelId="{8F6DF0AD-6B89-4E0D-BAEA-4C5BAB959D49}" type="parTrans" cxnId="{06189A44-4081-446B-AAAF-CE5BC120BA73}">
      <dgm:prSet/>
      <dgm:spPr/>
      <dgm:t>
        <a:bodyPr/>
        <a:lstStyle/>
        <a:p>
          <a:endParaRPr lang="en-US"/>
        </a:p>
      </dgm:t>
    </dgm:pt>
    <dgm:pt modelId="{44E72A92-5915-4BE4-969E-51504D3A6FE4}" type="sibTrans" cxnId="{06189A44-4081-446B-AAAF-CE5BC120BA73}">
      <dgm:prSet/>
      <dgm:spPr/>
      <dgm:t>
        <a:bodyPr/>
        <a:lstStyle/>
        <a:p>
          <a:endParaRPr lang="en-US"/>
        </a:p>
      </dgm:t>
    </dgm:pt>
    <dgm:pt modelId="{B4C4BB88-EE39-43FD-B797-7A911CF2CE39}">
      <dgm:prSet phldrT="[Text]" custT="1"/>
      <dgm:spPr/>
      <dgm:t>
        <a:bodyPr/>
        <a:lstStyle/>
        <a:p>
          <a:r>
            <a:rPr lang="en-US" sz="2000" b="1" dirty="0"/>
            <a:t>HHS Policy</a:t>
          </a:r>
        </a:p>
      </dgm:t>
    </dgm:pt>
    <dgm:pt modelId="{0D9876CA-C92E-4489-867C-755E45B02BF5}" type="parTrans" cxnId="{316C3E18-28DA-4CEF-B877-13BA5AA4A8D6}">
      <dgm:prSet/>
      <dgm:spPr/>
      <dgm:t>
        <a:bodyPr/>
        <a:lstStyle/>
        <a:p>
          <a:endParaRPr lang="en-US"/>
        </a:p>
      </dgm:t>
    </dgm:pt>
    <dgm:pt modelId="{63264D20-A3B3-4B58-8267-2DDC2713B0E4}" type="sibTrans" cxnId="{316C3E18-28DA-4CEF-B877-13BA5AA4A8D6}">
      <dgm:prSet/>
      <dgm:spPr/>
      <dgm:t>
        <a:bodyPr/>
        <a:lstStyle/>
        <a:p>
          <a:endParaRPr lang="en-US"/>
        </a:p>
      </dgm:t>
    </dgm:pt>
    <dgm:pt modelId="{BFD53ECD-14EE-4E09-83A7-93CF6A9D46AE}">
      <dgm:prSet phldrT="[Text]" custT="1"/>
      <dgm:spPr/>
      <dgm:t>
        <a:bodyPr/>
        <a:lstStyle/>
        <a:p>
          <a:r>
            <a:rPr lang="en-US" sz="1800" dirty="0"/>
            <a:t>HHS Grants Policy Administration Manual (GPAM)</a:t>
          </a:r>
        </a:p>
      </dgm:t>
    </dgm:pt>
    <dgm:pt modelId="{C715D848-49CF-4BBA-8FB2-0B432ED2269F}" type="parTrans" cxnId="{BF4D7E80-E06C-4C0A-BF66-739D1B1100E7}">
      <dgm:prSet/>
      <dgm:spPr/>
      <dgm:t>
        <a:bodyPr/>
        <a:lstStyle/>
        <a:p>
          <a:endParaRPr lang="en-US"/>
        </a:p>
      </dgm:t>
    </dgm:pt>
    <dgm:pt modelId="{3EC4369E-1EF2-44CB-BC75-1A83A226167B}" type="sibTrans" cxnId="{BF4D7E80-E06C-4C0A-BF66-739D1B1100E7}">
      <dgm:prSet/>
      <dgm:spPr/>
      <dgm:t>
        <a:bodyPr/>
        <a:lstStyle/>
        <a:p>
          <a:endParaRPr lang="en-US"/>
        </a:p>
      </dgm:t>
    </dgm:pt>
    <dgm:pt modelId="{DCA9F758-4702-4119-BD4D-9DFF87532BE7}">
      <dgm:prSet phldrT="[Text]" custT="1"/>
      <dgm:spPr/>
      <dgm:t>
        <a:bodyPr/>
        <a:lstStyle/>
        <a:p>
          <a:r>
            <a:rPr lang="en-US" sz="2000" b="1" dirty="0"/>
            <a:t>NIH Policy</a:t>
          </a:r>
        </a:p>
      </dgm:t>
    </dgm:pt>
    <dgm:pt modelId="{305D2622-92E8-4126-8211-9006A2AB1EBC}" type="parTrans" cxnId="{455B8762-4676-4B5E-86A0-67FCDBC224DB}">
      <dgm:prSet/>
      <dgm:spPr/>
      <dgm:t>
        <a:bodyPr/>
        <a:lstStyle/>
        <a:p>
          <a:endParaRPr lang="en-US"/>
        </a:p>
      </dgm:t>
    </dgm:pt>
    <dgm:pt modelId="{521060FF-14EC-4379-992D-0DD54BDA1768}" type="sibTrans" cxnId="{455B8762-4676-4B5E-86A0-67FCDBC224DB}">
      <dgm:prSet/>
      <dgm:spPr/>
      <dgm:t>
        <a:bodyPr/>
        <a:lstStyle/>
        <a:p>
          <a:endParaRPr lang="en-US"/>
        </a:p>
      </dgm:t>
    </dgm:pt>
    <dgm:pt modelId="{61287C8E-C3CD-4601-9555-09BAE86AA079}">
      <dgm:prSet phldrT="[Text]" custT="1"/>
      <dgm:spPr/>
      <dgm:t>
        <a:bodyPr/>
        <a:lstStyle/>
        <a:p>
          <a:r>
            <a:rPr lang="en-US" sz="1800" dirty="0"/>
            <a:t>NIH Grants Administration Manuals implement the HHS GPAM</a:t>
          </a:r>
        </a:p>
      </dgm:t>
    </dgm:pt>
    <dgm:pt modelId="{44705CF8-874C-4002-B5D8-2409F21BEE11}" type="parTrans" cxnId="{7D4EF79E-C9C2-44F0-8ACF-CAC167E6B88F}">
      <dgm:prSet/>
      <dgm:spPr/>
      <dgm:t>
        <a:bodyPr/>
        <a:lstStyle/>
        <a:p>
          <a:endParaRPr lang="en-US"/>
        </a:p>
      </dgm:t>
    </dgm:pt>
    <dgm:pt modelId="{8B4EC72D-C109-41F8-81C3-5D1EDBDACD22}" type="sibTrans" cxnId="{7D4EF79E-C9C2-44F0-8ACF-CAC167E6B88F}">
      <dgm:prSet/>
      <dgm:spPr/>
      <dgm:t>
        <a:bodyPr/>
        <a:lstStyle/>
        <a:p>
          <a:endParaRPr lang="en-US"/>
        </a:p>
      </dgm:t>
    </dgm:pt>
    <dgm:pt modelId="{0A3742FC-E370-4465-9F90-7AA6D3F1E635}">
      <dgm:prSet phldrT="[Text]" custT="1"/>
      <dgm:spPr/>
      <dgm:t>
        <a:bodyPr/>
        <a:lstStyle/>
        <a:p>
          <a:r>
            <a:rPr lang="en-US" sz="1800" dirty="0"/>
            <a:t>NIH Grants Policy Statement</a:t>
          </a:r>
        </a:p>
      </dgm:t>
    </dgm:pt>
    <dgm:pt modelId="{CDCCA858-D761-4CA6-B685-BFE6BC83E43E}" type="parTrans" cxnId="{84AF88BA-90AE-471B-8AAD-979EC1FD7998}">
      <dgm:prSet/>
      <dgm:spPr/>
      <dgm:t>
        <a:bodyPr/>
        <a:lstStyle/>
        <a:p>
          <a:endParaRPr lang="en-US"/>
        </a:p>
      </dgm:t>
    </dgm:pt>
    <dgm:pt modelId="{63E6B937-FC15-44E0-8ADF-7CDDF9525965}" type="sibTrans" cxnId="{84AF88BA-90AE-471B-8AAD-979EC1FD7998}">
      <dgm:prSet/>
      <dgm:spPr/>
      <dgm:t>
        <a:bodyPr/>
        <a:lstStyle/>
        <a:p>
          <a:endParaRPr lang="en-US"/>
        </a:p>
      </dgm:t>
    </dgm:pt>
    <dgm:pt modelId="{C1AA13EA-36EF-41DA-A826-6EC79DD29697}" type="pres">
      <dgm:prSet presAssocID="{43CA3591-8C13-4E94-AC01-62C9CF5C6197}" presName="outerComposite" presStyleCnt="0">
        <dgm:presLayoutVars>
          <dgm:chMax val="5"/>
          <dgm:dir/>
          <dgm:resizeHandles val="exact"/>
        </dgm:presLayoutVars>
      </dgm:prSet>
      <dgm:spPr/>
    </dgm:pt>
    <dgm:pt modelId="{D4F8ACBF-F949-4C69-B911-183B5674D01D}" type="pres">
      <dgm:prSet presAssocID="{43CA3591-8C13-4E94-AC01-62C9CF5C6197}" presName="dummyMaxCanvas" presStyleCnt="0">
        <dgm:presLayoutVars/>
      </dgm:prSet>
      <dgm:spPr/>
    </dgm:pt>
    <dgm:pt modelId="{0C511A5F-F708-48F1-A616-9C7444E8139D}" type="pres">
      <dgm:prSet presAssocID="{43CA3591-8C13-4E94-AC01-62C9CF5C6197}" presName="FourNodes_1" presStyleLbl="node1" presStyleIdx="0" presStyleCnt="4">
        <dgm:presLayoutVars>
          <dgm:bulletEnabled val="1"/>
        </dgm:presLayoutVars>
      </dgm:prSet>
      <dgm:spPr/>
    </dgm:pt>
    <dgm:pt modelId="{87D68F43-CF3E-4A20-857C-178E201514E5}" type="pres">
      <dgm:prSet presAssocID="{43CA3591-8C13-4E94-AC01-62C9CF5C6197}" presName="FourNodes_2" presStyleLbl="node1" presStyleIdx="1" presStyleCnt="4" custLinFactNeighborX="598" custLinFactNeighborY="-2489">
        <dgm:presLayoutVars>
          <dgm:bulletEnabled val="1"/>
        </dgm:presLayoutVars>
      </dgm:prSet>
      <dgm:spPr/>
    </dgm:pt>
    <dgm:pt modelId="{C8DC230F-F0B7-46B3-B9F0-F47AF4D9A2D8}" type="pres">
      <dgm:prSet presAssocID="{43CA3591-8C13-4E94-AC01-62C9CF5C6197}" presName="FourNodes_3" presStyleLbl="node1" presStyleIdx="2" presStyleCnt="4">
        <dgm:presLayoutVars>
          <dgm:bulletEnabled val="1"/>
        </dgm:presLayoutVars>
      </dgm:prSet>
      <dgm:spPr/>
    </dgm:pt>
    <dgm:pt modelId="{666D1C07-D012-4FD5-8CD8-1793E24206CD}" type="pres">
      <dgm:prSet presAssocID="{43CA3591-8C13-4E94-AC01-62C9CF5C6197}" presName="FourNodes_4" presStyleLbl="node1" presStyleIdx="3" presStyleCnt="4">
        <dgm:presLayoutVars>
          <dgm:bulletEnabled val="1"/>
        </dgm:presLayoutVars>
      </dgm:prSet>
      <dgm:spPr/>
    </dgm:pt>
    <dgm:pt modelId="{7167E7D5-00A1-4DC9-A334-6045659B81B1}" type="pres">
      <dgm:prSet presAssocID="{43CA3591-8C13-4E94-AC01-62C9CF5C6197}" presName="FourConn_1-2" presStyleLbl="fgAccFollowNode1" presStyleIdx="0" presStyleCnt="3">
        <dgm:presLayoutVars>
          <dgm:bulletEnabled val="1"/>
        </dgm:presLayoutVars>
      </dgm:prSet>
      <dgm:spPr/>
    </dgm:pt>
    <dgm:pt modelId="{C622EA21-011D-4262-BBD2-8CD34FAF8A53}" type="pres">
      <dgm:prSet presAssocID="{43CA3591-8C13-4E94-AC01-62C9CF5C6197}" presName="FourConn_2-3" presStyleLbl="fgAccFollowNode1" presStyleIdx="1" presStyleCnt="3">
        <dgm:presLayoutVars>
          <dgm:bulletEnabled val="1"/>
        </dgm:presLayoutVars>
      </dgm:prSet>
      <dgm:spPr/>
    </dgm:pt>
    <dgm:pt modelId="{9D864D67-646D-4FCE-A7B8-D967EA9CA9AF}" type="pres">
      <dgm:prSet presAssocID="{43CA3591-8C13-4E94-AC01-62C9CF5C6197}" presName="FourConn_3-4" presStyleLbl="fgAccFollowNode1" presStyleIdx="2" presStyleCnt="3">
        <dgm:presLayoutVars>
          <dgm:bulletEnabled val="1"/>
        </dgm:presLayoutVars>
      </dgm:prSet>
      <dgm:spPr/>
    </dgm:pt>
    <dgm:pt modelId="{EE5180F3-CF35-4F43-9F08-52B90F7411C0}" type="pres">
      <dgm:prSet presAssocID="{43CA3591-8C13-4E94-AC01-62C9CF5C6197}" presName="FourNodes_1_text" presStyleLbl="node1" presStyleIdx="3" presStyleCnt="4">
        <dgm:presLayoutVars>
          <dgm:bulletEnabled val="1"/>
        </dgm:presLayoutVars>
      </dgm:prSet>
      <dgm:spPr/>
    </dgm:pt>
    <dgm:pt modelId="{97AD21CA-9CED-454D-B22A-5B7675EA5784}" type="pres">
      <dgm:prSet presAssocID="{43CA3591-8C13-4E94-AC01-62C9CF5C6197}" presName="FourNodes_2_text" presStyleLbl="node1" presStyleIdx="3" presStyleCnt="4">
        <dgm:presLayoutVars>
          <dgm:bulletEnabled val="1"/>
        </dgm:presLayoutVars>
      </dgm:prSet>
      <dgm:spPr/>
    </dgm:pt>
    <dgm:pt modelId="{EF26583F-5F33-4915-8E3F-C438EEB6EF20}" type="pres">
      <dgm:prSet presAssocID="{43CA3591-8C13-4E94-AC01-62C9CF5C6197}" presName="FourNodes_3_text" presStyleLbl="node1" presStyleIdx="3" presStyleCnt="4">
        <dgm:presLayoutVars>
          <dgm:bulletEnabled val="1"/>
        </dgm:presLayoutVars>
      </dgm:prSet>
      <dgm:spPr/>
    </dgm:pt>
    <dgm:pt modelId="{547012DE-A5B9-406D-A470-87C00979D8D9}" type="pres">
      <dgm:prSet presAssocID="{43CA3591-8C13-4E94-AC01-62C9CF5C619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151E403-5D41-4808-8556-B40749E9454E}" srcId="{10E1CA23-3702-4A08-83B8-3E03825FCEAE}" destId="{F291CC68-7A4F-48E6-80DC-D6D5FA2B1165}" srcOrd="1" destOrd="0" parTransId="{F415864C-5210-414A-B8C4-8107C34EF5C5}" sibTransId="{088C5975-674B-4F5E-A63C-BCF37CBF8D2F}"/>
    <dgm:cxn modelId="{2043DA04-10EA-4E16-AC82-452D57A81152}" type="presOf" srcId="{0A3742FC-E370-4465-9F90-7AA6D3F1E635}" destId="{547012DE-A5B9-406D-A470-87C00979D8D9}" srcOrd="1" destOrd="2" presId="urn:microsoft.com/office/officeart/2005/8/layout/vProcess5"/>
    <dgm:cxn modelId="{9D36B307-B01F-4255-A813-E743A0E9E245}" type="presOf" srcId="{63264D20-A3B3-4B58-8267-2DDC2713B0E4}" destId="{9D864D67-646D-4FCE-A7B8-D967EA9CA9AF}" srcOrd="0" destOrd="0" presId="urn:microsoft.com/office/officeart/2005/8/layout/vProcess5"/>
    <dgm:cxn modelId="{0E2B3508-1F3D-4B73-94AA-C9C338D29BBF}" type="presOf" srcId="{10E1CA23-3702-4A08-83B8-3E03825FCEAE}" destId="{0C511A5F-F708-48F1-A616-9C7444E8139D}" srcOrd="0" destOrd="0" presId="urn:microsoft.com/office/officeart/2005/8/layout/vProcess5"/>
    <dgm:cxn modelId="{46D55B0D-C87E-4A2A-903B-48FEB1730CFB}" srcId="{43CA3591-8C13-4E94-AC01-62C9CF5C6197}" destId="{D1F9DA11-7F05-4252-836F-4DB225DB6870}" srcOrd="1" destOrd="0" parTransId="{ECFDC042-D7C7-48C9-B677-EAAFD2961E01}" sibTransId="{109A6BD8-4A46-45F7-B9F9-0999E22865A0}"/>
    <dgm:cxn modelId="{3D844B17-2B1E-4230-8DC7-E8D88AFD6A3B}" type="presOf" srcId="{CE2C6CF2-67EB-4569-B77D-5795B3599EBA}" destId="{7167E7D5-00A1-4DC9-A334-6045659B81B1}" srcOrd="0" destOrd="0" presId="urn:microsoft.com/office/officeart/2005/8/layout/vProcess5"/>
    <dgm:cxn modelId="{316C3E18-28DA-4CEF-B877-13BA5AA4A8D6}" srcId="{43CA3591-8C13-4E94-AC01-62C9CF5C6197}" destId="{B4C4BB88-EE39-43FD-B797-7A911CF2CE39}" srcOrd="2" destOrd="0" parTransId="{0D9876CA-C92E-4489-867C-755E45B02BF5}" sibTransId="{63264D20-A3B3-4B58-8267-2DDC2713B0E4}"/>
    <dgm:cxn modelId="{E262E131-60CC-407F-B25C-3BC14B64C7AA}" type="presOf" srcId="{DCA9F758-4702-4119-BD4D-9DFF87532BE7}" destId="{547012DE-A5B9-406D-A470-87C00979D8D9}" srcOrd="1" destOrd="0" presId="urn:microsoft.com/office/officeart/2005/8/layout/vProcess5"/>
    <dgm:cxn modelId="{B952D933-2367-4924-8C71-9109E7F3087C}" srcId="{10E1CA23-3702-4A08-83B8-3E03825FCEAE}" destId="{51C8AA67-C280-4BAE-9BFA-493F7F453C83}" srcOrd="0" destOrd="0" parTransId="{7A071910-DF90-4C8F-8211-5D54C44F358E}" sibTransId="{E395BEF7-AE05-4ED7-ADD9-E97063A7DC87}"/>
    <dgm:cxn modelId="{8F204139-BF14-4D3D-AC27-CFE9F360971A}" type="presOf" srcId="{D1F9DA11-7F05-4252-836F-4DB225DB6870}" destId="{87D68F43-CF3E-4A20-857C-178E201514E5}" srcOrd="0" destOrd="0" presId="urn:microsoft.com/office/officeart/2005/8/layout/vProcess5"/>
    <dgm:cxn modelId="{43A8F939-A12A-4FE2-BB5C-A766393C8764}" type="presOf" srcId="{51C8AA67-C280-4BAE-9BFA-493F7F453C83}" destId="{EE5180F3-CF35-4F43-9F08-52B90F7411C0}" srcOrd="1" destOrd="1" presId="urn:microsoft.com/office/officeart/2005/8/layout/vProcess5"/>
    <dgm:cxn modelId="{D6052E5E-5E45-4F4D-8EEC-7438E9398C91}" type="presOf" srcId="{D59DFDC1-A381-47F2-AB15-2C2ABD4B31C7}" destId="{87D68F43-CF3E-4A20-857C-178E201514E5}" srcOrd="0" destOrd="1" presId="urn:microsoft.com/office/officeart/2005/8/layout/vProcess5"/>
    <dgm:cxn modelId="{455B8762-4676-4B5E-86A0-67FCDBC224DB}" srcId="{43CA3591-8C13-4E94-AC01-62C9CF5C6197}" destId="{DCA9F758-4702-4119-BD4D-9DFF87532BE7}" srcOrd="3" destOrd="0" parTransId="{305D2622-92E8-4126-8211-9006A2AB1EBC}" sibTransId="{521060FF-14EC-4379-992D-0DD54BDA1768}"/>
    <dgm:cxn modelId="{06189A44-4081-446B-AAAF-CE5BC120BA73}" srcId="{D1F9DA11-7F05-4252-836F-4DB225DB6870}" destId="{3E12219F-E697-4251-90BE-85883A97299B}" srcOrd="1" destOrd="0" parTransId="{8F6DF0AD-6B89-4E0D-BAEA-4C5BAB959D49}" sibTransId="{44E72A92-5915-4BE4-969E-51504D3A6FE4}"/>
    <dgm:cxn modelId="{F4B29047-F99F-42A3-8A35-49ABD1354EBE}" type="presOf" srcId="{61287C8E-C3CD-4601-9555-09BAE86AA079}" destId="{666D1C07-D012-4FD5-8CD8-1793E24206CD}" srcOrd="0" destOrd="1" presId="urn:microsoft.com/office/officeart/2005/8/layout/vProcess5"/>
    <dgm:cxn modelId="{8756954B-6D74-4456-BA33-BC5832CB436E}" srcId="{D1F9DA11-7F05-4252-836F-4DB225DB6870}" destId="{D59DFDC1-A381-47F2-AB15-2C2ABD4B31C7}" srcOrd="0" destOrd="0" parTransId="{EBB99E45-5504-4FEE-9DA6-FB1AEA600863}" sibTransId="{D8459D09-1535-423B-AA22-D293AC8FD1EF}"/>
    <dgm:cxn modelId="{72F1E24E-0FFE-4790-AEE5-895ACC89F92C}" type="presOf" srcId="{BFD53ECD-14EE-4E09-83A7-93CF6A9D46AE}" destId="{C8DC230F-F0B7-46B3-B9F0-F47AF4D9A2D8}" srcOrd="0" destOrd="1" presId="urn:microsoft.com/office/officeart/2005/8/layout/vProcess5"/>
    <dgm:cxn modelId="{5B222670-24C8-4E47-AD0A-E2A5A267FAC0}" srcId="{43CA3591-8C13-4E94-AC01-62C9CF5C6197}" destId="{10E1CA23-3702-4A08-83B8-3E03825FCEAE}" srcOrd="0" destOrd="0" parTransId="{7CD9E3D6-5B8B-4569-8004-08FAF87E80B4}" sibTransId="{CE2C6CF2-67EB-4569-B77D-5795B3599EBA}"/>
    <dgm:cxn modelId="{704E7F51-156C-453B-B83A-A0F7E7D7C42A}" type="presOf" srcId="{F291CC68-7A4F-48E6-80DC-D6D5FA2B1165}" destId="{EE5180F3-CF35-4F43-9F08-52B90F7411C0}" srcOrd="1" destOrd="2" presId="urn:microsoft.com/office/officeart/2005/8/layout/vProcess5"/>
    <dgm:cxn modelId="{25A16972-EFE2-4916-8FA3-0BE60DCAF65D}" type="presOf" srcId="{D1F9DA11-7F05-4252-836F-4DB225DB6870}" destId="{97AD21CA-9CED-454D-B22A-5B7675EA5784}" srcOrd="1" destOrd="0" presId="urn:microsoft.com/office/officeart/2005/8/layout/vProcess5"/>
    <dgm:cxn modelId="{B8E23876-81F0-4723-B7A1-C48759317287}" type="presOf" srcId="{0A3742FC-E370-4465-9F90-7AA6D3F1E635}" destId="{666D1C07-D012-4FD5-8CD8-1793E24206CD}" srcOrd="0" destOrd="2" presId="urn:microsoft.com/office/officeart/2005/8/layout/vProcess5"/>
    <dgm:cxn modelId="{F6D6B757-71EB-4EEA-AA25-856795A29DBF}" type="presOf" srcId="{61287C8E-C3CD-4601-9555-09BAE86AA079}" destId="{547012DE-A5B9-406D-A470-87C00979D8D9}" srcOrd="1" destOrd="1" presId="urn:microsoft.com/office/officeart/2005/8/layout/vProcess5"/>
    <dgm:cxn modelId="{BF4D7E80-E06C-4C0A-BF66-739D1B1100E7}" srcId="{B4C4BB88-EE39-43FD-B797-7A911CF2CE39}" destId="{BFD53ECD-14EE-4E09-83A7-93CF6A9D46AE}" srcOrd="0" destOrd="0" parTransId="{C715D848-49CF-4BBA-8FB2-0B432ED2269F}" sibTransId="{3EC4369E-1EF2-44CB-BC75-1A83A226167B}"/>
    <dgm:cxn modelId="{9EA1F682-CE8F-4651-B203-C850E2FEA606}" type="presOf" srcId="{43CA3591-8C13-4E94-AC01-62C9CF5C6197}" destId="{C1AA13EA-36EF-41DA-A826-6EC79DD29697}" srcOrd="0" destOrd="0" presId="urn:microsoft.com/office/officeart/2005/8/layout/vProcess5"/>
    <dgm:cxn modelId="{9F2E3784-4433-416E-9183-9543F5CB616A}" type="presOf" srcId="{B4C4BB88-EE39-43FD-B797-7A911CF2CE39}" destId="{C8DC230F-F0B7-46B3-B9F0-F47AF4D9A2D8}" srcOrd="0" destOrd="0" presId="urn:microsoft.com/office/officeart/2005/8/layout/vProcess5"/>
    <dgm:cxn modelId="{C9275286-6C88-4097-9C28-B0F5AAE24DBE}" type="presOf" srcId="{3E12219F-E697-4251-90BE-85883A97299B}" destId="{87D68F43-CF3E-4A20-857C-178E201514E5}" srcOrd="0" destOrd="2" presId="urn:microsoft.com/office/officeart/2005/8/layout/vProcess5"/>
    <dgm:cxn modelId="{826C8289-CF4B-4656-BE42-9E8E982888F7}" type="presOf" srcId="{109A6BD8-4A46-45F7-B9F9-0999E22865A0}" destId="{C622EA21-011D-4262-BBD2-8CD34FAF8A53}" srcOrd="0" destOrd="0" presId="urn:microsoft.com/office/officeart/2005/8/layout/vProcess5"/>
    <dgm:cxn modelId="{F47DEF8F-0717-4B4C-9CA3-5DC54122A8D4}" type="presOf" srcId="{BFD53ECD-14EE-4E09-83A7-93CF6A9D46AE}" destId="{EF26583F-5F33-4915-8E3F-C438EEB6EF20}" srcOrd="1" destOrd="1" presId="urn:microsoft.com/office/officeart/2005/8/layout/vProcess5"/>
    <dgm:cxn modelId="{7D4EF79E-C9C2-44F0-8ACF-CAC167E6B88F}" srcId="{DCA9F758-4702-4119-BD4D-9DFF87532BE7}" destId="{61287C8E-C3CD-4601-9555-09BAE86AA079}" srcOrd="0" destOrd="0" parTransId="{44705CF8-874C-4002-B5D8-2409F21BEE11}" sibTransId="{8B4EC72D-C109-41F8-81C3-5D1EDBDACD22}"/>
    <dgm:cxn modelId="{84AF88BA-90AE-471B-8AAD-979EC1FD7998}" srcId="{DCA9F758-4702-4119-BD4D-9DFF87532BE7}" destId="{0A3742FC-E370-4465-9F90-7AA6D3F1E635}" srcOrd="1" destOrd="0" parTransId="{CDCCA858-D761-4CA6-B685-BFE6BC83E43E}" sibTransId="{63E6B937-FC15-44E0-8ADF-7CDDF9525965}"/>
    <dgm:cxn modelId="{034452CB-5743-4C48-B839-79E34F4622B4}" type="presOf" srcId="{10E1CA23-3702-4A08-83B8-3E03825FCEAE}" destId="{EE5180F3-CF35-4F43-9F08-52B90F7411C0}" srcOrd="1" destOrd="0" presId="urn:microsoft.com/office/officeart/2005/8/layout/vProcess5"/>
    <dgm:cxn modelId="{D9AE75D2-1C55-4B01-9741-D0F913B92A3A}" type="presOf" srcId="{DCA9F758-4702-4119-BD4D-9DFF87532BE7}" destId="{666D1C07-D012-4FD5-8CD8-1793E24206CD}" srcOrd="0" destOrd="0" presId="urn:microsoft.com/office/officeart/2005/8/layout/vProcess5"/>
    <dgm:cxn modelId="{BC5CDBDA-C47E-4D53-85ED-96028528E083}" type="presOf" srcId="{D59DFDC1-A381-47F2-AB15-2C2ABD4B31C7}" destId="{97AD21CA-9CED-454D-B22A-5B7675EA5784}" srcOrd="1" destOrd="1" presId="urn:microsoft.com/office/officeart/2005/8/layout/vProcess5"/>
    <dgm:cxn modelId="{03DE86E3-CB65-40A9-A502-9F35E6725340}" type="presOf" srcId="{51C8AA67-C280-4BAE-9BFA-493F7F453C83}" destId="{0C511A5F-F708-48F1-A616-9C7444E8139D}" srcOrd="0" destOrd="1" presId="urn:microsoft.com/office/officeart/2005/8/layout/vProcess5"/>
    <dgm:cxn modelId="{06457BEB-CAD0-4B22-B33C-50E1D4333FFB}" type="presOf" srcId="{F291CC68-7A4F-48E6-80DC-D6D5FA2B1165}" destId="{0C511A5F-F708-48F1-A616-9C7444E8139D}" srcOrd="0" destOrd="2" presId="urn:microsoft.com/office/officeart/2005/8/layout/vProcess5"/>
    <dgm:cxn modelId="{CFF379EC-D678-4B44-B15A-399E7EA4286D}" type="presOf" srcId="{B4C4BB88-EE39-43FD-B797-7A911CF2CE39}" destId="{EF26583F-5F33-4915-8E3F-C438EEB6EF20}" srcOrd="1" destOrd="0" presId="urn:microsoft.com/office/officeart/2005/8/layout/vProcess5"/>
    <dgm:cxn modelId="{03F381FC-D6EE-4E87-9F85-E740481F9DB6}" type="presOf" srcId="{3E12219F-E697-4251-90BE-85883A97299B}" destId="{97AD21CA-9CED-454D-B22A-5B7675EA5784}" srcOrd="1" destOrd="2" presId="urn:microsoft.com/office/officeart/2005/8/layout/vProcess5"/>
    <dgm:cxn modelId="{B0244420-37BB-430A-BE9A-DA19A2F1F50F}" type="presParOf" srcId="{C1AA13EA-36EF-41DA-A826-6EC79DD29697}" destId="{D4F8ACBF-F949-4C69-B911-183B5674D01D}" srcOrd="0" destOrd="0" presId="urn:microsoft.com/office/officeart/2005/8/layout/vProcess5"/>
    <dgm:cxn modelId="{0BA79A57-780D-467E-A928-81F229E6096E}" type="presParOf" srcId="{C1AA13EA-36EF-41DA-A826-6EC79DD29697}" destId="{0C511A5F-F708-48F1-A616-9C7444E8139D}" srcOrd="1" destOrd="0" presId="urn:microsoft.com/office/officeart/2005/8/layout/vProcess5"/>
    <dgm:cxn modelId="{92496150-0856-46C3-89AB-CE0BAE660DFE}" type="presParOf" srcId="{C1AA13EA-36EF-41DA-A826-6EC79DD29697}" destId="{87D68F43-CF3E-4A20-857C-178E201514E5}" srcOrd="2" destOrd="0" presId="urn:microsoft.com/office/officeart/2005/8/layout/vProcess5"/>
    <dgm:cxn modelId="{3205E00B-0006-4096-A8B0-1A80E767A1F6}" type="presParOf" srcId="{C1AA13EA-36EF-41DA-A826-6EC79DD29697}" destId="{C8DC230F-F0B7-46B3-B9F0-F47AF4D9A2D8}" srcOrd="3" destOrd="0" presId="urn:microsoft.com/office/officeart/2005/8/layout/vProcess5"/>
    <dgm:cxn modelId="{7733AA76-8D21-46D8-8070-8AA8A4173B88}" type="presParOf" srcId="{C1AA13EA-36EF-41DA-A826-6EC79DD29697}" destId="{666D1C07-D012-4FD5-8CD8-1793E24206CD}" srcOrd="4" destOrd="0" presId="urn:microsoft.com/office/officeart/2005/8/layout/vProcess5"/>
    <dgm:cxn modelId="{3E1E1798-41C6-4693-A6D1-EF57335DDE7D}" type="presParOf" srcId="{C1AA13EA-36EF-41DA-A826-6EC79DD29697}" destId="{7167E7D5-00A1-4DC9-A334-6045659B81B1}" srcOrd="5" destOrd="0" presId="urn:microsoft.com/office/officeart/2005/8/layout/vProcess5"/>
    <dgm:cxn modelId="{B775C47D-59A4-4B27-8236-B97B77B44507}" type="presParOf" srcId="{C1AA13EA-36EF-41DA-A826-6EC79DD29697}" destId="{C622EA21-011D-4262-BBD2-8CD34FAF8A53}" srcOrd="6" destOrd="0" presId="urn:microsoft.com/office/officeart/2005/8/layout/vProcess5"/>
    <dgm:cxn modelId="{E52F8389-60CD-4CD7-8E81-0E9CE25D81DE}" type="presParOf" srcId="{C1AA13EA-36EF-41DA-A826-6EC79DD29697}" destId="{9D864D67-646D-4FCE-A7B8-D967EA9CA9AF}" srcOrd="7" destOrd="0" presId="urn:microsoft.com/office/officeart/2005/8/layout/vProcess5"/>
    <dgm:cxn modelId="{2A974F05-7D68-4F0E-8699-25493835C851}" type="presParOf" srcId="{C1AA13EA-36EF-41DA-A826-6EC79DD29697}" destId="{EE5180F3-CF35-4F43-9F08-52B90F7411C0}" srcOrd="8" destOrd="0" presId="urn:microsoft.com/office/officeart/2005/8/layout/vProcess5"/>
    <dgm:cxn modelId="{27712DD8-0CD0-473F-B88D-F87C44B32331}" type="presParOf" srcId="{C1AA13EA-36EF-41DA-A826-6EC79DD29697}" destId="{97AD21CA-9CED-454D-B22A-5B7675EA5784}" srcOrd="9" destOrd="0" presId="urn:microsoft.com/office/officeart/2005/8/layout/vProcess5"/>
    <dgm:cxn modelId="{CC229749-B2E3-40D4-820B-CB3DEDE94BA0}" type="presParOf" srcId="{C1AA13EA-36EF-41DA-A826-6EC79DD29697}" destId="{EF26583F-5F33-4915-8E3F-C438EEB6EF20}" srcOrd="10" destOrd="0" presId="urn:microsoft.com/office/officeart/2005/8/layout/vProcess5"/>
    <dgm:cxn modelId="{DB63965C-7F0A-409B-9B1D-CE975CC27F24}" type="presParOf" srcId="{C1AA13EA-36EF-41DA-A826-6EC79DD29697}" destId="{547012DE-A5B9-406D-A470-87C00979D8D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11A5F-F708-48F1-A616-9C7444E8139D}">
      <dsp:nvSpPr>
        <dsp:cNvPr id="0" name=""/>
        <dsp:cNvSpPr/>
      </dsp:nvSpPr>
      <dsp:spPr>
        <a:xfrm>
          <a:off x="0" y="0"/>
          <a:ext cx="8269539" cy="1050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Statute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Legislation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No deviations, all must comply with law</a:t>
          </a:r>
          <a:endParaRPr lang="en-US" sz="1500" kern="1200" dirty="0"/>
        </a:p>
      </dsp:txBody>
      <dsp:txXfrm>
        <a:off x="30764" y="30764"/>
        <a:ext cx="7047356" cy="988838"/>
      </dsp:txXfrm>
    </dsp:sp>
    <dsp:sp modelId="{87D68F43-CF3E-4A20-857C-178E201514E5}">
      <dsp:nvSpPr>
        <dsp:cNvPr id="0" name=""/>
        <dsp:cNvSpPr/>
      </dsp:nvSpPr>
      <dsp:spPr>
        <a:xfrm>
          <a:off x="742025" y="1215198"/>
          <a:ext cx="8269539" cy="1050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Regulation</a:t>
          </a:r>
          <a:endParaRPr lang="en-US" sz="19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2 CFR 200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HHS Implements at 45 CFR 75</a:t>
          </a:r>
        </a:p>
      </dsp:txBody>
      <dsp:txXfrm>
        <a:off x="772789" y="1245962"/>
        <a:ext cx="6832699" cy="988838"/>
      </dsp:txXfrm>
    </dsp:sp>
    <dsp:sp modelId="{C8DC230F-F0B7-46B3-B9F0-F47AF4D9A2D8}">
      <dsp:nvSpPr>
        <dsp:cNvPr id="0" name=""/>
        <dsp:cNvSpPr/>
      </dsp:nvSpPr>
      <dsp:spPr>
        <a:xfrm>
          <a:off x="1374810" y="2482683"/>
          <a:ext cx="8269539" cy="1050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HHS Policy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HHS Grants Policy Administration Manual (GPAM)</a:t>
          </a:r>
        </a:p>
      </dsp:txBody>
      <dsp:txXfrm>
        <a:off x="1405574" y="2513447"/>
        <a:ext cx="6843036" cy="988838"/>
      </dsp:txXfrm>
    </dsp:sp>
    <dsp:sp modelId="{666D1C07-D012-4FD5-8CD8-1793E24206CD}">
      <dsp:nvSpPr>
        <dsp:cNvPr id="0" name=""/>
        <dsp:cNvSpPr/>
      </dsp:nvSpPr>
      <dsp:spPr>
        <a:xfrm>
          <a:off x="2067384" y="3724025"/>
          <a:ext cx="8269539" cy="1050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NIH Policy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NIH Grants Administration Manuals implement the HHS GPAM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NIH Grants Policy Statement</a:t>
          </a:r>
        </a:p>
      </dsp:txBody>
      <dsp:txXfrm>
        <a:off x="2098148" y="3754789"/>
        <a:ext cx="6832699" cy="988838"/>
      </dsp:txXfrm>
    </dsp:sp>
    <dsp:sp modelId="{7167E7D5-00A1-4DC9-A334-6045659B81B1}">
      <dsp:nvSpPr>
        <dsp:cNvPr id="0" name=""/>
        <dsp:cNvSpPr/>
      </dsp:nvSpPr>
      <dsp:spPr>
        <a:xfrm>
          <a:off x="7586801" y="804485"/>
          <a:ext cx="682738" cy="6827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740417" y="804485"/>
        <a:ext cx="375506" cy="513760"/>
      </dsp:txXfrm>
    </dsp:sp>
    <dsp:sp modelId="{C622EA21-011D-4262-BBD2-8CD34FAF8A53}">
      <dsp:nvSpPr>
        <dsp:cNvPr id="0" name=""/>
        <dsp:cNvSpPr/>
      </dsp:nvSpPr>
      <dsp:spPr>
        <a:xfrm>
          <a:off x="8279375" y="2045826"/>
          <a:ext cx="682738" cy="6827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8432991" y="2045826"/>
        <a:ext cx="375506" cy="513760"/>
      </dsp:txXfrm>
    </dsp:sp>
    <dsp:sp modelId="{9D864D67-646D-4FCE-A7B8-D967EA9CA9AF}">
      <dsp:nvSpPr>
        <dsp:cNvPr id="0" name=""/>
        <dsp:cNvSpPr/>
      </dsp:nvSpPr>
      <dsp:spPr>
        <a:xfrm>
          <a:off x="8961612" y="3287168"/>
          <a:ext cx="682738" cy="68273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9115228" y="3287168"/>
        <a:ext cx="375506" cy="51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A3CAE-3210-497A-856E-9F1FFF2E5D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B6E0D-14E7-44A4-AE54-B2DBA02A12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511-1CF3-47EE-9278-261710F3CD7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9FA1C-265A-4E8C-8F70-125B762221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37F47-D64C-4542-9CD7-4493FEBCD9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C0739-3480-4636-A53C-1F3FFC56D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66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2B5C9-D031-42E1-AD3D-91099F0109D3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E3AEF-7E6A-4520-B66B-268461D89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9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5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2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35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33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35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65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FE3AEF-7E6A-4520-B66B-268461D89E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6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7EECACB3-D0E5-4BAF-86EA-57A4C90FEF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8437" y="6401866"/>
            <a:ext cx="1886553" cy="289272"/>
          </a:xfrm>
          <a:prstGeom prst="rect">
            <a:avLst/>
          </a:prstGeom>
        </p:spPr>
      </p:pic>
      <p:pic>
        <p:nvPicPr>
          <p:cNvPr id="13" name="Health and Human Services logo" descr="Health and Human Services logo&#10;">
            <a:extLst>
              <a:ext uri="{FF2B5EF4-FFF2-40B4-BE49-F238E27FC236}">
                <a16:creationId xmlns:a16="http://schemas.microsoft.com/office/drawing/2014/main" id="{F4F1A1EC-F94B-4D1E-ABBF-0ABB95FE4D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6151" y="6364699"/>
            <a:ext cx="327531" cy="326439"/>
          </a:xfrm>
          <a:prstGeom prst="rect">
            <a:avLst/>
          </a:prstGeom>
        </p:spPr>
      </p:pic>
      <p:sp>
        <p:nvSpPr>
          <p:cNvPr id="4" name="Text Placeholder">
            <a:extLst>
              <a:ext uri="{FF2B5EF4-FFF2-40B4-BE49-F238E27FC236}">
                <a16:creationId xmlns:a16="http://schemas.microsoft.com/office/drawing/2014/main" id="{6123760E-B12C-4F6E-8C50-0C20EC9EFA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9625" y="5821363"/>
            <a:ext cx="10531475" cy="469900"/>
          </a:xfrm>
        </p:spPr>
        <p:txBody>
          <a:bodyPr>
            <a:normAutofit/>
          </a:bodyPr>
          <a:lstStyle>
            <a:lvl1pPr marL="0" indent="0" algn="ctr">
              <a:buNone/>
              <a:defRPr sz="1600" i="1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46BD58E-CB48-4779-A27F-C855898E4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1894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Decorative image" descr="Office of Extramural Research word cloud">
            <a:extLst>
              <a:ext uri="{FF2B5EF4-FFF2-40B4-BE49-F238E27FC236}">
                <a16:creationId xmlns:a16="http://schemas.microsoft.com/office/drawing/2014/main" id="{003825E5-7CA5-4F43-9318-BA6BB3C4C2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811"/>
          <a:stretch/>
        </p:blipFill>
        <p:spPr>
          <a:xfrm>
            <a:off x="1524000" y="0"/>
            <a:ext cx="9144000" cy="475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8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96EE8-4BE6-403F-8646-DB161EEDA308}" type="datetime4">
              <a:rPr lang="en-US" smtClean="0"/>
              <a:t>October 28, 2020</a:t>
            </a:fld>
            <a:endParaRPr lang="en-US"/>
          </a:p>
        </p:txBody>
      </p:sp>
      <p:sp>
        <p:nvSpPr>
          <p:cNvPr id="27" name="Text Placeholder 3b">
            <a:extLst>
              <a:ext uri="{FF2B5EF4-FFF2-40B4-BE49-F238E27FC236}">
                <a16:creationId xmlns:a16="http://schemas.microsoft.com/office/drawing/2014/main" id="{CBCE6814-D6CE-4319-9688-3D221515FD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20221" y="5379469"/>
            <a:ext cx="3657600" cy="365125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2" name="Text Placeholder 3a">
            <a:extLst>
              <a:ext uri="{FF2B5EF4-FFF2-40B4-BE49-F238E27FC236}">
                <a16:creationId xmlns:a16="http://schemas.microsoft.com/office/drawing/2014/main" id="{9CE515B9-4F78-47F0-B0B3-75D599EB7DE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0221" y="4927032"/>
            <a:ext cx="3657600" cy="45243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none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2FF448C-A900-4921-8463-BCF4865C9A8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619426" y="2036381"/>
            <a:ext cx="2464135" cy="2525526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2b">
            <a:extLst>
              <a:ext uri="{FF2B5EF4-FFF2-40B4-BE49-F238E27FC236}">
                <a16:creationId xmlns:a16="http://schemas.microsoft.com/office/drawing/2014/main" id="{8229CF2E-2782-4A39-875B-03807F50F7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56366" y="5379469"/>
            <a:ext cx="3657600" cy="365125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7" name="Text Placeholder 2a">
            <a:extLst>
              <a:ext uri="{FF2B5EF4-FFF2-40B4-BE49-F238E27FC236}">
                <a16:creationId xmlns:a16="http://schemas.microsoft.com/office/drawing/2014/main" id="{0B904C48-6516-45F3-94E4-907A37A2E5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56366" y="4927032"/>
            <a:ext cx="3657600" cy="45243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none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F009DAE-189D-4891-804C-170E8912344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55571" y="2036381"/>
            <a:ext cx="2464135" cy="252552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1b">
            <a:extLst>
              <a:ext uri="{FF2B5EF4-FFF2-40B4-BE49-F238E27FC236}">
                <a16:creationId xmlns:a16="http://schemas.microsoft.com/office/drawing/2014/main" id="{5693E35F-7A45-4480-9815-162D6A4AE0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94986" y="5379469"/>
            <a:ext cx="3657600" cy="365125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5" name="Text Placeholder 1a">
            <a:extLst>
              <a:ext uri="{FF2B5EF4-FFF2-40B4-BE49-F238E27FC236}">
                <a16:creationId xmlns:a16="http://schemas.microsoft.com/office/drawing/2014/main" id="{526362AF-3422-4C5A-B550-9514E69B882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4986" y="4927032"/>
            <a:ext cx="3657600" cy="45243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none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7066FC2C-5BF8-4734-8AD8-8D0515E637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1716" y="2036381"/>
            <a:ext cx="2464135" cy="252552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F849ABF-DEB7-4207-A631-954E49F8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332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897EE4D1-0477-4282-808B-0F226419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">
            <a:extLst>
              <a:ext uri="{FF2B5EF4-FFF2-40B4-BE49-F238E27FC236}">
                <a16:creationId xmlns:a16="http://schemas.microsoft.com/office/drawing/2014/main" id="{2B44EE9D-DAA7-4D56-A70D-83906A95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96EE8-4BE6-403F-8646-DB161EEDA308}" type="datetime4">
              <a:rPr lang="en-US" smtClean="0"/>
              <a:t>October 28, 2020</a:t>
            </a:fld>
            <a:endParaRPr lang="en-US"/>
          </a:p>
        </p:txBody>
      </p:sp>
      <p:sp>
        <p:nvSpPr>
          <p:cNvPr id="15" name="Text Placeholder 4b">
            <a:extLst>
              <a:ext uri="{FF2B5EF4-FFF2-40B4-BE49-F238E27FC236}">
                <a16:creationId xmlns:a16="http://schemas.microsoft.com/office/drawing/2014/main" id="{DEF06A6E-9499-415A-8336-92ECC519BF2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201873" y="5290250"/>
            <a:ext cx="2151809" cy="365125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4a">
            <a:extLst>
              <a:ext uri="{FF2B5EF4-FFF2-40B4-BE49-F238E27FC236}">
                <a16:creationId xmlns:a16="http://schemas.microsoft.com/office/drawing/2014/main" id="{EDEB79EF-F840-48EA-94A7-33D31F6BD04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1873" y="4837813"/>
            <a:ext cx="2151809" cy="45243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none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D990973-5AAC-4840-80D4-0144E21B486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01991" y="2391662"/>
            <a:ext cx="2151809" cy="2205419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3b">
            <a:extLst>
              <a:ext uri="{FF2B5EF4-FFF2-40B4-BE49-F238E27FC236}">
                <a16:creationId xmlns:a16="http://schemas.microsoft.com/office/drawing/2014/main" id="{6A06A1EE-6DFA-4D26-809B-596B7DAF742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3982" y="5290250"/>
            <a:ext cx="2151809" cy="365125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3" name="Text Placeholder 3a">
            <a:extLst>
              <a:ext uri="{FF2B5EF4-FFF2-40B4-BE49-F238E27FC236}">
                <a16:creationId xmlns:a16="http://schemas.microsoft.com/office/drawing/2014/main" id="{EFDFBD49-8480-440B-B071-83F3BC9D186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13982" y="4837813"/>
            <a:ext cx="2151809" cy="45243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none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7BA2EFC7-0336-4E1B-94A8-B34EFE0357A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13982" y="2391662"/>
            <a:ext cx="2151809" cy="2205419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Text Placeholder 2b">
            <a:extLst>
              <a:ext uri="{FF2B5EF4-FFF2-40B4-BE49-F238E27FC236}">
                <a16:creationId xmlns:a16="http://schemas.microsoft.com/office/drawing/2014/main" id="{EA263F30-D630-4920-A496-F0F12A48822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26091" y="5290250"/>
            <a:ext cx="2151809" cy="365125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6" name="Text Placeholder 2a">
            <a:extLst>
              <a:ext uri="{FF2B5EF4-FFF2-40B4-BE49-F238E27FC236}">
                <a16:creationId xmlns:a16="http://schemas.microsoft.com/office/drawing/2014/main" id="{F240C4DD-014E-4F7D-8AE7-9A2F564FCB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26091" y="4837813"/>
            <a:ext cx="2151809" cy="45243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none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AEF0AFF0-E310-4D4D-A7FD-F1FF937DD56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626091" y="2391662"/>
            <a:ext cx="2151809" cy="2205419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Text Placeholder 1b">
            <a:extLst>
              <a:ext uri="{FF2B5EF4-FFF2-40B4-BE49-F238E27FC236}">
                <a16:creationId xmlns:a16="http://schemas.microsoft.com/office/drawing/2014/main" id="{49834B78-1A83-4508-9DEA-89663492ABC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8200" y="5290250"/>
            <a:ext cx="2151809" cy="365125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9" name="Text Placeholder 1a">
            <a:extLst>
              <a:ext uri="{FF2B5EF4-FFF2-40B4-BE49-F238E27FC236}">
                <a16:creationId xmlns:a16="http://schemas.microsoft.com/office/drawing/2014/main" id="{9A683B25-3DE5-41E9-9258-1E2E3F766C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4837813"/>
            <a:ext cx="2151809" cy="45243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none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30" name="Picture Placeholder 1">
            <a:extLst>
              <a:ext uri="{FF2B5EF4-FFF2-40B4-BE49-F238E27FC236}">
                <a16:creationId xmlns:a16="http://schemas.microsoft.com/office/drawing/2014/main" id="{FAE70564-54D2-47AA-8E46-26CCFA6D38F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8200" y="2391662"/>
            <a:ext cx="2151809" cy="2205419"/>
          </a:xfrm>
        </p:spPr>
        <p:txBody>
          <a:bodyPr/>
          <a:lstStyle/>
          <a:p>
            <a:endParaRPr lang="en-US"/>
          </a:p>
        </p:txBody>
      </p:sp>
      <p:sp>
        <p:nvSpPr>
          <p:cNvPr id="31" name="Title">
            <a:extLst>
              <a:ext uri="{FF2B5EF4-FFF2-40B4-BE49-F238E27FC236}">
                <a16:creationId xmlns:a16="http://schemas.microsoft.com/office/drawing/2014/main" id="{B566B1D5-6600-4EA2-B3F4-12546227F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618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CE4ACCA-3277-48FF-B596-D63FD39DF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Date Placeholder">
            <a:extLst>
              <a:ext uri="{FF2B5EF4-FFF2-40B4-BE49-F238E27FC236}">
                <a16:creationId xmlns:a16="http://schemas.microsoft.com/office/drawing/2014/main" id="{B59EEDB8-A0B8-4F4F-BA9A-2D97CB97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A27624-A05E-4067-8CFA-9A60DDDF75D8}" type="datetime4">
              <a:rPr lang="en-US" smtClean="0"/>
              <a:t>October 28, 2020</a:t>
            </a:fld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8535944-DFFA-43F8-9553-867974F48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5161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65FC8343-482F-42B0-ACB7-24FA03EF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Date Placeholder">
            <a:extLst>
              <a:ext uri="{FF2B5EF4-FFF2-40B4-BE49-F238E27FC236}">
                <a16:creationId xmlns:a16="http://schemas.microsoft.com/office/drawing/2014/main" id="{5DCDD587-5763-4667-81ED-78860758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A27624-A05E-4067-8CFA-9A60DDDF75D8}" type="datetime4">
              <a:rPr lang="en-US" smtClean="0"/>
              <a:t>October 28,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97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DFFC9D3-44A6-467D-B529-C271BEA0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3E8BAA95-8D9B-450A-9307-44988C63E7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4FE32E-CB58-45FB-9F5E-216C3D3C3D94}" type="datetime4">
              <a:rPr lang="en-US" smtClean="0"/>
              <a:t>October 28, 2020</a:t>
            </a:fld>
            <a:endParaRPr lang="en-US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3E1CC8DE-00C6-4A08-A721-F9E1BD8A06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3188" y="457200"/>
            <a:ext cx="6169025" cy="5403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41980C74-562C-46E3-9791-9F799FBAFA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57400"/>
            <a:ext cx="3932238" cy="38036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 i="1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 Black" panose="020B0A04020102020204" pitchFamily="34" charset="0"/>
              </a:defRPr>
            </a:lvl2pPr>
            <a:lvl3pPr marL="914400" indent="0">
              <a:buNone/>
              <a:defRPr sz="1600">
                <a:latin typeface="Arial Black" panose="020B0A04020102020204" pitchFamily="34" charset="0"/>
              </a:defRPr>
            </a:lvl3pPr>
            <a:lvl4pPr marL="1371600" indent="0">
              <a:buNone/>
              <a:defRPr sz="1600">
                <a:latin typeface="Arial Black" panose="020B0A04020102020204" pitchFamily="34" charset="0"/>
              </a:defRPr>
            </a:lvl4pPr>
            <a:lvl5pPr marL="1828800" indent="0">
              <a:buNone/>
              <a:defRPr sz="1600"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itle">
            <a:extLst>
              <a:ext uri="{FF2B5EF4-FFF2-40B4-BE49-F238E27FC236}">
                <a16:creationId xmlns:a16="http://schemas.microsoft.com/office/drawing/2014/main" id="{8CEBCDF9-7304-4F5E-9E62-FBDAF2024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1"/>
            <a:ext cx="3932237" cy="1600199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8407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743CE90-743E-4A50-8387-C5FCEF7D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7ED50780-5FD6-49AB-A6BC-EE8005F6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EFCF6F-4DE8-4DDB-9018-0FA0A9F8BAA6}" type="datetime4">
              <a:rPr lang="en-US" smtClean="0"/>
              <a:t>October 28, 2020</a:t>
            </a:fld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F7E245AE-E630-475E-BBA5-45197A088D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3188" y="457200"/>
            <a:ext cx="6169025" cy="54038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">
            <a:extLst>
              <a:ext uri="{FF2B5EF4-FFF2-40B4-BE49-F238E27FC236}">
                <a16:creationId xmlns:a16="http://schemas.microsoft.com/office/drawing/2014/main" id="{4500361A-0061-43DA-9240-CC9062C9E2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57400"/>
            <a:ext cx="3932238" cy="38115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E7EBB525-34F3-4340-B53B-A59409A6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57200"/>
            <a:ext cx="3932238" cy="16002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85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bottom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743CE90-743E-4A50-8387-C5FCEF7D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7ED50780-5FD6-49AB-A6BC-EE8005F6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EFCF6F-4DE8-4DDB-9018-0FA0A9F8BAA6}" type="datetime4">
              <a:rPr lang="en-US" smtClean="0"/>
              <a:t>October 28, 2020</a:t>
            </a:fld>
            <a:endParaRPr lang="en-US"/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582A4BFA-CD3F-4577-AA4F-93FBE8BC9B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364163"/>
            <a:ext cx="10515600" cy="876300"/>
          </a:xfrm>
        </p:spPr>
        <p:txBody>
          <a:bodyPr>
            <a:noAutofit/>
          </a:bodyPr>
          <a:lstStyle>
            <a:lvl1pPr marL="0" indent="0" algn="ctr">
              <a:buNone/>
              <a:defRPr sz="1600" i="1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FD1EF91-8258-4758-A6DD-EB7759E4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453"/>
            <a:ext cx="10515600" cy="111794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9D9E8CCE-4DE7-48DE-BBD6-BCD2C9AFE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220257"/>
            <a:ext cx="10515600" cy="3903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02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1 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ffice of Extramural Research word cloud" descr="Office of Extramural Research word cloud">
            <a:extLst>
              <a:ext uri="{FF2B5EF4-FFF2-40B4-BE49-F238E27FC236}">
                <a16:creationId xmlns:a16="http://schemas.microsoft.com/office/drawing/2014/main" id="{5D1C6346-5814-48FB-A2F2-631E84C2D7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6000"/>
          </a:blip>
          <a:srcRect l="4399" t="57834" r="3343" b="7440"/>
          <a:stretch/>
        </p:blipFill>
        <p:spPr>
          <a:xfrm>
            <a:off x="-3" y="0"/>
            <a:ext cx="12192001" cy="2536292"/>
          </a:xfrm>
          <a:prstGeom prst="rect">
            <a:avLst/>
          </a:prstGeom>
        </p:spPr>
      </p:pic>
      <p:grpSp>
        <p:nvGrpSpPr>
          <p:cNvPr id="23" name="Social Media">
            <a:extLst>
              <a:ext uri="{FF2B5EF4-FFF2-40B4-BE49-F238E27FC236}">
                <a16:creationId xmlns:a16="http://schemas.microsoft.com/office/drawing/2014/main" id="{FA9044EA-C65A-4B5D-B784-1C5D13DCDCDC}"/>
              </a:ext>
            </a:extLst>
          </p:cNvPr>
          <p:cNvGrpSpPr/>
          <p:nvPr userDrawn="1"/>
        </p:nvGrpSpPr>
        <p:grpSpPr>
          <a:xfrm>
            <a:off x="4166840" y="4635741"/>
            <a:ext cx="4067547" cy="1835179"/>
            <a:chOff x="7037873" y="4480249"/>
            <a:chExt cx="4314216" cy="1835179"/>
          </a:xfrm>
        </p:grpSpPr>
        <p:sp>
          <p:nvSpPr>
            <p:cNvPr id="24" name="Social Media Outlet">
              <a:extLst>
                <a:ext uri="{FF2B5EF4-FFF2-40B4-BE49-F238E27FC236}">
                  <a16:creationId xmlns:a16="http://schemas.microsoft.com/office/drawing/2014/main" id="{52A1F7AC-122C-44F4-BD9D-141C838C3331}"/>
                </a:ext>
              </a:extLst>
            </p:cNvPr>
            <p:cNvSpPr txBox="1">
              <a:spLocks/>
            </p:cNvSpPr>
            <p:nvPr/>
          </p:nvSpPr>
          <p:spPr>
            <a:xfrm>
              <a:off x="7037873" y="4546078"/>
              <a:ext cx="1274821" cy="17693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spc="80" baseline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rgbClr val="126BB4"/>
                  </a:solidFill>
                  <a:latin typeface="Arial Black" panose="020B0A04020102020204" pitchFamily="34" charset="0"/>
                </a:rPr>
                <a:t>WEBSITE </a:t>
              </a:r>
            </a:p>
            <a:p>
              <a:pPr algn="l"/>
              <a:endParaRPr lang="en-US" dirty="0">
                <a:solidFill>
                  <a:srgbClr val="126BB4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126BB4"/>
                  </a:solidFill>
                  <a:latin typeface="Arial Black" panose="020B0A04020102020204" pitchFamily="34" charset="0"/>
                </a:rPr>
                <a:t>EMAIL </a:t>
              </a:r>
            </a:p>
            <a:p>
              <a:pPr algn="l"/>
              <a:endParaRPr lang="en-US" dirty="0">
                <a:solidFill>
                  <a:srgbClr val="126BB4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126BB4"/>
                  </a:solidFill>
                  <a:latin typeface="Arial Black" panose="020B0A04020102020204" pitchFamily="34" charset="0"/>
                </a:rPr>
                <a:t>TWITTER </a:t>
              </a:r>
            </a:p>
          </p:txBody>
        </p:sp>
        <p:sp>
          <p:nvSpPr>
            <p:cNvPr id="25" name="Social Media Links">
              <a:extLst>
                <a:ext uri="{FF2B5EF4-FFF2-40B4-BE49-F238E27FC236}">
                  <a16:creationId xmlns:a16="http://schemas.microsoft.com/office/drawing/2014/main" id="{CD15B897-26E6-45D8-BEA7-CD4A8C48104F}"/>
                </a:ext>
              </a:extLst>
            </p:cNvPr>
            <p:cNvSpPr txBox="1">
              <a:spLocks/>
            </p:cNvSpPr>
            <p:nvPr/>
          </p:nvSpPr>
          <p:spPr>
            <a:xfrm>
              <a:off x="8215984" y="4480249"/>
              <a:ext cx="3136105" cy="1769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500" b="0" i="0" kern="1200" spc="80" baseline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grants.nih.gov/grants/oer.htm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grantsinfo@od.nih.gov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NIHGrants</a:t>
              </a:r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9F26DB20-9210-4338-A191-FDD335DAF0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57686" y="2681219"/>
            <a:ext cx="2831040" cy="434093"/>
          </a:xfrm>
          <a:prstGeom prst="rect">
            <a:avLst/>
          </a:prstGeom>
        </p:spPr>
      </p:pic>
      <p:pic>
        <p:nvPicPr>
          <p:cNvPr id="16" name="Health and Human Services logo" descr="Health and Human Services logo">
            <a:extLst>
              <a:ext uri="{FF2B5EF4-FFF2-40B4-BE49-F238E27FC236}">
                <a16:creationId xmlns:a16="http://schemas.microsoft.com/office/drawing/2014/main" id="{53C75418-B844-4769-9E13-DAA33F7ED5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78966" y="2625445"/>
            <a:ext cx="491506" cy="489867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AA0507C6-0576-4510-ABC0-3D0CEAB72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21651"/>
            <a:ext cx="10515600" cy="130261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33085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USE: For help, visit rippleeffec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ocial Media">
            <a:extLst>
              <a:ext uri="{FF2B5EF4-FFF2-40B4-BE49-F238E27FC236}">
                <a16:creationId xmlns:a16="http://schemas.microsoft.com/office/drawing/2014/main" id="{2667DDD0-9E8D-4541-83B6-33E6E8EDD089}"/>
              </a:ext>
            </a:extLst>
          </p:cNvPr>
          <p:cNvGrpSpPr/>
          <p:nvPr userDrawn="1"/>
        </p:nvGrpSpPr>
        <p:grpSpPr>
          <a:xfrm>
            <a:off x="4591237" y="5022821"/>
            <a:ext cx="3009524" cy="1835179"/>
            <a:chOff x="7037873" y="4480249"/>
            <a:chExt cx="3009524" cy="1835179"/>
          </a:xfrm>
        </p:grpSpPr>
        <p:sp>
          <p:nvSpPr>
            <p:cNvPr id="9" name="Social Media Outlet">
              <a:extLst>
                <a:ext uri="{FF2B5EF4-FFF2-40B4-BE49-F238E27FC236}">
                  <a16:creationId xmlns:a16="http://schemas.microsoft.com/office/drawing/2014/main" id="{1A51AC04-44ED-403B-8364-66B62F0FFB21}"/>
                </a:ext>
              </a:extLst>
            </p:cNvPr>
            <p:cNvSpPr txBox="1">
              <a:spLocks/>
            </p:cNvSpPr>
            <p:nvPr/>
          </p:nvSpPr>
          <p:spPr>
            <a:xfrm>
              <a:off x="7037873" y="4546078"/>
              <a:ext cx="1274821" cy="176935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b="0" i="0" kern="1200" spc="80" baseline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rgbClr val="F58344"/>
                  </a:solidFill>
                  <a:latin typeface="Arial Black" panose="020B0A04020102020204" pitchFamily="34" charset="0"/>
                </a:rPr>
                <a:t>WEBSITE </a:t>
              </a:r>
            </a:p>
            <a:p>
              <a:pPr algn="l"/>
              <a:endParaRPr lang="en-US" dirty="0">
                <a:solidFill>
                  <a:srgbClr val="F58344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F58344"/>
                  </a:solidFill>
                  <a:latin typeface="Arial Black" panose="020B0A04020102020204" pitchFamily="34" charset="0"/>
                </a:rPr>
                <a:t>FACEBOOK </a:t>
              </a:r>
            </a:p>
            <a:p>
              <a:pPr algn="l"/>
              <a:endParaRPr lang="en-US" dirty="0">
                <a:solidFill>
                  <a:srgbClr val="F58344"/>
                </a:solidFill>
                <a:latin typeface="Arial Black" panose="020B0A04020102020204" pitchFamily="34" charset="0"/>
              </a:endParaRPr>
            </a:p>
            <a:p>
              <a:pPr algn="l"/>
              <a:r>
                <a:rPr lang="en-US" dirty="0">
                  <a:solidFill>
                    <a:srgbClr val="F58344"/>
                  </a:solidFill>
                  <a:latin typeface="Arial Black" panose="020B0A04020102020204" pitchFamily="34" charset="0"/>
                </a:rPr>
                <a:t>TWITTER </a:t>
              </a:r>
            </a:p>
          </p:txBody>
        </p:sp>
        <p:sp>
          <p:nvSpPr>
            <p:cNvPr id="10" name="Social Media Links">
              <a:extLst>
                <a:ext uri="{FF2B5EF4-FFF2-40B4-BE49-F238E27FC236}">
                  <a16:creationId xmlns:a16="http://schemas.microsoft.com/office/drawing/2014/main" id="{42077FC3-BC81-4053-BDCA-FB418A32527E}"/>
                </a:ext>
              </a:extLst>
            </p:cNvPr>
            <p:cNvSpPr txBox="1">
              <a:spLocks/>
            </p:cNvSpPr>
            <p:nvPr/>
          </p:nvSpPr>
          <p:spPr>
            <a:xfrm>
              <a:off x="8215984" y="4480249"/>
              <a:ext cx="1831413" cy="17693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1500" b="0" i="0" kern="1200" spc="80" baseline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rippleeffect.com</a:t>
              </a: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futurerippler</a:t>
              </a:r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rippleeffectcom</a:t>
              </a:r>
              <a:endPara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itle">
            <a:extLst>
              <a:ext uri="{FF2B5EF4-FFF2-40B4-BE49-F238E27FC236}">
                <a16:creationId xmlns:a16="http://schemas.microsoft.com/office/drawing/2014/main" id="{333505AD-EC2B-478A-9A5B-EC42D933FE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1396" y="3429000"/>
            <a:ext cx="7309207" cy="1325563"/>
          </a:xfrm>
        </p:spPr>
        <p:txBody>
          <a:bodyPr/>
          <a:lstStyle>
            <a:lvl1pPr algn="ctr">
              <a:defRPr>
                <a:solidFill>
                  <a:srgbClr val="126BB4"/>
                </a:solidFill>
              </a:defRPr>
            </a:lvl1pPr>
          </a:lstStyle>
          <a:p>
            <a:r>
              <a:rPr lang="en-US" dirty="0"/>
              <a:t>For more information about this template:</a:t>
            </a:r>
          </a:p>
        </p:txBody>
      </p:sp>
      <p:pic>
        <p:nvPicPr>
          <p:cNvPr id="17" name="Office of Extramural Research word cloud" descr="Office of Extramural Research word cloud">
            <a:extLst>
              <a:ext uri="{FF2B5EF4-FFF2-40B4-BE49-F238E27FC236}">
                <a16:creationId xmlns:a16="http://schemas.microsoft.com/office/drawing/2014/main" id="{8669C4A8-3FCC-415C-95DB-099411B85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6000"/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399" t="57834" r="3343" b="7440"/>
          <a:stretch/>
        </p:blipFill>
        <p:spPr>
          <a:xfrm>
            <a:off x="-1" y="0"/>
            <a:ext cx="12192001" cy="2536292"/>
          </a:xfrm>
          <a:prstGeom prst="rect">
            <a:avLst/>
          </a:prstGeom>
        </p:spPr>
      </p:pic>
      <p:pic>
        <p:nvPicPr>
          <p:cNvPr id="14" name="Ripple Effect Communications, Inc. logo" descr="Ripple Effect Communications, Inc. logo">
            <a:extLst>
              <a:ext uri="{FF2B5EF4-FFF2-40B4-BE49-F238E27FC236}">
                <a16:creationId xmlns:a16="http://schemas.microsoft.com/office/drawing/2014/main" id="{A6312FA7-2C72-41C1-A454-143339BC02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036" y="2660820"/>
            <a:ext cx="2335926" cy="43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7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">
            <a:extLst>
              <a:ext uri="{FF2B5EF4-FFF2-40B4-BE49-F238E27FC236}">
                <a16:creationId xmlns:a16="http://schemas.microsoft.com/office/drawing/2014/main" id="{7BABAC03-9E05-49C7-B132-4DAE23D9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85BCB2-9FBF-4790-B649-A418E43EF4BC}" type="datetime4">
              <a:rPr lang="en-US" smtClean="0"/>
              <a:pPr/>
              <a:t>October 28, 2020</a:t>
            </a:fld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181CDCE-EF17-47B2-9F9D-FE201282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">
            <a:extLst>
              <a:ext uri="{FF2B5EF4-FFF2-40B4-BE49-F238E27FC236}">
                <a16:creationId xmlns:a16="http://schemas.microsoft.com/office/drawing/2014/main" id="{927A020D-38BB-43D0-B1E1-2C049F168E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1FBB359-D779-48B3-B3EA-31E48BF3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862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">
            <a:extLst>
              <a:ext uri="{FF2B5EF4-FFF2-40B4-BE49-F238E27FC236}">
                <a16:creationId xmlns:a16="http://schemas.microsoft.com/office/drawing/2014/main" id="{A220105F-D8F1-40A2-9401-6056C6533D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576763"/>
            <a:ext cx="10509250" cy="1527175"/>
          </a:xfrm>
        </p:spPr>
        <p:txBody>
          <a:bodyPr>
            <a:noAutofit/>
          </a:bodyPr>
          <a:lstStyle>
            <a:lvl1pPr marL="0" indent="0">
              <a:buNone/>
              <a:defRPr sz="2200" i="1" cap="none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  <a:lvl5pPr marL="1828800" indent="0">
              <a:buNone/>
              <a:defRPr sz="1600" cap="all" baseline="0"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0646F9EB-BD10-433D-9CEE-56C6EDB3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">
            <a:extLst>
              <a:ext uri="{FF2B5EF4-FFF2-40B4-BE49-F238E27FC236}">
                <a16:creationId xmlns:a16="http://schemas.microsoft.com/office/drawing/2014/main" id="{EA7B017E-D417-4798-ACC5-AD89C165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1A7448-6D98-4FB7-8DE9-A2D836C7DADB}" type="datetime4">
              <a:rPr lang="en-US" smtClean="0"/>
              <a:t>October 28, 2020</a:t>
            </a:fld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94A3F919-40F1-4478-BC2D-295BFF0C2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314"/>
            <a:ext cx="10509250" cy="3031115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496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469428A-4E72-44DA-8CBC-60F622B65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">
            <a:extLst>
              <a:ext uri="{FF2B5EF4-FFF2-40B4-BE49-F238E27FC236}">
                <a16:creationId xmlns:a16="http://schemas.microsoft.com/office/drawing/2014/main" id="{8A26D8D4-F173-426B-8A81-22F15A1C1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8B8892-BDDB-4234-AF31-0B2D9D9FE322}" type="datetime4">
              <a:rPr lang="en-US" smtClean="0"/>
              <a:t>October 28, 2020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69E520-893B-4E98-A798-692C9EB13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F247858-EE6D-4FFE-AB59-75E14C80C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17CA37C-95CD-4712-B4AC-DE407B517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123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96EE8-4BE6-403F-8646-DB161EEDA308}" type="datetime4">
              <a:rPr lang="en-US" smtClean="0"/>
              <a:t>October 28, 2020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66F4F4-2133-48E9-8422-63A7363942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9F3602-6E11-4E0C-9C9D-9FE4BC77B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1" cap="none" spc="7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540C60A-1A14-4E1B-AA36-1635094D0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E1EAA3C-D7EA-4F39-A3C8-C92D7E477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1" cap="none" spc="7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6183B-5A63-4D53-B223-BC04212E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737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96EE8-4BE6-403F-8646-DB161EEDA308}" type="datetime4">
              <a:rPr lang="en-US" smtClean="0"/>
              <a:t>October 28, 2020</a:t>
            </a:fld>
            <a:endParaRPr lang="en-US"/>
          </a:p>
        </p:txBody>
      </p:sp>
      <p:sp>
        <p:nvSpPr>
          <p:cNvPr id="12" name="Chart Placeholder 2">
            <a:extLst>
              <a:ext uri="{FF2B5EF4-FFF2-40B4-BE49-F238E27FC236}">
                <a16:creationId xmlns:a16="http://schemas.microsoft.com/office/drawing/2014/main" id="{4FC7A4E9-CF53-48A5-B398-2B4AA8659D5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181079" y="2505075"/>
            <a:ext cx="5157787" cy="3695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9F3602-6E11-4E0C-9C9D-9FE4BC77B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 i="1" cap="none" spc="7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hart Placeholder 1">
            <a:extLst>
              <a:ext uri="{FF2B5EF4-FFF2-40B4-BE49-F238E27FC236}">
                <a16:creationId xmlns:a16="http://schemas.microsoft.com/office/drawing/2014/main" id="{CE9406D3-9E1F-4635-B5AA-067E01245011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6613" y="2505075"/>
            <a:ext cx="5157787" cy="36957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chart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E1EAA3C-D7EA-4F39-A3C8-C92D7E477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0" i="1" cap="none" spc="70" baseline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42390CD-1450-46ED-945F-0D45E2457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673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erator or 1 speaker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96EE8-4BE6-403F-8646-DB161EEDA308}" type="datetime4">
              <a:rPr lang="en-US" smtClean="0"/>
              <a:t>October 28, 2020</a:t>
            </a:fld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0686FC7-D046-4D41-80A3-146ED684EA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75393" y="3069258"/>
            <a:ext cx="5257800" cy="264407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Description or bio here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6CEF6E6-29E4-46AE-B6BF-0457D2771E7E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575392" y="2462872"/>
            <a:ext cx="5257799" cy="3651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0" i="1" cap="none" spc="0" baseline="0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B5B6D44-DE61-4F4F-A7BA-16867F4048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75392" y="1973175"/>
            <a:ext cx="5257799" cy="453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400" b="0" cap="none" spc="70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34685485-BCFD-46E3-AFEC-C3BAB58F9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8989" y="1973175"/>
            <a:ext cx="4065027" cy="37401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2C0BA3E3-755B-472D-8AC8-EB99BEE4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24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 or 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96EE8-4BE6-403F-8646-DB161EEDA308}" type="datetime4">
              <a:rPr lang="en-US" smtClean="0"/>
              <a:t>October 28, 2020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33FD360-ABA2-40D6-9AD8-D59BBC8250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5848350"/>
            <a:ext cx="3657600" cy="365125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C337D45-7808-4D2E-91C8-304C55843DF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7200" y="5395913"/>
            <a:ext cx="3657600" cy="45243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none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6FB21A93-0485-4329-AE96-FC9E06C863F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67200" y="1973176"/>
            <a:ext cx="3657600" cy="336717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F7D67C6A-D341-4599-9820-987AB568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602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06BA75F2-8473-4E3B-AA9A-2792C87D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145064-9D3C-45D4-9025-07C0526170C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">
            <a:extLst>
              <a:ext uri="{FF2B5EF4-FFF2-40B4-BE49-F238E27FC236}">
                <a16:creationId xmlns:a16="http://schemas.microsoft.com/office/drawing/2014/main" id="{F00BF09C-806D-4E7E-9C41-E22413F2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E96EE8-4BE6-403F-8646-DB161EEDA308}" type="datetime4">
              <a:rPr lang="en-US" smtClean="0"/>
              <a:t>October 28, 2020</a:t>
            </a:fld>
            <a:endParaRPr lang="en-US"/>
          </a:p>
        </p:txBody>
      </p:sp>
      <p:sp>
        <p:nvSpPr>
          <p:cNvPr id="17" name="Text Placeholder 2b">
            <a:extLst>
              <a:ext uri="{FF2B5EF4-FFF2-40B4-BE49-F238E27FC236}">
                <a16:creationId xmlns:a16="http://schemas.microsoft.com/office/drawing/2014/main" id="{3EF2589F-E84F-4BE1-A897-37824E79E6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23316" y="5379469"/>
            <a:ext cx="3657600" cy="365125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6" name="Text Placeholder 2a">
            <a:extLst>
              <a:ext uri="{FF2B5EF4-FFF2-40B4-BE49-F238E27FC236}">
                <a16:creationId xmlns:a16="http://schemas.microsoft.com/office/drawing/2014/main" id="{65006C45-9F2F-4B59-BF93-4426C63600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23316" y="4927032"/>
            <a:ext cx="3657600" cy="45243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none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8BA58FF2-55AD-46F7-8369-8C75DDDBCBC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22521" y="2036381"/>
            <a:ext cx="2464135" cy="2525526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b">
            <a:extLst>
              <a:ext uri="{FF2B5EF4-FFF2-40B4-BE49-F238E27FC236}">
                <a16:creationId xmlns:a16="http://schemas.microsoft.com/office/drawing/2014/main" id="{39074ECB-31A3-4B9A-BB51-6836890266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11086" y="5379469"/>
            <a:ext cx="3657600" cy="365125"/>
          </a:xfrm>
        </p:spPr>
        <p:txBody>
          <a:bodyPr anchor="t">
            <a:noAutofit/>
          </a:bodyPr>
          <a:lstStyle>
            <a:lvl1pPr marL="0" indent="0" algn="ctr">
              <a:buNone/>
              <a:defRPr sz="1200" b="0" i="1" cap="none" baseline="0">
                <a:solidFill>
                  <a:srgbClr val="20558A"/>
                </a:solidFill>
              </a:defRPr>
            </a:lvl1pPr>
            <a:lvl2pPr marL="457200" indent="0" algn="ctr">
              <a:buNone/>
              <a:defRPr sz="1200" b="0" i="1" cap="none" baseline="0">
                <a:solidFill>
                  <a:srgbClr val="20558A"/>
                </a:solidFill>
              </a:defRPr>
            </a:lvl2pPr>
            <a:lvl3pPr marL="914400" indent="0" algn="ctr">
              <a:buNone/>
              <a:defRPr sz="1200" b="0" i="1" cap="none" baseline="0">
                <a:solidFill>
                  <a:srgbClr val="20558A"/>
                </a:solidFill>
              </a:defRPr>
            </a:lvl3pPr>
            <a:lvl4pPr marL="1371600" indent="0" algn="ctr">
              <a:buNone/>
              <a:defRPr sz="1200" b="0" i="1" cap="none" baseline="0">
                <a:solidFill>
                  <a:srgbClr val="20558A"/>
                </a:solidFill>
              </a:defRPr>
            </a:lvl4pPr>
            <a:lvl5pPr marL="1828800" indent="0" algn="ctr">
              <a:buNone/>
              <a:defRPr sz="1200" b="0" i="1" cap="none" baseline="0">
                <a:solidFill>
                  <a:srgbClr val="20558A"/>
                </a:solidFill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Text Placeholder 1a">
            <a:extLst>
              <a:ext uri="{FF2B5EF4-FFF2-40B4-BE49-F238E27FC236}">
                <a16:creationId xmlns:a16="http://schemas.microsoft.com/office/drawing/2014/main" id="{17BDB64D-58B3-4477-9C2B-22FEC81AADD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11086" y="4927032"/>
            <a:ext cx="3657600" cy="452437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cap="none" baseline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600" cap="all" baseline="0">
                <a:latin typeface="Arial Black" panose="020B0A04020102020204" pitchFamily="34" charset="0"/>
              </a:defRPr>
            </a:lvl2pPr>
            <a:lvl3pPr marL="914400" indent="0">
              <a:buNone/>
              <a:defRPr sz="1600" cap="all" baseline="0">
                <a:latin typeface="Arial Black" panose="020B0A04020102020204" pitchFamily="34" charset="0"/>
              </a:defRPr>
            </a:lvl3pPr>
            <a:lvl4pPr marL="1371600" indent="0">
              <a:buNone/>
              <a:defRPr sz="1600" cap="all" baseline="0">
                <a:latin typeface="Arial Black" panose="020B0A04020102020204" pitchFamily="34" charset="0"/>
              </a:defRPr>
            </a:lvl4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9CB7241E-4B60-408B-B66B-508062A5EA2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707816" y="2036381"/>
            <a:ext cx="2464135" cy="2525526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3352ED5-412B-4AED-992E-D577B9F45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88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Decorative image" descr="Office of Extramural Research word cloud">
            <a:extLst>
              <a:ext uri="{FF2B5EF4-FFF2-40B4-BE49-F238E27FC236}">
                <a16:creationId xmlns:a16="http://schemas.microsoft.com/office/drawing/2014/main" id="{85D30382-D398-4F84-97DA-05C150D0B1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alphaModFix amt="16000"/>
          </a:blip>
          <a:srcRect r="51159" b="36121"/>
          <a:stretch/>
        </p:blipFill>
        <p:spPr>
          <a:xfrm>
            <a:off x="8781044" y="4387441"/>
            <a:ext cx="3417883" cy="2470559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137D012-DB3A-41AA-B8CE-2896DC115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0558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">
            <a:extLst>
              <a:ext uri="{FF2B5EF4-FFF2-40B4-BE49-F238E27FC236}">
                <a16:creationId xmlns:a16="http://schemas.microsoft.com/office/drawing/2014/main" id="{233F26C8-7004-4984-A878-6563BCC15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179B2F-2DF2-4B08-A8A6-FC140E67955D}" type="datetime4">
              <a:rPr lang="en-US" smtClean="0"/>
              <a:pPr/>
              <a:t>October 28, 2020</a:t>
            </a:fld>
            <a:endParaRPr lang="en-US"/>
          </a:p>
        </p:txBody>
      </p:sp>
      <p:pic>
        <p:nvPicPr>
          <p:cNvPr id="13" name="National Institutes of Health logo" descr="National Institutes of Health logo">
            <a:extLst>
              <a:ext uri="{FF2B5EF4-FFF2-40B4-BE49-F238E27FC236}">
                <a16:creationId xmlns:a16="http://schemas.microsoft.com/office/drawing/2014/main" id="{4CACC1E0-B548-420E-B7BF-FBD02EA073F5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457346" y="6340916"/>
            <a:ext cx="2582550" cy="395991"/>
          </a:xfrm>
          <a:prstGeom prst="rect">
            <a:avLst/>
          </a:prstGeom>
        </p:spPr>
      </p:pic>
      <p:pic>
        <p:nvPicPr>
          <p:cNvPr id="12" name="Health and Human Services logo" descr="Health and Human Services logo&#10;">
            <a:extLst>
              <a:ext uri="{FF2B5EF4-FFF2-40B4-BE49-F238E27FC236}">
                <a16:creationId xmlns:a16="http://schemas.microsoft.com/office/drawing/2014/main" id="{93B38F55-5720-45EB-AEBF-9C6AA235A8D2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38200" y="6290037"/>
            <a:ext cx="448365" cy="446870"/>
          </a:xfrm>
          <a:prstGeom prst="rect">
            <a:avLst/>
          </a:prstGeom>
        </p:spPr>
      </p:pic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5C80CC38-8049-40F5-8A5F-FEDC414B8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34053F9-8C6E-460A-9E73-893C1844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216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8" r:id="rId7"/>
    <p:sldLayoutId id="2147483664" r:id="rId8"/>
    <p:sldLayoutId id="2147483666" r:id="rId9"/>
    <p:sldLayoutId id="2147483667" r:id="rId10"/>
    <p:sldLayoutId id="2147483672" r:id="rId11"/>
    <p:sldLayoutId id="2147483669" r:id="rId12"/>
    <p:sldLayoutId id="2147483662" r:id="rId13"/>
    <p:sldLayoutId id="2147483656" r:id="rId14"/>
    <p:sldLayoutId id="2147483657" r:id="rId15"/>
    <p:sldLayoutId id="2147483660" r:id="rId16"/>
    <p:sldLayoutId id="2147483671" r:id="rId17"/>
    <p:sldLayoutId id="2147483663" r:id="rId1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none" baseline="0">
          <a:solidFill>
            <a:srgbClr val="126BB4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info.gov/link/plaw/115/public/232?link-type=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rantscompliance@nih.gov" TargetMode="External"/><Relationship Id="rId2" Type="http://schemas.openxmlformats.org/officeDocument/2006/relationships/hyperlink" Target="mailto:grantspolicy@nih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perasystemspolicy@nih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urve.coventry.ac.uk/open/items/590998d1-0b42-f321-aca3-06e63956f2b3/1/final.zip/cwlln/resources/WorkPackage2/about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ocation-position-you-are-here-icon-1132648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gister.gov/select-citation/2020/08/13/48-CFR-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">
            <a:extLst>
              <a:ext uri="{FF2B5EF4-FFF2-40B4-BE49-F238E27FC236}">
                <a16:creationId xmlns:a16="http://schemas.microsoft.com/office/drawing/2014/main" id="{DB7F0F32-8979-4134-8369-0ABA39D4E4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9625" y="5770179"/>
            <a:ext cx="10531475" cy="52108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Michelle G. Bulls </a:t>
            </a:r>
          </a:p>
          <a:p>
            <a:r>
              <a:rPr lang="en-US" dirty="0"/>
              <a:t>Director, Office of Policy for Extramural Research Administration</a:t>
            </a: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2C397B25-BE01-4D3D-8353-3CC36CCC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655810"/>
            <a:ext cx="10868025" cy="1325563"/>
          </a:xfrm>
        </p:spPr>
        <p:txBody>
          <a:bodyPr/>
          <a:lstStyle/>
          <a:p>
            <a:r>
              <a:rPr lang="en-US" dirty="0"/>
              <a:t>How Changes to Title 2 Affect You</a:t>
            </a:r>
          </a:p>
        </p:txBody>
      </p:sp>
    </p:spTree>
    <p:extLst>
      <p:ext uri="{BB962C8B-B14F-4D97-AF65-F5344CB8AC3E}">
        <p14:creationId xmlns:p14="http://schemas.microsoft.com/office/powerpoint/2010/main" val="2898998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79A504-FD15-4806-8AC2-6A13BC36C3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6B0873-738D-47C2-987C-1C04E646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Changes</a:t>
            </a:r>
          </a:p>
        </p:txBody>
      </p:sp>
    </p:spTree>
    <p:extLst>
      <p:ext uri="{BB962C8B-B14F-4D97-AF65-F5344CB8AC3E}">
        <p14:creationId xmlns:p14="http://schemas.microsoft.com/office/powerpoint/2010/main" val="359060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DF2D-D930-474C-BCF2-FB781B0B13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482248"/>
            <a:ext cx="10515600" cy="15809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 definitions added to capture commonly used terms not previously defined in regulation</a:t>
            </a:r>
          </a:p>
          <a:p>
            <a:r>
              <a:rPr lang="en-US" dirty="0"/>
              <a:t>Existing definitions updated to standardize use across all parts of 2 CFR and make terms more consistent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0E62D4-25B6-495D-BAAC-E168F606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991D89A-6D54-40EA-8532-C082E9C20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29134"/>
              </p:ext>
            </p:extLst>
          </p:nvPr>
        </p:nvGraphicFramePr>
        <p:xfrm>
          <a:off x="2754256" y="3063239"/>
          <a:ext cx="7032535" cy="2989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448">
                  <a:extLst>
                    <a:ext uri="{9D8B030D-6E8A-4147-A177-3AD203B41FA5}">
                      <a16:colId xmlns:a16="http://schemas.microsoft.com/office/drawing/2014/main" val="2168836590"/>
                    </a:ext>
                  </a:extLst>
                </a:gridCol>
                <a:gridCol w="3766087">
                  <a:extLst>
                    <a:ext uri="{9D8B030D-6E8A-4147-A177-3AD203B41FA5}">
                      <a16:colId xmlns:a16="http://schemas.microsoft.com/office/drawing/2014/main" val="4090155713"/>
                    </a:ext>
                  </a:extLst>
                </a:gridCol>
              </a:tblGrid>
              <a:tr h="410176">
                <a:tc>
                  <a:txBody>
                    <a:bodyPr/>
                    <a:lstStyle/>
                    <a:p>
                      <a:r>
                        <a:rPr lang="en-US" sz="2000" dirty="0"/>
                        <a:t>New Definitions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Updated Definitions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86830"/>
                  </a:ext>
                </a:extLst>
              </a:tr>
              <a:tr h="332265">
                <a:tc>
                  <a:txBody>
                    <a:bodyPr/>
                    <a:lstStyle/>
                    <a:p>
                      <a:r>
                        <a:rPr lang="en-US" dirty="0"/>
                        <a:t>Budget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Improper payment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161255"/>
                  </a:ext>
                </a:extLst>
              </a:tr>
              <a:tr h="332265">
                <a:tc>
                  <a:txBody>
                    <a:bodyPr/>
                    <a:lstStyle/>
                    <a:p>
                      <a:r>
                        <a:rPr lang="en-US" dirty="0"/>
                        <a:t>Discretionary 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Internal controls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442407"/>
                  </a:ext>
                </a:extLst>
              </a:tr>
              <a:tr h="332265">
                <a:tc>
                  <a:txBody>
                    <a:bodyPr/>
                    <a:lstStyle/>
                    <a:p>
                      <a:r>
                        <a:rPr lang="en-US" dirty="0"/>
                        <a:t>Highest Level 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 purchase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313582"/>
                  </a:ext>
                </a:extLst>
              </a:tr>
              <a:tr h="385069">
                <a:tc>
                  <a:txBody>
                    <a:bodyPr/>
                    <a:lstStyle/>
                    <a:p>
                      <a:r>
                        <a:rPr lang="en-US" dirty="0"/>
                        <a:t>Non-discretionary 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Oversight agency for audit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825875"/>
                  </a:ext>
                </a:extLst>
              </a:tr>
              <a:tr h="332265">
                <a:tc>
                  <a:txBody>
                    <a:bodyPr/>
                    <a:lstStyle/>
                    <a:p>
                      <a:r>
                        <a:rPr lang="en-US" dirty="0"/>
                        <a:t>Notice of Funding Opportunity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Period of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182135"/>
                  </a:ext>
                </a:extLst>
              </a:tr>
              <a:tr h="340858">
                <a:tc>
                  <a:txBody>
                    <a:bodyPr/>
                    <a:lstStyle/>
                    <a:p>
                      <a:r>
                        <a:rPr lang="en-US" dirty="0"/>
                        <a:t>Renewal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Recipient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062549"/>
                  </a:ext>
                </a:extLst>
              </a:tr>
              <a:tr h="204333">
                <a:tc>
                  <a:txBody>
                    <a:bodyPr/>
                    <a:lstStyle/>
                    <a:p>
                      <a:r>
                        <a:rPr lang="en-US" dirty="0"/>
                        <a:t>Subsidiary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Simplified acquisition threshold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616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627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C9BE434-6CA9-4CB4-BC8F-1F812D1F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166" y="1484948"/>
            <a:ext cx="10576034" cy="46656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One new section (program planning and design) along with updates made throughout related to establishing and tracking performance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i="1" dirty="0">
                <a:solidFill>
                  <a:schemeClr val="accent1"/>
                </a:solidFill>
              </a:rPr>
              <a:t>200.202 Program planning and design *new section*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i="1" dirty="0"/>
              <a:t>200.301 Performance Measurement *updated section*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200.329 Monitoring and reporting program performance *updated section*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chemeClr val="accent1"/>
                </a:solidFill>
              </a:rPr>
              <a:t>Must design programs with clear goals and objectives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Agencies must measure the recipient’s performance to show achievement of program goals and objectives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Performance measures may differ depending on the type of program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For discretionary research awards performance reporting will be limited to the requirement to submit technical performance reports (for NIH this is the RPPR)</a:t>
            </a:r>
            <a:r>
              <a:rPr lang="en-US" i="1" dirty="0"/>
              <a:t>.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688115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C9BE434-6CA9-4CB4-BC8F-1F812D1F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166" y="1484948"/>
            <a:ext cx="10576034" cy="4665662"/>
          </a:xfrm>
        </p:spPr>
        <p:txBody>
          <a:bodyPr>
            <a:normAutofit/>
          </a:bodyPr>
          <a:lstStyle/>
          <a:p>
            <a:r>
              <a:rPr lang="en-US" dirty="0"/>
              <a:t>Language added to reference forthcoming OMB data standards</a:t>
            </a:r>
          </a:p>
          <a:p>
            <a:r>
              <a:rPr lang="en-US" dirty="0"/>
              <a:t>These Federal-wide data standards are currently in draft</a:t>
            </a:r>
          </a:p>
          <a:p>
            <a:r>
              <a:rPr lang="en-US" i="1" dirty="0"/>
              <a:t>200.207 Standard Application Requirements</a:t>
            </a:r>
          </a:p>
          <a:p>
            <a:pPr lvl="1"/>
            <a:r>
              <a:rPr lang="en-US" dirty="0"/>
              <a:t>Application information collections must be approved by OMB under the paperwork reduction act </a:t>
            </a:r>
            <a:r>
              <a:rPr lang="en-US" b="1" dirty="0">
                <a:solidFill>
                  <a:srgbClr val="20558A"/>
                </a:solidFill>
              </a:rPr>
              <a:t>and in alignment with the OMB-approved governmentwide data elements</a:t>
            </a:r>
          </a:p>
          <a:p>
            <a:r>
              <a:rPr lang="en-US" i="1" dirty="0"/>
              <a:t>200.328 Financial reporting</a:t>
            </a:r>
          </a:p>
          <a:p>
            <a:pPr lvl="1"/>
            <a:r>
              <a:rPr lang="en-US" dirty="0"/>
              <a:t>Awarding agencies </a:t>
            </a:r>
            <a:r>
              <a:rPr lang="en-US" b="1" dirty="0">
                <a:solidFill>
                  <a:srgbClr val="20558A"/>
                </a:solidFill>
              </a:rPr>
              <a:t>must</a:t>
            </a:r>
            <a:r>
              <a:rPr lang="en-US" dirty="0"/>
              <a:t> solicit only the OMB-approved governmentwide data elements for collection of financial information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Data Elements</a:t>
            </a:r>
          </a:p>
        </p:txBody>
      </p:sp>
    </p:spTree>
    <p:extLst>
      <p:ext uri="{BB962C8B-B14F-4D97-AF65-F5344CB8AC3E}">
        <p14:creationId xmlns:p14="http://schemas.microsoft.com/office/powerpoint/2010/main" val="671837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C9BE434-6CA9-4CB4-BC8F-1F812D1F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7766" y="1918018"/>
            <a:ext cx="10576034" cy="4665662"/>
          </a:xfrm>
        </p:spPr>
        <p:txBody>
          <a:bodyPr>
            <a:normAutofit/>
          </a:bodyPr>
          <a:lstStyle/>
          <a:p>
            <a:r>
              <a:rPr lang="en-US" dirty="0"/>
              <a:t>New section – effective August 13, 2020 (NIH working with HHS and others to determine impact and compliance requirements)</a:t>
            </a:r>
          </a:p>
          <a:p>
            <a:r>
              <a:rPr lang="en-US" i="1" dirty="0"/>
              <a:t>200.216 Prohibition on certain telecommunications and video surveillance services or equipment.</a:t>
            </a:r>
          </a:p>
          <a:p>
            <a:pPr lvl="1"/>
            <a:r>
              <a:rPr lang="en-US" dirty="0"/>
              <a:t>Grant, cooperative agreement, and loan recipients are prohibited from using government funds to enter into contracts (or extend or renew contracts) with entities that use covered technology. See section 889 of </a:t>
            </a:r>
            <a:r>
              <a:rPr lang="en-US" dirty="0">
                <a:hlinkClick r:id="rId3"/>
              </a:rPr>
              <a:t>Public Law 115-232</a:t>
            </a:r>
            <a:r>
              <a:rPr lang="en-US" dirty="0"/>
              <a:t> (National Defense Authorization Act 2019).</a:t>
            </a:r>
          </a:p>
          <a:p>
            <a:r>
              <a:rPr lang="en-US" dirty="0"/>
              <a:t>Covered telecommunications equipment or services includes equipment or services provided by several companies outlined in the legislation (e.g. Huawei, ZTE Corporations, Hytera Communications, etc.)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Prohibition on certain telecommunications and video surveillance services or equipment</a:t>
            </a:r>
          </a:p>
        </p:txBody>
      </p:sp>
    </p:spTree>
    <p:extLst>
      <p:ext uri="{BB962C8B-B14F-4D97-AF65-F5344CB8AC3E}">
        <p14:creationId xmlns:p14="http://schemas.microsoft.com/office/powerpoint/2010/main" val="2532986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C9BE434-6CA9-4CB4-BC8F-1F812D1F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1566" y="1690688"/>
            <a:ext cx="10576034" cy="4665662"/>
          </a:xfrm>
        </p:spPr>
        <p:txBody>
          <a:bodyPr>
            <a:normAutofit/>
          </a:bodyPr>
          <a:lstStyle/>
          <a:p>
            <a:r>
              <a:rPr lang="en-US" dirty="0"/>
              <a:t>New section implements Buy American Hire American Executive Orders</a:t>
            </a:r>
          </a:p>
          <a:p>
            <a:pPr lvl="1"/>
            <a:r>
              <a:rPr lang="en-US" dirty="0"/>
              <a:t>EO 13788 Buy American and Hire American </a:t>
            </a:r>
          </a:p>
          <a:p>
            <a:pPr lvl="1"/>
            <a:r>
              <a:rPr lang="en-US" dirty="0"/>
              <a:t>EO 13858 January 21, 2019 Executive Order on Strengthening Buy-American Preferences for Infrastructure Projects</a:t>
            </a:r>
          </a:p>
          <a:p>
            <a:r>
              <a:rPr lang="en-US" i="1" dirty="0"/>
              <a:t>200.322 Domestic preferences for procurements</a:t>
            </a:r>
          </a:p>
          <a:p>
            <a:pPr lvl="1"/>
            <a:r>
              <a:rPr lang="en-US" dirty="0"/>
              <a:t>Non-Federal entities should, to the greatest extent practicable under a Federal award, provide a preference for the purchase, acquisition, or use of goods, products, or materials produced in the United States (including but not limited to iron, aluminum, steel, cement, and other manufactured products). </a:t>
            </a:r>
          </a:p>
          <a:p>
            <a:pPr lvl="1"/>
            <a:r>
              <a:rPr lang="en-US" dirty="0"/>
              <a:t>The requirements of this section must be included in all subawards including all contracts and purchase orders for work or products under this award. 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Preference for Procurements</a:t>
            </a:r>
          </a:p>
        </p:txBody>
      </p:sp>
    </p:spTree>
    <p:extLst>
      <p:ext uri="{BB962C8B-B14F-4D97-AF65-F5344CB8AC3E}">
        <p14:creationId xmlns:p14="http://schemas.microsoft.com/office/powerpoint/2010/main" val="2882070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C9BE434-6CA9-4CB4-BC8F-1F812D1F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1566" y="1690688"/>
            <a:ext cx="10576034" cy="4665662"/>
          </a:xfrm>
        </p:spPr>
        <p:txBody>
          <a:bodyPr>
            <a:normAutofit/>
          </a:bodyPr>
          <a:lstStyle/>
          <a:p>
            <a:r>
              <a:rPr lang="en-US" dirty="0"/>
              <a:t>Changes to </a:t>
            </a:r>
            <a:r>
              <a:rPr lang="en-US" i="1" dirty="0"/>
              <a:t>200.345 Termination</a:t>
            </a:r>
            <a:r>
              <a:rPr lang="en-US" dirty="0"/>
              <a:t> were effective August 13, 2020</a:t>
            </a:r>
          </a:p>
          <a:p>
            <a:r>
              <a:rPr lang="en-US" dirty="0"/>
              <a:t>Updated to strengthen the ability of the Federal awarding agency to terminate Federal awards when the Federal award no longer effectuates the program goals or Federal awarding agency priorities. </a:t>
            </a:r>
          </a:p>
          <a:p>
            <a:r>
              <a:rPr lang="en-US" dirty="0"/>
              <a:t>The Federal award may be terminated in whole or in part as follows:</a:t>
            </a:r>
          </a:p>
          <a:p>
            <a:pPr lvl="1"/>
            <a:r>
              <a:rPr lang="en-US" dirty="0"/>
              <a:t>Failure to comply with terms and conditions</a:t>
            </a:r>
          </a:p>
          <a:p>
            <a:pPr lvl="1"/>
            <a:r>
              <a:rPr lang="en-US" b="1" dirty="0">
                <a:solidFill>
                  <a:srgbClr val="20558A"/>
                </a:solidFill>
              </a:rPr>
              <a:t>If an award no longer effectuates the program goals or agency priorities</a:t>
            </a:r>
          </a:p>
          <a:p>
            <a:pPr lvl="1"/>
            <a:r>
              <a:rPr lang="en-US" dirty="0"/>
              <a:t>Bi-lateral termination</a:t>
            </a:r>
          </a:p>
          <a:p>
            <a:pPr lvl="1"/>
            <a:r>
              <a:rPr lang="en-US" dirty="0"/>
              <a:t>Upon sending written notification setting out the reasons, effective date and, if partial, the portion to be terminated</a:t>
            </a:r>
          </a:p>
          <a:p>
            <a:pPr lvl="1"/>
            <a:r>
              <a:rPr lang="en-US" dirty="0"/>
              <a:t>Pursuant to termination provisions included in the Federal award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66" y="365125"/>
            <a:ext cx="10515600" cy="1325563"/>
          </a:xfrm>
        </p:spPr>
        <p:txBody>
          <a:bodyPr/>
          <a:lstStyle/>
          <a:p>
            <a:r>
              <a:rPr lang="en-US" dirty="0"/>
              <a:t>Termination</a:t>
            </a:r>
          </a:p>
        </p:txBody>
      </p:sp>
    </p:spTree>
    <p:extLst>
      <p:ext uri="{BB962C8B-B14F-4D97-AF65-F5344CB8AC3E}">
        <p14:creationId xmlns:p14="http://schemas.microsoft.com/office/powerpoint/2010/main" val="1134167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C9BE434-6CA9-4CB4-BC8F-1F812D1F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7766" y="1690688"/>
            <a:ext cx="10576034" cy="4351338"/>
          </a:xfrm>
        </p:spPr>
        <p:txBody>
          <a:bodyPr>
            <a:normAutofit/>
          </a:bodyPr>
          <a:lstStyle/>
          <a:p>
            <a:r>
              <a:rPr lang="en-US" dirty="0"/>
              <a:t>HHS will update 45 CFR 75</a:t>
            </a:r>
          </a:p>
          <a:p>
            <a:r>
              <a:rPr lang="en-US" dirty="0"/>
              <a:t>NIH will update Grants Policy Statement this fall (Oct/Nov)</a:t>
            </a:r>
          </a:p>
          <a:p>
            <a:endParaRPr lang="en-US" dirty="0"/>
          </a:p>
          <a:p>
            <a:r>
              <a:rPr lang="en-US" dirty="0"/>
              <a:t>Got questions?</a:t>
            </a:r>
          </a:p>
          <a:p>
            <a:pPr lvl="1"/>
            <a:r>
              <a:rPr lang="en-US" dirty="0"/>
              <a:t>Division of Grants Policy </a:t>
            </a:r>
            <a:r>
              <a:rPr lang="en-US" dirty="0">
                <a:hlinkClick r:id="rId2"/>
              </a:rPr>
              <a:t>grantspolicy@nih.gov</a:t>
            </a:r>
            <a:endParaRPr lang="en-US" dirty="0"/>
          </a:p>
          <a:p>
            <a:pPr lvl="1"/>
            <a:r>
              <a:rPr lang="en-US" dirty="0"/>
              <a:t>Division of Grants Compliance and Oversight </a:t>
            </a:r>
            <a:r>
              <a:rPr lang="en-US" dirty="0">
                <a:hlinkClick r:id="rId3"/>
              </a:rPr>
              <a:t>grantscompliance@nih.gov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Systems Policy Branch </a:t>
            </a:r>
            <a:r>
              <a:rPr lang="en-US" dirty="0">
                <a:hlinkClick r:id="rId4"/>
              </a:rPr>
              <a:t>operasystemspolicy@nih.gov</a:t>
            </a:r>
            <a:r>
              <a:rPr lang="en-US" dirty="0"/>
              <a:t>  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</a:t>
            </a:r>
          </a:p>
        </p:txBody>
      </p:sp>
    </p:spTree>
    <p:extLst>
      <p:ext uri="{BB962C8B-B14F-4D97-AF65-F5344CB8AC3E}">
        <p14:creationId xmlns:p14="http://schemas.microsoft.com/office/powerpoint/2010/main" val="39816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C9BE434-6CA9-4CB4-BC8F-1F812D1F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7766" y="1690688"/>
            <a:ext cx="10576034" cy="4351338"/>
          </a:xfrm>
        </p:spPr>
        <p:txBody>
          <a:bodyPr>
            <a:normAutofit/>
          </a:bodyPr>
          <a:lstStyle/>
          <a:p>
            <a:r>
              <a:rPr lang="en-US" dirty="0"/>
              <a:t>2 Code of Federal Regulations (CFR) 200 – Uniform Administrative Requirements, Cost Principles, and Audit Requirements for Federal Awards</a:t>
            </a:r>
          </a:p>
          <a:p>
            <a:r>
              <a:rPr lang="en-US" dirty="0"/>
              <a:t>Issued by the Office of Management and Budget (OMB)</a:t>
            </a:r>
          </a:p>
          <a:p>
            <a:r>
              <a:rPr lang="en-US" dirty="0"/>
              <a:t>Requirements apply to Federal agencies that make Federal awards to non-Federal entities</a:t>
            </a:r>
          </a:p>
          <a:p>
            <a:r>
              <a:rPr lang="en-US" dirty="0"/>
              <a:t>Requirements are applicable to all costs related to Federal awards</a:t>
            </a:r>
          </a:p>
          <a:p>
            <a:r>
              <a:rPr lang="en-US" dirty="0"/>
              <a:t>Originally Issued in January 2014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Title 2?</a:t>
            </a:r>
          </a:p>
        </p:txBody>
      </p:sp>
      <p:pic>
        <p:nvPicPr>
          <p:cNvPr id="7" name="Picture 6" descr="A picture containing toy, table, sitting, small&#10;&#10;Description automatically generated">
            <a:extLst>
              <a:ext uri="{FF2B5EF4-FFF2-40B4-BE49-F238E27FC236}">
                <a16:creationId xmlns:a16="http://schemas.microsoft.com/office/drawing/2014/main" id="{518FDD7F-9BD3-4003-A5C3-49B67FE11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81900" y="4530904"/>
            <a:ext cx="2400300" cy="200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1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C9BE434-6CA9-4CB4-BC8F-1F812D1F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7766" y="1690688"/>
            <a:ext cx="10576034" cy="4351338"/>
          </a:xfrm>
        </p:spPr>
        <p:txBody>
          <a:bodyPr>
            <a:normAutofit/>
          </a:bodyPr>
          <a:lstStyle/>
          <a:p>
            <a:r>
              <a:rPr lang="en-US" dirty="0"/>
              <a:t>Updates at this time are limited in scope</a:t>
            </a:r>
          </a:p>
          <a:p>
            <a:pPr lvl="1"/>
            <a:r>
              <a:rPr lang="en-US" dirty="0"/>
              <a:t>Support implementation of President’s Management Agenda Results-oriented Accountability for Grants CAP Goal and other Administration priorities;</a:t>
            </a:r>
          </a:p>
          <a:p>
            <a:pPr lvl="1"/>
            <a:r>
              <a:rPr lang="en-US" dirty="0"/>
              <a:t>meet statutory requirements and to align with other authoritative source requirements</a:t>
            </a:r>
          </a:p>
          <a:p>
            <a:pPr lvl="1"/>
            <a:r>
              <a:rPr lang="en-US" dirty="0"/>
              <a:t>clarify existing requirements.</a:t>
            </a:r>
          </a:p>
          <a:p>
            <a:r>
              <a:rPr lang="en-US" dirty="0"/>
              <a:t>Over the past year, OMB has worked with agencies to draft and review changes</a:t>
            </a:r>
          </a:p>
          <a:p>
            <a:r>
              <a:rPr lang="en-US" dirty="0"/>
              <a:t>NIH provided comments and recommendations via HHS</a:t>
            </a:r>
          </a:p>
          <a:p>
            <a:r>
              <a:rPr lang="en-US" dirty="0"/>
              <a:t>Updates published 8/13/20</a:t>
            </a:r>
          </a:p>
          <a:p>
            <a:r>
              <a:rPr lang="en-US" dirty="0"/>
              <a:t>Most changes will be effective November 12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for Updates</a:t>
            </a:r>
          </a:p>
        </p:txBody>
      </p:sp>
    </p:spTree>
    <p:extLst>
      <p:ext uri="{BB962C8B-B14F-4D97-AF65-F5344CB8AC3E}">
        <p14:creationId xmlns:p14="http://schemas.microsoft.com/office/powerpoint/2010/main" val="150699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C9BE434-6CA9-4CB4-BC8F-1F812D1F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implement at NIH</a:t>
            </a:r>
          </a:p>
        </p:txBody>
      </p:sp>
      <p:graphicFrame>
        <p:nvGraphicFramePr>
          <p:cNvPr id="14" name="Diagram 13" descr="Shows implementation flow from statute to regulation to HHS policy to NIH policy. Indicates we are at regulation step.">
            <a:extLst>
              <a:ext uri="{FF2B5EF4-FFF2-40B4-BE49-F238E27FC236}">
                <a16:creationId xmlns:a16="http://schemas.microsoft.com/office/drawing/2014/main" id="{241B709D-DE74-4E5B-9B9D-5C24DD5CCC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388369"/>
              </p:ext>
            </p:extLst>
          </p:nvPr>
        </p:nvGraphicFramePr>
        <p:xfrm>
          <a:off x="1219200" y="1562607"/>
          <a:ext cx="10336924" cy="477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Arrow: Right 14">
            <a:extLst>
              <a:ext uri="{FF2B5EF4-FFF2-40B4-BE49-F238E27FC236}">
                <a16:creationId xmlns:a16="http://schemas.microsoft.com/office/drawing/2014/main" id="{E472A319-5459-490D-88E9-B9C3698DC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8559" y="3194096"/>
            <a:ext cx="911772" cy="305850"/>
          </a:xfrm>
          <a:prstGeom prst="rightArrow">
            <a:avLst/>
          </a:prstGeom>
          <a:solidFill>
            <a:srgbClr val="F58344"/>
          </a:solidFill>
          <a:ln>
            <a:solidFill>
              <a:srgbClr val="F583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BCDF54-6599-4FDB-910D-C7FF0DE3A198}"/>
              </a:ext>
            </a:extLst>
          </p:cNvPr>
          <p:cNvSpPr txBox="1"/>
          <p:nvPr/>
        </p:nvSpPr>
        <p:spPr>
          <a:xfrm>
            <a:off x="295604" y="2924548"/>
            <a:ext cx="146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58344"/>
                </a:solidFill>
              </a:rPr>
              <a:t>We are here!</a:t>
            </a:r>
          </a:p>
        </p:txBody>
      </p:sp>
    </p:spTree>
    <p:extLst>
      <p:ext uri="{BB962C8B-B14F-4D97-AF65-F5344CB8AC3E}">
        <p14:creationId xmlns:p14="http://schemas.microsoft.com/office/powerpoint/2010/main" val="194010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C9BE434-6CA9-4CB4-BC8F-1F812D1F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7766" y="1690688"/>
            <a:ext cx="8400393" cy="4351338"/>
          </a:xfrm>
        </p:spPr>
        <p:txBody>
          <a:bodyPr/>
          <a:lstStyle/>
          <a:p>
            <a:r>
              <a:rPr lang="en-US" dirty="0"/>
              <a:t>Changes to 2 CFR 200 published August 2020 will be effective this November </a:t>
            </a:r>
          </a:p>
          <a:p>
            <a:r>
              <a:rPr lang="en-US" dirty="0"/>
              <a:t>HHS will implement the changes in 45 CFR 75 – Uniform Administrative Requirements, Cost Principles and Audit Requirements for HHS Awards</a:t>
            </a:r>
          </a:p>
          <a:p>
            <a:r>
              <a:rPr lang="en-US" dirty="0"/>
              <a:t>NIH is reviewing all updates and analyzing with current NIH policy</a:t>
            </a:r>
          </a:p>
          <a:p>
            <a:r>
              <a:rPr lang="en-US" dirty="0"/>
              <a:t>Changes will be incorporated into the upcoming FY 2021 updates to the NIH Grants Policy Statement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now?</a:t>
            </a:r>
          </a:p>
        </p:txBody>
      </p:sp>
      <p:pic>
        <p:nvPicPr>
          <p:cNvPr id="8" name="Picture 7" descr="A picture containing device, drawing&#10;&#10;Description automatically generated">
            <a:extLst>
              <a:ext uri="{FF2B5EF4-FFF2-40B4-BE49-F238E27FC236}">
                <a16:creationId xmlns:a16="http://schemas.microsoft.com/office/drawing/2014/main" id="{ACB1FB6F-02ED-45A5-8229-20AA73C7A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61231" y="353137"/>
            <a:ext cx="2175641" cy="217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5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79A504-FD15-4806-8AC2-6A13BC36C3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6B0873-738D-47C2-987C-1C04E646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Wins for the Extramural Research Community</a:t>
            </a:r>
          </a:p>
        </p:txBody>
      </p:sp>
    </p:spTree>
    <p:extLst>
      <p:ext uri="{BB962C8B-B14F-4D97-AF65-F5344CB8AC3E}">
        <p14:creationId xmlns:p14="http://schemas.microsoft.com/office/powerpoint/2010/main" val="3004659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C9BE434-6CA9-4CB4-BC8F-1F812D1F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1566" y="1690688"/>
            <a:ext cx="10576034" cy="46656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Original regulation included specific dollar thresholds for Micro-purchase and Simplified Acquisition Threshold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Both thresholds were updated in 2018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err="1"/>
              <a:t>Micropurchase</a:t>
            </a:r>
            <a:r>
              <a:rPr lang="en-US" dirty="0"/>
              <a:t>: $10,000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Simplified Acquisition: $250,000</a:t>
            </a:r>
          </a:p>
          <a:p>
            <a:pPr>
              <a:spcBef>
                <a:spcPts val="600"/>
              </a:spcBef>
            </a:pPr>
            <a:r>
              <a:rPr lang="en-US" dirty="0"/>
              <a:t>Updated regulation refers to the Federal Acquisition Regulation ( </a:t>
            </a:r>
            <a:r>
              <a:rPr lang="en-US" dirty="0">
                <a:hlinkClick r:id="rId3"/>
              </a:rPr>
              <a:t>48 CFR part 2</a:t>
            </a:r>
            <a:r>
              <a:rPr lang="en-US" dirty="0"/>
              <a:t>) rather than referencing specific dollar amounts</a:t>
            </a:r>
          </a:p>
          <a:p>
            <a:pPr lvl="1">
              <a:spcBef>
                <a:spcPts val="600"/>
              </a:spcBef>
            </a:pPr>
            <a:r>
              <a:rPr lang="en-US" i="1" dirty="0"/>
              <a:t>2 CFR 200.320 Methods of procurement to be followed.</a:t>
            </a:r>
          </a:p>
          <a:p>
            <a:pPr>
              <a:spcBef>
                <a:spcPts val="600"/>
              </a:spcBef>
            </a:pPr>
            <a:r>
              <a:rPr lang="en-US" dirty="0"/>
              <a:t>Minimizes the need for future regulatory updates, as dollar amounts change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Micro-purchase and Simplified Acquisition Threshold</a:t>
            </a:r>
          </a:p>
        </p:txBody>
      </p:sp>
    </p:spTree>
    <p:extLst>
      <p:ext uri="{BB962C8B-B14F-4D97-AF65-F5344CB8AC3E}">
        <p14:creationId xmlns:p14="http://schemas.microsoft.com/office/powerpoint/2010/main" val="276304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C9BE434-6CA9-4CB4-BC8F-1F812D1F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1566" y="1690688"/>
            <a:ext cx="10576034" cy="4665662"/>
          </a:xfrm>
        </p:spPr>
        <p:txBody>
          <a:bodyPr>
            <a:normAutofit/>
          </a:bodyPr>
          <a:lstStyle/>
          <a:p>
            <a:r>
              <a:rPr lang="en-US" dirty="0"/>
              <a:t>Clarify that pass-through entities (PTE) are responsible for addressing only a subrecipient's audit findings that are specifically related to their subaward</a:t>
            </a:r>
          </a:p>
          <a:p>
            <a:r>
              <a:rPr lang="en-US" dirty="0"/>
              <a:t>NIH and NSF collaborated to develop this updated language for our recipient community</a:t>
            </a:r>
          </a:p>
          <a:p>
            <a:r>
              <a:rPr lang="en-US" dirty="0"/>
              <a:t>200.332 Requirements for pass-through entities </a:t>
            </a:r>
          </a:p>
          <a:p>
            <a:pPr lvl="1"/>
            <a:r>
              <a:rPr lang="en-US" dirty="0"/>
              <a:t>The pass-through entity must not require use of a de minimis indirect cost rate if the subrecipient has a Federally approved rate.</a:t>
            </a:r>
          </a:p>
          <a:p>
            <a:pPr lvl="1"/>
            <a:r>
              <a:rPr lang="en-US" dirty="0"/>
              <a:t>The pass-through entity is responsible for resolving audit findings specifically related to the subaward and not responsible for resolving cross-cutting findings. 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Subrecipient Monitoring</a:t>
            </a:r>
          </a:p>
        </p:txBody>
      </p:sp>
    </p:spTree>
    <p:extLst>
      <p:ext uri="{BB962C8B-B14F-4D97-AF65-F5344CB8AC3E}">
        <p14:creationId xmlns:p14="http://schemas.microsoft.com/office/powerpoint/2010/main" val="62438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C9BE434-6CA9-4CB4-BC8F-1F812D1FB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145064-9D3C-45D4-9025-07C0526170C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7615D10F-32AE-4722-892D-687FD34E9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1566" y="1690688"/>
            <a:ext cx="10576034" cy="4665662"/>
          </a:xfrm>
        </p:spPr>
        <p:txBody>
          <a:bodyPr>
            <a:normAutofit/>
          </a:bodyPr>
          <a:lstStyle/>
          <a:p>
            <a:r>
              <a:rPr lang="en-US" dirty="0"/>
              <a:t>Updates to </a:t>
            </a:r>
            <a:r>
              <a:rPr lang="en-US" i="1" dirty="0"/>
              <a:t>200.344 Closeout</a:t>
            </a:r>
          </a:p>
          <a:p>
            <a:r>
              <a:rPr lang="en-US" dirty="0"/>
              <a:t>Based on lessons learned from the Grants Oversight and New Efficiency Act (GONE Act)</a:t>
            </a:r>
          </a:p>
          <a:p>
            <a:r>
              <a:rPr lang="en-US" dirty="0"/>
              <a:t>NIH recommended these changes to HHS and OMB </a:t>
            </a:r>
          </a:p>
          <a:p>
            <a:r>
              <a:rPr lang="en-US" dirty="0"/>
              <a:t>Increases number of days to submit closeout reports fed-wide to 120 days (no change for NIH)</a:t>
            </a:r>
          </a:p>
          <a:p>
            <a:r>
              <a:rPr lang="en-US" dirty="0"/>
              <a:t>Increasing overall timeframe for closing awards to one year after the period of performance </a:t>
            </a:r>
          </a:p>
          <a:p>
            <a:pPr lvl="1"/>
            <a:r>
              <a:rPr lang="en-US" dirty="0"/>
              <a:t>Current HHS deadline 270 days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90FAE1FC-115B-4741-8B5D-2B46B68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515600" cy="1325563"/>
          </a:xfrm>
        </p:spPr>
        <p:txBody>
          <a:bodyPr/>
          <a:lstStyle/>
          <a:p>
            <a:r>
              <a:rPr lang="en-US" dirty="0"/>
              <a:t>Closeout</a:t>
            </a:r>
          </a:p>
        </p:txBody>
      </p:sp>
    </p:spTree>
    <p:extLst>
      <p:ext uri="{BB962C8B-B14F-4D97-AF65-F5344CB8AC3E}">
        <p14:creationId xmlns:p14="http://schemas.microsoft.com/office/powerpoint/2010/main" val="499322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F7FCD"/>
      </a:accent1>
      <a:accent2>
        <a:srgbClr val="0B5F99"/>
      </a:accent2>
      <a:accent3>
        <a:srgbClr val="BFBFBF"/>
      </a:accent3>
      <a:accent4>
        <a:srgbClr val="015596"/>
      </a:accent4>
      <a:accent5>
        <a:srgbClr val="014273"/>
      </a:accent5>
      <a:accent6>
        <a:srgbClr val="073F6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00C7699C73A498CB057F667D9CD99" ma:contentTypeVersion="14" ma:contentTypeDescription="Create a new document." ma:contentTypeScope="" ma:versionID="da1b2f359c56964e8a9e5ba2f4a7bb8e">
  <xsd:schema xmlns:xsd="http://www.w3.org/2001/XMLSchema" xmlns:xs="http://www.w3.org/2001/XMLSchema" xmlns:p="http://schemas.microsoft.com/office/2006/metadata/properties" xmlns:ns1="http://schemas.microsoft.com/sharepoint/v3" xmlns:ns3="0b516ab0-04e4-4c88-99cd-523706b96b1a" xmlns:ns4="589fc4a7-9825-4918-b2d3-6237c872ffbf" targetNamespace="http://schemas.microsoft.com/office/2006/metadata/properties" ma:root="true" ma:fieldsID="13579475e6e87a3a4fadde96db207311" ns1:_="" ns3:_="" ns4:_="">
    <xsd:import namespace="http://schemas.microsoft.com/sharepoint/v3"/>
    <xsd:import namespace="0b516ab0-04e4-4c88-99cd-523706b96b1a"/>
    <xsd:import namespace="589fc4a7-9825-4918-b2d3-6237c872ff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16ab0-04e4-4c88-99cd-523706b96b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fc4a7-9825-4918-b2d3-6237c872ffb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49270E1-7ED0-41CA-854D-9EB7543073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A9F200-C222-48C7-AE28-2F899298FB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b516ab0-04e4-4c88-99cd-523706b96b1a"/>
    <ds:schemaRef ds:uri="589fc4a7-9825-4918-b2d3-6237c872ff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663D9E-F57E-4779-AA8D-DCC76D716388}">
  <ds:schemaRefs>
    <ds:schemaRef ds:uri="http://schemas.microsoft.com/sharepoint/v3"/>
    <ds:schemaRef ds:uri="http://purl.org/dc/elements/1.1/"/>
    <ds:schemaRef ds:uri="http://schemas.openxmlformats.org/package/2006/metadata/core-properties"/>
    <ds:schemaRef ds:uri="0b516ab0-04e4-4c88-99cd-523706b96b1a"/>
    <ds:schemaRef ds:uri="http://schemas.microsoft.com/office/infopath/2007/PartnerControls"/>
    <ds:schemaRef ds:uri="http://purl.org/dc/terms/"/>
    <ds:schemaRef ds:uri="http://schemas.microsoft.com/office/2006/documentManagement/types"/>
    <ds:schemaRef ds:uri="589fc4a7-9825-4918-b2d3-6237c872ffbf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1958</TotalTime>
  <Words>1174</Words>
  <Application>Microsoft Office PowerPoint</Application>
  <PresentationFormat>Widescreen</PresentationFormat>
  <Paragraphs>144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Office Theme</vt:lpstr>
      <vt:lpstr>How Changes to Title 2 Affect You</vt:lpstr>
      <vt:lpstr>What is Title 2?</vt:lpstr>
      <vt:lpstr>Approach for Updates</vt:lpstr>
      <vt:lpstr>How we implement at NIH</vt:lpstr>
      <vt:lpstr>Where are we now?</vt:lpstr>
      <vt:lpstr>Wins for the Extramural Research Community</vt:lpstr>
      <vt:lpstr>Micro-purchase and Simplified Acquisition Threshold</vt:lpstr>
      <vt:lpstr>Subrecipient Monitoring</vt:lpstr>
      <vt:lpstr>Closeout</vt:lpstr>
      <vt:lpstr>Overview of Changes</vt:lpstr>
      <vt:lpstr>Definitions </vt:lpstr>
      <vt:lpstr>Performance</vt:lpstr>
      <vt:lpstr>Standard Data Elements</vt:lpstr>
      <vt:lpstr>Prohibition on certain telecommunications and video surveillance services or equipment</vt:lpstr>
      <vt:lpstr>Domestic Preference for Procurements</vt:lpstr>
      <vt:lpstr>Termination</vt:lpstr>
      <vt:lpstr>Looking Forward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Changes to Title 2 Code Affect You</dc:title>
  <dc:creator>Kathy Chen</dc:creator>
  <cp:lastModifiedBy>Cummins, Sheri (NIH/OD) [E]</cp:lastModifiedBy>
  <cp:revision>50</cp:revision>
  <dcterms:created xsi:type="dcterms:W3CDTF">2018-01-29T16:47:27Z</dcterms:created>
  <dcterms:modified xsi:type="dcterms:W3CDTF">2020-10-28T16:13:13Z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0x01010027100C7699C73A498CB057F667D9CD99</vt:lpwstr>
  </property>
</Properties>
</file>