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comment1.xml" ContentType="application/vnd.openxmlformats-officedocument.presentationml.comment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Lst>
  <p:notesMasterIdLst>
    <p:notesMasterId r:id="rId43"/>
  </p:notesMasterIdLst>
  <p:handoutMasterIdLst>
    <p:handoutMasterId r:id="rId44"/>
  </p:handoutMasterIdLst>
  <p:sldIdLst>
    <p:sldId id="276" r:id="rId6"/>
    <p:sldId id="307" r:id="rId7"/>
    <p:sldId id="543" r:id="rId8"/>
    <p:sldId id="294" r:id="rId9"/>
    <p:sldId id="567" r:id="rId10"/>
    <p:sldId id="557" r:id="rId11"/>
    <p:sldId id="550" r:id="rId12"/>
    <p:sldId id="745" r:id="rId13"/>
    <p:sldId id="507" r:id="rId14"/>
    <p:sldId id="511" r:id="rId15"/>
    <p:sldId id="536" r:id="rId16"/>
    <p:sldId id="537" r:id="rId17"/>
    <p:sldId id="538" r:id="rId18"/>
    <p:sldId id="525" r:id="rId19"/>
    <p:sldId id="540" r:id="rId20"/>
    <p:sldId id="548" r:id="rId21"/>
    <p:sldId id="551" r:id="rId22"/>
    <p:sldId id="746" r:id="rId23"/>
    <p:sldId id="747" r:id="rId24"/>
    <p:sldId id="752" r:id="rId25"/>
    <p:sldId id="751" r:id="rId26"/>
    <p:sldId id="566" r:id="rId27"/>
    <p:sldId id="560" r:id="rId28"/>
    <p:sldId id="569" r:id="rId29"/>
    <p:sldId id="748" r:id="rId30"/>
    <p:sldId id="337" r:id="rId31"/>
    <p:sldId id="336" r:id="rId32"/>
    <p:sldId id="749" r:id="rId33"/>
    <p:sldId id="724" r:id="rId34"/>
    <p:sldId id="750" r:id="rId35"/>
    <p:sldId id="742" r:id="rId36"/>
    <p:sldId id="743" r:id="rId37"/>
    <p:sldId id="341" r:id="rId38"/>
    <p:sldId id="737" r:id="rId39"/>
    <p:sldId id="738" r:id="rId40"/>
    <p:sldId id="535" r:id="rId41"/>
    <p:sldId id="568" r:id="rId42"/>
  </p:sldIdLst>
  <p:sldSz cx="12192000" cy="6858000"/>
  <p:notesSz cx="7010400" cy="92964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Arial" charset="0"/>
      </a:defRPr>
    </a:lvl1pPr>
    <a:lvl2pPr marL="457200" algn="l" rtl="0" fontAlgn="base">
      <a:spcBef>
        <a:spcPct val="0"/>
      </a:spcBef>
      <a:spcAft>
        <a:spcPct val="0"/>
      </a:spcAft>
      <a:defRPr kern="1200">
        <a:solidFill>
          <a:schemeClr val="tx1"/>
        </a:solidFill>
        <a:latin typeface="Arial" charset="0"/>
        <a:ea typeface="ＭＳ Ｐゴシック" charset="0"/>
        <a:cs typeface="Arial" charset="0"/>
      </a:defRPr>
    </a:lvl2pPr>
    <a:lvl3pPr marL="914400" algn="l" rtl="0" fontAlgn="base">
      <a:spcBef>
        <a:spcPct val="0"/>
      </a:spcBef>
      <a:spcAft>
        <a:spcPct val="0"/>
      </a:spcAft>
      <a:defRPr kern="1200">
        <a:solidFill>
          <a:schemeClr val="tx1"/>
        </a:solidFill>
        <a:latin typeface="Arial" charset="0"/>
        <a:ea typeface="ＭＳ Ｐゴシック" charset="0"/>
        <a:cs typeface="Arial" charset="0"/>
      </a:defRPr>
    </a:lvl3pPr>
    <a:lvl4pPr marL="1371600" algn="l" rtl="0" fontAlgn="base">
      <a:spcBef>
        <a:spcPct val="0"/>
      </a:spcBef>
      <a:spcAft>
        <a:spcPct val="0"/>
      </a:spcAft>
      <a:defRPr kern="1200">
        <a:solidFill>
          <a:schemeClr val="tx1"/>
        </a:solidFill>
        <a:latin typeface="Arial" charset="0"/>
        <a:ea typeface="ＭＳ Ｐゴシック" charset="0"/>
        <a:cs typeface="Arial" charset="0"/>
      </a:defRPr>
    </a:lvl4pPr>
    <a:lvl5pPr marL="1828800" algn="l" rtl="0" fontAlgn="base">
      <a:spcBef>
        <a:spcPct val="0"/>
      </a:spcBef>
      <a:spcAft>
        <a:spcPct val="0"/>
      </a:spcAft>
      <a:defRPr kern="1200">
        <a:solidFill>
          <a:schemeClr val="tx1"/>
        </a:solidFill>
        <a:latin typeface="Arial" charset="0"/>
        <a:ea typeface="ＭＳ Ｐゴシック" charset="0"/>
        <a:cs typeface="Arial" charset="0"/>
      </a:defRPr>
    </a:lvl5pPr>
    <a:lvl6pPr marL="2286000" algn="l" defTabSz="457200" rtl="0" eaLnBrk="1" latinLnBrk="0" hangingPunct="1">
      <a:defRPr kern="1200">
        <a:solidFill>
          <a:schemeClr val="tx1"/>
        </a:solidFill>
        <a:latin typeface="Arial" charset="0"/>
        <a:ea typeface="ＭＳ Ｐゴシック" charset="0"/>
        <a:cs typeface="Arial" charset="0"/>
      </a:defRPr>
    </a:lvl6pPr>
    <a:lvl7pPr marL="2743200" algn="l" defTabSz="457200" rtl="0" eaLnBrk="1" latinLnBrk="0" hangingPunct="1">
      <a:defRPr kern="1200">
        <a:solidFill>
          <a:schemeClr val="tx1"/>
        </a:solidFill>
        <a:latin typeface="Arial" charset="0"/>
        <a:ea typeface="ＭＳ Ｐゴシック" charset="0"/>
        <a:cs typeface="Arial" charset="0"/>
      </a:defRPr>
    </a:lvl7pPr>
    <a:lvl8pPr marL="3200400" algn="l" defTabSz="457200" rtl="0" eaLnBrk="1" latinLnBrk="0" hangingPunct="1">
      <a:defRPr kern="1200">
        <a:solidFill>
          <a:schemeClr val="tx1"/>
        </a:solidFill>
        <a:latin typeface="Arial" charset="0"/>
        <a:ea typeface="ＭＳ Ｐゴシック" charset="0"/>
        <a:cs typeface="Arial" charset="0"/>
      </a:defRPr>
    </a:lvl8pPr>
    <a:lvl9pPr marL="3657600" algn="l" defTabSz="457200" rtl="0" eaLnBrk="1" latinLnBrk="0" hangingPunct="1">
      <a:defRPr kern="1200">
        <a:solidFill>
          <a:schemeClr val="tx1"/>
        </a:solidFill>
        <a:latin typeface="Arial" charset="0"/>
        <a:ea typeface="ＭＳ Ｐゴシック" charset="0"/>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lly Rockey" initials="" lastIdx="1" clrIdx="0"/>
  <p:cmAuthor id="1" name="Pearson, Katrina (NIH/OD) [E]" initials="PK([" lastIdx="2" clrIdx="1">
    <p:extLst>
      <p:ext uri="{19B8F6BF-5375-455C-9EA6-DF929625EA0E}">
        <p15:presenceInfo xmlns:p15="http://schemas.microsoft.com/office/powerpoint/2012/main" userId="S::pearsonk@nih.gov::342c4ddf-f8f5-495c-ac0a-bb9165430d0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0000"/>
    <a:srgbClr val="003366"/>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0" autoAdjust="0"/>
    <p:restoredTop sz="86410" autoAdjust="0"/>
  </p:normalViewPr>
  <p:slideViewPr>
    <p:cSldViewPr>
      <p:cViewPr varScale="1">
        <p:scale>
          <a:sx n="98" d="100"/>
          <a:sy n="98" d="100"/>
        </p:scale>
        <p:origin x="276" y="90"/>
      </p:cViewPr>
      <p:guideLst>
        <p:guide orient="horz" pos="2160"/>
        <p:guide pos="3840"/>
      </p:guideLst>
    </p:cSldViewPr>
  </p:slideViewPr>
  <p:outlineViewPr>
    <p:cViewPr>
      <p:scale>
        <a:sx n="33" d="100"/>
        <a:sy n="33" d="100"/>
      </p:scale>
      <p:origin x="0" y="-6456"/>
    </p:cViewPr>
  </p:outlineViewPr>
  <p:notesTextViewPr>
    <p:cViewPr>
      <p:scale>
        <a:sx n="3" d="2"/>
        <a:sy n="3" d="2"/>
      </p:scale>
      <p:origin x="0" y="0"/>
    </p:cViewPr>
  </p:notesTextViewPr>
  <p:sorterViewPr>
    <p:cViewPr varScale="1">
      <p:scale>
        <a:sx n="1" d="1"/>
        <a:sy n="1" d="1"/>
      </p:scale>
      <p:origin x="0" y="0"/>
    </p:cViewPr>
  </p:sorterViewPr>
  <p:notesViewPr>
    <p:cSldViewPr>
      <p:cViewPr varScale="1">
        <p:scale>
          <a:sx n="63" d="100"/>
          <a:sy n="63" d="100"/>
        </p:scale>
        <p:origin x="-2587" y="-8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3.xml"/></Relationships>
</file>

<file path=ppt/charts/_rels/chart1.xml.rels><?xml version="1.0" encoding="UTF-8" standalone="yes"?>
<Relationships xmlns="http://schemas.openxmlformats.org/package/2006/relationships"><Relationship Id="rId3" Type="http://schemas.openxmlformats.org/officeDocument/2006/relationships/oleObject" Target="https://nih-my.sharepoint.com/personal/lauerm_nih_gov/Documents/Files%20to%20save/OB%20BudgetTab%201995-2020_DR_KCP_KP.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lauerm\Downloads\NDB_Report_ID_169_exp_09112020.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'Chart updated'!$B$23</c:f>
              <c:strCache>
                <c:ptCount val="1"/>
                <c:pt idx="0">
                  <c:v>Current</c:v>
                </c:pt>
              </c:strCache>
            </c:strRef>
          </c:tx>
          <c:spPr>
            <a:ln w="88900" cap="rnd">
              <a:solidFill>
                <a:schemeClr val="tx2">
                  <a:lumMod val="50000"/>
                </a:schemeClr>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'Chart updated'!$A$24:$A$49</c:f>
              <c:numCache>
                <c:formatCode>General</c:formatCode>
                <c:ptCount val="26"/>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pt idx="22">
                  <c:v>2017</c:v>
                </c:pt>
                <c:pt idx="23">
                  <c:v>2018</c:v>
                </c:pt>
                <c:pt idx="24">
                  <c:v>2019</c:v>
                </c:pt>
                <c:pt idx="25">
                  <c:v>2020</c:v>
                </c:pt>
              </c:numCache>
            </c:numRef>
          </c:cat>
          <c:val>
            <c:numRef>
              <c:f>'Chart updated'!$B$24:$B$49</c:f>
              <c:numCache>
                <c:formatCode>"$"#,##0</c:formatCode>
                <c:ptCount val="26"/>
                <c:pt idx="0">
                  <c:v>11299.522000000001</c:v>
                </c:pt>
                <c:pt idx="1">
                  <c:v>11927.562</c:v>
                </c:pt>
                <c:pt idx="2">
                  <c:v>12721</c:v>
                </c:pt>
                <c:pt idx="3">
                  <c:v>13675</c:v>
                </c:pt>
                <c:pt idx="4">
                  <c:v>15629</c:v>
                </c:pt>
                <c:pt idx="5">
                  <c:v>17840.587</c:v>
                </c:pt>
                <c:pt idx="6">
                  <c:v>20458.556</c:v>
                </c:pt>
                <c:pt idx="7">
                  <c:v>23321.382000000001</c:v>
                </c:pt>
                <c:pt idx="8">
                  <c:v>27166.715</c:v>
                </c:pt>
                <c:pt idx="9">
                  <c:v>28036.627</c:v>
                </c:pt>
                <c:pt idx="10">
                  <c:v>28594.357</c:v>
                </c:pt>
                <c:pt idx="11">
                  <c:v>28560.417000000001</c:v>
                </c:pt>
                <c:pt idx="12">
                  <c:v>29178.504000000001</c:v>
                </c:pt>
                <c:pt idx="13">
                  <c:v>29607.07</c:v>
                </c:pt>
                <c:pt idx="14">
                  <c:v>30545.098000000002</c:v>
                </c:pt>
                <c:pt idx="15">
                  <c:v>31238</c:v>
                </c:pt>
                <c:pt idx="16">
                  <c:v>30916.344000000001</c:v>
                </c:pt>
                <c:pt idx="17">
                  <c:v>30860.913</c:v>
                </c:pt>
                <c:pt idx="18">
                  <c:v>29315.822</c:v>
                </c:pt>
                <c:pt idx="19">
                  <c:v>30142.652999999998</c:v>
                </c:pt>
                <c:pt idx="20">
                  <c:v>31311.348999999998</c:v>
                </c:pt>
                <c:pt idx="21">
                  <c:v>32311.348999999998</c:v>
                </c:pt>
                <c:pt idx="22">
                  <c:v>34300.999000000003</c:v>
                </c:pt>
                <c:pt idx="23">
                  <c:v>37311.349000000002</c:v>
                </c:pt>
                <c:pt idx="24">
                  <c:v>39313</c:v>
                </c:pt>
                <c:pt idx="25">
                  <c:v>41636.574999999997</c:v>
                </c:pt>
              </c:numCache>
            </c:numRef>
          </c:val>
          <c:smooth val="0"/>
          <c:extLst>
            <c:ext xmlns:c16="http://schemas.microsoft.com/office/drawing/2014/chart" uri="{C3380CC4-5D6E-409C-BE32-E72D297353CC}">
              <c16:uniqueId val="{00000000-3B0E-1749-9E73-4326E7C72ACA}"/>
            </c:ext>
          </c:extLst>
        </c:ser>
        <c:ser>
          <c:idx val="1"/>
          <c:order val="1"/>
          <c:tx>
            <c:strRef>
              <c:f>'Chart updated'!$D$23</c:f>
              <c:strCache>
                <c:ptCount val="1"/>
                <c:pt idx="0">
                  <c:v>Constant </c:v>
                </c:pt>
              </c:strCache>
            </c:strRef>
          </c:tx>
          <c:spPr>
            <a:ln w="88900" cap="rnd">
              <a:solidFill>
                <a:srgbClr val="0070C0"/>
              </a:solidFill>
              <a:prstDash val="dash"/>
              <a:round/>
            </a:ln>
            <a:effectLst/>
          </c:spPr>
          <c:marker>
            <c:symbol val="none"/>
          </c:marker>
          <c:dLbls>
            <c:dLbl>
              <c:idx val="0"/>
              <c:layout>
                <c:manualLayout>
                  <c:x val="-2.3542195099973351E-2"/>
                  <c:y val="3.105490081713648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B0E-1749-9E73-4326E7C72ACA}"/>
                </c:ext>
              </c:extLst>
            </c:dLbl>
            <c:dLbl>
              <c:idx val="1"/>
              <c:layout>
                <c:manualLayout>
                  <c:x val="-1.8672460500509042E-2"/>
                  <c:y val="3.468598287959102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B0E-1749-9E73-4326E7C72ACA}"/>
                </c:ext>
              </c:extLst>
            </c:dLbl>
            <c:dLbl>
              <c:idx val="2"/>
              <c:layout>
                <c:manualLayout>
                  <c:x val="-1.745502685064294E-2"/>
                  <c:y val="3.831706494204564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B0E-1749-9E73-4326E7C72ACA}"/>
                </c:ext>
              </c:extLst>
            </c:dLbl>
            <c:dLbl>
              <c:idx val="3"/>
              <c:layout>
                <c:manualLayout>
                  <c:x val="-1.1367858601312572E-2"/>
                  <c:y val="4.921031112940947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B0E-1749-9E73-4326E7C72ACA}"/>
                </c:ext>
              </c:extLst>
            </c:dLbl>
            <c:dLbl>
              <c:idx val="4"/>
              <c:layout>
                <c:manualLayout>
                  <c:x val="-1.6283894023838693E-3"/>
                  <c:y val="4.194814700450025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B0E-1749-9E73-4326E7C72ACA}"/>
                </c:ext>
              </c:extLst>
            </c:dLbl>
            <c:dLbl>
              <c:idx val="5"/>
              <c:layout>
                <c:manualLayout>
                  <c:x val="5.6762124968126248E-3"/>
                  <c:y val="2.742381875468180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B0E-1749-9E73-4326E7C72ACA}"/>
                </c:ext>
              </c:extLst>
            </c:dLbl>
            <c:dLbl>
              <c:idx val="6"/>
              <c:layout>
                <c:manualLayout>
                  <c:x val="9.3285134464108268E-3"/>
                  <c:y val="2.01616546297725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B0E-1749-9E73-4326E7C72ACA}"/>
                </c:ext>
              </c:extLst>
            </c:dLbl>
            <c:dLbl>
              <c:idx val="7"/>
              <c:layout>
                <c:manualLayout>
                  <c:x val="1.5415681695741238E-2"/>
                  <c:y val="1.653057256731790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3B0E-1749-9E73-4326E7C72ACA}"/>
                </c:ext>
              </c:extLst>
            </c:dLbl>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'Chart updated'!$A$24:$A$49</c:f>
              <c:numCache>
                <c:formatCode>General</c:formatCode>
                <c:ptCount val="26"/>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pt idx="22">
                  <c:v>2017</c:v>
                </c:pt>
                <c:pt idx="23">
                  <c:v>2018</c:v>
                </c:pt>
                <c:pt idx="24">
                  <c:v>2019</c:v>
                </c:pt>
                <c:pt idx="25">
                  <c:v>2020</c:v>
                </c:pt>
              </c:numCache>
            </c:numRef>
          </c:cat>
          <c:val>
            <c:numRef>
              <c:f>'Chart updated'!$D$24:$D$49</c:f>
              <c:numCache>
                <c:formatCode>"$"#,##0</c:formatCode>
                <c:ptCount val="26"/>
                <c:pt idx="0">
                  <c:v>11299.522000000001</c:v>
                </c:pt>
                <c:pt idx="1">
                  <c:v>11629.965437701299</c:v>
                </c:pt>
                <c:pt idx="2">
                  <c:v>12067.909687955154</c:v>
                </c:pt>
                <c:pt idx="3">
                  <c:v>12547.500768403253</c:v>
                </c:pt>
                <c:pt idx="4">
                  <c:v>13900.295145846336</c:v>
                </c:pt>
                <c:pt idx="5">
                  <c:v>15297.207484383094</c:v>
                </c:pt>
                <c:pt idx="6">
                  <c:v>16977.503007066913</c:v>
                </c:pt>
                <c:pt idx="7">
                  <c:v>18732.746157280664</c:v>
                </c:pt>
                <c:pt idx="8">
                  <c:v>21080.48735774984</c:v>
                </c:pt>
                <c:pt idx="9">
                  <c:v>20974.095116851433</c:v>
                </c:pt>
                <c:pt idx="10">
                  <c:v>20590.276920009575</c:v>
                </c:pt>
                <c:pt idx="11">
                  <c:v>19655.878508593105</c:v>
                </c:pt>
                <c:pt idx="12">
                  <c:v>19347.210076779782</c:v>
                </c:pt>
                <c:pt idx="13">
                  <c:v>18753.539202032443</c:v>
                </c:pt>
                <c:pt idx="14">
                  <c:v>18797.396761606535</c:v>
                </c:pt>
                <c:pt idx="15">
                  <c:v>18656.464290573127</c:v>
                </c:pt>
                <c:pt idx="16">
                  <c:v>17950.78765004551</c:v>
                </c:pt>
                <c:pt idx="17">
                  <c:v>17691.96892982928</c:v>
                </c:pt>
                <c:pt idx="18">
                  <c:v>16497.205268767109</c:v>
                </c:pt>
                <c:pt idx="19">
                  <c:v>16605.641463363798</c:v>
                </c:pt>
                <c:pt idx="20">
                  <c:v>16905.617912243648</c:v>
                </c:pt>
                <c:pt idx="21">
                  <c:v>17074.341546893033</c:v>
                </c:pt>
                <c:pt idx="22">
                  <c:v>17666.409071602498</c:v>
                </c:pt>
                <c:pt idx="23">
                  <c:v>18714.133764822891</c:v>
                </c:pt>
                <c:pt idx="24">
                  <c:v>19199.703450047055</c:v>
                </c:pt>
                <c:pt idx="25">
                  <c:v>19799.895054316476</c:v>
                </c:pt>
              </c:numCache>
            </c:numRef>
          </c:val>
          <c:smooth val="0"/>
          <c:extLst>
            <c:ext xmlns:c16="http://schemas.microsoft.com/office/drawing/2014/chart" uri="{C3380CC4-5D6E-409C-BE32-E72D297353CC}">
              <c16:uniqueId val="{00000009-3B0E-1749-9E73-4326E7C72ACA}"/>
            </c:ext>
          </c:extLst>
        </c:ser>
        <c:dLbls>
          <c:dLblPos val="t"/>
          <c:showLegendKey val="0"/>
          <c:showVal val="1"/>
          <c:showCatName val="0"/>
          <c:showSerName val="0"/>
          <c:showPercent val="0"/>
          <c:showBubbleSize val="0"/>
        </c:dLbls>
        <c:smooth val="0"/>
        <c:axId val="802884536"/>
        <c:axId val="802886832"/>
      </c:lineChart>
      <c:catAx>
        <c:axId val="802884536"/>
        <c:scaling>
          <c:orientation val="minMax"/>
        </c:scaling>
        <c:delete val="0"/>
        <c:axPos val="b"/>
        <c:numFmt formatCode="General" sourceLinked="1"/>
        <c:majorTickMark val="none"/>
        <c:minorTickMark val="none"/>
        <c:tickLblPos val="nextTo"/>
        <c:spPr>
          <a:noFill/>
          <a:ln w="25400" cap="flat" cmpd="sng" algn="ctr">
            <a:solidFill>
              <a:schemeClr val="tx1"/>
            </a:solidFill>
            <a:round/>
          </a:ln>
          <a:effectLst/>
        </c:spPr>
        <c:txPr>
          <a:bodyPr rot="-5400000" spcFirstLastPara="1" vertOverflow="ellipsis"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02886832"/>
        <c:crossesAt val="0"/>
        <c:auto val="0"/>
        <c:lblAlgn val="ctr"/>
        <c:lblOffset val="100"/>
        <c:noMultiLvlLbl val="0"/>
      </c:catAx>
      <c:valAx>
        <c:axId val="802886832"/>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Showing NIH budget trends in current</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quot;$&quot;#,##0" sourceLinked="1"/>
        <c:majorTickMark val="none"/>
        <c:minorTickMark val="none"/>
        <c:tickLblPos val="nextTo"/>
        <c:spPr>
          <a:noFill/>
          <a:ln w="25400">
            <a:solidFill>
              <a:schemeClr val="accent1"/>
            </a:solid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02884536"/>
        <c:crosses val="autoZero"/>
        <c:crossBetween val="between"/>
        <c:majorUnit val="5000"/>
        <c:minorUnit val="1000"/>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600" b="0" i="0" u="none" strike="noStrike" kern="1200" spc="0" baseline="0">
                <a:solidFill>
                  <a:schemeClr val="tx1">
                    <a:lumMod val="65000"/>
                    <a:lumOff val="35000"/>
                  </a:schemeClr>
                </a:solidFill>
                <a:latin typeface="+mn-lt"/>
                <a:ea typeface="+mn-ea"/>
                <a:cs typeface="+mn-cs"/>
              </a:defRPr>
            </a:pPr>
            <a:r>
              <a:rPr lang="en-US" sz="3600" dirty="0"/>
              <a:t>Research</a:t>
            </a:r>
            <a:r>
              <a:rPr lang="en-US" sz="3600" baseline="0" dirty="0"/>
              <a:t> Grant Investigators: Percent Women</a:t>
            </a:r>
            <a:endParaRPr lang="en-US" sz="3600" dirty="0"/>
          </a:p>
        </c:rich>
      </c:tx>
      <c:overlay val="0"/>
      <c:spPr>
        <a:noFill/>
        <a:ln>
          <a:noFill/>
        </a:ln>
        <a:effectLst/>
      </c:spPr>
      <c:txPr>
        <a:bodyPr rot="0" spcFirstLastPara="1" vertOverflow="ellipsis" vert="horz" wrap="square" anchor="ctr" anchorCtr="1"/>
        <a:lstStyle/>
        <a:p>
          <a:pPr>
            <a:defRPr sz="3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NDB_Report_ID_169_exp_09112020!$B$1</c:f>
              <c:strCache>
                <c:ptCount val="1"/>
                <c:pt idx="0">
                  <c:v>RPGs</c:v>
                </c:pt>
              </c:strCache>
            </c:strRef>
          </c:tx>
          <c:spPr>
            <a:ln w="88900" cap="rnd">
              <a:solidFill>
                <a:schemeClr val="accent1"/>
              </a:solidFill>
              <a:round/>
            </a:ln>
            <a:effectLst/>
          </c:spPr>
          <c:marker>
            <c:symbol val="none"/>
          </c:marker>
          <c:cat>
            <c:numRef>
              <c:f>NDB_Report_ID_169_exp_09112020!$A$2:$A$23</c:f>
              <c:numCache>
                <c:formatCode>General</c:formatCode>
                <c:ptCount val="22"/>
                <c:pt idx="0">
                  <c:v>1998</c:v>
                </c:pt>
                <c:pt idx="1">
                  <c:v>1999</c:v>
                </c:pt>
                <c:pt idx="2">
                  <c:v>2000</c:v>
                </c:pt>
                <c:pt idx="3">
                  <c:v>2001</c:v>
                </c:pt>
                <c:pt idx="4">
                  <c:v>2002</c:v>
                </c:pt>
                <c:pt idx="5">
                  <c:v>2003</c:v>
                </c:pt>
                <c:pt idx="6">
                  <c:v>2004</c:v>
                </c:pt>
                <c:pt idx="7">
                  <c:v>2005</c:v>
                </c:pt>
                <c:pt idx="8">
                  <c:v>2006</c:v>
                </c:pt>
                <c:pt idx="9">
                  <c:v>2007</c:v>
                </c:pt>
                <c:pt idx="10">
                  <c:v>2008</c:v>
                </c:pt>
                <c:pt idx="11">
                  <c:v>2009</c:v>
                </c:pt>
                <c:pt idx="12">
                  <c:v>2010</c:v>
                </c:pt>
                <c:pt idx="13">
                  <c:v>2011</c:v>
                </c:pt>
                <c:pt idx="14">
                  <c:v>2012</c:v>
                </c:pt>
                <c:pt idx="15">
                  <c:v>2013</c:v>
                </c:pt>
                <c:pt idx="16">
                  <c:v>2014</c:v>
                </c:pt>
                <c:pt idx="17">
                  <c:v>2015</c:v>
                </c:pt>
                <c:pt idx="18">
                  <c:v>2016</c:v>
                </c:pt>
                <c:pt idx="19">
                  <c:v>2017</c:v>
                </c:pt>
                <c:pt idx="20">
                  <c:v>2018</c:v>
                </c:pt>
                <c:pt idx="21">
                  <c:v>2019</c:v>
                </c:pt>
              </c:numCache>
            </c:numRef>
          </c:cat>
          <c:val>
            <c:numRef>
              <c:f>NDB_Report_ID_169_exp_09112020!$B$2:$B$23</c:f>
              <c:numCache>
                <c:formatCode>0%</c:formatCode>
                <c:ptCount val="22"/>
                <c:pt idx="0">
                  <c:v>0.22</c:v>
                </c:pt>
                <c:pt idx="1">
                  <c:v>0.23</c:v>
                </c:pt>
                <c:pt idx="2">
                  <c:v>0.23</c:v>
                </c:pt>
                <c:pt idx="3">
                  <c:v>0.23</c:v>
                </c:pt>
                <c:pt idx="4">
                  <c:v>0.24</c:v>
                </c:pt>
                <c:pt idx="5">
                  <c:v>0.24</c:v>
                </c:pt>
                <c:pt idx="6">
                  <c:v>0.25</c:v>
                </c:pt>
                <c:pt idx="7">
                  <c:v>0.25</c:v>
                </c:pt>
                <c:pt idx="8">
                  <c:v>0.26</c:v>
                </c:pt>
                <c:pt idx="9">
                  <c:v>0.26</c:v>
                </c:pt>
                <c:pt idx="10">
                  <c:v>0.28999999999999998</c:v>
                </c:pt>
                <c:pt idx="11">
                  <c:v>0.28999999999999998</c:v>
                </c:pt>
                <c:pt idx="12">
                  <c:v>0.28999999999999998</c:v>
                </c:pt>
                <c:pt idx="13">
                  <c:v>0.3</c:v>
                </c:pt>
                <c:pt idx="14">
                  <c:v>0.3</c:v>
                </c:pt>
                <c:pt idx="15">
                  <c:v>0.31</c:v>
                </c:pt>
                <c:pt idx="16">
                  <c:v>0.31</c:v>
                </c:pt>
                <c:pt idx="17">
                  <c:v>0.31</c:v>
                </c:pt>
                <c:pt idx="18">
                  <c:v>0.32</c:v>
                </c:pt>
                <c:pt idx="19">
                  <c:v>0.32</c:v>
                </c:pt>
                <c:pt idx="20">
                  <c:v>0.33</c:v>
                </c:pt>
                <c:pt idx="21">
                  <c:v>0.34</c:v>
                </c:pt>
              </c:numCache>
            </c:numRef>
          </c:val>
          <c:smooth val="0"/>
          <c:extLst>
            <c:ext xmlns:c16="http://schemas.microsoft.com/office/drawing/2014/chart" uri="{C3380CC4-5D6E-409C-BE32-E72D297353CC}">
              <c16:uniqueId val="{00000000-ACA4-6C49-87D2-7990EEBC951D}"/>
            </c:ext>
          </c:extLst>
        </c:ser>
        <c:ser>
          <c:idx val="1"/>
          <c:order val="1"/>
          <c:tx>
            <c:strRef>
              <c:f>NDB_Report_ID_169_exp_09112020!$C$1</c:f>
              <c:strCache>
                <c:ptCount val="1"/>
                <c:pt idx="0">
                  <c:v>Centers</c:v>
                </c:pt>
              </c:strCache>
            </c:strRef>
          </c:tx>
          <c:spPr>
            <a:ln w="88900" cap="rnd">
              <a:solidFill>
                <a:schemeClr val="accent2"/>
              </a:solidFill>
              <a:round/>
            </a:ln>
            <a:effectLst/>
          </c:spPr>
          <c:marker>
            <c:symbol val="none"/>
          </c:marker>
          <c:cat>
            <c:numRef>
              <c:f>NDB_Report_ID_169_exp_09112020!$A$2:$A$23</c:f>
              <c:numCache>
                <c:formatCode>General</c:formatCode>
                <c:ptCount val="22"/>
                <c:pt idx="0">
                  <c:v>1998</c:v>
                </c:pt>
                <c:pt idx="1">
                  <c:v>1999</c:v>
                </c:pt>
                <c:pt idx="2">
                  <c:v>2000</c:v>
                </c:pt>
                <c:pt idx="3">
                  <c:v>2001</c:v>
                </c:pt>
                <c:pt idx="4">
                  <c:v>2002</c:v>
                </c:pt>
                <c:pt idx="5">
                  <c:v>2003</c:v>
                </c:pt>
                <c:pt idx="6">
                  <c:v>2004</c:v>
                </c:pt>
                <c:pt idx="7">
                  <c:v>2005</c:v>
                </c:pt>
                <c:pt idx="8">
                  <c:v>2006</c:v>
                </c:pt>
                <c:pt idx="9">
                  <c:v>2007</c:v>
                </c:pt>
                <c:pt idx="10">
                  <c:v>2008</c:v>
                </c:pt>
                <c:pt idx="11">
                  <c:v>2009</c:v>
                </c:pt>
                <c:pt idx="12">
                  <c:v>2010</c:v>
                </c:pt>
                <c:pt idx="13">
                  <c:v>2011</c:v>
                </c:pt>
                <c:pt idx="14">
                  <c:v>2012</c:v>
                </c:pt>
                <c:pt idx="15">
                  <c:v>2013</c:v>
                </c:pt>
                <c:pt idx="16">
                  <c:v>2014</c:v>
                </c:pt>
                <c:pt idx="17">
                  <c:v>2015</c:v>
                </c:pt>
                <c:pt idx="18">
                  <c:v>2016</c:v>
                </c:pt>
                <c:pt idx="19">
                  <c:v>2017</c:v>
                </c:pt>
                <c:pt idx="20">
                  <c:v>2018</c:v>
                </c:pt>
                <c:pt idx="21">
                  <c:v>2019</c:v>
                </c:pt>
              </c:numCache>
            </c:numRef>
          </c:cat>
          <c:val>
            <c:numRef>
              <c:f>NDB_Report_ID_169_exp_09112020!$C$2:$C$23</c:f>
              <c:numCache>
                <c:formatCode>0%</c:formatCode>
                <c:ptCount val="22"/>
                <c:pt idx="0">
                  <c:v>0.11</c:v>
                </c:pt>
                <c:pt idx="1">
                  <c:v>0.12</c:v>
                </c:pt>
                <c:pt idx="2">
                  <c:v>0.12</c:v>
                </c:pt>
                <c:pt idx="3">
                  <c:v>0.13</c:v>
                </c:pt>
                <c:pt idx="4">
                  <c:v>0.16</c:v>
                </c:pt>
                <c:pt idx="5">
                  <c:v>0.17</c:v>
                </c:pt>
                <c:pt idx="6">
                  <c:v>0.17</c:v>
                </c:pt>
                <c:pt idx="7">
                  <c:v>0.17</c:v>
                </c:pt>
                <c:pt idx="8">
                  <c:v>0.18</c:v>
                </c:pt>
                <c:pt idx="9">
                  <c:v>0.18</c:v>
                </c:pt>
                <c:pt idx="10">
                  <c:v>0.19</c:v>
                </c:pt>
                <c:pt idx="11">
                  <c:v>0.18</c:v>
                </c:pt>
                <c:pt idx="12">
                  <c:v>0.2</c:v>
                </c:pt>
                <c:pt idx="13">
                  <c:v>0.2</c:v>
                </c:pt>
                <c:pt idx="14">
                  <c:v>0.2</c:v>
                </c:pt>
                <c:pt idx="15">
                  <c:v>0.21</c:v>
                </c:pt>
                <c:pt idx="16">
                  <c:v>0.22</c:v>
                </c:pt>
                <c:pt idx="17">
                  <c:v>0.22</c:v>
                </c:pt>
                <c:pt idx="18">
                  <c:v>0.23</c:v>
                </c:pt>
                <c:pt idx="19">
                  <c:v>0.25</c:v>
                </c:pt>
                <c:pt idx="20">
                  <c:v>0.26</c:v>
                </c:pt>
                <c:pt idx="21">
                  <c:v>0.26</c:v>
                </c:pt>
              </c:numCache>
            </c:numRef>
          </c:val>
          <c:smooth val="0"/>
          <c:extLst>
            <c:ext xmlns:c16="http://schemas.microsoft.com/office/drawing/2014/chart" uri="{C3380CC4-5D6E-409C-BE32-E72D297353CC}">
              <c16:uniqueId val="{00000001-ACA4-6C49-87D2-7990EEBC951D}"/>
            </c:ext>
          </c:extLst>
        </c:ser>
        <c:ser>
          <c:idx val="3"/>
          <c:order val="2"/>
          <c:tx>
            <c:strRef>
              <c:f>NDB_Report_ID_169_exp_09112020!$E$1</c:f>
              <c:strCache>
                <c:ptCount val="1"/>
                <c:pt idx="0">
                  <c:v>Research Career</c:v>
                </c:pt>
              </c:strCache>
            </c:strRef>
          </c:tx>
          <c:spPr>
            <a:ln w="88900" cap="rnd">
              <a:solidFill>
                <a:schemeClr val="accent4"/>
              </a:solidFill>
              <a:round/>
            </a:ln>
            <a:effectLst/>
          </c:spPr>
          <c:marker>
            <c:symbol val="none"/>
          </c:marker>
          <c:cat>
            <c:numRef>
              <c:f>NDB_Report_ID_169_exp_09112020!$A$2:$A$23</c:f>
              <c:numCache>
                <c:formatCode>General</c:formatCode>
                <c:ptCount val="22"/>
                <c:pt idx="0">
                  <c:v>1998</c:v>
                </c:pt>
                <c:pt idx="1">
                  <c:v>1999</c:v>
                </c:pt>
                <c:pt idx="2">
                  <c:v>2000</c:v>
                </c:pt>
                <c:pt idx="3">
                  <c:v>2001</c:v>
                </c:pt>
                <c:pt idx="4">
                  <c:v>2002</c:v>
                </c:pt>
                <c:pt idx="5">
                  <c:v>2003</c:v>
                </c:pt>
                <c:pt idx="6">
                  <c:v>2004</c:v>
                </c:pt>
                <c:pt idx="7">
                  <c:v>2005</c:v>
                </c:pt>
                <c:pt idx="8">
                  <c:v>2006</c:v>
                </c:pt>
                <c:pt idx="9">
                  <c:v>2007</c:v>
                </c:pt>
                <c:pt idx="10">
                  <c:v>2008</c:v>
                </c:pt>
                <c:pt idx="11">
                  <c:v>2009</c:v>
                </c:pt>
                <c:pt idx="12">
                  <c:v>2010</c:v>
                </c:pt>
                <c:pt idx="13">
                  <c:v>2011</c:v>
                </c:pt>
                <c:pt idx="14">
                  <c:v>2012</c:v>
                </c:pt>
                <c:pt idx="15">
                  <c:v>2013</c:v>
                </c:pt>
                <c:pt idx="16">
                  <c:v>2014</c:v>
                </c:pt>
                <c:pt idx="17">
                  <c:v>2015</c:v>
                </c:pt>
                <c:pt idx="18">
                  <c:v>2016</c:v>
                </c:pt>
                <c:pt idx="19">
                  <c:v>2017</c:v>
                </c:pt>
                <c:pt idx="20">
                  <c:v>2018</c:v>
                </c:pt>
                <c:pt idx="21">
                  <c:v>2019</c:v>
                </c:pt>
              </c:numCache>
            </c:numRef>
          </c:cat>
          <c:val>
            <c:numRef>
              <c:f>NDB_Report_ID_169_exp_09112020!$E$2:$E$23</c:f>
              <c:numCache>
                <c:formatCode>0%</c:formatCode>
                <c:ptCount val="22"/>
                <c:pt idx="0">
                  <c:v>0.35</c:v>
                </c:pt>
                <c:pt idx="1">
                  <c:v>0.33</c:v>
                </c:pt>
                <c:pt idx="2">
                  <c:v>0.35</c:v>
                </c:pt>
                <c:pt idx="3">
                  <c:v>0.35</c:v>
                </c:pt>
                <c:pt idx="4">
                  <c:v>0.36</c:v>
                </c:pt>
                <c:pt idx="5">
                  <c:v>0.37</c:v>
                </c:pt>
                <c:pt idx="6">
                  <c:v>0.39</c:v>
                </c:pt>
                <c:pt idx="7">
                  <c:v>0.4</c:v>
                </c:pt>
                <c:pt idx="8">
                  <c:v>0.42</c:v>
                </c:pt>
                <c:pt idx="9">
                  <c:v>0.43</c:v>
                </c:pt>
                <c:pt idx="10">
                  <c:v>0.44</c:v>
                </c:pt>
                <c:pt idx="11">
                  <c:v>0.44</c:v>
                </c:pt>
                <c:pt idx="12">
                  <c:v>0.45</c:v>
                </c:pt>
                <c:pt idx="13">
                  <c:v>0.46</c:v>
                </c:pt>
                <c:pt idx="14">
                  <c:v>0.45</c:v>
                </c:pt>
                <c:pt idx="15">
                  <c:v>0.46</c:v>
                </c:pt>
                <c:pt idx="16">
                  <c:v>0.47</c:v>
                </c:pt>
                <c:pt idx="17">
                  <c:v>0.48</c:v>
                </c:pt>
                <c:pt idx="18">
                  <c:v>0.5</c:v>
                </c:pt>
                <c:pt idx="19">
                  <c:v>0.5</c:v>
                </c:pt>
                <c:pt idx="20">
                  <c:v>0.51</c:v>
                </c:pt>
                <c:pt idx="21">
                  <c:v>0.53</c:v>
                </c:pt>
              </c:numCache>
            </c:numRef>
          </c:val>
          <c:smooth val="0"/>
          <c:extLst>
            <c:ext xmlns:c16="http://schemas.microsoft.com/office/drawing/2014/chart" uri="{C3380CC4-5D6E-409C-BE32-E72D297353CC}">
              <c16:uniqueId val="{00000003-ACA4-6C49-87D2-7990EEBC951D}"/>
            </c:ext>
          </c:extLst>
        </c:ser>
        <c:ser>
          <c:idx val="4"/>
          <c:order val="3"/>
          <c:tx>
            <c:strRef>
              <c:f>NDB_Report_ID_169_exp_09112020!$F$1</c:f>
              <c:strCache>
                <c:ptCount val="1"/>
                <c:pt idx="0">
                  <c:v>SBIR/STTR</c:v>
                </c:pt>
              </c:strCache>
            </c:strRef>
          </c:tx>
          <c:spPr>
            <a:ln w="88900" cap="rnd">
              <a:solidFill>
                <a:schemeClr val="accent5"/>
              </a:solidFill>
              <a:round/>
            </a:ln>
            <a:effectLst/>
          </c:spPr>
          <c:marker>
            <c:symbol val="none"/>
          </c:marker>
          <c:cat>
            <c:numRef>
              <c:f>NDB_Report_ID_169_exp_09112020!$A$2:$A$23</c:f>
              <c:numCache>
                <c:formatCode>General</c:formatCode>
                <c:ptCount val="22"/>
                <c:pt idx="0">
                  <c:v>1998</c:v>
                </c:pt>
                <c:pt idx="1">
                  <c:v>1999</c:v>
                </c:pt>
                <c:pt idx="2">
                  <c:v>2000</c:v>
                </c:pt>
                <c:pt idx="3">
                  <c:v>2001</c:v>
                </c:pt>
                <c:pt idx="4">
                  <c:v>2002</c:v>
                </c:pt>
                <c:pt idx="5">
                  <c:v>2003</c:v>
                </c:pt>
                <c:pt idx="6">
                  <c:v>2004</c:v>
                </c:pt>
                <c:pt idx="7">
                  <c:v>2005</c:v>
                </c:pt>
                <c:pt idx="8">
                  <c:v>2006</c:v>
                </c:pt>
                <c:pt idx="9">
                  <c:v>2007</c:v>
                </c:pt>
                <c:pt idx="10">
                  <c:v>2008</c:v>
                </c:pt>
                <c:pt idx="11">
                  <c:v>2009</c:v>
                </c:pt>
                <c:pt idx="12">
                  <c:v>2010</c:v>
                </c:pt>
                <c:pt idx="13">
                  <c:v>2011</c:v>
                </c:pt>
                <c:pt idx="14">
                  <c:v>2012</c:v>
                </c:pt>
                <c:pt idx="15">
                  <c:v>2013</c:v>
                </c:pt>
                <c:pt idx="16">
                  <c:v>2014</c:v>
                </c:pt>
                <c:pt idx="17">
                  <c:v>2015</c:v>
                </c:pt>
                <c:pt idx="18">
                  <c:v>2016</c:v>
                </c:pt>
                <c:pt idx="19">
                  <c:v>2017</c:v>
                </c:pt>
                <c:pt idx="20">
                  <c:v>2018</c:v>
                </c:pt>
                <c:pt idx="21">
                  <c:v>2019</c:v>
                </c:pt>
              </c:numCache>
            </c:numRef>
          </c:cat>
          <c:val>
            <c:numRef>
              <c:f>NDB_Report_ID_169_exp_09112020!$F$2:$F$23</c:f>
              <c:numCache>
                <c:formatCode>0%</c:formatCode>
                <c:ptCount val="22"/>
                <c:pt idx="0">
                  <c:v>0.17</c:v>
                </c:pt>
                <c:pt idx="1">
                  <c:v>0.18</c:v>
                </c:pt>
                <c:pt idx="2">
                  <c:v>0.17</c:v>
                </c:pt>
                <c:pt idx="3">
                  <c:v>0.18</c:v>
                </c:pt>
                <c:pt idx="4">
                  <c:v>0.18</c:v>
                </c:pt>
                <c:pt idx="5">
                  <c:v>0.18</c:v>
                </c:pt>
                <c:pt idx="6">
                  <c:v>0.19</c:v>
                </c:pt>
                <c:pt idx="7">
                  <c:v>0.18</c:v>
                </c:pt>
                <c:pt idx="8">
                  <c:v>0.19</c:v>
                </c:pt>
                <c:pt idx="9">
                  <c:v>0.18</c:v>
                </c:pt>
                <c:pt idx="10">
                  <c:v>0.17</c:v>
                </c:pt>
                <c:pt idx="11">
                  <c:v>0.19</c:v>
                </c:pt>
                <c:pt idx="12">
                  <c:v>0.19</c:v>
                </c:pt>
                <c:pt idx="13">
                  <c:v>0.18</c:v>
                </c:pt>
                <c:pt idx="14">
                  <c:v>0.2</c:v>
                </c:pt>
                <c:pt idx="15">
                  <c:v>0.2</c:v>
                </c:pt>
                <c:pt idx="16">
                  <c:v>0.19</c:v>
                </c:pt>
                <c:pt idx="17">
                  <c:v>0.19</c:v>
                </c:pt>
                <c:pt idx="18">
                  <c:v>0.21</c:v>
                </c:pt>
                <c:pt idx="19">
                  <c:v>0.19</c:v>
                </c:pt>
                <c:pt idx="20">
                  <c:v>0.21</c:v>
                </c:pt>
                <c:pt idx="21">
                  <c:v>0.22</c:v>
                </c:pt>
              </c:numCache>
            </c:numRef>
          </c:val>
          <c:smooth val="0"/>
          <c:extLst>
            <c:ext xmlns:c16="http://schemas.microsoft.com/office/drawing/2014/chart" uri="{C3380CC4-5D6E-409C-BE32-E72D297353CC}">
              <c16:uniqueId val="{00000004-ACA4-6C49-87D2-7990EEBC951D}"/>
            </c:ext>
          </c:extLst>
        </c:ser>
        <c:dLbls>
          <c:showLegendKey val="0"/>
          <c:showVal val="0"/>
          <c:showCatName val="0"/>
          <c:showSerName val="0"/>
          <c:showPercent val="0"/>
          <c:showBubbleSize val="0"/>
        </c:dLbls>
        <c:smooth val="0"/>
        <c:axId val="322936368"/>
        <c:axId val="322813024"/>
      </c:lineChart>
      <c:catAx>
        <c:axId val="322936368"/>
        <c:scaling>
          <c:orientation val="minMax"/>
        </c:scaling>
        <c:delete val="0"/>
        <c:axPos val="b"/>
        <c:numFmt formatCode="General" sourceLinked="1"/>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322813024"/>
        <c:crosses val="autoZero"/>
        <c:auto val="1"/>
        <c:lblAlgn val="ctr"/>
        <c:lblOffset val="100"/>
        <c:noMultiLvlLbl val="0"/>
      </c:catAx>
      <c:valAx>
        <c:axId val="32281302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w="25400">
            <a:solidFill>
              <a:schemeClr val="tx1"/>
            </a:solid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3229363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20-09-10T17:06:38.246" idx="2">
    <p:pos x="10" y="10"/>
    <p:text>Refer to AAMC T9 Medical Faculty Sex Rank 2019 data file for corresponding faculty appointment number, percentages and embedded formulas.</p:text>
    <p:extLst>
      <p:ext uri="{C676402C-5697-4E1C-873F-D02D1690AC5C}">
        <p15:threadingInfo xmlns:p15="http://schemas.microsoft.com/office/powerpoint/2012/main" timeZoneBias="24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1" y="1"/>
            <a:ext cx="3038161" cy="465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4406" tIns="47203" rIns="94406" bIns="47203" numCol="1" anchor="t" anchorCtr="0" compatLnSpc="1">
            <a:prstTxWarp prst="textNoShape">
              <a:avLst/>
            </a:prstTxWarp>
          </a:bodyPr>
          <a:lstStyle>
            <a:lvl1pPr defTabSz="944077">
              <a:defRPr sz="1200"/>
            </a:lvl1pPr>
          </a:lstStyle>
          <a:p>
            <a:endParaRPr lang="en-US" dirty="0"/>
          </a:p>
        </p:txBody>
      </p:sp>
      <p:sp>
        <p:nvSpPr>
          <p:cNvPr id="18435" name="Rectangle 3"/>
          <p:cNvSpPr>
            <a:spLocks noGrp="1" noChangeArrowheads="1"/>
          </p:cNvSpPr>
          <p:nvPr>
            <p:ph type="dt" sz="quarter" idx="1"/>
          </p:nvPr>
        </p:nvSpPr>
        <p:spPr bwMode="auto">
          <a:xfrm>
            <a:off x="3970634" y="1"/>
            <a:ext cx="3038161" cy="465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4406" tIns="47203" rIns="94406" bIns="47203" numCol="1" anchor="t" anchorCtr="0" compatLnSpc="1">
            <a:prstTxWarp prst="textNoShape">
              <a:avLst/>
            </a:prstTxWarp>
          </a:bodyPr>
          <a:lstStyle>
            <a:lvl1pPr algn="r" defTabSz="944077">
              <a:defRPr sz="1200"/>
            </a:lvl1pPr>
          </a:lstStyle>
          <a:p>
            <a:endParaRPr lang="en-US" dirty="0"/>
          </a:p>
        </p:txBody>
      </p:sp>
      <p:sp>
        <p:nvSpPr>
          <p:cNvPr id="18436" name="Rectangle 4"/>
          <p:cNvSpPr>
            <a:spLocks noGrp="1" noChangeArrowheads="1"/>
          </p:cNvSpPr>
          <p:nvPr>
            <p:ph type="ftr" sz="quarter" idx="2"/>
          </p:nvPr>
        </p:nvSpPr>
        <p:spPr bwMode="auto">
          <a:xfrm>
            <a:off x="1" y="8829744"/>
            <a:ext cx="3038161" cy="465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4406" tIns="47203" rIns="94406" bIns="47203" numCol="1" anchor="b" anchorCtr="0" compatLnSpc="1">
            <a:prstTxWarp prst="textNoShape">
              <a:avLst/>
            </a:prstTxWarp>
          </a:bodyPr>
          <a:lstStyle>
            <a:lvl1pPr defTabSz="944077">
              <a:defRPr sz="1200"/>
            </a:lvl1pPr>
          </a:lstStyle>
          <a:p>
            <a:endParaRPr lang="en-US" dirty="0"/>
          </a:p>
        </p:txBody>
      </p:sp>
      <p:sp>
        <p:nvSpPr>
          <p:cNvPr id="18437" name="Rectangle 5"/>
          <p:cNvSpPr>
            <a:spLocks noGrp="1" noChangeArrowheads="1"/>
          </p:cNvSpPr>
          <p:nvPr>
            <p:ph type="sldNum" sz="quarter" idx="3"/>
          </p:nvPr>
        </p:nvSpPr>
        <p:spPr bwMode="auto">
          <a:xfrm>
            <a:off x="3970634" y="8829744"/>
            <a:ext cx="3038161" cy="465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4406" tIns="47203" rIns="94406" bIns="47203" numCol="1" anchor="b" anchorCtr="0" compatLnSpc="1">
            <a:prstTxWarp prst="textNoShape">
              <a:avLst/>
            </a:prstTxWarp>
          </a:bodyPr>
          <a:lstStyle>
            <a:lvl1pPr algn="r" defTabSz="944077">
              <a:defRPr sz="1200"/>
            </a:lvl1pPr>
          </a:lstStyle>
          <a:p>
            <a:fld id="{AD9DCF04-8AE1-CC49-80A1-1E9496B4418A}" type="slidenum">
              <a:rPr lang="en-US"/>
              <a:pPr/>
              <a:t>‹#›</a:t>
            </a:fld>
            <a:endParaRPr lang="en-US" dirty="0"/>
          </a:p>
        </p:txBody>
      </p:sp>
    </p:spTree>
    <p:extLst>
      <p:ext uri="{BB962C8B-B14F-4D97-AF65-F5344CB8AC3E}">
        <p14:creationId xmlns:p14="http://schemas.microsoft.com/office/powerpoint/2010/main" val="2569813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1" y="1"/>
            <a:ext cx="3038161" cy="465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4406" tIns="47203" rIns="94406" bIns="47203" numCol="1" anchor="t" anchorCtr="0" compatLnSpc="1">
            <a:prstTxWarp prst="textNoShape">
              <a:avLst/>
            </a:prstTxWarp>
          </a:bodyPr>
          <a:lstStyle>
            <a:lvl1pPr defTabSz="944077">
              <a:defRPr sz="1200"/>
            </a:lvl1pPr>
          </a:lstStyle>
          <a:p>
            <a:endParaRPr lang="en-US" dirty="0"/>
          </a:p>
        </p:txBody>
      </p:sp>
      <p:sp>
        <p:nvSpPr>
          <p:cNvPr id="4099" name="Rectangle 3"/>
          <p:cNvSpPr>
            <a:spLocks noGrp="1" noChangeArrowheads="1"/>
          </p:cNvSpPr>
          <p:nvPr>
            <p:ph type="dt" idx="1"/>
          </p:nvPr>
        </p:nvSpPr>
        <p:spPr bwMode="auto">
          <a:xfrm>
            <a:off x="3970634" y="1"/>
            <a:ext cx="3038161" cy="465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4406" tIns="47203" rIns="94406" bIns="47203" numCol="1" anchor="t" anchorCtr="0" compatLnSpc="1">
            <a:prstTxWarp prst="textNoShape">
              <a:avLst/>
            </a:prstTxWarp>
          </a:bodyPr>
          <a:lstStyle>
            <a:lvl1pPr algn="r" defTabSz="944077">
              <a:defRPr sz="1200"/>
            </a:lvl1pPr>
          </a:lstStyle>
          <a:p>
            <a:endParaRPr lang="en-US" dirty="0"/>
          </a:p>
        </p:txBody>
      </p:sp>
      <p:sp>
        <p:nvSpPr>
          <p:cNvPr id="4100" name="Rectangle 4"/>
          <p:cNvSpPr>
            <a:spLocks noGrp="1" noRot="1" noChangeAspect="1" noChangeArrowheads="1" noTextEdit="1"/>
          </p:cNvSpPr>
          <p:nvPr>
            <p:ph type="sldImg" idx="2"/>
          </p:nvPr>
        </p:nvSpPr>
        <p:spPr bwMode="auto">
          <a:xfrm>
            <a:off x="406400" y="696913"/>
            <a:ext cx="6199188" cy="3487737"/>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701362" y="4415673"/>
            <a:ext cx="5607678" cy="4183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4406" tIns="47203" rIns="94406" bIns="4720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2" name="Rectangle 6"/>
          <p:cNvSpPr>
            <a:spLocks noGrp="1" noChangeArrowheads="1"/>
          </p:cNvSpPr>
          <p:nvPr>
            <p:ph type="ftr" sz="quarter" idx="4"/>
          </p:nvPr>
        </p:nvSpPr>
        <p:spPr bwMode="auto">
          <a:xfrm>
            <a:off x="1" y="8829744"/>
            <a:ext cx="3038161" cy="465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4406" tIns="47203" rIns="94406" bIns="47203" numCol="1" anchor="b" anchorCtr="0" compatLnSpc="1">
            <a:prstTxWarp prst="textNoShape">
              <a:avLst/>
            </a:prstTxWarp>
          </a:bodyPr>
          <a:lstStyle>
            <a:lvl1pPr defTabSz="944077">
              <a:defRPr sz="1200"/>
            </a:lvl1pPr>
          </a:lstStyle>
          <a:p>
            <a:endParaRPr lang="en-US" dirty="0"/>
          </a:p>
        </p:txBody>
      </p:sp>
      <p:sp>
        <p:nvSpPr>
          <p:cNvPr id="4103" name="Rectangle 7"/>
          <p:cNvSpPr>
            <a:spLocks noGrp="1" noChangeArrowheads="1"/>
          </p:cNvSpPr>
          <p:nvPr>
            <p:ph type="sldNum" sz="quarter" idx="5"/>
          </p:nvPr>
        </p:nvSpPr>
        <p:spPr bwMode="auto">
          <a:xfrm>
            <a:off x="3970634" y="8829744"/>
            <a:ext cx="3038161" cy="465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4406" tIns="47203" rIns="94406" bIns="47203" numCol="1" anchor="b" anchorCtr="0" compatLnSpc="1">
            <a:prstTxWarp prst="textNoShape">
              <a:avLst/>
            </a:prstTxWarp>
          </a:bodyPr>
          <a:lstStyle>
            <a:lvl1pPr algn="r" defTabSz="944077">
              <a:defRPr sz="1200"/>
            </a:lvl1pPr>
          </a:lstStyle>
          <a:p>
            <a:fld id="{EBD98385-F1D5-B84A-ABBF-D8781C4363E8}" type="slidenum">
              <a:rPr lang="en-US"/>
              <a:pPr/>
              <a:t>‹#›</a:t>
            </a:fld>
            <a:endParaRPr lang="en-US" dirty="0"/>
          </a:p>
        </p:txBody>
      </p:sp>
    </p:spTree>
    <p:extLst>
      <p:ext uri="{BB962C8B-B14F-4D97-AF65-F5344CB8AC3E}">
        <p14:creationId xmlns:p14="http://schemas.microsoft.com/office/powerpoint/2010/main" val="138510061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ＭＳ Ｐゴシック" charset="0"/>
        <a:cs typeface="Arial" charset="0"/>
      </a:defRPr>
    </a:lvl1pPr>
    <a:lvl2pPr marL="457200" algn="l" rtl="0" fontAlgn="base">
      <a:spcBef>
        <a:spcPct val="30000"/>
      </a:spcBef>
      <a:spcAft>
        <a:spcPct val="0"/>
      </a:spcAft>
      <a:defRPr sz="1200" kern="1200">
        <a:solidFill>
          <a:schemeClr val="tx1"/>
        </a:solidFill>
        <a:latin typeface="Arial" charset="0"/>
        <a:ea typeface="Arial" charset="0"/>
        <a:cs typeface="Arial" charset="0"/>
      </a:defRPr>
    </a:lvl2pPr>
    <a:lvl3pPr marL="914400" algn="l" rtl="0" fontAlgn="base">
      <a:spcBef>
        <a:spcPct val="30000"/>
      </a:spcBef>
      <a:spcAft>
        <a:spcPct val="0"/>
      </a:spcAft>
      <a:defRPr sz="1200" kern="1200">
        <a:solidFill>
          <a:schemeClr val="tx1"/>
        </a:solidFill>
        <a:latin typeface="Arial" charset="0"/>
        <a:ea typeface="Arial" charset="0"/>
        <a:cs typeface="Arial" charset="0"/>
      </a:defRPr>
    </a:lvl3pPr>
    <a:lvl4pPr marL="1371600" algn="l" rtl="0" fontAlgn="base">
      <a:spcBef>
        <a:spcPct val="30000"/>
      </a:spcBef>
      <a:spcAft>
        <a:spcPct val="0"/>
      </a:spcAft>
      <a:defRPr sz="1200" kern="1200">
        <a:solidFill>
          <a:schemeClr val="tx1"/>
        </a:solidFill>
        <a:latin typeface="Arial" charset="0"/>
        <a:ea typeface="Arial" charset="0"/>
        <a:cs typeface="Arial" charset="0"/>
      </a:defRPr>
    </a:lvl4pPr>
    <a:lvl5pPr marL="1828800" algn="l" rtl="0" fontAlgn="base">
      <a:spcBef>
        <a:spcPct val="30000"/>
      </a:spcBef>
      <a:spcAft>
        <a:spcPct val="0"/>
      </a:spcAft>
      <a:defRPr sz="1200" kern="1200">
        <a:solidFill>
          <a:schemeClr val="tx1"/>
        </a:solidFill>
        <a:latin typeface="Arial" charset="0"/>
        <a:ea typeface="Arial" charset="0"/>
        <a:cs typeface="Arial"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5AB1BEF-3F68-EE41-85E3-C1813BEF4FBA}" type="slidenum">
              <a:rPr lang="en-US"/>
              <a:pPr/>
              <a:t>1</a:t>
            </a:fld>
            <a:endParaRPr lang="en-US" dirty="0"/>
          </a:p>
        </p:txBody>
      </p:sp>
      <p:sp>
        <p:nvSpPr>
          <p:cNvPr id="63490" name="Rectangle 2"/>
          <p:cNvSpPr>
            <a:spLocks noGrp="1" noRot="1" noChangeAspect="1" noChangeArrowheads="1" noTextEdit="1"/>
          </p:cNvSpPr>
          <p:nvPr>
            <p:ph type="sldImg"/>
          </p:nvPr>
        </p:nvSpPr>
        <p:spPr>
          <a:xfrm>
            <a:off x="406400" y="696913"/>
            <a:ext cx="6199188" cy="3487737"/>
          </a:xfrm>
          <a:ln/>
          <a:extLst>
            <a:ext uri="{FAA26D3D-D897-4be2-8F04-BA451C77F1D7}">
              <ma14:placeholderFlag xmlns:ma14="http://schemas.microsoft.com/office/mac/drawingml/2011/main" xmlns="" val="1"/>
            </a:ext>
          </a:extLst>
        </p:spPr>
      </p:sp>
      <p:sp>
        <p:nvSpPr>
          <p:cNvPr id="6349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5635587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D98385-F1D5-B84A-ABBF-D8781C4363E8}" type="slidenum">
              <a:rPr lang="en-US" smtClean="0"/>
              <a:pPr/>
              <a:t>33</a:t>
            </a:fld>
            <a:endParaRPr lang="en-US" dirty="0"/>
          </a:p>
        </p:txBody>
      </p:sp>
    </p:spTree>
    <p:extLst>
      <p:ext uri="{BB962C8B-B14F-4D97-AF65-F5344CB8AC3E}">
        <p14:creationId xmlns:p14="http://schemas.microsoft.com/office/powerpoint/2010/main" val="3167368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9188" cy="34877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D98385-F1D5-B84A-ABBF-D8781C4363E8}" type="slidenum">
              <a:rPr lang="en-US" smtClean="0"/>
              <a:pPr/>
              <a:t>2</a:t>
            </a:fld>
            <a:endParaRPr lang="en-US" dirty="0"/>
          </a:p>
        </p:txBody>
      </p:sp>
    </p:spTree>
    <p:extLst>
      <p:ext uri="{BB962C8B-B14F-4D97-AF65-F5344CB8AC3E}">
        <p14:creationId xmlns:p14="http://schemas.microsoft.com/office/powerpoint/2010/main" val="19268221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9188" cy="34877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BD98385-F1D5-B84A-ABBF-D8781C4363E8}" type="slidenum">
              <a:rPr lang="en-US" smtClean="0"/>
              <a:pPr/>
              <a:t>3</a:t>
            </a:fld>
            <a:endParaRPr lang="en-US"/>
          </a:p>
        </p:txBody>
      </p:sp>
    </p:spTree>
    <p:extLst>
      <p:ext uri="{BB962C8B-B14F-4D97-AF65-F5344CB8AC3E}">
        <p14:creationId xmlns:p14="http://schemas.microsoft.com/office/powerpoint/2010/main" val="2094896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eaLnBrk="0" hangingPunct="0">
              <a:defRPr>
                <a:solidFill>
                  <a:schemeClr val="tx1"/>
                </a:solidFill>
                <a:latin typeface="Arial" pitchFamily="34" charset="0"/>
              </a:defRPr>
            </a:lvl1pPr>
            <a:lvl2pPr marL="742950" indent="-285750" defTabSz="919163" eaLnBrk="0" hangingPunct="0">
              <a:defRPr>
                <a:solidFill>
                  <a:schemeClr val="tx1"/>
                </a:solidFill>
                <a:latin typeface="Arial" pitchFamily="34" charset="0"/>
              </a:defRPr>
            </a:lvl2pPr>
            <a:lvl3pPr marL="1143000" indent="-228600" defTabSz="919163" eaLnBrk="0" hangingPunct="0">
              <a:defRPr>
                <a:solidFill>
                  <a:schemeClr val="tx1"/>
                </a:solidFill>
                <a:latin typeface="Arial" pitchFamily="34" charset="0"/>
              </a:defRPr>
            </a:lvl3pPr>
            <a:lvl4pPr marL="1600200" indent="-228600" defTabSz="919163" eaLnBrk="0" hangingPunct="0">
              <a:defRPr>
                <a:solidFill>
                  <a:schemeClr val="tx1"/>
                </a:solidFill>
                <a:latin typeface="Arial" pitchFamily="34" charset="0"/>
              </a:defRPr>
            </a:lvl4pPr>
            <a:lvl5pPr marL="2057400" indent="-228600" defTabSz="919163" eaLnBrk="0" hangingPunct="0">
              <a:defRPr>
                <a:solidFill>
                  <a:schemeClr val="tx1"/>
                </a:solidFill>
                <a:latin typeface="Arial" pitchFamily="34" charset="0"/>
              </a:defRPr>
            </a:lvl5pPr>
            <a:lvl6pPr marL="2514600" indent="-228600" defTabSz="919163" eaLnBrk="0" fontAlgn="base" hangingPunct="0">
              <a:spcBef>
                <a:spcPct val="0"/>
              </a:spcBef>
              <a:spcAft>
                <a:spcPct val="0"/>
              </a:spcAft>
              <a:defRPr>
                <a:solidFill>
                  <a:schemeClr val="tx1"/>
                </a:solidFill>
                <a:latin typeface="Arial" pitchFamily="34" charset="0"/>
              </a:defRPr>
            </a:lvl6pPr>
            <a:lvl7pPr marL="2971800" indent="-228600" defTabSz="919163" eaLnBrk="0" fontAlgn="base" hangingPunct="0">
              <a:spcBef>
                <a:spcPct val="0"/>
              </a:spcBef>
              <a:spcAft>
                <a:spcPct val="0"/>
              </a:spcAft>
              <a:defRPr>
                <a:solidFill>
                  <a:schemeClr val="tx1"/>
                </a:solidFill>
                <a:latin typeface="Arial" pitchFamily="34" charset="0"/>
              </a:defRPr>
            </a:lvl7pPr>
            <a:lvl8pPr marL="3429000" indent="-228600" defTabSz="919163" eaLnBrk="0" fontAlgn="base" hangingPunct="0">
              <a:spcBef>
                <a:spcPct val="0"/>
              </a:spcBef>
              <a:spcAft>
                <a:spcPct val="0"/>
              </a:spcAft>
              <a:defRPr>
                <a:solidFill>
                  <a:schemeClr val="tx1"/>
                </a:solidFill>
                <a:latin typeface="Arial" pitchFamily="34" charset="0"/>
              </a:defRPr>
            </a:lvl8pPr>
            <a:lvl9pPr marL="3886200" indent="-228600" defTabSz="919163" eaLnBrk="0" fontAlgn="base" hangingPunct="0">
              <a:spcBef>
                <a:spcPct val="0"/>
              </a:spcBef>
              <a:spcAft>
                <a:spcPct val="0"/>
              </a:spcAft>
              <a:defRPr>
                <a:solidFill>
                  <a:schemeClr val="tx1"/>
                </a:solidFill>
                <a:latin typeface="Arial" pitchFamily="34" charset="0"/>
              </a:defRPr>
            </a:lvl9pPr>
          </a:lstStyle>
          <a:p>
            <a:pPr eaLnBrk="1" hangingPunct="1"/>
            <a:fld id="{A70ADFAB-3733-4DE8-A021-705143361B75}" type="slidenum">
              <a:rPr lang="en-US" smtClean="0"/>
              <a:pPr eaLnBrk="1" hangingPunct="1"/>
              <a:t>4</a:t>
            </a:fld>
            <a:endParaRPr lang="en-US"/>
          </a:p>
        </p:txBody>
      </p:sp>
      <p:sp>
        <p:nvSpPr>
          <p:cNvPr id="31747" name="Rectangle 2"/>
          <p:cNvSpPr>
            <a:spLocks noGrp="1" noRot="1" noChangeAspect="1" noChangeArrowheads="1" noTextEdit="1"/>
          </p:cNvSpPr>
          <p:nvPr>
            <p:ph type="sldImg"/>
          </p:nvPr>
        </p:nvSpPr>
        <p:spPr>
          <a:xfrm>
            <a:off x="403225" y="695325"/>
            <a:ext cx="6205538" cy="3490913"/>
          </a:xfrm>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40006521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9188" cy="34877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BD98385-F1D5-B84A-ABBF-D8781C4363E8}" type="slidenum">
              <a:rPr lang="en-US" smtClean="0"/>
              <a:pPr/>
              <a:t>5</a:t>
            </a:fld>
            <a:endParaRPr lang="en-US"/>
          </a:p>
        </p:txBody>
      </p:sp>
    </p:spTree>
    <p:extLst>
      <p:ext uri="{BB962C8B-B14F-4D97-AF65-F5344CB8AC3E}">
        <p14:creationId xmlns:p14="http://schemas.microsoft.com/office/powerpoint/2010/main" val="21112318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9188" cy="34877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BD98385-F1D5-B84A-ABBF-D8781C4363E8}" type="slidenum">
              <a:rPr lang="en-US" smtClean="0"/>
              <a:pPr/>
              <a:t>7</a:t>
            </a:fld>
            <a:endParaRPr lang="en-US"/>
          </a:p>
        </p:txBody>
      </p:sp>
    </p:spTree>
    <p:extLst>
      <p:ext uri="{BB962C8B-B14F-4D97-AF65-F5344CB8AC3E}">
        <p14:creationId xmlns:p14="http://schemas.microsoft.com/office/powerpoint/2010/main" val="1070407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9188" cy="34877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BD98385-F1D5-B84A-ABBF-D8781C4363E8}" type="slidenum">
              <a:rPr lang="en-US" smtClean="0"/>
              <a:pPr/>
              <a:t>17</a:t>
            </a:fld>
            <a:endParaRPr lang="en-US"/>
          </a:p>
        </p:txBody>
      </p:sp>
    </p:spTree>
    <p:extLst>
      <p:ext uri="{BB962C8B-B14F-4D97-AF65-F5344CB8AC3E}">
        <p14:creationId xmlns:p14="http://schemas.microsoft.com/office/powerpoint/2010/main" val="14152332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D98385-F1D5-B84A-ABBF-D8781C4363E8}" type="slidenum">
              <a:rPr lang="en-US" smtClean="0"/>
              <a:pPr/>
              <a:t>21</a:t>
            </a:fld>
            <a:endParaRPr lang="en-US" dirty="0"/>
          </a:p>
        </p:txBody>
      </p:sp>
    </p:spTree>
    <p:extLst>
      <p:ext uri="{BB962C8B-B14F-4D97-AF65-F5344CB8AC3E}">
        <p14:creationId xmlns:p14="http://schemas.microsoft.com/office/powerpoint/2010/main" val="13537365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9188" cy="34877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BD98385-F1D5-B84A-ABBF-D8781C4363E8}" type="slidenum">
              <a:rPr lang="en-US" smtClean="0"/>
              <a:pPr/>
              <a:t>24</a:t>
            </a:fld>
            <a:endParaRPr lang="en-US"/>
          </a:p>
        </p:txBody>
      </p:sp>
    </p:spTree>
    <p:extLst>
      <p:ext uri="{BB962C8B-B14F-4D97-AF65-F5344CB8AC3E}">
        <p14:creationId xmlns:p14="http://schemas.microsoft.com/office/powerpoint/2010/main" val="20196347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3"/>
          <p:cNvSpPr>
            <a:spLocks noGrp="1"/>
          </p:cNvSpPr>
          <p:nvPr>
            <p:ph type="sldNum" sz="quarter" idx="10"/>
          </p:nvPr>
        </p:nvSpPr>
        <p:spPr/>
        <p:txBody>
          <a:bodyPr/>
          <a:lstStyle>
            <a:lvl1pPr>
              <a:defRPr/>
            </a:lvl1pPr>
          </a:lstStyle>
          <a:p>
            <a:fld id="{CF82AFAF-5A4B-5C47-B403-1AB532082E29}" type="slidenum">
              <a:rPr lang="en-US"/>
              <a:pPr/>
              <a:t>‹#›</a:t>
            </a:fld>
            <a:endParaRPr lang="en-US" dirty="0"/>
          </a:p>
        </p:txBody>
      </p:sp>
    </p:spTree>
    <p:extLst>
      <p:ext uri="{BB962C8B-B14F-4D97-AF65-F5344CB8AC3E}">
        <p14:creationId xmlns:p14="http://schemas.microsoft.com/office/powerpoint/2010/main" val="26219476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BEC2B9A6-E7EC-9E4F-AB6A-26A4ED17DA22}" type="slidenum">
              <a:rPr lang="en-US"/>
              <a:pPr/>
              <a:t>‹#›</a:t>
            </a:fld>
            <a:endParaRPr lang="en-US" dirty="0"/>
          </a:p>
        </p:txBody>
      </p:sp>
    </p:spTree>
    <p:extLst>
      <p:ext uri="{BB962C8B-B14F-4D97-AF65-F5344CB8AC3E}">
        <p14:creationId xmlns:p14="http://schemas.microsoft.com/office/powerpoint/2010/main" val="7971390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15400" y="1219200"/>
            <a:ext cx="2768600" cy="4724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09600" y="1219200"/>
            <a:ext cx="8102600" cy="4724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0"/>
          </p:nvPr>
        </p:nvSpPr>
        <p:spPr/>
        <p:txBody>
          <a:bodyPr/>
          <a:lstStyle>
            <a:lvl1pPr>
              <a:defRPr/>
            </a:lvl1pPr>
          </a:lstStyle>
          <a:p>
            <a:fld id="{E2A3F9C7-ECB9-D34A-8A58-3C7B9F2AE751}" type="slidenum">
              <a:rPr lang="en-US"/>
              <a:pPr/>
              <a:t>‹#›</a:t>
            </a:fld>
            <a:endParaRPr lang="en-US" dirty="0"/>
          </a:p>
        </p:txBody>
      </p:sp>
    </p:spTree>
    <p:extLst>
      <p:ext uri="{BB962C8B-B14F-4D97-AF65-F5344CB8AC3E}">
        <p14:creationId xmlns:p14="http://schemas.microsoft.com/office/powerpoint/2010/main" val="6519378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4DD7E-B93C-7D4B-A18E-36113C4EB2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94AB319-9C8B-2C40-860C-ECC06CD486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514D0EE-5946-3144-958F-4CF7CDF36630}"/>
              </a:ext>
            </a:extLst>
          </p:cNvPr>
          <p:cNvSpPr>
            <a:spLocks noGrp="1"/>
          </p:cNvSpPr>
          <p:nvPr>
            <p:ph type="dt" sz="half" idx="10"/>
          </p:nvPr>
        </p:nvSpPr>
        <p:spPr/>
        <p:txBody>
          <a:bodyPr/>
          <a:lstStyle/>
          <a:p>
            <a:fld id="{4D16FDE0-A4B8-914B-A7DC-F5A41E536337}" type="datetimeFigureOut">
              <a:rPr lang="en-US" smtClean="0"/>
              <a:t>6/1/2023</a:t>
            </a:fld>
            <a:endParaRPr lang="en-US"/>
          </a:p>
        </p:txBody>
      </p:sp>
      <p:sp>
        <p:nvSpPr>
          <p:cNvPr id="5" name="Footer Placeholder 4">
            <a:extLst>
              <a:ext uri="{FF2B5EF4-FFF2-40B4-BE49-F238E27FC236}">
                <a16:creationId xmlns:a16="http://schemas.microsoft.com/office/drawing/2014/main" id="{03173E32-AD81-BF48-A9BD-5EA858D7A2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3CE875-D859-7948-939B-8085FC4C723F}"/>
              </a:ext>
            </a:extLst>
          </p:cNvPr>
          <p:cNvSpPr>
            <a:spLocks noGrp="1"/>
          </p:cNvSpPr>
          <p:nvPr>
            <p:ph type="sldNum" sz="quarter" idx="12"/>
          </p:nvPr>
        </p:nvSpPr>
        <p:spPr/>
        <p:txBody>
          <a:bodyPr/>
          <a:lstStyle/>
          <a:p>
            <a:fld id="{84441867-C417-C249-A633-EDBB53B3AEB5}" type="slidenum">
              <a:rPr lang="en-US" smtClean="0"/>
              <a:t>‹#›</a:t>
            </a:fld>
            <a:endParaRPr lang="en-US"/>
          </a:p>
        </p:txBody>
      </p:sp>
    </p:spTree>
    <p:extLst>
      <p:ext uri="{BB962C8B-B14F-4D97-AF65-F5344CB8AC3E}">
        <p14:creationId xmlns:p14="http://schemas.microsoft.com/office/powerpoint/2010/main" val="8511551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6AE7B-899E-574A-8F8A-8F24B19ED3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B630FF-E007-1641-8A51-8D488EC37D2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C0012B-5219-E54F-9836-E1F019AED86E}"/>
              </a:ext>
            </a:extLst>
          </p:cNvPr>
          <p:cNvSpPr>
            <a:spLocks noGrp="1"/>
          </p:cNvSpPr>
          <p:nvPr>
            <p:ph type="dt" sz="half" idx="10"/>
          </p:nvPr>
        </p:nvSpPr>
        <p:spPr/>
        <p:txBody>
          <a:bodyPr/>
          <a:lstStyle/>
          <a:p>
            <a:fld id="{4D16FDE0-A4B8-914B-A7DC-F5A41E536337}" type="datetimeFigureOut">
              <a:rPr lang="en-US" smtClean="0"/>
              <a:t>6/1/2023</a:t>
            </a:fld>
            <a:endParaRPr lang="en-US"/>
          </a:p>
        </p:txBody>
      </p:sp>
      <p:sp>
        <p:nvSpPr>
          <p:cNvPr id="5" name="Footer Placeholder 4">
            <a:extLst>
              <a:ext uri="{FF2B5EF4-FFF2-40B4-BE49-F238E27FC236}">
                <a16:creationId xmlns:a16="http://schemas.microsoft.com/office/drawing/2014/main" id="{59E7B0E4-44A5-3F41-98CA-BA8126F158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4851F2-98F6-F548-B236-20271B35D874}"/>
              </a:ext>
            </a:extLst>
          </p:cNvPr>
          <p:cNvSpPr>
            <a:spLocks noGrp="1"/>
          </p:cNvSpPr>
          <p:nvPr>
            <p:ph type="sldNum" sz="quarter" idx="12"/>
          </p:nvPr>
        </p:nvSpPr>
        <p:spPr/>
        <p:txBody>
          <a:bodyPr/>
          <a:lstStyle/>
          <a:p>
            <a:fld id="{84441867-C417-C249-A633-EDBB53B3AEB5}" type="slidenum">
              <a:rPr lang="en-US" smtClean="0"/>
              <a:t>‹#›</a:t>
            </a:fld>
            <a:endParaRPr lang="en-US"/>
          </a:p>
        </p:txBody>
      </p:sp>
    </p:spTree>
    <p:extLst>
      <p:ext uri="{BB962C8B-B14F-4D97-AF65-F5344CB8AC3E}">
        <p14:creationId xmlns:p14="http://schemas.microsoft.com/office/powerpoint/2010/main" val="37162442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D8AEE-6BB9-7244-B922-CC425EAE3F2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630143D-197C-E74C-9359-DEA12B10382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1971450-E1E2-9C4E-99A8-0D39A82DC9FF}"/>
              </a:ext>
            </a:extLst>
          </p:cNvPr>
          <p:cNvSpPr>
            <a:spLocks noGrp="1"/>
          </p:cNvSpPr>
          <p:nvPr>
            <p:ph type="dt" sz="half" idx="10"/>
          </p:nvPr>
        </p:nvSpPr>
        <p:spPr/>
        <p:txBody>
          <a:bodyPr/>
          <a:lstStyle/>
          <a:p>
            <a:fld id="{4D16FDE0-A4B8-914B-A7DC-F5A41E536337}" type="datetimeFigureOut">
              <a:rPr lang="en-US" smtClean="0"/>
              <a:t>6/1/2023</a:t>
            </a:fld>
            <a:endParaRPr lang="en-US"/>
          </a:p>
        </p:txBody>
      </p:sp>
      <p:sp>
        <p:nvSpPr>
          <p:cNvPr id="5" name="Footer Placeholder 4">
            <a:extLst>
              <a:ext uri="{FF2B5EF4-FFF2-40B4-BE49-F238E27FC236}">
                <a16:creationId xmlns:a16="http://schemas.microsoft.com/office/drawing/2014/main" id="{C7BB4C98-483B-1642-BBF2-40BEF63B9D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6A2657-071B-1D40-BA4D-22046E31AACC}"/>
              </a:ext>
            </a:extLst>
          </p:cNvPr>
          <p:cNvSpPr>
            <a:spLocks noGrp="1"/>
          </p:cNvSpPr>
          <p:nvPr>
            <p:ph type="sldNum" sz="quarter" idx="12"/>
          </p:nvPr>
        </p:nvSpPr>
        <p:spPr/>
        <p:txBody>
          <a:bodyPr/>
          <a:lstStyle/>
          <a:p>
            <a:fld id="{84441867-C417-C249-A633-EDBB53B3AEB5}" type="slidenum">
              <a:rPr lang="en-US" smtClean="0"/>
              <a:t>‹#›</a:t>
            </a:fld>
            <a:endParaRPr lang="en-US"/>
          </a:p>
        </p:txBody>
      </p:sp>
    </p:spTree>
    <p:extLst>
      <p:ext uri="{BB962C8B-B14F-4D97-AF65-F5344CB8AC3E}">
        <p14:creationId xmlns:p14="http://schemas.microsoft.com/office/powerpoint/2010/main" val="26803737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98810-EE5D-A54D-BD10-97E0215651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AB4650-F868-D945-B89A-A58994F09C0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39FB4BC-A078-8040-BFA8-B05EE3385DD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04D30F-10B5-1E49-8C0C-7F54CF5F52A9}"/>
              </a:ext>
            </a:extLst>
          </p:cNvPr>
          <p:cNvSpPr>
            <a:spLocks noGrp="1"/>
          </p:cNvSpPr>
          <p:nvPr>
            <p:ph type="dt" sz="half" idx="10"/>
          </p:nvPr>
        </p:nvSpPr>
        <p:spPr/>
        <p:txBody>
          <a:bodyPr/>
          <a:lstStyle/>
          <a:p>
            <a:fld id="{4D16FDE0-A4B8-914B-A7DC-F5A41E536337}" type="datetimeFigureOut">
              <a:rPr lang="en-US" smtClean="0"/>
              <a:t>6/1/2023</a:t>
            </a:fld>
            <a:endParaRPr lang="en-US"/>
          </a:p>
        </p:txBody>
      </p:sp>
      <p:sp>
        <p:nvSpPr>
          <p:cNvPr id="6" name="Footer Placeholder 5">
            <a:extLst>
              <a:ext uri="{FF2B5EF4-FFF2-40B4-BE49-F238E27FC236}">
                <a16:creationId xmlns:a16="http://schemas.microsoft.com/office/drawing/2014/main" id="{61090BE1-DD88-C544-9EAA-F95341098E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7A69A6-1CDF-9A4C-A63B-2274501935C9}"/>
              </a:ext>
            </a:extLst>
          </p:cNvPr>
          <p:cNvSpPr>
            <a:spLocks noGrp="1"/>
          </p:cNvSpPr>
          <p:nvPr>
            <p:ph type="sldNum" sz="quarter" idx="12"/>
          </p:nvPr>
        </p:nvSpPr>
        <p:spPr/>
        <p:txBody>
          <a:bodyPr/>
          <a:lstStyle/>
          <a:p>
            <a:fld id="{84441867-C417-C249-A633-EDBB53B3AEB5}" type="slidenum">
              <a:rPr lang="en-US" smtClean="0"/>
              <a:t>‹#›</a:t>
            </a:fld>
            <a:endParaRPr lang="en-US"/>
          </a:p>
        </p:txBody>
      </p:sp>
    </p:spTree>
    <p:extLst>
      <p:ext uri="{BB962C8B-B14F-4D97-AF65-F5344CB8AC3E}">
        <p14:creationId xmlns:p14="http://schemas.microsoft.com/office/powerpoint/2010/main" val="38714800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30A43-4F52-5942-AE1B-154069152FE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A1B8792-2F7D-2143-B04A-8FCF11117F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F8FE7F8-C16D-C14C-9B97-90523B943AD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11121F0-CAA8-2D4D-9381-CBAEBD463D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959185B-5B11-F24D-8A7B-93B7F811F65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424D97B-5336-8742-AD2C-4871BA96FFCD}"/>
              </a:ext>
            </a:extLst>
          </p:cNvPr>
          <p:cNvSpPr>
            <a:spLocks noGrp="1"/>
          </p:cNvSpPr>
          <p:nvPr>
            <p:ph type="dt" sz="half" idx="10"/>
          </p:nvPr>
        </p:nvSpPr>
        <p:spPr/>
        <p:txBody>
          <a:bodyPr/>
          <a:lstStyle/>
          <a:p>
            <a:fld id="{4D16FDE0-A4B8-914B-A7DC-F5A41E536337}" type="datetimeFigureOut">
              <a:rPr lang="en-US" smtClean="0"/>
              <a:t>6/1/2023</a:t>
            </a:fld>
            <a:endParaRPr lang="en-US"/>
          </a:p>
        </p:txBody>
      </p:sp>
      <p:sp>
        <p:nvSpPr>
          <p:cNvPr id="8" name="Footer Placeholder 7">
            <a:extLst>
              <a:ext uri="{FF2B5EF4-FFF2-40B4-BE49-F238E27FC236}">
                <a16:creationId xmlns:a16="http://schemas.microsoft.com/office/drawing/2014/main" id="{F2D30DCC-FCB4-6443-8938-B0717DFF15B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672E3EC-BC2B-E240-9CC4-0187056767E6}"/>
              </a:ext>
            </a:extLst>
          </p:cNvPr>
          <p:cNvSpPr>
            <a:spLocks noGrp="1"/>
          </p:cNvSpPr>
          <p:nvPr>
            <p:ph type="sldNum" sz="quarter" idx="12"/>
          </p:nvPr>
        </p:nvSpPr>
        <p:spPr/>
        <p:txBody>
          <a:bodyPr/>
          <a:lstStyle/>
          <a:p>
            <a:fld id="{84441867-C417-C249-A633-EDBB53B3AEB5}" type="slidenum">
              <a:rPr lang="en-US" smtClean="0"/>
              <a:t>‹#›</a:t>
            </a:fld>
            <a:endParaRPr lang="en-US"/>
          </a:p>
        </p:txBody>
      </p:sp>
    </p:spTree>
    <p:extLst>
      <p:ext uri="{BB962C8B-B14F-4D97-AF65-F5344CB8AC3E}">
        <p14:creationId xmlns:p14="http://schemas.microsoft.com/office/powerpoint/2010/main" val="20057957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88BF4-497F-B745-AA7E-88BF9C2BAF3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15802AE-75A5-2B42-B86F-594D85C5A408}"/>
              </a:ext>
            </a:extLst>
          </p:cNvPr>
          <p:cNvSpPr>
            <a:spLocks noGrp="1"/>
          </p:cNvSpPr>
          <p:nvPr>
            <p:ph type="dt" sz="half" idx="10"/>
          </p:nvPr>
        </p:nvSpPr>
        <p:spPr/>
        <p:txBody>
          <a:bodyPr/>
          <a:lstStyle/>
          <a:p>
            <a:fld id="{4D16FDE0-A4B8-914B-A7DC-F5A41E536337}" type="datetimeFigureOut">
              <a:rPr lang="en-US" smtClean="0"/>
              <a:t>6/1/2023</a:t>
            </a:fld>
            <a:endParaRPr lang="en-US"/>
          </a:p>
        </p:txBody>
      </p:sp>
      <p:sp>
        <p:nvSpPr>
          <p:cNvPr id="4" name="Footer Placeholder 3">
            <a:extLst>
              <a:ext uri="{FF2B5EF4-FFF2-40B4-BE49-F238E27FC236}">
                <a16:creationId xmlns:a16="http://schemas.microsoft.com/office/drawing/2014/main" id="{D1BC2D67-C8EA-7043-9C8A-7ADF69989FF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C856A7-1DBD-5B4C-B88B-9F72A993D83B}"/>
              </a:ext>
            </a:extLst>
          </p:cNvPr>
          <p:cNvSpPr>
            <a:spLocks noGrp="1"/>
          </p:cNvSpPr>
          <p:nvPr>
            <p:ph type="sldNum" sz="quarter" idx="12"/>
          </p:nvPr>
        </p:nvSpPr>
        <p:spPr/>
        <p:txBody>
          <a:bodyPr/>
          <a:lstStyle/>
          <a:p>
            <a:fld id="{84441867-C417-C249-A633-EDBB53B3AEB5}" type="slidenum">
              <a:rPr lang="en-US" smtClean="0"/>
              <a:t>‹#›</a:t>
            </a:fld>
            <a:endParaRPr lang="en-US"/>
          </a:p>
        </p:txBody>
      </p:sp>
    </p:spTree>
    <p:extLst>
      <p:ext uri="{BB962C8B-B14F-4D97-AF65-F5344CB8AC3E}">
        <p14:creationId xmlns:p14="http://schemas.microsoft.com/office/powerpoint/2010/main" val="25035072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9312DB-F1FF-6347-8F54-8BBA6E0FB1A4}"/>
              </a:ext>
            </a:extLst>
          </p:cNvPr>
          <p:cNvSpPr>
            <a:spLocks noGrp="1"/>
          </p:cNvSpPr>
          <p:nvPr>
            <p:ph type="dt" sz="half" idx="10"/>
          </p:nvPr>
        </p:nvSpPr>
        <p:spPr/>
        <p:txBody>
          <a:bodyPr/>
          <a:lstStyle/>
          <a:p>
            <a:fld id="{4D16FDE0-A4B8-914B-A7DC-F5A41E536337}" type="datetimeFigureOut">
              <a:rPr lang="en-US" smtClean="0"/>
              <a:t>6/1/2023</a:t>
            </a:fld>
            <a:endParaRPr lang="en-US"/>
          </a:p>
        </p:txBody>
      </p:sp>
      <p:sp>
        <p:nvSpPr>
          <p:cNvPr id="3" name="Footer Placeholder 2">
            <a:extLst>
              <a:ext uri="{FF2B5EF4-FFF2-40B4-BE49-F238E27FC236}">
                <a16:creationId xmlns:a16="http://schemas.microsoft.com/office/drawing/2014/main" id="{7EE066E5-981B-474E-A014-32E08D10CE8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B11AC52-B9A8-EE42-BDB7-D03B2B05DC5E}"/>
              </a:ext>
            </a:extLst>
          </p:cNvPr>
          <p:cNvSpPr>
            <a:spLocks noGrp="1"/>
          </p:cNvSpPr>
          <p:nvPr>
            <p:ph type="sldNum" sz="quarter" idx="12"/>
          </p:nvPr>
        </p:nvSpPr>
        <p:spPr/>
        <p:txBody>
          <a:bodyPr/>
          <a:lstStyle/>
          <a:p>
            <a:fld id="{84441867-C417-C249-A633-EDBB53B3AEB5}" type="slidenum">
              <a:rPr lang="en-US" smtClean="0"/>
              <a:t>‹#›</a:t>
            </a:fld>
            <a:endParaRPr lang="en-US"/>
          </a:p>
        </p:txBody>
      </p:sp>
    </p:spTree>
    <p:extLst>
      <p:ext uri="{BB962C8B-B14F-4D97-AF65-F5344CB8AC3E}">
        <p14:creationId xmlns:p14="http://schemas.microsoft.com/office/powerpoint/2010/main" val="15204132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99C2E-11D9-8C46-B83F-C77FD44174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91E2CB-7E1A-C044-BA12-DEE9596929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D30C9ED-9C01-DA46-8F80-CFD5075F00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D589BA9-6334-E046-BAD3-3E47F6362AA5}"/>
              </a:ext>
            </a:extLst>
          </p:cNvPr>
          <p:cNvSpPr>
            <a:spLocks noGrp="1"/>
          </p:cNvSpPr>
          <p:nvPr>
            <p:ph type="dt" sz="half" idx="10"/>
          </p:nvPr>
        </p:nvSpPr>
        <p:spPr/>
        <p:txBody>
          <a:bodyPr/>
          <a:lstStyle/>
          <a:p>
            <a:fld id="{4D16FDE0-A4B8-914B-A7DC-F5A41E536337}" type="datetimeFigureOut">
              <a:rPr lang="en-US" smtClean="0"/>
              <a:t>6/1/2023</a:t>
            </a:fld>
            <a:endParaRPr lang="en-US"/>
          </a:p>
        </p:txBody>
      </p:sp>
      <p:sp>
        <p:nvSpPr>
          <p:cNvPr id="6" name="Footer Placeholder 5">
            <a:extLst>
              <a:ext uri="{FF2B5EF4-FFF2-40B4-BE49-F238E27FC236}">
                <a16:creationId xmlns:a16="http://schemas.microsoft.com/office/drawing/2014/main" id="{1F582B9D-27BD-E144-8215-3544250032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D8250E-35F5-894B-9B1D-7ACE45BD10F3}"/>
              </a:ext>
            </a:extLst>
          </p:cNvPr>
          <p:cNvSpPr>
            <a:spLocks noGrp="1"/>
          </p:cNvSpPr>
          <p:nvPr>
            <p:ph type="sldNum" sz="quarter" idx="12"/>
          </p:nvPr>
        </p:nvSpPr>
        <p:spPr/>
        <p:txBody>
          <a:bodyPr/>
          <a:lstStyle/>
          <a:p>
            <a:fld id="{84441867-C417-C249-A633-EDBB53B3AEB5}" type="slidenum">
              <a:rPr lang="en-US" smtClean="0"/>
              <a:t>‹#›</a:t>
            </a:fld>
            <a:endParaRPr lang="en-US"/>
          </a:p>
        </p:txBody>
      </p:sp>
    </p:spTree>
    <p:extLst>
      <p:ext uri="{BB962C8B-B14F-4D97-AF65-F5344CB8AC3E}">
        <p14:creationId xmlns:p14="http://schemas.microsoft.com/office/powerpoint/2010/main" val="20340391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60583324-AE1C-3546-A724-4BA4670D7901}" type="slidenum">
              <a:rPr lang="en-US"/>
              <a:pPr/>
              <a:t>‹#›</a:t>
            </a:fld>
            <a:endParaRPr lang="en-US" dirty="0"/>
          </a:p>
        </p:txBody>
      </p:sp>
    </p:spTree>
    <p:extLst>
      <p:ext uri="{BB962C8B-B14F-4D97-AF65-F5344CB8AC3E}">
        <p14:creationId xmlns:p14="http://schemas.microsoft.com/office/powerpoint/2010/main" val="34672825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68CBF-2E60-4443-8D20-7021E19B6F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A2EE785-F0A4-974F-812B-9DDEF44382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DFE0AE8-1F77-3F40-9799-9D5CCB9769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260FDBF-53F4-ED4A-BCFE-3CFAC5B340F4}"/>
              </a:ext>
            </a:extLst>
          </p:cNvPr>
          <p:cNvSpPr>
            <a:spLocks noGrp="1"/>
          </p:cNvSpPr>
          <p:nvPr>
            <p:ph type="dt" sz="half" idx="10"/>
          </p:nvPr>
        </p:nvSpPr>
        <p:spPr/>
        <p:txBody>
          <a:bodyPr/>
          <a:lstStyle/>
          <a:p>
            <a:fld id="{4D16FDE0-A4B8-914B-A7DC-F5A41E536337}" type="datetimeFigureOut">
              <a:rPr lang="en-US" smtClean="0"/>
              <a:t>6/1/2023</a:t>
            </a:fld>
            <a:endParaRPr lang="en-US"/>
          </a:p>
        </p:txBody>
      </p:sp>
      <p:sp>
        <p:nvSpPr>
          <p:cNvPr id="6" name="Footer Placeholder 5">
            <a:extLst>
              <a:ext uri="{FF2B5EF4-FFF2-40B4-BE49-F238E27FC236}">
                <a16:creationId xmlns:a16="http://schemas.microsoft.com/office/drawing/2014/main" id="{1F8629BB-7554-9B4D-BB19-9C9F19A38E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8B7722-9E03-EF40-B311-6A8017E12EEA}"/>
              </a:ext>
            </a:extLst>
          </p:cNvPr>
          <p:cNvSpPr>
            <a:spLocks noGrp="1"/>
          </p:cNvSpPr>
          <p:nvPr>
            <p:ph type="sldNum" sz="quarter" idx="12"/>
          </p:nvPr>
        </p:nvSpPr>
        <p:spPr/>
        <p:txBody>
          <a:bodyPr/>
          <a:lstStyle/>
          <a:p>
            <a:fld id="{84441867-C417-C249-A633-EDBB53B3AEB5}" type="slidenum">
              <a:rPr lang="en-US" smtClean="0"/>
              <a:t>‹#›</a:t>
            </a:fld>
            <a:endParaRPr lang="en-US"/>
          </a:p>
        </p:txBody>
      </p:sp>
    </p:spTree>
    <p:extLst>
      <p:ext uri="{BB962C8B-B14F-4D97-AF65-F5344CB8AC3E}">
        <p14:creationId xmlns:p14="http://schemas.microsoft.com/office/powerpoint/2010/main" val="17338638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48450-22B4-104C-89CB-F347A7F1B7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F4BB5F-BA35-DC47-BD3B-315FC611258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164AE6-DD54-9D44-9B9E-801B123EA6F8}"/>
              </a:ext>
            </a:extLst>
          </p:cNvPr>
          <p:cNvSpPr>
            <a:spLocks noGrp="1"/>
          </p:cNvSpPr>
          <p:nvPr>
            <p:ph type="dt" sz="half" idx="10"/>
          </p:nvPr>
        </p:nvSpPr>
        <p:spPr/>
        <p:txBody>
          <a:bodyPr/>
          <a:lstStyle/>
          <a:p>
            <a:fld id="{4D16FDE0-A4B8-914B-A7DC-F5A41E536337}" type="datetimeFigureOut">
              <a:rPr lang="en-US" smtClean="0"/>
              <a:t>6/1/2023</a:t>
            </a:fld>
            <a:endParaRPr lang="en-US"/>
          </a:p>
        </p:txBody>
      </p:sp>
      <p:sp>
        <p:nvSpPr>
          <p:cNvPr id="5" name="Footer Placeholder 4">
            <a:extLst>
              <a:ext uri="{FF2B5EF4-FFF2-40B4-BE49-F238E27FC236}">
                <a16:creationId xmlns:a16="http://schemas.microsoft.com/office/drawing/2014/main" id="{80DCC64F-BD69-9D4F-85F6-349524E534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FBC18E-C59C-DE43-A19B-1656B1E25CCD}"/>
              </a:ext>
            </a:extLst>
          </p:cNvPr>
          <p:cNvSpPr>
            <a:spLocks noGrp="1"/>
          </p:cNvSpPr>
          <p:nvPr>
            <p:ph type="sldNum" sz="quarter" idx="12"/>
          </p:nvPr>
        </p:nvSpPr>
        <p:spPr/>
        <p:txBody>
          <a:bodyPr/>
          <a:lstStyle/>
          <a:p>
            <a:fld id="{84441867-C417-C249-A633-EDBB53B3AEB5}" type="slidenum">
              <a:rPr lang="en-US" smtClean="0"/>
              <a:t>‹#›</a:t>
            </a:fld>
            <a:endParaRPr lang="en-US"/>
          </a:p>
        </p:txBody>
      </p:sp>
    </p:spTree>
    <p:extLst>
      <p:ext uri="{BB962C8B-B14F-4D97-AF65-F5344CB8AC3E}">
        <p14:creationId xmlns:p14="http://schemas.microsoft.com/office/powerpoint/2010/main" val="38208386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BF00348-A6E5-5148-9AB0-950B9399C46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6EE8CC2-9D55-6C47-841E-777092E21F3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0379FF-437B-3444-A256-2A4860C2C08E}"/>
              </a:ext>
            </a:extLst>
          </p:cNvPr>
          <p:cNvSpPr>
            <a:spLocks noGrp="1"/>
          </p:cNvSpPr>
          <p:nvPr>
            <p:ph type="dt" sz="half" idx="10"/>
          </p:nvPr>
        </p:nvSpPr>
        <p:spPr/>
        <p:txBody>
          <a:bodyPr/>
          <a:lstStyle/>
          <a:p>
            <a:fld id="{4D16FDE0-A4B8-914B-A7DC-F5A41E536337}" type="datetimeFigureOut">
              <a:rPr lang="en-US" smtClean="0"/>
              <a:t>6/1/2023</a:t>
            </a:fld>
            <a:endParaRPr lang="en-US"/>
          </a:p>
        </p:txBody>
      </p:sp>
      <p:sp>
        <p:nvSpPr>
          <p:cNvPr id="5" name="Footer Placeholder 4">
            <a:extLst>
              <a:ext uri="{FF2B5EF4-FFF2-40B4-BE49-F238E27FC236}">
                <a16:creationId xmlns:a16="http://schemas.microsoft.com/office/drawing/2014/main" id="{1C13AF3C-D1E5-0846-BBF1-F1C9B3E23B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046229-5869-D440-9291-B68E6DCF3344}"/>
              </a:ext>
            </a:extLst>
          </p:cNvPr>
          <p:cNvSpPr>
            <a:spLocks noGrp="1"/>
          </p:cNvSpPr>
          <p:nvPr>
            <p:ph type="sldNum" sz="quarter" idx="12"/>
          </p:nvPr>
        </p:nvSpPr>
        <p:spPr/>
        <p:txBody>
          <a:bodyPr/>
          <a:lstStyle/>
          <a:p>
            <a:fld id="{84441867-C417-C249-A633-EDBB53B3AEB5}" type="slidenum">
              <a:rPr lang="en-US" smtClean="0"/>
              <a:t>‹#›</a:t>
            </a:fld>
            <a:endParaRPr lang="en-US"/>
          </a:p>
        </p:txBody>
      </p:sp>
    </p:spTree>
    <p:extLst>
      <p:ext uri="{BB962C8B-B14F-4D97-AF65-F5344CB8AC3E}">
        <p14:creationId xmlns:p14="http://schemas.microsoft.com/office/powerpoint/2010/main" val="33306729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a:defRPr/>
            </a:lvl1pPr>
          </a:lstStyle>
          <a:p>
            <a:fld id="{B3468414-309D-1545-8516-4272FDA8BBAD}" type="slidenum">
              <a:rPr lang="en-US"/>
              <a:pPr/>
              <a:t>‹#›</a:t>
            </a:fld>
            <a:endParaRPr lang="en-US" dirty="0"/>
          </a:p>
        </p:txBody>
      </p:sp>
    </p:spTree>
    <p:extLst>
      <p:ext uri="{BB962C8B-B14F-4D97-AF65-F5344CB8AC3E}">
        <p14:creationId xmlns:p14="http://schemas.microsoft.com/office/powerpoint/2010/main" val="2418844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143000"/>
            <a:ext cx="53848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143000"/>
            <a:ext cx="53848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a:lvl1pPr>
          </a:lstStyle>
          <a:p>
            <a:fld id="{FEE19172-03F7-3348-B569-171F00250647}" type="slidenum">
              <a:rPr lang="en-US"/>
              <a:pPr/>
              <a:t>‹#›</a:t>
            </a:fld>
            <a:endParaRPr lang="en-US" dirty="0"/>
          </a:p>
        </p:txBody>
      </p:sp>
    </p:spTree>
    <p:extLst>
      <p:ext uri="{BB962C8B-B14F-4D97-AF65-F5344CB8AC3E}">
        <p14:creationId xmlns:p14="http://schemas.microsoft.com/office/powerpoint/2010/main" val="1075380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9144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a:lvl1pPr>
          </a:lstStyle>
          <a:p>
            <a:fld id="{53D1C1EC-6680-9B4C-AC2B-20645CBFBE05}" type="slidenum">
              <a:rPr lang="en-US"/>
              <a:pPr/>
              <a:t>‹#›</a:t>
            </a:fld>
            <a:endParaRPr lang="en-US" dirty="0"/>
          </a:p>
        </p:txBody>
      </p:sp>
    </p:spTree>
    <p:extLst>
      <p:ext uri="{BB962C8B-B14F-4D97-AF65-F5344CB8AC3E}">
        <p14:creationId xmlns:p14="http://schemas.microsoft.com/office/powerpoint/2010/main" val="7372576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a:lvl1pPr>
          </a:lstStyle>
          <a:p>
            <a:fld id="{D303D29F-C580-5C4D-AAA1-94293C4E9288}" type="slidenum">
              <a:rPr lang="en-US"/>
              <a:pPr/>
              <a:t>‹#›</a:t>
            </a:fld>
            <a:endParaRPr lang="en-US" dirty="0"/>
          </a:p>
        </p:txBody>
      </p:sp>
    </p:spTree>
    <p:extLst>
      <p:ext uri="{BB962C8B-B14F-4D97-AF65-F5344CB8AC3E}">
        <p14:creationId xmlns:p14="http://schemas.microsoft.com/office/powerpoint/2010/main" val="4091097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9E0544C4-E35C-7145-8F0C-14E842E56F07}" type="slidenum">
              <a:rPr lang="en-US"/>
              <a:pPr/>
              <a:t>‹#›</a:t>
            </a:fld>
            <a:endParaRPr lang="en-US" dirty="0"/>
          </a:p>
        </p:txBody>
      </p:sp>
    </p:spTree>
    <p:extLst>
      <p:ext uri="{BB962C8B-B14F-4D97-AF65-F5344CB8AC3E}">
        <p14:creationId xmlns:p14="http://schemas.microsoft.com/office/powerpoint/2010/main" val="9358692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990601"/>
            <a:ext cx="4011084" cy="1019591"/>
          </a:xfrm>
        </p:spPr>
        <p:txBody>
          <a:bodyPr anchor="b"/>
          <a:lstStyle>
            <a:lvl1pPr algn="l">
              <a:defRPr sz="2000" b="1">
                <a:solidFill>
                  <a:srgbClr val="000000"/>
                </a:solidFill>
              </a:defRPr>
            </a:lvl1pPr>
          </a:lstStyle>
          <a:p>
            <a:r>
              <a:rPr lang="en-US"/>
              <a:t>Click to edit Master title style</a:t>
            </a:r>
            <a:endParaRPr lang="en-US" dirty="0"/>
          </a:p>
        </p:txBody>
      </p:sp>
      <p:sp>
        <p:nvSpPr>
          <p:cNvPr id="3" name="Content Placeholder 2"/>
          <p:cNvSpPr>
            <a:spLocks noGrp="1"/>
          </p:cNvSpPr>
          <p:nvPr>
            <p:ph idx="1"/>
          </p:nvPr>
        </p:nvSpPr>
        <p:spPr>
          <a:xfrm>
            <a:off x="4766733" y="990600"/>
            <a:ext cx="6815667" cy="51355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2010191"/>
            <a:ext cx="4011084" cy="411597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fld id="{338BE5A4-5F52-0141-A746-9964904CDF30}" type="slidenum">
              <a:rPr lang="en-US"/>
              <a:pPr/>
              <a:t>‹#›</a:t>
            </a:fld>
            <a:endParaRPr lang="en-US" dirty="0"/>
          </a:p>
        </p:txBody>
      </p:sp>
    </p:spTree>
    <p:extLst>
      <p:ext uri="{BB962C8B-B14F-4D97-AF65-F5344CB8AC3E}">
        <p14:creationId xmlns:p14="http://schemas.microsoft.com/office/powerpoint/2010/main" val="8157214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1066800"/>
            <a:ext cx="7315200" cy="36607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fld id="{98703452-609A-F345-AAC0-1247A9502128}" type="slidenum">
              <a:rPr lang="en-US"/>
              <a:pPr/>
              <a:t>‹#›</a:t>
            </a:fld>
            <a:endParaRPr lang="en-US" dirty="0"/>
          </a:p>
        </p:txBody>
      </p:sp>
    </p:spTree>
    <p:extLst>
      <p:ext uri="{BB962C8B-B14F-4D97-AF65-F5344CB8AC3E}">
        <p14:creationId xmlns:p14="http://schemas.microsoft.com/office/powerpoint/2010/main" val="9347146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31" name="Picture 7" descr="top_headers"/>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 y="0"/>
            <a:ext cx="12192001" cy="917433"/>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1524000" y="228601"/>
            <a:ext cx="10160000"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enter title</a:t>
            </a:r>
          </a:p>
        </p:txBody>
      </p:sp>
      <p:sp>
        <p:nvSpPr>
          <p:cNvPr id="1030" name="Rectangle 6"/>
          <p:cNvSpPr>
            <a:spLocks noGrp="1" noChangeArrowheads="1"/>
          </p:cNvSpPr>
          <p:nvPr>
            <p:ph type="sldNum" sz="quarter" idx="4"/>
          </p:nvPr>
        </p:nvSpPr>
        <p:spPr bwMode="auto">
          <a:xfrm>
            <a:off x="10363200" y="6553201"/>
            <a:ext cx="1828800" cy="15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000" b="1">
                <a:solidFill>
                  <a:srgbClr val="000000"/>
                </a:solidFill>
              </a:defRPr>
            </a:lvl1pPr>
          </a:lstStyle>
          <a:p>
            <a:fld id="{2C626EB7-FB23-9946-AC03-BE678F8DC972}" type="slidenum">
              <a:rPr lang="en-US" smtClean="0"/>
              <a:pPr/>
              <a:t>‹#›</a:t>
            </a:fld>
            <a:endParaRPr lang="en-US" dirty="0"/>
          </a:p>
        </p:txBody>
      </p:sp>
      <p:pic>
        <p:nvPicPr>
          <p:cNvPr id="1032" name="Picture 8" descr="logo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24934" y="6429315"/>
            <a:ext cx="414609" cy="313638"/>
          </a:xfrm>
          <a:prstGeom prst="rect">
            <a:avLst/>
          </a:prstGeom>
          <a:noFill/>
          <a:extLst>
            <a:ext uri="{909E8E84-426E-40DD-AFC4-6F175D3DCCD1}">
              <a14:hiddenFill xmlns:a14="http://schemas.microsoft.com/office/drawing/2010/main">
                <a:solidFill>
                  <a:srgbClr val="FFFFFF"/>
                </a:solidFill>
              </a14:hiddenFill>
            </a:ext>
          </a:extLst>
        </p:spPr>
      </p:pic>
      <p:sp>
        <p:nvSpPr>
          <p:cNvPr id="1027" name="Rectangle 3"/>
          <p:cNvSpPr>
            <a:spLocks noGrp="1" noChangeArrowheads="1"/>
          </p:cNvSpPr>
          <p:nvPr>
            <p:ph type="body" idx="1"/>
          </p:nvPr>
        </p:nvSpPr>
        <p:spPr bwMode="auto">
          <a:xfrm>
            <a:off x="609600" y="1066800"/>
            <a:ext cx="1097280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 name="Picture 2" descr="OER_Master_Logo_2blue.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16000" y="6400800"/>
            <a:ext cx="2548328" cy="381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r" rtl="0" eaLnBrk="1" fontAlgn="base" hangingPunct="1">
        <a:spcBef>
          <a:spcPct val="0"/>
        </a:spcBef>
        <a:spcAft>
          <a:spcPct val="0"/>
        </a:spcAft>
        <a:defRPr sz="2400" b="1">
          <a:solidFill>
            <a:schemeClr val="bg1"/>
          </a:solidFill>
          <a:latin typeface="+mj-lt"/>
          <a:ea typeface="+mj-ea"/>
          <a:cs typeface="+mj-cs"/>
        </a:defRPr>
      </a:lvl1pPr>
      <a:lvl2pPr algn="r" rtl="0" eaLnBrk="1" fontAlgn="base" hangingPunct="1">
        <a:spcBef>
          <a:spcPct val="0"/>
        </a:spcBef>
        <a:spcAft>
          <a:spcPct val="0"/>
        </a:spcAft>
        <a:defRPr sz="2400" b="1">
          <a:solidFill>
            <a:schemeClr val="bg1"/>
          </a:solidFill>
          <a:latin typeface="Arial" charset="0"/>
          <a:ea typeface="ＭＳ Ｐゴシック" charset="0"/>
          <a:cs typeface="Arial" charset="0"/>
        </a:defRPr>
      </a:lvl2pPr>
      <a:lvl3pPr algn="r" rtl="0" eaLnBrk="1" fontAlgn="base" hangingPunct="1">
        <a:spcBef>
          <a:spcPct val="0"/>
        </a:spcBef>
        <a:spcAft>
          <a:spcPct val="0"/>
        </a:spcAft>
        <a:defRPr sz="2400" b="1">
          <a:solidFill>
            <a:schemeClr val="bg1"/>
          </a:solidFill>
          <a:latin typeface="Arial" charset="0"/>
          <a:ea typeface="ＭＳ Ｐゴシック" charset="0"/>
          <a:cs typeface="Arial" charset="0"/>
        </a:defRPr>
      </a:lvl3pPr>
      <a:lvl4pPr algn="r" rtl="0" eaLnBrk="1" fontAlgn="base" hangingPunct="1">
        <a:spcBef>
          <a:spcPct val="0"/>
        </a:spcBef>
        <a:spcAft>
          <a:spcPct val="0"/>
        </a:spcAft>
        <a:defRPr sz="2400" b="1">
          <a:solidFill>
            <a:schemeClr val="bg1"/>
          </a:solidFill>
          <a:latin typeface="Arial" charset="0"/>
          <a:ea typeface="ＭＳ Ｐゴシック" charset="0"/>
          <a:cs typeface="Arial" charset="0"/>
        </a:defRPr>
      </a:lvl4pPr>
      <a:lvl5pPr algn="r" rtl="0" eaLnBrk="1" fontAlgn="base" hangingPunct="1">
        <a:spcBef>
          <a:spcPct val="0"/>
        </a:spcBef>
        <a:spcAft>
          <a:spcPct val="0"/>
        </a:spcAft>
        <a:defRPr sz="2400" b="1">
          <a:solidFill>
            <a:schemeClr val="bg1"/>
          </a:solidFill>
          <a:latin typeface="Arial" charset="0"/>
          <a:ea typeface="ＭＳ Ｐゴシック" charset="0"/>
          <a:cs typeface="Arial" charset="0"/>
        </a:defRPr>
      </a:lvl5pPr>
      <a:lvl6pPr marL="457200" algn="r" rtl="0" eaLnBrk="1" fontAlgn="base" hangingPunct="1">
        <a:spcBef>
          <a:spcPct val="0"/>
        </a:spcBef>
        <a:spcAft>
          <a:spcPct val="0"/>
        </a:spcAft>
        <a:defRPr sz="2400" b="1">
          <a:solidFill>
            <a:schemeClr val="bg1"/>
          </a:solidFill>
          <a:latin typeface="Arial" charset="0"/>
          <a:ea typeface="ＭＳ Ｐゴシック" charset="0"/>
          <a:cs typeface="Arial" charset="0"/>
        </a:defRPr>
      </a:lvl6pPr>
      <a:lvl7pPr marL="914400" algn="r" rtl="0" eaLnBrk="1" fontAlgn="base" hangingPunct="1">
        <a:spcBef>
          <a:spcPct val="0"/>
        </a:spcBef>
        <a:spcAft>
          <a:spcPct val="0"/>
        </a:spcAft>
        <a:defRPr sz="2400" b="1">
          <a:solidFill>
            <a:schemeClr val="bg1"/>
          </a:solidFill>
          <a:latin typeface="Arial" charset="0"/>
          <a:ea typeface="ＭＳ Ｐゴシック" charset="0"/>
          <a:cs typeface="Arial" charset="0"/>
        </a:defRPr>
      </a:lvl7pPr>
      <a:lvl8pPr marL="1371600" algn="r" rtl="0" eaLnBrk="1" fontAlgn="base" hangingPunct="1">
        <a:spcBef>
          <a:spcPct val="0"/>
        </a:spcBef>
        <a:spcAft>
          <a:spcPct val="0"/>
        </a:spcAft>
        <a:defRPr sz="2400" b="1">
          <a:solidFill>
            <a:schemeClr val="bg1"/>
          </a:solidFill>
          <a:latin typeface="Arial" charset="0"/>
          <a:ea typeface="ＭＳ Ｐゴシック" charset="0"/>
          <a:cs typeface="Arial" charset="0"/>
        </a:defRPr>
      </a:lvl8pPr>
      <a:lvl9pPr marL="1828800" algn="r" rtl="0" eaLnBrk="1" fontAlgn="base" hangingPunct="1">
        <a:spcBef>
          <a:spcPct val="0"/>
        </a:spcBef>
        <a:spcAft>
          <a:spcPct val="0"/>
        </a:spcAft>
        <a:defRPr sz="2400" b="1">
          <a:solidFill>
            <a:schemeClr val="bg1"/>
          </a:solidFill>
          <a:latin typeface="Arial" charset="0"/>
          <a:ea typeface="ＭＳ Ｐゴシック" charset="0"/>
          <a:cs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rgbClr val="003366"/>
          </a:solidFill>
          <a:latin typeface="+mn-lt"/>
          <a:ea typeface="Arial" charset="0"/>
          <a:cs typeface="+mn-cs"/>
        </a:defRPr>
      </a:lvl2pPr>
      <a:lvl3pPr marL="1143000" indent="-228600" algn="l" rtl="0" eaLnBrk="1" fontAlgn="base" hangingPunct="1">
        <a:spcBef>
          <a:spcPct val="20000"/>
        </a:spcBef>
        <a:spcAft>
          <a:spcPct val="0"/>
        </a:spcAft>
        <a:buChar char="•"/>
        <a:defRPr sz="2400">
          <a:solidFill>
            <a:schemeClr val="tx1"/>
          </a:solidFill>
          <a:latin typeface="+mn-lt"/>
          <a:ea typeface="Arial" charset="0"/>
          <a:cs typeface="+mn-cs"/>
        </a:defRPr>
      </a:lvl3pPr>
      <a:lvl4pPr marL="1600200" indent="-228600" algn="l" rtl="0" eaLnBrk="1" fontAlgn="base" hangingPunct="1">
        <a:spcBef>
          <a:spcPct val="20000"/>
        </a:spcBef>
        <a:spcAft>
          <a:spcPct val="0"/>
        </a:spcAft>
        <a:buChar char="–"/>
        <a:defRPr sz="2000">
          <a:solidFill>
            <a:schemeClr val="tx1"/>
          </a:solidFill>
          <a:latin typeface="+mn-lt"/>
          <a:ea typeface="Arial" charset="0"/>
          <a:cs typeface="+mn-cs"/>
        </a:defRPr>
      </a:lvl4pPr>
      <a:lvl5pPr marL="2057400" indent="-228600" algn="l" rtl="0" eaLnBrk="1" fontAlgn="base" hangingPunct="1">
        <a:spcBef>
          <a:spcPct val="20000"/>
        </a:spcBef>
        <a:spcAft>
          <a:spcPct val="0"/>
        </a:spcAft>
        <a:buChar char="»"/>
        <a:defRPr sz="2000">
          <a:solidFill>
            <a:schemeClr val="tx1"/>
          </a:solidFill>
          <a:latin typeface="+mn-lt"/>
          <a:ea typeface="Arial" charset="0"/>
          <a:cs typeface="+mn-cs"/>
        </a:defRPr>
      </a:lvl5pPr>
      <a:lvl6pPr marL="2514600" indent="-228600" algn="l" rtl="0" eaLnBrk="1" fontAlgn="base" hangingPunct="1">
        <a:spcBef>
          <a:spcPct val="20000"/>
        </a:spcBef>
        <a:spcAft>
          <a:spcPct val="0"/>
        </a:spcAft>
        <a:buChar char="»"/>
        <a:defRPr sz="2000">
          <a:solidFill>
            <a:schemeClr val="tx1"/>
          </a:solidFill>
          <a:latin typeface="+mn-lt"/>
          <a:ea typeface="Arial" charset="0"/>
          <a:cs typeface="+mn-cs"/>
        </a:defRPr>
      </a:lvl6pPr>
      <a:lvl7pPr marL="2971800" indent="-228600" algn="l" rtl="0" eaLnBrk="1" fontAlgn="base" hangingPunct="1">
        <a:spcBef>
          <a:spcPct val="20000"/>
        </a:spcBef>
        <a:spcAft>
          <a:spcPct val="0"/>
        </a:spcAft>
        <a:buChar char="»"/>
        <a:defRPr sz="2000">
          <a:solidFill>
            <a:schemeClr val="tx1"/>
          </a:solidFill>
          <a:latin typeface="+mn-lt"/>
          <a:ea typeface="Arial" charset="0"/>
          <a:cs typeface="+mn-cs"/>
        </a:defRPr>
      </a:lvl7pPr>
      <a:lvl8pPr marL="3429000" indent="-228600" algn="l" rtl="0" eaLnBrk="1" fontAlgn="base" hangingPunct="1">
        <a:spcBef>
          <a:spcPct val="20000"/>
        </a:spcBef>
        <a:spcAft>
          <a:spcPct val="0"/>
        </a:spcAft>
        <a:buChar char="»"/>
        <a:defRPr sz="2000">
          <a:solidFill>
            <a:schemeClr val="tx1"/>
          </a:solidFill>
          <a:latin typeface="+mn-lt"/>
          <a:ea typeface="Arial" charset="0"/>
          <a:cs typeface="+mn-cs"/>
        </a:defRPr>
      </a:lvl8pPr>
      <a:lvl9pPr marL="3886200" indent="-228600" algn="l" rtl="0" eaLnBrk="1" fontAlgn="base" hangingPunct="1">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D8F98A-21E4-7544-ACA0-43E6B1D67A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17F5F3-206F-4F44-9114-7F8E654C48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E250C3-A96D-5143-B8BD-FF971A91907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16FDE0-A4B8-914B-A7DC-F5A41E536337}" type="datetimeFigureOut">
              <a:rPr lang="en-US" smtClean="0"/>
              <a:t>6/1/2023</a:t>
            </a:fld>
            <a:endParaRPr lang="en-US"/>
          </a:p>
        </p:txBody>
      </p:sp>
      <p:sp>
        <p:nvSpPr>
          <p:cNvPr id="5" name="Footer Placeholder 4">
            <a:extLst>
              <a:ext uri="{FF2B5EF4-FFF2-40B4-BE49-F238E27FC236}">
                <a16:creationId xmlns:a16="http://schemas.microsoft.com/office/drawing/2014/main" id="{C440FE2A-BB91-244B-9378-4488C4DE07A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BE67375-CE58-7B4D-902F-E9D84D1645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441867-C417-C249-A633-EDBB53B3AEB5}" type="slidenum">
              <a:rPr lang="en-US" smtClean="0"/>
              <a:t>‹#›</a:t>
            </a:fld>
            <a:endParaRPr lang="en-US"/>
          </a:p>
        </p:txBody>
      </p:sp>
    </p:spTree>
    <p:extLst>
      <p:ext uri="{BB962C8B-B14F-4D97-AF65-F5344CB8AC3E}">
        <p14:creationId xmlns:p14="http://schemas.microsoft.com/office/powerpoint/2010/main" val="10458334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hyperlink" Target="http://www8.nationalacademies.org/onpinews/newsitem.aspx?RecordID=25008" TargetMode="External"/><Relationship Id="rId2" Type="http://schemas.openxmlformats.org/officeDocument/2006/relationships/image" Target="../media/image19.png"/><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nih.gov/research-training/medical-research-initiatives/nih-wide-strategic-plan-covid-19-research" TargetMode="External"/><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hyperlink" Target="https://www.nih.gov/sites/default/files/news-events/research-matters/2017/20171219-nihrm-fill-list.pdf" TargetMode="External"/><Relationship Id="rId1" Type="http://schemas.openxmlformats.org/officeDocument/2006/relationships/slideLayout" Target="../slideLayouts/slideLayout6.xml"/><Relationship Id="rId6" Type="http://schemas.openxmlformats.org/officeDocument/2006/relationships/image" Target="../media/image36.tiff"/><Relationship Id="rId5" Type="http://schemas.openxmlformats.org/officeDocument/2006/relationships/image" Target="../media/image35.tiff"/><Relationship Id="rId4" Type="http://schemas.openxmlformats.org/officeDocument/2006/relationships/image" Target="../media/image34.tiff"/></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hyperlink" Target="https://grants.nih.gov/policy/natural-disasters/corona-virus.htm" TargetMode="External"/><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 Id="rId5" Type="http://schemas.openxmlformats.org/officeDocument/2006/relationships/hyperlink" Target="http://cansort.med.umich.edu/our-team/reshma-jagsi-md-d-phil/" TargetMode="Externa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hyperlink" Target="http://sites.nationalacademies.org/shstudy/index.htm" TargetMode="External"/><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acd.od.nih.gov/documents/presentations/12122019ChangingCulture_Report.pdf" TargetMode="External"/><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hyperlink" Target="https://grants.nih.gov/grants/policy/harassment.htm" TargetMode="External"/><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hyperlink" Target="https://public.era.nih.gov/shape/public/index.era" TargetMode="External"/><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 Id="rId5" Type="http://schemas.openxmlformats.org/officeDocument/2006/relationships/hyperlink" Target="https://www.whitehouse.gov/wp-content/uploads/2017/12/Enhancing-the-Security-and-Integrity-of-Americas-Research-Enterprise-June-2020.pdf" TargetMode="External"/><Relationship Id="rId4" Type="http://schemas.openxmlformats.org/officeDocument/2006/relationships/hyperlink" Target="https://www.hsgac.senate.gov/subcommittees/investigations/hearings/securing-the-us-research-enterprise-from-chinas-talent-recruitment-plans"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nexus.od.nih.gov/all/category/blog/open-mike/" TargetMode="Externa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jefferson.edu/university/research_administration.html" TargetMode="Externa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62100" y="1127126"/>
            <a:ext cx="9067800" cy="1470025"/>
          </a:xfrm>
        </p:spPr>
        <p:txBody>
          <a:bodyPr/>
          <a:lstStyle/>
          <a:p>
            <a:pPr algn="ctr"/>
            <a:r>
              <a:rPr lang="en-US" sz="2800" dirty="0">
                <a:solidFill>
                  <a:schemeClr val="tx1"/>
                </a:solidFill>
              </a:rPr>
              <a:t>Extramural Research: Money, People, and Science</a:t>
            </a:r>
          </a:p>
        </p:txBody>
      </p:sp>
      <p:sp>
        <p:nvSpPr>
          <p:cNvPr id="3" name="Subtitle 2"/>
          <p:cNvSpPr>
            <a:spLocks noGrp="1"/>
          </p:cNvSpPr>
          <p:nvPr>
            <p:ph type="subTitle" idx="1"/>
          </p:nvPr>
        </p:nvSpPr>
        <p:spPr>
          <a:xfrm>
            <a:off x="2019300" y="2841625"/>
            <a:ext cx="8153400" cy="1752600"/>
          </a:xfrm>
        </p:spPr>
        <p:txBody>
          <a:bodyPr/>
          <a:lstStyle/>
          <a:p>
            <a:r>
              <a:rPr lang="en-US" sz="2000" dirty="0"/>
              <a:t>Michael S Lauer, MD</a:t>
            </a:r>
          </a:p>
          <a:p>
            <a:r>
              <a:rPr lang="en-US" sz="2000" dirty="0"/>
              <a:t>Deputy Director for Extramural Research</a:t>
            </a:r>
          </a:p>
          <a:p>
            <a:r>
              <a:rPr lang="en-US" sz="2000" dirty="0"/>
              <a:t>National Institutes of Health</a:t>
            </a:r>
          </a:p>
          <a:p>
            <a:endParaRPr lang="en-US" sz="2000" dirty="0"/>
          </a:p>
          <a:p>
            <a:r>
              <a:rPr lang="en-US" sz="2000" dirty="0"/>
              <a:t>NIH Fall 2020 Regional Seminar Keynote Address</a:t>
            </a:r>
          </a:p>
          <a:p>
            <a:r>
              <a:rPr lang="en-US" sz="2000" dirty="0"/>
              <a:t>Tuesday, October 27, 2020</a:t>
            </a:r>
          </a:p>
          <a:p>
            <a:r>
              <a:rPr lang="en-US" sz="2000" dirty="0"/>
              <a:t>Virtual Meeting</a:t>
            </a:r>
          </a:p>
          <a:p>
            <a:endParaRPr lang="en-US" sz="2000" dirty="0"/>
          </a:p>
          <a:p>
            <a:r>
              <a:rPr lang="en-US" sz="2000" dirty="0"/>
              <a:t>Disclosures: None</a:t>
            </a:r>
          </a:p>
          <a:p>
            <a:endParaRPr lang="en-US" sz="2000" dirty="0"/>
          </a:p>
          <a:p>
            <a:endParaRPr lang="en-US" sz="2000" dirty="0"/>
          </a:p>
          <a:p>
            <a:endParaRPr lang="en-US" sz="2000" dirty="0"/>
          </a:p>
        </p:txBody>
      </p:sp>
      <p:sp>
        <p:nvSpPr>
          <p:cNvPr id="6" name="Slide Number Placeholder 3"/>
          <p:cNvSpPr>
            <a:spLocks noGrp="1"/>
          </p:cNvSpPr>
          <p:nvPr>
            <p:ph type="sldNum" sz="quarter" idx="10"/>
          </p:nvPr>
        </p:nvSpPr>
        <p:spPr/>
        <p:txBody>
          <a:bodyPr/>
          <a:lstStyle/>
          <a:p>
            <a:fld id="{816AE13B-C027-2549-9419-DDB505485113}" type="slidenum">
              <a:rPr lang="en-US"/>
              <a:pPr/>
              <a:t>1</a:t>
            </a:fld>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What’s Behind All This?</a:t>
            </a:r>
          </a:p>
        </p:txBody>
      </p:sp>
      <p:sp>
        <p:nvSpPr>
          <p:cNvPr id="3" name="Slide Number Placeholder 2"/>
          <p:cNvSpPr>
            <a:spLocks noGrp="1"/>
          </p:cNvSpPr>
          <p:nvPr>
            <p:ph type="sldNum" sz="quarter" idx="10"/>
          </p:nvPr>
        </p:nvSpPr>
        <p:spPr/>
        <p:txBody>
          <a:bodyPr/>
          <a:lstStyle/>
          <a:p>
            <a:fld id="{D303D29F-C580-5C4D-AAA1-94293C4E9288}" type="slidenum">
              <a:rPr lang="en-US" smtClean="0"/>
              <a:pPr/>
              <a:t>10</a:t>
            </a:fld>
            <a:endParaRPr lang="en-US" dirty="0"/>
          </a:p>
        </p:txBody>
      </p:sp>
      <p:pic>
        <p:nvPicPr>
          <p:cNvPr id="4" name="Picture 3" descr="screen shot of article from eLifer - Strategies from UW-Madison for rescuing biomedical research in the U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6425" y="978123"/>
            <a:ext cx="5899150" cy="2657786"/>
          </a:xfrm>
          <a:prstGeom prst="rect">
            <a:avLst/>
          </a:prstGeom>
        </p:spPr>
      </p:pic>
      <p:sp>
        <p:nvSpPr>
          <p:cNvPr id="5" name="TextBox 4"/>
          <p:cNvSpPr txBox="1"/>
          <p:nvPr/>
        </p:nvSpPr>
        <p:spPr>
          <a:xfrm>
            <a:off x="1752600" y="3733800"/>
            <a:ext cx="8686800" cy="2677656"/>
          </a:xfrm>
          <a:prstGeom prst="rect">
            <a:avLst/>
          </a:prstGeom>
          <a:noFill/>
        </p:spPr>
        <p:txBody>
          <a:bodyPr wrap="square" rtlCol="0">
            <a:spAutoFit/>
          </a:bodyPr>
          <a:lstStyle/>
          <a:p>
            <a:r>
              <a:rPr lang="en-US" sz="2800" dirty="0"/>
              <a:t>“We identified two </a:t>
            </a:r>
            <a:r>
              <a:rPr lang="en-US" sz="2800" b="1" dirty="0"/>
              <a:t>core problems</a:t>
            </a:r>
            <a:r>
              <a:rPr lang="en-US" sz="2800" dirty="0"/>
              <a:t>:</a:t>
            </a:r>
          </a:p>
          <a:p>
            <a:endParaRPr lang="en-US" sz="2800" dirty="0"/>
          </a:p>
          <a:p>
            <a:pPr marL="285750" indent="-285750">
              <a:buFont typeface="Arial" charset="0"/>
              <a:buChar char="•"/>
            </a:pPr>
            <a:r>
              <a:rPr lang="en-US" sz="2800" dirty="0"/>
              <a:t>Too many researchers vying for too few dollars.</a:t>
            </a:r>
          </a:p>
          <a:p>
            <a:pPr marL="285750" indent="-285750">
              <a:buFont typeface="Arial" charset="0"/>
              <a:buChar char="•"/>
            </a:pPr>
            <a:r>
              <a:rPr lang="en-US" sz="2800" dirty="0"/>
              <a:t>Too many postdocs competing for too few positions.</a:t>
            </a:r>
          </a:p>
          <a:p>
            <a:endParaRPr lang="en-US" sz="2800" dirty="0"/>
          </a:p>
          <a:p>
            <a:r>
              <a:rPr lang="en-US" sz="2800" dirty="0"/>
              <a:t>Most other issues can be viewed as symptoms.”</a:t>
            </a:r>
          </a:p>
        </p:txBody>
      </p:sp>
    </p:spTree>
    <p:extLst>
      <p:ext uri="{BB962C8B-B14F-4D97-AF65-F5344CB8AC3E}">
        <p14:creationId xmlns:p14="http://schemas.microsoft.com/office/powerpoint/2010/main" val="20988003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Too Many Researchers?</a:t>
            </a:r>
          </a:p>
        </p:txBody>
      </p:sp>
      <p:sp>
        <p:nvSpPr>
          <p:cNvPr id="2" name="Slide Number Placeholder 1"/>
          <p:cNvSpPr>
            <a:spLocks noGrp="1"/>
          </p:cNvSpPr>
          <p:nvPr>
            <p:ph type="sldNum" sz="quarter" idx="10"/>
          </p:nvPr>
        </p:nvSpPr>
        <p:spPr/>
        <p:txBody>
          <a:bodyPr/>
          <a:lstStyle/>
          <a:p>
            <a:fld id="{9E0544C4-E35C-7145-8F0C-14E842E56F07}" type="slidenum">
              <a:rPr lang="en-US" smtClean="0"/>
              <a:pPr/>
              <a:t>11</a:t>
            </a:fld>
            <a:endParaRPr lang="en-US" dirty="0"/>
          </a:p>
        </p:txBody>
      </p:sp>
      <p:pic>
        <p:nvPicPr>
          <p:cNvPr id="6" name="Picture 5" descr="grraph showing the numbers of applicants rising over thime, while number of awardees is flat and the cumulative investigator rate has gone down some. ">
            <a:extLst>
              <a:ext uri="{FF2B5EF4-FFF2-40B4-BE49-F238E27FC236}">
                <a16:creationId xmlns:a16="http://schemas.microsoft.com/office/drawing/2014/main" id="{41651CBD-8829-ED4C-B5E5-C463E516F1F4}"/>
              </a:ext>
            </a:extLst>
          </p:cNvPr>
          <p:cNvPicPr>
            <a:picLocks noChangeAspect="1"/>
          </p:cNvPicPr>
          <p:nvPr/>
        </p:nvPicPr>
        <p:blipFill>
          <a:blip r:embed="rId2"/>
          <a:stretch>
            <a:fillRect/>
          </a:stretch>
        </p:blipFill>
        <p:spPr>
          <a:xfrm>
            <a:off x="762000" y="1020376"/>
            <a:ext cx="10668000" cy="5334000"/>
          </a:xfrm>
          <a:prstGeom prst="rect">
            <a:avLst/>
          </a:prstGeom>
        </p:spPr>
      </p:pic>
    </p:spTree>
    <p:extLst>
      <p:ext uri="{BB962C8B-B14F-4D97-AF65-F5344CB8AC3E}">
        <p14:creationId xmlns:p14="http://schemas.microsoft.com/office/powerpoint/2010/main" val="18341346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Good News: Unique Awardees Over Time</a:t>
            </a:r>
          </a:p>
        </p:txBody>
      </p:sp>
      <p:sp>
        <p:nvSpPr>
          <p:cNvPr id="3" name="Slide Number Placeholder 2"/>
          <p:cNvSpPr>
            <a:spLocks noGrp="1"/>
          </p:cNvSpPr>
          <p:nvPr>
            <p:ph type="sldNum" sz="quarter" idx="10"/>
          </p:nvPr>
        </p:nvSpPr>
        <p:spPr/>
        <p:txBody>
          <a:bodyPr/>
          <a:lstStyle/>
          <a:p>
            <a:fld id="{D303D29F-C580-5C4D-AAA1-94293C4E9288}" type="slidenum">
              <a:rPr lang="en-US" smtClean="0"/>
              <a:pPr/>
              <a:t>12</a:t>
            </a:fld>
            <a:endParaRPr lang="en-US" dirty="0"/>
          </a:p>
        </p:txBody>
      </p:sp>
      <p:pic>
        <p:nvPicPr>
          <p:cNvPr id="4" name="Picture 3" descr="graph of awardees for all RPGs over time increased dramatically from 2014 to 2019">
            <a:extLst>
              <a:ext uri="{FF2B5EF4-FFF2-40B4-BE49-F238E27FC236}">
                <a16:creationId xmlns:a16="http://schemas.microsoft.com/office/drawing/2014/main" id="{C4C04F86-8393-4101-AF76-22D1DC833545}"/>
              </a:ext>
            </a:extLst>
          </p:cNvPr>
          <p:cNvPicPr>
            <a:picLocks noChangeAspect="1"/>
          </p:cNvPicPr>
          <p:nvPr/>
        </p:nvPicPr>
        <p:blipFill>
          <a:blip r:embed="rId2"/>
          <a:stretch>
            <a:fillRect/>
          </a:stretch>
        </p:blipFill>
        <p:spPr>
          <a:xfrm>
            <a:off x="761537" y="983268"/>
            <a:ext cx="10668925" cy="5322269"/>
          </a:xfrm>
          <a:prstGeom prst="rect">
            <a:avLst/>
          </a:prstGeom>
        </p:spPr>
      </p:pic>
    </p:spTree>
    <p:extLst>
      <p:ext uri="{BB962C8B-B14F-4D97-AF65-F5344CB8AC3E}">
        <p14:creationId xmlns:p14="http://schemas.microsoft.com/office/powerpoint/2010/main" val="13207767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Funding Rate Over Time</a:t>
            </a:r>
          </a:p>
        </p:txBody>
      </p:sp>
      <p:sp>
        <p:nvSpPr>
          <p:cNvPr id="3" name="Slide Number Placeholder 2"/>
          <p:cNvSpPr>
            <a:spLocks noGrp="1"/>
          </p:cNvSpPr>
          <p:nvPr>
            <p:ph type="sldNum" sz="quarter" idx="10"/>
          </p:nvPr>
        </p:nvSpPr>
        <p:spPr/>
        <p:txBody>
          <a:bodyPr/>
          <a:lstStyle/>
          <a:p>
            <a:fld id="{D303D29F-C580-5C4D-AAA1-94293C4E9288}" type="slidenum">
              <a:rPr lang="en-US" smtClean="0"/>
              <a:pPr/>
              <a:t>13</a:t>
            </a:fld>
            <a:endParaRPr lang="en-US" dirty="0"/>
          </a:p>
        </p:txBody>
      </p:sp>
      <p:sp>
        <p:nvSpPr>
          <p:cNvPr id="5" name="TextBox 4"/>
          <p:cNvSpPr txBox="1"/>
          <p:nvPr/>
        </p:nvSpPr>
        <p:spPr>
          <a:xfrm>
            <a:off x="4572000" y="6378810"/>
            <a:ext cx="6612003" cy="369332"/>
          </a:xfrm>
          <a:prstGeom prst="rect">
            <a:avLst/>
          </a:prstGeom>
          <a:noFill/>
        </p:spPr>
        <p:txBody>
          <a:bodyPr wrap="none" rtlCol="0">
            <a:spAutoFit/>
          </a:bodyPr>
          <a:lstStyle/>
          <a:p>
            <a:r>
              <a:rPr lang="en-US" dirty="0"/>
              <a:t>Funding Rate = 100 * (Number Awardees / Number Applicants)</a:t>
            </a:r>
          </a:p>
        </p:txBody>
      </p:sp>
      <p:pic>
        <p:nvPicPr>
          <p:cNvPr id="4" name="Picture 3" descr="chart showing 5 year cumulative investigator rate for ll RPGs over time. rates drop from 45% in 2003 to low 30's%  in 2014, rising to around 37% in 2019&#10;&#10;Arrow pointing to 2017 indicating that with recent budget increases curve has turned.&#10; ">
            <a:extLst>
              <a:ext uri="{FF2B5EF4-FFF2-40B4-BE49-F238E27FC236}">
                <a16:creationId xmlns:a16="http://schemas.microsoft.com/office/drawing/2014/main" id="{7993DAD2-B4C8-4A23-AFD7-00B3E7A7F3BC}"/>
              </a:ext>
            </a:extLst>
          </p:cNvPr>
          <p:cNvPicPr>
            <a:picLocks noChangeAspect="1"/>
          </p:cNvPicPr>
          <p:nvPr/>
        </p:nvPicPr>
        <p:blipFill>
          <a:blip r:embed="rId2"/>
          <a:stretch>
            <a:fillRect/>
          </a:stretch>
        </p:blipFill>
        <p:spPr>
          <a:xfrm>
            <a:off x="648752" y="974968"/>
            <a:ext cx="10894496" cy="5395428"/>
          </a:xfrm>
          <a:prstGeom prst="rect">
            <a:avLst/>
          </a:prstGeom>
        </p:spPr>
      </p:pic>
      <p:sp>
        <p:nvSpPr>
          <p:cNvPr id="6" name="TextBox 5">
            <a:extLst>
              <a:ext uri="{C183D7F6-B498-43B3-948B-1728B52AA6E4}">
                <adec:decorative xmlns:adec="http://schemas.microsoft.com/office/drawing/2017/decorative" val="1"/>
              </a:ext>
            </a:extLst>
          </p:cNvPr>
          <p:cNvSpPr txBox="1"/>
          <p:nvPr/>
        </p:nvSpPr>
        <p:spPr>
          <a:xfrm>
            <a:off x="5715000" y="2487823"/>
            <a:ext cx="3420747" cy="646331"/>
          </a:xfrm>
          <a:prstGeom prst="rect">
            <a:avLst/>
          </a:prstGeom>
          <a:noFill/>
        </p:spPr>
        <p:txBody>
          <a:bodyPr wrap="square" rtlCol="0">
            <a:spAutoFit/>
          </a:bodyPr>
          <a:lstStyle/>
          <a:p>
            <a:r>
              <a:rPr lang="en-US" dirty="0"/>
              <a:t>With recent budget increases curve has turned</a:t>
            </a:r>
          </a:p>
        </p:txBody>
      </p:sp>
      <p:cxnSp>
        <p:nvCxnSpPr>
          <p:cNvPr id="7" name="Straight Arrow Connector 6">
            <a:extLst>
              <a:ext uri="{C183D7F6-B498-43B3-948B-1728B52AA6E4}">
                <adec:decorative xmlns:adec="http://schemas.microsoft.com/office/drawing/2017/decorative" val="1"/>
              </a:ext>
            </a:extLst>
          </p:cNvPr>
          <p:cNvCxnSpPr>
            <a:cxnSpLocks/>
          </p:cNvCxnSpPr>
          <p:nvPr/>
        </p:nvCxnSpPr>
        <p:spPr>
          <a:xfrm>
            <a:off x="7620000" y="3221349"/>
            <a:ext cx="2039636" cy="1165289"/>
          </a:xfrm>
          <a:prstGeom prst="straightConnector1">
            <a:avLst/>
          </a:prstGeom>
          <a:ln w="63500">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031055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Congressional Input: 21</a:t>
            </a:r>
            <a:r>
              <a:rPr lang="en-US" baseline="30000" dirty="0"/>
              <a:t>st</a:t>
            </a:r>
            <a:r>
              <a:rPr lang="en-US" dirty="0"/>
              <a:t> Century Cures Act</a:t>
            </a:r>
          </a:p>
        </p:txBody>
      </p:sp>
      <p:sp>
        <p:nvSpPr>
          <p:cNvPr id="3" name="Slide Number Placeholder 2"/>
          <p:cNvSpPr>
            <a:spLocks noGrp="1"/>
          </p:cNvSpPr>
          <p:nvPr>
            <p:ph type="sldNum" sz="quarter" idx="10"/>
          </p:nvPr>
        </p:nvSpPr>
        <p:spPr/>
        <p:txBody>
          <a:bodyPr/>
          <a:lstStyle/>
          <a:p>
            <a:fld id="{D303D29F-C580-5C4D-AAA1-94293C4E9288}" type="slidenum">
              <a:rPr lang="en-US" smtClean="0"/>
              <a:pPr/>
              <a:t>14</a:t>
            </a:fld>
            <a:endParaRPr lang="en-US" dirty="0"/>
          </a:p>
        </p:txBody>
      </p:sp>
      <p:sp>
        <p:nvSpPr>
          <p:cNvPr id="4" name="TextBox 3"/>
          <p:cNvSpPr txBox="1"/>
          <p:nvPr/>
        </p:nvSpPr>
        <p:spPr>
          <a:xfrm>
            <a:off x="495300" y="1678557"/>
            <a:ext cx="11201400" cy="3970318"/>
          </a:xfrm>
          <a:prstGeom prst="rect">
            <a:avLst/>
          </a:prstGeom>
          <a:noFill/>
        </p:spPr>
        <p:txBody>
          <a:bodyPr wrap="square" rtlCol="0">
            <a:spAutoFit/>
          </a:bodyPr>
          <a:lstStyle/>
          <a:p>
            <a:r>
              <a:rPr lang="en-US" sz="3600" dirty="0"/>
              <a:t>“The Director of the National Institutes of Health shall </a:t>
            </a:r>
            <a:r>
              <a:rPr lang="is-IS" sz="3600" dirty="0"/>
              <a:t>… </a:t>
            </a:r>
            <a:r>
              <a:rPr lang="en-US" sz="3600" dirty="0"/>
              <a:t>promote opportunities for new researchers and </a:t>
            </a:r>
            <a:r>
              <a:rPr lang="en-US" sz="3600" b="1" dirty="0"/>
              <a:t>earlier research independence</a:t>
            </a:r>
            <a:r>
              <a:rPr lang="en-US" sz="3600" dirty="0"/>
              <a:t>, such as policies </a:t>
            </a:r>
            <a:r>
              <a:rPr lang="en-US" sz="3600" b="1" dirty="0"/>
              <a:t>to increase opportunities for new researchers to receive funding</a:t>
            </a:r>
            <a:r>
              <a:rPr lang="en-US" sz="3600" dirty="0"/>
              <a:t>, enhance training and mentorship programs for researchers, and </a:t>
            </a:r>
            <a:r>
              <a:rPr lang="en-US" sz="3600" b="1" dirty="0"/>
              <a:t>enhance workforce diversity</a:t>
            </a:r>
            <a:r>
              <a:rPr lang="en-US" sz="3600" dirty="0"/>
              <a:t>.”</a:t>
            </a:r>
          </a:p>
        </p:txBody>
      </p:sp>
    </p:spTree>
    <p:extLst>
      <p:ext uri="{BB962C8B-B14F-4D97-AF65-F5344CB8AC3E}">
        <p14:creationId xmlns:p14="http://schemas.microsoft.com/office/powerpoint/2010/main" val="16784352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Outside Input: NAS and ACD WG Reports</a:t>
            </a:r>
          </a:p>
        </p:txBody>
      </p:sp>
      <p:sp>
        <p:nvSpPr>
          <p:cNvPr id="3" name="Slide Number Placeholder 2"/>
          <p:cNvSpPr>
            <a:spLocks noGrp="1"/>
          </p:cNvSpPr>
          <p:nvPr>
            <p:ph type="sldNum" sz="quarter" idx="10"/>
          </p:nvPr>
        </p:nvSpPr>
        <p:spPr/>
        <p:txBody>
          <a:bodyPr/>
          <a:lstStyle/>
          <a:p>
            <a:fld id="{D303D29F-C580-5C4D-AAA1-94293C4E9288}" type="slidenum">
              <a:rPr lang="en-US" smtClean="0"/>
              <a:pPr/>
              <a:t>15</a:t>
            </a:fld>
            <a:endParaRPr lang="en-US" dirty="0"/>
          </a:p>
        </p:txBody>
      </p:sp>
      <p:pic>
        <p:nvPicPr>
          <p:cNvPr id="4" name="Picture 3" descr="image NAS report on the next generation of biomedical and behavioral sciences resaerchers: breaking through."/>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872" y="1109785"/>
            <a:ext cx="5105400" cy="5215950"/>
          </a:xfrm>
          <a:prstGeom prst="rect">
            <a:avLst/>
          </a:prstGeom>
          <a:effectLst>
            <a:outerShdw blurRad="50800" dist="76200" dir="2700000" algn="tl" rotWithShape="0">
              <a:prstClr val="black">
                <a:alpha val="40000"/>
              </a:prstClr>
            </a:outerShdw>
          </a:effectLst>
        </p:spPr>
      </p:pic>
      <p:sp>
        <p:nvSpPr>
          <p:cNvPr id="5" name="TextBox 4"/>
          <p:cNvSpPr txBox="1"/>
          <p:nvPr/>
        </p:nvSpPr>
        <p:spPr>
          <a:xfrm>
            <a:off x="6324600" y="6325735"/>
            <a:ext cx="5609228" cy="276999"/>
          </a:xfrm>
          <a:prstGeom prst="rect">
            <a:avLst/>
          </a:prstGeom>
          <a:noFill/>
        </p:spPr>
        <p:txBody>
          <a:bodyPr wrap="none" rtlCol="0">
            <a:spAutoFit/>
          </a:bodyPr>
          <a:lstStyle/>
          <a:p>
            <a:r>
              <a:rPr lang="en-US" sz="1200" dirty="0">
                <a:hlinkClick r:id="rId3"/>
              </a:rPr>
              <a:t>http://www8.nationalacademies.org/onpinews/newsitem.aspx?RecordID=25008</a:t>
            </a:r>
            <a:r>
              <a:rPr lang="en-US" sz="1200" dirty="0"/>
              <a:t> </a:t>
            </a:r>
          </a:p>
        </p:txBody>
      </p:sp>
      <p:pic>
        <p:nvPicPr>
          <p:cNvPr id="7" name="Picture 6" descr="Image of ACD report on next generation researchers initiative working group report d=from Dec 2018">
            <a:extLst>
              <a:ext uri="{FF2B5EF4-FFF2-40B4-BE49-F238E27FC236}">
                <a16:creationId xmlns:a16="http://schemas.microsoft.com/office/drawing/2014/main" id="{8BC20AFA-8386-1443-B188-FB615DB07B10}"/>
              </a:ext>
            </a:extLst>
          </p:cNvPr>
          <p:cNvPicPr>
            <a:picLocks noChangeAspect="1"/>
          </p:cNvPicPr>
          <p:nvPr/>
        </p:nvPicPr>
        <p:blipFill>
          <a:blip r:embed="rId4"/>
          <a:stretch>
            <a:fillRect/>
          </a:stretch>
        </p:blipFill>
        <p:spPr>
          <a:xfrm>
            <a:off x="5652023" y="1589526"/>
            <a:ext cx="6246794" cy="425646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673861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4F717-837F-844E-BCA3-3F3CE003EAC9}"/>
              </a:ext>
            </a:extLst>
          </p:cNvPr>
          <p:cNvSpPr>
            <a:spLocks noGrp="1"/>
          </p:cNvSpPr>
          <p:nvPr>
            <p:ph type="title"/>
          </p:nvPr>
        </p:nvSpPr>
        <p:spPr/>
        <p:txBody>
          <a:bodyPr/>
          <a:lstStyle/>
          <a:p>
            <a:r>
              <a:rPr lang="en-US" dirty="0"/>
              <a:t>Funding More Early Stage Investigators</a:t>
            </a:r>
          </a:p>
        </p:txBody>
      </p:sp>
      <p:sp>
        <p:nvSpPr>
          <p:cNvPr id="4" name="Slide Number Placeholder 3">
            <a:extLst>
              <a:ext uri="{FF2B5EF4-FFF2-40B4-BE49-F238E27FC236}">
                <a16:creationId xmlns:a16="http://schemas.microsoft.com/office/drawing/2014/main" id="{8451DCF0-16EF-4E41-8EDD-313B60461DD8}"/>
              </a:ext>
            </a:extLst>
          </p:cNvPr>
          <p:cNvSpPr>
            <a:spLocks noGrp="1"/>
          </p:cNvSpPr>
          <p:nvPr>
            <p:ph type="sldNum" sz="quarter" idx="10"/>
          </p:nvPr>
        </p:nvSpPr>
        <p:spPr/>
        <p:txBody>
          <a:bodyPr/>
          <a:lstStyle/>
          <a:p>
            <a:fld id="{60583324-AE1C-3546-A724-4BA4670D7901}" type="slidenum">
              <a:rPr lang="en-US" smtClean="0"/>
              <a:pPr/>
              <a:t>16</a:t>
            </a:fld>
            <a:endParaRPr lang="en-US" dirty="0"/>
          </a:p>
        </p:txBody>
      </p:sp>
      <p:pic>
        <p:nvPicPr>
          <p:cNvPr id="5" name="Picture 4" descr="Chart showing funding for ESI awardees goes from low of around 600 in 2013/14 to over 1200 more recently. ">
            <a:extLst>
              <a:ext uri="{FF2B5EF4-FFF2-40B4-BE49-F238E27FC236}">
                <a16:creationId xmlns:a16="http://schemas.microsoft.com/office/drawing/2014/main" id="{09344BC3-AF03-3D42-8A97-328DAEE56ECD}"/>
              </a:ext>
            </a:extLst>
          </p:cNvPr>
          <p:cNvPicPr>
            <a:picLocks noChangeAspect="1"/>
          </p:cNvPicPr>
          <p:nvPr/>
        </p:nvPicPr>
        <p:blipFill>
          <a:blip r:embed="rId2"/>
          <a:stretch>
            <a:fillRect/>
          </a:stretch>
        </p:blipFill>
        <p:spPr>
          <a:xfrm>
            <a:off x="609600" y="954196"/>
            <a:ext cx="10972800" cy="5486400"/>
          </a:xfrm>
          <a:prstGeom prst="rect">
            <a:avLst/>
          </a:prstGeom>
        </p:spPr>
      </p:pic>
    </p:spTree>
    <p:extLst>
      <p:ext uri="{BB962C8B-B14F-4D97-AF65-F5344CB8AC3E}">
        <p14:creationId xmlns:p14="http://schemas.microsoft.com/office/powerpoint/2010/main" val="2478709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And Now: Science</a:t>
            </a:r>
          </a:p>
        </p:txBody>
      </p:sp>
      <p:sp>
        <p:nvSpPr>
          <p:cNvPr id="3" name="Slide Number Placeholder 2"/>
          <p:cNvSpPr>
            <a:spLocks noGrp="1"/>
          </p:cNvSpPr>
          <p:nvPr>
            <p:ph type="sldNum" sz="quarter" idx="10"/>
          </p:nvPr>
        </p:nvSpPr>
        <p:spPr/>
        <p:txBody>
          <a:bodyPr/>
          <a:lstStyle/>
          <a:p>
            <a:fld id="{D303D29F-C580-5C4D-AAA1-94293C4E9288}" type="slidenum">
              <a:rPr lang="en-US" smtClean="0"/>
              <a:pPr/>
              <a:t>17</a:t>
            </a:fld>
            <a:endParaRPr lang="en-US"/>
          </a:p>
        </p:txBody>
      </p:sp>
      <p:pic>
        <p:nvPicPr>
          <p:cNvPr id="4" name="Picture 3" descr="repeated grraphic from earlier slide - a New finish line - citation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1371600"/>
            <a:ext cx="8686800" cy="4121896"/>
          </a:xfrm>
          <a:prstGeom prst="rect">
            <a:avLst/>
          </a:prstGeom>
          <a:effectLst>
            <a:outerShdw blurRad="292100" dist="139700" dir="2700000" algn="tl" rotWithShape="0">
              <a:prstClr val="black">
                <a:alpha val="65000"/>
              </a:prstClr>
            </a:outerShdw>
          </a:effectLst>
        </p:spPr>
      </p:pic>
      <p:sp>
        <p:nvSpPr>
          <p:cNvPr id="5" name="TextBox 4"/>
          <p:cNvSpPr txBox="1">
            <a:spLocks noChangeArrowheads="1"/>
          </p:cNvSpPr>
          <p:nvPr/>
        </p:nvSpPr>
        <p:spPr bwMode="auto">
          <a:xfrm>
            <a:off x="5638801" y="6383923"/>
            <a:ext cx="4265591"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000">
                <a:solidFill>
                  <a:schemeClr val="tx1"/>
                </a:solidFill>
                <a:latin typeface="Arial" pitchFamily="34" charset="0"/>
              </a:defRPr>
            </a:lvl1pPr>
            <a:lvl2pPr marL="742950" indent="-285750" eaLnBrk="0" hangingPunct="0">
              <a:defRPr sz="1000">
                <a:solidFill>
                  <a:schemeClr val="tx1"/>
                </a:solidFill>
                <a:latin typeface="Arial" pitchFamily="34" charset="0"/>
              </a:defRPr>
            </a:lvl2pPr>
            <a:lvl3pPr marL="1143000" indent="-228600" eaLnBrk="0" hangingPunct="0">
              <a:defRPr sz="1000">
                <a:solidFill>
                  <a:schemeClr val="tx1"/>
                </a:solidFill>
                <a:latin typeface="Arial" pitchFamily="34" charset="0"/>
              </a:defRPr>
            </a:lvl3pPr>
            <a:lvl4pPr marL="1600200" indent="-228600" eaLnBrk="0" hangingPunct="0">
              <a:defRPr sz="1000">
                <a:solidFill>
                  <a:schemeClr val="tx1"/>
                </a:solidFill>
                <a:latin typeface="Arial" pitchFamily="34" charset="0"/>
              </a:defRPr>
            </a:lvl4pPr>
            <a:lvl5pPr marL="2057400" indent="-228600" eaLnBrk="0" hangingPunct="0">
              <a:defRPr sz="1000">
                <a:solidFill>
                  <a:schemeClr val="tx1"/>
                </a:solidFill>
                <a:latin typeface="Arial" pitchFamily="34" charset="0"/>
              </a:defRPr>
            </a:lvl5pPr>
            <a:lvl6pPr marL="2514600" indent="-228600" eaLnBrk="0" fontAlgn="base" hangingPunct="0">
              <a:spcBef>
                <a:spcPct val="0"/>
              </a:spcBef>
              <a:spcAft>
                <a:spcPct val="0"/>
              </a:spcAft>
              <a:defRPr sz="1000">
                <a:solidFill>
                  <a:schemeClr val="tx1"/>
                </a:solidFill>
                <a:latin typeface="Arial" pitchFamily="34" charset="0"/>
              </a:defRPr>
            </a:lvl6pPr>
            <a:lvl7pPr marL="2971800" indent="-228600" eaLnBrk="0" fontAlgn="base" hangingPunct="0">
              <a:spcBef>
                <a:spcPct val="0"/>
              </a:spcBef>
              <a:spcAft>
                <a:spcPct val="0"/>
              </a:spcAft>
              <a:defRPr sz="1000">
                <a:solidFill>
                  <a:schemeClr val="tx1"/>
                </a:solidFill>
                <a:latin typeface="Arial" pitchFamily="34" charset="0"/>
              </a:defRPr>
            </a:lvl7pPr>
            <a:lvl8pPr marL="3429000" indent="-228600" eaLnBrk="0" fontAlgn="base" hangingPunct="0">
              <a:spcBef>
                <a:spcPct val="0"/>
              </a:spcBef>
              <a:spcAft>
                <a:spcPct val="0"/>
              </a:spcAft>
              <a:defRPr sz="1000">
                <a:solidFill>
                  <a:schemeClr val="tx1"/>
                </a:solidFill>
                <a:latin typeface="Arial" pitchFamily="34" charset="0"/>
              </a:defRPr>
            </a:lvl8pPr>
            <a:lvl9pPr marL="3886200" indent="-228600" eaLnBrk="0" fontAlgn="base" hangingPunct="0">
              <a:spcBef>
                <a:spcPct val="0"/>
              </a:spcBef>
              <a:spcAft>
                <a:spcPct val="0"/>
              </a:spcAft>
              <a:defRPr sz="1000">
                <a:solidFill>
                  <a:schemeClr val="tx1"/>
                </a:solidFill>
                <a:latin typeface="Arial" pitchFamily="34" charset="0"/>
              </a:defRPr>
            </a:lvl9pPr>
          </a:lstStyle>
          <a:p>
            <a:pPr eaLnBrk="1" hangingPunct="1"/>
            <a:r>
              <a:rPr lang="en-US" sz="1600">
                <a:ea typeface="MS PGothic" pitchFamily="34" charset="-128"/>
              </a:rPr>
              <a:t>Shapiro D, </a:t>
            </a:r>
            <a:r>
              <a:rPr lang="en-US" sz="1600" err="1">
                <a:ea typeface="MS PGothic" pitchFamily="34" charset="-128"/>
              </a:rPr>
              <a:t>Vrana</a:t>
            </a:r>
            <a:r>
              <a:rPr lang="en-US" sz="1600">
                <a:ea typeface="MS PGothic" pitchFamily="34" charset="-128"/>
              </a:rPr>
              <a:t> K.  PNAS 2015;112:9496-7</a:t>
            </a:r>
          </a:p>
        </p:txBody>
      </p:sp>
      <p:sp>
        <p:nvSpPr>
          <p:cNvPr id="6" name="TextBox 5"/>
          <p:cNvSpPr txBox="1"/>
          <p:nvPr/>
        </p:nvSpPr>
        <p:spPr>
          <a:xfrm>
            <a:off x="2286000" y="2209800"/>
            <a:ext cx="6349815" cy="1569660"/>
          </a:xfrm>
          <a:prstGeom prst="rect">
            <a:avLst/>
          </a:prstGeom>
          <a:noFill/>
        </p:spPr>
        <p:txBody>
          <a:bodyPr wrap="none" rtlCol="0">
            <a:spAutoFit/>
          </a:bodyPr>
          <a:lstStyle/>
          <a:p>
            <a:r>
              <a:rPr lang="en-US" sz="3200" b="1" dirty="0"/>
              <a:t>Money				</a:t>
            </a:r>
            <a:r>
              <a:rPr lang="en-US" sz="3200" b="1" i="1" dirty="0"/>
              <a:t>Science</a:t>
            </a:r>
          </a:p>
          <a:p>
            <a:endParaRPr lang="en-US" sz="3200" b="1" dirty="0"/>
          </a:p>
          <a:p>
            <a:r>
              <a:rPr lang="en-US" sz="3200" b="1" dirty="0"/>
              <a:t>People</a:t>
            </a:r>
          </a:p>
        </p:txBody>
      </p:sp>
    </p:spTree>
    <p:extLst>
      <p:ext uri="{BB962C8B-B14F-4D97-AF65-F5344CB8AC3E}">
        <p14:creationId xmlns:p14="http://schemas.microsoft.com/office/powerpoint/2010/main" val="11616700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B4877-4AFE-EB46-ADFB-1D7D16E5DEE6}"/>
              </a:ext>
            </a:extLst>
          </p:cNvPr>
          <p:cNvSpPr>
            <a:spLocks noGrp="1"/>
          </p:cNvSpPr>
          <p:nvPr>
            <p:ph type="title"/>
          </p:nvPr>
        </p:nvSpPr>
        <p:spPr/>
        <p:txBody>
          <a:bodyPr/>
          <a:lstStyle/>
          <a:p>
            <a:r>
              <a:rPr lang="en-US" dirty="0"/>
              <a:t>Another Approach to the Story: Pasteur’s Quadrant</a:t>
            </a:r>
          </a:p>
        </p:txBody>
      </p:sp>
      <p:graphicFrame>
        <p:nvGraphicFramePr>
          <p:cNvPr id="5" name="Table 5">
            <a:extLst>
              <a:ext uri="{FF2B5EF4-FFF2-40B4-BE49-F238E27FC236}">
                <a16:creationId xmlns:a16="http://schemas.microsoft.com/office/drawing/2014/main" id="{655BEA85-F382-7B47-9B13-511C16E19704}"/>
              </a:ext>
            </a:extLst>
          </p:cNvPr>
          <p:cNvGraphicFramePr>
            <a:graphicFrameLocks noGrp="1"/>
          </p:cNvGraphicFramePr>
          <p:nvPr>
            <p:ph idx="1"/>
            <p:extLst>
              <p:ext uri="{D42A27DB-BD31-4B8C-83A1-F6EECF244321}">
                <p14:modId xmlns:p14="http://schemas.microsoft.com/office/powerpoint/2010/main" val="3172945207"/>
              </p:ext>
            </p:extLst>
          </p:nvPr>
        </p:nvGraphicFramePr>
        <p:xfrm>
          <a:off x="2699265" y="1070912"/>
          <a:ext cx="8763000" cy="4572000"/>
        </p:xfrm>
        <a:graphic>
          <a:graphicData uri="http://schemas.openxmlformats.org/drawingml/2006/table">
            <a:tbl>
              <a:tblPr firstRow="1" bandRow="1">
                <a:tableStyleId>{5940675A-B579-460E-94D1-54222C63F5DA}</a:tableStyleId>
              </a:tblPr>
              <a:tblGrid>
                <a:gridCol w="4381500">
                  <a:extLst>
                    <a:ext uri="{9D8B030D-6E8A-4147-A177-3AD203B41FA5}">
                      <a16:colId xmlns:a16="http://schemas.microsoft.com/office/drawing/2014/main" val="2985450452"/>
                    </a:ext>
                  </a:extLst>
                </a:gridCol>
                <a:gridCol w="4381500">
                  <a:extLst>
                    <a:ext uri="{9D8B030D-6E8A-4147-A177-3AD203B41FA5}">
                      <a16:colId xmlns:a16="http://schemas.microsoft.com/office/drawing/2014/main" val="1358649560"/>
                    </a:ext>
                  </a:extLst>
                </a:gridCol>
              </a:tblGrid>
              <a:tr h="370840">
                <a:tc>
                  <a:txBody>
                    <a:bodyPr/>
                    <a:lstStyle/>
                    <a:p>
                      <a:pPr algn="ctr"/>
                      <a:endParaRPr lang="en-US" sz="3200" dirty="0"/>
                    </a:p>
                    <a:p>
                      <a:pPr algn="ctr"/>
                      <a:r>
                        <a:rPr lang="en-US" sz="3200" dirty="0"/>
                        <a:t>Pure Basic Research</a:t>
                      </a:r>
                    </a:p>
                    <a:p>
                      <a:pPr algn="ctr"/>
                      <a:endParaRPr lang="en-US" sz="3200" dirty="0"/>
                    </a:p>
                    <a:p>
                      <a:pPr algn="ctr"/>
                      <a:endParaRPr lang="en-US" sz="3200" dirty="0"/>
                    </a:p>
                    <a:p>
                      <a:pPr algn="ctr"/>
                      <a:r>
                        <a:rPr lang="en-US" sz="3200" dirty="0"/>
                        <a:t>Bohr</a:t>
                      </a:r>
                    </a:p>
                  </a:txBody>
                  <a:tcPr/>
                </a:tc>
                <a:tc>
                  <a:txBody>
                    <a:bodyPr/>
                    <a:lstStyle/>
                    <a:p>
                      <a:pPr algn="ctr"/>
                      <a:endParaRPr lang="en-US" sz="3200" dirty="0"/>
                    </a:p>
                    <a:p>
                      <a:pPr algn="ctr"/>
                      <a:r>
                        <a:rPr lang="en-US" sz="3200" dirty="0"/>
                        <a:t>Use-Inspired Basic Research</a:t>
                      </a:r>
                    </a:p>
                    <a:p>
                      <a:pPr algn="ctr"/>
                      <a:endParaRPr lang="en-US" sz="3200" dirty="0"/>
                    </a:p>
                    <a:p>
                      <a:pPr algn="ctr"/>
                      <a:r>
                        <a:rPr lang="en-US" sz="3200" dirty="0"/>
                        <a:t>Pasteur</a:t>
                      </a:r>
                    </a:p>
                  </a:txBody>
                  <a:tcPr/>
                </a:tc>
                <a:extLst>
                  <a:ext uri="{0D108BD9-81ED-4DB2-BD59-A6C34878D82A}">
                    <a16:rowId xmlns:a16="http://schemas.microsoft.com/office/drawing/2014/main" val="3880781685"/>
                  </a:ext>
                </a:extLst>
              </a:tr>
              <a:tr h="370840">
                <a:tc>
                  <a:txBody>
                    <a:bodyPr/>
                    <a:lstStyle/>
                    <a:p>
                      <a:pPr algn="ctr"/>
                      <a:endParaRPr lang="en-US" sz="3200" dirty="0"/>
                    </a:p>
                  </a:txBody>
                  <a:tcPr/>
                </a:tc>
                <a:tc>
                  <a:txBody>
                    <a:bodyPr/>
                    <a:lstStyle/>
                    <a:p>
                      <a:pPr algn="ctr"/>
                      <a:endParaRPr lang="en-US" sz="3200" dirty="0"/>
                    </a:p>
                    <a:p>
                      <a:pPr algn="ctr"/>
                      <a:r>
                        <a:rPr lang="en-US" sz="3200" dirty="0"/>
                        <a:t>Pure Applied Research</a:t>
                      </a:r>
                    </a:p>
                    <a:p>
                      <a:pPr algn="ctr"/>
                      <a:endParaRPr lang="en-US" sz="3200" dirty="0"/>
                    </a:p>
                    <a:p>
                      <a:pPr algn="ctr"/>
                      <a:r>
                        <a:rPr lang="en-US" sz="3200" dirty="0"/>
                        <a:t>Edison</a:t>
                      </a:r>
                    </a:p>
                  </a:txBody>
                  <a:tcPr/>
                </a:tc>
                <a:extLst>
                  <a:ext uri="{0D108BD9-81ED-4DB2-BD59-A6C34878D82A}">
                    <a16:rowId xmlns:a16="http://schemas.microsoft.com/office/drawing/2014/main" val="2860277861"/>
                  </a:ext>
                </a:extLst>
              </a:tr>
            </a:tbl>
          </a:graphicData>
        </a:graphic>
      </p:graphicFrame>
      <p:sp>
        <p:nvSpPr>
          <p:cNvPr id="3" name="Slide Number Placeholder 2">
            <a:extLst>
              <a:ext uri="{FF2B5EF4-FFF2-40B4-BE49-F238E27FC236}">
                <a16:creationId xmlns:a16="http://schemas.microsoft.com/office/drawing/2014/main" id="{0A008044-59A7-1442-8FD4-7884C9CBF892}"/>
              </a:ext>
            </a:extLst>
          </p:cNvPr>
          <p:cNvSpPr>
            <a:spLocks noGrp="1"/>
          </p:cNvSpPr>
          <p:nvPr>
            <p:ph type="sldNum" sz="quarter" idx="10"/>
          </p:nvPr>
        </p:nvSpPr>
        <p:spPr/>
        <p:txBody>
          <a:bodyPr/>
          <a:lstStyle/>
          <a:p>
            <a:fld id="{D303D29F-C580-5C4D-AAA1-94293C4E9288}" type="slidenum">
              <a:rPr lang="en-US" smtClean="0"/>
              <a:pPr/>
              <a:t>18</a:t>
            </a:fld>
            <a:endParaRPr lang="en-US" dirty="0"/>
          </a:p>
        </p:txBody>
      </p:sp>
      <p:grpSp>
        <p:nvGrpSpPr>
          <p:cNvPr id="4" name="Group 3" descr="table with knowledge on x axis and relevance on right">
            <a:extLst>
              <a:ext uri="{FF2B5EF4-FFF2-40B4-BE49-F238E27FC236}">
                <a16:creationId xmlns:a16="http://schemas.microsoft.com/office/drawing/2014/main" id="{67BE06EB-7858-453D-BEF7-FA40668B8763}"/>
              </a:ext>
            </a:extLst>
          </p:cNvPr>
          <p:cNvGrpSpPr/>
          <p:nvPr/>
        </p:nvGrpSpPr>
        <p:grpSpPr>
          <a:xfrm>
            <a:off x="184688" y="1386840"/>
            <a:ext cx="10711912" cy="4948506"/>
            <a:chOff x="184688" y="1386840"/>
            <a:chExt cx="10711912" cy="4948506"/>
          </a:xfrm>
        </p:grpSpPr>
        <p:sp>
          <p:nvSpPr>
            <p:cNvPr id="6" name="TextBox 5">
              <a:extLst>
                <a:ext uri="{FF2B5EF4-FFF2-40B4-BE49-F238E27FC236}">
                  <a16:creationId xmlns:a16="http://schemas.microsoft.com/office/drawing/2014/main" id="{1EAB4237-053A-5F4B-9C28-A86CD861DD6A}"/>
                </a:ext>
              </a:extLst>
            </p:cNvPr>
            <p:cNvSpPr txBox="1"/>
            <p:nvPr/>
          </p:nvSpPr>
          <p:spPr>
            <a:xfrm>
              <a:off x="2667000" y="5689015"/>
              <a:ext cx="2492990" cy="646331"/>
            </a:xfrm>
            <a:prstGeom prst="rect">
              <a:avLst/>
            </a:prstGeom>
            <a:noFill/>
          </p:spPr>
          <p:txBody>
            <a:bodyPr wrap="none" rtlCol="0">
              <a:spAutoFit/>
            </a:bodyPr>
            <a:lstStyle/>
            <a:p>
              <a:r>
                <a:rPr lang="en-US" sz="3600" dirty="0"/>
                <a:t>Relevance </a:t>
              </a:r>
            </a:p>
          </p:txBody>
        </p:sp>
        <p:cxnSp>
          <p:nvCxnSpPr>
            <p:cNvPr id="8" name="Straight Arrow Connector 7">
              <a:extLst>
                <a:ext uri="{FF2B5EF4-FFF2-40B4-BE49-F238E27FC236}">
                  <a16:creationId xmlns:a16="http://schemas.microsoft.com/office/drawing/2014/main" id="{E69198D6-C6DF-E34E-AA27-1CA0A595209B}"/>
                </a:ext>
              </a:extLst>
            </p:cNvPr>
            <p:cNvCxnSpPr/>
            <p:nvPr/>
          </p:nvCxnSpPr>
          <p:spPr>
            <a:xfrm>
              <a:off x="5257800" y="6012180"/>
              <a:ext cx="5638800" cy="0"/>
            </a:xfrm>
            <a:prstGeom prst="straightConnector1">
              <a:avLst/>
            </a:prstGeom>
            <a:ln w="63500">
              <a:tailEnd type="triangle"/>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EC625B20-32E8-3F4B-9AB6-809D7EC994AD}"/>
                </a:ext>
              </a:extLst>
            </p:cNvPr>
            <p:cNvSpPr txBox="1"/>
            <p:nvPr/>
          </p:nvSpPr>
          <p:spPr>
            <a:xfrm>
              <a:off x="184688" y="4763936"/>
              <a:ext cx="2595582" cy="646331"/>
            </a:xfrm>
            <a:prstGeom prst="rect">
              <a:avLst/>
            </a:prstGeom>
            <a:noFill/>
          </p:spPr>
          <p:txBody>
            <a:bodyPr wrap="none" rtlCol="0">
              <a:spAutoFit/>
            </a:bodyPr>
            <a:lstStyle/>
            <a:p>
              <a:r>
                <a:rPr lang="en-US" sz="3600" dirty="0"/>
                <a:t>Knowledge </a:t>
              </a:r>
            </a:p>
          </p:txBody>
        </p:sp>
        <p:cxnSp>
          <p:nvCxnSpPr>
            <p:cNvPr id="10" name="Straight Arrow Connector 9">
              <a:extLst>
                <a:ext uri="{FF2B5EF4-FFF2-40B4-BE49-F238E27FC236}">
                  <a16:creationId xmlns:a16="http://schemas.microsoft.com/office/drawing/2014/main" id="{8AB17E9B-C339-DA49-974F-F7AA341CD067}"/>
                </a:ext>
              </a:extLst>
            </p:cNvPr>
            <p:cNvCxnSpPr>
              <a:cxnSpLocks/>
            </p:cNvCxnSpPr>
            <p:nvPr/>
          </p:nvCxnSpPr>
          <p:spPr>
            <a:xfrm flipV="1">
              <a:off x="1482479" y="1386840"/>
              <a:ext cx="0" cy="3226138"/>
            </a:xfrm>
            <a:prstGeom prst="straightConnector1">
              <a:avLst/>
            </a:prstGeom>
            <a:ln w="63500">
              <a:tailEnd type="triangle"/>
            </a:ln>
          </p:spPr>
          <p:style>
            <a:lnRef idx="2">
              <a:schemeClr val="accent1"/>
            </a:lnRef>
            <a:fillRef idx="0">
              <a:schemeClr val="accent1"/>
            </a:fillRef>
            <a:effectRef idx="1">
              <a:schemeClr val="accent1"/>
            </a:effectRef>
            <a:fontRef idx="minor">
              <a:schemeClr val="tx1"/>
            </a:fontRef>
          </p:style>
        </p:cxnSp>
      </p:grpSp>
      <p:sp>
        <p:nvSpPr>
          <p:cNvPr id="12" name="TextBox 11">
            <a:extLst>
              <a:ext uri="{FF2B5EF4-FFF2-40B4-BE49-F238E27FC236}">
                <a16:creationId xmlns:a16="http://schemas.microsoft.com/office/drawing/2014/main" id="{33FAF8E7-B7FF-6D40-B0D7-741015A12E0F}"/>
              </a:ext>
            </a:extLst>
          </p:cNvPr>
          <p:cNvSpPr txBox="1"/>
          <p:nvPr/>
        </p:nvSpPr>
        <p:spPr>
          <a:xfrm>
            <a:off x="6705600" y="6335346"/>
            <a:ext cx="5121915" cy="369332"/>
          </a:xfrm>
          <a:prstGeom prst="rect">
            <a:avLst/>
          </a:prstGeom>
          <a:noFill/>
        </p:spPr>
        <p:txBody>
          <a:bodyPr wrap="none" rtlCol="0">
            <a:spAutoFit/>
          </a:bodyPr>
          <a:lstStyle/>
          <a:p>
            <a:r>
              <a:rPr lang="en-US" dirty="0"/>
              <a:t>Adapted from Stokes 1997, Brookings Institution</a:t>
            </a:r>
          </a:p>
        </p:txBody>
      </p:sp>
    </p:spTree>
    <p:extLst>
      <p:ext uri="{BB962C8B-B14F-4D97-AF65-F5344CB8AC3E}">
        <p14:creationId xmlns:p14="http://schemas.microsoft.com/office/powerpoint/2010/main" val="14973195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B4877-4AFE-EB46-ADFB-1D7D16E5DEE6}"/>
              </a:ext>
            </a:extLst>
          </p:cNvPr>
          <p:cNvSpPr>
            <a:spLocks noGrp="1"/>
          </p:cNvSpPr>
          <p:nvPr>
            <p:ph type="title"/>
          </p:nvPr>
        </p:nvSpPr>
        <p:spPr/>
        <p:txBody>
          <a:bodyPr/>
          <a:lstStyle/>
          <a:p>
            <a:r>
              <a:rPr lang="en-US" dirty="0"/>
              <a:t>Thinking About COVID-19</a:t>
            </a:r>
          </a:p>
        </p:txBody>
      </p:sp>
      <p:graphicFrame>
        <p:nvGraphicFramePr>
          <p:cNvPr id="5" name="Table 5">
            <a:extLst>
              <a:ext uri="{FF2B5EF4-FFF2-40B4-BE49-F238E27FC236}">
                <a16:creationId xmlns:a16="http://schemas.microsoft.com/office/drawing/2014/main" id="{655BEA85-F382-7B47-9B13-511C16E19704}"/>
              </a:ext>
            </a:extLst>
          </p:cNvPr>
          <p:cNvGraphicFramePr>
            <a:graphicFrameLocks noGrp="1"/>
          </p:cNvGraphicFramePr>
          <p:nvPr>
            <p:ph idx="1"/>
            <p:extLst>
              <p:ext uri="{D42A27DB-BD31-4B8C-83A1-F6EECF244321}">
                <p14:modId xmlns:p14="http://schemas.microsoft.com/office/powerpoint/2010/main" val="2869255648"/>
              </p:ext>
            </p:extLst>
          </p:nvPr>
        </p:nvGraphicFramePr>
        <p:xfrm>
          <a:off x="4836984" y="1391416"/>
          <a:ext cx="6814065" cy="4206240"/>
        </p:xfrm>
        <a:graphic>
          <a:graphicData uri="http://schemas.openxmlformats.org/drawingml/2006/table">
            <a:tbl>
              <a:tblPr firstRow="1" bandRow="1">
                <a:tableStyleId>{5940675A-B579-460E-94D1-54222C63F5DA}</a:tableStyleId>
              </a:tblPr>
              <a:tblGrid>
                <a:gridCol w="3360141">
                  <a:extLst>
                    <a:ext uri="{9D8B030D-6E8A-4147-A177-3AD203B41FA5}">
                      <a16:colId xmlns:a16="http://schemas.microsoft.com/office/drawing/2014/main" val="2985450452"/>
                    </a:ext>
                  </a:extLst>
                </a:gridCol>
                <a:gridCol w="3453924">
                  <a:extLst>
                    <a:ext uri="{9D8B030D-6E8A-4147-A177-3AD203B41FA5}">
                      <a16:colId xmlns:a16="http://schemas.microsoft.com/office/drawing/2014/main" val="1358649560"/>
                    </a:ext>
                  </a:extLst>
                </a:gridCol>
              </a:tblGrid>
              <a:tr h="370840">
                <a:tc>
                  <a:txBody>
                    <a:bodyPr/>
                    <a:lstStyle/>
                    <a:p>
                      <a:pPr algn="ctr"/>
                      <a:endParaRPr lang="en-US" sz="2400" dirty="0"/>
                    </a:p>
                    <a:p>
                      <a:pPr algn="ctr"/>
                      <a:r>
                        <a:rPr lang="en-US" sz="2400" dirty="0"/>
                        <a:t>Pure Basic Research</a:t>
                      </a:r>
                    </a:p>
                    <a:p>
                      <a:pPr algn="ctr"/>
                      <a:endParaRPr lang="en-US" sz="2400" dirty="0"/>
                    </a:p>
                    <a:p>
                      <a:pPr algn="ctr"/>
                      <a:endParaRPr lang="en-US" sz="2400" dirty="0"/>
                    </a:p>
                    <a:p>
                      <a:pPr algn="ctr"/>
                      <a:r>
                        <a:rPr lang="en-US" sz="2400" dirty="0"/>
                        <a:t>Viral Biology</a:t>
                      </a:r>
                    </a:p>
                  </a:txBody>
                  <a:tcPr/>
                </a:tc>
                <a:tc>
                  <a:txBody>
                    <a:bodyPr/>
                    <a:lstStyle/>
                    <a:p>
                      <a:pPr algn="ctr"/>
                      <a:endParaRPr lang="en-US" sz="2400" dirty="0"/>
                    </a:p>
                    <a:p>
                      <a:pPr algn="ctr"/>
                      <a:r>
                        <a:rPr lang="en-US" sz="2400" dirty="0"/>
                        <a:t>Use-Inspired Basic Research</a:t>
                      </a:r>
                    </a:p>
                    <a:p>
                      <a:pPr algn="ctr"/>
                      <a:endParaRPr lang="en-US" sz="2400" dirty="0"/>
                    </a:p>
                    <a:p>
                      <a:pPr algn="ctr"/>
                      <a:r>
                        <a:rPr lang="en-US" sz="2400" dirty="0"/>
                        <a:t>Pre-Clinical Drug and Vaccine Development</a:t>
                      </a:r>
                    </a:p>
                  </a:txBody>
                  <a:tcPr/>
                </a:tc>
                <a:extLst>
                  <a:ext uri="{0D108BD9-81ED-4DB2-BD59-A6C34878D82A}">
                    <a16:rowId xmlns:a16="http://schemas.microsoft.com/office/drawing/2014/main" val="3880781685"/>
                  </a:ext>
                </a:extLst>
              </a:tr>
              <a:tr h="370840">
                <a:tc>
                  <a:txBody>
                    <a:bodyPr/>
                    <a:lstStyle/>
                    <a:p>
                      <a:pPr algn="ctr"/>
                      <a:endParaRPr lang="en-US" sz="2400" dirty="0"/>
                    </a:p>
                  </a:txBody>
                  <a:tcPr/>
                </a:tc>
                <a:tc>
                  <a:txBody>
                    <a:bodyPr/>
                    <a:lstStyle/>
                    <a:p>
                      <a:pPr algn="ctr"/>
                      <a:endParaRPr lang="en-US" sz="2400" dirty="0"/>
                    </a:p>
                    <a:p>
                      <a:pPr algn="ctr"/>
                      <a:r>
                        <a:rPr lang="en-US" sz="2400" dirty="0"/>
                        <a:t>Pure Applied Research</a:t>
                      </a:r>
                    </a:p>
                    <a:p>
                      <a:pPr algn="ctr"/>
                      <a:endParaRPr lang="en-US" sz="2400" dirty="0"/>
                    </a:p>
                    <a:p>
                      <a:pPr algn="ctr"/>
                      <a:r>
                        <a:rPr lang="en-US" sz="2400" dirty="0"/>
                        <a:t>Pivotal Clinical Trials, Implementation Science</a:t>
                      </a:r>
                    </a:p>
                  </a:txBody>
                  <a:tcPr/>
                </a:tc>
                <a:extLst>
                  <a:ext uri="{0D108BD9-81ED-4DB2-BD59-A6C34878D82A}">
                    <a16:rowId xmlns:a16="http://schemas.microsoft.com/office/drawing/2014/main" val="2860277861"/>
                  </a:ext>
                </a:extLst>
              </a:tr>
            </a:tbl>
          </a:graphicData>
        </a:graphic>
      </p:graphicFrame>
      <p:sp>
        <p:nvSpPr>
          <p:cNvPr id="3" name="Slide Number Placeholder 2">
            <a:extLst>
              <a:ext uri="{FF2B5EF4-FFF2-40B4-BE49-F238E27FC236}">
                <a16:creationId xmlns:a16="http://schemas.microsoft.com/office/drawing/2014/main" id="{0A008044-59A7-1442-8FD4-7884C9CBF892}"/>
              </a:ext>
            </a:extLst>
          </p:cNvPr>
          <p:cNvSpPr>
            <a:spLocks noGrp="1"/>
          </p:cNvSpPr>
          <p:nvPr>
            <p:ph type="sldNum" sz="quarter" idx="10"/>
          </p:nvPr>
        </p:nvSpPr>
        <p:spPr/>
        <p:txBody>
          <a:bodyPr/>
          <a:lstStyle/>
          <a:p>
            <a:fld id="{D303D29F-C580-5C4D-AAA1-94293C4E9288}" type="slidenum">
              <a:rPr lang="en-US" smtClean="0"/>
              <a:pPr/>
              <a:t>19</a:t>
            </a:fld>
            <a:endParaRPr lang="en-US" dirty="0"/>
          </a:p>
        </p:txBody>
      </p:sp>
      <p:pic>
        <p:nvPicPr>
          <p:cNvPr id="1026" name="Picture 2" descr="image NIH-Wide Strategic Plan for COVID-19 Research">
            <a:extLst>
              <a:ext uri="{FF2B5EF4-FFF2-40B4-BE49-F238E27FC236}">
                <a16:creationId xmlns:a16="http://schemas.microsoft.com/office/drawing/2014/main" id="{22C140AB-E56F-8F4D-AA08-9847F1B01F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792164"/>
            <a:ext cx="4153191" cy="537179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18E090E-BC59-4B44-96E7-C5EBE13E7F76}"/>
              </a:ext>
            </a:extLst>
          </p:cNvPr>
          <p:cNvSpPr txBox="1"/>
          <p:nvPr/>
        </p:nvSpPr>
        <p:spPr>
          <a:xfrm>
            <a:off x="4178869" y="6286493"/>
            <a:ext cx="7505131" cy="276999"/>
          </a:xfrm>
          <a:prstGeom prst="rect">
            <a:avLst/>
          </a:prstGeom>
          <a:noFill/>
        </p:spPr>
        <p:txBody>
          <a:bodyPr wrap="none" rtlCol="0">
            <a:spAutoFit/>
          </a:bodyPr>
          <a:lstStyle/>
          <a:p>
            <a:r>
              <a:rPr lang="en-US" sz="1200" dirty="0">
                <a:hlinkClick r:id="rId3"/>
              </a:rPr>
              <a:t>https://www.nih.gov/research-training/medical-research-initiatives/nih-wide-strategic-plan-covid-19-research</a:t>
            </a:r>
            <a:r>
              <a:rPr lang="en-US" sz="1200" dirty="0"/>
              <a:t> </a:t>
            </a:r>
          </a:p>
        </p:txBody>
      </p:sp>
    </p:spTree>
    <p:extLst>
      <p:ext uri="{BB962C8B-B14F-4D97-AF65-F5344CB8AC3E}">
        <p14:creationId xmlns:p14="http://schemas.microsoft.com/office/powerpoint/2010/main" val="30750948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Problem?</a:t>
            </a:r>
          </a:p>
        </p:txBody>
      </p:sp>
      <p:sp>
        <p:nvSpPr>
          <p:cNvPr id="3" name="Slide Number Placeholder 2"/>
          <p:cNvSpPr>
            <a:spLocks noGrp="1"/>
          </p:cNvSpPr>
          <p:nvPr>
            <p:ph type="sldNum" sz="quarter" idx="10"/>
          </p:nvPr>
        </p:nvSpPr>
        <p:spPr/>
        <p:txBody>
          <a:bodyPr/>
          <a:lstStyle/>
          <a:p>
            <a:fld id="{D303D29F-C580-5C4D-AAA1-94293C4E9288}" type="slidenum">
              <a:rPr lang="en-US" smtClean="0"/>
              <a:pPr/>
              <a:t>2</a:t>
            </a:fld>
            <a:endParaRPr lang="en-US" dirty="0"/>
          </a:p>
        </p:txBody>
      </p:sp>
      <p:sp>
        <p:nvSpPr>
          <p:cNvPr id="5" name="TextBox 4"/>
          <p:cNvSpPr txBox="1">
            <a:spLocks noChangeArrowheads="1"/>
          </p:cNvSpPr>
          <p:nvPr/>
        </p:nvSpPr>
        <p:spPr bwMode="auto">
          <a:xfrm>
            <a:off x="5638801" y="6383923"/>
            <a:ext cx="4265591"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000">
                <a:solidFill>
                  <a:schemeClr val="tx1"/>
                </a:solidFill>
                <a:latin typeface="Arial" pitchFamily="34" charset="0"/>
              </a:defRPr>
            </a:lvl1pPr>
            <a:lvl2pPr marL="742950" indent="-285750" eaLnBrk="0" hangingPunct="0">
              <a:defRPr sz="1000">
                <a:solidFill>
                  <a:schemeClr val="tx1"/>
                </a:solidFill>
                <a:latin typeface="Arial" pitchFamily="34" charset="0"/>
              </a:defRPr>
            </a:lvl2pPr>
            <a:lvl3pPr marL="1143000" indent="-228600" eaLnBrk="0" hangingPunct="0">
              <a:defRPr sz="1000">
                <a:solidFill>
                  <a:schemeClr val="tx1"/>
                </a:solidFill>
                <a:latin typeface="Arial" pitchFamily="34" charset="0"/>
              </a:defRPr>
            </a:lvl3pPr>
            <a:lvl4pPr marL="1600200" indent="-228600" eaLnBrk="0" hangingPunct="0">
              <a:defRPr sz="1000">
                <a:solidFill>
                  <a:schemeClr val="tx1"/>
                </a:solidFill>
                <a:latin typeface="Arial" pitchFamily="34" charset="0"/>
              </a:defRPr>
            </a:lvl4pPr>
            <a:lvl5pPr marL="2057400" indent="-228600" eaLnBrk="0" hangingPunct="0">
              <a:defRPr sz="1000">
                <a:solidFill>
                  <a:schemeClr val="tx1"/>
                </a:solidFill>
                <a:latin typeface="Arial" pitchFamily="34" charset="0"/>
              </a:defRPr>
            </a:lvl5pPr>
            <a:lvl6pPr marL="2514600" indent="-228600" eaLnBrk="0" fontAlgn="base" hangingPunct="0">
              <a:spcBef>
                <a:spcPct val="0"/>
              </a:spcBef>
              <a:spcAft>
                <a:spcPct val="0"/>
              </a:spcAft>
              <a:defRPr sz="1000">
                <a:solidFill>
                  <a:schemeClr val="tx1"/>
                </a:solidFill>
                <a:latin typeface="Arial" pitchFamily="34" charset="0"/>
              </a:defRPr>
            </a:lvl6pPr>
            <a:lvl7pPr marL="2971800" indent="-228600" eaLnBrk="0" fontAlgn="base" hangingPunct="0">
              <a:spcBef>
                <a:spcPct val="0"/>
              </a:spcBef>
              <a:spcAft>
                <a:spcPct val="0"/>
              </a:spcAft>
              <a:defRPr sz="1000">
                <a:solidFill>
                  <a:schemeClr val="tx1"/>
                </a:solidFill>
                <a:latin typeface="Arial" pitchFamily="34" charset="0"/>
              </a:defRPr>
            </a:lvl7pPr>
            <a:lvl8pPr marL="3429000" indent="-228600" eaLnBrk="0" fontAlgn="base" hangingPunct="0">
              <a:spcBef>
                <a:spcPct val="0"/>
              </a:spcBef>
              <a:spcAft>
                <a:spcPct val="0"/>
              </a:spcAft>
              <a:defRPr sz="1000">
                <a:solidFill>
                  <a:schemeClr val="tx1"/>
                </a:solidFill>
                <a:latin typeface="Arial" pitchFamily="34" charset="0"/>
              </a:defRPr>
            </a:lvl8pPr>
            <a:lvl9pPr marL="3886200" indent="-228600" eaLnBrk="0" fontAlgn="base" hangingPunct="0">
              <a:spcBef>
                <a:spcPct val="0"/>
              </a:spcBef>
              <a:spcAft>
                <a:spcPct val="0"/>
              </a:spcAft>
              <a:defRPr sz="1000">
                <a:solidFill>
                  <a:schemeClr val="tx1"/>
                </a:solidFill>
                <a:latin typeface="Arial" pitchFamily="34" charset="0"/>
              </a:defRPr>
            </a:lvl9pPr>
          </a:lstStyle>
          <a:p>
            <a:pPr eaLnBrk="1" hangingPunct="1"/>
            <a:r>
              <a:rPr lang="en-US" sz="1600" dirty="0">
                <a:ea typeface="MS PGothic" pitchFamily="34" charset="-128"/>
              </a:rPr>
              <a:t>Shapiro D, </a:t>
            </a:r>
            <a:r>
              <a:rPr lang="en-US" sz="1600" dirty="0" err="1">
                <a:ea typeface="MS PGothic" pitchFamily="34" charset="-128"/>
              </a:rPr>
              <a:t>Vrana</a:t>
            </a:r>
            <a:r>
              <a:rPr lang="en-US" sz="1600" dirty="0">
                <a:ea typeface="MS PGothic" pitchFamily="34" charset="-128"/>
              </a:rPr>
              <a:t> K.  PNAS 2015;112:9496-7</a:t>
            </a:r>
          </a:p>
        </p:txBody>
      </p:sp>
      <p:pic>
        <p:nvPicPr>
          <p:cNvPr id="6" name="Picture 5" descr="pictures of SouthWest Airlines planes at airport"/>
          <p:cNvPicPr>
            <a:picLocks noChangeAspect="1"/>
          </p:cNvPicPr>
          <p:nvPr/>
        </p:nvPicPr>
        <p:blipFill>
          <a:blip r:embed="rId3"/>
          <a:stretch>
            <a:fillRect/>
          </a:stretch>
        </p:blipFill>
        <p:spPr>
          <a:xfrm>
            <a:off x="3581400" y="3124200"/>
            <a:ext cx="4724400" cy="3149600"/>
          </a:xfrm>
          <a:prstGeom prst="rect">
            <a:avLst/>
          </a:prstGeom>
        </p:spPr>
      </p:pic>
      <p:pic>
        <p:nvPicPr>
          <p:cNvPr id="4" name="Picture 3" descr="headline-&quot;Opinion: Celebrating R and D expenditures badly misses the point&quot;. Shapiro D, Vrana K.  PNAS 2015;112:9496-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8800" y="1075582"/>
            <a:ext cx="8610600" cy="2048618"/>
          </a:xfrm>
          <a:prstGeom prst="rect">
            <a:avLst/>
          </a:prstGeom>
          <a:effectLst>
            <a:outerShdw blurRad="292100" dist="139700" dir="2700000" algn="tl" rotWithShape="0">
              <a:prstClr val="black">
                <a:alpha val="65000"/>
              </a:prstClr>
            </a:outerShdw>
          </a:effectLst>
        </p:spPr>
      </p:pic>
    </p:spTree>
    <p:extLst>
      <p:ext uri="{BB962C8B-B14F-4D97-AF65-F5344CB8AC3E}">
        <p14:creationId xmlns:p14="http://schemas.microsoft.com/office/powerpoint/2010/main" val="18077699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9BCD1-12D1-ED49-966E-0818D5D84153}"/>
              </a:ext>
            </a:extLst>
          </p:cNvPr>
          <p:cNvSpPr>
            <a:spLocks noGrp="1"/>
          </p:cNvSpPr>
          <p:nvPr>
            <p:ph type="title"/>
          </p:nvPr>
        </p:nvSpPr>
        <p:spPr/>
        <p:txBody>
          <a:bodyPr/>
          <a:lstStyle/>
          <a:p>
            <a:r>
              <a:rPr lang="en-US" dirty="0"/>
              <a:t>COVID-19 Treatment and Prevention: “ACTIV” Program</a:t>
            </a:r>
          </a:p>
        </p:txBody>
      </p:sp>
      <p:sp>
        <p:nvSpPr>
          <p:cNvPr id="3" name="Slide Number Placeholder 2">
            <a:extLst>
              <a:ext uri="{FF2B5EF4-FFF2-40B4-BE49-F238E27FC236}">
                <a16:creationId xmlns:a16="http://schemas.microsoft.com/office/drawing/2014/main" id="{A4B16DDE-A477-BC4C-A189-BE9562A18766}"/>
              </a:ext>
            </a:extLst>
          </p:cNvPr>
          <p:cNvSpPr>
            <a:spLocks noGrp="1"/>
          </p:cNvSpPr>
          <p:nvPr>
            <p:ph type="sldNum" sz="quarter" idx="10"/>
          </p:nvPr>
        </p:nvSpPr>
        <p:spPr/>
        <p:txBody>
          <a:bodyPr/>
          <a:lstStyle/>
          <a:p>
            <a:fld id="{D303D29F-C580-5C4D-AAA1-94293C4E9288}" type="slidenum">
              <a:rPr lang="en-US" smtClean="0"/>
              <a:pPr/>
              <a:t>20</a:t>
            </a:fld>
            <a:endParaRPr lang="en-US" dirty="0"/>
          </a:p>
        </p:txBody>
      </p:sp>
      <p:grpSp>
        <p:nvGrpSpPr>
          <p:cNvPr id="4" name="Group 3" descr="Image of Viewpoint article in JAMA &#10;&#10;Accelerating COVID-19 Therapeutic Interventions and Vaccines (ACTIV) &#10;&#10; Francis Collins, Director, MD/PDH, NIH and Paul Stoffels, MD Johnson &amp; Johnson, New Brunswick, NJ. ">
            <a:extLst>
              <a:ext uri="{FF2B5EF4-FFF2-40B4-BE49-F238E27FC236}">
                <a16:creationId xmlns:a16="http://schemas.microsoft.com/office/drawing/2014/main" id="{54EFE376-6FC1-48A5-8EF2-7C35B621C50C}"/>
              </a:ext>
            </a:extLst>
          </p:cNvPr>
          <p:cNvGrpSpPr/>
          <p:nvPr/>
        </p:nvGrpSpPr>
        <p:grpSpPr>
          <a:xfrm>
            <a:off x="302430" y="1028719"/>
            <a:ext cx="11479513" cy="5304998"/>
            <a:chOff x="302430" y="1028719"/>
            <a:chExt cx="11479513" cy="5304998"/>
          </a:xfrm>
        </p:grpSpPr>
        <p:pic>
          <p:nvPicPr>
            <p:cNvPr id="5" name="Picture 4">
              <a:extLst>
                <a:ext uri="{FF2B5EF4-FFF2-40B4-BE49-F238E27FC236}">
                  <a16:creationId xmlns:a16="http://schemas.microsoft.com/office/drawing/2014/main" id="{64936E96-720C-494B-9D4F-6744D32B0338}"/>
                </a:ext>
              </a:extLst>
            </p:cNvPr>
            <p:cNvPicPr>
              <a:picLocks noChangeAspect="1"/>
            </p:cNvPicPr>
            <p:nvPr/>
          </p:nvPicPr>
          <p:blipFill>
            <a:blip r:embed="rId2"/>
            <a:stretch>
              <a:fillRect/>
            </a:stretch>
          </p:blipFill>
          <p:spPr>
            <a:xfrm>
              <a:off x="3897067" y="1028719"/>
              <a:ext cx="6701952" cy="990600"/>
            </a:xfrm>
            <a:prstGeom prst="rect">
              <a:avLst/>
            </a:prstGeom>
          </p:spPr>
        </p:pic>
        <p:pic>
          <p:nvPicPr>
            <p:cNvPr id="7" name="Picture 6">
              <a:extLst>
                <a:ext uri="{FF2B5EF4-FFF2-40B4-BE49-F238E27FC236}">
                  <a16:creationId xmlns:a16="http://schemas.microsoft.com/office/drawing/2014/main" id="{7C1D9CC8-B65C-1545-88E4-441721816EB5}"/>
                </a:ext>
              </a:extLst>
            </p:cNvPr>
            <p:cNvPicPr>
              <a:picLocks noChangeAspect="1"/>
            </p:cNvPicPr>
            <p:nvPr/>
          </p:nvPicPr>
          <p:blipFill>
            <a:blip r:embed="rId3"/>
            <a:stretch>
              <a:fillRect/>
            </a:stretch>
          </p:blipFill>
          <p:spPr>
            <a:xfrm>
              <a:off x="302430" y="1398182"/>
              <a:ext cx="1649448" cy="2335618"/>
            </a:xfrm>
            <a:prstGeom prst="rect">
              <a:avLst/>
            </a:prstGeom>
          </p:spPr>
        </p:pic>
        <p:pic>
          <p:nvPicPr>
            <p:cNvPr id="9" name="Picture 8">
              <a:extLst>
                <a:ext uri="{FF2B5EF4-FFF2-40B4-BE49-F238E27FC236}">
                  <a16:creationId xmlns:a16="http://schemas.microsoft.com/office/drawing/2014/main" id="{BD009DDE-DBA3-8F4D-BE32-4AE749BB1F8F}"/>
                </a:ext>
              </a:extLst>
            </p:cNvPr>
            <p:cNvPicPr>
              <a:picLocks noChangeAspect="1"/>
            </p:cNvPicPr>
            <p:nvPr/>
          </p:nvPicPr>
          <p:blipFill>
            <a:blip r:embed="rId4"/>
            <a:stretch>
              <a:fillRect/>
            </a:stretch>
          </p:blipFill>
          <p:spPr>
            <a:xfrm>
              <a:off x="2006712" y="2019319"/>
              <a:ext cx="9775231" cy="4314398"/>
            </a:xfrm>
            <a:prstGeom prst="rect">
              <a:avLst/>
            </a:prstGeom>
          </p:spPr>
        </p:pic>
      </p:grpSp>
      <p:sp>
        <p:nvSpPr>
          <p:cNvPr id="10" name="TextBox 9" descr="Collins FS, Stoffels P.  JAMA 2020;323:2455-7&#10;">
            <a:extLst>
              <a:ext uri="{FF2B5EF4-FFF2-40B4-BE49-F238E27FC236}">
                <a16:creationId xmlns:a16="http://schemas.microsoft.com/office/drawing/2014/main" id="{B72DB4E9-E4E8-E54F-B604-F1C8FF50F794}"/>
              </a:ext>
            </a:extLst>
          </p:cNvPr>
          <p:cNvSpPr txBox="1"/>
          <p:nvPr/>
        </p:nvSpPr>
        <p:spPr>
          <a:xfrm>
            <a:off x="7919411" y="6550223"/>
            <a:ext cx="3862532" cy="307777"/>
          </a:xfrm>
          <a:prstGeom prst="rect">
            <a:avLst/>
          </a:prstGeom>
          <a:noFill/>
        </p:spPr>
        <p:txBody>
          <a:bodyPr wrap="none" rtlCol="0">
            <a:spAutoFit/>
          </a:bodyPr>
          <a:lstStyle/>
          <a:p>
            <a:r>
              <a:rPr lang="en-US" sz="1400" dirty="0"/>
              <a:t>Collins FS, </a:t>
            </a:r>
            <a:r>
              <a:rPr lang="en-US" sz="1400" dirty="0" err="1"/>
              <a:t>Stoffels</a:t>
            </a:r>
            <a:r>
              <a:rPr lang="en-US" sz="1400" dirty="0"/>
              <a:t> P.  JAMA 2020;323:2455-7</a:t>
            </a:r>
          </a:p>
        </p:txBody>
      </p:sp>
    </p:spTree>
    <p:extLst>
      <p:ext uri="{BB962C8B-B14F-4D97-AF65-F5344CB8AC3E}">
        <p14:creationId xmlns:p14="http://schemas.microsoft.com/office/powerpoint/2010/main" val="30284385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F7AEE-FDD8-C344-AEC5-1CC0DCA6A315}"/>
              </a:ext>
            </a:extLst>
          </p:cNvPr>
          <p:cNvSpPr>
            <a:spLocks noGrp="1"/>
          </p:cNvSpPr>
          <p:nvPr>
            <p:ph type="title"/>
          </p:nvPr>
        </p:nvSpPr>
        <p:spPr/>
        <p:txBody>
          <a:bodyPr/>
          <a:lstStyle/>
          <a:p>
            <a:r>
              <a:rPr lang="en-US" dirty="0"/>
              <a:t>COVID-19 Testing: The “</a:t>
            </a:r>
            <a:r>
              <a:rPr lang="en-US" dirty="0" err="1"/>
              <a:t>RADx</a:t>
            </a:r>
            <a:r>
              <a:rPr lang="en-US" dirty="0"/>
              <a:t>” Program</a:t>
            </a:r>
          </a:p>
        </p:txBody>
      </p:sp>
      <p:sp>
        <p:nvSpPr>
          <p:cNvPr id="3" name="Slide Number Placeholder 2">
            <a:extLst>
              <a:ext uri="{FF2B5EF4-FFF2-40B4-BE49-F238E27FC236}">
                <a16:creationId xmlns:a16="http://schemas.microsoft.com/office/drawing/2014/main" id="{CFC2DF3B-A923-D545-A507-7C54BB491B52}"/>
              </a:ext>
            </a:extLst>
          </p:cNvPr>
          <p:cNvSpPr>
            <a:spLocks noGrp="1"/>
          </p:cNvSpPr>
          <p:nvPr>
            <p:ph type="sldNum" sz="quarter" idx="10"/>
          </p:nvPr>
        </p:nvSpPr>
        <p:spPr/>
        <p:txBody>
          <a:bodyPr/>
          <a:lstStyle/>
          <a:p>
            <a:fld id="{D303D29F-C580-5C4D-AAA1-94293C4E9288}" type="slidenum">
              <a:rPr lang="en-US" smtClean="0"/>
              <a:pPr/>
              <a:t>21</a:t>
            </a:fld>
            <a:endParaRPr lang="en-US" dirty="0"/>
          </a:p>
        </p:txBody>
      </p:sp>
      <p:pic>
        <p:nvPicPr>
          <p:cNvPr id="5" name="Picture 4">
            <a:extLst>
              <a:ext uri="{FF2B5EF4-FFF2-40B4-BE49-F238E27FC236}">
                <a16:creationId xmlns:a16="http://schemas.microsoft.com/office/drawing/2014/main" id="{CC8FAE1B-0361-AC43-8D41-28C4B374F76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322788" y="1005921"/>
            <a:ext cx="8809653" cy="5116354"/>
          </a:xfrm>
          <a:prstGeom prst="rect">
            <a:avLst/>
          </a:prstGeom>
        </p:spPr>
      </p:pic>
      <p:sp>
        <p:nvSpPr>
          <p:cNvPr id="6" name="TextBox 5">
            <a:extLst>
              <a:ext uri="{FF2B5EF4-FFF2-40B4-BE49-F238E27FC236}">
                <a16:creationId xmlns:a16="http://schemas.microsoft.com/office/drawing/2014/main" id="{24A6ACE2-907B-3E48-ABA0-B39F6A73CBAF}"/>
              </a:ext>
              <a:ext uri="{C183D7F6-B498-43B3-948B-1728B52AA6E4}">
                <adec:decorative xmlns:adec="http://schemas.microsoft.com/office/drawing/2017/decorative" val="1"/>
              </a:ext>
            </a:extLst>
          </p:cNvPr>
          <p:cNvSpPr txBox="1"/>
          <p:nvPr/>
        </p:nvSpPr>
        <p:spPr>
          <a:xfrm>
            <a:off x="7270820" y="6336032"/>
            <a:ext cx="4384277" cy="307777"/>
          </a:xfrm>
          <a:prstGeom prst="rect">
            <a:avLst/>
          </a:prstGeom>
          <a:noFill/>
        </p:spPr>
        <p:txBody>
          <a:bodyPr wrap="none" rtlCol="0">
            <a:spAutoFit/>
          </a:bodyPr>
          <a:lstStyle/>
          <a:p>
            <a:r>
              <a:rPr lang="en-US" sz="1400" dirty="0" err="1"/>
              <a:t>Tromberg</a:t>
            </a:r>
            <a:r>
              <a:rPr lang="en-US" sz="1400" dirty="0"/>
              <a:t> B et al. N </a:t>
            </a:r>
            <a:r>
              <a:rPr lang="en-US" sz="1400" dirty="0" err="1"/>
              <a:t>Engl</a:t>
            </a:r>
            <a:r>
              <a:rPr lang="en-US" sz="1400" dirty="0"/>
              <a:t> J Med 2020; 383; 1071-177</a:t>
            </a:r>
          </a:p>
        </p:txBody>
      </p:sp>
      <p:pic>
        <p:nvPicPr>
          <p:cNvPr id="8" name="Picture 7">
            <a:extLst>
              <a:ext uri="{FF2B5EF4-FFF2-40B4-BE49-F238E27FC236}">
                <a16:creationId xmlns:a16="http://schemas.microsoft.com/office/drawing/2014/main" id="{D16B2291-72F5-CA4E-8DEB-3E7C528ED3F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6931" y="5198944"/>
            <a:ext cx="3347478" cy="580341"/>
          </a:xfrm>
          <a:prstGeom prst="rect">
            <a:avLst/>
          </a:prstGeom>
        </p:spPr>
      </p:pic>
      <p:pic>
        <p:nvPicPr>
          <p:cNvPr id="10" name="Picture 9">
            <a:extLst>
              <a:ext uri="{FF2B5EF4-FFF2-40B4-BE49-F238E27FC236}">
                <a16:creationId xmlns:a16="http://schemas.microsoft.com/office/drawing/2014/main" id="{2F75E8B3-31A2-6C4B-BEA9-798C84BEE0E3}"/>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92457" y="2610045"/>
            <a:ext cx="3347478" cy="563563"/>
          </a:xfrm>
          <a:prstGeom prst="rect">
            <a:avLst/>
          </a:prstGeom>
        </p:spPr>
      </p:pic>
      <p:pic>
        <p:nvPicPr>
          <p:cNvPr id="12" name="Picture 11">
            <a:extLst>
              <a:ext uri="{FF2B5EF4-FFF2-40B4-BE49-F238E27FC236}">
                <a16:creationId xmlns:a16="http://schemas.microsoft.com/office/drawing/2014/main" id="{40CD5A73-A1A6-D049-BF64-17B6AB28D65E}"/>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92457" y="1295401"/>
            <a:ext cx="3391772" cy="580341"/>
          </a:xfrm>
          <a:prstGeom prst="rect">
            <a:avLst/>
          </a:prstGeom>
        </p:spPr>
      </p:pic>
      <p:pic>
        <p:nvPicPr>
          <p:cNvPr id="14" name="Picture 13">
            <a:extLst>
              <a:ext uri="{FF2B5EF4-FFF2-40B4-BE49-F238E27FC236}">
                <a16:creationId xmlns:a16="http://schemas.microsoft.com/office/drawing/2014/main" id="{0F5445C2-5BC4-334A-A644-8A1F5CE91CAB}"/>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07532" y="3907911"/>
            <a:ext cx="3391772" cy="556730"/>
          </a:xfrm>
          <a:prstGeom prst="rect">
            <a:avLst/>
          </a:prstGeom>
        </p:spPr>
      </p:pic>
      <p:pic>
        <p:nvPicPr>
          <p:cNvPr id="11" name="Picture 10" descr="mage of RadX program shown from Tromberg B et al. N Engl J Med 2020; 383; 1071-177&#10;&#10;Leveraging our scientific creativit y - RADx-TECH, Achieving short-term, Rapid Scale-up - Radx-ATP, Looking Further ahead - RADx-RAD, Focus on Underserved populations - RADx-UP&#10;&#10;End of summer - deploy missions of tests per week. ">
            <a:extLst>
              <a:ext uri="{FF2B5EF4-FFF2-40B4-BE49-F238E27FC236}">
                <a16:creationId xmlns:a16="http://schemas.microsoft.com/office/drawing/2014/main" id="{F57E2DCD-E077-49F0-B9B9-C957D5C5AB66}"/>
              </a:ext>
            </a:extLst>
          </p:cNvPr>
          <p:cNvPicPr>
            <a:picLocks noChangeAspect="1"/>
          </p:cNvPicPr>
          <p:nvPr/>
        </p:nvPicPr>
        <p:blipFill>
          <a:blip r:embed="rId3"/>
          <a:stretch>
            <a:fillRect/>
          </a:stretch>
        </p:blipFill>
        <p:spPr>
          <a:xfrm>
            <a:off x="3363812" y="1005920"/>
            <a:ext cx="8809653" cy="5116354"/>
          </a:xfrm>
          <a:prstGeom prst="rect">
            <a:avLst/>
          </a:prstGeom>
        </p:spPr>
      </p:pic>
      <p:pic>
        <p:nvPicPr>
          <p:cNvPr id="13" name="Picture 12">
            <a:extLst>
              <a:ext uri="{FF2B5EF4-FFF2-40B4-BE49-F238E27FC236}">
                <a16:creationId xmlns:a16="http://schemas.microsoft.com/office/drawing/2014/main" id="{99C9D6D0-F1B6-4D52-A6A6-1B970ED477E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7955" y="5198943"/>
            <a:ext cx="3347478" cy="580341"/>
          </a:xfrm>
          <a:prstGeom prst="rect">
            <a:avLst/>
          </a:prstGeom>
        </p:spPr>
      </p:pic>
      <p:pic>
        <p:nvPicPr>
          <p:cNvPr id="15" name="Picture 14">
            <a:extLst>
              <a:ext uri="{FF2B5EF4-FFF2-40B4-BE49-F238E27FC236}">
                <a16:creationId xmlns:a16="http://schemas.microsoft.com/office/drawing/2014/main" id="{23F74E0F-5526-405C-B3F9-D1CDDF64DD83}"/>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33481" y="2610044"/>
            <a:ext cx="3347478" cy="563563"/>
          </a:xfrm>
          <a:prstGeom prst="rect">
            <a:avLst/>
          </a:prstGeom>
        </p:spPr>
      </p:pic>
      <p:pic>
        <p:nvPicPr>
          <p:cNvPr id="16" name="Picture 15">
            <a:extLst>
              <a:ext uri="{FF2B5EF4-FFF2-40B4-BE49-F238E27FC236}">
                <a16:creationId xmlns:a16="http://schemas.microsoft.com/office/drawing/2014/main" id="{93FC9E63-896B-4F3C-90C7-0E0BFDCF7C36}"/>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233481" y="1295400"/>
            <a:ext cx="3391772" cy="580341"/>
          </a:xfrm>
          <a:prstGeom prst="rect">
            <a:avLst/>
          </a:prstGeom>
        </p:spPr>
      </p:pic>
      <p:pic>
        <p:nvPicPr>
          <p:cNvPr id="17" name="Picture 16">
            <a:extLst>
              <a:ext uri="{FF2B5EF4-FFF2-40B4-BE49-F238E27FC236}">
                <a16:creationId xmlns:a16="http://schemas.microsoft.com/office/drawing/2014/main" id="{D68D0CEF-C9C6-4459-9498-E9B7EE7FD41F}"/>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48556" y="3907910"/>
            <a:ext cx="3391772" cy="556730"/>
          </a:xfrm>
          <a:prstGeom prst="rect">
            <a:avLst/>
          </a:prstGeom>
        </p:spPr>
      </p:pic>
      <p:pic>
        <p:nvPicPr>
          <p:cNvPr id="23" name="Picture 22">
            <a:extLst>
              <a:ext uri="{FF2B5EF4-FFF2-40B4-BE49-F238E27FC236}">
                <a16:creationId xmlns:a16="http://schemas.microsoft.com/office/drawing/2014/main" id="{2F9F7C7C-BC9C-48D8-986A-65AC032232E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7955" y="5233754"/>
            <a:ext cx="3347478" cy="580341"/>
          </a:xfrm>
          <a:prstGeom prst="rect">
            <a:avLst/>
          </a:prstGeom>
        </p:spPr>
      </p:pic>
      <p:pic>
        <p:nvPicPr>
          <p:cNvPr id="24" name="Picture 23">
            <a:extLst>
              <a:ext uri="{FF2B5EF4-FFF2-40B4-BE49-F238E27FC236}">
                <a16:creationId xmlns:a16="http://schemas.microsoft.com/office/drawing/2014/main" id="{A534570F-1050-47AA-B19F-37B692DF387B}"/>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48556" y="3942721"/>
            <a:ext cx="3391772" cy="556730"/>
          </a:xfrm>
          <a:prstGeom prst="rect">
            <a:avLst/>
          </a:prstGeom>
        </p:spPr>
      </p:pic>
    </p:spTree>
    <p:extLst>
      <p:ext uri="{BB962C8B-B14F-4D97-AF65-F5344CB8AC3E}">
        <p14:creationId xmlns:p14="http://schemas.microsoft.com/office/powerpoint/2010/main" val="16595809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9BA2A-9BEC-0244-8620-B4F26067A64A}"/>
              </a:ext>
            </a:extLst>
          </p:cNvPr>
          <p:cNvSpPr>
            <a:spLocks noGrp="1"/>
          </p:cNvSpPr>
          <p:nvPr>
            <p:ph type="title"/>
          </p:nvPr>
        </p:nvSpPr>
        <p:spPr/>
        <p:txBody>
          <a:bodyPr/>
          <a:lstStyle/>
          <a:p>
            <a:r>
              <a:rPr lang="en-US" dirty="0"/>
              <a:t>“Big Science”</a:t>
            </a:r>
          </a:p>
        </p:txBody>
      </p:sp>
      <p:sp>
        <p:nvSpPr>
          <p:cNvPr id="3" name="Slide Number Placeholder 2">
            <a:extLst>
              <a:ext uri="{FF2B5EF4-FFF2-40B4-BE49-F238E27FC236}">
                <a16:creationId xmlns:a16="http://schemas.microsoft.com/office/drawing/2014/main" id="{8565F6A2-DBF7-DA40-8C04-67892705CFCF}"/>
              </a:ext>
            </a:extLst>
          </p:cNvPr>
          <p:cNvSpPr>
            <a:spLocks noGrp="1"/>
          </p:cNvSpPr>
          <p:nvPr>
            <p:ph type="sldNum" sz="quarter" idx="10"/>
          </p:nvPr>
        </p:nvSpPr>
        <p:spPr/>
        <p:txBody>
          <a:bodyPr/>
          <a:lstStyle/>
          <a:p>
            <a:fld id="{D303D29F-C580-5C4D-AAA1-94293C4E9288}" type="slidenum">
              <a:rPr lang="en-US" smtClean="0"/>
              <a:pPr/>
              <a:t>22</a:t>
            </a:fld>
            <a:endParaRPr lang="en-US" dirty="0"/>
          </a:p>
        </p:txBody>
      </p:sp>
      <p:grpSp>
        <p:nvGrpSpPr>
          <p:cNvPr id="4" name="Group 3" descr="All of Us and the Brain Initiative with Images of people and brain neurons ">
            <a:extLst>
              <a:ext uri="{FF2B5EF4-FFF2-40B4-BE49-F238E27FC236}">
                <a16:creationId xmlns:a16="http://schemas.microsoft.com/office/drawing/2014/main" id="{591ADBBE-ED63-4818-93E5-C58F58526A79}"/>
              </a:ext>
            </a:extLst>
          </p:cNvPr>
          <p:cNvGrpSpPr/>
          <p:nvPr/>
        </p:nvGrpSpPr>
        <p:grpSpPr>
          <a:xfrm>
            <a:off x="457200" y="1143000"/>
            <a:ext cx="11415634" cy="4997450"/>
            <a:chOff x="457200" y="1143000"/>
            <a:chExt cx="11415634" cy="4997450"/>
          </a:xfrm>
        </p:grpSpPr>
        <p:pic>
          <p:nvPicPr>
            <p:cNvPr id="5" name="Picture 4">
              <a:extLst>
                <a:ext uri="{FF2B5EF4-FFF2-40B4-BE49-F238E27FC236}">
                  <a16:creationId xmlns:a16="http://schemas.microsoft.com/office/drawing/2014/main" id="{0728B756-1110-764C-AA76-DC8C55B86C8F}"/>
                </a:ext>
              </a:extLst>
            </p:cNvPr>
            <p:cNvPicPr>
              <a:picLocks noChangeAspect="1"/>
            </p:cNvPicPr>
            <p:nvPr/>
          </p:nvPicPr>
          <p:blipFill>
            <a:blip r:embed="rId2"/>
            <a:stretch>
              <a:fillRect/>
            </a:stretch>
          </p:blipFill>
          <p:spPr>
            <a:xfrm>
              <a:off x="457200" y="1828800"/>
              <a:ext cx="5943600" cy="4264296"/>
            </a:xfrm>
            <a:prstGeom prst="rect">
              <a:avLst/>
            </a:prstGeom>
          </p:spPr>
        </p:pic>
        <p:sp>
          <p:nvSpPr>
            <p:cNvPr id="6" name="TextBox 5">
              <a:extLst>
                <a:ext uri="{FF2B5EF4-FFF2-40B4-BE49-F238E27FC236}">
                  <a16:creationId xmlns:a16="http://schemas.microsoft.com/office/drawing/2014/main" id="{387C03FB-68EC-814A-87C9-47A04243AA04}"/>
                </a:ext>
              </a:extLst>
            </p:cNvPr>
            <p:cNvSpPr txBox="1"/>
            <p:nvPr/>
          </p:nvSpPr>
          <p:spPr>
            <a:xfrm>
              <a:off x="2668215" y="1143000"/>
              <a:ext cx="8239756" cy="523220"/>
            </a:xfrm>
            <a:prstGeom prst="rect">
              <a:avLst/>
            </a:prstGeom>
            <a:noFill/>
          </p:spPr>
          <p:txBody>
            <a:bodyPr wrap="none" rtlCol="0">
              <a:spAutoFit/>
            </a:bodyPr>
            <a:lstStyle/>
            <a:p>
              <a:r>
                <a:rPr lang="en-US" sz="2800" i="1" dirty="0"/>
                <a:t>All of Us					BRAIN Initiative</a:t>
              </a:r>
            </a:p>
          </p:txBody>
        </p:sp>
        <p:pic>
          <p:nvPicPr>
            <p:cNvPr id="8" name="Picture 7">
              <a:extLst>
                <a:ext uri="{FF2B5EF4-FFF2-40B4-BE49-F238E27FC236}">
                  <a16:creationId xmlns:a16="http://schemas.microsoft.com/office/drawing/2014/main" id="{03AFE149-B023-4E43-87A9-DB5364880837}"/>
                </a:ext>
              </a:extLst>
            </p:cNvPr>
            <p:cNvPicPr>
              <a:picLocks noChangeAspect="1"/>
            </p:cNvPicPr>
            <p:nvPr/>
          </p:nvPicPr>
          <p:blipFill>
            <a:blip r:embed="rId3"/>
            <a:stretch>
              <a:fillRect/>
            </a:stretch>
          </p:blipFill>
          <p:spPr>
            <a:xfrm>
              <a:off x="7086600" y="1828800"/>
              <a:ext cx="4786234" cy="4311650"/>
            </a:xfrm>
            <a:prstGeom prst="rect">
              <a:avLst/>
            </a:prstGeom>
          </p:spPr>
        </p:pic>
      </p:grpSp>
    </p:spTree>
    <p:extLst>
      <p:ext uri="{BB962C8B-B14F-4D97-AF65-F5344CB8AC3E}">
        <p14:creationId xmlns:p14="http://schemas.microsoft.com/office/powerpoint/2010/main" val="5696960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69856-C29B-D947-B305-D8D7269A817E}"/>
              </a:ext>
            </a:extLst>
          </p:cNvPr>
          <p:cNvSpPr>
            <a:spLocks noGrp="1"/>
          </p:cNvSpPr>
          <p:nvPr>
            <p:ph type="title"/>
          </p:nvPr>
        </p:nvSpPr>
        <p:spPr/>
        <p:txBody>
          <a:bodyPr/>
          <a:lstStyle/>
          <a:p>
            <a:r>
              <a:rPr lang="en-US" dirty="0"/>
              <a:t>Diverse Scientific Portfolio</a:t>
            </a:r>
          </a:p>
        </p:txBody>
      </p:sp>
      <p:sp>
        <p:nvSpPr>
          <p:cNvPr id="3" name="Slide Number Placeholder 2">
            <a:extLst>
              <a:ext uri="{FF2B5EF4-FFF2-40B4-BE49-F238E27FC236}">
                <a16:creationId xmlns:a16="http://schemas.microsoft.com/office/drawing/2014/main" id="{4D488401-A371-D64A-A89A-B0AEB125734C}"/>
              </a:ext>
            </a:extLst>
          </p:cNvPr>
          <p:cNvSpPr>
            <a:spLocks noGrp="1"/>
          </p:cNvSpPr>
          <p:nvPr>
            <p:ph type="sldNum" sz="quarter" idx="10"/>
          </p:nvPr>
        </p:nvSpPr>
        <p:spPr/>
        <p:txBody>
          <a:bodyPr/>
          <a:lstStyle/>
          <a:p>
            <a:fld id="{D303D29F-C580-5C4D-AAA1-94293C4E9288}" type="slidenum">
              <a:rPr lang="en-US" smtClean="0"/>
              <a:pPr/>
              <a:t>23</a:t>
            </a:fld>
            <a:endParaRPr lang="en-US" dirty="0"/>
          </a:p>
        </p:txBody>
      </p:sp>
      <p:grpSp>
        <p:nvGrpSpPr>
          <p:cNvPr id="4" name="Group 3">
            <a:extLst>
              <a:ext uri="{FF2B5EF4-FFF2-40B4-BE49-F238E27FC236}">
                <a16:creationId xmlns:a16="http://schemas.microsoft.com/office/drawing/2014/main" id="{A6F79BED-6F9E-47EE-AABC-7793F5FAA126}"/>
              </a:ext>
              <a:ext uri="{C183D7F6-B498-43B3-948B-1728B52AA6E4}">
                <adec:decorative xmlns:adec="http://schemas.microsoft.com/office/drawing/2017/decorative" val="1"/>
              </a:ext>
            </a:extLst>
          </p:cNvPr>
          <p:cNvGrpSpPr/>
          <p:nvPr/>
        </p:nvGrpSpPr>
        <p:grpSpPr>
          <a:xfrm>
            <a:off x="990601" y="1447800"/>
            <a:ext cx="10955314" cy="5153799"/>
            <a:chOff x="990601" y="1447800"/>
            <a:chExt cx="10955314" cy="5153799"/>
          </a:xfrm>
        </p:grpSpPr>
        <p:sp>
          <p:nvSpPr>
            <p:cNvPr id="13" name="TextBox 12">
              <a:extLst>
                <a:ext uri="{FF2B5EF4-FFF2-40B4-BE49-F238E27FC236}">
                  <a16:creationId xmlns:a16="http://schemas.microsoft.com/office/drawing/2014/main" id="{E75E5BBD-C4CF-774C-8012-976F8F30B405}"/>
                </a:ext>
              </a:extLst>
            </p:cNvPr>
            <p:cNvSpPr txBox="1"/>
            <p:nvPr/>
          </p:nvSpPr>
          <p:spPr>
            <a:xfrm>
              <a:off x="990601" y="4043291"/>
              <a:ext cx="3112474" cy="830997"/>
            </a:xfrm>
            <a:prstGeom prst="rect">
              <a:avLst/>
            </a:prstGeom>
            <a:noFill/>
          </p:spPr>
          <p:txBody>
            <a:bodyPr wrap="square" rtlCol="0">
              <a:spAutoFit/>
            </a:bodyPr>
            <a:lstStyle/>
            <a:p>
              <a:r>
                <a:rPr lang="en-US" sz="2400" dirty="0"/>
                <a:t>Age-related bone loss</a:t>
              </a:r>
            </a:p>
          </p:txBody>
        </p:sp>
        <p:sp>
          <p:nvSpPr>
            <p:cNvPr id="14" name="TextBox 13" descr="diet and disease risk, diagnses with CRISPR, age-related bone loss, bionic pancreas type 1 diabetes&#10;&#10;https://www.nih.gov/sites/default/files/news-events/research-matters/2017/20171219-nihrm-fill-list.pdf &#10;">
              <a:extLst>
                <a:ext uri="{FF2B5EF4-FFF2-40B4-BE49-F238E27FC236}">
                  <a16:creationId xmlns:a16="http://schemas.microsoft.com/office/drawing/2014/main" id="{1729CC81-9CE8-EA4F-8B1A-B5251886D63F}"/>
                </a:ext>
              </a:extLst>
            </p:cNvPr>
            <p:cNvSpPr txBox="1"/>
            <p:nvPr/>
          </p:nvSpPr>
          <p:spPr>
            <a:xfrm>
              <a:off x="4876800" y="6324600"/>
              <a:ext cx="7069115" cy="276999"/>
            </a:xfrm>
            <a:prstGeom prst="rect">
              <a:avLst/>
            </a:prstGeom>
            <a:noFill/>
          </p:spPr>
          <p:txBody>
            <a:bodyPr wrap="none" rtlCol="0">
              <a:spAutoFit/>
            </a:bodyPr>
            <a:lstStyle/>
            <a:p>
              <a:r>
                <a:rPr lang="en-US" sz="1200" dirty="0">
                  <a:hlinkClick r:id="rId2"/>
                </a:rPr>
                <a:t>https://www.nih.gov/sites/default/files/news-events/research-matters/2017/20171219-nihrm-fill-list.pdf</a:t>
              </a:r>
              <a:r>
                <a:rPr lang="en-US" sz="1200" dirty="0"/>
                <a:t> </a:t>
              </a:r>
            </a:p>
          </p:txBody>
        </p:sp>
        <p:pic>
          <p:nvPicPr>
            <p:cNvPr id="12" name="Picture 11">
              <a:extLst>
                <a:ext uri="{FF2B5EF4-FFF2-40B4-BE49-F238E27FC236}">
                  <a16:creationId xmlns:a16="http://schemas.microsoft.com/office/drawing/2014/main" id="{7279D4FF-1C68-1846-9B29-5CF9ABDB5EB1}"/>
                </a:ext>
              </a:extLst>
            </p:cNvPr>
            <p:cNvPicPr>
              <a:picLocks noChangeAspect="1"/>
            </p:cNvPicPr>
            <p:nvPr/>
          </p:nvPicPr>
          <p:blipFill>
            <a:blip r:embed="rId3"/>
            <a:stretch>
              <a:fillRect/>
            </a:stretch>
          </p:blipFill>
          <p:spPr>
            <a:xfrm>
              <a:off x="3924300" y="4043291"/>
              <a:ext cx="1905000" cy="1905000"/>
            </a:xfrm>
            <a:prstGeom prst="rect">
              <a:avLst/>
            </a:prstGeom>
          </p:spPr>
        </p:pic>
        <p:sp>
          <p:nvSpPr>
            <p:cNvPr id="15" name="TextBox 14">
              <a:extLst>
                <a:ext uri="{FF2B5EF4-FFF2-40B4-BE49-F238E27FC236}">
                  <a16:creationId xmlns:a16="http://schemas.microsoft.com/office/drawing/2014/main" id="{5AFF9E97-2117-7944-A955-90524164CAE2}"/>
                </a:ext>
              </a:extLst>
            </p:cNvPr>
            <p:cNvSpPr txBox="1"/>
            <p:nvPr/>
          </p:nvSpPr>
          <p:spPr>
            <a:xfrm>
              <a:off x="990601" y="1447800"/>
              <a:ext cx="2590619" cy="830997"/>
            </a:xfrm>
            <a:prstGeom prst="rect">
              <a:avLst/>
            </a:prstGeom>
            <a:noFill/>
          </p:spPr>
          <p:txBody>
            <a:bodyPr wrap="square" rtlCol="0">
              <a:spAutoFit/>
            </a:bodyPr>
            <a:lstStyle/>
            <a:p>
              <a:r>
                <a:rPr lang="en-US" sz="2400" dirty="0"/>
                <a:t>Diet and disease risk</a:t>
              </a:r>
            </a:p>
          </p:txBody>
        </p:sp>
        <p:pic>
          <p:nvPicPr>
            <p:cNvPr id="16" name="Picture 15">
              <a:extLst>
                <a:ext uri="{FF2B5EF4-FFF2-40B4-BE49-F238E27FC236}">
                  <a16:creationId xmlns:a16="http://schemas.microsoft.com/office/drawing/2014/main" id="{57A61CED-C13A-194F-AD6B-A59AAB320C18}"/>
                </a:ext>
              </a:extLst>
            </p:cNvPr>
            <p:cNvPicPr>
              <a:picLocks noChangeAspect="1"/>
            </p:cNvPicPr>
            <p:nvPr/>
          </p:nvPicPr>
          <p:blipFill>
            <a:blip r:embed="rId4"/>
            <a:stretch>
              <a:fillRect/>
            </a:stretch>
          </p:blipFill>
          <p:spPr>
            <a:xfrm>
              <a:off x="3924300" y="1533341"/>
              <a:ext cx="1905000" cy="1905000"/>
            </a:xfrm>
            <a:prstGeom prst="rect">
              <a:avLst/>
            </a:prstGeom>
          </p:spPr>
        </p:pic>
        <p:pic>
          <p:nvPicPr>
            <p:cNvPr id="17" name="Picture 16">
              <a:extLst>
                <a:ext uri="{FF2B5EF4-FFF2-40B4-BE49-F238E27FC236}">
                  <a16:creationId xmlns:a16="http://schemas.microsoft.com/office/drawing/2014/main" id="{056D1CAF-0C7A-7A41-9638-9F1755B7AA4C}"/>
                </a:ext>
              </a:extLst>
            </p:cNvPr>
            <p:cNvPicPr>
              <a:picLocks noChangeAspect="1"/>
            </p:cNvPicPr>
            <p:nvPr/>
          </p:nvPicPr>
          <p:blipFill>
            <a:blip r:embed="rId5"/>
            <a:stretch>
              <a:fillRect/>
            </a:stretch>
          </p:blipFill>
          <p:spPr>
            <a:xfrm>
              <a:off x="8980055" y="4043291"/>
              <a:ext cx="1905000" cy="1905000"/>
            </a:xfrm>
            <a:prstGeom prst="rect">
              <a:avLst/>
            </a:prstGeom>
          </p:spPr>
        </p:pic>
        <p:sp>
          <p:nvSpPr>
            <p:cNvPr id="18" name="TextBox 17">
              <a:extLst>
                <a:ext uri="{FF2B5EF4-FFF2-40B4-BE49-F238E27FC236}">
                  <a16:creationId xmlns:a16="http://schemas.microsoft.com/office/drawing/2014/main" id="{A19795F7-B668-5D42-848C-AE5EAF2E2AED}"/>
                </a:ext>
              </a:extLst>
            </p:cNvPr>
            <p:cNvSpPr txBox="1"/>
            <p:nvPr/>
          </p:nvSpPr>
          <p:spPr>
            <a:xfrm>
              <a:off x="6478945" y="4043291"/>
              <a:ext cx="2424910" cy="830997"/>
            </a:xfrm>
            <a:prstGeom prst="rect">
              <a:avLst/>
            </a:prstGeom>
            <a:noFill/>
          </p:spPr>
          <p:txBody>
            <a:bodyPr wrap="square" rtlCol="0">
              <a:spAutoFit/>
            </a:bodyPr>
            <a:lstStyle/>
            <a:p>
              <a:r>
                <a:rPr lang="en-US" sz="2400" dirty="0"/>
                <a:t>Bionic pancreas type 1 diabetes</a:t>
              </a:r>
            </a:p>
          </p:txBody>
        </p:sp>
        <p:sp>
          <p:nvSpPr>
            <p:cNvPr id="19" name="TextBox 18">
              <a:extLst>
                <a:ext uri="{FF2B5EF4-FFF2-40B4-BE49-F238E27FC236}">
                  <a16:creationId xmlns:a16="http://schemas.microsoft.com/office/drawing/2014/main" id="{0E201AF0-FB23-1246-AA93-92B3C4F6D6C0}"/>
                </a:ext>
              </a:extLst>
            </p:cNvPr>
            <p:cNvSpPr txBox="1"/>
            <p:nvPr/>
          </p:nvSpPr>
          <p:spPr>
            <a:xfrm>
              <a:off x="6541655" y="1528691"/>
              <a:ext cx="2297545" cy="830997"/>
            </a:xfrm>
            <a:prstGeom prst="rect">
              <a:avLst/>
            </a:prstGeom>
            <a:noFill/>
          </p:spPr>
          <p:txBody>
            <a:bodyPr wrap="square" rtlCol="0">
              <a:spAutoFit/>
            </a:bodyPr>
            <a:lstStyle/>
            <a:p>
              <a:r>
                <a:rPr lang="en-US" sz="2400" dirty="0"/>
                <a:t>Diagnoses with CRISPR</a:t>
              </a:r>
            </a:p>
          </p:txBody>
        </p:sp>
        <p:pic>
          <p:nvPicPr>
            <p:cNvPr id="20" name="Picture 19">
              <a:extLst>
                <a:ext uri="{FF2B5EF4-FFF2-40B4-BE49-F238E27FC236}">
                  <a16:creationId xmlns:a16="http://schemas.microsoft.com/office/drawing/2014/main" id="{6A0B0367-0E01-734A-A6DA-B1CC4ED7FA2B}"/>
                </a:ext>
              </a:extLst>
            </p:cNvPr>
            <p:cNvPicPr>
              <a:picLocks noChangeAspect="1"/>
            </p:cNvPicPr>
            <p:nvPr/>
          </p:nvPicPr>
          <p:blipFill>
            <a:blip r:embed="rId6"/>
            <a:stretch>
              <a:fillRect/>
            </a:stretch>
          </p:blipFill>
          <p:spPr>
            <a:xfrm>
              <a:off x="8980055" y="1606393"/>
              <a:ext cx="1905000" cy="1905000"/>
            </a:xfrm>
            <a:prstGeom prst="rect">
              <a:avLst/>
            </a:prstGeom>
          </p:spPr>
        </p:pic>
      </p:grpSp>
    </p:spTree>
    <p:extLst>
      <p:ext uri="{BB962C8B-B14F-4D97-AF65-F5344CB8AC3E}">
        <p14:creationId xmlns:p14="http://schemas.microsoft.com/office/powerpoint/2010/main" val="578909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Concerns</a:t>
            </a:r>
          </a:p>
        </p:txBody>
      </p:sp>
      <p:sp>
        <p:nvSpPr>
          <p:cNvPr id="3" name="Slide Number Placeholder 2"/>
          <p:cNvSpPr>
            <a:spLocks noGrp="1"/>
          </p:cNvSpPr>
          <p:nvPr>
            <p:ph type="sldNum" sz="quarter" idx="10"/>
          </p:nvPr>
        </p:nvSpPr>
        <p:spPr/>
        <p:txBody>
          <a:bodyPr/>
          <a:lstStyle/>
          <a:p>
            <a:fld id="{D303D29F-C580-5C4D-AAA1-94293C4E9288}" type="slidenum">
              <a:rPr lang="en-US" smtClean="0"/>
              <a:pPr/>
              <a:t>24</a:t>
            </a:fld>
            <a:endParaRPr lang="en-US"/>
          </a:p>
        </p:txBody>
      </p:sp>
      <p:grpSp>
        <p:nvGrpSpPr>
          <p:cNvPr id="7" name="Group 6">
            <a:extLst>
              <a:ext uri="{FF2B5EF4-FFF2-40B4-BE49-F238E27FC236}">
                <a16:creationId xmlns:a16="http://schemas.microsoft.com/office/drawing/2014/main" id="{E64547F6-1A56-4FBC-AF7F-F2FDCE8D6DB4}"/>
              </a:ext>
              <a:ext uri="{C183D7F6-B498-43B3-948B-1728B52AA6E4}">
                <adec:decorative xmlns:adec="http://schemas.microsoft.com/office/drawing/2017/decorative" val="1"/>
              </a:ext>
            </a:extLst>
          </p:cNvPr>
          <p:cNvGrpSpPr/>
          <p:nvPr/>
        </p:nvGrpSpPr>
        <p:grpSpPr>
          <a:xfrm>
            <a:off x="1752600" y="1371600"/>
            <a:ext cx="8686800" cy="5350877"/>
            <a:chOff x="1752600" y="1371600"/>
            <a:chExt cx="8686800" cy="5350877"/>
          </a:xfrm>
        </p:grpSpPr>
        <p:pic>
          <p:nvPicPr>
            <p:cNvPr id="4" name="Picture 3">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1371600"/>
              <a:ext cx="8686800" cy="4121896"/>
            </a:xfrm>
            <a:prstGeom prst="rect">
              <a:avLst/>
            </a:prstGeom>
            <a:effectLst>
              <a:outerShdw blurRad="292100" dist="139700" dir="2700000" algn="tl" rotWithShape="0">
                <a:prstClr val="black">
                  <a:alpha val="65000"/>
                </a:prstClr>
              </a:outerShdw>
            </a:effectLst>
          </p:spPr>
        </p:pic>
        <p:sp>
          <p:nvSpPr>
            <p:cNvPr id="5" name="TextBox 4" descr="Image of the new finish line with reference Shapiro D, Vrana K.  PNAS 2015;112:9496-7&#10; "/>
            <p:cNvSpPr txBox="1">
              <a:spLocks noChangeArrowheads="1"/>
            </p:cNvSpPr>
            <p:nvPr/>
          </p:nvSpPr>
          <p:spPr bwMode="auto">
            <a:xfrm>
              <a:off x="5638801" y="6383923"/>
              <a:ext cx="4265591"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000">
                  <a:solidFill>
                    <a:schemeClr val="tx1"/>
                  </a:solidFill>
                  <a:latin typeface="Arial" pitchFamily="34" charset="0"/>
                </a:defRPr>
              </a:lvl1pPr>
              <a:lvl2pPr marL="742950" indent="-285750" eaLnBrk="0" hangingPunct="0">
                <a:defRPr sz="1000">
                  <a:solidFill>
                    <a:schemeClr val="tx1"/>
                  </a:solidFill>
                  <a:latin typeface="Arial" pitchFamily="34" charset="0"/>
                </a:defRPr>
              </a:lvl2pPr>
              <a:lvl3pPr marL="1143000" indent="-228600" eaLnBrk="0" hangingPunct="0">
                <a:defRPr sz="1000">
                  <a:solidFill>
                    <a:schemeClr val="tx1"/>
                  </a:solidFill>
                  <a:latin typeface="Arial" pitchFamily="34" charset="0"/>
                </a:defRPr>
              </a:lvl3pPr>
              <a:lvl4pPr marL="1600200" indent="-228600" eaLnBrk="0" hangingPunct="0">
                <a:defRPr sz="1000">
                  <a:solidFill>
                    <a:schemeClr val="tx1"/>
                  </a:solidFill>
                  <a:latin typeface="Arial" pitchFamily="34" charset="0"/>
                </a:defRPr>
              </a:lvl4pPr>
              <a:lvl5pPr marL="2057400" indent="-228600" eaLnBrk="0" hangingPunct="0">
                <a:defRPr sz="1000">
                  <a:solidFill>
                    <a:schemeClr val="tx1"/>
                  </a:solidFill>
                  <a:latin typeface="Arial" pitchFamily="34" charset="0"/>
                </a:defRPr>
              </a:lvl5pPr>
              <a:lvl6pPr marL="2514600" indent="-228600" eaLnBrk="0" fontAlgn="base" hangingPunct="0">
                <a:spcBef>
                  <a:spcPct val="0"/>
                </a:spcBef>
                <a:spcAft>
                  <a:spcPct val="0"/>
                </a:spcAft>
                <a:defRPr sz="1000">
                  <a:solidFill>
                    <a:schemeClr val="tx1"/>
                  </a:solidFill>
                  <a:latin typeface="Arial" pitchFamily="34" charset="0"/>
                </a:defRPr>
              </a:lvl6pPr>
              <a:lvl7pPr marL="2971800" indent="-228600" eaLnBrk="0" fontAlgn="base" hangingPunct="0">
                <a:spcBef>
                  <a:spcPct val="0"/>
                </a:spcBef>
                <a:spcAft>
                  <a:spcPct val="0"/>
                </a:spcAft>
                <a:defRPr sz="1000">
                  <a:solidFill>
                    <a:schemeClr val="tx1"/>
                  </a:solidFill>
                  <a:latin typeface="Arial" pitchFamily="34" charset="0"/>
                </a:defRPr>
              </a:lvl7pPr>
              <a:lvl8pPr marL="3429000" indent="-228600" eaLnBrk="0" fontAlgn="base" hangingPunct="0">
                <a:spcBef>
                  <a:spcPct val="0"/>
                </a:spcBef>
                <a:spcAft>
                  <a:spcPct val="0"/>
                </a:spcAft>
                <a:defRPr sz="1000">
                  <a:solidFill>
                    <a:schemeClr val="tx1"/>
                  </a:solidFill>
                  <a:latin typeface="Arial" pitchFamily="34" charset="0"/>
                </a:defRPr>
              </a:lvl8pPr>
              <a:lvl9pPr marL="3886200" indent="-228600" eaLnBrk="0" fontAlgn="base" hangingPunct="0">
                <a:spcBef>
                  <a:spcPct val="0"/>
                </a:spcBef>
                <a:spcAft>
                  <a:spcPct val="0"/>
                </a:spcAft>
                <a:defRPr sz="1000">
                  <a:solidFill>
                    <a:schemeClr val="tx1"/>
                  </a:solidFill>
                  <a:latin typeface="Arial" pitchFamily="34" charset="0"/>
                </a:defRPr>
              </a:lvl9pPr>
            </a:lstStyle>
            <a:p>
              <a:pPr eaLnBrk="1" hangingPunct="1"/>
              <a:r>
                <a:rPr lang="en-US" sz="1600" dirty="0">
                  <a:ea typeface="MS PGothic" pitchFamily="34" charset="-128"/>
                </a:rPr>
                <a:t>Shapiro D, </a:t>
              </a:r>
              <a:r>
                <a:rPr lang="en-US" sz="1600" dirty="0" err="1">
                  <a:ea typeface="MS PGothic" pitchFamily="34" charset="-128"/>
                </a:rPr>
                <a:t>Vrana</a:t>
              </a:r>
              <a:r>
                <a:rPr lang="en-US" sz="1600" dirty="0">
                  <a:ea typeface="MS PGothic" pitchFamily="34" charset="-128"/>
                </a:rPr>
                <a:t> K.  PNAS 2015;112:9496-7</a:t>
              </a:r>
            </a:p>
          </p:txBody>
        </p:sp>
        <p:sp>
          <p:nvSpPr>
            <p:cNvPr id="6" name="TextBox 5"/>
            <p:cNvSpPr txBox="1"/>
            <p:nvPr/>
          </p:nvSpPr>
          <p:spPr>
            <a:xfrm>
              <a:off x="2286000" y="2209800"/>
              <a:ext cx="6349815" cy="1569660"/>
            </a:xfrm>
            <a:prstGeom prst="rect">
              <a:avLst/>
            </a:prstGeom>
            <a:noFill/>
          </p:spPr>
          <p:txBody>
            <a:bodyPr wrap="none" rtlCol="0">
              <a:spAutoFit/>
            </a:bodyPr>
            <a:lstStyle/>
            <a:p>
              <a:r>
                <a:rPr lang="en-US" sz="3200" b="1" dirty="0"/>
                <a:t>Money				</a:t>
              </a:r>
              <a:r>
                <a:rPr lang="en-US" sz="3200" b="1" i="1" dirty="0"/>
                <a:t>Science</a:t>
              </a:r>
            </a:p>
            <a:p>
              <a:endParaRPr lang="en-US" sz="3200" b="1" dirty="0"/>
            </a:p>
            <a:p>
              <a:r>
                <a:rPr lang="en-US" sz="3200" b="1" i="1" dirty="0"/>
                <a:t>People</a:t>
              </a:r>
            </a:p>
          </p:txBody>
        </p:sp>
      </p:grpSp>
    </p:spTree>
    <p:extLst>
      <p:ext uri="{BB962C8B-B14F-4D97-AF65-F5344CB8AC3E}">
        <p14:creationId xmlns:p14="http://schemas.microsoft.com/office/powerpoint/2010/main" val="29725068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18FE7-29B9-C346-A2CB-C34F74D850CE}"/>
              </a:ext>
            </a:extLst>
          </p:cNvPr>
          <p:cNvSpPr>
            <a:spLocks noGrp="1"/>
          </p:cNvSpPr>
          <p:nvPr>
            <p:ph type="title"/>
          </p:nvPr>
        </p:nvSpPr>
        <p:spPr/>
        <p:txBody>
          <a:bodyPr/>
          <a:lstStyle/>
          <a:p>
            <a:r>
              <a:rPr lang="en-US" dirty="0"/>
              <a:t>Dealing with COVID-19</a:t>
            </a:r>
          </a:p>
        </p:txBody>
      </p:sp>
      <p:sp>
        <p:nvSpPr>
          <p:cNvPr id="3" name="Slide Number Placeholder 2">
            <a:extLst>
              <a:ext uri="{FF2B5EF4-FFF2-40B4-BE49-F238E27FC236}">
                <a16:creationId xmlns:a16="http://schemas.microsoft.com/office/drawing/2014/main" id="{66F8DE5B-A059-B340-A19F-38A52C656C4D}"/>
              </a:ext>
            </a:extLst>
          </p:cNvPr>
          <p:cNvSpPr>
            <a:spLocks noGrp="1"/>
          </p:cNvSpPr>
          <p:nvPr>
            <p:ph type="sldNum" sz="quarter" idx="10"/>
          </p:nvPr>
        </p:nvSpPr>
        <p:spPr/>
        <p:txBody>
          <a:bodyPr/>
          <a:lstStyle/>
          <a:p>
            <a:fld id="{D303D29F-C580-5C4D-AAA1-94293C4E9288}" type="slidenum">
              <a:rPr lang="en-US" smtClean="0"/>
              <a:pPr/>
              <a:t>25</a:t>
            </a:fld>
            <a:endParaRPr lang="en-US" dirty="0"/>
          </a:p>
        </p:txBody>
      </p:sp>
      <p:pic>
        <p:nvPicPr>
          <p:cNvPr id="5" name="Picture 4">
            <a:extLst>
              <a:ext uri="{FF2B5EF4-FFF2-40B4-BE49-F238E27FC236}">
                <a16:creationId xmlns:a16="http://schemas.microsoft.com/office/drawing/2014/main" id="{27412516-FB38-CC4E-8BD5-009966345B5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09600" y="1085604"/>
            <a:ext cx="10972800" cy="4922596"/>
          </a:xfrm>
          <a:prstGeom prst="rect">
            <a:avLst/>
          </a:prstGeom>
        </p:spPr>
      </p:pic>
      <p:sp>
        <p:nvSpPr>
          <p:cNvPr id="6" name="TextBox 5" descr="Image of website on COVID-19 info for applicants and recipients of NIH funding. &#10;&#10;https://grants.nih.gov/policy/natural-disasters/corona-virus.htm &#10;&#10;">
            <a:extLst>
              <a:ext uri="{FF2B5EF4-FFF2-40B4-BE49-F238E27FC236}">
                <a16:creationId xmlns:a16="http://schemas.microsoft.com/office/drawing/2014/main" id="{4A1C3BE7-2A3F-1049-8952-DFC84E6B5D92}"/>
              </a:ext>
            </a:extLst>
          </p:cNvPr>
          <p:cNvSpPr txBox="1"/>
          <p:nvPr/>
        </p:nvSpPr>
        <p:spPr>
          <a:xfrm>
            <a:off x="4985722" y="6245347"/>
            <a:ext cx="6596678" cy="369332"/>
          </a:xfrm>
          <a:prstGeom prst="rect">
            <a:avLst/>
          </a:prstGeom>
          <a:noFill/>
        </p:spPr>
        <p:txBody>
          <a:bodyPr wrap="none" rtlCol="0">
            <a:spAutoFit/>
          </a:bodyPr>
          <a:lstStyle/>
          <a:p>
            <a:r>
              <a:rPr lang="en-US" dirty="0">
                <a:hlinkClick r:id="rId3"/>
              </a:rPr>
              <a:t>https://grants.nih.gov/policy/natural-disasters/corona-virus.htm</a:t>
            </a:r>
            <a:r>
              <a:rPr lang="en-US" dirty="0"/>
              <a:t> </a:t>
            </a:r>
          </a:p>
        </p:txBody>
      </p:sp>
    </p:spTree>
    <p:extLst>
      <p:ext uri="{BB962C8B-B14F-4D97-AF65-F5344CB8AC3E}">
        <p14:creationId xmlns:p14="http://schemas.microsoft.com/office/powerpoint/2010/main" val="20717698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40324-127D-E145-A513-1BF73FEDBC66}"/>
              </a:ext>
            </a:extLst>
          </p:cNvPr>
          <p:cNvSpPr>
            <a:spLocks noGrp="1"/>
          </p:cNvSpPr>
          <p:nvPr>
            <p:ph type="title"/>
          </p:nvPr>
        </p:nvSpPr>
        <p:spPr/>
        <p:txBody>
          <a:bodyPr/>
          <a:lstStyle/>
          <a:p>
            <a:r>
              <a:rPr lang="en-US" dirty="0"/>
              <a:t>Serious Concerns in Extramural Biomedical Research</a:t>
            </a:r>
          </a:p>
        </p:txBody>
      </p:sp>
      <p:sp>
        <p:nvSpPr>
          <p:cNvPr id="3" name="Slide Number Placeholder 2">
            <a:extLst>
              <a:ext uri="{FF2B5EF4-FFF2-40B4-BE49-F238E27FC236}">
                <a16:creationId xmlns:a16="http://schemas.microsoft.com/office/drawing/2014/main" id="{82D19E9F-7CCA-E24F-8374-EC67113C272C}"/>
              </a:ext>
            </a:extLst>
          </p:cNvPr>
          <p:cNvSpPr>
            <a:spLocks noGrp="1"/>
          </p:cNvSpPr>
          <p:nvPr>
            <p:ph type="sldNum" sz="quarter" idx="10"/>
          </p:nvPr>
        </p:nvSpPr>
        <p:spPr/>
        <p:txBody>
          <a:bodyPr/>
          <a:lstStyle/>
          <a:p>
            <a:fld id="{D303D29F-C580-5C4D-AAA1-94293C4E9288}" type="slidenum">
              <a:rPr lang="en-US" smtClean="0"/>
              <a:pPr/>
              <a:t>26</a:t>
            </a:fld>
            <a:endParaRPr lang="en-US" dirty="0"/>
          </a:p>
        </p:txBody>
      </p:sp>
      <p:sp>
        <p:nvSpPr>
          <p:cNvPr id="11" name="TextBox 10">
            <a:extLst>
              <a:ext uri="{FF2B5EF4-FFF2-40B4-BE49-F238E27FC236}">
                <a16:creationId xmlns:a16="http://schemas.microsoft.com/office/drawing/2014/main" id="{6FE47BFE-E585-7D41-95C3-4B0AF2618AA8}"/>
              </a:ext>
            </a:extLst>
          </p:cNvPr>
          <p:cNvSpPr txBox="1"/>
          <p:nvPr/>
        </p:nvSpPr>
        <p:spPr>
          <a:xfrm>
            <a:off x="8134414" y="5867835"/>
            <a:ext cx="4057586" cy="369332"/>
          </a:xfrm>
          <a:prstGeom prst="rect">
            <a:avLst/>
          </a:prstGeom>
          <a:noFill/>
        </p:spPr>
        <p:txBody>
          <a:bodyPr wrap="none" rtlCol="0">
            <a:spAutoFit/>
          </a:bodyPr>
          <a:lstStyle/>
          <a:p>
            <a:r>
              <a:rPr lang="en-US" dirty="0" err="1"/>
              <a:t>Jagsi</a:t>
            </a:r>
            <a:r>
              <a:rPr lang="en-US" dirty="0"/>
              <a:t> R et al.  JAMA 2016;315:2120-1</a:t>
            </a:r>
          </a:p>
        </p:txBody>
      </p:sp>
      <p:grpSp>
        <p:nvGrpSpPr>
          <p:cNvPr id="6" name="Group 5" descr="Image of JAMA letter, &quot;30% of women experienced harassment&quot;  Sexual harassment and discrimination experiences of academic medical faculty">
            <a:extLst>
              <a:ext uri="{FF2B5EF4-FFF2-40B4-BE49-F238E27FC236}">
                <a16:creationId xmlns:a16="http://schemas.microsoft.com/office/drawing/2014/main" id="{4347F094-1579-41C1-BB6E-EFF88CA3C05B}"/>
              </a:ext>
            </a:extLst>
          </p:cNvPr>
          <p:cNvGrpSpPr/>
          <p:nvPr/>
        </p:nvGrpSpPr>
        <p:grpSpPr>
          <a:xfrm>
            <a:off x="417830" y="1023381"/>
            <a:ext cx="11640287" cy="5599807"/>
            <a:chOff x="417830" y="1023381"/>
            <a:chExt cx="11640287" cy="5599807"/>
          </a:xfrm>
        </p:grpSpPr>
        <p:pic>
          <p:nvPicPr>
            <p:cNvPr id="5" name="Picture 4">
              <a:extLst>
                <a:ext uri="{FF2B5EF4-FFF2-40B4-BE49-F238E27FC236}">
                  <a16:creationId xmlns:a16="http://schemas.microsoft.com/office/drawing/2014/main" id="{6B76F098-6517-E846-9654-1A29EC20DD40}"/>
                </a:ext>
              </a:extLst>
            </p:cNvPr>
            <p:cNvPicPr>
              <a:picLocks noChangeAspect="1"/>
            </p:cNvPicPr>
            <p:nvPr/>
          </p:nvPicPr>
          <p:blipFill>
            <a:blip r:embed="rId2"/>
            <a:stretch>
              <a:fillRect/>
            </a:stretch>
          </p:blipFill>
          <p:spPr>
            <a:xfrm>
              <a:off x="417830" y="1023381"/>
              <a:ext cx="7640320" cy="5151818"/>
            </a:xfrm>
            <a:prstGeom prst="rect">
              <a:avLst/>
            </a:prstGeom>
          </p:spPr>
        </p:pic>
        <p:pic>
          <p:nvPicPr>
            <p:cNvPr id="7" name="Picture 6">
              <a:extLst>
                <a:ext uri="{FF2B5EF4-FFF2-40B4-BE49-F238E27FC236}">
                  <a16:creationId xmlns:a16="http://schemas.microsoft.com/office/drawing/2014/main" id="{1EE2CFEE-7B81-B644-9073-A9C1CCE500E4}"/>
                </a:ext>
              </a:extLst>
            </p:cNvPr>
            <p:cNvPicPr>
              <a:picLocks noChangeAspect="1"/>
            </p:cNvPicPr>
            <p:nvPr/>
          </p:nvPicPr>
          <p:blipFill>
            <a:blip r:embed="rId3"/>
            <a:stretch>
              <a:fillRect/>
            </a:stretch>
          </p:blipFill>
          <p:spPr>
            <a:xfrm>
              <a:off x="8507730" y="1220470"/>
              <a:ext cx="3086100" cy="1193800"/>
            </a:xfrm>
            <a:prstGeom prst="rect">
              <a:avLst/>
            </a:prstGeom>
          </p:spPr>
        </p:pic>
        <p:pic>
          <p:nvPicPr>
            <p:cNvPr id="10" name="Picture 9">
              <a:extLst>
                <a:ext uri="{FF2B5EF4-FFF2-40B4-BE49-F238E27FC236}">
                  <a16:creationId xmlns:a16="http://schemas.microsoft.com/office/drawing/2014/main" id="{4337F818-C446-B341-8F2E-F7D64AC87FAE}"/>
                </a:ext>
              </a:extLst>
            </p:cNvPr>
            <p:cNvPicPr>
              <a:picLocks noChangeAspect="1"/>
            </p:cNvPicPr>
            <p:nvPr/>
          </p:nvPicPr>
          <p:blipFill>
            <a:blip r:embed="rId4"/>
            <a:stretch>
              <a:fillRect/>
            </a:stretch>
          </p:blipFill>
          <p:spPr>
            <a:xfrm>
              <a:off x="8901430" y="2654300"/>
              <a:ext cx="2298700" cy="3035300"/>
            </a:xfrm>
            <a:prstGeom prst="rect">
              <a:avLst/>
            </a:prstGeom>
          </p:spPr>
        </p:pic>
        <p:sp>
          <p:nvSpPr>
            <p:cNvPr id="12" name="TextBox 11">
              <a:extLst>
                <a:ext uri="{FF2B5EF4-FFF2-40B4-BE49-F238E27FC236}">
                  <a16:creationId xmlns:a16="http://schemas.microsoft.com/office/drawing/2014/main" id="{6CA01BD4-4EE1-5E4C-B047-60177CDB0C4F}"/>
                </a:ext>
              </a:extLst>
            </p:cNvPr>
            <p:cNvSpPr txBox="1"/>
            <p:nvPr/>
          </p:nvSpPr>
          <p:spPr>
            <a:xfrm>
              <a:off x="8268297" y="6376967"/>
              <a:ext cx="3789820" cy="246221"/>
            </a:xfrm>
            <a:prstGeom prst="rect">
              <a:avLst/>
            </a:prstGeom>
            <a:noFill/>
          </p:spPr>
          <p:txBody>
            <a:bodyPr wrap="none" rtlCol="0">
              <a:spAutoFit/>
            </a:bodyPr>
            <a:lstStyle/>
            <a:p>
              <a:r>
                <a:rPr lang="en-US" sz="1000" dirty="0">
                  <a:hlinkClick r:id="rId5"/>
                </a:rPr>
                <a:t>http://cansort.med.umich.edu/our-team/reshma-jagsi-md-d-phil/</a:t>
              </a:r>
              <a:r>
                <a:rPr lang="en-US" sz="1000" dirty="0"/>
                <a:t> </a:t>
              </a:r>
            </a:p>
          </p:txBody>
        </p:sp>
        <p:sp>
          <p:nvSpPr>
            <p:cNvPr id="4" name="TextBox 3">
              <a:extLst>
                <a:ext uri="{FF2B5EF4-FFF2-40B4-BE49-F238E27FC236}">
                  <a16:creationId xmlns:a16="http://schemas.microsoft.com/office/drawing/2014/main" id="{110CC843-FB82-1448-8463-CAFC0B3EBD3B}"/>
                </a:ext>
              </a:extLst>
            </p:cNvPr>
            <p:cNvSpPr txBox="1"/>
            <p:nvPr/>
          </p:nvSpPr>
          <p:spPr>
            <a:xfrm>
              <a:off x="417830" y="2598683"/>
              <a:ext cx="8417689" cy="646331"/>
            </a:xfrm>
            <a:prstGeom prst="rect">
              <a:avLst/>
            </a:prstGeom>
            <a:noFill/>
          </p:spPr>
          <p:txBody>
            <a:bodyPr wrap="none" rtlCol="0">
              <a:spAutoFit/>
            </a:bodyPr>
            <a:lstStyle/>
            <a:p>
              <a:r>
                <a:rPr lang="en-US" sz="3600" dirty="0"/>
                <a:t>30% of women experienced harassment</a:t>
              </a:r>
            </a:p>
          </p:txBody>
        </p:sp>
      </p:grpSp>
    </p:spTree>
    <p:extLst>
      <p:ext uri="{BB962C8B-B14F-4D97-AF65-F5344CB8AC3E}">
        <p14:creationId xmlns:p14="http://schemas.microsoft.com/office/powerpoint/2010/main" val="34798648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2F96E-67BF-4745-9A00-E76200F17689}"/>
              </a:ext>
            </a:extLst>
          </p:cNvPr>
          <p:cNvSpPr>
            <a:spLocks noGrp="1"/>
          </p:cNvSpPr>
          <p:nvPr>
            <p:ph type="title"/>
          </p:nvPr>
        </p:nvSpPr>
        <p:spPr/>
        <p:txBody>
          <a:bodyPr/>
          <a:lstStyle/>
          <a:p>
            <a:r>
              <a:rPr lang="en-US" dirty="0"/>
              <a:t>What are the Determinants?</a:t>
            </a:r>
          </a:p>
        </p:txBody>
      </p:sp>
      <p:sp>
        <p:nvSpPr>
          <p:cNvPr id="4" name="Slide Number Placeholder 3">
            <a:extLst>
              <a:ext uri="{FF2B5EF4-FFF2-40B4-BE49-F238E27FC236}">
                <a16:creationId xmlns:a16="http://schemas.microsoft.com/office/drawing/2014/main" id="{B32ADC1B-445F-954E-B89C-C5A2F331FA20}"/>
              </a:ext>
            </a:extLst>
          </p:cNvPr>
          <p:cNvSpPr>
            <a:spLocks noGrp="1"/>
          </p:cNvSpPr>
          <p:nvPr>
            <p:ph type="sldNum" sz="quarter" idx="10"/>
          </p:nvPr>
        </p:nvSpPr>
        <p:spPr/>
        <p:txBody>
          <a:bodyPr/>
          <a:lstStyle/>
          <a:p>
            <a:fld id="{60583324-AE1C-3546-A724-4BA4670D7901}" type="slidenum">
              <a:rPr lang="en-US" smtClean="0"/>
              <a:pPr/>
              <a:t>27</a:t>
            </a:fld>
            <a:endParaRPr lang="en-US" dirty="0"/>
          </a:p>
        </p:txBody>
      </p:sp>
      <p:pic>
        <p:nvPicPr>
          <p:cNvPr id="6" name="Picture 5" descr="image of consensus study report on Sexual Harassment of Women ">
            <a:extLst>
              <a:ext uri="{FF2B5EF4-FFF2-40B4-BE49-F238E27FC236}">
                <a16:creationId xmlns:a16="http://schemas.microsoft.com/office/drawing/2014/main" id="{31992BA3-375C-8B4E-9C8E-FE4B2407A19A}"/>
              </a:ext>
            </a:extLst>
          </p:cNvPr>
          <p:cNvPicPr>
            <a:picLocks noChangeAspect="1"/>
          </p:cNvPicPr>
          <p:nvPr/>
        </p:nvPicPr>
        <p:blipFill>
          <a:blip r:embed="rId2"/>
          <a:stretch>
            <a:fillRect/>
          </a:stretch>
        </p:blipFill>
        <p:spPr>
          <a:xfrm>
            <a:off x="1014714" y="1254532"/>
            <a:ext cx="3124200" cy="4686300"/>
          </a:xfrm>
          <a:prstGeom prst="rect">
            <a:avLst/>
          </a:prstGeom>
        </p:spPr>
      </p:pic>
      <p:sp>
        <p:nvSpPr>
          <p:cNvPr id="7" name="TextBox 6">
            <a:extLst>
              <a:ext uri="{FF2B5EF4-FFF2-40B4-BE49-F238E27FC236}">
                <a16:creationId xmlns:a16="http://schemas.microsoft.com/office/drawing/2014/main" id="{17695F40-6668-D84D-A4B7-81D1B552605A}"/>
              </a:ext>
            </a:extLst>
          </p:cNvPr>
          <p:cNvSpPr txBox="1"/>
          <p:nvPr/>
        </p:nvSpPr>
        <p:spPr>
          <a:xfrm>
            <a:off x="4472247" y="1948453"/>
            <a:ext cx="7315925" cy="3416320"/>
          </a:xfrm>
          <a:prstGeom prst="rect">
            <a:avLst/>
          </a:prstGeom>
          <a:noFill/>
        </p:spPr>
        <p:txBody>
          <a:bodyPr wrap="square" rtlCol="0">
            <a:spAutoFit/>
          </a:bodyPr>
          <a:lstStyle/>
          <a:p>
            <a:r>
              <a:rPr lang="en-US" sz="2400" dirty="0"/>
              <a:t>“The characteristics … most associated with higher rates … are (a) </a:t>
            </a:r>
            <a:r>
              <a:rPr lang="en-US" sz="2400" b="1" dirty="0"/>
              <a:t>male dominated gender ratios and leadership</a:t>
            </a:r>
            <a:r>
              <a:rPr lang="en-US" sz="2400" dirty="0"/>
              <a:t> and (b) an </a:t>
            </a:r>
            <a:r>
              <a:rPr lang="en-US" sz="2400" b="1" dirty="0"/>
              <a:t>organizational climate …</a:t>
            </a:r>
            <a:r>
              <a:rPr lang="en-US" sz="2400" dirty="0"/>
              <a:t>”</a:t>
            </a:r>
          </a:p>
          <a:p>
            <a:endParaRPr lang="en-US" sz="2400" dirty="0"/>
          </a:p>
          <a:p>
            <a:r>
              <a:rPr lang="en-US" sz="2400" dirty="0"/>
              <a:t>“Organizational climate is, by far, the greatest predictor …”: risks of complaining, lack of sanctions, sense that complaints not taken seriously.</a:t>
            </a:r>
          </a:p>
          <a:p>
            <a:endParaRPr lang="en-US" sz="2400" dirty="0"/>
          </a:p>
          <a:p>
            <a:r>
              <a:rPr lang="en-US" sz="2400" dirty="0"/>
              <a:t>Might extramural NIH practices be affecting these?</a:t>
            </a:r>
          </a:p>
        </p:txBody>
      </p:sp>
      <p:sp>
        <p:nvSpPr>
          <p:cNvPr id="5" name="Rectangle 4" descr="http://sites.nationalacademies.org/shstudy/index.htm &#10;">
            <a:extLst>
              <a:ext uri="{FF2B5EF4-FFF2-40B4-BE49-F238E27FC236}">
                <a16:creationId xmlns:a16="http://schemas.microsoft.com/office/drawing/2014/main" id="{F58EB76A-9FCE-5546-8F32-398A1043151A}"/>
              </a:ext>
            </a:extLst>
          </p:cNvPr>
          <p:cNvSpPr/>
          <p:nvPr/>
        </p:nvSpPr>
        <p:spPr>
          <a:xfrm>
            <a:off x="5732492" y="5916118"/>
            <a:ext cx="5609228" cy="369332"/>
          </a:xfrm>
          <a:prstGeom prst="rect">
            <a:avLst/>
          </a:prstGeom>
        </p:spPr>
        <p:txBody>
          <a:bodyPr wrap="none">
            <a:spAutoFit/>
          </a:bodyPr>
          <a:lstStyle/>
          <a:p>
            <a:r>
              <a:rPr lang="en-US" dirty="0">
                <a:hlinkClick r:id="rId3"/>
              </a:rPr>
              <a:t>http://sites.nationalacademies.org/shstudy/index.htm</a:t>
            </a:r>
            <a:r>
              <a:rPr lang="en-US" dirty="0"/>
              <a:t> </a:t>
            </a:r>
          </a:p>
        </p:txBody>
      </p:sp>
    </p:spTree>
    <p:extLst>
      <p:ext uri="{BB962C8B-B14F-4D97-AF65-F5344CB8AC3E}">
        <p14:creationId xmlns:p14="http://schemas.microsoft.com/office/powerpoint/2010/main" val="8647849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363BA-C41A-DC40-AC68-39DA4DAC3040}"/>
              </a:ext>
            </a:extLst>
          </p:cNvPr>
          <p:cNvSpPr>
            <a:spLocks noGrp="1"/>
          </p:cNvSpPr>
          <p:nvPr>
            <p:ph type="title"/>
          </p:nvPr>
        </p:nvSpPr>
        <p:spPr/>
        <p:txBody>
          <a:bodyPr/>
          <a:lstStyle/>
          <a:p>
            <a:r>
              <a:rPr lang="en-US" dirty="0"/>
              <a:t>Highest Priority</a:t>
            </a:r>
          </a:p>
        </p:txBody>
      </p:sp>
      <p:sp>
        <p:nvSpPr>
          <p:cNvPr id="3" name="Slide Number Placeholder 2">
            <a:extLst>
              <a:ext uri="{FF2B5EF4-FFF2-40B4-BE49-F238E27FC236}">
                <a16:creationId xmlns:a16="http://schemas.microsoft.com/office/drawing/2014/main" id="{57925F36-4DD9-2346-81E1-B91036293EA7}"/>
              </a:ext>
            </a:extLst>
          </p:cNvPr>
          <p:cNvSpPr>
            <a:spLocks noGrp="1"/>
          </p:cNvSpPr>
          <p:nvPr>
            <p:ph type="sldNum" sz="quarter" idx="10"/>
          </p:nvPr>
        </p:nvSpPr>
        <p:spPr/>
        <p:txBody>
          <a:bodyPr/>
          <a:lstStyle/>
          <a:p>
            <a:fld id="{D303D29F-C580-5C4D-AAA1-94293C4E9288}" type="slidenum">
              <a:rPr lang="en-US" smtClean="0"/>
              <a:pPr/>
              <a:t>28</a:t>
            </a:fld>
            <a:endParaRPr lang="en-US" dirty="0"/>
          </a:p>
        </p:txBody>
      </p:sp>
      <p:pic>
        <p:nvPicPr>
          <p:cNvPr id="5" name="Picture 4" descr="image of working group report to the advisory committee to the =nih director: changing the culture to end seual harassment. Dec 2019">
            <a:extLst>
              <a:ext uri="{FF2B5EF4-FFF2-40B4-BE49-F238E27FC236}">
                <a16:creationId xmlns:a16="http://schemas.microsoft.com/office/drawing/2014/main" id="{8B50D51C-DE42-7B47-8255-C75056CD199D}"/>
              </a:ext>
            </a:extLst>
          </p:cNvPr>
          <p:cNvPicPr>
            <a:picLocks noChangeAspect="1"/>
          </p:cNvPicPr>
          <p:nvPr/>
        </p:nvPicPr>
        <p:blipFill>
          <a:blip r:embed="rId2"/>
          <a:stretch>
            <a:fillRect/>
          </a:stretch>
        </p:blipFill>
        <p:spPr>
          <a:xfrm>
            <a:off x="571500" y="1143000"/>
            <a:ext cx="11049000" cy="4921982"/>
          </a:xfrm>
          <a:prstGeom prst="rect">
            <a:avLst/>
          </a:prstGeom>
        </p:spPr>
      </p:pic>
      <p:sp>
        <p:nvSpPr>
          <p:cNvPr id="6" name="Rectangle 5" descr="https://www.acd.od.nih.gov/documents/presentations/12122019ChangingCulture_Report.pdf &#10;">
            <a:extLst>
              <a:ext uri="{FF2B5EF4-FFF2-40B4-BE49-F238E27FC236}">
                <a16:creationId xmlns:a16="http://schemas.microsoft.com/office/drawing/2014/main" id="{13B9DD68-1347-474B-9564-44DED5D2F832}"/>
              </a:ext>
            </a:extLst>
          </p:cNvPr>
          <p:cNvSpPr/>
          <p:nvPr/>
        </p:nvSpPr>
        <p:spPr>
          <a:xfrm>
            <a:off x="4343400" y="6321508"/>
            <a:ext cx="7086600" cy="276999"/>
          </a:xfrm>
          <a:prstGeom prst="rect">
            <a:avLst/>
          </a:prstGeom>
        </p:spPr>
        <p:txBody>
          <a:bodyPr wrap="square">
            <a:spAutoFit/>
          </a:bodyPr>
          <a:lstStyle/>
          <a:p>
            <a:r>
              <a:rPr lang="en-US" sz="1200" dirty="0">
                <a:hlinkClick r:id="rId3"/>
              </a:rPr>
              <a:t>https://www.acd.od.nih.gov/documents/presentations/12122019ChangingCulture_Report.pdf</a:t>
            </a:r>
            <a:r>
              <a:rPr lang="en-US" sz="1200" dirty="0"/>
              <a:t> </a:t>
            </a:r>
          </a:p>
        </p:txBody>
      </p:sp>
    </p:spTree>
    <p:extLst>
      <p:ext uri="{BB962C8B-B14F-4D97-AF65-F5344CB8AC3E}">
        <p14:creationId xmlns:p14="http://schemas.microsoft.com/office/powerpoint/2010/main" val="20003774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AABE0-AC36-644A-95DB-02A0E9AE7D4D}"/>
              </a:ext>
            </a:extLst>
          </p:cNvPr>
          <p:cNvSpPr>
            <a:spLocks noGrp="1"/>
          </p:cNvSpPr>
          <p:nvPr>
            <p:ph type="title"/>
          </p:nvPr>
        </p:nvSpPr>
        <p:spPr/>
        <p:txBody>
          <a:bodyPr/>
          <a:lstStyle/>
          <a:p>
            <a:r>
              <a:rPr lang="en-US" dirty="0"/>
              <a:t>NIH Expectations</a:t>
            </a:r>
          </a:p>
        </p:txBody>
      </p:sp>
      <p:sp>
        <p:nvSpPr>
          <p:cNvPr id="3" name="Content Placeholder 2">
            <a:extLst>
              <a:ext uri="{FF2B5EF4-FFF2-40B4-BE49-F238E27FC236}">
                <a16:creationId xmlns:a16="http://schemas.microsoft.com/office/drawing/2014/main" id="{4915829E-36A8-1848-94FB-9F8BD845F47B}"/>
              </a:ext>
            </a:extLst>
          </p:cNvPr>
          <p:cNvSpPr>
            <a:spLocks noGrp="1"/>
          </p:cNvSpPr>
          <p:nvPr>
            <p:ph idx="1"/>
          </p:nvPr>
        </p:nvSpPr>
        <p:spPr>
          <a:xfrm>
            <a:off x="609600" y="2102392"/>
            <a:ext cx="11201400" cy="2653217"/>
          </a:xfrm>
        </p:spPr>
        <p:txBody>
          <a:bodyPr/>
          <a:lstStyle/>
          <a:p>
            <a:pPr marL="0" indent="0">
              <a:buNone/>
            </a:pPr>
            <a:r>
              <a:rPr lang="en-US" sz="4000" dirty="0"/>
              <a:t>“NIH recipients are expected to provide safe and healthful working conditions for their employees and foster work environments conducive to high-quality research.”</a:t>
            </a:r>
            <a:br>
              <a:rPr lang="en-US" sz="4000" dirty="0"/>
            </a:br>
            <a:endParaRPr lang="en-US" sz="4000" dirty="0"/>
          </a:p>
        </p:txBody>
      </p:sp>
      <p:sp>
        <p:nvSpPr>
          <p:cNvPr id="4" name="Slide Number Placeholder 3">
            <a:extLst>
              <a:ext uri="{FF2B5EF4-FFF2-40B4-BE49-F238E27FC236}">
                <a16:creationId xmlns:a16="http://schemas.microsoft.com/office/drawing/2014/main" id="{91A24C68-25F5-2C47-B160-C5C2AC281C4B}"/>
              </a:ext>
            </a:extLst>
          </p:cNvPr>
          <p:cNvSpPr>
            <a:spLocks noGrp="1"/>
          </p:cNvSpPr>
          <p:nvPr>
            <p:ph type="sldNum" sz="quarter" idx="10"/>
          </p:nvPr>
        </p:nvSpPr>
        <p:spPr/>
        <p:txBody>
          <a:bodyPr/>
          <a:lstStyle/>
          <a:p>
            <a:fld id="{60583324-AE1C-3546-A724-4BA4670D7901}" type="slidenum">
              <a:rPr lang="en-US" smtClean="0"/>
              <a:pPr/>
              <a:t>29</a:t>
            </a:fld>
            <a:endParaRPr lang="en-US" dirty="0"/>
          </a:p>
        </p:txBody>
      </p:sp>
      <p:sp>
        <p:nvSpPr>
          <p:cNvPr id="5" name="TextBox 4" descr="NIH GPS 2019&#10;">
            <a:extLst>
              <a:ext uri="{FF2B5EF4-FFF2-40B4-BE49-F238E27FC236}">
                <a16:creationId xmlns:a16="http://schemas.microsoft.com/office/drawing/2014/main" id="{3AF71AF8-7CC8-3149-8F63-92D8D0152DBC}"/>
              </a:ext>
            </a:extLst>
          </p:cNvPr>
          <p:cNvSpPr txBox="1"/>
          <p:nvPr/>
        </p:nvSpPr>
        <p:spPr>
          <a:xfrm>
            <a:off x="8229600" y="6017342"/>
            <a:ext cx="1710725" cy="369332"/>
          </a:xfrm>
          <a:prstGeom prst="rect">
            <a:avLst/>
          </a:prstGeom>
          <a:noFill/>
        </p:spPr>
        <p:txBody>
          <a:bodyPr wrap="none" rtlCol="0">
            <a:spAutoFit/>
          </a:bodyPr>
          <a:lstStyle/>
          <a:p>
            <a:r>
              <a:rPr lang="en-US" dirty="0"/>
              <a:t>NIH GPS 2019</a:t>
            </a:r>
          </a:p>
        </p:txBody>
      </p:sp>
    </p:spTree>
    <p:extLst>
      <p:ext uri="{BB962C8B-B14F-4D97-AF65-F5344CB8AC3E}">
        <p14:creationId xmlns:p14="http://schemas.microsoft.com/office/powerpoint/2010/main" val="37649595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Should Our Story Be?</a:t>
            </a:r>
          </a:p>
        </p:txBody>
      </p:sp>
      <p:sp>
        <p:nvSpPr>
          <p:cNvPr id="3" name="Slide Number Placeholder 2"/>
          <p:cNvSpPr>
            <a:spLocks noGrp="1"/>
          </p:cNvSpPr>
          <p:nvPr>
            <p:ph type="sldNum" sz="quarter" idx="10"/>
          </p:nvPr>
        </p:nvSpPr>
        <p:spPr/>
        <p:txBody>
          <a:bodyPr/>
          <a:lstStyle/>
          <a:p>
            <a:fld id="{D303D29F-C580-5C4D-AAA1-94293C4E9288}" type="slidenum">
              <a:rPr lang="en-US" smtClean="0"/>
              <a:pPr/>
              <a:t>3</a:t>
            </a:fld>
            <a:endParaRPr lang="en-US"/>
          </a:p>
        </p:txBody>
      </p:sp>
      <p:pic>
        <p:nvPicPr>
          <p:cNvPr id="4" name="Picture 3" descr="A New Finish Line - showing path from proposal to grant award to trial/study completion to publish to citation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1371600"/>
            <a:ext cx="8686800" cy="4121896"/>
          </a:xfrm>
          <a:prstGeom prst="rect">
            <a:avLst/>
          </a:prstGeom>
          <a:effectLst>
            <a:outerShdw blurRad="292100" dist="139700" dir="2700000" algn="tl" rotWithShape="0">
              <a:prstClr val="black">
                <a:alpha val="65000"/>
              </a:prstClr>
            </a:outerShdw>
          </a:effectLst>
        </p:spPr>
      </p:pic>
      <p:sp>
        <p:nvSpPr>
          <p:cNvPr id="5" name="TextBox 4"/>
          <p:cNvSpPr txBox="1">
            <a:spLocks noChangeArrowheads="1"/>
          </p:cNvSpPr>
          <p:nvPr/>
        </p:nvSpPr>
        <p:spPr bwMode="auto">
          <a:xfrm>
            <a:off x="5638801" y="6383923"/>
            <a:ext cx="426559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000">
                <a:solidFill>
                  <a:schemeClr val="tx1"/>
                </a:solidFill>
                <a:latin typeface="Arial" pitchFamily="34" charset="0"/>
              </a:defRPr>
            </a:lvl1pPr>
            <a:lvl2pPr marL="742950" indent="-285750" eaLnBrk="0" hangingPunct="0">
              <a:defRPr sz="1000">
                <a:solidFill>
                  <a:schemeClr val="tx1"/>
                </a:solidFill>
                <a:latin typeface="Arial" pitchFamily="34" charset="0"/>
              </a:defRPr>
            </a:lvl2pPr>
            <a:lvl3pPr marL="1143000" indent="-228600" eaLnBrk="0" hangingPunct="0">
              <a:defRPr sz="1000">
                <a:solidFill>
                  <a:schemeClr val="tx1"/>
                </a:solidFill>
                <a:latin typeface="Arial" pitchFamily="34" charset="0"/>
              </a:defRPr>
            </a:lvl3pPr>
            <a:lvl4pPr marL="1600200" indent="-228600" eaLnBrk="0" hangingPunct="0">
              <a:defRPr sz="1000">
                <a:solidFill>
                  <a:schemeClr val="tx1"/>
                </a:solidFill>
                <a:latin typeface="Arial" pitchFamily="34" charset="0"/>
              </a:defRPr>
            </a:lvl4pPr>
            <a:lvl5pPr marL="2057400" indent="-228600" eaLnBrk="0" hangingPunct="0">
              <a:defRPr sz="1000">
                <a:solidFill>
                  <a:schemeClr val="tx1"/>
                </a:solidFill>
                <a:latin typeface="Arial" pitchFamily="34" charset="0"/>
              </a:defRPr>
            </a:lvl5pPr>
            <a:lvl6pPr marL="2514600" indent="-228600" eaLnBrk="0" fontAlgn="base" hangingPunct="0">
              <a:spcBef>
                <a:spcPct val="0"/>
              </a:spcBef>
              <a:spcAft>
                <a:spcPct val="0"/>
              </a:spcAft>
              <a:defRPr sz="1000">
                <a:solidFill>
                  <a:schemeClr val="tx1"/>
                </a:solidFill>
                <a:latin typeface="Arial" pitchFamily="34" charset="0"/>
              </a:defRPr>
            </a:lvl6pPr>
            <a:lvl7pPr marL="2971800" indent="-228600" eaLnBrk="0" fontAlgn="base" hangingPunct="0">
              <a:spcBef>
                <a:spcPct val="0"/>
              </a:spcBef>
              <a:spcAft>
                <a:spcPct val="0"/>
              </a:spcAft>
              <a:defRPr sz="1000">
                <a:solidFill>
                  <a:schemeClr val="tx1"/>
                </a:solidFill>
                <a:latin typeface="Arial" pitchFamily="34" charset="0"/>
              </a:defRPr>
            </a:lvl7pPr>
            <a:lvl8pPr marL="3429000" indent="-228600" eaLnBrk="0" fontAlgn="base" hangingPunct="0">
              <a:spcBef>
                <a:spcPct val="0"/>
              </a:spcBef>
              <a:spcAft>
                <a:spcPct val="0"/>
              </a:spcAft>
              <a:defRPr sz="1000">
                <a:solidFill>
                  <a:schemeClr val="tx1"/>
                </a:solidFill>
                <a:latin typeface="Arial" pitchFamily="34" charset="0"/>
              </a:defRPr>
            </a:lvl8pPr>
            <a:lvl9pPr marL="3886200" indent="-228600" eaLnBrk="0" fontAlgn="base" hangingPunct="0">
              <a:spcBef>
                <a:spcPct val="0"/>
              </a:spcBef>
              <a:spcAft>
                <a:spcPct val="0"/>
              </a:spcAft>
              <a:defRPr sz="1000">
                <a:solidFill>
                  <a:schemeClr val="tx1"/>
                </a:solidFill>
                <a:latin typeface="Arial" pitchFamily="34" charset="0"/>
              </a:defRPr>
            </a:lvl9pPr>
          </a:lstStyle>
          <a:p>
            <a:pPr eaLnBrk="1" hangingPunct="1"/>
            <a:r>
              <a:rPr lang="en-US" sz="1600">
                <a:ea typeface="MS PGothic" pitchFamily="34" charset="-128"/>
              </a:rPr>
              <a:t>Shapiro D, </a:t>
            </a:r>
            <a:r>
              <a:rPr lang="en-US" sz="1600" err="1">
                <a:ea typeface="MS PGothic" pitchFamily="34" charset="-128"/>
              </a:rPr>
              <a:t>Vrana</a:t>
            </a:r>
            <a:r>
              <a:rPr lang="en-US" sz="1600">
                <a:ea typeface="MS PGothic" pitchFamily="34" charset="-128"/>
              </a:rPr>
              <a:t> K.  PNAS 2015;112:9496-7</a:t>
            </a:r>
          </a:p>
        </p:txBody>
      </p:sp>
      <p:sp>
        <p:nvSpPr>
          <p:cNvPr id="6" name="TextBox 5"/>
          <p:cNvSpPr txBox="1"/>
          <p:nvPr/>
        </p:nvSpPr>
        <p:spPr>
          <a:xfrm>
            <a:off x="2286000" y="2209800"/>
            <a:ext cx="6349815" cy="1569660"/>
          </a:xfrm>
          <a:prstGeom prst="rect">
            <a:avLst/>
          </a:prstGeom>
          <a:noFill/>
        </p:spPr>
        <p:txBody>
          <a:bodyPr wrap="none" rtlCol="0">
            <a:spAutoFit/>
          </a:bodyPr>
          <a:lstStyle/>
          <a:p>
            <a:r>
              <a:rPr lang="en-US" sz="3200" b="1" dirty="0"/>
              <a:t>Money				Science</a:t>
            </a:r>
          </a:p>
          <a:p>
            <a:endParaRPr lang="en-US" sz="3200" b="1" dirty="0"/>
          </a:p>
          <a:p>
            <a:r>
              <a:rPr lang="en-US" sz="3200" b="1" dirty="0"/>
              <a:t>People</a:t>
            </a:r>
          </a:p>
        </p:txBody>
      </p:sp>
    </p:spTree>
    <p:extLst>
      <p:ext uri="{BB962C8B-B14F-4D97-AF65-F5344CB8AC3E}">
        <p14:creationId xmlns:p14="http://schemas.microsoft.com/office/powerpoint/2010/main" val="1493920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F2ADF-7223-D64D-B1EE-A22F71FEE4E3}"/>
              </a:ext>
            </a:extLst>
          </p:cNvPr>
          <p:cNvSpPr>
            <a:spLocks noGrp="1"/>
          </p:cNvSpPr>
          <p:nvPr>
            <p:ph type="title"/>
          </p:nvPr>
        </p:nvSpPr>
        <p:spPr/>
        <p:txBody>
          <a:bodyPr/>
          <a:lstStyle/>
          <a:p>
            <a:r>
              <a:rPr lang="en-US" dirty="0"/>
              <a:t>Avoid “Passing the Rogue”</a:t>
            </a:r>
          </a:p>
        </p:txBody>
      </p:sp>
      <p:sp>
        <p:nvSpPr>
          <p:cNvPr id="3" name="Slide Number Placeholder 2">
            <a:extLst>
              <a:ext uri="{FF2B5EF4-FFF2-40B4-BE49-F238E27FC236}">
                <a16:creationId xmlns:a16="http://schemas.microsoft.com/office/drawing/2014/main" id="{BE1F5055-10CD-C442-896C-5418F75B3CE2}"/>
              </a:ext>
            </a:extLst>
          </p:cNvPr>
          <p:cNvSpPr>
            <a:spLocks noGrp="1"/>
          </p:cNvSpPr>
          <p:nvPr>
            <p:ph type="sldNum" sz="quarter" idx="10"/>
          </p:nvPr>
        </p:nvSpPr>
        <p:spPr/>
        <p:txBody>
          <a:bodyPr/>
          <a:lstStyle/>
          <a:p>
            <a:fld id="{D303D29F-C580-5C4D-AAA1-94293C4E9288}" type="slidenum">
              <a:rPr lang="en-US" smtClean="0"/>
              <a:pPr/>
              <a:t>30</a:t>
            </a:fld>
            <a:endParaRPr lang="en-US" dirty="0"/>
          </a:p>
        </p:txBody>
      </p:sp>
      <p:pic>
        <p:nvPicPr>
          <p:cNvPr id="5" name="Picture 4" descr="Image of guide notice regarind change in status, including absence of PD/PI and Other Key Personnel Named in Notice of Award">
            <a:extLst>
              <a:ext uri="{FF2B5EF4-FFF2-40B4-BE49-F238E27FC236}">
                <a16:creationId xmlns:a16="http://schemas.microsoft.com/office/drawing/2014/main" id="{0602DC47-4E8C-8F41-9CAD-9C23E3F6FE4F}"/>
              </a:ext>
            </a:extLst>
          </p:cNvPr>
          <p:cNvPicPr>
            <a:picLocks noChangeAspect="1"/>
          </p:cNvPicPr>
          <p:nvPr/>
        </p:nvPicPr>
        <p:blipFill>
          <a:blip r:embed="rId2"/>
          <a:stretch>
            <a:fillRect/>
          </a:stretch>
        </p:blipFill>
        <p:spPr>
          <a:xfrm>
            <a:off x="1016000" y="990600"/>
            <a:ext cx="10160000" cy="5398794"/>
          </a:xfrm>
          <a:prstGeom prst="rect">
            <a:avLst/>
          </a:prstGeom>
        </p:spPr>
      </p:pic>
    </p:spTree>
    <p:extLst>
      <p:ext uri="{BB962C8B-B14F-4D97-AF65-F5344CB8AC3E}">
        <p14:creationId xmlns:p14="http://schemas.microsoft.com/office/powerpoint/2010/main" val="22513687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65202-726C-C64A-B370-1ADBFBC3F81F}"/>
              </a:ext>
            </a:extLst>
          </p:cNvPr>
          <p:cNvSpPr>
            <a:spLocks noGrp="1"/>
          </p:cNvSpPr>
          <p:nvPr>
            <p:ph type="title"/>
          </p:nvPr>
        </p:nvSpPr>
        <p:spPr/>
        <p:txBody>
          <a:bodyPr/>
          <a:lstStyle/>
          <a:p>
            <a:r>
              <a:rPr lang="en-US" dirty="0"/>
              <a:t>Our Outreach Efforts</a:t>
            </a:r>
          </a:p>
        </p:txBody>
      </p:sp>
      <p:sp>
        <p:nvSpPr>
          <p:cNvPr id="3" name="Slide Number Placeholder 2">
            <a:extLst>
              <a:ext uri="{FF2B5EF4-FFF2-40B4-BE49-F238E27FC236}">
                <a16:creationId xmlns:a16="http://schemas.microsoft.com/office/drawing/2014/main" id="{59555F75-E515-8A4D-A7DE-E0A86B0C366A}"/>
              </a:ext>
            </a:extLst>
          </p:cNvPr>
          <p:cNvSpPr>
            <a:spLocks noGrp="1"/>
          </p:cNvSpPr>
          <p:nvPr>
            <p:ph type="sldNum" sz="quarter" idx="10"/>
          </p:nvPr>
        </p:nvSpPr>
        <p:spPr/>
        <p:txBody>
          <a:bodyPr/>
          <a:lstStyle/>
          <a:p>
            <a:fld id="{D303D29F-C580-5C4D-AAA1-94293C4E9288}" type="slidenum">
              <a:rPr lang="en-US" smtClean="0"/>
              <a:pPr/>
              <a:t>31</a:t>
            </a:fld>
            <a:endParaRPr lang="en-US" dirty="0"/>
          </a:p>
        </p:txBody>
      </p:sp>
      <p:pic>
        <p:nvPicPr>
          <p:cNvPr id="5" name="Picture 4" descr="Image of web page on anti0sexual harassment page for NIH awardee organizations and those who work there. ">
            <a:extLst>
              <a:ext uri="{FF2B5EF4-FFF2-40B4-BE49-F238E27FC236}">
                <a16:creationId xmlns:a16="http://schemas.microsoft.com/office/drawing/2014/main" id="{7C919D75-C4F2-654D-9A47-360F10E1C185}"/>
              </a:ext>
            </a:extLst>
          </p:cNvPr>
          <p:cNvPicPr>
            <a:picLocks noChangeAspect="1"/>
          </p:cNvPicPr>
          <p:nvPr/>
        </p:nvPicPr>
        <p:blipFill>
          <a:blip r:embed="rId2"/>
          <a:stretch>
            <a:fillRect/>
          </a:stretch>
        </p:blipFill>
        <p:spPr>
          <a:xfrm>
            <a:off x="1295400" y="990600"/>
            <a:ext cx="9601200" cy="5363537"/>
          </a:xfrm>
          <a:prstGeom prst="rect">
            <a:avLst/>
          </a:prstGeom>
        </p:spPr>
      </p:pic>
      <p:sp>
        <p:nvSpPr>
          <p:cNvPr id="6" name="Rectangle 5" descr="https://grants.nih.gov/grants/policy/harassment.htm &#10;">
            <a:extLst>
              <a:ext uri="{FF2B5EF4-FFF2-40B4-BE49-F238E27FC236}">
                <a16:creationId xmlns:a16="http://schemas.microsoft.com/office/drawing/2014/main" id="{46826F9D-56E8-4147-BA41-F25068B4A1AD}"/>
              </a:ext>
            </a:extLst>
          </p:cNvPr>
          <p:cNvSpPr/>
          <p:nvPr/>
        </p:nvSpPr>
        <p:spPr>
          <a:xfrm>
            <a:off x="7772400" y="6414073"/>
            <a:ext cx="3703258" cy="276999"/>
          </a:xfrm>
          <a:prstGeom prst="rect">
            <a:avLst/>
          </a:prstGeom>
        </p:spPr>
        <p:txBody>
          <a:bodyPr wrap="none">
            <a:spAutoFit/>
          </a:bodyPr>
          <a:lstStyle/>
          <a:p>
            <a:r>
              <a:rPr lang="en-US" sz="1200" dirty="0">
                <a:hlinkClick r:id="rId3"/>
              </a:rPr>
              <a:t>https://grants.nih.gov/grants/policy/harassment.htm</a:t>
            </a:r>
            <a:r>
              <a:rPr lang="en-US" sz="1200" dirty="0"/>
              <a:t> </a:t>
            </a:r>
          </a:p>
        </p:txBody>
      </p:sp>
    </p:spTree>
    <p:extLst>
      <p:ext uri="{BB962C8B-B14F-4D97-AF65-F5344CB8AC3E}">
        <p14:creationId xmlns:p14="http://schemas.microsoft.com/office/powerpoint/2010/main" val="42135461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5604C-CE07-C94D-98B5-DF836714BB2C}"/>
              </a:ext>
            </a:extLst>
          </p:cNvPr>
          <p:cNvSpPr>
            <a:spLocks noGrp="1"/>
          </p:cNvSpPr>
          <p:nvPr>
            <p:ph type="title"/>
          </p:nvPr>
        </p:nvSpPr>
        <p:spPr/>
        <p:txBody>
          <a:bodyPr/>
          <a:lstStyle/>
          <a:p>
            <a:r>
              <a:rPr lang="en-US" dirty="0"/>
              <a:t>Web Form</a:t>
            </a:r>
          </a:p>
        </p:txBody>
      </p:sp>
      <p:sp>
        <p:nvSpPr>
          <p:cNvPr id="3" name="Slide Number Placeholder 2">
            <a:extLst>
              <a:ext uri="{FF2B5EF4-FFF2-40B4-BE49-F238E27FC236}">
                <a16:creationId xmlns:a16="http://schemas.microsoft.com/office/drawing/2014/main" id="{C7972AFA-DF49-234E-9C4E-EC31E6E27D07}"/>
              </a:ext>
            </a:extLst>
          </p:cNvPr>
          <p:cNvSpPr>
            <a:spLocks noGrp="1"/>
          </p:cNvSpPr>
          <p:nvPr>
            <p:ph type="sldNum" sz="quarter" idx="10"/>
          </p:nvPr>
        </p:nvSpPr>
        <p:spPr/>
        <p:txBody>
          <a:bodyPr/>
          <a:lstStyle/>
          <a:p>
            <a:fld id="{D303D29F-C580-5C4D-AAA1-94293C4E9288}" type="slidenum">
              <a:rPr lang="en-US" smtClean="0"/>
              <a:pPr/>
              <a:t>32</a:t>
            </a:fld>
            <a:endParaRPr lang="en-US" dirty="0"/>
          </a:p>
        </p:txBody>
      </p:sp>
      <p:pic>
        <p:nvPicPr>
          <p:cNvPr id="5" name="Picture 4" descr="image of web form to notify NIH about a concern that sexual harassment is affecting an NIH funded project at a grantee institution.">
            <a:extLst>
              <a:ext uri="{FF2B5EF4-FFF2-40B4-BE49-F238E27FC236}">
                <a16:creationId xmlns:a16="http://schemas.microsoft.com/office/drawing/2014/main" id="{91DC7D16-C302-8E4D-B021-7846F4A219DB}"/>
              </a:ext>
            </a:extLst>
          </p:cNvPr>
          <p:cNvPicPr>
            <a:picLocks noChangeAspect="1"/>
          </p:cNvPicPr>
          <p:nvPr/>
        </p:nvPicPr>
        <p:blipFill>
          <a:blip r:embed="rId2"/>
          <a:stretch>
            <a:fillRect/>
          </a:stretch>
        </p:blipFill>
        <p:spPr>
          <a:xfrm>
            <a:off x="323850" y="1517650"/>
            <a:ext cx="11544300" cy="3822700"/>
          </a:xfrm>
          <a:prstGeom prst="rect">
            <a:avLst/>
          </a:prstGeom>
        </p:spPr>
      </p:pic>
      <p:sp>
        <p:nvSpPr>
          <p:cNvPr id="6" name="Rectangle 5" descr="https://public.era.nih.gov/shape/public/notificationForm.era &#10;">
            <a:extLst>
              <a:ext uri="{FF2B5EF4-FFF2-40B4-BE49-F238E27FC236}">
                <a16:creationId xmlns:a16="http://schemas.microsoft.com/office/drawing/2014/main" id="{AF8161EA-2C7A-A54B-8438-5A4A24E206DE}"/>
              </a:ext>
            </a:extLst>
          </p:cNvPr>
          <p:cNvSpPr/>
          <p:nvPr/>
        </p:nvSpPr>
        <p:spPr>
          <a:xfrm>
            <a:off x="6360112" y="6065836"/>
            <a:ext cx="4575291" cy="338554"/>
          </a:xfrm>
          <a:prstGeom prst="rect">
            <a:avLst/>
          </a:prstGeom>
        </p:spPr>
        <p:txBody>
          <a:bodyPr wrap="none">
            <a:spAutoFit/>
          </a:bodyPr>
          <a:lstStyle/>
          <a:p>
            <a:r>
              <a:rPr lang="en-US" sz="1600" dirty="0">
                <a:hlinkClick r:id="rId3"/>
              </a:rPr>
              <a:t>https://public.era.nih.gov/shape/public/index.era</a:t>
            </a:r>
            <a:r>
              <a:rPr lang="en-US" sz="1600" dirty="0"/>
              <a:t> </a:t>
            </a:r>
          </a:p>
        </p:txBody>
      </p:sp>
    </p:spTree>
    <p:extLst>
      <p:ext uri="{BB962C8B-B14F-4D97-AF65-F5344CB8AC3E}">
        <p14:creationId xmlns:p14="http://schemas.microsoft.com/office/powerpoint/2010/main" val="4011666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D6F8C-23E7-C443-AA02-A527B438ABEB}"/>
              </a:ext>
            </a:extLst>
          </p:cNvPr>
          <p:cNvSpPr>
            <a:spLocks noGrp="1"/>
          </p:cNvSpPr>
          <p:nvPr>
            <p:ph type="title"/>
          </p:nvPr>
        </p:nvSpPr>
        <p:spPr/>
        <p:txBody>
          <a:bodyPr/>
          <a:lstStyle/>
          <a:p>
            <a:r>
              <a:rPr lang="en-US" dirty="0"/>
              <a:t>Different Perspective: Job Gender Context in Academia</a:t>
            </a:r>
          </a:p>
        </p:txBody>
      </p:sp>
      <p:sp>
        <p:nvSpPr>
          <p:cNvPr id="7" name="Content Placeholder 6">
            <a:extLst>
              <a:ext uri="{FF2B5EF4-FFF2-40B4-BE49-F238E27FC236}">
                <a16:creationId xmlns:a16="http://schemas.microsoft.com/office/drawing/2014/main" id="{D6E021BD-A196-6942-BFD8-AFA878CA360D}"/>
              </a:ext>
            </a:extLst>
          </p:cNvPr>
          <p:cNvSpPr>
            <a:spLocks noGrp="1"/>
          </p:cNvSpPr>
          <p:nvPr>
            <p:ph idx="1"/>
          </p:nvPr>
        </p:nvSpPr>
        <p:spPr>
          <a:xfrm>
            <a:off x="609600" y="1569817"/>
            <a:ext cx="10972800" cy="3718367"/>
          </a:xfrm>
        </p:spPr>
        <p:txBody>
          <a:bodyPr/>
          <a:lstStyle/>
          <a:p>
            <a:r>
              <a:rPr lang="en-US" dirty="0"/>
              <a:t>N=179,238 faculty appointments in 2019 (42% women)</a:t>
            </a:r>
          </a:p>
          <a:p>
            <a:r>
              <a:rPr lang="en-US" dirty="0"/>
              <a:t>Ranks and percent women</a:t>
            </a:r>
          </a:p>
          <a:p>
            <a:pPr lvl="1"/>
            <a:r>
              <a:rPr lang="en-US" sz="3200" dirty="0"/>
              <a:t>Instructor				59% women</a:t>
            </a:r>
          </a:p>
          <a:p>
            <a:pPr lvl="1"/>
            <a:r>
              <a:rPr lang="en-US" sz="3200" dirty="0"/>
              <a:t>Assistant Professor		48% women</a:t>
            </a:r>
          </a:p>
          <a:p>
            <a:pPr lvl="1"/>
            <a:r>
              <a:rPr lang="en-US" sz="3200" dirty="0"/>
              <a:t>Associate Professor		39% women</a:t>
            </a:r>
          </a:p>
          <a:p>
            <a:pPr lvl="1"/>
            <a:r>
              <a:rPr lang="en-US" sz="3200" dirty="0"/>
              <a:t>Professor				26% women</a:t>
            </a:r>
          </a:p>
          <a:p>
            <a:endParaRPr lang="en-US" dirty="0"/>
          </a:p>
        </p:txBody>
      </p:sp>
      <p:sp>
        <p:nvSpPr>
          <p:cNvPr id="4" name="Slide Number Placeholder 3">
            <a:extLst>
              <a:ext uri="{FF2B5EF4-FFF2-40B4-BE49-F238E27FC236}">
                <a16:creationId xmlns:a16="http://schemas.microsoft.com/office/drawing/2014/main" id="{5EE62708-870F-1C40-8AD0-325C2D470CB2}"/>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0583324-AE1C-3546-A724-4BA4670D7901}" type="slidenum">
              <a:rPr kumimoji="0" lang="en-US" sz="1000" b="1" i="0" u="none" strike="noStrike" kern="1200" cap="none" spc="0" normalizeH="0" baseline="0" noProof="0" smtClean="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0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8" name="TextBox 7" descr=" AAMC Faculty Roster, December 31, 2019 snapshot&#10;">
            <a:extLst>
              <a:ext uri="{FF2B5EF4-FFF2-40B4-BE49-F238E27FC236}">
                <a16:creationId xmlns:a16="http://schemas.microsoft.com/office/drawing/2014/main" id="{521F74E0-96E2-4B74-B0FB-8969E7596F61}"/>
              </a:ext>
            </a:extLst>
          </p:cNvPr>
          <p:cNvSpPr txBox="1"/>
          <p:nvPr/>
        </p:nvSpPr>
        <p:spPr>
          <a:xfrm>
            <a:off x="5486400" y="5793834"/>
            <a:ext cx="5596532" cy="369332"/>
          </a:xfrm>
          <a:prstGeom prst="rect">
            <a:avLst/>
          </a:prstGeom>
          <a:noFill/>
        </p:spPr>
        <p:txBody>
          <a:bodyPr wrap="none" rtlCol="0">
            <a:spAutoFit/>
          </a:bodyPr>
          <a:lstStyle/>
          <a:p>
            <a:r>
              <a:rPr lang="en-US" dirty="0"/>
              <a:t> AAMC Faculty Roster, December 31, 2019 snapshot</a:t>
            </a:r>
          </a:p>
        </p:txBody>
      </p:sp>
    </p:spTree>
    <p:extLst>
      <p:ext uri="{BB962C8B-B14F-4D97-AF65-F5344CB8AC3E}">
        <p14:creationId xmlns:p14="http://schemas.microsoft.com/office/powerpoint/2010/main" val="4588820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24B02BB-4025-044B-B3B6-BE6565F35DBC}"/>
              </a:ext>
            </a:extLst>
          </p:cNvPr>
          <p:cNvSpPr txBox="1"/>
          <p:nvPr/>
        </p:nvSpPr>
        <p:spPr>
          <a:xfrm>
            <a:off x="10281153" y="1119782"/>
            <a:ext cx="168584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charset="0"/>
                <a:cs typeface="Arial" charset="0"/>
              </a:rPr>
              <a:t>Career (“K”)</a:t>
            </a:r>
          </a:p>
        </p:txBody>
      </p:sp>
      <p:sp>
        <p:nvSpPr>
          <p:cNvPr id="6" name="TextBox 5">
            <a:extLst>
              <a:ext uri="{FF2B5EF4-FFF2-40B4-BE49-F238E27FC236}">
                <a16:creationId xmlns:a16="http://schemas.microsoft.com/office/drawing/2014/main" id="{1EDE9593-9329-A54E-AFD6-891D3384910F}"/>
              </a:ext>
            </a:extLst>
          </p:cNvPr>
          <p:cNvSpPr txBox="1"/>
          <p:nvPr/>
        </p:nvSpPr>
        <p:spPr>
          <a:xfrm>
            <a:off x="10501020" y="2657476"/>
            <a:ext cx="82426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charset="0"/>
                <a:cs typeface="Arial" charset="0"/>
              </a:rPr>
              <a:t>RPGs</a:t>
            </a:r>
          </a:p>
        </p:txBody>
      </p:sp>
      <p:sp>
        <p:nvSpPr>
          <p:cNvPr id="7" name="TextBox 6">
            <a:extLst>
              <a:ext uri="{FF2B5EF4-FFF2-40B4-BE49-F238E27FC236}">
                <a16:creationId xmlns:a16="http://schemas.microsoft.com/office/drawing/2014/main" id="{5258639B-C015-2847-B32B-D2F27A02A319}"/>
              </a:ext>
            </a:extLst>
          </p:cNvPr>
          <p:cNvSpPr txBox="1"/>
          <p:nvPr/>
        </p:nvSpPr>
        <p:spPr>
          <a:xfrm>
            <a:off x="9364427" y="3508027"/>
            <a:ext cx="113659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charset="0"/>
                <a:cs typeface="Arial" charset="0"/>
              </a:rPr>
              <a:t>Centers</a:t>
            </a:r>
          </a:p>
        </p:txBody>
      </p:sp>
      <p:sp>
        <p:nvSpPr>
          <p:cNvPr id="8" name="TextBox 7">
            <a:extLst>
              <a:ext uri="{FF2B5EF4-FFF2-40B4-BE49-F238E27FC236}">
                <a16:creationId xmlns:a16="http://schemas.microsoft.com/office/drawing/2014/main" id="{F7C0FFAA-5C0A-524A-A91C-5CAAD6E6FC2F}"/>
              </a:ext>
            </a:extLst>
          </p:cNvPr>
          <p:cNvSpPr txBox="1"/>
          <p:nvPr/>
        </p:nvSpPr>
        <p:spPr>
          <a:xfrm>
            <a:off x="10501020" y="4314825"/>
            <a:ext cx="146597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charset="0"/>
                <a:cs typeface="Arial" charset="0"/>
              </a:rPr>
              <a:t>SBIR/STTR</a:t>
            </a:r>
          </a:p>
        </p:txBody>
      </p:sp>
      <p:graphicFrame>
        <p:nvGraphicFramePr>
          <p:cNvPr id="9" name="Chart 8" descr="line chart: research grant investigators - percent women - Highest percent career awards (over 50%), RPGs, over 30%, Center, ~25%, SBIR/STTR over 20% - in 2019&#10;&#10;">
            <a:extLst>
              <a:ext uri="{FF2B5EF4-FFF2-40B4-BE49-F238E27FC236}">
                <a16:creationId xmlns:a16="http://schemas.microsoft.com/office/drawing/2014/main" id="{2B18D288-634C-A64E-924E-BEAB825845BF}"/>
              </a:ext>
            </a:extLst>
          </p:cNvPr>
          <p:cNvGraphicFramePr>
            <a:graphicFrameLocks/>
          </p:cNvGraphicFramePr>
          <p:nvPr>
            <p:extLst>
              <p:ext uri="{D42A27DB-BD31-4B8C-83A1-F6EECF244321}">
                <p14:modId xmlns:p14="http://schemas.microsoft.com/office/powerpoint/2010/main" val="959348520"/>
              </p:ext>
            </p:extLst>
          </p:nvPr>
        </p:nvGraphicFramePr>
        <p:xfrm>
          <a:off x="225000" y="152400"/>
          <a:ext cx="11814599" cy="6594127"/>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6775C092-553B-4B02-9C71-2537D0C2FA00}"/>
              </a:ext>
            </a:extLst>
          </p:cNvPr>
          <p:cNvSpPr>
            <a:spLocks noGrp="1"/>
          </p:cNvSpPr>
          <p:nvPr>
            <p:ph type="title"/>
          </p:nvPr>
        </p:nvSpPr>
        <p:spPr>
          <a:xfrm>
            <a:off x="742057" y="-1281810"/>
            <a:ext cx="10515600" cy="1325563"/>
          </a:xfrm>
        </p:spPr>
        <p:txBody>
          <a:bodyPr/>
          <a:lstStyle/>
          <a:p>
            <a:r>
              <a:rPr lang="en-US" dirty="0"/>
              <a:t>Research Grant Investigators: Percent Women</a:t>
            </a:r>
          </a:p>
        </p:txBody>
      </p:sp>
    </p:spTree>
    <p:extLst>
      <p:ext uri="{BB962C8B-B14F-4D97-AF65-F5344CB8AC3E}">
        <p14:creationId xmlns:p14="http://schemas.microsoft.com/office/powerpoint/2010/main" val="8372937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08610-F168-9346-BC8F-0B2E789C1B5D}"/>
              </a:ext>
            </a:extLst>
          </p:cNvPr>
          <p:cNvSpPr>
            <a:spLocks noGrp="1"/>
          </p:cNvSpPr>
          <p:nvPr>
            <p:ph type="title"/>
          </p:nvPr>
        </p:nvSpPr>
        <p:spPr/>
        <p:txBody>
          <a:bodyPr/>
          <a:lstStyle/>
          <a:p>
            <a:r>
              <a:rPr lang="en-US" dirty="0"/>
              <a:t>Other Concerns: COI, Disclosure</a:t>
            </a:r>
          </a:p>
        </p:txBody>
      </p:sp>
      <p:pic>
        <p:nvPicPr>
          <p:cNvPr id="9" name="Picture 8" descr="image: senate permanent subcommittee on investigations staff report: threats to the US Research Enterprise: China's Talent Recruitment Plans">
            <a:extLst>
              <a:ext uri="{FF2B5EF4-FFF2-40B4-BE49-F238E27FC236}">
                <a16:creationId xmlns:a16="http://schemas.microsoft.com/office/drawing/2014/main" id="{B768ED9C-0D5F-4043-988B-DD243F5B48B9}"/>
              </a:ext>
            </a:extLst>
          </p:cNvPr>
          <p:cNvPicPr>
            <a:picLocks noChangeAspect="1"/>
          </p:cNvPicPr>
          <p:nvPr/>
        </p:nvPicPr>
        <p:blipFill>
          <a:blip r:embed="rId2"/>
          <a:stretch>
            <a:fillRect/>
          </a:stretch>
        </p:blipFill>
        <p:spPr>
          <a:xfrm>
            <a:off x="304800" y="990600"/>
            <a:ext cx="4191000" cy="5244323"/>
          </a:xfrm>
          <a:prstGeom prst="rect">
            <a:avLst/>
          </a:prstGeom>
          <a:effectLst>
            <a:outerShdw blurRad="50800" dist="38100" dir="2700000" algn="tl" rotWithShape="0">
              <a:prstClr val="black">
                <a:alpha val="40000"/>
              </a:prstClr>
            </a:outerShdw>
          </a:effectLst>
        </p:spPr>
      </p:pic>
      <p:pic>
        <p:nvPicPr>
          <p:cNvPr id="11" name="Picture 10" descr="Image of document &quot;Enhancing the Security and Integrity of America's Research Enterprise - the White House Office of Science and Technology Policy ">
            <a:extLst>
              <a:ext uri="{FF2B5EF4-FFF2-40B4-BE49-F238E27FC236}">
                <a16:creationId xmlns:a16="http://schemas.microsoft.com/office/drawing/2014/main" id="{E0BD5B53-28AF-5C49-A433-D9DE38ED3D40}"/>
              </a:ext>
            </a:extLst>
          </p:cNvPr>
          <p:cNvPicPr>
            <a:picLocks noChangeAspect="1"/>
          </p:cNvPicPr>
          <p:nvPr/>
        </p:nvPicPr>
        <p:blipFill>
          <a:blip r:embed="rId3"/>
          <a:stretch>
            <a:fillRect/>
          </a:stretch>
        </p:blipFill>
        <p:spPr>
          <a:xfrm>
            <a:off x="4844893" y="1740251"/>
            <a:ext cx="7042307" cy="3930765"/>
          </a:xfrm>
          <a:prstGeom prst="rect">
            <a:avLst/>
          </a:prstGeom>
        </p:spPr>
      </p:pic>
      <p:sp>
        <p:nvSpPr>
          <p:cNvPr id="4" name="TextBox 3" descr="https://www.hsgac.senate.gov/subcommittees/investigations/hearings/securing-the-us-research-enterprise-from-chinas-talent-recruitment-plans&#10;&#10;https://www.whitehouse.gov/wp-content/uploads/2017/12/Enhancing-the-Security-and-Integrity-of-Americas-Research-Enterprise-June-2020.pdf  &#10;">
            <a:extLst>
              <a:ext uri="{FF2B5EF4-FFF2-40B4-BE49-F238E27FC236}">
                <a16:creationId xmlns:a16="http://schemas.microsoft.com/office/drawing/2014/main" id="{7F7042AB-8566-604F-822B-88B425204EDC}"/>
              </a:ext>
            </a:extLst>
          </p:cNvPr>
          <p:cNvSpPr txBox="1"/>
          <p:nvPr/>
        </p:nvSpPr>
        <p:spPr>
          <a:xfrm>
            <a:off x="5029200" y="5943600"/>
            <a:ext cx="6785832" cy="461665"/>
          </a:xfrm>
          <a:prstGeom prst="rect">
            <a:avLst/>
          </a:prstGeom>
          <a:noFill/>
        </p:spPr>
        <p:txBody>
          <a:bodyPr wrap="none" rtlCol="0">
            <a:spAutoFit/>
          </a:bodyPr>
          <a:lstStyle/>
          <a:p>
            <a:r>
              <a:rPr lang="en-US" sz="800" dirty="0">
                <a:hlinkClick r:id="rId4"/>
              </a:rPr>
              <a:t>https://www.hsgac.senate.gov/subcommittees/investigations/hearings/securing-the-us-research-enterprise-from-chinas-talent-recruitment-plans</a:t>
            </a:r>
            <a:endParaRPr lang="en-US" sz="800" dirty="0"/>
          </a:p>
          <a:p>
            <a:endParaRPr lang="en-US" sz="800" dirty="0"/>
          </a:p>
          <a:p>
            <a:r>
              <a:rPr lang="en-US" sz="800" dirty="0">
                <a:hlinkClick r:id="rId5"/>
              </a:rPr>
              <a:t>https://www.whitehouse.gov/wp-content/uploads/2017/12/Enhancing-the-Security-and-Integrity-of-Americas-Research-Enterprise-June-2020.pdf</a:t>
            </a:r>
            <a:r>
              <a:rPr lang="en-US" sz="800" dirty="0"/>
              <a:t>  </a:t>
            </a:r>
          </a:p>
        </p:txBody>
      </p:sp>
    </p:spTree>
    <p:extLst>
      <p:ext uri="{BB962C8B-B14F-4D97-AF65-F5344CB8AC3E}">
        <p14:creationId xmlns:p14="http://schemas.microsoft.com/office/powerpoint/2010/main" val="963888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Another Concern: Peer Review Integrity</a:t>
            </a:r>
          </a:p>
        </p:txBody>
      </p:sp>
      <p:sp>
        <p:nvSpPr>
          <p:cNvPr id="3" name="Slide Number Placeholder 2"/>
          <p:cNvSpPr>
            <a:spLocks noGrp="1"/>
          </p:cNvSpPr>
          <p:nvPr>
            <p:ph type="sldNum" sz="quarter" idx="10"/>
          </p:nvPr>
        </p:nvSpPr>
        <p:spPr/>
        <p:txBody>
          <a:bodyPr/>
          <a:lstStyle/>
          <a:p>
            <a:fld id="{D303D29F-C580-5C4D-AAA1-94293C4E9288}" type="slidenum">
              <a:rPr lang="en-US" smtClean="0"/>
              <a:pPr/>
              <a:t>36</a:t>
            </a:fld>
            <a:endParaRPr lang="en-US" dirty="0"/>
          </a:p>
        </p:txBody>
      </p:sp>
      <p:sp>
        <p:nvSpPr>
          <p:cNvPr id="8" name="Rectangle 7" descr="https://nexus.od.nih.gov/all/category/blog/open-mike/ &#10;">
            <a:extLst>
              <a:ext uri="{FF2B5EF4-FFF2-40B4-BE49-F238E27FC236}">
                <a16:creationId xmlns:a16="http://schemas.microsoft.com/office/drawing/2014/main" id="{50424776-D0E9-9249-9132-FBEA0DC367E5}"/>
              </a:ext>
            </a:extLst>
          </p:cNvPr>
          <p:cNvSpPr/>
          <p:nvPr/>
        </p:nvSpPr>
        <p:spPr>
          <a:xfrm>
            <a:off x="5642724" y="6368535"/>
            <a:ext cx="5634876" cy="369332"/>
          </a:xfrm>
          <a:prstGeom prst="rect">
            <a:avLst/>
          </a:prstGeom>
        </p:spPr>
        <p:txBody>
          <a:bodyPr wrap="none">
            <a:spAutoFit/>
          </a:bodyPr>
          <a:lstStyle/>
          <a:p>
            <a:r>
              <a:rPr lang="en-US" dirty="0">
                <a:hlinkClick r:id="rId2"/>
              </a:rPr>
              <a:t>https://nexus.od.nih.gov/all/category/blog/open-mike/</a:t>
            </a:r>
            <a:r>
              <a:rPr lang="en-US" dirty="0"/>
              <a:t> </a:t>
            </a:r>
          </a:p>
        </p:txBody>
      </p:sp>
      <p:pic>
        <p:nvPicPr>
          <p:cNvPr id="6" name="Picture 5" descr="Image of Open Mike blog page with a case study in Review Intergrity: Abuse of Power">
            <a:extLst>
              <a:ext uri="{FF2B5EF4-FFF2-40B4-BE49-F238E27FC236}">
                <a16:creationId xmlns:a16="http://schemas.microsoft.com/office/drawing/2014/main" id="{E282E6D7-CE82-F048-AFE5-0339FCD79D2A}"/>
              </a:ext>
            </a:extLst>
          </p:cNvPr>
          <p:cNvPicPr>
            <a:picLocks noChangeAspect="1"/>
          </p:cNvPicPr>
          <p:nvPr/>
        </p:nvPicPr>
        <p:blipFill>
          <a:blip r:embed="rId3"/>
          <a:stretch>
            <a:fillRect/>
          </a:stretch>
        </p:blipFill>
        <p:spPr>
          <a:xfrm>
            <a:off x="1638300" y="1041746"/>
            <a:ext cx="8915400" cy="5218321"/>
          </a:xfrm>
          <a:prstGeom prst="rect">
            <a:avLst/>
          </a:prstGeom>
        </p:spPr>
      </p:pic>
    </p:spTree>
    <p:extLst>
      <p:ext uri="{BB962C8B-B14F-4D97-AF65-F5344CB8AC3E}">
        <p14:creationId xmlns:p14="http://schemas.microsoft.com/office/powerpoint/2010/main" val="4983112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7D1E9-EC03-714D-BDAF-AC5590D0A0F8}"/>
              </a:ext>
            </a:extLst>
          </p:cNvPr>
          <p:cNvSpPr>
            <a:spLocks noGrp="1"/>
          </p:cNvSpPr>
          <p:nvPr>
            <p:ph type="title"/>
          </p:nvPr>
        </p:nvSpPr>
        <p:spPr/>
        <p:txBody>
          <a:bodyPr/>
          <a:lstStyle/>
          <a:p>
            <a:r>
              <a:rPr lang="en-US" dirty="0"/>
              <a:t>Learning Highlights …</a:t>
            </a:r>
          </a:p>
        </p:txBody>
      </p:sp>
      <p:sp>
        <p:nvSpPr>
          <p:cNvPr id="3" name="Content Placeholder 2">
            <a:extLst>
              <a:ext uri="{FF2B5EF4-FFF2-40B4-BE49-F238E27FC236}">
                <a16:creationId xmlns:a16="http://schemas.microsoft.com/office/drawing/2014/main" id="{2B26FD79-6280-2845-8108-55948BCD4452}"/>
              </a:ext>
            </a:extLst>
          </p:cNvPr>
          <p:cNvSpPr>
            <a:spLocks noGrp="1"/>
          </p:cNvSpPr>
          <p:nvPr>
            <p:ph idx="1"/>
          </p:nvPr>
        </p:nvSpPr>
        <p:spPr>
          <a:xfrm>
            <a:off x="609600" y="1333500"/>
            <a:ext cx="11430000" cy="4191000"/>
          </a:xfrm>
        </p:spPr>
        <p:txBody>
          <a:bodyPr/>
          <a:lstStyle/>
          <a:p>
            <a:r>
              <a:rPr lang="en-US" dirty="0"/>
              <a:t>Fundamentals and resources</a:t>
            </a:r>
          </a:p>
          <a:p>
            <a:r>
              <a:rPr lang="en-US" dirty="0"/>
              <a:t>Application preparation, submission</a:t>
            </a:r>
          </a:p>
          <a:p>
            <a:r>
              <a:rPr lang="en-US" dirty="0"/>
              <a:t>Human subjects’ research</a:t>
            </a:r>
          </a:p>
          <a:p>
            <a:r>
              <a:rPr lang="en-US" dirty="0"/>
              <a:t>Inventions, patents, contracts		… And much more…</a:t>
            </a:r>
          </a:p>
          <a:p>
            <a:r>
              <a:rPr lang="en-US" dirty="0"/>
              <a:t>“Open Mike”</a:t>
            </a:r>
          </a:p>
          <a:p>
            <a:r>
              <a:rPr lang="en-US" dirty="0"/>
              <a:t>Policy, compliance, FCOI</a:t>
            </a:r>
          </a:p>
          <a:p>
            <a:r>
              <a:rPr lang="en-US" dirty="0"/>
              <a:t>Sexual harassment</a:t>
            </a:r>
          </a:p>
        </p:txBody>
      </p:sp>
      <p:sp>
        <p:nvSpPr>
          <p:cNvPr id="4" name="Slide Number Placeholder 3">
            <a:extLst>
              <a:ext uri="{FF2B5EF4-FFF2-40B4-BE49-F238E27FC236}">
                <a16:creationId xmlns:a16="http://schemas.microsoft.com/office/drawing/2014/main" id="{CE1D0C87-B531-3C4E-B332-9DA554443F50}"/>
              </a:ext>
            </a:extLst>
          </p:cNvPr>
          <p:cNvSpPr>
            <a:spLocks noGrp="1"/>
          </p:cNvSpPr>
          <p:nvPr>
            <p:ph type="sldNum" sz="quarter" idx="10"/>
          </p:nvPr>
        </p:nvSpPr>
        <p:spPr/>
        <p:txBody>
          <a:bodyPr/>
          <a:lstStyle/>
          <a:p>
            <a:fld id="{60583324-AE1C-3546-A724-4BA4670D7901}" type="slidenum">
              <a:rPr lang="en-US" smtClean="0"/>
              <a:pPr/>
              <a:t>37</a:t>
            </a:fld>
            <a:endParaRPr lang="en-US" dirty="0"/>
          </a:p>
        </p:txBody>
      </p:sp>
    </p:spTree>
    <p:extLst>
      <p:ext uri="{BB962C8B-B14F-4D97-AF65-F5344CB8AC3E}">
        <p14:creationId xmlns:p14="http://schemas.microsoft.com/office/powerpoint/2010/main" val="38555668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Grants process: research institution submits grant proposal, scientific review panel of scientists evaluate scientific merit of grant proposal, program officer is main contact for applicants, interpret review results.  National advisory councils assess programs approve applications, pubic members.  Institute director makes final decision, allocates funds, justification to congress.  Congress provides NIH funding. ">
            <a:extLst>
              <a:ext uri="{FF2B5EF4-FFF2-40B4-BE49-F238E27FC236}">
                <a16:creationId xmlns:a16="http://schemas.microsoft.com/office/drawing/2014/main" id="{7596D940-65A1-40D6-9196-FE685F0CF6CF}"/>
              </a:ext>
            </a:extLst>
          </p:cNvPr>
          <p:cNvGrpSpPr/>
          <p:nvPr/>
        </p:nvGrpSpPr>
        <p:grpSpPr>
          <a:xfrm>
            <a:off x="1641477" y="148454"/>
            <a:ext cx="8688386" cy="6387760"/>
            <a:chOff x="1641477" y="148454"/>
            <a:chExt cx="8688386" cy="6387760"/>
          </a:xfrm>
        </p:grpSpPr>
        <p:pic>
          <p:nvPicPr>
            <p:cNvPr id="13365" name="Picture 53" descr="C:\Documents and Settings\Georgejil.NIH\Local Settings\Temporary Internet Files\Content.IE5\OQO5Z3A7\MP900438585[1].jpg"/>
            <p:cNvPicPr>
              <a:picLocks noChangeAspect="1" noChangeArrowheads="1"/>
            </p:cNvPicPr>
            <p:nvPr/>
          </p:nvPicPr>
          <p:blipFill>
            <a:blip r:embed="rId3"/>
            <a:srcRect/>
            <a:stretch>
              <a:fillRect/>
            </a:stretch>
          </p:blipFill>
          <p:spPr bwMode="auto">
            <a:xfrm>
              <a:off x="8301039" y="2663826"/>
              <a:ext cx="1831975" cy="1216025"/>
            </a:xfrm>
            <a:prstGeom prst="rect">
              <a:avLst/>
            </a:prstGeom>
            <a:ln>
              <a:noFill/>
            </a:ln>
            <a:effectLst>
              <a:outerShdw blurRad="292100" dist="139700" dir="2700000" algn="tl" rotWithShape="0">
                <a:srgbClr val="333333">
                  <a:alpha val="65000"/>
                </a:srgbClr>
              </a:outerShdw>
            </a:effectLst>
          </p:spPr>
        </p:pic>
        <p:sp>
          <p:nvSpPr>
            <p:cNvPr id="9219" name="AutoShape 2"/>
            <p:cNvSpPr>
              <a:spLocks noChangeArrowheads="1"/>
            </p:cNvSpPr>
            <p:nvPr/>
          </p:nvSpPr>
          <p:spPr bwMode="auto">
            <a:xfrm flipH="1">
              <a:off x="4748214" y="1055689"/>
              <a:ext cx="1336675" cy="492125"/>
            </a:xfrm>
            <a:prstGeom prst="leftArrow">
              <a:avLst>
                <a:gd name="adj1" fmla="val 50000"/>
                <a:gd name="adj2" fmla="val 67903"/>
              </a:avLst>
            </a:prstGeom>
            <a:gradFill rotWithShape="1">
              <a:gsLst>
                <a:gs pos="0">
                  <a:srgbClr val="339933"/>
                </a:gs>
                <a:gs pos="100000">
                  <a:srgbClr val="D8EBD8"/>
                </a:gs>
              </a:gsLst>
              <a:lin ang="0" scaled="1"/>
            </a:gradFill>
            <a:ln w="9525">
              <a:solidFill>
                <a:srgbClr val="339933"/>
              </a:solidFill>
              <a:miter lim="800000"/>
              <a:headEnd/>
              <a:tailEnd/>
            </a:ln>
          </p:spPr>
          <p:txBody>
            <a:bodyPr wrap="none" anchor="ctr"/>
            <a:lstStyle/>
            <a:p>
              <a:endParaRPr lang="en-US"/>
            </a:p>
          </p:txBody>
        </p:sp>
        <p:pic>
          <p:nvPicPr>
            <p:cNvPr id="13316" name="Picture 7" descr="microscope"/>
            <p:cNvPicPr>
              <a:picLocks noChangeAspect="1" noChangeArrowheads="1"/>
            </p:cNvPicPr>
            <p:nvPr/>
          </p:nvPicPr>
          <p:blipFill>
            <a:blip r:embed="rId4"/>
            <a:srcRect/>
            <a:stretch>
              <a:fillRect/>
            </a:stretch>
          </p:blipFill>
          <p:spPr bwMode="auto">
            <a:xfrm>
              <a:off x="2424114" y="528639"/>
              <a:ext cx="1152525" cy="1666875"/>
            </a:xfrm>
            <a:prstGeom prst="rect">
              <a:avLst/>
            </a:prstGeom>
            <a:ln>
              <a:noFill/>
            </a:ln>
            <a:effectLst>
              <a:outerShdw blurRad="292100" dist="139700" dir="2700000" algn="tl" rotWithShape="0">
                <a:srgbClr val="333333">
                  <a:alpha val="65000"/>
                </a:srgbClr>
              </a:outerShdw>
            </a:effectLst>
          </p:spPr>
        </p:pic>
        <p:sp>
          <p:nvSpPr>
            <p:cNvPr id="9221" name="Text Box 8"/>
            <p:cNvSpPr txBox="1">
              <a:spLocks noChangeArrowheads="1"/>
            </p:cNvSpPr>
            <p:nvPr/>
          </p:nvSpPr>
          <p:spPr bwMode="auto">
            <a:xfrm>
              <a:off x="2246313" y="2197101"/>
              <a:ext cx="239681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400" b="1" dirty="0">
                  <a:ea typeface="ＭＳ Ｐゴシック"/>
                  <a:cs typeface="ＭＳ Ｐゴシック"/>
                </a:rPr>
                <a:t>Initiates grant proposal:</a:t>
              </a:r>
            </a:p>
            <a:p>
              <a:pPr lvl="1" eaLnBrk="1" hangingPunct="1">
                <a:buFontTx/>
                <a:buChar char="•"/>
              </a:pPr>
              <a:r>
                <a:rPr lang="en-US" sz="1400" b="1" dirty="0">
                  <a:ea typeface="ＭＳ Ｐゴシック"/>
                  <a:cs typeface="ＭＳ Ｐゴシック"/>
                </a:rPr>
                <a:t> New project</a:t>
              </a:r>
            </a:p>
            <a:p>
              <a:pPr lvl="1" eaLnBrk="1" hangingPunct="1">
                <a:buFontTx/>
                <a:buChar char="•"/>
              </a:pPr>
              <a:r>
                <a:rPr lang="en-US" sz="1400" b="1" dirty="0">
                  <a:ea typeface="ＭＳ Ｐゴシック"/>
                  <a:cs typeface="ＭＳ Ｐゴシック"/>
                </a:rPr>
                <a:t> Continuing project </a:t>
              </a:r>
            </a:p>
            <a:p>
              <a:pPr lvl="1" eaLnBrk="1" hangingPunct="1"/>
              <a:endParaRPr lang="en-US" sz="1400" b="1" dirty="0">
                <a:ea typeface="ＭＳ Ｐゴシック"/>
                <a:cs typeface="ＭＳ Ｐゴシック"/>
              </a:endParaRPr>
            </a:p>
            <a:p>
              <a:pPr lvl="1" eaLnBrk="1" hangingPunct="1">
                <a:buFontTx/>
                <a:buChar char="•"/>
              </a:pPr>
              <a:endParaRPr lang="en-US" sz="1400" b="1" dirty="0">
                <a:ea typeface="ＭＳ Ｐゴシック"/>
                <a:cs typeface="ＭＳ Ｐゴシック"/>
              </a:endParaRPr>
            </a:p>
          </p:txBody>
        </p:sp>
        <p:sp>
          <p:nvSpPr>
            <p:cNvPr id="876553" name="Documents"/>
            <p:cNvSpPr>
              <a:spLocks noEditPoints="1" noChangeArrowheads="1"/>
            </p:cNvSpPr>
            <p:nvPr/>
          </p:nvSpPr>
          <p:spPr bwMode="auto">
            <a:xfrm>
              <a:off x="3681414" y="720726"/>
              <a:ext cx="942975" cy="1177925"/>
            </a:xfrm>
            <a:custGeom>
              <a:avLst/>
              <a:gdLst>
                <a:gd name="T0" fmla="*/ 0 w 21600"/>
                <a:gd name="T1" fmla="*/ 2800 h 21600"/>
                <a:gd name="T2" fmla="*/ 3468 w 21600"/>
                <a:gd name="T3" fmla="*/ 0 h 21600"/>
                <a:gd name="T4" fmla="*/ 21653 w 21600"/>
                <a:gd name="T5" fmla="*/ 18828 h 21600"/>
                <a:gd name="T6" fmla="*/ 19954 w 21600"/>
                <a:gd name="T7" fmla="*/ 20214 h 21600"/>
                <a:gd name="T8" fmla="*/ 18256 w 21600"/>
                <a:gd name="T9" fmla="*/ 21628 h 21600"/>
                <a:gd name="T10" fmla="*/ 19954 w 21600"/>
                <a:gd name="T11" fmla="*/ 1428 h 21600"/>
                <a:gd name="T12" fmla="*/ 18256 w 21600"/>
                <a:gd name="T13" fmla="*/ 2800 h 21600"/>
                <a:gd name="T14" fmla="*/ 1645 w 21600"/>
                <a:gd name="T15" fmla="*/ 1428 h 21600"/>
                <a:gd name="T16" fmla="*/ 21600 w 21600"/>
                <a:gd name="T17" fmla="*/ 0 h 21600"/>
                <a:gd name="T18" fmla="*/ 10800 w 21600"/>
                <a:gd name="T19" fmla="*/ 0 h 21600"/>
                <a:gd name="T20" fmla="*/ 0 w 21600"/>
                <a:gd name="T21" fmla="*/ 10800 h 21600"/>
                <a:gd name="T22" fmla="*/ 21600 w 21600"/>
                <a:gd name="T23" fmla="*/ 10800 h 21600"/>
                <a:gd name="T24" fmla="*/ 1645 w 21600"/>
                <a:gd name="T25" fmla="*/ 4171 h 21600"/>
                <a:gd name="T26" fmla="*/ 16522 w 21600"/>
                <a:gd name="T27" fmla="*/ 17314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T24" t="T25" r="T26" b="T27"/>
              <a:pathLst>
                <a:path w="21600" h="21600" extrusionOk="0">
                  <a:moveTo>
                    <a:pt x="0" y="18014"/>
                  </a:moveTo>
                  <a:lnTo>
                    <a:pt x="0" y="2800"/>
                  </a:lnTo>
                  <a:lnTo>
                    <a:pt x="1645" y="2800"/>
                  </a:lnTo>
                  <a:lnTo>
                    <a:pt x="1645" y="1428"/>
                  </a:lnTo>
                  <a:lnTo>
                    <a:pt x="3468" y="1428"/>
                  </a:lnTo>
                  <a:lnTo>
                    <a:pt x="3468" y="0"/>
                  </a:lnTo>
                  <a:lnTo>
                    <a:pt x="21653" y="0"/>
                  </a:lnTo>
                  <a:lnTo>
                    <a:pt x="21653" y="18828"/>
                  </a:lnTo>
                  <a:lnTo>
                    <a:pt x="19954" y="18828"/>
                  </a:lnTo>
                  <a:lnTo>
                    <a:pt x="19954" y="20214"/>
                  </a:lnTo>
                  <a:lnTo>
                    <a:pt x="18256" y="20214"/>
                  </a:lnTo>
                  <a:lnTo>
                    <a:pt x="18256" y="21600"/>
                  </a:lnTo>
                  <a:lnTo>
                    <a:pt x="4434" y="21600"/>
                  </a:lnTo>
                  <a:lnTo>
                    <a:pt x="0" y="18014"/>
                  </a:lnTo>
                  <a:close/>
                </a:path>
                <a:path w="21600" h="21600" extrusionOk="0">
                  <a:moveTo>
                    <a:pt x="3486" y="1428"/>
                  </a:moveTo>
                  <a:lnTo>
                    <a:pt x="19954" y="1428"/>
                  </a:lnTo>
                  <a:lnTo>
                    <a:pt x="19954" y="20214"/>
                  </a:lnTo>
                  <a:lnTo>
                    <a:pt x="18256" y="20214"/>
                  </a:lnTo>
                  <a:lnTo>
                    <a:pt x="18256" y="2800"/>
                  </a:lnTo>
                  <a:lnTo>
                    <a:pt x="1645" y="2800"/>
                  </a:lnTo>
                  <a:lnTo>
                    <a:pt x="1645" y="1428"/>
                  </a:lnTo>
                  <a:lnTo>
                    <a:pt x="3486" y="1428"/>
                  </a:lnTo>
                  <a:close/>
                </a:path>
                <a:path w="21600" h="21600" extrusionOk="0">
                  <a:moveTo>
                    <a:pt x="0" y="18014"/>
                  </a:moveTo>
                  <a:lnTo>
                    <a:pt x="4434" y="18000"/>
                  </a:lnTo>
                  <a:lnTo>
                    <a:pt x="4434" y="21600"/>
                  </a:lnTo>
                  <a:lnTo>
                    <a:pt x="0" y="18014"/>
                  </a:lnTo>
                  <a:close/>
                </a:path>
              </a:pathLst>
            </a:custGeom>
            <a:solidFill>
              <a:srgbClr val="FFFF99"/>
            </a:solidFill>
            <a:ln w="9525">
              <a:solidFill>
                <a:srgbClr val="000000"/>
              </a:solidFill>
              <a:miter lim="800000"/>
              <a:headEnd/>
              <a:tailEnd/>
            </a:ln>
            <a:effectLst>
              <a:outerShdw blurRad="50800" dist="38100" dir="2700000" algn="tl" rotWithShape="0">
                <a:prstClr val="black">
                  <a:alpha val="40000"/>
                </a:prstClr>
              </a:outerShdw>
            </a:effectLst>
          </p:spPr>
          <p:txBody>
            <a:bodyPr/>
            <a:lstStyle/>
            <a:p>
              <a:pPr>
                <a:defRPr/>
              </a:pPr>
              <a:endParaRPr lang="en-US">
                <a:solidFill>
                  <a:schemeClr val="bg1"/>
                </a:solidFill>
                <a:latin typeface="Arial" charset="0"/>
                <a:ea typeface="ＭＳ Ｐゴシック" pitchFamily="1" charset="-128"/>
              </a:endParaRPr>
            </a:p>
          </p:txBody>
        </p:sp>
        <p:sp>
          <p:nvSpPr>
            <p:cNvPr id="9223" name="Text Box 10"/>
            <p:cNvSpPr txBox="1">
              <a:spLocks noChangeArrowheads="1"/>
            </p:cNvSpPr>
            <p:nvPr/>
          </p:nvSpPr>
          <p:spPr bwMode="auto">
            <a:xfrm>
              <a:off x="3613151" y="873125"/>
              <a:ext cx="95090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400" b="1" dirty="0">
                  <a:ea typeface="ＭＳ Ｐゴシック"/>
                  <a:cs typeface="ＭＳ Ｐゴシック"/>
                </a:rPr>
                <a:t>NIH</a:t>
              </a:r>
            </a:p>
            <a:p>
              <a:pPr eaLnBrk="1" hangingPunct="1"/>
              <a:r>
                <a:rPr lang="en-US" sz="1400" b="1" dirty="0">
                  <a:ea typeface="ＭＳ Ｐゴシック"/>
                  <a:cs typeface="ＭＳ Ｐゴシック"/>
                </a:rPr>
                <a:t>Grant </a:t>
              </a:r>
            </a:p>
            <a:p>
              <a:pPr eaLnBrk="1" hangingPunct="1"/>
              <a:r>
                <a:rPr lang="en-US" sz="1400" b="1" dirty="0">
                  <a:ea typeface="ＭＳ Ｐゴシック"/>
                  <a:cs typeface="ＭＳ Ｐゴシック"/>
                </a:rPr>
                <a:t>Proposal</a:t>
              </a:r>
            </a:p>
          </p:txBody>
        </p:sp>
        <p:sp>
          <p:nvSpPr>
            <p:cNvPr id="9224" name="Text Box 11"/>
            <p:cNvSpPr txBox="1">
              <a:spLocks noChangeArrowheads="1"/>
            </p:cNvSpPr>
            <p:nvPr/>
          </p:nvSpPr>
          <p:spPr bwMode="auto">
            <a:xfrm>
              <a:off x="1936877" y="148454"/>
              <a:ext cx="24032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dirty="0">
                  <a:solidFill>
                    <a:schemeClr val="bg1"/>
                  </a:solidFill>
                  <a:ea typeface="ＭＳ Ｐゴシック"/>
                  <a:cs typeface="ＭＳ Ｐゴシック"/>
                </a:rPr>
                <a:t>Research Institution</a:t>
              </a:r>
            </a:p>
          </p:txBody>
        </p:sp>
        <p:sp>
          <p:nvSpPr>
            <p:cNvPr id="9225" name="Text Box 13"/>
            <p:cNvSpPr txBox="1">
              <a:spLocks noChangeArrowheads="1"/>
            </p:cNvSpPr>
            <p:nvPr/>
          </p:nvSpPr>
          <p:spPr bwMode="auto">
            <a:xfrm>
              <a:off x="6009166" y="5797550"/>
              <a:ext cx="200247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1400" b="1">
                  <a:ea typeface="ＭＳ Ｐゴシック"/>
                  <a:cs typeface="ＭＳ Ｐゴシック"/>
                </a:rPr>
                <a:t>Assess programs</a:t>
              </a:r>
            </a:p>
            <a:p>
              <a:pPr algn="ctr" eaLnBrk="1" hangingPunct="1"/>
              <a:r>
                <a:rPr lang="en-US" sz="1400" b="1">
                  <a:ea typeface="ＭＳ Ｐゴシック"/>
                  <a:cs typeface="ＭＳ Ｐゴシック"/>
                </a:rPr>
                <a:t>Approve applications</a:t>
              </a:r>
            </a:p>
            <a:p>
              <a:pPr algn="ctr" eaLnBrk="1" hangingPunct="1"/>
              <a:r>
                <a:rPr lang="en-US" sz="1400" b="1">
                  <a:ea typeface="ＭＳ Ｐゴシック"/>
                  <a:cs typeface="ＭＳ Ｐゴシック"/>
                </a:rPr>
                <a:t>Public members</a:t>
              </a:r>
            </a:p>
          </p:txBody>
        </p:sp>
        <p:pic>
          <p:nvPicPr>
            <p:cNvPr id="13354" name="Picture 18" descr="5cx"/>
            <p:cNvPicPr>
              <a:picLocks noChangeAspect="1" noChangeArrowheads="1"/>
            </p:cNvPicPr>
            <p:nvPr/>
          </p:nvPicPr>
          <p:blipFill>
            <a:blip r:embed="rId5"/>
            <a:srcRect/>
            <a:stretch>
              <a:fillRect/>
            </a:stretch>
          </p:blipFill>
          <p:spPr bwMode="auto">
            <a:xfrm>
              <a:off x="6219825" y="4713288"/>
              <a:ext cx="1646238" cy="1128712"/>
            </a:xfrm>
            <a:prstGeom prst="rect">
              <a:avLst/>
            </a:prstGeom>
            <a:ln>
              <a:noFill/>
            </a:ln>
            <a:effectLst>
              <a:outerShdw blurRad="292100" dist="139700" dir="2700000" algn="tl" rotWithShape="0">
                <a:srgbClr val="333333">
                  <a:alpha val="65000"/>
                </a:srgbClr>
              </a:outerShdw>
            </a:effectLst>
          </p:spPr>
        </p:pic>
        <p:sp>
          <p:nvSpPr>
            <p:cNvPr id="9227" name="Text Box 19"/>
            <p:cNvSpPr txBox="1">
              <a:spLocks noChangeArrowheads="1"/>
            </p:cNvSpPr>
            <p:nvPr/>
          </p:nvSpPr>
          <p:spPr bwMode="auto">
            <a:xfrm>
              <a:off x="5956300" y="3814764"/>
              <a:ext cx="2127250"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lnSpc>
                  <a:spcPct val="90000"/>
                </a:lnSpc>
              </a:pPr>
              <a:r>
                <a:rPr lang="en-US" b="1" dirty="0">
                  <a:ea typeface="ＭＳ Ｐゴシック"/>
                  <a:cs typeface="ＭＳ Ｐゴシック"/>
                </a:rPr>
                <a:t>Institute</a:t>
              </a:r>
            </a:p>
            <a:p>
              <a:pPr algn="ctr" eaLnBrk="1" hangingPunct="1">
                <a:lnSpc>
                  <a:spcPct val="90000"/>
                </a:lnSpc>
              </a:pPr>
              <a:r>
                <a:rPr lang="en-US" b="1" dirty="0">
                  <a:ea typeface="ＭＳ Ｐゴシック"/>
                  <a:cs typeface="ＭＳ Ｐゴシック"/>
                </a:rPr>
                <a:t>National Advisory</a:t>
              </a:r>
            </a:p>
            <a:p>
              <a:pPr algn="ctr" eaLnBrk="1" hangingPunct="1">
                <a:lnSpc>
                  <a:spcPct val="90000"/>
                </a:lnSpc>
              </a:pPr>
              <a:r>
                <a:rPr lang="en-US" b="1" dirty="0">
                  <a:ea typeface="ＭＳ Ｐゴシック"/>
                  <a:cs typeface="ＭＳ Ｐゴシック"/>
                </a:rPr>
                <a:t>Councils</a:t>
              </a:r>
            </a:p>
          </p:txBody>
        </p:sp>
        <p:sp>
          <p:nvSpPr>
            <p:cNvPr id="9228" name="AutoShape 20"/>
            <p:cNvSpPr>
              <a:spLocks noChangeArrowheads="1"/>
            </p:cNvSpPr>
            <p:nvPr/>
          </p:nvSpPr>
          <p:spPr bwMode="auto">
            <a:xfrm>
              <a:off x="4605339" y="5059364"/>
              <a:ext cx="1336675" cy="492125"/>
            </a:xfrm>
            <a:prstGeom prst="leftArrow">
              <a:avLst>
                <a:gd name="adj1" fmla="val 50000"/>
                <a:gd name="adj2" fmla="val 67903"/>
              </a:avLst>
            </a:prstGeom>
            <a:gradFill rotWithShape="1">
              <a:gsLst>
                <a:gs pos="0">
                  <a:srgbClr val="339933"/>
                </a:gs>
                <a:gs pos="100000">
                  <a:srgbClr val="D8EBD8"/>
                </a:gs>
              </a:gsLst>
              <a:lin ang="0" scaled="1"/>
            </a:gradFill>
            <a:ln w="9525">
              <a:solidFill>
                <a:srgbClr val="339933"/>
              </a:solidFill>
              <a:miter lim="800000"/>
              <a:headEnd/>
              <a:tailEnd/>
            </a:ln>
          </p:spPr>
          <p:txBody>
            <a:bodyPr wrap="none" anchor="ctr"/>
            <a:lstStyle/>
            <a:p>
              <a:endParaRPr lang="en-US"/>
            </a:p>
          </p:txBody>
        </p:sp>
        <p:sp>
          <p:nvSpPr>
            <p:cNvPr id="9229" name="Text Box 27"/>
            <p:cNvSpPr txBox="1">
              <a:spLocks noChangeArrowheads="1"/>
            </p:cNvSpPr>
            <p:nvPr/>
          </p:nvSpPr>
          <p:spPr bwMode="auto">
            <a:xfrm>
              <a:off x="5892800" y="2165350"/>
              <a:ext cx="205105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1400" b="1">
                  <a:ea typeface="ＭＳ Ｐゴシック"/>
                  <a:cs typeface="ＭＳ Ｐゴシック"/>
                </a:rPr>
                <a:t>Scientists evaluate scientific merit of grant proposal</a:t>
              </a:r>
            </a:p>
          </p:txBody>
        </p:sp>
        <p:sp>
          <p:nvSpPr>
            <p:cNvPr id="9230" name="Text Box 28"/>
            <p:cNvSpPr txBox="1">
              <a:spLocks noChangeArrowheads="1"/>
            </p:cNvSpPr>
            <p:nvPr/>
          </p:nvSpPr>
          <p:spPr bwMode="auto">
            <a:xfrm>
              <a:off x="5776913" y="166688"/>
              <a:ext cx="226536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b="1" dirty="0">
                  <a:solidFill>
                    <a:schemeClr val="bg1"/>
                  </a:solidFill>
                  <a:ea typeface="ＭＳ Ｐゴシック"/>
                  <a:cs typeface="ＭＳ Ｐゴシック"/>
                </a:rPr>
                <a:t>Scientific Review Panel</a:t>
              </a:r>
            </a:p>
          </p:txBody>
        </p:sp>
        <p:sp>
          <p:nvSpPr>
            <p:cNvPr id="9231" name="AutoShape 29"/>
            <p:cNvSpPr>
              <a:spLocks noChangeArrowheads="1"/>
            </p:cNvSpPr>
            <p:nvPr/>
          </p:nvSpPr>
          <p:spPr bwMode="auto">
            <a:xfrm rot="5400000">
              <a:off x="8455025" y="1022350"/>
              <a:ext cx="914400" cy="1301750"/>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5898240 60000 65536"/>
                <a:gd name="T10" fmla="*/ 5898240 60000 65536"/>
                <a:gd name="T11" fmla="*/ 0 60000 65536"/>
                <a:gd name="T12" fmla="*/ 12413 w 21600"/>
                <a:gd name="T13" fmla="*/ 2924 h 21600"/>
                <a:gd name="T14" fmla="*/ 18225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gradFill rotWithShape="1">
              <a:gsLst>
                <a:gs pos="0">
                  <a:srgbClr val="CBE5CB"/>
                </a:gs>
                <a:gs pos="100000">
                  <a:srgbClr val="339933"/>
                </a:gs>
              </a:gsLst>
              <a:lin ang="0" scaled="1"/>
            </a:gradFill>
            <a:ln w="9525">
              <a:solidFill>
                <a:srgbClr val="339933"/>
              </a:solidFill>
              <a:miter lim="800000"/>
              <a:headEnd/>
              <a:tailEnd/>
            </a:ln>
          </p:spPr>
          <p:txBody>
            <a:bodyPr wrap="none" anchor="ctr"/>
            <a:lstStyle/>
            <a:p>
              <a:endParaRPr lang="en-US"/>
            </a:p>
          </p:txBody>
        </p:sp>
        <p:sp>
          <p:nvSpPr>
            <p:cNvPr id="9232" name="AutoShape 30"/>
            <p:cNvSpPr>
              <a:spLocks noChangeArrowheads="1"/>
            </p:cNvSpPr>
            <p:nvPr/>
          </p:nvSpPr>
          <p:spPr bwMode="auto">
            <a:xfrm rot="10800000">
              <a:off x="8077200" y="4656138"/>
              <a:ext cx="1206500" cy="98425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gradFill rotWithShape="1">
              <a:gsLst>
                <a:gs pos="0">
                  <a:srgbClr val="CBE5CB"/>
                </a:gs>
                <a:gs pos="100000">
                  <a:srgbClr val="339933"/>
                </a:gs>
              </a:gsLst>
              <a:lin ang="0" scaled="1"/>
            </a:gradFill>
            <a:ln w="9525">
              <a:solidFill>
                <a:srgbClr val="339933"/>
              </a:solidFill>
              <a:miter lim="800000"/>
              <a:headEnd/>
              <a:tailEnd/>
            </a:ln>
          </p:spPr>
          <p:txBody>
            <a:bodyPr wrap="none" anchor="ctr"/>
            <a:lstStyle/>
            <a:p>
              <a:endParaRPr lang="en-US"/>
            </a:p>
          </p:txBody>
        </p:sp>
        <p:sp>
          <p:nvSpPr>
            <p:cNvPr id="9233" name="Text Box 31"/>
            <p:cNvSpPr txBox="1">
              <a:spLocks noChangeArrowheads="1"/>
            </p:cNvSpPr>
            <p:nvPr/>
          </p:nvSpPr>
          <p:spPr bwMode="auto">
            <a:xfrm>
              <a:off x="8142288" y="2227263"/>
              <a:ext cx="1924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dirty="0">
                  <a:ea typeface="ＭＳ Ｐゴシック"/>
                  <a:cs typeface="ＭＳ Ｐゴシック"/>
                </a:rPr>
                <a:t>Program Officer</a:t>
              </a:r>
            </a:p>
          </p:txBody>
        </p:sp>
        <p:sp>
          <p:nvSpPr>
            <p:cNvPr id="9234" name="Text Box 37"/>
            <p:cNvSpPr txBox="1">
              <a:spLocks noChangeArrowheads="1"/>
            </p:cNvSpPr>
            <p:nvPr/>
          </p:nvSpPr>
          <p:spPr bwMode="auto">
            <a:xfrm>
              <a:off x="7916863" y="3967163"/>
              <a:ext cx="2413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1400" b="1" dirty="0">
                  <a:ea typeface="ＭＳ Ｐゴシック"/>
                  <a:cs typeface="ＭＳ Ｐゴシック"/>
                </a:rPr>
                <a:t>Main contact for applicant</a:t>
              </a:r>
            </a:p>
            <a:p>
              <a:pPr algn="ctr" eaLnBrk="1" hangingPunct="1"/>
              <a:r>
                <a:rPr lang="en-US" sz="1400" b="1" dirty="0">
                  <a:ea typeface="ＭＳ Ｐゴシック"/>
                  <a:cs typeface="ＭＳ Ｐゴシック"/>
                </a:rPr>
                <a:t>Interpret review results</a:t>
              </a:r>
            </a:p>
          </p:txBody>
        </p:sp>
        <p:sp>
          <p:nvSpPr>
            <p:cNvPr id="9235" name="Text Box 43"/>
            <p:cNvSpPr txBox="1">
              <a:spLocks noChangeArrowheads="1"/>
            </p:cNvSpPr>
            <p:nvPr/>
          </p:nvSpPr>
          <p:spPr bwMode="auto">
            <a:xfrm>
              <a:off x="2420938" y="4265613"/>
              <a:ext cx="2012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a:ea typeface="ＭＳ Ｐゴシック"/>
                  <a:cs typeface="ＭＳ Ｐゴシック"/>
                </a:rPr>
                <a:t>Institute Director</a:t>
              </a:r>
            </a:p>
          </p:txBody>
        </p:sp>
        <p:sp>
          <p:nvSpPr>
            <p:cNvPr id="9236" name="Text Box 44"/>
            <p:cNvSpPr txBox="1">
              <a:spLocks noChangeArrowheads="1"/>
            </p:cNvSpPr>
            <p:nvPr/>
          </p:nvSpPr>
          <p:spPr bwMode="auto">
            <a:xfrm>
              <a:off x="1641477" y="5849940"/>
              <a:ext cx="3352800" cy="67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lnSpc>
                  <a:spcPct val="90000"/>
                </a:lnSpc>
              </a:pPr>
              <a:r>
                <a:rPr lang="en-US" sz="1400" b="1" dirty="0">
                  <a:ea typeface="ＭＳ Ｐゴシック"/>
                  <a:cs typeface="ＭＳ Ｐゴシック"/>
                </a:rPr>
                <a:t>Makes final decision</a:t>
              </a:r>
            </a:p>
            <a:p>
              <a:pPr algn="ctr" eaLnBrk="1" hangingPunct="1">
                <a:lnSpc>
                  <a:spcPct val="90000"/>
                </a:lnSpc>
              </a:pPr>
              <a:r>
                <a:rPr lang="en-US" sz="1400" b="1" dirty="0">
                  <a:ea typeface="ＭＳ Ｐゴシック"/>
                  <a:cs typeface="ＭＳ Ｐゴシック"/>
                </a:rPr>
                <a:t>Allocates funds</a:t>
              </a:r>
            </a:p>
            <a:p>
              <a:pPr algn="ctr" eaLnBrk="1" hangingPunct="1">
                <a:lnSpc>
                  <a:spcPct val="90000"/>
                </a:lnSpc>
              </a:pPr>
              <a:r>
                <a:rPr lang="en-US" sz="1400" b="1" dirty="0">
                  <a:ea typeface="ＭＳ Ｐゴシック"/>
                  <a:cs typeface="ＭＳ Ｐゴシック"/>
                </a:rPr>
                <a:t>Justification to Congress</a:t>
              </a:r>
            </a:p>
          </p:txBody>
        </p:sp>
        <p:sp>
          <p:nvSpPr>
            <p:cNvPr id="9237" name="Text Box 45"/>
            <p:cNvSpPr txBox="1">
              <a:spLocks noChangeArrowheads="1"/>
            </p:cNvSpPr>
            <p:nvPr/>
          </p:nvSpPr>
          <p:spPr bwMode="auto">
            <a:xfrm>
              <a:off x="4284663" y="4108451"/>
              <a:ext cx="1238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a:ea typeface="ＭＳ Ｐゴシック"/>
                  <a:cs typeface="ＭＳ Ｐゴシック"/>
                </a:rPr>
                <a:t>Congress</a:t>
              </a:r>
            </a:p>
          </p:txBody>
        </p:sp>
        <p:sp>
          <p:nvSpPr>
            <p:cNvPr id="9238" name="AutoShape 46"/>
            <p:cNvSpPr>
              <a:spLocks noChangeArrowheads="1"/>
            </p:cNvSpPr>
            <p:nvPr/>
          </p:nvSpPr>
          <p:spPr bwMode="auto">
            <a:xfrm rot="5400000">
              <a:off x="2649539" y="3362326"/>
              <a:ext cx="1336675" cy="542925"/>
            </a:xfrm>
            <a:prstGeom prst="leftArrow">
              <a:avLst>
                <a:gd name="adj1" fmla="val 50000"/>
                <a:gd name="adj2" fmla="val 61550"/>
              </a:avLst>
            </a:prstGeom>
            <a:gradFill rotWithShape="1">
              <a:gsLst>
                <a:gs pos="0">
                  <a:srgbClr val="339933"/>
                </a:gs>
                <a:gs pos="100000">
                  <a:srgbClr val="D8EBD8"/>
                </a:gs>
              </a:gsLst>
              <a:lin ang="0" scaled="1"/>
            </a:gradFill>
            <a:ln w="9525">
              <a:solidFill>
                <a:srgbClr val="339933"/>
              </a:solidFill>
              <a:miter lim="800000"/>
              <a:headEnd/>
              <a:tailEnd/>
            </a:ln>
          </p:spPr>
          <p:txBody>
            <a:bodyPr wrap="none" anchor="ctr"/>
            <a:lstStyle/>
            <a:p>
              <a:endParaRPr lang="en-US"/>
            </a:p>
          </p:txBody>
        </p:sp>
        <p:sp>
          <p:nvSpPr>
            <p:cNvPr id="9239" name="Text Box 47"/>
            <p:cNvSpPr txBox="1">
              <a:spLocks noChangeArrowheads="1"/>
            </p:cNvSpPr>
            <p:nvPr/>
          </p:nvSpPr>
          <p:spPr bwMode="auto">
            <a:xfrm rot="-5400000">
              <a:off x="2886869" y="3496469"/>
              <a:ext cx="869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a:ea typeface="ＭＳ Ｐゴシック"/>
                  <a:cs typeface="ＭＳ Ｐゴシック"/>
                </a:rPr>
                <a:t>Funds</a:t>
              </a:r>
            </a:p>
          </p:txBody>
        </p:sp>
        <p:sp>
          <p:nvSpPr>
            <p:cNvPr id="9240" name="AutoShape 48"/>
            <p:cNvSpPr>
              <a:spLocks noChangeArrowheads="1"/>
            </p:cNvSpPr>
            <p:nvPr/>
          </p:nvSpPr>
          <p:spPr bwMode="auto">
            <a:xfrm rot="-7179378">
              <a:off x="3336926" y="3629026"/>
              <a:ext cx="903287" cy="423862"/>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gradFill rotWithShape="1">
              <a:gsLst>
                <a:gs pos="0">
                  <a:srgbClr val="CBE5CB"/>
                </a:gs>
                <a:gs pos="100000">
                  <a:srgbClr val="339933"/>
                </a:gs>
              </a:gsLst>
              <a:lin ang="0" scaled="1"/>
            </a:gradFill>
            <a:ln w="9525">
              <a:solidFill>
                <a:srgbClr val="339933"/>
              </a:solidFill>
              <a:miter lim="800000"/>
              <a:headEnd/>
              <a:tailEnd/>
            </a:ln>
          </p:spPr>
          <p:txBody>
            <a:bodyPr wrap="none" anchor="ctr"/>
            <a:lstStyle/>
            <a:p>
              <a:endParaRPr lang="en-US"/>
            </a:p>
          </p:txBody>
        </p:sp>
        <p:pic>
          <p:nvPicPr>
            <p:cNvPr id="9241" name="Picture 49" descr="US-Capit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19576" y="2952750"/>
              <a:ext cx="1350963" cy="107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62" name="Picture 50"/>
            <p:cNvPicPr>
              <a:picLocks noChangeAspect="1" noChangeArrowheads="1"/>
            </p:cNvPicPr>
            <p:nvPr/>
          </p:nvPicPr>
          <p:blipFill>
            <a:blip r:embed="rId7"/>
            <a:srcRect l="3710" r="1694"/>
            <a:stretch>
              <a:fillRect/>
            </a:stretch>
          </p:blipFill>
          <p:spPr bwMode="auto">
            <a:xfrm>
              <a:off x="6084888" y="806451"/>
              <a:ext cx="1985962" cy="1279525"/>
            </a:xfrm>
            <a:prstGeom prst="rect">
              <a:avLst/>
            </a:prstGeom>
            <a:ln>
              <a:noFill/>
            </a:ln>
            <a:effectLst>
              <a:outerShdw blurRad="292100" dist="139700" dir="2700000" algn="tl" rotWithShape="0">
                <a:srgbClr val="333333">
                  <a:alpha val="65000"/>
                </a:srgbClr>
              </a:outerShdw>
            </a:effectLst>
          </p:spPr>
        </p:pic>
        <p:pic>
          <p:nvPicPr>
            <p:cNvPr id="13341" name="Picture 29" descr="C:\Documents and Settings\Georgejil.NIH\Local Settings\Temporary Internet Files\Content.IE5\N2U9RPG5\MP900422236[1].jpg"/>
            <p:cNvPicPr>
              <a:picLocks noChangeAspect="1" noChangeArrowheads="1"/>
            </p:cNvPicPr>
            <p:nvPr/>
          </p:nvPicPr>
          <p:blipFill>
            <a:blip r:embed="rId8"/>
            <a:srcRect/>
            <a:stretch>
              <a:fillRect/>
            </a:stretch>
          </p:blipFill>
          <p:spPr bwMode="auto">
            <a:xfrm>
              <a:off x="2500313" y="4694239"/>
              <a:ext cx="1643062" cy="1093787"/>
            </a:xfrm>
            <a:prstGeom prst="rect">
              <a:avLst/>
            </a:prstGeom>
            <a:ln>
              <a:noFill/>
            </a:ln>
            <a:effectLst>
              <a:outerShdw blurRad="292100" dist="139700" dir="2700000" algn="tl" rotWithShape="0">
                <a:srgbClr val="333333">
                  <a:alpha val="65000"/>
                </a:srgbClr>
              </a:outerShdw>
            </a:effectLst>
          </p:spPr>
        </p:pic>
      </p:grpSp>
      <p:sp>
        <p:nvSpPr>
          <p:cNvPr id="2" name="Title 1">
            <a:extLst>
              <a:ext uri="{FF2B5EF4-FFF2-40B4-BE49-F238E27FC236}">
                <a16:creationId xmlns:a16="http://schemas.microsoft.com/office/drawing/2014/main" id="{9A0BF3B1-12EE-DE42-9D2B-C6830C204314}"/>
              </a:ext>
            </a:extLst>
          </p:cNvPr>
          <p:cNvSpPr>
            <a:spLocks noGrp="1"/>
          </p:cNvSpPr>
          <p:nvPr>
            <p:ph type="title"/>
          </p:nvPr>
        </p:nvSpPr>
        <p:spPr/>
        <p:txBody>
          <a:bodyPr/>
          <a:lstStyle/>
          <a:p>
            <a:r>
              <a:rPr lang="en-US" dirty="0"/>
              <a:t>Quick Tour</a:t>
            </a:r>
          </a:p>
        </p:txBody>
      </p:sp>
    </p:spTree>
    <p:extLst>
      <p:ext uri="{BB962C8B-B14F-4D97-AF65-F5344CB8AC3E}">
        <p14:creationId xmlns:p14="http://schemas.microsoft.com/office/powerpoint/2010/main" val="242233950"/>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First: Money</a:t>
            </a:r>
          </a:p>
        </p:txBody>
      </p:sp>
      <p:sp>
        <p:nvSpPr>
          <p:cNvPr id="3" name="Slide Number Placeholder 2"/>
          <p:cNvSpPr>
            <a:spLocks noGrp="1"/>
          </p:cNvSpPr>
          <p:nvPr>
            <p:ph type="sldNum" sz="quarter" idx="10"/>
          </p:nvPr>
        </p:nvSpPr>
        <p:spPr/>
        <p:txBody>
          <a:bodyPr/>
          <a:lstStyle/>
          <a:p>
            <a:fld id="{D303D29F-C580-5C4D-AAA1-94293C4E9288}" type="slidenum">
              <a:rPr lang="en-US" smtClean="0"/>
              <a:pPr/>
              <a:t>5</a:t>
            </a:fld>
            <a:endParaRPr lang="en-US"/>
          </a:p>
        </p:txBody>
      </p:sp>
      <p:sp>
        <p:nvSpPr>
          <p:cNvPr id="5" name="TextBox 4"/>
          <p:cNvSpPr txBox="1">
            <a:spLocks noChangeArrowheads="1"/>
          </p:cNvSpPr>
          <p:nvPr/>
        </p:nvSpPr>
        <p:spPr bwMode="auto">
          <a:xfrm>
            <a:off x="5638801" y="6383923"/>
            <a:ext cx="4265591"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000">
                <a:solidFill>
                  <a:schemeClr val="tx1"/>
                </a:solidFill>
                <a:latin typeface="Arial" pitchFamily="34" charset="0"/>
              </a:defRPr>
            </a:lvl1pPr>
            <a:lvl2pPr marL="742950" indent="-285750" eaLnBrk="0" hangingPunct="0">
              <a:defRPr sz="1000">
                <a:solidFill>
                  <a:schemeClr val="tx1"/>
                </a:solidFill>
                <a:latin typeface="Arial" pitchFamily="34" charset="0"/>
              </a:defRPr>
            </a:lvl2pPr>
            <a:lvl3pPr marL="1143000" indent="-228600" eaLnBrk="0" hangingPunct="0">
              <a:defRPr sz="1000">
                <a:solidFill>
                  <a:schemeClr val="tx1"/>
                </a:solidFill>
                <a:latin typeface="Arial" pitchFamily="34" charset="0"/>
              </a:defRPr>
            </a:lvl3pPr>
            <a:lvl4pPr marL="1600200" indent="-228600" eaLnBrk="0" hangingPunct="0">
              <a:defRPr sz="1000">
                <a:solidFill>
                  <a:schemeClr val="tx1"/>
                </a:solidFill>
                <a:latin typeface="Arial" pitchFamily="34" charset="0"/>
              </a:defRPr>
            </a:lvl4pPr>
            <a:lvl5pPr marL="2057400" indent="-228600" eaLnBrk="0" hangingPunct="0">
              <a:defRPr sz="1000">
                <a:solidFill>
                  <a:schemeClr val="tx1"/>
                </a:solidFill>
                <a:latin typeface="Arial" pitchFamily="34" charset="0"/>
              </a:defRPr>
            </a:lvl5pPr>
            <a:lvl6pPr marL="2514600" indent="-228600" eaLnBrk="0" fontAlgn="base" hangingPunct="0">
              <a:spcBef>
                <a:spcPct val="0"/>
              </a:spcBef>
              <a:spcAft>
                <a:spcPct val="0"/>
              </a:spcAft>
              <a:defRPr sz="1000">
                <a:solidFill>
                  <a:schemeClr val="tx1"/>
                </a:solidFill>
                <a:latin typeface="Arial" pitchFamily="34" charset="0"/>
              </a:defRPr>
            </a:lvl6pPr>
            <a:lvl7pPr marL="2971800" indent="-228600" eaLnBrk="0" fontAlgn="base" hangingPunct="0">
              <a:spcBef>
                <a:spcPct val="0"/>
              </a:spcBef>
              <a:spcAft>
                <a:spcPct val="0"/>
              </a:spcAft>
              <a:defRPr sz="1000">
                <a:solidFill>
                  <a:schemeClr val="tx1"/>
                </a:solidFill>
                <a:latin typeface="Arial" pitchFamily="34" charset="0"/>
              </a:defRPr>
            </a:lvl7pPr>
            <a:lvl8pPr marL="3429000" indent="-228600" eaLnBrk="0" fontAlgn="base" hangingPunct="0">
              <a:spcBef>
                <a:spcPct val="0"/>
              </a:spcBef>
              <a:spcAft>
                <a:spcPct val="0"/>
              </a:spcAft>
              <a:defRPr sz="1000">
                <a:solidFill>
                  <a:schemeClr val="tx1"/>
                </a:solidFill>
                <a:latin typeface="Arial" pitchFamily="34" charset="0"/>
              </a:defRPr>
            </a:lvl8pPr>
            <a:lvl9pPr marL="3886200" indent="-228600" eaLnBrk="0" fontAlgn="base" hangingPunct="0">
              <a:spcBef>
                <a:spcPct val="0"/>
              </a:spcBef>
              <a:spcAft>
                <a:spcPct val="0"/>
              </a:spcAft>
              <a:defRPr sz="1000">
                <a:solidFill>
                  <a:schemeClr val="tx1"/>
                </a:solidFill>
                <a:latin typeface="Arial" pitchFamily="34" charset="0"/>
              </a:defRPr>
            </a:lvl9pPr>
          </a:lstStyle>
          <a:p>
            <a:pPr eaLnBrk="1" hangingPunct="1"/>
            <a:r>
              <a:rPr lang="en-US" sz="1600">
                <a:ea typeface="MS PGothic" pitchFamily="34" charset="-128"/>
              </a:rPr>
              <a:t>Shapiro D, </a:t>
            </a:r>
            <a:r>
              <a:rPr lang="en-US" sz="1600" err="1">
                <a:ea typeface="MS PGothic" pitchFamily="34" charset="-128"/>
              </a:rPr>
              <a:t>Vrana</a:t>
            </a:r>
            <a:r>
              <a:rPr lang="en-US" sz="1600">
                <a:ea typeface="MS PGothic" pitchFamily="34" charset="-128"/>
              </a:rPr>
              <a:t> K.  PNAS 2015;112:9496-7</a:t>
            </a:r>
          </a:p>
        </p:txBody>
      </p:sp>
      <p:grpSp>
        <p:nvGrpSpPr>
          <p:cNvPr id="7" name="Group 6" descr="A new finish line, money (current finish line), people science.&#10;&#10;proposal, grant award, tial/study completion, publish, citations">
            <a:extLst>
              <a:ext uri="{FF2B5EF4-FFF2-40B4-BE49-F238E27FC236}">
                <a16:creationId xmlns:a16="http://schemas.microsoft.com/office/drawing/2014/main" id="{B86932D9-7010-4742-81D5-02CD0BFE8917}"/>
              </a:ext>
            </a:extLst>
          </p:cNvPr>
          <p:cNvGrpSpPr/>
          <p:nvPr/>
        </p:nvGrpSpPr>
        <p:grpSpPr>
          <a:xfrm>
            <a:off x="1752600" y="1371600"/>
            <a:ext cx="8686800" cy="4121896"/>
            <a:chOff x="1752600" y="1371600"/>
            <a:chExt cx="8686800" cy="4121896"/>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1371600"/>
              <a:ext cx="8686800" cy="4121896"/>
            </a:xfrm>
            <a:prstGeom prst="rect">
              <a:avLst/>
            </a:prstGeom>
            <a:effectLst>
              <a:outerShdw blurRad="292100" dist="139700" dir="2700000" algn="tl" rotWithShape="0">
                <a:prstClr val="black">
                  <a:alpha val="65000"/>
                </a:prstClr>
              </a:outerShdw>
            </a:effectLst>
          </p:spPr>
        </p:pic>
        <p:sp>
          <p:nvSpPr>
            <p:cNvPr id="6" name="TextBox 5"/>
            <p:cNvSpPr txBox="1"/>
            <p:nvPr/>
          </p:nvSpPr>
          <p:spPr>
            <a:xfrm>
              <a:off x="2286000" y="2209800"/>
              <a:ext cx="6349815" cy="1569660"/>
            </a:xfrm>
            <a:prstGeom prst="rect">
              <a:avLst/>
            </a:prstGeom>
            <a:noFill/>
          </p:spPr>
          <p:txBody>
            <a:bodyPr wrap="none" rtlCol="0">
              <a:spAutoFit/>
            </a:bodyPr>
            <a:lstStyle/>
            <a:p>
              <a:r>
                <a:rPr lang="en-US" sz="3200" b="1" i="1" dirty="0"/>
                <a:t>Money</a:t>
              </a:r>
              <a:r>
                <a:rPr lang="en-US" sz="3200" b="1" dirty="0"/>
                <a:t>				Science</a:t>
              </a:r>
            </a:p>
            <a:p>
              <a:endParaRPr lang="en-US" sz="3200" b="1" dirty="0"/>
            </a:p>
            <a:p>
              <a:r>
                <a:rPr lang="en-US" sz="3200" b="1" dirty="0"/>
                <a:t>People</a:t>
              </a:r>
            </a:p>
          </p:txBody>
        </p:sp>
      </p:grpSp>
    </p:spTree>
    <p:extLst>
      <p:ext uri="{BB962C8B-B14F-4D97-AF65-F5344CB8AC3E}">
        <p14:creationId xmlns:p14="http://schemas.microsoft.com/office/powerpoint/2010/main" val="2971938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D225C-16E1-D54E-92B7-B99EF4AA8427}"/>
              </a:ext>
            </a:extLst>
          </p:cNvPr>
          <p:cNvSpPr>
            <a:spLocks noGrp="1"/>
          </p:cNvSpPr>
          <p:nvPr>
            <p:ph type="title"/>
          </p:nvPr>
        </p:nvSpPr>
        <p:spPr/>
        <p:txBody>
          <a:bodyPr/>
          <a:lstStyle/>
          <a:p>
            <a:r>
              <a:rPr lang="en-US" dirty="0"/>
              <a:t>NIH Budget Trends</a:t>
            </a:r>
          </a:p>
        </p:txBody>
      </p:sp>
      <p:sp>
        <p:nvSpPr>
          <p:cNvPr id="3" name="Slide Number Placeholder 2">
            <a:extLst>
              <a:ext uri="{FF2B5EF4-FFF2-40B4-BE49-F238E27FC236}">
                <a16:creationId xmlns:a16="http://schemas.microsoft.com/office/drawing/2014/main" id="{28630A68-9A03-2748-9C65-8BC68D94CFFA}"/>
              </a:ext>
            </a:extLst>
          </p:cNvPr>
          <p:cNvSpPr>
            <a:spLocks noGrp="1"/>
          </p:cNvSpPr>
          <p:nvPr>
            <p:ph type="sldNum" sz="quarter" idx="10"/>
          </p:nvPr>
        </p:nvSpPr>
        <p:spPr/>
        <p:txBody>
          <a:bodyPr/>
          <a:lstStyle/>
          <a:p>
            <a:fld id="{D303D29F-C580-5C4D-AAA1-94293C4E9288}" type="slidenum">
              <a:rPr lang="en-US" smtClean="0"/>
              <a:pPr/>
              <a:t>6</a:t>
            </a:fld>
            <a:endParaRPr lang="en-US" dirty="0"/>
          </a:p>
        </p:txBody>
      </p:sp>
      <p:graphicFrame>
        <p:nvGraphicFramePr>
          <p:cNvPr id="10" name="Chart 9" descr="graph of NIH budget trends showing curring $ increasing consistently increasing since  2013 to $41.8B, with constant $ staying flat at $19.8">
            <a:extLst>
              <a:ext uri="{FF2B5EF4-FFF2-40B4-BE49-F238E27FC236}">
                <a16:creationId xmlns:a16="http://schemas.microsoft.com/office/drawing/2014/main" id="{4F027B34-4056-4AEE-A52F-16AE89B6E5A7}"/>
              </a:ext>
            </a:extLst>
          </p:cNvPr>
          <p:cNvGraphicFramePr>
            <a:graphicFrameLocks/>
          </p:cNvGraphicFramePr>
          <p:nvPr>
            <p:extLst>
              <p:ext uri="{D42A27DB-BD31-4B8C-83A1-F6EECF244321}">
                <p14:modId xmlns:p14="http://schemas.microsoft.com/office/powerpoint/2010/main" val="581083745"/>
              </p:ext>
            </p:extLst>
          </p:nvPr>
        </p:nvGraphicFramePr>
        <p:xfrm>
          <a:off x="228600" y="1066800"/>
          <a:ext cx="11811000" cy="52578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220785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Now: People</a:t>
            </a:r>
          </a:p>
        </p:txBody>
      </p:sp>
      <p:sp>
        <p:nvSpPr>
          <p:cNvPr id="3" name="Slide Number Placeholder 2"/>
          <p:cNvSpPr>
            <a:spLocks noGrp="1"/>
          </p:cNvSpPr>
          <p:nvPr>
            <p:ph type="sldNum" sz="quarter" idx="10"/>
          </p:nvPr>
        </p:nvSpPr>
        <p:spPr/>
        <p:txBody>
          <a:bodyPr/>
          <a:lstStyle/>
          <a:p>
            <a:fld id="{D303D29F-C580-5C4D-AAA1-94293C4E9288}" type="slidenum">
              <a:rPr lang="en-US" smtClean="0"/>
              <a:pPr/>
              <a:t>7</a:t>
            </a:fld>
            <a:endParaRPr lang="en-US"/>
          </a:p>
        </p:txBody>
      </p:sp>
      <p:sp>
        <p:nvSpPr>
          <p:cNvPr id="5" name="TextBox 4"/>
          <p:cNvSpPr txBox="1">
            <a:spLocks noChangeArrowheads="1"/>
          </p:cNvSpPr>
          <p:nvPr/>
        </p:nvSpPr>
        <p:spPr bwMode="auto">
          <a:xfrm>
            <a:off x="5638801" y="6383923"/>
            <a:ext cx="4265591"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000">
                <a:solidFill>
                  <a:schemeClr val="tx1"/>
                </a:solidFill>
                <a:latin typeface="Arial" pitchFamily="34" charset="0"/>
              </a:defRPr>
            </a:lvl1pPr>
            <a:lvl2pPr marL="742950" indent="-285750" eaLnBrk="0" hangingPunct="0">
              <a:defRPr sz="1000">
                <a:solidFill>
                  <a:schemeClr val="tx1"/>
                </a:solidFill>
                <a:latin typeface="Arial" pitchFamily="34" charset="0"/>
              </a:defRPr>
            </a:lvl2pPr>
            <a:lvl3pPr marL="1143000" indent="-228600" eaLnBrk="0" hangingPunct="0">
              <a:defRPr sz="1000">
                <a:solidFill>
                  <a:schemeClr val="tx1"/>
                </a:solidFill>
                <a:latin typeface="Arial" pitchFamily="34" charset="0"/>
              </a:defRPr>
            </a:lvl3pPr>
            <a:lvl4pPr marL="1600200" indent="-228600" eaLnBrk="0" hangingPunct="0">
              <a:defRPr sz="1000">
                <a:solidFill>
                  <a:schemeClr val="tx1"/>
                </a:solidFill>
                <a:latin typeface="Arial" pitchFamily="34" charset="0"/>
              </a:defRPr>
            </a:lvl4pPr>
            <a:lvl5pPr marL="2057400" indent="-228600" eaLnBrk="0" hangingPunct="0">
              <a:defRPr sz="1000">
                <a:solidFill>
                  <a:schemeClr val="tx1"/>
                </a:solidFill>
                <a:latin typeface="Arial" pitchFamily="34" charset="0"/>
              </a:defRPr>
            </a:lvl5pPr>
            <a:lvl6pPr marL="2514600" indent="-228600" eaLnBrk="0" fontAlgn="base" hangingPunct="0">
              <a:spcBef>
                <a:spcPct val="0"/>
              </a:spcBef>
              <a:spcAft>
                <a:spcPct val="0"/>
              </a:spcAft>
              <a:defRPr sz="1000">
                <a:solidFill>
                  <a:schemeClr val="tx1"/>
                </a:solidFill>
                <a:latin typeface="Arial" pitchFamily="34" charset="0"/>
              </a:defRPr>
            </a:lvl6pPr>
            <a:lvl7pPr marL="2971800" indent="-228600" eaLnBrk="0" fontAlgn="base" hangingPunct="0">
              <a:spcBef>
                <a:spcPct val="0"/>
              </a:spcBef>
              <a:spcAft>
                <a:spcPct val="0"/>
              </a:spcAft>
              <a:defRPr sz="1000">
                <a:solidFill>
                  <a:schemeClr val="tx1"/>
                </a:solidFill>
                <a:latin typeface="Arial" pitchFamily="34" charset="0"/>
              </a:defRPr>
            </a:lvl7pPr>
            <a:lvl8pPr marL="3429000" indent="-228600" eaLnBrk="0" fontAlgn="base" hangingPunct="0">
              <a:spcBef>
                <a:spcPct val="0"/>
              </a:spcBef>
              <a:spcAft>
                <a:spcPct val="0"/>
              </a:spcAft>
              <a:defRPr sz="1000">
                <a:solidFill>
                  <a:schemeClr val="tx1"/>
                </a:solidFill>
                <a:latin typeface="Arial" pitchFamily="34" charset="0"/>
              </a:defRPr>
            </a:lvl8pPr>
            <a:lvl9pPr marL="3886200" indent="-228600" eaLnBrk="0" fontAlgn="base" hangingPunct="0">
              <a:spcBef>
                <a:spcPct val="0"/>
              </a:spcBef>
              <a:spcAft>
                <a:spcPct val="0"/>
              </a:spcAft>
              <a:defRPr sz="1000">
                <a:solidFill>
                  <a:schemeClr val="tx1"/>
                </a:solidFill>
                <a:latin typeface="Arial" pitchFamily="34" charset="0"/>
              </a:defRPr>
            </a:lvl9pPr>
          </a:lstStyle>
          <a:p>
            <a:pPr eaLnBrk="1" hangingPunct="1"/>
            <a:r>
              <a:rPr lang="en-US" sz="1600">
                <a:ea typeface="MS PGothic" pitchFamily="34" charset="-128"/>
              </a:rPr>
              <a:t>Shapiro D, </a:t>
            </a:r>
            <a:r>
              <a:rPr lang="en-US" sz="1600" err="1">
                <a:ea typeface="MS PGothic" pitchFamily="34" charset="-128"/>
              </a:rPr>
              <a:t>Vrana</a:t>
            </a:r>
            <a:r>
              <a:rPr lang="en-US" sz="1600">
                <a:ea typeface="MS PGothic" pitchFamily="34" charset="-128"/>
              </a:rPr>
              <a:t> K.  PNAS 2015;112:9496-7</a:t>
            </a:r>
          </a:p>
        </p:txBody>
      </p:sp>
      <p:grpSp>
        <p:nvGrpSpPr>
          <p:cNvPr id="7" name="Group 6" descr="image of the new finish line being citations">
            <a:extLst>
              <a:ext uri="{FF2B5EF4-FFF2-40B4-BE49-F238E27FC236}">
                <a16:creationId xmlns:a16="http://schemas.microsoft.com/office/drawing/2014/main" id="{B3B8118C-B44F-4B3A-8AD7-CB7F22D12ECB}"/>
              </a:ext>
            </a:extLst>
          </p:cNvPr>
          <p:cNvGrpSpPr/>
          <p:nvPr/>
        </p:nvGrpSpPr>
        <p:grpSpPr>
          <a:xfrm>
            <a:off x="1752600" y="1371600"/>
            <a:ext cx="8686800" cy="4121896"/>
            <a:chOff x="1752600" y="1371600"/>
            <a:chExt cx="8686800" cy="4121896"/>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1371600"/>
              <a:ext cx="8686800" cy="4121896"/>
            </a:xfrm>
            <a:prstGeom prst="rect">
              <a:avLst/>
            </a:prstGeom>
            <a:effectLst>
              <a:outerShdw blurRad="292100" dist="139700" dir="2700000" algn="tl" rotWithShape="0">
                <a:prstClr val="black">
                  <a:alpha val="65000"/>
                </a:prstClr>
              </a:outerShdw>
            </a:effectLst>
          </p:spPr>
        </p:pic>
        <p:sp>
          <p:nvSpPr>
            <p:cNvPr id="6" name="TextBox 5"/>
            <p:cNvSpPr txBox="1"/>
            <p:nvPr/>
          </p:nvSpPr>
          <p:spPr>
            <a:xfrm>
              <a:off x="2286000" y="2209800"/>
              <a:ext cx="6349815" cy="1569660"/>
            </a:xfrm>
            <a:prstGeom prst="rect">
              <a:avLst/>
            </a:prstGeom>
            <a:noFill/>
          </p:spPr>
          <p:txBody>
            <a:bodyPr wrap="none" rtlCol="0">
              <a:spAutoFit/>
            </a:bodyPr>
            <a:lstStyle/>
            <a:p>
              <a:r>
                <a:rPr lang="en-US" sz="3200" b="1" dirty="0"/>
                <a:t>Money				Science</a:t>
              </a:r>
            </a:p>
            <a:p>
              <a:endParaRPr lang="en-US" sz="3200" b="1" dirty="0"/>
            </a:p>
            <a:p>
              <a:r>
                <a:rPr lang="en-US" sz="3200" b="1" i="1" dirty="0"/>
                <a:t>People</a:t>
              </a:r>
            </a:p>
          </p:txBody>
        </p:sp>
      </p:grpSp>
    </p:spTree>
    <p:extLst>
      <p:ext uri="{BB962C8B-B14F-4D97-AF65-F5344CB8AC3E}">
        <p14:creationId xmlns:p14="http://schemas.microsoft.com/office/powerpoint/2010/main" val="8631714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83497-2ED0-C048-8F28-20A46F031148}"/>
              </a:ext>
            </a:extLst>
          </p:cNvPr>
          <p:cNvSpPr>
            <a:spLocks noGrp="1"/>
          </p:cNvSpPr>
          <p:nvPr>
            <p:ph type="title"/>
          </p:nvPr>
        </p:nvSpPr>
        <p:spPr/>
        <p:txBody>
          <a:bodyPr/>
          <a:lstStyle/>
          <a:p>
            <a:r>
              <a:rPr lang="en-US" dirty="0"/>
              <a:t>We Appreciate Your Help …</a:t>
            </a:r>
          </a:p>
        </p:txBody>
      </p:sp>
      <p:sp>
        <p:nvSpPr>
          <p:cNvPr id="3" name="Slide Number Placeholder 2">
            <a:extLst>
              <a:ext uri="{FF2B5EF4-FFF2-40B4-BE49-F238E27FC236}">
                <a16:creationId xmlns:a16="http://schemas.microsoft.com/office/drawing/2014/main" id="{B0D7E300-B8D3-4240-9258-8657A7B8075B}"/>
              </a:ext>
            </a:extLst>
          </p:cNvPr>
          <p:cNvSpPr>
            <a:spLocks noGrp="1"/>
          </p:cNvSpPr>
          <p:nvPr>
            <p:ph type="sldNum" sz="quarter" idx="10"/>
          </p:nvPr>
        </p:nvSpPr>
        <p:spPr/>
        <p:txBody>
          <a:bodyPr/>
          <a:lstStyle/>
          <a:p>
            <a:fld id="{D303D29F-C580-5C4D-AAA1-94293C4E9288}" type="slidenum">
              <a:rPr lang="en-US" smtClean="0"/>
              <a:pPr/>
              <a:t>8</a:t>
            </a:fld>
            <a:endParaRPr lang="en-US" dirty="0"/>
          </a:p>
        </p:txBody>
      </p:sp>
      <p:sp>
        <p:nvSpPr>
          <p:cNvPr id="6" name="TextBox 5">
            <a:extLst>
              <a:ext uri="{FF2B5EF4-FFF2-40B4-BE49-F238E27FC236}">
                <a16:creationId xmlns:a16="http://schemas.microsoft.com/office/drawing/2014/main" id="{D8CB409A-D67B-5E47-AE6E-0EEF3147BC97}"/>
              </a:ext>
            </a:extLst>
          </p:cNvPr>
          <p:cNvSpPr txBox="1"/>
          <p:nvPr/>
        </p:nvSpPr>
        <p:spPr>
          <a:xfrm>
            <a:off x="7746704" y="6353146"/>
            <a:ext cx="3937296" cy="246221"/>
          </a:xfrm>
          <a:prstGeom prst="rect">
            <a:avLst/>
          </a:prstGeom>
          <a:noFill/>
        </p:spPr>
        <p:txBody>
          <a:bodyPr wrap="none" rtlCol="0">
            <a:spAutoFit/>
          </a:bodyPr>
          <a:lstStyle/>
          <a:p>
            <a:r>
              <a:rPr lang="en-US" sz="1000" dirty="0">
                <a:hlinkClick r:id="rId2"/>
              </a:rPr>
              <a:t>https://www.jefferson.edu/university/research_administration.html</a:t>
            </a:r>
            <a:r>
              <a:rPr lang="en-US" sz="1000" dirty="0"/>
              <a:t>  </a:t>
            </a:r>
          </a:p>
        </p:txBody>
      </p:sp>
      <p:pic>
        <p:nvPicPr>
          <p:cNvPr id="8" name="Picture 7" descr="screenshot of Jefferson's office of research administration web page  ">
            <a:extLst>
              <a:ext uri="{FF2B5EF4-FFF2-40B4-BE49-F238E27FC236}">
                <a16:creationId xmlns:a16="http://schemas.microsoft.com/office/drawing/2014/main" id="{93D7CE02-743B-AD42-AF55-475461864BB0}"/>
              </a:ext>
            </a:extLst>
          </p:cNvPr>
          <p:cNvPicPr>
            <a:picLocks noChangeAspect="1"/>
          </p:cNvPicPr>
          <p:nvPr/>
        </p:nvPicPr>
        <p:blipFill>
          <a:blip r:embed="rId3"/>
          <a:stretch>
            <a:fillRect/>
          </a:stretch>
        </p:blipFill>
        <p:spPr>
          <a:xfrm>
            <a:off x="489407" y="1159029"/>
            <a:ext cx="6079582" cy="5194117"/>
          </a:xfrm>
          <a:prstGeom prst="rect">
            <a:avLst/>
          </a:prstGeom>
        </p:spPr>
      </p:pic>
      <p:sp>
        <p:nvSpPr>
          <p:cNvPr id="4" name="TextBox 3" descr="&quot;Handling the business of research, so faculty can perform the research”">
            <a:extLst>
              <a:ext uri="{FF2B5EF4-FFF2-40B4-BE49-F238E27FC236}">
                <a16:creationId xmlns:a16="http://schemas.microsoft.com/office/drawing/2014/main" id="{DA9BEF11-B9D6-3F43-9B36-B54FCF57C5D2}"/>
              </a:ext>
            </a:extLst>
          </p:cNvPr>
          <p:cNvSpPr txBox="1"/>
          <p:nvPr/>
        </p:nvSpPr>
        <p:spPr>
          <a:xfrm>
            <a:off x="6858000" y="2971257"/>
            <a:ext cx="4844593" cy="1569660"/>
          </a:xfrm>
          <a:prstGeom prst="rect">
            <a:avLst/>
          </a:prstGeom>
          <a:noFill/>
        </p:spPr>
        <p:txBody>
          <a:bodyPr wrap="square" rtlCol="0">
            <a:spAutoFit/>
          </a:bodyPr>
          <a:lstStyle/>
          <a:p>
            <a:r>
              <a:rPr lang="en-US" sz="3200" dirty="0"/>
              <a:t>“Handling the business of research, so faculty can perform the research”</a:t>
            </a:r>
          </a:p>
        </p:txBody>
      </p:sp>
    </p:spTree>
    <p:extLst>
      <p:ext uri="{BB962C8B-B14F-4D97-AF65-F5344CB8AC3E}">
        <p14:creationId xmlns:p14="http://schemas.microsoft.com/office/powerpoint/2010/main" val="31111664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Scientists: Under Stress…</a:t>
            </a:r>
          </a:p>
        </p:txBody>
      </p:sp>
      <p:sp>
        <p:nvSpPr>
          <p:cNvPr id="5" name="Content Placeholder 4"/>
          <p:cNvSpPr>
            <a:spLocks noGrp="1"/>
          </p:cNvSpPr>
          <p:nvPr>
            <p:ph idx="1"/>
          </p:nvPr>
        </p:nvSpPr>
        <p:spPr>
          <a:xfrm>
            <a:off x="1981200" y="2362200"/>
            <a:ext cx="8229600" cy="3124200"/>
          </a:xfrm>
        </p:spPr>
        <p:txBody>
          <a:bodyPr/>
          <a:lstStyle/>
          <a:p>
            <a:r>
              <a:rPr lang="en-US" sz="3600" dirty="0"/>
              <a:t>Desperate pursuit of grants</a:t>
            </a:r>
          </a:p>
          <a:p>
            <a:r>
              <a:rPr lang="en-US" sz="3600" dirty="0"/>
              <a:t>Long hours, but no time for science</a:t>
            </a:r>
          </a:p>
          <a:p>
            <a:r>
              <a:rPr lang="en-US" sz="3600" dirty="0"/>
              <a:t>Extreme competition </a:t>
            </a:r>
            <a:r>
              <a:rPr lang="is-IS" sz="3600" dirty="0"/>
              <a:t>… to cut corners</a:t>
            </a:r>
          </a:p>
          <a:p>
            <a:r>
              <a:rPr lang="is-IS" sz="3600" dirty="0"/>
              <a:t>Dependence on senior scientists</a:t>
            </a:r>
          </a:p>
          <a:p>
            <a:r>
              <a:rPr lang="is-IS" sz="3600" dirty="0"/>
              <a:t>Administrative overload ... </a:t>
            </a:r>
            <a:r>
              <a:rPr lang="en-US" sz="3600" dirty="0"/>
              <a:t>N</a:t>
            </a:r>
            <a:r>
              <a:rPr lang="is-IS" sz="3600" dirty="0"/>
              <a:t>o help</a:t>
            </a:r>
          </a:p>
        </p:txBody>
      </p:sp>
      <p:sp>
        <p:nvSpPr>
          <p:cNvPr id="3" name="Slide Number Placeholder 2"/>
          <p:cNvSpPr>
            <a:spLocks noGrp="1"/>
          </p:cNvSpPr>
          <p:nvPr>
            <p:ph type="sldNum" sz="quarter" idx="10"/>
          </p:nvPr>
        </p:nvSpPr>
        <p:spPr/>
        <p:txBody>
          <a:bodyPr/>
          <a:lstStyle/>
          <a:p>
            <a:fld id="{D303D29F-C580-5C4D-AAA1-94293C4E9288}" type="slidenum">
              <a:rPr lang="en-US" smtClean="0"/>
              <a:pPr/>
              <a:t>9</a:t>
            </a:fld>
            <a:endParaRPr lang="en-US" dirty="0"/>
          </a:p>
        </p:txBody>
      </p:sp>
      <p:pic>
        <p:nvPicPr>
          <p:cNvPr id="4" name="Picture 3" descr="Sufferring in Science - we asked young scientists to tell us their concerns. This is what they said. Nature 2016;538:446-9&#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4192" y="998737"/>
            <a:ext cx="8229600" cy="1044457"/>
          </a:xfrm>
          <a:prstGeom prst="rect">
            <a:avLst/>
          </a:prstGeom>
        </p:spPr>
      </p:pic>
      <p:sp>
        <p:nvSpPr>
          <p:cNvPr id="6" name="TextBox 5">
            <a:extLst>
              <a:ext uri="{C183D7F6-B498-43B3-948B-1728B52AA6E4}">
                <adec:decorative xmlns:adec="http://schemas.microsoft.com/office/drawing/2017/decorative" val="1"/>
              </a:ext>
            </a:extLst>
          </p:cNvPr>
          <p:cNvSpPr txBox="1"/>
          <p:nvPr/>
        </p:nvSpPr>
        <p:spPr>
          <a:xfrm>
            <a:off x="9220200" y="6183869"/>
            <a:ext cx="2557110" cy="369332"/>
          </a:xfrm>
          <a:prstGeom prst="rect">
            <a:avLst/>
          </a:prstGeom>
          <a:noFill/>
        </p:spPr>
        <p:txBody>
          <a:bodyPr wrap="none" rtlCol="0">
            <a:spAutoFit/>
          </a:bodyPr>
          <a:lstStyle/>
          <a:p>
            <a:r>
              <a:rPr lang="en-US" dirty="0"/>
              <a:t>Nature 2016;538:446-9</a:t>
            </a:r>
          </a:p>
        </p:txBody>
      </p:sp>
    </p:spTree>
    <p:extLst>
      <p:ext uri="{BB962C8B-B14F-4D97-AF65-F5344CB8AC3E}">
        <p14:creationId xmlns:p14="http://schemas.microsoft.com/office/powerpoint/2010/main" val="635048012"/>
      </p:ext>
    </p:extLst>
  </p:cSld>
  <p:clrMapOvr>
    <a:masterClrMapping/>
  </p:clrMapOvr>
</p:sld>
</file>

<file path=ppt/theme/theme1.xml><?xml version="1.0" encoding="utf-8"?>
<a:theme xmlns:a="http://schemas.openxmlformats.org/drawingml/2006/main" name="Comparison of FY13 and FY14 Projected AF Costs 6-7-13 ">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F4D3FDCABACDA4895BB3A2CB9910DA9" ma:contentTypeVersion="2" ma:contentTypeDescription="Create a new document." ma:contentTypeScope="" ma:versionID="1205bae03f749040464934b8236f87c8">
  <xsd:schema xmlns:xsd="http://www.w3.org/2001/XMLSchema" xmlns:xs="http://www.w3.org/2001/XMLSchema" xmlns:p="http://schemas.microsoft.com/office/2006/metadata/properties" xmlns:ns2="73b837e8-634e-46fe-a915-3621e98f7051" targetNamespace="http://schemas.microsoft.com/office/2006/metadata/properties" ma:root="true" ma:fieldsID="321eb9dcbbc341a01a89f5c7ea197662" ns2:_="">
    <xsd:import namespace="73b837e8-634e-46fe-a915-3621e98f7051"/>
    <xsd:element name="properties">
      <xsd:complexType>
        <xsd:sequence>
          <xsd:element name="documentManagement">
            <xsd:complexType>
              <xsd:all>
                <xsd:element ref="ns2:Description0" minOccurs="0"/>
                <xsd:element ref="ns2:example_x0020_pictur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b837e8-634e-46fe-a915-3621e98f7051" elementFormDefault="qualified">
    <xsd:import namespace="http://schemas.microsoft.com/office/2006/documentManagement/types"/>
    <xsd:import namespace="http://schemas.microsoft.com/office/infopath/2007/PartnerControls"/>
    <xsd:element name="Description0" ma:index="8" nillable="true" ma:displayName="Description" ma:internalName="Description0">
      <xsd:simpleType>
        <xsd:restriction base="dms:Text">
          <xsd:maxLength value="255"/>
        </xsd:restriction>
      </xsd:simpleType>
    </xsd:element>
    <xsd:element name="example_x0020_picture" ma:index="9" nillable="true" ma:displayName="example picture" ma:format="Image" ma:internalName="example_x0020_picture">
      <xsd:complexType>
        <xsd:complexContent>
          <xsd:extension base="dms:URL">
            <xsd:sequence>
              <xsd:element name="Url" type="dms:ValidUrl" minOccurs="0" nillable="true"/>
              <xsd:element name="Description" type="xsd:string"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example_x0020_picture xmlns="73b837e8-634e-46fe-a915-3621e98f7051">
      <Url>https://oer-sharepoint.nih.gov/intranet%20images/bordertemplaterevised.png</Url>
      <Description xsi:nil="true"/>
    </example_x0020_picture>
    <Description0 xmlns="73b837e8-634e-46fe-a915-3621e98f7051" xsi:nil="true"/>
  </documentManagement>
</p:properties>
</file>

<file path=customXml/itemProps1.xml><?xml version="1.0" encoding="utf-8"?>
<ds:datastoreItem xmlns:ds="http://schemas.openxmlformats.org/officeDocument/2006/customXml" ds:itemID="{003B1091-3D76-4FFB-9726-B99CBAD52584}">
  <ds:schemaRefs>
    <ds:schemaRef ds:uri="http://schemas.microsoft.com/sharepoint/v3/contenttype/forms"/>
  </ds:schemaRefs>
</ds:datastoreItem>
</file>

<file path=customXml/itemProps2.xml><?xml version="1.0" encoding="utf-8"?>
<ds:datastoreItem xmlns:ds="http://schemas.openxmlformats.org/officeDocument/2006/customXml" ds:itemID="{8693B595-866A-4289-8043-6FBF09F38A1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3b837e8-634e-46fe-a915-3621e98f705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EEC9694-A4D8-4442-8D4A-036347845C6B}">
  <ds:schemaRefs>
    <ds:schemaRef ds:uri="http://purl.org/dc/term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73b837e8-634e-46fe-a915-3621e98f7051"/>
    <ds:schemaRef ds:uri="http://purl.org/dc/elements/1.1/"/>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Comparison of FY13 and FY14 Projected AF Costs 6-7-13 </Template>
  <TotalTime>5765</TotalTime>
  <Words>1055</Words>
  <Application>Microsoft Office PowerPoint</Application>
  <PresentationFormat>Widescreen</PresentationFormat>
  <Paragraphs>231</Paragraphs>
  <Slides>37</Slides>
  <Notes>10</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37</vt:i4>
      </vt:variant>
    </vt:vector>
  </HeadingPairs>
  <TitlesOfParts>
    <vt:vector size="42" baseType="lpstr">
      <vt:lpstr>Arial</vt:lpstr>
      <vt:lpstr>Calibri</vt:lpstr>
      <vt:lpstr>Calibri Light</vt:lpstr>
      <vt:lpstr>Comparison of FY13 and FY14 Projected AF Costs 6-7-13 </vt:lpstr>
      <vt:lpstr>Office Theme</vt:lpstr>
      <vt:lpstr>Extramural Research: Money, People, and Science</vt:lpstr>
      <vt:lpstr>A Problem?</vt:lpstr>
      <vt:lpstr>What Should Our Story Be?</vt:lpstr>
      <vt:lpstr>Quick Tour</vt:lpstr>
      <vt:lpstr>First: Money</vt:lpstr>
      <vt:lpstr>NIH Budget Trends</vt:lpstr>
      <vt:lpstr>Now: People</vt:lpstr>
      <vt:lpstr>We Appreciate Your Help …</vt:lpstr>
      <vt:lpstr>Scientists: Under Stress…</vt:lpstr>
      <vt:lpstr>What’s Behind All This?</vt:lpstr>
      <vt:lpstr>Too Many Researchers?</vt:lpstr>
      <vt:lpstr>Some Good News: Unique Awardees Over Time</vt:lpstr>
      <vt:lpstr>Funding Rate Over Time</vt:lpstr>
      <vt:lpstr>Congressional Input: 21st Century Cures Act</vt:lpstr>
      <vt:lpstr>Outside Input: NAS and ACD WG Reports</vt:lpstr>
      <vt:lpstr>Funding More Early Stage Investigators</vt:lpstr>
      <vt:lpstr>And Now: Science</vt:lpstr>
      <vt:lpstr>Another Approach to the Story: Pasteur’s Quadrant</vt:lpstr>
      <vt:lpstr>Thinking About COVID-19</vt:lpstr>
      <vt:lpstr>COVID-19 Treatment and Prevention: “ACTIV” Program</vt:lpstr>
      <vt:lpstr>COVID-19 Testing: The “RADx” Program</vt:lpstr>
      <vt:lpstr>“Big Science”</vt:lpstr>
      <vt:lpstr>Diverse Scientific Portfolio</vt:lpstr>
      <vt:lpstr>Concerns</vt:lpstr>
      <vt:lpstr>Dealing with COVID-19</vt:lpstr>
      <vt:lpstr>Serious Concerns in Extramural Biomedical Research</vt:lpstr>
      <vt:lpstr>What are the Determinants?</vt:lpstr>
      <vt:lpstr>Highest Priority</vt:lpstr>
      <vt:lpstr>NIH Expectations</vt:lpstr>
      <vt:lpstr>Avoid “Passing the Rogue”</vt:lpstr>
      <vt:lpstr>Our Outreach Efforts</vt:lpstr>
      <vt:lpstr>Web Form</vt:lpstr>
      <vt:lpstr>Different Perspective: Job Gender Context in Academia</vt:lpstr>
      <vt:lpstr>Research Grant Investigators: Percent Women</vt:lpstr>
      <vt:lpstr>Other Concerns: COI, Disclosure</vt:lpstr>
      <vt:lpstr>Another Concern: Peer Review Integrity</vt:lpstr>
      <vt:lpstr>Learning Highlights …</vt:lpstr>
    </vt:vector>
  </TitlesOfParts>
  <Company>NIH\OD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OER FY14 Budget Projections</dc:title>
  <dc:subject>OER PowerPoint (PPT) Template - 508 Compliant</dc:subject>
  <dc:creator>dileym</dc:creator>
  <cp:keywords>OER PowerPoint (PPT) Template - 508 Compliant</cp:keywords>
  <cp:lastModifiedBy>Dorsey, Michael (NIH/OD) [E]</cp:lastModifiedBy>
  <cp:revision>370</cp:revision>
  <cp:lastPrinted>2015-06-22T16:07:37Z</cp:lastPrinted>
  <dcterms:created xsi:type="dcterms:W3CDTF">2013-06-10T11:08:15Z</dcterms:created>
  <dcterms:modified xsi:type="dcterms:W3CDTF">2023-06-01T18:01:28Z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English</vt:lpwstr>
  </property>
  <property fmtid="{D5CDD505-2E9C-101B-9397-08002B2CF9AE}" pid="3" name="ContentTypeId">
    <vt:lpwstr>0x010100CF4D3FDCABACDA4895BB3A2CB9910DA9</vt:lpwstr>
  </property>
  <property fmtid="{D5CDD505-2E9C-101B-9397-08002B2CF9AE}" pid="4" name="_NewReviewCycle">
    <vt:lpwstr/>
  </property>
</Properties>
</file>