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652" r:id="rId5"/>
    <p:sldId id="701" r:id="rId6"/>
    <p:sldId id="706" r:id="rId7"/>
    <p:sldId id="641" r:id="rId8"/>
    <p:sldId id="645" r:id="rId9"/>
    <p:sldId id="703" r:id="rId10"/>
    <p:sldId id="830" r:id="rId11"/>
    <p:sldId id="646" r:id="rId12"/>
    <p:sldId id="705" r:id="rId13"/>
    <p:sldId id="831" r:id="rId14"/>
    <p:sldId id="643" r:id="rId15"/>
    <p:sldId id="832" r:id="rId16"/>
    <p:sldId id="642" r:id="rId17"/>
    <p:sldId id="820" r:id="rId18"/>
    <p:sldId id="649" r:id="rId19"/>
    <p:sldId id="833" r:id="rId20"/>
    <p:sldId id="835" r:id="rId21"/>
    <p:sldId id="821" r:id="rId22"/>
    <p:sldId id="836" r:id="rId23"/>
    <p:sldId id="610" r:id="rId24"/>
    <p:sldId id="651" r:id="rId25"/>
    <p:sldId id="837" r:id="rId26"/>
    <p:sldId id="612" r:id="rId27"/>
    <p:sldId id="708" r:id="rId28"/>
    <p:sldId id="709" r:id="rId29"/>
    <p:sldId id="710" r:id="rId30"/>
    <p:sldId id="711" r:id="rId31"/>
    <p:sldId id="779" r:id="rId32"/>
    <p:sldId id="838" r:id="rId33"/>
    <p:sldId id="789" r:id="rId34"/>
    <p:sldId id="790" r:id="rId35"/>
    <p:sldId id="919" r:id="rId3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3300"/>
    <a:srgbClr val="669900"/>
    <a:srgbClr val="FFFF66"/>
    <a:srgbClr val="FF6600"/>
    <a:srgbClr val="336699"/>
    <a:srgbClr val="990000"/>
    <a:srgbClr val="CC3300"/>
    <a:srgbClr val="0099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81" autoAdjust="0"/>
    <p:restoredTop sz="98349" autoAdjust="0"/>
  </p:normalViewPr>
  <p:slideViewPr>
    <p:cSldViewPr>
      <p:cViewPr>
        <p:scale>
          <a:sx n="100" d="100"/>
          <a:sy n="100" d="100"/>
        </p:scale>
        <p:origin x="-8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120"/>
    </p:cViewPr>
  </p:sorterViewPr>
  <p:notesViewPr>
    <p:cSldViewPr>
      <p:cViewPr varScale="1">
        <p:scale>
          <a:sx n="65" d="100"/>
          <a:sy n="65" d="100"/>
        </p:scale>
        <p:origin x="-1602" y="-1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2"/>
            <a:ext cx="7437120" cy="315444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6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3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E5E2-8DB1-43E7-9F30-43DCA2DED281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5D32-94B1-43D8-A037-FE67FB015E27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2B73-6AA9-43D6-828E-9D5759009A62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86F5-7B55-4F9B-9C6C-C8D64859BA57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D102-3436-4C70-948A-2E06042B4189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7B7B-168F-4CA2-B7C0-9C0234D0AAA4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CA61-1D6E-4EF8-96C1-58BE1EB49553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 hidden="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C166-2605-4167-A7CB-707BA64C0BF4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74A6-CAF0-4AEC-8C1D-35A027BB91C9}" type="datetime1">
              <a:rPr lang="en-US" smtClean="0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CB83A63-723B-4EF9-AF25-40ABF8B3FA4E}" type="datetime1">
              <a:rPr lang="en-US" smtClean="0"/>
              <a:pPr>
                <a:defRPr/>
              </a:pPr>
              <a:t>9/18/2014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ra.nih.gov/files/eRA_Commons_Role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eer/continuous_submission.htm" TargetMode="External"/><Relationship Id="rId2" Type="http://schemas.openxmlformats.org/officeDocument/2006/relationships/hyperlink" Target="http://grants.nih.gov/grants/new_investigators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ra.nih.gov/commons/quick_queries/index.cf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era.nih.gov/commons/public/registration/registrationInstructions.js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" TargetMode="External"/><Relationship Id="rId2" Type="http://schemas.openxmlformats.org/officeDocument/2006/relationships/hyperlink" Target="http://era.nih.gov/help/index.cf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rants.gov/help/help.js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ra.nih.gov/" TargetMode="External"/><Relationship Id="rId2" Type="http://schemas.openxmlformats.org/officeDocument/2006/relationships/hyperlink" Target="https://commons.era.nih.gov/comm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http://grants.nih.gov/grants/oer.htm" TargetMode="External"/><Relationship Id="rId4" Type="http://schemas.openxmlformats.org/officeDocument/2006/relationships/hyperlink" Target="http://grants.nih.gov/grants/ElectronicReceipt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ra.nih.gov/files/NIH_eRA_Password_Policy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524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eRA Commons: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Accounts</a:t>
            </a:r>
            <a:r>
              <a:rPr lang="en-US" dirty="0" smtClean="0"/>
              <a:t>, </a:t>
            </a:r>
            <a:r>
              <a:rPr lang="en-US" dirty="0" smtClean="0"/>
              <a:t>Roles, Profiles &amp; Delegations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124200"/>
          </a:xfrm>
        </p:spPr>
        <p:txBody>
          <a:bodyPr/>
          <a:lstStyle/>
          <a:p>
            <a:r>
              <a:rPr lang="en-US" dirty="0" smtClean="0"/>
              <a:t>What is era Commons?</a:t>
            </a:r>
          </a:p>
          <a:p>
            <a:r>
              <a:rPr lang="en-US" dirty="0" smtClean="0"/>
              <a:t>Accounts</a:t>
            </a:r>
          </a:p>
          <a:p>
            <a:r>
              <a:rPr lang="en-US" dirty="0" smtClean="0"/>
              <a:t>Password policy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Institutional Profile (IPF)</a:t>
            </a:r>
          </a:p>
          <a:p>
            <a:r>
              <a:rPr lang="en-US" dirty="0" smtClean="0"/>
              <a:t>Personal profile (PPF)</a:t>
            </a:r>
          </a:p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eRA</a:t>
            </a:r>
            <a:r>
              <a:rPr lang="en-US" dirty="0" smtClean="0"/>
              <a:t> Commons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447800"/>
            <a:ext cx="8503920" cy="4873752"/>
          </a:xfrm>
        </p:spPr>
        <p:txBody>
          <a:bodyPr/>
          <a:lstStyle/>
          <a:p>
            <a:r>
              <a:rPr lang="en-US" dirty="0"/>
              <a:t>The functions that a user can perform in the Commons are based on the </a:t>
            </a:r>
            <a:r>
              <a:rPr lang="en-US" dirty="0" smtClean="0"/>
              <a:t>role(s) </a:t>
            </a:r>
            <a:r>
              <a:rPr lang="en-US" dirty="0"/>
              <a:t>assigned to his or her Commons </a:t>
            </a:r>
            <a:r>
              <a:rPr lang="en-US" dirty="0" smtClean="0"/>
              <a:t>account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Full</a:t>
            </a:r>
            <a:r>
              <a:rPr lang="en-US" dirty="0"/>
              <a:t>, printable list of eRA Commons roles: </a:t>
            </a:r>
          </a:p>
          <a:p>
            <a:pPr lvl="1"/>
            <a:r>
              <a:rPr lang="en-US" dirty="0">
                <a:hlinkClick r:id="rId2"/>
              </a:rPr>
              <a:t>http://era.nih.gov/files/eRA_Commons_Roles.pdf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5105400"/>
          </a:xfrm>
        </p:spPr>
        <p:txBody>
          <a:bodyPr/>
          <a:lstStyle/>
          <a:p>
            <a:r>
              <a:rPr lang="en-US" dirty="0"/>
              <a:t>Administrative</a:t>
            </a:r>
          </a:p>
          <a:p>
            <a:pPr lvl="1"/>
            <a:r>
              <a:rPr lang="en-US" dirty="0"/>
              <a:t>AA – Account Administrator</a:t>
            </a:r>
          </a:p>
          <a:p>
            <a:pPr lvl="1"/>
            <a:r>
              <a:rPr lang="en-US" dirty="0"/>
              <a:t>AO – Administrative Official</a:t>
            </a:r>
          </a:p>
          <a:p>
            <a:pPr lvl="1"/>
            <a:r>
              <a:rPr lang="en-US" dirty="0"/>
              <a:t>ASST –</a:t>
            </a:r>
            <a:r>
              <a:rPr lang="en-US" dirty="0" smtClean="0"/>
              <a:t> </a:t>
            </a:r>
            <a:r>
              <a:rPr lang="en-US" dirty="0"/>
              <a:t>Assistant </a:t>
            </a:r>
          </a:p>
          <a:p>
            <a:pPr lvl="1"/>
            <a:r>
              <a:rPr lang="en-US" dirty="0"/>
              <a:t>BO – Business Official</a:t>
            </a:r>
          </a:p>
          <a:p>
            <a:pPr lvl="1"/>
            <a:r>
              <a:rPr lang="en-US" dirty="0"/>
              <a:t>SO – Signing </a:t>
            </a:r>
            <a:r>
              <a:rPr lang="en-US" dirty="0" smtClean="0"/>
              <a:t>Official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Scientific</a:t>
            </a:r>
          </a:p>
          <a:p>
            <a:pPr lvl="1"/>
            <a:r>
              <a:rPr lang="en-US" dirty="0"/>
              <a:t>Graduate Student</a:t>
            </a:r>
          </a:p>
          <a:p>
            <a:pPr lvl="1"/>
            <a:r>
              <a:rPr lang="en-US" dirty="0"/>
              <a:t>IAR – Internet Assisted Review</a:t>
            </a:r>
          </a:p>
          <a:p>
            <a:pPr lvl="1"/>
            <a:r>
              <a:rPr lang="en-US" dirty="0" smtClean="0"/>
              <a:t>PI </a:t>
            </a:r>
            <a:r>
              <a:rPr lang="en-US" dirty="0"/>
              <a:t>- Principal Investigator</a:t>
            </a:r>
          </a:p>
          <a:p>
            <a:pPr lvl="1"/>
            <a:r>
              <a:rPr lang="en-US" dirty="0" smtClean="0"/>
              <a:t>Post-Doc </a:t>
            </a:r>
            <a:endParaRPr lang="en-US" dirty="0"/>
          </a:p>
          <a:p>
            <a:pPr lvl="1"/>
            <a:r>
              <a:rPr lang="en-US" dirty="0"/>
              <a:t>Project Personnel</a:t>
            </a:r>
          </a:p>
          <a:p>
            <a:pPr lvl="1"/>
            <a:r>
              <a:rPr lang="en-US" dirty="0" smtClean="0"/>
              <a:t>Scientist</a:t>
            </a:r>
            <a:endParaRPr lang="en-US" dirty="0"/>
          </a:p>
          <a:p>
            <a:pPr lvl="1"/>
            <a:r>
              <a:rPr lang="en-US" dirty="0"/>
              <a:t>Sponsor</a:t>
            </a:r>
          </a:p>
          <a:p>
            <a:pPr lvl="1"/>
            <a:r>
              <a:rPr lang="en-US" dirty="0" smtClean="0"/>
              <a:t>Trainee</a:t>
            </a:r>
          </a:p>
          <a:p>
            <a:pPr lvl="1"/>
            <a:r>
              <a:rPr lang="en-US" dirty="0" smtClean="0"/>
              <a:t>Undergraduate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6A5609F-50E7-4B9A-B62F-6598EDD47D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5" descr="PI roles box"/>
          <p:cNvGrpSpPr/>
          <p:nvPr/>
        </p:nvGrpSpPr>
        <p:grpSpPr>
          <a:xfrm>
            <a:off x="2301787" y="4114800"/>
            <a:ext cx="3108413" cy="3038474"/>
            <a:chOff x="2057400" y="4114800"/>
            <a:chExt cx="3108413" cy="3038474"/>
          </a:xfrm>
        </p:grpSpPr>
        <p:pic>
          <p:nvPicPr>
            <p:cNvPr id="7" name="Picture 6" descr="PI roles box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114800"/>
              <a:ext cx="3108413" cy="30384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853089">
              <a:off x="3311733" y="6030664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9900"/>
                  </a:solidFill>
                </a:rPr>
                <a:t>ROLES</a:t>
              </a:r>
              <a:endParaRPr lang="en-US" b="1" dirty="0">
                <a:solidFill>
                  <a:srgbClr val="6699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801115">
              <a:off x="3383957" y="4892248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PI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6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</a:t>
            </a:r>
            <a:r>
              <a:rPr lang="en-US" sz="100" dirty="0" smtClean="0"/>
              <a:t>2</a:t>
            </a:r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</a:t>
            </a:r>
          </a:p>
          <a:p>
            <a:pPr lvl="1"/>
            <a:r>
              <a:rPr lang="en-US" dirty="0"/>
              <a:t>FCOI (</a:t>
            </a:r>
            <a:r>
              <a:rPr lang="en-US" dirty="0" smtClean="0"/>
              <a:t>Financial Conflict of Interest)</a:t>
            </a:r>
            <a:endParaRPr lang="en-US" dirty="0"/>
          </a:p>
          <a:p>
            <a:pPr lvl="1"/>
            <a:r>
              <a:rPr lang="en-US" dirty="0" smtClean="0"/>
              <a:t>FCOI_ASST </a:t>
            </a:r>
            <a:endParaRPr lang="en-US" dirty="0"/>
          </a:p>
          <a:p>
            <a:pPr lvl="1"/>
            <a:r>
              <a:rPr lang="en-US" dirty="0" smtClean="0"/>
              <a:t>FCOI_VIEW</a:t>
            </a:r>
            <a:endParaRPr lang="en-US" dirty="0"/>
          </a:p>
          <a:p>
            <a:pPr lvl="1"/>
            <a:r>
              <a:rPr lang="en-US" dirty="0" smtClean="0"/>
              <a:t>FSR (Financial Status Reporter)</a:t>
            </a:r>
          </a:p>
          <a:p>
            <a:pPr lvl="1"/>
            <a:r>
              <a:rPr lang="en-US" dirty="0" smtClean="0"/>
              <a:t>PACR (Public Access Compliance Reporting)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6A5609F-50E7-4B9A-B62F-6598EDD47D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4" name="Group 13" descr="Roles stickmen "/>
          <p:cNvGrpSpPr/>
          <p:nvPr/>
        </p:nvGrpSpPr>
        <p:grpSpPr>
          <a:xfrm>
            <a:off x="4419600" y="1295400"/>
            <a:ext cx="4876800" cy="4133850"/>
            <a:chOff x="4495800" y="1298910"/>
            <a:chExt cx="4876800" cy="4133850"/>
          </a:xfrm>
        </p:grpSpPr>
        <p:pic>
          <p:nvPicPr>
            <p:cNvPr id="7" name="Picture 6" descr="roles stickm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298910"/>
              <a:ext cx="4876800" cy="41338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193527">
              <a:off x="4831985" y="198120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SO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641832">
              <a:off x="8362115" y="2006018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</a:t>
              </a:r>
              <a:r>
                <a:rPr lang="en-US" sz="2000" b="1" dirty="0" smtClean="0"/>
                <a:t>O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21423966">
              <a:off x="6258360" y="1570431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PI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0544353">
              <a:off x="5502589" y="168727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IAR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81189">
              <a:off x="6823187" y="1568028"/>
              <a:ext cx="556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AA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007231">
              <a:off x="7487489" y="171724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FSR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9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Don’t combine scientific roles with administrative or other roles on the same account</a:t>
            </a:r>
          </a:p>
          <a:p>
            <a:pPr lvl="1"/>
            <a:r>
              <a:rPr lang="en-US" dirty="0"/>
              <a:t>Other combinations </a:t>
            </a:r>
            <a:r>
              <a:rPr lang="en-US" dirty="0" smtClean="0"/>
              <a:t>are fine </a:t>
            </a:r>
            <a:r>
              <a:rPr lang="en-US" dirty="0"/>
              <a:t>(e.g., PI and IAR; AO and FSR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 person needing </a:t>
            </a:r>
            <a:r>
              <a:rPr lang="en-US" dirty="0" smtClean="0"/>
              <a:t>both scientific </a:t>
            </a:r>
            <a:r>
              <a:rPr lang="en-US" dirty="0"/>
              <a:t>and administrative roles should have two separate accounts (one for </a:t>
            </a:r>
            <a:r>
              <a:rPr lang="en-US" dirty="0" smtClean="0"/>
              <a:t>scientific roles and another for other roles)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reminder string on fing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14600" cy="1295400"/>
          </a:xfrm>
        </p:spPr>
        <p:txBody>
          <a:bodyPr/>
          <a:lstStyle/>
          <a:p>
            <a:r>
              <a:rPr lang="en-US" dirty="0" smtClean="0"/>
              <a:t>Institutional Profile File (IPF)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repository </a:t>
            </a:r>
            <a:r>
              <a:rPr lang="en-US" dirty="0" smtClean="0"/>
              <a:t>for registered organization information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organization establishes and maintains their organization’s profile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Depending </a:t>
            </a:r>
            <a:r>
              <a:rPr lang="en-US" dirty="0"/>
              <a:t>on their </a:t>
            </a:r>
            <a:r>
              <a:rPr lang="en-US" dirty="0" smtClean="0"/>
              <a:t>role, </a:t>
            </a:r>
            <a:r>
              <a:rPr lang="en-US" dirty="0"/>
              <a:t>users can view and/or update Institution Profile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r>
              <a:rPr lang="en-US" dirty="0"/>
              <a:t>Only SOs can edit IPF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r>
              <a:rPr lang="en-US" dirty="0" smtClean="0"/>
              <a:t>IPF </a:t>
            </a:r>
            <a:r>
              <a:rPr lang="en-US" dirty="0"/>
              <a:t>displayed as a read-only page for users with all other Commons </a:t>
            </a:r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Includes two sections: Basic and Assurances &amp; Certifications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BBB59">
                    <a:shade val="75000"/>
                  </a:srgbClr>
                </a:solidFill>
              </a:rPr>
              <a:t>18</a:t>
            </a:r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71600" y="5715000"/>
            <a:ext cx="6629400" cy="800213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charset="0"/>
              </a:rPr>
              <a:t>Terminology Check: </a:t>
            </a:r>
            <a:r>
              <a:rPr lang="en-US" sz="2200" b="1" dirty="0">
                <a:solidFill>
                  <a:srgbClr val="C0504D"/>
                </a:solidFill>
                <a:latin typeface="Arial" pitchFamily="34" charset="0"/>
                <a:cs typeface="Arial" charset="0"/>
              </a:rPr>
              <a:t/>
            </a:r>
            <a:br>
              <a:rPr lang="en-US" sz="2200" b="1" dirty="0">
                <a:solidFill>
                  <a:srgbClr val="C0504D"/>
                </a:solidFill>
                <a:latin typeface="Arial" pitchFamily="34" charset="0"/>
                <a:cs typeface="Arial" charset="0"/>
              </a:rPr>
            </a:br>
            <a:r>
              <a:rPr lang="en-US" sz="2200" b="1" dirty="0">
                <a:solidFill>
                  <a:srgbClr val="C0504D"/>
                </a:solidFill>
                <a:latin typeface="Arial" pitchFamily="34" charset="0"/>
                <a:cs typeface="Arial" charset="0"/>
              </a:rPr>
              <a:t>‘Organization’ = ‘Institution’ = ‘Entity’</a:t>
            </a:r>
          </a:p>
        </p:txBody>
      </p:sp>
      <p:pic>
        <p:nvPicPr>
          <p:cNvPr id="7" name="Picture 6" descr="Instit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67" y="3974307"/>
            <a:ext cx="2773067" cy="25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IPF - Basic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Basic: general </a:t>
            </a:r>
            <a:r>
              <a:rPr lang="en-US" dirty="0"/>
              <a:t>information about the institution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ame</a:t>
            </a:r>
            <a:r>
              <a:rPr lang="en-US" dirty="0"/>
              <a:t>, address, Institution Contact information, list of Signing Officials,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050" name="Picture 2" descr="Commons Institutional Profile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3990"/>
            <a:ext cx="5638800" cy="4084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 descr="SO edit box"/>
          <p:cNvGrpSpPr/>
          <p:nvPr/>
        </p:nvGrpSpPr>
        <p:grpSpPr>
          <a:xfrm>
            <a:off x="6248400" y="2505364"/>
            <a:ext cx="2667000" cy="2133368"/>
            <a:chOff x="6248400" y="2505364"/>
            <a:chExt cx="2667000" cy="213336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162800" y="3238500"/>
              <a:ext cx="304800" cy="19050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 flipV="1">
              <a:off x="7315200" y="3505200"/>
              <a:ext cx="0" cy="39383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248400" y="3807735"/>
              <a:ext cx="2667000" cy="830997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Only SOs can edit Institution Profile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772400" y="2505364"/>
              <a:ext cx="762000" cy="46643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7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IPF – Assurances and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Assurances </a:t>
            </a:r>
            <a:r>
              <a:rPr lang="en-US" dirty="0"/>
              <a:t>and </a:t>
            </a:r>
            <a:r>
              <a:rPr lang="en-US" dirty="0" smtClean="0"/>
              <a:t>Certifications: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/>
              <a:t>elements that comprise assurance/certification information about an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/>
              <a:t>List of certifications </a:t>
            </a:r>
            <a:br>
              <a:rPr lang="en-US" dirty="0" smtClean="0"/>
            </a:br>
            <a:r>
              <a:rPr lang="en-US" dirty="0" smtClean="0"/>
              <a:t>(e.g., Financial Conflict of </a:t>
            </a:r>
            <a:br>
              <a:rPr lang="en-US" dirty="0" smtClean="0"/>
            </a:br>
            <a:r>
              <a:rPr lang="en-US" dirty="0" smtClean="0"/>
              <a:t>Interest, Human Subjects </a:t>
            </a:r>
            <a:br>
              <a:rPr lang="en-US" dirty="0" smtClean="0"/>
            </a:br>
            <a:r>
              <a:rPr lang="en-US" dirty="0" smtClean="0"/>
              <a:t>Research, Vertebrate </a:t>
            </a:r>
            <a:br>
              <a:rPr lang="en-US" dirty="0" smtClean="0"/>
            </a:br>
            <a:r>
              <a:rPr lang="en-US" dirty="0" smtClean="0"/>
              <a:t>Animals, etc.)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IPF Assurances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819400"/>
            <a:ext cx="4572000" cy="3207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 descr="Understand agreement question"/>
          <p:cNvGrpSpPr/>
          <p:nvPr/>
        </p:nvGrpSpPr>
        <p:grpSpPr>
          <a:xfrm>
            <a:off x="4229100" y="3205775"/>
            <a:ext cx="4852154" cy="1200329"/>
            <a:chOff x="4229100" y="3205775"/>
            <a:chExt cx="4852154" cy="1200329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229100" y="3352800"/>
              <a:ext cx="2705100" cy="457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6820395" y="3657599"/>
              <a:ext cx="190500" cy="12713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008020" y="3205775"/>
              <a:ext cx="2073234" cy="120032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accent2"/>
                  </a:solidFill>
                  <a:latin typeface="+mn-lt"/>
                </a:rPr>
                <a:t>Understand what you are agreeing to!</a:t>
              </a:r>
              <a:endParaRPr lang="en-US" sz="2400" dirty="0">
                <a:solidFill>
                  <a:schemeClr val="accent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5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IPF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Institution Usage: summary </a:t>
            </a:r>
            <a:r>
              <a:rPr lang="en-US" dirty="0"/>
              <a:t>of institution’s users</a:t>
            </a:r>
            <a:endParaRPr lang="en-US" dirty="0" smtClean="0"/>
          </a:p>
          <a:p>
            <a:pPr lvl="1"/>
            <a:r>
              <a:rPr lang="en-US" dirty="0" smtClean="0"/>
              <a:t>Lists Name, User Name and Role(s) of each user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 descr="Institutional usag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57627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IPF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BBB59">
                    <a:shade val="75000"/>
                  </a:srgbClr>
                </a:solidFill>
              </a:rPr>
              <a:t>22</a:t>
            </a:r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026" name="Picture 2" title="IPF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52600"/>
            <a:ext cx="6715125" cy="4382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Profile (PPF)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repository for individual </a:t>
            </a:r>
            <a:r>
              <a:rPr lang="en-US" dirty="0" smtClean="0"/>
              <a:t>user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715000"/>
          </a:xfrm>
        </p:spPr>
        <p:txBody>
          <a:bodyPr/>
          <a:lstStyle/>
          <a:p>
            <a:r>
              <a:rPr lang="en-US" dirty="0"/>
              <a:t>Individual Commons users are responsible for keeping their </a:t>
            </a:r>
            <a:r>
              <a:rPr lang="en-US" dirty="0" smtClean="0"/>
              <a:t>profile information accurate</a:t>
            </a:r>
          </a:p>
          <a:p>
            <a:r>
              <a:rPr lang="en-US" dirty="0" smtClean="0"/>
              <a:t>Includes information such as: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Employment </a:t>
            </a:r>
            <a:r>
              <a:rPr lang="en-US" dirty="0"/>
              <a:t>history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Reference Letters</a:t>
            </a:r>
          </a:p>
          <a:p>
            <a:pPr lvl="1"/>
            <a:r>
              <a:rPr lang="en-US" dirty="0" smtClean="0"/>
              <a:t>Publications</a:t>
            </a:r>
          </a:p>
          <a:p>
            <a:r>
              <a:rPr lang="en-US" dirty="0"/>
              <a:t>Very few staff members at NIH have access to change information (for emergencies only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Pers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7" y="3657600"/>
            <a:ext cx="1790700" cy="1790700"/>
          </a:xfrm>
          <a:prstGeom prst="rect">
            <a:avLst/>
          </a:prstGeom>
        </p:spPr>
      </p:pic>
      <p:pic>
        <p:nvPicPr>
          <p:cNvPr id="8" name="Picture 7" descr="Pers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7600"/>
            <a:ext cx="1846023" cy="1846023"/>
          </a:xfrm>
          <a:prstGeom prst="rect">
            <a:avLst/>
          </a:prstGeom>
        </p:spPr>
      </p:pic>
      <p:pic>
        <p:nvPicPr>
          <p:cNvPr id="6" name="Picture 5" descr="Pers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672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eRA</a:t>
            </a:r>
            <a:r>
              <a:rPr lang="en-US" dirty="0" smtClean="0"/>
              <a:t> Commons?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eRA</a:t>
            </a:r>
            <a:r>
              <a:rPr lang="en-US" dirty="0"/>
              <a:t> Commons is an online interface where grant applicants, grantees and federal staff can access and share administrative information related to grant applications and awarded research grants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5" descr="MCBD0693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704" y="3276600"/>
            <a:ext cx="2972696" cy="280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00275" y="3352800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Applications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1380" y="6019800"/>
            <a:ext cx="3557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Georgia" pitchFamily="18" charset="0"/>
              </a:rPr>
              <a:t>Post-award Correspondence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41947" y="4343400"/>
            <a:ext cx="2504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Review Assignment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87974" y="4762500"/>
            <a:ext cx="1850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Priority Score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831845" y="5181600"/>
            <a:ext cx="2621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Summary Statement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81986" y="5600700"/>
            <a:ext cx="2095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Georgia" pitchFamily="18" charset="0"/>
              </a:rPr>
              <a:t>Notice of Award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86640" y="3733800"/>
            <a:ext cx="1542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Assurances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6111" y="4130676"/>
            <a:ext cx="1806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Certifications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6836" y="4862512"/>
            <a:ext cx="224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Progress Reports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05112" y="5243512"/>
            <a:ext cx="2305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Financial Reports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41412" y="5624512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Invention Reports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37051" y="4525962"/>
            <a:ext cx="1617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Profile Data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366364" y="3962400"/>
            <a:ext cx="3714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Georgia" pitchFamily="18" charset="0"/>
              </a:rPr>
              <a:t>Assembled Application Image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29200" y="3505200"/>
            <a:ext cx="3841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eSubmission Errors/Warnings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58153" y="6005512"/>
            <a:ext cx="3804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  <a:latin typeface="Georgia" pitchFamily="18" charset="0"/>
              </a:rPr>
              <a:t>Training Appointment Actions</a:t>
            </a:r>
          </a:p>
        </p:txBody>
      </p:sp>
    </p:spTree>
    <p:extLst>
      <p:ext uri="{BB962C8B-B14F-4D97-AF65-F5344CB8AC3E}">
        <p14:creationId xmlns:p14="http://schemas.microsoft.com/office/powerpoint/2010/main" val="24805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2" descr="Personal profile f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7403"/>
            <a:ext cx="5867400" cy="467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Profile Information is used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r>
              <a:rPr lang="en-US" dirty="0"/>
              <a:t>Verify information submitted in grant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Send </a:t>
            </a:r>
            <a:r>
              <a:rPr lang="en-US" dirty="0"/>
              <a:t>you agency </a:t>
            </a:r>
            <a:r>
              <a:rPr lang="en-US" dirty="0" smtClean="0"/>
              <a:t>notifications</a:t>
            </a:r>
          </a:p>
          <a:p>
            <a:r>
              <a:rPr lang="en-US" dirty="0" smtClean="0"/>
              <a:t>Complete </a:t>
            </a:r>
            <a:r>
              <a:rPr lang="en-US" dirty="0"/>
              <a:t>aggregate </a:t>
            </a:r>
            <a:r>
              <a:rPr lang="en-US" dirty="0" smtClean="0"/>
              <a:t>reporting</a:t>
            </a:r>
            <a:endParaRPr lang="en-US" dirty="0"/>
          </a:p>
          <a:p>
            <a:r>
              <a:rPr lang="en-US" dirty="0"/>
              <a:t>Determine eligibility for Early Stage Investigator (ESI) and New Investigator (NI) </a:t>
            </a:r>
            <a:r>
              <a:rPr lang="en-US" dirty="0" smtClean="0"/>
              <a:t>status</a:t>
            </a:r>
            <a:endParaRPr lang="en-US" dirty="0"/>
          </a:p>
          <a:p>
            <a:r>
              <a:rPr lang="en-US" dirty="0"/>
              <a:t>Determine a reviewer’s eligibility for the Continuous Submission application submission </a:t>
            </a:r>
            <a:r>
              <a:rPr lang="en-US" dirty="0" smtClean="0"/>
              <a:t>policy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 descr="Thumbns Up stickm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434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sz="2000" dirty="0" smtClean="0"/>
              <a:t>New Investigator</a:t>
            </a:r>
          </a:p>
          <a:p>
            <a:pPr lvl="1"/>
            <a:r>
              <a:rPr lang="en-US" sz="1800" dirty="0"/>
              <a:t>A PD/PI who has not previously competed successfully as a PD/PI for a substantial independent research </a:t>
            </a:r>
            <a:r>
              <a:rPr lang="en-US" sz="1800" dirty="0" smtClean="0"/>
              <a:t>award. </a:t>
            </a:r>
          </a:p>
          <a:p>
            <a:pPr lvl="2"/>
            <a:r>
              <a:rPr lang="en-US" sz="1600" dirty="0" smtClean="0"/>
              <a:t>See: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grants.nih.gov/grants/new_investigators/index.htm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2000" dirty="0" smtClean="0"/>
              <a:t>Early Stage Investigator</a:t>
            </a:r>
          </a:p>
          <a:p>
            <a:pPr lvl="1"/>
            <a:r>
              <a:rPr lang="en-US" sz="1800" dirty="0"/>
              <a:t>An individual who is classified as a New Investigator and is within 10 years of completing his/her terminal research degree or is within 10 years of completing medical residency (or the </a:t>
            </a:r>
            <a:r>
              <a:rPr lang="en-US" sz="1800" dirty="0" smtClean="0"/>
              <a:t>equivalent). </a:t>
            </a:r>
          </a:p>
          <a:p>
            <a:r>
              <a:rPr lang="en-US" sz="2000" dirty="0" smtClean="0"/>
              <a:t>Continuous Submission</a:t>
            </a:r>
          </a:p>
          <a:p>
            <a:pPr lvl="1"/>
            <a:r>
              <a:rPr lang="en-US" sz="1800" dirty="0" smtClean="0"/>
              <a:t>As </a:t>
            </a:r>
            <a:r>
              <a:rPr lang="en-US" sz="1800" dirty="0"/>
              <a:t>a way of recognizing their service to NIH, reviewers with substantial review service are permitted to submit their research grant applications (R01, R21, or R34) on a continuous basis and to have those applications undergo initial peer review in a timely </a:t>
            </a:r>
            <a:r>
              <a:rPr lang="en-US" sz="1800" dirty="0" smtClean="0"/>
              <a:t>manner.</a:t>
            </a:r>
          </a:p>
          <a:p>
            <a:pPr lvl="2"/>
            <a:r>
              <a:rPr lang="en-US" sz="1600" dirty="0"/>
              <a:t>See: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grants.nih.gov/grants/peer/continuous_submission.htm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 descr="Questioning stickm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8002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PPF-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When you change your password, you will be automatically redirected to the Personal Profile tab—take  a moment to review and update your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dirty="0" smtClean="0"/>
              <a:t>Be especially diligent about keeping your email addresses current </a:t>
            </a:r>
          </a:p>
          <a:p>
            <a:pPr lvl="1"/>
            <a:r>
              <a:rPr lang="en-US" dirty="0" smtClean="0"/>
              <a:t>Email addresses are </a:t>
            </a:r>
            <a:r>
              <a:rPr lang="en-US" dirty="0"/>
              <a:t>used to retrieve forgotten passwords and for communicating grants-related </a:t>
            </a:r>
            <a:r>
              <a:rPr lang="en-US" dirty="0" smtClean="0"/>
              <a:t>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reminder string on fing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eRA</a:t>
            </a:r>
            <a:r>
              <a:rPr lang="en-US" dirty="0" smtClean="0"/>
              <a:t> Commons allows users to give other users permission to do specific actions on their behalf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PPF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Progress Report</a:t>
            </a:r>
          </a:p>
          <a:p>
            <a:r>
              <a:rPr lang="en-US" dirty="0" smtClean="0"/>
              <a:t>Submit</a:t>
            </a:r>
          </a:p>
          <a:p>
            <a:r>
              <a:rPr lang="en-US" dirty="0" err="1" smtClean="0"/>
              <a:t>xTrain</a:t>
            </a:r>
            <a:endParaRPr lang="en-US" dirty="0" smtClean="0"/>
          </a:p>
          <a:p>
            <a:r>
              <a:rPr lang="en-US" dirty="0" smtClean="0"/>
              <a:t>Sponsor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 descr="Stickman with key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382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PPF</a:t>
            </a:r>
          </a:p>
          <a:p>
            <a:pPr lvl="1"/>
            <a:r>
              <a:rPr lang="en-US" dirty="0"/>
              <a:t>Any </a:t>
            </a:r>
            <a:r>
              <a:rPr lang="en-US" dirty="0" smtClean="0"/>
              <a:t>user </a:t>
            </a:r>
            <a:r>
              <a:rPr lang="en-US" dirty="0"/>
              <a:t>can delegate to any other user at their institution the ability to edit </a:t>
            </a:r>
            <a:r>
              <a:rPr lang="en-US" dirty="0" smtClean="0"/>
              <a:t>their Personal </a:t>
            </a:r>
            <a:r>
              <a:rPr lang="en-US" dirty="0"/>
              <a:t>Profile </a:t>
            </a:r>
            <a:r>
              <a:rPr lang="en-US" dirty="0" smtClean="0"/>
              <a:t>information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Any PI can delegate to any </a:t>
            </a:r>
            <a:r>
              <a:rPr lang="en-US" dirty="0"/>
              <a:t>user at the PI’s institution with the ASST role the ability to</a:t>
            </a:r>
            <a:r>
              <a:rPr lang="en-US" dirty="0" smtClean="0"/>
              <a:t> access their status information, including the ability to check for application errors/warnings and to view their assembled application images</a:t>
            </a:r>
          </a:p>
          <a:p>
            <a:pPr lvl="2"/>
            <a:r>
              <a:rPr lang="en-US" dirty="0"/>
              <a:t>Ability to </a:t>
            </a:r>
            <a:r>
              <a:rPr lang="en-US" dirty="0" smtClean="0"/>
              <a:t>view application summary statements and scores is specifically </a:t>
            </a:r>
            <a:r>
              <a:rPr lang="en-US" dirty="0"/>
              <a:t>withheld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Stickman with key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4948825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Progress Report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SO or a PI can delegate to any </a:t>
            </a:r>
            <a:r>
              <a:rPr lang="en-US" dirty="0" smtClean="0"/>
              <a:t>user </a:t>
            </a:r>
            <a:r>
              <a:rPr lang="en-US" dirty="0"/>
              <a:t>at the PI’s institution with the ASST role the ability to complete progress report information for the PI’s grants</a:t>
            </a:r>
          </a:p>
          <a:p>
            <a:pPr lvl="2"/>
            <a:r>
              <a:rPr lang="en-US" dirty="0"/>
              <a:t>Remember: SOs register assistants in Commons</a:t>
            </a:r>
          </a:p>
          <a:p>
            <a:pPr lvl="2"/>
            <a:r>
              <a:rPr lang="en-US" dirty="0"/>
              <a:t>Ability to Route and Submit is specifically withheld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Submit</a:t>
            </a:r>
          </a:p>
          <a:p>
            <a:pPr lvl="1"/>
            <a:r>
              <a:rPr lang="en-US" dirty="0" smtClean="0"/>
              <a:t>SOs and BOs can delegate to a PI the authority and ability to submit their own progress reports to agency</a:t>
            </a:r>
          </a:p>
          <a:p>
            <a:pPr lvl="2"/>
            <a:r>
              <a:rPr lang="en-US" dirty="0" smtClean="0"/>
              <a:t>The PI will be listed as the authorized submitter on the </a:t>
            </a:r>
            <a:br>
              <a:rPr lang="en-US" dirty="0" smtClean="0"/>
            </a:b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 descr="Stickman with key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4948825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xTrain</a:t>
            </a:r>
            <a:endParaRPr lang="en-US" dirty="0" smtClean="0"/>
          </a:p>
          <a:p>
            <a:pPr lvl="1"/>
            <a:r>
              <a:rPr lang="en-US" dirty="0" smtClean="0"/>
              <a:t>A PI can delegate to any</a:t>
            </a:r>
            <a:r>
              <a:rPr lang="en-US" dirty="0"/>
              <a:t> user </a:t>
            </a:r>
            <a:r>
              <a:rPr lang="en-US" dirty="0" smtClean="0"/>
              <a:t>at their </a:t>
            </a:r>
            <a:r>
              <a:rPr lang="en-US" dirty="0"/>
              <a:t>institution with the ASST role the </a:t>
            </a:r>
            <a:r>
              <a:rPr lang="en-US" dirty="0" smtClean="0"/>
              <a:t>authority to perform most actions within </a:t>
            </a:r>
            <a:r>
              <a:rPr lang="en-US" dirty="0" err="1" smtClean="0"/>
              <a:t>xTrain</a:t>
            </a:r>
            <a:r>
              <a:rPr lang="en-US" dirty="0" smtClean="0"/>
              <a:t> on their behalf</a:t>
            </a:r>
          </a:p>
          <a:p>
            <a:pPr lvl="2"/>
            <a:r>
              <a:rPr lang="en-US" dirty="0"/>
              <a:t>Ability to </a:t>
            </a:r>
            <a:r>
              <a:rPr lang="en-US" dirty="0" smtClean="0"/>
              <a:t>Submit appointments to agency is </a:t>
            </a:r>
            <a:r>
              <a:rPr lang="en-US" dirty="0"/>
              <a:t>specifically withheld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Sponsor</a:t>
            </a:r>
          </a:p>
          <a:p>
            <a:pPr lvl="1"/>
            <a:r>
              <a:rPr lang="en-US" dirty="0" smtClean="0"/>
              <a:t>A  SO or Sponsor can delegate to any user at their institution the ability to initiate and facilitate termination of a fellow</a:t>
            </a:r>
          </a:p>
          <a:p>
            <a:pPr lvl="2"/>
            <a:r>
              <a:rPr lang="en-US" dirty="0" smtClean="0"/>
              <a:t>Ability to Submit a termination is specifically withheld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 descr="Stickman with key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4948825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(SO)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50" name="Picture 2" descr="Delegates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22150" cy="2984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Stickman with key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08" y="4684815"/>
            <a:ext cx="1579418" cy="2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Delegation screen for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86799" cy="2812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(PI)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 descr="Stickman with key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08" y="4684815"/>
            <a:ext cx="1579418" cy="2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766048" cy="4873752"/>
          </a:xfrm>
        </p:spPr>
        <p:txBody>
          <a:bodyPr/>
          <a:lstStyle/>
          <a:p>
            <a:r>
              <a:rPr lang="en-US" sz="2400" dirty="0" smtClean="0"/>
              <a:t>Organizations must register in </a:t>
            </a:r>
            <a:r>
              <a:rPr lang="en-US" sz="2400" dirty="0" err="1" smtClean="0"/>
              <a:t>eRA</a:t>
            </a:r>
            <a:r>
              <a:rPr lang="en-US" sz="2400" dirty="0" smtClean="0"/>
              <a:t> Commons</a:t>
            </a:r>
          </a:p>
          <a:p>
            <a:r>
              <a:rPr lang="en-US" sz="2400" dirty="0" smtClean="0"/>
              <a:t>Many organizations are already registered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heck with your Administrative Office before starting the process</a:t>
            </a:r>
          </a:p>
          <a:p>
            <a:pPr lvl="1"/>
            <a:r>
              <a:rPr lang="en-US" sz="2000" dirty="0" smtClean="0"/>
              <a:t>Quick Query: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era.nih.gov/commons/quick_queries/index.cfm#commons</a:t>
            </a:r>
            <a:r>
              <a:rPr lang="en-US" sz="1800" dirty="0" smtClean="0"/>
              <a:t>  </a:t>
            </a:r>
            <a:endParaRPr lang="en-US" sz="2000" dirty="0" smtClean="0"/>
          </a:p>
          <a:p>
            <a:r>
              <a:rPr lang="en-US" sz="2400" dirty="0" smtClean="0"/>
              <a:t>For new registrations, complete the online Institution Registration Form</a:t>
            </a:r>
          </a:p>
          <a:p>
            <a:pPr lvl="1"/>
            <a:r>
              <a:rPr lang="en-US" sz="2000" dirty="0" smtClean="0"/>
              <a:t>Form: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public.era.nih.gov/commons/public/registration/registrationInstructions.jsp</a:t>
            </a:r>
            <a:r>
              <a:rPr lang="en-US" sz="1800" dirty="0" smtClean="0"/>
              <a:t>  </a:t>
            </a:r>
          </a:p>
          <a:p>
            <a:pPr lvl="1"/>
            <a:r>
              <a:rPr lang="en-US" sz="2000" dirty="0" smtClean="0"/>
              <a:t>Carefully follow ALL steps including printing/signing/faxing registration page and responding to email verification messages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eRA</a:t>
            </a:r>
            <a:r>
              <a:rPr lang="en-US" dirty="0" smtClean="0"/>
              <a:t> Commons Help Desk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Grants.gov Contact </a:t>
            </a:r>
            <a:br>
              <a:rPr lang="en-US" dirty="0" smtClean="0"/>
            </a:b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500" dirty="0"/>
              <a:t>Web: </a:t>
            </a:r>
            <a:r>
              <a:rPr lang="en-US" sz="2500" dirty="0">
                <a:hlinkClick r:id="rId2"/>
              </a:rPr>
              <a:t>http://era.nih.gov/help/index.cfm#era</a:t>
            </a:r>
            <a:r>
              <a:rPr lang="en-US" sz="2500" dirty="0"/>
              <a:t>  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TTY: 301-451-5939</a:t>
            </a:r>
          </a:p>
          <a:p>
            <a:r>
              <a:rPr lang="en-US" sz="2500" dirty="0"/>
              <a:t>Hours : Mon-Fri, 7a.m. to 8 p.m. </a:t>
            </a:r>
            <a:r>
              <a:rPr lang="en-US" sz="2500" dirty="0" smtClean="0"/>
              <a:t>ET</a:t>
            </a:r>
            <a:endParaRPr lang="en-US" sz="2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500" dirty="0">
                <a:hlinkClick r:id="rId4"/>
              </a:rPr>
              <a:t>http://www.grants.gov/help/help.jsp</a:t>
            </a:r>
            <a:r>
              <a:rPr lang="en-US" sz="2500" dirty="0"/>
              <a:t> 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eRA</a:t>
            </a:r>
            <a:r>
              <a:rPr lang="en-US" dirty="0"/>
              <a:t> Commons: </a:t>
            </a:r>
            <a:r>
              <a:rPr lang="en-US" dirty="0">
                <a:hlinkClick r:id="rId2"/>
              </a:rPr>
              <a:t>https://commons.era.nih.gov/commons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   </a:t>
            </a:r>
            <a:endParaRPr lang="en-US" dirty="0"/>
          </a:p>
          <a:p>
            <a:r>
              <a:rPr lang="en-US" dirty="0"/>
              <a:t>Electronic Research Administration: </a:t>
            </a:r>
            <a:r>
              <a:rPr lang="en-US" dirty="0">
                <a:hlinkClick r:id="rId3"/>
              </a:rPr>
              <a:t>http://era.nih.gov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Applying Electronically: </a:t>
            </a:r>
            <a:r>
              <a:rPr lang="en-US" dirty="0">
                <a:hlinkClick r:id="rId4"/>
              </a:rPr>
              <a:t>http://grants.nih.gov/grants/ElectronicReceipt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NIH About Grants: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grants.nih.gov/grants/oer.htm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5" descr="www_surfing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4038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title="thank yo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3571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Official (SO)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During </a:t>
            </a:r>
            <a:r>
              <a:rPr lang="en-US" sz="2800" dirty="0"/>
              <a:t>Commons registration, </a:t>
            </a:r>
            <a:r>
              <a:rPr lang="en-US" sz="2800" dirty="0" smtClean="0"/>
              <a:t>an applicant </a:t>
            </a:r>
            <a:r>
              <a:rPr lang="en-US" sz="2800" dirty="0"/>
              <a:t>organization designates a Signing Official (SO</a:t>
            </a:r>
            <a:r>
              <a:rPr lang="en-US" sz="2800" dirty="0" smtClean="0"/>
              <a:t>) </a:t>
            </a:r>
          </a:p>
          <a:p>
            <a:pPr lvl="1"/>
            <a:r>
              <a:rPr lang="en-US" sz="2400" dirty="0" smtClean="0"/>
              <a:t>SO has authority to legally bind the organization in grants administration matters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quivalent to the Authorized Organization Representative (AOR) in Grants.gov</a:t>
            </a:r>
          </a:p>
          <a:p>
            <a:pPr lvl="1"/>
            <a:r>
              <a:rPr lang="en-US" sz="2400" dirty="0" smtClean="0"/>
              <a:t>SO is responsible for:</a:t>
            </a:r>
          </a:p>
          <a:p>
            <a:pPr lvl="2"/>
            <a:r>
              <a:rPr lang="en-US" dirty="0" smtClean="0"/>
              <a:t>maintaining institutional information</a:t>
            </a:r>
          </a:p>
          <a:p>
            <a:pPr lvl="2"/>
            <a:r>
              <a:rPr lang="en-US" dirty="0" smtClean="0"/>
              <a:t>submitting documents that require signature </a:t>
            </a:r>
            <a:br>
              <a:rPr lang="en-US" dirty="0" smtClean="0"/>
            </a:br>
            <a:r>
              <a:rPr lang="en-US" dirty="0" smtClean="0"/>
              <a:t>authority to act on behalf of the organization</a:t>
            </a:r>
          </a:p>
          <a:p>
            <a:pPr lvl="2"/>
            <a:r>
              <a:rPr lang="en-US" dirty="0" smtClean="0"/>
              <a:t>managing </a:t>
            </a:r>
            <a:r>
              <a:rPr lang="en-US" dirty="0"/>
              <a:t>accounts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Stickman contra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0"/>
            <a:ext cx="241662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Designate more than one Signing Official</a:t>
            </a:r>
          </a:p>
          <a:p>
            <a:pPr lvl="1"/>
            <a:r>
              <a:rPr lang="en-US" dirty="0"/>
              <a:t>Certain Commons actions can only be taken by users with the SO role and you will want a </a:t>
            </a:r>
            <a:r>
              <a:rPr lang="en-US" dirty="0" smtClean="0"/>
              <a:t>back-up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Administrators </a:t>
            </a:r>
            <a:r>
              <a:rPr lang="en-US" dirty="0"/>
              <a:t>should always check to see if a user already has a Commons account before creating a </a:t>
            </a:r>
            <a:r>
              <a:rPr lang="en-US" dirty="0" smtClean="0"/>
              <a:t>new account with a scientific role</a:t>
            </a:r>
            <a:endParaRPr lang="en-US" dirty="0"/>
          </a:p>
          <a:p>
            <a:pPr lvl="1"/>
            <a:r>
              <a:rPr lang="en-US" dirty="0"/>
              <a:t>Ask the person if they already have an account, or search within the </a:t>
            </a:r>
            <a:r>
              <a:rPr lang="en-US" dirty="0" smtClean="0"/>
              <a:t>Commons</a:t>
            </a:r>
            <a:endParaRPr lang="en-US" dirty="0"/>
          </a:p>
          <a:p>
            <a:pPr lvl="2"/>
            <a:r>
              <a:rPr lang="en-US" dirty="0"/>
              <a:t>If a user already has an account with a different organization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 SO should </a:t>
            </a:r>
            <a:r>
              <a:rPr lang="en-US" i="1" dirty="0"/>
              <a:t>affiliate</a:t>
            </a:r>
            <a:r>
              <a:rPr lang="en-US" dirty="0"/>
              <a:t> the existing account with the user’s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String on finger remin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 Password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7" name="Picture 3" descr="Change password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22902"/>
            <a:ext cx="6477000" cy="3607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 descr="eRA Commons naviagation tabs to accounts"/>
          <p:cNvGrpSpPr/>
          <p:nvPr/>
        </p:nvGrpSpPr>
        <p:grpSpPr>
          <a:xfrm>
            <a:off x="400137" y="1600200"/>
            <a:ext cx="6345484" cy="1676400"/>
            <a:chOff x="400137" y="1600200"/>
            <a:chExt cx="6345484" cy="1676400"/>
          </a:xfrm>
        </p:grpSpPr>
        <p:pic>
          <p:nvPicPr>
            <p:cNvPr id="1026" name="Picture 2" descr="eRA Commons naviagation tabs to accoun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37" y="1600200"/>
              <a:ext cx="6345484" cy="167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295400" y="2819400"/>
              <a:ext cx="609600" cy="35369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09600" y="2438400"/>
              <a:ext cx="838200" cy="44419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0" y="5493603"/>
            <a:ext cx="35052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Enter current and new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password. Click </a:t>
            </a:r>
            <a:r>
              <a:rPr lang="en-US" sz="2400" i="1" dirty="0" smtClean="0">
                <a:solidFill>
                  <a:schemeClr val="accent2"/>
                </a:solidFill>
                <a:latin typeface="+mn-lt"/>
              </a:rPr>
              <a:t>Submit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. 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AutoShape 5" descr="Bracket"/>
          <p:cNvSpPr>
            <a:spLocks/>
          </p:cNvSpPr>
          <p:nvPr/>
        </p:nvSpPr>
        <p:spPr bwMode="auto">
          <a:xfrm>
            <a:off x="4876800" y="54864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629400" y="1829498"/>
            <a:ext cx="23622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Available to any logged-in user.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9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 Password/Unlock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4572000"/>
            <a:ext cx="850392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username and e-mail combination </a:t>
            </a:r>
            <a:r>
              <a:rPr lang="en-US" dirty="0" smtClean="0"/>
              <a:t>provided match what is in </a:t>
            </a:r>
            <a:r>
              <a:rPr lang="en-US" dirty="0"/>
              <a:t>the system, a temporary password will be e-mailed to </a:t>
            </a:r>
            <a:r>
              <a:rPr lang="en-US" dirty="0" smtClean="0"/>
              <a:t>you.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9" name="Group 8" descr="Forgot password link to reset password form"/>
          <p:cNvGrpSpPr/>
          <p:nvPr/>
        </p:nvGrpSpPr>
        <p:grpSpPr>
          <a:xfrm>
            <a:off x="1524000" y="2057400"/>
            <a:ext cx="5791200" cy="2057400"/>
            <a:chOff x="1371600" y="1524000"/>
            <a:chExt cx="5791200" cy="2057400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3695700" y="3301653"/>
              <a:ext cx="118110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2" descr="Commons log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0794" y="1524000"/>
              <a:ext cx="1974905" cy="20062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7" name="Picture 3" descr="Reset passwo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1780478"/>
              <a:ext cx="2209800" cy="17247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371600" y="3124200"/>
              <a:ext cx="2324100" cy="457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34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sz="2400" dirty="0"/>
              <a:t>Password </a:t>
            </a:r>
            <a:r>
              <a:rPr lang="en-US" sz="2400" dirty="0" smtClean="0"/>
              <a:t>policy: 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era.nih.gov/files/NIH_eRA_Password_Policy.pdf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400" dirty="0"/>
              <a:t>Passwords must:</a:t>
            </a:r>
          </a:p>
          <a:p>
            <a:pPr lvl="1"/>
            <a:r>
              <a:rPr lang="en-US" sz="2000" dirty="0" smtClean="0"/>
              <a:t>Contain </a:t>
            </a:r>
            <a:r>
              <a:rPr lang="en-US" sz="2000" dirty="0"/>
              <a:t>at least eight (8) characters; no blank spaces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ontain </a:t>
            </a:r>
            <a:r>
              <a:rPr lang="en-US" sz="2000" dirty="0"/>
              <a:t>a </a:t>
            </a:r>
            <a:r>
              <a:rPr lang="en-US" sz="2000" dirty="0" smtClean="0"/>
              <a:t>combination of at least 3 of the following:</a:t>
            </a:r>
          </a:p>
          <a:p>
            <a:pPr lvl="2"/>
            <a:r>
              <a:rPr lang="en-US" sz="1800" dirty="0" smtClean="0"/>
              <a:t>Upper case letters</a:t>
            </a:r>
          </a:p>
          <a:p>
            <a:pPr lvl="2"/>
            <a:r>
              <a:rPr lang="en-US" sz="1800" dirty="0" smtClean="0"/>
              <a:t>Lower case letters</a:t>
            </a:r>
          </a:p>
          <a:p>
            <a:pPr lvl="2"/>
            <a:r>
              <a:rPr lang="en-US" sz="1800" dirty="0" smtClean="0"/>
              <a:t>Numbers</a:t>
            </a:r>
          </a:p>
          <a:p>
            <a:pPr lvl="2"/>
            <a:r>
              <a:rPr lang="en-US" sz="1800" dirty="0" smtClean="0"/>
              <a:t>Non-consecutive special characters:  ! </a:t>
            </a:r>
            <a:r>
              <a:rPr lang="en-US" sz="1800" dirty="0"/>
              <a:t># $ % - _ = + &lt; &gt;</a:t>
            </a:r>
          </a:p>
          <a:p>
            <a:pPr lvl="1"/>
            <a:r>
              <a:rPr lang="en-US" sz="2000" dirty="0"/>
              <a:t>Not begin or end with a number</a:t>
            </a:r>
          </a:p>
          <a:p>
            <a:pPr lvl="1"/>
            <a:r>
              <a:rPr lang="en-US" sz="2000" dirty="0"/>
              <a:t>Not contain username</a:t>
            </a:r>
          </a:p>
          <a:p>
            <a:pPr lvl="1"/>
            <a:r>
              <a:rPr lang="en-US" sz="2000" dirty="0"/>
              <a:t>Not be reused within one (1) </a:t>
            </a:r>
            <a:r>
              <a:rPr lang="en-US" sz="2000" dirty="0" smtClean="0"/>
              <a:t>year</a:t>
            </a:r>
            <a:endParaRPr lang="en-US" sz="2000" dirty="0"/>
          </a:p>
          <a:p>
            <a:pPr lvl="1"/>
            <a:r>
              <a:rPr lang="en-US" sz="2000" dirty="0"/>
              <a:t>Be changed every 90 </a:t>
            </a:r>
            <a:r>
              <a:rPr lang="en-US" sz="2000" dirty="0" smtClean="0"/>
              <a:t>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</a:t>
            </a:r>
            <a:r>
              <a:rPr lang="en-US" dirty="0" err="1" smtClean="0"/>
              <a:t>eRA</a:t>
            </a:r>
            <a:r>
              <a:rPr lang="en-US" dirty="0" smtClean="0"/>
              <a:t>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eRA</a:t>
            </a:r>
            <a:r>
              <a:rPr lang="en-US" dirty="0"/>
              <a:t> Commons navigation menu has three (3) levels. The top level displays the main functions (tabs) available. Clicking a top-level tab will display the second level; clicking a second-level tab will display the third level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era Commons navigation banne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969602"/>
            <a:ext cx="76200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181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334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2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8342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3</a:t>
            </a:r>
            <a:endParaRPr 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359243886D498107C50F288A0FDE" ma:contentTypeVersion="0" ma:contentTypeDescription="Create a new document." ma:contentTypeScope="" ma:versionID="e4199b960f696e1abfdff999ce227b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3669A-886F-4989-AB3B-67DA970F5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7DAA70-C3F4-4123-B315-B54B2E6FBDE6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1225</Words>
  <Application>Microsoft Office PowerPoint</Application>
  <PresentationFormat>On-screen Show (4:3)</PresentationFormat>
  <Paragraphs>246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ProcessDiagram</vt:lpstr>
      <vt:lpstr>eRA Commons: Accounts, Roles, Profiles &amp; Delegations</vt:lpstr>
      <vt:lpstr>What is eRA Commons?</vt:lpstr>
      <vt:lpstr>Organization Registration</vt:lpstr>
      <vt:lpstr>Signing Official (SO)</vt:lpstr>
      <vt:lpstr>Account - Tips</vt:lpstr>
      <vt:lpstr>Changing a Password</vt:lpstr>
      <vt:lpstr>Forgot Password/Unlock Account</vt:lpstr>
      <vt:lpstr>Account Passwords</vt:lpstr>
      <vt:lpstr>Navigating the eRA Commons</vt:lpstr>
      <vt:lpstr>eRA Commons Roles</vt:lpstr>
      <vt:lpstr>Roles</vt:lpstr>
      <vt:lpstr>Roles 2</vt:lpstr>
      <vt:lpstr>Role - Tips</vt:lpstr>
      <vt:lpstr>Institutional Profile File (IPF)</vt:lpstr>
      <vt:lpstr>IPF - Basic</vt:lpstr>
      <vt:lpstr>IPF – Assurances and Certifications</vt:lpstr>
      <vt:lpstr>IPF Sections</vt:lpstr>
      <vt:lpstr>New IPF View</vt:lpstr>
      <vt:lpstr>Personal Profile (PPF)</vt:lpstr>
      <vt:lpstr>Personal Profile</vt:lpstr>
      <vt:lpstr>Personal Profile Information is used to…</vt:lpstr>
      <vt:lpstr>Terminology Check</vt:lpstr>
      <vt:lpstr>PPF- Tips</vt:lpstr>
      <vt:lpstr>Delegations</vt:lpstr>
      <vt:lpstr>Delegations</vt:lpstr>
      <vt:lpstr>Delegations</vt:lpstr>
      <vt:lpstr>Delegations</vt:lpstr>
      <vt:lpstr>Delegation (SO)</vt:lpstr>
      <vt:lpstr>Delegation (PI)</vt:lpstr>
      <vt:lpstr>Help Desks</vt:lpstr>
      <vt:lpstr>Web Sites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Commons: Accounts, Roles, Profiles &amp; Delegations</dc:title>
  <dc:subject>eRA Systems and the Grants Process - June 2011</dc:subject>
  <dc:creator/>
  <cp:keywords>eRA Commons, Accounts, Roles, Profiles, Delegations</cp:keywords>
  <cp:lastModifiedBy/>
  <cp:revision>1</cp:revision>
  <dcterms:created xsi:type="dcterms:W3CDTF">2011-05-13T19:52:12Z</dcterms:created>
  <dcterms:modified xsi:type="dcterms:W3CDTF">2014-09-18T20:58:08Z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0x0101005B58359243886D498107C50F288A0FDE</vt:lpwstr>
  </property>
</Properties>
</file>