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748" r:id="rId6"/>
    <p:sldMasterId id="2147483764" r:id="rId7"/>
  </p:sldMasterIdLst>
  <p:notesMasterIdLst>
    <p:notesMasterId r:id="rId40"/>
  </p:notesMasterIdLst>
  <p:handoutMasterIdLst>
    <p:handoutMasterId r:id="rId41"/>
  </p:handoutMasterIdLst>
  <p:sldIdLst>
    <p:sldId id="256" r:id="rId8"/>
    <p:sldId id="665" r:id="rId9"/>
    <p:sldId id="2096" r:id="rId10"/>
    <p:sldId id="2095" r:id="rId11"/>
    <p:sldId id="1897" r:id="rId12"/>
    <p:sldId id="1890" r:id="rId13"/>
    <p:sldId id="2090" r:id="rId14"/>
    <p:sldId id="2092" r:id="rId15"/>
    <p:sldId id="1898" r:id="rId16"/>
    <p:sldId id="335" r:id="rId17"/>
    <p:sldId id="1904" r:id="rId18"/>
    <p:sldId id="1899" r:id="rId19"/>
    <p:sldId id="817" r:id="rId20"/>
    <p:sldId id="1900" r:id="rId21"/>
    <p:sldId id="1895" r:id="rId22"/>
    <p:sldId id="1901" r:id="rId23"/>
    <p:sldId id="320" r:id="rId24"/>
    <p:sldId id="1905" r:id="rId25"/>
    <p:sldId id="2094" r:id="rId26"/>
    <p:sldId id="1903" r:id="rId27"/>
    <p:sldId id="1894" r:id="rId28"/>
    <p:sldId id="1906" r:id="rId29"/>
    <p:sldId id="443" r:id="rId30"/>
    <p:sldId id="1907" r:id="rId31"/>
    <p:sldId id="260" r:id="rId32"/>
    <p:sldId id="316" r:id="rId33"/>
    <p:sldId id="2093" r:id="rId34"/>
    <p:sldId id="1902" r:id="rId35"/>
    <p:sldId id="667" r:id="rId36"/>
    <p:sldId id="1891" r:id="rId37"/>
    <p:sldId id="264" r:id="rId38"/>
    <p:sldId id="818" r:id="rId39"/>
  </p:sldIdLst>
  <p:sldSz cx="12192000" cy="6858000"/>
  <p:notesSz cx="9296400" cy="7010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umbus, Megan (NIH/OD) [E]" initials="C[" lastIdx="9" clrIdx="0">
    <p:extLst>
      <p:ext uri="{19B8F6BF-5375-455C-9EA6-DF929625EA0E}">
        <p15:presenceInfo xmlns:p15="http://schemas.microsoft.com/office/powerpoint/2012/main" userId="S-1-5-21-12604286-656692736-1848903544-75418" providerId="AD"/>
      </p:ext>
    </p:extLst>
  </p:cmAuthor>
  <p:cmAuthor id="2" name="Elyse Sullivan" initials="ES" lastIdx="5" clrIdx="1">
    <p:extLst>
      <p:ext uri="{19B8F6BF-5375-455C-9EA6-DF929625EA0E}">
        <p15:presenceInfo xmlns:p15="http://schemas.microsoft.com/office/powerpoint/2012/main" userId="Elyse Sullivan" providerId="None"/>
      </p:ext>
    </p:extLst>
  </p:cmAuthor>
  <p:cmAuthor id="3" name="Gibbs, Kenneth (NIH/NIGMS) [E]" initials="GK([" lastIdx="3" clrIdx="2">
    <p:extLst>
      <p:ext uri="{19B8F6BF-5375-455C-9EA6-DF929625EA0E}">
        <p15:presenceInfo xmlns:p15="http://schemas.microsoft.com/office/powerpoint/2012/main" userId="S::gibbskd@nih.gov::601db7cc-4339-4c05-8ac1-a380b45143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48E"/>
    <a:srgbClr val="1E548F"/>
    <a:srgbClr val="70AD47"/>
    <a:srgbClr val="2F559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2832" autoAdjust="0"/>
  </p:normalViewPr>
  <p:slideViewPr>
    <p:cSldViewPr>
      <p:cViewPr varScale="1">
        <p:scale>
          <a:sx n="94" d="100"/>
          <a:sy n="94" d="100"/>
        </p:scale>
        <p:origin x="114" y="348"/>
      </p:cViewPr>
      <p:guideLst/>
    </p:cSldViewPr>
  </p:slideViewPr>
  <p:outlineViewPr>
    <p:cViewPr>
      <p:scale>
        <a:sx n="33" d="100"/>
        <a:sy n="33" d="100"/>
      </p:scale>
      <p:origin x="0" y="-182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5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tomlinsonlg\AppData\Local\Microsoft\Windows\INetCache\Content.Outlook\35HP5WDA\NIH%20SWD%20STEM%20workforce%20pipeline%20figure_0812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Figure!$C$2</c:f>
              <c:strCache>
                <c:ptCount val="1"/>
                <c:pt idx="0">
                  <c:v>Women - Underrepresented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Figure!$B$3:$B$11</c:f>
              <c:strCache>
                <c:ptCount val="9"/>
                <c:pt idx="0">
                  <c:v>Associate's</c:v>
                </c:pt>
                <c:pt idx="1">
                  <c:v>Bachelor's</c:v>
                </c:pt>
                <c:pt idx="2">
                  <c:v>Master's</c:v>
                </c:pt>
                <c:pt idx="3">
                  <c:v>Doctoral</c:v>
                </c:pt>
                <c:pt idx="4">
                  <c:v>Instructor</c:v>
                </c:pt>
                <c:pt idx="5">
                  <c:v>Assistant Professor</c:v>
                </c:pt>
                <c:pt idx="6">
                  <c:v>Associate Professor</c:v>
                </c:pt>
                <c:pt idx="7">
                  <c:v>Full Professor</c:v>
                </c:pt>
                <c:pt idx="8">
                  <c:v>Department Chair</c:v>
                </c:pt>
              </c:strCache>
            </c:strRef>
          </c:cat>
          <c:val>
            <c:numRef>
              <c:f>Figure!$C$3:$C$11</c:f>
              <c:numCache>
                <c:formatCode>0.00</c:formatCode>
                <c:ptCount val="9"/>
                <c:pt idx="0">
                  <c:v>32.532933133233286</c:v>
                </c:pt>
                <c:pt idx="1">
                  <c:v>15.170247632920612</c:v>
                </c:pt>
                <c:pt idx="2">
                  <c:v>12.632180623035152</c:v>
                </c:pt>
                <c:pt idx="3">
                  <c:v>8.386340810177435</c:v>
                </c:pt>
                <c:pt idx="4">
                  <c:v>8.093994778067886</c:v>
                </c:pt>
                <c:pt idx="5">
                  <c:v>4.2899036447423544</c:v>
                </c:pt>
                <c:pt idx="6">
                  <c:v>2.6338723733901426</c:v>
                </c:pt>
                <c:pt idx="7">
                  <c:v>1.355881322859859</c:v>
                </c:pt>
                <c:pt idx="8">
                  <c:v>2.3468057366362451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E-4F1C-919A-1061B43951E3}"/>
            </c:ext>
          </c:extLst>
        </c:ser>
        <c:ser>
          <c:idx val="1"/>
          <c:order val="1"/>
          <c:tx>
            <c:strRef>
              <c:f>Figure!$D$2</c:f>
              <c:strCache>
                <c:ptCount val="1"/>
                <c:pt idx="0">
                  <c:v>Women - Well-represented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Figure!$B$3:$B$11</c:f>
              <c:strCache>
                <c:ptCount val="9"/>
                <c:pt idx="0">
                  <c:v>Associate's</c:v>
                </c:pt>
                <c:pt idx="1">
                  <c:v>Bachelor's</c:v>
                </c:pt>
                <c:pt idx="2">
                  <c:v>Master's</c:v>
                </c:pt>
                <c:pt idx="3">
                  <c:v>Doctoral</c:v>
                </c:pt>
                <c:pt idx="4">
                  <c:v>Instructor</c:v>
                </c:pt>
                <c:pt idx="5">
                  <c:v>Assistant Professor</c:v>
                </c:pt>
                <c:pt idx="6">
                  <c:v>Associate Professor</c:v>
                </c:pt>
                <c:pt idx="7">
                  <c:v>Full Professor</c:v>
                </c:pt>
                <c:pt idx="8">
                  <c:v>Department Chair</c:v>
                </c:pt>
              </c:strCache>
            </c:strRef>
          </c:cat>
          <c:val>
            <c:numRef>
              <c:f>Figure!$D$3:$D$11</c:f>
              <c:numCache>
                <c:formatCode>0.00</c:formatCode>
                <c:ptCount val="9"/>
                <c:pt idx="0">
                  <c:v>35.034183758545936</c:v>
                </c:pt>
                <c:pt idx="1">
                  <c:v>47.021121631463949</c:v>
                </c:pt>
                <c:pt idx="2">
                  <c:v>45.705915975993136</c:v>
                </c:pt>
                <c:pt idx="3">
                  <c:v>45.061935051891524</c:v>
                </c:pt>
                <c:pt idx="4">
                  <c:v>46.736292428198432</c:v>
                </c:pt>
                <c:pt idx="5">
                  <c:v>41.550062840385422</c:v>
                </c:pt>
                <c:pt idx="6">
                  <c:v>32.439236951680058</c:v>
                </c:pt>
                <c:pt idx="7">
                  <c:v>21.709110922099363</c:v>
                </c:pt>
                <c:pt idx="8">
                  <c:v>16.101694915254235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E-4F1C-919A-1061B43951E3}"/>
            </c:ext>
          </c:extLst>
        </c:ser>
        <c:ser>
          <c:idx val="2"/>
          <c:order val="2"/>
          <c:tx>
            <c:strRef>
              <c:f>Figure!$E$2</c:f>
              <c:strCache>
                <c:ptCount val="1"/>
                <c:pt idx="0">
                  <c:v>Men - Underrepresented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Figure!$B$3:$B$11</c:f>
              <c:strCache>
                <c:ptCount val="9"/>
                <c:pt idx="0">
                  <c:v>Associate's</c:v>
                </c:pt>
                <c:pt idx="1">
                  <c:v>Bachelor's</c:v>
                </c:pt>
                <c:pt idx="2">
                  <c:v>Master's</c:v>
                </c:pt>
                <c:pt idx="3">
                  <c:v>Doctoral</c:v>
                </c:pt>
                <c:pt idx="4">
                  <c:v>Instructor</c:v>
                </c:pt>
                <c:pt idx="5">
                  <c:v>Assistant Professor</c:v>
                </c:pt>
                <c:pt idx="6">
                  <c:v>Associate Professor</c:v>
                </c:pt>
                <c:pt idx="7">
                  <c:v>Full Professor</c:v>
                </c:pt>
                <c:pt idx="8">
                  <c:v>Department Chair</c:v>
                </c:pt>
              </c:strCache>
            </c:strRef>
          </c:cat>
          <c:val>
            <c:numRef>
              <c:f>Figure!$E$3:$E$11</c:f>
              <c:numCache>
                <c:formatCode>0.00</c:formatCode>
                <c:ptCount val="9"/>
                <c:pt idx="0">
                  <c:v>13.906953476738368</c:v>
                </c:pt>
                <c:pt idx="1">
                  <c:v>7.9679533867443562</c:v>
                </c:pt>
                <c:pt idx="2">
                  <c:v>7.3521006001714779</c:v>
                </c:pt>
                <c:pt idx="3">
                  <c:v>5.3398058252427179</c:v>
                </c:pt>
                <c:pt idx="4">
                  <c:v>3.1331592689295036</c:v>
                </c:pt>
                <c:pt idx="5">
                  <c:v>3.5944700460829497</c:v>
                </c:pt>
                <c:pt idx="6">
                  <c:v>3.708724702236855</c:v>
                </c:pt>
                <c:pt idx="7">
                  <c:v>3.0069545204382853</c:v>
                </c:pt>
                <c:pt idx="8">
                  <c:v>5.508474576271186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1E-4F1C-919A-1061B43951E3}"/>
            </c:ext>
          </c:extLst>
        </c:ser>
        <c:ser>
          <c:idx val="3"/>
          <c:order val="3"/>
          <c:tx>
            <c:strRef>
              <c:f>Figure!$F$2</c:f>
              <c:strCache>
                <c:ptCount val="1"/>
                <c:pt idx="0">
                  <c:v>Men - Well-represented</c:v>
                </c:pt>
              </c:strCache>
            </c:strRef>
          </c:tx>
          <c:spPr>
            <a:solidFill>
              <a:srgbClr val="011893"/>
            </a:solidFill>
            <a:ln>
              <a:noFill/>
            </a:ln>
            <a:effectLst/>
          </c:spPr>
          <c:invertIfNegative val="0"/>
          <c:cat>
            <c:strRef>
              <c:f>Figure!$B$3:$B$11</c:f>
              <c:strCache>
                <c:ptCount val="9"/>
                <c:pt idx="0">
                  <c:v>Associate's</c:v>
                </c:pt>
                <c:pt idx="1">
                  <c:v>Bachelor's</c:v>
                </c:pt>
                <c:pt idx="2">
                  <c:v>Master's</c:v>
                </c:pt>
                <c:pt idx="3">
                  <c:v>Doctoral</c:v>
                </c:pt>
                <c:pt idx="4">
                  <c:v>Instructor</c:v>
                </c:pt>
                <c:pt idx="5">
                  <c:v>Assistant Professor</c:v>
                </c:pt>
                <c:pt idx="6">
                  <c:v>Associate Professor</c:v>
                </c:pt>
                <c:pt idx="7">
                  <c:v>Full Professor</c:v>
                </c:pt>
                <c:pt idx="8">
                  <c:v>Department Chair</c:v>
                </c:pt>
              </c:strCache>
            </c:strRef>
          </c:cat>
          <c:val>
            <c:numRef>
              <c:f>Figure!$F$3:$F$11</c:f>
              <c:numCache>
                <c:formatCode>0.00</c:formatCode>
                <c:ptCount val="9"/>
                <c:pt idx="0">
                  <c:v>18.525929631482406</c:v>
                </c:pt>
                <c:pt idx="1">
                  <c:v>29.840677348871086</c:v>
                </c:pt>
                <c:pt idx="2">
                  <c:v>34.309802800800227</c:v>
                </c:pt>
                <c:pt idx="3">
                  <c:v>41.211918312688319</c:v>
                </c:pt>
                <c:pt idx="4">
                  <c:v>42.036553524804177</c:v>
                </c:pt>
                <c:pt idx="5">
                  <c:v>50.565563468789279</c:v>
                </c:pt>
                <c:pt idx="6">
                  <c:v>61.218165972692937</c:v>
                </c:pt>
                <c:pt idx="7">
                  <c:v>73.928053234602487</c:v>
                </c:pt>
                <c:pt idx="8">
                  <c:v>76.043024771838333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1E-4F1C-919A-1061B4395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9730799"/>
        <c:axId val="789981055"/>
      </c:barChart>
      <c:catAx>
        <c:axId val="60973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789981055"/>
        <c:crosses val="autoZero"/>
        <c:auto val="1"/>
        <c:lblAlgn val="ctr"/>
        <c:lblOffset val="100"/>
        <c:noMultiLvlLbl val="0"/>
      </c:catAx>
      <c:valAx>
        <c:axId val="78998105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Percent Representation in Biological/Biomedical Sciences and Medicine, 2017 - 2018</a:t>
                </a:r>
              </a:p>
            </c:rich>
          </c:tx>
          <c:layout>
            <c:manualLayout>
              <c:xMode val="edge"/>
              <c:yMode val="edge"/>
              <c:x val="2.2987059469636775E-2"/>
              <c:y val="3.73560398957560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609730799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799017286182221E-2"/>
          <c:y val="0.87690277005324768"/>
          <c:w val="0.51453032397337839"/>
          <c:h val="0.10965610656517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076FCC-C3E2-9747-8466-4615F696A580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B827EC83-2FF6-0A40-AE24-4003250C1A3D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rPr>
            <a:t>Excellence, Creativity, Innovation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Graphic highlighting 4 areas: Excellence, Creativity, Innovation; Broadening Scope of Inquiry: Health Disparities; Changing Demographics: Types of Diversity; and Global Research Preeminence."/>
        </a:ext>
      </dgm:extLst>
    </dgm:pt>
    <dgm:pt modelId="{9F3E2C4E-8C4F-B246-AA41-B22EFB41BA00}" type="parTrans" cxnId="{A92DB289-7E83-9F4B-9BE3-117639DE4B5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FA8C05-EB59-BB41-92E8-AEE3EEA5ED09}" type="sibTrans" cxnId="{A92DB289-7E83-9F4B-9BE3-117639DE4B5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543804-CAB6-3941-896E-5AFB94F86BBE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rgbClr val="011893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rPr>
            <a:t>Broadening Scope of Inquiry: Health Disparities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58D590-3AC1-C04C-9707-9F60CD145C42}" type="parTrans" cxnId="{33B1CE98-4B3D-074A-B014-B0F50F7D263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48E36B-8E6A-5347-AF0B-F835B30690D1}" type="sibTrans" cxnId="{33B1CE98-4B3D-074A-B014-B0F50F7D263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174C8D-B719-FC4E-A005-024368AD6E0E}">
      <dgm:prSet phldrT="[Text]"/>
      <dgm:spPr>
        <a:solidFill>
          <a:srgbClr val="0432FF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rPr>
            <a:t>Changing Demographics: Types of Diversity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EB69F6-29B7-2A43-8B5D-52E6352E4492}" type="parTrans" cxnId="{A6C98ADE-BAF7-1B44-BD23-B9A449DCA0B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B65517-92D9-6247-ADC1-FD2921D1EC9B}" type="sibTrans" cxnId="{A6C98ADE-BAF7-1B44-BD23-B9A449DCA0B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345D4D-D5D3-7745-8624-8562EE2006B8}">
      <dgm:prSet phldrT="[Text]"/>
      <dgm:spPr>
        <a:solidFill>
          <a:srgbClr val="008F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rPr>
            <a:t>Global Research Preeminence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B0802A-9FD8-544F-843E-5F06A15EC599}" type="parTrans" cxnId="{15204AD1-53AD-5C4D-9508-E307662E047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1C6C76-9BF8-3B4C-8B4E-B7AE7ACC3F94}" type="sibTrans" cxnId="{15204AD1-53AD-5C4D-9508-E307662E047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07A1D9-1602-F34B-8410-903467D30BC0}" type="pres">
      <dgm:prSet presAssocID="{50076FCC-C3E2-9747-8466-4615F696A580}" presName="linearFlow" presStyleCnt="0">
        <dgm:presLayoutVars>
          <dgm:dir/>
          <dgm:resizeHandles val="exact"/>
        </dgm:presLayoutVars>
      </dgm:prSet>
      <dgm:spPr/>
    </dgm:pt>
    <dgm:pt modelId="{275C3A72-1975-0048-A2C7-FB5ED59BA86E}" type="pres">
      <dgm:prSet presAssocID="{B827EC83-2FF6-0A40-AE24-4003250C1A3D}" presName="composite" presStyleCnt="0"/>
      <dgm:spPr/>
    </dgm:pt>
    <dgm:pt modelId="{ED30CDB6-A06D-5346-9967-CB6E72FB15DE}" type="pres">
      <dgm:prSet presAssocID="{B827EC83-2FF6-0A40-AE24-4003250C1A3D}" presName="imgShp" presStyleLbl="fgImgPlace1" presStyleIdx="0" presStyleCnt="4" custLinFactNeighborX="-15413" custLinFactNeighborY="-15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0CED574-95C8-E446-BDF4-613530D1785B}" type="pres">
      <dgm:prSet presAssocID="{B827EC83-2FF6-0A40-AE24-4003250C1A3D}" presName="txShp" presStyleLbl="node1" presStyleIdx="0" presStyleCnt="4">
        <dgm:presLayoutVars>
          <dgm:bulletEnabled val="1"/>
        </dgm:presLayoutVars>
      </dgm:prSet>
      <dgm:spPr/>
    </dgm:pt>
    <dgm:pt modelId="{5ADD189E-8FC8-4E45-8C8C-748AA038A1D9}" type="pres">
      <dgm:prSet presAssocID="{A2FA8C05-EB59-BB41-92E8-AEE3EEA5ED09}" presName="spacing" presStyleCnt="0"/>
      <dgm:spPr/>
    </dgm:pt>
    <dgm:pt modelId="{7AB73093-506D-5541-8EE9-442549A6D0D8}" type="pres">
      <dgm:prSet presAssocID="{B6543804-CAB6-3941-896E-5AFB94F86BBE}" presName="composite" presStyleCnt="0"/>
      <dgm:spPr/>
    </dgm:pt>
    <dgm:pt modelId="{C1C4AA4C-7B1A-7845-9A0E-77FCC1E6EEFF}" type="pres">
      <dgm:prSet presAssocID="{B6543804-CAB6-3941-896E-5AFB94F86BBE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F0FB59D-98D0-B749-B038-6180AAEDA187}" type="pres">
      <dgm:prSet presAssocID="{B6543804-CAB6-3941-896E-5AFB94F86BBE}" presName="txShp" presStyleLbl="node1" presStyleIdx="1" presStyleCnt="4">
        <dgm:presLayoutVars>
          <dgm:bulletEnabled val="1"/>
        </dgm:presLayoutVars>
      </dgm:prSet>
      <dgm:spPr/>
    </dgm:pt>
    <dgm:pt modelId="{CBC79D94-1225-9842-88DE-660B625E37E7}" type="pres">
      <dgm:prSet presAssocID="{B548E36B-8E6A-5347-AF0B-F835B30690D1}" presName="spacing" presStyleCnt="0"/>
      <dgm:spPr/>
    </dgm:pt>
    <dgm:pt modelId="{208633A7-8EF2-E54C-A800-64D398FCA401}" type="pres">
      <dgm:prSet presAssocID="{7B174C8D-B719-FC4E-A005-024368AD6E0E}" presName="composite" presStyleCnt="0"/>
      <dgm:spPr/>
    </dgm:pt>
    <dgm:pt modelId="{7888A3D6-78D1-CB43-8ACB-9FE797A93695}" type="pres">
      <dgm:prSet presAssocID="{7B174C8D-B719-FC4E-A005-024368AD6E0E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CB88B9B-B725-CC4F-8D26-6C2B6BE26DAD}" type="pres">
      <dgm:prSet presAssocID="{7B174C8D-B719-FC4E-A005-024368AD6E0E}" presName="txShp" presStyleLbl="node1" presStyleIdx="2" presStyleCnt="4">
        <dgm:presLayoutVars>
          <dgm:bulletEnabled val="1"/>
        </dgm:presLayoutVars>
      </dgm:prSet>
      <dgm:spPr/>
    </dgm:pt>
    <dgm:pt modelId="{6510A989-1E70-6B40-B82E-73D6DC263CC5}" type="pres">
      <dgm:prSet presAssocID="{1AB65517-92D9-6247-ADC1-FD2921D1EC9B}" presName="spacing" presStyleCnt="0"/>
      <dgm:spPr/>
    </dgm:pt>
    <dgm:pt modelId="{5441772E-45E2-E948-B440-1DCAE484B20A}" type="pres">
      <dgm:prSet presAssocID="{6B345D4D-D5D3-7745-8624-8562EE2006B8}" presName="composite" presStyleCnt="0"/>
      <dgm:spPr/>
    </dgm:pt>
    <dgm:pt modelId="{3A738895-EF39-3143-8C1A-8B6FA2B401DB}" type="pres">
      <dgm:prSet presAssocID="{6B345D4D-D5D3-7745-8624-8562EE2006B8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4AB7328D-FCCD-CA48-B7B7-6BC39C6F9D72}" type="pres">
      <dgm:prSet presAssocID="{6B345D4D-D5D3-7745-8624-8562EE2006B8}" presName="txShp" presStyleLbl="node1" presStyleIdx="3" presStyleCnt="4">
        <dgm:presLayoutVars>
          <dgm:bulletEnabled val="1"/>
        </dgm:presLayoutVars>
      </dgm:prSet>
      <dgm:spPr/>
    </dgm:pt>
  </dgm:ptLst>
  <dgm:cxnLst>
    <dgm:cxn modelId="{355E1539-5916-234B-9FCE-1D4CAB399B7B}" type="presOf" srcId="{50076FCC-C3E2-9747-8466-4615F696A580}" destId="{5A07A1D9-1602-F34B-8410-903467D30BC0}" srcOrd="0" destOrd="0" presId="urn:microsoft.com/office/officeart/2005/8/layout/vList3"/>
    <dgm:cxn modelId="{08D49D63-2230-504C-868E-53FD30858A59}" type="presOf" srcId="{6B345D4D-D5D3-7745-8624-8562EE2006B8}" destId="{4AB7328D-FCCD-CA48-B7B7-6BC39C6F9D72}" srcOrd="0" destOrd="0" presId="urn:microsoft.com/office/officeart/2005/8/layout/vList3"/>
    <dgm:cxn modelId="{7FAC1789-8A07-ED4F-BC28-198915B2E93E}" type="presOf" srcId="{7B174C8D-B719-FC4E-A005-024368AD6E0E}" destId="{DCB88B9B-B725-CC4F-8D26-6C2B6BE26DAD}" srcOrd="0" destOrd="0" presId="urn:microsoft.com/office/officeart/2005/8/layout/vList3"/>
    <dgm:cxn modelId="{A92DB289-7E83-9F4B-9BE3-117639DE4B5C}" srcId="{50076FCC-C3E2-9747-8466-4615F696A580}" destId="{B827EC83-2FF6-0A40-AE24-4003250C1A3D}" srcOrd="0" destOrd="0" parTransId="{9F3E2C4E-8C4F-B246-AA41-B22EFB41BA00}" sibTransId="{A2FA8C05-EB59-BB41-92E8-AEE3EEA5ED09}"/>
    <dgm:cxn modelId="{33B1CE98-4B3D-074A-B014-B0F50F7D2630}" srcId="{50076FCC-C3E2-9747-8466-4615F696A580}" destId="{B6543804-CAB6-3941-896E-5AFB94F86BBE}" srcOrd="1" destOrd="0" parTransId="{7858D590-3AC1-C04C-9707-9F60CD145C42}" sibTransId="{B548E36B-8E6A-5347-AF0B-F835B30690D1}"/>
    <dgm:cxn modelId="{E1A15AB1-44F1-4C49-8806-BBBF00D0965D}" type="presOf" srcId="{B827EC83-2FF6-0A40-AE24-4003250C1A3D}" destId="{B0CED574-95C8-E446-BDF4-613530D1785B}" srcOrd="0" destOrd="0" presId="urn:microsoft.com/office/officeart/2005/8/layout/vList3"/>
    <dgm:cxn modelId="{17E529B5-43BB-3C40-A7F6-BF2E2B702C66}" type="presOf" srcId="{B6543804-CAB6-3941-896E-5AFB94F86BBE}" destId="{1F0FB59D-98D0-B749-B038-6180AAEDA187}" srcOrd="0" destOrd="0" presId="urn:microsoft.com/office/officeart/2005/8/layout/vList3"/>
    <dgm:cxn modelId="{15204AD1-53AD-5C4D-9508-E307662E047A}" srcId="{50076FCC-C3E2-9747-8466-4615F696A580}" destId="{6B345D4D-D5D3-7745-8624-8562EE2006B8}" srcOrd="3" destOrd="0" parTransId="{2CB0802A-9FD8-544F-843E-5F06A15EC599}" sibTransId="{FF1C6C76-9BF8-3B4C-8B4E-B7AE7ACC3F94}"/>
    <dgm:cxn modelId="{A6C98ADE-BAF7-1B44-BD23-B9A449DCA0BA}" srcId="{50076FCC-C3E2-9747-8466-4615F696A580}" destId="{7B174C8D-B719-FC4E-A005-024368AD6E0E}" srcOrd="2" destOrd="0" parTransId="{46EB69F6-29B7-2A43-8B5D-52E6352E4492}" sibTransId="{1AB65517-92D9-6247-ADC1-FD2921D1EC9B}"/>
    <dgm:cxn modelId="{6D76F106-7434-2F49-9BBF-64FCE549F3A3}" type="presParOf" srcId="{5A07A1D9-1602-F34B-8410-903467D30BC0}" destId="{275C3A72-1975-0048-A2C7-FB5ED59BA86E}" srcOrd="0" destOrd="0" presId="urn:microsoft.com/office/officeart/2005/8/layout/vList3"/>
    <dgm:cxn modelId="{EC12FC76-2624-B346-8314-60B7EF462372}" type="presParOf" srcId="{275C3A72-1975-0048-A2C7-FB5ED59BA86E}" destId="{ED30CDB6-A06D-5346-9967-CB6E72FB15DE}" srcOrd="0" destOrd="0" presId="urn:microsoft.com/office/officeart/2005/8/layout/vList3"/>
    <dgm:cxn modelId="{9741B243-DB92-994E-A62D-20C766884E36}" type="presParOf" srcId="{275C3A72-1975-0048-A2C7-FB5ED59BA86E}" destId="{B0CED574-95C8-E446-BDF4-613530D1785B}" srcOrd="1" destOrd="0" presId="urn:microsoft.com/office/officeart/2005/8/layout/vList3"/>
    <dgm:cxn modelId="{F2237EB4-6F91-3543-93C1-FAC560FC4011}" type="presParOf" srcId="{5A07A1D9-1602-F34B-8410-903467D30BC0}" destId="{5ADD189E-8FC8-4E45-8C8C-748AA038A1D9}" srcOrd="1" destOrd="0" presId="urn:microsoft.com/office/officeart/2005/8/layout/vList3"/>
    <dgm:cxn modelId="{B5D4FDA2-85C0-4445-8E34-319682B08127}" type="presParOf" srcId="{5A07A1D9-1602-F34B-8410-903467D30BC0}" destId="{7AB73093-506D-5541-8EE9-442549A6D0D8}" srcOrd="2" destOrd="0" presId="urn:microsoft.com/office/officeart/2005/8/layout/vList3"/>
    <dgm:cxn modelId="{23D5B1C2-8B05-5749-85AA-D21D273543CF}" type="presParOf" srcId="{7AB73093-506D-5541-8EE9-442549A6D0D8}" destId="{C1C4AA4C-7B1A-7845-9A0E-77FCC1E6EEFF}" srcOrd="0" destOrd="0" presId="urn:microsoft.com/office/officeart/2005/8/layout/vList3"/>
    <dgm:cxn modelId="{E648F49E-9784-604A-B9C7-94AD314E300C}" type="presParOf" srcId="{7AB73093-506D-5541-8EE9-442549A6D0D8}" destId="{1F0FB59D-98D0-B749-B038-6180AAEDA187}" srcOrd="1" destOrd="0" presId="urn:microsoft.com/office/officeart/2005/8/layout/vList3"/>
    <dgm:cxn modelId="{08EFE95E-915F-6B46-8696-F130116FFB5A}" type="presParOf" srcId="{5A07A1D9-1602-F34B-8410-903467D30BC0}" destId="{CBC79D94-1225-9842-88DE-660B625E37E7}" srcOrd="3" destOrd="0" presId="urn:microsoft.com/office/officeart/2005/8/layout/vList3"/>
    <dgm:cxn modelId="{EA5FD0BD-32B1-A448-BDF5-69F80B0F9A15}" type="presParOf" srcId="{5A07A1D9-1602-F34B-8410-903467D30BC0}" destId="{208633A7-8EF2-E54C-A800-64D398FCA401}" srcOrd="4" destOrd="0" presId="urn:microsoft.com/office/officeart/2005/8/layout/vList3"/>
    <dgm:cxn modelId="{5BD129AB-34D7-3949-B637-BD54E83F85FC}" type="presParOf" srcId="{208633A7-8EF2-E54C-A800-64D398FCA401}" destId="{7888A3D6-78D1-CB43-8ACB-9FE797A93695}" srcOrd="0" destOrd="0" presId="urn:microsoft.com/office/officeart/2005/8/layout/vList3"/>
    <dgm:cxn modelId="{809D9AD7-CB47-1143-A2E5-B98080E54B13}" type="presParOf" srcId="{208633A7-8EF2-E54C-A800-64D398FCA401}" destId="{DCB88B9B-B725-CC4F-8D26-6C2B6BE26DAD}" srcOrd="1" destOrd="0" presId="urn:microsoft.com/office/officeart/2005/8/layout/vList3"/>
    <dgm:cxn modelId="{EAB95298-9848-6B44-923E-0BA337DD79A2}" type="presParOf" srcId="{5A07A1D9-1602-F34B-8410-903467D30BC0}" destId="{6510A989-1E70-6B40-B82E-73D6DC263CC5}" srcOrd="5" destOrd="0" presId="urn:microsoft.com/office/officeart/2005/8/layout/vList3"/>
    <dgm:cxn modelId="{43B73880-257C-864A-A0D7-0D46522FBA39}" type="presParOf" srcId="{5A07A1D9-1602-F34B-8410-903467D30BC0}" destId="{5441772E-45E2-E948-B440-1DCAE484B20A}" srcOrd="6" destOrd="0" presId="urn:microsoft.com/office/officeart/2005/8/layout/vList3"/>
    <dgm:cxn modelId="{1B3076D7-4BDE-CF4D-BAD6-CF24EED26C6B}" type="presParOf" srcId="{5441772E-45E2-E948-B440-1DCAE484B20A}" destId="{3A738895-EF39-3143-8C1A-8B6FA2B401DB}" srcOrd="0" destOrd="0" presId="urn:microsoft.com/office/officeart/2005/8/layout/vList3"/>
    <dgm:cxn modelId="{987C8E31-7923-B149-BFDC-F16E3D3755B9}" type="presParOf" srcId="{5441772E-45E2-E948-B440-1DCAE484B20A}" destId="{4AB7328D-FCCD-CA48-B7B7-6BC39C6F9D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D574-95C8-E446-BDF4-613530D1785B}">
      <dsp:nvSpPr>
        <dsp:cNvPr id="0" name=""/>
        <dsp:cNvSpPr/>
      </dsp:nvSpPr>
      <dsp:spPr>
        <a:xfrm rot="10800000">
          <a:off x="1228486" y="1270"/>
          <a:ext cx="4053840" cy="829627"/>
        </a:xfrm>
        <a:prstGeom prst="homePlat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rPr>
            <a:t>Excellence, Creativity, Innovation</a:t>
          </a:r>
          <a:endParaRPr lang="en-US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435893" y="1270"/>
        <a:ext cx="3846433" cy="829627"/>
      </dsp:txXfrm>
    </dsp:sp>
    <dsp:sp modelId="{ED30CDB6-A06D-5346-9967-CB6E72FB15DE}">
      <dsp:nvSpPr>
        <dsp:cNvPr id="0" name=""/>
        <dsp:cNvSpPr/>
      </dsp:nvSpPr>
      <dsp:spPr>
        <a:xfrm>
          <a:off x="685802" y="0"/>
          <a:ext cx="829627" cy="8296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FB59D-98D0-B749-B038-6180AAEDA187}">
      <dsp:nvSpPr>
        <dsp:cNvPr id="0" name=""/>
        <dsp:cNvSpPr/>
      </dsp:nvSpPr>
      <dsp:spPr>
        <a:xfrm rot="10800000">
          <a:off x="1228486" y="1078547"/>
          <a:ext cx="4053840" cy="829627"/>
        </a:xfrm>
        <a:prstGeom prst="homePlat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11893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rPr>
            <a:t>Broadening Scope of Inquiry: Health Disparities</a:t>
          </a:r>
          <a:endParaRPr lang="en-US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435893" y="1078547"/>
        <a:ext cx="3846433" cy="829627"/>
      </dsp:txXfrm>
    </dsp:sp>
    <dsp:sp modelId="{C1C4AA4C-7B1A-7845-9A0E-77FCC1E6EEFF}">
      <dsp:nvSpPr>
        <dsp:cNvPr id="0" name=""/>
        <dsp:cNvSpPr/>
      </dsp:nvSpPr>
      <dsp:spPr>
        <a:xfrm>
          <a:off x="813673" y="1078547"/>
          <a:ext cx="829627" cy="8296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88B9B-B725-CC4F-8D26-6C2B6BE26DAD}">
      <dsp:nvSpPr>
        <dsp:cNvPr id="0" name=""/>
        <dsp:cNvSpPr/>
      </dsp:nvSpPr>
      <dsp:spPr>
        <a:xfrm rot="10800000">
          <a:off x="1228486" y="2155825"/>
          <a:ext cx="4053840" cy="829627"/>
        </a:xfrm>
        <a:prstGeom prst="homePlate">
          <a:avLst/>
        </a:prstGeom>
        <a:solidFill>
          <a:srgbClr val="0432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rPr>
            <a:t>Changing Demographics: Types of Diversity</a:t>
          </a:r>
          <a:endParaRPr lang="en-US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435893" y="2155825"/>
        <a:ext cx="3846433" cy="829627"/>
      </dsp:txXfrm>
    </dsp:sp>
    <dsp:sp modelId="{7888A3D6-78D1-CB43-8ACB-9FE797A93695}">
      <dsp:nvSpPr>
        <dsp:cNvPr id="0" name=""/>
        <dsp:cNvSpPr/>
      </dsp:nvSpPr>
      <dsp:spPr>
        <a:xfrm>
          <a:off x="813673" y="2155825"/>
          <a:ext cx="829627" cy="82962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7328D-FCCD-CA48-B7B7-6BC39C6F9D72}">
      <dsp:nvSpPr>
        <dsp:cNvPr id="0" name=""/>
        <dsp:cNvSpPr/>
      </dsp:nvSpPr>
      <dsp:spPr>
        <a:xfrm rot="10800000">
          <a:off x="1228486" y="3233102"/>
          <a:ext cx="4053840" cy="829627"/>
        </a:xfrm>
        <a:prstGeom prst="homePlate">
          <a:avLst/>
        </a:prstGeom>
        <a:solidFill>
          <a:srgbClr val="008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bg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rPr>
            <a:t>Global Research Preeminence</a:t>
          </a:r>
          <a:endParaRPr lang="en-US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435893" y="3233102"/>
        <a:ext cx="3846433" cy="829627"/>
      </dsp:txXfrm>
    </dsp:sp>
    <dsp:sp modelId="{3A738895-EF39-3143-8C1A-8B6FA2B401DB}">
      <dsp:nvSpPr>
        <dsp:cNvPr id="0" name=""/>
        <dsp:cNvSpPr/>
      </dsp:nvSpPr>
      <dsp:spPr>
        <a:xfrm>
          <a:off x="813673" y="3233102"/>
          <a:ext cx="829627" cy="82962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83AF3D-EBDD-4AE9-83F9-0442CF653A9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A966FA-F3E9-4F36-A3ED-C095F194F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7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0A3E47-4405-4BCB-9588-2FBB02191B84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6AEFEB-137D-41A1-8EDA-A4ADF5A11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1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rp.nih.gov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AEFEB-137D-41A1-8EDA-A4ADF5A11E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18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1A4EB84-8A3B-474B-BCB8-72E9E9C4AB6B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4D5A1-52F5-1547-8357-687832436F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06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1A4EB84-8A3B-474B-BCB8-72E9E9C4AB6B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4D5A1-52F5-1547-8357-687832436F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59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51% research effort</a:t>
            </a:r>
          </a:p>
          <a:p>
            <a:r>
              <a:rPr lang="en-US" dirty="0"/>
              <a:t>Ramp down instead of zero</a:t>
            </a:r>
          </a:p>
          <a:p>
            <a:r>
              <a:rPr lang="en-US" dirty="0"/>
              <a:t>Ramp up if doing well</a:t>
            </a:r>
          </a:p>
          <a:p>
            <a:endParaRPr lang="en-US" dirty="0"/>
          </a:p>
          <a:p>
            <a:r>
              <a:rPr lang="en-US" dirty="0"/>
              <a:t>Don’t have to apply for more grants, not tethered to a specific aims</a:t>
            </a:r>
          </a:p>
          <a:p>
            <a:endParaRPr lang="en-US" dirty="0"/>
          </a:p>
          <a:p>
            <a:r>
              <a:rPr lang="en-US" dirty="0"/>
              <a:t>Those with a lot of money give some back in exchange for these benefits, that money goes back to fund more investigators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1A4EB84-8A3B-474B-BCB8-72E9E9C4AB6B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4D5A1-52F5-1547-8357-687832436F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80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8179" y="4415789"/>
            <a:ext cx="5505300" cy="4183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</a:t>
            </a:r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25590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992F4-5ADB-4F28-9778-937968851B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58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46A08-DB30-46DC-8880-5A39D663DB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2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9ECB3-F738-4954-BDA0-5A36C1514D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9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51% research effort</a:t>
            </a:r>
          </a:p>
          <a:p>
            <a:r>
              <a:rPr lang="en-US" dirty="0"/>
              <a:t>Ramp down instead of zero</a:t>
            </a:r>
          </a:p>
          <a:p>
            <a:r>
              <a:rPr lang="en-US" dirty="0"/>
              <a:t>Ramp up if doing well</a:t>
            </a:r>
          </a:p>
          <a:p>
            <a:endParaRPr lang="en-US" dirty="0"/>
          </a:p>
          <a:p>
            <a:r>
              <a:rPr lang="en-US" dirty="0"/>
              <a:t>Don’t have to apply for more grants, not tethered to a specific aims</a:t>
            </a:r>
          </a:p>
          <a:p>
            <a:endParaRPr lang="en-US" dirty="0"/>
          </a:p>
          <a:p>
            <a:r>
              <a:rPr lang="en-US" dirty="0"/>
              <a:t>Those with a lot of money give some back in exchange for these benefits, that money goes back to fund more investigators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1A4EB84-8A3B-474B-BCB8-72E9E9C4AB6B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4D5A1-52F5-1547-8357-687832436F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AEFEB-137D-41A1-8EDA-A4ADF5A11E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1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AEFEB-137D-41A1-8EDA-A4ADF5A11E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AEFEB-137D-41A1-8EDA-A4ADF5A11E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2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AC3CA-DAC2-4C0C-BFBA-AFE6956602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1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AC3CA-DAC2-4C0C-BFBA-AFE695660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AEFEB-137D-41A1-8EDA-A4ADF5A11E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32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AEFEB-137D-41A1-8EDA-A4ADF5A11E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1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11E0D8F-C40F-4C00-8604-CD66FDEBE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4A1B7AC-9E2F-469E-8032-41810B136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i="1" dirty="0">
                <a:solidFill>
                  <a:srgbClr val="1F497D"/>
                </a:solidFill>
                <a:cs typeface="Calibri" pitchFamily="34" charset="0"/>
                <a:hlinkClick r:id="rId3"/>
              </a:rPr>
              <a:t>NIH LRPs </a:t>
            </a:r>
            <a:r>
              <a:rPr lang="en-US" b="1" i="1" dirty="0">
                <a:solidFill>
                  <a:srgbClr val="1F497D"/>
                </a:solidFill>
                <a:cs typeface="Calibri" pitchFamily="34" charset="0"/>
              </a:rPr>
              <a:t>will repay:</a:t>
            </a:r>
          </a:p>
          <a:p>
            <a:pPr marL="342900" indent="-342900">
              <a:spcAft>
                <a:spcPts val="0"/>
              </a:spcAft>
              <a:buClr>
                <a:srgbClr val="00359E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Up to </a:t>
            </a:r>
            <a:r>
              <a:rPr lang="en-US" b="1" dirty="0">
                <a:solidFill>
                  <a:srgbClr val="008000"/>
                </a:solidFill>
                <a:cs typeface="Calibri" pitchFamily="34" charset="0"/>
              </a:rPr>
              <a:t>$100K over 2 years 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in educational loan repayment 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Depending on debt level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59E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Coverage of most Federal taxes resulting from the NIH LRP</a:t>
            </a:r>
            <a:endParaRPr lang="en-US" dirty="0">
              <a:solidFill>
                <a:srgbClr val="1F497D">
                  <a:lumMod val="50000"/>
                </a:srgbClr>
              </a:solidFill>
              <a:ea typeface="Times New Roman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00359E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2 year initial contracts  / 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1 or 2 year competitive renewals</a:t>
            </a:r>
            <a:endParaRPr lang="en-US" sz="1600" dirty="0">
              <a:solidFill>
                <a:srgbClr val="1F497D">
                  <a:lumMod val="50000"/>
                </a:srgbClr>
              </a:solidFill>
              <a:ea typeface="Times New Roman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59E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50% application success rate overal</a:t>
            </a:r>
            <a:r>
              <a:rPr lang="en-US" dirty="0">
                <a:solidFill>
                  <a:srgbClr val="003776"/>
                </a:solidFill>
                <a:cs typeface="Calibri" pitchFamily="34" charset="0"/>
              </a:rPr>
              <a:t>l  - </a:t>
            </a:r>
            <a:r>
              <a:rPr lang="en-US" sz="2800" b="1" dirty="0">
                <a:solidFill>
                  <a:srgbClr val="C00000"/>
                </a:solidFill>
              </a:rPr>
              <a:t>Extramural LRP Application Deadline Nov 20, 2020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426F654-D80D-4C4E-B83A-B23A62A2C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9B9FE8-5E19-473D-AC36-47847A49CF1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87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92B-C285-4C41-9E03-4B62C008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71" y="1853680"/>
            <a:ext cx="10114058" cy="1830453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54B2-72F5-454F-90AB-EF70B940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971" y="3825973"/>
            <a:ext cx="10114058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B4A5-B4BA-4B1F-917E-C242B34C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AF78-F3AC-4301-AEE3-61AC99BF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4F9-8DCB-4FDB-AD03-661B12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682177-DEA6-4CC1-91B7-4D1A9C2C1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87" y="688952"/>
            <a:ext cx="3763627" cy="580226"/>
          </a:xfrm>
          <a:prstGeom prst="rect">
            <a:avLst/>
          </a:prstGeom>
          <a:ln w="76200"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9E23EF-3602-42EA-8439-C3640B2E8CBA}"/>
              </a:ext>
            </a:extLst>
          </p:cNvPr>
          <p:cNvSpPr/>
          <p:nvPr userDrawn="1"/>
        </p:nvSpPr>
        <p:spPr>
          <a:xfrm rot="5400000" flipH="1">
            <a:off x="6048292" y="-6064194"/>
            <a:ext cx="119270" cy="12247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56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buClr>
                <a:srgbClr val="000090"/>
              </a:buClr>
              <a:defRPr sz="280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0090"/>
              </a:buClr>
              <a:defRPr sz="24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0090"/>
              </a:buClr>
              <a:defRPr sz="200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0090"/>
              </a:buCl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0090"/>
              </a:buClr>
              <a:defRPr sz="1800">
                <a:latin typeface="Arial" charset="0"/>
                <a:ea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buClr>
                <a:srgbClr val="000090"/>
              </a:buClr>
              <a:defRPr sz="280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0090"/>
              </a:buClr>
              <a:defRPr sz="24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0090"/>
              </a:buClr>
              <a:defRPr sz="200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0090"/>
              </a:buClr>
              <a:defRPr sz="18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0090"/>
              </a:buClr>
              <a:defRPr sz="1800">
                <a:latin typeface="Arial" charset="0"/>
                <a:ea typeface="Arial" charset="0"/>
                <a:cs typeface="Arial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4104E5-54B3-2341-873F-B53A2AFC7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01603"/>
            <a:ext cx="1473896" cy="2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0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189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buClr>
                <a:srgbClr val="0070C0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70C0"/>
              </a:buCl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70C0"/>
              </a:buCl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70C0"/>
              </a:buClr>
              <a:defRPr sz="16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70C0"/>
              </a:buClr>
              <a:defRPr sz="1600">
                <a:latin typeface="Arial" charset="0"/>
                <a:ea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buClr>
                <a:srgbClr val="0070C0"/>
              </a:buClr>
              <a:defRPr sz="240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70C0"/>
              </a:buClr>
              <a:defRPr sz="200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70C0"/>
              </a:buCl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70C0"/>
              </a:buClr>
              <a:defRPr sz="160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70C0"/>
              </a:buClr>
              <a:defRPr sz="1600">
                <a:latin typeface="Arial" charset="0"/>
                <a:ea typeface="Arial" charset="0"/>
                <a:cs typeface="Arial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38B632-C0C8-D84E-A4D5-C800E595B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01603"/>
            <a:ext cx="1473896" cy="2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2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/>
          <a:lstStyle/>
          <a:p>
            <a:fld id="{DC332331-7E0C-4457-B43B-A7A576D8D1A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0109A4-3D1C-3F4F-8B68-D0A9E21EAB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01603"/>
            <a:ext cx="1473896" cy="2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50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AD65B4-6F82-0542-B314-15D34D18E8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01603"/>
            <a:ext cx="1473896" cy="242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B0672-68A5-8D4D-9F0F-A5B58111C2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2904067" cy="47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90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F58C3-7591-4443-82B9-C8526FC88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01603"/>
            <a:ext cx="1473896" cy="2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78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83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34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064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9655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0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92B-C285-4C41-9E03-4B62C008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71" y="1853680"/>
            <a:ext cx="10114058" cy="1830453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54B2-72F5-454F-90AB-EF70B940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971" y="3825973"/>
            <a:ext cx="10114058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B4A5-B4BA-4B1F-917E-C242B34C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AF78-F3AC-4301-AEE3-61AC99BF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4F9-8DCB-4FDB-AD03-661B12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682177-DEA6-4CC1-91B7-4D1A9C2C1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0" y="6066237"/>
            <a:ext cx="3763627" cy="580226"/>
          </a:xfrm>
          <a:prstGeom prst="rect">
            <a:avLst/>
          </a:prstGeom>
          <a:ln w="76200"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9E23EF-3602-42EA-8439-C3640B2E8CBA}"/>
              </a:ext>
            </a:extLst>
          </p:cNvPr>
          <p:cNvSpPr/>
          <p:nvPr userDrawn="1"/>
        </p:nvSpPr>
        <p:spPr>
          <a:xfrm rot="5400000" flipH="1">
            <a:off x="6048292" y="-6064194"/>
            <a:ext cx="119270" cy="12247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139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1F56A-201B-43E6-8D0F-63182D21749F}" type="datetime1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1/12/2021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C168CB-5D67-4239-BFD8-AE18E043B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07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1BA18B-E420-4CBB-BD36-A79CEC275B25}" type="datetime1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1/12/2021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DD34D2-4AF2-472E-A7EB-008DE68D1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812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E1F28-DBE4-4130-914E-6159ABA9D35B}" type="datetime1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1/12/2021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6F1BB9-264F-494B-8E30-1B90ECA3A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248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36527-43C5-4D3B-B321-2B2055CA2A71}" type="datetime1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1/12/2021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59B6D3-09C7-4717-AD02-EA018C877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923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DAA25-A2F9-4ECA-B703-49E8E2E3CD52}" type="datetime1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1/12/2021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A98C7F-C7FD-4781-AAB4-ABAE3B356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443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88032-BE5B-42B5-8E47-38DC49A7F204}" type="datetime1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1/12/2021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FD37DD-8A7E-45AE-A3DA-7F0F92F38D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675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7D2FE-5344-4F1D-AD05-44404CF48107}" type="datetime1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1/12/2021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9F36BB-1075-4106-BBDA-6710D823D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952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1CC9FF-B2EB-41D0-B1B8-2E6C4186BC93}" type="datetime1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1/12/2021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D14E41-3697-428C-A33F-D0543E402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876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F2838-8AC3-49FD-8E5A-C83C0C2F4C05}" type="datetime1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1/12/2021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29A483-BA6F-4480-A780-CAAB1A8473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781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CEDB0-26CA-4999-AC0A-30AE84A788E2}" type="datetime1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1/12/2021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C1D93A-2D3F-4963-AEF2-53D0315FA1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6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92B-C285-4C41-9E03-4B62C008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71" y="1853680"/>
            <a:ext cx="10114058" cy="1830453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54B2-72F5-454F-90AB-EF70B9400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971" y="3825973"/>
            <a:ext cx="10114058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B4A5-B4BA-4B1F-917E-C242B34C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AF78-F3AC-4301-AEE3-61AC99BF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4F9-8DCB-4FDB-AD03-661B12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9E23EF-3602-42EA-8439-C3640B2E8CBA}"/>
              </a:ext>
            </a:extLst>
          </p:cNvPr>
          <p:cNvSpPr/>
          <p:nvPr userDrawn="1"/>
        </p:nvSpPr>
        <p:spPr>
          <a:xfrm rot="5400000" flipH="1">
            <a:off x="6048292" y="-6064194"/>
            <a:ext cx="119270" cy="12247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487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5551A7-9E90-4ED1-9013-D73C9EB65477}" type="datetime1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1/12/2021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2E1583-59AF-43ED-946D-B10264EA4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998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3C25F7-528E-45A3-9886-AB7498627F0B}" type="datetime1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1/12/2021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038ED7-1391-4EDD-A6EE-97674F067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945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7635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763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DESIGN SAMPLE DEC 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DB1913-6C5B-427F-857A-E74D00D1C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299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3369" y="449265"/>
            <a:ext cx="10626091" cy="472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/>
            </a:lvl1pPr>
            <a:lvl2pPr marL="342900" indent="0">
              <a:buNone/>
              <a:defRPr sz="2250"/>
            </a:lvl2pPr>
            <a:lvl3pPr marL="685800" indent="0">
              <a:buNone/>
              <a:defRPr sz="2250"/>
            </a:lvl3pPr>
            <a:lvl4pPr marL="1028700" indent="0">
              <a:buNone/>
              <a:defRPr sz="2250"/>
            </a:lvl4pPr>
            <a:lvl5pPr marL="1371600" indent="0">
              <a:buNone/>
              <a:defRPr sz="2250"/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edit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3369" y="1274765"/>
            <a:ext cx="6348731" cy="40973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05"/>
              </a:lnSpc>
              <a:spcBef>
                <a:spcPts val="0"/>
              </a:spcBef>
              <a:spcAft>
                <a:spcPts val="450"/>
              </a:spcAft>
              <a:buNone/>
              <a:defRPr sz="900"/>
            </a:lvl1pPr>
            <a:lvl2pPr marL="342900" indent="0">
              <a:buNone/>
              <a:defRPr sz="2250"/>
            </a:lvl2pPr>
            <a:lvl3pPr marL="685800" indent="0">
              <a:buNone/>
              <a:defRPr sz="2250"/>
            </a:lvl3pPr>
            <a:lvl4pPr marL="1028700" indent="0">
              <a:buNone/>
              <a:defRPr sz="2250"/>
            </a:lvl4pPr>
            <a:lvl5pPr marL="1371600" indent="0">
              <a:buNone/>
              <a:defRPr sz="2250"/>
            </a:lvl5pPr>
          </a:lstStyle>
          <a:p>
            <a:pPr lvl="0"/>
            <a:r>
              <a:rPr lang="en-US" dirty="0" err="1"/>
              <a:t>SubheadLorem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sollicitudin</a:t>
            </a:r>
            <a:r>
              <a:rPr lang="en-US" dirty="0"/>
              <a:t> mi. </a:t>
            </a:r>
            <a:r>
              <a:rPr lang="en-US" dirty="0" err="1"/>
              <a:t>Proin</a:t>
            </a:r>
            <a:r>
              <a:rPr lang="en-US" dirty="0"/>
              <a:t> magna </a:t>
            </a:r>
            <a:r>
              <a:rPr lang="en-US" dirty="0" err="1"/>
              <a:t>justo</a:t>
            </a:r>
            <a:r>
              <a:rPr lang="en-US" dirty="0"/>
              <a:t>, pharetra et </a:t>
            </a:r>
            <a:r>
              <a:rPr lang="en-US" dirty="0" err="1"/>
              <a:t>metus</a:t>
            </a:r>
            <a:r>
              <a:rPr lang="en-US" dirty="0"/>
              <a:t> vitae,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aliquam</a:t>
            </a:r>
            <a:r>
              <a:rPr lang="en-US" dirty="0"/>
              <a:t> at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potenti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maximus ante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non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vitae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at ante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Integer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id.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id non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maximus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non, </a:t>
            </a:r>
            <a:r>
              <a:rPr lang="en-US" dirty="0" err="1"/>
              <a:t>vulputate</a:t>
            </a:r>
            <a:r>
              <a:rPr lang="en-US" dirty="0"/>
              <a:t> at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lorem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dolor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ac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dictum ligula.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. In </a:t>
            </a:r>
            <a:r>
              <a:rPr lang="en-US" dirty="0" err="1"/>
              <a:t>quis</a:t>
            </a:r>
            <a:r>
              <a:rPr lang="en-US" dirty="0"/>
              <a:t> dui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ex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convallis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, id </a:t>
            </a:r>
            <a:r>
              <a:rPr lang="en-US" dirty="0" err="1"/>
              <a:t>dignissim</a:t>
            </a:r>
            <a:r>
              <a:rPr lang="en-US" dirty="0"/>
              <a:t> dolor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lorem </a:t>
            </a:r>
            <a:r>
              <a:rPr lang="en-US" dirty="0" err="1"/>
              <a:t>imperdiet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gravida.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959600" y="1358900"/>
            <a:ext cx="4749800" cy="4267200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3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457200">
              <a:defRPr sz="4000" cap="all">
                <a:solidFill>
                  <a:srgbClr val="000000"/>
                </a:solidFill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 defTabSz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757100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5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 sz="4400" b="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spcBef>
                <a:spcPts val="600"/>
              </a:spcBef>
              <a:defRPr sz="2800"/>
            </a:lvl1pPr>
            <a:lvl2pPr marL="790575" indent="-333375" defTabSz="457200">
              <a:spcBef>
                <a:spcPts val="600"/>
              </a:spcBef>
              <a:defRPr sz="2800"/>
            </a:lvl2pPr>
            <a:lvl3pPr marL="1234439" indent="-320039" defTabSz="457200">
              <a:spcBef>
                <a:spcPts val="600"/>
              </a:spcBef>
              <a:defRPr sz="2800"/>
            </a:lvl3pPr>
            <a:lvl4pPr marL="1727200" indent="-355600" defTabSz="457200">
              <a:spcBef>
                <a:spcPts val="600"/>
              </a:spcBef>
              <a:defRPr sz="2800"/>
            </a:lvl4pPr>
            <a:lvl5pPr marL="2184400" indent="-355600" defTabSz="4572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136250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 sz="4400" b="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09600" y="1435466"/>
            <a:ext cx="5386917" cy="73941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45720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 defTabSz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 defTabSz="4572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 defTabSz="4572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 defTabSz="4572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85180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457200">
              <a:defRPr sz="2000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  <a:lvl2pPr defTabSz="457200"/>
            <a:lvl3pPr defTabSz="457200"/>
            <a:lvl4pPr defTabSz="457200"/>
            <a:lvl5pPr defTabSz="457200"/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438860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5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 sz="4400" b="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  <a:lvl2pPr defTabSz="457200"/>
            <a:lvl3pPr defTabSz="457200"/>
            <a:lvl4pPr defTabSz="457200"/>
            <a:lvl5pPr defTabSz="457200"/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08804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2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 sz="4400" b="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3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  <a:lvl2pPr defTabSz="457200"/>
            <a:lvl3pPr defTabSz="457200"/>
            <a:lvl4pPr defTabSz="457200"/>
            <a:lvl5pPr defTabSz="457200"/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67384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2C6C-B9F2-4054-A063-D7951589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5CD4-29E3-40F9-9F26-683A43B6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7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0B8682-79B2-4D95-A726-3E52A99370FE}"/>
              </a:ext>
            </a:extLst>
          </p:cNvPr>
          <p:cNvSpPr/>
          <p:nvPr userDrawn="1"/>
        </p:nvSpPr>
        <p:spPr>
          <a:xfrm rot="5400000" flipV="1">
            <a:off x="-84042" y="962890"/>
            <a:ext cx="1395167" cy="604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89F8BC-EB1D-49D5-A945-E2BA2A76C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3" y="6194107"/>
            <a:ext cx="2752332" cy="424318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28462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87877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609600" y="972441"/>
            <a:ext cx="5386917" cy="1202434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99788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34223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33624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41116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05688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4000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25102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56403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609600" y="972441"/>
            <a:ext cx="5386917" cy="1202434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94376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58770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61E7-3BB4-47E5-899F-95508ED8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22AE-7E52-435B-B087-F2157CF47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470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DE05B-86E9-4086-B251-BC0F05FA5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4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FA0F8-FC41-4BED-BA42-19A81813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63058-F6E3-4250-AD2F-801E277B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FBBA-D6F9-48A3-ABFB-B5359778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26DC41-B1B6-45FF-AA15-EE95A405D35D}"/>
              </a:ext>
            </a:extLst>
          </p:cNvPr>
          <p:cNvSpPr/>
          <p:nvPr userDrawn="1"/>
        </p:nvSpPr>
        <p:spPr>
          <a:xfrm rot="5400000" flipV="1">
            <a:off x="-84042" y="962890"/>
            <a:ext cx="1395167" cy="604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600ECC-A1F6-4636-83B0-ECA83845B1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3" y="6194107"/>
            <a:ext cx="2752332" cy="424318"/>
          </a:xfrm>
          <a:prstGeom prst="rect">
            <a:avLst/>
          </a:prstGeom>
          <a:ln w="1270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73630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97200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03819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4000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20402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03292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xfrm>
            <a:off x="609600" y="972441"/>
            <a:ext cx="5386917" cy="1202434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07022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26144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66" name="Shape 266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44774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272" name="Shape 272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4747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66401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84" name="Shape 284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1803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992B-C285-4C41-9E03-4B62C0081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898" y="1482281"/>
            <a:ext cx="10114058" cy="837566"/>
          </a:xfrm>
        </p:spPr>
        <p:txBody>
          <a:bodyPr anchor="b">
            <a:normAutofit/>
          </a:bodyPr>
          <a:lstStyle>
            <a:lvl1pPr algn="ctr">
              <a:defRPr sz="60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B4A5-B4BA-4B1F-917E-C242B34C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FEE6-D5CA-49FA-B4E7-B721CE94141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AF78-F3AC-4301-AEE3-61AC99BF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A4F9-8DCB-4FDB-AD03-661B12DD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65A9-FC78-43A3-8AB4-BFB1BBE894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70F524-B236-4B33-B68E-D96504BB3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13" y="556919"/>
            <a:ext cx="3763627" cy="580226"/>
          </a:xfrm>
          <a:prstGeom prst="rect">
            <a:avLst/>
          </a:prstGeom>
          <a:ln w="76200"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5F7503-7CBA-43FA-9627-51D6C40B25D2}"/>
              </a:ext>
            </a:extLst>
          </p:cNvPr>
          <p:cNvSpPr/>
          <p:nvPr userDrawn="1"/>
        </p:nvSpPr>
        <p:spPr>
          <a:xfrm rot="5400000" flipH="1">
            <a:off x="6048292" y="-6064194"/>
            <a:ext cx="119270" cy="1224765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6DAD94-69BF-4DEE-BA54-7A81CC8DC9ED}"/>
              </a:ext>
            </a:extLst>
          </p:cNvPr>
          <p:cNvCxnSpPr/>
          <p:nvPr userDrawn="1"/>
        </p:nvCxnSpPr>
        <p:spPr>
          <a:xfrm>
            <a:off x="838200" y="2366278"/>
            <a:ext cx="105156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67642" y="2948350"/>
            <a:ext cx="9256713" cy="3208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7291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4000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0" name="Shape 310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11" name="Shape 311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74635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7" name="Shape 3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318" name="Shape 318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799701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24" name="Shape 324"/>
          <p:cNvSpPr>
            <a:spLocks noGrp="1"/>
          </p:cNvSpPr>
          <p:nvPr>
            <p:ph type="body" idx="1"/>
          </p:nvPr>
        </p:nvSpPr>
        <p:spPr>
          <a:xfrm>
            <a:off x="609600" y="972441"/>
            <a:ext cx="5386917" cy="1202434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325" name="Shape 325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04651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43" name="Shape 343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3733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50" name="Shape 350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460436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56" name="Shape 35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81661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63" name="Shape 363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82213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70" name="Shape 370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71" name="Shape 371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780328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4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77" name="Shape 37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78" name="Shape 378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011188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91" name="Shape 39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92" name="Shape 392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21401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57200"/>
            <a:ext cx="10363200" cy="29718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10363200" cy="6858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6B40AE-2ED6-1047-AACC-6C8C5A0B6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01603"/>
            <a:ext cx="1473896" cy="2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914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4000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98" name="Shape 398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99" name="Shape 399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1951094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12" name="Shape 412"/>
          <p:cNvSpPr>
            <a:spLocks noGrp="1"/>
          </p:cNvSpPr>
          <p:nvPr>
            <p:ph type="body" idx="1"/>
          </p:nvPr>
        </p:nvSpPr>
        <p:spPr>
          <a:xfrm>
            <a:off x="609600" y="972441"/>
            <a:ext cx="5386917" cy="1202434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413" name="Shape 413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717281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30" name="Shape 430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2257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37" name="Shape 437"/>
          <p:cNvSpPr>
            <a:spLocks noGrp="1"/>
          </p:cNvSpPr>
          <p:nvPr>
            <p:ph type="body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38" name="Shape 438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169385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44" name="Shape 44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45" name="Shape 445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801317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hape 450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2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51" name="Shape 451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3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2" name="Shape 452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262821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>
            <a:spLocks noGrp="1"/>
          </p:cNvSpPr>
          <p:nvPr>
            <p:ph type="title"/>
          </p:nvPr>
        </p:nvSpPr>
        <p:spPr>
          <a:xfrm>
            <a:off x="609600" y="-170559"/>
            <a:ext cx="10972800" cy="1143001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58" name="Shape 458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9" name="Shape 459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79619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928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58279" y="6387061"/>
            <a:ext cx="2065868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3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0647013" y="6158461"/>
            <a:ext cx="762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Shape 464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4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40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65" name="Shape 46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66" name="Shape 466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993852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bg>
      <p:bgPr>
        <a:solidFill>
          <a:srgbClr val="046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44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69" name="Shape 469"/>
          <p:cNvSpPr>
            <a:spLocks noGrp="1"/>
          </p:cNvSpPr>
          <p:nvPr>
            <p:ph type="body" idx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 algn="ctr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70" name="Shape 470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632775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bg>
      <p:bgPr>
        <a:solidFill>
          <a:srgbClr val="046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5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44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73" name="Shape 47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74" name="Shape 474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5235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10972800" cy="1143000"/>
          </a:xfrm>
        </p:spPr>
        <p:txBody>
          <a:bodyPr/>
          <a:lstStyle>
            <a:lvl1pPr>
              <a:defRPr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90"/>
              </a:buCl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0090"/>
              </a:buCl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0090"/>
              </a:buCl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0090"/>
              </a:buCl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0090"/>
              </a:buCl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013AA4-B44E-154C-A221-BA0E589D66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01603"/>
            <a:ext cx="1473896" cy="2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3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Section Header">
    <p:bg>
      <p:bgPr>
        <a:solidFill>
          <a:srgbClr val="046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1" cy="1362075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>
            <a:lvl1pPr algn="l">
              <a:defRPr sz="4000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77" name="Shape 477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034279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wo Content">
    <p:bg>
      <p:bgPr>
        <a:solidFill>
          <a:srgbClr val="046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5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44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81" name="Shape 48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spcBef>
                <a:spcPts val="600"/>
              </a:spcBef>
              <a:defRPr sz="2800">
                <a:solidFill>
                  <a:srgbClr val="FFFFFF"/>
                </a:solidFill>
              </a:defRPr>
            </a:lvl1pPr>
            <a:lvl2pPr marL="790575" indent="-333375">
              <a:spcBef>
                <a:spcPts val="600"/>
              </a:spcBef>
              <a:defRPr sz="2800">
                <a:solidFill>
                  <a:srgbClr val="FFFFFF"/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FFFFFF"/>
                </a:solidFill>
              </a:defRPr>
            </a:lvl3pPr>
            <a:lvl4pPr marL="1727200" indent="-355600">
              <a:spcBef>
                <a:spcPts val="600"/>
              </a:spcBef>
              <a:defRPr sz="2800">
                <a:solidFill>
                  <a:srgbClr val="FFFFFF"/>
                </a:solidFill>
              </a:defRPr>
            </a:lvl4pPr>
            <a:lvl5pPr marL="2184400" indent="-355600">
              <a:spcBef>
                <a:spcPts val="600"/>
              </a:spcBef>
              <a:defRPr sz="28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82" name="Shape 482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4942571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mparison">
    <p:bg>
      <p:bgPr>
        <a:solidFill>
          <a:srgbClr val="046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title"/>
          </p:nvPr>
        </p:nvSpPr>
        <p:spPr>
          <a:xfrm>
            <a:off x="609600" y="256810"/>
            <a:ext cx="10972800" cy="1178656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44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85" name="Shape 485"/>
          <p:cNvSpPr>
            <a:spLocks noGrp="1"/>
          </p:cNvSpPr>
          <p:nvPr>
            <p:ph type="body" idx="1"/>
          </p:nvPr>
        </p:nvSpPr>
        <p:spPr>
          <a:xfrm>
            <a:off x="609600" y="1435466"/>
            <a:ext cx="5386917" cy="739411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solidFill>
                  <a:srgbClr val="FFFFFF"/>
                </a:solidFill>
              </a:defRPr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>
                <a:solidFill>
                  <a:srgbClr val="FFFFFF"/>
                </a:solidFill>
              </a:defRPr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FFFFFF"/>
                </a:solidFill>
              </a:defRPr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>
                <a:solidFill>
                  <a:srgbClr val="FFFFFF"/>
                </a:solidFill>
              </a:defRPr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>
                <a:solidFill>
                  <a:srgbClr val="FFFFFF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86" name="Shape 486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927636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Only">
    <p:bg>
      <p:bgPr>
        <a:solidFill>
          <a:srgbClr val="046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5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44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89" name="Shape 489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187281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ntent with Caption">
    <p:bg>
      <p:bgPr>
        <a:solidFill>
          <a:srgbClr val="046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94" name="Shape 494"/>
          <p:cNvSpPr>
            <a:spLocks noGrp="1"/>
          </p:cNvSpPr>
          <p:nvPr>
            <p:ph type="body" idx="1"/>
          </p:nvPr>
        </p:nvSpPr>
        <p:spPr>
          <a:xfrm>
            <a:off x="4766733" y="273050"/>
            <a:ext cx="6815667" cy="658495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95" name="Shape 495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071463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Picture with Caption">
    <p:bg>
      <p:bgPr>
        <a:solidFill>
          <a:srgbClr val="046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1" cy="56673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>
              <a:defRPr sz="2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98" name="Shape 498"/>
          <p:cNvSpPr>
            <a:spLocks noGrp="1"/>
          </p:cNvSpPr>
          <p:nvPr>
            <p:ph type="body" idx="1"/>
          </p:nvPr>
        </p:nvSpPr>
        <p:spPr>
          <a:xfrm>
            <a:off x="2389718" y="5367338"/>
            <a:ext cx="7315201" cy="804863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99" name="Shape 499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64534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Vertical Text">
    <p:bg>
      <p:bgPr>
        <a:solidFill>
          <a:srgbClr val="046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5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44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02" name="Shape 50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03" name="Shape 503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607630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Vertical Title and Text">
    <p:bg>
      <p:bgPr>
        <a:solidFill>
          <a:srgbClr val="046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/>
          </p:cNvSpPr>
          <p:nvPr>
            <p:ph type="title"/>
          </p:nvPr>
        </p:nvSpPr>
        <p:spPr>
          <a:xfrm>
            <a:off x="8839200" y="0"/>
            <a:ext cx="2743200" cy="6400802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44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06" name="Shape 506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8026400" cy="6583363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07" name="Shape 507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10487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hart">
    <p:bg>
      <p:bgPr>
        <a:solidFill>
          <a:srgbClr val="046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6922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44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10" name="Shape 510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146252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, Text and Clip Art">
    <p:bg>
      <p:bgPr>
        <a:solidFill>
          <a:srgbClr val="046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/>
          </p:cNvSpPr>
          <p:nvPr>
            <p:ph type="title"/>
          </p:nvPr>
        </p:nvSpPr>
        <p:spPr>
          <a:xfrm>
            <a:off x="609600" y="92077"/>
            <a:ext cx="10972800" cy="1508124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 sz="4400" b="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13" name="Shape 51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4800" cy="525780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14" name="Shape 514"/>
          <p:cNvSpPr>
            <a:spLocks noGrp="1"/>
          </p:cNvSpPr>
          <p:nvPr>
            <p:ph type="sldNum" sz="quarter" idx="2"/>
          </p:nvPr>
        </p:nvSpPr>
        <p:spPr>
          <a:xfrm>
            <a:off x="8737600" y="6400415"/>
            <a:ext cx="2844800" cy="276997"/>
          </a:xfrm>
          <a:prstGeom prst="rect">
            <a:avLst/>
          </a:prstGeom>
        </p:spPr>
        <p:txBody>
          <a:bodyPr lIns="45719" tIns="45719" rIns="45719" bIns="45719"/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18254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7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8C4EB-5B61-5F4E-AC6B-EF5DFC809F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01603"/>
            <a:ext cx="1473896" cy="2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05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bg>
      <p:bgPr>
        <a:solidFill>
          <a:srgbClr val="046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6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0668720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E3659B-729D-4323-A3EF-238DD0213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817E-2B3A-483B-A8B9-9F7A57ED6F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wipe/>
      </p:transition>
    </mc:Choice>
    <mc:Fallback xmlns="">
      <p:transition spd="slow" advClick="0" advTm="10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75.xml"/><Relationship Id="rId47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83.xml"/><Relationship Id="rId55" Type="http://schemas.openxmlformats.org/officeDocument/2006/relationships/slideLayout" Target="../slideLayouts/slideLayout88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79.xml"/><Relationship Id="rId59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54" Type="http://schemas.openxmlformats.org/officeDocument/2006/relationships/slideLayout" Target="../slideLayouts/slideLayout8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45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86.xml"/><Relationship Id="rId58" Type="http://schemas.openxmlformats.org/officeDocument/2006/relationships/slideLayout" Target="../slideLayouts/slideLayout91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49" Type="http://schemas.openxmlformats.org/officeDocument/2006/relationships/slideLayout" Target="../slideLayouts/slideLayout82.xml"/><Relationship Id="rId57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4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8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76.xml"/><Relationship Id="rId48" Type="http://schemas.openxmlformats.org/officeDocument/2006/relationships/slideLayout" Target="../slideLayouts/slideLayout81.xml"/><Relationship Id="rId56" Type="http://schemas.openxmlformats.org/officeDocument/2006/relationships/slideLayout" Target="../slideLayouts/slideLayout89.xml"/><Relationship Id="rId8" Type="http://schemas.openxmlformats.org/officeDocument/2006/relationships/slideLayout" Target="../slideLayouts/slideLayout41.xml"/><Relationship Id="rId51" Type="http://schemas.openxmlformats.org/officeDocument/2006/relationships/slideLayout" Target="../slideLayouts/slideLayout84.xml"/><Relationship Id="rId3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7741C-C5E1-417F-BC73-E70788C8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208F6-FC7D-4812-91D1-757A74445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4C9D4-482C-4A91-81C7-042165CD4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FEE6-D5CA-49FA-B4E7-B721CE94141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809C2-7843-4B79-9AB2-0B68E5B9A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A542E-0E53-4D2B-9ED0-5F76D54DA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265A9-FC78-43A3-8AB4-BFB1BBE89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2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793D7-07DB-2241-B428-766DCF98582C}"/>
              </a:ext>
            </a:extLst>
          </p:cNvPr>
          <p:cNvSpPr/>
          <p:nvPr userDrawn="1"/>
        </p:nvSpPr>
        <p:spPr>
          <a:xfrm>
            <a:off x="0" y="6626424"/>
            <a:ext cx="12192000" cy="2315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32990-ABFC-124D-AA07-5BD8ABFC9F62}"/>
              </a:ext>
            </a:extLst>
          </p:cNvPr>
          <p:cNvSpPr txBox="1"/>
          <p:nvPr userDrawn="1"/>
        </p:nvSpPr>
        <p:spPr>
          <a:xfrm>
            <a:off x="9570818" y="6629401"/>
            <a:ext cx="2621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www.diversity.nih.gov</a:t>
            </a:r>
            <a:endParaRPr 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8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009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009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0090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009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009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009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BBA700-DB9E-4104-96FD-AD892C8211F7}" type="slidenum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101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7" y="6386513"/>
            <a:ext cx="206586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833" y="6157913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-169863"/>
            <a:ext cx="10972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61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anose="020F050202020403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anose="020F050202020403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anose="020F050202020403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anose="020F050202020403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12208933" cy="990600"/>
          </a:xfrm>
          <a:prstGeom prst="rect">
            <a:avLst/>
          </a:prstGeom>
          <a:solidFill>
            <a:srgbClr val="051A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8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800" kern="0">
              <a:solidFill>
                <a:srgbClr val="FFFF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350336"/>
            <a:ext cx="10972800" cy="550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37600" y="6446580"/>
            <a:ext cx="2844800" cy="18466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 defTabSz="91440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 kern="0">
                <a:latin typeface="Calibri"/>
                <a:sym typeface="Calibri"/>
              </a:rPr>
              <a:pPr/>
              <a:t>‹#›</a:t>
            </a:fld>
            <a:endParaRPr kern="0">
              <a:latin typeface="Calibri"/>
              <a:sym typeface="Calibri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12208933" cy="990600"/>
          </a:xfrm>
          <a:prstGeom prst="rect">
            <a:avLst/>
          </a:prstGeom>
          <a:solidFill>
            <a:srgbClr val="051A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8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800" kern="0">
              <a:solidFill>
                <a:srgbClr val="FFFFFF"/>
              </a:solidFill>
              <a:latin typeface="Gill Sans Light"/>
              <a:ea typeface="Gill Sans Light"/>
              <a:cs typeface="Gill Sans Light"/>
              <a:sym typeface="Gill Sans Light"/>
            </a:endParaRP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09600" y="-76200"/>
            <a:ext cx="109728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481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  <p:sldLayoutId id="2147483795" r:id="rId30"/>
    <p:sldLayoutId id="2147483796" r:id="rId31"/>
    <p:sldLayoutId id="2147483797" r:id="rId32"/>
    <p:sldLayoutId id="2147483798" r:id="rId33"/>
    <p:sldLayoutId id="2147483799" r:id="rId34"/>
    <p:sldLayoutId id="2147483800" r:id="rId35"/>
    <p:sldLayoutId id="2147483801" r:id="rId36"/>
    <p:sldLayoutId id="2147483802" r:id="rId37"/>
    <p:sldLayoutId id="2147483803" r:id="rId38"/>
    <p:sldLayoutId id="2147483804" r:id="rId39"/>
    <p:sldLayoutId id="2147483805" r:id="rId40"/>
    <p:sldLayoutId id="2147483806" r:id="rId41"/>
    <p:sldLayoutId id="2147483807" r:id="rId42"/>
    <p:sldLayoutId id="2147483808" r:id="rId43"/>
    <p:sldLayoutId id="2147483809" r:id="rId44"/>
    <p:sldLayoutId id="2147483810" r:id="rId45"/>
    <p:sldLayoutId id="2147483811" r:id="rId46"/>
    <p:sldLayoutId id="2147483812" r:id="rId47"/>
    <p:sldLayoutId id="2147483813" r:id="rId48"/>
    <p:sldLayoutId id="2147483814" r:id="rId49"/>
    <p:sldLayoutId id="2147483815" r:id="rId50"/>
    <p:sldLayoutId id="2147483816" r:id="rId51"/>
    <p:sldLayoutId id="2147483817" r:id="rId52"/>
    <p:sldLayoutId id="2147483818" r:id="rId53"/>
    <p:sldLayoutId id="2147483819" r:id="rId54"/>
    <p:sldLayoutId id="2147483820" r:id="rId55"/>
    <p:sldLayoutId id="2147483821" r:id="rId56"/>
    <p:sldLayoutId id="2147483822" r:id="rId57"/>
    <p:sldLayoutId id="2147483823" r:id="rId58"/>
  </p:sldLayoutIdLst>
  <p:transition spd="med"/>
  <p:txStyles>
    <p:titleStyle>
      <a:lvl1pPr algn="ctr">
        <a:defRPr sz="36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algn="ctr">
        <a:defRPr sz="36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algn="ctr">
        <a:defRPr sz="36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algn="ctr">
        <a:defRPr sz="36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algn="ctr">
        <a:defRPr sz="36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algn="ctr">
        <a:defRPr sz="36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algn="ctr">
        <a:defRPr sz="36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algn="ctr">
        <a:defRPr sz="36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algn="ctr">
        <a:defRPr sz="3600" b="1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training.nih.gov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contacts/Diversity-Supp_contacts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training.nih.gov/programs/career-development" TargetMode="External"/><Relationship Id="rId2" Type="http://schemas.openxmlformats.org/officeDocument/2006/relationships/hyperlink" Target="https://researchtraining.nih.gov/programs/fellowships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training.nih.gov/programs/career-development/K12" TargetMode="External"/><Relationship Id="rId2" Type="http://schemas.openxmlformats.org/officeDocument/2006/relationships/hyperlink" Target="https://researchtraining.nih.gov/programs/training-grants/t32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f.gov/statistics/wmpd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training.nih.gov/programs/other-training-related/DP2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researchtraining.nih.gov/programs/career-development/K0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esearchtraining.nih.gov/career/early-career" TargetMode="External"/><Relationship Id="rId5" Type="http://schemas.openxmlformats.org/officeDocument/2006/relationships/hyperlink" Target="https://researchtraining.nih.gov/programs/career-development/K99-R00" TargetMode="External"/><Relationship Id="rId10" Type="http://schemas.openxmlformats.org/officeDocument/2006/relationships/hyperlink" Target="https://grants.nih.gov/policy/early-investigators/index.htm" TargetMode="External"/><Relationship Id="rId4" Type="http://schemas.openxmlformats.org/officeDocument/2006/relationships/hyperlink" Target="https://researchtraining.nih.gov/programs/fellowships/F99-K00" TargetMode="External"/><Relationship Id="rId9" Type="http://schemas.openxmlformats.org/officeDocument/2006/relationships/hyperlink" Target="https://www.nigms.nih.gov/research/mechanisms/mira/pages/default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policy/early-investigators/index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rants.nih.gov/faqs#/early-investigators.htm?anchor=alphaHeader410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csr.nih.gov/ForReviewers/BecomeAReviewer/ECR/BecomeanEarlyCareerReviewer" TargetMode="External"/><Relationship Id="rId2" Type="http://schemas.openxmlformats.org/officeDocument/2006/relationships/hyperlink" Target="http://public.csr.nih.gov/ReviewerResources/BecomeAReviewer/Pages/Overview-of-ECR-program.aspx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mural-diversity.nih.gov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rp.nih.gov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nrmnet.net/#undergradPopup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igms.nih.gov/research/mechanisms/mira/pages/default.asp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3" Type="http://schemas.openxmlformats.org/officeDocument/2006/relationships/hyperlink" Target="mailto:jonesmiche@ninds.nih.gov" TargetMode="External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hyperlink" Target="mailto:ericka.boone@nih.gov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robert.rivers@nih.gov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mailto:charlene.lefauve@nih.gov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mailto:kenneth.gibbs@nih.gov" TargetMode="Externa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versity.nih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82BA-E4B3-4CE7-95BA-46AC60689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211" y="527349"/>
            <a:ext cx="10340801" cy="2484264"/>
          </a:xfrm>
        </p:spPr>
        <p:txBody>
          <a:bodyPr/>
          <a:lstStyle/>
          <a:p>
            <a:pPr algn="l">
              <a:spcBef>
                <a:spcPts val="2400"/>
              </a:spcBef>
              <a:spcAft>
                <a:spcPts val="1800"/>
              </a:spcAft>
            </a:pPr>
            <a:r>
              <a:rPr lang="en-US" dirty="0">
                <a:solidFill>
                  <a:srgbClr val="1E548E"/>
                </a:solidFill>
              </a:rPr>
              <a:t>Scientific Workforce Diversity in Extramural Research</a:t>
            </a:r>
            <a:br>
              <a:rPr lang="en-US" dirty="0">
                <a:solidFill>
                  <a:srgbClr val="1E548E"/>
                </a:solidFill>
              </a:rPr>
            </a:br>
            <a:r>
              <a:rPr lang="en-US" sz="4000" b="0" i="1" dirty="0">
                <a:solidFill>
                  <a:srgbClr val="70AD47"/>
                </a:solidFill>
              </a:rPr>
              <a:t>After Hours Conversation Live</a:t>
            </a:r>
            <a:endParaRPr lang="en-US" b="0" i="1" dirty="0">
              <a:solidFill>
                <a:srgbClr val="70AD47"/>
              </a:solidFill>
            </a:endParaRPr>
          </a:p>
        </p:txBody>
      </p:sp>
      <p:grpSp>
        <p:nvGrpSpPr>
          <p:cNvPr id="5" name="Group 4" descr="Image showing the main clinical trial initiatives. " title="Clinical Trial Initiatives"/>
          <p:cNvGrpSpPr/>
          <p:nvPr/>
        </p:nvGrpSpPr>
        <p:grpSpPr>
          <a:xfrm>
            <a:off x="4862232" y="3108772"/>
            <a:ext cx="5918062" cy="3554847"/>
            <a:chOff x="335761" y="1540724"/>
            <a:chExt cx="5869691" cy="3807510"/>
          </a:xfrm>
        </p:grpSpPr>
        <p:sp>
          <p:nvSpPr>
            <p:cNvPr id="6" name="Hexagon 5"/>
            <p:cNvSpPr/>
            <p:nvPr/>
          </p:nvSpPr>
          <p:spPr>
            <a:xfrm>
              <a:off x="335761" y="2245418"/>
              <a:ext cx="1659667" cy="1477927"/>
            </a:xfrm>
            <a:prstGeom prst="hexagon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Training</a:t>
              </a:r>
            </a:p>
          </p:txBody>
        </p:sp>
        <p:sp>
          <p:nvSpPr>
            <p:cNvPr id="7" name="Hexagon 6"/>
            <p:cNvSpPr/>
            <p:nvPr/>
          </p:nvSpPr>
          <p:spPr>
            <a:xfrm>
              <a:off x="1718189" y="3041463"/>
              <a:ext cx="1659667" cy="1477927"/>
            </a:xfrm>
            <a:prstGeom prst="hexagon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Mentorship</a:t>
              </a:r>
            </a:p>
          </p:txBody>
        </p:sp>
        <p:sp>
          <p:nvSpPr>
            <p:cNvPr id="8" name="Hexagon 7"/>
            <p:cNvSpPr/>
            <p:nvPr/>
          </p:nvSpPr>
          <p:spPr>
            <a:xfrm>
              <a:off x="4505789" y="3122717"/>
              <a:ext cx="1659667" cy="1477927"/>
            </a:xfrm>
            <a:prstGeom prst="hexagon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Support</a:t>
              </a:r>
            </a:p>
          </p:txBody>
        </p:sp>
        <p:sp>
          <p:nvSpPr>
            <p:cNvPr id="9" name="Hexagon 8"/>
            <p:cNvSpPr/>
            <p:nvPr/>
          </p:nvSpPr>
          <p:spPr>
            <a:xfrm>
              <a:off x="4545785" y="1540724"/>
              <a:ext cx="1659667" cy="1477927"/>
            </a:xfrm>
            <a:prstGeom prst="hexagon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Transition</a:t>
              </a:r>
            </a:p>
          </p:txBody>
        </p:sp>
        <p:sp>
          <p:nvSpPr>
            <p:cNvPr id="10" name="Hexagon 9"/>
            <p:cNvSpPr/>
            <p:nvPr/>
          </p:nvSpPr>
          <p:spPr>
            <a:xfrm>
              <a:off x="3131987" y="2302499"/>
              <a:ext cx="1659667" cy="1477927"/>
            </a:xfrm>
            <a:prstGeom prst="hexagon">
              <a:avLst/>
            </a:prstGeom>
            <a:noFill/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Navigation</a:t>
              </a:r>
            </a:p>
          </p:txBody>
        </p:sp>
        <p:sp>
          <p:nvSpPr>
            <p:cNvPr id="11" name="Hexagon 10"/>
            <p:cNvSpPr/>
            <p:nvPr/>
          </p:nvSpPr>
          <p:spPr>
            <a:xfrm>
              <a:off x="3095125" y="3870307"/>
              <a:ext cx="1659667" cy="1477927"/>
            </a:xfrm>
            <a:prstGeom prst="hexagon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Funding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1407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of researchtraining.nih.gov website">
            <a:extLst>
              <a:ext uri="{FF2B5EF4-FFF2-40B4-BE49-F238E27FC236}">
                <a16:creationId xmlns:a16="http://schemas.microsoft.com/office/drawing/2014/main" id="{2F18DE66-6051-4AB1-B9CD-1BC87C5C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44" y="180314"/>
            <a:ext cx="8633352" cy="58794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9B52F32-67DF-4FB6-8776-82F2E0AC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948519"/>
            <a:ext cx="10515600" cy="90948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  <a:ea typeface="+mn-ea"/>
                <a:cs typeface="+mn-cs"/>
                <a:hlinkClick r:id="rId3"/>
              </a:rPr>
              <a:t>https://researchtraining.nih.gov</a:t>
            </a:r>
            <a:r>
              <a:rPr lang="en-US" sz="2800" b="1" dirty="0">
                <a:latin typeface="+mn-lt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241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Program Officers when applying for NIH funding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540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9420DC-4250-AA45-85A1-197C179B51E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2007B-5BAC-4E87-A4F2-D2A2ECE3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6538" indent="-236538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Contact the Program Officer </a:t>
            </a:r>
            <a:r>
              <a:rPr lang="en-US" sz="3000" b="1" u="sng" dirty="0"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early</a:t>
            </a:r>
            <a:r>
              <a:rPr lang="en-US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 the process</a:t>
            </a:r>
          </a:p>
          <a:p>
            <a:pPr marL="693738" lvl="1" indent="-236538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Send </a:t>
            </a:r>
            <a:r>
              <a:rPr lang="en-US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biosketch</a:t>
            </a: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specific aims </a:t>
            </a: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page </a:t>
            </a:r>
          </a:p>
          <a:p>
            <a:pPr marL="693738" lvl="1" indent="-236538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Helpful to determine </a:t>
            </a:r>
            <a:r>
              <a:rPr lang="en-US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eligibility</a:t>
            </a: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responsiveness</a:t>
            </a: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of proposal to IC’s mission</a:t>
            </a:r>
          </a:p>
          <a:p>
            <a:pPr marL="236538" indent="-236538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endParaRPr lang="en-U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6538" indent="-236538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Reach out after summary statement is released to discuss possibility for funding</a:t>
            </a:r>
            <a:endParaRPr lang="en-US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6538" indent="-236538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endParaRPr lang="en-US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9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Supplements to Promote Diversity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540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9420DC-4250-AA45-85A1-197C179B51E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2007B-5BAC-4E87-A4F2-D2A2ECE3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36538" indent="-236538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Administrative supplements to existing NIH research grants (e.g., R,P,U) - high school to faculty level</a:t>
            </a:r>
          </a:p>
          <a:p>
            <a:pPr marL="236538" indent="-236538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Supplements provide salary and fringe benefits; funds for supplies and travel </a:t>
            </a:r>
          </a:p>
          <a:p>
            <a:pPr marL="236538" indent="-236538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Sets up mentoring relationships with </a:t>
            </a:r>
            <a:r>
              <a:rPr lang="en-US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individual development plans</a:t>
            </a:r>
          </a:p>
          <a:p>
            <a:pPr marL="236538" indent="-236538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Typically </a:t>
            </a:r>
            <a:r>
              <a:rPr lang="en-US" b="1" dirty="0">
                <a:ea typeface="Tahoma" panose="020B0604030504040204" pitchFamily="34" charset="0"/>
                <a:cs typeface="Tahoma" panose="020B0604030504040204" pitchFamily="34" charset="0"/>
              </a:rPr>
              <a:t>1-3</a:t>
            </a:r>
            <a:r>
              <a:rPr lang="en-US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years </a:t>
            </a:r>
            <a:r>
              <a:rPr lang="en-US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 funding to allow the supplement awardee to gain the research experience, preliminary data, and other requirements to develop an application for other avenues of NIH funding. </a:t>
            </a:r>
          </a:p>
          <a:p>
            <a:pPr marL="236538" indent="-236538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r>
              <a:rPr lang="en-US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Feeder program for our Diversity Fs and Ks</a:t>
            </a:r>
          </a:p>
          <a:p>
            <a:pPr marL="236538" indent="-236538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FontTx/>
              <a:buChar char="•"/>
            </a:pPr>
            <a:endParaRPr lang="en-US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364B68"/>
              </a:buClr>
              <a:buNone/>
            </a:pPr>
            <a:r>
              <a:rPr lang="en-US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IC Specific Contacts and Information</a:t>
            </a:r>
            <a:endParaRPr lang="en-US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2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Opportunities to Pursue Your Own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66" y="1463675"/>
            <a:ext cx="4738654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  <a:hlinkClick r:id="rId2"/>
              </a:rPr>
              <a:t>Predoctoral Individual Fellowship</a:t>
            </a:r>
            <a:endParaRPr lang="en-US" b="1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F31 (Ph.D.)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F30 (MD/PhD)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Predoctoral to Postdoctoral Transition Award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F99/K00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557520" y="1509712"/>
            <a:ext cx="6354871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  <a:hlinkClick r:id="rId2"/>
              </a:rPr>
              <a:t>Postdoctoral Individual Fellowship</a:t>
            </a:r>
            <a:endParaRPr lang="en-US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/>
              <a:t>F32 – Provides up to three years of support for mentored postdoctoral training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 Development Awards - K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/>
              <a:t>Pathway to Independence Award</a:t>
            </a:r>
            <a:r>
              <a:rPr lang="en-US" dirty="0"/>
              <a:t> K99/R00 – </a:t>
            </a:r>
          </a:p>
          <a:p>
            <a:r>
              <a:rPr lang="en-US" dirty="0"/>
              <a:t>2 years of mentored postdoctoral research (K99)</a:t>
            </a:r>
          </a:p>
          <a:p>
            <a:r>
              <a:rPr lang="en-US" dirty="0"/>
              <a:t>3 years of independent funding (R00)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65405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9420DC-4250-AA45-85A1-197C179B51E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3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36C1-0AEC-45B5-86AA-E51E9E44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NIH Supported Training at Institutions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8E5DB-EF38-4489-BF27-70BD777FC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720" cy="413785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Ruth L. </a:t>
            </a:r>
            <a:r>
              <a:rPr lang="en-US" b="1" dirty="0" err="1">
                <a:hlinkClick r:id="rId2"/>
              </a:rPr>
              <a:t>Kirschstein</a:t>
            </a:r>
            <a:r>
              <a:rPr lang="en-US" b="1" dirty="0">
                <a:hlinkClick r:id="rId2"/>
              </a:rPr>
              <a:t> Institutional National Research Service Award (T32)</a:t>
            </a:r>
            <a:endParaRPr lang="en-US" b="1" dirty="0"/>
          </a:p>
          <a:p>
            <a:r>
              <a:rPr lang="en-US" dirty="0"/>
              <a:t>NIH supports ~1800 projects that enable over 200 institutions nationwide to recruit and support predoctoral and postdoctoral scientists and provide structured training in a various biomedical disciplines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hlinkClick r:id="rId3"/>
              </a:rPr>
              <a:t>Institutional Career Development Program Award (K12)</a:t>
            </a:r>
            <a:endParaRPr lang="en-US" b="1" dirty="0"/>
          </a:p>
          <a:p>
            <a:r>
              <a:rPr lang="en-US" dirty="0"/>
              <a:t>Prepare postdoctoral and clinician scientists for independent research careers</a:t>
            </a:r>
          </a:p>
        </p:txBody>
      </p:sp>
    </p:spTree>
    <p:extLst>
      <p:ext uri="{BB962C8B-B14F-4D97-AF65-F5344CB8AC3E}">
        <p14:creationId xmlns:p14="http://schemas.microsoft.com/office/powerpoint/2010/main" val="179053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BF584C-81E6-6448-889E-1FCB46DB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Scientific Workforce Diversity - Guidance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8C16C7-6E24-B84A-ACC8-24456DBD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137853"/>
          </a:xfrm>
        </p:spPr>
        <p:txBody>
          <a:bodyPr/>
          <a:lstStyle/>
          <a:p>
            <a:r>
              <a:rPr lang="en-US" b="1" dirty="0"/>
              <a:t>Why Diversity Matters to NIH </a:t>
            </a:r>
            <a:r>
              <a:rPr lang="en-US" dirty="0"/>
              <a:t>– Dr. Le Fauve</a:t>
            </a:r>
          </a:p>
          <a:p>
            <a:r>
              <a:rPr lang="en-US" b="1" dirty="0"/>
              <a:t>How Do You Start ? Overview of Training Opportunities </a:t>
            </a:r>
            <a:r>
              <a:rPr lang="en-US" dirty="0"/>
              <a:t>– Dr. Gibbs</a:t>
            </a:r>
          </a:p>
          <a:p>
            <a:r>
              <a:rPr lang="en-US" b="1" dirty="0">
                <a:solidFill>
                  <a:schemeClr val="accent1"/>
                </a:solidFill>
              </a:rPr>
              <a:t>How Do You Continue? Focus on Transition Awards and Early Faculty –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Dr. Jones-London</a:t>
            </a:r>
          </a:p>
          <a:p>
            <a:r>
              <a:rPr lang="en-US" b="1" dirty="0"/>
              <a:t>Mentorship for All Career Stages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Dr. Rivers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459268-C419-1C41-8177-8A0251A9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80" y="2439343"/>
            <a:ext cx="3683420" cy="27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0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36C1-0AEC-45B5-86AA-E51E9E449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25"/>
            <a:ext cx="10515600" cy="1325563"/>
          </a:xfrm>
        </p:spPr>
        <p:txBody>
          <a:bodyPr/>
          <a:lstStyle/>
          <a:p>
            <a:r>
              <a:rPr lang="en-US" b="1" dirty="0"/>
              <a:t>Transition Awards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058811-23A7-4A41-8B8B-2EFFF13DE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6088"/>
            <a:ext cx="11221720" cy="411797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cs typeface="Arial" panose="020B0604020202020204" pitchFamily="34" charset="0"/>
              </a:rPr>
              <a:t>The current research environment is often perceived as very challenging (e.g., Developing a 21st Century Neuroscience Workforce, IOM).</a:t>
            </a:r>
          </a:p>
          <a:p>
            <a:pPr lvl="1">
              <a:spcBef>
                <a:spcPts val="0"/>
              </a:spcBef>
            </a:pPr>
            <a:r>
              <a:rPr lang="en-US" dirty="0">
                <a:cs typeface="Arial" panose="020B0604020202020204" pitchFamily="34" charset="0"/>
              </a:rPr>
              <a:t>Attrition of talent occurs at each career transition as the goal of a research career is reconsidered</a:t>
            </a:r>
          </a:p>
          <a:p>
            <a:pPr>
              <a:spcBef>
                <a:spcPts val="0"/>
              </a:spcBef>
            </a:pPr>
            <a:r>
              <a:rPr lang="en-US" sz="2400" dirty="0">
                <a:cs typeface="Arial" panose="020B0604020202020204" pitchFamily="34" charset="0"/>
              </a:rPr>
              <a:t>In 2014, ~11% of those enrolled in US neuroscience graduate programs were from underrepresented groups*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cs typeface="Arial" panose="020B0604020202020204" pitchFamily="34" charset="0"/>
              </a:rPr>
              <a:t>A goal of the NIH is to “create seamless transitions for biomedical career advancement and progression”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cs typeface="Arial" panose="020B0604020202020204" pitchFamily="34" charset="0"/>
              </a:rPr>
              <a:t>*National Science Foundation, National Center for Science and Engineering Statistics. 2015. </a:t>
            </a:r>
            <a:r>
              <a:rPr lang="en-US" i="1" dirty="0">
                <a:cs typeface="Arial" panose="020B0604020202020204" pitchFamily="34" charset="0"/>
              </a:rPr>
              <a:t>Women, Minorities, and Persons with Disabilities in Science and Engineering: 2015</a:t>
            </a:r>
            <a:r>
              <a:rPr lang="en-US" dirty="0">
                <a:cs typeface="Arial" panose="020B0604020202020204" pitchFamily="34" charset="0"/>
              </a:rPr>
              <a:t>. Special Report NSF 15-311. Arlington, VA. Available at </a:t>
            </a:r>
            <a:r>
              <a:rPr lang="en-US" dirty="0">
                <a:cs typeface="Arial" panose="020B0604020202020204" pitchFamily="34" charset="0"/>
                <a:hlinkClick r:id="rId2"/>
              </a:rPr>
              <a:t>http://www.nsf.gov/statistics/wmpd/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9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FC280ED8-DDC4-462F-AA24-83155165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/>
              <a:t>Making a Funding Strategy: Focus on Transitions</a:t>
            </a:r>
          </a:p>
        </p:txBody>
      </p:sp>
      <p:grpSp>
        <p:nvGrpSpPr>
          <p:cNvPr id="2" name="Group 1" descr="Graphic showing progression from Undergraduate through to Departmental Chair and the opportunities available at each.&#10;&#10;Institutional Training: R25, T32, U2C/TL1 spans Undergraduate through Post-doctoral.&#10;&#10;Diversity Supplements span Undergraduate through to Tenured Faculty.&#10;&#10;Loan Repayment Program span Post-Doctoral through the Transition Junior Faculty.&#10;&#10;F99/K00 covers transition from Graduate School Medical School to Post-Doctoral.&#10;&#10;K99/R00 covers transition from POst-doctoral to Junior Faculty.&#10;&#10;Early Career: K01,DP2, MIRA &amp; ESI cover transition from Junior Faculty to Tenured Faculty.">
            <a:extLst>
              <a:ext uri="{FF2B5EF4-FFF2-40B4-BE49-F238E27FC236}">
                <a16:creationId xmlns:a16="http://schemas.microsoft.com/office/drawing/2014/main" id="{4BB7F4F4-CD06-4B5A-91C7-DCE280EF7319}"/>
              </a:ext>
            </a:extLst>
          </p:cNvPr>
          <p:cNvGrpSpPr/>
          <p:nvPr/>
        </p:nvGrpSpPr>
        <p:grpSpPr>
          <a:xfrm>
            <a:off x="338611" y="1652131"/>
            <a:ext cx="11476878" cy="3401195"/>
            <a:chOff x="338611" y="1652131"/>
            <a:chExt cx="11476878" cy="3401195"/>
          </a:xfrm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66669DEB-05F4-4F92-93EA-E81D9B5A5A2C}"/>
                </a:ext>
              </a:extLst>
            </p:cNvPr>
            <p:cNvSpPr/>
            <p:nvPr/>
          </p:nvSpPr>
          <p:spPr>
            <a:xfrm>
              <a:off x="376511" y="3072390"/>
              <a:ext cx="11438978" cy="1294245"/>
            </a:xfrm>
            <a:prstGeom prst="rightArrow">
              <a:avLst>
                <a:gd name="adj1" fmla="val 50000"/>
                <a:gd name="adj2" fmla="val 80961"/>
              </a:avLst>
            </a:prstGeom>
            <a:gradFill flip="none" rotWithShape="1">
              <a:gsLst>
                <a:gs pos="25000">
                  <a:srgbClr val="ECA8B0"/>
                </a:gs>
                <a:gs pos="0">
                  <a:srgbClr val="FDE5D3"/>
                </a:gs>
                <a:gs pos="75000">
                  <a:srgbClr val="C82E74"/>
                </a:gs>
                <a:gs pos="50000">
                  <a:srgbClr val="DE7492"/>
                </a:gs>
                <a:gs pos="100000">
                  <a:srgbClr val="BA0262"/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26629" name="TextBox 16">
              <a:extLst>
                <a:ext uri="{FF2B5EF4-FFF2-40B4-BE49-F238E27FC236}">
                  <a16:creationId xmlns:a16="http://schemas.microsoft.com/office/drawing/2014/main" id="{F2CC61A6-ADE7-4224-94F2-3D0ECC863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11" y="3489776"/>
              <a:ext cx="14733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HS </a:t>
              </a:r>
            </a:p>
            <a:p>
              <a:pPr algn="ctr" eaLnBrk="1" hangingPunct="1"/>
              <a:r>
                <a:rPr lang="en-US" alt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Undergraduate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4960AB-4271-4777-8D7E-40129CABCCA9}"/>
                </a:ext>
              </a:extLst>
            </p:cNvPr>
            <p:cNvSpPr/>
            <p:nvPr/>
          </p:nvSpPr>
          <p:spPr>
            <a:xfrm>
              <a:off x="371681" y="4386588"/>
              <a:ext cx="8005489" cy="301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Diversity Supplements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A2114C-BE66-4C54-9B1F-B6293A6FFC4F}"/>
                </a:ext>
              </a:extLst>
            </p:cNvPr>
            <p:cNvSpPr/>
            <p:nvPr/>
          </p:nvSpPr>
          <p:spPr>
            <a:xfrm>
              <a:off x="384396" y="4058442"/>
              <a:ext cx="5602288" cy="3175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Institutional Training: R25, T32, U2C/TL1</a:t>
              </a:r>
            </a:p>
          </p:txBody>
        </p:sp>
        <p:sp>
          <p:nvSpPr>
            <p:cNvPr id="26630" name="TextBox 17">
              <a:extLst>
                <a:ext uri="{FF2B5EF4-FFF2-40B4-BE49-F238E27FC236}">
                  <a16:creationId xmlns:a16="http://schemas.microsoft.com/office/drawing/2014/main" id="{38DE6E8E-79A0-40BC-A517-EB2ADD00E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2951" y="3490436"/>
              <a:ext cx="158960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Graduate School</a:t>
              </a:r>
            </a:p>
            <a:p>
              <a:pPr algn="ctr" eaLnBrk="1" hangingPunct="1"/>
              <a:r>
                <a:rPr lang="en-US" alt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Medical School</a:t>
              </a:r>
            </a:p>
          </p:txBody>
        </p:sp>
        <p:sp>
          <p:nvSpPr>
            <p:cNvPr id="26631" name="TextBox 18">
              <a:extLst>
                <a:ext uri="{FF2B5EF4-FFF2-40B4-BE49-F238E27FC236}">
                  <a16:creationId xmlns:a16="http://schemas.microsoft.com/office/drawing/2014/main" id="{DDB3D919-9130-429B-8983-467C4E410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516" y="3549174"/>
              <a:ext cx="13395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Post-Doctoral</a:t>
              </a:r>
            </a:p>
          </p:txBody>
        </p:sp>
        <p:sp>
          <p:nvSpPr>
            <p:cNvPr id="26632" name="TextBox 19">
              <a:extLst>
                <a:ext uri="{FF2B5EF4-FFF2-40B4-BE49-F238E27FC236}">
                  <a16:creationId xmlns:a16="http://schemas.microsoft.com/office/drawing/2014/main" id="{A50E2800-42D2-427D-8337-F945AF4E6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7947" y="3482499"/>
              <a:ext cx="13588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Transition</a:t>
              </a:r>
            </a:p>
            <a:p>
              <a:pPr algn="ctr" eaLnBrk="1" hangingPunct="1"/>
              <a:r>
                <a:rPr lang="en-US" alt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Junior Faculty</a:t>
              </a:r>
            </a:p>
          </p:txBody>
        </p:sp>
        <p:sp>
          <p:nvSpPr>
            <p:cNvPr id="26633" name="TextBox 20">
              <a:extLst>
                <a:ext uri="{FF2B5EF4-FFF2-40B4-BE49-F238E27FC236}">
                  <a16:creationId xmlns:a16="http://schemas.microsoft.com/office/drawing/2014/main" id="{1248D196-C653-46F0-8E44-DDF340A11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8262" y="3465036"/>
              <a:ext cx="9228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chemeClr val="accent1">
                      <a:lumMod val="75000"/>
                    </a:schemeClr>
                  </a:solidFill>
                </a:rPr>
                <a:t>Tenured </a:t>
              </a:r>
            </a:p>
            <a:p>
              <a:pPr algn="ctr" eaLnBrk="1" hangingPunct="1"/>
              <a:r>
                <a:rPr lang="en-US" altLang="en-US" sz="1600" b="1">
                  <a:solidFill>
                    <a:schemeClr val="accent1">
                      <a:lumMod val="75000"/>
                    </a:schemeClr>
                  </a:solidFill>
                </a:rPr>
                <a:t>Faculty</a:t>
              </a:r>
            </a:p>
          </p:txBody>
        </p:sp>
        <p:sp>
          <p:nvSpPr>
            <p:cNvPr id="26634" name="TextBox 21">
              <a:extLst>
                <a:ext uri="{FF2B5EF4-FFF2-40B4-BE49-F238E27FC236}">
                  <a16:creationId xmlns:a16="http://schemas.microsoft.com/office/drawing/2014/main" id="{A4787905-9FF2-49DE-8A3B-6728D2578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6617" y="3487261"/>
              <a:ext cx="14166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Departmental </a:t>
              </a:r>
            </a:p>
            <a:p>
              <a:pPr algn="ctr" eaLnBrk="1" hangingPunct="1"/>
              <a:r>
                <a:rPr lang="en-US" alt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Chair</a:t>
              </a:r>
            </a:p>
          </p:txBody>
        </p:sp>
        <p:sp>
          <p:nvSpPr>
            <p:cNvPr id="26639" name="TextBox 27">
              <a:extLst>
                <a:ext uri="{FF2B5EF4-FFF2-40B4-BE49-F238E27FC236}">
                  <a16:creationId xmlns:a16="http://schemas.microsoft.com/office/drawing/2014/main" id="{8635361E-C931-4F1E-AC98-252537E1B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6914" y="3009424"/>
              <a:ext cx="8899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/>
                <a:t>F30, F31</a:t>
              </a:r>
            </a:p>
          </p:txBody>
        </p:sp>
        <p:pic>
          <p:nvPicPr>
            <p:cNvPr id="30" name="Graphic 29" descr="Bridge scene">
              <a:extLst>
                <a:ext uri="{FF2B5EF4-FFF2-40B4-BE49-F238E27FC236}">
                  <a16:creationId xmlns:a16="http://schemas.microsoft.com/office/drawing/2014/main" id="{A48F1455-FD02-4C9A-BEAF-9A7B38F17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2477" y="3260249"/>
              <a:ext cx="704850" cy="703262"/>
            </a:xfrm>
            <a:prstGeom prst="rect">
              <a:avLst/>
            </a:prstGeom>
          </p:spPr>
        </p:pic>
        <p:pic>
          <p:nvPicPr>
            <p:cNvPr id="32" name="Graphic 31" descr="Bridge scene">
              <a:extLst>
                <a:ext uri="{FF2B5EF4-FFF2-40B4-BE49-F238E27FC236}">
                  <a16:creationId xmlns:a16="http://schemas.microsoft.com/office/drawing/2014/main" id="{CE12685B-AE89-4288-BBC0-83B430771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2264" y="3266599"/>
              <a:ext cx="703263" cy="704850"/>
            </a:xfrm>
            <a:prstGeom prst="rect">
              <a:avLst/>
            </a:prstGeom>
          </p:spPr>
        </p:pic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75CE6597-2B8A-4AF1-AADE-32687AABEF4C}"/>
                </a:ext>
              </a:extLst>
            </p:cNvPr>
            <p:cNvSpPr/>
            <p:nvPr/>
          </p:nvSpPr>
          <p:spPr>
            <a:xfrm rot="5400000">
              <a:off x="3621814" y="2356962"/>
              <a:ext cx="1146175" cy="54610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19D19E73-CBAE-4110-914F-1AF7B49ED182}"/>
                </a:ext>
              </a:extLst>
            </p:cNvPr>
            <p:cNvSpPr/>
            <p:nvPr/>
          </p:nvSpPr>
          <p:spPr>
            <a:xfrm rot="5400000">
              <a:off x="5730808" y="2356168"/>
              <a:ext cx="1146175" cy="547687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26646" name="TextBox 41">
              <a:extLst>
                <a:ext uri="{FF2B5EF4-FFF2-40B4-BE49-F238E27FC236}">
                  <a16:creationId xmlns:a16="http://schemas.microsoft.com/office/drawing/2014/main" id="{51F53443-FA1D-458E-B246-27A411ECB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6239" y="2825274"/>
              <a:ext cx="142699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00"/>
                  </a:solidFill>
                </a:rPr>
                <a:t>F32, K01, K08, </a:t>
              </a:r>
            </a:p>
            <a:p>
              <a:pPr eaLnBrk="1" hangingPunct="1"/>
              <a:r>
                <a:rPr lang="en-US" altLang="en-US" sz="1600" b="1">
                  <a:solidFill>
                    <a:srgbClr val="000000"/>
                  </a:solidFill>
                </a:rPr>
                <a:t>K23, K12, K99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03C615E-E28A-4F1D-BA75-578C31D1EF8F}"/>
                </a:ext>
              </a:extLst>
            </p:cNvPr>
            <p:cNvSpPr/>
            <p:nvPr/>
          </p:nvSpPr>
          <p:spPr>
            <a:xfrm>
              <a:off x="4194900" y="4711965"/>
              <a:ext cx="4034699" cy="3413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n w="0"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Loan Repayment Program</a:t>
              </a:r>
            </a:p>
          </p:txBody>
        </p:sp>
        <p:pic>
          <p:nvPicPr>
            <p:cNvPr id="31" name="Graphic 30" descr="Bridge scene">
              <a:extLst>
                <a:ext uri="{FF2B5EF4-FFF2-40B4-BE49-F238E27FC236}">
                  <a16:creationId xmlns:a16="http://schemas.microsoft.com/office/drawing/2014/main" id="{752DD4B2-6DB4-4F0E-8ACD-CD021E8A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5539" y="3287236"/>
              <a:ext cx="703263" cy="703263"/>
            </a:xfrm>
            <a:prstGeom prst="rect">
              <a:avLst/>
            </a:prstGeom>
          </p:spPr>
        </p:pic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A4A629C3-EFA0-41A8-925D-382CDD71DC14}"/>
                </a:ext>
              </a:extLst>
            </p:cNvPr>
            <p:cNvSpPr/>
            <p:nvPr/>
          </p:nvSpPr>
          <p:spPr>
            <a:xfrm rot="5400000">
              <a:off x="7804083" y="2356168"/>
              <a:ext cx="1146175" cy="547687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37" name="TextBox 27">
              <a:extLst>
                <a:ext uri="{FF2B5EF4-FFF2-40B4-BE49-F238E27FC236}">
                  <a16:creationId xmlns:a16="http://schemas.microsoft.com/office/drawing/2014/main" id="{49DB5F4F-D8AC-B44E-BBB0-5F4CD2719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883" y="1662633"/>
              <a:ext cx="8963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hlinkClick r:id="rId4"/>
                </a:rPr>
                <a:t>F99/K00</a:t>
              </a:r>
              <a:endParaRPr lang="en-US" altLang="en-US" sz="1600" b="1" dirty="0"/>
            </a:p>
          </p:txBody>
        </p:sp>
        <p:sp>
          <p:nvSpPr>
            <p:cNvPr id="38" name="TextBox 27">
              <a:extLst>
                <a:ext uri="{FF2B5EF4-FFF2-40B4-BE49-F238E27FC236}">
                  <a16:creationId xmlns:a16="http://schemas.microsoft.com/office/drawing/2014/main" id="{B95C0585-BCA1-F643-A8F1-5F30DC248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2573" y="1652131"/>
              <a:ext cx="9172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hlinkClick r:id="rId5"/>
                </a:rPr>
                <a:t>K99/R00</a:t>
              </a:r>
              <a:endParaRPr lang="en-US" altLang="en-US" sz="1600" b="1" dirty="0"/>
            </a:p>
          </p:txBody>
        </p:sp>
        <p:sp>
          <p:nvSpPr>
            <p:cNvPr id="39" name="TextBox 27">
              <a:extLst>
                <a:ext uri="{FF2B5EF4-FFF2-40B4-BE49-F238E27FC236}">
                  <a16:creationId xmlns:a16="http://schemas.microsoft.com/office/drawing/2014/main" id="{EE8D401D-8BE7-8146-B9F2-1C9566FEB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391" y="1714440"/>
              <a:ext cx="31368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hlinkClick r:id="rId6"/>
                </a:rPr>
                <a:t>Early Career</a:t>
              </a:r>
              <a:r>
                <a:rPr lang="en-US" altLang="en-US" sz="1600" b="1" dirty="0"/>
                <a:t>: </a:t>
              </a:r>
              <a:r>
                <a:rPr lang="en-US" altLang="en-US" sz="1600" b="1" dirty="0">
                  <a:hlinkClick r:id="rId7"/>
                </a:rPr>
                <a:t>K01</a:t>
              </a:r>
              <a:r>
                <a:rPr lang="en-US" altLang="en-US" sz="1600" b="1" dirty="0"/>
                <a:t>, </a:t>
              </a:r>
              <a:r>
                <a:rPr lang="en-US" altLang="en-US" sz="1600" b="1" dirty="0">
                  <a:hlinkClick r:id="rId8"/>
                </a:rPr>
                <a:t>DP2</a:t>
              </a:r>
              <a:r>
                <a:rPr lang="en-US" altLang="en-US" sz="1600" b="1" dirty="0"/>
                <a:t>, </a:t>
              </a:r>
              <a:r>
                <a:rPr lang="en-US" altLang="en-US" sz="1600" b="1" dirty="0">
                  <a:hlinkClick r:id="rId9"/>
                </a:rPr>
                <a:t>MIRA</a:t>
              </a:r>
              <a:r>
                <a:rPr lang="en-US" altLang="en-US" sz="1600" b="1" dirty="0"/>
                <a:t> &amp; </a:t>
              </a:r>
              <a:r>
                <a:rPr lang="en-US" altLang="en-US" sz="1600" b="1" dirty="0">
                  <a:hlinkClick r:id="rId10"/>
                </a:rPr>
                <a:t>ESI</a:t>
              </a:r>
              <a:endParaRPr lang="en-US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3646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445FD5-26DC-49BD-BD96-FFD97226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Early Stage Investigator (ESI)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AC8E-6044-44C2-81BB-1D9C8C09C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1578928"/>
            <a:ext cx="10439400" cy="464693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altLang="en-US" sz="2600" dirty="0">
                <a:solidFill>
                  <a:srgbClr val="0070C0"/>
                </a:solidFill>
              </a:rPr>
              <a:t>Definition of Early-Stage Investigator</a:t>
            </a:r>
            <a:r>
              <a:rPr lang="en-US" altLang="en-US" sz="2600" dirty="0"/>
              <a:t>: An individual who qualifies as a New Investigator and is within 10 years of completing his/her terminal research degree or is within 10 years of completing medical residency</a:t>
            </a:r>
            <a:endParaRPr lang="en-US" sz="2600" dirty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altLang="en-US" sz="2600" dirty="0">
                <a:solidFill>
                  <a:srgbClr val="0070C0"/>
                </a:solidFill>
              </a:rPr>
              <a:t>Early-Stage Investigator Applying for R01 or DP2 grants: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altLang="en-US" sz="2600" b="1" dirty="0"/>
              <a:t>Receive special attention at Review (career stage) and at National Advisory Council (high program priority)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altLang="en-US" sz="2600" b="1" dirty="0"/>
              <a:t>No imposed reductions in duration and amount of awards (beyond the recommendations of the initial review group)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altLang="en-US" sz="2600" b="1" dirty="0"/>
              <a:t>Increased </a:t>
            </a:r>
            <a:r>
              <a:rPr lang="en-US" altLang="en-US" sz="2600" b="1" dirty="0" err="1"/>
              <a:t>payline</a:t>
            </a:r>
            <a:r>
              <a:rPr lang="en-US" altLang="en-US" sz="2600" b="1" dirty="0"/>
              <a:t> for scored R01 applications from Early-Stage Investigators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(see NIH ESI </a:t>
            </a:r>
            <a:r>
              <a:rPr lang="en-US" sz="2600" dirty="0">
                <a:hlinkClick r:id="rId3"/>
              </a:rPr>
              <a:t>Website</a:t>
            </a:r>
            <a:r>
              <a:rPr lang="en-US" sz="2600" dirty="0"/>
              <a:t> and </a:t>
            </a:r>
            <a:r>
              <a:rPr lang="en-US" sz="2600" dirty="0">
                <a:hlinkClick r:id="rId4"/>
              </a:rPr>
              <a:t>FAQs</a:t>
            </a:r>
            <a:r>
              <a:rPr lang="en-US" sz="2600" dirty="0"/>
              <a:t>).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9F371-85DB-4CA3-B1AB-055DBD78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IDeA SW Regional Meeting 2019</a:t>
            </a: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3708C-D61B-4A5D-82AE-072FBDE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72CBA-1F15-4F34-9466-2A2663F0CC3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52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9097-16C8-4688-A6C4-449658A3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Early Career Reviewer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6CA890-9293-4730-8687-5F9C52C874E2}"/>
              </a:ext>
            </a:extLst>
          </p:cNvPr>
          <p:cNvSpPr/>
          <p:nvPr/>
        </p:nvSpPr>
        <p:spPr>
          <a:xfrm>
            <a:off x="838200" y="1574993"/>
            <a:ext cx="11176000" cy="4444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700"/>
              </a:spcBef>
              <a:buSzPct val="100000"/>
              <a:buFont typeface="Arial"/>
              <a:buChar char="•"/>
            </a:pPr>
            <a:r>
              <a:rPr lang="en-US" sz="2200" b="1" kern="0" dirty="0">
                <a:solidFill>
                  <a:sysClr val="windowText" lastClr="000000"/>
                </a:solidFill>
                <a:cs typeface="Calibri"/>
                <a:sym typeface="Calibri"/>
              </a:rPr>
              <a:t>One of the best ways to build your grant writing skills is to </a:t>
            </a:r>
            <a:r>
              <a:rPr lang="en-US" sz="2200" b="1" kern="0" dirty="0">
                <a:solidFill>
                  <a:schemeClr val="accent1"/>
                </a:solidFill>
                <a:cs typeface="Calibri"/>
                <a:sym typeface="Calibri"/>
              </a:rPr>
              <a:t>serve as a reviewer</a:t>
            </a:r>
            <a:r>
              <a:rPr lang="en-US" sz="2200" b="1" kern="0" dirty="0">
                <a:solidFill>
                  <a:sysClr val="windowText" lastClr="000000"/>
                </a:solidFill>
                <a:cs typeface="Calibri"/>
                <a:sym typeface="Calibri"/>
              </a:rPr>
              <a:t>.</a:t>
            </a:r>
          </a:p>
          <a:p>
            <a:pPr marL="342900" lvl="0" indent="-342900">
              <a:spcBef>
                <a:spcPts val="700"/>
              </a:spcBef>
              <a:buSzPct val="100000"/>
              <a:buFont typeface="Arial"/>
              <a:buChar char="•"/>
            </a:pPr>
            <a:r>
              <a:rPr lang="en-US" sz="2200" b="1" kern="0" dirty="0">
                <a:solidFill>
                  <a:sysClr val="windowText" lastClr="000000"/>
                </a:solidFill>
                <a:cs typeface="Calibri"/>
                <a:sym typeface="Calibri"/>
              </a:rPr>
              <a:t>The NIH Center for Scientific Review (CSR) </a:t>
            </a:r>
            <a:r>
              <a:rPr lang="en-US" sz="2200" b="1" kern="0" dirty="0">
                <a:solidFill>
                  <a:sysClr val="windowText" lastClr="000000"/>
                </a:solidFill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 Career Reviewer (ECR) program</a:t>
            </a:r>
            <a:r>
              <a:rPr lang="en-US" sz="2200" b="1" kern="0" dirty="0">
                <a:solidFill>
                  <a:sysClr val="windowText" lastClr="000000"/>
                </a:solidFill>
                <a:cs typeface="Calibri"/>
                <a:sym typeface="Calibri"/>
              </a:rPr>
              <a:t> was developed to:</a:t>
            </a:r>
          </a:p>
          <a:p>
            <a:pPr marL="783771" lvl="1" indent="-326571">
              <a:spcBef>
                <a:spcPts val="700"/>
              </a:spcBef>
              <a:buSzPct val="100000"/>
              <a:buFont typeface="Arial"/>
              <a:buChar char="–"/>
            </a:pPr>
            <a:r>
              <a:rPr lang="en-US" sz="2200" kern="0" dirty="0">
                <a:solidFill>
                  <a:sysClr val="windowText" lastClr="000000"/>
                </a:solidFill>
                <a:cs typeface="Calibri"/>
                <a:sym typeface="Calibri"/>
              </a:rPr>
              <a:t>train qualified scientists without prior CSR review experience so that they may become effective reviewers,</a:t>
            </a:r>
          </a:p>
          <a:p>
            <a:pPr marL="783771" lvl="1" indent="-326571">
              <a:spcBef>
                <a:spcPts val="700"/>
              </a:spcBef>
              <a:buSzPct val="100000"/>
              <a:buFont typeface="Arial"/>
              <a:buChar char="–"/>
            </a:pPr>
            <a:r>
              <a:rPr lang="en-US" sz="2200" kern="0" dirty="0">
                <a:solidFill>
                  <a:sysClr val="windowText" lastClr="000000"/>
                </a:solidFill>
                <a:cs typeface="Calibri"/>
                <a:sym typeface="Calibri"/>
              </a:rPr>
              <a:t>help emerging researchers advance their careers by exposing them to peer review, and</a:t>
            </a:r>
          </a:p>
          <a:p>
            <a:pPr marL="783771" lvl="1" indent="-326571">
              <a:spcBef>
                <a:spcPts val="700"/>
              </a:spcBef>
              <a:buSzPct val="100000"/>
              <a:buFont typeface="Arial"/>
              <a:buChar char="–"/>
            </a:pPr>
            <a:r>
              <a:rPr lang="en-US" sz="2200" kern="0" dirty="0">
                <a:solidFill>
                  <a:sysClr val="windowText" lastClr="000000"/>
                </a:solidFill>
                <a:cs typeface="Calibri"/>
                <a:sym typeface="Calibri"/>
              </a:rPr>
              <a:t>enrich the existing pool of NIH reviewers by including scientists from less research-intensive institutions as well as those from traditionally research- intensive institutions.</a:t>
            </a:r>
          </a:p>
          <a:p>
            <a:pPr marL="342900" lvl="0" indent="-342900">
              <a:spcBef>
                <a:spcPts val="700"/>
              </a:spcBef>
              <a:buSzPct val="100000"/>
              <a:buFont typeface="Arial"/>
              <a:buChar char="•"/>
            </a:pPr>
            <a:r>
              <a:rPr lang="en-US" sz="2200" b="1" kern="0" dirty="0">
                <a:solidFill>
                  <a:sysClr val="windowText" lastClr="000000"/>
                </a:solidFill>
                <a:cs typeface="Calibri"/>
                <a:sym typeface="Calibri"/>
              </a:rPr>
              <a:t>Prior NIH funding is NOT a requirement.</a:t>
            </a:r>
          </a:p>
          <a:p>
            <a:pPr marL="342900" lvl="0" indent="-342900">
              <a:spcBef>
                <a:spcPts val="700"/>
              </a:spcBef>
              <a:buSzPct val="100000"/>
              <a:buFont typeface="Arial"/>
              <a:buChar char="•"/>
            </a:pPr>
            <a:endParaRPr lang="en-US" sz="2200" kern="0" dirty="0">
              <a:solidFill>
                <a:sysClr val="windowText" lastClr="000000"/>
              </a:solidFill>
              <a:cs typeface="Calibri"/>
              <a:sym typeface="Calibri"/>
            </a:endParaRPr>
          </a:p>
          <a:p>
            <a:pPr lvl="0">
              <a:spcBef>
                <a:spcPts val="700"/>
              </a:spcBef>
              <a:buSzPct val="100000"/>
            </a:pPr>
            <a:r>
              <a:rPr lang="en-US" sz="2200" i="1" kern="0" dirty="0">
                <a:solidFill>
                  <a:sysClr val="windowText" lastClr="000000"/>
                </a:solidFill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https://public.csr.nih.gov/ForReviewers/BecomeAReviewer/ECR/BecomeanEarlyCareerReviewer</a:t>
            </a:r>
            <a:r>
              <a:rPr lang="en-US" sz="2200" i="1" kern="0" dirty="0">
                <a:solidFill>
                  <a:sysClr val="windowText" lastClr="000000"/>
                </a:solidFill>
                <a:cs typeface="Calibri"/>
                <a:sym typeface="Calibri"/>
              </a:rPr>
              <a:t>   </a:t>
            </a:r>
            <a:endParaRPr lang="en-US" sz="2200" kern="0" dirty="0">
              <a:solidFill>
                <a:sysClr val="windowText" lastClr="000000"/>
              </a:solidFill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36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90CE-7FE8-A849-9014-AA58359E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Issue in Diversifying Workforce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F64F-102D-F149-A806-E71EDC38C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  <a:p>
            <a:r>
              <a:rPr lang="en-US" dirty="0"/>
              <a:t>Transition</a:t>
            </a:r>
          </a:p>
          <a:p>
            <a:r>
              <a:rPr lang="en-US" dirty="0"/>
              <a:t>Support for Research </a:t>
            </a:r>
          </a:p>
          <a:p>
            <a:r>
              <a:rPr lang="en-US" dirty="0"/>
              <a:t>Mentors/Champions</a:t>
            </a:r>
          </a:p>
          <a:p>
            <a:r>
              <a:rPr lang="en-US" dirty="0"/>
              <a:t>Institutional Support</a:t>
            </a:r>
          </a:p>
          <a:p>
            <a:endParaRPr lang="en-US" dirty="0"/>
          </a:p>
        </p:txBody>
      </p:sp>
      <p:pic>
        <p:nvPicPr>
          <p:cNvPr id="3076" name="Picture 4" descr="Mobile, no signal, signal, service icon">
            <a:extLst>
              <a:ext uri="{FF2B5EF4-FFF2-40B4-BE49-F238E27FC236}">
                <a16:creationId xmlns:a16="http://schemas.microsoft.com/office/drawing/2014/main" id="{900641E1-64C0-3C40-BC95-45FAF0EC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20" y="1610276"/>
            <a:ext cx="3879272" cy="38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65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445FD5-26DC-49BD-BD96-FFD97226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Faculty Institutional Recruitment for Sustainable Transformation (FIRST)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9F371-85DB-4CA3-B1AB-055DBD78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IDeA SW Regional Meeting 2019</a:t>
            </a: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3708C-D61B-4A5D-82AE-072FBDE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72CBA-1F15-4F34-9466-2A2663F0CC3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15E04D4-C001-48BE-9CFE-6E4C23234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80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defTabSz="457200">
              <a:spcAft>
                <a:spcPts val="600"/>
              </a:spcAft>
              <a:buNone/>
              <a:defRPr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Goal: Create cultures of inclusive excellence at NIH-funded institutions. </a:t>
            </a:r>
          </a:p>
          <a:p>
            <a:pPr marL="342900" indent="-342900" defTabSz="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11893"/>
                </a:solidFill>
                <a:cs typeface="Arial" panose="020B0604020202020204" pitchFamily="34" charset="0"/>
              </a:rPr>
              <a:t>Faculty cohort model</a:t>
            </a:r>
            <a:r>
              <a:rPr lang="en-US" sz="1800" dirty="0">
                <a:solidFill>
                  <a:srgbClr val="011893"/>
                </a:solidFill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for hiring, multi-level mentoring, professional development</a:t>
            </a:r>
          </a:p>
          <a:p>
            <a:pPr marL="342900" indent="-342900" defTabSz="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11893"/>
                </a:solidFill>
                <a:cs typeface="Arial" panose="020B0604020202020204" pitchFamily="34" charset="0"/>
              </a:rPr>
              <a:t>Integrated, institution-wide systems</a:t>
            </a:r>
            <a:r>
              <a:rPr 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to address bias, faculty equity, mentoring, and work/life issues</a:t>
            </a:r>
          </a:p>
          <a:p>
            <a:pPr marL="342900" indent="-342900" defTabSz="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11893"/>
                </a:solidFill>
                <a:cs typeface="Arial" panose="020B0604020202020204" pitchFamily="34" charset="0"/>
              </a:rPr>
              <a:t>Coordination and Evaluation Center (CEC) </a:t>
            </a: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to conduct independent program evaluation of impact at the faculty and institutional level; departmental and institutional culture change, and; establish initiative-wide metrics of faculty success, recruitment and professional development at pre-tenure career stages.  </a:t>
            </a:r>
          </a:p>
        </p:txBody>
      </p:sp>
      <p:pic>
        <p:nvPicPr>
          <p:cNvPr id="12" name="Content Placeholder 11" descr="Headline: NIH's new cluster hiring program aims to help schools attract diverse faculty. By Jeffrey Mervis on Jan. 20, 2020">
            <a:extLst>
              <a:ext uri="{FF2B5EF4-FFF2-40B4-BE49-F238E27FC236}">
                <a16:creationId xmlns:a16="http://schemas.microsoft.com/office/drawing/2014/main" id="{9D7A3FB4-D16A-48EF-927A-B3589913E1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866174"/>
            <a:ext cx="5181600" cy="40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86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BF584C-81E6-6448-889E-1FCB46DB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Scientific Workforce Diversity - Guidance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8C16C7-6E24-B84A-ACC8-24456DBD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137853"/>
          </a:xfrm>
        </p:spPr>
        <p:txBody>
          <a:bodyPr/>
          <a:lstStyle/>
          <a:p>
            <a:r>
              <a:rPr lang="en-US" b="1" dirty="0"/>
              <a:t>Why Diversity Matters to NIH </a:t>
            </a:r>
            <a:r>
              <a:rPr lang="en-US" dirty="0"/>
              <a:t>– </a:t>
            </a:r>
            <a:br>
              <a:rPr lang="en-US" dirty="0"/>
            </a:br>
            <a:r>
              <a:rPr lang="en-US" dirty="0"/>
              <a:t>Dr. Le Fauve</a:t>
            </a:r>
          </a:p>
          <a:p>
            <a:r>
              <a:rPr lang="en-US" b="1" dirty="0"/>
              <a:t>How Do You Start ? Overview of Training Opportunities </a:t>
            </a:r>
            <a:r>
              <a:rPr lang="en-US" dirty="0"/>
              <a:t>– Dr. Gibbs</a:t>
            </a:r>
          </a:p>
          <a:p>
            <a:r>
              <a:rPr lang="en-US" b="1" dirty="0"/>
              <a:t>How Do You Continue? (Postdoc to Early Faculty) </a:t>
            </a:r>
            <a:r>
              <a:rPr lang="en-US" dirty="0"/>
              <a:t>– Dr. Jones-London</a:t>
            </a:r>
          </a:p>
          <a:p>
            <a:r>
              <a:rPr lang="en-US" b="1" dirty="0">
                <a:solidFill>
                  <a:schemeClr val="accent1"/>
                </a:solidFill>
              </a:rPr>
              <a:t>Mentorship for All Career Stages</a:t>
            </a:r>
            <a:r>
              <a:rPr lang="en-US" dirty="0">
                <a:solidFill>
                  <a:schemeClr val="accent1"/>
                </a:solidFill>
              </a:rPr>
              <a:t> –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Dr. Rivers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459268-C419-1C41-8177-8A0251A9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80" y="2439343"/>
            <a:ext cx="3683420" cy="27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79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445FD5-26DC-49BD-BD96-FFD97226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Practicing Inclusion and Mentorship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9F371-85DB-4CA3-B1AB-055DBD78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IDeA SW Regional Meeting 2019</a:t>
            </a: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3708C-D61B-4A5D-82AE-072FBDE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72CBA-1F15-4F34-9466-2A2663F0CC3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2181C0-E645-45FF-BC8A-B1BE9BCF5609}"/>
              </a:ext>
            </a:extLst>
          </p:cNvPr>
          <p:cNvSpPr txBox="1">
            <a:spLocks/>
          </p:cNvSpPr>
          <p:nvPr/>
        </p:nvSpPr>
        <p:spPr>
          <a:xfrm>
            <a:off x="1138565" y="5140591"/>
            <a:ext cx="8843635" cy="1444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>
                <a:solidFill>
                  <a:srgbClr val="0070C0"/>
                </a:solidFill>
              </a:rPr>
              <a:t>Inclusion is about experiences, not demographics. It’s about being confident enough in a space to share your thoughts, ideas, and concerns—and to have them heard in a meaningful way. </a:t>
            </a:r>
            <a:endParaRPr lang="en-US" sz="2000" i="1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>
                <a:solidFill>
                  <a:srgbClr val="0070C0"/>
                </a:solidFill>
              </a:rPr>
              <a:t>					-Sabriya Stukes, PhD 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9C21BF-F3AF-4DE3-8F3E-999C1DDBEDDE}"/>
              </a:ext>
            </a:extLst>
          </p:cNvPr>
          <p:cNvSpPr txBox="1"/>
          <p:nvPr/>
        </p:nvSpPr>
        <p:spPr>
          <a:xfrm>
            <a:off x="960119" y="1397439"/>
            <a:ext cx="9631681" cy="3631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Helvetica"/>
                <a:ea typeface="ＭＳ Ｐゴシック"/>
              </a:rPr>
              <a:t>Data from several studies show: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Helvetica"/>
                <a:ea typeface="ＭＳ Ｐゴシック"/>
              </a:rPr>
              <a:t>Mentorship requests from scientists from underrepresented groups, including women, are </a:t>
            </a:r>
            <a:r>
              <a:rPr lang="en-US" sz="2000" b="1" dirty="0">
                <a:solidFill>
                  <a:srgbClr val="000000"/>
                </a:solidFill>
                <a:latin typeface="Helvetica"/>
                <a:ea typeface="ＭＳ Ｐゴシック"/>
              </a:rPr>
              <a:t>more likely to be ignored </a:t>
            </a:r>
            <a:r>
              <a:rPr lang="en-US" sz="2000" dirty="0">
                <a:solidFill>
                  <a:srgbClr val="000000"/>
                </a:solidFill>
                <a:latin typeface="Helvetica"/>
                <a:ea typeface="ＭＳ Ｐゴシック"/>
              </a:rPr>
              <a:t>than those from white men.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Helvetica"/>
                <a:ea typeface="ＭＳ Ｐゴシック"/>
              </a:rPr>
              <a:t>Scientists from underrepresented groups </a:t>
            </a:r>
            <a:r>
              <a:rPr lang="en-US" sz="2000" b="1" dirty="0">
                <a:solidFill>
                  <a:srgbClr val="000000"/>
                </a:solidFill>
                <a:latin typeface="Helvetica"/>
                <a:ea typeface="ＭＳ Ｐゴシック"/>
              </a:rPr>
              <a:t>typically receive less mentoring </a:t>
            </a:r>
            <a:r>
              <a:rPr lang="en-US" sz="2000" dirty="0">
                <a:solidFill>
                  <a:srgbClr val="000000"/>
                </a:solidFill>
                <a:latin typeface="Helvetica"/>
                <a:ea typeface="ＭＳ Ｐゴシック"/>
              </a:rPr>
              <a:t>than their well-represented peers.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/>
              </a:rPr>
              <a:t>Recommendation letters based on gender reveal different tendencies (whether letter-writer is female or male) </a:t>
            </a:r>
            <a:endParaRPr lang="en-US" sz="2000" u="sng" dirty="0">
              <a:solidFill>
                <a:srgbClr val="000000"/>
              </a:solidFill>
              <a:latin typeface="Helvetica"/>
              <a:ea typeface="ＭＳ Ｐゴシック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Helvetica"/>
                <a:ea typeface="ＭＳ Ｐゴシック"/>
              </a:rPr>
              <a:t>Lack of or failed mentorship can promote career </a:t>
            </a:r>
            <a:r>
              <a:rPr lang="en-US" sz="2200" b="1" dirty="0">
                <a:solidFill>
                  <a:srgbClr val="000000"/>
                </a:solidFill>
                <a:latin typeface="Helvetica"/>
                <a:ea typeface="ＭＳ Ｐゴシック"/>
              </a:rPr>
              <a:t>attrition or limit career advancement</a:t>
            </a:r>
            <a:r>
              <a:rPr lang="en-US" sz="2200" dirty="0">
                <a:solidFill>
                  <a:srgbClr val="000000"/>
                </a:solidFill>
                <a:latin typeface="Helvetica"/>
                <a:ea typeface="ＭＳ Ｐゴシック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Helvetica"/>
                <a:ea typeface="ＭＳ Ｐゴシック"/>
              </a:rPr>
              <a:t>Sponsors connect mentees to “power” through award nominations and membership in professional networks </a:t>
            </a:r>
          </a:p>
        </p:txBody>
      </p:sp>
    </p:spTree>
    <p:extLst>
      <p:ext uri="{BB962C8B-B14F-4D97-AF65-F5344CB8AC3E}">
        <p14:creationId xmlns:p14="http://schemas.microsoft.com/office/powerpoint/2010/main" val="273317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 descr="Diversity Program Consortium log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5253" y="6050020"/>
            <a:ext cx="2038200" cy="800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NRMN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6008467"/>
            <a:ext cx="1949700" cy="68460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8819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F0FEF2-0E5E-8148-8479-9786067B0CD1}"/>
              </a:ext>
            </a:extLst>
          </p:cNvPr>
          <p:cNvSpPr txBox="1"/>
          <p:nvPr/>
        </p:nvSpPr>
        <p:spPr>
          <a:xfrm>
            <a:off x="1371600" y="1905000"/>
            <a:ext cx="10134600" cy="3293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After-Hours Conversation – Auditorium A</a:t>
            </a:r>
            <a:b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Thursday, October 29, 2020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5:00 PM to 5:45 PM EDT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Mentoring: NIH and the National Research Mentoring Network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33DA0-3B8B-4975-B56C-F1D4E4DCD4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599" y="1053187"/>
            <a:ext cx="10972800" cy="1143000"/>
          </a:xfrm>
        </p:spPr>
        <p:txBody>
          <a:bodyPr/>
          <a:lstStyle/>
          <a:p>
            <a:r>
              <a:rPr lang="en-US" dirty="0"/>
              <a:t>After-Hours Conversation on Mentoring and NRMN session</a:t>
            </a:r>
          </a:p>
        </p:txBody>
      </p:sp>
    </p:spTree>
    <p:extLst>
      <p:ext uri="{BB962C8B-B14F-4D97-AF65-F5344CB8AC3E}">
        <p14:creationId xmlns:p14="http://schemas.microsoft.com/office/powerpoint/2010/main" val="39860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7563-AC71-4542-81E6-0586B125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Please Contact Us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2620DE-59A0-42D1-B887-493031740B55}"/>
              </a:ext>
            </a:extLst>
          </p:cNvPr>
          <p:cNvSpPr txBox="1">
            <a:spLocks/>
          </p:cNvSpPr>
          <p:nvPr/>
        </p:nvSpPr>
        <p:spPr>
          <a:xfrm>
            <a:off x="1305560" y="1447800"/>
            <a:ext cx="1081024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rial" charset="0"/>
              </a:rPr>
              <a:t>Program officers can provide insight into NIH funding process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i="1" dirty="0">
              <a:latin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latin typeface="Arial" charset="0"/>
              </a:rPr>
              <a:t>Each of the NIH Institutes and Centers use the basic funding mechanisms in different ways </a:t>
            </a:r>
            <a:r>
              <a:rPr lang="en-US" i="1" dirty="0">
                <a:solidFill>
                  <a:srgbClr val="00B0F0"/>
                </a:solidFill>
                <a:latin typeface="Arial" charset="0"/>
              </a:rPr>
              <a:t>relevant to their mission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i="1" dirty="0">
              <a:latin typeface="Arial" charset="0"/>
            </a:endParaRPr>
          </a:p>
          <a:p>
            <a:pPr lvl="1"/>
            <a:r>
              <a:rPr lang="en-US" sz="2800" dirty="0">
                <a:latin typeface="Arial Rounded MT Bold" pitchFamily="34" charset="0"/>
              </a:rPr>
              <a:t>Different missions &amp; research and funding priorities</a:t>
            </a:r>
          </a:p>
          <a:p>
            <a:pPr lvl="1"/>
            <a:r>
              <a:rPr lang="en-US" sz="2800" dirty="0">
                <a:latin typeface="Arial Rounded MT Bold" pitchFamily="34" charset="0"/>
              </a:rPr>
              <a:t>Different budgets</a:t>
            </a:r>
          </a:p>
          <a:p>
            <a:pPr lvl="1"/>
            <a:r>
              <a:rPr lang="en-US" sz="2800" dirty="0">
                <a:latin typeface="Arial Rounded MT Bold" pitchFamily="34" charset="0"/>
              </a:rPr>
              <a:t>Different ways of deciding which grants to fund</a:t>
            </a:r>
          </a:p>
          <a:p>
            <a:pPr lvl="1"/>
            <a:endParaRPr lang="en-US" sz="16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  <a:latin typeface="Arial Rounded MT Bold" pitchFamily="34" charset="0"/>
              </a:rPr>
              <a:t>***There are lots of opportunities – go for 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2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43EA2C6-1DE4-42D3-9ADA-F15569F9E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71" y="1402070"/>
            <a:ext cx="10114058" cy="837566"/>
          </a:xfrm>
        </p:spPr>
        <p:txBody>
          <a:bodyPr anchor="b">
            <a:normAutofit/>
          </a:bodyPr>
          <a:lstStyle>
            <a:lvl1pPr algn="ctr">
              <a:defRPr sz="60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z="5400" b="1" dirty="0">
                <a:solidFill>
                  <a:srgbClr val="0D0D0D"/>
                </a:solidFill>
                <a:latin typeface="+mn-lt"/>
              </a:rPr>
              <a:t>Questions? </a:t>
            </a:r>
            <a:endParaRPr lang="en-US" sz="5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151" y="5946860"/>
            <a:ext cx="6857697" cy="646986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https://extramural-diversity.nih.gov</a:t>
            </a:r>
            <a:r>
              <a:rPr lang="en-US" sz="3200" dirty="0"/>
              <a:t> </a:t>
            </a:r>
          </a:p>
        </p:txBody>
      </p:sp>
      <p:pic>
        <p:nvPicPr>
          <p:cNvPr id="2" name="Picture 1" descr="screen shot from extramural-diversity.nih.gov website">
            <a:extLst>
              <a:ext uri="{FF2B5EF4-FFF2-40B4-BE49-F238E27FC236}">
                <a16:creationId xmlns:a16="http://schemas.microsoft.com/office/drawing/2014/main" id="{FACBA466-7910-9449-8FC9-2CCC7FA29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965" y="2514600"/>
            <a:ext cx="5214069" cy="3318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0979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H Loan Repayment Programs graphic with headline NIH Repays Your Student Loans with a picture of a female scientist using scissors to cut tag saying Educational Debt">
            <a:extLst>
              <a:ext uri="{FF2B5EF4-FFF2-40B4-BE49-F238E27FC236}">
                <a16:creationId xmlns:a16="http://schemas.microsoft.com/office/drawing/2014/main" id="{0CD7FC1A-2E0C-4AF7-B543-2668CAA2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447800"/>
            <a:ext cx="373379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mmary">
            <a:extLst>
              <a:ext uri="{FF2B5EF4-FFF2-40B4-BE49-F238E27FC236}">
                <a16:creationId xmlns:a16="http://schemas.microsoft.com/office/drawing/2014/main" id="{75EAF67B-815A-4215-AFFA-F59F87E2FA7A}"/>
              </a:ext>
            </a:extLst>
          </p:cNvPr>
          <p:cNvSpPr txBox="1">
            <a:spLocks/>
          </p:cNvSpPr>
          <p:nvPr/>
        </p:nvSpPr>
        <p:spPr bwMode="auto">
          <a:xfrm>
            <a:off x="802640" y="1371600"/>
            <a:ext cx="6512561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BCBFF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itchFamily="18" charset="0"/>
              <a:buChar char="▫"/>
              <a:defRPr sz="1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CBCBFF"/>
              </a:buClr>
              <a:buFont typeface="Georgia" pitchFamily="18" charset="0"/>
              <a:buChar char="▫"/>
              <a:defRPr sz="1800" kern="1200">
                <a:solidFill>
                  <a:srgbClr val="CBCBFF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i="1" dirty="0">
                <a:solidFill>
                  <a:srgbClr val="1F497D"/>
                </a:solidFill>
                <a:cs typeface="Calibri" pitchFamily="34" charset="0"/>
                <a:hlinkClick r:id="rId4"/>
              </a:rPr>
              <a:t>NIH LRPs </a:t>
            </a:r>
            <a:r>
              <a:rPr lang="en-US" b="1" i="1" dirty="0">
                <a:solidFill>
                  <a:srgbClr val="1F497D"/>
                </a:solidFill>
                <a:cs typeface="Calibri" pitchFamily="34" charset="0"/>
              </a:rPr>
              <a:t>will repay:</a:t>
            </a:r>
          </a:p>
          <a:p>
            <a:pPr marL="342900" indent="-342900">
              <a:spcAft>
                <a:spcPts val="0"/>
              </a:spcAft>
              <a:buClr>
                <a:srgbClr val="00359E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Up to </a:t>
            </a:r>
            <a:r>
              <a:rPr lang="en-US" b="1" dirty="0">
                <a:solidFill>
                  <a:srgbClr val="008000"/>
                </a:solidFill>
                <a:cs typeface="Calibri" pitchFamily="34" charset="0"/>
              </a:rPr>
              <a:t>$100K over 2 years </a:t>
            </a:r>
            <a:r>
              <a:rPr lang="en-US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in educational loan repayment</a:t>
            </a:r>
          </a:p>
          <a:p>
            <a:pPr marL="635000" lvl="1" indent="-342900">
              <a:spcBef>
                <a:spcPts val="0"/>
              </a:spcBef>
              <a:spcAft>
                <a:spcPts val="600"/>
              </a:spcAft>
              <a:buClr>
                <a:srgbClr val="00359E"/>
              </a:buClr>
              <a:tabLst>
                <a:tab pos="457200" algn="l"/>
              </a:tabLst>
              <a:defRPr/>
            </a:pPr>
            <a:r>
              <a:rPr lang="en-US" sz="1700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Depending on debt level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59E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Coverage of most Federal taxes resulting from the NIH LRP</a:t>
            </a:r>
            <a:endParaRPr lang="en-US" dirty="0">
              <a:solidFill>
                <a:srgbClr val="1F497D">
                  <a:lumMod val="50000"/>
                </a:srgbClr>
              </a:solidFill>
              <a:ea typeface="Times New Roman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00359E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2-year initial contracts </a:t>
            </a:r>
          </a:p>
          <a:p>
            <a:pPr marL="635000" lvl="1" indent="-342900">
              <a:spcBef>
                <a:spcPts val="0"/>
              </a:spcBef>
              <a:spcAft>
                <a:spcPts val="600"/>
              </a:spcAft>
              <a:buClr>
                <a:srgbClr val="00359E"/>
              </a:buClr>
              <a:tabLst>
                <a:tab pos="457200" algn="l"/>
              </a:tabLst>
              <a:defRPr/>
            </a:pPr>
            <a:r>
              <a:rPr lang="en-US" sz="1700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1-or 2-year competitive renewals</a:t>
            </a:r>
            <a:endParaRPr lang="en-US" sz="1700" dirty="0">
              <a:solidFill>
                <a:srgbClr val="1F497D">
                  <a:lumMod val="50000"/>
                </a:srgbClr>
              </a:solidFill>
              <a:ea typeface="Times New Roman"/>
              <a:cs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00359E"/>
              </a:buClr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1F497D">
                    <a:lumMod val="50000"/>
                  </a:srgbClr>
                </a:solidFill>
                <a:cs typeface="Calibri" pitchFamily="34" charset="0"/>
              </a:rPr>
              <a:t>50% application success rate overal</a:t>
            </a:r>
            <a:r>
              <a:rPr lang="en-US" dirty="0">
                <a:solidFill>
                  <a:srgbClr val="003776"/>
                </a:solidFill>
                <a:cs typeface="Calibri" pitchFamily="34" charset="0"/>
              </a:rPr>
              <a:t>l</a:t>
            </a:r>
          </a:p>
          <a:p>
            <a:pPr marL="109537" indent="0" algn="ctr">
              <a:buNone/>
              <a:defRPr/>
            </a:pPr>
            <a:endParaRPr lang="en-US" sz="1800" b="1" dirty="0">
              <a:solidFill>
                <a:srgbClr val="C00000"/>
              </a:solidFill>
            </a:endParaRPr>
          </a:p>
          <a:p>
            <a:pPr marL="109537" indent="0" algn="ctr">
              <a:buNone/>
              <a:defRPr/>
            </a:pPr>
            <a:r>
              <a:rPr lang="en-US" sz="2800" b="1" dirty="0">
                <a:solidFill>
                  <a:srgbClr val="C00000"/>
                </a:solidFill>
              </a:rPr>
              <a:t>Extramural LRP Application Deadline         Nov 20, 2020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359E"/>
              </a:buClr>
              <a:buNone/>
              <a:tabLst>
                <a:tab pos="457200" algn="l"/>
              </a:tabLst>
              <a:defRPr/>
            </a:pPr>
            <a:endParaRPr lang="en-US" dirty="0">
              <a:solidFill>
                <a:srgbClr val="003776"/>
              </a:solidFill>
              <a:ea typeface="Times New Roman"/>
              <a:cs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i="1" dirty="0">
              <a:solidFill>
                <a:srgbClr val="0070C0"/>
              </a:solidFill>
              <a:cs typeface="Calibri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D466D5-BC6F-4D8F-9A0F-B2E9CB13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11"/>
            <a:ext cx="10515600" cy="1325563"/>
          </a:xfrm>
        </p:spPr>
        <p:txBody>
          <a:bodyPr/>
          <a:lstStyle/>
          <a:p>
            <a:pPr rtl="0" eaLnBrk="1" latinLnBrk="0" hangingPunct="1"/>
            <a:r>
              <a:rPr lang="en-US" sz="3500" b="1" kern="1200" dirty="0">
                <a:solidFill>
                  <a:srgbClr val="10253F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NIH Loan Repayment Program (LRP)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2430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BA70-50C8-6946-804E-F0EBF57E8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Keys to Success</a:t>
            </a:r>
          </a:p>
        </p:txBody>
      </p:sp>
      <p:pic>
        <p:nvPicPr>
          <p:cNvPr id="5" name="Content Placeholder 4" descr="Old Key">
            <a:extLst>
              <a:ext uri="{FF2B5EF4-FFF2-40B4-BE49-F238E27FC236}">
                <a16:creationId xmlns:a16="http://schemas.microsoft.com/office/drawing/2014/main" id="{7F539F09-FED7-7B4B-B948-56F3F6F5B3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3999" y="211553"/>
            <a:ext cx="1279009" cy="1279009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39E57A-C805-8146-96E6-9D972FF97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5800" y="2013782"/>
            <a:ext cx="5181600" cy="4174709"/>
          </a:xfrm>
        </p:spPr>
        <p:txBody>
          <a:bodyPr>
            <a:normAutofit/>
          </a:bodyPr>
          <a:lstStyle/>
          <a:p>
            <a:r>
              <a:rPr lang="en-US" sz="3600" dirty="0"/>
              <a:t>Empowerment</a:t>
            </a:r>
          </a:p>
          <a:p>
            <a:endParaRPr lang="en-US" sz="3600" dirty="0"/>
          </a:p>
          <a:p>
            <a:r>
              <a:rPr lang="en-US" sz="3600" dirty="0"/>
              <a:t>Persistence</a:t>
            </a:r>
          </a:p>
          <a:p>
            <a:endParaRPr lang="en-US" sz="3600" dirty="0"/>
          </a:p>
          <a:p>
            <a:r>
              <a:rPr lang="en-US" sz="3600" dirty="0"/>
              <a:t>Mentorship</a:t>
            </a:r>
          </a:p>
        </p:txBody>
      </p:sp>
      <p:pic>
        <p:nvPicPr>
          <p:cNvPr id="9" name="Graphic 8" descr="Sustainability">
            <a:extLst>
              <a:ext uri="{FF2B5EF4-FFF2-40B4-BE49-F238E27FC236}">
                <a16:creationId xmlns:a16="http://schemas.microsoft.com/office/drawing/2014/main" id="{A34E7AAE-B9A7-4A4F-9EEB-FC18B6BA1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3276600"/>
            <a:ext cx="914400" cy="914400"/>
          </a:xfrm>
          <a:prstGeom prst="rect">
            <a:avLst/>
          </a:prstGeom>
        </p:spPr>
      </p:pic>
      <p:pic>
        <p:nvPicPr>
          <p:cNvPr id="11" name="Graphic 10" descr="Money">
            <a:extLst>
              <a:ext uri="{FF2B5EF4-FFF2-40B4-BE49-F238E27FC236}">
                <a16:creationId xmlns:a16="http://schemas.microsoft.com/office/drawing/2014/main" id="{CCB84A1D-07F2-1540-9FCE-34E9806F9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960" y="1920875"/>
            <a:ext cx="914400" cy="914400"/>
          </a:xfrm>
          <a:prstGeom prst="rect">
            <a:avLst/>
          </a:prstGeom>
        </p:spPr>
      </p:pic>
      <p:pic>
        <p:nvPicPr>
          <p:cNvPr id="13" name="Graphic 12" descr="Telephone">
            <a:extLst>
              <a:ext uri="{FF2B5EF4-FFF2-40B4-BE49-F238E27FC236}">
                <a16:creationId xmlns:a16="http://schemas.microsoft.com/office/drawing/2014/main" id="{92812F6B-34C7-1C42-A1F9-CECF64B3D7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" y="4572000"/>
            <a:ext cx="914400" cy="914400"/>
          </a:xfrm>
          <a:prstGeom prst="rect">
            <a:avLst/>
          </a:prstGeom>
        </p:spPr>
      </p:pic>
      <p:pic>
        <p:nvPicPr>
          <p:cNvPr id="1026" name="Picture 2" descr="Mentor Icons - Download Free Vector Icons | Noun Project">
            <a:extLst>
              <a:ext uri="{FF2B5EF4-FFF2-40B4-BE49-F238E27FC236}">
                <a16:creationId xmlns:a16="http://schemas.microsoft.com/office/drawing/2014/main" id="{D5BA9C0C-99BD-7A44-9171-469F25DA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25" y="4521200"/>
            <a:ext cx="10414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siness, strategy, entrepreneur, concentrate, focus, executive, idea icon">
            <a:extLst>
              <a:ext uri="{FF2B5EF4-FFF2-40B4-BE49-F238E27FC236}">
                <a16:creationId xmlns:a16="http://schemas.microsoft.com/office/drawing/2014/main" id="{A5695309-E61F-134C-AC0F-1806F079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45" y="1844260"/>
            <a:ext cx="1067631" cy="10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AEA768EE-4BA0-6F40-824F-EF3647DF1E5D}"/>
              </a:ext>
            </a:extLst>
          </p:cNvPr>
          <p:cNvSpPr txBox="1">
            <a:spLocks/>
          </p:cNvSpPr>
          <p:nvPr/>
        </p:nvSpPr>
        <p:spPr>
          <a:xfrm>
            <a:off x="1704976" y="2073691"/>
            <a:ext cx="5181600" cy="4174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Don’t let DEBT Stop You!</a:t>
            </a:r>
          </a:p>
          <a:p>
            <a:endParaRPr lang="en-US" sz="3600" dirty="0"/>
          </a:p>
          <a:p>
            <a:r>
              <a:rPr lang="en-US" sz="3600" dirty="0"/>
              <a:t>Don’t Forget to Resubmit!</a:t>
            </a:r>
          </a:p>
          <a:p>
            <a:endParaRPr lang="en-US" sz="1600" dirty="0"/>
          </a:p>
          <a:p>
            <a:r>
              <a:rPr lang="en-US" sz="3600" dirty="0"/>
              <a:t>Contact POs Early!</a:t>
            </a:r>
          </a:p>
        </p:txBody>
      </p:sp>
      <p:pic>
        <p:nvPicPr>
          <p:cNvPr id="1032" name="Picture 8" descr="Perseverance, never give up, give up, persistence, never quit icon">
            <a:extLst>
              <a:ext uri="{FF2B5EF4-FFF2-40B4-BE49-F238E27FC236}">
                <a16:creationId xmlns:a16="http://schemas.microsoft.com/office/drawing/2014/main" id="{3292D3C9-AB24-4248-BFDF-3C479E17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714" y="3155844"/>
            <a:ext cx="969686" cy="10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68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BC31-705A-4825-8106-3F862C3A8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969" y="-1066800"/>
            <a:ext cx="10114058" cy="837566"/>
          </a:xfrm>
        </p:spPr>
        <p:txBody>
          <a:bodyPr>
            <a:normAutofit fontScale="90000"/>
          </a:bodyPr>
          <a:lstStyle/>
          <a:p>
            <a:r>
              <a:rPr lang="en-US" dirty="0"/>
              <a:t>Blank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D57F5-98CF-4B1A-8713-D1E18C07FB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32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7563-AC71-4542-81E6-0586B125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Mentoring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5A5B0-FCF7-1F42-9649-D06DA091B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Key Component in Success</a:t>
            </a:r>
          </a:p>
          <a:p>
            <a:pPr lvl="1"/>
            <a:r>
              <a:rPr lang="en-US" dirty="0"/>
              <a:t>Finding individuals both in your career stage and more senior to help your transitions and growth</a:t>
            </a:r>
          </a:p>
          <a:p>
            <a:pPr lvl="1"/>
            <a:r>
              <a:rPr lang="en-US" dirty="0"/>
              <a:t>Mentors may not look like you, but they need to be able to listen and respond to you uniquely – Precision Mentoring </a:t>
            </a:r>
          </a:p>
          <a:p>
            <a:r>
              <a:rPr lang="en-US" dirty="0"/>
              <a:t>National Research Mentoring Network - </a:t>
            </a:r>
            <a:r>
              <a:rPr lang="en-US" dirty="0">
                <a:hlinkClick r:id="rId2"/>
              </a:rPr>
              <a:t>https://nrmnet.net/#undergradPopup</a:t>
            </a:r>
            <a:endParaRPr lang="en-US" dirty="0"/>
          </a:p>
          <a:p>
            <a:r>
              <a:rPr lang="en-US" dirty="0"/>
              <a:t>Scientific Societies</a:t>
            </a:r>
          </a:p>
        </p:txBody>
      </p:sp>
    </p:spTree>
    <p:extLst>
      <p:ext uri="{BB962C8B-B14F-4D97-AF65-F5344CB8AC3E}">
        <p14:creationId xmlns:p14="http://schemas.microsoft.com/office/powerpoint/2010/main" val="248863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BF584C-81E6-6448-889E-1FCB46DB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Scientific Workforce Diversity - Guidance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8C16C7-6E24-B84A-ACC8-24456DBD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137853"/>
          </a:xfrm>
        </p:spPr>
        <p:txBody>
          <a:bodyPr/>
          <a:lstStyle/>
          <a:p>
            <a:r>
              <a:rPr lang="en-US" b="1" dirty="0"/>
              <a:t>Why Diversity Matters to NIH </a:t>
            </a:r>
            <a:r>
              <a:rPr lang="en-US" dirty="0"/>
              <a:t>– </a:t>
            </a:r>
            <a:br>
              <a:rPr lang="en-US" dirty="0"/>
            </a:br>
            <a:r>
              <a:rPr lang="en-US" dirty="0"/>
              <a:t>Dr. Le Fauve</a:t>
            </a:r>
          </a:p>
          <a:p>
            <a:r>
              <a:rPr lang="en-US" b="1" dirty="0"/>
              <a:t>How Do You Start? Overview of Training Opportunities </a:t>
            </a:r>
            <a:r>
              <a:rPr lang="en-US" dirty="0"/>
              <a:t>– Dr. Gibbs</a:t>
            </a:r>
          </a:p>
          <a:p>
            <a:r>
              <a:rPr lang="en-US" b="1" dirty="0"/>
              <a:t>How Do You Continue? Focus on Transition Awards and Early Faculty –</a:t>
            </a:r>
            <a:br>
              <a:rPr lang="en-US" b="1" dirty="0"/>
            </a:br>
            <a:r>
              <a:rPr lang="en-US" dirty="0"/>
              <a:t>Dr. Jones-London</a:t>
            </a:r>
          </a:p>
          <a:p>
            <a:r>
              <a:rPr lang="en-US" b="1" dirty="0"/>
              <a:t>Mentorship for All Career Stages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Dr. Rivers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459268-C419-1C41-8177-8A0251A9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80" y="2439343"/>
            <a:ext cx="3683420" cy="27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27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2EE195-E15D-4A97-A934-032B5E021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61"/>
            <a:ext cx="12192000" cy="947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AFD15-15B4-4CE3-BF4D-6DC5F8CCDF3D}"/>
              </a:ext>
            </a:extLst>
          </p:cNvPr>
          <p:cNvSpPr/>
          <p:nvPr/>
        </p:nvSpPr>
        <p:spPr>
          <a:xfrm>
            <a:off x="0" y="6594350"/>
            <a:ext cx="12192000" cy="263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diversity.nih.gov</a:t>
            </a: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368AC87B-7A36-406A-B6B0-7315962C1714}"/>
              </a:ext>
            </a:extLst>
          </p:cNvPr>
          <p:cNvSpPr txBox="1">
            <a:spLocks/>
          </p:cNvSpPr>
          <p:nvPr/>
        </p:nvSpPr>
        <p:spPr>
          <a:xfrm>
            <a:off x="9296400" y="65690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81E262-CF75-46B2-9815-412736029DF1}" type="slidenum">
              <a:rPr lang="en-US" sz="1600" b="1" smtClean="0">
                <a:solidFill>
                  <a:schemeClr val="bg1"/>
                </a:solidFill>
              </a:rPr>
              <a:pPr algn="r"/>
              <a:t>30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FA7E25-151A-4792-BF4E-65AA65DA5023}"/>
              </a:ext>
            </a:extLst>
          </p:cNvPr>
          <p:cNvSpPr/>
          <p:nvPr/>
        </p:nvSpPr>
        <p:spPr>
          <a:xfrm>
            <a:off x="6804200" y="6100564"/>
            <a:ext cx="54924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https://nces.ed.gov/programs/digest/2019menu_tables.asp; https://www.aamc.org/data-reports/faculty-institutions/interactive-data/data-reports/faculty-institutions/interactive-data/2018-us-medical-school-faculty</a:t>
            </a:r>
          </a:p>
        </p:txBody>
      </p:sp>
      <p:graphicFrame>
        <p:nvGraphicFramePr>
          <p:cNvPr id="32" name="Chart 31" descr="chart showing lower representation of women and URG scientists as you move from Associate's, Bacheler's, Masters, Doctoral, Instructor, Assistant Professor, Associate Professor, Full Professor, and Department Chair.">
            <a:extLst>
              <a:ext uri="{FF2B5EF4-FFF2-40B4-BE49-F238E27FC236}">
                <a16:creationId xmlns:a16="http://schemas.microsoft.com/office/drawing/2014/main" id="{2086DF86-C6E5-4810-9F91-AA21E00430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724380"/>
              </p:ext>
            </p:extLst>
          </p:nvPr>
        </p:nvGraphicFramePr>
        <p:xfrm>
          <a:off x="1676400" y="1001961"/>
          <a:ext cx="8281268" cy="5483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FF4E373-FD5B-4A4A-9042-A0D7A137D830}"/>
              </a:ext>
            </a:extLst>
          </p:cNvPr>
          <p:cNvSpPr txBox="1"/>
          <p:nvPr/>
        </p:nvSpPr>
        <p:spPr>
          <a:xfrm>
            <a:off x="9803347" y="1417745"/>
            <a:ext cx="205883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Underrepresented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African American or Black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Hispanic or Latina/o/x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American Indian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Alaska Native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Native Hawaiian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Pacific Islander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Well-Represented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White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Asian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9C1383-5F26-4A3A-B293-BFC7CF730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0439"/>
            <a:ext cx="10363200" cy="589065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Diminishing Representation for Women and URG Scientists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4514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05599E-0999-4200-ABED-9C9117E024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5760" y="136401"/>
            <a:ext cx="8375333" cy="1143001"/>
          </a:xfrm>
        </p:spPr>
        <p:txBody>
          <a:bodyPr/>
          <a:lstStyle/>
          <a:p>
            <a:pPr rtl="0" eaLnBrk="0" fontAlgn="base" hangingPunct="0"/>
            <a:r>
              <a:rPr lang="en-US" sz="225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NIH Blueprint Diversity Specialized Predoctoral to Postdoctoral Advancement in Neuroscience Award (F99/K00)</a:t>
            </a:r>
            <a:endParaRPr lang="en-US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44027" y="1705458"/>
            <a:ext cx="4761548" cy="3073003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578FA8"/>
                </a:solidFill>
              </a:rPr>
              <a:t>Subhead Lorem Ipsum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sollicitudin</a:t>
            </a:r>
            <a:r>
              <a:rPr lang="en-US" dirty="0"/>
              <a:t> mi. </a:t>
            </a:r>
            <a:r>
              <a:rPr lang="en-US" dirty="0" err="1"/>
              <a:t>Proin</a:t>
            </a:r>
            <a:r>
              <a:rPr lang="en-US" dirty="0"/>
              <a:t> magna </a:t>
            </a:r>
            <a:r>
              <a:rPr lang="en-US" dirty="0" err="1"/>
              <a:t>justo</a:t>
            </a:r>
            <a:r>
              <a:rPr lang="en-US" dirty="0"/>
              <a:t>, pharetra et </a:t>
            </a:r>
            <a:r>
              <a:rPr lang="en-US" dirty="0" err="1"/>
              <a:t>metus</a:t>
            </a:r>
            <a:r>
              <a:rPr lang="en-US" dirty="0"/>
              <a:t> vitae,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aliquam</a:t>
            </a:r>
            <a:r>
              <a:rPr lang="en-US" dirty="0"/>
              <a:t> at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potenti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ac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maximus ante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non </a:t>
            </a:r>
            <a:r>
              <a:rPr lang="en-US" dirty="0" err="1"/>
              <a:t>erat</a:t>
            </a:r>
            <a:r>
              <a:rPr lang="en-US" dirty="0"/>
              <a:t> diam.</a:t>
            </a:r>
          </a:p>
          <a:p>
            <a:endParaRPr lang="en-US" dirty="0"/>
          </a:p>
          <a:p>
            <a:r>
              <a:rPr lang="en-US" b="1" dirty="0">
                <a:solidFill>
                  <a:srgbClr val="578FA8"/>
                </a:solidFill>
              </a:rPr>
              <a:t>Subhead Lorem Ipsum</a:t>
            </a:r>
          </a:p>
          <a:p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vitae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at ante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Integer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id.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id non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maximus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non, </a:t>
            </a:r>
            <a:r>
              <a:rPr lang="en-US" dirty="0" err="1"/>
              <a:t>vulputate</a:t>
            </a:r>
            <a:r>
              <a:rPr lang="en-US" dirty="0"/>
              <a:t> at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mi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lorem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dolor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ac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dictum ligula.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. In </a:t>
            </a:r>
            <a:r>
              <a:rPr lang="en-US" dirty="0" err="1"/>
              <a:t>quis</a:t>
            </a:r>
            <a:r>
              <a:rPr lang="en-US" dirty="0"/>
              <a:t> dui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ex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convallis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, id </a:t>
            </a:r>
            <a:r>
              <a:rPr lang="en-US" dirty="0" err="1"/>
              <a:t>dignissim</a:t>
            </a:r>
            <a:r>
              <a:rPr lang="en-US" dirty="0"/>
              <a:t> dolor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lorem </a:t>
            </a:r>
            <a:r>
              <a:rPr lang="en-US" dirty="0" err="1"/>
              <a:t>imperdiet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gravida.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F80BE49-895C-45F5-A847-975C5B3364FE}"/>
              </a:ext>
            </a:extLst>
          </p:cNvPr>
          <p:cNvSpPr/>
          <p:nvPr/>
        </p:nvSpPr>
        <p:spPr>
          <a:xfrm>
            <a:off x="1492969" y="50952"/>
            <a:ext cx="5656959" cy="6235397"/>
          </a:xfrm>
          <a:prstGeom prst="rect">
            <a:avLst/>
          </a:prstGeom>
          <a:solidFill>
            <a:srgbClr val="17406D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457200"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Future Due Dates for Applications</a:t>
            </a:r>
            <a:br>
              <a:rPr lang="en-US" sz="14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December 15, 2020; April 15, 2021</a:t>
            </a:r>
            <a:endParaRPr lang="en-US" sz="1400" kern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2" name="Arrow: Notched Right 5">
            <a:extLst>
              <a:ext uri="{FF2B5EF4-FFF2-40B4-BE49-F238E27FC236}">
                <a16:creationId xmlns:a16="http://schemas.microsoft.com/office/drawing/2014/main" id="{BDE7F288-4FA4-4CE8-B84E-F8E19053F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511056" y="20026"/>
            <a:ext cx="9149589" cy="1235533"/>
          </a:xfrm>
          <a:prstGeom prst="rect">
            <a:avLst/>
          </a:prstGeom>
          <a:pattFill prst="wdDnDiag">
            <a:fgClr>
              <a:srgbClr val="2674C8"/>
            </a:fgClr>
            <a:bgClr>
              <a:srgbClr val="0E6CC0"/>
            </a:bgClr>
          </a:patt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endParaRPr lang="en-US" sz="1050" b="1" kern="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8DE4B84-E6F8-4928-A432-29E08F029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71706" y="1235534"/>
            <a:ext cx="3596294" cy="5050815"/>
          </a:xfrm>
          <a:prstGeom prst="rect">
            <a:avLst/>
          </a:prstGeom>
          <a:solidFill>
            <a:srgbClr val="A5C249"/>
          </a:solidFill>
          <a:ln w="15875" cap="rnd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grpSp>
        <p:nvGrpSpPr>
          <p:cNvPr id="65" name="Group 64" descr="Twitter @NINDSDiversity handle">
            <a:extLst>
              <a:ext uri="{FF2B5EF4-FFF2-40B4-BE49-F238E27FC236}">
                <a16:creationId xmlns:a16="http://schemas.microsoft.com/office/drawing/2014/main" id="{A57FC505-9DB9-4323-95C1-6E3A64DDB4AE}"/>
              </a:ext>
            </a:extLst>
          </p:cNvPr>
          <p:cNvGrpSpPr/>
          <p:nvPr/>
        </p:nvGrpSpPr>
        <p:grpSpPr>
          <a:xfrm>
            <a:off x="8717276" y="792379"/>
            <a:ext cx="1875217" cy="307777"/>
            <a:chOff x="153512" y="4144534"/>
            <a:chExt cx="1875217" cy="307777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6263F20-23D3-4FB0-949F-462A8FF5B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79" t="19588" r="14949" b="21649"/>
            <a:stretch/>
          </p:blipFill>
          <p:spPr>
            <a:xfrm>
              <a:off x="153512" y="4171464"/>
              <a:ext cx="298464" cy="253917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3683FDB-E336-464A-A9F4-5F149EECCA1A}"/>
                </a:ext>
              </a:extLst>
            </p:cNvPr>
            <p:cNvSpPr/>
            <p:nvPr/>
          </p:nvSpPr>
          <p:spPr>
            <a:xfrm>
              <a:off x="409375" y="4144534"/>
              <a:ext cx="16193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n-US" sz="1400" dirty="0">
                  <a:solidFill>
                    <a:prstClr val="white"/>
                  </a:solidFill>
                  <a:latin typeface="Century Gothic" panose="020B0502020202020204"/>
                </a:rPr>
                <a:t>@</a:t>
              </a:r>
              <a:r>
                <a:rPr lang="en-US" sz="1400" dirty="0" err="1">
                  <a:solidFill>
                    <a:prstClr val="white"/>
                  </a:solidFill>
                  <a:latin typeface="Century Gothic" panose="020B0502020202020204"/>
                </a:rPr>
                <a:t>NINDSDiversity</a:t>
              </a:r>
              <a:r>
                <a:rPr lang="en-US" sz="1400" dirty="0">
                  <a:solidFill>
                    <a:prstClr val="white"/>
                  </a:solidFill>
                  <a:latin typeface="Century Gothic" panose="020B0502020202020204"/>
                </a:rPr>
                <a:t> </a:t>
              </a:r>
            </a:p>
          </p:txBody>
        </p:sp>
      </p:grpSp>
      <p:grpSp>
        <p:nvGrpSpPr>
          <p:cNvPr id="68" name="Group 67" descr="Graphic showing F99 covering 1-2 Years at Graduate Student level and K00 covering up to 4 years at PhD Defense to Postdoctoral Fellow levels.">
            <a:extLst>
              <a:ext uri="{FF2B5EF4-FFF2-40B4-BE49-F238E27FC236}">
                <a16:creationId xmlns:a16="http://schemas.microsoft.com/office/drawing/2014/main" id="{5AEDE4AA-FD19-4B6A-AA95-CFB2A03A05C9}"/>
              </a:ext>
            </a:extLst>
          </p:cNvPr>
          <p:cNvGrpSpPr/>
          <p:nvPr/>
        </p:nvGrpSpPr>
        <p:grpSpPr>
          <a:xfrm>
            <a:off x="1900904" y="1685740"/>
            <a:ext cx="4769816" cy="943615"/>
            <a:chOff x="310895" y="1974857"/>
            <a:chExt cx="6106837" cy="130725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32435C4-F8DE-4FD4-9256-9D27586F37E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10895" y="1974857"/>
              <a:ext cx="1350608" cy="35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Century Gothic" panose="020B0502020202020204"/>
                </a:rPr>
                <a:t>1-2 Years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837DB9F-6874-4C31-8459-6F59D71C5BA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337429" y="2949272"/>
              <a:ext cx="1558172" cy="319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900" b="1" kern="0" dirty="0">
                  <a:solidFill>
                    <a:prstClr val="white"/>
                  </a:solidFill>
                  <a:latin typeface="Century Gothic" panose="020B0502020202020204"/>
                </a:rPr>
                <a:t>PhD Defense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73FECC4-D791-4F1C-835A-5F149DB16C5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388184" y="1974857"/>
              <a:ext cx="1287069" cy="35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Century Gothic" panose="020B0502020202020204"/>
                </a:rPr>
                <a:t>4 Years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DFF1ECE-0860-4C3B-83FA-58B5E8FFC9F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25081" y="2855090"/>
              <a:ext cx="1613273" cy="319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Century Gothic" panose="020B0502020202020204"/>
                </a:rPr>
                <a:t>Postdoctoral Fellow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462E97-01BF-4E74-B387-33D10FB54D37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1650184" y="2430528"/>
              <a:ext cx="1" cy="665240"/>
            </a:xfrm>
            <a:prstGeom prst="line">
              <a:avLst/>
            </a:prstGeom>
            <a:noFill/>
            <a:ln w="31750" cap="rnd" cmpd="sng" algn="ctr">
              <a:solidFill>
                <a:srgbClr val="A5C249"/>
              </a:solidFill>
              <a:prstDash val="solid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680C155-2E46-4479-8CAA-E7A5A4D84A7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10896" y="2770450"/>
              <a:ext cx="1350607" cy="511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Century Gothic" panose="020B0502020202020204"/>
                </a:rPr>
                <a:t>Graduate Student</a:t>
              </a:r>
            </a:p>
          </p:txBody>
        </p:sp>
        <p:sp>
          <p:nvSpPr>
            <p:cNvPr id="75" name="Arrow: Notched Right 5">
              <a:extLst>
                <a:ext uri="{FF2B5EF4-FFF2-40B4-BE49-F238E27FC236}">
                  <a16:creationId xmlns:a16="http://schemas.microsoft.com/office/drawing/2014/main" id="{48EAEE47-BC5A-46FB-ABEB-2F731848F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5706" y="2321182"/>
              <a:ext cx="4772026" cy="417654"/>
            </a:xfrm>
            <a:prstGeom prst="rect">
              <a:avLst/>
            </a:prstGeom>
            <a:pattFill prst="wdDnDiag">
              <a:fgClr>
                <a:srgbClr val="A5C249"/>
              </a:fgClr>
              <a:bgClr>
                <a:srgbClr val="8AA436"/>
              </a:bgClr>
            </a:patt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Century Gothic" panose="020B0502020202020204"/>
                </a:rPr>
                <a:t>K00</a:t>
              </a:r>
            </a:p>
          </p:txBody>
        </p:sp>
        <p:sp>
          <p:nvSpPr>
            <p:cNvPr id="76" name="Arrow: Notched Right 5">
              <a:extLst>
                <a:ext uri="{FF2B5EF4-FFF2-40B4-BE49-F238E27FC236}">
                  <a16:creationId xmlns:a16="http://schemas.microsoft.com/office/drawing/2014/main" id="{9766DAB8-DAAE-4630-8426-21CC6B8941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0896" y="2320311"/>
              <a:ext cx="1350607" cy="417654"/>
            </a:xfrm>
            <a:prstGeom prst="rect">
              <a:avLst/>
            </a:prstGeom>
            <a:pattFill prst="wdDnDiag">
              <a:fgClr>
                <a:srgbClr val="2674C8"/>
              </a:fgClr>
              <a:bgClr>
                <a:srgbClr val="0E6CC0"/>
              </a:bgClr>
            </a:patt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Century Gothic" panose="020B0502020202020204"/>
                </a:rPr>
                <a:t>F99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3FE7EE1-3C31-4819-A02A-B9C6D06475A0}"/>
              </a:ext>
            </a:extLst>
          </p:cNvPr>
          <p:cNvSpPr txBox="1"/>
          <p:nvPr/>
        </p:nvSpPr>
        <p:spPr>
          <a:xfrm>
            <a:off x="1677512" y="237924"/>
            <a:ext cx="8822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200" b="1" dirty="0">
                <a:solidFill>
                  <a:prstClr val="white"/>
                </a:solidFill>
                <a:latin typeface="Century Gothic" panose="020B0502020202020204"/>
              </a:rPr>
              <a:t>NIH Blueprint Diversity Specialized Predoctoral to Postdoctoral Advancement in Neuroscience Award (F99/K00)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9BF3DD-DF24-48C8-A707-A39476FA2D1B}"/>
              </a:ext>
            </a:extLst>
          </p:cNvPr>
          <p:cNvSpPr/>
          <p:nvPr/>
        </p:nvSpPr>
        <p:spPr>
          <a:xfrm>
            <a:off x="5684596" y="6460430"/>
            <a:ext cx="1410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400" dirty="0">
                <a:solidFill>
                  <a:prstClr val="white"/>
                </a:solidFill>
                <a:latin typeface="Century Gothic" panose="020B0502020202020204"/>
              </a:rPr>
              <a:t>RFA-NS-19-011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6DA3E6-BF9B-4854-8FAE-7B19ED664BE7}"/>
              </a:ext>
            </a:extLst>
          </p:cNvPr>
          <p:cNvSpPr txBox="1"/>
          <p:nvPr/>
        </p:nvSpPr>
        <p:spPr>
          <a:xfrm>
            <a:off x="1602125" y="1369377"/>
            <a:ext cx="962123" cy="327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91465">
              <a:defRPr/>
            </a:pPr>
            <a:r>
              <a:rPr lang="en-US" sz="1530" b="1" dirty="0">
                <a:solidFill>
                  <a:prstClr val="white"/>
                </a:solidFill>
                <a:latin typeface="Century Gothic" panose="020B0502020202020204"/>
              </a:rPr>
              <a:t>FORMAT</a:t>
            </a:r>
          </a:p>
        </p:txBody>
      </p:sp>
      <p:grpSp>
        <p:nvGrpSpPr>
          <p:cNvPr id="80" name="Group 79" descr="Graphic using December 2020 due date as example for timeline showing Letter of Intent due Nov. 13; Application Due date of Dec. 13; Scientific Review Feb/March; Council May/June; and Award Start in July.">
            <a:extLst>
              <a:ext uri="{FF2B5EF4-FFF2-40B4-BE49-F238E27FC236}">
                <a16:creationId xmlns:a16="http://schemas.microsoft.com/office/drawing/2014/main" id="{196D81FD-7178-4F71-AC38-1C210ADA2A34}"/>
              </a:ext>
            </a:extLst>
          </p:cNvPr>
          <p:cNvGrpSpPr/>
          <p:nvPr/>
        </p:nvGrpSpPr>
        <p:grpSpPr>
          <a:xfrm>
            <a:off x="1742007" y="2988240"/>
            <a:ext cx="5056308" cy="1293328"/>
            <a:chOff x="231240" y="4764828"/>
            <a:chExt cx="4617436" cy="1041503"/>
          </a:xfrm>
        </p:grpSpPr>
        <p:sp>
          <p:nvSpPr>
            <p:cNvPr id="81" name="Arrow: Notched Right 5">
              <a:extLst>
                <a:ext uri="{FF2B5EF4-FFF2-40B4-BE49-F238E27FC236}">
                  <a16:creationId xmlns:a16="http://schemas.microsoft.com/office/drawing/2014/main" id="{A248A03E-F807-49AA-B997-BD57414C68AE}"/>
                </a:ext>
              </a:extLst>
            </p:cNvPr>
            <p:cNvSpPr/>
            <p:nvPr/>
          </p:nvSpPr>
          <p:spPr>
            <a:xfrm>
              <a:off x="391971" y="5086479"/>
              <a:ext cx="4313379" cy="218414"/>
            </a:xfrm>
            <a:custGeom>
              <a:avLst/>
              <a:gdLst>
                <a:gd name="connsiteX0" fmla="*/ 0 w 8522208"/>
                <a:gd name="connsiteY0" fmla="*/ 111824 h 447294"/>
                <a:gd name="connsiteX1" fmla="*/ 8298561 w 8522208"/>
                <a:gd name="connsiteY1" fmla="*/ 111824 h 447294"/>
                <a:gd name="connsiteX2" fmla="*/ 8298561 w 8522208"/>
                <a:gd name="connsiteY2" fmla="*/ 0 h 447294"/>
                <a:gd name="connsiteX3" fmla="*/ 8522208 w 8522208"/>
                <a:gd name="connsiteY3" fmla="*/ 223647 h 447294"/>
                <a:gd name="connsiteX4" fmla="*/ 8298561 w 8522208"/>
                <a:gd name="connsiteY4" fmla="*/ 447294 h 447294"/>
                <a:gd name="connsiteX5" fmla="*/ 8298561 w 8522208"/>
                <a:gd name="connsiteY5" fmla="*/ 335471 h 447294"/>
                <a:gd name="connsiteX6" fmla="*/ 0 w 8522208"/>
                <a:gd name="connsiteY6" fmla="*/ 335471 h 447294"/>
                <a:gd name="connsiteX7" fmla="*/ 111824 w 8522208"/>
                <a:gd name="connsiteY7" fmla="*/ 223647 h 447294"/>
                <a:gd name="connsiteX8" fmla="*/ 0 w 8522208"/>
                <a:gd name="connsiteY8" fmla="*/ 111824 h 447294"/>
                <a:gd name="connsiteX0" fmla="*/ 0 w 8522208"/>
                <a:gd name="connsiteY0" fmla="*/ 0 h 335470"/>
                <a:gd name="connsiteX1" fmla="*/ 8298561 w 8522208"/>
                <a:gd name="connsiteY1" fmla="*/ 0 h 335470"/>
                <a:gd name="connsiteX2" fmla="*/ 8522208 w 8522208"/>
                <a:gd name="connsiteY2" fmla="*/ 111823 h 335470"/>
                <a:gd name="connsiteX3" fmla="*/ 8298561 w 8522208"/>
                <a:gd name="connsiteY3" fmla="*/ 335470 h 335470"/>
                <a:gd name="connsiteX4" fmla="*/ 8298561 w 8522208"/>
                <a:gd name="connsiteY4" fmla="*/ 223647 h 335470"/>
                <a:gd name="connsiteX5" fmla="*/ 0 w 8522208"/>
                <a:gd name="connsiteY5" fmla="*/ 223647 h 335470"/>
                <a:gd name="connsiteX6" fmla="*/ 111824 w 8522208"/>
                <a:gd name="connsiteY6" fmla="*/ 111823 h 335470"/>
                <a:gd name="connsiteX7" fmla="*/ 0 w 8522208"/>
                <a:gd name="connsiteY7" fmla="*/ 0 h 335470"/>
                <a:gd name="connsiteX0" fmla="*/ 0 w 8522208"/>
                <a:gd name="connsiteY0" fmla="*/ 0 h 223647"/>
                <a:gd name="connsiteX1" fmla="*/ 8298561 w 8522208"/>
                <a:gd name="connsiteY1" fmla="*/ 0 h 223647"/>
                <a:gd name="connsiteX2" fmla="*/ 8522208 w 8522208"/>
                <a:gd name="connsiteY2" fmla="*/ 111823 h 223647"/>
                <a:gd name="connsiteX3" fmla="*/ 8298561 w 8522208"/>
                <a:gd name="connsiteY3" fmla="*/ 223647 h 223647"/>
                <a:gd name="connsiteX4" fmla="*/ 0 w 8522208"/>
                <a:gd name="connsiteY4" fmla="*/ 223647 h 223647"/>
                <a:gd name="connsiteX5" fmla="*/ 111824 w 8522208"/>
                <a:gd name="connsiteY5" fmla="*/ 111823 h 223647"/>
                <a:gd name="connsiteX6" fmla="*/ 0 w 8522208"/>
                <a:gd name="connsiteY6" fmla="*/ 0 h 22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2208" h="223647">
                  <a:moveTo>
                    <a:pt x="0" y="0"/>
                  </a:moveTo>
                  <a:lnTo>
                    <a:pt x="8298561" y="0"/>
                  </a:lnTo>
                  <a:lnTo>
                    <a:pt x="8522208" y="111823"/>
                  </a:lnTo>
                  <a:lnTo>
                    <a:pt x="8298561" y="223647"/>
                  </a:lnTo>
                  <a:lnTo>
                    <a:pt x="0" y="223647"/>
                  </a:lnTo>
                  <a:lnTo>
                    <a:pt x="111824" y="111823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rgbClr val="8AA436"/>
              </a:fgClr>
              <a:bgClr>
                <a:srgbClr val="A5C249"/>
              </a:bgClr>
            </a:patt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1050" kern="0" dirty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1958176-7252-418D-8FD1-B14259BFE9AD}"/>
                </a:ext>
              </a:extLst>
            </p:cNvPr>
            <p:cNvCxnSpPr>
              <a:cxnSpLocks/>
            </p:cNvCxnSpPr>
            <p:nvPr/>
          </p:nvCxnSpPr>
          <p:spPr>
            <a:xfrm>
              <a:off x="610967" y="5042835"/>
              <a:ext cx="0" cy="305702"/>
            </a:xfrm>
            <a:prstGeom prst="line">
              <a:avLst/>
            </a:prstGeom>
            <a:noFill/>
            <a:ln w="31750" cap="rnd" cmpd="sng" algn="ctr">
              <a:solidFill>
                <a:srgbClr val="2474C8"/>
              </a:solidFill>
              <a:prstDash val="solid"/>
            </a:ln>
            <a:effectLst/>
          </p:spPr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C38731F-51B6-48ED-98EE-8E0FE8D2EE98}"/>
                </a:ext>
              </a:extLst>
            </p:cNvPr>
            <p:cNvSpPr txBox="1"/>
            <p:nvPr/>
          </p:nvSpPr>
          <p:spPr>
            <a:xfrm>
              <a:off x="231240" y="4821177"/>
              <a:ext cx="649294" cy="204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Century Gothic" panose="020B0502020202020204"/>
                </a:rPr>
                <a:t>Nov. 13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39E3971-692B-4021-AB17-91171389914E}"/>
                </a:ext>
              </a:extLst>
            </p:cNvPr>
            <p:cNvSpPr txBox="1"/>
            <p:nvPr/>
          </p:nvSpPr>
          <p:spPr>
            <a:xfrm>
              <a:off x="502569" y="5397380"/>
              <a:ext cx="712097" cy="408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Century Gothic" panose="020B0502020202020204"/>
                </a:rPr>
                <a:t>Letter </a:t>
              </a:r>
            </a:p>
            <a:p>
              <a:pPr defTabSz="457200"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Century Gothic" panose="020B0502020202020204"/>
                </a:rPr>
                <a:t>of Intent </a:t>
              </a:r>
            </a:p>
            <a:p>
              <a:pPr defTabSz="457200"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Century Gothic" panose="020B0502020202020204"/>
                </a:rPr>
                <a:t>Due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470308C-EB60-4C14-84A5-9454FD17E5E8}"/>
                </a:ext>
              </a:extLst>
            </p:cNvPr>
            <p:cNvCxnSpPr>
              <a:cxnSpLocks/>
            </p:cNvCxnSpPr>
            <p:nvPr/>
          </p:nvCxnSpPr>
          <p:spPr>
            <a:xfrm>
              <a:off x="1120394" y="5042835"/>
              <a:ext cx="0" cy="305702"/>
            </a:xfrm>
            <a:prstGeom prst="line">
              <a:avLst/>
            </a:prstGeom>
            <a:noFill/>
            <a:ln w="31750" cap="rnd" cmpd="sng" algn="ctr">
              <a:solidFill>
                <a:srgbClr val="2474C8"/>
              </a:solidFill>
              <a:prstDash val="solid"/>
            </a:ln>
            <a:effectLst/>
          </p:spPr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43FCC89-DA8F-4DE1-B61E-BB21EE34C478}"/>
                </a:ext>
              </a:extLst>
            </p:cNvPr>
            <p:cNvSpPr txBox="1"/>
            <p:nvPr/>
          </p:nvSpPr>
          <p:spPr>
            <a:xfrm>
              <a:off x="858017" y="4817110"/>
              <a:ext cx="647262" cy="204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Century Gothic" panose="020B0502020202020204"/>
                </a:rPr>
                <a:t>Dec. 13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A57E118-D394-420A-BCCF-BC5B446683D7}"/>
                </a:ext>
              </a:extLst>
            </p:cNvPr>
            <p:cNvSpPr txBox="1"/>
            <p:nvPr/>
          </p:nvSpPr>
          <p:spPr>
            <a:xfrm>
              <a:off x="1011996" y="5397380"/>
              <a:ext cx="894941" cy="29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Century Gothic" panose="020B0502020202020204"/>
                </a:rPr>
                <a:t>Application Due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413067-D14B-45F6-9732-67456AEF8DF9}"/>
                </a:ext>
              </a:extLst>
            </p:cNvPr>
            <p:cNvCxnSpPr>
              <a:cxnSpLocks/>
            </p:cNvCxnSpPr>
            <p:nvPr/>
          </p:nvCxnSpPr>
          <p:spPr>
            <a:xfrm>
              <a:off x="2219775" y="5042835"/>
              <a:ext cx="0" cy="305702"/>
            </a:xfrm>
            <a:prstGeom prst="line">
              <a:avLst/>
            </a:prstGeom>
            <a:noFill/>
            <a:ln w="31750" cap="rnd" cmpd="sng" algn="ctr">
              <a:solidFill>
                <a:srgbClr val="2474C8"/>
              </a:solidFill>
              <a:prstDash val="solid"/>
            </a:ln>
            <a:effectLst/>
          </p:spPr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78369B1-7377-45E7-9E9A-B671CBDF3261}"/>
                </a:ext>
              </a:extLst>
            </p:cNvPr>
            <p:cNvSpPr txBox="1"/>
            <p:nvPr/>
          </p:nvSpPr>
          <p:spPr>
            <a:xfrm>
              <a:off x="1804997" y="4784354"/>
              <a:ext cx="851281" cy="204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Century Gothic" panose="020B0502020202020204"/>
                </a:rPr>
                <a:t>Feb/March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4B64814-FE14-425B-AAE4-E65252ADA37A}"/>
                </a:ext>
              </a:extLst>
            </p:cNvPr>
            <p:cNvSpPr txBox="1"/>
            <p:nvPr/>
          </p:nvSpPr>
          <p:spPr>
            <a:xfrm>
              <a:off x="2111377" y="5397380"/>
              <a:ext cx="712097" cy="29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Century Gothic" panose="020B0502020202020204"/>
                </a:rPr>
                <a:t>Scientific Review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2AA4D83-B529-4457-8182-4AC02AAB1EC4}"/>
                </a:ext>
              </a:extLst>
            </p:cNvPr>
            <p:cNvCxnSpPr>
              <a:cxnSpLocks/>
            </p:cNvCxnSpPr>
            <p:nvPr/>
          </p:nvCxnSpPr>
          <p:spPr>
            <a:xfrm>
              <a:off x="3090298" y="5042835"/>
              <a:ext cx="0" cy="305702"/>
            </a:xfrm>
            <a:prstGeom prst="line">
              <a:avLst/>
            </a:prstGeom>
            <a:noFill/>
            <a:ln w="31750" cap="rnd" cmpd="sng" algn="ctr">
              <a:solidFill>
                <a:srgbClr val="2474C8"/>
              </a:solidFill>
              <a:prstDash val="solid"/>
            </a:ln>
            <a:effectLst/>
          </p:spPr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28F689E-6435-44A5-8389-76548EF43CD2}"/>
                </a:ext>
              </a:extLst>
            </p:cNvPr>
            <p:cNvSpPr txBox="1"/>
            <p:nvPr/>
          </p:nvSpPr>
          <p:spPr>
            <a:xfrm>
              <a:off x="2701497" y="4821177"/>
              <a:ext cx="851280" cy="204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Century Gothic" panose="020B0502020202020204"/>
                </a:rPr>
                <a:t>May/June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FAB661F-16FF-4874-AFAA-8365B0E8532C}"/>
                </a:ext>
              </a:extLst>
            </p:cNvPr>
            <p:cNvSpPr txBox="1"/>
            <p:nvPr/>
          </p:nvSpPr>
          <p:spPr>
            <a:xfrm>
              <a:off x="2981900" y="5397380"/>
              <a:ext cx="712097" cy="185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Century Gothic" panose="020B0502020202020204"/>
                </a:rPr>
                <a:t>Council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E658CE7-A0B7-4FD9-A934-93EA6175EBD8}"/>
                </a:ext>
              </a:extLst>
            </p:cNvPr>
            <p:cNvCxnSpPr>
              <a:cxnSpLocks/>
            </p:cNvCxnSpPr>
            <p:nvPr/>
          </p:nvCxnSpPr>
          <p:spPr>
            <a:xfrm>
              <a:off x="4235453" y="5042835"/>
              <a:ext cx="0" cy="305702"/>
            </a:xfrm>
            <a:prstGeom prst="line">
              <a:avLst/>
            </a:prstGeom>
            <a:noFill/>
            <a:ln w="31750" cap="rnd" cmpd="sng" algn="ctr">
              <a:solidFill>
                <a:srgbClr val="2474C8"/>
              </a:solidFill>
              <a:prstDash val="solid"/>
            </a:ln>
            <a:effectLst/>
          </p:spPr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C22A026-FC9B-46B5-9EC0-8147DE3A7D76}"/>
                </a:ext>
              </a:extLst>
            </p:cNvPr>
            <p:cNvSpPr txBox="1"/>
            <p:nvPr/>
          </p:nvSpPr>
          <p:spPr>
            <a:xfrm>
              <a:off x="4001367" y="4764828"/>
              <a:ext cx="478128" cy="204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Century Gothic" panose="020B0502020202020204"/>
                </a:rPr>
                <a:t>July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FB33B21-4E6A-4A53-9C81-9753731D6ABF}"/>
                </a:ext>
              </a:extLst>
            </p:cNvPr>
            <p:cNvSpPr txBox="1"/>
            <p:nvPr/>
          </p:nvSpPr>
          <p:spPr>
            <a:xfrm>
              <a:off x="4136579" y="5397380"/>
              <a:ext cx="712097" cy="297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US" sz="900" kern="0" dirty="0">
                  <a:solidFill>
                    <a:prstClr val="white"/>
                  </a:solidFill>
                  <a:latin typeface="Century Gothic" panose="020B0502020202020204"/>
                </a:rPr>
                <a:t>Award Start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E31DC46B-9A8F-4135-81C9-C160AD8888BD}"/>
              </a:ext>
            </a:extLst>
          </p:cNvPr>
          <p:cNvSpPr txBox="1"/>
          <p:nvPr/>
        </p:nvSpPr>
        <p:spPr>
          <a:xfrm>
            <a:off x="1625284" y="2691321"/>
            <a:ext cx="3908605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1465">
              <a:defRPr/>
            </a:pPr>
            <a:r>
              <a:rPr lang="en-US" sz="1530" b="1" dirty="0">
                <a:solidFill>
                  <a:prstClr val="white"/>
                </a:solidFill>
                <a:latin typeface="Century Gothic" panose="020B0502020202020204"/>
              </a:rPr>
              <a:t>TIMELINE for December 2020</a:t>
            </a:r>
          </a:p>
        </p:txBody>
      </p:sp>
      <p:grpSp>
        <p:nvGrpSpPr>
          <p:cNvPr id="4" name="Group 3" descr="Graphic showing intent of program including: PhD students with 1-2 years left in a research doctoral degree program; encourages candidates from diverse backgrounds; performing neuroscience research within the BRAIN or Blueprint missions;  at US domestic institutions; and are US citizens or permanent residents by time of award.">
            <a:extLst>
              <a:ext uri="{FF2B5EF4-FFF2-40B4-BE49-F238E27FC236}">
                <a16:creationId xmlns:a16="http://schemas.microsoft.com/office/drawing/2014/main" id="{7DA679F9-C676-4152-9B7B-75C0BD18A551}"/>
              </a:ext>
            </a:extLst>
          </p:cNvPr>
          <p:cNvGrpSpPr/>
          <p:nvPr/>
        </p:nvGrpSpPr>
        <p:grpSpPr>
          <a:xfrm>
            <a:off x="7126439" y="1369377"/>
            <a:ext cx="3558326" cy="4718442"/>
            <a:chOff x="7126439" y="1369377"/>
            <a:chExt cx="3558326" cy="4718442"/>
          </a:xfrm>
        </p:grpSpPr>
        <p:grpSp>
          <p:nvGrpSpPr>
            <p:cNvPr id="98" name="Group 97" descr="PhD students with 1-2 years left in a research doc">
              <a:extLst>
                <a:ext uri="{FF2B5EF4-FFF2-40B4-BE49-F238E27FC236}">
                  <a16:creationId xmlns:a16="http://schemas.microsoft.com/office/drawing/2014/main" id="{53CC98A6-33AA-466D-861D-AB77CCBDC5C1}"/>
                </a:ext>
              </a:extLst>
            </p:cNvPr>
            <p:cNvGrpSpPr/>
            <p:nvPr/>
          </p:nvGrpSpPr>
          <p:grpSpPr>
            <a:xfrm>
              <a:off x="7351860" y="1824258"/>
              <a:ext cx="3332905" cy="441870"/>
              <a:chOff x="5684983" y="538936"/>
              <a:chExt cx="3332905" cy="441870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12FAFA8D-8824-48E9-A750-22AC7CD04483}"/>
                  </a:ext>
                </a:extLst>
              </p:cNvPr>
              <p:cNvSpPr/>
              <p:nvPr/>
            </p:nvSpPr>
            <p:spPr>
              <a:xfrm>
                <a:off x="6165014" y="542224"/>
                <a:ext cx="2852874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US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/>
                  </a:rPr>
                  <a:t>PhD students with 1-2 years left</a:t>
                </a:r>
              </a:p>
              <a:p>
                <a:pPr defTabSz="457200">
                  <a:defRPr/>
                </a:pPr>
                <a:r>
                  <a:rPr lang="en-US" sz="10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/>
                  </a:rPr>
                  <a:t>in a research doctoral degree program;</a:t>
                </a:r>
              </a:p>
            </p:txBody>
          </p:sp>
          <p:pic>
            <p:nvPicPr>
              <p:cNvPr id="100" name="Picture 2" descr="Graduation Cap on Twitter Twemoji 2.3">
                <a:extLst>
                  <a:ext uri="{FF2B5EF4-FFF2-40B4-BE49-F238E27FC236}">
                    <a16:creationId xmlns:a16="http://schemas.microsoft.com/office/drawing/2014/main" id="{BBFE4561-855B-4254-AB5D-AD310080B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4983" y="538936"/>
                <a:ext cx="429768" cy="429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3113038-0A85-42DF-A30D-6685040EC451}"/>
                </a:ext>
              </a:extLst>
            </p:cNvPr>
            <p:cNvGrpSpPr/>
            <p:nvPr/>
          </p:nvGrpSpPr>
          <p:grpSpPr>
            <a:xfrm>
              <a:off x="7339862" y="4391618"/>
              <a:ext cx="3317503" cy="441298"/>
              <a:chOff x="5672985" y="2689874"/>
              <a:chExt cx="3317503" cy="441298"/>
            </a:xfrm>
          </p:grpSpPr>
          <p:pic>
            <p:nvPicPr>
              <p:cNvPr id="102" name="Graphic 101">
                <a:extLst>
                  <a:ext uri="{FF2B5EF4-FFF2-40B4-BE49-F238E27FC236}">
                    <a16:creationId xmlns:a16="http://schemas.microsoft.com/office/drawing/2014/main" id="{3656A20B-FDDA-4A67-A522-DEE832F7D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672985" y="2689874"/>
                <a:ext cx="453765" cy="428625"/>
              </a:xfrm>
              <a:prstGeom prst="rect">
                <a:avLst/>
              </a:prstGeom>
            </p:spPr>
          </p:pic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4C924D7-93A4-43C4-9672-E43BAFC37692}"/>
                  </a:ext>
                </a:extLst>
              </p:cNvPr>
              <p:cNvSpPr/>
              <p:nvPr/>
            </p:nvSpPr>
            <p:spPr>
              <a:xfrm>
                <a:off x="6165014" y="2692590"/>
                <a:ext cx="2825474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US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/>
                  </a:rPr>
                  <a:t>Performing neuroscience research</a:t>
                </a:r>
              </a:p>
              <a:p>
                <a:pPr defTabSz="457200">
                  <a:defRPr/>
                </a:pPr>
                <a:r>
                  <a:rPr lang="en-US" sz="10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/>
                  </a:rPr>
                  <a:t>within the BRAIN or Blueprint missions;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7501992-354B-4AA2-8021-01BDD96E87C3}"/>
                </a:ext>
              </a:extLst>
            </p:cNvPr>
            <p:cNvGrpSpPr/>
            <p:nvPr/>
          </p:nvGrpSpPr>
          <p:grpSpPr>
            <a:xfrm>
              <a:off x="7351860" y="5018498"/>
              <a:ext cx="3332905" cy="441870"/>
              <a:chOff x="5684983" y="3374780"/>
              <a:chExt cx="3332905" cy="441870"/>
            </a:xfrm>
          </p:grpSpPr>
          <p:pic>
            <p:nvPicPr>
              <p:cNvPr id="105" name="Picture 4" descr="School on Twitter Twemoji 2.3">
                <a:extLst>
                  <a:ext uri="{FF2B5EF4-FFF2-40B4-BE49-F238E27FC236}">
                    <a16:creationId xmlns:a16="http://schemas.microsoft.com/office/drawing/2014/main" id="{1F2AE229-DD36-4098-AF82-37F613C9A2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4983" y="3374780"/>
                <a:ext cx="429768" cy="429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579AEB3-9034-4209-9C47-BB7E0C69A2EF}"/>
                  </a:ext>
                </a:extLst>
              </p:cNvPr>
              <p:cNvSpPr/>
              <p:nvPr/>
            </p:nvSpPr>
            <p:spPr>
              <a:xfrm>
                <a:off x="6165014" y="3378068"/>
                <a:ext cx="2852874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US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/>
                  </a:rPr>
                  <a:t>At a U.S. domestic institution;</a:t>
                </a:r>
                <a:br>
                  <a:rPr lang="en-US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/>
                  </a:rPr>
                </a:br>
                <a:r>
                  <a:rPr lang="en-US" sz="10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/>
                  </a:rPr>
                  <a:t>and are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9730B9D-018A-487F-8C80-93FB1DAFC986}"/>
                </a:ext>
              </a:extLst>
            </p:cNvPr>
            <p:cNvGrpSpPr/>
            <p:nvPr/>
          </p:nvGrpSpPr>
          <p:grpSpPr>
            <a:xfrm>
              <a:off x="7351860" y="2451711"/>
              <a:ext cx="3305505" cy="1915909"/>
              <a:chOff x="5684983" y="1137467"/>
              <a:chExt cx="3305505" cy="1915909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17C3DF1-0DA5-4C8B-A5F4-4D1481FB069F}"/>
                  </a:ext>
                </a:extLst>
              </p:cNvPr>
              <p:cNvSpPr/>
              <p:nvPr/>
            </p:nvSpPr>
            <p:spPr>
              <a:xfrm>
                <a:off x="6165014" y="1137467"/>
                <a:ext cx="2825474" cy="1915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US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/>
                  </a:rPr>
                  <a:t>From diverse backgrounds, including:</a:t>
                </a:r>
              </a:p>
              <a:p>
                <a:pPr defTabSz="457200">
                  <a:defRPr/>
                </a:pPr>
                <a:r>
                  <a:rPr lang="en-US" sz="10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/>
                  </a:rPr>
                  <a:t>- Individuals from nationally underrepresented racial and ethnic groups (African Americans, Hispanic/Latinx, American Indians, Alaska Natives, Native Hawaiians, and other Pacific Islanders), and</a:t>
                </a:r>
              </a:p>
              <a:p>
                <a:pPr defTabSz="457200">
                  <a:defRPr/>
                </a:pPr>
                <a:r>
                  <a:rPr lang="en-US" sz="10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/>
                  </a:rPr>
                  <a:t>- Individuals with disabilities </a:t>
                </a:r>
              </a:p>
              <a:p>
                <a:pPr defTabSz="457200">
                  <a:defRPr/>
                </a:pPr>
                <a:r>
                  <a:rPr lang="en-US" sz="10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/>
                  </a:rPr>
                  <a:t>- Individuals from disadvantaged background;</a:t>
                </a:r>
              </a:p>
            </p:txBody>
          </p:sp>
          <p:pic>
            <p:nvPicPr>
              <p:cNvPr id="109" name="Picture 14" descr="Busts in Silhouette on Twitter Twemoji 2.3">
                <a:extLst>
                  <a:ext uri="{FF2B5EF4-FFF2-40B4-BE49-F238E27FC236}">
                    <a16:creationId xmlns:a16="http://schemas.microsoft.com/office/drawing/2014/main" id="{6197A9B8-D057-43BF-AC60-8ADB51170A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4983" y="1187242"/>
                <a:ext cx="429768" cy="429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A5FE33F-72E6-4235-960F-F925C91DEDD0}"/>
                </a:ext>
              </a:extLst>
            </p:cNvPr>
            <p:cNvGrpSpPr/>
            <p:nvPr/>
          </p:nvGrpSpPr>
          <p:grpSpPr>
            <a:xfrm>
              <a:off x="7351858" y="5645949"/>
              <a:ext cx="3332906" cy="441870"/>
              <a:chOff x="5684983" y="3935439"/>
              <a:chExt cx="3332906" cy="441870"/>
            </a:xfrm>
          </p:grpSpPr>
          <p:pic>
            <p:nvPicPr>
              <p:cNvPr id="111" name="Picture 16" descr="United States on Twitter Twemoji 2.3">
                <a:extLst>
                  <a:ext uri="{FF2B5EF4-FFF2-40B4-BE49-F238E27FC236}">
                    <a16:creationId xmlns:a16="http://schemas.microsoft.com/office/drawing/2014/main" id="{FD12B199-7B26-4801-8F8B-315AB30FA3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4983" y="3935439"/>
                <a:ext cx="429768" cy="429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30A0F2A-E3CA-4129-9E98-2F17991D1704}"/>
                  </a:ext>
                </a:extLst>
              </p:cNvPr>
              <p:cNvSpPr/>
              <p:nvPr/>
            </p:nvSpPr>
            <p:spPr>
              <a:xfrm>
                <a:off x="6165015" y="3938727"/>
                <a:ext cx="2852874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US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/>
                  </a:rPr>
                  <a:t>U.S. citizens or permanent residents</a:t>
                </a:r>
              </a:p>
              <a:p>
                <a:pPr defTabSz="457200">
                  <a:defRPr/>
                </a:pPr>
                <a:r>
                  <a:rPr lang="en-US" sz="105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/>
                  </a:rPr>
                  <a:t>by time of award</a:t>
                </a: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BAAF28C-7A78-4FB4-8149-6F421EB1BFFE}"/>
                </a:ext>
              </a:extLst>
            </p:cNvPr>
            <p:cNvSpPr txBox="1"/>
            <p:nvPr/>
          </p:nvSpPr>
          <p:spPr>
            <a:xfrm>
              <a:off x="7126439" y="1369377"/>
              <a:ext cx="1521570" cy="3277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91465">
                <a:defRPr/>
              </a:pPr>
              <a:r>
                <a:rPr lang="en-US" sz="1530" b="1" dirty="0">
                  <a:solidFill>
                    <a:prstClr val="white"/>
                  </a:solidFill>
                  <a:latin typeface="Century Gothic" panose="020B0502020202020204"/>
                </a:rPr>
                <a:t>INTENDED FOR</a:t>
              </a:r>
            </a:p>
          </p:txBody>
        </p:sp>
      </p:grpSp>
      <p:sp>
        <p:nvSpPr>
          <p:cNvPr id="114" name="Content Placeholder 13">
            <a:extLst>
              <a:ext uri="{FF2B5EF4-FFF2-40B4-BE49-F238E27FC236}">
                <a16:creationId xmlns:a16="http://schemas.microsoft.com/office/drawing/2014/main" id="{0414D716-4B99-4F60-A806-0FA381D506CC}"/>
              </a:ext>
            </a:extLst>
          </p:cNvPr>
          <p:cNvSpPr txBox="1">
            <a:spLocks/>
          </p:cNvSpPr>
          <p:nvPr/>
        </p:nvSpPr>
        <p:spPr>
          <a:xfrm>
            <a:off x="1635760" y="5308997"/>
            <a:ext cx="6609789" cy="70220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3" rtlCol="0" anchor="t">
            <a:noAutofit/>
          </a:bodyPr>
          <a:lstStyle>
            <a:lvl1pPr marL="0" indent="0" algn="l" defTabSz="304815" rtl="0" eaLnBrk="1" latinLnBrk="0" hangingPunct="1"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15" indent="0" algn="l" defTabSz="304815" rtl="0" eaLnBrk="1" latinLnBrk="0" hangingPunct="1"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30" indent="0" algn="l" defTabSz="304815" rtl="0" eaLnBrk="1" latinLnBrk="0" hangingPunct="1"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Wingdings 2" charset="2"/>
              <a:buNone/>
              <a:defRPr sz="106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46" indent="0" algn="l" defTabSz="304815" rtl="0" eaLnBrk="1" latinLnBrk="0" hangingPunct="1"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Wingdings 2" charset="2"/>
              <a:buNone/>
              <a:defRPr sz="9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61" indent="0" algn="l" defTabSz="304815" rtl="0" eaLnBrk="1" latinLnBrk="0" hangingPunct="1"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Wingdings 2" charset="2"/>
              <a:buNone/>
              <a:defRPr sz="9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524076" indent="0" algn="l" defTabSz="304815" rtl="0" eaLnBrk="1" latinLnBrk="0" hangingPunct="1"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Wingdings 2" charset="2"/>
              <a:buNone/>
              <a:defRPr sz="9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28891" indent="0" algn="l" defTabSz="304815" rtl="0" eaLnBrk="1" latinLnBrk="0" hangingPunct="1"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Wingdings 2" charset="2"/>
              <a:buNone/>
              <a:defRPr sz="9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33708" indent="0" algn="l" defTabSz="304815" rtl="0" eaLnBrk="1" latinLnBrk="0" hangingPunct="1"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Wingdings 2" charset="2"/>
              <a:buNone/>
              <a:defRPr sz="9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38523" indent="0" algn="l" defTabSz="304815" rtl="0" eaLnBrk="1" latinLnBrk="0" hangingPunct="1"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Font typeface="Wingdings 2" charset="2"/>
              <a:buNone/>
              <a:defRPr sz="9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A5C249"/>
              </a:buClr>
              <a:buFont typeface="Century Gothic" panose="020B0502020202020204" pitchFamily="34" charset="0"/>
              <a:buChar char="●"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NEI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5C249"/>
              </a:buClr>
              <a:buFont typeface="Century Gothic" panose="020B0502020202020204" pitchFamily="34" charset="0"/>
              <a:buChar char="●"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NIA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5C249"/>
              </a:buClr>
              <a:buFont typeface="Century Gothic" panose="020B0502020202020204" pitchFamily="34" charset="0"/>
              <a:buChar char="●"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NIAAA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5C249"/>
              </a:buClr>
              <a:buFont typeface="Century Gothic" panose="020B0502020202020204" pitchFamily="34" charset="0"/>
              <a:buChar char="●"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NIBIB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5C249"/>
              </a:buClr>
              <a:buFont typeface="Century Gothic" panose="020B0502020202020204" pitchFamily="34" charset="0"/>
              <a:buChar char="●"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NICHD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5C249"/>
              </a:buClr>
              <a:buFont typeface="Century Gothic" panose="020B0502020202020204" pitchFamily="34" charset="0"/>
              <a:buChar char="●"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NIDCR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5C249"/>
              </a:buClr>
              <a:buFont typeface="Century Gothic" panose="020B0502020202020204" pitchFamily="34" charset="0"/>
              <a:buChar char="●"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NIDA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5C249"/>
              </a:buClr>
              <a:buFont typeface="Century Gothic" panose="020B0502020202020204" pitchFamily="34" charset="0"/>
              <a:buChar char="●"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NIEHS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5C249"/>
              </a:buClr>
              <a:buFont typeface="Century Gothic" panose="020B0502020202020204" pitchFamily="34" charset="0"/>
              <a:buChar char="●"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NIMH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5C249"/>
              </a:buClr>
              <a:buFont typeface="Century Gothic" panose="020B0502020202020204" pitchFamily="34" charset="0"/>
              <a:buChar char="●"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NINDS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5C249"/>
              </a:buClr>
              <a:buFont typeface="Century Gothic" panose="020B0502020202020204" pitchFamily="34" charset="0"/>
              <a:buChar char="●"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NINR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5C249"/>
              </a:buClr>
              <a:buFont typeface="Century Gothic" panose="020B0502020202020204" pitchFamily="34" charset="0"/>
              <a:buChar char="●"/>
              <a:defRPr/>
            </a:pP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NCCIH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5C249"/>
              </a:buClr>
              <a:defRPr/>
            </a:pPr>
            <a:endParaRPr lang="en-US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3FE573F-E2C8-43CB-B0F3-BDC8B9EC9BEB}"/>
              </a:ext>
            </a:extLst>
          </p:cNvPr>
          <p:cNvSpPr txBox="1"/>
          <p:nvPr/>
        </p:nvSpPr>
        <p:spPr>
          <a:xfrm>
            <a:off x="1577176" y="5072505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91465">
              <a:defRPr/>
            </a:pPr>
            <a:r>
              <a:rPr lang="en-US" sz="1200" b="1" dirty="0">
                <a:solidFill>
                  <a:prstClr val="white"/>
                </a:solidFill>
                <a:latin typeface="Century Gothic" panose="020B0502020202020204"/>
              </a:rPr>
              <a:t>PARTICIPATING INSTITUTES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13C07120-350F-4E19-97F5-BE9BED1B8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6337300"/>
            <a:ext cx="2857500" cy="44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08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445FD5-26DC-49BD-BD96-FFD97226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NIGMS Maximizing Investigators’ Research Award (R35)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1AC8E-6044-44C2-81BB-1D9C8C09C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707" y="2038033"/>
            <a:ext cx="8153239" cy="46469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An NIGMS MIRA for early stage investigators (ESI; within 10 years of Ph.D.), and is intended to provide support for the program of research in an ESI’s laboratory that falls within the mission of NIGMS.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A single NIGMS grant per PI to support the NIGMS-related research in an investigator’s lab – increases stability and flexibility of research program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Encourage eligible applicants to </a:t>
            </a:r>
            <a:r>
              <a:rPr lang="en-US" sz="2000" b="1" dirty="0"/>
              <a:t>apply earlier </a:t>
            </a:r>
            <a:r>
              <a:rPr lang="en-US" sz="2000" dirty="0"/>
              <a:t>in their independent research career; enhance applicants’ ability to </a:t>
            </a:r>
            <a:r>
              <a:rPr lang="en-US" sz="2000" b="1" dirty="0"/>
              <a:t>move into research areas</a:t>
            </a:r>
            <a:r>
              <a:rPr lang="en-US" sz="2000" dirty="0"/>
              <a:t> that are distinct from those of their postdoctoral mentors; and emphasize that </a:t>
            </a:r>
            <a:r>
              <a:rPr lang="en-US" sz="2000" b="1" dirty="0"/>
              <a:t>preliminary data are neither required nor expected</a:t>
            </a:r>
            <a:r>
              <a:rPr lang="en-US" sz="2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E010D6-E143-BD46-B8E5-8E14C37A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3" t="73744" r="-1"/>
          <a:stretch/>
        </p:blipFill>
        <p:spPr>
          <a:xfrm>
            <a:off x="8834281" y="1803092"/>
            <a:ext cx="2825012" cy="2751229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9F371-85DB-4CA3-B1AB-055DBD78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IDeA SW Regional Meeting 2019</a:t>
            </a: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3708C-D61B-4A5D-82AE-072FBDE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72CBA-1F15-4F34-9466-2A2663F0CC3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064C4FB-0A75-4312-8915-F5B218BD67BB}"/>
              </a:ext>
            </a:extLst>
          </p:cNvPr>
          <p:cNvSpPr txBox="1">
            <a:spLocks/>
          </p:cNvSpPr>
          <p:nvPr/>
        </p:nvSpPr>
        <p:spPr>
          <a:xfrm>
            <a:off x="9341959" y="5025066"/>
            <a:ext cx="2011841" cy="54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hlinkClick r:id="rId4"/>
              </a:rPr>
              <a:t>MIRA Website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136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CB3DC1A-27E0-8847-A4DC-F4E5313ED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4748" y="5980751"/>
            <a:ext cx="4187252" cy="857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3AEEBA-6035-DA47-B9A0-1F0A987C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7" y="310409"/>
            <a:ext cx="10972800" cy="914757"/>
          </a:xfrm>
        </p:spPr>
        <p:txBody>
          <a:bodyPr>
            <a:normAutofit/>
          </a:bodyPr>
          <a:lstStyle/>
          <a:p>
            <a:r>
              <a:rPr lang="en-US" sz="4800" b="1" dirty="0"/>
              <a:t>Your Guides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901A2-06CD-6645-8358-B2661ED2EAC0}"/>
              </a:ext>
            </a:extLst>
          </p:cNvPr>
          <p:cNvSpPr txBox="1"/>
          <p:nvPr/>
        </p:nvSpPr>
        <p:spPr>
          <a:xfrm>
            <a:off x="1874816" y="1754389"/>
            <a:ext cx="40442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000" b="1" dirty="0"/>
              <a:t>Ericka M. Boone, Ph.D.</a:t>
            </a:r>
          </a:p>
          <a:p>
            <a:pPr fontAlgn="ctr"/>
            <a:r>
              <a:rPr lang="en-US" dirty="0"/>
              <a:t>Director, Division of Loan Repayment</a:t>
            </a:r>
          </a:p>
          <a:p>
            <a:pPr fontAlgn="ctr"/>
            <a:r>
              <a:rPr lang="en-US" dirty="0"/>
              <a:t>Office of Extramural Research (OER)</a:t>
            </a:r>
            <a:r>
              <a:rPr lang="en-US" b="1" dirty="0"/>
              <a:t> </a:t>
            </a:r>
            <a:r>
              <a:rPr lang="en-US" dirty="0">
                <a:hlinkClick r:id="rId2"/>
              </a:rPr>
              <a:t>ericka.boone@nih.gov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D73A5E-552E-BE45-ACCD-BA52BA432354}"/>
              </a:ext>
            </a:extLst>
          </p:cNvPr>
          <p:cNvSpPr txBox="1"/>
          <p:nvPr/>
        </p:nvSpPr>
        <p:spPr>
          <a:xfrm>
            <a:off x="1947720" y="3216581"/>
            <a:ext cx="42255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000" b="1" dirty="0"/>
              <a:t>Michelle Jones-London, Ph.D.</a:t>
            </a:r>
          </a:p>
          <a:p>
            <a:r>
              <a:rPr lang="en-US" dirty="0"/>
              <a:t>Chief Office of Programs to Enhance Neuroscience Workforce Diversity (OPEN) </a:t>
            </a:r>
          </a:p>
          <a:p>
            <a:r>
              <a:rPr lang="en-US" dirty="0"/>
              <a:t>National Institute of Neurological Disorders and Stroke, NIH</a:t>
            </a:r>
          </a:p>
          <a:p>
            <a:pPr fontAlgn="ctr"/>
            <a:r>
              <a:rPr lang="en-US" dirty="0"/>
              <a:t> </a:t>
            </a:r>
            <a:r>
              <a:rPr lang="en-US" dirty="0">
                <a:hlinkClick r:id="rId3" tooltip="mailto:jonesmiche@ninds.nih.gov"/>
              </a:rPr>
              <a:t>jonesmiche@ninds.nih.gov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B5968-2F75-8247-91E6-FFBD21A168D9}"/>
              </a:ext>
            </a:extLst>
          </p:cNvPr>
          <p:cNvSpPr txBox="1"/>
          <p:nvPr/>
        </p:nvSpPr>
        <p:spPr>
          <a:xfrm>
            <a:off x="7941248" y="1592233"/>
            <a:ext cx="43979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000" b="1" dirty="0"/>
              <a:t>Kenneth Gibbs, Ph.D., M.P.H.</a:t>
            </a:r>
          </a:p>
          <a:p>
            <a:pPr fontAlgn="ctr"/>
            <a:r>
              <a:rPr lang="en-US" dirty="0"/>
              <a:t>Director, Postdoctoral Research Associate Training (PRAT) Program</a:t>
            </a:r>
          </a:p>
          <a:p>
            <a:pPr fontAlgn="ctr"/>
            <a:r>
              <a:rPr lang="en-US" dirty="0"/>
              <a:t>National Institute of General Medical Sciences</a:t>
            </a:r>
            <a:br>
              <a:rPr lang="en-US" sz="2000" dirty="0"/>
            </a:br>
            <a:r>
              <a:rPr lang="en-US" dirty="0">
                <a:hlinkClick r:id="rId4" tooltip="mailto:kenneth.gibbs@nih.gov"/>
              </a:rPr>
              <a:t>kenneth.gibbs@nih.gov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21CE4-9D92-4EDF-B497-FA92C6E74272}"/>
              </a:ext>
            </a:extLst>
          </p:cNvPr>
          <p:cNvSpPr txBox="1"/>
          <p:nvPr/>
        </p:nvSpPr>
        <p:spPr>
          <a:xfrm>
            <a:off x="7941248" y="3493294"/>
            <a:ext cx="37445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/>
              <a:t>Charlene E. Le Fauve, Ph.D.</a:t>
            </a:r>
            <a:endParaRPr lang="en-US" dirty="0"/>
          </a:p>
          <a:p>
            <a:pPr fontAlgn="ctr"/>
            <a:r>
              <a:rPr lang="en-US" dirty="0"/>
              <a:t>Senior Advisor to the Chief Officer for Scientific Workforce Diversity</a:t>
            </a:r>
          </a:p>
          <a:p>
            <a:pPr fontAlgn="ctr"/>
            <a:r>
              <a:rPr lang="en-US" u="sng" dirty="0">
                <a:hlinkClick r:id="rId5"/>
              </a:rPr>
              <a:t>charlene.lefauve@nih.gov</a:t>
            </a:r>
            <a:endParaRPr lang="en-US" sz="2000" dirty="0"/>
          </a:p>
        </p:txBody>
      </p:sp>
      <p:grpSp>
        <p:nvGrpSpPr>
          <p:cNvPr id="2" name="Group 1" descr="Picture and contact information for Robert Rivers, Ph.d.">
            <a:extLst>
              <a:ext uri="{FF2B5EF4-FFF2-40B4-BE49-F238E27FC236}">
                <a16:creationId xmlns:a16="http://schemas.microsoft.com/office/drawing/2014/main" id="{344B6FEA-2E7B-9F40-8336-9BDFB23DA6EA}"/>
              </a:ext>
            </a:extLst>
          </p:cNvPr>
          <p:cNvGrpSpPr/>
          <p:nvPr/>
        </p:nvGrpSpPr>
        <p:grpSpPr>
          <a:xfrm>
            <a:off x="341753" y="5232897"/>
            <a:ext cx="5577351" cy="1538883"/>
            <a:chOff x="6302600" y="3517143"/>
            <a:chExt cx="5577351" cy="153888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843F6A-BCC4-49F5-9BD6-CB187FB16BBB}"/>
                </a:ext>
              </a:extLst>
            </p:cNvPr>
            <p:cNvSpPr txBox="1"/>
            <p:nvPr/>
          </p:nvSpPr>
          <p:spPr>
            <a:xfrm>
              <a:off x="7941248" y="3517143"/>
              <a:ext cx="3938703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/>
              <a:r>
                <a:rPr lang="en-US" sz="2000" b="1" dirty="0"/>
                <a:t>Robert Rivers, Ph.D.</a:t>
              </a:r>
            </a:p>
            <a:p>
              <a:pPr fontAlgn="ctr"/>
              <a:r>
                <a:rPr lang="en-US" dirty="0"/>
                <a:t>Program Officer </a:t>
              </a:r>
              <a:br>
                <a:rPr lang="en-US" dirty="0"/>
              </a:br>
              <a:r>
                <a:rPr lang="en-US" dirty="0"/>
                <a:t>National Institute of Diabetes and Digestive and Kidney Diseases (NIDDK)</a:t>
              </a:r>
            </a:p>
            <a:p>
              <a:pPr fontAlgn="ctr"/>
              <a:r>
                <a:rPr lang="en-US" dirty="0">
                  <a:hlinkClick r:id="rId6"/>
                </a:rPr>
                <a:t>robert.rivers@nih.gov</a:t>
              </a:r>
              <a:r>
                <a:rPr lang="en-US" dirty="0"/>
                <a:t> </a:t>
              </a:r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9A96958E-6A82-4B9F-B861-014CBCA19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02600" y="3564067"/>
              <a:ext cx="1468396" cy="1468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Ericka Boone, Ph.D. « 2019 NIH Regional Seminar – Phoenix, AZ">
            <a:extLst>
              <a:ext uri="{FF2B5EF4-FFF2-40B4-BE49-F238E27FC236}">
                <a16:creationId xmlns:a16="http://schemas.microsoft.com/office/drawing/2014/main" id="{D64BEB56-C066-4548-9C91-6C275896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5" y="1758846"/>
            <a:ext cx="1460802" cy="14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helle Jones-London | National Institute of Neurological Disorders and  Stroke">
            <a:extLst>
              <a:ext uri="{FF2B5EF4-FFF2-40B4-BE49-F238E27FC236}">
                <a16:creationId xmlns:a16="http://schemas.microsoft.com/office/drawing/2014/main" id="{14AD5DAB-D2EF-AD4A-B789-2C75924E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5" y="3516416"/>
            <a:ext cx="1486522" cy="15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adshot of Kenneth Gibbs.">
            <a:extLst>
              <a:ext uri="{FF2B5EF4-FFF2-40B4-BE49-F238E27FC236}">
                <a16:creationId xmlns:a16="http://schemas.microsoft.com/office/drawing/2014/main" id="{05F07273-C36A-A644-8A1D-E01F518A6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10" y="1700599"/>
            <a:ext cx="1462986" cy="146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You can't think outside the box if you're locked inside it | Science | AAAS">
            <a:extLst>
              <a:ext uri="{FF2B5EF4-FFF2-40B4-BE49-F238E27FC236}">
                <a16:creationId xmlns:a16="http://schemas.microsoft.com/office/drawing/2014/main" id="{4B4887E4-4327-9442-A794-618EF7249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98" y="3381332"/>
            <a:ext cx="1427497" cy="17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82B0A0-70B2-2249-8BDA-94FAF827C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40" y="4815914"/>
            <a:ext cx="1720039" cy="1889686"/>
          </a:xfrm>
          <a:prstGeom prst="rect">
            <a:avLst/>
          </a:prstGeom>
        </p:spPr>
      </p:pic>
      <p:pic>
        <p:nvPicPr>
          <p:cNvPr id="16" name="Picture 15" descr="picture of Erika M. Boone, Ph.D.">
            <a:extLst>
              <a:ext uri="{FF2B5EF4-FFF2-40B4-BE49-F238E27FC236}">
                <a16:creationId xmlns:a16="http://schemas.microsoft.com/office/drawing/2014/main" id="{8680626F-D615-43D3-957A-9685DCD8F3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2" y="1739627"/>
            <a:ext cx="1496925" cy="161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6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BF584C-81E6-6448-889E-1FCB46DB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Scientific Workforce Diversity - Guidance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8C16C7-6E24-B84A-ACC8-24456DBD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13785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Why Diversity Matters to NIH </a:t>
            </a:r>
            <a:r>
              <a:rPr lang="en-US" dirty="0">
                <a:solidFill>
                  <a:schemeClr val="accent1"/>
                </a:solidFill>
              </a:rPr>
              <a:t>–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Dr. Le Fauve</a:t>
            </a:r>
          </a:p>
          <a:p>
            <a:r>
              <a:rPr lang="en-US" b="1" dirty="0"/>
              <a:t>How Do You Start? Overview of Training Opportunities </a:t>
            </a:r>
            <a:r>
              <a:rPr lang="en-US" dirty="0"/>
              <a:t>– Dr. Gibbs</a:t>
            </a:r>
          </a:p>
          <a:p>
            <a:r>
              <a:rPr lang="en-US" b="1" dirty="0"/>
              <a:t>How Do You Continue? Focus on Transition Awards and Early Faculty –</a:t>
            </a:r>
            <a:br>
              <a:rPr lang="en-US" b="1" dirty="0"/>
            </a:br>
            <a:r>
              <a:rPr lang="en-US" dirty="0"/>
              <a:t>Dr. Jones-London</a:t>
            </a:r>
          </a:p>
          <a:p>
            <a:r>
              <a:rPr lang="en-US" b="1" dirty="0"/>
              <a:t>Mentorship for All Career Stages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Dr. Rivers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459268-C419-1C41-8177-8A0251A9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80" y="2439343"/>
            <a:ext cx="3683420" cy="27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2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2EE195-E15D-4A97-A934-032B5E021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61"/>
            <a:ext cx="12192000" cy="947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AFD15-15B4-4CE3-BF4D-6DC5F8CCDF3D}"/>
              </a:ext>
            </a:extLst>
          </p:cNvPr>
          <p:cNvSpPr/>
          <p:nvPr/>
        </p:nvSpPr>
        <p:spPr>
          <a:xfrm>
            <a:off x="0" y="6594350"/>
            <a:ext cx="12192000" cy="263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diversity.nih.gov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6D145E1-4E10-4D80-BAED-B8CE1FEAE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15100"/>
            <a:ext cx="4648200" cy="5062293"/>
          </a:xfrm>
          <a:prstGeom prst="rect">
            <a:avLst/>
          </a:prstGeom>
        </p:spPr>
      </p:pic>
      <p:graphicFrame>
        <p:nvGraphicFramePr>
          <p:cNvPr id="37" name="Diagram 36" descr="Graphic highlighting 4 areas: Excellence, Creativity, Innovation; Broadening Scope of Inquiry: Health Disparities; Changing Demographics: Types of Diversity; and Global Research Preeminence.">
            <a:extLst>
              <a:ext uri="{FF2B5EF4-FFF2-40B4-BE49-F238E27FC236}">
                <a16:creationId xmlns:a16="http://schemas.microsoft.com/office/drawing/2014/main" id="{CAEE394A-705E-46B5-9C48-99C933A4A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465703"/>
              </p:ext>
            </p:extLst>
          </p:nvPr>
        </p:nvGraphicFramePr>
        <p:xfrm>
          <a:off x="5600700" y="16890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D4D88FC-7377-4DA9-88E7-E6C5D5591956}"/>
              </a:ext>
            </a:extLst>
          </p:cNvPr>
          <p:cNvSpPr txBox="1">
            <a:spLocks/>
          </p:cNvSpPr>
          <p:nvPr/>
        </p:nvSpPr>
        <p:spPr>
          <a:xfrm>
            <a:off x="9296400" y="65690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1E262-CF75-46B2-9815-412736029D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9A663-B430-4858-BF54-A30F1B922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13151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Why Diversity Matters: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Capitalizing on the Opportunity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7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2EE195-E15D-4A97-A934-032B5E021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61"/>
            <a:ext cx="12192000" cy="947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AFD15-15B4-4CE3-BF4D-6DC5F8CCDF3D}"/>
              </a:ext>
            </a:extLst>
          </p:cNvPr>
          <p:cNvSpPr/>
          <p:nvPr/>
        </p:nvSpPr>
        <p:spPr>
          <a:xfrm>
            <a:off x="0" y="6594350"/>
            <a:ext cx="12192000" cy="263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diversity.nih.gov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109EF3-10F1-4ECF-B453-A4285C22D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19750" y="9926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										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4C52954-4C8B-496B-9BAC-B79722FC2A7C}"/>
              </a:ext>
            </a:extLst>
          </p:cNvPr>
          <p:cNvSpPr txBox="1">
            <a:spLocks/>
          </p:cNvSpPr>
          <p:nvPr/>
        </p:nvSpPr>
        <p:spPr>
          <a:xfrm>
            <a:off x="9333412" y="6543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781E262-CF75-46B2-9815-412736029DF1}" type="slidenum">
              <a:rPr lang="en-US" sz="1600" b="1" smtClean="0">
                <a:solidFill>
                  <a:prstClr val="white"/>
                </a:solidFill>
                <a:latin typeface="Calibri" panose="020F0502020204030204"/>
              </a:rPr>
              <a:pPr algn="r">
                <a:defRPr/>
              </a:pPr>
              <a:t>7</a:t>
            </a:fld>
            <a:endParaRPr lang="en-US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 descr="screen shot of website showing Science of Diversity informational item">
            <a:hlinkClick r:id="rId3"/>
            <a:extLst>
              <a:ext uri="{FF2B5EF4-FFF2-40B4-BE49-F238E27FC236}">
                <a16:creationId xmlns:a16="http://schemas.microsoft.com/office/drawing/2014/main" id="{4AD34A88-0ADF-4D1E-9540-3294CC7BB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30" y="1425968"/>
            <a:ext cx="7422857" cy="4693161"/>
          </a:xfrm>
          <a:prstGeom prst="rect">
            <a:avLst/>
          </a:prstGeom>
        </p:spPr>
      </p:pic>
      <p:pic>
        <p:nvPicPr>
          <p:cNvPr id="11" name="Picture 10" descr="cover of Great Minds Think Differently: NIH Scientific Workforce Diversity Strategic Plan 2016-2000">
            <a:extLst>
              <a:ext uri="{FF2B5EF4-FFF2-40B4-BE49-F238E27FC236}">
                <a16:creationId xmlns:a16="http://schemas.microsoft.com/office/drawing/2014/main" id="{6055DA00-0269-4CC9-8376-AEDD303E2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" y="1054716"/>
            <a:ext cx="4109527" cy="5434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7C202E-639A-4471-BF00-AD217EAE7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219"/>
            <a:ext cx="10363200" cy="919737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3000" b="1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NIH Approaches to Inclusive Excellence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049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2EE195-E15D-4A97-A934-032B5E021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61"/>
            <a:ext cx="12192000" cy="9472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AFD15-15B4-4CE3-BF4D-6DC5F8CCDF3D}"/>
              </a:ext>
            </a:extLst>
          </p:cNvPr>
          <p:cNvSpPr/>
          <p:nvPr/>
        </p:nvSpPr>
        <p:spPr>
          <a:xfrm>
            <a:off x="0" y="6594350"/>
            <a:ext cx="12192000" cy="263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diversity.nih.gov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4C52954-4C8B-496B-9BAC-B79722FC2A7C}"/>
              </a:ext>
            </a:extLst>
          </p:cNvPr>
          <p:cNvSpPr txBox="1">
            <a:spLocks/>
          </p:cNvSpPr>
          <p:nvPr/>
        </p:nvSpPr>
        <p:spPr>
          <a:xfrm>
            <a:off x="9333412" y="65436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781E262-CF75-46B2-9815-412736029DF1}" type="slidenum">
              <a:rPr lang="en-US" sz="1600" b="1" smtClean="0">
                <a:solidFill>
                  <a:prstClr val="white"/>
                </a:solidFill>
                <a:latin typeface="Calibri" panose="020F0502020204030204"/>
              </a:rPr>
              <a:pPr algn="r">
                <a:defRPr/>
              </a:pPr>
              <a:t>8</a:t>
            </a:fld>
            <a:endParaRPr lang="en-US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F2A39A-CF6F-41DF-A89B-9DEA372C82D3}"/>
              </a:ext>
            </a:extLst>
          </p:cNvPr>
          <p:cNvSpPr txBox="1">
            <a:spLocks/>
          </p:cNvSpPr>
          <p:nvPr/>
        </p:nvSpPr>
        <p:spPr>
          <a:xfrm>
            <a:off x="228600" y="1447801"/>
            <a:ext cx="4648200" cy="4949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4700" dirty="0">
                <a:solidFill>
                  <a:srgbClr val="002060"/>
                </a:solidFill>
              </a:rPr>
              <a:t>Distinguished Scholars Program</a:t>
            </a:r>
          </a:p>
          <a:p>
            <a:pPr marL="406400" lvl="1" indent="0">
              <a:buNone/>
              <a:defRPr/>
            </a:pPr>
            <a:endParaRPr lang="en-US" altLang="en-US" sz="47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ts val="20"/>
              </a:spcBef>
              <a:spcAft>
                <a:spcPts val="600"/>
              </a:spcAft>
              <a:defRPr/>
            </a:pPr>
            <a:r>
              <a:rPr lang="en-US" altLang="en-US" sz="47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Build a self-reinforcing community of PIs committed to diversity and inclusion</a:t>
            </a:r>
            <a:endParaRPr lang="en-US" sz="4700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sz="4700" dirty="0">
                <a:solidFill>
                  <a:srgbClr val="002060"/>
                </a:solidFill>
              </a:rPr>
              <a:t>Faculty Institutional Recruitment for Sustainable Transformation (FIRST)</a:t>
            </a:r>
          </a:p>
          <a:p>
            <a:pPr>
              <a:defRPr/>
            </a:pPr>
            <a:r>
              <a:rPr lang="en-US" sz="4700" dirty="0">
                <a:solidFill>
                  <a:srgbClr val="002060"/>
                </a:solidFill>
              </a:rPr>
              <a:t>Trans-NIH searches for tenure track positions</a:t>
            </a: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US" sz="4700" dirty="0">
                <a:solidFill>
                  <a:srgbClr val="002060"/>
                </a:solidFill>
              </a:rPr>
              <a:t>NIH Equity Committee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4700" dirty="0">
                <a:solidFill>
                  <a:srgbClr val="002060"/>
                </a:solidFill>
              </a:rPr>
              <a:t>Transparency and accountability</a:t>
            </a:r>
          </a:p>
          <a:p>
            <a:pPr>
              <a:spcAft>
                <a:spcPts val="1200"/>
              </a:spcAft>
              <a:defRPr/>
            </a:pPr>
            <a:r>
              <a:rPr lang="en-US" sz="4700" dirty="0">
                <a:solidFill>
                  <a:srgbClr val="002060"/>
                </a:solidFill>
              </a:rPr>
              <a:t>National Research Mentoring Network (NRMN)</a:t>
            </a:r>
          </a:p>
          <a:p>
            <a:pPr lvl="0">
              <a:defRPr/>
            </a:pPr>
            <a:r>
              <a:rPr lang="en-US" sz="4700" dirty="0">
                <a:solidFill>
                  <a:srgbClr val="002060"/>
                </a:solidFill>
              </a:rPr>
              <a:t>Implicit-bias mitigation</a:t>
            </a:r>
          </a:p>
          <a:p>
            <a:pPr lvl="1">
              <a:spcAft>
                <a:spcPts val="1200"/>
              </a:spcAft>
              <a:defRPr/>
            </a:pPr>
            <a:r>
              <a:rPr lang="en-US" sz="4700" dirty="0">
                <a:solidFill>
                  <a:srgbClr val="002060"/>
                </a:solidFill>
              </a:rPr>
              <a:t>NIH SWD Interactive </a:t>
            </a:r>
            <a:r>
              <a:rPr lang="en-US" sz="3400" dirty="0">
                <a:solidFill>
                  <a:srgbClr val="002060"/>
                </a:solidFill>
              </a:rPr>
              <a:t>Toolkit</a:t>
            </a:r>
          </a:p>
          <a:p>
            <a:pPr>
              <a:spcAft>
                <a:spcPts val="1200"/>
              </a:spcAft>
              <a:defRPr/>
            </a:pPr>
            <a:endParaRPr lang="en-US" dirty="0">
              <a:solidFill>
                <a:srgbClr val="002060"/>
              </a:solidFill>
            </a:endParaRPr>
          </a:p>
          <a:p>
            <a:pPr marL="457200" lvl="1" indent="0">
              <a:spcAft>
                <a:spcPts val="1200"/>
              </a:spcAft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1189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11" name="Picture 10" descr="Screen shot of NIH Scientific Workforce Diversity Toolkit webpage">
            <a:extLst>
              <a:ext uri="{FF2B5EF4-FFF2-40B4-BE49-F238E27FC236}">
                <a16:creationId xmlns:a16="http://schemas.microsoft.com/office/drawing/2014/main" id="{B341B169-14C7-4779-B7EE-12A2DBA0E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405" y="1028703"/>
            <a:ext cx="7272466" cy="381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83D0B7-F80A-470D-85A3-125EF7863685}"/>
              </a:ext>
            </a:extLst>
          </p:cNvPr>
          <p:cNvSpPr txBox="1"/>
          <p:nvPr/>
        </p:nvSpPr>
        <p:spPr>
          <a:xfrm>
            <a:off x="5638800" y="4763917"/>
            <a:ext cx="6324600" cy="1323439"/>
          </a:xfrm>
          <a:prstGeom prst="rect">
            <a:avLst/>
          </a:prstGeom>
          <a:noFill/>
          <a:ln w="12700">
            <a:solidFill>
              <a:srgbClr val="01189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11893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a typeface="Arial" charset="0"/>
                <a:cs typeface="Arial" charset="0"/>
              </a:rPr>
              <a:t>Recruitment search protocol</a:t>
            </a:r>
          </a:p>
          <a:p>
            <a:pPr marL="285750" indent="-285750">
              <a:buClr>
                <a:srgbClr val="011893"/>
              </a:buClr>
              <a:buFont typeface="Arial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a typeface="Arial" charset="0"/>
                <a:cs typeface="Arial" charset="0"/>
              </a:rPr>
              <a:t>Tips for reducing implicit bias</a:t>
            </a:r>
          </a:p>
          <a:p>
            <a:pPr marL="285750" indent="-285750">
              <a:buClr>
                <a:srgbClr val="011893"/>
              </a:buClr>
              <a:buFont typeface="Arial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Contact NIH SWD for more information: </a:t>
            </a:r>
            <a:r>
              <a:rPr lang="en-US" sz="1600" dirty="0">
                <a:solidFill>
                  <a:srgbClr val="1F5C9E"/>
                </a:solidFill>
              </a:rPr>
              <a:t>SWDToolkit@od.nih.gov</a:t>
            </a:r>
            <a:endParaRPr lang="en-US" sz="1600" dirty="0"/>
          </a:p>
          <a:p>
            <a:pPr marL="285750" indent="-285750">
              <a:buClr>
                <a:srgbClr val="011893"/>
              </a:buClr>
              <a:buFont typeface="Arial" charset="0"/>
              <a:buChar char="•"/>
              <a:defRPr/>
            </a:pPr>
            <a:endParaRPr lang="en-US" sz="24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46047-1D70-4E88-BC50-C9B971200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1264"/>
            <a:ext cx="10363200" cy="571503"/>
          </a:xfrm>
        </p:spPr>
        <p:txBody>
          <a:bodyPr/>
          <a:lstStyle/>
          <a:p>
            <a:pPr rtl="0" eaLnBrk="1" latinLnBrk="0" hangingPunct="1"/>
            <a:r>
              <a:rPr lang="en-US" sz="3000" b="1" kern="1200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Cambria Math" panose="02040503050406030204" pitchFamily="18" charset="0"/>
                <a:cs typeface="Helvetica" panose="020B0604020202020204" pitchFamily="34" charset="0"/>
              </a:rPr>
              <a:t>NIH Approaches to Inclusive Excellence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9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BF584C-81E6-6448-889E-1FCB46DB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Scientific Workforce Diversity - Guidance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8C16C7-6E24-B84A-ACC8-24456DBD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13785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Why Diversity Matters to NIH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Le Fauve</a:t>
            </a: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Start ? Overview of Training Opportunities</a:t>
            </a:r>
            <a:r>
              <a:rPr lang="en-US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Dr. Gibbs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How Do You Continue? Focus on Transition Awards and Early Faculty –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Jones-London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Mentorship for All Career Stages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Rivers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459268-C419-1C41-8177-8A0251A9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80" y="2439343"/>
            <a:ext cx="3683420" cy="27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07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CNEtq9wn"/>
  <p:tag name="ARTICULATE_PROJECT_OPEN" val="0"/>
  <p:tag name="ARTICULATE_SLIDE_COUNT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SWD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BB811F8197E4D8E016752A0A7A4D2" ma:contentTypeVersion="2" ma:contentTypeDescription="Create a new document." ma:contentTypeScope="" ma:versionID="09e387d48b00cebc469166f3f528d6c7">
  <xsd:schema xmlns:xsd="http://www.w3.org/2001/XMLSchema" xmlns:xs="http://www.w3.org/2001/XMLSchema" xmlns:p="http://schemas.microsoft.com/office/2006/metadata/properties" xmlns:ns2="fc08afc9-ddbf-42e7-8f64-159595ba5d9d" xmlns:ns3="a408294e-07f8-4c5f-8d3d-8a4373bff71f" targetNamespace="http://schemas.microsoft.com/office/2006/metadata/properties" ma:root="true" ma:fieldsID="139537cfb4d67ba95e2ac3c442378955" ns2:_="" ns3:_="">
    <xsd:import namespace="fc08afc9-ddbf-42e7-8f64-159595ba5d9d"/>
    <xsd:import namespace="a408294e-07f8-4c5f-8d3d-8a4373bff71f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8afc9-ddbf-42e7-8f64-159595ba5d9d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294e-07f8-4c5f-8d3d-8a4373bff71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c08afc9-ddbf-42e7-8f64-159595ba5d9d" xsi:nil="true"/>
  </documentManagement>
</p:properties>
</file>

<file path=customXml/itemProps1.xml><?xml version="1.0" encoding="utf-8"?>
<ds:datastoreItem xmlns:ds="http://schemas.openxmlformats.org/officeDocument/2006/customXml" ds:itemID="{ABBB9A30-24D0-446E-A1E4-59D0A4EE68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504092-7C04-4824-A862-2FEA3C9554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08afc9-ddbf-42e7-8f64-159595ba5d9d"/>
    <ds:schemaRef ds:uri="a408294e-07f8-4c5f-8d3d-8a4373bff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A334DA-CC63-4378-AB13-AC42B15BEB4F}">
  <ds:schemaRefs>
    <ds:schemaRef ds:uri="http://www.w3.org/XML/1998/namespace"/>
    <ds:schemaRef ds:uri="http://schemas.microsoft.com/office/infopath/2007/PartnerControls"/>
    <ds:schemaRef ds:uri="http://purl.org/dc/terms/"/>
    <ds:schemaRef ds:uri="a408294e-07f8-4c5f-8d3d-8a4373bff71f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c08afc9-ddbf-42e7-8f64-159595ba5d9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2636</Words>
  <Application>Microsoft Office PowerPoint</Application>
  <PresentationFormat>Widescreen</PresentationFormat>
  <Paragraphs>368</Paragraphs>
  <Slides>32</Slides>
  <Notes>17</Notes>
  <HiddenSlides>4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Microsoft YaHei</vt:lpstr>
      <vt:lpstr>Arial</vt:lpstr>
      <vt:lpstr>Arial Rounded MT Bold</vt:lpstr>
      <vt:lpstr>Calibri</vt:lpstr>
      <vt:lpstr>Calibri Light</vt:lpstr>
      <vt:lpstr>Century Gothic</vt:lpstr>
      <vt:lpstr>Courier New</vt:lpstr>
      <vt:lpstr>Franklin Gothic Book</vt:lpstr>
      <vt:lpstr>Georgia</vt:lpstr>
      <vt:lpstr>Gill Sans Light</vt:lpstr>
      <vt:lpstr>Helvetica</vt:lpstr>
      <vt:lpstr>Wingdings 2</vt:lpstr>
      <vt:lpstr>Office Theme</vt:lpstr>
      <vt:lpstr>1_Office Theme</vt:lpstr>
      <vt:lpstr>8_Office Theme</vt:lpstr>
      <vt:lpstr>Default</vt:lpstr>
      <vt:lpstr>Scientific Workforce Diversity in Extramural Research After Hours Conversation Live</vt:lpstr>
      <vt:lpstr>Issue in Diversifying Workforce </vt:lpstr>
      <vt:lpstr>Scientific Workforce Diversity - Guidance</vt:lpstr>
      <vt:lpstr>Your Guides</vt:lpstr>
      <vt:lpstr>Scientific Workforce Diversity - Guidance</vt:lpstr>
      <vt:lpstr>Why Diversity Matters: Capitalizing on the Opportunity </vt:lpstr>
      <vt:lpstr>NIH Approaches to Inclusive Excellence </vt:lpstr>
      <vt:lpstr>NIH Approaches to Inclusive Excellence </vt:lpstr>
      <vt:lpstr>Scientific Workforce Diversity - Guidance</vt:lpstr>
      <vt:lpstr>https://researchtraining.nih.gov  </vt:lpstr>
      <vt:lpstr>Contact Program Officers when applying for NIH funding</vt:lpstr>
      <vt:lpstr>Research Supplements to Promote Diversity</vt:lpstr>
      <vt:lpstr>Opportunities to Pursue Your Own Funding</vt:lpstr>
      <vt:lpstr>NIH Supported Training at Institutions </vt:lpstr>
      <vt:lpstr>Scientific Workforce Diversity - Guidance</vt:lpstr>
      <vt:lpstr>Transition Awards</vt:lpstr>
      <vt:lpstr>Making a Funding Strategy: Focus on Transitions</vt:lpstr>
      <vt:lpstr>Early Stage Investigator (ESI)</vt:lpstr>
      <vt:lpstr>Early Career Reviewer Program</vt:lpstr>
      <vt:lpstr>Faculty Institutional Recruitment for Sustainable Transformation (FIRST)</vt:lpstr>
      <vt:lpstr>Scientific Workforce Diversity - Guidance</vt:lpstr>
      <vt:lpstr>Practicing Inclusion and Mentorship</vt:lpstr>
      <vt:lpstr>After-Hours Conversation on Mentoring and NRMN session</vt:lpstr>
      <vt:lpstr>Please Contact Us</vt:lpstr>
      <vt:lpstr>Questions? </vt:lpstr>
      <vt:lpstr>NIH Loan Repayment Program (LRP)</vt:lpstr>
      <vt:lpstr>Keys to Success</vt:lpstr>
      <vt:lpstr>Blank slide</vt:lpstr>
      <vt:lpstr>Mentoring</vt:lpstr>
      <vt:lpstr>Diminishing Representation for Women and URG Scientists</vt:lpstr>
      <vt:lpstr>NIH Blueprint Diversity Specialized Predoctoral to Postdoctoral Advancement in Neuroscience Award (F99/K00)</vt:lpstr>
      <vt:lpstr>NIGMS Maximizing Investigators’ Research Award (R35)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Chen</dc:creator>
  <cp:lastModifiedBy>Cummins, Sheri (NIH/OD) [E]</cp:lastModifiedBy>
  <cp:revision>239</cp:revision>
  <cp:lastPrinted>2017-08-14T17:36:38Z</cp:lastPrinted>
  <dcterms:created xsi:type="dcterms:W3CDTF">2017-08-03T14:21:46Z</dcterms:created>
  <dcterms:modified xsi:type="dcterms:W3CDTF">2021-01-12T17:05:15Z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0x0101003C8BB811F8197E4D8E016752A0A7A4D2</vt:lpwstr>
  </property>
  <property fmtid="{D5CDD505-2E9C-101B-9397-08002B2CF9AE}" pid="3" name="ArticulateGUID">
    <vt:lpwstr>AF3C8B30-9140-4A67-A07D-2CF141DD1E2C</vt:lpwstr>
  </property>
  <property fmtid="{D5CDD505-2E9C-101B-9397-08002B2CF9AE}" pid="4" name="ArticulatePath">
    <vt:lpwstr>https://rippleeffect.sharepoint.com/projects/active/OER/CTComms/2_SlideDeck/Clinical%20Trials%20Changes%20-%20full%20length</vt:lpwstr>
  </property>
</Properties>
</file>