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321" r:id="rId3"/>
    <p:sldId id="307" r:id="rId4"/>
    <p:sldId id="275" r:id="rId5"/>
    <p:sldId id="277" r:id="rId6"/>
    <p:sldId id="308" r:id="rId7"/>
    <p:sldId id="319" r:id="rId8"/>
    <p:sldId id="278" r:id="rId9"/>
    <p:sldId id="309" r:id="rId10"/>
    <p:sldId id="320" r:id="rId11"/>
    <p:sldId id="263" r:id="rId12"/>
    <p:sldId id="286" r:id="rId13"/>
    <p:sldId id="295" r:id="rId14"/>
    <p:sldId id="303" r:id="rId15"/>
    <p:sldId id="296" r:id="rId16"/>
    <p:sldId id="312" r:id="rId17"/>
    <p:sldId id="315" r:id="rId18"/>
    <p:sldId id="313" r:id="rId19"/>
    <p:sldId id="316" r:id="rId20"/>
    <p:sldId id="314" r:id="rId21"/>
    <p:sldId id="310" r:id="rId22"/>
    <p:sldId id="265" r:id="rId23"/>
    <p:sldId id="311" r:id="rId24"/>
    <p:sldId id="267" r:id="rId25"/>
    <p:sldId id="280" r:id="rId26"/>
    <p:sldId id="266" r:id="rId27"/>
    <p:sldId id="268" r:id="rId28"/>
    <p:sldId id="306" r:id="rId29"/>
    <p:sldId id="317" r:id="rId30"/>
    <p:sldId id="290" r:id="rId31"/>
    <p:sldId id="293" r:id="rId32"/>
    <p:sldId id="292" r:id="rId33"/>
    <p:sldId id="271" r:id="rId34"/>
    <p:sldId id="297" r:id="rId35"/>
    <p:sldId id="259" r:id="rId36"/>
  </p:sldIdLst>
  <p:sldSz cx="9144000" cy="6858000" type="screen4x3"/>
  <p:notesSz cx="7010400" cy="92964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43C"/>
    <a:srgbClr val="CC0000"/>
    <a:srgbClr val="575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60" autoAdjust="0"/>
    <p:restoredTop sz="96166" autoAdjust="0"/>
  </p:normalViewPr>
  <p:slideViewPr>
    <p:cSldViewPr snapToGrid="0" snapToObjects="1" showGuides="1">
      <p:cViewPr varScale="1">
        <p:scale>
          <a:sx n="122" d="100"/>
          <a:sy n="122" d="100"/>
        </p:scale>
        <p:origin x="942" y="10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23781EB-4FB3-3648-A6F1-521C35AF4CD7}" type="datetimeFigureOut">
              <a:rPr lang="en-US" smtClean="0"/>
              <a:pPr/>
              <a:t>10/28/2020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2F0F673-3FE3-4644-A0AD-C862DAC4A93E}" type="slidenum">
              <a:rPr lang="en-US" smtClean="0"/>
              <a:pPr/>
              <a:t>‹#›</a:t>
            </a:fld>
            <a:endParaRPr lang="en-US"/>
          </a:p>
        </p:txBody>
      </p:sp>
    </p:spTree>
    <p:extLst>
      <p:ext uri="{BB962C8B-B14F-4D97-AF65-F5344CB8AC3E}">
        <p14:creationId xmlns:p14="http://schemas.microsoft.com/office/powerpoint/2010/main" val="2676128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F91D6BE-35D6-7746-85CA-91EA11600B8F}" type="datetimeFigureOut">
              <a:rPr lang="en-US" smtClean="0"/>
              <a:pPr/>
              <a:t>10/28/2020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6D829D-6F50-6945-B415-7FF26FA4187F}" type="slidenum">
              <a:rPr lang="en-US" smtClean="0"/>
              <a:pPr/>
              <a:t>‹#›</a:t>
            </a:fld>
            <a:endParaRPr lang="en-US"/>
          </a:p>
        </p:txBody>
      </p:sp>
    </p:spTree>
    <p:extLst>
      <p:ext uri="{BB962C8B-B14F-4D97-AF65-F5344CB8AC3E}">
        <p14:creationId xmlns:p14="http://schemas.microsoft.com/office/powerpoint/2010/main" val="35744031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Identify individuals in your developmental network, i.e., those who fall into these roles.  These may be vertical relationships (above or below you in rank/seniority) or horizontal (peers/colleagues</a:t>
            </a:r>
            <a:r>
              <a:rPr lang="en-US" sz="1200" dirty="0">
                <a:solidFill>
                  <a:schemeClr val="tx1"/>
                </a:solidFill>
                <a:effectLst/>
              </a:rPr>
              <a:t>), inside or outside your home institution, sometimes outside of your discipline/profession.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rPr>
              <a:t>Within professional development-you may want to further define specific domains of knowledge or skills/methods and who in your network can assist in those areas.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14</a:t>
            </a:fld>
            <a:endParaRPr lang="en-US"/>
          </a:p>
        </p:txBody>
      </p:sp>
    </p:spTree>
    <p:extLst>
      <p:ext uri="{BB962C8B-B14F-4D97-AF65-F5344CB8AC3E}">
        <p14:creationId xmlns:p14="http://schemas.microsoft.com/office/powerpoint/2010/main" val="342006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 </a:t>
            </a:r>
            <a:endParaRPr lang="en-US" sz="1800" dirty="0">
              <a:effectLst/>
            </a:endParaRPr>
          </a:p>
          <a:p>
            <a:pPr marL="0" marR="0">
              <a:spcBef>
                <a:spcPts val="0"/>
              </a:spcBef>
              <a:spcAft>
                <a:spcPts val="0"/>
              </a:spcAft>
            </a:pPr>
            <a:r>
              <a:rPr lang="en-US" sz="1200" dirty="0">
                <a:effectLst/>
              </a:rPr>
              <a:t>Networks vary in structure, content, and quality of relationships. Now that you have defined your Developmental Network, assess if it meets your goals. The questions below will help you determine the strengths and weaknesses of your network, and where you need to fill in gaps with new contacts. Be mindful of maintaining existing relationships, by staying in touch and “giving back” such as facilitating an introduction or sending an article of interest to the individual along with your comments. Professional conferences are another important way to reconnect with your existing developmental network and cultivate new connections.</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sz="1200" b="1" kern="1200" dirty="0">
                <a:solidFill>
                  <a:schemeClr val="tx1"/>
                </a:solidFill>
                <a:effectLst/>
                <a:latin typeface="+mn-lt"/>
                <a:ea typeface="+mn-ea"/>
                <a:cs typeface="+mn-cs"/>
              </a:rPr>
              <a:t>CONCLUSIONS ABOUT YOUR NETWORK: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Summarize the PATTERNS you see in your network; your STYLE of networking, and/or what you </a:t>
            </a:r>
          </a:p>
          <a:p>
            <a:r>
              <a:rPr lang="en-US" sz="1200" kern="1200" dirty="0">
                <a:solidFill>
                  <a:schemeClr val="tx1"/>
                </a:solidFill>
                <a:effectLst/>
                <a:latin typeface="+mn-lt"/>
                <a:ea typeface="+mn-ea"/>
                <a:cs typeface="+mn-cs"/>
              </a:rPr>
              <a:t>might want to do differently in the future. Think about how to maintain the strengths of your </a:t>
            </a:r>
          </a:p>
          <a:p>
            <a:r>
              <a:rPr lang="en-US" sz="1200" kern="1200" dirty="0">
                <a:solidFill>
                  <a:schemeClr val="tx1"/>
                </a:solidFill>
                <a:effectLst/>
                <a:latin typeface="+mn-lt"/>
                <a:ea typeface="+mn-ea"/>
                <a:cs typeface="+mn-cs"/>
              </a:rPr>
              <a:t>network, how to diversify, and how with time to increase the number of mentees and advisees.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15</a:t>
            </a:fld>
            <a:endParaRPr lang="en-US"/>
          </a:p>
        </p:txBody>
      </p:sp>
    </p:spTree>
    <p:extLst>
      <p:ext uri="{BB962C8B-B14F-4D97-AF65-F5344CB8AC3E}">
        <p14:creationId xmlns:p14="http://schemas.microsoft.com/office/powerpoint/2010/main" val="4193913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 </a:t>
            </a:r>
            <a:endParaRPr lang="en-US" sz="1800" dirty="0">
              <a:effectLst/>
            </a:endParaRPr>
          </a:p>
          <a:p>
            <a:pPr marL="0" marR="0">
              <a:spcBef>
                <a:spcPts val="0"/>
              </a:spcBef>
              <a:spcAft>
                <a:spcPts val="0"/>
              </a:spcAft>
            </a:pPr>
            <a:r>
              <a:rPr lang="en-US" sz="1200" dirty="0">
                <a:effectLst/>
              </a:rPr>
              <a:t>Networks vary in structure, content, and quality of relationships. Now that you have defined your Developmental Network, assess if it meets your goals. The questions below will help you determine the strengths and weaknesses of your network, and where you need to fill in gaps with new contacts. Be mindful of maintaining existing relationships, by staying in touch and “giving back” such as facilitating an introduction or sending an article of interest to the individual along with your comments. Professional conferences are another important way to reconnect with your existing developmental network and cultivate new connections.</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sz="1200" b="1" kern="1200" dirty="0">
                <a:solidFill>
                  <a:schemeClr val="tx1"/>
                </a:solidFill>
                <a:effectLst/>
                <a:latin typeface="+mn-lt"/>
                <a:ea typeface="+mn-ea"/>
                <a:cs typeface="+mn-cs"/>
              </a:rPr>
              <a:t>CONCLUSIONS ABOUT YOUR NETWORK: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Summarize the PATTERNS you see in your network; your STYLE of networking, and/or what you </a:t>
            </a:r>
          </a:p>
          <a:p>
            <a:r>
              <a:rPr lang="en-US" sz="1200" kern="1200" dirty="0">
                <a:solidFill>
                  <a:schemeClr val="tx1"/>
                </a:solidFill>
                <a:effectLst/>
                <a:latin typeface="+mn-lt"/>
                <a:ea typeface="+mn-ea"/>
                <a:cs typeface="+mn-cs"/>
              </a:rPr>
              <a:t>might want to do differently in the future. Think about how to maintain the strengths of your </a:t>
            </a:r>
          </a:p>
          <a:p>
            <a:r>
              <a:rPr lang="en-US" sz="1200" kern="1200" dirty="0">
                <a:solidFill>
                  <a:schemeClr val="tx1"/>
                </a:solidFill>
                <a:effectLst/>
                <a:latin typeface="+mn-lt"/>
                <a:ea typeface="+mn-ea"/>
                <a:cs typeface="+mn-cs"/>
              </a:rPr>
              <a:t>network, how to diversify, and how with time to increase the number of mentees and advisees.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16</a:t>
            </a:fld>
            <a:endParaRPr lang="en-US"/>
          </a:p>
        </p:txBody>
      </p:sp>
    </p:spTree>
    <p:extLst>
      <p:ext uri="{BB962C8B-B14F-4D97-AF65-F5344CB8AC3E}">
        <p14:creationId xmlns:p14="http://schemas.microsoft.com/office/powerpoint/2010/main" val="273063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 </a:t>
            </a:r>
            <a:endParaRPr lang="en-US" sz="1800" dirty="0">
              <a:effectLst/>
            </a:endParaRPr>
          </a:p>
          <a:p>
            <a:pPr marL="0" marR="0">
              <a:spcBef>
                <a:spcPts val="0"/>
              </a:spcBef>
              <a:spcAft>
                <a:spcPts val="0"/>
              </a:spcAft>
            </a:pPr>
            <a:r>
              <a:rPr lang="en-US" sz="1200" dirty="0">
                <a:effectLst/>
              </a:rPr>
              <a:t>Networks vary in structure, content, and quality of relationships. Now that you have defined your Developmental Network, assess if it meets your goals. The questions below will help you determine the strengths and weaknesses of your network, and where you need to fill in gaps with new contacts. Be mindful of maintaining existing relationships, by staying in touch and “giving back” such as facilitating an introduction or sending an article of interest to the individual along with your comments. Professional conferences are another important way to reconnect with your existing developmental network and cultivate new connections.</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sz="1200" b="1" kern="1200" dirty="0">
                <a:solidFill>
                  <a:schemeClr val="tx1"/>
                </a:solidFill>
                <a:effectLst/>
                <a:latin typeface="+mn-lt"/>
                <a:ea typeface="+mn-ea"/>
                <a:cs typeface="+mn-cs"/>
              </a:rPr>
              <a:t>CONCLUSIONS ABOUT YOUR NETWORK: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Summarize the PATTERNS you see in your network; your STYLE of networking, and/or what you </a:t>
            </a:r>
          </a:p>
          <a:p>
            <a:r>
              <a:rPr lang="en-US" sz="1200" kern="1200" dirty="0">
                <a:solidFill>
                  <a:schemeClr val="tx1"/>
                </a:solidFill>
                <a:effectLst/>
                <a:latin typeface="+mn-lt"/>
                <a:ea typeface="+mn-ea"/>
                <a:cs typeface="+mn-cs"/>
              </a:rPr>
              <a:t>might want to do differently in the future. Think about how to maintain the strengths of your </a:t>
            </a:r>
          </a:p>
          <a:p>
            <a:r>
              <a:rPr lang="en-US" sz="1200" kern="1200" dirty="0">
                <a:solidFill>
                  <a:schemeClr val="tx1"/>
                </a:solidFill>
                <a:effectLst/>
                <a:latin typeface="+mn-lt"/>
                <a:ea typeface="+mn-ea"/>
                <a:cs typeface="+mn-cs"/>
              </a:rPr>
              <a:t>network, how to diversify, and how with time to increase the number of mentees and advisees.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17</a:t>
            </a:fld>
            <a:endParaRPr lang="en-US"/>
          </a:p>
        </p:txBody>
      </p:sp>
    </p:spTree>
    <p:extLst>
      <p:ext uri="{BB962C8B-B14F-4D97-AF65-F5344CB8AC3E}">
        <p14:creationId xmlns:p14="http://schemas.microsoft.com/office/powerpoint/2010/main" val="352809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18</a:t>
            </a:fld>
            <a:endParaRPr lang="en-US"/>
          </a:p>
        </p:txBody>
      </p:sp>
    </p:spTree>
    <p:extLst>
      <p:ext uri="{BB962C8B-B14F-4D97-AF65-F5344CB8AC3E}">
        <p14:creationId xmlns:p14="http://schemas.microsoft.com/office/powerpoint/2010/main" val="291828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19</a:t>
            </a:fld>
            <a:endParaRPr lang="en-US"/>
          </a:p>
        </p:txBody>
      </p:sp>
    </p:spTree>
    <p:extLst>
      <p:ext uri="{BB962C8B-B14F-4D97-AF65-F5344CB8AC3E}">
        <p14:creationId xmlns:p14="http://schemas.microsoft.com/office/powerpoint/2010/main" val="4200805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 </a:t>
            </a:r>
            <a:endParaRPr lang="en-US" sz="1800" dirty="0">
              <a:effectLst/>
            </a:endParaRPr>
          </a:p>
          <a:p>
            <a:pPr marL="0" marR="0">
              <a:spcBef>
                <a:spcPts val="0"/>
              </a:spcBef>
              <a:spcAft>
                <a:spcPts val="0"/>
              </a:spcAft>
            </a:pPr>
            <a:r>
              <a:rPr lang="en-US" sz="1200" dirty="0">
                <a:effectLst/>
              </a:rPr>
              <a:t>Networks vary in structure, content, and quality of relationships. Now that you have defined your Developmental Network, assess if it meets your goals. The questions below will help you determine the strengths and weaknesses of your network, and where you need to fill in gaps with new contacts. Be mindful of maintaining existing relationships, by staying in touch and “giving back” such as facilitating an introduction or sending an article of interest to the individual along with your comments. Professional conferences are another important way to reconnect with your existing developmental network and cultivate new connections.</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sz="1200" b="1" kern="1200" dirty="0">
                <a:solidFill>
                  <a:schemeClr val="tx1"/>
                </a:solidFill>
                <a:effectLst/>
                <a:latin typeface="+mn-lt"/>
                <a:ea typeface="+mn-ea"/>
                <a:cs typeface="+mn-cs"/>
              </a:rPr>
              <a:t>CONCLUSIONS ABOUT YOUR NETWORK: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Summarize the PATTERNS you see in your network; your STYLE of networking, and/or what you </a:t>
            </a:r>
          </a:p>
          <a:p>
            <a:r>
              <a:rPr lang="en-US" sz="1200" kern="1200" dirty="0">
                <a:solidFill>
                  <a:schemeClr val="tx1"/>
                </a:solidFill>
                <a:effectLst/>
                <a:latin typeface="+mn-lt"/>
                <a:ea typeface="+mn-ea"/>
                <a:cs typeface="+mn-cs"/>
              </a:rPr>
              <a:t>might want to do differently in the future. Think about how to maintain the strengths of your </a:t>
            </a:r>
          </a:p>
          <a:p>
            <a:r>
              <a:rPr lang="en-US" sz="1200" kern="1200" dirty="0">
                <a:solidFill>
                  <a:schemeClr val="tx1"/>
                </a:solidFill>
                <a:effectLst/>
                <a:latin typeface="+mn-lt"/>
                <a:ea typeface="+mn-ea"/>
                <a:cs typeface="+mn-cs"/>
              </a:rPr>
              <a:t>network, how to diversify, and how with time to increase the number of mentees and advisees.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20</a:t>
            </a:fld>
            <a:endParaRPr lang="en-US"/>
          </a:p>
        </p:txBody>
      </p:sp>
    </p:spTree>
    <p:extLst>
      <p:ext uri="{BB962C8B-B14F-4D97-AF65-F5344CB8AC3E}">
        <p14:creationId xmlns:p14="http://schemas.microsoft.com/office/powerpoint/2010/main" val="3583455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D829D-6F50-6945-B415-7FF26FA4187F}" type="slidenum">
              <a:rPr lang="en-US" smtClean="0"/>
              <a:pPr/>
              <a:t>22</a:t>
            </a:fld>
            <a:endParaRPr lang="en-US"/>
          </a:p>
        </p:txBody>
      </p:sp>
    </p:spTree>
    <p:extLst>
      <p:ext uri="{BB962C8B-B14F-4D97-AF65-F5344CB8AC3E}">
        <p14:creationId xmlns:p14="http://schemas.microsoft.com/office/powerpoint/2010/main" val="3740478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D829D-6F50-6945-B415-7FF26FA4187F}" type="slidenum">
              <a:rPr lang="en-US" smtClean="0"/>
              <a:pPr/>
              <a:t>28</a:t>
            </a:fld>
            <a:endParaRPr lang="en-US"/>
          </a:p>
        </p:txBody>
      </p:sp>
    </p:spTree>
    <p:extLst>
      <p:ext uri="{BB962C8B-B14F-4D97-AF65-F5344CB8AC3E}">
        <p14:creationId xmlns:p14="http://schemas.microsoft.com/office/powerpoint/2010/main" val="3177531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D829D-6F50-6945-B415-7FF26FA4187F}" type="slidenum">
              <a:rPr lang="en-US" smtClean="0"/>
              <a:pPr/>
              <a:t>31</a:t>
            </a:fld>
            <a:endParaRPr lang="en-US"/>
          </a:p>
        </p:txBody>
      </p:sp>
    </p:spTree>
    <p:extLst>
      <p:ext uri="{BB962C8B-B14F-4D97-AF65-F5344CB8AC3E}">
        <p14:creationId xmlns:p14="http://schemas.microsoft.com/office/powerpoint/2010/main" val="20735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D829D-6F50-6945-B415-7FF26FA4187F}" type="slidenum">
              <a:rPr lang="en-US" smtClean="0"/>
              <a:pPr/>
              <a:t>3</a:t>
            </a:fld>
            <a:endParaRPr lang="en-US"/>
          </a:p>
        </p:txBody>
      </p:sp>
    </p:spTree>
    <p:extLst>
      <p:ext uri="{BB962C8B-B14F-4D97-AF65-F5344CB8AC3E}">
        <p14:creationId xmlns:p14="http://schemas.microsoft.com/office/powerpoint/2010/main" val="2341001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34</a:t>
            </a:fld>
            <a:endParaRPr lang="en-US"/>
          </a:p>
        </p:txBody>
      </p:sp>
    </p:spTree>
    <p:extLst>
      <p:ext uri="{BB962C8B-B14F-4D97-AF65-F5344CB8AC3E}">
        <p14:creationId xmlns:p14="http://schemas.microsoft.com/office/powerpoint/2010/main" val="3052458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networking will result in authentic relationships that will provide social support. </a:t>
            </a:r>
          </a:p>
          <a:p>
            <a:r>
              <a:rPr lang="en-US" dirty="0"/>
              <a:t>Here, I’ve listed several types of social support , and some examples of each in the context of conducting research</a:t>
            </a:r>
          </a:p>
          <a:p>
            <a:endParaRPr lang="en-US" dirty="0"/>
          </a:p>
        </p:txBody>
      </p:sp>
      <p:sp>
        <p:nvSpPr>
          <p:cNvPr id="4" name="Slide Number Placeholder 3"/>
          <p:cNvSpPr>
            <a:spLocks noGrp="1"/>
          </p:cNvSpPr>
          <p:nvPr>
            <p:ph type="sldNum" sz="quarter" idx="5"/>
          </p:nvPr>
        </p:nvSpPr>
        <p:spPr/>
        <p:txBody>
          <a:bodyPr/>
          <a:lstStyle/>
          <a:p>
            <a:fld id="{476D829D-6F50-6945-B415-7FF26FA4187F}" type="slidenum">
              <a:rPr lang="en-US" smtClean="0"/>
              <a:pPr/>
              <a:t>4</a:t>
            </a:fld>
            <a:endParaRPr lang="en-US"/>
          </a:p>
        </p:txBody>
      </p:sp>
    </p:spTree>
    <p:extLst>
      <p:ext uri="{BB962C8B-B14F-4D97-AF65-F5344CB8AC3E}">
        <p14:creationId xmlns:p14="http://schemas.microsoft.com/office/powerpoint/2010/main" val="210749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D829D-6F50-6945-B415-7FF26FA4187F}" type="slidenum">
              <a:rPr lang="en-US" smtClean="0"/>
              <a:pPr/>
              <a:t>7</a:t>
            </a:fld>
            <a:endParaRPr lang="en-US"/>
          </a:p>
        </p:txBody>
      </p:sp>
    </p:spTree>
    <p:extLst>
      <p:ext uri="{BB962C8B-B14F-4D97-AF65-F5344CB8AC3E}">
        <p14:creationId xmlns:p14="http://schemas.microsoft.com/office/powerpoint/2010/main" val="129477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NIH mission is to support discovery and applied science to optimize human health.   </a:t>
            </a:r>
          </a:p>
          <a:p>
            <a:r>
              <a:rPr lang="en-US" dirty="0"/>
              <a:t>Innovation is at the core of scientific advances, and the hallmark of innovation is interdependence.  </a:t>
            </a:r>
          </a:p>
          <a:p>
            <a:endParaRPr lang="en-US" dirty="0"/>
          </a:p>
          <a:p>
            <a:r>
              <a:rPr lang="en-US" dirty="0"/>
              <a:t>The exchange of often requires exchange of new perspectives and new information and/</a:t>
            </a:r>
            <a:r>
              <a:rPr lang="en-US" dirty="0" err="1"/>
              <a:t>oraccess</a:t>
            </a:r>
            <a:r>
              <a:rPr lang="en-US" dirty="0"/>
              <a:t> new opportunities that often are unadvertised and unanticipated.  </a:t>
            </a:r>
          </a:p>
          <a:p>
            <a:endParaRPr lang="en-US" dirty="0"/>
          </a:p>
          <a:p>
            <a:endParaRPr lang="en-US" dirty="0"/>
          </a:p>
          <a:p>
            <a:r>
              <a:rPr lang="en-US" dirty="0"/>
              <a:t>The trainees you mentor today may be your collaborators tomorrow</a:t>
            </a:r>
          </a:p>
          <a:p>
            <a:r>
              <a:rPr lang="en-US" dirty="0"/>
              <a:t>The collaborator you work with on a smaller project may result in future collaborations</a:t>
            </a:r>
          </a:p>
        </p:txBody>
      </p:sp>
      <p:sp>
        <p:nvSpPr>
          <p:cNvPr id="4" name="Slide Number Placeholder 3"/>
          <p:cNvSpPr>
            <a:spLocks noGrp="1"/>
          </p:cNvSpPr>
          <p:nvPr>
            <p:ph type="sldNum" sz="quarter" idx="5"/>
          </p:nvPr>
        </p:nvSpPr>
        <p:spPr/>
        <p:txBody>
          <a:bodyPr/>
          <a:lstStyle/>
          <a:p>
            <a:fld id="{476D829D-6F50-6945-B415-7FF26FA4187F}" type="slidenum">
              <a:rPr lang="en-US" smtClean="0"/>
              <a:pPr/>
              <a:t>8</a:t>
            </a:fld>
            <a:endParaRPr lang="en-US"/>
          </a:p>
        </p:txBody>
      </p:sp>
    </p:spTree>
    <p:extLst>
      <p:ext uri="{BB962C8B-B14F-4D97-AF65-F5344CB8AC3E}">
        <p14:creationId xmlns:p14="http://schemas.microsoft.com/office/powerpoint/2010/main" val="425903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mistake of early career individuals is a hyper focus on finding a single end-all, be-all mentor. Although there are some excellent individuals who can be a Yoda…</a:t>
            </a:r>
          </a:p>
        </p:txBody>
      </p:sp>
      <p:sp>
        <p:nvSpPr>
          <p:cNvPr id="4" name="Slide Number Placeholder 3"/>
          <p:cNvSpPr>
            <a:spLocks noGrp="1"/>
          </p:cNvSpPr>
          <p:nvPr>
            <p:ph type="sldNum" sz="quarter" idx="5"/>
          </p:nvPr>
        </p:nvSpPr>
        <p:spPr/>
        <p:txBody>
          <a:bodyPr/>
          <a:lstStyle/>
          <a:p>
            <a:fld id="{476D829D-6F50-6945-B415-7FF26FA4187F}" type="slidenum">
              <a:rPr lang="en-US" smtClean="0"/>
              <a:pPr/>
              <a:t>10</a:t>
            </a:fld>
            <a:endParaRPr lang="en-US"/>
          </a:p>
        </p:txBody>
      </p:sp>
    </p:spTree>
    <p:extLst>
      <p:ext uri="{BB962C8B-B14F-4D97-AF65-F5344CB8AC3E}">
        <p14:creationId xmlns:p14="http://schemas.microsoft.com/office/powerpoint/2010/main" val="300449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introduce you to the concept of developmental networks</a:t>
            </a:r>
          </a:p>
          <a:p>
            <a:r>
              <a:rPr lang="en-US" dirty="0"/>
              <a:t>…read </a:t>
            </a:r>
            <a:r>
              <a:rPr lang="en-US" dirty="0" err="1"/>
              <a:t>bulllets</a:t>
            </a:r>
            <a:endParaRPr lang="en-US" dirty="0"/>
          </a:p>
          <a:p>
            <a:r>
              <a:rPr lang="en-US" dirty="0"/>
              <a:t>Navigator—may be a senior faculty member or div/dept chair, a named mentor on your career development award.  Helps with alignment of career goals with advancement (which could be advancing to independent research funding, or advancing through promotion/tenure process</a:t>
            </a:r>
          </a:p>
          <a:p>
            <a:r>
              <a:rPr lang="en-US" dirty="0"/>
              <a:t>Sponsor—typically a senior leader with decision making capacity and/or influence.  Connects you to other people and/or opportunities—award nominations, special committees/projects, </a:t>
            </a:r>
          </a:p>
          <a:p>
            <a:r>
              <a:rPr lang="en-US" dirty="0"/>
              <a:t>Coach—focused on specific skills—methods—speaking, writing, data collection, data analysis. </a:t>
            </a:r>
          </a:p>
          <a:p>
            <a:endParaRPr lang="en-US" dirty="0"/>
          </a:p>
          <a:p>
            <a:r>
              <a:rPr lang="en-US" dirty="0"/>
              <a:t>A single Yoda may serve multiple roles at some point in your career (sequentially or simultaneously) </a:t>
            </a:r>
          </a:p>
          <a:p>
            <a:endParaRPr lang="en-US" dirty="0"/>
          </a:p>
          <a:p>
            <a:endParaRPr lang="en-US" dirty="0"/>
          </a:p>
          <a:p>
            <a:r>
              <a:rPr lang="en-US" dirty="0"/>
              <a:t>For those of you in graduate degree programs, your thesis or dissertation committee is one of your first formal developmental networks for research.  </a:t>
            </a:r>
          </a:p>
        </p:txBody>
      </p:sp>
      <p:sp>
        <p:nvSpPr>
          <p:cNvPr id="4" name="Slide Number Placeholder 3"/>
          <p:cNvSpPr>
            <a:spLocks noGrp="1"/>
          </p:cNvSpPr>
          <p:nvPr>
            <p:ph type="sldNum" sz="quarter" idx="5"/>
          </p:nvPr>
        </p:nvSpPr>
        <p:spPr/>
        <p:txBody>
          <a:bodyPr/>
          <a:lstStyle/>
          <a:p>
            <a:fld id="{476D829D-6F50-6945-B415-7FF26FA4187F}" type="slidenum">
              <a:rPr lang="en-US" smtClean="0"/>
              <a:pPr/>
              <a:t>11</a:t>
            </a:fld>
            <a:endParaRPr lang="en-US"/>
          </a:p>
        </p:txBody>
      </p:sp>
    </p:spTree>
    <p:extLst>
      <p:ext uri="{BB962C8B-B14F-4D97-AF65-F5344CB8AC3E}">
        <p14:creationId xmlns:p14="http://schemas.microsoft.com/office/powerpoint/2010/main" val="1627400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and ongoing systemic bias/discrimination may constrain.  Example: First generation student may not have access study notes/practice tests from siblings/friends previously in a course</a:t>
            </a:r>
          </a:p>
        </p:txBody>
      </p:sp>
      <p:sp>
        <p:nvSpPr>
          <p:cNvPr id="4" name="Slide Number Placeholder 3"/>
          <p:cNvSpPr>
            <a:spLocks noGrp="1"/>
          </p:cNvSpPr>
          <p:nvPr>
            <p:ph type="sldNum" sz="quarter" idx="5"/>
          </p:nvPr>
        </p:nvSpPr>
        <p:spPr/>
        <p:txBody>
          <a:bodyPr/>
          <a:lstStyle/>
          <a:p>
            <a:fld id="{476D829D-6F50-6945-B415-7FF26FA4187F}" type="slidenum">
              <a:rPr lang="en-US" smtClean="0"/>
              <a:pPr/>
              <a:t>12</a:t>
            </a:fld>
            <a:endParaRPr lang="en-US"/>
          </a:p>
        </p:txBody>
      </p:sp>
    </p:spTree>
    <p:extLst>
      <p:ext uri="{BB962C8B-B14F-4D97-AF65-F5344CB8AC3E}">
        <p14:creationId xmlns:p14="http://schemas.microsoft.com/office/powerpoint/2010/main" val="201192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Identify individuals in your developmental network, i.e., those who fall into one or more of the following three types of relationships. (Those who fall into more than one type should be listed more than once.)</a:t>
            </a:r>
          </a:p>
          <a:p>
            <a:pPr marL="0" marR="0">
              <a:spcBef>
                <a:spcPts val="0"/>
              </a:spcBef>
              <a:spcAft>
                <a:spcPts val="0"/>
              </a:spcAft>
            </a:pPr>
            <a:r>
              <a:rPr lang="en-US" sz="1200" dirty="0">
                <a:effectLst/>
              </a:rPr>
              <a:t> </a:t>
            </a:r>
            <a:endParaRPr lang="en-US" sz="1800" dirty="0">
              <a:effectLst/>
            </a:endParaRPr>
          </a:p>
          <a:p>
            <a:pPr marL="0" marR="0">
              <a:spcBef>
                <a:spcPts val="0"/>
              </a:spcBef>
              <a:spcAft>
                <a:spcPts val="0"/>
              </a:spcAft>
            </a:pPr>
            <a:r>
              <a:rPr lang="en-US" sz="1200" dirty="0">
                <a:effectLst/>
              </a:rPr>
              <a:t>Networks vary in structure, content, and quality of relationships. Now that you have defined your Developmental Network, assess if it meets your goals. The questions below will help you determine the strengths and weaknesses of your network, and where you need to fill in gaps with new contacts. Be mindful of maintaining existing relationships, by staying in touch and “giving back” such as facilitating an introduction or sending an article of interest to the individual along with your comments. Professional conferences are another important way to reconnect with your existing developmental network and cultivate new connections.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13</a:t>
            </a:fld>
            <a:endParaRPr lang="en-US"/>
          </a:p>
        </p:txBody>
      </p:sp>
    </p:spTree>
    <p:extLst>
      <p:ext uri="{BB962C8B-B14F-4D97-AF65-F5344CB8AC3E}">
        <p14:creationId xmlns:p14="http://schemas.microsoft.com/office/powerpoint/2010/main" val="14175937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875" y="0"/>
            <a:ext cx="9159875" cy="6858000"/>
          </a:xfrm>
          <a:prstGeom prst="rect">
            <a:avLst/>
          </a:prstGeom>
        </p:spPr>
      </p:pic>
      <p:sp>
        <p:nvSpPr>
          <p:cNvPr id="10" name="Rectangle 45">
            <a:extLst>
              <a:ext uri="{C183D7F6-B498-43B3-948B-1728B52AA6E4}">
                <adec:decorative xmlns:adec="http://schemas.microsoft.com/office/drawing/2017/decorative" val="1"/>
              </a:ext>
            </a:extLst>
          </p:cNvPr>
          <p:cNvSpPr>
            <a:spLocks noChangeArrowheads="1"/>
          </p:cNvSpPr>
          <p:nvPr userDrawn="1"/>
        </p:nvSpPr>
        <p:spPr bwMode="auto">
          <a:xfrm>
            <a:off x="-6998" y="0"/>
            <a:ext cx="9159876" cy="152400"/>
          </a:xfrm>
          <a:prstGeom prst="rect">
            <a:avLst/>
          </a:prstGeom>
          <a:solidFill>
            <a:srgbClr val="CC0000"/>
          </a:solidFill>
          <a:ln w="9525">
            <a:noFill/>
            <a:miter lim="800000"/>
            <a:headEnd/>
            <a:tailEnd/>
          </a:ln>
          <a:effectLst/>
        </p:spPr>
        <p:txBody>
          <a:bodyPr wrap="none" anchor="ctr"/>
          <a:lstStyle/>
          <a:p>
            <a:pPr>
              <a:defRPr/>
            </a:pPr>
            <a:endParaRPr lang="en-US" dirty="0">
              <a:latin typeface="Arial"/>
            </a:endParaRPr>
          </a:p>
        </p:txBody>
      </p:sp>
      <p:sp>
        <p:nvSpPr>
          <p:cNvPr id="11" name="Rectangle 3"/>
          <p:cNvSpPr>
            <a:spLocks noGrp="1" noChangeArrowheads="1"/>
          </p:cNvSpPr>
          <p:nvPr>
            <p:ph type="subTitle" idx="1" hasCustomPrompt="1"/>
          </p:nvPr>
        </p:nvSpPr>
        <p:spPr>
          <a:xfrm>
            <a:off x="1143793" y="381000"/>
            <a:ext cx="6824663" cy="1822450"/>
          </a:xfrm>
          <a:prstGeom prst="rect">
            <a:avLst/>
          </a:prstGeom>
        </p:spPr>
        <p:txBody>
          <a:bodyPr anchor="ctr"/>
          <a:lstStyle>
            <a:lvl1pPr algn="ctr">
              <a:buFontTx/>
              <a:buNone/>
              <a:defRPr sz="3200" baseline="0">
                <a:solidFill>
                  <a:schemeClr val="bg1"/>
                </a:solidFill>
              </a:defRPr>
            </a:lvl1pPr>
          </a:lstStyle>
          <a:p>
            <a:r>
              <a:rPr lang="en-US" dirty="0"/>
              <a:t>Click to add title</a:t>
            </a:r>
          </a:p>
        </p:txBody>
      </p:sp>
      <p:pic>
        <p:nvPicPr>
          <p:cNvPr id="2" name="Picture 1" descr="National Heart, Lung, and Blood Institute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39153" y="6224522"/>
            <a:ext cx="1894128" cy="441614"/>
          </a:xfrm>
          <a:prstGeom prst="rect">
            <a:avLst/>
          </a:prstGeom>
        </p:spPr>
      </p:pic>
      <p:pic>
        <p:nvPicPr>
          <p:cNvPr id="3" name="Picture 2" descr="Department of Health and Human Servic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5697" y="6006580"/>
            <a:ext cx="693291" cy="6995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a:xfrm>
            <a:off x="482599" y="6384925"/>
            <a:ext cx="584200" cy="374650"/>
          </a:xfrm>
        </p:spPr>
        <p:txBody>
          <a:bodyPr/>
          <a:lstStyle/>
          <a:p>
            <a:pPr>
              <a:defRPr/>
            </a:pPr>
            <a:fld id="{49C0EE74-1F2C-4D2D-91EC-B282DFC749DA}" type="slidenum">
              <a:rPr lang="en-US" smtClean="0"/>
              <a:pPr>
                <a:defRPr/>
              </a:pPr>
              <a:t>‹#›</a:t>
            </a:fld>
            <a:endParaRPr lang="en-US"/>
          </a:p>
        </p:txBody>
      </p: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9144000" cy="6858000"/>
          </a:xfrm>
          <a:prstGeom prst="rect">
            <a:avLst/>
          </a:prstGeom>
        </p:spPr>
      </p:pic>
      <p:pic>
        <p:nvPicPr>
          <p:cNvPr id="12" name="Picture 15" descr="Department of Health and Human Services logo"/>
          <p:cNvPicPr>
            <a:picLocks noChangeAspect="1" noChangeArrowheads="1"/>
          </p:cNvPicPr>
          <p:nvPr userDrawn="1"/>
        </p:nvPicPr>
        <p:blipFill>
          <a:blip r:embed="rId4"/>
          <a:srcRect/>
          <a:stretch>
            <a:fillRect/>
          </a:stretch>
        </p:blipFill>
        <p:spPr bwMode="auto">
          <a:xfrm>
            <a:off x="3169327" y="3958755"/>
            <a:ext cx="838154" cy="838156"/>
          </a:xfrm>
          <a:prstGeom prst="rect">
            <a:avLst/>
          </a:prstGeom>
          <a:noFill/>
          <a:ln w="9525">
            <a:noFill/>
            <a:miter lim="800000"/>
            <a:headEnd/>
            <a:tailEnd/>
          </a:ln>
        </p:spPr>
      </p:pic>
      <p:sp>
        <p:nvSpPr>
          <p:cNvPr id="14" name="Rectangle 45"/>
          <p:cNvSpPr>
            <a:spLocks noChangeArrowheads="1"/>
          </p:cNvSpPr>
          <p:nvPr userDrawn="1"/>
        </p:nvSpPr>
        <p:spPr bwMode="auto">
          <a:xfrm>
            <a:off x="0" y="0"/>
            <a:ext cx="9144000" cy="152400"/>
          </a:xfrm>
          <a:prstGeom prst="rect">
            <a:avLst/>
          </a:prstGeom>
          <a:solidFill>
            <a:srgbClr val="CC0000"/>
          </a:solidFill>
          <a:ln w="9525">
            <a:noFill/>
            <a:miter lim="800000"/>
            <a:headEnd/>
            <a:tailEnd/>
          </a:ln>
          <a:effectLst/>
        </p:spPr>
        <p:txBody>
          <a:bodyPr wrap="none" anchor="ctr"/>
          <a:lstStyle/>
          <a:p>
            <a:pPr>
              <a:defRPr/>
            </a:pPr>
            <a:endParaRPr lang="en-US" dirty="0">
              <a:latin typeface="Arial"/>
            </a:endParaRPr>
          </a:p>
        </p:txBody>
      </p:sp>
      <p:pic>
        <p:nvPicPr>
          <p:cNvPr id="2" name="Picture 1" descr="National Heart, Lung and Blood Institute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69320" y="4098036"/>
            <a:ext cx="2400155" cy="55959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976377-78DE-4848-B9C1-1B072D87A784}"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3D7E7-25B2-462D-BC1C-9CA4A66869D1}" type="slidenum">
              <a:rPr lang="en-US" smtClean="0"/>
              <a:pPr/>
              <a:t>‹#›</a:t>
            </a:fld>
            <a:endParaRPr lang="en-US"/>
          </a:p>
        </p:txBody>
      </p:sp>
    </p:spTree>
    <p:extLst>
      <p:ext uri="{BB962C8B-B14F-4D97-AF65-F5344CB8AC3E}">
        <p14:creationId xmlns:p14="http://schemas.microsoft.com/office/powerpoint/2010/main" val="106889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575A5D"/>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8"/>
          <p:cNvSpPr>
            <a:spLocks noGrp="1" noChangeArrowheads="1"/>
          </p:cNvSpPr>
          <p:nvPr>
            <p:ph type="sldNum" sz="quarter" idx="4"/>
          </p:nvPr>
        </p:nvSpPr>
        <p:spPr bwMode="auto">
          <a:xfrm>
            <a:off x="482599" y="6384925"/>
            <a:ext cx="5842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pPr>
                <a:defRPr/>
              </a:pPr>
              <a:t>‹#›</a:t>
            </a:fld>
            <a:endParaRPr lang="en-US"/>
          </a:p>
        </p:txBody>
      </p:sp>
      <p:sp>
        <p:nvSpPr>
          <p:cNvPr id="9" name="Rectangle 36"/>
          <p:cNvSpPr>
            <a:spLocks noGrp="1" noChangeArrowheads="1"/>
          </p:cNvSpPr>
          <p:nvPr>
            <p:ph type="title" hasCustomPrompt="1"/>
          </p:nvPr>
        </p:nvSpPr>
        <p:spPr bwMode="auto">
          <a:xfrm>
            <a:off x="421705" y="144463"/>
            <a:ext cx="8294687"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9C0EE74-1F2C-4D2D-91EC-B282DFC749DA}" type="slidenum">
              <a:rPr lang="en-US" smtClean="0"/>
              <a:pPr>
                <a:defRPr/>
              </a:pPr>
              <a:t>‹#›</a:t>
            </a:fld>
            <a:endParaRPr lang="en-US"/>
          </a:p>
        </p:txBody>
      </p:sp>
      <p:sp>
        <p:nvSpPr>
          <p:cNvPr id="4" name="Title 3"/>
          <p:cNvSpPr>
            <a:spLocks noGrp="1"/>
          </p:cNvSpPr>
          <p:nvPr>
            <p:ph type="title" hasCustomPrompt="1"/>
          </p:nvPr>
        </p:nvSpPr>
        <p:spPr>
          <a:xfrm>
            <a:off x="422275" y="144463"/>
            <a:ext cx="8294688" cy="846137"/>
          </a:xfrm>
        </p:spPr>
        <p:txBody>
          <a:bodyPr/>
          <a:lstStyle/>
          <a:p>
            <a:r>
              <a:rPr lang="en-US" dirty="0"/>
              <a:t>Click to add title</a:t>
            </a:r>
          </a:p>
        </p:txBody>
      </p:sp>
      <p:sp>
        <p:nvSpPr>
          <p:cNvPr id="6" name="Picture Placeholder 5"/>
          <p:cNvSpPr>
            <a:spLocks noGrp="1"/>
          </p:cNvSpPr>
          <p:nvPr>
            <p:ph type="pic" sz="quarter" idx="11"/>
          </p:nvPr>
        </p:nvSpPr>
        <p:spPr>
          <a:xfrm>
            <a:off x="482600" y="1357313"/>
            <a:ext cx="8234363" cy="4367212"/>
          </a:xfrm>
        </p:spPr>
        <p:txBody>
          <a:bodyPr/>
          <a:lstStyle>
            <a:lvl1pPr>
              <a:buFontTx/>
              <a:buNone/>
              <a:defRPr/>
            </a:lvl1pPr>
          </a:lstStyle>
          <a:p>
            <a:endParaRPr lang="en-US" dirty="0"/>
          </a:p>
        </p:txBody>
      </p:sp>
      <p:sp>
        <p:nvSpPr>
          <p:cNvPr id="8" name="Text Placeholder 7"/>
          <p:cNvSpPr>
            <a:spLocks noGrp="1"/>
          </p:cNvSpPr>
          <p:nvPr>
            <p:ph type="body" sz="quarter" idx="12"/>
          </p:nvPr>
        </p:nvSpPr>
        <p:spPr>
          <a:xfrm>
            <a:off x="482600" y="5854700"/>
            <a:ext cx="8234363" cy="295275"/>
          </a:xfrm>
        </p:spPr>
        <p:txBody>
          <a:bodyPr>
            <a:noAutofit/>
          </a:bodyPr>
          <a:lstStyle>
            <a:lvl1pPr>
              <a:buFontTx/>
              <a:buNone/>
              <a:defRPr sz="1400"/>
            </a:lvl1pPr>
            <a:lvl2pPr>
              <a:defRPr sz="1400"/>
            </a:lvl2pPr>
            <a:lvl3pPr>
              <a:defRPr sz="1400"/>
            </a:lvl3pPr>
            <a:lvl4pPr>
              <a:defRPr sz="1400"/>
            </a:lvl4pPr>
            <a:lvl5pPr>
              <a:defRPr sz="1400"/>
            </a:lvl5pPr>
          </a:lstStyle>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2A4F199F-5620-4BF4-87B3-75C3427C29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8"/>
          <p:cNvSpPr>
            <a:spLocks noGrp="1" noChangeArrowheads="1"/>
          </p:cNvSpPr>
          <p:nvPr>
            <p:ph type="sldNum" sz="quarter" idx="10"/>
          </p:nvPr>
        </p:nvSpPr>
        <p:spPr>
          <a:ln/>
        </p:spPr>
        <p:txBody>
          <a:bodyPr/>
          <a:lstStyle>
            <a:lvl1pPr>
              <a:defRPr/>
            </a:lvl1pPr>
          </a:lstStyle>
          <a:p>
            <a:pPr>
              <a:defRPr/>
            </a:pPr>
            <a:fld id="{704163BB-A9E4-45FA-A154-B7168CE686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3710" y="196347"/>
            <a:ext cx="8229600" cy="72573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a:ln/>
        </p:spPr>
        <p:txBody>
          <a:bodyPr/>
          <a:lstStyle>
            <a:lvl1pPr>
              <a:defRPr/>
            </a:lvl1pPr>
          </a:lstStyle>
          <a:p>
            <a:pPr>
              <a:defRPr/>
            </a:pPr>
            <a:fld id="{50330698-E3C1-4D28-AAE8-F64A5063BE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28"/>
          <p:cNvSpPr>
            <a:spLocks noGrp="1" noChangeArrowheads="1"/>
          </p:cNvSpPr>
          <p:nvPr>
            <p:ph type="sldNum" sz="quarter" idx="10"/>
          </p:nvPr>
        </p:nvSpPr>
        <p:spPr>
          <a:ln/>
        </p:spPr>
        <p:txBody>
          <a:bodyPr/>
          <a:lstStyle>
            <a:lvl1pPr>
              <a:defRPr/>
            </a:lvl1pPr>
          </a:lstStyle>
          <a:p>
            <a:pPr>
              <a:defRPr/>
            </a:pPr>
            <a:fld id="{87A42AFF-E73B-487B-9783-10FFC85EF6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F06DED65-1D12-479A-8F23-EE0EEE44FA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64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52642"/>
            <a:ext cx="5111750" cy="4873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66177"/>
            <a:ext cx="3008313" cy="3559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0C82D15B-4040-4AA2-96A9-33723CFC89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5521"/>
            <a:ext cx="8229600" cy="45259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p:txBody>
      </p:sp>
      <p:sp>
        <p:nvSpPr>
          <p:cNvPr id="7" name="Rectangle 28"/>
          <p:cNvSpPr>
            <a:spLocks noGrp="1" noChangeArrowheads="1"/>
          </p:cNvSpPr>
          <p:nvPr>
            <p:ph type="sldNum" sz="quarter" idx="4"/>
          </p:nvPr>
        </p:nvSpPr>
        <p:spPr bwMode="auto">
          <a:xfrm>
            <a:off x="482599" y="6384925"/>
            <a:ext cx="5842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pPr>
                <a:defRPr/>
              </a:pPr>
              <a:t>‹#›</a:t>
            </a:fld>
            <a:endParaRPr lang="en-US"/>
          </a:p>
        </p:txBody>
      </p:sp>
      <p:pic>
        <p:nvPicPr>
          <p:cNvPr id="9" name="Picture 30"/>
          <p:cNvPicPr>
            <a:picLocks noChangeAspect="1" noChangeArrowheads="1"/>
          </p:cNvPicPr>
          <p:nvPr userDrawn="1"/>
        </p:nvPicPr>
        <p:blipFill>
          <a:blip r:embed="rId13">
            <a:extLst>
              <a:ext uri="{BEBA8EAE-BF5A-486C-A8C5-ECC9F3942E4B}">
                <a14:imgProps xmlns:a14="http://schemas.microsoft.com/office/drawing/2010/main">
                  <a14:imgLayer r:embed="rId14">
                    <a14:imgEffect>
                      <a14:saturation sat="0"/>
                    </a14:imgEffect>
                  </a14:imgLayer>
                </a14:imgProps>
              </a:ext>
            </a:extLst>
          </a:blip>
          <a:srcRect/>
          <a:stretch>
            <a:fillRect/>
          </a:stretch>
        </p:blipFill>
        <p:spPr bwMode="auto">
          <a:xfrm>
            <a:off x="0" y="101600"/>
            <a:ext cx="9144000" cy="981075"/>
          </a:xfrm>
          <a:prstGeom prst="rect">
            <a:avLst/>
          </a:prstGeom>
          <a:noFill/>
          <a:ln w="9525">
            <a:noFill/>
            <a:miter lim="800000"/>
            <a:headEnd/>
            <a:tailEnd/>
          </a:ln>
        </p:spPr>
      </p:pic>
      <p:sp>
        <p:nvSpPr>
          <p:cNvPr id="10" name="Rectangle 32"/>
          <p:cNvSpPr>
            <a:spLocks noChangeArrowheads="1"/>
          </p:cNvSpPr>
          <p:nvPr userDrawn="1"/>
        </p:nvSpPr>
        <p:spPr bwMode="auto">
          <a:xfrm>
            <a:off x="0" y="0"/>
            <a:ext cx="9144000" cy="104775"/>
          </a:xfrm>
          <a:prstGeom prst="rect">
            <a:avLst/>
          </a:prstGeom>
          <a:solidFill>
            <a:srgbClr val="CC0000"/>
          </a:solidFill>
          <a:ln w="9525">
            <a:noFill/>
            <a:miter lim="800000"/>
            <a:headEnd/>
            <a:tailEnd/>
          </a:ln>
          <a:effectLst/>
        </p:spPr>
        <p:txBody>
          <a:bodyPr wrap="none" anchor="ctr"/>
          <a:lstStyle/>
          <a:p>
            <a:pPr>
              <a:defRPr/>
            </a:pPr>
            <a:endParaRPr lang="en-US" sz="1800">
              <a:latin typeface="Arial" charset="0"/>
              <a:ea typeface="ＭＳ Ｐゴシック" pitchFamily="48" charset="-128"/>
              <a:cs typeface="+mn-cs"/>
            </a:endParaRPr>
          </a:p>
        </p:txBody>
      </p:sp>
      <p:sp>
        <p:nvSpPr>
          <p:cNvPr id="11" name="Line 33">
            <a:extLst>
              <a:ext uri="{C183D7F6-B498-43B3-948B-1728B52AA6E4}">
                <adec:decorative xmlns:adec="http://schemas.microsoft.com/office/drawing/2017/decorative" val="1"/>
              </a:ext>
            </a:extLst>
          </p:cNvPr>
          <p:cNvSpPr>
            <a:spLocks noChangeShapeType="1"/>
          </p:cNvSpPr>
          <p:nvPr userDrawn="1"/>
        </p:nvSpPr>
        <p:spPr bwMode="auto">
          <a:xfrm flipH="1">
            <a:off x="533400" y="6311900"/>
            <a:ext cx="6261100" cy="0"/>
          </a:xfrm>
          <a:prstGeom prst="line">
            <a:avLst/>
          </a:prstGeom>
          <a:ln>
            <a:solidFill>
              <a:srgbClr val="C0143C"/>
            </a:solidFill>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sz="1800">
              <a:latin typeface="Arial" charset="0"/>
              <a:ea typeface="+mn-ea"/>
              <a:cs typeface="+mn-cs"/>
            </a:endParaRPr>
          </a:p>
        </p:txBody>
      </p:sp>
      <p:sp>
        <p:nvSpPr>
          <p:cNvPr id="18" name="Rectangle 36"/>
          <p:cNvSpPr>
            <a:spLocks noGrp="1" noChangeArrowheads="1"/>
          </p:cNvSpPr>
          <p:nvPr>
            <p:ph type="title"/>
          </p:nvPr>
        </p:nvSpPr>
        <p:spPr bwMode="auto">
          <a:xfrm>
            <a:off x="421705" y="144463"/>
            <a:ext cx="8294687"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906727" y="6093522"/>
            <a:ext cx="1873290" cy="4367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p:hf sldNum="0" hdr="0" ftr="0"/>
  <p:txStyles>
    <p:titleStyle>
      <a:lvl1pPr algn="l" defTabSz="457200" rtl="0" eaLnBrk="1" latinLnBrk="0" hangingPunct="1">
        <a:spcBef>
          <a:spcPct val="0"/>
        </a:spcBef>
        <a:buNone/>
        <a:defRPr sz="3200" b="0" i="0" kern="1200">
          <a:solidFill>
            <a:schemeClr val="bg1"/>
          </a:solidFill>
          <a:latin typeface="Arial"/>
          <a:ea typeface="+mj-ea"/>
          <a:cs typeface="Arial"/>
        </a:defRPr>
      </a:lvl1pPr>
    </p:titleStyle>
    <p:bodyStyle>
      <a:lvl1pPr marL="341313" indent="-341313" algn="l" defTabSz="457200" rtl="0" eaLnBrk="1" latinLnBrk="0" hangingPunct="1">
        <a:spcBef>
          <a:spcPct val="20000"/>
        </a:spcBef>
        <a:buClr>
          <a:srgbClr val="C0143C"/>
        </a:buClr>
        <a:buFont typeface="Wingdings" charset="2"/>
        <a:buChar char="§"/>
        <a:defRPr sz="3000" b="0" i="0" kern="1200">
          <a:solidFill>
            <a:schemeClr val="tx1"/>
          </a:solidFill>
          <a:latin typeface="Arial"/>
          <a:ea typeface="+mn-ea"/>
          <a:cs typeface="Arial"/>
        </a:defRPr>
      </a:lvl1pPr>
      <a:lvl2pPr marL="742950" indent="-285750" algn="l" defTabSz="457200" rtl="0" eaLnBrk="1" latinLnBrk="0" hangingPunct="1">
        <a:spcBef>
          <a:spcPct val="20000"/>
        </a:spcBef>
        <a:buClr>
          <a:srgbClr val="575A5D"/>
        </a:buClr>
        <a:buFont typeface="Wingdings" charset="2"/>
        <a:buChar char="§"/>
        <a:defRPr sz="2600" b="0" i="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nggroup.com/books/mentees-guide.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s://mentoringgroup.com/books/skills-for-sucessful-mentoring.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nggroup.com/books/mentees-guide.pd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mentoringgroup.com/books/skills-for-sucessful-mentoring.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nggroup.com/books/mentees-guide.pdf"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nggroup.com/books/mentees-guide.pdf"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hbr.org/2020/01/how-to-build-a-great-relationship-with-a-mentor" TargetMode="External"/><Relationship Id="rId13" Type="http://schemas.openxmlformats.org/officeDocument/2006/relationships/image" Target="../media/image22.jpeg"/><Relationship Id="rId3" Type="http://schemas.openxmlformats.org/officeDocument/2006/relationships/hyperlink" Target="https://suadvance.syr.edu/mentoring-resources/" TargetMode="External"/><Relationship Id="rId7" Type="http://schemas.openxmlformats.org/officeDocument/2006/relationships/hyperlink" Target="https://mentoringgroup.com/books/the-mentors-guide.pdf" TargetMode="External"/><Relationship Id="rId12"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mentoringgroup.com/books/mentees-guide.pdf" TargetMode="External"/><Relationship Id="rId11" Type="http://schemas.openxmlformats.org/officeDocument/2006/relationships/image" Target="../media/image20.png"/><Relationship Id="rId5" Type="http://schemas.openxmlformats.org/officeDocument/2006/relationships/hyperlink" Target="https://mentoringgroup.com/books/skills-for-sucessful-mentoring.pdf" TargetMode="External"/><Relationship Id="rId10" Type="http://schemas.openxmlformats.org/officeDocument/2006/relationships/hyperlink" Target="https://hbr.org/topic/managing-yourself" TargetMode="External"/><Relationship Id="rId4" Type="http://schemas.openxmlformats.org/officeDocument/2006/relationships/hyperlink" Target="http://bwhmentoringtoolkit.partners.org/mentoring-and-career-development/developmental-networks/" TargetMode="External"/><Relationship Id="rId9" Type="http://schemas.openxmlformats.org/officeDocument/2006/relationships/hyperlink" Target="https://hbr.org/topic/managing-up"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title" idx="4294967295"/>
          </p:nvPr>
        </p:nvSpPr>
        <p:spPr>
          <a:xfrm>
            <a:off x="1162050" y="381000"/>
            <a:ext cx="6824663" cy="1822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341313" marR="0" lvl="0" indent="-341313" algn="ctr" defTabSz="457200" rtl="0" eaLnBrk="1" fontAlgn="auto" latinLnBrk="0" hangingPunct="1">
              <a:lnSpc>
                <a:spcPct val="100000"/>
              </a:lnSpc>
              <a:spcBef>
                <a:spcPct val="20000"/>
              </a:spcBef>
              <a:spcAft>
                <a:spcPts val="0"/>
              </a:spcAft>
              <a:buClr>
                <a:srgbClr val="C0143C"/>
              </a:buClr>
              <a:buSzTx/>
              <a:buFontTx/>
              <a:buNone/>
              <a:tabLst/>
              <a:defRPr/>
            </a:pPr>
            <a:r>
              <a:rPr kumimoji="0" lang="en-US" sz="3200" b="0" i="0" u="none" strike="noStrike" kern="1200" cap="none" spc="0" normalizeH="0" baseline="0" noProof="0">
                <a:ln>
                  <a:noFill/>
                </a:ln>
                <a:solidFill>
                  <a:schemeClr val="bg1"/>
                </a:solidFill>
                <a:effectLst/>
                <a:uLnTx/>
                <a:uFillTx/>
                <a:latin typeface="Arial"/>
                <a:ea typeface="+mn-ea"/>
                <a:cs typeface="Arial"/>
              </a:rPr>
              <a:t>Developing and Optimizing your Mentoring Relationships</a:t>
            </a:r>
            <a:endParaRPr kumimoji="0" lang="en-US" sz="3200" b="0" i="0" u="none" strike="noStrike" kern="1200" cap="none" spc="0" normalizeH="0" baseline="0" noProof="0" dirty="0">
              <a:ln>
                <a:noFill/>
              </a:ln>
              <a:solidFill>
                <a:schemeClr val="bg1"/>
              </a:solidFill>
              <a:effectLst/>
              <a:uLnTx/>
              <a:uFillTx/>
              <a:latin typeface="Arial"/>
              <a:ea typeface="+mn-ea"/>
              <a:cs typeface="Arial"/>
            </a:endParaRPr>
          </a:p>
        </p:txBody>
      </p:sp>
      <p:sp>
        <p:nvSpPr>
          <p:cNvPr id="6" name="Text Box 3"/>
          <p:cNvSpPr txBox="1">
            <a:spLocks noChangeArrowheads="1"/>
          </p:cNvSpPr>
          <p:nvPr/>
        </p:nvSpPr>
        <p:spPr bwMode="auto">
          <a:xfrm>
            <a:off x="935038" y="3271838"/>
            <a:ext cx="7169150" cy="2631490"/>
          </a:xfrm>
          <a:prstGeom prst="rect">
            <a:avLst/>
          </a:prstGeom>
          <a:noFill/>
          <a:ln w="9525">
            <a:noFill/>
            <a:miter lim="800000"/>
            <a:headEnd/>
            <a:tailEnd/>
          </a:ln>
        </p:spPr>
        <p:txBody>
          <a:bodyPr>
            <a:spAutoFit/>
          </a:bodyPr>
          <a:lstStyle/>
          <a:p>
            <a:pPr algn="ctr">
              <a:spcBef>
                <a:spcPct val="50000"/>
              </a:spcBef>
            </a:pPr>
            <a:r>
              <a:rPr lang="en-US" sz="2800" dirty="0">
                <a:solidFill>
                  <a:srgbClr val="C0143C"/>
                </a:solidFill>
                <a:cs typeface="Arial" pitchFamily="34" charset="0"/>
              </a:rPr>
              <a:t>Nicole Redmond, MD, PhD, MPH, FACP</a:t>
            </a:r>
          </a:p>
          <a:p>
            <a:pPr algn="ctr"/>
            <a:r>
              <a:rPr lang="en-US" sz="2000" dirty="0">
                <a:cs typeface="Arial" pitchFamily="34" charset="0"/>
              </a:rPr>
              <a:t>Physician</a:t>
            </a:r>
          </a:p>
          <a:p>
            <a:pPr algn="ctr"/>
            <a:r>
              <a:rPr lang="en-US" sz="2000" dirty="0">
                <a:cs typeface="Arial"/>
              </a:rPr>
              <a:t>National Heart, Lung, and Blood Institute</a:t>
            </a:r>
          </a:p>
          <a:p>
            <a:pPr algn="ctr"/>
            <a:endParaRPr lang="en-US" sz="2000" dirty="0">
              <a:cs typeface="Arial" pitchFamily="34" charset="0"/>
            </a:endParaRPr>
          </a:p>
          <a:p>
            <a:pPr algn="ctr"/>
            <a:endParaRPr lang="en-US" sz="2000" dirty="0">
              <a:solidFill>
                <a:schemeClr val="accent2"/>
              </a:solidFill>
              <a:cs typeface="Arial" pitchFamily="34" charset="0"/>
            </a:endParaRPr>
          </a:p>
          <a:p>
            <a:pPr algn="ctr">
              <a:spcBef>
                <a:spcPct val="50000"/>
              </a:spcBef>
            </a:pPr>
            <a:r>
              <a:rPr lang="en-US" sz="2000" dirty="0">
                <a:solidFill>
                  <a:srgbClr val="C0143C"/>
                </a:solidFill>
                <a:cs typeface="Arial" pitchFamily="34" charset="0"/>
              </a:rPr>
              <a:t>NIH Regional Seminar </a:t>
            </a:r>
          </a:p>
          <a:p>
            <a:pPr algn="ctr">
              <a:spcBef>
                <a:spcPct val="50000"/>
              </a:spcBef>
            </a:pPr>
            <a:r>
              <a:rPr lang="en-US" dirty="0">
                <a:cs typeface="Arial" pitchFamily="34" charset="0"/>
              </a:rPr>
              <a:t>October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6D9F-0AEA-448E-8A3B-AD4F55BF0B0B}"/>
              </a:ext>
            </a:extLst>
          </p:cNvPr>
          <p:cNvSpPr>
            <a:spLocks noGrp="1"/>
          </p:cNvSpPr>
          <p:nvPr>
            <p:ph type="title"/>
          </p:nvPr>
        </p:nvSpPr>
        <p:spPr/>
        <p:txBody>
          <a:bodyPr/>
          <a:lstStyle/>
          <a:p>
            <a:r>
              <a:rPr lang="en-US" dirty="0"/>
              <a:t>Myth of the singular mentor</a:t>
            </a:r>
          </a:p>
        </p:txBody>
      </p:sp>
      <p:pic>
        <p:nvPicPr>
          <p:cNvPr id="1026" name="Picture 2" descr="Image of Yoda">
            <a:extLst>
              <a:ext uri="{FF2B5EF4-FFF2-40B4-BE49-F238E27FC236}">
                <a16:creationId xmlns:a16="http://schemas.microsoft.com/office/drawing/2014/main" id="{AF7F9C5F-0926-439F-A096-FC6BF1F58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170" y="1379899"/>
            <a:ext cx="6539416" cy="43459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AC307EA-882B-4AFC-92DD-98014009C907}"/>
              </a:ext>
            </a:extLst>
          </p:cNvPr>
          <p:cNvSpPr/>
          <p:nvPr/>
        </p:nvSpPr>
        <p:spPr>
          <a:xfrm>
            <a:off x="1051560" y="5725886"/>
            <a:ext cx="6900270" cy="215444"/>
          </a:xfrm>
          <a:prstGeom prst="rect">
            <a:avLst/>
          </a:prstGeom>
        </p:spPr>
        <p:txBody>
          <a:bodyPr wrap="square">
            <a:spAutoFit/>
          </a:bodyPr>
          <a:lstStyle/>
          <a:p>
            <a:r>
              <a:rPr lang="en-US" sz="800" dirty="0"/>
              <a:t>https://pixabay.com/photos/yoda-starwars-actionfigure-667955/</a:t>
            </a:r>
          </a:p>
        </p:txBody>
      </p:sp>
    </p:spTree>
    <p:extLst>
      <p:ext uri="{BB962C8B-B14F-4D97-AF65-F5344CB8AC3E}">
        <p14:creationId xmlns:p14="http://schemas.microsoft.com/office/powerpoint/2010/main" val="121472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Developmental Networks</a:t>
            </a:r>
          </a:p>
        </p:txBody>
      </p:sp>
      <p:sp>
        <p:nvSpPr>
          <p:cNvPr id="2" name="Content Placeholder 1"/>
          <p:cNvSpPr>
            <a:spLocks noGrp="1"/>
          </p:cNvSpPr>
          <p:nvPr>
            <p:ph idx="1"/>
          </p:nvPr>
        </p:nvSpPr>
        <p:spPr>
          <a:xfrm>
            <a:off x="149971" y="1129503"/>
            <a:ext cx="8854881" cy="1339378"/>
          </a:xfrm>
        </p:spPr>
        <p:txBody>
          <a:bodyPr>
            <a:normAutofit lnSpcReduction="10000"/>
          </a:bodyPr>
          <a:lstStyle/>
          <a:p>
            <a:r>
              <a:rPr lang="en-US" sz="2000" dirty="0"/>
              <a:t>multiple social relationships that foster career development and personal growth</a:t>
            </a:r>
          </a:p>
          <a:p>
            <a:r>
              <a:rPr lang="en-US" sz="2000" dirty="0"/>
              <a:t>subset of an individual’s overall social network and consists of multiple career advisors for specific needs or resources</a:t>
            </a:r>
          </a:p>
        </p:txBody>
      </p:sp>
      <p:graphicFrame>
        <p:nvGraphicFramePr>
          <p:cNvPr id="7" name="Table 6">
            <a:extLst>
              <a:ext uri="{FF2B5EF4-FFF2-40B4-BE49-F238E27FC236}">
                <a16:creationId xmlns:a16="http://schemas.microsoft.com/office/drawing/2014/main" id="{3DA8ABF3-C4B7-4929-A429-B0AB4FAC3680}"/>
              </a:ext>
            </a:extLst>
          </p:cNvPr>
          <p:cNvGraphicFramePr>
            <a:graphicFrameLocks noGrp="1"/>
          </p:cNvGraphicFramePr>
          <p:nvPr>
            <p:extLst>
              <p:ext uri="{D42A27DB-BD31-4B8C-83A1-F6EECF244321}">
                <p14:modId xmlns:p14="http://schemas.microsoft.com/office/powerpoint/2010/main" val="4123429185"/>
              </p:ext>
            </p:extLst>
          </p:nvPr>
        </p:nvGraphicFramePr>
        <p:xfrm>
          <a:off x="926207" y="2468881"/>
          <a:ext cx="7128828" cy="3609198"/>
        </p:xfrm>
        <a:graphic>
          <a:graphicData uri="http://schemas.openxmlformats.org/drawingml/2006/table">
            <a:tbl>
              <a:tblPr firstRow="1" firstCol="1" lastRow="1" lastCol="1" bandRow="1" bandCol="1"/>
              <a:tblGrid>
                <a:gridCol w="1267315">
                  <a:extLst>
                    <a:ext uri="{9D8B030D-6E8A-4147-A177-3AD203B41FA5}">
                      <a16:colId xmlns:a16="http://schemas.microsoft.com/office/drawing/2014/main" val="2201003681"/>
                    </a:ext>
                  </a:extLst>
                </a:gridCol>
                <a:gridCol w="1445731">
                  <a:extLst>
                    <a:ext uri="{9D8B030D-6E8A-4147-A177-3AD203B41FA5}">
                      <a16:colId xmlns:a16="http://schemas.microsoft.com/office/drawing/2014/main" val="617724308"/>
                    </a:ext>
                  </a:extLst>
                </a:gridCol>
                <a:gridCol w="1355816">
                  <a:extLst>
                    <a:ext uri="{9D8B030D-6E8A-4147-A177-3AD203B41FA5}">
                      <a16:colId xmlns:a16="http://schemas.microsoft.com/office/drawing/2014/main" val="3289671293"/>
                    </a:ext>
                  </a:extLst>
                </a:gridCol>
                <a:gridCol w="1356524">
                  <a:extLst>
                    <a:ext uri="{9D8B030D-6E8A-4147-A177-3AD203B41FA5}">
                      <a16:colId xmlns:a16="http://schemas.microsoft.com/office/drawing/2014/main" val="938488675"/>
                    </a:ext>
                  </a:extLst>
                </a:gridCol>
                <a:gridCol w="1703442">
                  <a:extLst>
                    <a:ext uri="{9D8B030D-6E8A-4147-A177-3AD203B41FA5}">
                      <a16:colId xmlns:a16="http://schemas.microsoft.com/office/drawing/2014/main" val="844720282"/>
                    </a:ext>
                  </a:extLst>
                </a:gridCol>
              </a:tblGrid>
              <a:tr h="180424">
                <a:tc>
                  <a:txBody>
                    <a:bodyPr/>
                    <a:lstStyle/>
                    <a:p>
                      <a:pPr marL="0" marR="0">
                        <a:spcBef>
                          <a:spcPts val="0"/>
                        </a:spcBef>
                        <a:spcAft>
                          <a:spcPts val="0"/>
                        </a:spcAft>
                      </a:pPr>
                      <a:r>
                        <a:rPr lang="en-US" sz="8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28575" cap="flat" cmpd="sng" algn="ctr">
                      <a:solidFill>
                        <a:srgbClr val="F37320"/>
                      </a:solidFill>
                      <a:prstDash val="solid"/>
                      <a:round/>
                      <a:headEnd type="none" w="med" len="med"/>
                      <a:tailEnd type="none" w="med" len="med"/>
                    </a:lnB>
                    <a:solidFill>
                      <a:srgbClr val="F78F1D"/>
                    </a:solidFill>
                  </a:tcPr>
                </a:tc>
                <a:tc>
                  <a:txBody>
                    <a:bodyPr/>
                    <a:lstStyle/>
                    <a:p>
                      <a:pPr marL="68580" marR="0">
                        <a:lnSpc>
                          <a:spcPts val="1055"/>
                        </a:lnSpc>
                        <a:spcBef>
                          <a:spcPts val="75"/>
                        </a:spcBef>
                        <a:spcAft>
                          <a:spcPts val="0"/>
                        </a:spcAft>
                      </a:pPr>
                      <a:r>
                        <a:rPr lang="en-US" sz="95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Navigator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28575" cap="flat" cmpd="sng" algn="ctr">
                      <a:solidFill>
                        <a:srgbClr val="F37320"/>
                      </a:solidFill>
                      <a:prstDash val="solid"/>
                      <a:round/>
                      <a:headEnd type="none" w="med" len="med"/>
                      <a:tailEnd type="none" w="med" len="med"/>
                    </a:lnB>
                    <a:solidFill>
                      <a:srgbClr val="F78F1D"/>
                    </a:solidFill>
                  </a:tcPr>
                </a:tc>
                <a:tc>
                  <a:txBody>
                    <a:bodyPr/>
                    <a:lstStyle/>
                    <a:p>
                      <a:pPr marL="68580" marR="0">
                        <a:lnSpc>
                          <a:spcPts val="1055"/>
                        </a:lnSpc>
                        <a:spcBef>
                          <a:spcPts val="75"/>
                        </a:spcBef>
                        <a:spcAft>
                          <a:spcPts val="0"/>
                        </a:spcAft>
                      </a:pPr>
                      <a:r>
                        <a:rPr lang="en-US" sz="95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Sponsor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28575" cap="flat" cmpd="sng" algn="ctr">
                      <a:solidFill>
                        <a:srgbClr val="F37320"/>
                      </a:solidFill>
                      <a:prstDash val="solid"/>
                      <a:round/>
                      <a:headEnd type="none" w="med" len="med"/>
                      <a:tailEnd type="none" w="med" len="med"/>
                    </a:lnB>
                    <a:solidFill>
                      <a:srgbClr val="F78F1D"/>
                    </a:solidFill>
                  </a:tcPr>
                </a:tc>
                <a:tc>
                  <a:txBody>
                    <a:bodyPr/>
                    <a:lstStyle/>
                    <a:p>
                      <a:pPr marL="69215" marR="0">
                        <a:lnSpc>
                          <a:spcPts val="1055"/>
                        </a:lnSpc>
                        <a:spcBef>
                          <a:spcPts val="75"/>
                        </a:spcBef>
                        <a:spcAft>
                          <a:spcPts val="0"/>
                        </a:spcAft>
                      </a:pPr>
                      <a:r>
                        <a:rPr lang="en-US" sz="95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Coach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28575" cap="flat" cmpd="sng" algn="ctr">
                      <a:solidFill>
                        <a:srgbClr val="F37320"/>
                      </a:solidFill>
                      <a:prstDash val="solid"/>
                      <a:round/>
                      <a:headEnd type="none" w="med" len="med"/>
                      <a:tailEnd type="none" w="med" len="med"/>
                    </a:lnB>
                    <a:solidFill>
                      <a:srgbClr val="F78F1D"/>
                    </a:solidFill>
                  </a:tcPr>
                </a:tc>
                <a:tc>
                  <a:txBody>
                    <a:bodyPr/>
                    <a:lstStyle/>
                    <a:p>
                      <a:pPr marL="68580" marR="0">
                        <a:lnSpc>
                          <a:spcPts val="1055"/>
                        </a:lnSpc>
                        <a:spcBef>
                          <a:spcPts val="75"/>
                        </a:spcBef>
                        <a:spcAft>
                          <a:spcPts val="0"/>
                        </a:spcAft>
                      </a:pPr>
                      <a:r>
                        <a:rPr lang="en-US" sz="95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Confidant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28575" cap="flat" cmpd="sng" algn="ctr">
                      <a:solidFill>
                        <a:srgbClr val="F37320"/>
                      </a:solidFill>
                      <a:prstDash val="solid"/>
                      <a:round/>
                      <a:headEnd type="none" w="med" len="med"/>
                      <a:tailEnd type="none" w="med" len="med"/>
                    </a:lnB>
                    <a:solidFill>
                      <a:srgbClr val="F78F1D"/>
                    </a:solidFill>
                  </a:tcPr>
                </a:tc>
                <a:extLst>
                  <a:ext uri="{0D108BD9-81ED-4DB2-BD59-A6C34878D82A}">
                    <a16:rowId xmlns:a16="http://schemas.microsoft.com/office/drawing/2014/main" val="623983545"/>
                  </a:ext>
                </a:extLst>
              </a:tr>
              <a:tr h="520734">
                <a:tc>
                  <a:txBody>
                    <a:bodyPr/>
                    <a:lstStyle/>
                    <a:p>
                      <a:pPr marL="68580" marR="0">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General 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28575"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tc>
                  <a:txBody>
                    <a:bodyPr/>
                    <a:lstStyle/>
                    <a:p>
                      <a:pPr marL="68580" marR="504825">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Advises about organizational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8580" marR="0">
                        <a:lnSpc>
                          <a:spcPts val="1055"/>
                        </a:lnSpc>
                        <a:spcBef>
                          <a:spcPts val="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dynamics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28575"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tc>
                  <a:txBody>
                    <a:bodyPr/>
                    <a:lstStyle/>
                    <a:p>
                      <a:pPr marL="68580" marR="402590">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Helps navigate organizational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8580" marR="0">
                        <a:lnSpc>
                          <a:spcPts val="1055"/>
                        </a:lnSpc>
                        <a:spcBef>
                          <a:spcPts val="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dynamics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28575"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tc>
                  <a:txBody>
                    <a:bodyPr/>
                    <a:lstStyle/>
                    <a:p>
                      <a:pPr marL="69215" marR="340995">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Helps in the development of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9215" marR="0">
                        <a:lnSpc>
                          <a:spcPts val="1055"/>
                        </a:lnSpc>
                        <a:spcBef>
                          <a:spcPts val="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professional persona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28575"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tc>
                  <a:txBody>
                    <a:bodyPr/>
                    <a:lstStyle/>
                    <a:p>
                      <a:pPr marL="68580" marR="232410">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Listens to the challenges and triumphs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28575"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extLst>
                  <a:ext uri="{0D108BD9-81ED-4DB2-BD59-A6C34878D82A}">
                    <a16:rowId xmlns:a16="http://schemas.microsoft.com/office/drawing/2014/main" val="1327390630"/>
                  </a:ext>
                </a:extLst>
              </a:tr>
              <a:tr h="584542">
                <a:tc>
                  <a:txBody>
                    <a:bodyPr/>
                    <a:lstStyle/>
                    <a:p>
                      <a:pPr marL="68580" marR="164465">
                        <a:spcBef>
                          <a:spcPts val="75"/>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Relation to career goals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tc>
                  <a:txBody>
                    <a:bodyPr/>
                    <a:lstStyle/>
                    <a:p>
                      <a:pPr marL="67945" marR="57785">
                        <a:spcBef>
                          <a:spcPts val="75"/>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Helps identify career development goals and advancement criteria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tc>
                  <a:txBody>
                    <a:bodyPr/>
                    <a:lstStyle/>
                    <a:p>
                      <a:pPr marL="68580" marR="73025">
                        <a:spcBef>
                          <a:spcPts val="75"/>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Promotes – steers toward advancement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tc>
                  <a:txBody>
                    <a:bodyPr/>
                    <a:lstStyle/>
                    <a:p>
                      <a:pPr marL="69215" marR="57150">
                        <a:spcBef>
                          <a:spcPts val="75"/>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Helps with reflection about goals and advancement options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tc>
                  <a:txBody>
                    <a:bodyPr/>
                    <a:lstStyle/>
                    <a:p>
                      <a:pPr marL="69215" marR="222250">
                        <a:spcBef>
                          <a:spcPts val="75"/>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Affirms your choices and cheers you 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extLst>
                  <a:ext uri="{0D108BD9-81ED-4DB2-BD59-A6C34878D82A}">
                    <a16:rowId xmlns:a16="http://schemas.microsoft.com/office/drawing/2014/main" val="1680004568"/>
                  </a:ext>
                </a:extLst>
              </a:tr>
              <a:tr h="775233">
                <a:tc>
                  <a:txBody>
                    <a:bodyPr/>
                    <a:lstStyle/>
                    <a:p>
                      <a:pPr marL="68580" marR="0">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they help: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tc>
                  <a:txBody>
                    <a:bodyPr/>
                    <a:lstStyle/>
                    <a:p>
                      <a:pPr marL="68580" marR="58420">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Helps translate implicit performance criteria to career development plan.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tc>
                  <a:txBody>
                    <a:bodyPr/>
                    <a:lstStyle/>
                    <a:p>
                      <a:pPr marL="68580" marR="67310">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Identifies the most critical performance criteria necessary for a particular outcome.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tc>
                  <a:txBody>
                    <a:bodyPr/>
                    <a:lstStyle/>
                    <a:p>
                      <a:pPr marL="69215" marR="132715">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Helps with skills needed to make the case for advancement.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tc>
                  <a:txBody>
                    <a:bodyPr/>
                    <a:lstStyle/>
                    <a:p>
                      <a:pPr marL="68580" marR="202565">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Shares their experiences, their view of the rules.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extLst>
                  <a:ext uri="{0D108BD9-81ED-4DB2-BD59-A6C34878D82A}">
                    <a16:rowId xmlns:a16="http://schemas.microsoft.com/office/drawing/2014/main" val="3837686056"/>
                  </a:ext>
                </a:extLst>
              </a:tr>
              <a:tr h="287503">
                <a:tc>
                  <a:txBody>
                    <a:bodyPr/>
                    <a:lstStyle/>
                    <a:p>
                      <a:pPr marL="68580" marR="0">
                        <a:spcBef>
                          <a:spcPts val="75"/>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Career/Life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tc>
                  <a:txBody>
                    <a:bodyPr/>
                    <a:lstStyle/>
                    <a:p>
                      <a:pPr marL="67310" marR="0">
                        <a:spcBef>
                          <a:spcPts val="75"/>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Work related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tc>
                  <a:txBody>
                    <a:bodyPr/>
                    <a:lstStyle/>
                    <a:p>
                      <a:pPr marL="68580" marR="0">
                        <a:spcBef>
                          <a:spcPts val="75"/>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Work related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tc>
                  <a:txBody>
                    <a:bodyPr/>
                    <a:lstStyle/>
                    <a:p>
                      <a:pPr marL="69215" marR="0">
                        <a:spcBef>
                          <a:spcPts val="75"/>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Work and Personal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tc>
                  <a:txBody>
                    <a:bodyPr/>
                    <a:lstStyle/>
                    <a:p>
                      <a:pPr marL="69850" marR="0">
                        <a:spcBef>
                          <a:spcPts val="75"/>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Work and Personal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extLst>
                  <a:ext uri="{0D108BD9-81ED-4DB2-BD59-A6C34878D82A}">
                    <a16:rowId xmlns:a16="http://schemas.microsoft.com/office/drawing/2014/main" val="3340268657"/>
                  </a:ext>
                </a:extLst>
              </a:tr>
              <a:tr h="398251">
                <a:tc>
                  <a:txBody>
                    <a:bodyPr/>
                    <a:lstStyle/>
                    <a:p>
                      <a:pPr marL="68580" marR="0">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Relationship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tc>
                  <a:txBody>
                    <a:bodyPr/>
                    <a:lstStyle/>
                    <a:p>
                      <a:pPr marL="68580" marR="0">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Mutual relationship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tc>
                  <a:txBody>
                    <a:bodyPr/>
                    <a:lstStyle/>
                    <a:p>
                      <a:pPr marL="68580" marR="0">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Protégé relationship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tc>
                  <a:txBody>
                    <a:bodyPr/>
                    <a:lstStyle/>
                    <a:p>
                      <a:pPr marL="69215" marR="123825">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Professional /formal relationship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tc>
                  <a:txBody>
                    <a:bodyPr/>
                    <a:lstStyle/>
                    <a:p>
                      <a:pPr marL="68580" marR="0">
                        <a:spcBef>
                          <a:spcPts val="75"/>
                        </a:spcBef>
                        <a:spcAft>
                          <a:spcPts val="0"/>
                        </a:spcAft>
                      </a:pPr>
                      <a:r>
                        <a:rPr lang="en-US" sz="9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Reciprocal relationship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solidFill>
                      <a:srgbClr val="FCECE8"/>
                    </a:solidFill>
                  </a:tcPr>
                </a:tc>
                <a:extLst>
                  <a:ext uri="{0D108BD9-81ED-4DB2-BD59-A6C34878D82A}">
                    <a16:rowId xmlns:a16="http://schemas.microsoft.com/office/drawing/2014/main" val="2847968330"/>
                  </a:ext>
                </a:extLst>
              </a:tr>
              <a:tr h="862511">
                <a:tc>
                  <a:txBody>
                    <a:bodyPr/>
                    <a:lstStyle/>
                    <a:p>
                      <a:pPr marL="68580" marR="0">
                        <a:spcBef>
                          <a:spcPts val="8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Role in the network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tc>
                  <a:txBody>
                    <a:bodyPr/>
                    <a:lstStyle/>
                    <a:p>
                      <a:pPr marL="67945" marR="377825" indent="-1270">
                        <a:spcBef>
                          <a:spcPts val="8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An advisor in the developmental network.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tc>
                  <a:txBody>
                    <a:bodyPr/>
                    <a:lstStyle/>
                    <a:p>
                      <a:pPr marL="68580" marR="111125">
                        <a:spcBef>
                          <a:spcPts val="8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Shapes the developmental network; connects protégé to people of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8580" marR="0">
                        <a:lnSpc>
                          <a:spcPts val="106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influence.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tc>
                  <a:txBody>
                    <a:bodyPr/>
                    <a:lstStyle/>
                    <a:p>
                      <a:pPr marL="69215" marR="295275">
                        <a:spcBef>
                          <a:spcPts val="8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An advisor in the developmental network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tc>
                  <a:txBody>
                    <a:bodyPr/>
                    <a:lstStyle/>
                    <a:p>
                      <a:pPr marL="69215" marR="45085">
                        <a:spcBef>
                          <a:spcPts val="8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An advisor in the developmental network and possibly part of one’s social network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37320"/>
                      </a:solidFill>
                      <a:prstDash val="solid"/>
                      <a:round/>
                      <a:headEnd type="none" w="med" len="med"/>
                      <a:tailEnd type="none" w="med" len="med"/>
                    </a:lnL>
                    <a:lnR w="12700" cap="flat" cmpd="sng" algn="ctr">
                      <a:solidFill>
                        <a:srgbClr val="F37320"/>
                      </a:solidFill>
                      <a:prstDash val="solid"/>
                      <a:round/>
                      <a:headEnd type="none" w="med" len="med"/>
                      <a:tailEnd type="none" w="med" len="med"/>
                    </a:lnR>
                    <a:lnT w="12700" cap="flat" cmpd="sng" algn="ctr">
                      <a:solidFill>
                        <a:srgbClr val="F37320"/>
                      </a:solidFill>
                      <a:prstDash val="solid"/>
                      <a:round/>
                      <a:headEnd type="none" w="med" len="med"/>
                      <a:tailEnd type="none" w="med" len="med"/>
                    </a:lnT>
                    <a:lnB w="12700" cap="flat" cmpd="sng" algn="ctr">
                      <a:solidFill>
                        <a:srgbClr val="F37320"/>
                      </a:solidFill>
                      <a:prstDash val="solid"/>
                      <a:round/>
                      <a:headEnd type="none" w="med" len="med"/>
                      <a:tailEnd type="none" w="med" len="med"/>
                    </a:lnB>
                  </a:tcPr>
                </a:tc>
                <a:extLst>
                  <a:ext uri="{0D108BD9-81ED-4DB2-BD59-A6C34878D82A}">
                    <a16:rowId xmlns:a16="http://schemas.microsoft.com/office/drawing/2014/main" val="2091365801"/>
                  </a:ext>
                </a:extLst>
              </a:tr>
            </a:tbl>
          </a:graphicData>
        </a:graphic>
      </p:graphicFrame>
      <p:sp>
        <p:nvSpPr>
          <p:cNvPr id="4" name="Rectangle 3"/>
          <p:cNvSpPr/>
          <p:nvPr/>
        </p:nvSpPr>
        <p:spPr>
          <a:xfrm>
            <a:off x="421705" y="6350608"/>
            <a:ext cx="6644113" cy="400110"/>
          </a:xfrm>
          <a:prstGeom prst="rect">
            <a:avLst/>
          </a:prstGeom>
        </p:spPr>
        <p:txBody>
          <a:bodyPr wrap="square">
            <a:spAutoFit/>
          </a:bodyPr>
          <a:lstStyle/>
          <a:p>
            <a:r>
              <a:rPr lang="en-US" sz="1000" dirty="0"/>
              <a:t>Garland, M. and </a:t>
            </a:r>
            <a:r>
              <a:rPr lang="en-US" sz="1000" dirty="0" err="1"/>
              <a:t>Alestalo</a:t>
            </a:r>
            <a:r>
              <a:rPr lang="en-US" sz="1000" dirty="0"/>
              <a:t>, S. (2014). </a:t>
            </a:r>
            <a:r>
              <a:rPr lang="en-US" sz="1000" i="1" dirty="0"/>
              <a:t>Faculty Mentoring in a Networked World</a:t>
            </a:r>
            <a:r>
              <a:rPr lang="en-US" sz="1000" dirty="0"/>
              <a:t>. Syracuse, NY: Syracuse University</a:t>
            </a:r>
          </a:p>
          <a:p>
            <a:r>
              <a:rPr lang="en-US" sz="1000" dirty="0"/>
              <a:t>https://suadvance.syr.edu/wp-content/uploads/2020/07/Faculty-Mentoring-in-a-Networked-World.pdf</a:t>
            </a:r>
          </a:p>
        </p:txBody>
      </p:sp>
    </p:spTree>
    <p:extLst>
      <p:ext uri="{BB962C8B-B14F-4D97-AF65-F5344CB8AC3E}">
        <p14:creationId xmlns:p14="http://schemas.microsoft.com/office/powerpoint/2010/main" val="144707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Importance of diverse networks</a:t>
            </a:r>
          </a:p>
        </p:txBody>
      </p:sp>
      <p:sp>
        <p:nvSpPr>
          <p:cNvPr id="2" name="Content Placeholder 1"/>
          <p:cNvSpPr>
            <a:spLocks noGrp="1"/>
          </p:cNvSpPr>
          <p:nvPr>
            <p:ph idx="1"/>
          </p:nvPr>
        </p:nvSpPr>
        <p:spPr>
          <a:xfrm>
            <a:off x="66133" y="1090404"/>
            <a:ext cx="8294687" cy="5237300"/>
          </a:xfrm>
        </p:spPr>
        <p:txBody>
          <a:bodyPr>
            <a:normAutofit fontScale="92500" lnSpcReduction="10000"/>
          </a:bodyPr>
          <a:lstStyle/>
          <a:p>
            <a:r>
              <a:rPr lang="en-US" sz="2600" dirty="0"/>
              <a:t>Network range: diversity of group affiliations and potential access to resources/info from network periphery</a:t>
            </a:r>
          </a:p>
          <a:p>
            <a:pPr lvl="1"/>
            <a:r>
              <a:rPr lang="en-US" sz="2200" dirty="0"/>
              <a:t>Systemic bias/discrimination may constrain</a:t>
            </a:r>
          </a:p>
          <a:p>
            <a:pPr lvl="1"/>
            <a:endParaRPr lang="en-US" sz="2400" dirty="0"/>
          </a:p>
          <a:p>
            <a:r>
              <a:rPr lang="en-US" sz="2600" dirty="0"/>
              <a:t>Network positions: position in status hierarchy</a:t>
            </a:r>
          </a:p>
          <a:p>
            <a:pPr lvl="1"/>
            <a:r>
              <a:rPr lang="en-US" sz="2200" dirty="0"/>
              <a:t>Having large/diverse network not sufficient if the </a:t>
            </a:r>
          </a:p>
          <a:p>
            <a:pPr marL="457200" lvl="1" indent="0">
              <a:buNone/>
            </a:pPr>
            <a:r>
              <a:rPr lang="en-US" sz="2000" dirty="0"/>
              <a:t>contacts not of high enough status to be influential</a:t>
            </a:r>
          </a:p>
          <a:p>
            <a:pPr lvl="1"/>
            <a:endParaRPr lang="en-US" sz="1800" dirty="0"/>
          </a:p>
          <a:p>
            <a:r>
              <a:rPr lang="en-US" sz="2600" dirty="0"/>
              <a:t>“Best of both worlds”</a:t>
            </a:r>
          </a:p>
          <a:p>
            <a:pPr marL="401637" lvl="1" indent="0">
              <a:buNone/>
            </a:pPr>
            <a:r>
              <a:rPr lang="en-US" i="1" dirty="0"/>
              <a:t>Interpersonal</a:t>
            </a:r>
            <a:r>
              <a:rPr lang="en-US" dirty="0"/>
              <a:t> vs. </a:t>
            </a:r>
            <a:r>
              <a:rPr lang="en-US" i="1" dirty="0"/>
              <a:t>Instrumental</a:t>
            </a:r>
            <a:r>
              <a:rPr lang="en-US" dirty="0"/>
              <a:t> support</a:t>
            </a:r>
          </a:p>
          <a:p>
            <a:pPr lvl="1"/>
            <a:r>
              <a:rPr lang="en-US" sz="2200" dirty="0"/>
              <a:t>Culturally concordant: Emotional support, behavioral strategies to manage systemic bias/discrimination, navigating organizational culture</a:t>
            </a:r>
          </a:p>
          <a:p>
            <a:pPr lvl="1"/>
            <a:r>
              <a:rPr lang="en-US" sz="2200" dirty="0"/>
              <a:t>Culturally Discordant: new opportunity, innovation, resources</a:t>
            </a:r>
          </a:p>
        </p:txBody>
      </p:sp>
      <p:pic>
        <p:nvPicPr>
          <p:cNvPr id="11" name="Picture 10" descr="Image of hands holding up a globe">
            <a:extLst>
              <a:ext uri="{FF2B5EF4-FFF2-40B4-BE49-F238E27FC236}">
                <a16:creationId xmlns:a16="http://schemas.microsoft.com/office/drawing/2014/main" id="{DC529F86-294B-4FB4-B9FE-A60B740EBCA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823602" y="2093700"/>
            <a:ext cx="2189769" cy="2199545"/>
          </a:xfrm>
          <a:prstGeom prst="rect">
            <a:avLst/>
          </a:prstGeom>
        </p:spPr>
      </p:pic>
      <p:sp>
        <p:nvSpPr>
          <p:cNvPr id="5" name="TextBox 4">
            <a:extLst>
              <a:ext uri="{FF2B5EF4-FFF2-40B4-BE49-F238E27FC236}">
                <a16:creationId xmlns:a16="http://schemas.microsoft.com/office/drawing/2014/main" id="{1BA23781-D4B0-4187-93CE-FD156DE3F066}"/>
              </a:ext>
            </a:extLst>
          </p:cNvPr>
          <p:cNvSpPr txBox="1"/>
          <p:nvPr/>
        </p:nvSpPr>
        <p:spPr>
          <a:xfrm>
            <a:off x="356992" y="6344205"/>
            <a:ext cx="6819663" cy="507831"/>
          </a:xfrm>
          <a:prstGeom prst="rect">
            <a:avLst/>
          </a:prstGeom>
          <a:noFill/>
        </p:spPr>
        <p:txBody>
          <a:bodyPr wrap="square" rtlCol="0">
            <a:spAutoFit/>
          </a:bodyPr>
          <a:lstStyle/>
          <a:p>
            <a:pPr fontAlgn="base"/>
            <a:r>
              <a:rPr lang="en-US" sz="900" dirty="0"/>
              <a:t>Ibarra  H. Race, Opportunity, And Diversity Of Social Circles In Managerial Networks </a:t>
            </a:r>
            <a:r>
              <a:rPr lang="nl-NL" sz="900" dirty="0"/>
              <a:t>ACAD MANAGE 1995 38 (3):673-703</a:t>
            </a:r>
          </a:p>
          <a:p>
            <a:pPr fontAlgn="base"/>
            <a:r>
              <a:rPr lang="en-US" sz="900" dirty="0"/>
              <a:t>Ibarra, H. Personal Networks of Women and Minorities in Management: A Conceptual Framework http://amr.aom.org/content/18/1/56.short</a:t>
            </a:r>
            <a:endParaRPr lang="en-US" sz="750" dirty="0"/>
          </a:p>
        </p:txBody>
      </p:sp>
    </p:spTree>
    <p:extLst>
      <p:ext uri="{BB962C8B-B14F-4D97-AF65-F5344CB8AC3E}">
        <p14:creationId xmlns:p14="http://schemas.microsoft.com/office/powerpoint/2010/main" val="3846784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B2A7B21-9B9A-4A0F-B6DF-FA18452408C7}"/>
              </a:ext>
            </a:extLst>
          </p:cNvPr>
          <p:cNvSpPr txBox="1">
            <a:spLocks noGrp="1"/>
          </p:cNvSpPr>
          <p:nvPr>
            <p:ph type="title" idx="4294967295"/>
          </p:nvPr>
        </p:nvSpPr>
        <p:spPr bwMode="auto">
          <a:xfrm>
            <a:off x="421705" y="144463"/>
            <a:ext cx="8294687" cy="84613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a:ea typeface="+mj-ea"/>
                <a:cs typeface="Arial"/>
              </a:rPr>
              <a:t>Map your Network</a:t>
            </a:r>
            <a:endParaRPr kumimoji="0" lang="en-US" sz="3200" b="0" i="0" u="none" strike="noStrike" kern="1200" cap="none" spc="0" normalizeH="0" baseline="0" noProof="0" dirty="0">
              <a:ln>
                <a:noFill/>
              </a:ln>
              <a:solidFill>
                <a:schemeClr val="bg1"/>
              </a:solidFill>
              <a:effectLst/>
              <a:uLnTx/>
              <a:uFillTx/>
              <a:latin typeface="Arial"/>
              <a:ea typeface="+mj-ea"/>
              <a:cs typeface="Arial"/>
            </a:endParaRPr>
          </a:p>
        </p:txBody>
      </p:sp>
      <p:sp>
        <p:nvSpPr>
          <p:cNvPr id="7" name="Content Placeholder 1">
            <a:extLst>
              <a:ext uri="{FF2B5EF4-FFF2-40B4-BE49-F238E27FC236}">
                <a16:creationId xmlns:a16="http://schemas.microsoft.com/office/drawing/2014/main" id="{35488AC7-CE9F-41EA-965F-FA4754BA55E6}"/>
              </a:ext>
            </a:extLst>
          </p:cNvPr>
          <p:cNvSpPr txBox="1">
            <a:spLocks/>
          </p:cNvSpPr>
          <p:nvPr/>
        </p:nvSpPr>
        <p:spPr>
          <a:xfrm>
            <a:off x="86656" y="1114849"/>
            <a:ext cx="5752830" cy="5395679"/>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C0143C"/>
              </a:buClr>
              <a:buFont typeface="Wingdings" charset="2"/>
              <a:buNone/>
              <a:defRPr sz="3000" b="0" i="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575A5D"/>
              </a:buClr>
              <a:buFont typeface="Wingdings" charset="2"/>
              <a:buNone/>
              <a:defRPr sz="2600" b="0" i="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Lucida Grande"/>
              <a:buNone/>
              <a:defRPr sz="2400" b="0" i="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r>
              <a:rPr lang="en-US" sz="1400" dirty="0">
                <a:solidFill>
                  <a:schemeClr val="tx1"/>
                </a:solidFill>
              </a:rPr>
              <a:t>People who help you get the job done </a:t>
            </a:r>
          </a:p>
          <a:p>
            <a:pPr marL="914400" lvl="1" indent="-457200" algn="l">
              <a:buFont typeface="Wingdings" panose="05000000000000000000" pitchFamily="2" charset="2"/>
              <a:buChar char="§"/>
            </a:pPr>
            <a:r>
              <a:rPr lang="en-US" sz="1200" dirty="0">
                <a:solidFill>
                  <a:schemeClr val="tx1"/>
                </a:solidFill>
              </a:rPr>
              <a:t>provision of important information</a:t>
            </a:r>
          </a:p>
          <a:p>
            <a:pPr marL="914400" lvl="1" indent="-457200" algn="l">
              <a:buFont typeface="Wingdings" panose="05000000000000000000" pitchFamily="2" charset="2"/>
              <a:buChar char="§"/>
            </a:pPr>
            <a:r>
              <a:rPr lang="en-US" sz="1200" dirty="0">
                <a:solidFill>
                  <a:schemeClr val="tx1"/>
                </a:solidFill>
              </a:rPr>
              <a:t>scientific or technical advice (e.g., writing, data collection/analysis)</a:t>
            </a:r>
          </a:p>
          <a:p>
            <a:pPr marL="914400" lvl="1" indent="-457200" algn="l">
              <a:buFont typeface="Wingdings" panose="05000000000000000000" pitchFamily="2" charset="2"/>
              <a:buChar char="§"/>
            </a:pPr>
            <a:r>
              <a:rPr lang="en-US" sz="1200" dirty="0">
                <a:solidFill>
                  <a:schemeClr val="tx1"/>
                </a:solidFill>
              </a:rPr>
              <a:t>professional expertise</a:t>
            </a:r>
          </a:p>
          <a:p>
            <a:pPr marL="914400" lvl="1" indent="-457200" algn="l">
              <a:buFont typeface="Wingdings" panose="05000000000000000000" pitchFamily="2" charset="2"/>
              <a:buChar char="§"/>
            </a:pPr>
            <a:r>
              <a:rPr lang="en-US" sz="1200" dirty="0">
                <a:solidFill>
                  <a:schemeClr val="tx1"/>
                </a:solidFill>
              </a:rPr>
              <a:t>other resources</a:t>
            </a:r>
          </a:p>
          <a:p>
            <a:pPr marL="742950" lvl="1" indent="-285750" algn="l">
              <a:buClr>
                <a:srgbClr val="CC0000"/>
              </a:buClr>
              <a:buFont typeface="Wingdings" panose="05000000000000000000" pitchFamily="2" charset="2"/>
              <a:buChar char="v"/>
            </a:pPr>
            <a:r>
              <a:rPr lang="en-US" sz="1200" i="1" dirty="0">
                <a:solidFill>
                  <a:srgbClr val="C0143C"/>
                </a:solidFill>
              </a:rPr>
              <a:t>coaches, peers, consultants</a:t>
            </a:r>
          </a:p>
          <a:p>
            <a:pPr lvl="1" algn="l"/>
            <a:endParaRPr lang="en-US" sz="1200" i="1" dirty="0">
              <a:solidFill>
                <a:schemeClr val="tx1"/>
              </a:solidFill>
            </a:endParaRPr>
          </a:p>
          <a:p>
            <a:pPr marL="457200" indent="-457200" algn="l">
              <a:buFont typeface="Wingdings" panose="05000000000000000000" pitchFamily="2" charset="2"/>
              <a:buChar char="§"/>
            </a:pPr>
            <a:r>
              <a:rPr lang="en-US" sz="1400" dirty="0">
                <a:solidFill>
                  <a:schemeClr val="tx1"/>
                </a:solidFill>
              </a:rPr>
              <a:t>People who help you advance your career </a:t>
            </a:r>
          </a:p>
          <a:p>
            <a:pPr marL="914400" lvl="1" indent="-457200" algn="l">
              <a:buFont typeface="Wingdings" panose="05000000000000000000" pitchFamily="2" charset="2"/>
              <a:buChar char="§"/>
            </a:pPr>
            <a:r>
              <a:rPr lang="en-US" sz="1200" dirty="0">
                <a:solidFill>
                  <a:schemeClr val="tx1"/>
                </a:solidFill>
              </a:rPr>
              <a:t>career guidance and direction</a:t>
            </a:r>
          </a:p>
          <a:p>
            <a:pPr marL="914400" lvl="1" indent="-457200" algn="l">
              <a:buFont typeface="Wingdings" panose="05000000000000000000" pitchFamily="2" charset="2"/>
              <a:buChar char="§"/>
            </a:pPr>
            <a:r>
              <a:rPr lang="en-US" sz="1200" dirty="0">
                <a:solidFill>
                  <a:schemeClr val="tx1"/>
                </a:solidFill>
              </a:rPr>
              <a:t>exposure to critical people</a:t>
            </a:r>
          </a:p>
          <a:p>
            <a:pPr marL="914400" lvl="1" indent="-457200" algn="l">
              <a:buFont typeface="Wingdings" panose="05000000000000000000" pitchFamily="2" charset="2"/>
              <a:buChar char="§"/>
            </a:pPr>
            <a:r>
              <a:rPr lang="en-US" sz="1200" dirty="0">
                <a:solidFill>
                  <a:schemeClr val="tx1"/>
                </a:solidFill>
              </a:rPr>
              <a:t>political/organizational culture advice </a:t>
            </a:r>
          </a:p>
          <a:p>
            <a:pPr marL="914400" lvl="1" indent="-457200" algn="l">
              <a:buFont typeface="Wingdings" panose="05000000000000000000" pitchFamily="2" charset="2"/>
              <a:buChar char="§"/>
            </a:pPr>
            <a:r>
              <a:rPr lang="en-US" sz="1200" dirty="0">
                <a:solidFill>
                  <a:schemeClr val="tx1"/>
                </a:solidFill>
              </a:rPr>
              <a:t>advocates for on your behalf and/or provides opportunities, assignments, promotions, or critical resources (e.g., staffing, funding)</a:t>
            </a:r>
          </a:p>
          <a:p>
            <a:pPr marL="914400" lvl="1" indent="-457200" algn="l">
              <a:buClr>
                <a:srgbClr val="CC0000"/>
              </a:buClr>
              <a:buFont typeface="Wingdings" panose="05000000000000000000" pitchFamily="2" charset="2"/>
              <a:buChar char="v"/>
            </a:pPr>
            <a:r>
              <a:rPr lang="en-US" sz="1200" i="1" dirty="0">
                <a:solidFill>
                  <a:srgbClr val="C0143C"/>
                </a:solidFill>
              </a:rPr>
              <a:t>mentors, sponsors, supervisors</a:t>
            </a:r>
          </a:p>
          <a:p>
            <a:pPr marL="914400" lvl="1" indent="-457200" algn="l">
              <a:buFont typeface="Wingdings" panose="05000000000000000000" pitchFamily="2" charset="2"/>
              <a:buChar char="§"/>
            </a:pPr>
            <a:endParaRPr lang="en-US" sz="1200" dirty="0">
              <a:solidFill>
                <a:schemeClr val="tx1"/>
              </a:solidFill>
            </a:endParaRPr>
          </a:p>
          <a:p>
            <a:pPr marL="457200" indent="-457200" algn="l">
              <a:buFont typeface="Wingdings" panose="05000000000000000000" pitchFamily="2" charset="2"/>
              <a:buChar char="§"/>
            </a:pPr>
            <a:r>
              <a:rPr lang="en-US" sz="1400" dirty="0">
                <a:solidFill>
                  <a:schemeClr val="tx1"/>
                </a:solidFill>
              </a:rPr>
              <a:t>People who provide personal support for you </a:t>
            </a:r>
          </a:p>
          <a:p>
            <a:pPr marL="914400" lvl="1" indent="-457200" algn="l">
              <a:buFont typeface="Wingdings" panose="05000000000000000000" pitchFamily="2" charset="2"/>
              <a:buChar char="§"/>
            </a:pPr>
            <a:r>
              <a:rPr lang="en-US" sz="1200" dirty="0">
                <a:solidFill>
                  <a:schemeClr val="tx1"/>
                </a:solidFill>
              </a:rPr>
              <a:t>emotional well‐being and social support</a:t>
            </a:r>
          </a:p>
          <a:p>
            <a:pPr marL="914400" lvl="1" indent="-457200" algn="l">
              <a:buFont typeface="Wingdings" panose="05000000000000000000" pitchFamily="2" charset="2"/>
              <a:buChar char="§"/>
            </a:pPr>
            <a:r>
              <a:rPr lang="en-US" sz="1200" dirty="0">
                <a:solidFill>
                  <a:schemeClr val="tx1"/>
                </a:solidFill>
              </a:rPr>
              <a:t>navigating organizational culture</a:t>
            </a:r>
          </a:p>
          <a:p>
            <a:pPr marL="914400" lvl="1" indent="-457200" algn="l">
              <a:buFont typeface="Wingdings" panose="05000000000000000000" pitchFamily="2" charset="2"/>
              <a:buChar char="§"/>
            </a:pPr>
            <a:r>
              <a:rPr lang="en-US" sz="1200" dirty="0">
                <a:solidFill>
                  <a:schemeClr val="tx1"/>
                </a:solidFill>
              </a:rPr>
              <a:t>coping with/managing impacts of performance issues, work-life integration, systemic and interpersonal bias and discrimination</a:t>
            </a:r>
          </a:p>
          <a:p>
            <a:pPr marL="914400" lvl="1" indent="-457200" algn="l">
              <a:buClr>
                <a:srgbClr val="CC0000"/>
              </a:buClr>
              <a:buFont typeface="Wingdings" panose="05000000000000000000" pitchFamily="2" charset="2"/>
              <a:buChar char="v"/>
            </a:pPr>
            <a:r>
              <a:rPr lang="en-US" sz="1200" i="1" dirty="0">
                <a:solidFill>
                  <a:srgbClr val="C0143C"/>
                </a:solidFill>
              </a:rPr>
              <a:t>mentors, confidants, friends</a:t>
            </a:r>
          </a:p>
        </p:txBody>
      </p:sp>
      <p:pic>
        <p:nvPicPr>
          <p:cNvPr id="9218" name="Picture 2" descr="Image depicting social networking">
            <a:extLst>
              <a:ext uri="{FF2B5EF4-FFF2-40B4-BE49-F238E27FC236}">
                <a16:creationId xmlns:a16="http://schemas.microsoft.com/office/drawing/2014/main" id="{C6D5F3CC-24CD-4C61-BA17-2567014E6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837" y="1782930"/>
            <a:ext cx="3405693" cy="23551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6055AF-0393-4296-8DAC-7369366EAB7F}"/>
              </a:ext>
            </a:extLst>
          </p:cNvPr>
          <p:cNvSpPr txBox="1"/>
          <p:nvPr/>
        </p:nvSpPr>
        <p:spPr>
          <a:xfrm>
            <a:off x="5356659" y="4262299"/>
            <a:ext cx="3787341" cy="461665"/>
          </a:xfrm>
          <a:prstGeom prst="rect">
            <a:avLst/>
          </a:prstGeom>
          <a:noFill/>
        </p:spPr>
        <p:txBody>
          <a:bodyPr wrap="square" rtlCol="0">
            <a:spAutoFit/>
          </a:bodyPr>
          <a:lstStyle/>
          <a:p>
            <a:r>
              <a:rPr lang="en-US" sz="800" dirty="0"/>
              <a:t>https://scholarlykitchen.sspnet.org/2017/04/07/updated-figures-scale-nature-researchers-use-scholarly-collaboration-networks/social-network-vector-illustration/</a:t>
            </a:r>
          </a:p>
        </p:txBody>
      </p:sp>
      <p:sp>
        <p:nvSpPr>
          <p:cNvPr id="2" name="Rectangle 1">
            <a:extLst>
              <a:ext uri="{FF2B5EF4-FFF2-40B4-BE49-F238E27FC236}">
                <a16:creationId xmlns:a16="http://schemas.microsoft.com/office/drawing/2014/main" id="{493DC074-71F8-4711-9B22-26CE3FFC3B22}"/>
              </a:ext>
            </a:extLst>
          </p:cNvPr>
          <p:cNvSpPr/>
          <p:nvPr/>
        </p:nvSpPr>
        <p:spPr>
          <a:xfrm>
            <a:off x="352926" y="6324600"/>
            <a:ext cx="6765758" cy="400110"/>
          </a:xfrm>
          <a:prstGeom prst="rect">
            <a:avLst/>
          </a:prstGeom>
        </p:spPr>
        <p:txBody>
          <a:bodyPr wrap="square">
            <a:spAutoFit/>
          </a:bodyPr>
          <a:lstStyle/>
          <a:p>
            <a:r>
              <a:rPr lang="en-US" sz="1000" dirty="0"/>
              <a:t>Christou H, </a:t>
            </a:r>
            <a:r>
              <a:rPr lang="en-US" sz="1000" dirty="0" err="1"/>
              <a:t>Dookeran</a:t>
            </a:r>
            <a:r>
              <a:rPr lang="en-US" sz="1000" dirty="0"/>
              <a:t> N, Haas A, et al. Establishing effective mentoring networks: rationale and strategies. MedEdPORTAL.2017;13:10571.https://doi.org/10.15766/mep_2374-8265.10571</a:t>
            </a:r>
          </a:p>
        </p:txBody>
      </p:sp>
    </p:spTree>
    <p:extLst>
      <p:ext uri="{BB962C8B-B14F-4D97-AF65-F5344CB8AC3E}">
        <p14:creationId xmlns:p14="http://schemas.microsoft.com/office/powerpoint/2010/main" val="111046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B2A7B21-9B9A-4A0F-B6DF-FA18452408C7}"/>
              </a:ext>
            </a:extLst>
          </p:cNvPr>
          <p:cNvSpPr txBox="1">
            <a:spLocks noGrp="1"/>
          </p:cNvSpPr>
          <p:nvPr>
            <p:ph type="title" idx="4294967295"/>
          </p:nvPr>
        </p:nvSpPr>
        <p:spPr bwMode="auto">
          <a:xfrm>
            <a:off x="421705" y="144463"/>
            <a:ext cx="8294687" cy="84613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a:ea typeface="+mj-ea"/>
                <a:cs typeface="Arial"/>
              </a:rPr>
              <a:t>Network Mapping Exercises</a:t>
            </a:r>
            <a:endParaRPr kumimoji="0" lang="en-US" sz="3200" b="0" i="0" u="none" strike="noStrike" kern="1200" cap="none" spc="0" normalizeH="0" baseline="0" noProof="0" dirty="0">
              <a:ln>
                <a:noFill/>
              </a:ln>
              <a:solidFill>
                <a:schemeClr val="bg1"/>
              </a:solidFill>
              <a:effectLst/>
              <a:uLnTx/>
              <a:uFillTx/>
              <a:latin typeface="Arial"/>
              <a:ea typeface="+mj-ea"/>
              <a:cs typeface="Arial"/>
            </a:endParaRPr>
          </a:p>
        </p:txBody>
      </p:sp>
      <p:sp>
        <p:nvSpPr>
          <p:cNvPr id="7" name="Content Placeholder 1">
            <a:extLst>
              <a:ext uri="{FF2B5EF4-FFF2-40B4-BE49-F238E27FC236}">
                <a16:creationId xmlns:a16="http://schemas.microsoft.com/office/drawing/2014/main" id="{35488AC7-CE9F-41EA-965F-FA4754BA55E6}"/>
              </a:ext>
            </a:extLst>
          </p:cNvPr>
          <p:cNvSpPr txBox="1">
            <a:spLocks/>
          </p:cNvSpPr>
          <p:nvPr/>
        </p:nvSpPr>
        <p:spPr>
          <a:xfrm>
            <a:off x="278244" y="1102241"/>
            <a:ext cx="8438148" cy="361379"/>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Clr>
                <a:srgbClr val="C0143C"/>
              </a:buClr>
              <a:buFont typeface="Wingdings" charset="2"/>
              <a:buNone/>
              <a:defRPr sz="3000" b="0" i="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575A5D"/>
              </a:buClr>
              <a:buFont typeface="Wingdings" charset="2"/>
              <a:buNone/>
              <a:defRPr sz="2600" b="0" i="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Lucida Grande"/>
              <a:buNone/>
              <a:defRPr sz="2400" b="0" i="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a:solidFill>
                  <a:schemeClr val="tx1"/>
                </a:solidFill>
              </a:rPr>
              <a:t>Mentorship Map Table</a:t>
            </a:r>
          </a:p>
          <a:p>
            <a:pPr marL="457200" indent="-457200" algn="l">
              <a:buFont typeface="Wingdings" panose="05000000000000000000" pitchFamily="2" charset="2"/>
              <a:buChar char="§"/>
            </a:pPr>
            <a:endParaRPr lang="en-US" sz="1800" dirty="0">
              <a:solidFill>
                <a:schemeClr val="tx1"/>
              </a:solidFill>
            </a:endParaRPr>
          </a:p>
          <a:p>
            <a:pPr marL="457200" indent="-457200" algn="l">
              <a:buFont typeface="Wingdings" panose="05000000000000000000" pitchFamily="2" charset="2"/>
              <a:buChar char="§"/>
            </a:pPr>
            <a:endParaRPr lang="en-US" sz="1800" dirty="0">
              <a:solidFill>
                <a:schemeClr val="tx1"/>
              </a:solidFill>
            </a:endParaRPr>
          </a:p>
          <a:p>
            <a:pPr marL="457200" indent="-457200" algn="l">
              <a:buFont typeface="Wingdings" panose="05000000000000000000" pitchFamily="2" charset="2"/>
              <a:buChar char="§"/>
            </a:pPr>
            <a:endParaRPr lang="en-US" sz="1800" dirty="0">
              <a:solidFill>
                <a:schemeClr val="tx1"/>
              </a:solidFill>
            </a:endParaRPr>
          </a:p>
          <a:p>
            <a:pPr marL="457200" indent="-457200" algn="l">
              <a:buFont typeface="Wingdings" panose="05000000000000000000" pitchFamily="2" charset="2"/>
              <a:buChar char="§"/>
            </a:pPr>
            <a:endParaRPr lang="en-US" sz="1800" dirty="0">
              <a:solidFill>
                <a:schemeClr val="tx1"/>
              </a:solidFill>
            </a:endParaRPr>
          </a:p>
          <a:p>
            <a:pPr marL="457200" indent="-457200" algn="l">
              <a:buFont typeface="Wingdings" panose="05000000000000000000" pitchFamily="2" charset="2"/>
              <a:buChar char="§"/>
            </a:pPr>
            <a:endParaRPr lang="en-US" sz="1800" dirty="0">
              <a:solidFill>
                <a:schemeClr val="tx1"/>
              </a:solidFill>
            </a:endParaRPr>
          </a:p>
          <a:p>
            <a:pPr marL="457200" indent="-457200" algn="l">
              <a:buFont typeface="Wingdings" panose="05000000000000000000" pitchFamily="2" charset="2"/>
              <a:buChar char="§"/>
            </a:pPr>
            <a:endParaRPr lang="en-US" sz="1800" dirty="0">
              <a:solidFill>
                <a:schemeClr val="tx1"/>
              </a:solidFill>
            </a:endParaRPr>
          </a:p>
          <a:p>
            <a:pPr marL="457200" indent="-457200" algn="l">
              <a:buFont typeface="Wingdings" panose="05000000000000000000" pitchFamily="2" charset="2"/>
              <a:buChar char="§"/>
            </a:pPr>
            <a:endParaRPr lang="en-US" sz="1800" dirty="0">
              <a:solidFill>
                <a:schemeClr val="tx1"/>
              </a:solidFill>
            </a:endParaRPr>
          </a:p>
          <a:p>
            <a:pPr marL="457200" indent="-457200" algn="l">
              <a:buFont typeface="Wingdings" panose="05000000000000000000" pitchFamily="2" charset="2"/>
              <a:buChar char="§"/>
            </a:pPr>
            <a:endParaRPr lang="en-US" sz="1800" dirty="0">
              <a:solidFill>
                <a:schemeClr val="tx1"/>
              </a:solidFill>
            </a:endParaRPr>
          </a:p>
          <a:p>
            <a:pPr marL="457200" indent="-457200" algn="l">
              <a:buFont typeface="Wingdings" panose="05000000000000000000" pitchFamily="2" charset="2"/>
              <a:buChar char="§"/>
            </a:pPr>
            <a:endParaRPr lang="en-US" sz="1800" dirty="0"/>
          </a:p>
        </p:txBody>
      </p:sp>
      <p:graphicFrame>
        <p:nvGraphicFramePr>
          <p:cNvPr id="8" name="Table 7">
            <a:extLst>
              <a:ext uri="{FF2B5EF4-FFF2-40B4-BE49-F238E27FC236}">
                <a16:creationId xmlns:a16="http://schemas.microsoft.com/office/drawing/2014/main" id="{CE97FDBC-4C58-46E1-9AB9-79D5C5D17BEB}"/>
              </a:ext>
            </a:extLst>
          </p:cNvPr>
          <p:cNvGraphicFramePr>
            <a:graphicFrameLocks noGrp="1"/>
          </p:cNvGraphicFramePr>
          <p:nvPr>
            <p:extLst>
              <p:ext uri="{D42A27DB-BD31-4B8C-83A1-F6EECF244321}">
                <p14:modId xmlns:p14="http://schemas.microsoft.com/office/powerpoint/2010/main" val="1128955315"/>
              </p:ext>
            </p:extLst>
          </p:nvPr>
        </p:nvGraphicFramePr>
        <p:xfrm>
          <a:off x="261659" y="1441318"/>
          <a:ext cx="8604097" cy="4570409"/>
        </p:xfrm>
        <a:graphic>
          <a:graphicData uri="http://schemas.openxmlformats.org/drawingml/2006/table">
            <a:tbl>
              <a:tblPr firstRow="1" firstCol="1" bandRow="1">
                <a:tableStyleId>{21E4AEA4-8DFA-4A89-87EB-49C32662AFE0}</a:tableStyleId>
              </a:tblPr>
              <a:tblGrid>
                <a:gridCol w="1909010">
                  <a:extLst>
                    <a:ext uri="{9D8B030D-6E8A-4147-A177-3AD203B41FA5}">
                      <a16:colId xmlns:a16="http://schemas.microsoft.com/office/drawing/2014/main" val="2418075880"/>
                    </a:ext>
                  </a:extLst>
                </a:gridCol>
                <a:gridCol w="6695087">
                  <a:extLst>
                    <a:ext uri="{9D8B030D-6E8A-4147-A177-3AD203B41FA5}">
                      <a16:colId xmlns:a16="http://schemas.microsoft.com/office/drawing/2014/main" val="1600100987"/>
                    </a:ext>
                  </a:extLst>
                </a:gridCol>
              </a:tblGrid>
              <a:tr h="293842">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Domain</a:t>
                      </a:r>
                    </a:p>
                  </a:txBody>
                  <a:tcPr marL="68580" marR="68580" marT="0" marB="0"/>
                </a:tc>
                <a:tc>
                  <a:txBody>
                    <a:bodyPr/>
                    <a:lstStyle/>
                    <a:p>
                      <a:pPr marL="0" marR="0">
                        <a:lnSpc>
                          <a:spcPct val="115000"/>
                        </a:lnSpc>
                        <a:spcBef>
                          <a:spcPts val="0"/>
                        </a:spcBef>
                        <a:spcAft>
                          <a:spcPts val="0"/>
                        </a:spcAft>
                      </a:pPr>
                      <a:r>
                        <a:rPr lang="en-US" sz="1400" dirty="0">
                          <a:effectLst/>
                          <a:latin typeface="+mn-lt"/>
                        </a:rPr>
                        <a:t>Description</a:t>
                      </a:r>
                      <a:endParaRPr lang="en-US" sz="14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805276916"/>
                  </a:ext>
                </a:extLst>
              </a:tr>
              <a:tr h="516869">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Professional Development</a:t>
                      </a:r>
                    </a:p>
                  </a:txBody>
                  <a:tcPr marL="68580" marR="68580" marT="0" marB="0"/>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These are individuals (or organizations) that provide the information or teach the skills needed to accomplish your work</a:t>
                      </a:r>
                    </a:p>
                  </a:txBody>
                  <a:tcPr marL="68580" marR="68580" marT="0" marB="0"/>
                </a:tc>
                <a:extLst>
                  <a:ext uri="{0D108BD9-81ED-4DB2-BD59-A6C34878D82A}">
                    <a16:rowId xmlns:a16="http://schemas.microsoft.com/office/drawing/2014/main" val="3899772007"/>
                  </a:ext>
                </a:extLst>
              </a:tr>
              <a:tr h="516869">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Trusted Advisor/</a:t>
                      </a:r>
                    </a:p>
                    <a:p>
                      <a:pPr marL="0" marR="0">
                        <a:lnSpc>
                          <a:spcPct val="115000"/>
                        </a:lnSpc>
                        <a:spcBef>
                          <a:spcPts val="0"/>
                        </a:spcBef>
                        <a:spcAft>
                          <a:spcPts val="0"/>
                        </a:spcAft>
                      </a:pPr>
                      <a:r>
                        <a:rPr lang="en-US" sz="1400" dirty="0">
                          <a:effectLst/>
                          <a:latin typeface="+mn-lt"/>
                          <a:ea typeface="Times New Roman" panose="02020603050405020304" pitchFamily="18" charset="0"/>
                        </a:rPr>
                        <a:t>Coach</a:t>
                      </a:r>
                    </a:p>
                  </a:txBody>
                  <a:tcPr marL="68580" marR="68580" marT="0" marB="0"/>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Trusted individuals that can “give you the lay of the land” or provide guidance in your work (e.g., avoid pitfalls, strategize) </a:t>
                      </a:r>
                      <a:r>
                        <a:rPr lang="en-US" sz="1400" b="1" i="1" u="sng" dirty="0">
                          <a:effectLst/>
                          <a:latin typeface="+mn-lt"/>
                          <a:ea typeface="Times New Roman" panose="02020603050405020304" pitchFamily="18" charset="0"/>
                        </a:rPr>
                        <a:t>without secondary gain</a:t>
                      </a:r>
                    </a:p>
                  </a:txBody>
                  <a:tcPr marL="68580" marR="68580" marT="0" marB="0"/>
                </a:tc>
                <a:extLst>
                  <a:ext uri="{0D108BD9-81ED-4DB2-BD59-A6C34878D82A}">
                    <a16:rowId xmlns:a16="http://schemas.microsoft.com/office/drawing/2014/main" val="2910794024"/>
                  </a:ext>
                </a:extLst>
              </a:tr>
              <a:tr h="252329">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Safe Space/</a:t>
                      </a:r>
                    </a:p>
                    <a:p>
                      <a:pPr marL="0" marR="0">
                        <a:lnSpc>
                          <a:spcPct val="115000"/>
                        </a:lnSpc>
                        <a:spcBef>
                          <a:spcPts val="0"/>
                        </a:spcBef>
                        <a:spcAft>
                          <a:spcPts val="0"/>
                        </a:spcAft>
                      </a:pPr>
                      <a:r>
                        <a:rPr lang="en-US" sz="1400" dirty="0">
                          <a:effectLst/>
                          <a:latin typeface="+mn-lt"/>
                          <a:ea typeface="Times New Roman" panose="02020603050405020304" pitchFamily="18" charset="0"/>
                        </a:rPr>
                        <a:t>Emotional Support</a:t>
                      </a:r>
                    </a:p>
                  </a:txBody>
                  <a:tcPr marL="68580" marR="68580" marT="0" marB="0"/>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Trusted individuals with whom you can be completely open and vulnerable with about your emotional needs and struggles. They may also be your biggest cheerleaders </a:t>
                      </a:r>
                    </a:p>
                  </a:txBody>
                  <a:tcPr marL="68580" marR="68580" marT="0" marB="0"/>
                </a:tc>
                <a:extLst>
                  <a:ext uri="{0D108BD9-81ED-4DB2-BD59-A6C34878D82A}">
                    <a16:rowId xmlns:a16="http://schemas.microsoft.com/office/drawing/2014/main" val="847336336"/>
                  </a:ext>
                </a:extLst>
              </a:tr>
              <a:tr h="431402">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Role Model</a:t>
                      </a:r>
                    </a:p>
                  </a:txBody>
                  <a:tcPr marL="68580" marR="68580" marT="0" marB="0"/>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These individuals provide examples for who/how you want to be</a:t>
                      </a:r>
                    </a:p>
                  </a:txBody>
                  <a:tcPr marL="68580" marR="68580" marT="0" marB="0"/>
                </a:tc>
                <a:extLst>
                  <a:ext uri="{0D108BD9-81ED-4DB2-BD59-A6C34878D82A}">
                    <a16:rowId xmlns:a16="http://schemas.microsoft.com/office/drawing/2014/main" val="381618576"/>
                  </a:ext>
                </a:extLst>
              </a:tr>
              <a:tr h="665824">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Substantive Feedback</a:t>
                      </a:r>
                    </a:p>
                  </a:txBody>
                  <a:tcPr marL="68580" marR="68580" marT="0" marB="0"/>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Trusted colleagues who provide open, honest, and meaningful feedback related to your work and leadership</a:t>
                      </a:r>
                    </a:p>
                  </a:txBody>
                  <a:tcPr marL="68580" marR="68580" marT="0" marB="0"/>
                </a:tc>
                <a:extLst>
                  <a:ext uri="{0D108BD9-81ED-4DB2-BD59-A6C34878D82A}">
                    <a16:rowId xmlns:a16="http://schemas.microsoft.com/office/drawing/2014/main" val="1405755506"/>
                  </a:ext>
                </a:extLst>
              </a:tr>
              <a:tr h="431076">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Sponsorship/</a:t>
                      </a:r>
                    </a:p>
                    <a:p>
                      <a:pPr marL="0" marR="0">
                        <a:lnSpc>
                          <a:spcPct val="115000"/>
                        </a:lnSpc>
                        <a:spcBef>
                          <a:spcPts val="0"/>
                        </a:spcBef>
                        <a:spcAft>
                          <a:spcPts val="0"/>
                        </a:spcAft>
                      </a:pPr>
                      <a:r>
                        <a:rPr lang="en-US" sz="1400" dirty="0">
                          <a:effectLst/>
                          <a:latin typeface="+mn-lt"/>
                          <a:ea typeface="Times New Roman" panose="02020603050405020304" pitchFamily="18" charset="0"/>
                        </a:rPr>
                        <a:t>Access to opportunities</a:t>
                      </a:r>
                    </a:p>
                  </a:txBody>
                  <a:tcPr marL="68580" marR="68580" marT="0" marB="0"/>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Individuals who promote you for certain positions or open doors for additional growth opportunities</a:t>
                      </a:r>
                    </a:p>
                  </a:txBody>
                  <a:tcPr marL="68580" marR="68580" marT="0" marB="0"/>
                </a:tc>
                <a:extLst>
                  <a:ext uri="{0D108BD9-81ED-4DB2-BD59-A6C34878D82A}">
                    <a16:rowId xmlns:a16="http://schemas.microsoft.com/office/drawing/2014/main" val="2443925180"/>
                  </a:ext>
                </a:extLst>
              </a:tr>
              <a:tr h="431076">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Accountability</a:t>
                      </a:r>
                    </a:p>
                  </a:txBody>
                  <a:tcPr marL="68580" marR="68580" marT="0" marB="0"/>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rPr>
                        <a:t>Individuals who are honest with you and hold you accountable to the things that are important to you, your priorities, and your development. This may be relevant for both personal and professional priorities/development. </a:t>
                      </a:r>
                    </a:p>
                  </a:txBody>
                  <a:tcPr marL="68580" marR="68580" marT="0" marB="0"/>
                </a:tc>
                <a:extLst>
                  <a:ext uri="{0D108BD9-81ED-4DB2-BD59-A6C34878D82A}">
                    <a16:rowId xmlns:a16="http://schemas.microsoft.com/office/drawing/2014/main" val="835698258"/>
                  </a:ext>
                </a:extLst>
              </a:tr>
            </a:tbl>
          </a:graphicData>
        </a:graphic>
      </p:graphicFrame>
      <p:sp>
        <p:nvSpPr>
          <p:cNvPr id="2" name="Rectangle 1">
            <a:extLst>
              <a:ext uri="{FF2B5EF4-FFF2-40B4-BE49-F238E27FC236}">
                <a16:creationId xmlns:a16="http://schemas.microsoft.com/office/drawing/2014/main" id="{493DC074-71F8-4711-9B22-26CE3FFC3B22}"/>
              </a:ext>
            </a:extLst>
          </p:cNvPr>
          <p:cNvSpPr/>
          <p:nvPr/>
        </p:nvSpPr>
        <p:spPr>
          <a:xfrm>
            <a:off x="261659" y="6324600"/>
            <a:ext cx="6757977" cy="461665"/>
          </a:xfrm>
          <a:prstGeom prst="rect">
            <a:avLst/>
          </a:prstGeom>
        </p:spPr>
        <p:txBody>
          <a:bodyPr wrap="square">
            <a:spAutoFit/>
          </a:bodyPr>
          <a:lstStyle/>
          <a:p>
            <a:r>
              <a:rPr lang="en-US" sz="1200" dirty="0"/>
              <a:t>Derived from workshop materials from 2018 Society of General Internal Medicine Annual Meeting Workshop (WF11): Mentorship for Mid-Career and Beyond. Zehnder N, Lee R, </a:t>
            </a:r>
            <a:r>
              <a:rPr lang="en-US" sz="1200" dirty="0" err="1"/>
              <a:t>Aagaard</a:t>
            </a:r>
            <a:r>
              <a:rPr lang="en-US" sz="1200" dirty="0"/>
              <a:t> E. </a:t>
            </a:r>
          </a:p>
        </p:txBody>
      </p:sp>
    </p:spTree>
    <p:extLst>
      <p:ext uri="{BB962C8B-B14F-4D97-AF65-F5344CB8AC3E}">
        <p14:creationId xmlns:p14="http://schemas.microsoft.com/office/powerpoint/2010/main" val="260006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B2A7B21-9B9A-4A0F-B6DF-FA18452408C7}"/>
              </a:ext>
            </a:extLst>
          </p:cNvPr>
          <p:cNvSpPr txBox="1">
            <a:spLocks noGrp="1"/>
          </p:cNvSpPr>
          <p:nvPr>
            <p:ph type="title" idx="4294967295"/>
          </p:nvPr>
        </p:nvSpPr>
        <p:spPr bwMode="auto">
          <a:xfrm>
            <a:off x="421705" y="144463"/>
            <a:ext cx="8294687" cy="84613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a:ea typeface="+mj-ea"/>
                <a:cs typeface="Arial"/>
              </a:rPr>
              <a:t>Assess Your Network</a:t>
            </a:r>
            <a:endParaRPr kumimoji="0" lang="en-US" sz="3200" b="0" i="0" u="none" strike="noStrike" kern="1200" cap="none" spc="0" normalizeH="0" baseline="0" noProof="0" dirty="0">
              <a:ln>
                <a:noFill/>
              </a:ln>
              <a:solidFill>
                <a:schemeClr val="bg1"/>
              </a:solidFill>
              <a:effectLst/>
              <a:uLnTx/>
              <a:uFillTx/>
              <a:latin typeface="Arial"/>
              <a:ea typeface="+mj-ea"/>
              <a:cs typeface="Arial"/>
            </a:endParaRPr>
          </a:p>
        </p:txBody>
      </p:sp>
      <p:sp>
        <p:nvSpPr>
          <p:cNvPr id="7" name="Rectangle 6">
            <a:extLst>
              <a:ext uri="{FF2B5EF4-FFF2-40B4-BE49-F238E27FC236}">
                <a16:creationId xmlns:a16="http://schemas.microsoft.com/office/drawing/2014/main" id="{64E53F6F-EE3F-444F-95A5-E090DD5B4C25}"/>
              </a:ext>
            </a:extLst>
          </p:cNvPr>
          <p:cNvSpPr/>
          <p:nvPr/>
        </p:nvSpPr>
        <p:spPr>
          <a:xfrm>
            <a:off x="269951" y="1036850"/>
            <a:ext cx="8604097" cy="461665"/>
          </a:xfrm>
          <a:prstGeom prst="rect">
            <a:avLst/>
          </a:prstGeom>
        </p:spPr>
        <p:txBody>
          <a:bodyPr wrap="square">
            <a:spAutoFit/>
          </a:bodyPr>
          <a:lstStyle/>
          <a:p>
            <a:pPr algn="ctr"/>
            <a:r>
              <a:rPr lang="en-US" sz="2400" dirty="0"/>
              <a:t>Evaluate the structure, content, and quality of relationships </a:t>
            </a:r>
          </a:p>
        </p:txBody>
      </p:sp>
      <p:graphicFrame>
        <p:nvGraphicFramePr>
          <p:cNvPr id="3" name="Table 2">
            <a:extLst>
              <a:ext uri="{FF2B5EF4-FFF2-40B4-BE49-F238E27FC236}">
                <a16:creationId xmlns:a16="http://schemas.microsoft.com/office/drawing/2014/main" id="{56120367-6583-44C2-AB3C-6F4B8AB967EE}"/>
              </a:ext>
            </a:extLst>
          </p:cNvPr>
          <p:cNvGraphicFramePr>
            <a:graphicFrameLocks noGrp="1"/>
          </p:cNvGraphicFramePr>
          <p:nvPr>
            <p:extLst>
              <p:ext uri="{D42A27DB-BD31-4B8C-83A1-F6EECF244321}">
                <p14:modId xmlns:p14="http://schemas.microsoft.com/office/powerpoint/2010/main" val="3099419480"/>
              </p:ext>
            </p:extLst>
          </p:nvPr>
        </p:nvGraphicFramePr>
        <p:xfrm>
          <a:off x="266999" y="1497275"/>
          <a:ext cx="8604097" cy="4621367"/>
        </p:xfrm>
        <a:graphic>
          <a:graphicData uri="http://schemas.openxmlformats.org/drawingml/2006/table">
            <a:tbl>
              <a:tblPr firstRow="1" firstCol="1" bandRow="1">
                <a:tableStyleId>{21E4AEA4-8DFA-4A89-87EB-49C32662AFE0}</a:tableStyleId>
              </a:tblPr>
              <a:tblGrid>
                <a:gridCol w="1909010">
                  <a:extLst>
                    <a:ext uri="{9D8B030D-6E8A-4147-A177-3AD203B41FA5}">
                      <a16:colId xmlns:a16="http://schemas.microsoft.com/office/drawing/2014/main" val="2418075880"/>
                    </a:ext>
                  </a:extLst>
                </a:gridCol>
                <a:gridCol w="6695087">
                  <a:extLst>
                    <a:ext uri="{9D8B030D-6E8A-4147-A177-3AD203B41FA5}">
                      <a16:colId xmlns:a16="http://schemas.microsoft.com/office/drawing/2014/main" val="1600100987"/>
                    </a:ext>
                  </a:extLst>
                </a:gridCol>
              </a:tblGrid>
              <a:tr h="293842">
                <a:tc>
                  <a:txBody>
                    <a:bodyPr/>
                    <a:lstStyle/>
                    <a:p>
                      <a:pPr marL="0" marR="0">
                        <a:lnSpc>
                          <a:spcPct val="115000"/>
                        </a:lnSpc>
                        <a:spcBef>
                          <a:spcPts val="0"/>
                        </a:spcBef>
                        <a:spcAft>
                          <a:spcPts val="0"/>
                        </a:spcAft>
                      </a:pPr>
                      <a:r>
                        <a:rPr lang="en-US" sz="1600">
                          <a:effectLst/>
                        </a:rPr>
                        <a:t>Theme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Description</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05276916"/>
                  </a:ext>
                </a:extLst>
              </a:tr>
              <a:tr h="516869">
                <a:tc>
                  <a:txBody>
                    <a:bodyPr/>
                    <a:lstStyle/>
                    <a:p>
                      <a:pPr marL="0" marR="0">
                        <a:lnSpc>
                          <a:spcPct val="115000"/>
                        </a:lnSpc>
                        <a:spcBef>
                          <a:spcPts val="0"/>
                        </a:spcBef>
                        <a:spcAft>
                          <a:spcPts val="0"/>
                        </a:spcAft>
                      </a:pPr>
                      <a:r>
                        <a:rPr lang="en-US" sz="1600">
                          <a:effectLst/>
                        </a:rPr>
                        <a:t>Diversity</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How similar or different are these individuals (in terms of gender, race, function, geography, organizations) to each other and to you?</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9772007"/>
                  </a:ext>
                </a:extLst>
              </a:tr>
              <a:tr h="516869">
                <a:tc>
                  <a:txBody>
                    <a:bodyPr/>
                    <a:lstStyle/>
                    <a:p>
                      <a:pPr marL="0" marR="0">
                        <a:lnSpc>
                          <a:spcPct val="115000"/>
                        </a:lnSpc>
                        <a:spcBef>
                          <a:spcPts val="0"/>
                        </a:spcBef>
                        <a:spcAft>
                          <a:spcPts val="0"/>
                        </a:spcAft>
                      </a:pPr>
                      <a:r>
                        <a:rPr lang="en-US" sz="1600" dirty="0">
                          <a:effectLst/>
                        </a:rPr>
                        <a:t>Redundancy</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How much overlap is there? Does one person serve every function? Do you have many people helping you get the work done but no one providing personal support?</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10794024"/>
                  </a:ext>
                </a:extLst>
              </a:tr>
              <a:tr h="252329">
                <a:tc>
                  <a:txBody>
                    <a:bodyPr/>
                    <a:lstStyle/>
                    <a:p>
                      <a:pPr marL="0" marR="0">
                        <a:lnSpc>
                          <a:spcPct val="115000"/>
                        </a:lnSpc>
                        <a:spcBef>
                          <a:spcPts val="0"/>
                        </a:spcBef>
                        <a:spcAft>
                          <a:spcPts val="0"/>
                        </a:spcAft>
                      </a:pPr>
                      <a:r>
                        <a:rPr lang="en-US" sz="1600">
                          <a:effectLst/>
                        </a:rPr>
                        <a:t>Interconnectivity</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How closed is the network in the sense that most of the people know each other?</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47336336"/>
                  </a:ext>
                </a:extLst>
              </a:tr>
              <a:tr h="431402">
                <a:tc>
                  <a:txBody>
                    <a:bodyPr/>
                    <a:lstStyle/>
                    <a:p>
                      <a:pPr marL="0" marR="0">
                        <a:lnSpc>
                          <a:spcPct val="115000"/>
                        </a:lnSpc>
                        <a:spcBef>
                          <a:spcPts val="0"/>
                        </a:spcBef>
                        <a:spcAft>
                          <a:spcPts val="0"/>
                        </a:spcAft>
                      </a:pPr>
                      <a:r>
                        <a:rPr lang="en-US" sz="1600">
                          <a:effectLst/>
                        </a:rPr>
                        <a:t>Strength of Connection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What is the spread of people in terms of closeness and distance to you?</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1618576"/>
                  </a:ext>
                </a:extLst>
              </a:tr>
              <a:tr h="665824">
                <a:tc>
                  <a:txBody>
                    <a:bodyPr/>
                    <a:lstStyle/>
                    <a:p>
                      <a:pPr marL="0" marR="0">
                        <a:lnSpc>
                          <a:spcPct val="115000"/>
                        </a:lnSpc>
                        <a:spcBef>
                          <a:spcPts val="0"/>
                        </a:spcBef>
                        <a:spcAft>
                          <a:spcPts val="0"/>
                        </a:spcAft>
                      </a:pPr>
                      <a:r>
                        <a:rPr lang="en-US" sz="1600">
                          <a:effectLst/>
                        </a:rPr>
                        <a:t>Balance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Is your network balanced or in danger of tipping? Do you have too many mentors and no mentees? Or for more senior faculty, do you have too many mentees but no longer have mentors?</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05755506"/>
                  </a:ext>
                </a:extLst>
              </a:tr>
              <a:tr h="431076">
                <a:tc>
                  <a:txBody>
                    <a:bodyPr/>
                    <a:lstStyle/>
                    <a:p>
                      <a:pPr marL="0" marR="0">
                        <a:lnSpc>
                          <a:spcPct val="115000"/>
                        </a:lnSpc>
                        <a:spcBef>
                          <a:spcPts val="0"/>
                        </a:spcBef>
                        <a:spcAft>
                          <a:spcPts val="0"/>
                        </a:spcAft>
                      </a:pPr>
                      <a:r>
                        <a:rPr lang="en-US" sz="1600">
                          <a:effectLst/>
                        </a:rPr>
                        <a:t>Connections to Power/Influence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How many individuals would you characterize as influential in the department or hospital or field?</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43925180"/>
                  </a:ext>
                </a:extLst>
              </a:tr>
              <a:tr h="431076">
                <a:tc>
                  <a:txBody>
                    <a:bodyPr/>
                    <a:lstStyle/>
                    <a:p>
                      <a:pPr marL="0" marR="0">
                        <a:lnSpc>
                          <a:spcPct val="115000"/>
                        </a:lnSpc>
                        <a:spcBef>
                          <a:spcPts val="0"/>
                        </a:spcBef>
                        <a:spcAft>
                          <a:spcPts val="0"/>
                        </a:spcAft>
                      </a:pPr>
                      <a:r>
                        <a:rPr lang="en-US" sz="1600" dirty="0">
                          <a:effectLst/>
                        </a:rPr>
                        <a:t>Size</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How large or small is your network? Does the size fit your goals? Is the network a size that you can maintain?</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35698258"/>
                  </a:ext>
                </a:extLst>
              </a:tr>
            </a:tbl>
          </a:graphicData>
        </a:graphic>
      </p:graphicFrame>
      <p:sp>
        <p:nvSpPr>
          <p:cNvPr id="2" name="Rectangle 1">
            <a:extLst>
              <a:ext uri="{FF2B5EF4-FFF2-40B4-BE49-F238E27FC236}">
                <a16:creationId xmlns:a16="http://schemas.microsoft.com/office/drawing/2014/main" id="{493DC074-71F8-4711-9B22-26CE3FFC3B22}"/>
              </a:ext>
            </a:extLst>
          </p:cNvPr>
          <p:cNvSpPr/>
          <p:nvPr/>
        </p:nvSpPr>
        <p:spPr>
          <a:xfrm>
            <a:off x="352926" y="6324600"/>
            <a:ext cx="6765758" cy="461665"/>
          </a:xfrm>
          <a:prstGeom prst="rect">
            <a:avLst/>
          </a:prstGeom>
        </p:spPr>
        <p:txBody>
          <a:bodyPr wrap="square">
            <a:spAutoFit/>
          </a:bodyPr>
          <a:lstStyle/>
          <a:p>
            <a:r>
              <a:rPr lang="en-US" sz="1200" dirty="0"/>
              <a:t>Christou H, </a:t>
            </a:r>
            <a:r>
              <a:rPr lang="en-US" sz="1200" dirty="0" err="1"/>
              <a:t>Dookeran</a:t>
            </a:r>
            <a:r>
              <a:rPr lang="en-US" sz="1200" dirty="0"/>
              <a:t> N, Haas A, et al. Establishing effective mentoring networks: rationale and strategies. MedEdPORTAL.2017;13:10571.https://doi.org/10.15766/mep_2374-8265.10571</a:t>
            </a:r>
          </a:p>
        </p:txBody>
      </p:sp>
    </p:spTree>
    <p:extLst>
      <p:ext uri="{BB962C8B-B14F-4D97-AF65-F5344CB8AC3E}">
        <p14:creationId xmlns:p14="http://schemas.microsoft.com/office/powerpoint/2010/main" val="315895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B2A7B21-9B9A-4A0F-B6DF-FA18452408C7}"/>
              </a:ext>
            </a:extLst>
          </p:cNvPr>
          <p:cNvSpPr txBox="1">
            <a:spLocks noGrp="1"/>
          </p:cNvSpPr>
          <p:nvPr>
            <p:ph type="title" idx="4294967295"/>
          </p:nvPr>
        </p:nvSpPr>
        <p:spPr bwMode="auto">
          <a:xfrm>
            <a:off x="421705" y="144463"/>
            <a:ext cx="8294687" cy="84613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a:ea typeface="+mj-ea"/>
                <a:cs typeface="Arial"/>
              </a:rPr>
              <a:t>Utilizing Your Network: Optimizing your mentoring relationships</a:t>
            </a:r>
            <a:endParaRPr kumimoji="0" lang="en-US" sz="3200" b="0" i="0" u="none" strike="noStrike" kern="1200" cap="none" spc="0" normalizeH="0" baseline="0" noProof="0" dirty="0">
              <a:ln>
                <a:noFill/>
              </a:ln>
              <a:solidFill>
                <a:schemeClr val="bg1"/>
              </a:solidFill>
              <a:effectLst/>
              <a:uLnTx/>
              <a:uFillTx/>
              <a:latin typeface="Arial"/>
              <a:ea typeface="+mj-ea"/>
              <a:cs typeface="Arial"/>
            </a:endParaRPr>
          </a:p>
        </p:txBody>
      </p:sp>
      <p:sp>
        <p:nvSpPr>
          <p:cNvPr id="6" name="Rectangle 5">
            <a:extLst>
              <a:ext uri="{FF2B5EF4-FFF2-40B4-BE49-F238E27FC236}">
                <a16:creationId xmlns:a16="http://schemas.microsoft.com/office/drawing/2014/main" id="{DC687C73-B3E2-4D05-ABDA-FB0BD866322B}"/>
              </a:ext>
            </a:extLst>
          </p:cNvPr>
          <p:cNvSpPr/>
          <p:nvPr/>
        </p:nvSpPr>
        <p:spPr>
          <a:xfrm>
            <a:off x="421705" y="6339851"/>
            <a:ext cx="6152606" cy="646331"/>
          </a:xfrm>
          <a:prstGeom prst="rect">
            <a:avLst/>
          </a:prstGeom>
        </p:spPr>
        <p:txBody>
          <a:bodyPr wrap="square">
            <a:spAutoFit/>
          </a:bodyPr>
          <a:lstStyle/>
          <a:p>
            <a:r>
              <a:rPr lang="en-US" sz="1200" dirty="0">
                <a:hlinkClick r:id="rId3"/>
              </a:rPr>
              <a:t>https://mentoringgroup.com/books/mentees-guide.pdf</a:t>
            </a:r>
            <a:endParaRPr lang="en-US" sz="1200" dirty="0"/>
          </a:p>
          <a:p>
            <a:r>
              <a:rPr lang="en-US" sz="1200" dirty="0">
                <a:hlinkClick r:id="rId4"/>
              </a:rPr>
              <a:t>https://mentoringgroup.com/books/skills-for-sucessful-mentoring.pdf</a:t>
            </a:r>
            <a:endParaRPr lang="en-US" sz="1200" dirty="0"/>
          </a:p>
          <a:p>
            <a:endParaRPr lang="en-US" sz="1200" dirty="0"/>
          </a:p>
        </p:txBody>
      </p:sp>
      <p:pic>
        <p:nvPicPr>
          <p:cNvPr id="2050" name="Picture 2" descr="Image of The Mentees Guide by Linda Phillips-Jones">
            <a:extLst>
              <a:ext uri="{FF2B5EF4-FFF2-40B4-BE49-F238E27FC236}">
                <a16:creationId xmlns:a16="http://schemas.microsoft.com/office/drawing/2014/main" id="{BF40CC8F-B2C0-4F30-B192-F174BBF79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2" y="1204505"/>
            <a:ext cx="35052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Graphic - The Mentoring Skills Model -&#10;The two circles represent the mentee and the mentor each with their own attributes.  Mentee-specific skills are acquiring mentors, learning quickly, showing initiative, following through, managing the relationship. Mentor-specific skills are instructing/developing capabilities, inspiring, providing corrective feedback. managing risks, and opening doors. The overlapped section created by the two circles represents the attributes shared by both partners - listening actively, building trust, encouraging, identifying goals and current reality.  Together these skills are the ingredients to a successful partnership.">
            <a:extLst>
              <a:ext uri="{FF2B5EF4-FFF2-40B4-BE49-F238E27FC236}">
                <a16:creationId xmlns:a16="http://schemas.microsoft.com/office/drawing/2014/main" id="{5FD445CA-623B-4939-BFB6-604E240D9F1A}"/>
              </a:ext>
            </a:extLst>
          </p:cNvPr>
          <p:cNvPicPr>
            <a:picLocks noChangeAspect="1"/>
          </p:cNvPicPr>
          <p:nvPr/>
        </p:nvPicPr>
        <p:blipFill>
          <a:blip r:embed="rId6"/>
          <a:stretch>
            <a:fillRect/>
          </a:stretch>
        </p:blipFill>
        <p:spPr>
          <a:xfrm>
            <a:off x="3382392" y="1817370"/>
            <a:ext cx="5486400" cy="3223260"/>
          </a:xfrm>
          <a:prstGeom prst="rect">
            <a:avLst/>
          </a:prstGeom>
        </p:spPr>
      </p:pic>
    </p:spTree>
    <p:extLst>
      <p:ext uri="{BB962C8B-B14F-4D97-AF65-F5344CB8AC3E}">
        <p14:creationId xmlns:p14="http://schemas.microsoft.com/office/powerpoint/2010/main" val="201350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B2A7B21-9B9A-4A0F-B6DF-FA18452408C7}"/>
              </a:ext>
            </a:extLst>
          </p:cNvPr>
          <p:cNvSpPr txBox="1">
            <a:spLocks noGrp="1"/>
          </p:cNvSpPr>
          <p:nvPr>
            <p:ph type="title" idx="4294967295"/>
          </p:nvPr>
        </p:nvSpPr>
        <p:spPr bwMode="auto">
          <a:xfrm>
            <a:off x="421705" y="144463"/>
            <a:ext cx="8294687" cy="84613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a:ea typeface="+mj-ea"/>
                <a:cs typeface="Arial"/>
              </a:rPr>
              <a:t>Utilizing Your Network: Optimizing your mentoring relationships</a:t>
            </a:r>
            <a:endParaRPr kumimoji="0" lang="en-US" sz="3200" b="0" i="0" u="none" strike="noStrike" kern="1200" cap="none" spc="0" normalizeH="0" baseline="0" noProof="0" dirty="0">
              <a:ln>
                <a:noFill/>
              </a:ln>
              <a:solidFill>
                <a:schemeClr val="bg1"/>
              </a:solidFill>
              <a:effectLst/>
              <a:uLnTx/>
              <a:uFillTx/>
              <a:latin typeface="Arial"/>
              <a:ea typeface="+mj-ea"/>
              <a:cs typeface="Arial"/>
            </a:endParaRPr>
          </a:p>
        </p:txBody>
      </p:sp>
      <p:sp>
        <p:nvSpPr>
          <p:cNvPr id="6" name="Rectangle 5">
            <a:extLst>
              <a:ext uri="{FF2B5EF4-FFF2-40B4-BE49-F238E27FC236}">
                <a16:creationId xmlns:a16="http://schemas.microsoft.com/office/drawing/2014/main" id="{DC687C73-B3E2-4D05-ABDA-FB0BD866322B}"/>
              </a:ext>
            </a:extLst>
          </p:cNvPr>
          <p:cNvSpPr/>
          <p:nvPr/>
        </p:nvSpPr>
        <p:spPr>
          <a:xfrm>
            <a:off x="421705" y="6339851"/>
            <a:ext cx="6152606" cy="646331"/>
          </a:xfrm>
          <a:prstGeom prst="rect">
            <a:avLst/>
          </a:prstGeom>
        </p:spPr>
        <p:txBody>
          <a:bodyPr wrap="square">
            <a:spAutoFit/>
          </a:bodyPr>
          <a:lstStyle/>
          <a:p>
            <a:r>
              <a:rPr lang="en-US" sz="1200" dirty="0">
                <a:hlinkClick r:id="rId3"/>
              </a:rPr>
              <a:t>https://mentoringgroup.com/books/mentees-guide.pdf</a:t>
            </a:r>
            <a:endParaRPr lang="en-US" sz="1200" dirty="0"/>
          </a:p>
          <a:p>
            <a:r>
              <a:rPr lang="en-US" sz="1200" dirty="0">
                <a:hlinkClick r:id="rId4"/>
              </a:rPr>
              <a:t>https://mentoringgroup.com/books/skills-for-sucessful-mentoring.pdf</a:t>
            </a:r>
            <a:endParaRPr lang="en-US" sz="1200" dirty="0"/>
          </a:p>
          <a:p>
            <a:endParaRPr lang="en-US" sz="1200" dirty="0"/>
          </a:p>
        </p:txBody>
      </p:sp>
      <p:sp>
        <p:nvSpPr>
          <p:cNvPr id="8" name="Content Placeholder 1">
            <a:extLst>
              <a:ext uri="{FF2B5EF4-FFF2-40B4-BE49-F238E27FC236}">
                <a16:creationId xmlns:a16="http://schemas.microsoft.com/office/drawing/2014/main" id="{47D512D1-5305-409F-92AB-670513939E5A}"/>
              </a:ext>
            </a:extLst>
          </p:cNvPr>
          <p:cNvSpPr txBox="1">
            <a:spLocks/>
          </p:cNvSpPr>
          <p:nvPr/>
        </p:nvSpPr>
        <p:spPr>
          <a:xfrm>
            <a:off x="176463" y="1285415"/>
            <a:ext cx="8967537" cy="489776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C0143C"/>
              </a:buClr>
              <a:buFont typeface="Wingdings" charset="2"/>
              <a:buNone/>
              <a:defRPr sz="3000" b="0" i="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575A5D"/>
              </a:buClr>
              <a:buFont typeface="Wingdings" charset="2"/>
              <a:buNone/>
              <a:defRPr sz="2600" b="0" i="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Lucida Grande"/>
              <a:buNone/>
              <a:defRPr sz="2400" b="0" i="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a:solidFill>
                  <a:srgbClr val="C0143C"/>
                </a:solidFill>
              </a:rPr>
              <a:t>Shared skills </a:t>
            </a:r>
          </a:p>
          <a:p>
            <a:pPr marL="457200" indent="-457200" algn="l">
              <a:buFont typeface="Wingdings" panose="05000000000000000000" pitchFamily="2" charset="2"/>
              <a:buChar char="§"/>
            </a:pPr>
            <a:r>
              <a:rPr lang="en-US" sz="2400" dirty="0">
                <a:solidFill>
                  <a:schemeClr val="tx1"/>
                </a:solidFill>
              </a:rPr>
              <a:t>Active Listening</a:t>
            </a:r>
            <a:endParaRPr lang="en-US" sz="2000" dirty="0">
              <a:solidFill>
                <a:schemeClr val="tx1"/>
              </a:solidFill>
            </a:endParaRPr>
          </a:p>
          <a:p>
            <a:pPr marL="457200" indent="-457200" algn="l">
              <a:buFont typeface="Wingdings" panose="05000000000000000000" pitchFamily="2" charset="2"/>
              <a:buChar char="§"/>
            </a:pPr>
            <a:r>
              <a:rPr lang="en-US" sz="2400" dirty="0">
                <a:solidFill>
                  <a:schemeClr val="tx1"/>
                </a:solidFill>
              </a:rPr>
              <a:t>Developing Trust</a:t>
            </a:r>
          </a:p>
          <a:p>
            <a:pPr marL="914400" lvl="1" indent="-457200" algn="l">
              <a:buFont typeface="Wingdings" panose="05000000000000000000" pitchFamily="2" charset="2"/>
              <a:buChar char="§"/>
            </a:pPr>
            <a:r>
              <a:rPr lang="en-US" sz="2000" dirty="0">
                <a:solidFill>
                  <a:schemeClr val="tx1"/>
                </a:solidFill>
              </a:rPr>
              <a:t>Keep confidences shared between you</a:t>
            </a:r>
          </a:p>
          <a:p>
            <a:pPr marL="914400" lvl="1" indent="-457200" algn="l">
              <a:buFont typeface="Wingdings" panose="05000000000000000000" pitchFamily="2" charset="2"/>
              <a:buChar char="§"/>
            </a:pPr>
            <a:r>
              <a:rPr lang="en-US" sz="2000" dirty="0">
                <a:solidFill>
                  <a:schemeClr val="tx1"/>
                </a:solidFill>
              </a:rPr>
              <a:t>Commit to consistent meetings</a:t>
            </a:r>
          </a:p>
          <a:p>
            <a:pPr marL="914400" lvl="1" indent="-457200" algn="l">
              <a:buFont typeface="Wingdings" panose="05000000000000000000" pitchFamily="2" charset="2"/>
              <a:buChar char="§"/>
            </a:pPr>
            <a:r>
              <a:rPr lang="en-US" sz="2000" dirty="0">
                <a:solidFill>
                  <a:schemeClr val="tx1"/>
                </a:solidFill>
              </a:rPr>
              <a:t>Follow through on commitments</a:t>
            </a:r>
          </a:p>
          <a:p>
            <a:pPr marL="914400" lvl="1" indent="-457200" algn="l">
              <a:buFont typeface="Wingdings" panose="05000000000000000000" pitchFamily="2" charset="2"/>
              <a:buChar char="§"/>
            </a:pPr>
            <a:r>
              <a:rPr lang="en-US" sz="2000" dirty="0">
                <a:solidFill>
                  <a:schemeClr val="tx1"/>
                </a:solidFill>
              </a:rPr>
              <a:t>Admit errors and take responsibility</a:t>
            </a:r>
          </a:p>
          <a:p>
            <a:pPr marL="914400" lvl="1" indent="-457200" algn="l">
              <a:buFont typeface="Wingdings" panose="05000000000000000000" pitchFamily="2" charset="2"/>
              <a:buChar char="§"/>
            </a:pPr>
            <a:r>
              <a:rPr lang="en-US" sz="2000" dirty="0">
                <a:solidFill>
                  <a:schemeClr val="tx1"/>
                </a:solidFill>
              </a:rPr>
              <a:t>Tactfully disagree by offering additional information/context</a:t>
            </a:r>
          </a:p>
          <a:p>
            <a:pPr marL="914400" lvl="1" indent="-457200" algn="l">
              <a:buFont typeface="Wingdings" panose="05000000000000000000" pitchFamily="2" charset="2"/>
              <a:buChar char="§"/>
            </a:pPr>
            <a:r>
              <a:rPr lang="en-US" sz="2000" dirty="0">
                <a:solidFill>
                  <a:schemeClr val="tx1"/>
                </a:solidFill>
              </a:rPr>
              <a:t>Elicit and receive feedback non-defensively </a:t>
            </a:r>
          </a:p>
          <a:p>
            <a:pPr lvl="2" algn="l"/>
            <a:r>
              <a:rPr lang="en-US" sz="1200" dirty="0">
                <a:solidFill>
                  <a:schemeClr val="tx1"/>
                </a:solidFill>
              </a:rPr>
              <a:t>(Resource: Thanks for the Feedback by Douglas Stone &amp;Sheila </a:t>
            </a:r>
            <a:r>
              <a:rPr lang="en-US" sz="1200" dirty="0" err="1">
                <a:solidFill>
                  <a:schemeClr val="tx1"/>
                </a:solidFill>
              </a:rPr>
              <a:t>Heen</a:t>
            </a:r>
            <a:r>
              <a:rPr lang="en-US" sz="1200" dirty="0">
                <a:solidFill>
                  <a:schemeClr val="tx1"/>
                </a:solidFill>
              </a:rPr>
              <a:t>)</a:t>
            </a:r>
          </a:p>
          <a:p>
            <a:pPr marL="285750" indent="-285750" algn="l">
              <a:buFont typeface="Wingdings" panose="05000000000000000000" pitchFamily="2" charset="2"/>
              <a:buChar char="§"/>
            </a:pPr>
            <a:r>
              <a:rPr lang="en-US" sz="2400" dirty="0">
                <a:solidFill>
                  <a:schemeClr val="tx1"/>
                </a:solidFill>
              </a:rPr>
              <a:t>Identify (and revisit!) goals and desired outcomes</a:t>
            </a:r>
          </a:p>
          <a:p>
            <a:pPr algn="l"/>
            <a:endParaRPr lang="en-US" sz="2400" dirty="0">
              <a:solidFill>
                <a:schemeClr val="tx1"/>
              </a:solidFill>
            </a:endParaRPr>
          </a:p>
        </p:txBody>
      </p:sp>
    </p:spTree>
    <p:extLst>
      <p:ext uri="{BB962C8B-B14F-4D97-AF65-F5344CB8AC3E}">
        <p14:creationId xmlns:p14="http://schemas.microsoft.com/office/powerpoint/2010/main" val="119722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B2A7B21-9B9A-4A0F-B6DF-FA18452408C7}"/>
              </a:ext>
            </a:extLst>
          </p:cNvPr>
          <p:cNvSpPr txBox="1">
            <a:spLocks noGrp="1"/>
          </p:cNvSpPr>
          <p:nvPr>
            <p:ph type="title" idx="4294967295"/>
          </p:nvPr>
        </p:nvSpPr>
        <p:spPr bwMode="auto">
          <a:xfrm>
            <a:off x="421705" y="144463"/>
            <a:ext cx="8294687" cy="84613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a:ea typeface="+mj-ea"/>
                <a:cs typeface="Arial"/>
              </a:rPr>
              <a:t>Utilizing Your Network: Optimizing your mentoring relationships</a:t>
            </a:r>
            <a:endParaRPr kumimoji="0" lang="en-US" sz="3200" b="0" i="0" u="none" strike="noStrike" kern="1200" cap="none" spc="0" normalizeH="0" baseline="0" noProof="0" dirty="0">
              <a:ln>
                <a:noFill/>
              </a:ln>
              <a:solidFill>
                <a:schemeClr val="bg1"/>
              </a:solidFill>
              <a:effectLst/>
              <a:uLnTx/>
              <a:uFillTx/>
              <a:latin typeface="Arial"/>
              <a:ea typeface="+mj-ea"/>
              <a:cs typeface="Arial"/>
            </a:endParaRPr>
          </a:p>
        </p:txBody>
      </p:sp>
      <p:sp>
        <p:nvSpPr>
          <p:cNvPr id="6" name="Rectangle 5">
            <a:extLst>
              <a:ext uri="{FF2B5EF4-FFF2-40B4-BE49-F238E27FC236}">
                <a16:creationId xmlns:a16="http://schemas.microsoft.com/office/drawing/2014/main" id="{DC687C73-B3E2-4D05-ABDA-FB0BD866322B}"/>
              </a:ext>
            </a:extLst>
          </p:cNvPr>
          <p:cNvSpPr/>
          <p:nvPr/>
        </p:nvSpPr>
        <p:spPr>
          <a:xfrm>
            <a:off x="421705" y="6339851"/>
            <a:ext cx="6152606" cy="461665"/>
          </a:xfrm>
          <a:prstGeom prst="rect">
            <a:avLst/>
          </a:prstGeom>
        </p:spPr>
        <p:txBody>
          <a:bodyPr wrap="square">
            <a:spAutoFit/>
          </a:bodyPr>
          <a:lstStyle/>
          <a:p>
            <a:r>
              <a:rPr lang="en-US" sz="1200" dirty="0">
                <a:hlinkClick r:id="rId3"/>
              </a:rPr>
              <a:t>https://mentoringgroup.com/books/mentees-guide.pdf</a:t>
            </a:r>
            <a:endParaRPr lang="en-US" sz="1200" dirty="0"/>
          </a:p>
          <a:p>
            <a:endParaRPr lang="en-US" sz="1200" dirty="0"/>
          </a:p>
        </p:txBody>
      </p:sp>
      <p:sp>
        <p:nvSpPr>
          <p:cNvPr id="8" name="Content Placeholder 1">
            <a:extLst>
              <a:ext uri="{FF2B5EF4-FFF2-40B4-BE49-F238E27FC236}">
                <a16:creationId xmlns:a16="http://schemas.microsoft.com/office/drawing/2014/main" id="{47D512D1-5305-409F-92AB-670513939E5A}"/>
              </a:ext>
            </a:extLst>
          </p:cNvPr>
          <p:cNvSpPr txBox="1">
            <a:spLocks/>
          </p:cNvSpPr>
          <p:nvPr/>
        </p:nvSpPr>
        <p:spPr>
          <a:xfrm>
            <a:off x="64799" y="1437033"/>
            <a:ext cx="5334742" cy="4897765"/>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Clr>
                <a:srgbClr val="C0143C"/>
              </a:buClr>
              <a:buFont typeface="Wingdings" charset="2"/>
              <a:buNone/>
              <a:defRPr sz="3000" b="0" i="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575A5D"/>
              </a:buClr>
              <a:buFont typeface="Wingdings" charset="2"/>
              <a:buNone/>
              <a:defRPr sz="2600" b="0" i="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Lucida Grande"/>
              <a:buNone/>
              <a:defRPr sz="2400" b="0" i="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rPr>
              <a:t>Acquire Mentors </a:t>
            </a:r>
            <a:r>
              <a:rPr lang="en-US" sz="2100" dirty="0">
                <a:solidFill>
                  <a:schemeClr val="tx1"/>
                </a:solidFill>
              </a:rPr>
              <a:t>(and sponsors, coaches, etc.)</a:t>
            </a:r>
          </a:p>
          <a:p>
            <a:pPr marL="914400" lvl="1" indent="-457200" algn="l">
              <a:buFont typeface="Wingdings" panose="05000000000000000000" pitchFamily="2" charset="2"/>
              <a:buChar char="§"/>
            </a:pPr>
            <a:r>
              <a:rPr lang="en-US" sz="2000" dirty="0">
                <a:solidFill>
                  <a:schemeClr val="tx1"/>
                </a:solidFill>
              </a:rPr>
              <a:t>Apply networking skills!</a:t>
            </a:r>
          </a:p>
          <a:p>
            <a:pPr marL="914400" lvl="1" indent="-457200" algn="l">
              <a:buFont typeface="Wingdings" panose="05000000000000000000" pitchFamily="2" charset="2"/>
              <a:buChar char="§"/>
            </a:pPr>
            <a:r>
              <a:rPr lang="en-US" sz="2000" dirty="0">
                <a:solidFill>
                  <a:schemeClr val="tx1"/>
                </a:solidFill>
              </a:rPr>
              <a:t>Mutual interests</a:t>
            </a:r>
          </a:p>
          <a:p>
            <a:pPr marL="914400" lvl="1" indent="-457200" algn="l">
              <a:buFont typeface="Wingdings" panose="05000000000000000000" pitchFamily="2" charset="2"/>
              <a:buChar char="§"/>
            </a:pPr>
            <a:r>
              <a:rPr lang="en-US" sz="2000" dirty="0">
                <a:solidFill>
                  <a:schemeClr val="tx1"/>
                </a:solidFill>
              </a:rPr>
              <a:t>Adequate availability and resources to support you</a:t>
            </a:r>
          </a:p>
          <a:p>
            <a:pPr marL="457200" indent="-457200" algn="l">
              <a:buFont typeface="Wingdings" panose="05000000000000000000" pitchFamily="2" charset="2"/>
              <a:buChar char="§"/>
            </a:pPr>
            <a:r>
              <a:rPr lang="en-US" sz="2400" dirty="0">
                <a:solidFill>
                  <a:schemeClr val="tx1"/>
                </a:solidFill>
              </a:rPr>
              <a:t>Know thyself</a:t>
            </a:r>
          </a:p>
          <a:p>
            <a:pPr marL="914400" lvl="1" indent="-457200" algn="l">
              <a:buFont typeface="Wingdings" panose="05000000000000000000" pitchFamily="2" charset="2"/>
              <a:buChar char="§"/>
            </a:pPr>
            <a:r>
              <a:rPr lang="en-US" sz="2000" dirty="0">
                <a:solidFill>
                  <a:schemeClr val="tx1"/>
                </a:solidFill>
              </a:rPr>
              <a:t>Goals and values</a:t>
            </a:r>
          </a:p>
          <a:p>
            <a:pPr marL="914400" lvl="1" indent="-457200" algn="l">
              <a:buFont typeface="Wingdings" panose="05000000000000000000" pitchFamily="2" charset="2"/>
              <a:buChar char="§"/>
            </a:pPr>
            <a:r>
              <a:rPr lang="en-US" sz="2000" dirty="0">
                <a:solidFill>
                  <a:schemeClr val="tx1"/>
                </a:solidFill>
              </a:rPr>
              <a:t>Current knowledge, skills, and abilities</a:t>
            </a:r>
          </a:p>
          <a:p>
            <a:pPr marL="914400" lvl="1" indent="-457200" algn="l">
              <a:buFont typeface="Wingdings" panose="05000000000000000000" pitchFamily="2" charset="2"/>
              <a:buChar char="§"/>
            </a:pPr>
            <a:r>
              <a:rPr lang="en-US" sz="2000" dirty="0">
                <a:solidFill>
                  <a:schemeClr val="tx1"/>
                </a:solidFill>
              </a:rPr>
              <a:t>Strengths and areas for development</a:t>
            </a:r>
          </a:p>
          <a:p>
            <a:pPr marL="457200" indent="-457200" algn="l">
              <a:buFont typeface="Wingdings" panose="05000000000000000000" pitchFamily="2" charset="2"/>
              <a:buChar char="§"/>
            </a:pPr>
            <a:r>
              <a:rPr lang="en-US" sz="2400" dirty="0">
                <a:solidFill>
                  <a:schemeClr val="tx1"/>
                </a:solidFill>
              </a:rPr>
              <a:t>Be prepared</a:t>
            </a:r>
          </a:p>
          <a:p>
            <a:pPr marL="914400" lvl="1" indent="-457200" algn="l">
              <a:buFont typeface="Wingdings" panose="05000000000000000000" pitchFamily="2" charset="2"/>
              <a:buChar char="§"/>
            </a:pPr>
            <a:r>
              <a:rPr lang="en-US" sz="2000" dirty="0">
                <a:solidFill>
                  <a:schemeClr val="tx1"/>
                </a:solidFill>
              </a:rPr>
              <a:t>Review previously provided materials</a:t>
            </a:r>
          </a:p>
          <a:p>
            <a:pPr marL="914400" lvl="1" indent="-457200" algn="l">
              <a:buFont typeface="Wingdings" panose="05000000000000000000" pitchFamily="2" charset="2"/>
              <a:buChar char="§"/>
            </a:pPr>
            <a:r>
              <a:rPr lang="en-US" sz="2000" dirty="0">
                <a:solidFill>
                  <a:schemeClr val="tx1"/>
                </a:solidFill>
              </a:rPr>
              <a:t>Be ready to articulate goals/needs</a:t>
            </a:r>
            <a:endParaRPr lang="en-US" sz="2400" dirty="0">
              <a:solidFill>
                <a:schemeClr val="tx1"/>
              </a:solidFill>
            </a:endParaRPr>
          </a:p>
          <a:p>
            <a:pPr marL="457200" indent="-457200" algn="l">
              <a:buFont typeface="Wingdings" panose="05000000000000000000" pitchFamily="2" charset="2"/>
              <a:buChar char="§"/>
            </a:pPr>
            <a:r>
              <a:rPr lang="en-US" sz="2400" dirty="0">
                <a:solidFill>
                  <a:schemeClr val="tx1"/>
                </a:solidFill>
              </a:rPr>
              <a:t>Learn quickly</a:t>
            </a:r>
          </a:p>
          <a:p>
            <a:pPr marL="914400" lvl="1" indent="-457200" algn="l">
              <a:buFont typeface="Wingdings" panose="05000000000000000000" pitchFamily="2" charset="2"/>
              <a:buChar char="§"/>
            </a:pPr>
            <a:r>
              <a:rPr lang="en-US" sz="2000" dirty="0">
                <a:solidFill>
                  <a:schemeClr val="tx1"/>
                </a:solidFill>
              </a:rPr>
              <a:t>Observe carefully</a:t>
            </a:r>
          </a:p>
          <a:p>
            <a:pPr marL="914400" lvl="1" indent="-457200" algn="l">
              <a:buFont typeface="Wingdings" panose="05000000000000000000" pitchFamily="2" charset="2"/>
              <a:buChar char="§"/>
            </a:pPr>
            <a:r>
              <a:rPr lang="en-US" sz="2000" dirty="0">
                <a:solidFill>
                  <a:schemeClr val="tx1"/>
                </a:solidFill>
              </a:rPr>
              <a:t>Integrate new info/apply knowledge and skills to current tasks</a:t>
            </a:r>
          </a:p>
          <a:p>
            <a:pPr marL="914400" lvl="1" indent="-457200" algn="l">
              <a:buFont typeface="Wingdings" panose="05000000000000000000" pitchFamily="2" charset="2"/>
              <a:buChar char="§"/>
            </a:pPr>
            <a:r>
              <a:rPr lang="en-US" sz="2000" dirty="0">
                <a:solidFill>
                  <a:schemeClr val="tx1"/>
                </a:solidFill>
              </a:rPr>
              <a:t>Elicit feedback/receive feedback non-defensively </a:t>
            </a:r>
          </a:p>
          <a:p>
            <a:pPr lvl="2" algn="l"/>
            <a:r>
              <a:rPr lang="en-US" sz="1200" dirty="0">
                <a:solidFill>
                  <a:schemeClr val="tx1"/>
                </a:solidFill>
              </a:rPr>
              <a:t>(Resource: Thanks for the Feedback by Douglas Stone &amp;Sheila </a:t>
            </a:r>
            <a:r>
              <a:rPr lang="en-US" sz="1200" dirty="0" err="1">
                <a:solidFill>
                  <a:schemeClr val="tx1"/>
                </a:solidFill>
              </a:rPr>
              <a:t>Heen</a:t>
            </a:r>
            <a:r>
              <a:rPr lang="en-US" sz="1200" dirty="0">
                <a:solidFill>
                  <a:schemeClr val="tx1"/>
                </a:solidFill>
              </a:rPr>
              <a:t>)</a:t>
            </a:r>
          </a:p>
          <a:p>
            <a:pPr marL="342900" indent="-342900" algn="l">
              <a:buFont typeface="Wingdings" panose="05000000000000000000" pitchFamily="2" charset="2"/>
              <a:buChar char="§"/>
            </a:pPr>
            <a:r>
              <a:rPr lang="en-US" sz="2400" dirty="0">
                <a:solidFill>
                  <a:schemeClr val="tx1"/>
                </a:solidFill>
              </a:rPr>
              <a:t>Show initiative</a:t>
            </a:r>
          </a:p>
          <a:p>
            <a:pPr marL="800100" lvl="1" indent="-342900" algn="l">
              <a:buFont typeface="Wingdings" panose="05000000000000000000" pitchFamily="2" charset="2"/>
              <a:buChar char="§"/>
            </a:pPr>
            <a:r>
              <a:rPr lang="en-US" sz="2000" dirty="0">
                <a:solidFill>
                  <a:schemeClr val="tx1"/>
                </a:solidFill>
              </a:rPr>
              <a:t>Ask questions to clarify</a:t>
            </a:r>
          </a:p>
          <a:p>
            <a:pPr marL="800100" lvl="1" indent="-342900" algn="l">
              <a:buFont typeface="Wingdings" panose="05000000000000000000" pitchFamily="2" charset="2"/>
              <a:buChar char="§"/>
            </a:pPr>
            <a:r>
              <a:rPr lang="en-US" sz="2000" dirty="0">
                <a:solidFill>
                  <a:schemeClr val="tx1"/>
                </a:solidFill>
              </a:rPr>
              <a:t>Pursue additional resources independently</a:t>
            </a:r>
          </a:p>
          <a:p>
            <a:pPr marL="342900" indent="-342900" algn="l">
              <a:buFont typeface="Wingdings" panose="05000000000000000000" pitchFamily="2" charset="2"/>
              <a:buChar char="§"/>
            </a:pPr>
            <a:r>
              <a:rPr lang="en-US" sz="2400" dirty="0">
                <a:solidFill>
                  <a:schemeClr val="tx1"/>
                </a:solidFill>
              </a:rPr>
              <a:t>Follow-through</a:t>
            </a:r>
          </a:p>
          <a:p>
            <a:pPr marL="914400" lvl="1" indent="-457200" algn="l">
              <a:buFont typeface="Wingdings" panose="05000000000000000000" pitchFamily="2" charset="2"/>
              <a:buChar char="§"/>
            </a:pPr>
            <a:r>
              <a:rPr lang="en-US" sz="2000" dirty="0">
                <a:solidFill>
                  <a:schemeClr val="tx1"/>
                </a:solidFill>
              </a:rPr>
              <a:t>Keep agreements</a:t>
            </a:r>
          </a:p>
          <a:p>
            <a:pPr marL="914400" lvl="1" indent="-457200" algn="l">
              <a:buFont typeface="Wingdings" panose="05000000000000000000" pitchFamily="2" charset="2"/>
              <a:buChar char="§"/>
            </a:pPr>
            <a:r>
              <a:rPr lang="en-US" sz="2000" dirty="0">
                <a:solidFill>
                  <a:schemeClr val="tx1"/>
                </a:solidFill>
              </a:rPr>
              <a:t>Persist through challenge/discouragement</a:t>
            </a:r>
          </a:p>
          <a:p>
            <a:pPr marL="914400" lvl="1" indent="-457200" algn="l">
              <a:buFont typeface="Wingdings" panose="05000000000000000000" pitchFamily="2" charset="2"/>
              <a:buChar char="§"/>
            </a:pPr>
            <a:r>
              <a:rPr lang="en-US" sz="2000" dirty="0">
                <a:solidFill>
                  <a:schemeClr val="tx1"/>
                </a:solidFill>
              </a:rPr>
              <a:t>Provide updates on progress or new issues</a:t>
            </a:r>
          </a:p>
        </p:txBody>
      </p:sp>
      <p:pic>
        <p:nvPicPr>
          <p:cNvPr id="4102" name="Picture 6" descr="Image depicting self-management">
            <a:extLst>
              <a:ext uri="{FF2B5EF4-FFF2-40B4-BE49-F238E27FC236}">
                <a16:creationId xmlns:a16="http://schemas.microsoft.com/office/drawing/2014/main" id="{7205292D-8BFE-4CF0-AD2E-B23A852FF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655" y="1960253"/>
            <a:ext cx="3727786" cy="2637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0BB50B2-F4FC-4CE0-9161-7494A5A10BB6}"/>
              </a:ext>
            </a:extLst>
          </p:cNvPr>
          <p:cNvSpPr/>
          <p:nvPr/>
        </p:nvSpPr>
        <p:spPr>
          <a:xfrm>
            <a:off x="2820499" y="1022133"/>
            <a:ext cx="2865528" cy="523220"/>
          </a:xfrm>
          <a:prstGeom prst="rect">
            <a:avLst/>
          </a:prstGeom>
        </p:spPr>
        <p:txBody>
          <a:bodyPr wrap="none">
            <a:spAutoFit/>
          </a:bodyPr>
          <a:lstStyle/>
          <a:p>
            <a:r>
              <a:rPr lang="en-US" sz="2800" dirty="0">
                <a:solidFill>
                  <a:srgbClr val="C0143C"/>
                </a:solidFill>
              </a:rPr>
              <a:t>Manage Yourself</a:t>
            </a:r>
          </a:p>
        </p:txBody>
      </p:sp>
    </p:spTree>
    <p:extLst>
      <p:ext uri="{BB962C8B-B14F-4D97-AF65-F5344CB8AC3E}">
        <p14:creationId xmlns:p14="http://schemas.microsoft.com/office/powerpoint/2010/main" val="374685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B2A7B21-9B9A-4A0F-B6DF-FA18452408C7}"/>
              </a:ext>
            </a:extLst>
          </p:cNvPr>
          <p:cNvSpPr txBox="1">
            <a:spLocks noGrp="1"/>
          </p:cNvSpPr>
          <p:nvPr>
            <p:ph type="title" idx="4294967295"/>
          </p:nvPr>
        </p:nvSpPr>
        <p:spPr bwMode="auto">
          <a:xfrm>
            <a:off x="421705" y="144463"/>
            <a:ext cx="8294687" cy="84613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a:ea typeface="+mj-ea"/>
                <a:cs typeface="Arial"/>
              </a:rPr>
              <a:t>Utilizing Your Network: Optimizing your mentoring relationships</a:t>
            </a:r>
            <a:endParaRPr kumimoji="0" lang="en-US" sz="3200" b="0" i="0" u="none" strike="noStrike" kern="1200" cap="none" spc="0" normalizeH="0" baseline="0" noProof="0" dirty="0">
              <a:ln>
                <a:noFill/>
              </a:ln>
              <a:solidFill>
                <a:schemeClr val="bg1"/>
              </a:solidFill>
              <a:effectLst/>
              <a:uLnTx/>
              <a:uFillTx/>
              <a:latin typeface="Arial"/>
              <a:ea typeface="+mj-ea"/>
              <a:cs typeface="Arial"/>
            </a:endParaRPr>
          </a:p>
        </p:txBody>
      </p:sp>
      <p:pic>
        <p:nvPicPr>
          <p:cNvPr id="2" name="Picture 1" descr="Comic strip depicting common challenges with mentor">
            <a:extLst>
              <a:ext uri="{FF2B5EF4-FFF2-40B4-BE49-F238E27FC236}">
                <a16:creationId xmlns:a16="http://schemas.microsoft.com/office/drawing/2014/main" id="{9C4CC172-5E94-4B93-82E5-8697BA4DB5D2}"/>
              </a:ext>
            </a:extLst>
          </p:cNvPr>
          <p:cNvPicPr>
            <a:picLocks noChangeAspect="1"/>
          </p:cNvPicPr>
          <p:nvPr/>
        </p:nvPicPr>
        <p:blipFill>
          <a:blip r:embed="rId3"/>
          <a:stretch>
            <a:fillRect/>
          </a:stretch>
        </p:blipFill>
        <p:spPr>
          <a:xfrm>
            <a:off x="174172" y="1296615"/>
            <a:ext cx="4720046" cy="2042971"/>
          </a:xfrm>
          <a:prstGeom prst="rect">
            <a:avLst/>
          </a:prstGeom>
        </p:spPr>
      </p:pic>
      <p:pic>
        <p:nvPicPr>
          <p:cNvPr id="3" name="Picture 2" descr="Image of what mentoring up is and is not.  Y axis is Pro-active engagement; X axis is Respectful Follow-ship. Components and intersections are (1) forceful, pushy, difficult, disrespectful, unmanageable, demanding, insubordinate, manipulative; (2)&quot;mentoring up,&quot; actively engaged, collaborative, action oriented, active listening, collegial; (3) disengaged, apathetic, withdrawn, non-communicative, uncooperative; and (4) passive, &quot;door mat,&quot; uncritical, mindless, obsequious">
            <a:extLst>
              <a:ext uri="{FF2B5EF4-FFF2-40B4-BE49-F238E27FC236}">
                <a16:creationId xmlns:a16="http://schemas.microsoft.com/office/drawing/2014/main" id="{1A410315-D06E-458A-ABD1-A8D6C1764797}"/>
              </a:ext>
            </a:extLst>
          </p:cNvPr>
          <p:cNvPicPr>
            <a:picLocks noChangeAspect="1"/>
          </p:cNvPicPr>
          <p:nvPr/>
        </p:nvPicPr>
        <p:blipFill>
          <a:blip r:embed="rId4"/>
          <a:stretch>
            <a:fillRect/>
          </a:stretch>
        </p:blipFill>
        <p:spPr>
          <a:xfrm>
            <a:off x="3848951" y="2614363"/>
            <a:ext cx="4972831" cy="3430302"/>
          </a:xfrm>
          <a:prstGeom prst="rect">
            <a:avLst/>
          </a:prstGeom>
        </p:spPr>
      </p:pic>
      <p:sp>
        <p:nvSpPr>
          <p:cNvPr id="4" name="TextBox 3">
            <a:extLst>
              <a:ext uri="{FF2B5EF4-FFF2-40B4-BE49-F238E27FC236}">
                <a16:creationId xmlns:a16="http://schemas.microsoft.com/office/drawing/2014/main" id="{43DC8682-C157-45F0-ABB1-698B66F60627}"/>
              </a:ext>
            </a:extLst>
          </p:cNvPr>
          <p:cNvSpPr txBox="1"/>
          <p:nvPr/>
        </p:nvSpPr>
        <p:spPr>
          <a:xfrm>
            <a:off x="421705" y="6374675"/>
            <a:ext cx="6431941" cy="430887"/>
          </a:xfrm>
          <a:prstGeom prst="rect">
            <a:avLst/>
          </a:prstGeom>
          <a:noFill/>
        </p:spPr>
        <p:txBody>
          <a:bodyPr wrap="square" rtlCol="0">
            <a:spAutoFit/>
          </a:bodyPr>
          <a:lstStyle/>
          <a:p>
            <a:r>
              <a:rPr lang="en-US" sz="1050" dirty="0"/>
              <a:t>Mentoring Up - Duke </a:t>
            </a:r>
            <a:r>
              <a:rPr lang="en-US" sz="1050" dirty="0" err="1"/>
              <a:t>BioCoRE</a:t>
            </a:r>
            <a:r>
              <a:rPr lang="en-US" sz="1050" dirty="0"/>
              <a:t> workshop July 2016 by Steve </a:t>
            </a:r>
            <a:r>
              <a:rPr lang="en-US" sz="1050" dirty="0" err="1"/>
              <a:t>Lee,PhD</a:t>
            </a:r>
            <a:r>
              <a:rPr lang="en-US" sz="1050" dirty="0"/>
              <a:t>, </a:t>
            </a:r>
            <a:r>
              <a:rPr lang="en-US" sz="1050" dirty="0" err="1"/>
              <a:t>Asistant</a:t>
            </a:r>
            <a:r>
              <a:rPr lang="en-US" sz="1050" dirty="0"/>
              <a:t> Dean of Diversity and Inclusion, UC Davis </a:t>
            </a:r>
            <a:r>
              <a:rPr lang="en-US" sz="1050" i="1" dirty="0"/>
              <a:t>via Slideshare.net</a:t>
            </a:r>
          </a:p>
        </p:txBody>
      </p:sp>
    </p:spTree>
    <p:extLst>
      <p:ext uri="{BB962C8B-B14F-4D97-AF65-F5344CB8AC3E}">
        <p14:creationId xmlns:p14="http://schemas.microsoft.com/office/powerpoint/2010/main" val="214474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06BF77-1265-48D0-A626-74EBE2C23287}"/>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3A3E1F2A-71EE-4FE6-9E4C-CFF64218232B}"/>
              </a:ext>
            </a:extLst>
          </p:cNvPr>
          <p:cNvSpPr>
            <a:spLocks noGrp="1"/>
          </p:cNvSpPr>
          <p:nvPr>
            <p:ph idx="1"/>
          </p:nvPr>
        </p:nvSpPr>
        <p:spPr/>
        <p:txBody>
          <a:bodyPr/>
          <a:lstStyle/>
          <a:p>
            <a:r>
              <a:rPr lang="en-US" sz="2800" dirty="0"/>
              <a:t>Definition of networking </a:t>
            </a:r>
            <a:r>
              <a:rPr lang="en-US" sz="2400" dirty="0"/>
              <a:t>(WHAT)</a:t>
            </a:r>
          </a:p>
          <a:p>
            <a:r>
              <a:rPr lang="en-US" sz="2800" dirty="0"/>
              <a:t>Benefits of networking for career development  </a:t>
            </a:r>
            <a:r>
              <a:rPr lang="en-US" sz="2400" dirty="0"/>
              <a:t>(WHY)</a:t>
            </a:r>
          </a:p>
          <a:p>
            <a:r>
              <a:rPr lang="en-US" sz="2800" dirty="0"/>
              <a:t>Identifying people to be in your network </a:t>
            </a:r>
            <a:r>
              <a:rPr lang="en-US" sz="2400" dirty="0"/>
              <a:t>(WHO) </a:t>
            </a:r>
          </a:p>
          <a:p>
            <a:pPr lvl="1"/>
            <a:r>
              <a:rPr lang="en-US" sz="2000" dirty="0"/>
              <a:t>Developmental networks </a:t>
            </a:r>
          </a:p>
          <a:p>
            <a:pPr lvl="1"/>
            <a:r>
              <a:rPr lang="en-US" sz="2000" dirty="0"/>
              <a:t>Network Diversity </a:t>
            </a:r>
          </a:p>
          <a:p>
            <a:pPr lvl="1"/>
            <a:r>
              <a:rPr lang="en-US" sz="2000" dirty="0"/>
              <a:t>Managing the Mentor Relationship</a:t>
            </a:r>
          </a:p>
          <a:p>
            <a:r>
              <a:rPr lang="en-US" sz="2800" dirty="0"/>
              <a:t>Identifying networking opportunities </a:t>
            </a:r>
            <a:r>
              <a:rPr lang="en-US" sz="2400" dirty="0"/>
              <a:t>(WHERE and WHEN)</a:t>
            </a:r>
            <a:endParaRPr lang="en-US" sz="2800" dirty="0"/>
          </a:p>
          <a:p>
            <a:r>
              <a:rPr lang="en-US" sz="2800" dirty="0"/>
              <a:t>Networking strategies </a:t>
            </a:r>
            <a:r>
              <a:rPr lang="en-US" sz="2400" dirty="0"/>
              <a:t>(HOW)</a:t>
            </a:r>
          </a:p>
          <a:p>
            <a:pPr marL="0" indent="0">
              <a:buNone/>
            </a:pPr>
            <a:endParaRPr lang="en-US" dirty="0"/>
          </a:p>
        </p:txBody>
      </p:sp>
    </p:spTree>
    <p:extLst>
      <p:ext uri="{BB962C8B-B14F-4D97-AF65-F5344CB8AC3E}">
        <p14:creationId xmlns:p14="http://schemas.microsoft.com/office/powerpoint/2010/main" val="3981182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B2A7B21-9B9A-4A0F-B6DF-FA18452408C7}"/>
              </a:ext>
            </a:extLst>
          </p:cNvPr>
          <p:cNvSpPr txBox="1">
            <a:spLocks noGrp="1"/>
          </p:cNvSpPr>
          <p:nvPr>
            <p:ph type="title" idx="4294967295"/>
          </p:nvPr>
        </p:nvSpPr>
        <p:spPr bwMode="auto">
          <a:xfrm>
            <a:off x="421705" y="144463"/>
            <a:ext cx="8294687" cy="84613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a:ea typeface="+mj-ea"/>
                <a:cs typeface="Arial"/>
              </a:rPr>
              <a:t>Utilizing Your Network: Optimizing your mentoring relationships</a:t>
            </a:r>
            <a:endParaRPr kumimoji="0" lang="en-US" sz="3200" b="0" i="0" u="none" strike="noStrike" kern="1200" cap="none" spc="0" normalizeH="0" baseline="0" noProof="0" dirty="0">
              <a:ln>
                <a:noFill/>
              </a:ln>
              <a:solidFill>
                <a:schemeClr val="bg1"/>
              </a:solidFill>
              <a:effectLst/>
              <a:uLnTx/>
              <a:uFillTx/>
              <a:latin typeface="Arial"/>
              <a:ea typeface="+mj-ea"/>
              <a:cs typeface="Arial"/>
            </a:endParaRPr>
          </a:p>
        </p:txBody>
      </p:sp>
      <p:sp>
        <p:nvSpPr>
          <p:cNvPr id="6" name="Rectangle 5">
            <a:extLst>
              <a:ext uri="{FF2B5EF4-FFF2-40B4-BE49-F238E27FC236}">
                <a16:creationId xmlns:a16="http://schemas.microsoft.com/office/drawing/2014/main" id="{DC687C73-B3E2-4D05-ABDA-FB0BD866322B}"/>
              </a:ext>
            </a:extLst>
          </p:cNvPr>
          <p:cNvSpPr/>
          <p:nvPr/>
        </p:nvSpPr>
        <p:spPr>
          <a:xfrm>
            <a:off x="421705" y="6269223"/>
            <a:ext cx="7051424" cy="430887"/>
          </a:xfrm>
          <a:prstGeom prst="rect">
            <a:avLst/>
          </a:prstGeom>
        </p:spPr>
        <p:txBody>
          <a:bodyPr wrap="square">
            <a:spAutoFit/>
          </a:bodyPr>
          <a:lstStyle/>
          <a:p>
            <a:r>
              <a:rPr lang="en-US" sz="1100" dirty="0">
                <a:hlinkClick r:id="rId3"/>
              </a:rPr>
              <a:t>https://mentoringgroup.com/books/mentees-guide.pdf</a:t>
            </a:r>
            <a:endParaRPr lang="en-US" sz="1100" dirty="0"/>
          </a:p>
          <a:p>
            <a:r>
              <a:rPr lang="en-US" sz="1100" dirty="0"/>
              <a:t>Stone D, </a:t>
            </a:r>
            <a:r>
              <a:rPr lang="en-US" sz="1100" dirty="0" err="1"/>
              <a:t>Heen</a:t>
            </a:r>
            <a:r>
              <a:rPr lang="en-US" sz="1100" dirty="0"/>
              <a:t> S. Thanks for the Feedback: The Science and Art of Receiving Feedback Well. 2014</a:t>
            </a:r>
          </a:p>
        </p:txBody>
      </p:sp>
      <p:sp>
        <p:nvSpPr>
          <p:cNvPr id="8" name="Content Placeholder 1">
            <a:extLst>
              <a:ext uri="{FF2B5EF4-FFF2-40B4-BE49-F238E27FC236}">
                <a16:creationId xmlns:a16="http://schemas.microsoft.com/office/drawing/2014/main" id="{47D512D1-5305-409F-92AB-670513939E5A}"/>
              </a:ext>
            </a:extLst>
          </p:cNvPr>
          <p:cNvSpPr txBox="1">
            <a:spLocks/>
          </p:cNvSpPr>
          <p:nvPr/>
        </p:nvSpPr>
        <p:spPr>
          <a:xfrm>
            <a:off x="176463" y="1146077"/>
            <a:ext cx="8741113" cy="5123146"/>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Clr>
                <a:srgbClr val="C0143C"/>
              </a:buClr>
              <a:buFont typeface="Wingdings" charset="2"/>
              <a:buNone/>
              <a:defRPr sz="3000" b="0" i="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575A5D"/>
              </a:buClr>
              <a:buFont typeface="Wingdings" charset="2"/>
              <a:buNone/>
              <a:defRPr sz="2600" b="0" i="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Lucida Grande"/>
              <a:buNone/>
              <a:defRPr sz="2400" b="0" i="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rgbClr val="C0143C"/>
                </a:solidFill>
              </a:rPr>
              <a:t>Manage the Relationship</a:t>
            </a:r>
          </a:p>
          <a:p>
            <a:pPr marL="457200" indent="-457200" algn="l">
              <a:buFont typeface="Wingdings" panose="05000000000000000000" pitchFamily="2" charset="2"/>
              <a:buChar char="§"/>
            </a:pPr>
            <a:r>
              <a:rPr lang="en-US" sz="2400" dirty="0">
                <a:solidFill>
                  <a:schemeClr val="tx1"/>
                </a:solidFill>
              </a:rPr>
              <a:t>Identify (and revisit!) goals and desired outcomes</a:t>
            </a:r>
          </a:p>
          <a:p>
            <a:pPr marL="457200" indent="-457200" algn="l">
              <a:buFont typeface="Wingdings" panose="05000000000000000000" pitchFamily="2" charset="2"/>
              <a:buChar char="§"/>
            </a:pPr>
            <a:r>
              <a:rPr lang="en-US" sz="2400" dirty="0">
                <a:solidFill>
                  <a:schemeClr val="tx1"/>
                </a:solidFill>
              </a:rPr>
              <a:t>Negotiate the duration of mentorship and frequency of meetings</a:t>
            </a:r>
          </a:p>
          <a:p>
            <a:pPr marL="914400" lvl="1" indent="-457200" algn="l">
              <a:buFont typeface="Wingdings" panose="05000000000000000000" pitchFamily="2" charset="2"/>
              <a:buChar char="§"/>
            </a:pPr>
            <a:r>
              <a:rPr lang="en-US" sz="2000" dirty="0">
                <a:solidFill>
                  <a:schemeClr val="tx1"/>
                </a:solidFill>
              </a:rPr>
              <a:t>Agenda setting</a:t>
            </a:r>
          </a:p>
          <a:p>
            <a:pPr marL="914400" lvl="1" indent="-457200" algn="l">
              <a:buFont typeface="Wingdings" panose="05000000000000000000" pitchFamily="2" charset="2"/>
              <a:buChar char="§"/>
            </a:pPr>
            <a:r>
              <a:rPr lang="en-US" sz="2000" dirty="0">
                <a:solidFill>
                  <a:schemeClr val="tx1"/>
                </a:solidFill>
              </a:rPr>
              <a:t>Post-meeting actions/summaries</a:t>
            </a:r>
          </a:p>
          <a:p>
            <a:pPr marL="457200" indent="-457200" algn="l">
              <a:buFont typeface="Wingdings" panose="05000000000000000000" pitchFamily="2" charset="2"/>
              <a:buChar char="§"/>
            </a:pPr>
            <a:r>
              <a:rPr lang="en-US" sz="2400" dirty="0">
                <a:solidFill>
                  <a:schemeClr val="tx1"/>
                </a:solidFill>
              </a:rPr>
              <a:t>Establish preferred modes of communication</a:t>
            </a:r>
          </a:p>
          <a:p>
            <a:pPr marL="914400" lvl="1" indent="-457200" algn="l">
              <a:buFont typeface="Wingdings" panose="05000000000000000000" pitchFamily="2" charset="2"/>
              <a:buChar char="§"/>
            </a:pPr>
            <a:r>
              <a:rPr lang="en-US" sz="2000" dirty="0">
                <a:solidFill>
                  <a:schemeClr val="tx1"/>
                </a:solidFill>
              </a:rPr>
              <a:t>May vary by content, urgency, context</a:t>
            </a:r>
          </a:p>
          <a:p>
            <a:pPr marL="914400" lvl="1" indent="-457200" algn="l">
              <a:buFont typeface="Wingdings" panose="05000000000000000000" pitchFamily="2" charset="2"/>
              <a:buChar char="§"/>
            </a:pPr>
            <a:r>
              <a:rPr lang="en-US" sz="2000" dirty="0">
                <a:solidFill>
                  <a:schemeClr val="tx1"/>
                </a:solidFill>
              </a:rPr>
              <a:t>Written vs. oral</a:t>
            </a:r>
          </a:p>
          <a:p>
            <a:pPr marL="914400" lvl="1" indent="-457200" algn="l">
              <a:buFont typeface="Wingdings" panose="05000000000000000000" pitchFamily="2" charset="2"/>
              <a:buChar char="§"/>
            </a:pPr>
            <a:r>
              <a:rPr lang="en-US" sz="2000" dirty="0">
                <a:solidFill>
                  <a:schemeClr val="tx1"/>
                </a:solidFill>
              </a:rPr>
              <a:t>Email vs. phone vs. in-person</a:t>
            </a:r>
          </a:p>
          <a:p>
            <a:pPr marL="914400" lvl="1" indent="-457200" algn="l">
              <a:buFont typeface="Wingdings" panose="05000000000000000000" pitchFamily="2" charset="2"/>
              <a:buChar char="§"/>
            </a:pPr>
            <a:r>
              <a:rPr lang="en-US" sz="2000" dirty="0">
                <a:solidFill>
                  <a:schemeClr val="tx1"/>
                </a:solidFill>
              </a:rPr>
              <a:t>Inclusion of other peers/team members/leaders (who to cc:)</a:t>
            </a:r>
          </a:p>
          <a:p>
            <a:pPr marL="457200" indent="-457200" algn="l">
              <a:buFont typeface="Wingdings" panose="05000000000000000000" pitchFamily="2" charset="2"/>
              <a:buChar char="§"/>
            </a:pPr>
            <a:r>
              <a:rPr lang="en-US" sz="2400" dirty="0">
                <a:solidFill>
                  <a:schemeClr val="tx1"/>
                </a:solidFill>
              </a:rPr>
              <a:t>Method, type, and frequency of feedback</a:t>
            </a:r>
          </a:p>
          <a:p>
            <a:pPr marL="914400" lvl="1" indent="-457200" algn="l">
              <a:buFont typeface="Wingdings" panose="05000000000000000000" pitchFamily="2" charset="2"/>
              <a:buChar char="§"/>
            </a:pPr>
            <a:r>
              <a:rPr lang="en-US" sz="2000" dirty="0">
                <a:solidFill>
                  <a:schemeClr val="tx1"/>
                </a:solidFill>
              </a:rPr>
              <a:t>Written vs. oral</a:t>
            </a:r>
          </a:p>
          <a:p>
            <a:pPr marL="914400" lvl="1" indent="-457200" algn="l">
              <a:buFont typeface="Wingdings" panose="05000000000000000000" pitchFamily="2" charset="2"/>
              <a:buChar char="§"/>
            </a:pPr>
            <a:r>
              <a:rPr lang="en-US" sz="2000" dirty="0">
                <a:solidFill>
                  <a:schemeClr val="tx1"/>
                </a:solidFill>
              </a:rPr>
              <a:t>Informal vs. formal </a:t>
            </a:r>
          </a:p>
          <a:p>
            <a:pPr marL="914400" lvl="1" indent="-457200" algn="l">
              <a:buFont typeface="Wingdings" panose="05000000000000000000" pitchFamily="2" charset="2"/>
              <a:buChar char="§"/>
            </a:pPr>
            <a:r>
              <a:rPr lang="en-US" sz="2000" dirty="0">
                <a:solidFill>
                  <a:schemeClr val="tx1"/>
                </a:solidFill>
              </a:rPr>
              <a:t>Appreciation, coaching, evaluation</a:t>
            </a:r>
          </a:p>
          <a:p>
            <a:endParaRPr lang="en-US" sz="2400" i="1" dirty="0">
              <a:solidFill>
                <a:schemeClr val="tx1"/>
              </a:solidFill>
            </a:endParaRPr>
          </a:p>
          <a:p>
            <a:r>
              <a:rPr lang="en-US" sz="2400" i="1" dirty="0">
                <a:solidFill>
                  <a:srgbClr val="C0143C"/>
                </a:solidFill>
              </a:rPr>
              <a:t>Reassess and Renegotiate agreements on above as needed</a:t>
            </a:r>
          </a:p>
        </p:txBody>
      </p:sp>
    </p:spTree>
    <p:extLst>
      <p:ext uri="{BB962C8B-B14F-4D97-AF65-F5344CB8AC3E}">
        <p14:creationId xmlns:p14="http://schemas.microsoft.com/office/powerpoint/2010/main" val="3930291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2" name="Content Placeholder 1"/>
          <p:cNvSpPr>
            <a:spLocks noGrp="1"/>
          </p:cNvSpPr>
          <p:nvPr>
            <p:ph idx="1"/>
          </p:nvPr>
        </p:nvSpPr>
        <p:spPr>
          <a:xfrm>
            <a:off x="176463" y="1433460"/>
            <a:ext cx="8967537" cy="4897765"/>
          </a:xfrm>
        </p:spPr>
        <p:txBody>
          <a:bodyPr>
            <a:normAutofit/>
          </a:bodyPr>
          <a:lstStyle/>
          <a:p>
            <a:r>
              <a:rPr lang="en-US" sz="2800" dirty="0">
                <a:solidFill>
                  <a:schemeClr val="bg1">
                    <a:lumMod val="85000"/>
                  </a:schemeClr>
                </a:solidFill>
              </a:rPr>
              <a:t>Definition </a:t>
            </a:r>
            <a:r>
              <a:rPr lang="en-US" sz="2400" dirty="0">
                <a:solidFill>
                  <a:schemeClr val="bg1">
                    <a:lumMod val="85000"/>
                  </a:schemeClr>
                </a:solidFill>
              </a:rPr>
              <a:t>of networking (WHAT)</a:t>
            </a:r>
          </a:p>
          <a:p>
            <a:r>
              <a:rPr lang="en-US" sz="2800" dirty="0">
                <a:solidFill>
                  <a:schemeClr val="bg1">
                    <a:lumMod val="85000"/>
                  </a:schemeClr>
                </a:solidFill>
              </a:rPr>
              <a:t>Benefits of networking for career development  </a:t>
            </a:r>
            <a:r>
              <a:rPr lang="en-US" sz="2400" dirty="0">
                <a:solidFill>
                  <a:schemeClr val="bg1">
                    <a:lumMod val="85000"/>
                  </a:schemeClr>
                </a:solidFill>
              </a:rPr>
              <a:t>(WHY)</a:t>
            </a:r>
          </a:p>
          <a:p>
            <a:r>
              <a:rPr lang="en-US" sz="2800" dirty="0">
                <a:solidFill>
                  <a:schemeClr val="bg1">
                    <a:lumMod val="85000"/>
                  </a:schemeClr>
                </a:solidFill>
              </a:rPr>
              <a:t>Identifying people to be in your network </a:t>
            </a:r>
            <a:r>
              <a:rPr lang="en-US" sz="2400" dirty="0">
                <a:solidFill>
                  <a:schemeClr val="bg1">
                    <a:lumMod val="85000"/>
                  </a:schemeClr>
                </a:solidFill>
              </a:rPr>
              <a:t>(WHO) </a:t>
            </a:r>
          </a:p>
          <a:p>
            <a:pPr lvl="1"/>
            <a:r>
              <a:rPr lang="en-US" sz="2000" dirty="0">
                <a:solidFill>
                  <a:schemeClr val="bg1">
                    <a:lumMod val="85000"/>
                  </a:schemeClr>
                </a:solidFill>
              </a:rPr>
              <a:t>Developmental networks </a:t>
            </a:r>
          </a:p>
          <a:p>
            <a:pPr lvl="1"/>
            <a:r>
              <a:rPr lang="en-US" sz="2000" dirty="0">
                <a:solidFill>
                  <a:schemeClr val="bg1">
                    <a:lumMod val="85000"/>
                  </a:schemeClr>
                </a:solidFill>
              </a:rPr>
              <a:t>Network Diversity </a:t>
            </a:r>
          </a:p>
          <a:p>
            <a:pPr lvl="1"/>
            <a:r>
              <a:rPr lang="en-US" sz="2000" dirty="0">
                <a:solidFill>
                  <a:schemeClr val="bg1">
                    <a:lumMod val="85000"/>
                  </a:schemeClr>
                </a:solidFill>
              </a:rPr>
              <a:t>Managing the Mentor Relationship</a:t>
            </a:r>
          </a:p>
          <a:p>
            <a:r>
              <a:rPr lang="en-US" sz="2800" dirty="0"/>
              <a:t>Identifying networking opportunities </a:t>
            </a:r>
            <a:r>
              <a:rPr lang="en-US" sz="2400" dirty="0"/>
              <a:t>(WHERE and WHEN)</a:t>
            </a:r>
            <a:endParaRPr lang="en-US" sz="2800" dirty="0"/>
          </a:p>
          <a:p>
            <a:r>
              <a:rPr lang="en-US" sz="2800" dirty="0">
                <a:solidFill>
                  <a:schemeClr val="bg1">
                    <a:lumMod val="85000"/>
                  </a:schemeClr>
                </a:solidFill>
              </a:rPr>
              <a:t>Networking strategies </a:t>
            </a:r>
            <a:r>
              <a:rPr lang="en-US" sz="2400" dirty="0">
                <a:solidFill>
                  <a:schemeClr val="bg1">
                    <a:lumMod val="85000"/>
                  </a:schemeClr>
                </a:solidFill>
              </a:rPr>
              <a:t>(HOW)</a:t>
            </a:r>
          </a:p>
          <a:p>
            <a:endParaRPr lang="en-US" sz="3200" dirty="0"/>
          </a:p>
          <a:p>
            <a:endParaRPr lang="en-US" sz="3200" dirty="0"/>
          </a:p>
        </p:txBody>
      </p:sp>
    </p:spTree>
    <p:extLst>
      <p:ext uri="{BB962C8B-B14F-4D97-AF65-F5344CB8AC3E}">
        <p14:creationId xmlns:p14="http://schemas.microsoft.com/office/powerpoint/2010/main" val="152177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9EB2D4-C4F1-45BF-9FB3-568F4FE02EC2}"/>
              </a:ext>
            </a:extLst>
          </p:cNvPr>
          <p:cNvSpPr>
            <a:spLocks noGrp="1"/>
          </p:cNvSpPr>
          <p:nvPr>
            <p:ph type="title"/>
          </p:nvPr>
        </p:nvSpPr>
        <p:spPr/>
        <p:txBody>
          <a:bodyPr/>
          <a:lstStyle/>
          <a:p>
            <a:r>
              <a:rPr lang="en-US" dirty="0"/>
              <a:t>When and where do you network?</a:t>
            </a:r>
          </a:p>
        </p:txBody>
      </p:sp>
      <p:sp>
        <p:nvSpPr>
          <p:cNvPr id="2" name="Content Placeholder 1">
            <a:extLst>
              <a:ext uri="{FF2B5EF4-FFF2-40B4-BE49-F238E27FC236}">
                <a16:creationId xmlns:a16="http://schemas.microsoft.com/office/drawing/2014/main" id="{CDE823FC-411C-43BE-BCFA-07030E758F1D}"/>
              </a:ext>
            </a:extLst>
          </p:cNvPr>
          <p:cNvSpPr>
            <a:spLocks noGrp="1"/>
          </p:cNvSpPr>
          <p:nvPr>
            <p:ph idx="1"/>
          </p:nvPr>
        </p:nvSpPr>
        <p:spPr>
          <a:xfrm>
            <a:off x="506896" y="1262270"/>
            <a:ext cx="4642620" cy="4738480"/>
          </a:xfrm>
        </p:spPr>
        <p:txBody>
          <a:bodyPr/>
          <a:lstStyle/>
          <a:p>
            <a:pPr marL="0" indent="0">
              <a:buNone/>
            </a:pPr>
            <a:r>
              <a:rPr lang="en-US" dirty="0"/>
              <a:t>When</a:t>
            </a:r>
          </a:p>
          <a:p>
            <a:r>
              <a:rPr lang="en-US" dirty="0"/>
              <a:t>Before you need something! </a:t>
            </a:r>
          </a:p>
          <a:p>
            <a:r>
              <a:rPr lang="en-US" dirty="0"/>
              <a:t>After you identify a need</a:t>
            </a:r>
          </a:p>
          <a:p>
            <a:r>
              <a:rPr lang="en-US" dirty="0"/>
              <a:t>Ongoing</a:t>
            </a:r>
          </a:p>
          <a:p>
            <a:pPr lvl="1"/>
            <a:r>
              <a:rPr lang="en-US" dirty="0"/>
              <a:t>Everyone is a teacher</a:t>
            </a:r>
          </a:p>
          <a:p>
            <a:endParaRPr lang="en-US" dirty="0"/>
          </a:p>
          <a:p>
            <a:endParaRPr lang="en-US" dirty="0"/>
          </a:p>
        </p:txBody>
      </p:sp>
      <p:sp>
        <p:nvSpPr>
          <p:cNvPr id="4" name="Content Placeholder 1">
            <a:extLst>
              <a:ext uri="{FF2B5EF4-FFF2-40B4-BE49-F238E27FC236}">
                <a16:creationId xmlns:a16="http://schemas.microsoft.com/office/drawing/2014/main" id="{A7ACF91D-3DE2-4AB6-9091-C9CBC3095A25}"/>
              </a:ext>
            </a:extLst>
          </p:cNvPr>
          <p:cNvSpPr txBox="1">
            <a:spLocks/>
          </p:cNvSpPr>
          <p:nvPr/>
        </p:nvSpPr>
        <p:spPr>
          <a:xfrm>
            <a:off x="5475474" y="1257214"/>
            <a:ext cx="3161630" cy="4728028"/>
          </a:xfrm>
          <a:prstGeom prst="rect">
            <a:avLst/>
          </a:prstGeom>
        </p:spPr>
        <p:txBody>
          <a:bodyPr vert="horz" lIns="68580" tIns="34290" rIns="68580" bIns="34290" rtlCol="0">
            <a:normAutofit fontScale="92500"/>
          </a:bodyPr>
          <a:lstStyle>
            <a:lvl1pPr marL="341313" indent="-341313" algn="l" defTabSz="457200" rtl="0" eaLnBrk="1" latinLnBrk="0" hangingPunct="1">
              <a:spcBef>
                <a:spcPct val="20000"/>
              </a:spcBef>
              <a:buClr>
                <a:srgbClr val="C0143C"/>
              </a:buClr>
              <a:buFont typeface="Wingdings" charset="2"/>
              <a:buChar char="§"/>
              <a:defRPr sz="3000" b="0" i="0" kern="1200">
                <a:solidFill>
                  <a:schemeClr val="tx1"/>
                </a:solidFill>
                <a:latin typeface="Arial"/>
                <a:ea typeface="+mn-ea"/>
                <a:cs typeface="Arial"/>
              </a:defRPr>
            </a:lvl1pPr>
            <a:lvl2pPr marL="742950" indent="-285750" algn="l" defTabSz="457200" rtl="0" eaLnBrk="1" latinLnBrk="0" hangingPunct="1">
              <a:spcBef>
                <a:spcPct val="20000"/>
              </a:spcBef>
              <a:buClr>
                <a:srgbClr val="575A5D"/>
              </a:buClr>
              <a:buFont typeface="Wingdings" charset="2"/>
              <a:buChar char="§"/>
              <a:defRPr sz="2600" b="0" i="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Where</a:t>
            </a:r>
          </a:p>
          <a:p>
            <a:r>
              <a:rPr lang="en-US" sz="2800" dirty="0"/>
              <a:t>Professional meetings</a:t>
            </a:r>
          </a:p>
          <a:p>
            <a:r>
              <a:rPr lang="en-US" sz="2800" dirty="0"/>
              <a:t>Social settings</a:t>
            </a:r>
          </a:p>
          <a:p>
            <a:r>
              <a:rPr lang="en-US" sz="2800" dirty="0">
                <a:solidFill>
                  <a:srgbClr val="C00000"/>
                </a:solidFill>
              </a:rPr>
              <a:t>Email</a:t>
            </a:r>
          </a:p>
          <a:p>
            <a:r>
              <a:rPr lang="en-US" sz="2800" dirty="0">
                <a:solidFill>
                  <a:srgbClr val="C00000"/>
                </a:solidFill>
              </a:rPr>
              <a:t>Social media engagement</a:t>
            </a:r>
          </a:p>
          <a:p>
            <a:pPr lvl="1"/>
            <a:r>
              <a:rPr lang="en-US" sz="2400" dirty="0">
                <a:solidFill>
                  <a:srgbClr val="C00000"/>
                </a:solidFill>
              </a:rPr>
              <a:t>Interact in Groups</a:t>
            </a:r>
          </a:p>
          <a:p>
            <a:pPr lvl="1"/>
            <a:r>
              <a:rPr lang="en-US" sz="2400" dirty="0">
                <a:solidFill>
                  <a:srgbClr val="C00000"/>
                </a:solidFill>
              </a:rPr>
              <a:t>Comment on posts</a:t>
            </a:r>
          </a:p>
          <a:p>
            <a:pPr lvl="1"/>
            <a:r>
              <a:rPr lang="en-US" sz="2400" dirty="0">
                <a:solidFill>
                  <a:srgbClr val="C00000"/>
                </a:solidFill>
              </a:rPr>
              <a:t>Direct Message</a:t>
            </a:r>
          </a:p>
          <a:p>
            <a:endParaRPr lang="en-US" sz="2800" dirty="0"/>
          </a:p>
        </p:txBody>
      </p:sp>
    </p:spTree>
    <p:extLst>
      <p:ext uri="{BB962C8B-B14F-4D97-AF65-F5344CB8AC3E}">
        <p14:creationId xmlns:p14="http://schemas.microsoft.com/office/powerpoint/2010/main" val="50979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2" name="Content Placeholder 1"/>
          <p:cNvSpPr>
            <a:spLocks noGrp="1"/>
          </p:cNvSpPr>
          <p:nvPr>
            <p:ph idx="1"/>
          </p:nvPr>
        </p:nvSpPr>
        <p:spPr>
          <a:xfrm>
            <a:off x="176463" y="1433460"/>
            <a:ext cx="8967537" cy="4897765"/>
          </a:xfrm>
        </p:spPr>
        <p:txBody>
          <a:bodyPr>
            <a:normAutofit/>
          </a:bodyPr>
          <a:lstStyle/>
          <a:p>
            <a:r>
              <a:rPr lang="en-US" sz="2800" dirty="0">
                <a:solidFill>
                  <a:schemeClr val="bg1">
                    <a:lumMod val="85000"/>
                  </a:schemeClr>
                </a:solidFill>
              </a:rPr>
              <a:t>Definition of networking </a:t>
            </a:r>
            <a:r>
              <a:rPr lang="en-US" sz="2400" dirty="0">
                <a:solidFill>
                  <a:schemeClr val="bg1">
                    <a:lumMod val="85000"/>
                  </a:schemeClr>
                </a:solidFill>
              </a:rPr>
              <a:t>(WHAT)</a:t>
            </a:r>
          </a:p>
          <a:p>
            <a:r>
              <a:rPr lang="en-US" sz="2800" dirty="0">
                <a:solidFill>
                  <a:schemeClr val="bg1">
                    <a:lumMod val="85000"/>
                  </a:schemeClr>
                </a:solidFill>
              </a:rPr>
              <a:t>Benefits of networking for career development  </a:t>
            </a:r>
            <a:r>
              <a:rPr lang="en-US" sz="2400" dirty="0">
                <a:solidFill>
                  <a:schemeClr val="bg1">
                    <a:lumMod val="85000"/>
                  </a:schemeClr>
                </a:solidFill>
              </a:rPr>
              <a:t>(WHY)</a:t>
            </a:r>
          </a:p>
          <a:p>
            <a:r>
              <a:rPr lang="en-US" sz="2800" dirty="0">
                <a:solidFill>
                  <a:schemeClr val="bg1">
                    <a:lumMod val="85000"/>
                  </a:schemeClr>
                </a:solidFill>
              </a:rPr>
              <a:t>Identifying people to be in your network </a:t>
            </a:r>
            <a:r>
              <a:rPr lang="en-US" sz="2400" dirty="0">
                <a:solidFill>
                  <a:schemeClr val="bg1">
                    <a:lumMod val="85000"/>
                  </a:schemeClr>
                </a:solidFill>
              </a:rPr>
              <a:t>(WHO) </a:t>
            </a:r>
          </a:p>
          <a:p>
            <a:pPr lvl="1"/>
            <a:r>
              <a:rPr lang="en-US" sz="2000" dirty="0">
                <a:solidFill>
                  <a:schemeClr val="bg1">
                    <a:lumMod val="85000"/>
                  </a:schemeClr>
                </a:solidFill>
              </a:rPr>
              <a:t>Developmental networks </a:t>
            </a:r>
          </a:p>
          <a:p>
            <a:pPr lvl="1"/>
            <a:r>
              <a:rPr lang="en-US" sz="2000" dirty="0">
                <a:solidFill>
                  <a:schemeClr val="bg1">
                    <a:lumMod val="85000"/>
                  </a:schemeClr>
                </a:solidFill>
              </a:rPr>
              <a:t>Network Diversity </a:t>
            </a:r>
          </a:p>
          <a:p>
            <a:pPr lvl="1"/>
            <a:r>
              <a:rPr lang="en-US" sz="2000" dirty="0">
                <a:solidFill>
                  <a:schemeClr val="bg1">
                    <a:lumMod val="85000"/>
                  </a:schemeClr>
                </a:solidFill>
              </a:rPr>
              <a:t>Managing the Mentor Relationship</a:t>
            </a:r>
          </a:p>
          <a:p>
            <a:r>
              <a:rPr lang="en-US" sz="2800" dirty="0">
                <a:solidFill>
                  <a:schemeClr val="bg1">
                    <a:lumMod val="85000"/>
                  </a:schemeClr>
                </a:solidFill>
              </a:rPr>
              <a:t>Identifying networking opportunities </a:t>
            </a:r>
            <a:r>
              <a:rPr lang="en-US" sz="2400" dirty="0">
                <a:solidFill>
                  <a:schemeClr val="bg1">
                    <a:lumMod val="85000"/>
                  </a:schemeClr>
                </a:solidFill>
              </a:rPr>
              <a:t>(WHERE and WHEN)</a:t>
            </a:r>
            <a:endParaRPr lang="en-US" sz="2800" dirty="0">
              <a:solidFill>
                <a:schemeClr val="bg1">
                  <a:lumMod val="85000"/>
                </a:schemeClr>
              </a:solidFill>
            </a:endParaRPr>
          </a:p>
          <a:p>
            <a:r>
              <a:rPr lang="en-US" sz="2800" dirty="0"/>
              <a:t>Networking strategies </a:t>
            </a:r>
            <a:r>
              <a:rPr lang="en-US" sz="2400" dirty="0"/>
              <a:t>(HOW)</a:t>
            </a:r>
          </a:p>
          <a:p>
            <a:endParaRPr lang="en-US" sz="3200" dirty="0"/>
          </a:p>
          <a:p>
            <a:endParaRPr lang="en-US" sz="3200" dirty="0"/>
          </a:p>
        </p:txBody>
      </p:sp>
    </p:spTree>
    <p:extLst>
      <p:ext uri="{BB962C8B-B14F-4D97-AF65-F5344CB8AC3E}">
        <p14:creationId xmlns:p14="http://schemas.microsoft.com/office/powerpoint/2010/main" val="1312800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49C13-3E19-4745-B14E-403EDFEF15AE}"/>
              </a:ext>
            </a:extLst>
          </p:cNvPr>
          <p:cNvSpPr>
            <a:spLocks noGrp="1"/>
          </p:cNvSpPr>
          <p:nvPr>
            <p:ph type="title"/>
          </p:nvPr>
        </p:nvSpPr>
        <p:spPr/>
        <p:txBody>
          <a:bodyPr/>
          <a:lstStyle/>
          <a:p>
            <a:r>
              <a:rPr lang="en-US" dirty="0"/>
              <a:t>Networking Strategies: Prepare</a:t>
            </a:r>
          </a:p>
        </p:txBody>
      </p:sp>
      <p:sp>
        <p:nvSpPr>
          <p:cNvPr id="2" name="Content Placeholder 1">
            <a:extLst>
              <a:ext uri="{FF2B5EF4-FFF2-40B4-BE49-F238E27FC236}">
                <a16:creationId xmlns:a16="http://schemas.microsoft.com/office/drawing/2014/main" id="{5574C079-34A1-463F-BFD5-95EB9803EBC6}"/>
              </a:ext>
            </a:extLst>
          </p:cNvPr>
          <p:cNvSpPr>
            <a:spLocks noGrp="1"/>
          </p:cNvSpPr>
          <p:nvPr>
            <p:ph idx="1"/>
          </p:nvPr>
        </p:nvSpPr>
        <p:spPr>
          <a:xfrm>
            <a:off x="183850" y="1193785"/>
            <a:ext cx="8532541" cy="4938658"/>
          </a:xfrm>
        </p:spPr>
        <p:txBody>
          <a:bodyPr>
            <a:normAutofit/>
          </a:bodyPr>
          <a:lstStyle/>
          <a:p>
            <a:r>
              <a:rPr lang="en-US" sz="3200" dirty="0"/>
              <a:t>Define goals for connecting</a:t>
            </a:r>
          </a:p>
          <a:p>
            <a:pPr lvl="1"/>
            <a:r>
              <a:rPr lang="en-US" sz="2800" dirty="0"/>
              <a:t>Information/advice</a:t>
            </a:r>
          </a:p>
          <a:p>
            <a:pPr lvl="1"/>
            <a:r>
              <a:rPr lang="en-US" sz="2800" dirty="0"/>
              <a:t>Introduction</a:t>
            </a:r>
          </a:p>
          <a:p>
            <a:pPr lvl="1"/>
            <a:r>
              <a:rPr lang="en-US" sz="2800" dirty="0"/>
              <a:t>Opportunity</a:t>
            </a:r>
          </a:p>
          <a:p>
            <a:r>
              <a:rPr lang="en-US" sz="3200" dirty="0"/>
              <a:t>Building a relationship</a:t>
            </a:r>
          </a:p>
          <a:p>
            <a:pPr lvl="1"/>
            <a:r>
              <a:rPr lang="en-US" sz="2800" dirty="0"/>
              <a:t>Active listening</a:t>
            </a:r>
          </a:p>
          <a:p>
            <a:pPr lvl="1"/>
            <a:r>
              <a:rPr lang="en-US" sz="2800" dirty="0"/>
              <a:t>Elevator pitch is for context and setting expectations, not for “telling and selling”</a:t>
            </a:r>
          </a:p>
          <a:p>
            <a:pPr lvl="1"/>
            <a:endParaRPr lang="en-US" sz="2800" dirty="0"/>
          </a:p>
        </p:txBody>
      </p:sp>
    </p:spTree>
    <p:extLst>
      <p:ext uri="{BB962C8B-B14F-4D97-AF65-F5344CB8AC3E}">
        <p14:creationId xmlns:p14="http://schemas.microsoft.com/office/powerpoint/2010/main" val="44198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49C13-3E19-4745-B14E-403EDFEF15AE}"/>
              </a:ext>
            </a:extLst>
          </p:cNvPr>
          <p:cNvSpPr>
            <a:spLocks noGrp="1"/>
          </p:cNvSpPr>
          <p:nvPr>
            <p:ph type="title"/>
          </p:nvPr>
        </p:nvSpPr>
        <p:spPr/>
        <p:txBody>
          <a:bodyPr/>
          <a:lstStyle/>
          <a:p>
            <a:r>
              <a:rPr lang="en-US" dirty="0"/>
              <a:t>Networking Strategies: Prepare</a:t>
            </a:r>
          </a:p>
        </p:txBody>
      </p:sp>
      <p:pic>
        <p:nvPicPr>
          <p:cNvPr id="4" name="Picture 3" descr="Graphic of elevator pitch">
            <a:extLst>
              <a:ext uri="{FF2B5EF4-FFF2-40B4-BE49-F238E27FC236}">
                <a16:creationId xmlns:a16="http://schemas.microsoft.com/office/drawing/2014/main" id="{F29A2D79-A922-43D6-8DA6-A1949091013A}"/>
              </a:ext>
            </a:extLst>
          </p:cNvPr>
          <p:cNvPicPr>
            <a:picLocks noChangeAspect="1"/>
          </p:cNvPicPr>
          <p:nvPr/>
        </p:nvPicPr>
        <p:blipFill>
          <a:blip r:embed="rId2"/>
          <a:stretch>
            <a:fillRect/>
          </a:stretch>
        </p:blipFill>
        <p:spPr>
          <a:xfrm>
            <a:off x="6432883" y="329776"/>
            <a:ext cx="2564431" cy="1468136"/>
          </a:xfrm>
          <a:prstGeom prst="roundRect">
            <a:avLst>
              <a:gd name="adj" fmla="val 1858"/>
            </a:avLst>
          </a:prstGeom>
          <a:effectLst>
            <a:outerShdw blurRad="50800" dist="50800" dir="5400000" algn="tl" rotWithShape="0">
              <a:srgbClr val="000000">
                <a:alpha val="43000"/>
              </a:srgbClr>
            </a:outerShdw>
          </a:effectLst>
        </p:spPr>
      </p:pic>
      <p:sp>
        <p:nvSpPr>
          <p:cNvPr id="2" name="Content Placeholder 1">
            <a:extLst>
              <a:ext uri="{FF2B5EF4-FFF2-40B4-BE49-F238E27FC236}">
                <a16:creationId xmlns:a16="http://schemas.microsoft.com/office/drawing/2014/main" id="{5574C079-34A1-463F-BFD5-95EB9803EBC6}"/>
              </a:ext>
            </a:extLst>
          </p:cNvPr>
          <p:cNvSpPr>
            <a:spLocks noGrp="1"/>
          </p:cNvSpPr>
          <p:nvPr>
            <p:ph idx="1"/>
          </p:nvPr>
        </p:nvSpPr>
        <p:spPr>
          <a:xfrm>
            <a:off x="146687" y="1355425"/>
            <a:ext cx="8569705" cy="5257849"/>
          </a:xfrm>
        </p:spPr>
        <p:txBody>
          <a:bodyPr>
            <a:normAutofit/>
          </a:bodyPr>
          <a:lstStyle/>
          <a:p>
            <a:r>
              <a:rPr lang="en-US" sz="2800" dirty="0"/>
              <a:t>Who you are  </a:t>
            </a:r>
          </a:p>
          <a:p>
            <a:pPr marL="401637" lvl="1" indent="0">
              <a:buNone/>
            </a:pPr>
            <a:r>
              <a:rPr lang="en-US" sz="2000" dirty="0"/>
              <a:t>(e.g., My name is Mary Jones and I’m a first year research faculty…)</a:t>
            </a:r>
          </a:p>
          <a:p>
            <a:r>
              <a:rPr lang="en-US" sz="2800" dirty="0"/>
              <a:t>What and where you are studying/working </a:t>
            </a:r>
          </a:p>
          <a:p>
            <a:pPr marL="401637" lvl="1" indent="0">
              <a:buNone/>
            </a:pPr>
            <a:r>
              <a:rPr lang="en-US" sz="2000" dirty="0"/>
              <a:t>(in the cardiology division studying the relationship of neighborhood characteristics with cardiovascular health…)</a:t>
            </a:r>
          </a:p>
          <a:p>
            <a:r>
              <a:rPr lang="en-US" sz="2800" dirty="0"/>
              <a:t>Give a snapshot of your relevant experience and preparation</a:t>
            </a:r>
          </a:p>
          <a:p>
            <a:pPr marL="401637" lvl="1" indent="0">
              <a:buNone/>
            </a:pPr>
            <a:r>
              <a:rPr lang="en-US" sz="2000" dirty="0"/>
              <a:t>(I have submitted a manuscript and am preparing an application for a career development award…)</a:t>
            </a:r>
          </a:p>
          <a:p>
            <a:r>
              <a:rPr lang="en-US" sz="2800" dirty="0"/>
              <a:t>Goal of your conversation</a:t>
            </a:r>
          </a:p>
          <a:p>
            <a:pPr marL="401637" lvl="1" indent="0">
              <a:buNone/>
            </a:pPr>
            <a:r>
              <a:rPr lang="en-US" sz="2000" dirty="0"/>
              <a:t>(and given your qualitative expertise I’d like to determine your interest in collaborating with me on my next project.)</a:t>
            </a:r>
            <a:endParaRPr lang="en-US" sz="2400" dirty="0"/>
          </a:p>
          <a:p>
            <a:pPr lvl="1"/>
            <a:endParaRPr lang="en-US" sz="2400" dirty="0"/>
          </a:p>
        </p:txBody>
      </p:sp>
    </p:spTree>
    <p:extLst>
      <p:ext uri="{BB962C8B-B14F-4D97-AF65-F5344CB8AC3E}">
        <p14:creationId xmlns:p14="http://schemas.microsoft.com/office/powerpoint/2010/main" val="2665360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49C13-3E19-4745-B14E-403EDFEF15AE}"/>
              </a:ext>
            </a:extLst>
          </p:cNvPr>
          <p:cNvSpPr>
            <a:spLocks noGrp="1"/>
          </p:cNvSpPr>
          <p:nvPr>
            <p:ph type="title"/>
          </p:nvPr>
        </p:nvSpPr>
        <p:spPr/>
        <p:txBody>
          <a:bodyPr/>
          <a:lstStyle/>
          <a:p>
            <a:r>
              <a:rPr lang="en-US" dirty="0"/>
              <a:t>Networking Strategies: Be Visible</a:t>
            </a:r>
          </a:p>
        </p:txBody>
      </p:sp>
      <p:pic>
        <p:nvPicPr>
          <p:cNvPr id="4" name="Picture 3" descr="Image of random people">
            <a:extLst>
              <a:ext uri="{FF2B5EF4-FFF2-40B4-BE49-F238E27FC236}">
                <a16:creationId xmlns:a16="http://schemas.microsoft.com/office/drawing/2014/main" id="{32D7FFA0-9B60-4D5F-96EA-3A8B75EF5C0E}"/>
              </a:ext>
            </a:extLst>
          </p:cNvPr>
          <p:cNvPicPr>
            <a:picLocks noChangeAspect="1"/>
          </p:cNvPicPr>
          <p:nvPr/>
        </p:nvPicPr>
        <p:blipFill rotWithShape="1">
          <a:blip r:embed="rId2"/>
          <a:srcRect r="20671" b="2"/>
          <a:stretch/>
        </p:blipFill>
        <p:spPr>
          <a:xfrm>
            <a:off x="284985" y="1827214"/>
            <a:ext cx="3197691" cy="2257258"/>
          </a:xfrm>
          <a:prstGeom prst="roundRect">
            <a:avLst>
              <a:gd name="adj" fmla="val 1858"/>
            </a:avLst>
          </a:prstGeom>
          <a:effectLst>
            <a:outerShdw blurRad="50800" dist="50800" dir="5400000" algn="tl" rotWithShape="0">
              <a:srgbClr val="000000">
                <a:alpha val="43000"/>
              </a:srgbClr>
            </a:outerShdw>
          </a:effectLst>
        </p:spPr>
      </p:pic>
      <p:sp>
        <p:nvSpPr>
          <p:cNvPr id="2" name="Content Placeholder 1">
            <a:extLst>
              <a:ext uri="{FF2B5EF4-FFF2-40B4-BE49-F238E27FC236}">
                <a16:creationId xmlns:a16="http://schemas.microsoft.com/office/drawing/2014/main" id="{5574C079-34A1-463F-BFD5-95EB9803EBC6}"/>
              </a:ext>
            </a:extLst>
          </p:cNvPr>
          <p:cNvSpPr>
            <a:spLocks noGrp="1"/>
          </p:cNvSpPr>
          <p:nvPr>
            <p:ph idx="1"/>
          </p:nvPr>
        </p:nvSpPr>
        <p:spPr>
          <a:xfrm>
            <a:off x="3482677" y="1171075"/>
            <a:ext cx="5492358" cy="4829676"/>
          </a:xfrm>
        </p:spPr>
        <p:txBody>
          <a:bodyPr>
            <a:normAutofit/>
          </a:bodyPr>
          <a:lstStyle/>
          <a:p>
            <a:r>
              <a:rPr lang="en-US" sz="2400" dirty="0"/>
              <a:t>Engage in professional and community activities</a:t>
            </a:r>
            <a:endParaRPr lang="en-US" sz="2400" dirty="0">
              <a:sym typeface="Wingdings" panose="05000000000000000000" pitchFamily="2" charset="2"/>
            </a:endParaRPr>
          </a:p>
          <a:p>
            <a:pPr lvl="1"/>
            <a:r>
              <a:rPr lang="en-US" sz="2000" dirty="0">
                <a:sym typeface="Wingdings" panose="05000000000000000000" pitchFamily="2" charset="2"/>
              </a:rPr>
              <a:t>STRATEGICALLY volunteer for leadership and committees</a:t>
            </a:r>
          </a:p>
          <a:p>
            <a:pPr lvl="1"/>
            <a:endParaRPr lang="en-US" sz="2000" dirty="0"/>
          </a:p>
          <a:p>
            <a:r>
              <a:rPr lang="en-US" sz="2400" dirty="0"/>
              <a:t>Increase organizational visibility through accepting challenging work assignments</a:t>
            </a:r>
          </a:p>
          <a:p>
            <a:pPr lvl="1"/>
            <a:r>
              <a:rPr lang="en-US" sz="2000" dirty="0"/>
              <a:t>Interdisciplinary/Interdepartmental teams are best</a:t>
            </a:r>
          </a:p>
          <a:p>
            <a:pPr lvl="1"/>
            <a:endParaRPr lang="en-US" sz="2000" dirty="0"/>
          </a:p>
        </p:txBody>
      </p:sp>
    </p:spTree>
    <p:extLst>
      <p:ext uri="{BB962C8B-B14F-4D97-AF65-F5344CB8AC3E}">
        <p14:creationId xmlns:p14="http://schemas.microsoft.com/office/powerpoint/2010/main" val="389916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49C13-3E19-4745-B14E-403EDFEF15AE}"/>
              </a:ext>
            </a:extLst>
          </p:cNvPr>
          <p:cNvSpPr>
            <a:spLocks noGrp="1"/>
          </p:cNvSpPr>
          <p:nvPr>
            <p:ph type="title"/>
          </p:nvPr>
        </p:nvSpPr>
        <p:spPr/>
        <p:txBody>
          <a:bodyPr/>
          <a:lstStyle/>
          <a:p>
            <a:r>
              <a:rPr lang="en-US" dirty="0"/>
              <a:t>Networking Strategies: Contact</a:t>
            </a:r>
          </a:p>
        </p:txBody>
      </p:sp>
      <p:sp>
        <p:nvSpPr>
          <p:cNvPr id="2" name="Content Placeholder 1">
            <a:extLst>
              <a:ext uri="{FF2B5EF4-FFF2-40B4-BE49-F238E27FC236}">
                <a16:creationId xmlns:a16="http://schemas.microsoft.com/office/drawing/2014/main" id="{5574C079-34A1-463F-BFD5-95EB9803EBC6}"/>
              </a:ext>
            </a:extLst>
          </p:cNvPr>
          <p:cNvSpPr>
            <a:spLocks noGrp="1"/>
          </p:cNvSpPr>
          <p:nvPr>
            <p:ph idx="1"/>
          </p:nvPr>
        </p:nvSpPr>
        <p:spPr>
          <a:xfrm>
            <a:off x="318053" y="1252330"/>
            <a:ext cx="8607286" cy="4616897"/>
          </a:xfrm>
        </p:spPr>
        <p:txBody>
          <a:bodyPr>
            <a:normAutofit/>
          </a:bodyPr>
          <a:lstStyle/>
          <a:p>
            <a:r>
              <a:rPr lang="en-US" sz="2800" dirty="0"/>
              <a:t>Identify potential contacts</a:t>
            </a:r>
          </a:p>
          <a:p>
            <a:pPr lvl="1"/>
            <a:r>
              <a:rPr lang="en-US" sz="2000" dirty="0"/>
              <a:t>Program speakers</a:t>
            </a:r>
          </a:p>
          <a:p>
            <a:pPr lvl="1"/>
            <a:r>
              <a:rPr lang="en-US" sz="2000" dirty="0"/>
              <a:t>Colleagues, 2</a:t>
            </a:r>
            <a:r>
              <a:rPr lang="en-US" sz="2000" baseline="30000" dirty="0"/>
              <a:t>nd</a:t>
            </a:r>
            <a:r>
              <a:rPr lang="en-US" sz="2000" dirty="0"/>
              <a:t> and 3</a:t>
            </a:r>
            <a:r>
              <a:rPr lang="en-US" sz="2000" baseline="30000" dirty="0"/>
              <a:t>rd</a:t>
            </a:r>
            <a:r>
              <a:rPr lang="en-US" sz="2000" dirty="0"/>
              <a:t> degree friends/colleagues</a:t>
            </a:r>
          </a:p>
          <a:p>
            <a:pPr lvl="1"/>
            <a:r>
              <a:rPr lang="en-US" sz="2000" dirty="0"/>
              <a:t>Cold contacts via web search, social media groups</a:t>
            </a:r>
          </a:p>
          <a:p>
            <a:pPr lvl="1"/>
            <a:endParaRPr lang="en-US" sz="2000" dirty="0"/>
          </a:p>
          <a:p>
            <a:r>
              <a:rPr lang="en-US" sz="2800" dirty="0"/>
              <a:t>Determine the “win” for the other person</a:t>
            </a:r>
          </a:p>
          <a:p>
            <a:pPr lvl="1"/>
            <a:r>
              <a:rPr lang="en-US" sz="2000" dirty="0"/>
              <a:t>Acknowledge their inner guru</a:t>
            </a:r>
          </a:p>
          <a:p>
            <a:pPr lvl="1"/>
            <a:r>
              <a:rPr lang="en-US" sz="2000" dirty="0"/>
              <a:t>Do your homework, don’t waste their time asking things easily found elsewhere</a:t>
            </a:r>
          </a:p>
          <a:p>
            <a:pPr lvl="1"/>
            <a:r>
              <a:rPr lang="en-US" sz="2000" dirty="0"/>
              <a:t>Reciprocate whenever able, may mean “paying it forward” </a:t>
            </a:r>
          </a:p>
          <a:p>
            <a:endParaRPr lang="en-US" sz="2400" dirty="0"/>
          </a:p>
          <a:p>
            <a:endParaRPr lang="en-US" sz="2400" dirty="0"/>
          </a:p>
          <a:p>
            <a:endParaRPr lang="en-US" sz="2400" dirty="0"/>
          </a:p>
          <a:p>
            <a:pPr lvl="1"/>
            <a:endParaRPr lang="en-US" sz="2000" dirty="0"/>
          </a:p>
        </p:txBody>
      </p:sp>
    </p:spTree>
    <p:extLst>
      <p:ext uri="{BB962C8B-B14F-4D97-AF65-F5344CB8AC3E}">
        <p14:creationId xmlns:p14="http://schemas.microsoft.com/office/powerpoint/2010/main" val="2568060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983CBFD-382F-4099-A708-30CDD3F50C00}"/>
              </a:ext>
            </a:extLst>
          </p:cNvPr>
          <p:cNvSpPr txBox="1">
            <a:spLocks noGrp="1"/>
          </p:cNvSpPr>
          <p:nvPr>
            <p:ph type="title" idx="4294967295"/>
          </p:nvPr>
        </p:nvSpPr>
        <p:spPr bwMode="auto">
          <a:xfrm>
            <a:off x="229201" y="144463"/>
            <a:ext cx="8722295" cy="84613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a:ea typeface="+mj-ea"/>
                <a:cs typeface="Arial"/>
              </a:rPr>
              <a:t>Networking Strategies: Tips for introverts</a:t>
            </a:r>
            <a:endParaRPr kumimoji="0" lang="en-US" sz="3200" b="0" i="0" u="none" strike="noStrike" kern="1200" cap="none" spc="0" normalizeH="0" baseline="0" noProof="0" dirty="0">
              <a:ln>
                <a:noFill/>
              </a:ln>
              <a:solidFill>
                <a:schemeClr val="bg1"/>
              </a:solidFill>
              <a:effectLst/>
              <a:uLnTx/>
              <a:uFillTx/>
              <a:latin typeface="Arial"/>
              <a:ea typeface="+mj-ea"/>
              <a:cs typeface="Arial"/>
            </a:endParaRPr>
          </a:p>
        </p:txBody>
      </p:sp>
      <p:sp>
        <p:nvSpPr>
          <p:cNvPr id="2" name="Content Placeholder 1">
            <a:extLst>
              <a:ext uri="{FF2B5EF4-FFF2-40B4-BE49-F238E27FC236}">
                <a16:creationId xmlns:a16="http://schemas.microsoft.com/office/drawing/2014/main" id="{E167E5DA-E67E-48C3-854F-84C9A91E89D1}"/>
              </a:ext>
            </a:extLst>
          </p:cNvPr>
          <p:cNvSpPr>
            <a:spLocks noGrp="1"/>
          </p:cNvSpPr>
          <p:nvPr>
            <p:ph idx="1"/>
          </p:nvPr>
        </p:nvSpPr>
        <p:spPr>
          <a:xfrm>
            <a:off x="101124" y="1036606"/>
            <a:ext cx="8740643" cy="5261571"/>
          </a:xfrm>
        </p:spPr>
        <p:txBody>
          <a:bodyPr>
            <a:normAutofit fontScale="92500" lnSpcReduction="10000"/>
          </a:bodyPr>
          <a:lstStyle/>
          <a:p>
            <a:pPr>
              <a:spcBef>
                <a:spcPts val="0"/>
              </a:spcBef>
            </a:pPr>
            <a:r>
              <a:rPr lang="en-US" sz="2800" dirty="0"/>
              <a:t>Adjust your mindset</a:t>
            </a:r>
          </a:p>
          <a:p>
            <a:pPr lvl="1">
              <a:spcBef>
                <a:spcPts val="0"/>
              </a:spcBef>
            </a:pPr>
            <a:r>
              <a:rPr lang="en-US" sz="2400" dirty="0"/>
              <a:t>Focus on your goal, not the crowd</a:t>
            </a:r>
          </a:p>
          <a:p>
            <a:pPr lvl="1">
              <a:spcBef>
                <a:spcPts val="0"/>
              </a:spcBef>
            </a:pPr>
            <a:r>
              <a:rPr lang="en-US" sz="2400" dirty="0"/>
              <a:t>Once you’ve met 1-3 targeted people, you’ve met your goal. Ok to leave!</a:t>
            </a:r>
          </a:p>
          <a:p>
            <a:pPr lvl="1">
              <a:spcBef>
                <a:spcPts val="0"/>
              </a:spcBef>
            </a:pPr>
            <a:endParaRPr lang="en-US" sz="2400" dirty="0"/>
          </a:p>
          <a:p>
            <a:pPr>
              <a:spcBef>
                <a:spcPts val="0"/>
              </a:spcBef>
            </a:pPr>
            <a:r>
              <a:rPr lang="en-US" sz="2800" dirty="0"/>
              <a:t>Prepare</a:t>
            </a:r>
          </a:p>
          <a:p>
            <a:pPr lvl="1">
              <a:spcBef>
                <a:spcPts val="0"/>
              </a:spcBef>
            </a:pPr>
            <a:r>
              <a:rPr lang="en-US" sz="2400" dirty="0"/>
              <a:t>Review attendee/speaker list</a:t>
            </a:r>
          </a:p>
          <a:p>
            <a:pPr lvl="1">
              <a:spcBef>
                <a:spcPts val="0"/>
              </a:spcBef>
            </a:pPr>
            <a:r>
              <a:rPr lang="en-US" sz="2400" dirty="0"/>
              <a:t>Consider emailing ahead of time </a:t>
            </a:r>
            <a:r>
              <a:rPr lang="en-US" sz="2000" i="1" dirty="0"/>
              <a:t>(“I read your paper and saw you’re attending the conference. I’d love to get together during the lunch break and learn more about your research.”) </a:t>
            </a:r>
          </a:p>
          <a:p>
            <a:pPr lvl="1">
              <a:spcBef>
                <a:spcPts val="0"/>
              </a:spcBef>
            </a:pPr>
            <a:r>
              <a:rPr lang="en-US" sz="2400" dirty="0"/>
              <a:t>Have some conversation starts ready (next slide)</a:t>
            </a:r>
          </a:p>
          <a:p>
            <a:pPr lvl="1">
              <a:spcBef>
                <a:spcPts val="0"/>
              </a:spcBef>
            </a:pPr>
            <a:r>
              <a:rPr lang="en-US" sz="2400" dirty="0"/>
              <a:t>Volunteer to help plan/organize the event—early access to invited attendees and speakers</a:t>
            </a:r>
          </a:p>
          <a:p>
            <a:pPr lvl="1">
              <a:spcBef>
                <a:spcPts val="0"/>
              </a:spcBef>
            </a:pPr>
            <a:endParaRPr lang="en-US" sz="2400" dirty="0"/>
          </a:p>
          <a:p>
            <a:pPr>
              <a:spcBef>
                <a:spcPts val="0"/>
              </a:spcBef>
            </a:pPr>
            <a:r>
              <a:rPr lang="en-US" sz="2800" dirty="0"/>
              <a:t>Use a sidekick</a:t>
            </a:r>
          </a:p>
          <a:p>
            <a:pPr lvl="1">
              <a:spcBef>
                <a:spcPts val="0"/>
              </a:spcBef>
            </a:pPr>
            <a:r>
              <a:rPr lang="en-US" sz="2400" dirty="0"/>
              <a:t>Have a peer/colleague help introduce you</a:t>
            </a:r>
          </a:p>
        </p:txBody>
      </p:sp>
      <p:sp>
        <p:nvSpPr>
          <p:cNvPr id="4" name="TextBox 3">
            <a:extLst>
              <a:ext uri="{FF2B5EF4-FFF2-40B4-BE49-F238E27FC236}">
                <a16:creationId xmlns:a16="http://schemas.microsoft.com/office/drawing/2014/main" id="{8531D1C0-E332-453C-9C0D-F7D11E94598E}"/>
              </a:ext>
            </a:extLst>
          </p:cNvPr>
          <p:cNvSpPr txBox="1"/>
          <p:nvPr/>
        </p:nvSpPr>
        <p:spPr>
          <a:xfrm>
            <a:off x="531862" y="6298177"/>
            <a:ext cx="7224386" cy="219291"/>
          </a:xfrm>
          <a:prstGeom prst="rect">
            <a:avLst/>
          </a:prstGeom>
          <a:noFill/>
        </p:spPr>
        <p:txBody>
          <a:bodyPr wrap="square" rtlCol="0">
            <a:spAutoFit/>
          </a:bodyPr>
          <a:lstStyle/>
          <a:p>
            <a:r>
              <a:rPr lang="en-US" sz="825" dirty="0"/>
              <a:t>http://time.com/money/4166743/networking-tips-introverts/</a:t>
            </a:r>
          </a:p>
        </p:txBody>
      </p:sp>
    </p:spTree>
    <p:extLst>
      <p:ext uri="{BB962C8B-B14F-4D97-AF65-F5344CB8AC3E}">
        <p14:creationId xmlns:p14="http://schemas.microsoft.com/office/powerpoint/2010/main" val="3773563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983CBFD-382F-4099-A708-30CDD3F50C00}"/>
              </a:ext>
            </a:extLst>
          </p:cNvPr>
          <p:cNvSpPr txBox="1">
            <a:spLocks noGrp="1"/>
          </p:cNvSpPr>
          <p:nvPr>
            <p:ph type="title" idx="4294967295"/>
          </p:nvPr>
        </p:nvSpPr>
        <p:spPr bwMode="auto">
          <a:xfrm>
            <a:off x="229201" y="144463"/>
            <a:ext cx="8722295" cy="84613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a:ea typeface="+mj-ea"/>
                <a:cs typeface="Arial"/>
              </a:rPr>
              <a:t>Networking Strategies: Tips for introverts, cont.</a:t>
            </a:r>
            <a:endParaRPr kumimoji="0" lang="en-US" sz="3200" b="0" i="0" u="none" strike="noStrike" kern="1200" cap="none" spc="0" normalizeH="0" baseline="0" noProof="0" dirty="0">
              <a:ln>
                <a:noFill/>
              </a:ln>
              <a:solidFill>
                <a:schemeClr val="bg1"/>
              </a:solidFill>
              <a:effectLst/>
              <a:uLnTx/>
              <a:uFillTx/>
              <a:latin typeface="Arial"/>
              <a:ea typeface="+mj-ea"/>
              <a:cs typeface="Arial"/>
            </a:endParaRPr>
          </a:p>
        </p:txBody>
      </p:sp>
      <p:sp>
        <p:nvSpPr>
          <p:cNvPr id="2" name="Content Placeholder 1">
            <a:extLst>
              <a:ext uri="{FF2B5EF4-FFF2-40B4-BE49-F238E27FC236}">
                <a16:creationId xmlns:a16="http://schemas.microsoft.com/office/drawing/2014/main" id="{E167E5DA-E67E-48C3-854F-84C9A91E89D1}"/>
              </a:ext>
            </a:extLst>
          </p:cNvPr>
          <p:cNvSpPr>
            <a:spLocks noGrp="1"/>
          </p:cNvSpPr>
          <p:nvPr>
            <p:ph idx="1"/>
          </p:nvPr>
        </p:nvSpPr>
        <p:spPr>
          <a:xfrm>
            <a:off x="101124" y="1036606"/>
            <a:ext cx="8740643" cy="5261571"/>
          </a:xfrm>
        </p:spPr>
        <p:txBody>
          <a:bodyPr>
            <a:normAutofit fontScale="92500" lnSpcReduction="10000"/>
          </a:bodyPr>
          <a:lstStyle/>
          <a:p>
            <a:pPr>
              <a:spcBef>
                <a:spcPts val="0"/>
              </a:spcBef>
            </a:pPr>
            <a:r>
              <a:rPr lang="en-US" sz="2800" dirty="0"/>
              <a:t>Engage your natural observation and listening skills</a:t>
            </a:r>
          </a:p>
          <a:p>
            <a:pPr lvl="1">
              <a:spcBef>
                <a:spcPts val="0"/>
              </a:spcBef>
            </a:pPr>
            <a:r>
              <a:rPr lang="en-US" sz="2400" dirty="0"/>
              <a:t>Open ended questions that make your person do the talking</a:t>
            </a:r>
          </a:p>
          <a:p>
            <a:pPr lvl="1">
              <a:spcBef>
                <a:spcPts val="0"/>
              </a:spcBef>
            </a:pPr>
            <a:r>
              <a:rPr lang="en-US" sz="2400" dirty="0"/>
              <a:t>Nod and smile</a:t>
            </a:r>
          </a:p>
          <a:p>
            <a:pPr lvl="1">
              <a:spcBef>
                <a:spcPts val="0"/>
              </a:spcBef>
            </a:pPr>
            <a:endParaRPr lang="en-US" sz="2400" dirty="0"/>
          </a:p>
          <a:p>
            <a:pPr>
              <a:spcBef>
                <a:spcPts val="0"/>
              </a:spcBef>
            </a:pPr>
            <a:r>
              <a:rPr lang="en-US" sz="2800" dirty="0"/>
              <a:t>Strategic entry and exit</a:t>
            </a:r>
          </a:p>
          <a:p>
            <a:pPr lvl="1">
              <a:spcBef>
                <a:spcPts val="0"/>
              </a:spcBef>
            </a:pPr>
            <a:r>
              <a:rPr lang="en-US" sz="2400" dirty="0"/>
              <a:t>Give yourself a minimum time limit (e.g. 20-30 min)—nametag, one drink/snack, one </a:t>
            </a:r>
            <a:r>
              <a:rPr lang="en-US" sz="2400" dirty="0" err="1"/>
              <a:t>convo</a:t>
            </a:r>
            <a:r>
              <a:rPr lang="en-US" sz="2400" dirty="0"/>
              <a:t>. </a:t>
            </a:r>
          </a:p>
          <a:p>
            <a:pPr lvl="1">
              <a:spcBef>
                <a:spcPts val="0"/>
              </a:spcBef>
            </a:pPr>
            <a:r>
              <a:rPr lang="en-US" sz="2400" dirty="0"/>
              <a:t>Head to the rear of the room, then work your way back to the door.</a:t>
            </a:r>
          </a:p>
          <a:p>
            <a:pPr lvl="1">
              <a:spcBef>
                <a:spcPts val="0"/>
              </a:spcBef>
            </a:pPr>
            <a:r>
              <a:rPr lang="en-US" sz="2400" dirty="0"/>
              <a:t>Set a time to meet or other plan to follow up </a:t>
            </a:r>
            <a:r>
              <a:rPr lang="en-US" sz="2000" i="1" dirty="0"/>
              <a:t>(“It was great talking to you, I’ll email you to (set up a meeting, send you my paper, connect on LinkedIn…)</a:t>
            </a:r>
          </a:p>
          <a:p>
            <a:pPr lvl="1">
              <a:spcBef>
                <a:spcPts val="0"/>
              </a:spcBef>
            </a:pPr>
            <a:endParaRPr lang="en-US" sz="2000" i="1" dirty="0"/>
          </a:p>
          <a:p>
            <a:pPr>
              <a:spcBef>
                <a:spcPts val="0"/>
              </a:spcBef>
            </a:pPr>
            <a:r>
              <a:rPr lang="en-US" sz="2800" dirty="0"/>
              <a:t>Practice</a:t>
            </a:r>
          </a:p>
          <a:p>
            <a:pPr lvl="1">
              <a:spcBef>
                <a:spcPts val="0"/>
              </a:spcBef>
            </a:pPr>
            <a:r>
              <a:rPr lang="en-US" sz="2400" dirty="0"/>
              <a:t>Try it out at your own institution (different department)</a:t>
            </a:r>
          </a:p>
          <a:p>
            <a:pPr lvl="1">
              <a:spcBef>
                <a:spcPts val="0"/>
              </a:spcBef>
            </a:pPr>
            <a:r>
              <a:rPr lang="en-US" sz="2400" dirty="0"/>
              <a:t>Smaller meetings</a:t>
            </a:r>
          </a:p>
        </p:txBody>
      </p:sp>
      <p:sp>
        <p:nvSpPr>
          <p:cNvPr id="4" name="TextBox 3">
            <a:extLst>
              <a:ext uri="{FF2B5EF4-FFF2-40B4-BE49-F238E27FC236}">
                <a16:creationId xmlns:a16="http://schemas.microsoft.com/office/drawing/2014/main" id="{8531D1C0-E332-453C-9C0D-F7D11E94598E}"/>
              </a:ext>
            </a:extLst>
          </p:cNvPr>
          <p:cNvSpPr txBox="1"/>
          <p:nvPr/>
        </p:nvSpPr>
        <p:spPr>
          <a:xfrm>
            <a:off x="531862" y="6298177"/>
            <a:ext cx="7224386" cy="219291"/>
          </a:xfrm>
          <a:prstGeom prst="rect">
            <a:avLst/>
          </a:prstGeom>
          <a:noFill/>
        </p:spPr>
        <p:txBody>
          <a:bodyPr wrap="square" rtlCol="0">
            <a:spAutoFit/>
          </a:bodyPr>
          <a:lstStyle/>
          <a:p>
            <a:r>
              <a:rPr lang="en-US" sz="825" dirty="0"/>
              <a:t>http://time.com/money/4166743/networking-tips-introverts/</a:t>
            </a:r>
          </a:p>
        </p:txBody>
      </p:sp>
    </p:spTree>
    <p:extLst>
      <p:ext uri="{BB962C8B-B14F-4D97-AF65-F5344CB8AC3E}">
        <p14:creationId xmlns:p14="http://schemas.microsoft.com/office/powerpoint/2010/main" val="250311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2" name="Content Placeholder 1"/>
          <p:cNvSpPr>
            <a:spLocks noGrp="1"/>
          </p:cNvSpPr>
          <p:nvPr>
            <p:ph idx="1"/>
          </p:nvPr>
        </p:nvSpPr>
        <p:spPr>
          <a:xfrm>
            <a:off x="176463" y="1433460"/>
            <a:ext cx="8967537" cy="4897765"/>
          </a:xfrm>
        </p:spPr>
        <p:txBody>
          <a:bodyPr>
            <a:normAutofit/>
          </a:bodyPr>
          <a:lstStyle/>
          <a:p>
            <a:r>
              <a:rPr lang="en-US" sz="2800" dirty="0"/>
              <a:t>Definition of networking </a:t>
            </a:r>
            <a:r>
              <a:rPr lang="en-US" sz="2400" dirty="0"/>
              <a:t>(WHAT)</a:t>
            </a:r>
          </a:p>
          <a:p>
            <a:r>
              <a:rPr lang="en-US" sz="2800" dirty="0">
                <a:solidFill>
                  <a:schemeClr val="bg1">
                    <a:lumMod val="85000"/>
                  </a:schemeClr>
                </a:solidFill>
              </a:rPr>
              <a:t>Benefits of networking for career development  </a:t>
            </a:r>
            <a:r>
              <a:rPr lang="en-US" sz="2400" dirty="0">
                <a:solidFill>
                  <a:schemeClr val="bg1">
                    <a:lumMod val="85000"/>
                  </a:schemeClr>
                </a:solidFill>
              </a:rPr>
              <a:t>(WHY)</a:t>
            </a:r>
          </a:p>
          <a:p>
            <a:r>
              <a:rPr lang="en-US" sz="2800" dirty="0">
                <a:solidFill>
                  <a:schemeClr val="bg1">
                    <a:lumMod val="85000"/>
                  </a:schemeClr>
                </a:solidFill>
              </a:rPr>
              <a:t>Identifying people to be in your network </a:t>
            </a:r>
            <a:r>
              <a:rPr lang="en-US" sz="2400" dirty="0">
                <a:solidFill>
                  <a:schemeClr val="bg1">
                    <a:lumMod val="85000"/>
                  </a:schemeClr>
                </a:solidFill>
              </a:rPr>
              <a:t>(WHO) </a:t>
            </a:r>
          </a:p>
          <a:p>
            <a:pPr lvl="1"/>
            <a:r>
              <a:rPr lang="en-US" sz="2000" dirty="0">
                <a:solidFill>
                  <a:schemeClr val="bg1">
                    <a:lumMod val="85000"/>
                  </a:schemeClr>
                </a:solidFill>
              </a:rPr>
              <a:t>Developmental networks </a:t>
            </a:r>
          </a:p>
          <a:p>
            <a:pPr lvl="1"/>
            <a:r>
              <a:rPr lang="en-US" sz="2000" dirty="0">
                <a:solidFill>
                  <a:schemeClr val="bg1">
                    <a:lumMod val="85000"/>
                  </a:schemeClr>
                </a:solidFill>
              </a:rPr>
              <a:t>Network Diversity </a:t>
            </a:r>
          </a:p>
          <a:p>
            <a:pPr lvl="1"/>
            <a:r>
              <a:rPr lang="en-US" sz="2000" dirty="0">
                <a:solidFill>
                  <a:schemeClr val="bg1">
                    <a:lumMod val="85000"/>
                  </a:schemeClr>
                </a:solidFill>
              </a:rPr>
              <a:t>Managing the Mentor Relationship</a:t>
            </a:r>
          </a:p>
          <a:p>
            <a:r>
              <a:rPr lang="en-US" sz="2800" dirty="0">
                <a:solidFill>
                  <a:schemeClr val="bg1">
                    <a:lumMod val="85000"/>
                  </a:schemeClr>
                </a:solidFill>
              </a:rPr>
              <a:t>Identifying networking opportunities </a:t>
            </a:r>
            <a:r>
              <a:rPr lang="en-US" sz="2400" dirty="0">
                <a:solidFill>
                  <a:schemeClr val="bg1">
                    <a:lumMod val="85000"/>
                  </a:schemeClr>
                </a:solidFill>
              </a:rPr>
              <a:t>(WHERE and WHEN)</a:t>
            </a:r>
            <a:endParaRPr lang="en-US" sz="2800" dirty="0">
              <a:solidFill>
                <a:schemeClr val="bg1">
                  <a:lumMod val="85000"/>
                </a:schemeClr>
              </a:solidFill>
            </a:endParaRPr>
          </a:p>
          <a:p>
            <a:r>
              <a:rPr lang="en-US" sz="2800" dirty="0">
                <a:solidFill>
                  <a:schemeClr val="bg1">
                    <a:lumMod val="85000"/>
                  </a:schemeClr>
                </a:solidFill>
              </a:rPr>
              <a:t>Networking strategies </a:t>
            </a:r>
            <a:r>
              <a:rPr lang="en-US" sz="2400" dirty="0">
                <a:solidFill>
                  <a:schemeClr val="bg1">
                    <a:lumMod val="85000"/>
                  </a:schemeClr>
                </a:solidFill>
              </a:rPr>
              <a:t>(HOW)</a:t>
            </a:r>
          </a:p>
          <a:p>
            <a:endParaRPr lang="en-US" sz="3200" dirty="0"/>
          </a:p>
          <a:p>
            <a:endParaRPr lang="en-US" sz="3200" dirty="0"/>
          </a:p>
        </p:txBody>
      </p:sp>
    </p:spTree>
    <p:extLst>
      <p:ext uri="{BB962C8B-B14F-4D97-AF65-F5344CB8AC3E}">
        <p14:creationId xmlns:p14="http://schemas.microsoft.com/office/powerpoint/2010/main" val="2866472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983CBFD-382F-4099-A708-30CDD3F50C00}"/>
              </a:ext>
            </a:extLst>
          </p:cNvPr>
          <p:cNvSpPr txBox="1">
            <a:spLocks noGrp="1"/>
          </p:cNvSpPr>
          <p:nvPr>
            <p:ph type="title" idx="4294967295"/>
          </p:nvPr>
        </p:nvSpPr>
        <p:spPr bwMode="auto">
          <a:xfrm>
            <a:off x="229201" y="144463"/>
            <a:ext cx="8722295" cy="84613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a:ea typeface="+mj-ea"/>
                <a:cs typeface="Arial"/>
              </a:rPr>
              <a:t>Networking Strategies: Conversation Starters</a:t>
            </a:r>
            <a:endParaRPr kumimoji="0" lang="en-US" sz="3200" b="0" i="0" u="none" strike="noStrike" kern="1200" cap="none" spc="0" normalizeH="0" baseline="0" noProof="0" dirty="0">
              <a:ln>
                <a:noFill/>
              </a:ln>
              <a:solidFill>
                <a:schemeClr val="bg1"/>
              </a:solidFill>
              <a:effectLst/>
              <a:uLnTx/>
              <a:uFillTx/>
              <a:latin typeface="Arial"/>
              <a:ea typeface="+mj-ea"/>
              <a:cs typeface="Arial"/>
            </a:endParaRPr>
          </a:p>
        </p:txBody>
      </p:sp>
      <p:sp>
        <p:nvSpPr>
          <p:cNvPr id="2" name="Content Placeholder 1">
            <a:extLst>
              <a:ext uri="{FF2B5EF4-FFF2-40B4-BE49-F238E27FC236}">
                <a16:creationId xmlns:a16="http://schemas.microsoft.com/office/drawing/2014/main" id="{E167E5DA-E67E-48C3-854F-84C9A91E89D1}"/>
              </a:ext>
            </a:extLst>
          </p:cNvPr>
          <p:cNvSpPr>
            <a:spLocks noGrp="1"/>
          </p:cNvSpPr>
          <p:nvPr>
            <p:ph idx="1"/>
          </p:nvPr>
        </p:nvSpPr>
        <p:spPr>
          <a:xfrm>
            <a:off x="291231" y="1251285"/>
            <a:ext cx="8722294" cy="5046892"/>
          </a:xfrm>
        </p:spPr>
        <p:txBody>
          <a:bodyPr>
            <a:normAutofit lnSpcReduction="10000"/>
          </a:bodyPr>
          <a:lstStyle/>
          <a:p>
            <a:r>
              <a:rPr lang="en-US" sz="2400" dirty="0"/>
              <a:t>Have you attended this meeting before? It looks like an interesting agenda—which sessions should I be sure to attend?</a:t>
            </a:r>
          </a:p>
          <a:p>
            <a:r>
              <a:rPr lang="en-US" sz="2400" dirty="0"/>
              <a:t>Have you heard any of the speakers before? </a:t>
            </a:r>
          </a:p>
          <a:p>
            <a:r>
              <a:rPr lang="en-US" sz="2400" dirty="0"/>
              <a:t>It’s my first time coming to this meeting.  Can you tell me what to expect?</a:t>
            </a:r>
          </a:p>
          <a:p>
            <a:r>
              <a:rPr lang="en-US" sz="2400" dirty="0"/>
              <a:t>Which organization are you with?</a:t>
            </a:r>
          </a:p>
          <a:p>
            <a:r>
              <a:rPr lang="en-US" sz="2400" dirty="0"/>
              <a:t>How did you get into the field?</a:t>
            </a:r>
          </a:p>
          <a:p>
            <a:r>
              <a:rPr lang="en-US" sz="2400" dirty="0"/>
              <a:t>What is the most enjoyable part of your job?</a:t>
            </a:r>
          </a:p>
          <a:p>
            <a:r>
              <a:rPr lang="en-US" sz="2400" dirty="0"/>
              <a:t>Do you have any advice for a newcomer like me?</a:t>
            </a:r>
          </a:p>
          <a:p>
            <a:r>
              <a:rPr lang="en-US" sz="2400" dirty="0"/>
              <a:t>Have you read Dr. Jones research/lecture on ________?</a:t>
            </a:r>
          </a:p>
          <a:p>
            <a:r>
              <a:rPr lang="en-US" sz="2400" dirty="0"/>
              <a:t>I saw your social media post on ___, tell me more about that issue…</a:t>
            </a:r>
          </a:p>
          <a:p>
            <a:endParaRPr lang="en-US" sz="2400" dirty="0"/>
          </a:p>
        </p:txBody>
      </p:sp>
      <p:sp>
        <p:nvSpPr>
          <p:cNvPr id="4" name="TextBox 3">
            <a:extLst>
              <a:ext uri="{FF2B5EF4-FFF2-40B4-BE49-F238E27FC236}">
                <a16:creationId xmlns:a16="http://schemas.microsoft.com/office/drawing/2014/main" id="{8531D1C0-E332-453C-9C0D-F7D11E94598E}"/>
              </a:ext>
            </a:extLst>
          </p:cNvPr>
          <p:cNvSpPr txBox="1"/>
          <p:nvPr/>
        </p:nvSpPr>
        <p:spPr>
          <a:xfrm>
            <a:off x="531862" y="6298177"/>
            <a:ext cx="7224386" cy="219291"/>
          </a:xfrm>
          <a:prstGeom prst="rect">
            <a:avLst/>
          </a:prstGeom>
          <a:noFill/>
        </p:spPr>
        <p:txBody>
          <a:bodyPr wrap="square" rtlCol="0">
            <a:spAutoFit/>
          </a:bodyPr>
          <a:lstStyle/>
          <a:p>
            <a:r>
              <a:rPr lang="en-US" sz="825" dirty="0"/>
              <a:t>Adapted from Harvard School of Public Health Career Services Office. “Step-By-Step Guide to Networking”</a:t>
            </a:r>
          </a:p>
        </p:txBody>
      </p:sp>
    </p:spTree>
    <p:extLst>
      <p:ext uri="{BB962C8B-B14F-4D97-AF65-F5344CB8AC3E}">
        <p14:creationId xmlns:p14="http://schemas.microsoft.com/office/powerpoint/2010/main" val="3613639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49C13-3E19-4745-B14E-403EDFEF15AE}"/>
              </a:ext>
            </a:extLst>
          </p:cNvPr>
          <p:cNvSpPr>
            <a:spLocks noGrp="1"/>
          </p:cNvSpPr>
          <p:nvPr>
            <p:ph type="title"/>
          </p:nvPr>
        </p:nvSpPr>
        <p:spPr/>
        <p:txBody>
          <a:bodyPr/>
          <a:lstStyle/>
          <a:p>
            <a:r>
              <a:rPr lang="en-US" dirty="0"/>
              <a:t>Networking Strategies: Follow-up </a:t>
            </a:r>
          </a:p>
        </p:txBody>
      </p:sp>
      <p:sp>
        <p:nvSpPr>
          <p:cNvPr id="2" name="Content Placeholder 1">
            <a:extLst>
              <a:ext uri="{FF2B5EF4-FFF2-40B4-BE49-F238E27FC236}">
                <a16:creationId xmlns:a16="http://schemas.microsoft.com/office/drawing/2014/main" id="{5574C079-34A1-463F-BFD5-95EB9803EBC6}"/>
              </a:ext>
            </a:extLst>
          </p:cNvPr>
          <p:cNvSpPr>
            <a:spLocks noGrp="1"/>
          </p:cNvSpPr>
          <p:nvPr>
            <p:ph idx="1"/>
          </p:nvPr>
        </p:nvSpPr>
        <p:spPr>
          <a:xfrm>
            <a:off x="253559" y="1283368"/>
            <a:ext cx="8751896" cy="4757214"/>
          </a:xfrm>
        </p:spPr>
        <p:txBody>
          <a:bodyPr>
            <a:normAutofit lnSpcReduction="10000"/>
          </a:bodyPr>
          <a:lstStyle/>
          <a:p>
            <a:r>
              <a:rPr lang="en-US" sz="2800" dirty="0"/>
              <a:t>Actively maintain contacts inside and outside of one’s organization</a:t>
            </a:r>
          </a:p>
          <a:p>
            <a:pPr lvl="1"/>
            <a:r>
              <a:rPr lang="en-US" sz="2400" dirty="0"/>
              <a:t>Attend the staff meeting</a:t>
            </a:r>
          </a:p>
          <a:p>
            <a:pPr lvl="1"/>
            <a:r>
              <a:rPr lang="en-US" sz="2400" dirty="0"/>
              <a:t>Go to the “work party” </a:t>
            </a:r>
          </a:p>
          <a:p>
            <a:pPr lvl="1"/>
            <a:r>
              <a:rPr lang="en-US" sz="2400" dirty="0"/>
              <a:t>Return to the conference annually</a:t>
            </a:r>
          </a:p>
          <a:p>
            <a:pPr lvl="1"/>
            <a:r>
              <a:rPr lang="en-US" sz="2400" dirty="0">
                <a:solidFill>
                  <a:srgbClr val="C00000"/>
                </a:solidFill>
              </a:rPr>
              <a:t>Send a periodic “check-in” email</a:t>
            </a:r>
          </a:p>
          <a:p>
            <a:pPr lvl="2"/>
            <a:r>
              <a:rPr lang="en-US" sz="2200" dirty="0">
                <a:solidFill>
                  <a:srgbClr val="C00000"/>
                </a:solidFill>
              </a:rPr>
              <a:t>Share your success</a:t>
            </a:r>
          </a:p>
          <a:p>
            <a:pPr lvl="2"/>
            <a:r>
              <a:rPr lang="en-US" sz="2200" dirty="0">
                <a:solidFill>
                  <a:srgbClr val="C00000"/>
                </a:solidFill>
              </a:rPr>
              <a:t>Pay </a:t>
            </a:r>
            <a:r>
              <a:rPr lang="en-US" sz="2200">
                <a:solidFill>
                  <a:srgbClr val="C00000"/>
                </a:solidFill>
              </a:rPr>
              <a:t>it forward</a:t>
            </a:r>
            <a:endParaRPr lang="en-US" sz="2200" dirty="0">
              <a:solidFill>
                <a:srgbClr val="C00000"/>
              </a:solidFill>
            </a:endParaRPr>
          </a:p>
          <a:p>
            <a:pPr lvl="1"/>
            <a:endParaRPr lang="en-US" sz="2400" dirty="0"/>
          </a:p>
          <a:p>
            <a:r>
              <a:rPr lang="en-US" sz="2800" dirty="0"/>
              <a:t>Stay engaged</a:t>
            </a:r>
          </a:p>
          <a:p>
            <a:pPr lvl="1"/>
            <a:r>
              <a:rPr lang="en-US" sz="2400" dirty="0"/>
              <a:t>Listen actively</a:t>
            </a:r>
          </a:p>
          <a:p>
            <a:pPr lvl="1"/>
            <a:endParaRPr lang="en-US" sz="2400" dirty="0"/>
          </a:p>
        </p:txBody>
      </p:sp>
    </p:spTree>
    <p:extLst>
      <p:ext uri="{BB962C8B-B14F-4D97-AF65-F5344CB8AC3E}">
        <p14:creationId xmlns:p14="http://schemas.microsoft.com/office/powerpoint/2010/main" val="2562271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49C13-3E19-4745-B14E-403EDFEF15AE}"/>
              </a:ext>
            </a:extLst>
          </p:cNvPr>
          <p:cNvSpPr>
            <a:spLocks noGrp="1"/>
          </p:cNvSpPr>
          <p:nvPr>
            <p:ph type="title"/>
          </p:nvPr>
        </p:nvSpPr>
        <p:spPr/>
        <p:txBody>
          <a:bodyPr/>
          <a:lstStyle/>
          <a:p>
            <a:r>
              <a:rPr lang="en-US" dirty="0"/>
              <a:t>Networking Strategies: Follow-up </a:t>
            </a:r>
          </a:p>
        </p:txBody>
      </p:sp>
      <p:sp>
        <p:nvSpPr>
          <p:cNvPr id="2" name="Content Placeholder 1">
            <a:extLst>
              <a:ext uri="{FF2B5EF4-FFF2-40B4-BE49-F238E27FC236}">
                <a16:creationId xmlns:a16="http://schemas.microsoft.com/office/drawing/2014/main" id="{5574C079-34A1-463F-BFD5-95EB9803EBC6}"/>
              </a:ext>
            </a:extLst>
          </p:cNvPr>
          <p:cNvSpPr>
            <a:spLocks noGrp="1"/>
          </p:cNvSpPr>
          <p:nvPr>
            <p:ph idx="1"/>
          </p:nvPr>
        </p:nvSpPr>
        <p:spPr>
          <a:xfrm>
            <a:off x="270718" y="1057005"/>
            <a:ext cx="8584524" cy="5800995"/>
          </a:xfrm>
        </p:spPr>
        <p:txBody>
          <a:bodyPr>
            <a:noAutofit/>
          </a:bodyPr>
          <a:lstStyle/>
          <a:p>
            <a:pPr>
              <a:spcBef>
                <a:spcPts val="0"/>
              </a:spcBef>
            </a:pPr>
            <a:r>
              <a:rPr lang="en-US" sz="2400" dirty="0"/>
              <a:t>Thank you</a:t>
            </a:r>
          </a:p>
          <a:p>
            <a:pPr lvl="1">
              <a:spcBef>
                <a:spcPts val="0"/>
              </a:spcBef>
            </a:pPr>
            <a:r>
              <a:rPr lang="en-US" sz="1800" dirty="0"/>
              <a:t>In person and/or </a:t>
            </a:r>
            <a:r>
              <a:rPr lang="en-US" sz="1800" b="1" dirty="0">
                <a:solidFill>
                  <a:srgbClr val="C00000"/>
                </a:solidFill>
              </a:rPr>
              <a:t>by email</a:t>
            </a:r>
          </a:p>
          <a:p>
            <a:pPr lvl="1">
              <a:spcBef>
                <a:spcPts val="0"/>
              </a:spcBef>
            </a:pPr>
            <a:r>
              <a:rPr lang="en-US" sz="1800" dirty="0"/>
              <a:t>Ask permission to stay in touch</a:t>
            </a:r>
          </a:p>
          <a:p>
            <a:pPr lvl="1">
              <a:spcBef>
                <a:spcPts val="0"/>
              </a:spcBef>
            </a:pPr>
            <a:endParaRPr lang="en-US" sz="1800" dirty="0"/>
          </a:p>
          <a:p>
            <a:pPr>
              <a:spcBef>
                <a:spcPts val="0"/>
              </a:spcBef>
            </a:pPr>
            <a:r>
              <a:rPr lang="en-US" sz="2400" dirty="0"/>
              <a:t>Share your success--update on your progress/outcome</a:t>
            </a:r>
          </a:p>
          <a:p>
            <a:pPr lvl="1">
              <a:spcBef>
                <a:spcPts val="0"/>
              </a:spcBef>
            </a:pPr>
            <a:r>
              <a:rPr lang="en-US" sz="1800" dirty="0"/>
              <a:t>Remind your contact of the context of your conversation (where you met, what you discussed)</a:t>
            </a:r>
          </a:p>
          <a:p>
            <a:pPr lvl="1">
              <a:spcBef>
                <a:spcPts val="0"/>
              </a:spcBef>
            </a:pPr>
            <a:r>
              <a:rPr lang="en-US" sz="1800" dirty="0"/>
              <a:t>Opportunity to ask for additional contacts/information</a:t>
            </a:r>
          </a:p>
          <a:p>
            <a:pPr marL="742950" lvl="2" indent="0">
              <a:spcBef>
                <a:spcPts val="0"/>
              </a:spcBef>
              <a:buNone/>
            </a:pPr>
            <a:r>
              <a:rPr lang="en-US" sz="1600" i="1" dirty="0"/>
              <a:t>Example:  “Dr. Jones, thank you so much for talking with me at the Annual Conference last week. I appreciated your advice on conceptual frameworks to consider. As you suggested, I have contacted your colleague at the University and we will be pursuing a collaboration. Thank you again!” </a:t>
            </a:r>
          </a:p>
          <a:p>
            <a:pPr marL="742950" lvl="2" indent="0">
              <a:spcBef>
                <a:spcPts val="0"/>
              </a:spcBef>
              <a:buNone/>
            </a:pPr>
            <a:endParaRPr lang="en-US" sz="1600" i="1" dirty="0"/>
          </a:p>
          <a:p>
            <a:pPr>
              <a:spcBef>
                <a:spcPts val="0"/>
              </a:spcBef>
            </a:pPr>
            <a:r>
              <a:rPr lang="en-US" sz="2400" dirty="0"/>
              <a:t>Return the favor/Pay it forward  </a:t>
            </a:r>
          </a:p>
          <a:p>
            <a:pPr lvl="1">
              <a:spcBef>
                <a:spcPts val="0"/>
              </a:spcBef>
            </a:pPr>
            <a:r>
              <a:rPr lang="en-US" sz="1800" dirty="0"/>
              <a:t>Email an article of interest with your comments</a:t>
            </a:r>
          </a:p>
          <a:p>
            <a:pPr lvl="1">
              <a:spcBef>
                <a:spcPts val="0"/>
              </a:spcBef>
            </a:pPr>
            <a:r>
              <a:rPr lang="en-US" sz="1800" dirty="0"/>
              <a:t>Facilitate an introduction</a:t>
            </a:r>
          </a:p>
          <a:p>
            <a:pPr marL="342900" lvl="1" indent="0">
              <a:spcBef>
                <a:spcPts val="0"/>
              </a:spcBef>
              <a:buNone/>
            </a:pPr>
            <a:endParaRPr lang="en-US" sz="2400" i="1" dirty="0"/>
          </a:p>
          <a:p>
            <a:pPr>
              <a:spcBef>
                <a:spcPts val="0"/>
              </a:spcBef>
            </a:pPr>
            <a:endParaRPr lang="en-US" sz="2400" dirty="0"/>
          </a:p>
          <a:p>
            <a:pPr lvl="1">
              <a:spcBef>
                <a:spcPts val="0"/>
              </a:spcBef>
            </a:pPr>
            <a:endParaRPr lang="en-US" sz="2400" dirty="0"/>
          </a:p>
        </p:txBody>
      </p:sp>
    </p:spTree>
    <p:extLst>
      <p:ext uri="{BB962C8B-B14F-4D97-AF65-F5344CB8AC3E}">
        <p14:creationId xmlns:p14="http://schemas.microsoft.com/office/powerpoint/2010/main" val="543832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B1BB93-B97D-4929-9E7F-E986FC29F0CC}"/>
              </a:ext>
            </a:extLst>
          </p:cNvPr>
          <p:cNvSpPr>
            <a:spLocks noGrp="1"/>
          </p:cNvSpPr>
          <p:nvPr>
            <p:ph type="title"/>
          </p:nvPr>
        </p:nvSpPr>
        <p:spPr/>
        <p:txBody>
          <a:bodyPr/>
          <a:lstStyle/>
          <a:p>
            <a:r>
              <a:rPr lang="en-US" dirty="0"/>
              <a:t>Reflection/Discussion</a:t>
            </a:r>
          </a:p>
        </p:txBody>
      </p:sp>
      <p:sp>
        <p:nvSpPr>
          <p:cNvPr id="2" name="Content Placeholder 1">
            <a:extLst>
              <a:ext uri="{FF2B5EF4-FFF2-40B4-BE49-F238E27FC236}">
                <a16:creationId xmlns:a16="http://schemas.microsoft.com/office/drawing/2014/main" id="{97D59117-F54D-47C4-B0DA-E39A8564FDAE}"/>
              </a:ext>
            </a:extLst>
          </p:cNvPr>
          <p:cNvSpPr>
            <a:spLocks noGrp="1"/>
          </p:cNvSpPr>
          <p:nvPr>
            <p:ph idx="1"/>
          </p:nvPr>
        </p:nvSpPr>
        <p:spPr>
          <a:xfrm>
            <a:off x="392113" y="1115569"/>
            <a:ext cx="8294687" cy="5221224"/>
          </a:xfrm>
        </p:spPr>
        <p:txBody>
          <a:bodyPr>
            <a:normAutofit/>
          </a:bodyPr>
          <a:lstStyle/>
          <a:p>
            <a:r>
              <a:rPr lang="en-US" dirty="0"/>
              <a:t>What does your developmental network look like? Patterns, styles? </a:t>
            </a:r>
          </a:p>
          <a:p>
            <a:r>
              <a:rPr lang="en-US" dirty="0"/>
              <a:t>What is your style of networking?</a:t>
            </a:r>
          </a:p>
          <a:p>
            <a:r>
              <a:rPr lang="en-US" dirty="0"/>
              <a:t>How effective have you been with networking thus far in your career?</a:t>
            </a:r>
          </a:p>
          <a:p>
            <a:r>
              <a:rPr lang="en-US" dirty="0"/>
              <a:t>What are your networking action items?</a:t>
            </a:r>
          </a:p>
          <a:p>
            <a:pPr lvl="1"/>
            <a:r>
              <a:rPr lang="en-US" dirty="0"/>
              <a:t>Elevator pitch?</a:t>
            </a:r>
          </a:p>
          <a:p>
            <a:pPr lvl="1"/>
            <a:r>
              <a:rPr lang="en-US" dirty="0"/>
              <a:t>Expand/strengthen/diversify network?</a:t>
            </a:r>
          </a:p>
          <a:p>
            <a:pPr lvl="1"/>
            <a:r>
              <a:rPr lang="en-US" dirty="0"/>
              <a:t>Effective follow-up with contacts?</a:t>
            </a:r>
          </a:p>
          <a:p>
            <a:pPr lvl="1"/>
            <a:endParaRPr lang="en-US" dirty="0"/>
          </a:p>
          <a:p>
            <a:pPr lvl="1"/>
            <a:endParaRPr lang="en-US" dirty="0"/>
          </a:p>
          <a:p>
            <a:endParaRPr lang="en-US" dirty="0"/>
          </a:p>
        </p:txBody>
      </p:sp>
    </p:spTree>
    <p:extLst>
      <p:ext uri="{BB962C8B-B14F-4D97-AF65-F5344CB8AC3E}">
        <p14:creationId xmlns:p14="http://schemas.microsoft.com/office/powerpoint/2010/main" val="3485011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2C1DFC-F747-4B04-84F2-0AB1A2B3FA05}"/>
              </a:ext>
            </a:extLst>
          </p:cNvPr>
          <p:cNvSpPr>
            <a:spLocks noGrp="1"/>
          </p:cNvSpPr>
          <p:nvPr>
            <p:ph type="title"/>
          </p:nvPr>
        </p:nvSpPr>
        <p:spPr/>
        <p:txBody>
          <a:bodyPr/>
          <a:lstStyle/>
          <a:p>
            <a:r>
              <a:rPr lang="en-US" dirty="0"/>
              <a:t>Resources</a:t>
            </a:r>
          </a:p>
        </p:txBody>
      </p:sp>
      <p:sp>
        <p:nvSpPr>
          <p:cNvPr id="2" name="Content Placeholder 1">
            <a:extLst>
              <a:ext uri="{FF2B5EF4-FFF2-40B4-BE49-F238E27FC236}">
                <a16:creationId xmlns:a16="http://schemas.microsoft.com/office/drawing/2014/main" id="{97D59117-F54D-47C4-B0DA-E39A8564FDAE}"/>
              </a:ext>
            </a:extLst>
          </p:cNvPr>
          <p:cNvSpPr>
            <a:spLocks noGrp="1"/>
          </p:cNvSpPr>
          <p:nvPr>
            <p:ph idx="1"/>
          </p:nvPr>
        </p:nvSpPr>
        <p:spPr>
          <a:xfrm>
            <a:off x="160420" y="1127249"/>
            <a:ext cx="4983620" cy="5231988"/>
          </a:xfrm>
        </p:spPr>
        <p:txBody>
          <a:bodyPr>
            <a:normAutofit fontScale="62500" lnSpcReduction="20000"/>
          </a:bodyPr>
          <a:lstStyle/>
          <a:p>
            <a:r>
              <a:rPr lang="en-US" sz="3200" dirty="0"/>
              <a:t>Syracuse University </a:t>
            </a:r>
          </a:p>
          <a:p>
            <a:pPr marL="300038" lvl="1" indent="0">
              <a:buNone/>
            </a:pPr>
            <a:r>
              <a:rPr lang="en-US" dirty="0"/>
              <a:t>SU ADVANCE: Best practice information in the world of mentoring and developmental networks</a:t>
            </a:r>
          </a:p>
          <a:p>
            <a:pPr marL="642938" lvl="1" indent="-342900"/>
            <a:r>
              <a:rPr lang="en-US" sz="2000" dirty="0">
                <a:hlinkClick r:id="rId3"/>
              </a:rPr>
              <a:t>https://suadvance.syr.edu/mentoring-resources/</a:t>
            </a:r>
            <a:endParaRPr lang="en-US" sz="2000" dirty="0"/>
          </a:p>
          <a:p>
            <a:pPr marL="300038" lvl="1" indent="0">
              <a:buNone/>
            </a:pPr>
            <a:endParaRPr lang="en-US" sz="1900" dirty="0"/>
          </a:p>
          <a:p>
            <a:r>
              <a:rPr lang="en-US" sz="3200" dirty="0"/>
              <a:t>Brigham and Women’s Hospital Mentoring Toolkit</a:t>
            </a:r>
          </a:p>
          <a:p>
            <a:pPr marL="642938" lvl="1" indent="-342900"/>
            <a:r>
              <a:rPr lang="en-US" sz="2000" dirty="0">
                <a:hlinkClick r:id="rId4"/>
              </a:rPr>
              <a:t>http://bwhmentoringtoolkit.partners.org/mentoring-and-career-development/developmental-networks/</a:t>
            </a:r>
            <a:r>
              <a:rPr lang="en-US" sz="2000" dirty="0"/>
              <a:t> </a:t>
            </a:r>
          </a:p>
          <a:p>
            <a:pPr marL="300038" lvl="1" indent="0">
              <a:buNone/>
            </a:pPr>
            <a:endParaRPr lang="en-US" sz="1900" dirty="0"/>
          </a:p>
          <a:p>
            <a:r>
              <a:rPr lang="en-US" sz="3200" dirty="0"/>
              <a:t>International Mentoring Group (</a:t>
            </a:r>
            <a:r>
              <a:rPr lang="en-US" sz="3200" dirty="0" err="1"/>
              <a:t>iMentoring</a:t>
            </a:r>
            <a:r>
              <a:rPr lang="en-US" sz="3200" dirty="0"/>
              <a:t>) eBooks</a:t>
            </a:r>
          </a:p>
          <a:p>
            <a:pPr lvl="1"/>
            <a:r>
              <a:rPr lang="en-US" sz="2000" dirty="0">
                <a:hlinkClick r:id="rId5"/>
              </a:rPr>
              <a:t>https://mentoringgroup.com/books/skills-for-sucessful-mentoring.pdf</a:t>
            </a:r>
            <a:endParaRPr lang="en-US" sz="2000" dirty="0"/>
          </a:p>
          <a:p>
            <a:pPr lvl="1"/>
            <a:r>
              <a:rPr lang="en-US" sz="2000" dirty="0">
                <a:hlinkClick r:id="rId6"/>
              </a:rPr>
              <a:t>https://mentoringgroup.com/books/mentees-guide.pdf</a:t>
            </a:r>
            <a:endParaRPr lang="en-US" sz="2000" dirty="0"/>
          </a:p>
          <a:p>
            <a:pPr lvl="1"/>
            <a:r>
              <a:rPr lang="en-US" sz="2000" dirty="0">
                <a:hlinkClick r:id="rId7"/>
              </a:rPr>
              <a:t>https://mentoringgroup.com/books/the-mentors-guide.pdf</a:t>
            </a:r>
            <a:endParaRPr lang="en-US" sz="2000" dirty="0"/>
          </a:p>
          <a:p>
            <a:pPr lvl="1"/>
            <a:endParaRPr lang="en-US" sz="2000" dirty="0"/>
          </a:p>
          <a:p>
            <a:r>
              <a:rPr lang="en-US" sz="3200" dirty="0"/>
              <a:t>Harvard Business Review</a:t>
            </a:r>
          </a:p>
          <a:p>
            <a:pPr lvl="1"/>
            <a:r>
              <a:rPr lang="en-US" sz="2000" dirty="0">
                <a:hlinkClick r:id="rId8"/>
              </a:rPr>
              <a:t>https://hbr.org/2020/01/how-to-build-a-great-relationship-with-a-mentor</a:t>
            </a:r>
            <a:r>
              <a:rPr lang="en-US" sz="2000" dirty="0"/>
              <a:t> </a:t>
            </a:r>
          </a:p>
          <a:p>
            <a:pPr lvl="1"/>
            <a:r>
              <a:rPr lang="en-US" sz="2000" dirty="0">
                <a:hlinkClick r:id="rId9"/>
              </a:rPr>
              <a:t>https://hbr.org/topic/managing-up</a:t>
            </a:r>
            <a:r>
              <a:rPr lang="en-US" sz="2000" dirty="0"/>
              <a:t> </a:t>
            </a:r>
          </a:p>
          <a:p>
            <a:pPr lvl="1"/>
            <a:r>
              <a:rPr lang="en-US" sz="2000" dirty="0">
                <a:hlinkClick r:id="rId10"/>
              </a:rPr>
              <a:t>https://hbr.org/topic/managing-yourself</a:t>
            </a:r>
            <a:r>
              <a:rPr lang="en-US" sz="2000" dirty="0"/>
              <a:t> </a:t>
            </a:r>
          </a:p>
        </p:txBody>
      </p:sp>
      <p:grpSp>
        <p:nvGrpSpPr>
          <p:cNvPr id="3" name="Group 2" descr="Image of three book covers - Never Eat Alone by Keith Ferrazzi; Thanks for the Feedback by Douglas Stone and Sheila Heen; and, Your Network is Your Net Worth by Porter Gale">
            <a:extLst>
              <a:ext uri="{FF2B5EF4-FFF2-40B4-BE49-F238E27FC236}">
                <a16:creationId xmlns:a16="http://schemas.microsoft.com/office/drawing/2014/main" id="{2193FA78-EB9F-473E-95E6-60196FFAA4BE}"/>
              </a:ext>
            </a:extLst>
          </p:cNvPr>
          <p:cNvGrpSpPr/>
          <p:nvPr/>
        </p:nvGrpSpPr>
        <p:grpSpPr>
          <a:xfrm>
            <a:off x="5064046" y="127191"/>
            <a:ext cx="3816760" cy="5915345"/>
            <a:chOff x="5064046" y="127191"/>
            <a:chExt cx="3816760" cy="5915345"/>
          </a:xfrm>
        </p:grpSpPr>
        <p:pic>
          <p:nvPicPr>
            <p:cNvPr id="5" name="Picture 4">
              <a:extLst>
                <a:ext uri="{FF2B5EF4-FFF2-40B4-BE49-F238E27FC236}">
                  <a16:creationId xmlns:a16="http://schemas.microsoft.com/office/drawing/2014/main" id="{3E91503C-DBE9-49C0-937E-49A4B47162CB}"/>
                </a:ext>
              </a:extLst>
            </p:cNvPr>
            <p:cNvPicPr>
              <a:picLocks noChangeAspect="1"/>
            </p:cNvPicPr>
            <p:nvPr/>
          </p:nvPicPr>
          <p:blipFill>
            <a:blip r:embed="rId11"/>
            <a:stretch>
              <a:fillRect/>
            </a:stretch>
          </p:blipFill>
          <p:spPr>
            <a:xfrm rot="638649">
              <a:off x="6925172" y="3010545"/>
              <a:ext cx="1955634" cy="3031991"/>
            </a:xfrm>
            <a:prstGeom prst="rect">
              <a:avLst/>
            </a:prstGeom>
          </p:spPr>
        </p:pic>
        <p:pic>
          <p:nvPicPr>
            <p:cNvPr id="4" name="Picture 3">
              <a:extLst>
                <a:ext uri="{FF2B5EF4-FFF2-40B4-BE49-F238E27FC236}">
                  <a16:creationId xmlns:a16="http://schemas.microsoft.com/office/drawing/2014/main" id="{B5253D91-6494-4D37-8E0B-23750AC4FDA6}"/>
                </a:ext>
              </a:extLst>
            </p:cNvPr>
            <p:cNvPicPr>
              <a:picLocks noChangeAspect="1"/>
            </p:cNvPicPr>
            <p:nvPr/>
          </p:nvPicPr>
          <p:blipFill>
            <a:blip r:embed="rId12"/>
            <a:stretch>
              <a:fillRect/>
            </a:stretch>
          </p:blipFill>
          <p:spPr>
            <a:xfrm rot="21276251">
              <a:off x="5684163" y="127191"/>
              <a:ext cx="1955634" cy="2976432"/>
            </a:xfrm>
            <a:prstGeom prst="rect">
              <a:avLst/>
            </a:prstGeom>
          </p:spPr>
        </p:pic>
        <p:pic>
          <p:nvPicPr>
            <p:cNvPr id="3076" name="Picture 4" descr="Image result for thanks for the feedback">
              <a:extLst>
                <a:ext uri="{FF2B5EF4-FFF2-40B4-BE49-F238E27FC236}">
                  <a16:creationId xmlns:a16="http://schemas.microsoft.com/office/drawing/2014/main" id="{7C5FD9CD-8D52-4050-85A8-26D3A5DDD1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64046" y="3179640"/>
              <a:ext cx="1818584" cy="27416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0831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networking is…</a:t>
            </a:r>
          </a:p>
        </p:txBody>
      </p:sp>
      <p:sp>
        <p:nvSpPr>
          <p:cNvPr id="2" name="Content Placeholder 1"/>
          <p:cNvSpPr>
            <a:spLocks noGrp="1"/>
          </p:cNvSpPr>
          <p:nvPr>
            <p:ph idx="1"/>
          </p:nvPr>
        </p:nvSpPr>
        <p:spPr>
          <a:xfrm>
            <a:off x="273132" y="1272209"/>
            <a:ext cx="8548329" cy="4929808"/>
          </a:xfrm>
        </p:spPr>
        <p:txBody>
          <a:bodyPr>
            <a:normAutofit/>
          </a:bodyPr>
          <a:lstStyle/>
          <a:p>
            <a:r>
              <a:rPr lang="en-US" sz="2800" dirty="0"/>
              <a:t>A set of </a:t>
            </a:r>
            <a:r>
              <a:rPr lang="en-US" sz="2800" b="1" u="sng" dirty="0"/>
              <a:t>behaviors</a:t>
            </a:r>
            <a:r>
              <a:rPr lang="en-US" sz="2800" dirty="0"/>
              <a:t> used to </a:t>
            </a:r>
            <a:r>
              <a:rPr lang="en-US" sz="2800" b="1" u="sng" dirty="0"/>
              <a:t>develop and maintain relationships </a:t>
            </a:r>
            <a:r>
              <a:rPr lang="en-US" sz="2800" dirty="0"/>
              <a:t>that can potentially provide </a:t>
            </a:r>
            <a:r>
              <a:rPr lang="en-US" sz="2800" dirty="0">
                <a:solidFill>
                  <a:srgbClr val="FF0000"/>
                </a:solidFill>
              </a:rPr>
              <a:t>information</a:t>
            </a:r>
            <a:r>
              <a:rPr lang="en-US" sz="2800" dirty="0"/>
              <a:t>, </a:t>
            </a:r>
            <a:r>
              <a:rPr lang="en-US" sz="2800" dirty="0">
                <a:solidFill>
                  <a:srgbClr val="FF0000"/>
                </a:solidFill>
              </a:rPr>
              <a:t>influence, guidance, and support </a:t>
            </a:r>
            <a:r>
              <a:rPr lang="en-US" sz="2800" dirty="0"/>
              <a:t>to individuals in their careers. </a:t>
            </a:r>
          </a:p>
          <a:p>
            <a:endParaRPr lang="en-US" sz="1800" dirty="0"/>
          </a:p>
          <a:p>
            <a:r>
              <a:rPr lang="en-US" sz="2800" dirty="0"/>
              <a:t>Building </a:t>
            </a:r>
            <a:r>
              <a:rPr lang="en-US" sz="2800" b="1" u="sng" dirty="0"/>
              <a:t>authentic </a:t>
            </a:r>
            <a:r>
              <a:rPr lang="en-US" sz="2800" dirty="0"/>
              <a:t>relationships for </a:t>
            </a:r>
            <a:r>
              <a:rPr lang="en-US" sz="2800"/>
              <a:t>social support</a:t>
            </a:r>
          </a:p>
          <a:p>
            <a:endParaRPr lang="en-US" sz="2800"/>
          </a:p>
          <a:p>
            <a:pPr marL="457200" lvl="1" indent="0">
              <a:buNone/>
            </a:pPr>
            <a:endParaRPr lang="en-US" sz="2000"/>
          </a:p>
          <a:p>
            <a:endParaRPr lang="en-US" sz="2800" dirty="0"/>
          </a:p>
          <a:p>
            <a:endParaRPr lang="en-US" sz="2800" dirty="0"/>
          </a:p>
          <a:p>
            <a:endParaRPr lang="en-US" sz="2800" dirty="0"/>
          </a:p>
          <a:p>
            <a:endParaRPr lang="en-US" sz="2800" dirty="0"/>
          </a:p>
        </p:txBody>
      </p:sp>
      <p:graphicFrame>
        <p:nvGraphicFramePr>
          <p:cNvPr id="7" name="Table 7">
            <a:extLst>
              <a:ext uri="{FF2B5EF4-FFF2-40B4-BE49-F238E27FC236}">
                <a16:creationId xmlns:a16="http://schemas.microsoft.com/office/drawing/2014/main" id="{3C9BACA1-7FFC-4193-89C0-4BFE1B01E644}"/>
              </a:ext>
            </a:extLst>
          </p:cNvPr>
          <p:cNvGraphicFramePr>
            <a:graphicFrameLocks noGrp="1"/>
          </p:cNvGraphicFramePr>
          <p:nvPr>
            <p:extLst>
              <p:ext uri="{D42A27DB-BD31-4B8C-83A1-F6EECF244321}">
                <p14:modId xmlns:p14="http://schemas.microsoft.com/office/powerpoint/2010/main" val="3377859010"/>
              </p:ext>
            </p:extLst>
          </p:nvPr>
        </p:nvGraphicFramePr>
        <p:xfrm>
          <a:off x="421705" y="3998006"/>
          <a:ext cx="8449163" cy="2015541"/>
        </p:xfrm>
        <a:graphic>
          <a:graphicData uri="http://schemas.openxmlformats.org/drawingml/2006/table">
            <a:tbl>
              <a:tblPr firstRow="1" bandRow="1">
                <a:tableStyleId>{21E4AEA4-8DFA-4A89-87EB-49C32662AFE0}</a:tableStyleId>
              </a:tblPr>
              <a:tblGrid>
                <a:gridCol w="3342736">
                  <a:extLst>
                    <a:ext uri="{9D8B030D-6E8A-4147-A177-3AD203B41FA5}">
                      <a16:colId xmlns:a16="http://schemas.microsoft.com/office/drawing/2014/main" val="2441789795"/>
                    </a:ext>
                  </a:extLst>
                </a:gridCol>
                <a:gridCol w="5106427">
                  <a:extLst>
                    <a:ext uri="{9D8B030D-6E8A-4147-A177-3AD203B41FA5}">
                      <a16:colId xmlns:a16="http://schemas.microsoft.com/office/drawing/2014/main" val="164626253"/>
                    </a:ext>
                  </a:extLst>
                </a:gridCol>
              </a:tblGrid>
              <a:tr h="532181">
                <a:tc>
                  <a:txBody>
                    <a:bodyPr/>
                    <a:lstStyle/>
                    <a:p>
                      <a:r>
                        <a:rPr lang="en-US" sz="1800" dirty="0"/>
                        <a:t>Types of Social of support</a:t>
                      </a:r>
                    </a:p>
                  </a:txBody>
                  <a:tcPr/>
                </a:tc>
                <a:tc>
                  <a:txBody>
                    <a:bodyPr/>
                    <a:lstStyle/>
                    <a:p>
                      <a:r>
                        <a:rPr lang="en-US" sz="1800" dirty="0"/>
                        <a:t>Examples</a:t>
                      </a:r>
                    </a:p>
                  </a:txBody>
                  <a:tcPr/>
                </a:tc>
                <a:extLst>
                  <a:ext uri="{0D108BD9-81ED-4DB2-BD59-A6C34878D82A}">
                    <a16:rowId xmlns:a16="http://schemas.microsoft.com/office/drawing/2014/main" val="3325662671"/>
                  </a:ext>
                </a:extLst>
              </a:tr>
              <a:tr h="370840">
                <a:tc>
                  <a:txBody>
                    <a:bodyPr/>
                    <a:lstStyle/>
                    <a:p>
                      <a:r>
                        <a:rPr lang="en-US" sz="1800" dirty="0"/>
                        <a:t>Emotional</a:t>
                      </a:r>
                    </a:p>
                  </a:txBody>
                  <a:tcPr/>
                </a:tc>
                <a:tc>
                  <a:txBody>
                    <a:bodyPr/>
                    <a:lstStyle/>
                    <a:p>
                      <a:r>
                        <a:rPr lang="en-US" sz="1800" dirty="0"/>
                        <a:t>Trust, caring</a:t>
                      </a:r>
                    </a:p>
                  </a:txBody>
                  <a:tcPr/>
                </a:tc>
                <a:extLst>
                  <a:ext uri="{0D108BD9-81ED-4DB2-BD59-A6C34878D82A}">
                    <a16:rowId xmlns:a16="http://schemas.microsoft.com/office/drawing/2014/main" val="830162216"/>
                  </a:ext>
                </a:extLst>
              </a:tr>
              <a:tr h="370840">
                <a:tc>
                  <a:txBody>
                    <a:bodyPr/>
                    <a:lstStyle/>
                    <a:p>
                      <a:r>
                        <a:rPr lang="en-US" sz="1800" dirty="0"/>
                        <a:t>Instrumental</a:t>
                      </a:r>
                    </a:p>
                  </a:txBody>
                  <a:tcPr/>
                </a:tc>
                <a:tc>
                  <a:txBody>
                    <a:bodyPr/>
                    <a:lstStyle/>
                    <a:p>
                      <a:r>
                        <a:rPr lang="en-US" sz="1800" dirty="0"/>
                        <a:t>Tangible aid (e.g., data collection, grant funding)</a:t>
                      </a:r>
                    </a:p>
                  </a:txBody>
                  <a:tcPr/>
                </a:tc>
                <a:extLst>
                  <a:ext uri="{0D108BD9-81ED-4DB2-BD59-A6C34878D82A}">
                    <a16:rowId xmlns:a16="http://schemas.microsoft.com/office/drawing/2014/main" val="2187081179"/>
                  </a:ext>
                </a:extLst>
              </a:tr>
              <a:tr h="370840">
                <a:tc>
                  <a:txBody>
                    <a:bodyPr/>
                    <a:lstStyle/>
                    <a:p>
                      <a:r>
                        <a:rPr lang="en-US" sz="1800" dirty="0"/>
                        <a:t>Informational</a:t>
                      </a:r>
                    </a:p>
                  </a:txBody>
                  <a:tcPr/>
                </a:tc>
                <a:tc>
                  <a:txBody>
                    <a:bodyPr/>
                    <a:lstStyle/>
                    <a:p>
                      <a:r>
                        <a:rPr lang="en-US" sz="1800" dirty="0"/>
                        <a:t>Training, subject matter expertise</a:t>
                      </a:r>
                    </a:p>
                  </a:txBody>
                  <a:tcPr/>
                </a:tc>
                <a:extLst>
                  <a:ext uri="{0D108BD9-81ED-4DB2-BD59-A6C34878D82A}">
                    <a16:rowId xmlns:a16="http://schemas.microsoft.com/office/drawing/2014/main" val="1832619272"/>
                  </a:ext>
                </a:extLst>
              </a:tr>
              <a:tr h="370840">
                <a:tc>
                  <a:txBody>
                    <a:bodyPr/>
                    <a:lstStyle/>
                    <a:p>
                      <a:r>
                        <a:rPr lang="en-US" sz="1800" dirty="0"/>
                        <a:t>Appraisal</a:t>
                      </a:r>
                    </a:p>
                  </a:txBody>
                  <a:tcPr/>
                </a:tc>
                <a:tc>
                  <a:txBody>
                    <a:bodyPr/>
                    <a:lstStyle/>
                    <a:p>
                      <a:r>
                        <a:rPr lang="en-US" sz="1800" dirty="0"/>
                        <a:t>Peer review, manuscript editing</a:t>
                      </a:r>
                    </a:p>
                  </a:txBody>
                  <a:tcPr/>
                </a:tc>
                <a:extLst>
                  <a:ext uri="{0D108BD9-81ED-4DB2-BD59-A6C34878D82A}">
                    <a16:rowId xmlns:a16="http://schemas.microsoft.com/office/drawing/2014/main" val="3543769988"/>
                  </a:ext>
                </a:extLst>
              </a:tr>
            </a:tbl>
          </a:graphicData>
        </a:graphic>
      </p:graphicFrame>
      <p:sp>
        <p:nvSpPr>
          <p:cNvPr id="4" name="TextBox 3">
            <a:extLst>
              <a:ext uri="{FF2B5EF4-FFF2-40B4-BE49-F238E27FC236}">
                <a16:creationId xmlns:a16="http://schemas.microsoft.com/office/drawing/2014/main" id="{7029F29B-6E47-45BA-9992-BB49FCC703FC}"/>
              </a:ext>
            </a:extLst>
          </p:cNvPr>
          <p:cNvSpPr txBox="1"/>
          <p:nvPr/>
        </p:nvSpPr>
        <p:spPr>
          <a:xfrm>
            <a:off x="526774" y="6384631"/>
            <a:ext cx="5091830" cy="230832"/>
          </a:xfrm>
          <a:prstGeom prst="rect">
            <a:avLst/>
          </a:prstGeom>
          <a:noFill/>
        </p:spPr>
        <p:txBody>
          <a:bodyPr wrap="square" rtlCol="0">
            <a:spAutoFit/>
          </a:bodyPr>
          <a:lstStyle/>
          <a:p>
            <a:r>
              <a:rPr lang="en-US" sz="900" dirty="0"/>
              <a:t>Source: http://career.iresearchnet.com/career-development/networking/</a:t>
            </a:r>
          </a:p>
        </p:txBody>
      </p:sp>
    </p:spTree>
    <p:extLst>
      <p:ext uri="{BB962C8B-B14F-4D97-AF65-F5344CB8AC3E}">
        <p14:creationId xmlns:p14="http://schemas.microsoft.com/office/powerpoint/2010/main" val="180509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networking isn’t</a:t>
            </a:r>
          </a:p>
        </p:txBody>
      </p:sp>
      <p:sp>
        <p:nvSpPr>
          <p:cNvPr id="2" name="Content Placeholder 1"/>
          <p:cNvSpPr>
            <a:spLocks noGrp="1"/>
          </p:cNvSpPr>
          <p:nvPr>
            <p:ph idx="1"/>
          </p:nvPr>
        </p:nvSpPr>
        <p:spPr>
          <a:xfrm>
            <a:off x="133664" y="1674064"/>
            <a:ext cx="6739116" cy="4778496"/>
          </a:xfrm>
        </p:spPr>
        <p:txBody>
          <a:bodyPr>
            <a:normAutofit/>
          </a:bodyPr>
          <a:lstStyle/>
          <a:p>
            <a:r>
              <a:rPr lang="en-US" sz="3200" dirty="0"/>
              <a:t>Accumulating contact information</a:t>
            </a:r>
          </a:p>
          <a:p>
            <a:r>
              <a:rPr lang="en-US" sz="3200" i="1" dirty="0"/>
              <a:t>Quid pro quo</a:t>
            </a:r>
          </a:p>
          <a:p>
            <a:r>
              <a:rPr lang="en-US" sz="3200" dirty="0"/>
              <a:t>Selfish</a:t>
            </a:r>
          </a:p>
          <a:p>
            <a:r>
              <a:rPr lang="en-US" sz="3200" dirty="0"/>
              <a:t>Expecting favor without merit (favoritism)</a:t>
            </a:r>
          </a:p>
          <a:p>
            <a:pPr marL="0" indent="0">
              <a:buNone/>
            </a:pPr>
            <a:endParaRPr lang="en-US" sz="3200" dirty="0"/>
          </a:p>
          <a:p>
            <a:endParaRPr lang="en-US" sz="3200" dirty="0"/>
          </a:p>
          <a:p>
            <a:endParaRPr lang="en-US" sz="3200" dirty="0"/>
          </a:p>
        </p:txBody>
      </p:sp>
      <p:pic>
        <p:nvPicPr>
          <p:cNvPr id="1028" name="Picture 4" descr="Image depicting favoritism">
            <a:extLst>
              <a:ext uri="{FF2B5EF4-FFF2-40B4-BE49-F238E27FC236}">
                <a16:creationId xmlns:a16="http://schemas.microsoft.com/office/drawing/2014/main" id="{E35B794F-555D-4827-9C12-A01D39ECB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331" y="2260737"/>
            <a:ext cx="5715000" cy="3019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4133D8-359C-4663-A881-188DC31EE48C}"/>
              </a:ext>
            </a:extLst>
          </p:cNvPr>
          <p:cNvSpPr txBox="1"/>
          <p:nvPr/>
        </p:nvSpPr>
        <p:spPr>
          <a:xfrm>
            <a:off x="5484428" y="5280162"/>
            <a:ext cx="3335903" cy="338554"/>
          </a:xfrm>
          <a:prstGeom prst="rect">
            <a:avLst/>
          </a:prstGeom>
          <a:noFill/>
        </p:spPr>
        <p:txBody>
          <a:bodyPr wrap="square" rtlCol="0">
            <a:spAutoFit/>
          </a:bodyPr>
          <a:lstStyle/>
          <a:p>
            <a:r>
              <a:rPr lang="en-US" sz="800" dirty="0"/>
              <a:t>Image source: https://www.rallypoint.com/answers/how-do-you-deal-with-favoritism</a:t>
            </a:r>
          </a:p>
        </p:txBody>
      </p:sp>
    </p:spTree>
    <p:extLst>
      <p:ext uri="{BB962C8B-B14F-4D97-AF65-F5344CB8AC3E}">
        <p14:creationId xmlns:p14="http://schemas.microsoft.com/office/powerpoint/2010/main" val="220497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2" name="Content Placeholder 1"/>
          <p:cNvSpPr>
            <a:spLocks noGrp="1"/>
          </p:cNvSpPr>
          <p:nvPr>
            <p:ph idx="1"/>
          </p:nvPr>
        </p:nvSpPr>
        <p:spPr>
          <a:xfrm>
            <a:off x="176463" y="1433460"/>
            <a:ext cx="8967537" cy="4897765"/>
          </a:xfrm>
        </p:spPr>
        <p:txBody>
          <a:bodyPr>
            <a:normAutofit/>
          </a:bodyPr>
          <a:lstStyle/>
          <a:p>
            <a:r>
              <a:rPr lang="en-US" sz="2800" dirty="0">
                <a:solidFill>
                  <a:schemeClr val="bg1">
                    <a:lumMod val="85000"/>
                  </a:schemeClr>
                </a:solidFill>
              </a:rPr>
              <a:t>Definition of networking </a:t>
            </a:r>
            <a:r>
              <a:rPr lang="en-US" sz="2400" dirty="0">
                <a:solidFill>
                  <a:schemeClr val="bg1">
                    <a:lumMod val="85000"/>
                  </a:schemeClr>
                </a:solidFill>
              </a:rPr>
              <a:t>(WHAT)</a:t>
            </a:r>
          </a:p>
          <a:p>
            <a:r>
              <a:rPr lang="en-US" sz="2800" dirty="0"/>
              <a:t>Benefits of networking for career development  </a:t>
            </a:r>
            <a:r>
              <a:rPr lang="en-US" sz="2400" dirty="0"/>
              <a:t>(WHY)</a:t>
            </a:r>
          </a:p>
          <a:p>
            <a:r>
              <a:rPr lang="en-US" sz="2800" dirty="0">
                <a:solidFill>
                  <a:schemeClr val="bg1">
                    <a:lumMod val="85000"/>
                  </a:schemeClr>
                </a:solidFill>
              </a:rPr>
              <a:t>Identifying people to be in your network </a:t>
            </a:r>
            <a:r>
              <a:rPr lang="en-US" sz="2400" dirty="0">
                <a:solidFill>
                  <a:schemeClr val="bg1">
                    <a:lumMod val="85000"/>
                  </a:schemeClr>
                </a:solidFill>
              </a:rPr>
              <a:t>(WHO) </a:t>
            </a:r>
          </a:p>
          <a:p>
            <a:pPr lvl="1"/>
            <a:r>
              <a:rPr lang="en-US" sz="2000" dirty="0">
                <a:solidFill>
                  <a:schemeClr val="bg1">
                    <a:lumMod val="85000"/>
                  </a:schemeClr>
                </a:solidFill>
              </a:rPr>
              <a:t>Developmental networks </a:t>
            </a:r>
          </a:p>
          <a:p>
            <a:pPr lvl="1"/>
            <a:r>
              <a:rPr lang="en-US" sz="2000" dirty="0">
                <a:solidFill>
                  <a:schemeClr val="bg1">
                    <a:lumMod val="85000"/>
                  </a:schemeClr>
                </a:solidFill>
              </a:rPr>
              <a:t>Network Diversity </a:t>
            </a:r>
          </a:p>
          <a:p>
            <a:pPr lvl="1"/>
            <a:r>
              <a:rPr lang="en-US" sz="2000" dirty="0">
                <a:solidFill>
                  <a:schemeClr val="bg1">
                    <a:lumMod val="85000"/>
                  </a:schemeClr>
                </a:solidFill>
              </a:rPr>
              <a:t>Managing the Mentor Relationship</a:t>
            </a:r>
          </a:p>
          <a:p>
            <a:r>
              <a:rPr lang="en-US" sz="2800" dirty="0">
                <a:solidFill>
                  <a:schemeClr val="bg1">
                    <a:lumMod val="85000"/>
                  </a:schemeClr>
                </a:solidFill>
              </a:rPr>
              <a:t>Identifying networking opportunities </a:t>
            </a:r>
            <a:r>
              <a:rPr lang="en-US" sz="2400" dirty="0">
                <a:solidFill>
                  <a:schemeClr val="bg1">
                    <a:lumMod val="85000"/>
                  </a:schemeClr>
                </a:solidFill>
              </a:rPr>
              <a:t>(WHERE and WHEN)</a:t>
            </a:r>
            <a:endParaRPr lang="en-US" sz="2800" dirty="0">
              <a:solidFill>
                <a:schemeClr val="bg1">
                  <a:lumMod val="85000"/>
                </a:schemeClr>
              </a:solidFill>
            </a:endParaRPr>
          </a:p>
          <a:p>
            <a:r>
              <a:rPr lang="en-US" sz="2800" dirty="0">
                <a:solidFill>
                  <a:schemeClr val="bg1">
                    <a:lumMod val="85000"/>
                  </a:schemeClr>
                </a:solidFill>
              </a:rPr>
              <a:t>Networking strategies </a:t>
            </a:r>
            <a:r>
              <a:rPr lang="en-US" sz="2400" dirty="0">
                <a:solidFill>
                  <a:schemeClr val="bg1">
                    <a:lumMod val="85000"/>
                  </a:schemeClr>
                </a:solidFill>
              </a:rPr>
              <a:t>(HOW)</a:t>
            </a:r>
          </a:p>
          <a:p>
            <a:endParaRPr lang="en-US" sz="3200" dirty="0"/>
          </a:p>
          <a:p>
            <a:endParaRPr lang="en-US" sz="3200" dirty="0"/>
          </a:p>
        </p:txBody>
      </p:sp>
    </p:spTree>
    <p:extLst>
      <p:ext uri="{BB962C8B-B14F-4D97-AF65-F5344CB8AC3E}">
        <p14:creationId xmlns:p14="http://schemas.microsoft.com/office/powerpoint/2010/main" val="427628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you should network</a:t>
            </a:r>
          </a:p>
        </p:txBody>
      </p:sp>
      <p:sp>
        <p:nvSpPr>
          <p:cNvPr id="2" name="Content Placeholder 1"/>
          <p:cNvSpPr>
            <a:spLocks noGrp="1"/>
          </p:cNvSpPr>
          <p:nvPr>
            <p:ph idx="1"/>
          </p:nvPr>
        </p:nvSpPr>
        <p:spPr>
          <a:xfrm>
            <a:off x="256674" y="1164104"/>
            <a:ext cx="8649820" cy="5085973"/>
          </a:xfrm>
          <a:ln>
            <a:noFill/>
          </a:ln>
        </p:spPr>
        <p:txBody>
          <a:bodyPr>
            <a:normAutofit/>
          </a:bodyPr>
          <a:lstStyle/>
          <a:p>
            <a:pPr lvl="1"/>
            <a:endParaRPr lang="en-US" sz="2000" dirty="0"/>
          </a:p>
          <a:p>
            <a:r>
              <a:rPr lang="en-US" sz="2800" dirty="0"/>
              <a:t>Social network and careers research have emphasized the </a:t>
            </a:r>
            <a:r>
              <a:rPr lang="en-US" sz="2800" b="1" u="sng" dirty="0"/>
              <a:t>importance of engaging in networking behaviors in the attainment of valuable career outcomes </a:t>
            </a:r>
          </a:p>
          <a:p>
            <a:pPr lvl="1"/>
            <a:r>
              <a:rPr lang="en-US" dirty="0"/>
              <a:t>enhanced advancement </a:t>
            </a:r>
          </a:p>
          <a:p>
            <a:pPr lvl="1"/>
            <a:r>
              <a:rPr lang="en-US" dirty="0"/>
              <a:t>equitable compensation</a:t>
            </a:r>
          </a:p>
          <a:p>
            <a:pPr lvl="1"/>
            <a:r>
              <a:rPr lang="en-US" dirty="0"/>
              <a:t>career mobility</a:t>
            </a:r>
          </a:p>
          <a:p>
            <a:pPr lvl="1"/>
            <a:r>
              <a:rPr lang="en-US" dirty="0"/>
              <a:t>career satisfaction</a:t>
            </a:r>
          </a:p>
          <a:p>
            <a:endParaRPr lang="en-US" sz="2800" dirty="0"/>
          </a:p>
          <a:p>
            <a:endParaRPr lang="en-US" sz="2800" dirty="0"/>
          </a:p>
        </p:txBody>
      </p:sp>
      <p:pic>
        <p:nvPicPr>
          <p:cNvPr id="1026" name="Picture 2" descr="Image depicting networking">
            <a:extLst>
              <a:ext uri="{FF2B5EF4-FFF2-40B4-BE49-F238E27FC236}">
                <a16:creationId xmlns:a16="http://schemas.microsoft.com/office/drawing/2014/main" id="{8D6E01A9-2D02-47DC-ACD9-F88165170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917" y="3301341"/>
            <a:ext cx="3277475" cy="239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16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58417-5BFE-44E1-9D1C-A7C040DDAABA}"/>
              </a:ext>
            </a:extLst>
          </p:cNvPr>
          <p:cNvSpPr>
            <a:spLocks noGrp="1"/>
          </p:cNvSpPr>
          <p:nvPr>
            <p:ph type="title"/>
          </p:nvPr>
        </p:nvSpPr>
        <p:spPr/>
        <p:txBody>
          <a:bodyPr/>
          <a:lstStyle/>
          <a:p>
            <a:r>
              <a:rPr lang="en-US" dirty="0"/>
              <a:t>Why should you network</a:t>
            </a:r>
          </a:p>
        </p:txBody>
      </p:sp>
      <p:sp>
        <p:nvSpPr>
          <p:cNvPr id="2" name="Content Placeholder 1">
            <a:extLst>
              <a:ext uri="{FF2B5EF4-FFF2-40B4-BE49-F238E27FC236}">
                <a16:creationId xmlns:a16="http://schemas.microsoft.com/office/drawing/2014/main" id="{AA43C952-DB45-4832-9F18-6FE1EEC290CB}"/>
              </a:ext>
            </a:extLst>
          </p:cNvPr>
          <p:cNvSpPr>
            <a:spLocks noGrp="1"/>
          </p:cNvSpPr>
          <p:nvPr>
            <p:ph idx="1"/>
          </p:nvPr>
        </p:nvSpPr>
        <p:spPr>
          <a:xfrm>
            <a:off x="184198" y="1097370"/>
            <a:ext cx="8294687" cy="5149051"/>
          </a:xfrm>
        </p:spPr>
        <p:txBody>
          <a:bodyPr>
            <a:normAutofit lnSpcReduction="10000"/>
          </a:bodyPr>
          <a:lstStyle/>
          <a:p>
            <a:r>
              <a:rPr lang="en-US" sz="2800" dirty="0"/>
              <a:t>Science (and most other disciplines) is a human enterprise, driven by people</a:t>
            </a:r>
          </a:p>
          <a:p>
            <a:pPr lvl="1"/>
            <a:r>
              <a:rPr lang="en-US" sz="2400" dirty="0"/>
              <a:t>NIH mission: support discovery and applied science to optimize human health</a:t>
            </a:r>
          </a:p>
          <a:p>
            <a:endParaRPr lang="en-US" sz="2800" dirty="0"/>
          </a:p>
          <a:p>
            <a:r>
              <a:rPr lang="en-US" sz="2800" dirty="0"/>
              <a:t>A hallmark of innovation is </a:t>
            </a:r>
            <a:r>
              <a:rPr lang="en-US" sz="2800" i="1" dirty="0"/>
              <a:t>interdependence</a:t>
            </a:r>
          </a:p>
          <a:p>
            <a:pPr lvl="1"/>
            <a:r>
              <a:rPr lang="en-US" sz="2400" dirty="0"/>
              <a:t>Exchange of new perspectives, new information and/or access to new (unadvertised) opportunities</a:t>
            </a:r>
          </a:p>
          <a:p>
            <a:endParaRPr lang="en-US" sz="2800" dirty="0"/>
          </a:p>
          <a:p>
            <a:r>
              <a:rPr lang="en-US" sz="2800" dirty="0"/>
              <a:t>Success never occurs in isolation</a:t>
            </a:r>
          </a:p>
          <a:p>
            <a:pPr lvl="1"/>
            <a:r>
              <a:rPr lang="en-US" sz="2400" dirty="0"/>
              <a:t>Relationships matter! </a:t>
            </a:r>
          </a:p>
          <a:p>
            <a:pPr lvl="1"/>
            <a:r>
              <a:rPr lang="en-US" sz="2400" dirty="0"/>
              <a:t>A virtuous cycle of generosity</a:t>
            </a:r>
          </a:p>
          <a:p>
            <a:pPr lvl="1"/>
            <a:endParaRPr lang="en-US" sz="2000" dirty="0"/>
          </a:p>
        </p:txBody>
      </p:sp>
    </p:spTree>
    <p:extLst>
      <p:ext uri="{BB962C8B-B14F-4D97-AF65-F5344CB8AC3E}">
        <p14:creationId xmlns:p14="http://schemas.microsoft.com/office/powerpoint/2010/main" val="199553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2" name="Content Placeholder 1"/>
          <p:cNvSpPr>
            <a:spLocks noGrp="1"/>
          </p:cNvSpPr>
          <p:nvPr>
            <p:ph idx="1"/>
          </p:nvPr>
        </p:nvSpPr>
        <p:spPr>
          <a:xfrm>
            <a:off x="176463" y="1433460"/>
            <a:ext cx="8967537" cy="4897765"/>
          </a:xfrm>
        </p:spPr>
        <p:txBody>
          <a:bodyPr>
            <a:normAutofit/>
          </a:bodyPr>
          <a:lstStyle/>
          <a:p>
            <a:r>
              <a:rPr lang="en-US" sz="2800" dirty="0">
                <a:solidFill>
                  <a:schemeClr val="bg1">
                    <a:lumMod val="85000"/>
                  </a:schemeClr>
                </a:solidFill>
              </a:rPr>
              <a:t>Definition </a:t>
            </a:r>
            <a:r>
              <a:rPr lang="en-US" sz="2400" dirty="0">
                <a:solidFill>
                  <a:schemeClr val="bg1">
                    <a:lumMod val="85000"/>
                  </a:schemeClr>
                </a:solidFill>
              </a:rPr>
              <a:t>of networking (WHAT)</a:t>
            </a:r>
          </a:p>
          <a:p>
            <a:r>
              <a:rPr lang="en-US" sz="2800" dirty="0">
                <a:solidFill>
                  <a:schemeClr val="bg1">
                    <a:lumMod val="85000"/>
                  </a:schemeClr>
                </a:solidFill>
              </a:rPr>
              <a:t>Benefits of networking for career development  </a:t>
            </a:r>
            <a:r>
              <a:rPr lang="en-US" sz="2400" dirty="0">
                <a:solidFill>
                  <a:schemeClr val="bg1">
                    <a:lumMod val="85000"/>
                  </a:schemeClr>
                </a:solidFill>
              </a:rPr>
              <a:t>(WHY)</a:t>
            </a:r>
          </a:p>
          <a:p>
            <a:r>
              <a:rPr lang="en-US" sz="2800" dirty="0"/>
              <a:t>Identifying people to be in your network </a:t>
            </a:r>
            <a:r>
              <a:rPr lang="en-US" sz="2400" dirty="0"/>
              <a:t>(WHO) </a:t>
            </a:r>
          </a:p>
          <a:p>
            <a:pPr lvl="1"/>
            <a:r>
              <a:rPr lang="en-US" sz="2000" dirty="0"/>
              <a:t>Developmental networks </a:t>
            </a:r>
          </a:p>
          <a:p>
            <a:pPr lvl="1"/>
            <a:r>
              <a:rPr lang="en-US" sz="2000" dirty="0"/>
              <a:t>Network Diversity </a:t>
            </a:r>
          </a:p>
          <a:p>
            <a:pPr lvl="1"/>
            <a:r>
              <a:rPr lang="en-US" sz="2000" dirty="0"/>
              <a:t>Managing the Mentor Relationship</a:t>
            </a:r>
          </a:p>
          <a:p>
            <a:r>
              <a:rPr lang="en-US" sz="2800" dirty="0">
                <a:solidFill>
                  <a:schemeClr val="bg1">
                    <a:lumMod val="85000"/>
                  </a:schemeClr>
                </a:solidFill>
              </a:rPr>
              <a:t>Identifying networking opportunities </a:t>
            </a:r>
            <a:r>
              <a:rPr lang="en-US" sz="2400" dirty="0">
                <a:solidFill>
                  <a:schemeClr val="bg1">
                    <a:lumMod val="85000"/>
                  </a:schemeClr>
                </a:solidFill>
              </a:rPr>
              <a:t>(WHERE and WHEN)</a:t>
            </a:r>
            <a:endParaRPr lang="en-US" sz="2800" dirty="0">
              <a:solidFill>
                <a:schemeClr val="bg1">
                  <a:lumMod val="85000"/>
                </a:schemeClr>
              </a:solidFill>
            </a:endParaRPr>
          </a:p>
          <a:p>
            <a:r>
              <a:rPr lang="en-US" sz="2800" dirty="0">
                <a:solidFill>
                  <a:schemeClr val="bg1">
                    <a:lumMod val="85000"/>
                  </a:schemeClr>
                </a:solidFill>
              </a:rPr>
              <a:t>Networking strategies </a:t>
            </a:r>
            <a:r>
              <a:rPr lang="en-US" sz="2400" dirty="0">
                <a:solidFill>
                  <a:schemeClr val="bg1">
                    <a:lumMod val="85000"/>
                  </a:schemeClr>
                </a:solidFill>
              </a:rPr>
              <a:t>(HOW)</a:t>
            </a:r>
          </a:p>
          <a:p>
            <a:endParaRPr lang="en-US" sz="3200" dirty="0"/>
          </a:p>
          <a:p>
            <a:endParaRPr lang="en-US" sz="3200" dirty="0"/>
          </a:p>
        </p:txBody>
      </p:sp>
    </p:spTree>
    <p:extLst>
      <p:ext uri="{BB962C8B-B14F-4D97-AF65-F5344CB8AC3E}">
        <p14:creationId xmlns:p14="http://schemas.microsoft.com/office/powerpoint/2010/main" val="9367304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7068</TotalTime>
  <Words>4281</Words>
  <Application>Microsoft Office PowerPoint</Application>
  <PresentationFormat>On-screen Show (4:3)</PresentationFormat>
  <Paragraphs>527</Paragraphs>
  <Slides>35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Lucida Grande</vt:lpstr>
      <vt:lpstr>Times New Roman</vt:lpstr>
      <vt:lpstr>Wingdings</vt:lpstr>
      <vt:lpstr>Office Theme</vt:lpstr>
      <vt:lpstr>Developing and Optimizing your Mentoring Relationships</vt:lpstr>
      <vt:lpstr>Agenda</vt:lpstr>
      <vt:lpstr>Agenda</vt:lpstr>
      <vt:lpstr>What networking is…</vt:lpstr>
      <vt:lpstr>What networking isn’t</vt:lpstr>
      <vt:lpstr>Agenda</vt:lpstr>
      <vt:lpstr>Why you should network</vt:lpstr>
      <vt:lpstr>Why should you network</vt:lpstr>
      <vt:lpstr>Agenda</vt:lpstr>
      <vt:lpstr>Myth of the singular mentor</vt:lpstr>
      <vt:lpstr>Developmental Networks</vt:lpstr>
      <vt:lpstr>Importance of diverse networks</vt:lpstr>
      <vt:lpstr>Map your Network</vt:lpstr>
      <vt:lpstr>Network Mapping Exercises</vt:lpstr>
      <vt:lpstr>Assess Your Network</vt:lpstr>
      <vt:lpstr>Utilizing Your Network: Optimizing your mentoring relationships</vt:lpstr>
      <vt:lpstr>Utilizing Your Network: Optimizing your mentoring relationships</vt:lpstr>
      <vt:lpstr>Utilizing Your Network: Optimizing your mentoring relationships</vt:lpstr>
      <vt:lpstr>Utilizing Your Network: Optimizing your mentoring relationships</vt:lpstr>
      <vt:lpstr>Utilizing Your Network: Optimizing your mentoring relationships</vt:lpstr>
      <vt:lpstr>Agenda</vt:lpstr>
      <vt:lpstr>When and where do you network?</vt:lpstr>
      <vt:lpstr>Agenda</vt:lpstr>
      <vt:lpstr>Networking Strategies: Prepare</vt:lpstr>
      <vt:lpstr>Networking Strategies: Prepare</vt:lpstr>
      <vt:lpstr>Networking Strategies: Be Visible</vt:lpstr>
      <vt:lpstr>Networking Strategies: Contact</vt:lpstr>
      <vt:lpstr>Networking Strategies: Tips for introverts</vt:lpstr>
      <vt:lpstr>Networking Strategies: Tips for introverts, cont.</vt:lpstr>
      <vt:lpstr>Networking Strategies: Conversation Starters</vt:lpstr>
      <vt:lpstr>Networking Strategies: Follow-up </vt:lpstr>
      <vt:lpstr>Networking Strategies: Follow-up </vt:lpstr>
      <vt:lpstr>Reflection/Discussion</vt:lpstr>
      <vt:lpstr>Resources</vt:lpstr>
      <vt:lpstr>PowerPoint Presentation</vt:lpstr>
    </vt:vector>
  </TitlesOfParts>
  <Company>vsb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and Optimizing Your Mentoring Relationships</dc:title>
  <dc:creator>NIH</dc:creator>
  <cp:lastModifiedBy>Cummins, Sheri (NIH/OD) [E]</cp:lastModifiedBy>
  <cp:revision>335</cp:revision>
  <cp:lastPrinted>2012-12-19T20:38:54Z</cp:lastPrinted>
  <dcterms:created xsi:type="dcterms:W3CDTF">2010-08-11T18:34:18Z</dcterms:created>
  <dcterms:modified xsi:type="dcterms:W3CDTF">2020-10-28T20:33:57Z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