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9"/>
  </p:notesMasterIdLst>
  <p:handoutMasterIdLst>
    <p:handoutMasterId r:id="rId30"/>
  </p:handoutMasterIdLst>
  <p:sldIdLst>
    <p:sldId id="256" r:id="rId2"/>
    <p:sldId id="759" r:id="rId3"/>
    <p:sldId id="268" r:id="rId4"/>
    <p:sldId id="548" r:id="rId5"/>
    <p:sldId id="259" r:id="rId6"/>
    <p:sldId id="258" r:id="rId7"/>
    <p:sldId id="260" r:id="rId8"/>
    <p:sldId id="261" r:id="rId9"/>
    <p:sldId id="765" r:id="rId10"/>
    <p:sldId id="764" r:id="rId11"/>
    <p:sldId id="512" r:id="rId12"/>
    <p:sldId id="514" r:id="rId13"/>
    <p:sldId id="546" r:id="rId14"/>
    <p:sldId id="534" r:id="rId15"/>
    <p:sldId id="262" r:id="rId16"/>
    <p:sldId id="766" r:id="rId17"/>
    <p:sldId id="263" r:id="rId18"/>
    <p:sldId id="264" r:id="rId19"/>
    <p:sldId id="265" r:id="rId20"/>
    <p:sldId id="767" r:id="rId21"/>
    <p:sldId id="770" r:id="rId22"/>
    <p:sldId id="758" r:id="rId23"/>
    <p:sldId id="547" r:id="rId24"/>
    <p:sldId id="761" r:id="rId25"/>
    <p:sldId id="760" r:id="rId26"/>
    <p:sldId id="762" r:id="rId27"/>
    <p:sldId id="266" r:id="rId28"/>
  </p:sldIdLst>
  <p:sldSz cx="12192000" cy="6858000"/>
  <p:notesSz cx="6934200" cy="92344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32" autoAdjust="0"/>
  </p:normalViewPr>
  <p:slideViewPr>
    <p:cSldViewPr>
      <p:cViewPr varScale="1">
        <p:scale>
          <a:sx n="49" d="100"/>
          <a:sy n="49" d="100"/>
        </p:scale>
        <p:origin x="91" y="605"/>
      </p:cViewPr>
      <p:guideLst>
        <p:guide orient="horz" pos="2160"/>
        <p:guide pos="3840"/>
      </p:guideLst>
    </p:cSldViewPr>
  </p:slideViewPr>
  <p:outlineViewPr>
    <p:cViewPr>
      <p:scale>
        <a:sx n="33" d="100"/>
        <a:sy n="33" d="100"/>
      </p:scale>
      <p:origin x="0" y="-3724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8D3F7-2286-4896-974B-F7D15A3B7943}" type="doc">
      <dgm:prSet loTypeId="urn:microsoft.com/office/officeart/2005/8/layout/pyramid1" loCatId="pyramid" qsTypeId="urn:microsoft.com/office/officeart/2005/8/quickstyle/simple1" qsCatId="simple" csTypeId="urn:microsoft.com/office/officeart/2005/8/colors/accent1_2" csCatId="accent1" phldr="1"/>
      <dgm:spPr/>
    </dgm:pt>
    <dgm:pt modelId="{38C7BD3C-9FF0-448E-9F68-3A88D783785D}">
      <dgm:prSet phldrT="[Text]" custT="1"/>
      <dgm:spPr>
        <a:solidFill>
          <a:schemeClr val="tx2">
            <a:lumMod val="20000"/>
            <a:lumOff val="80000"/>
          </a:schemeClr>
        </a:solidFill>
      </dgm:spPr>
      <dgm:t>
        <a:bodyPr/>
        <a:lstStyle/>
        <a:p>
          <a:pPr algn="ctr"/>
          <a:r>
            <a:rPr lang="en-US" sz="3600" b="1" dirty="0">
              <a:solidFill>
                <a:srgbClr val="00B050"/>
              </a:solidFill>
            </a:rPr>
            <a:t>Accelerated scientific inquiry</a:t>
          </a:r>
        </a:p>
      </dgm:t>
      <dgm:extLst>
        <a:ext uri="{E40237B7-FDA0-4F09-8148-C483321AD2D9}">
          <dgm14:cNvPr xmlns:dgm14="http://schemas.microsoft.com/office/drawing/2010/diagram" id="0" name="" descr="Pyramid shape in 3 parts:&#10;Bottom: Data and research resources&#10;Middle: Sharing and dissemination&#10;Top: Accelerated scientific inquiry"/>
        </a:ext>
      </dgm:extLst>
    </dgm:pt>
    <dgm:pt modelId="{AF8B71AC-7168-42D7-BAE6-837A5740CF06}" type="parTrans" cxnId="{FA947946-A600-4E13-9635-D6B3399B56A7}">
      <dgm:prSet/>
      <dgm:spPr/>
      <dgm:t>
        <a:bodyPr/>
        <a:lstStyle/>
        <a:p>
          <a:endParaRPr lang="en-US"/>
        </a:p>
      </dgm:t>
    </dgm:pt>
    <dgm:pt modelId="{75855141-F33E-404E-BA58-39D1B4802517}" type="sibTrans" cxnId="{FA947946-A600-4E13-9635-D6B3399B56A7}">
      <dgm:prSet/>
      <dgm:spPr/>
      <dgm:t>
        <a:bodyPr/>
        <a:lstStyle/>
        <a:p>
          <a:endParaRPr lang="en-US"/>
        </a:p>
      </dgm:t>
    </dgm:pt>
    <dgm:pt modelId="{537943CD-2ECD-49C4-B219-C26455F4783B}">
      <dgm:prSet phldrT="[Text]"/>
      <dgm:spPr>
        <a:solidFill>
          <a:schemeClr val="tx2">
            <a:lumMod val="40000"/>
            <a:lumOff val="60000"/>
          </a:schemeClr>
        </a:solidFill>
      </dgm:spPr>
      <dgm:t>
        <a:bodyPr/>
        <a:lstStyle/>
        <a:p>
          <a:r>
            <a:rPr lang="en-US" dirty="0"/>
            <a:t>Sharing and dissemination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6B3D315-C3E5-4F00-B8EE-0A90F7209E1E}" type="parTrans" cxnId="{6C8C54DD-9FB1-42AE-A879-D1147444444C}">
      <dgm:prSet/>
      <dgm:spPr/>
      <dgm:t>
        <a:bodyPr/>
        <a:lstStyle/>
        <a:p>
          <a:endParaRPr lang="en-US"/>
        </a:p>
      </dgm:t>
    </dgm:pt>
    <dgm:pt modelId="{0C868B35-58A7-479D-995F-2F93BE73AF29}" type="sibTrans" cxnId="{6C8C54DD-9FB1-42AE-A879-D1147444444C}">
      <dgm:prSet/>
      <dgm:spPr/>
      <dgm:t>
        <a:bodyPr/>
        <a:lstStyle/>
        <a:p>
          <a:endParaRPr lang="en-US"/>
        </a:p>
      </dgm:t>
    </dgm:pt>
    <dgm:pt modelId="{A6115206-CA93-4518-AE1E-8402FF995B95}">
      <dgm:prSet phldrT="[Text]"/>
      <dgm:spPr/>
      <dgm:t>
        <a:bodyPr/>
        <a:lstStyle/>
        <a:p>
          <a:r>
            <a:rPr lang="en-US" dirty="0"/>
            <a:t>Data and research resources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91A29AF-746B-4332-8D3B-BCEC9F2BDE42}" type="parTrans" cxnId="{A4BDE275-3D02-4C85-B472-0018A427DEF4}">
      <dgm:prSet/>
      <dgm:spPr/>
      <dgm:t>
        <a:bodyPr/>
        <a:lstStyle/>
        <a:p>
          <a:endParaRPr lang="en-US"/>
        </a:p>
      </dgm:t>
    </dgm:pt>
    <dgm:pt modelId="{DCB40EDC-F25E-4F4F-8F62-CF74416AD9C0}" type="sibTrans" cxnId="{A4BDE275-3D02-4C85-B472-0018A427DEF4}">
      <dgm:prSet/>
      <dgm:spPr/>
      <dgm:t>
        <a:bodyPr/>
        <a:lstStyle/>
        <a:p>
          <a:endParaRPr lang="en-US"/>
        </a:p>
      </dgm:t>
    </dgm:pt>
    <dgm:pt modelId="{2C473DB4-8F10-4070-9636-BDC7B5E05172}" type="pres">
      <dgm:prSet presAssocID="{0248D3F7-2286-4896-974B-F7D15A3B7943}" presName="Name0" presStyleCnt="0">
        <dgm:presLayoutVars>
          <dgm:dir/>
          <dgm:animLvl val="lvl"/>
          <dgm:resizeHandles val="exact"/>
        </dgm:presLayoutVars>
      </dgm:prSet>
      <dgm:spPr/>
    </dgm:pt>
    <dgm:pt modelId="{A8CD8565-71E7-4DC2-9BD4-147A6C37A06C}" type="pres">
      <dgm:prSet presAssocID="{38C7BD3C-9FF0-448E-9F68-3A88D783785D}" presName="Name8" presStyleCnt="0"/>
      <dgm:spPr/>
    </dgm:pt>
    <dgm:pt modelId="{54167895-4820-4A2C-93E8-67ECF6FD178F}" type="pres">
      <dgm:prSet presAssocID="{38C7BD3C-9FF0-448E-9F68-3A88D783785D}" presName="level" presStyleLbl="node1" presStyleIdx="0" presStyleCnt="3" custScaleY="137530" custLinFactNeighborY="-1145">
        <dgm:presLayoutVars>
          <dgm:chMax val="1"/>
          <dgm:bulletEnabled val="1"/>
        </dgm:presLayoutVars>
      </dgm:prSet>
      <dgm:spPr/>
    </dgm:pt>
    <dgm:pt modelId="{6130848E-F45D-4D09-B99B-83CC0B75A8FA}" type="pres">
      <dgm:prSet presAssocID="{38C7BD3C-9FF0-448E-9F68-3A88D783785D}" presName="levelTx" presStyleLbl="revTx" presStyleIdx="0" presStyleCnt="0">
        <dgm:presLayoutVars>
          <dgm:chMax val="1"/>
          <dgm:bulletEnabled val="1"/>
        </dgm:presLayoutVars>
      </dgm:prSet>
      <dgm:spPr/>
    </dgm:pt>
    <dgm:pt modelId="{465F6E64-D32B-4819-8159-6FC6B9E7EA39}" type="pres">
      <dgm:prSet presAssocID="{537943CD-2ECD-49C4-B219-C26455F4783B}" presName="Name8" presStyleCnt="0"/>
      <dgm:spPr/>
    </dgm:pt>
    <dgm:pt modelId="{9F068404-3630-45A0-B5E3-9DCD2E57739F}" type="pres">
      <dgm:prSet presAssocID="{537943CD-2ECD-49C4-B219-C26455F4783B}" presName="level" presStyleLbl="node1" presStyleIdx="1" presStyleCnt="3">
        <dgm:presLayoutVars>
          <dgm:chMax val="1"/>
          <dgm:bulletEnabled val="1"/>
        </dgm:presLayoutVars>
      </dgm:prSet>
      <dgm:spPr/>
    </dgm:pt>
    <dgm:pt modelId="{5D4141A0-8CEB-40C8-94AF-FE102FEB5511}" type="pres">
      <dgm:prSet presAssocID="{537943CD-2ECD-49C4-B219-C26455F4783B}" presName="levelTx" presStyleLbl="revTx" presStyleIdx="0" presStyleCnt="0">
        <dgm:presLayoutVars>
          <dgm:chMax val="1"/>
          <dgm:bulletEnabled val="1"/>
        </dgm:presLayoutVars>
      </dgm:prSet>
      <dgm:spPr/>
    </dgm:pt>
    <dgm:pt modelId="{F6ECA3C2-430A-41EE-B4AD-07A03774AB55}" type="pres">
      <dgm:prSet presAssocID="{A6115206-CA93-4518-AE1E-8402FF995B95}" presName="Name8" presStyleCnt="0"/>
      <dgm:spPr/>
    </dgm:pt>
    <dgm:pt modelId="{A59F8C16-DB64-473A-908F-29DC2C4EB5FC}" type="pres">
      <dgm:prSet presAssocID="{A6115206-CA93-4518-AE1E-8402FF995B95}" presName="level" presStyleLbl="node1" presStyleIdx="2" presStyleCnt="3" custLinFactNeighborX="-8333" custLinFactNeighborY="1144">
        <dgm:presLayoutVars>
          <dgm:chMax val="1"/>
          <dgm:bulletEnabled val="1"/>
        </dgm:presLayoutVars>
      </dgm:prSet>
      <dgm:spPr/>
    </dgm:pt>
    <dgm:pt modelId="{89794307-D87C-4EF9-AE8E-D1B89954E908}" type="pres">
      <dgm:prSet presAssocID="{A6115206-CA93-4518-AE1E-8402FF995B95}" presName="levelTx" presStyleLbl="revTx" presStyleIdx="0" presStyleCnt="0">
        <dgm:presLayoutVars>
          <dgm:chMax val="1"/>
          <dgm:bulletEnabled val="1"/>
        </dgm:presLayoutVars>
      </dgm:prSet>
      <dgm:spPr/>
    </dgm:pt>
  </dgm:ptLst>
  <dgm:cxnLst>
    <dgm:cxn modelId="{88CCA222-FB06-4FB6-9F1E-CC23354BB9E2}" type="presOf" srcId="{38C7BD3C-9FF0-448E-9F68-3A88D783785D}" destId="{6130848E-F45D-4D09-B99B-83CC0B75A8FA}" srcOrd="1" destOrd="0" presId="urn:microsoft.com/office/officeart/2005/8/layout/pyramid1"/>
    <dgm:cxn modelId="{7DFCE643-F65A-4C5E-B7EB-6B0C7CB66265}" type="presOf" srcId="{A6115206-CA93-4518-AE1E-8402FF995B95}" destId="{89794307-D87C-4EF9-AE8E-D1B89954E908}" srcOrd="1" destOrd="0" presId="urn:microsoft.com/office/officeart/2005/8/layout/pyramid1"/>
    <dgm:cxn modelId="{FA947946-A600-4E13-9635-D6B3399B56A7}" srcId="{0248D3F7-2286-4896-974B-F7D15A3B7943}" destId="{38C7BD3C-9FF0-448E-9F68-3A88D783785D}" srcOrd="0" destOrd="0" parTransId="{AF8B71AC-7168-42D7-BAE6-837A5740CF06}" sibTransId="{75855141-F33E-404E-BA58-39D1B4802517}"/>
    <dgm:cxn modelId="{A4BDE275-3D02-4C85-B472-0018A427DEF4}" srcId="{0248D3F7-2286-4896-974B-F7D15A3B7943}" destId="{A6115206-CA93-4518-AE1E-8402FF995B95}" srcOrd="2" destOrd="0" parTransId="{491A29AF-746B-4332-8D3B-BCEC9F2BDE42}" sibTransId="{DCB40EDC-F25E-4F4F-8F62-CF74416AD9C0}"/>
    <dgm:cxn modelId="{24525F8E-53CB-45D4-BE1E-01F7E417D1A0}" type="presOf" srcId="{0248D3F7-2286-4896-974B-F7D15A3B7943}" destId="{2C473DB4-8F10-4070-9636-BDC7B5E05172}" srcOrd="0" destOrd="0" presId="urn:microsoft.com/office/officeart/2005/8/layout/pyramid1"/>
    <dgm:cxn modelId="{2B6184A7-097D-4373-A7CD-C441B6688E0F}" type="presOf" srcId="{A6115206-CA93-4518-AE1E-8402FF995B95}" destId="{A59F8C16-DB64-473A-908F-29DC2C4EB5FC}" srcOrd="0" destOrd="0" presId="urn:microsoft.com/office/officeart/2005/8/layout/pyramid1"/>
    <dgm:cxn modelId="{850295C3-9016-456D-8737-17602351464E}" type="presOf" srcId="{38C7BD3C-9FF0-448E-9F68-3A88D783785D}" destId="{54167895-4820-4A2C-93E8-67ECF6FD178F}" srcOrd="0" destOrd="0" presId="urn:microsoft.com/office/officeart/2005/8/layout/pyramid1"/>
    <dgm:cxn modelId="{DA6A9FC7-007E-496F-82F2-C76416F73FE4}" type="presOf" srcId="{537943CD-2ECD-49C4-B219-C26455F4783B}" destId="{5D4141A0-8CEB-40C8-94AF-FE102FEB5511}" srcOrd="1" destOrd="0" presId="urn:microsoft.com/office/officeart/2005/8/layout/pyramid1"/>
    <dgm:cxn modelId="{6C8C54DD-9FB1-42AE-A879-D1147444444C}" srcId="{0248D3F7-2286-4896-974B-F7D15A3B7943}" destId="{537943CD-2ECD-49C4-B219-C26455F4783B}" srcOrd="1" destOrd="0" parTransId="{66B3D315-C3E5-4F00-B8EE-0A90F7209E1E}" sibTransId="{0C868B35-58A7-479D-995F-2F93BE73AF29}"/>
    <dgm:cxn modelId="{5B770EF4-7E96-4DB5-BFF0-087FE0234A64}" type="presOf" srcId="{537943CD-2ECD-49C4-B219-C26455F4783B}" destId="{9F068404-3630-45A0-B5E3-9DCD2E57739F}" srcOrd="0" destOrd="0" presId="urn:microsoft.com/office/officeart/2005/8/layout/pyramid1"/>
    <dgm:cxn modelId="{DB3082A3-2272-4D38-BF4B-AF3522016BF7}" type="presParOf" srcId="{2C473DB4-8F10-4070-9636-BDC7B5E05172}" destId="{A8CD8565-71E7-4DC2-9BD4-147A6C37A06C}" srcOrd="0" destOrd="0" presId="urn:microsoft.com/office/officeart/2005/8/layout/pyramid1"/>
    <dgm:cxn modelId="{4289BA4A-5714-4EF5-8056-5CEF21CB0398}" type="presParOf" srcId="{A8CD8565-71E7-4DC2-9BD4-147A6C37A06C}" destId="{54167895-4820-4A2C-93E8-67ECF6FD178F}" srcOrd="0" destOrd="0" presId="urn:microsoft.com/office/officeart/2005/8/layout/pyramid1"/>
    <dgm:cxn modelId="{BE9C8BAB-9277-4FC2-9367-92E99B129BE8}" type="presParOf" srcId="{A8CD8565-71E7-4DC2-9BD4-147A6C37A06C}" destId="{6130848E-F45D-4D09-B99B-83CC0B75A8FA}" srcOrd="1" destOrd="0" presId="urn:microsoft.com/office/officeart/2005/8/layout/pyramid1"/>
    <dgm:cxn modelId="{8923AEE0-CCD1-42B7-B06B-89A0281109C5}" type="presParOf" srcId="{2C473DB4-8F10-4070-9636-BDC7B5E05172}" destId="{465F6E64-D32B-4819-8159-6FC6B9E7EA39}" srcOrd="1" destOrd="0" presId="urn:microsoft.com/office/officeart/2005/8/layout/pyramid1"/>
    <dgm:cxn modelId="{5EBFE9E2-F7D3-4827-98CB-5A982422DFA8}" type="presParOf" srcId="{465F6E64-D32B-4819-8159-6FC6B9E7EA39}" destId="{9F068404-3630-45A0-B5E3-9DCD2E57739F}" srcOrd="0" destOrd="0" presId="urn:microsoft.com/office/officeart/2005/8/layout/pyramid1"/>
    <dgm:cxn modelId="{61202B74-6A4D-436B-8ED3-DBEA9B698056}" type="presParOf" srcId="{465F6E64-D32B-4819-8159-6FC6B9E7EA39}" destId="{5D4141A0-8CEB-40C8-94AF-FE102FEB5511}" srcOrd="1" destOrd="0" presId="urn:microsoft.com/office/officeart/2005/8/layout/pyramid1"/>
    <dgm:cxn modelId="{3BEAFA9B-D10A-45F5-843A-F3BCDF8C9D7C}" type="presParOf" srcId="{2C473DB4-8F10-4070-9636-BDC7B5E05172}" destId="{F6ECA3C2-430A-41EE-B4AD-07A03774AB55}" srcOrd="2" destOrd="0" presId="urn:microsoft.com/office/officeart/2005/8/layout/pyramid1"/>
    <dgm:cxn modelId="{97CEC1F4-22AF-4049-8A4B-EE50FD431224}" type="presParOf" srcId="{F6ECA3C2-430A-41EE-B4AD-07A03774AB55}" destId="{A59F8C16-DB64-473A-908F-29DC2C4EB5FC}" srcOrd="0" destOrd="0" presId="urn:microsoft.com/office/officeart/2005/8/layout/pyramid1"/>
    <dgm:cxn modelId="{60CB7322-CE69-4BB7-ADA4-004B9BCAB584}" type="presParOf" srcId="{F6ECA3C2-430A-41EE-B4AD-07A03774AB55}" destId="{89794307-D87C-4EF9-AE8E-D1B89954E90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C4289-CF5C-44BA-BCA1-17A5875A5D1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ABDD3D2-B29D-4F05-885F-1CCBC5C5DF2B}">
      <dgm:prSet custT="1"/>
      <dgm:spPr/>
      <dgm:t>
        <a:bodyPr/>
        <a:lstStyle/>
        <a:p>
          <a:r>
            <a:rPr lang="en-US" sz="2800" dirty="0"/>
            <a:t>“Sharing Biomedical Research Resources: Principles and Guidelines for Recipients of NIH Research Grants &amp; Contracts” (1999)</a:t>
          </a:r>
        </a:p>
      </dgm:t>
    </dgm:pt>
    <dgm:pt modelId="{F50665D9-88CD-4FF2-84E9-7C3D481F7AAA}" type="parTrans" cxnId="{58C6CD30-ECD7-45A3-A718-F5B96D373384}">
      <dgm:prSet/>
      <dgm:spPr/>
      <dgm:t>
        <a:bodyPr/>
        <a:lstStyle/>
        <a:p>
          <a:endParaRPr lang="en-US"/>
        </a:p>
      </dgm:t>
    </dgm:pt>
    <dgm:pt modelId="{9797A445-E990-4CEC-BB59-795738F69682}" type="sibTrans" cxnId="{58C6CD30-ECD7-45A3-A718-F5B96D373384}">
      <dgm:prSet/>
      <dgm:spPr/>
      <dgm:t>
        <a:bodyPr/>
        <a:lstStyle/>
        <a:p>
          <a:endParaRPr lang="en-US"/>
        </a:p>
      </dgm:t>
    </dgm:pt>
    <dgm:pt modelId="{B787F8BB-6CF1-4F43-BA2E-9AB3C3FDC18C}">
      <dgm:prSet custT="1"/>
      <dgm:spPr/>
      <dgm:t>
        <a:bodyPr/>
        <a:lstStyle/>
        <a:p>
          <a:r>
            <a:rPr lang="en-US" sz="2500" b="1" dirty="0"/>
            <a:t>Principles</a:t>
          </a:r>
        </a:p>
      </dgm:t>
    </dgm:pt>
    <dgm:pt modelId="{64FFFD05-CCF3-4A4B-B159-839F798EDD0E}" type="parTrans" cxnId="{1D462F45-543F-4163-B9E9-0312E243A7D6}">
      <dgm:prSet/>
      <dgm:spPr/>
      <dgm:t>
        <a:bodyPr/>
        <a:lstStyle/>
        <a:p>
          <a:endParaRPr lang="en-US"/>
        </a:p>
      </dgm:t>
    </dgm:pt>
    <dgm:pt modelId="{036E3124-0049-48E2-9167-01DA3FE5622D}" type="sibTrans" cxnId="{1D462F45-543F-4163-B9E9-0312E243A7D6}">
      <dgm:prSet/>
      <dgm:spPr/>
      <dgm:t>
        <a:bodyPr/>
        <a:lstStyle/>
        <a:p>
          <a:endParaRPr lang="en-US"/>
        </a:p>
      </dgm:t>
    </dgm:pt>
    <dgm:pt modelId="{DF229C67-3863-43B6-9831-DD1EAAB4632E}">
      <dgm:prSet custT="1"/>
      <dgm:spPr/>
      <dgm:t>
        <a:bodyPr/>
        <a:lstStyle/>
        <a:p>
          <a:r>
            <a:rPr lang="en-US" sz="2500" dirty="0"/>
            <a:t>Ensure Academic Freedom and Publication</a:t>
          </a:r>
        </a:p>
      </dgm:t>
    </dgm:pt>
    <dgm:pt modelId="{A193925A-76B7-4DA4-B197-41ADAB81391C}" type="parTrans" cxnId="{82E2E7DC-FA18-4E13-9E4D-BDC5978673A8}">
      <dgm:prSet/>
      <dgm:spPr/>
      <dgm:t>
        <a:bodyPr/>
        <a:lstStyle/>
        <a:p>
          <a:endParaRPr lang="en-US"/>
        </a:p>
      </dgm:t>
    </dgm:pt>
    <dgm:pt modelId="{52A4AFD0-935C-4475-B7B2-9BA2CC59EA0F}" type="sibTrans" cxnId="{82E2E7DC-FA18-4E13-9E4D-BDC5978673A8}">
      <dgm:prSet/>
      <dgm:spPr/>
      <dgm:t>
        <a:bodyPr/>
        <a:lstStyle/>
        <a:p>
          <a:endParaRPr lang="en-US"/>
        </a:p>
      </dgm:t>
    </dgm:pt>
    <dgm:pt modelId="{21737DD9-7124-42D1-BE55-3273FD1ED354}">
      <dgm:prSet custT="1"/>
      <dgm:spPr/>
      <dgm:t>
        <a:bodyPr/>
        <a:lstStyle/>
        <a:p>
          <a:r>
            <a:rPr lang="en-US" sz="2500" dirty="0"/>
            <a:t>Ensure Appropriate Implementation of the Bayh-Dole Act</a:t>
          </a:r>
        </a:p>
      </dgm:t>
    </dgm:pt>
    <dgm:pt modelId="{8E8BD12B-D279-4DBC-BD77-4BC21201C95D}" type="parTrans" cxnId="{28EB3D37-CD9E-4129-B28B-D83B2E5CE5ED}">
      <dgm:prSet/>
      <dgm:spPr/>
      <dgm:t>
        <a:bodyPr/>
        <a:lstStyle/>
        <a:p>
          <a:endParaRPr lang="en-US"/>
        </a:p>
      </dgm:t>
    </dgm:pt>
    <dgm:pt modelId="{EF25CB24-515E-4DAF-BD25-74281FAA8153}" type="sibTrans" cxnId="{28EB3D37-CD9E-4129-B28B-D83B2E5CE5ED}">
      <dgm:prSet/>
      <dgm:spPr/>
      <dgm:t>
        <a:bodyPr/>
        <a:lstStyle/>
        <a:p>
          <a:endParaRPr lang="en-US"/>
        </a:p>
      </dgm:t>
    </dgm:pt>
    <dgm:pt modelId="{673875D3-AFE8-4B28-B083-64D23365831F}">
      <dgm:prSet custT="1"/>
      <dgm:spPr/>
      <dgm:t>
        <a:bodyPr/>
        <a:lstStyle/>
        <a:p>
          <a:r>
            <a:rPr lang="en-US" sz="2500" dirty="0"/>
            <a:t>Minimize Administrative Impediments to Academic Research</a:t>
          </a:r>
        </a:p>
      </dgm:t>
    </dgm:pt>
    <dgm:pt modelId="{6AF4E9F0-D34F-4001-AE0E-846BB9BDBB3C}" type="parTrans" cxnId="{D9A1B720-B89F-435B-8413-B1CAED12A9D8}">
      <dgm:prSet/>
      <dgm:spPr/>
      <dgm:t>
        <a:bodyPr/>
        <a:lstStyle/>
        <a:p>
          <a:endParaRPr lang="en-US"/>
        </a:p>
      </dgm:t>
    </dgm:pt>
    <dgm:pt modelId="{C12C55EE-FFD9-4B83-B873-E165DEC0560F}" type="sibTrans" cxnId="{D9A1B720-B89F-435B-8413-B1CAED12A9D8}">
      <dgm:prSet/>
      <dgm:spPr/>
      <dgm:t>
        <a:bodyPr/>
        <a:lstStyle/>
        <a:p>
          <a:endParaRPr lang="en-US"/>
        </a:p>
      </dgm:t>
    </dgm:pt>
    <dgm:pt modelId="{C0E1D756-02EE-4A88-AEC8-E7DB6BBB92F0}">
      <dgm:prSet custT="1"/>
      <dgm:spPr/>
      <dgm:t>
        <a:bodyPr/>
        <a:lstStyle/>
        <a:p>
          <a:r>
            <a:rPr lang="en-US" sz="2500" dirty="0"/>
            <a:t>Ensure Dissemination of Research Resources Developed With NIH Funds</a:t>
          </a:r>
        </a:p>
      </dgm:t>
    </dgm:pt>
    <dgm:pt modelId="{70B676F4-7A1E-4281-88EB-9D3CA06B1F71}" type="parTrans" cxnId="{8337CEAA-D8FE-4915-836C-D08AB41B4AE0}">
      <dgm:prSet/>
      <dgm:spPr/>
      <dgm:t>
        <a:bodyPr/>
        <a:lstStyle/>
        <a:p>
          <a:endParaRPr lang="en-US"/>
        </a:p>
      </dgm:t>
    </dgm:pt>
    <dgm:pt modelId="{074712F5-CEE5-4387-85A4-174BDC6E5A7C}" type="sibTrans" cxnId="{8337CEAA-D8FE-4915-836C-D08AB41B4AE0}">
      <dgm:prSet/>
      <dgm:spPr/>
      <dgm:t>
        <a:bodyPr/>
        <a:lstStyle/>
        <a:p>
          <a:endParaRPr lang="en-US"/>
        </a:p>
      </dgm:t>
    </dgm:pt>
    <dgm:pt modelId="{1B631B11-2839-4C15-BEC9-9B4D8FB3FC2E}">
      <dgm:prSet custT="1"/>
      <dgm:spPr/>
      <dgm:t>
        <a:bodyPr/>
        <a:lstStyle/>
        <a:p>
          <a:r>
            <a:rPr lang="en-US" sz="2500" b="1" dirty="0"/>
            <a:t>Guidelines</a:t>
          </a:r>
        </a:p>
      </dgm:t>
    </dgm:pt>
    <dgm:pt modelId="{CC1654B9-C279-4F2C-91F0-34FCFF9EF380}" type="parTrans" cxnId="{DB670496-4159-482B-87FC-35B0CDECD2DD}">
      <dgm:prSet/>
      <dgm:spPr/>
      <dgm:t>
        <a:bodyPr/>
        <a:lstStyle/>
        <a:p>
          <a:endParaRPr lang="en-US"/>
        </a:p>
      </dgm:t>
    </dgm:pt>
    <dgm:pt modelId="{ACA9D442-2C0A-400F-B3C9-1C4F094819AB}" type="sibTrans" cxnId="{DB670496-4159-482B-87FC-35B0CDECD2DD}">
      <dgm:prSet/>
      <dgm:spPr/>
      <dgm:t>
        <a:bodyPr/>
        <a:lstStyle/>
        <a:p>
          <a:endParaRPr lang="en-US"/>
        </a:p>
      </dgm:t>
    </dgm:pt>
    <dgm:pt modelId="{86787077-FFD1-45AE-9190-B7C080377840}">
      <dgm:prSet custT="1"/>
      <dgm:spPr/>
      <dgm:t>
        <a:bodyPr/>
        <a:lstStyle/>
        <a:p>
          <a:r>
            <a:rPr lang="en-US" sz="2500" dirty="0"/>
            <a:t>Appendix: Guidelines for Disseminating Research Resources Arising Out of NIH-Funded Research</a:t>
          </a:r>
        </a:p>
      </dgm:t>
    </dgm:pt>
    <dgm:pt modelId="{AB755556-B56B-4CC9-9DED-FD3C5C707856}" type="parTrans" cxnId="{1845F43B-BB51-4B45-9127-152706D52D45}">
      <dgm:prSet/>
      <dgm:spPr/>
      <dgm:t>
        <a:bodyPr/>
        <a:lstStyle/>
        <a:p>
          <a:endParaRPr lang="en-US"/>
        </a:p>
      </dgm:t>
    </dgm:pt>
    <dgm:pt modelId="{7CB44299-B2D1-42AE-A604-04FBE71D870B}" type="sibTrans" cxnId="{1845F43B-BB51-4B45-9127-152706D52D45}">
      <dgm:prSet/>
      <dgm:spPr/>
      <dgm:t>
        <a:bodyPr/>
        <a:lstStyle/>
        <a:p>
          <a:endParaRPr lang="en-US"/>
        </a:p>
      </dgm:t>
    </dgm:pt>
    <dgm:pt modelId="{36DA1466-641E-440A-AE55-C92763B788F9}" type="pres">
      <dgm:prSet presAssocID="{CEBC4289-CF5C-44BA-BCA1-17A5875A5D17}" presName="linear" presStyleCnt="0">
        <dgm:presLayoutVars>
          <dgm:animLvl val="lvl"/>
          <dgm:resizeHandles val="exact"/>
        </dgm:presLayoutVars>
      </dgm:prSet>
      <dgm:spPr/>
    </dgm:pt>
    <dgm:pt modelId="{4983F272-4A1A-489D-BCFA-3E0EA586A799}" type="pres">
      <dgm:prSet presAssocID="{6ABDD3D2-B29D-4F05-885F-1CCBC5C5DF2B}" presName="parentText" presStyleLbl="node1" presStyleIdx="0" presStyleCnt="1">
        <dgm:presLayoutVars>
          <dgm:chMax val="0"/>
          <dgm:bulletEnabled val="1"/>
        </dgm:presLayoutVars>
      </dgm:prSet>
      <dgm:spPr/>
    </dgm:pt>
    <dgm:pt modelId="{1C74DA09-79CF-4EED-B51D-FA5BD6D52C53}" type="pres">
      <dgm:prSet presAssocID="{6ABDD3D2-B29D-4F05-885F-1CCBC5C5DF2B}" presName="childText" presStyleLbl="revTx" presStyleIdx="0" presStyleCnt="1">
        <dgm:presLayoutVars>
          <dgm:bulletEnabled val="1"/>
        </dgm:presLayoutVars>
      </dgm:prSet>
      <dgm:spPr/>
    </dgm:pt>
  </dgm:ptLst>
  <dgm:cxnLst>
    <dgm:cxn modelId="{A149DB15-A934-4E56-B2B2-CC1373BD9D4A}" type="presOf" srcId="{6ABDD3D2-B29D-4F05-885F-1CCBC5C5DF2B}" destId="{4983F272-4A1A-489D-BCFA-3E0EA586A799}" srcOrd="0" destOrd="0" presId="urn:microsoft.com/office/officeart/2005/8/layout/vList2"/>
    <dgm:cxn modelId="{D9A1B720-B89F-435B-8413-B1CAED12A9D8}" srcId="{B787F8BB-6CF1-4F43-BA2E-9AB3C3FDC18C}" destId="{673875D3-AFE8-4B28-B083-64D23365831F}" srcOrd="2" destOrd="0" parTransId="{6AF4E9F0-D34F-4001-AE0E-846BB9BDBB3C}" sibTransId="{C12C55EE-FFD9-4B83-B873-E165DEC0560F}"/>
    <dgm:cxn modelId="{BECF8B25-779E-4B2A-BF92-1C9B98E44F5E}" type="presOf" srcId="{B787F8BB-6CF1-4F43-BA2E-9AB3C3FDC18C}" destId="{1C74DA09-79CF-4EED-B51D-FA5BD6D52C53}" srcOrd="0" destOrd="0" presId="urn:microsoft.com/office/officeart/2005/8/layout/vList2"/>
    <dgm:cxn modelId="{58C6CD30-ECD7-45A3-A718-F5B96D373384}" srcId="{CEBC4289-CF5C-44BA-BCA1-17A5875A5D17}" destId="{6ABDD3D2-B29D-4F05-885F-1CCBC5C5DF2B}" srcOrd="0" destOrd="0" parTransId="{F50665D9-88CD-4FF2-84E9-7C3D481F7AAA}" sibTransId="{9797A445-E990-4CEC-BB59-795738F69682}"/>
    <dgm:cxn modelId="{28EB3D37-CD9E-4129-B28B-D83B2E5CE5ED}" srcId="{B787F8BB-6CF1-4F43-BA2E-9AB3C3FDC18C}" destId="{21737DD9-7124-42D1-BE55-3273FD1ED354}" srcOrd="1" destOrd="0" parTransId="{8E8BD12B-D279-4DBC-BD77-4BC21201C95D}" sibTransId="{EF25CB24-515E-4DAF-BD25-74281FAA8153}"/>
    <dgm:cxn modelId="{1845F43B-BB51-4B45-9127-152706D52D45}" srcId="{1B631B11-2839-4C15-BEC9-9B4D8FB3FC2E}" destId="{86787077-FFD1-45AE-9190-B7C080377840}" srcOrd="0" destOrd="0" parTransId="{AB755556-B56B-4CC9-9DED-FD3C5C707856}" sibTransId="{7CB44299-B2D1-42AE-A604-04FBE71D870B}"/>
    <dgm:cxn modelId="{12E15C42-2A0B-4B59-B94E-43BF0B481B34}" type="presOf" srcId="{21737DD9-7124-42D1-BE55-3273FD1ED354}" destId="{1C74DA09-79CF-4EED-B51D-FA5BD6D52C53}" srcOrd="0" destOrd="2" presId="urn:microsoft.com/office/officeart/2005/8/layout/vList2"/>
    <dgm:cxn modelId="{1D462F45-543F-4163-B9E9-0312E243A7D6}" srcId="{6ABDD3D2-B29D-4F05-885F-1CCBC5C5DF2B}" destId="{B787F8BB-6CF1-4F43-BA2E-9AB3C3FDC18C}" srcOrd="0" destOrd="0" parTransId="{64FFFD05-CCF3-4A4B-B159-839F798EDD0E}" sibTransId="{036E3124-0049-48E2-9167-01DA3FE5622D}"/>
    <dgm:cxn modelId="{D3688B6D-D914-4554-A993-C2EB6045CBFD}" type="presOf" srcId="{CEBC4289-CF5C-44BA-BCA1-17A5875A5D17}" destId="{36DA1466-641E-440A-AE55-C92763B788F9}" srcOrd="0" destOrd="0" presId="urn:microsoft.com/office/officeart/2005/8/layout/vList2"/>
    <dgm:cxn modelId="{73BCDC80-3478-44EF-9D73-362C513EF0F7}" type="presOf" srcId="{DF229C67-3863-43B6-9831-DD1EAAB4632E}" destId="{1C74DA09-79CF-4EED-B51D-FA5BD6D52C53}" srcOrd="0" destOrd="1" presId="urn:microsoft.com/office/officeart/2005/8/layout/vList2"/>
    <dgm:cxn modelId="{5079A593-3E87-4AAF-A7A1-B42796BE2A8D}" type="presOf" srcId="{673875D3-AFE8-4B28-B083-64D23365831F}" destId="{1C74DA09-79CF-4EED-B51D-FA5BD6D52C53}" srcOrd="0" destOrd="3" presId="urn:microsoft.com/office/officeart/2005/8/layout/vList2"/>
    <dgm:cxn modelId="{DB670496-4159-482B-87FC-35B0CDECD2DD}" srcId="{6ABDD3D2-B29D-4F05-885F-1CCBC5C5DF2B}" destId="{1B631B11-2839-4C15-BEC9-9B4D8FB3FC2E}" srcOrd="1" destOrd="0" parTransId="{CC1654B9-C279-4F2C-91F0-34FCFF9EF380}" sibTransId="{ACA9D442-2C0A-400F-B3C9-1C4F094819AB}"/>
    <dgm:cxn modelId="{B28A619B-3FE9-4E10-9C7E-EE873BCFAECA}" type="presOf" srcId="{C0E1D756-02EE-4A88-AEC8-E7DB6BBB92F0}" destId="{1C74DA09-79CF-4EED-B51D-FA5BD6D52C53}" srcOrd="0" destOrd="4" presId="urn:microsoft.com/office/officeart/2005/8/layout/vList2"/>
    <dgm:cxn modelId="{8337CEAA-D8FE-4915-836C-D08AB41B4AE0}" srcId="{B787F8BB-6CF1-4F43-BA2E-9AB3C3FDC18C}" destId="{C0E1D756-02EE-4A88-AEC8-E7DB6BBB92F0}" srcOrd="3" destOrd="0" parTransId="{70B676F4-7A1E-4281-88EB-9D3CA06B1F71}" sibTransId="{074712F5-CEE5-4387-85A4-174BDC6E5A7C}"/>
    <dgm:cxn modelId="{5D5C1EB8-934C-479D-9BC5-1A3CBB61FAE1}" type="presOf" srcId="{1B631B11-2839-4C15-BEC9-9B4D8FB3FC2E}" destId="{1C74DA09-79CF-4EED-B51D-FA5BD6D52C53}" srcOrd="0" destOrd="5" presId="urn:microsoft.com/office/officeart/2005/8/layout/vList2"/>
    <dgm:cxn modelId="{2EF2D1CD-7D13-48CC-83B4-7D51064C6746}" type="presOf" srcId="{86787077-FFD1-45AE-9190-B7C080377840}" destId="{1C74DA09-79CF-4EED-B51D-FA5BD6D52C53}" srcOrd="0" destOrd="6" presId="urn:microsoft.com/office/officeart/2005/8/layout/vList2"/>
    <dgm:cxn modelId="{82E2E7DC-FA18-4E13-9E4D-BDC5978673A8}" srcId="{B787F8BB-6CF1-4F43-BA2E-9AB3C3FDC18C}" destId="{DF229C67-3863-43B6-9831-DD1EAAB4632E}" srcOrd="0" destOrd="0" parTransId="{A193925A-76B7-4DA4-B197-41ADAB81391C}" sibTransId="{52A4AFD0-935C-4475-B7B2-9BA2CC59EA0F}"/>
    <dgm:cxn modelId="{A6E62D1B-0C68-4963-ADC6-57530E5C1AE5}" type="presParOf" srcId="{36DA1466-641E-440A-AE55-C92763B788F9}" destId="{4983F272-4A1A-489D-BCFA-3E0EA586A799}" srcOrd="0" destOrd="0" presId="urn:microsoft.com/office/officeart/2005/8/layout/vList2"/>
    <dgm:cxn modelId="{BDDA5519-F652-4FC6-A42B-838AC4EEEACA}" type="presParOf" srcId="{36DA1466-641E-440A-AE55-C92763B788F9}" destId="{1C74DA09-79CF-4EED-B51D-FA5BD6D52C5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7895-4820-4A2C-93E8-67ECF6FD178F}">
      <dsp:nvSpPr>
        <dsp:cNvPr id="0" name=""/>
        <dsp:cNvSpPr/>
      </dsp:nvSpPr>
      <dsp:spPr>
        <a:xfrm>
          <a:off x="2438183" y="0"/>
          <a:ext cx="3353233" cy="1844149"/>
        </a:xfrm>
        <a:prstGeom prst="trapezoid">
          <a:avLst>
            <a:gd name="adj" fmla="val 90915"/>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B050"/>
              </a:solidFill>
            </a:rPr>
            <a:t>Accelerated scientific inquiry</a:t>
          </a:r>
        </a:p>
      </dsp:txBody>
      <dsp:txXfrm>
        <a:off x="2438183" y="0"/>
        <a:ext cx="3353233" cy="1844149"/>
      </dsp:txXfrm>
    </dsp:sp>
    <dsp:sp modelId="{9F068404-3630-45A0-B5E3-9DCD2E57739F}">
      <dsp:nvSpPr>
        <dsp:cNvPr id="0" name=""/>
        <dsp:cNvSpPr/>
      </dsp:nvSpPr>
      <dsp:spPr>
        <a:xfrm>
          <a:off x="1219091" y="1844149"/>
          <a:ext cx="5791416" cy="1340906"/>
        </a:xfrm>
        <a:prstGeom prst="trapezoid">
          <a:avLst>
            <a:gd name="adj" fmla="val 90915"/>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Sharing and dissemination</a:t>
          </a:r>
        </a:p>
      </dsp:txBody>
      <dsp:txXfrm>
        <a:off x="2232589" y="1844149"/>
        <a:ext cx="3764420" cy="1340906"/>
      </dsp:txXfrm>
    </dsp:sp>
    <dsp:sp modelId="{A59F8C16-DB64-473A-908F-29DC2C4EB5FC}">
      <dsp:nvSpPr>
        <dsp:cNvPr id="0" name=""/>
        <dsp:cNvSpPr/>
      </dsp:nvSpPr>
      <dsp:spPr>
        <a:xfrm>
          <a:off x="0" y="3185056"/>
          <a:ext cx="8229600" cy="1340906"/>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Data and research resources</a:t>
          </a:r>
        </a:p>
      </dsp:txBody>
      <dsp:txXfrm>
        <a:off x="1440179" y="3185056"/>
        <a:ext cx="5349240" cy="1340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3F272-4A1A-489D-BCFA-3E0EA586A799}">
      <dsp:nvSpPr>
        <dsp:cNvPr id="0" name=""/>
        <dsp:cNvSpPr/>
      </dsp:nvSpPr>
      <dsp:spPr>
        <a:xfrm>
          <a:off x="0" y="180785"/>
          <a:ext cx="11506200"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“Sharing Biomedical Research Resources: Principles and Guidelines for Recipients of NIH Research Grants &amp; Contracts” (1999)</a:t>
          </a:r>
        </a:p>
      </dsp:txBody>
      <dsp:txXfrm>
        <a:off x="0" y="180785"/>
        <a:ext cx="11506200" cy="1216800"/>
      </dsp:txXfrm>
    </dsp:sp>
    <dsp:sp modelId="{1C74DA09-79CF-4EED-B51D-FA5BD6D52C53}">
      <dsp:nvSpPr>
        <dsp:cNvPr id="0" name=""/>
        <dsp:cNvSpPr/>
      </dsp:nvSpPr>
      <dsp:spPr>
        <a:xfrm>
          <a:off x="0" y="1397585"/>
          <a:ext cx="11506200" cy="316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322"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b="1" kern="1200" dirty="0"/>
            <a:t>Principles</a:t>
          </a:r>
        </a:p>
        <a:p>
          <a:pPr marL="457200" lvl="2" indent="-228600" algn="l" defTabSz="1111250">
            <a:lnSpc>
              <a:spcPct val="90000"/>
            </a:lnSpc>
            <a:spcBef>
              <a:spcPct val="0"/>
            </a:spcBef>
            <a:spcAft>
              <a:spcPct val="20000"/>
            </a:spcAft>
            <a:buChar char="•"/>
          </a:pPr>
          <a:r>
            <a:rPr lang="en-US" sz="2500" kern="1200" dirty="0"/>
            <a:t>Ensure Academic Freedom and Publication</a:t>
          </a:r>
        </a:p>
        <a:p>
          <a:pPr marL="457200" lvl="2" indent="-228600" algn="l" defTabSz="1111250">
            <a:lnSpc>
              <a:spcPct val="90000"/>
            </a:lnSpc>
            <a:spcBef>
              <a:spcPct val="0"/>
            </a:spcBef>
            <a:spcAft>
              <a:spcPct val="20000"/>
            </a:spcAft>
            <a:buChar char="•"/>
          </a:pPr>
          <a:r>
            <a:rPr lang="en-US" sz="2500" kern="1200" dirty="0"/>
            <a:t>Ensure Appropriate Implementation of the Bayh-Dole Act</a:t>
          </a:r>
        </a:p>
        <a:p>
          <a:pPr marL="457200" lvl="2" indent="-228600" algn="l" defTabSz="1111250">
            <a:lnSpc>
              <a:spcPct val="90000"/>
            </a:lnSpc>
            <a:spcBef>
              <a:spcPct val="0"/>
            </a:spcBef>
            <a:spcAft>
              <a:spcPct val="20000"/>
            </a:spcAft>
            <a:buChar char="•"/>
          </a:pPr>
          <a:r>
            <a:rPr lang="en-US" sz="2500" kern="1200" dirty="0"/>
            <a:t>Minimize Administrative Impediments to Academic Research</a:t>
          </a:r>
        </a:p>
        <a:p>
          <a:pPr marL="457200" lvl="2" indent="-228600" algn="l" defTabSz="1111250">
            <a:lnSpc>
              <a:spcPct val="90000"/>
            </a:lnSpc>
            <a:spcBef>
              <a:spcPct val="0"/>
            </a:spcBef>
            <a:spcAft>
              <a:spcPct val="20000"/>
            </a:spcAft>
            <a:buChar char="•"/>
          </a:pPr>
          <a:r>
            <a:rPr lang="en-US" sz="2500" kern="1200" dirty="0"/>
            <a:t>Ensure Dissemination of Research Resources Developed With NIH Funds</a:t>
          </a:r>
        </a:p>
        <a:p>
          <a:pPr marL="228600" lvl="1" indent="-228600" algn="l" defTabSz="1111250">
            <a:lnSpc>
              <a:spcPct val="90000"/>
            </a:lnSpc>
            <a:spcBef>
              <a:spcPct val="0"/>
            </a:spcBef>
            <a:spcAft>
              <a:spcPct val="20000"/>
            </a:spcAft>
            <a:buChar char="•"/>
          </a:pPr>
          <a:r>
            <a:rPr lang="en-US" sz="2500" b="1" kern="1200" dirty="0"/>
            <a:t>Guidelines</a:t>
          </a:r>
        </a:p>
        <a:p>
          <a:pPr marL="457200" lvl="2" indent="-228600" algn="l" defTabSz="1111250">
            <a:lnSpc>
              <a:spcPct val="90000"/>
            </a:lnSpc>
            <a:spcBef>
              <a:spcPct val="0"/>
            </a:spcBef>
            <a:spcAft>
              <a:spcPct val="20000"/>
            </a:spcAft>
            <a:buChar char="•"/>
          </a:pPr>
          <a:r>
            <a:rPr lang="en-US" sz="2500" kern="1200" dirty="0"/>
            <a:t>Appendix: Guidelines for Disseminating Research Resources Arising Out of NIH-Funded Research</a:t>
          </a:r>
        </a:p>
      </dsp:txBody>
      <dsp:txXfrm>
        <a:off x="0" y="1397585"/>
        <a:ext cx="11506200" cy="31619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18435"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18436" name="Rectangle 4"/>
          <p:cNvSpPr>
            <a:spLocks noGrp="1" noChangeArrowheads="1"/>
          </p:cNvSpPr>
          <p:nvPr>
            <p:ph type="ftr" sz="quarter" idx="2"/>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18437" name="Rectangle 5"/>
          <p:cNvSpPr>
            <a:spLocks noGrp="1" noChangeArrowheads="1"/>
          </p:cNvSpPr>
          <p:nvPr>
            <p:ph type="sldNum" sz="quarter" idx="3"/>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4099"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4100" name="Rectangle 4"/>
          <p:cNvSpPr>
            <a:spLocks noGrp="1" noRot="1" noChangeAspect="1" noChangeArrowheads="1" noTextEdit="1"/>
          </p:cNvSpPr>
          <p:nvPr>
            <p:ph type="sldImg" idx="2"/>
          </p:nvPr>
        </p:nvSpPr>
        <p:spPr bwMode="auto">
          <a:xfrm>
            <a:off x="388938" y="692150"/>
            <a:ext cx="6157912"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93738" y="4386263"/>
            <a:ext cx="5546725" cy="415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4103" name="Rectangle 7"/>
          <p:cNvSpPr>
            <a:spLocks noGrp="1" noChangeArrowheads="1"/>
          </p:cNvSpPr>
          <p:nvPr>
            <p:ph type="sldNum" sz="quarter" idx="5"/>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12</a:t>
            </a:fld>
            <a:endParaRPr lang="en-US"/>
          </a:p>
        </p:txBody>
      </p:sp>
    </p:spTree>
    <p:extLst>
      <p:ext uri="{BB962C8B-B14F-4D97-AF65-F5344CB8AC3E}">
        <p14:creationId xmlns:p14="http://schemas.microsoft.com/office/powerpoint/2010/main" val="235107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13</a:t>
            </a:fld>
            <a:endParaRPr lang="en-US"/>
          </a:p>
        </p:txBody>
      </p:sp>
    </p:spTree>
    <p:extLst>
      <p:ext uri="{BB962C8B-B14F-4D97-AF65-F5344CB8AC3E}">
        <p14:creationId xmlns:p14="http://schemas.microsoft.com/office/powerpoint/2010/main" val="164887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75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75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31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6C1AE-BE58-46E9-B4CC-735EECC7CD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74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75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752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752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73EB8-781D-4686-9A0A-563C0C525A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50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9BE89-7306-4AB1-9C4C-3CC281166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077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0591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73EB8-781D-4686-9A0A-563C0C525A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583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73EB8-781D-4686-9A0A-563C0C525A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983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BBE29-3E9A-4EE4-BC4E-38604BF52D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59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9BE89-7306-4AB1-9C4C-3CC281166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9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73EB8-781D-4686-9A0A-563C0C525A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175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9BE89-7306-4AB1-9C4C-3CC281166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44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9BE89-7306-4AB1-9C4C-3CC281166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49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65193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4672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OER_Master_Logo_2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jpkim@nih.go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guide/notice-files/NOT-OD-17-015.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grants.nih.gov/grants/guide/notice-files/NOT-OD-20-013.html" TargetMode="External"/><Relationship Id="rId4" Type="http://schemas.openxmlformats.org/officeDocument/2006/relationships/hyperlink" Target="https://grants.nih.gov/grants/guide/notice-files/NOT-OD-19-014.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julia.slutsman@nih.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jpkim@nih.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guide/notice-files/NOT-OD-21-013.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grants.nih.gov/grants/guide/notice-files/NOT-OD-21-016.html" TargetMode="External"/><Relationship Id="rId4" Type="http://schemas.openxmlformats.org/officeDocument/2006/relationships/hyperlink" Target="https://grants.nih.gov/grants/guide/notice-files/NOT-OD-21-015.html"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ubmedcentral.nih.gov/"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osp.od.nih.gov/scientific-sharing/genomic-data-sharin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grants.nih.gov/policy/sharing.htm" TargetMode="External"/><Relationship Id="rId5" Type="http://schemas.openxmlformats.org/officeDocument/2006/relationships/hyperlink" Target="https://publicaccess.nih.gov/" TargetMode="External"/><Relationship Id="rId4" Type="http://schemas.openxmlformats.org/officeDocument/2006/relationships/hyperlink" Target="https://grants.nih.gov/grants/intell-property_64FR72090.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s://grants.nih.gov/grants/guide/notice-files/NOT-OD-07-013.html"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3A67DEA-F936-4C81-9554-E2AE0E805CB4}"/>
              </a:ext>
            </a:extLst>
          </p:cNvPr>
          <p:cNvSpPr txBox="1">
            <a:spLocks/>
          </p:cNvSpPr>
          <p:nvPr/>
        </p:nvSpPr>
        <p:spPr>
          <a:xfrm>
            <a:off x="2895600" y="4267200"/>
            <a:ext cx="6400800" cy="17526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rPr>
              <a:t>NIH Virtual Seminar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rPr>
              <a:t>NIH Office of Extramural Research (OER)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rPr>
              <a:t>October 2020</a:t>
            </a:r>
          </a:p>
        </p:txBody>
      </p:sp>
      <p:sp>
        <p:nvSpPr>
          <p:cNvPr id="2" name="Title 1" descr="Data &amp; Resource Sharing:&#10;Firming Foundations&#10;For Future Frontiers&#10;">
            <a:extLst>
              <a:ext uri="{FF2B5EF4-FFF2-40B4-BE49-F238E27FC236}">
                <a16:creationId xmlns:a16="http://schemas.microsoft.com/office/drawing/2014/main" id="{0F0E42DF-A135-40C5-94DC-D0888036CA12}"/>
              </a:ext>
            </a:extLst>
          </p:cNvPr>
          <p:cNvSpPr>
            <a:spLocks noGrp="1"/>
          </p:cNvSpPr>
          <p:nvPr>
            <p:ph type="title" idx="4294967295"/>
          </p:nvPr>
        </p:nvSpPr>
        <p:spPr>
          <a:xfrm>
            <a:off x="609600" y="1905001"/>
            <a:ext cx="10160000" cy="563563"/>
          </a:xfrm>
        </p:spPr>
        <p:txBody>
          <a:bodyPr/>
          <a:lstStyle/>
          <a:p>
            <a:pPr algn="ctr" rtl="0" eaLnBrk="1" fontAlgn="auto" latinLnBrk="0" hangingPunct="1"/>
            <a:r>
              <a:rPr lang="en-US" sz="4200" b="1"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Data &amp; Resource Sharing:</a:t>
            </a:r>
            <a:br>
              <a:rPr lang="en-US" sz="4200" b="0"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br>
            <a:r>
              <a:rPr lang="en-US" sz="4200" b="0"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Firming Foundations</a:t>
            </a:r>
            <a:br>
              <a:rPr lang="en-US" sz="4200" b="0"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br>
            <a:r>
              <a:rPr lang="en-US" sz="4200" b="0" i="0" kern="1200" spc="0" baseline="0" dirty="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For Future Frontiers</a:t>
            </a:r>
            <a:endParaRPr lang="en-US" dirty="0">
              <a:effectLst/>
            </a:endParaRPr>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CCA1D-296B-4604-83E8-E7E768BE0175}"/>
              </a:ext>
            </a:extLst>
          </p:cNvPr>
          <p:cNvSpPr>
            <a:spLocks noGrp="1"/>
          </p:cNvSpPr>
          <p:nvPr>
            <p:ph idx="4294967295"/>
          </p:nvPr>
        </p:nvSpPr>
        <p:spPr>
          <a:xfrm>
            <a:off x="609600" y="1095983"/>
            <a:ext cx="10972800" cy="4724400"/>
          </a:xfrm>
        </p:spPr>
        <p:txBody>
          <a:bodyPr/>
          <a:lstStyle/>
          <a:p>
            <a:r>
              <a:rPr lang="en-US" b="1" dirty="0"/>
              <a:t>Human Resources</a:t>
            </a:r>
          </a:p>
          <a:p>
            <a:pPr lvl="1"/>
            <a:r>
              <a:rPr lang="en-US" dirty="0">
                <a:solidFill>
                  <a:schemeClr val="tx1"/>
                </a:solidFill>
              </a:rPr>
              <a:t>Limited training in data management and sharing</a:t>
            </a:r>
          </a:p>
          <a:p>
            <a:r>
              <a:rPr lang="en-US" b="1" dirty="0"/>
              <a:t>Proprietary Interests/Culture </a:t>
            </a:r>
          </a:p>
          <a:p>
            <a:pPr lvl="1"/>
            <a:r>
              <a:rPr lang="en-US" dirty="0">
                <a:solidFill>
                  <a:schemeClr val="tx1"/>
                </a:solidFill>
              </a:rPr>
              <a:t>Investigators want to analyze and publish first</a:t>
            </a:r>
          </a:p>
          <a:p>
            <a:pPr lvl="1"/>
            <a:r>
              <a:rPr lang="en-US" dirty="0">
                <a:solidFill>
                  <a:schemeClr val="tx1"/>
                </a:solidFill>
              </a:rPr>
              <a:t>Institutions/Investigators want to maintain competitive advantage</a:t>
            </a:r>
          </a:p>
          <a:p>
            <a:r>
              <a:rPr lang="en-US" b="1" dirty="0"/>
              <a:t>Compliance and Enforcement</a:t>
            </a:r>
          </a:p>
          <a:p>
            <a:pPr lvl="1"/>
            <a:r>
              <a:rPr lang="en-US" dirty="0">
                <a:solidFill>
                  <a:schemeClr val="tx1"/>
                </a:solidFill>
              </a:rPr>
              <a:t>Especially after the award has ended</a:t>
            </a:r>
          </a:p>
          <a:p>
            <a:endParaRPr lang="en-US" dirty="0"/>
          </a:p>
        </p:txBody>
      </p:sp>
      <p:sp>
        <p:nvSpPr>
          <p:cNvPr id="2" name="Title 1">
            <a:extLst>
              <a:ext uri="{FF2B5EF4-FFF2-40B4-BE49-F238E27FC236}">
                <a16:creationId xmlns:a16="http://schemas.microsoft.com/office/drawing/2014/main" id="{A466756C-9A70-4C88-9606-003827A2CE51}"/>
              </a:ext>
            </a:extLst>
          </p:cNvPr>
          <p:cNvSpPr>
            <a:spLocks noGrp="1"/>
          </p:cNvSpPr>
          <p:nvPr>
            <p:ph type="title" idx="4294967295"/>
          </p:nvPr>
        </p:nvSpPr>
        <p:spPr>
          <a:xfrm>
            <a:off x="1453931" y="3048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Some Shared Challenges…</a:t>
            </a:r>
            <a:endParaRPr lang="en-US" dirty="0">
              <a:effectLst/>
            </a:endParaRPr>
          </a:p>
          <a:p>
            <a:endParaRPr lang="en-US" dirty="0"/>
          </a:p>
        </p:txBody>
      </p:sp>
    </p:spTree>
    <p:extLst>
      <p:ext uri="{BB962C8B-B14F-4D97-AF65-F5344CB8AC3E}">
        <p14:creationId xmlns:p14="http://schemas.microsoft.com/office/powerpoint/2010/main" val="240916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10F84F90-828A-4D7C-926D-9320E67D39D3}"/>
              </a:ext>
            </a:extLst>
          </p:cNvPr>
          <p:cNvSpPr>
            <a:spLocks noGrp="1"/>
          </p:cNvSpPr>
          <p:nvPr>
            <p:ph idx="4294967295"/>
          </p:nvPr>
        </p:nvSpPr>
        <p:spPr>
          <a:xfrm>
            <a:off x="685800" y="1219200"/>
            <a:ext cx="10744200" cy="4114800"/>
          </a:xfrm>
        </p:spPr>
        <p:txBody>
          <a:bodyPr>
            <a:normAutofit/>
          </a:bodyPr>
          <a:lstStyle/>
          <a:p>
            <a:r>
              <a:rPr lang="en-US" sz="2200" dirty="0"/>
              <a:t>Purpose</a:t>
            </a:r>
          </a:p>
          <a:p>
            <a:pPr lvl="1"/>
            <a:r>
              <a:rPr lang="en-US" sz="2200" dirty="0">
                <a:solidFill>
                  <a:schemeClr val="tx1"/>
                </a:solidFill>
              </a:rPr>
              <a:t>Sets expectations and responsibilities for investigators and institutions to ensure broad, responsible, and timely sharing of genomic research data</a:t>
            </a:r>
          </a:p>
          <a:p>
            <a:r>
              <a:rPr lang="en-US" sz="2200" dirty="0"/>
              <a:t>Scope</a:t>
            </a:r>
          </a:p>
          <a:p>
            <a:pPr lvl="1"/>
            <a:r>
              <a:rPr lang="en-US" sz="2200" dirty="0">
                <a:solidFill>
                  <a:schemeClr val="tx1"/>
                </a:solidFill>
              </a:rPr>
              <a:t>Applies to all NIH-funded research generating </a:t>
            </a:r>
            <a:r>
              <a:rPr lang="en-US" sz="2200" b="1" i="1" dirty="0">
                <a:solidFill>
                  <a:schemeClr val="tx1"/>
                </a:solidFill>
              </a:rPr>
              <a:t>large-scale human</a:t>
            </a:r>
            <a:r>
              <a:rPr lang="en-US" sz="2200" dirty="0">
                <a:solidFill>
                  <a:schemeClr val="tx1"/>
                </a:solidFill>
              </a:rPr>
              <a:t> or </a:t>
            </a:r>
            <a:r>
              <a:rPr lang="en-US" sz="2200" b="1" i="1" dirty="0">
                <a:solidFill>
                  <a:schemeClr val="tx1"/>
                </a:solidFill>
              </a:rPr>
              <a:t>non-human</a:t>
            </a:r>
            <a:r>
              <a:rPr lang="en-US" sz="2200" dirty="0">
                <a:solidFill>
                  <a:schemeClr val="tx1"/>
                </a:solidFill>
              </a:rPr>
              <a:t> genomic data</a:t>
            </a:r>
            <a:r>
              <a:rPr lang="en-US" sz="2200" b="1" dirty="0">
                <a:solidFill>
                  <a:schemeClr val="tx1"/>
                </a:solidFill>
              </a:rPr>
              <a:t> </a:t>
            </a:r>
            <a:r>
              <a:rPr lang="en-US" sz="2200" u="sng" dirty="0">
                <a:solidFill>
                  <a:schemeClr val="tx1"/>
                </a:solidFill>
              </a:rPr>
              <a:t>and </a:t>
            </a:r>
            <a:r>
              <a:rPr lang="en-US" sz="2200" dirty="0">
                <a:solidFill>
                  <a:schemeClr val="tx1"/>
                </a:solidFill>
              </a:rPr>
              <a:t>secondary research using these data</a:t>
            </a:r>
          </a:p>
          <a:p>
            <a:pPr lvl="1"/>
            <a:r>
              <a:rPr lang="en-US" sz="2200" dirty="0">
                <a:solidFill>
                  <a:schemeClr val="tx1"/>
                </a:solidFill>
              </a:rPr>
              <a:t>Applies to all funding mechanisms (grants, contracts, intramural support) regardless of cost</a:t>
            </a:r>
          </a:p>
          <a:p>
            <a:r>
              <a:rPr lang="en-US" sz="2200" dirty="0"/>
              <a:t>Effective January 25, 2015 </a:t>
            </a:r>
          </a:p>
          <a:p>
            <a:pPr marL="600075" lvl="2" indent="0">
              <a:buNone/>
            </a:pPr>
            <a:r>
              <a:rPr lang="en-US" sz="2200" i="1" dirty="0"/>
              <a:t>NIH Intramural – August 31, 2015</a:t>
            </a:r>
          </a:p>
          <a:p>
            <a:pPr lvl="1"/>
            <a:endParaRPr lang="en-US" sz="2200" dirty="0">
              <a:solidFill>
                <a:schemeClr val="tx1"/>
              </a:solidFill>
            </a:endParaRPr>
          </a:p>
          <a:p>
            <a:endParaRPr lang="en-US" sz="2200" dirty="0"/>
          </a:p>
          <a:p>
            <a:endParaRPr lang="en-US" sz="2200" dirty="0"/>
          </a:p>
        </p:txBody>
      </p:sp>
      <p:pic>
        <p:nvPicPr>
          <p:cNvPr id="5" name="Picture 4">
            <a:extLst>
              <a:ext uri="{FF2B5EF4-FFF2-40B4-BE49-F238E27FC236}">
                <a16:creationId xmlns:a16="http://schemas.microsoft.com/office/drawing/2014/main" id="{DFB06207-F3C2-4DE3-9D3C-463869D2ECA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72200" y="3986389"/>
            <a:ext cx="2819400" cy="1668624"/>
          </a:xfrm>
          <a:prstGeom prst="rect">
            <a:avLst/>
          </a:prstGeom>
        </p:spPr>
      </p:pic>
      <p:sp>
        <p:nvSpPr>
          <p:cNvPr id="2" name="Title 1">
            <a:extLst>
              <a:ext uri="{FF2B5EF4-FFF2-40B4-BE49-F238E27FC236}">
                <a16:creationId xmlns:a16="http://schemas.microsoft.com/office/drawing/2014/main" id="{DA88A240-C481-40B8-8F76-C1CBCEA2C7D2}"/>
              </a:ext>
            </a:extLst>
          </p:cNvPr>
          <p:cNvSpPr>
            <a:spLocks noGrp="1"/>
          </p:cNvSpPr>
          <p:nvPr>
            <p:ph type="title" idx="4294967295"/>
          </p:nvPr>
        </p:nvSpPr>
        <p:spPr>
          <a:xfrm>
            <a:off x="1524000" y="334624"/>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NIH Genomic Data Sharing Policy</a:t>
            </a:r>
            <a:endParaRPr lang="en-US" dirty="0">
              <a:effectLst/>
            </a:endParaRPr>
          </a:p>
          <a:p>
            <a:endParaRPr lang="en-US" dirty="0"/>
          </a:p>
        </p:txBody>
      </p:sp>
    </p:spTree>
    <p:extLst>
      <p:ext uri="{BB962C8B-B14F-4D97-AF65-F5344CB8AC3E}">
        <p14:creationId xmlns:p14="http://schemas.microsoft.com/office/powerpoint/2010/main" val="120816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A3039355-E600-4B93-8780-B54867FE92B2}"/>
              </a:ext>
            </a:extLst>
          </p:cNvPr>
          <p:cNvSpPr>
            <a:spLocks noGrp="1"/>
          </p:cNvSpPr>
          <p:nvPr>
            <p:ph idx="4294967295"/>
          </p:nvPr>
        </p:nvSpPr>
        <p:spPr>
          <a:xfrm>
            <a:off x="609600" y="1280318"/>
            <a:ext cx="8153400" cy="4297362"/>
          </a:xfrm>
        </p:spPr>
        <p:txBody>
          <a:bodyPr/>
          <a:lstStyle/>
          <a:p>
            <a:pPr marL="0" indent="0">
              <a:buNone/>
            </a:pPr>
            <a:r>
              <a:rPr lang="en-US" sz="2800" b="1" dirty="0"/>
              <a:t>Two-tiered access for human data</a:t>
            </a:r>
            <a:r>
              <a:rPr lang="en-US" sz="2800" dirty="0"/>
              <a:t>:</a:t>
            </a:r>
          </a:p>
          <a:p>
            <a:pPr marL="0" indent="0">
              <a:buNone/>
            </a:pPr>
            <a:endParaRPr lang="en-US" sz="1100" b="1" dirty="0"/>
          </a:p>
          <a:p>
            <a:pPr lvl="1"/>
            <a:r>
              <a:rPr lang="en-US" b="1" dirty="0">
                <a:solidFill>
                  <a:schemeClr val="tx1"/>
                </a:solidFill>
              </a:rPr>
              <a:t>Unrestricted-access</a:t>
            </a:r>
            <a:r>
              <a:rPr lang="en-US" dirty="0">
                <a:solidFill>
                  <a:schemeClr val="tx1"/>
                </a:solidFill>
              </a:rPr>
              <a:t>: Data are publicly available to anyone (e.g., The 1000 Genomes Project)</a:t>
            </a:r>
          </a:p>
          <a:p>
            <a:pPr lvl="1"/>
            <a:endParaRPr lang="en-US" sz="1100" b="1" dirty="0">
              <a:solidFill>
                <a:schemeClr val="tx1"/>
              </a:solidFill>
            </a:endParaRPr>
          </a:p>
          <a:p>
            <a:pPr lvl="1"/>
            <a:r>
              <a:rPr lang="en-US" b="1" dirty="0">
                <a:solidFill>
                  <a:schemeClr val="tx1"/>
                </a:solidFill>
              </a:rPr>
              <a:t>Controlled access</a:t>
            </a:r>
            <a:r>
              <a:rPr lang="en-US" dirty="0">
                <a:solidFill>
                  <a:schemeClr val="tx1"/>
                </a:solidFill>
              </a:rPr>
              <a:t>: Investigators must obtain approval from NIH Data Access Committees (DACs) to use data from NIH-designated data repositories (e.g., dbGaP)</a:t>
            </a:r>
          </a:p>
          <a:p>
            <a:pPr lvl="1"/>
            <a:endParaRPr lang="en-US" dirty="0">
              <a:solidFill>
                <a:schemeClr val="tx1"/>
              </a:solidFill>
            </a:endParaRPr>
          </a:p>
          <a:p>
            <a:pPr lvl="1"/>
            <a:endParaRPr lang="en-US" b="1" dirty="0">
              <a:solidFill>
                <a:schemeClr val="tx1"/>
              </a:solidFill>
            </a:endParaRPr>
          </a:p>
          <a:p>
            <a:endParaRPr lang="en-US" sz="2800" dirty="0"/>
          </a:p>
        </p:txBody>
      </p:sp>
      <p:pic>
        <p:nvPicPr>
          <p:cNvPr id="5" name="Picture 4">
            <a:extLst>
              <a:ext uri="{FF2B5EF4-FFF2-40B4-BE49-F238E27FC236}">
                <a16:creationId xmlns:a16="http://schemas.microsoft.com/office/drawing/2014/main" id="{DC1676A2-CB8C-4EB1-BDC5-8451E52C55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21405908">
            <a:off x="9208573" y="1765217"/>
            <a:ext cx="2281759" cy="3327565"/>
          </a:xfrm>
          <a:prstGeom prst="rect">
            <a:avLst/>
          </a:prstGeom>
        </p:spPr>
      </p:pic>
      <p:sp>
        <p:nvSpPr>
          <p:cNvPr id="2" name="Title 1">
            <a:extLst>
              <a:ext uri="{FF2B5EF4-FFF2-40B4-BE49-F238E27FC236}">
                <a16:creationId xmlns:a16="http://schemas.microsoft.com/office/drawing/2014/main" id="{0BC5D554-1B1E-4950-B0C6-4DCE4B7A9E39}"/>
              </a:ext>
            </a:extLst>
          </p:cNvPr>
          <p:cNvSpPr>
            <a:spLocks noGrp="1"/>
          </p:cNvSpPr>
          <p:nvPr>
            <p:ph type="title" idx="4294967295"/>
          </p:nvPr>
        </p:nvSpPr>
        <p:spPr>
          <a:xfrm>
            <a:off x="1524000" y="3048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Categories of Genomic Data</a:t>
            </a:r>
            <a:endParaRPr lang="en-US" dirty="0">
              <a:effectLst/>
            </a:endParaRPr>
          </a:p>
          <a:p>
            <a:endParaRPr lang="en-US" dirty="0"/>
          </a:p>
        </p:txBody>
      </p:sp>
    </p:spTree>
    <p:extLst>
      <p:ext uri="{BB962C8B-B14F-4D97-AF65-F5344CB8AC3E}">
        <p14:creationId xmlns:p14="http://schemas.microsoft.com/office/powerpoint/2010/main" val="222380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 Submission Process:  1. Data use limitations specified and Institutional Certification provided.  2.  Submit to NIH Designated Data Repository.  3. Unrestricted-Access Data:  Study Protocol and Descriptive Information OR Controlled-Access Data:  Coded Genotypes, Phenotypes and Genomic Summary Results.  Data Access Process:  1.  Data Access Request: Co-signed by Institution, Agree to terms of use in Data Use Certification and PI agrees to Code of Conduct.  2.  Data Access Committee:  Review research proposal and compare with data use limitations, Verify PI credentials and Consider the potential for group harm.  3.  Controlled-Access Data:  Coded Genotypes, Phenotypes and Genomic Summary Results.">
            <a:extLst>
              <a:ext uri="{FF2B5EF4-FFF2-40B4-BE49-F238E27FC236}">
                <a16:creationId xmlns:a16="http://schemas.microsoft.com/office/drawing/2014/main" id="{84BA0B49-44CF-4682-94C7-0005BEA8A494}"/>
              </a:ext>
            </a:extLst>
          </p:cNvPr>
          <p:cNvPicPr>
            <a:picLocks noChangeAspect="1"/>
          </p:cNvPicPr>
          <p:nvPr/>
        </p:nvPicPr>
        <p:blipFill>
          <a:blip r:embed="rId3"/>
          <a:stretch>
            <a:fillRect/>
          </a:stretch>
        </p:blipFill>
        <p:spPr>
          <a:xfrm>
            <a:off x="887730" y="1123950"/>
            <a:ext cx="10416540" cy="4610100"/>
          </a:xfrm>
          <a:prstGeom prst="rect">
            <a:avLst/>
          </a:prstGeom>
        </p:spPr>
      </p:pic>
      <p:sp>
        <p:nvSpPr>
          <p:cNvPr id="3" name="Title 2">
            <a:extLst>
              <a:ext uri="{FF2B5EF4-FFF2-40B4-BE49-F238E27FC236}">
                <a16:creationId xmlns:a16="http://schemas.microsoft.com/office/drawing/2014/main" id="{074A050F-5873-4700-8FAD-C5D55EA0B25A}"/>
              </a:ext>
            </a:extLst>
          </p:cNvPr>
          <p:cNvSpPr>
            <a:spLocks noGrp="1"/>
          </p:cNvSpPr>
          <p:nvPr>
            <p:ph type="title" idx="4294967295"/>
          </p:nvPr>
        </p:nvSpPr>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Process for Submitting or Accessing Data</a:t>
            </a:r>
            <a:endParaRPr lang="en-US" dirty="0">
              <a:effectLst/>
            </a:endParaRPr>
          </a:p>
          <a:p>
            <a:endParaRPr lang="en-US" dirty="0"/>
          </a:p>
        </p:txBody>
      </p:sp>
    </p:spTree>
    <p:extLst>
      <p:ext uri="{BB962C8B-B14F-4D97-AF65-F5344CB8AC3E}">
        <p14:creationId xmlns:p14="http://schemas.microsoft.com/office/powerpoint/2010/main" val="26878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BDD17B-8CBB-47B0-8A64-CDBC5E65F839}"/>
              </a:ext>
            </a:extLst>
          </p:cNvPr>
          <p:cNvSpPr>
            <a:spLocks noGrp="1"/>
          </p:cNvSpPr>
          <p:nvPr>
            <p:ph idx="4294967295"/>
          </p:nvPr>
        </p:nvSpPr>
        <p:spPr>
          <a:xfrm>
            <a:off x="635540" y="1066800"/>
            <a:ext cx="11488855" cy="5681663"/>
          </a:xfrm>
        </p:spPr>
        <p:txBody>
          <a:bodyPr>
            <a:noAutofit/>
          </a:bodyPr>
          <a:lstStyle/>
          <a:p>
            <a:r>
              <a:rPr lang="en-US" sz="2100" u="sng" dirty="0"/>
              <a:t>To be approved for access</a:t>
            </a:r>
            <a:r>
              <a:rPr lang="en-US" sz="2100" dirty="0"/>
              <a:t>, PIs submit a Data Access Request co-signed by their Institutional Signing Official agreeing to the Data Use Certification and Addendum</a:t>
            </a:r>
          </a:p>
          <a:p>
            <a:r>
              <a:rPr lang="en-US" sz="2100" dirty="0"/>
              <a:t>In the Data Use Certification &amp; Addendum </a:t>
            </a:r>
            <a:r>
              <a:rPr lang="en-US" sz="2100" u="sng" dirty="0"/>
              <a:t>PIs agree to these terms and conditions</a:t>
            </a:r>
            <a:r>
              <a:rPr lang="en-US" sz="2100" dirty="0"/>
              <a:t>:</a:t>
            </a:r>
          </a:p>
          <a:p>
            <a:pPr lvl="1"/>
            <a:r>
              <a:rPr lang="en-US" sz="2100" dirty="0">
                <a:solidFill>
                  <a:schemeClr val="tx1"/>
                </a:solidFill>
              </a:rPr>
              <a:t>Use the data only for the approved research</a:t>
            </a:r>
          </a:p>
          <a:p>
            <a:pPr lvl="1"/>
            <a:r>
              <a:rPr lang="en-US" sz="2100" dirty="0">
                <a:solidFill>
                  <a:schemeClr val="tx1"/>
                </a:solidFill>
              </a:rPr>
              <a:t>Protect data confidentiality</a:t>
            </a:r>
          </a:p>
          <a:p>
            <a:pPr lvl="1"/>
            <a:r>
              <a:rPr lang="en-US" sz="2100" dirty="0">
                <a:solidFill>
                  <a:schemeClr val="tx1"/>
                </a:solidFill>
              </a:rPr>
              <a:t>Follow applicable laws, regulations, and policies for data use</a:t>
            </a:r>
          </a:p>
          <a:p>
            <a:pPr lvl="1"/>
            <a:r>
              <a:rPr lang="en-US" sz="2100" dirty="0">
                <a:solidFill>
                  <a:schemeClr val="tx1"/>
                </a:solidFill>
              </a:rPr>
              <a:t>Not to attempt to re-identify individual participants</a:t>
            </a:r>
          </a:p>
          <a:p>
            <a:pPr lvl="1"/>
            <a:r>
              <a:rPr lang="en-US" sz="2100" dirty="0">
                <a:solidFill>
                  <a:schemeClr val="tx1"/>
                </a:solidFill>
              </a:rPr>
              <a:t>Share the data only with individuals listed in the data</a:t>
            </a:r>
            <a:br>
              <a:rPr lang="en-US" sz="2100" dirty="0">
                <a:solidFill>
                  <a:schemeClr val="tx1"/>
                </a:solidFill>
              </a:rPr>
            </a:br>
            <a:r>
              <a:rPr lang="en-US" sz="2100" dirty="0">
                <a:solidFill>
                  <a:schemeClr val="tx1"/>
                </a:solidFill>
              </a:rPr>
              <a:t>access request</a:t>
            </a:r>
          </a:p>
          <a:p>
            <a:pPr lvl="1"/>
            <a:r>
              <a:rPr lang="en-US" sz="2100" dirty="0">
                <a:solidFill>
                  <a:schemeClr val="tx1"/>
                </a:solidFill>
              </a:rPr>
              <a:t>Report immediately any GDS Policy violations</a:t>
            </a:r>
          </a:p>
          <a:p>
            <a:pPr marL="457200" lvl="1" indent="0">
              <a:buNone/>
            </a:pPr>
            <a:r>
              <a:rPr lang="en-US" sz="2100" dirty="0">
                <a:solidFill>
                  <a:schemeClr val="tx1"/>
                </a:solidFill>
              </a:rPr>
              <a:t>     to the appropriate NIH Data Access Committee</a:t>
            </a:r>
          </a:p>
          <a:p>
            <a:pPr lvl="1"/>
            <a:r>
              <a:rPr lang="en-US" sz="2100" dirty="0">
                <a:solidFill>
                  <a:schemeClr val="tx1"/>
                </a:solidFill>
              </a:rPr>
              <a:t>Provide annual updates to NIH on research</a:t>
            </a:r>
          </a:p>
        </p:txBody>
      </p:sp>
      <p:sp>
        <p:nvSpPr>
          <p:cNvPr id="4" name="Rectangle 3">
            <a:extLst>
              <a:ext uri="{FF2B5EF4-FFF2-40B4-BE49-F238E27FC236}">
                <a16:creationId xmlns:a16="http://schemas.microsoft.com/office/drawing/2014/main" id="{DB5EC585-FC70-49E7-9A33-F4881F509153}"/>
              </a:ext>
              <a:ext uri="{C183D7F6-B498-43B3-948B-1728B52AA6E4}">
                <adec:decorative xmlns:adec="http://schemas.microsoft.com/office/drawing/2017/decorative" val="1"/>
              </a:ext>
            </a:extLst>
          </p:cNvPr>
          <p:cNvSpPr/>
          <p:nvPr/>
        </p:nvSpPr>
        <p:spPr>
          <a:xfrm>
            <a:off x="8965660" y="2971800"/>
            <a:ext cx="2590800" cy="2111948"/>
          </a:xfrm>
          <a:prstGeom prst="rect">
            <a:avLst/>
          </a:prstGeom>
          <a:blipFill rotWithShape="1">
            <a:blip r:embed="rId3"/>
            <a:srcRect/>
            <a:stretch>
              <a:fillRect l="-82000" r="-82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3" name="Title 2">
            <a:extLst>
              <a:ext uri="{FF2B5EF4-FFF2-40B4-BE49-F238E27FC236}">
                <a16:creationId xmlns:a16="http://schemas.microsoft.com/office/drawing/2014/main" id="{60F9ACDD-0297-4636-AD1C-4B871A17F6C7}"/>
              </a:ext>
            </a:extLst>
          </p:cNvPr>
          <p:cNvSpPr>
            <a:spLocks noGrp="1"/>
          </p:cNvSpPr>
          <p:nvPr>
            <p:ph type="title" idx="4294967295"/>
          </p:nvPr>
        </p:nvSpPr>
        <p:spPr>
          <a:xfrm>
            <a:off x="1524000" y="3048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Responsibilities When Accessing/Using Data</a:t>
            </a:r>
            <a:endParaRPr lang="en-US" dirty="0">
              <a:effectLst/>
            </a:endParaRPr>
          </a:p>
          <a:p>
            <a:endParaRPr lang="en-US" dirty="0"/>
          </a:p>
        </p:txBody>
      </p:sp>
    </p:spTree>
    <p:extLst>
      <p:ext uri="{BB962C8B-B14F-4D97-AF65-F5344CB8AC3E}">
        <p14:creationId xmlns:p14="http://schemas.microsoft.com/office/powerpoint/2010/main" val="149630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4989" y="1050933"/>
            <a:ext cx="10896600" cy="4965700"/>
          </a:xfrm>
        </p:spPr>
        <p:txBody>
          <a:bodyPr>
            <a:normAutofit/>
          </a:bodyPr>
          <a:lstStyle/>
          <a:p>
            <a:pPr marL="400050" lvl="1" indent="0">
              <a:spcBef>
                <a:spcPts val="0"/>
              </a:spcBef>
              <a:buNone/>
            </a:pPr>
            <a:endParaRPr lang="en-US" b="1" dirty="0">
              <a:latin typeface="Calibri" panose="020F0502020204030204" pitchFamily="34" charset="0"/>
            </a:endParaRPr>
          </a:p>
          <a:p>
            <a:pPr marL="400050" lvl="1" indent="0">
              <a:spcBef>
                <a:spcPts val="0"/>
              </a:spcBef>
              <a:buNone/>
            </a:pPr>
            <a:endParaRPr lang="en-US" b="1" dirty="0">
              <a:latin typeface="Calibri" panose="020F0502020204030204" pitchFamily="34" charset="0"/>
            </a:endParaRPr>
          </a:p>
          <a:p>
            <a:pPr marL="400050" lvl="1" indent="0">
              <a:spcBef>
                <a:spcPts val="0"/>
              </a:spcBef>
              <a:buNone/>
            </a:pPr>
            <a:r>
              <a:rPr lang="en-US" b="1" dirty="0">
                <a:latin typeface="Calibri" panose="020F0502020204030204" pitchFamily="34" charset="0"/>
              </a:rPr>
              <a:t>J.P. Kim</a:t>
            </a:r>
            <a:r>
              <a:rPr lang="en-US" dirty="0">
                <a:latin typeface="Calibri" panose="020F0502020204030204" pitchFamily="34" charset="0"/>
              </a:rPr>
              <a:t>, JD, MBA, </a:t>
            </a:r>
            <a:r>
              <a:rPr lang="en-US" dirty="0" err="1">
                <a:latin typeface="Calibri" panose="020F0502020204030204" pitchFamily="34" charset="0"/>
              </a:rPr>
              <a:t>MSc</a:t>
            </a:r>
            <a:r>
              <a:rPr lang="en-US" dirty="0">
                <a:latin typeface="Calibri" panose="020F0502020204030204" pitchFamily="34" charset="0"/>
              </a:rPr>
              <a:t>, MPP, MA</a:t>
            </a:r>
          </a:p>
          <a:p>
            <a:pPr marL="400050" lvl="1" indent="0">
              <a:spcBef>
                <a:spcPts val="0"/>
              </a:spcBef>
              <a:buNone/>
            </a:pPr>
            <a:r>
              <a:rPr lang="en-US" dirty="0">
                <a:latin typeface="Calibri" panose="020F0502020204030204" pitchFamily="34" charset="0"/>
              </a:rPr>
              <a:t>NIH Extramural Data Sharing Policy Officer</a:t>
            </a:r>
          </a:p>
          <a:p>
            <a:pPr marL="400050" lvl="1" indent="0">
              <a:spcBef>
                <a:spcPts val="0"/>
              </a:spcBef>
              <a:buNone/>
            </a:pPr>
            <a:r>
              <a:rPr lang="en-US" dirty="0">
                <a:latin typeface="Calibri" panose="020F0502020204030204" pitchFamily="34" charset="0"/>
                <a:hlinkClick r:id="rId3"/>
              </a:rPr>
              <a:t>jpkim@nih.gov</a:t>
            </a:r>
            <a:endParaRPr lang="en-US" dirty="0">
              <a:latin typeface="Calibri" panose="020F0502020204030204" pitchFamily="34" charset="0"/>
            </a:endParaRPr>
          </a:p>
          <a:p>
            <a:pPr marL="400050" lvl="1" indent="0">
              <a:spcBef>
                <a:spcPts val="0"/>
              </a:spcBef>
              <a:buNone/>
            </a:pPr>
            <a:endParaRPr lang="en-US" dirty="0">
              <a:latin typeface="Calibri" panose="020F0502020204030204" pitchFamily="34" charset="0"/>
            </a:endParaRPr>
          </a:p>
          <a:p>
            <a:pPr marL="400050" lvl="1" indent="0">
              <a:spcBef>
                <a:spcPts val="0"/>
              </a:spcBef>
              <a:buNone/>
            </a:pPr>
            <a:r>
              <a:rPr lang="en-US" dirty="0">
                <a:latin typeface="Calibri" panose="020F0502020204030204" pitchFamily="34" charset="0"/>
              </a:rPr>
              <a:t>Office of Extramural Research (OER),</a:t>
            </a:r>
          </a:p>
          <a:p>
            <a:pPr marL="400050" lvl="1" indent="0">
              <a:spcBef>
                <a:spcPts val="0"/>
              </a:spcBef>
              <a:buNone/>
            </a:pPr>
            <a:r>
              <a:rPr lang="en-US" dirty="0">
                <a:latin typeface="Calibri" panose="020F0502020204030204" pitchFamily="34" charset="0"/>
              </a:rPr>
              <a:t>Office of the Director (OD),</a:t>
            </a:r>
          </a:p>
          <a:p>
            <a:pPr marL="400050" lvl="1" indent="0">
              <a:spcBef>
                <a:spcPts val="0"/>
              </a:spcBef>
              <a:buNone/>
            </a:pPr>
            <a:r>
              <a:rPr lang="en-US" dirty="0">
                <a:latin typeface="Calibri" panose="020F0502020204030204" pitchFamily="34" charset="0"/>
              </a:rPr>
              <a:t>National Institutes of Health (NIH), HHS</a:t>
            </a:r>
            <a:endParaRPr lang="en-US" dirty="0"/>
          </a:p>
          <a:p>
            <a:pPr lvl="1">
              <a:spcBef>
                <a:spcPts val="0"/>
              </a:spcBef>
              <a:buNone/>
            </a:pPr>
            <a:endParaRPr lang="en-US" sz="2400" dirty="0">
              <a:solidFill>
                <a:schemeClr val="tx1"/>
              </a:solidFill>
            </a:endParaRPr>
          </a:p>
        </p:txBody>
      </p:sp>
      <p:sp>
        <p:nvSpPr>
          <p:cNvPr id="2" name="Title 1">
            <a:extLst>
              <a:ext uri="{FF2B5EF4-FFF2-40B4-BE49-F238E27FC236}">
                <a16:creationId xmlns:a16="http://schemas.microsoft.com/office/drawing/2014/main" id="{30C2E8D0-EC0F-4E2D-96A7-F261805990A5}"/>
              </a:ext>
            </a:extLst>
          </p:cNvPr>
          <p:cNvSpPr>
            <a:spLocks noGrp="1"/>
          </p:cNvSpPr>
          <p:nvPr>
            <p:ph type="title" idx="4294967295"/>
          </p:nvPr>
        </p:nvSpPr>
        <p:spPr>
          <a:xfrm>
            <a:off x="1421589" y="299364"/>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Data &amp; Resource Sharing - Continued</a:t>
            </a:r>
            <a:endParaRPr lang="en-US" dirty="0">
              <a:effectLst/>
            </a:endParaRPr>
          </a:p>
          <a:p>
            <a:endParaRPr lang="en-US" dirty="0"/>
          </a:p>
        </p:txBody>
      </p:sp>
    </p:spTree>
    <p:extLst>
      <p:ext uri="{BB962C8B-B14F-4D97-AF65-F5344CB8AC3E}">
        <p14:creationId xmlns:p14="http://schemas.microsoft.com/office/powerpoint/2010/main" val="302024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4989" y="1050933"/>
            <a:ext cx="10896600" cy="4965700"/>
          </a:xfrm>
        </p:spPr>
        <p:txBody>
          <a:bodyPr>
            <a:normAutofit/>
          </a:bodyPr>
          <a:lstStyle/>
          <a:p>
            <a:pPr marL="0" indent="0">
              <a:spcBef>
                <a:spcPts val="0"/>
              </a:spcBef>
              <a:buNone/>
            </a:pPr>
            <a:r>
              <a:rPr lang="en-US" sz="2400" b="1" dirty="0"/>
              <a:t>February 2013: White House OSTP/</a:t>
            </a:r>
            <a:r>
              <a:rPr lang="en-US" sz="2400" b="1" dirty="0" err="1"/>
              <a:t>Holdren</a:t>
            </a:r>
            <a:r>
              <a:rPr lang="en-US" sz="2400" b="1" dirty="0"/>
              <a:t> Memo</a:t>
            </a:r>
          </a:p>
          <a:p>
            <a:pPr marL="0" indent="0">
              <a:spcBef>
                <a:spcPts val="0"/>
              </a:spcBef>
              <a:buNone/>
            </a:pPr>
            <a:endParaRPr lang="en-US" sz="2400" b="1" dirty="0"/>
          </a:p>
          <a:p>
            <a:pPr marL="0" indent="0">
              <a:spcBef>
                <a:spcPts val="0"/>
              </a:spcBef>
              <a:buNone/>
            </a:pPr>
            <a:r>
              <a:rPr lang="en-US" sz="2400" b="1" dirty="0"/>
              <a:t>February 2015: “NIH Plan” released </a:t>
            </a:r>
          </a:p>
          <a:p>
            <a:pPr>
              <a:spcBef>
                <a:spcPts val="0"/>
              </a:spcBef>
            </a:pPr>
            <a:r>
              <a:rPr lang="en-US" sz="2400" dirty="0"/>
              <a:t>Publications:  NIH Public Access Policy </a:t>
            </a:r>
          </a:p>
          <a:p>
            <a:pPr>
              <a:spcBef>
                <a:spcPts val="0"/>
              </a:spcBef>
            </a:pPr>
            <a:r>
              <a:rPr lang="en-US" sz="2400" dirty="0"/>
              <a:t>Digital Scientific Data:  Plan for Public Access to Digital Scientific Data</a:t>
            </a:r>
          </a:p>
          <a:p>
            <a:pPr lvl="1"/>
            <a:r>
              <a:rPr lang="en-US" sz="2400" dirty="0">
                <a:solidFill>
                  <a:schemeClr val="tx1"/>
                </a:solidFill>
              </a:rPr>
              <a:t>Consider how to require data sharing</a:t>
            </a:r>
          </a:p>
          <a:p>
            <a:pPr lvl="1"/>
            <a:r>
              <a:rPr lang="en-US" sz="2400" dirty="0">
                <a:solidFill>
                  <a:schemeClr val="tx1"/>
                </a:solidFill>
              </a:rPr>
              <a:t>Consider how to require and evaluate data management and sharing plans </a:t>
            </a:r>
          </a:p>
          <a:p>
            <a:pPr lvl="1"/>
            <a:r>
              <a:rPr lang="en-US" sz="2400" dirty="0">
                <a:solidFill>
                  <a:schemeClr val="tx1"/>
                </a:solidFill>
              </a:rPr>
              <a:t>Encourage the use of existing repositories and standards </a:t>
            </a:r>
          </a:p>
          <a:p>
            <a:pPr lvl="1"/>
            <a:r>
              <a:rPr lang="en-US" sz="2400" dirty="0">
                <a:solidFill>
                  <a:schemeClr val="tx1"/>
                </a:solidFill>
              </a:rPr>
              <a:t>Promote FAIR (Findable, Accessible, Interoperable, Reusable) principles</a:t>
            </a:r>
          </a:p>
          <a:p>
            <a:pPr lvl="1">
              <a:spcBef>
                <a:spcPts val="0"/>
              </a:spcBef>
            </a:pPr>
            <a:endParaRPr lang="en-US" sz="2400" dirty="0">
              <a:solidFill>
                <a:schemeClr val="tx1"/>
              </a:solidFill>
            </a:endParaRPr>
          </a:p>
        </p:txBody>
      </p:sp>
      <p:sp>
        <p:nvSpPr>
          <p:cNvPr id="8" name="TextBox 7"/>
          <p:cNvSpPr txBox="1"/>
          <p:nvPr/>
        </p:nvSpPr>
        <p:spPr>
          <a:xfrm>
            <a:off x="2367566" y="5181600"/>
            <a:ext cx="7456868" cy="400110"/>
          </a:xfrm>
          <a:prstGeom prst="rect">
            <a:avLst/>
          </a:prstGeom>
          <a:solidFill>
            <a:schemeClr val="accent3">
              <a:lumMod val="40000"/>
              <a:lumOff val="60000"/>
            </a:schemeClr>
          </a:solidFill>
          <a:ln w="57150">
            <a:solidFill>
              <a:schemeClr val="accent1"/>
            </a:solidFill>
          </a:ln>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79646">
                    <a:lumMod val="10000"/>
                  </a:srgbClr>
                </a:solidFill>
                <a:effectLst/>
                <a:uLnTx/>
                <a:uFillTx/>
                <a:latin typeface="Calibri"/>
                <a:ea typeface="+mn-ea"/>
                <a:cs typeface="+mn-cs"/>
              </a:rPr>
              <a:t>Plan ≠ Policy; NIH to establish priorities for data sharing</a:t>
            </a:r>
            <a:endParaRPr kumimoji="0" lang="en-US" sz="1800" b="0" i="0" u="none" strike="noStrike" kern="1200" cap="none" spc="0" normalizeH="0" baseline="0" noProof="0" dirty="0">
              <a:ln>
                <a:noFill/>
              </a:ln>
              <a:solidFill>
                <a:srgbClr val="F79646">
                  <a:lumMod val="10000"/>
                </a:srgbClr>
              </a:solidFill>
              <a:effectLst/>
              <a:uLnTx/>
              <a:uFillTx/>
              <a:latin typeface="Calibri"/>
              <a:ea typeface="+mn-ea"/>
              <a:cs typeface="+mn-cs"/>
            </a:endParaRPr>
          </a:p>
        </p:txBody>
      </p:sp>
      <p:sp>
        <p:nvSpPr>
          <p:cNvPr id="2" name="Title 1">
            <a:extLst>
              <a:ext uri="{FF2B5EF4-FFF2-40B4-BE49-F238E27FC236}">
                <a16:creationId xmlns:a16="http://schemas.microsoft.com/office/drawing/2014/main" id="{2C5998B4-1F69-4CF3-B8EF-2A3D52EE31B0}"/>
              </a:ext>
            </a:extLst>
          </p:cNvPr>
          <p:cNvSpPr>
            <a:spLocks noGrp="1"/>
          </p:cNvSpPr>
          <p:nvPr>
            <p:ph type="title" idx="4294967295"/>
          </p:nvPr>
        </p:nvSpPr>
        <p:spPr>
          <a:xfrm>
            <a:off x="1828800" y="330895"/>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NIH Plan for Increasing Access to Publications and Digital Scientific Data</a:t>
            </a:r>
            <a:endParaRPr lang="en-US" dirty="0">
              <a:effectLst/>
            </a:endParaRPr>
          </a:p>
          <a:p>
            <a:endParaRPr lang="en-US" dirty="0"/>
          </a:p>
        </p:txBody>
      </p:sp>
    </p:spTree>
    <p:extLst>
      <p:ext uri="{BB962C8B-B14F-4D97-AF65-F5344CB8AC3E}">
        <p14:creationId xmlns:p14="http://schemas.microsoft.com/office/powerpoint/2010/main" val="302024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0210800" y="6778625"/>
            <a:ext cx="1828800" cy="1555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2A8026-8C93-4D30-8B50-91A73149CDAE}"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idx="4294967295"/>
          </p:nvPr>
        </p:nvSpPr>
        <p:spPr>
          <a:xfrm>
            <a:off x="609600" y="1374359"/>
            <a:ext cx="10972800" cy="4910138"/>
          </a:xfrm>
        </p:spPr>
        <p:txBody>
          <a:bodyPr>
            <a:normAutofit/>
          </a:bodyPr>
          <a:lstStyle/>
          <a:p>
            <a:pPr marL="0" indent="0">
              <a:buNone/>
            </a:pPr>
            <a:r>
              <a:rPr lang="en-US" sz="2400" b="1" dirty="0"/>
              <a:t>Feb. 2013: White House Office of Science and Technology Policy (OSTP) released memorandum entitled “Increasing Access to the Results of Federally Funded Scientific Research”</a:t>
            </a:r>
            <a:endParaRPr lang="en-US" sz="2400" dirty="0"/>
          </a:p>
          <a:p>
            <a:pPr lvl="1"/>
            <a:endParaRPr lang="en-US" sz="1050" dirty="0">
              <a:solidFill>
                <a:schemeClr val="tx1"/>
              </a:solidFill>
            </a:endParaRPr>
          </a:p>
          <a:p>
            <a:pPr lvl="1"/>
            <a:r>
              <a:rPr lang="en-US" sz="2400" dirty="0">
                <a:solidFill>
                  <a:schemeClr val="tx1"/>
                </a:solidFill>
              </a:rPr>
              <a:t>Development of agency Plans </a:t>
            </a:r>
          </a:p>
          <a:p>
            <a:pPr lvl="1"/>
            <a:endParaRPr lang="en-US" sz="1050" dirty="0">
              <a:solidFill>
                <a:schemeClr val="tx1"/>
              </a:solidFill>
            </a:endParaRPr>
          </a:p>
          <a:p>
            <a:pPr lvl="1"/>
            <a:r>
              <a:rPr lang="en-US" sz="2400" dirty="0">
                <a:solidFill>
                  <a:schemeClr val="tx1"/>
                </a:solidFill>
              </a:rPr>
              <a:t>Applies to peer-reviewed</a:t>
            </a:r>
            <a:br>
              <a:rPr lang="en-US" sz="2400" dirty="0">
                <a:solidFill>
                  <a:schemeClr val="tx1"/>
                </a:solidFill>
              </a:rPr>
            </a:br>
            <a:r>
              <a:rPr lang="en-US" sz="2400" dirty="0">
                <a:solidFill>
                  <a:schemeClr val="tx1"/>
                </a:solidFill>
              </a:rPr>
              <a:t>publications and digital </a:t>
            </a:r>
            <a:br>
              <a:rPr lang="en-US" sz="2400" dirty="0">
                <a:solidFill>
                  <a:schemeClr val="tx1"/>
                </a:solidFill>
              </a:rPr>
            </a:br>
            <a:r>
              <a:rPr lang="en-US" sz="2400" dirty="0">
                <a:solidFill>
                  <a:schemeClr val="tx1"/>
                </a:solidFill>
              </a:rPr>
              <a:t>scientific data</a:t>
            </a:r>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362200"/>
            <a:ext cx="5131627" cy="3358093"/>
          </a:xfrm>
          <a:prstGeom prst="rect">
            <a:avLst/>
          </a:prstGeom>
          <a:noFill/>
          <a:ln w="2857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FA7877FF-05FD-4C5C-A0AD-ED63E66257F1}"/>
              </a:ext>
            </a:extLst>
          </p:cNvPr>
          <p:cNvSpPr>
            <a:spLocks noGrp="1"/>
          </p:cNvSpPr>
          <p:nvPr>
            <p:ph type="title" idx="4294967295"/>
          </p:nvPr>
        </p:nvSpPr>
        <p:spPr/>
        <p:txBody>
          <a:bodyPr/>
          <a:lstStyle/>
          <a:p>
            <a:pPr rtl="0" fontAlgn="base"/>
            <a:r>
              <a:rPr lang="en-US" sz="3200" kern="1200" dirty="0">
                <a:effectLst/>
                <a:latin typeface="Arial" panose="020B0604020202020204" pitchFamily="34" charset="0"/>
                <a:ea typeface="Arial" panose="020B0604020202020204" pitchFamily="34" charset="0"/>
                <a:cs typeface="Arial" panose="020B0604020202020204" pitchFamily="34" charset="0"/>
              </a:rPr>
              <a:t>Trans-Agency OSTP Memorandum</a:t>
            </a:r>
            <a:endParaRPr lang="en-US" dirty="0">
              <a:effectLst/>
            </a:endParaRPr>
          </a:p>
          <a:p>
            <a:endParaRPr lang="en-US" dirty="0"/>
          </a:p>
        </p:txBody>
      </p:sp>
    </p:spTree>
    <p:extLst>
      <p:ext uri="{BB962C8B-B14F-4D97-AF65-F5344CB8AC3E}">
        <p14:creationId xmlns:p14="http://schemas.microsoft.com/office/powerpoint/2010/main" val="723177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685800"/>
            <a:ext cx="8534400" cy="5256584"/>
          </a:xfrm>
          <a:prstGeom prst="rect">
            <a:avLst/>
          </a:prstGeom>
          <a:solidFill>
            <a:schemeClr val="accent3">
              <a:lumMod val="20000"/>
              <a:lumOff val="80000"/>
            </a:schemeClr>
          </a:solidFill>
          <a:ln>
            <a:solidFill>
              <a:schemeClr val="accent3">
                <a:lumMod val="50000"/>
              </a:schemeClr>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Digital Data</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Maximize free access while</a:t>
            </a:r>
          </a:p>
          <a:p>
            <a:pPr lvl="1" fontAlgn="auto">
              <a:lnSpc>
                <a:spcPct val="100000"/>
              </a:lnSpc>
              <a:spcBef>
                <a:spcPts val="600"/>
              </a:spcBef>
              <a:spcAft>
                <a:spcPts val="0"/>
              </a:spcAft>
            </a:pPr>
            <a:r>
              <a:rPr kumimoji="0" lang="en-US" sz="2000" i="0" u="none" strike="noStrike" kern="1200" cap="none" spc="0" normalizeH="0" baseline="0" noProof="0" dirty="0">
                <a:ln>
                  <a:noFill/>
                </a:ln>
                <a:solidFill>
                  <a:prstClr val="black"/>
                </a:solidFill>
                <a:effectLst/>
                <a:uLnTx/>
                <a:uFillTx/>
                <a:latin typeface="Calibri"/>
                <a:ea typeface="+mn-ea"/>
                <a:cs typeface="+mn-cs"/>
              </a:rPr>
              <a:t>Protecting privacy and confidentiality, national security</a:t>
            </a:r>
          </a:p>
          <a:p>
            <a:pPr lvl="1" fontAlgn="auto">
              <a:lnSpc>
                <a:spcPct val="100000"/>
              </a:lnSpc>
              <a:spcBef>
                <a:spcPts val="600"/>
              </a:spcBef>
              <a:spcAft>
                <a:spcPts val="0"/>
              </a:spcAft>
            </a:pPr>
            <a:r>
              <a:rPr kumimoji="0" lang="en-US" sz="2000" i="0" u="none" strike="noStrike" kern="1200" cap="none" spc="0" normalizeH="0" baseline="0" noProof="0" dirty="0">
                <a:ln>
                  <a:noFill/>
                </a:ln>
                <a:solidFill>
                  <a:prstClr val="black"/>
                </a:solidFill>
                <a:effectLst/>
                <a:uLnTx/>
                <a:uFillTx/>
                <a:latin typeface="Calibri"/>
                <a:ea typeface="+mn-ea"/>
                <a:cs typeface="+mn-cs"/>
              </a:rPr>
              <a:t>Recognizing intellectual property rights</a:t>
            </a:r>
          </a:p>
          <a:p>
            <a:pPr lvl="1" fontAlgn="auto">
              <a:lnSpc>
                <a:spcPct val="100000"/>
              </a:lnSpc>
              <a:spcBef>
                <a:spcPts val="600"/>
              </a:spcBef>
              <a:spcAft>
                <a:spcPts val="0"/>
              </a:spcAft>
            </a:pPr>
            <a:r>
              <a:rPr kumimoji="0" lang="en-US" sz="2000" i="0" u="none" strike="noStrike" kern="1200" cap="none" spc="0" normalizeH="0" baseline="0" noProof="0" dirty="0">
                <a:ln>
                  <a:noFill/>
                </a:ln>
                <a:solidFill>
                  <a:prstClr val="black"/>
                </a:solidFill>
                <a:effectLst/>
                <a:uLnTx/>
                <a:uFillTx/>
                <a:latin typeface="Calibri"/>
                <a:ea typeface="+mn-ea"/>
                <a:cs typeface="+mn-cs"/>
              </a:rPr>
              <a:t>Balancing costs &amp; benefits of long-term preservation</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Require data management plans (DMPs)</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Allow inclusion of costs in applications for funding</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Ensure appropriate evaluation of DMPs</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Monitor compliance by investigators</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Encourage deposit of data in public repositories, where possible</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Cooperate with the private sector</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Develop approaches for data citation &amp; attribution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Support training, education and workforce development</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Assess long-term needs for preservation and options for repositories</a:t>
            </a:r>
          </a:p>
        </p:txBody>
      </p:sp>
      <p:grpSp>
        <p:nvGrpSpPr>
          <p:cNvPr id="4" name="Group 3" descr="Scholarly Publications with a large blue check mark on top of it.">
            <a:extLst>
              <a:ext uri="{FF2B5EF4-FFF2-40B4-BE49-F238E27FC236}">
                <a16:creationId xmlns:a16="http://schemas.microsoft.com/office/drawing/2014/main" id="{467C4ACE-AB81-45E0-A905-670D34A4A073}"/>
              </a:ext>
            </a:extLst>
          </p:cNvPr>
          <p:cNvGrpSpPr/>
          <p:nvPr/>
        </p:nvGrpSpPr>
        <p:grpSpPr>
          <a:xfrm>
            <a:off x="8001000" y="685800"/>
            <a:ext cx="4038600" cy="5256584"/>
            <a:chOff x="7803157" y="1047750"/>
            <a:chExt cx="3954780" cy="4762500"/>
          </a:xfrm>
        </p:grpSpPr>
        <p:pic>
          <p:nvPicPr>
            <p:cNvPr id="2" name="Picture 1">
              <a:extLst>
                <a:ext uri="{FF2B5EF4-FFF2-40B4-BE49-F238E27FC236}">
                  <a16:creationId xmlns:a16="http://schemas.microsoft.com/office/drawing/2014/main" id="{4FE796FD-0D72-4733-A06B-8B79D0D26DF0}"/>
                </a:ext>
              </a:extLst>
            </p:cNvPr>
            <p:cNvPicPr>
              <a:picLocks noChangeAspect="1"/>
            </p:cNvPicPr>
            <p:nvPr/>
          </p:nvPicPr>
          <p:blipFill>
            <a:blip r:embed="rId3"/>
            <a:stretch>
              <a:fillRect/>
            </a:stretch>
          </p:blipFill>
          <p:spPr>
            <a:xfrm>
              <a:off x="7803157" y="1047750"/>
              <a:ext cx="3954780" cy="4762500"/>
            </a:xfrm>
            <a:prstGeom prst="rect">
              <a:avLst/>
            </a:prstGeom>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5720" y="2406441"/>
              <a:ext cx="2209800" cy="22098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E823F71B-5BE3-4B3B-B317-4F05199EC355}"/>
              </a:ext>
            </a:extLst>
          </p:cNvPr>
          <p:cNvSpPr>
            <a:spLocks noGrp="1"/>
          </p:cNvSpPr>
          <p:nvPr>
            <p:ph type="title" idx="4294967295"/>
          </p:nvPr>
        </p:nvSpPr>
        <p:spPr/>
        <p:txBody>
          <a:bodyPr/>
          <a:lstStyle/>
          <a:p>
            <a:pPr rtl="0" fontAlgn="base"/>
            <a:r>
              <a:rPr lang="en-US" sz="3200" kern="1200" dirty="0">
                <a:effectLst/>
                <a:latin typeface="Arial" panose="020B0604020202020204" pitchFamily="34" charset="0"/>
                <a:ea typeface="Arial" panose="020B0604020202020204" pitchFamily="34" charset="0"/>
                <a:cs typeface="Arial" panose="020B0604020202020204" pitchFamily="34" charset="0"/>
              </a:rPr>
              <a:t>Objectives of the </a:t>
            </a:r>
            <a:r>
              <a:rPr lang="en-US" sz="3200" kern="1200" dirty="0" err="1">
                <a:effectLst/>
                <a:latin typeface="Arial" panose="020B0604020202020204" pitchFamily="34" charset="0"/>
                <a:ea typeface="Arial" panose="020B0604020202020204" pitchFamily="34" charset="0"/>
                <a:cs typeface="Arial" panose="020B0604020202020204" pitchFamily="34" charset="0"/>
              </a:rPr>
              <a:t>Holdren</a:t>
            </a:r>
            <a:r>
              <a:rPr lang="en-US" sz="3200" kern="1200" dirty="0">
                <a:effectLst/>
                <a:latin typeface="Arial" panose="020B0604020202020204" pitchFamily="34" charset="0"/>
                <a:ea typeface="Arial" panose="020B0604020202020204" pitchFamily="34" charset="0"/>
                <a:cs typeface="Arial" panose="020B0604020202020204" pitchFamily="34" charset="0"/>
              </a:rPr>
              <a:t> Memo</a:t>
            </a:r>
            <a:endParaRPr lang="en-US" dirty="0">
              <a:effectLst/>
            </a:endParaRPr>
          </a:p>
          <a:p>
            <a:endParaRPr lang="en-US" dirty="0"/>
          </a:p>
        </p:txBody>
      </p:sp>
    </p:spTree>
    <p:extLst>
      <p:ext uri="{BB962C8B-B14F-4D97-AF65-F5344CB8AC3E}">
        <p14:creationId xmlns:p14="http://schemas.microsoft.com/office/powerpoint/2010/main" val="2556967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13298"/>
            <a:ext cx="10972800" cy="4651375"/>
          </a:xfrm>
        </p:spPr>
        <p:txBody>
          <a:bodyPr>
            <a:normAutofit fontScale="92500"/>
          </a:bodyPr>
          <a:lstStyle/>
          <a:p>
            <a:pPr marL="0" indent="0">
              <a:spcBef>
                <a:spcPts val="0"/>
              </a:spcBef>
              <a:buNone/>
            </a:pPr>
            <a:r>
              <a:rPr lang="en-US" sz="2400" b="1" dirty="0"/>
              <a:t>Policy Development Highlights</a:t>
            </a:r>
          </a:p>
          <a:p>
            <a:pPr marL="0" indent="0">
              <a:spcBef>
                <a:spcPts val="0"/>
              </a:spcBef>
              <a:buNone/>
            </a:pPr>
            <a:endParaRPr lang="en-US" sz="2400" dirty="0"/>
          </a:p>
          <a:p>
            <a:pPr>
              <a:spcBef>
                <a:spcPts val="0"/>
              </a:spcBef>
            </a:pPr>
            <a:r>
              <a:rPr lang="en-US" sz="2200" dirty="0"/>
              <a:t>November 14, 2016: NIH Request for Information (RFI): Strategies for NIH Data Management, Sharing, and Citation (</a:t>
            </a:r>
            <a:r>
              <a:rPr lang="en-US" sz="2200" dirty="0">
                <a:hlinkClick r:id="rId3"/>
              </a:rPr>
              <a:t>NOT-OD-17-015</a:t>
            </a:r>
            <a:r>
              <a:rPr lang="en-US" sz="2200" dirty="0"/>
              <a:t>; Response by January 19, 2017)</a:t>
            </a:r>
          </a:p>
          <a:p>
            <a:pPr>
              <a:spcBef>
                <a:spcPts val="0"/>
              </a:spcBef>
            </a:pPr>
            <a:endParaRPr lang="en-US" sz="2200" dirty="0"/>
          </a:p>
          <a:p>
            <a:pPr>
              <a:spcBef>
                <a:spcPts val="0"/>
              </a:spcBef>
            </a:pPr>
            <a:r>
              <a:rPr lang="en-US" sz="2200" dirty="0"/>
              <a:t>October 10, 2018: Request for Information (RFI) on Proposed Provisions for a Draft Data Management and Sharing Policy for NIH Funded or Supported Research (</a:t>
            </a:r>
            <a:r>
              <a:rPr lang="en-US" sz="2200" dirty="0">
                <a:hlinkClick r:id="rId4"/>
              </a:rPr>
              <a:t>NOT-OD-19-014</a:t>
            </a:r>
            <a:r>
              <a:rPr lang="en-US" sz="2200" dirty="0"/>
              <a:t>; Response by December 10, 2018)</a:t>
            </a:r>
          </a:p>
          <a:p>
            <a:pPr>
              <a:spcBef>
                <a:spcPts val="0"/>
              </a:spcBef>
            </a:pPr>
            <a:endParaRPr lang="en-US" sz="2200" dirty="0"/>
          </a:p>
          <a:p>
            <a:pPr>
              <a:spcBef>
                <a:spcPts val="0"/>
              </a:spcBef>
            </a:pPr>
            <a:r>
              <a:rPr lang="en-US" sz="2200" dirty="0"/>
              <a:t>November 6, 2019: Request for Public Comments on a DRAFT NIH Policy for Data Management and Sharing and Supplemental DRAFT Guidance (</a:t>
            </a:r>
            <a:r>
              <a:rPr lang="en-US" sz="2200" dirty="0">
                <a:hlinkClick r:id="rId5"/>
              </a:rPr>
              <a:t>NOT-OD-20-013</a:t>
            </a:r>
            <a:r>
              <a:rPr lang="en-US" sz="2200" dirty="0"/>
              <a:t>; Response by January 10, 2020)</a:t>
            </a:r>
          </a:p>
          <a:p>
            <a:pPr>
              <a:spcBef>
                <a:spcPts val="0"/>
              </a:spcBef>
            </a:pPr>
            <a:endParaRPr lang="en-US" sz="2200" dirty="0"/>
          </a:p>
          <a:p>
            <a:pPr>
              <a:spcBef>
                <a:spcPts val="0"/>
              </a:spcBef>
            </a:pPr>
            <a:r>
              <a:rPr lang="en-US" sz="2200" dirty="0"/>
              <a:t>And now…..</a:t>
            </a:r>
            <a:endParaRPr lang="en-US" sz="2400" dirty="0"/>
          </a:p>
          <a:p>
            <a:pPr>
              <a:spcBef>
                <a:spcPts val="0"/>
              </a:spcBef>
            </a:pPr>
            <a:endParaRPr lang="en-US" sz="2400" dirty="0"/>
          </a:p>
        </p:txBody>
      </p:sp>
      <p:sp>
        <p:nvSpPr>
          <p:cNvPr id="2" name="Title 1">
            <a:extLst>
              <a:ext uri="{FF2B5EF4-FFF2-40B4-BE49-F238E27FC236}">
                <a16:creationId xmlns:a16="http://schemas.microsoft.com/office/drawing/2014/main" id="{5C57CA37-5D2D-4E25-A783-828F79D0C47F}"/>
              </a:ext>
            </a:extLst>
          </p:cNvPr>
          <p:cNvSpPr>
            <a:spLocks noGrp="1"/>
          </p:cNvSpPr>
          <p:nvPr>
            <p:ph type="title" idx="4294967295"/>
          </p:nvPr>
        </p:nvSpPr>
        <p:spPr>
          <a:xfrm>
            <a:off x="4202386" y="304800"/>
            <a:ext cx="7493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Development of an NIH Data Management and Sharing Policy</a:t>
            </a:r>
            <a:endParaRPr lang="en-US" dirty="0">
              <a:effectLst/>
            </a:endParaRPr>
          </a:p>
          <a:p>
            <a:endParaRPr lang="en-US" dirty="0"/>
          </a:p>
        </p:txBody>
      </p:sp>
    </p:spTree>
    <p:extLst>
      <p:ext uri="{BB962C8B-B14F-4D97-AF65-F5344CB8AC3E}">
        <p14:creationId xmlns:p14="http://schemas.microsoft.com/office/powerpoint/2010/main" val="183504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6A26486-5E6C-40D9-A722-DD3163458418}"/>
              </a:ext>
            </a:extLst>
          </p:cNvPr>
          <p:cNvSpPr>
            <a:spLocks noGrp="1"/>
          </p:cNvSpPr>
          <p:nvPr>
            <p:ph idx="4294967295"/>
          </p:nvPr>
        </p:nvSpPr>
        <p:spPr>
          <a:xfrm>
            <a:off x="609600" y="685800"/>
            <a:ext cx="8229600" cy="4648200"/>
          </a:xfrm>
        </p:spPr>
        <p:txBody>
          <a:bodyPr>
            <a:normAutofit fontScale="77500" lnSpcReduction="20000"/>
          </a:bodyPr>
          <a:lstStyle/>
          <a:p>
            <a:pPr marL="0" indent="0">
              <a:buNone/>
            </a:pPr>
            <a:endParaRPr lang="en-US" dirty="0">
              <a:latin typeface="Calibri" panose="020F0502020204030204" pitchFamily="34" charset="0"/>
            </a:endParaRPr>
          </a:p>
          <a:p>
            <a:pPr marL="0" indent="0">
              <a:buNone/>
            </a:pPr>
            <a:r>
              <a:rPr lang="en-US" b="1" dirty="0">
                <a:latin typeface="Calibri" panose="020F0502020204030204" pitchFamily="34" charset="0"/>
              </a:rPr>
              <a:t>Julia Slutsman</a:t>
            </a:r>
            <a:r>
              <a:rPr lang="en-US" dirty="0">
                <a:latin typeface="Calibri" panose="020F0502020204030204" pitchFamily="34" charset="0"/>
              </a:rPr>
              <a:t>, PhD</a:t>
            </a:r>
          </a:p>
          <a:p>
            <a:pPr marL="0" indent="0">
              <a:buNone/>
            </a:pPr>
            <a:r>
              <a:rPr lang="en-US" dirty="0">
                <a:latin typeface="Calibri" panose="020F0502020204030204" pitchFamily="34" charset="0"/>
              </a:rPr>
              <a:t>Director, Genomic Data Sharing Implementation</a:t>
            </a:r>
          </a:p>
          <a:p>
            <a:pPr marL="0" indent="0">
              <a:buNone/>
            </a:pPr>
            <a:r>
              <a:rPr lang="en-US" dirty="0">
                <a:latin typeface="Calibri" panose="020F0502020204030204" pitchFamily="34" charset="0"/>
                <a:hlinkClick r:id="rId3"/>
              </a:rPr>
              <a:t>julia.slutsman@nih.gov</a:t>
            </a:r>
            <a:endParaRPr lang="en-US" dirty="0">
              <a:latin typeface="Calibri" panose="020F0502020204030204" pitchFamily="34" charset="0"/>
            </a:endParaRPr>
          </a:p>
          <a:p>
            <a:pPr marL="0" indent="0">
              <a:buNone/>
            </a:pPr>
            <a:endParaRPr lang="en-US" dirty="0">
              <a:latin typeface="Calibri" panose="020F0502020204030204" pitchFamily="34" charset="0"/>
            </a:endParaRPr>
          </a:p>
          <a:p>
            <a:pPr marL="0" indent="0">
              <a:buNone/>
            </a:pPr>
            <a:r>
              <a:rPr lang="en-US" b="1" dirty="0">
                <a:latin typeface="Calibri" panose="020F0502020204030204" pitchFamily="34" charset="0"/>
              </a:rPr>
              <a:t>J.P. Kim</a:t>
            </a:r>
            <a:r>
              <a:rPr lang="en-US" dirty="0">
                <a:latin typeface="Calibri" panose="020F0502020204030204" pitchFamily="34" charset="0"/>
              </a:rPr>
              <a:t>, JD, MBA, MSc, MPP, MA</a:t>
            </a:r>
          </a:p>
          <a:p>
            <a:pPr marL="0" indent="0">
              <a:buNone/>
            </a:pPr>
            <a:r>
              <a:rPr lang="en-US" dirty="0">
                <a:latin typeface="Calibri" panose="020F0502020204030204" pitchFamily="34" charset="0"/>
              </a:rPr>
              <a:t>NIH Extramural Data Sharing Policy Officer</a:t>
            </a:r>
          </a:p>
          <a:p>
            <a:pPr marL="0" indent="0">
              <a:buNone/>
            </a:pPr>
            <a:r>
              <a:rPr lang="en-US" dirty="0">
                <a:latin typeface="Calibri" panose="020F0502020204030204" pitchFamily="34" charset="0"/>
                <a:hlinkClick r:id="rId4"/>
              </a:rPr>
              <a:t>jpkim@nih.gov</a:t>
            </a:r>
            <a:endParaRPr lang="en-US" dirty="0">
              <a:latin typeface="Calibri" panose="020F0502020204030204" pitchFamily="34" charset="0"/>
            </a:endParaRP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Office of Extramural Research (OER),</a:t>
            </a:r>
          </a:p>
          <a:p>
            <a:pPr marL="0" indent="0">
              <a:buNone/>
            </a:pPr>
            <a:r>
              <a:rPr lang="en-US" dirty="0">
                <a:latin typeface="Calibri" panose="020F0502020204030204" pitchFamily="34" charset="0"/>
              </a:rPr>
              <a:t>Office of the Director (OD),</a:t>
            </a:r>
          </a:p>
          <a:p>
            <a:pPr marL="0" indent="0">
              <a:buNone/>
            </a:pPr>
            <a:r>
              <a:rPr lang="en-US" dirty="0">
                <a:latin typeface="Calibri" panose="020F0502020204030204" pitchFamily="34" charset="0"/>
              </a:rPr>
              <a:t>National Institutes of Health (NIH), HHS</a:t>
            </a:r>
            <a:endParaRPr lang="en-US" dirty="0"/>
          </a:p>
        </p:txBody>
      </p:sp>
      <p:sp>
        <p:nvSpPr>
          <p:cNvPr id="2" name="Title 1">
            <a:extLst>
              <a:ext uri="{FF2B5EF4-FFF2-40B4-BE49-F238E27FC236}">
                <a16:creationId xmlns:a16="http://schemas.microsoft.com/office/drawing/2014/main" id="{16487169-C614-4F34-B150-1905B85894EB}"/>
              </a:ext>
            </a:extLst>
          </p:cNvPr>
          <p:cNvSpPr>
            <a:spLocks noGrp="1"/>
          </p:cNvSpPr>
          <p:nvPr>
            <p:ph type="title" idx="4294967295"/>
          </p:nvPr>
        </p:nvSpPr>
        <p:spPr>
          <a:xfrm>
            <a:off x="1422400" y="124235"/>
            <a:ext cx="10160000" cy="563563"/>
          </a:xfrm>
        </p:spPr>
        <p:txBody>
          <a:bodyPr/>
          <a:lstStyle/>
          <a:p>
            <a:r>
              <a:rPr lang="en-US" dirty="0"/>
              <a:t>Presenting Today</a:t>
            </a:r>
          </a:p>
        </p:txBody>
      </p:sp>
    </p:spTree>
    <p:extLst>
      <p:ext uri="{BB962C8B-B14F-4D97-AF65-F5344CB8AC3E}">
        <p14:creationId xmlns:p14="http://schemas.microsoft.com/office/powerpoint/2010/main" val="137824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13298"/>
            <a:ext cx="10972800" cy="4651375"/>
          </a:xfrm>
        </p:spPr>
        <p:txBody>
          <a:bodyPr>
            <a:normAutofit fontScale="25000" lnSpcReduction="20000"/>
          </a:bodyPr>
          <a:lstStyle/>
          <a:p>
            <a:pPr marL="0" indent="0">
              <a:spcBef>
                <a:spcPts val="0"/>
              </a:spcBef>
              <a:buNone/>
            </a:pPr>
            <a:r>
              <a:rPr lang="en-US" sz="8800" dirty="0"/>
              <a:t>The Final </a:t>
            </a:r>
            <a:r>
              <a:rPr lang="en-US" sz="8800" b="1" dirty="0"/>
              <a:t>NIH Policy for Data Management and Sharing</a:t>
            </a:r>
            <a:r>
              <a:rPr lang="en-US" sz="8800" dirty="0"/>
              <a:t> (“</a:t>
            </a:r>
            <a:r>
              <a:rPr lang="en-US" sz="8800" b="1" dirty="0"/>
              <a:t>DMS Policy</a:t>
            </a:r>
            <a:r>
              <a:rPr lang="en-US" sz="8800" dirty="0"/>
              <a:t>”)</a:t>
            </a:r>
          </a:p>
          <a:p>
            <a:pPr marL="0" indent="0">
              <a:spcBef>
                <a:spcPts val="0"/>
              </a:spcBef>
              <a:buNone/>
            </a:pPr>
            <a:r>
              <a:rPr lang="en-US" sz="8800" dirty="0"/>
              <a:t> - RELEASED: October 29, 2020 / EFFECTIVE DATE: January 25, 2023</a:t>
            </a:r>
          </a:p>
          <a:p>
            <a:pPr>
              <a:spcBef>
                <a:spcPts val="0"/>
              </a:spcBef>
            </a:pPr>
            <a:endParaRPr lang="en-US" sz="8400" dirty="0"/>
          </a:p>
          <a:p>
            <a:pPr>
              <a:spcBef>
                <a:spcPts val="0"/>
              </a:spcBef>
            </a:pPr>
            <a:r>
              <a:rPr lang="en-US" sz="8000" dirty="0"/>
              <a:t>Final NIH Policy for Data Management and Sharing</a:t>
            </a:r>
          </a:p>
          <a:p>
            <a:pPr lvl="1">
              <a:spcBef>
                <a:spcPts val="0"/>
              </a:spcBef>
            </a:pPr>
            <a:r>
              <a:rPr lang="en-US" sz="8000" dirty="0">
                <a:solidFill>
                  <a:schemeClr val="tx1"/>
                </a:solidFill>
              </a:rPr>
              <a:t>NOT-OD-21-013</a:t>
            </a:r>
          </a:p>
          <a:p>
            <a:pPr lvl="1">
              <a:spcBef>
                <a:spcPts val="0"/>
              </a:spcBef>
            </a:pPr>
            <a:r>
              <a:rPr lang="en-US" sz="8000" dirty="0">
                <a:solidFill>
                  <a:schemeClr val="tx1"/>
                </a:solidFill>
                <a:hlinkClick r:id="rId3"/>
              </a:rPr>
              <a:t>https://grants.nih.gov/grants/guide/notice-files/NOT-OD-21-013.html</a:t>
            </a:r>
            <a:endParaRPr lang="en-US" sz="8000" dirty="0">
              <a:solidFill>
                <a:schemeClr val="tx1"/>
              </a:solidFill>
            </a:endParaRPr>
          </a:p>
          <a:p>
            <a:pPr lvl="1">
              <a:spcBef>
                <a:spcPts val="0"/>
              </a:spcBef>
            </a:pPr>
            <a:endParaRPr lang="en-US" sz="8000" dirty="0">
              <a:solidFill>
                <a:schemeClr val="tx1"/>
              </a:solidFill>
            </a:endParaRPr>
          </a:p>
          <a:p>
            <a:pPr>
              <a:spcBef>
                <a:spcPts val="0"/>
              </a:spcBef>
            </a:pPr>
            <a:r>
              <a:rPr lang="en-US" sz="8000" dirty="0"/>
              <a:t>What does the DMS Policy apply to?</a:t>
            </a:r>
          </a:p>
          <a:p>
            <a:pPr lvl="1">
              <a:spcBef>
                <a:spcPts val="0"/>
              </a:spcBef>
            </a:pPr>
            <a:r>
              <a:rPr lang="en-US" sz="8000" dirty="0">
                <a:solidFill>
                  <a:schemeClr val="tx1"/>
                </a:solidFill>
              </a:rPr>
              <a:t>all research, funded or conducted in whole or in part by NIH, that results in the generation of scientific data</a:t>
            </a:r>
          </a:p>
          <a:p>
            <a:pPr lvl="1">
              <a:spcBef>
                <a:spcPts val="0"/>
              </a:spcBef>
            </a:pPr>
            <a:r>
              <a:rPr lang="en-US" sz="8000" dirty="0">
                <a:solidFill>
                  <a:schemeClr val="tx1"/>
                </a:solidFill>
              </a:rPr>
              <a:t>extramural grants, contracts, Intramural Research Projects, or other funding agreements </a:t>
            </a:r>
            <a:r>
              <a:rPr lang="en-US" sz="8000" u="sng" dirty="0">
                <a:solidFill>
                  <a:schemeClr val="tx1"/>
                </a:solidFill>
              </a:rPr>
              <a:t>regardless of NIH funding level</a:t>
            </a:r>
            <a:r>
              <a:rPr lang="en-US" sz="8000" dirty="0">
                <a:solidFill>
                  <a:schemeClr val="tx1"/>
                </a:solidFill>
              </a:rPr>
              <a:t> or funding mechanism</a:t>
            </a:r>
          </a:p>
          <a:p>
            <a:pPr>
              <a:spcBef>
                <a:spcPts val="0"/>
              </a:spcBef>
            </a:pPr>
            <a:endParaRPr lang="en-US" sz="8000" dirty="0"/>
          </a:p>
          <a:p>
            <a:pPr>
              <a:spcBef>
                <a:spcPts val="0"/>
              </a:spcBef>
            </a:pPr>
            <a:r>
              <a:rPr lang="en-US" sz="8000" dirty="0"/>
              <a:t>What will be required in funding applications starting January 25, 2023 under the policy?</a:t>
            </a:r>
          </a:p>
          <a:p>
            <a:pPr lvl="1"/>
            <a:r>
              <a:rPr lang="en-US" sz="8000" dirty="0">
                <a:solidFill>
                  <a:schemeClr val="tx1"/>
                </a:solidFill>
              </a:rPr>
              <a:t>Submission of a Data Management and Sharing Plan outlining how scientific data and any accompanying metadata will be managed and shared, taking into account any potential restrictions or limitations</a:t>
            </a:r>
          </a:p>
          <a:p>
            <a:pPr lvl="1"/>
            <a:r>
              <a:rPr lang="en-US" sz="8000" dirty="0">
                <a:solidFill>
                  <a:schemeClr val="tx1"/>
                </a:solidFill>
              </a:rPr>
              <a:t>Compliance with the </a:t>
            </a:r>
            <a:r>
              <a:rPr lang="en-US" sz="8000" dirty="0" err="1">
                <a:solidFill>
                  <a:schemeClr val="tx1"/>
                </a:solidFill>
              </a:rPr>
              <a:t>awardee’s</a:t>
            </a:r>
            <a:r>
              <a:rPr lang="en-US" sz="8000" dirty="0">
                <a:solidFill>
                  <a:schemeClr val="tx1"/>
                </a:solidFill>
              </a:rPr>
              <a:t> plan as approved by the NIH ICO</a:t>
            </a:r>
          </a:p>
          <a:p>
            <a:pPr lvl="1"/>
            <a:endParaRPr lang="en-US" sz="8000" dirty="0"/>
          </a:p>
          <a:p>
            <a:r>
              <a:rPr lang="en-US" sz="8000" b="1" dirty="0"/>
              <a:t>Questions</a:t>
            </a:r>
            <a:r>
              <a:rPr lang="en-US" sz="8000" dirty="0"/>
              <a:t> – Email: </a:t>
            </a:r>
            <a:r>
              <a:rPr lang="en-US" sz="8000" b="1" dirty="0"/>
              <a:t>SciencePolicy@od.nih.gov</a:t>
            </a:r>
            <a:r>
              <a:rPr lang="en-US" sz="8000" dirty="0"/>
              <a:t> (NIH Office of Science Policy (OSP))</a:t>
            </a:r>
          </a:p>
          <a:p>
            <a:pPr lvl="1">
              <a:spcBef>
                <a:spcPts val="0"/>
              </a:spcBef>
              <a:buNone/>
            </a:pPr>
            <a:endParaRPr lang="en-US" sz="8800" dirty="0"/>
          </a:p>
        </p:txBody>
      </p:sp>
      <p:sp>
        <p:nvSpPr>
          <p:cNvPr id="2" name="Title 1">
            <a:extLst>
              <a:ext uri="{FF2B5EF4-FFF2-40B4-BE49-F238E27FC236}">
                <a16:creationId xmlns:a16="http://schemas.microsoft.com/office/drawing/2014/main" id="{0A66D9AB-E8E4-4462-A80D-612438651CBD}"/>
              </a:ext>
            </a:extLst>
          </p:cNvPr>
          <p:cNvSpPr>
            <a:spLocks noGrp="1"/>
          </p:cNvSpPr>
          <p:nvPr>
            <p:ph type="title" idx="4294967295"/>
          </p:nvPr>
        </p:nvSpPr>
        <p:spPr>
          <a:xfrm>
            <a:off x="1676400" y="152400"/>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Development of an NIH Data Management and Sharing Policy – </a:t>
            </a:r>
            <a:r>
              <a:rPr lang="en-US" sz="2800" i="1" u="heavy" kern="1200" dirty="0">
                <a:effectLst/>
                <a:latin typeface="Arial" panose="020B0604020202020204" pitchFamily="34" charset="0"/>
                <a:ea typeface="ＭＳ Ｐゴシック" panose="020B0600070205080204" pitchFamily="34" charset="-128"/>
                <a:cs typeface="Arial" panose="020B0604020202020204" pitchFamily="34" charset="0"/>
              </a:rPr>
              <a:t>BREAKING NEWS!</a:t>
            </a:r>
            <a:endParaRPr lang="en-US" dirty="0">
              <a:effectLst/>
            </a:endParaRPr>
          </a:p>
        </p:txBody>
      </p:sp>
    </p:spTree>
    <p:extLst>
      <p:ext uri="{BB962C8B-B14F-4D97-AF65-F5344CB8AC3E}">
        <p14:creationId xmlns:p14="http://schemas.microsoft.com/office/powerpoint/2010/main" val="1835044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13298"/>
            <a:ext cx="10972800" cy="4651375"/>
          </a:xfrm>
        </p:spPr>
        <p:txBody>
          <a:bodyPr>
            <a:normAutofit fontScale="25000" lnSpcReduction="20000"/>
          </a:bodyPr>
          <a:lstStyle/>
          <a:p>
            <a:pPr marL="0" indent="0">
              <a:spcBef>
                <a:spcPts val="0"/>
              </a:spcBef>
              <a:buNone/>
            </a:pPr>
            <a:r>
              <a:rPr lang="en-US" sz="8800" b="1" dirty="0"/>
              <a:t>Supplemental Information </a:t>
            </a:r>
            <a:r>
              <a:rPr lang="en-US" sz="8800" dirty="0"/>
              <a:t>to the NIH Policy for Data Management and Sharing</a:t>
            </a:r>
          </a:p>
          <a:p>
            <a:pPr marL="0" indent="0">
              <a:spcBef>
                <a:spcPts val="0"/>
              </a:spcBef>
              <a:buNone/>
            </a:pPr>
            <a:r>
              <a:rPr lang="en-US" sz="8800" dirty="0"/>
              <a:t> - RELEASED: October 29, 2020</a:t>
            </a:r>
          </a:p>
          <a:p>
            <a:pPr marL="0" indent="0">
              <a:spcBef>
                <a:spcPts val="0"/>
              </a:spcBef>
              <a:buNone/>
            </a:pPr>
            <a:endParaRPr lang="en-US" sz="8800" dirty="0"/>
          </a:p>
          <a:p>
            <a:pPr marL="0" indent="0">
              <a:spcBef>
                <a:spcPts val="0"/>
              </a:spcBef>
              <a:buNone/>
            </a:pPr>
            <a:r>
              <a:rPr lang="en-US" sz="8400" dirty="0"/>
              <a:t>What should be in a Plan? Which costs are allowable? How are repositories selected?</a:t>
            </a:r>
          </a:p>
          <a:p>
            <a:pPr>
              <a:spcBef>
                <a:spcPts val="0"/>
              </a:spcBef>
            </a:pPr>
            <a:endParaRPr lang="en-US" sz="8400" dirty="0"/>
          </a:p>
          <a:p>
            <a:pPr>
              <a:spcBef>
                <a:spcPts val="0"/>
              </a:spcBef>
            </a:pPr>
            <a:r>
              <a:rPr lang="en-US" sz="8400" dirty="0"/>
              <a:t>Supplemental Information to the NIH Policy for Data Management and Sharing: Elements of an NIH Data Management and Sharing Plan</a:t>
            </a:r>
          </a:p>
          <a:p>
            <a:pPr lvl="1">
              <a:spcBef>
                <a:spcPts val="0"/>
              </a:spcBef>
            </a:pPr>
            <a:r>
              <a:rPr lang="en-US" sz="8400" dirty="0"/>
              <a:t>NOT-OD-21-014</a:t>
            </a:r>
          </a:p>
          <a:p>
            <a:pPr lvl="1">
              <a:spcBef>
                <a:spcPts val="0"/>
              </a:spcBef>
            </a:pPr>
            <a:r>
              <a:rPr lang="en-US" sz="8400" dirty="0">
                <a:hlinkClick r:id="rId3"/>
              </a:rPr>
              <a:t>https://grants.nih.gov/grants/guide/notice-files/NOT-OD-21-014.html</a:t>
            </a:r>
            <a:endParaRPr lang="en-US" sz="8400" dirty="0"/>
          </a:p>
          <a:p>
            <a:pPr>
              <a:spcBef>
                <a:spcPts val="0"/>
              </a:spcBef>
            </a:pPr>
            <a:endParaRPr lang="en-US" sz="8400" dirty="0"/>
          </a:p>
          <a:p>
            <a:pPr>
              <a:spcBef>
                <a:spcPts val="0"/>
              </a:spcBef>
            </a:pPr>
            <a:r>
              <a:rPr lang="en-US" sz="8400" dirty="0"/>
              <a:t>Supplemental Information to the NIH Policy for Data Management and Sharing: Allowable Costs for Data Management and Sharing</a:t>
            </a:r>
          </a:p>
          <a:p>
            <a:pPr lvl="1">
              <a:spcBef>
                <a:spcPts val="0"/>
              </a:spcBef>
            </a:pPr>
            <a:r>
              <a:rPr lang="en-US" sz="8400" dirty="0"/>
              <a:t>NOT-OD-21-015</a:t>
            </a:r>
          </a:p>
          <a:p>
            <a:pPr lvl="1">
              <a:spcBef>
                <a:spcPts val="0"/>
              </a:spcBef>
            </a:pPr>
            <a:r>
              <a:rPr lang="en-US" sz="8400" dirty="0">
                <a:hlinkClick r:id="rId4"/>
              </a:rPr>
              <a:t>https://grants.nih.gov/grants/guide/notice-files/NOT-OD-21-015.html</a:t>
            </a:r>
            <a:endParaRPr lang="en-US" sz="8400" dirty="0"/>
          </a:p>
          <a:p>
            <a:pPr>
              <a:spcBef>
                <a:spcPts val="0"/>
              </a:spcBef>
            </a:pPr>
            <a:endParaRPr lang="en-US" sz="8400" dirty="0"/>
          </a:p>
          <a:p>
            <a:pPr>
              <a:spcBef>
                <a:spcPts val="0"/>
              </a:spcBef>
            </a:pPr>
            <a:r>
              <a:rPr lang="en-US" sz="8400" dirty="0"/>
              <a:t>Supplemental Information to the NIH Policy for Data Management and Sharing: Selecting a Repository for Data Resulting from NIH-Supported Research</a:t>
            </a:r>
          </a:p>
          <a:p>
            <a:pPr lvl="1">
              <a:spcBef>
                <a:spcPts val="0"/>
              </a:spcBef>
            </a:pPr>
            <a:r>
              <a:rPr lang="en-US" sz="8400" dirty="0"/>
              <a:t>NOT-OD-21-016</a:t>
            </a:r>
          </a:p>
          <a:p>
            <a:pPr lvl="1">
              <a:spcBef>
                <a:spcPts val="0"/>
              </a:spcBef>
            </a:pPr>
            <a:r>
              <a:rPr lang="en-US" sz="8400" dirty="0">
                <a:hlinkClick r:id="rId5"/>
              </a:rPr>
              <a:t>https://grants.nih.gov/grants/guide/notice-files/NOT-OD-21-016.html</a:t>
            </a:r>
            <a:endParaRPr lang="en-US" sz="8400" dirty="0"/>
          </a:p>
          <a:p>
            <a:pPr>
              <a:spcBef>
                <a:spcPts val="0"/>
              </a:spcBef>
            </a:pPr>
            <a:endParaRPr lang="en-US" sz="2400" dirty="0"/>
          </a:p>
        </p:txBody>
      </p:sp>
      <p:sp>
        <p:nvSpPr>
          <p:cNvPr id="2" name="Title 1">
            <a:extLst>
              <a:ext uri="{FF2B5EF4-FFF2-40B4-BE49-F238E27FC236}">
                <a16:creationId xmlns:a16="http://schemas.microsoft.com/office/drawing/2014/main" id="{CD9A44E0-DFF9-44DD-A321-1DB7BC05A78D}"/>
              </a:ext>
            </a:extLst>
          </p:cNvPr>
          <p:cNvSpPr>
            <a:spLocks noGrp="1"/>
          </p:cNvSpPr>
          <p:nvPr>
            <p:ph type="title" idx="4294967295"/>
          </p:nvPr>
        </p:nvSpPr>
        <p:spPr>
          <a:xfrm>
            <a:off x="1498600" y="304800"/>
            <a:ext cx="101600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Development of an NIH Data Management and Sharing Policy – </a:t>
            </a:r>
            <a:r>
              <a:rPr lang="en-US" sz="2800" i="1" u="heavy" kern="1200" dirty="0">
                <a:effectLst/>
                <a:latin typeface="Arial" panose="020B0604020202020204" pitchFamily="34" charset="0"/>
                <a:ea typeface="ＭＳ Ｐゴシック" panose="020B0600070205080204" pitchFamily="34" charset="-128"/>
                <a:cs typeface="Arial" panose="020B0604020202020204" pitchFamily="34" charset="0"/>
              </a:rPr>
              <a:t>BREAKING NEWS! </a:t>
            </a:r>
            <a:endParaRPr lang="en-US" dirty="0">
              <a:effectLst/>
            </a:endParaRPr>
          </a:p>
          <a:p>
            <a:endParaRPr lang="en-US" dirty="0"/>
          </a:p>
        </p:txBody>
      </p:sp>
    </p:spTree>
    <p:extLst>
      <p:ext uri="{BB962C8B-B14F-4D97-AF65-F5344CB8AC3E}">
        <p14:creationId xmlns:p14="http://schemas.microsoft.com/office/powerpoint/2010/main" val="183504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ACB0717-69EE-4A4E-8336-D1B24FDA7817}"/>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951408152"/>
              </p:ext>
            </p:extLst>
          </p:nvPr>
        </p:nvGraphicFramePr>
        <p:xfrm>
          <a:off x="2133600"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7C26A8E-B598-48C8-B80B-9A05C87863DE}"/>
              </a:ext>
            </a:extLst>
          </p:cNvPr>
          <p:cNvSpPr>
            <a:spLocks noGrp="1"/>
          </p:cNvSpPr>
          <p:nvPr>
            <p:ph type="title" idx="4294967295"/>
          </p:nvPr>
        </p:nvSpPr>
        <p:spPr>
          <a:xfrm>
            <a:off x="3581400" y="304800"/>
            <a:ext cx="8102600" cy="563563"/>
          </a:xfrm>
        </p:spPr>
        <p:txBody>
          <a:bodyPr/>
          <a:lstStyle/>
          <a:p>
            <a:pPr rtl="0" fontAlgn="base"/>
            <a:r>
              <a:rPr lang="en-US" sz="2800" kern="1200" dirty="0">
                <a:effectLst/>
                <a:latin typeface="Arial" panose="020B0604020202020204" pitchFamily="34" charset="0"/>
                <a:ea typeface="ＭＳ Ｐゴシック" panose="020B0600070205080204" pitchFamily="34" charset="-128"/>
                <a:cs typeface="Arial" panose="020B0604020202020204" pitchFamily="34" charset="0"/>
              </a:rPr>
              <a:t>Summary: Common Goal Across Data &amp; Resource Sharing Policies</a:t>
            </a:r>
            <a:endParaRPr lang="en-US" dirty="0">
              <a:effectLst/>
            </a:endParaRPr>
          </a:p>
          <a:p>
            <a:endParaRPr lang="en-US" dirty="0"/>
          </a:p>
        </p:txBody>
      </p:sp>
    </p:spTree>
    <p:extLst>
      <p:ext uri="{BB962C8B-B14F-4D97-AF65-F5344CB8AC3E}">
        <p14:creationId xmlns:p14="http://schemas.microsoft.com/office/powerpoint/2010/main" val="23542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7938"/>
            <a:ext cx="2212975" cy="5570538"/>
          </a:xfrm>
        </p:spPr>
        <p:txBody>
          <a:bodyPr vert="horz" lIns="68580" tIns="34290" rIns="68580" bIns="34290" rtlCol="0" anchor="ctr">
            <a:normAutofit/>
          </a:bodyPr>
          <a:lstStyle/>
          <a:p>
            <a:r>
              <a:rPr lang="en-US" dirty="0">
                <a:solidFill>
                  <a:srgbClr val="FFFFFF"/>
                </a:solidFill>
                <a:cs typeface="Arial" panose="020B0604020202020204" pitchFamily="34" charset="0"/>
              </a:rPr>
              <a:t>NIH Research Tools Policy</a:t>
            </a:r>
          </a:p>
        </p:txBody>
      </p:sp>
      <p:graphicFrame>
        <p:nvGraphicFramePr>
          <p:cNvPr id="10244" name="Content Placeholder 5">
            <a:extLst>
              <a:ext uri="{FF2B5EF4-FFF2-40B4-BE49-F238E27FC236}">
                <a16:creationId xmlns:a16="http://schemas.microsoft.com/office/drawing/2014/main" id="{045851E2-6016-4574-85B5-5796C51FBC60}"/>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940561419"/>
              </p:ext>
            </p:extLst>
          </p:nvPr>
        </p:nvGraphicFramePr>
        <p:xfrm>
          <a:off x="533400" y="882944"/>
          <a:ext cx="11506201" cy="4740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923C22C0-7DEC-4A66-A69B-D0AD42D02790}"/>
              </a:ext>
            </a:extLst>
          </p:cNvPr>
          <p:cNvSpPr txBox="1">
            <a:spLocks/>
          </p:cNvSpPr>
          <p:nvPr/>
        </p:nvSpPr>
        <p:spPr bwMode="auto">
          <a:xfrm>
            <a:off x="990600" y="-76200"/>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a:lstStyle>
          <a:p>
            <a:r>
              <a:rPr lang="en-US" sz="3200" dirty="0">
                <a:solidFill>
                  <a:srgbClr val="FFFFFF"/>
                </a:solidFill>
                <a:cs typeface="Arial" panose="020B0604020202020204" pitchFamily="34" charset="0"/>
              </a:rPr>
              <a:t>NIH Research Tools Policy</a:t>
            </a:r>
            <a:endParaRPr lang="en-US" sz="3600" kern="0" dirty="0"/>
          </a:p>
        </p:txBody>
      </p:sp>
    </p:spTree>
    <p:extLst>
      <p:ext uri="{BB962C8B-B14F-4D97-AF65-F5344CB8AC3E}">
        <p14:creationId xmlns:p14="http://schemas.microsoft.com/office/powerpoint/2010/main" val="3202253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219200"/>
            <a:ext cx="11582400" cy="4038600"/>
          </a:xfrm>
        </p:spPr>
        <p:txBody>
          <a:bodyPr>
            <a:noAutofit/>
          </a:bodyPr>
          <a:lstStyle/>
          <a:p>
            <a:pPr>
              <a:lnSpc>
                <a:spcPct val="90000"/>
              </a:lnSpc>
            </a:pPr>
            <a:r>
              <a:rPr lang="en-US" sz="2400" dirty="0"/>
              <a:t>Grantees own the data they develop with federal funds.</a:t>
            </a:r>
          </a:p>
          <a:p>
            <a:pPr lvl="1">
              <a:lnSpc>
                <a:spcPct val="90000"/>
              </a:lnSpc>
            </a:pPr>
            <a:r>
              <a:rPr lang="en-US" sz="2400" dirty="0">
                <a:solidFill>
                  <a:schemeClr val="tx1"/>
                </a:solidFill>
              </a:rPr>
              <a:t>NIH Grants Policy Statement 8.2.1.</a:t>
            </a:r>
          </a:p>
          <a:p>
            <a:pPr>
              <a:lnSpc>
                <a:spcPct val="90000"/>
              </a:lnSpc>
            </a:pPr>
            <a:endParaRPr lang="en-US" sz="2400" dirty="0"/>
          </a:p>
          <a:p>
            <a:pPr>
              <a:lnSpc>
                <a:spcPct val="90000"/>
              </a:lnSpc>
            </a:pPr>
            <a:r>
              <a:rPr lang="en-US" sz="2400" dirty="0"/>
              <a:t>Public Access Policy Final peer reviewed manuscript, upon acceptance for publication must be published at: </a:t>
            </a:r>
            <a:r>
              <a:rPr lang="en-US" sz="2400" dirty="0">
                <a:hlinkClick r:id="rId3">
                  <a:extLst>
                    <a:ext uri="{A12FA001-AC4F-418D-AE19-62706E023703}">
                      <ahyp:hlinkClr xmlns:ahyp="http://schemas.microsoft.com/office/drawing/2018/hyperlinkcolor" val="tx"/>
                    </a:ext>
                  </a:extLst>
                </a:hlinkClick>
              </a:rPr>
              <a:t>http://www.pubmedcentral.nih.gov</a:t>
            </a:r>
            <a:r>
              <a:rPr lang="en-US" sz="2400" dirty="0"/>
              <a:t>.</a:t>
            </a:r>
          </a:p>
          <a:p>
            <a:pPr lvl="1">
              <a:lnSpc>
                <a:spcPct val="90000"/>
              </a:lnSpc>
            </a:pPr>
            <a:r>
              <a:rPr lang="en-US" sz="2400" dirty="0">
                <a:solidFill>
                  <a:schemeClr val="tx1"/>
                </a:solidFill>
              </a:rPr>
              <a:t>NIH Grants Policy Statement 8.2.2.</a:t>
            </a:r>
          </a:p>
          <a:p>
            <a:endParaRPr lang="en-US" sz="2400" dirty="0"/>
          </a:p>
          <a:p>
            <a:r>
              <a:rPr lang="en-US" sz="2400" dirty="0"/>
              <a:t>NIH Research Tools Policy requires sharing of unique research materials/biological materials (“research tools”).</a:t>
            </a:r>
          </a:p>
          <a:p>
            <a:pPr lvl="1"/>
            <a:r>
              <a:rPr lang="en-US" sz="2400" dirty="0">
                <a:solidFill>
                  <a:schemeClr val="tx1"/>
                </a:solidFill>
              </a:rPr>
              <a:t>NIH Grants Policy Statement 8.2.3.</a:t>
            </a:r>
          </a:p>
        </p:txBody>
      </p:sp>
      <p:sp>
        <p:nvSpPr>
          <p:cNvPr id="2" name="Title 1">
            <a:extLst>
              <a:ext uri="{FF2B5EF4-FFF2-40B4-BE49-F238E27FC236}">
                <a16:creationId xmlns:a16="http://schemas.microsoft.com/office/drawing/2014/main" id="{5EE4296F-57B7-4CC4-9DCA-0FC87CB97149}"/>
              </a:ext>
            </a:extLst>
          </p:cNvPr>
          <p:cNvSpPr>
            <a:spLocks noGrp="1"/>
          </p:cNvSpPr>
          <p:nvPr>
            <p:ph type="title" idx="4294967295"/>
          </p:nvPr>
        </p:nvSpPr>
        <p:spPr>
          <a:xfrm>
            <a:off x="1524000" y="3048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Select NIH Grants Policy Excerpts</a:t>
            </a:r>
            <a:endParaRPr lang="en-US" dirty="0">
              <a:effectLst/>
            </a:endParaRPr>
          </a:p>
          <a:p>
            <a:endParaRPr lang="en-US" dirty="0"/>
          </a:p>
        </p:txBody>
      </p:sp>
    </p:spTree>
    <p:extLst>
      <p:ext uri="{BB962C8B-B14F-4D97-AF65-F5344CB8AC3E}">
        <p14:creationId xmlns:p14="http://schemas.microsoft.com/office/powerpoint/2010/main" val="445638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48EE2-A983-46AA-9E74-F3EEA5B373F8}"/>
              </a:ext>
            </a:extLst>
          </p:cNvPr>
          <p:cNvSpPr>
            <a:spLocks noGrp="1"/>
          </p:cNvSpPr>
          <p:nvPr>
            <p:ph idx="4294967295"/>
          </p:nvPr>
        </p:nvSpPr>
        <p:spPr>
          <a:xfrm>
            <a:off x="609600" y="1295400"/>
            <a:ext cx="10972800" cy="4525963"/>
          </a:xfrm>
        </p:spPr>
        <p:txBody>
          <a:bodyPr>
            <a:normAutofit/>
          </a:bodyPr>
          <a:lstStyle/>
          <a:p>
            <a:r>
              <a:rPr lang="en-US" sz="2800" dirty="0"/>
              <a:t>NIH Genomic Data Sharing</a:t>
            </a:r>
            <a:endParaRPr lang="en-US" sz="2800" dirty="0">
              <a:hlinkClick r:id="rId3">
                <a:extLst>
                  <a:ext uri="{A12FA001-AC4F-418D-AE19-62706E023703}">
                    <ahyp:hlinkClr xmlns:ahyp="http://schemas.microsoft.com/office/drawing/2018/hyperlinkcolor" val="tx"/>
                  </a:ext>
                </a:extLst>
              </a:hlinkClick>
            </a:endParaRPr>
          </a:p>
          <a:p>
            <a:pPr lvl="1"/>
            <a:r>
              <a:rPr lang="en-US" dirty="0">
                <a:solidFill>
                  <a:schemeClr val="tx1"/>
                </a:solidFill>
                <a:hlinkClick r:id="rId3">
                  <a:extLst>
                    <a:ext uri="{A12FA001-AC4F-418D-AE19-62706E023703}">
                      <ahyp:hlinkClr xmlns:ahyp="http://schemas.microsoft.com/office/drawing/2018/hyperlinkcolor" val="tx"/>
                    </a:ext>
                  </a:extLst>
                </a:hlinkClick>
              </a:rPr>
              <a:t>https://osp.od.nih.gov/scientific-sharing/genomic-data-sharing/</a:t>
            </a:r>
            <a:endParaRPr lang="en-US" dirty="0">
              <a:solidFill>
                <a:schemeClr val="tx1"/>
              </a:solidFill>
            </a:endParaRPr>
          </a:p>
          <a:p>
            <a:r>
              <a:rPr lang="en-US" sz="2800" dirty="0"/>
              <a:t>NIH Research Tools Policy</a:t>
            </a:r>
          </a:p>
          <a:p>
            <a:pPr lvl="1"/>
            <a:r>
              <a:rPr lang="en-US" dirty="0">
                <a:solidFill>
                  <a:schemeClr val="tx1"/>
                </a:solidFill>
                <a:hlinkClick r:id="rId4">
                  <a:extLst>
                    <a:ext uri="{A12FA001-AC4F-418D-AE19-62706E023703}">
                      <ahyp:hlinkClr xmlns:ahyp="http://schemas.microsoft.com/office/drawing/2018/hyperlinkcolor" val="tx"/>
                    </a:ext>
                  </a:extLst>
                </a:hlinkClick>
              </a:rPr>
              <a:t>https://grants.nih.gov/grants/intell-property_64FR72090.pdf</a:t>
            </a:r>
            <a:endParaRPr lang="en-US" dirty="0">
              <a:solidFill>
                <a:schemeClr val="tx1"/>
              </a:solidFill>
            </a:endParaRPr>
          </a:p>
          <a:p>
            <a:r>
              <a:rPr lang="en-US" sz="2800" dirty="0"/>
              <a:t>NIH Public Access Policy</a:t>
            </a:r>
          </a:p>
          <a:p>
            <a:pPr lvl="1"/>
            <a:r>
              <a:rPr lang="en-US" dirty="0">
                <a:solidFill>
                  <a:schemeClr val="tx1"/>
                </a:solidFill>
                <a:hlinkClick r:id="rId5">
                  <a:extLst>
                    <a:ext uri="{A12FA001-AC4F-418D-AE19-62706E023703}">
                      <ahyp:hlinkClr xmlns:ahyp="http://schemas.microsoft.com/office/drawing/2018/hyperlinkcolor" val="tx"/>
                    </a:ext>
                  </a:extLst>
                </a:hlinkClick>
              </a:rPr>
              <a:t>http://publicaccess.nih.gov/</a:t>
            </a:r>
            <a:endParaRPr lang="en-US" dirty="0">
              <a:solidFill>
                <a:schemeClr val="tx1"/>
              </a:solidFill>
            </a:endParaRPr>
          </a:p>
          <a:p>
            <a:r>
              <a:rPr lang="en-US" sz="2800" dirty="0"/>
              <a:t>NIH Data Sharing Policies</a:t>
            </a:r>
          </a:p>
          <a:p>
            <a:pPr lvl="1"/>
            <a:r>
              <a:rPr lang="en-US" dirty="0">
                <a:solidFill>
                  <a:schemeClr val="tx1"/>
                </a:solidFill>
                <a:hlinkClick r:id="rId6">
                  <a:extLst>
                    <a:ext uri="{A12FA001-AC4F-418D-AE19-62706E023703}">
                      <ahyp:hlinkClr xmlns:ahyp="http://schemas.microsoft.com/office/drawing/2018/hyperlinkcolor" val="tx"/>
                    </a:ext>
                  </a:extLst>
                </a:hlinkClick>
              </a:rPr>
              <a:t>https://grants.nih.gov/policy/sharing.htm</a:t>
            </a:r>
            <a:endParaRPr lang="en-US" dirty="0">
              <a:solidFill>
                <a:schemeClr val="tx1"/>
              </a:solidFill>
            </a:endParaRPr>
          </a:p>
        </p:txBody>
      </p:sp>
      <p:sp>
        <p:nvSpPr>
          <p:cNvPr id="2" name="Title 1">
            <a:extLst>
              <a:ext uri="{FF2B5EF4-FFF2-40B4-BE49-F238E27FC236}">
                <a16:creationId xmlns:a16="http://schemas.microsoft.com/office/drawing/2014/main" id="{1F76D8B9-FD0C-4B70-87A2-0D9F26405E58}"/>
              </a:ext>
            </a:extLst>
          </p:cNvPr>
          <p:cNvSpPr>
            <a:spLocks noGrp="1"/>
          </p:cNvSpPr>
          <p:nvPr>
            <p:ph type="title" idx="4294967295"/>
          </p:nvPr>
        </p:nvSpPr>
        <p:spPr/>
        <p:txBody>
          <a:bodyPr/>
          <a:lstStyle/>
          <a:p>
            <a:pPr rtl="0" fontAlgn="base"/>
            <a:r>
              <a:rPr lang="en-US" sz="3200" dirty="0">
                <a:effectLst/>
                <a:latin typeface="Arial" panose="020B0604020202020204" pitchFamily="34" charset="0"/>
                <a:ea typeface="ＭＳ Ｐゴシック" panose="020B0600070205080204" pitchFamily="34" charset="-128"/>
                <a:cs typeface="Arial" panose="020B0604020202020204" pitchFamily="34" charset="0"/>
              </a:rPr>
              <a:t>Resources</a:t>
            </a:r>
            <a:endParaRPr lang="en-US" dirty="0">
              <a:effectLst/>
            </a:endParaRPr>
          </a:p>
          <a:p>
            <a:endParaRPr lang="en-US" dirty="0"/>
          </a:p>
        </p:txBody>
      </p:sp>
    </p:spTree>
    <p:extLst>
      <p:ext uri="{BB962C8B-B14F-4D97-AF65-F5344CB8AC3E}">
        <p14:creationId xmlns:p14="http://schemas.microsoft.com/office/powerpoint/2010/main" val="346899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70928-D94D-45D4-818D-6631C765922E}"/>
              </a:ext>
            </a:extLst>
          </p:cNvPr>
          <p:cNvSpPr>
            <a:spLocks noGrp="1"/>
          </p:cNvSpPr>
          <p:nvPr>
            <p:ph idx="4294967295"/>
          </p:nvPr>
        </p:nvSpPr>
        <p:spPr>
          <a:xfrm>
            <a:off x="609600" y="1371601"/>
            <a:ext cx="10515600" cy="3581400"/>
          </a:xfrm>
        </p:spPr>
        <p:txBody>
          <a:bodyPr>
            <a:normAutofit/>
          </a:bodyPr>
          <a:lstStyle/>
          <a:p>
            <a:pPr marL="0" indent="0">
              <a:buNone/>
            </a:pPr>
            <a:r>
              <a:rPr lang="en-US" sz="3300" dirty="0"/>
              <a:t>We would like to thank </a:t>
            </a:r>
            <a:r>
              <a:rPr lang="en-US" sz="3300" b="1" dirty="0"/>
              <a:t>Kristofor Langlais</a:t>
            </a:r>
            <a:r>
              <a:rPr lang="en-US" sz="3300" dirty="0"/>
              <a:t> (NIH/OSP), </a:t>
            </a:r>
            <a:r>
              <a:rPr lang="en-US" sz="3300" b="1" dirty="0"/>
              <a:t>Erin Luetkemeier</a:t>
            </a:r>
            <a:r>
              <a:rPr lang="en-US" sz="3300" dirty="0"/>
              <a:t> (NIH/OD), </a:t>
            </a:r>
            <a:r>
              <a:rPr lang="en-US" sz="3300" b="1" dirty="0"/>
              <a:t>Cheryl Smith</a:t>
            </a:r>
            <a:r>
              <a:rPr lang="en-US" sz="3300" dirty="0"/>
              <a:t> (NIH/OSP), </a:t>
            </a:r>
            <a:r>
              <a:rPr lang="en-US" sz="3300" b="1" dirty="0"/>
              <a:t>Ellen Wann </a:t>
            </a:r>
            <a:r>
              <a:rPr lang="en-US" sz="3300" dirty="0"/>
              <a:t>(NIH/OSP), and </a:t>
            </a:r>
            <a:r>
              <a:rPr lang="en-US" sz="3300" b="1" dirty="0"/>
              <a:t>Dina Paltoo</a:t>
            </a:r>
            <a:r>
              <a:rPr lang="en-US" sz="3300" dirty="0"/>
              <a:t> (NIH/NHLBI) for their contributions to this presentation.</a:t>
            </a:r>
          </a:p>
        </p:txBody>
      </p:sp>
      <p:sp>
        <p:nvSpPr>
          <p:cNvPr id="2" name="Title 1">
            <a:extLst>
              <a:ext uri="{FF2B5EF4-FFF2-40B4-BE49-F238E27FC236}">
                <a16:creationId xmlns:a16="http://schemas.microsoft.com/office/drawing/2014/main" id="{615618F2-FCBE-4371-A2A8-D7E8CD125436}"/>
              </a:ext>
            </a:extLst>
          </p:cNvPr>
          <p:cNvSpPr>
            <a:spLocks noGrp="1"/>
          </p:cNvSpPr>
          <p:nvPr>
            <p:ph type="title" idx="4294967295"/>
          </p:nvPr>
        </p:nvSpPr>
        <p:spPr>
          <a:xfrm>
            <a:off x="1524000" y="3810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Acknowledgements</a:t>
            </a:r>
            <a:endParaRPr lang="en-US" dirty="0">
              <a:effectLst/>
            </a:endParaRPr>
          </a:p>
          <a:p>
            <a:endParaRPr lang="en-US" dirty="0"/>
          </a:p>
        </p:txBody>
      </p:sp>
    </p:spTree>
    <p:extLst>
      <p:ext uri="{BB962C8B-B14F-4D97-AF65-F5344CB8AC3E}">
        <p14:creationId xmlns:p14="http://schemas.microsoft.com/office/powerpoint/2010/main" val="402701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783F7773-4BA1-4AF2-A566-AEA85E677263}"/>
              </a:ext>
              <a:ext uri="{C183D7F6-B498-43B3-948B-1728B52AA6E4}">
                <adec:decorative xmlns:adec="http://schemas.microsoft.com/office/drawing/2017/decorative" val="1"/>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810000" y="1295400"/>
            <a:ext cx="4800600" cy="3913533"/>
          </a:xfrm>
          <a:prstGeom prst="rect">
            <a:avLst/>
          </a:prstGeom>
        </p:spPr>
      </p:pic>
      <p:sp>
        <p:nvSpPr>
          <p:cNvPr id="2" name="TextBox 1">
            <a:extLst>
              <a:ext uri="{FF2B5EF4-FFF2-40B4-BE49-F238E27FC236}">
                <a16:creationId xmlns:a16="http://schemas.microsoft.com/office/drawing/2014/main" id="{5E12495E-9DFD-464B-98E2-C75E65A82340}"/>
              </a:ext>
            </a:extLst>
          </p:cNvPr>
          <p:cNvSpPr txBox="1"/>
          <p:nvPr/>
        </p:nvSpPr>
        <p:spPr>
          <a:xfrm>
            <a:off x="2514600" y="4885767"/>
            <a:ext cx="7543800" cy="646331"/>
          </a:xfrm>
          <a:prstGeom prst="rect">
            <a:avLst/>
          </a:prstGeom>
          <a:noFill/>
        </p:spPr>
        <p:txBody>
          <a:bodyPr wrap="square" rtlCol="0">
            <a:spAutoFit/>
          </a:bodyPr>
          <a:lstStyle/>
          <a:p>
            <a:pPr algn="ctr"/>
            <a:r>
              <a:rPr lang="en-US" sz="3600" dirty="0"/>
              <a:t>Thank you!</a:t>
            </a:r>
          </a:p>
        </p:txBody>
      </p:sp>
      <p:sp>
        <p:nvSpPr>
          <p:cNvPr id="3" name="Title 2">
            <a:extLst>
              <a:ext uri="{FF2B5EF4-FFF2-40B4-BE49-F238E27FC236}">
                <a16:creationId xmlns:a16="http://schemas.microsoft.com/office/drawing/2014/main" id="{931D8C2A-D4CA-411B-8480-FD174CA6ABBE}"/>
              </a:ext>
            </a:extLst>
          </p:cNvPr>
          <p:cNvSpPr>
            <a:spLocks noGrp="1"/>
          </p:cNvSpPr>
          <p:nvPr>
            <p:ph type="title" idx="4294967295"/>
          </p:nvPr>
        </p:nvSpPr>
        <p:spPr>
          <a:xfrm>
            <a:off x="1524000" y="304800"/>
            <a:ext cx="10160000" cy="563563"/>
          </a:xfrm>
        </p:spPr>
        <p:txBody>
          <a:bodyPr/>
          <a:lstStyle/>
          <a:p>
            <a:pPr rtl="0" fontAlgn="base"/>
            <a:r>
              <a:rPr lang="en-US" sz="3200" dirty="0">
                <a:effectLst/>
                <a:latin typeface="Arial" panose="020B0604020202020204" pitchFamily="34" charset="0"/>
                <a:ea typeface="ＭＳ Ｐゴシック" panose="020B0600070205080204" pitchFamily="34" charset="-128"/>
                <a:cs typeface="Arial" panose="020B0604020202020204" pitchFamily="34" charset="0"/>
              </a:rPr>
              <a:t>Questions?</a:t>
            </a:r>
            <a:endParaRPr lang="en-US" dirty="0">
              <a:effectLst/>
            </a:endParaRPr>
          </a:p>
          <a:p>
            <a:endParaRPr lang="en-US" dirty="0"/>
          </a:p>
        </p:txBody>
      </p:sp>
    </p:spTree>
    <p:extLst>
      <p:ext uri="{BB962C8B-B14F-4D97-AF65-F5344CB8AC3E}">
        <p14:creationId xmlns:p14="http://schemas.microsoft.com/office/powerpoint/2010/main" val="115382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2BAF-BB1D-4F81-9C25-62D2683F1BB0}"/>
              </a:ext>
            </a:extLst>
          </p:cNvPr>
          <p:cNvSpPr>
            <a:spLocks noGrp="1"/>
          </p:cNvSpPr>
          <p:nvPr>
            <p:ph type="title" idx="4294967295"/>
          </p:nvPr>
        </p:nvSpPr>
        <p:spPr>
          <a:xfrm>
            <a:off x="990600" y="-76200"/>
            <a:ext cx="10972800" cy="1143000"/>
          </a:xfrm>
        </p:spPr>
        <p:txBody>
          <a:bodyPr>
            <a:normAutofit/>
          </a:bodyPr>
          <a:lstStyle/>
          <a:p>
            <a:r>
              <a:rPr lang="en-US" sz="3200" b="1" dirty="0"/>
              <a:t>Overview</a:t>
            </a:r>
            <a:endParaRPr lang="en-US" sz="3600" b="1" dirty="0"/>
          </a:p>
        </p:txBody>
      </p:sp>
      <p:sp>
        <p:nvSpPr>
          <p:cNvPr id="3" name="Content Placeholder 2">
            <a:extLst>
              <a:ext uri="{FF2B5EF4-FFF2-40B4-BE49-F238E27FC236}">
                <a16:creationId xmlns:a16="http://schemas.microsoft.com/office/drawing/2014/main" id="{2728B448-33E9-4982-9483-78F967934FCA}"/>
              </a:ext>
            </a:extLst>
          </p:cNvPr>
          <p:cNvSpPr>
            <a:spLocks noGrp="1"/>
          </p:cNvSpPr>
          <p:nvPr>
            <p:ph idx="4294967295"/>
          </p:nvPr>
        </p:nvSpPr>
        <p:spPr>
          <a:xfrm>
            <a:off x="609600" y="1371600"/>
            <a:ext cx="11353800" cy="6248400"/>
          </a:xfrm>
        </p:spPr>
        <p:txBody>
          <a:bodyPr>
            <a:normAutofit/>
          </a:bodyPr>
          <a:lstStyle/>
          <a:p>
            <a:r>
              <a:rPr lang="en-US" sz="2800" dirty="0"/>
              <a:t>Background for NIH data sharing initiatives and focus on three policies</a:t>
            </a:r>
          </a:p>
          <a:p>
            <a:endParaRPr lang="en-US" sz="1200" dirty="0"/>
          </a:p>
          <a:p>
            <a:r>
              <a:rPr lang="en-US" sz="2800" dirty="0"/>
              <a:t>Overview of NIH Genomic Data Sharing (GDS) Policy</a:t>
            </a:r>
          </a:p>
          <a:p>
            <a:endParaRPr lang="en-US" sz="1200" dirty="0"/>
          </a:p>
          <a:p>
            <a:r>
              <a:rPr lang="en-US" sz="2800" dirty="0"/>
              <a:t>Update: Development </a:t>
            </a:r>
            <a:r>
              <a:rPr lang="en-US" sz="2800"/>
              <a:t>of NIH </a:t>
            </a:r>
            <a:r>
              <a:rPr lang="en-US" sz="2800" dirty="0"/>
              <a:t>Data Management and Sharing Policy</a:t>
            </a:r>
          </a:p>
          <a:p>
            <a:endParaRPr lang="en-US" sz="1200" dirty="0"/>
          </a:p>
          <a:p>
            <a:r>
              <a:rPr lang="en-US" sz="2800" dirty="0"/>
              <a:t>Refresher:  NIH Research Tools Policy &amp; Select NIH Grants Policy Excerpts</a:t>
            </a:r>
          </a:p>
          <a:p>
            <a:endParaRPr lang="en-US" sz="1200" dirty="0"/>
          </a:p>
          <a:p>
            <a:r>
              <a:rPr lang="en-US" sz="2800" dirty="0"/>
              <a:t>Resources:  Links to NIH Data Sharing Policies &amp; Notices</a:t>
            </a:r>
          </a:p>
        </p:txBody>
      </p:sp>
    </p:spTree>
    <p:extLst>
      <p:ext uri="{BB962C8B-B14F-4D97-AF65-F5344CB8AC3E}">
        <p14:creationId xmlns:p14="http://schemas.microsoft.com/office/powerpoint/2010/main" val="33643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25FC81E-47FC-4B02-AC9F-EE78D3A0C020}"/>
              </a:ext>
            </a:extLst>
          </p:cNvPr>
          <p:cNvSpPr txBox="1">
            <a:spLocks noGrp="1"/>
          </p:cNvSpPr>
          <p:nvPr>
            <p:ph idx="4294967295"/>
          </p:nvPr>
        </p:nvSpPr>
        <p:spPr>
          <a:xfrm>
            <a:off x="381000" y="627057"/>
            <a:ext cx="11125200" cy="33940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1200"/>
              </a:spcBef>
              <a:buNone/>
            </a:pPr>
            <a:endParaRPr lang="en-US" sz="1800" dirty="0"/>
          </a:p>
          <a:p>
            <a:pPr marL="400050" lvl="1" indent="0">
              <a:spcBef>
                <a:spcPts val="0"/>
              </a:spcBef>
              <a:buNone/>
            </a:pPr>
            <a:r>
              <a:rPr lang="en-US" dirty="0"/>
              <a:t>“Consistent with both the NIH mission to improve public health through research and its longstanding legislative mandate to make available to the public the results of the research activities that it supports and conducts….”</a:t>
            </a:r>
          </a:p>
          <a:p>
            <a:pPr marL="400050" lvl="1" indent="0">
              <a:spcBef>
                <a:spcPts val="0"/>
              </a:spcBef>
              <a:buNone/>
            </a:pPr>
            <a:r>
              <a:rPr lang="en-US" sz="1800" u="sng" dirty="0">
                <a:hlinkClick r:id="rId3"/>
              </a:rPr>
              <a:t>https://grants.nih.gov/grants/guide/notice-files/NOT-OD-07-013.html</a:t>
            </a:r>
            <a:endParaRPr lang="en-US" sz="1800" dirty="0"/>
          </a:p>
          <a:p>
            <a:pPr marL="0" indent="0" algn="ctr">
              <a:lnSpc>
                <a:spcPct val="120000"/>
              </a:lnSpc>
              <a:spcBef>
                <a:spcPts val="1200"/>
              </a:spcBef>
              <a:buNone/>
            </a:pPr>
            <a:endParaRPr lang="en-US" sz="2000" dirty="0"/>
          </a:p>
          <a:p>
            <a:pPr marL="0" indent="0">
              <a:buNone/>
            </a:pPr>
            <a:endParaRPr lang="en-US" sz="2800" dirty="0"/>
          </a:p>
        </p:txBody>
      </p:sp>
      <p:grpSp>
        <p:nvGrpSpPr>
          <p:cNvPr id="3" name="Group 2">
            <a:extLst>
              <a:ext uri="{FF2B5EF4-FFF2-40B4-BE49-F238E27FC236}">
                <a16:creationId xmlns:a16="http://schemas.microsoft.com/office/drawing/2014/main" id="{F33C94D9-E1AC-4AA3-A2DC-6F0B27656A43}"/>
              </a:ext>
              <a:ext uri="{C183D7F6-B498-43B3-948B-1728B52AA6E4}">
                <adec:decorative xmlns:adec="http://schemas.microsoft.com/office/drawing/2017/decorative" val="1"/>
              </a:ext>
            </a:extLst>
          </p:cNvPr>
          <p:cNvGrpSpPr/>
          <p:nvPr/>
        </p:nvGrpSpPr>
        <p:grpSpPr>
          <a:xfrm>
            <a:off x="2667000" y="3276600"/>
            <a:ext cx="6400800" cy="2438400"/>
            <a:chOff x="1524000" y="4027933"/>
            <a:chExt cx="9174324" cy="2830068"/>
          </a:xfrm>
        </p:grpSpPr>
        <p:pic>
          <p:nvPicPr>
            <p:cNvPr id="6" name="Picture 5" descr="4D Nucleome">
              <a:extLst>
                <a:ext uri="{FF2B5EF4-FFF2-40B4-BE49-F238E27FC236}">
                  <a16:creationId xmlns:a16="http://schemas.microsoft.com/office/drawing/2014/main" id="{6D949C6C-9F4C-4FD6-989E-6B4B03F82B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267201"/>
              <a:ext cx="1835644" cy="1035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C:\Documents and Settings\egreen\Desktop\Aspen 2008\HMP final 6_24.jpg">
              <a:extLst>
                <a:ext uri="{FF2B5EF4-FFF2-40B4-BE49-F238E27FC236}">
                  <a16:creationId xmlns:a16="http://schemas.microsoft.com/office/drawing/2014/main" id="{3B4F55AC-189F-4333-91A7-61971740E251}"/>
                </a:ext>
              </a:extLst>
            </p:cNvPr>
            <p:cNvPicPr>
              <a:picLocks noChangeAspect="1" noChangeArrowheads="1"/>
            </p:cNvPicPr>
            <p:nvPr/>
          </p:nvPicPr>
          <p:blipFill>
            <a:blip r:embed="rId5" cstate="print"/>
            <a:srcRect/>
            <a:stretch>
              <a:fillRect/>
            </a:stretch>
          </p:blipFill>
          <p:spPr bwMode="auto">
            <a:xfrm>
              <a:off x="1524001" y="5302504"/>
              <a:ext cx="1835643" cy="1555497"/>
            </a:xfrm>
            <a:prstGeom prst="rect">
              <a:avLst/>
            </a:prstGeom>
            <a:ln>
              <a:noFill/>
            </a:ln>
            <a:effectLst>
              <a:outerShdw blurRad="292100" dist="139700" dir="2700000" algn="tl" rotWithShape="0">
                <a:srgbClr val="333333">
                  <a:alpha val="65000"/>
                </a:srgbClr>
              </a:outerShdw>
            </a:effectLst>
          </p:spPr>
        </p:pic>
        <p:pic>
          <p:nvPicPr>
            <p:cNvPr id="8" name="Picture 3">
              <a:extLst>
                <a:ext uri="{FF2B5EF4-FFF2-40B4-BE49-F238E27FC236}">
                  <a16:creationId xmlns:a16="http://schemas.microsoft.com/office/drawing/2014/main" id="{7AF2668C-0FE0-4ABA-A577-929F67DD18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758" y="4062237"/>
              <a:ext cx="1835644" cy="1040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C9A34473-3082-471D-A173-27F895DF3C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7219" y="5079386"/>
              <a:ext cx="2461403" cy="927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a:extLst>
                <a:ext uri="{FF2B5EF4-FFF2-40B4-BE49-F238E27FC236}">
                  <a16:creationId xmlns:a16="http://schemas.microsoft.com/office/drawing/2014/main" id="{257C616A-0C2E-4246-A033-4550478146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505" y="5984821"/>
              <a:ext cx="3541767" cy="856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E7DF9FB5-23ED-4567-84E2-956C7360F3D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6936102" y="4045109"/>
              <a:ext cx="1891144" cy="1617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ENCODE logo">
              <a:extLst>
                <a:ext uri="{FF2B5EF4-FFF2-40B4-BE49-F238E27FC236}">
                  <a16:creationId xmlns:a16="http://schemas.microsoft.com/office/drawing/2014/main" id="{EBDD8D98-13FD-4F00-B0E4-768D2DD438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27247" y="5833625"/>
              <a:ext cx="1871077" cy="1007440"/>
            </a:xfrm>
            <a:prstGeom prst="rect">
              <a:avLst/>
            </a:prstGeom>
            <a:ln>
              <a:noFill/>
            </a:ln>
            <a:effectLst>
              <a:outerShdw blurRad="292100" dist="139700" dir="2700000" algn="tl" rotWithShape="0">
                <a:srgbClr val="333333">
                  <a:alpha val="65000"/>
                </a:srgbClr>
              </a:outerShdw>
            </a:effectLst>
          </p:spPr>
        </p:pic>
        <p:pic>
          <p:nvPicPr>
            <p:cNvPr id="14" name="Picture 6">
              <a:extLst>
                <a:ext uri="{FF2B5EF4-FFF2-40B4-BE49-F238E27FC236}">
                  <a16:creationId xmlns:a16="http://schemas.microsoft.com/office/drawing/2014/main" id="{FCDA4AC1-0662-4AD7-83EE-9B16ED0D95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27247" y="4765407"/>
              <a:ext cx="1871077" cy="1047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783ADA2C-BDE4-4000-9837-185084E8ACF0}"/>
                </a:ext>
              </a:extLst>
            </p:cNvPr>
            <p:cNvPicPr>
              <a:picLocks noChangeAspect="1"/>
            </p:cNvPicPr>
            <p:nvPr/>
          </p:nvPicPr>
          <p:blipFill>
            <a:blip r:embed="rId12"/>
            <a:stretch>
              <a:fillRect/>
            </a:stretch>
          </p:blipFill>
          <p:spPr>
            <a:xfrm>
              <a:off x="8851265" y="4027933"/>
              <a:ext cx="1742562" cy="756919"/>
            </a:xfrm>
            <a:prstGeom prst="rect">
              <a:avLst/>
            </a:prstGeom>
            <a:ln>
              <a:noFill/>
            </a:ln>
            <a:effectLst>
              <a:outerShdw blurRad="292100" dist="139700" dir="2700000" algn="tl" rotWithShape="0">
                <a:srgbClr val="333333">
                  <a:alpha val="65000"/>
                </a:srgbClr>
              </a:outerShdw>
            </a:effectLst>
          </p:spPr>
        </p:pic>
        <p:pic>
          <p:nvPicPr>
            <p:cNvPr id="16" name="Content Placeholder 1">
              <a:extLst>
                <a:ext uri="{FF2B5EF4-FFF2-40B4-BE49-F238E27FC236}">
                  <a16:creationId xmlns:a16="http://schemas.microsoft.com/office/drawing/2014/main" id="{C26107A2-2132-40AC-A8B6-E605E565D4D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bwMode="auto">
            <a:xfrm>
              <a:off x="6518272" y="5656115"/>
              <a:ext cx="2244729" cy="1201885"/>
            </a:xfrm>
            <a:prstGeom prst="rect">
              <a:avLst/>
            </a:prstGeom>
            <a:ln>
              <a:noFill/>
            </a:ln>
            <a:effectLst>
              <a:outerShdw blurRad="292100" dist="139700" dir="2700000" algn="tl" rotWithShape="0">
                <a:srgbClr val="333333">
                  <a:alpha val="65000"/>
                </a:srgbClr>
              </a:outerShdw>
            </a:effectLst>
          </p:spPr>
        </p:pic>
        <p:pic>
          <p:nvPicPr>
            <p:cNvPr id="11" name="Picture 2">
              <a:extLst>
                <a:ext uri="{FF2B5EF4-FFF2-40B4-BE49-F238E27FC236}">
                  <a16:creationId xmlns:a16="http://schemas.microsoft.com/office/drawing/2014/main" id="{7EAE70A0-ECC3-4053-B452-6EA9C361A8E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0940" y="4053025"/>
              <a:ext cx="1735163" cy="1931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itle 3">
            <a:extLst>
              <a:ext uri="{FF2B5EF4-FFF2-40B4-BE49-F238E27FC236}">
                <a16:creationId xmlns:a16="http://schemas.microsoft.com/office/drawing/2014/main" id="{37852021-B5C3-4733-B1EB-E0377E87A6BC}"/>
              </a:ext>
            </a:extLst>
          </p:cNvPr>
          <p:cNvSpPr>
            <a:spLocks noGrp="1"/>
          </p:cNvSpPr>
          <p:nvPr>
            <p:ph type="title" idx="4294967295"/>
          </p:nvPr>
        </p:nvSpPr>
        <p:spPr>
          <a:xfrm>
            <a:off x="1574800" y="33642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NIH Commitment to &amp; Investment in Data Sharing</a:t>
            </a:r>
            <a:endParaRPr lang="en-US" dirty="0">
              <a:effectLst/>
            </a:endParaRPr>
          </a:p>
          <a:p>
            <a:endParaRPr lang="en-US" dirty="0"/>
          </a:p>
        </p:txBody>
      </p:sp>
    </p:spTree>
    <p:extLst>
      <p:ext uri="{BB962C8B-B14F-4D97-AF65-F5344CB8AC3E}">
        <p14:creationId xmlns:p14="http://schemas.microsoft.com/office/powerpoint/2010/main" val="32703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imeline:  1999 - Research Tools Policy, 2003 - NIH Data Sharing Policy, 2004 - Model Organism Policy, 2007 - Genome-wide Association (GWAS) Policy, 2008 - NIH Public Access Policy (Publications), 2012 - Big Data to Knowledge (BD2K) Initiative, White House Initiative, 2014 - Modernization of NIH Clinical Trials, Genomic Data Sharing (GDS) Policy, 2015 - NIH Intramural Human Data Sharing Policy, 2016 - All of Us Research Program, NCI Cancer Moonshot, 2017 - HHS Rule and NIH Policy on Clinical Trial Results Dissemination, NIH Data Commons Pilot, 2019 - (RFI) on Proposed Provisions for a Draft Data Management and Sharing Policy.">
            <a:extLst>
              <a:ext uri="{FF2B5EF4-FFF2-40B4-BE49-F238E27FC236}">
                <a16:creationId xmlns:a16="http://schemas.microsoft.com/office/drawing/2014/main" id="{4B776B25-43BB-43DB-AD05-FAC8D9798962}"/>
              </a:ext>
              <a:ext uri="{C183D7F6-B498-43B3-948B-1728B52AA6E4}">
                <adec:decorative xmlns:adec="http://schemas.microsoft.com/office/drawing/2017/decorative" val="0"/>
              </a:ext>
            </a:extLst>
          </p:cNvPr>
          <p:cNvGrpSpPr/>
          <p:nvPr/>
        </p:nvGrpSpPr>
        <p:grpSpPr>
          <a:xfrm>
            <a:off x="1655329" y="1618414"/>
            <a:ext cx="9024451" cy="4248986"/>
            <a:chOff x="1655329" y="1371600"/>
            <a:chExt cx="9024451" cy="4248986"/>
          </a:xfrm>
        </p:grpSpPr>
        <p:cxnSp>
          <p:nvCxnSpPr>
            <p:cNvPr id="26" name="Straight Connector 25"/>
            <p:cNvCxnSpPr/>
            <p:nvPr/>
          </p:nvCxnSpPr>
          <p:spPr>
            <a:xfrm>
              <a:off x="1967345" y="3873033"/>
              <a:ext cx="0" cy="840267"/>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6196" y="2882307"/>
              <a:ext cx="0" cy="1812946"/>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662755" y="1753524"/>
              <a:ext cx="38450" cy="2941728"/>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130193" y="2767215"/>
              <a:ext cx="21258" cy="1928038"/>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18216"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1999</a:t>
              </a:r>
            </a:p>
          </p:txBody>
        </p:sp>
        <p:sp>
          <p:nvSpPr>
            <p:cNvPr id="7" name="TextBox 6"/>
            <p:cNvSpPr txBox="1"/>
            <p:nvPr/>
          </p:nvSpPr>
          <p:spPr>
            <a:xfrm>
              <a:off x="3174035"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2004</a:t>
              </a:r>
            </a:p>
          </p:txBody>
        </p:sp>
        <p:sp>
          <p:nvSpPr>
            <p:cNvPr id="11" name="TextBox 10"/>
            <p:cNvSpPr txBox="1"/>
            <p:nvPr/>
          </p:nvSpPr>
          <p:spPr>
            <a:xfrm>
              <a:off x="2488235" y="502920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2003</a:t>
              </a:r>
            </a:p>
          </p:txBody>
        </p:sp>
        <p:sp>
          <p:nvSpPr>
            <p:cNvPr id="13" name="TextBox 12"/>
            <p:cNvSpPr txBox="1"/>
            <p:nvPr/>
          </p:nvSpPr>
          <p:spPr>
            <a:xfrm>
              <a:off x="4286954"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2007</a:t>
              </a:r>
            </a:p>
          </p:txBody>
        </p:sp>
        <p:sp>
          <p:nvSpPr>
            <p:cNvPr id="15" name="TextBox 14"/>
            <p:cNvSpPr txBox="1"/>
            <p:nvPr/>
          </p:nvSpPr>
          <p:spPr>
            <a:xfrm>
              <a:off x="6988853" y="5030673"/>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2014</a:t>
              </a:r>
            </a:p>
          </p:txBody>
        </p:sp>
        <p:sp>
          <p:nvSpPr>
            <p:cNvPr id="16" name="TextBox 15"/>
            <p:cNvSpPr txBox="1"/>
            <p:nvPr/>
          </p:nvSpPr>
          <p:spPr>
            <a:xfrm>
              <a:off x="4851238"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2008</a:t>
              </a:r>
            </a:p>
          </p:txBody>
        </p:sp>
        <p:sp>
          <p:nvSpPr>
            <p:cNvPr id="17" name="TextBox 16"/>
            <p:cNvSpPr txBox="1"/>
            <p:nvPr/>
          </p:nvSpPr>
          <p:spPr>
            <a:xfrm>
              <a:off x="1655329" y="3255597"/>
              <a:ext cx="884921"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Research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Tools Policy</a:t>
              </a:r>
            </a:p>
          </p:txBody>
        </p:sp>
        <p:sp>
          <p:nvSpPr>
            <p:cNvPr id="21" name="TextBox 20"/>
            <p:cNvSpPr txBox="1"/>
            <p:nvPr/>
          </p:nvSpPr>
          <p:spPr>
            <a:xfrm>
              <a:off x="3015292" y="3106114"/>
              <a:ext cx="1049600" cy="6603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Model Organism Policy</a:t>
              </a:r>
            </a:p>
          </p:txBody>
        </p:sp>
        <p:sp>
          <p:nvSpPr>
            <p:cNvPr id="23" name="TextBox 22"/>
            <p:cNvSpPr txBox="1"/>
            <p:nvPr/>
          </p:nvSpPr>
          <p:spPr>
            <a:xfrm>
              <a:off x="3891839" y="2332804"/>
              <a:ext cx="1262477"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w="57150">
              <a:no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Genome-wide Association (GWAS) Policy</a:t>
              </a:r>
            </a:p>
          </p:txBody>
        </p:sp>
        <p:cxnSp>
          <p:nvCxnSpPr>
            <p:cNvPr id="35" name="Straight Connector 34"/>
            <p:cNvCxnSpPr/>
            <p:nvPr/>
          </p:nvCxnSpPr>
          <p:spPr>
            <a:xfrm>
              <a:off x="3472492" y="3750774"/>
              <a:ext cx="0" cy="9715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248439" y="4390203"/>
              <a:ext cx="1442" cy="3050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1899" y="3026854"/>
              <a:ext cx="0" cy="1710035"/>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54839" y="5055474"/>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2012</a:t>
              </a:r>
            </a:p>
          </p:txBody>
        </p:sp>
        <p:cxnSp>
          <p:nvCxnSpPr>
            <p:cNvPr id="34" name="Straight Connector 33"/>
            <p:cNvCxnSpPr/>
            <p:nvPr/>
          </p:nvCxnSpPr>
          <p:spPr>
            <a:xfrm>
              <a:off x="5129399" y="3955992"/>
              <a:ext cx="0" cy="7429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35174" y="3380807"/>
              <a:ext cx="1216765"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NIH Public Access Policy (Publications)</a:t>
              </a:r>
            </a:p>
          </p:txBody>
        </p:sp>
        <p:sp>
          <p:nvSpPr>
            <p:cNvPr id="42" name="TextBox 41"/>
            <p:cNvSpPr txBox="1"/>
            <p:nvPr/>
          </p:nvSpPr>
          <p:spPr>
            <a:xfrm>
              <a:off x="5552816" y="2455815"/>
              <a:ext cx="1006815" cy="78483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mn-ea"/>
                  <a:cs typeface="+mn-cs"/>
                </a:rPr>
                <a:t>Big Data to Knowledge (BD2K) Initiative</a:t>
              </a:r>
            </a:p>
          </p:txBody>
        </p:sp>
        <p:sp>
          <p:nvSpPr>
            <p:cNvPr id="22" name="TextBox 21"/>
            <p:cNvSpPr txBox="1"/>
            <p:nvPr/>
          </p:nvSpPr>
          <p:spPr>
            <a:xfrm>
              <a:off x="6873529" y="2455815"/>
              <a:ext cx="965957" cy="61170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w="57150">
              <a:no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mn-ea"/>
                  <a:cs typeface="+mn-cs"/>
                </a:rPr>
                <a:t>Genomic Data Sharing  (GDS) Policy</a:t>
              </a:r>
            </a:p>
          </p:txBody>
        </p:sp>
        <p:cxnSp>
          <p:nvCxnSpPr>
            <p:cNvPr id="5" name="Straight Arrow Connector 4"/>
            <p:cNvCxnSpPr>
              <a:cxnSpLocks/>
            </p:cNvCxnSpPr>
            <p:nvPr/>
          </p:nvCxnSpPr>
          <p:spPr>
            <a:xfrm>
              <a:off x="1718217" y="4828164"/>
              <a:ext cx="8925735" cy="5678"/>
            </a:xfrm>
            <a:prstGeom prst="straightConnector1">
              <a:avLst/>
            </a:prstGeom>
            <a:ln w="127000">
              <a:solidFill>
                <a:schemeClr val="accent3">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09730" y="1547949"/>
              <a:ext cx="1155387" cy="438582"/>
            </a:xfrm>
            <a:prstGeom prst="rect">
              <a:avLst/>
            </a:prstGeom>
            <a:solidFill>
              <a:schemeClr val="accent5">
                <a:lumMod val="50000"/>
              </a:schemeClr>
            </a:soli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mn-ea"/>
                  <a:cs typeface="+mn-cs"/>
                </a:rPr>
                <a:t>White House Initiative</a:t>
              </a:r>
            </a:p>
          </p:txBody>
        </p:sp>
        <p:sp>
          <p:nvSpPr>
            <p:cNvPr id="44" name="TextBox 43"/>
            <p:cNvSpPr txBox="1"/>
            <p:nvPr/>
          </p:nvSpPr>
          <p:spPr>
            <a:xfrm>
              <a:off x="7758872" y="5034723"/>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2015</a:t>
              </a:r>
            </a:p>
          </p:txBody>
        </p:sp>
        <p:sp>
          <p:nvSpPr>
            <p:cNvPr id="45" name="TextBox 44"/>
            <p:cNvSpPr txBox="1"/>
            <p:nvPr/>
          </p:nvSpPr>
          <p:spPr>
            <a:xfrm>
              <a:off x="9133379" y="5034723"/>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2017</a:t>
              </a:r>
            </a:p>
          </p:txBody>
        </p:sp>
        <p:cxnSp>
          <p:nvCxnSpPr>
            <p:cNvPr id="48" name="Straight Connector 47"/>
            <p:cNvCxnSpPr/>
            <p:nvPr/>
          </p:nvCxnSpPr>
          <p:spPr>
            <a:xfrm flipH="1" flipV="1">
              <a:off x="7989313" y="2332803"/>
              <a:ext cx="19284" cy="2366148"/>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9372939" y="2276719"/>
              <a:ext cx="16120" cy="2422232"/>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429638" y="1395173"/>
              <a:ext cx="1157919" cy="61170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mn-ea"/>
                  <a:cs typeface="+mn-cs"/>
                </a:rPr>
                <a:t>NIH Intramural Human Data Sharing Policy</a:t>
              </a:r>
            </a:p>
          </p:txBody>
        </p:sp>
        <p:sp>
          <p:nvSpPr>
            <p:cNvPr id="20" name="TextBox 19"/>
            <p:cNvSpPr txBox="1"/>
            <p:nvPr/>
          </p:nvSpPr>
          <p:spPr>
            <a:xfrm>
              <a:off x="2239552" y="2398883"/>
              <a:ext cx="995153"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NIH Data Sharing Policy</a:t>
              </a:r>
            </a:p>
          </p:txBody>
        </p:sp>
        <p:cxnSp>
          <p:nvCxnSpPr>
            <p:cNvPr id="39" name="Straight Connector 38"/>
            <p:cNvCxnSpPr>
              <a:cxnSpLocks/>
            </p:cNvCxnSpPr>
            <p:nvPr/>
          </p:nvCxnSpPr>
          <p:spPr>
            <a:xfrm flipH="1">
              <a:off x="7458903" y="3196734"/>
              <a:ext cx="11122" cy="1487747"/>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92731" y="3766428"/>
              <a:ext cx="1196582" cy="62324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mn-ea"/>
                  <a:cs typeface="+mn-cs"/>
                </a:rPr>
                <a:t>Modernization of NIH Clinical </a:t>
              </a:r>
              <a:r>
                <a:rPr kumimoji="0" lang="en-US" sz="1200" b="1" i="0" u="none" strike="noStrike" kern="1200" cap="none" spc="0" normalizeH="0" baseline="0" noProof="0" dirty="0">
                  <a:ln>
                    <a:noFill/>
                  </a:ln>
                  <a:solidFill>
                    <a:prstClr val="white"/>
                  </a:solidFill>
                  <a:effectLst/>
                  <a:uLnTx/>
                  <a:uFillTx/>
                  <a:latin typeface="Calibri"/>
                  <a:ea typeface="+mn-ea"/>
                  <a:cs typeface="+mn-cs"/>
                </a:rPr>
                <a:t>Trials</a:t>
              </a:r>
            </a:p>
          </p:txBody>
        </p:sp>
        <p:sp>
          <p:nvSpPr>
            <p:cNvPr id="46" name="TextBox 45"/>
            <p:cNvSpPr txBox="1"/>
            <p:nvPr/>
          </p:nvSpPr>
          <p:spPr>
            <a:xfrm>
              <a:off x="8817343" y="1371600"/>
              <a:ext cx="1162035" cy="957955"/>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mn-ea"/>
                  <a:cs typeface="+mn-cs"/>
                </a:rPr>
                <a:t>HHS Rule and NIH Policy on Clinical Trial Results Dissemination</a:t>
              </a:r>
            </a:p>
          </p:txBody>
        </p:sp>
        <p:cxnSp>
          <p:nvCxnSpPr>
            <p:cNvPr id="51" name="Straight Connector 50"/>
            <p:cNvCxnSpPr/>
            <p:nvPr/>
          </p:nvCxnSpPr>
          <p:spPr>
            <a:xfrm flipH="1">
              <a:off x="9816941" y="3929453"/>
              <a:ext cx="2239" cy="780347"/>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404960" y="3467788"/>
              <a:ext cx="884617"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NIH Data Commons Pilot</a:t>
              </a:r>
            </a:p>
          </p:txBody>
        </p:sp>
        <p:sp>
          <p:nvSpPr>
            <p:cNvPr id="53" name="TextBox 52"/>
            <p:cNvSpPr txBox="1"/>
            <p:nvPr/>
          </p:nvSpPr>
          <p:spPr>
            <a:xfrm>
              <a:off x="8440668"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2016</a:t>
              </a:r>
            </a:p>
          </p:txBody>
        </p:sp>
        <p:sp>
          <p:nvSpPr>
            <p:cNvPr id="54" name="TextBox 53"/>
            <p:cNvSpPr txBox="1"/>
            <p:nvPr/>
          </p:nvSpPr>
          <p:spPr>
            <a:xfrm>
              <a:off x="8113627" y="2412819"/>
              <a:ext cx="953975" cy="61170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1" u="none" strike="noStrike" kern="1200" cap="none" spc="0" normalizeH="0" baseline="0" noProof="0" dirty="0">
                  <a:ln>
                    <a:noFill/>
                  </a:ln>
                  <a:solidFill>
                    <a:prstClr val="white"/>
                  </a:solidFill>
                  <a:effectLst/>
                  <a:uLnTx/>
                  <a:uFillTx/>
                  <a:latin typeface="Calibri"/>
                  <a:ea typeface="+mn-ea"/>
                  <a:cs typeface="+mn-cs"/>
                </a:rPr>
                <a:t>All of Us </a:t>
              </a:r>
              <a:r>
                <a:rPr kumimoji="0" lang="en-US" sz="1125" b="1" i="0" u="none" strike="noStrike" kern="1200" cap="none" spc="0" normalizeH="0" baseline="0" noProof="0" dirty="0">
                  <a:ln>
                    <a:noFill/>
                  </a:ln>
                  <a:solidFill>
                    <a:prstClr val="white"/>
                  </a:solidFill>
                  <a:effectLst/>
                  <a:uLnTx/>
                  <a:uFillTx/>
                  <a:latin typeface="Calibri"/>
                  <a:ea typeface="+mn-ea"/>
                  <a:cs typeface="+mn-cs"/>
                </a:rPr>
                <a:t>Research</a:t>
              </a:r>
              <a:r>
                <a:rPr kumimoji="0" lang="en-US" sz="1125" b="1" i="1" u="none" strike="noStrike" kern="1200" cap="none" spc="0" normalizeH="0" baseline="0" noProof="0" dirty="0">
                  <a:ln>
                    <a:noFill/>
                  </a:ln>
                  <a:solidFill>
                    <a:prstClr val="white"/>
                  </a:solidFill>
                  <a:effectLst/>
                  <a:uLnTx/>
                  <a:uFillTx/>
                  <a:latin typeface="Calibri"/>
                  <a:ea typeface="+mn-ea"/>
                  <a:cs typeface="+mn-cs"/>
                </a:rPr>
                <a:t> </a:t>
              </a:r>
              <a:r>
                <a:rPr kumimoji="0" lang="en-US" sz="1125" b="1" i="0" u="none" strike="noStrike" kern="1200" cap="none" spc="0" normalizeH="0" baseline="0" noProof="0" dirty="0">
                  <a:ln>
                    <a:noFill/>
                  </a:ln>
                  <a:solidFill>
                    <a:prstClr val="white"/>
                  </a:solidFill>
                  <a:effectLst/>
                  <a:uLnTx/>
                  <a:uFillTx/>
                  <a:latin typeface="Calibri"/>
                  <a:ea typeface="+mn-ea"/>
                  <a:cs typeface="+mn-cs"/>
                </a:rPr>
                <a:t>Program</a:t>
              </a:r>
            </a:p>
          </p:txBody>
        </p:sp>
        <p:cxnSp>
          <p:nvCxnSpPr>
            <p:cNvPr id="55" name="Straight Connector 54"/>
            <p:cNvCxnSpPr/>
            <p:nvPr/>
          </p:nvCxnSpPr>
          <p:spPr>
            <a:xfrm flipH="1" flipV="1">
              <a:off x="8577914" y="3017375"/>
              <a:ext cx="19284" cy="1692424"/>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294651" y="3381491"/>
              <a:ext cx="1059004" cy="43858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mn-ea"/>
                  <a:cs typeface="+mn-cs"/>
                </a:rPr>
                <a:t>NCI Cancer Moonshot</a:t>
              </a:r>
            </a:p>
          </p:txBody>
        </p:sp>
        <p:cxnSp>
          <p:nvCxnSpPr>
            <p:cNvPr id="57" name="Straight Connector 56"/>
            <p:cNvCxnSpPr/>
            <p:nvPr/>
          </p:nvCxnSpPr>
          <p:spPr>
            <a:xfrm flipV="1">
              <a:off x="8817342" y="3833004"/>
              <a:ext cx="0" cy="862248"/>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2ADF7C-2DE9-4A35-AF52-F5A6E132C9CB}"/>
                </a:ext>
              </a:extLst>
            </p:cNvPr>
            <p:cNvCxnSpPr>
              <a:cxnSpLocks/>
            </p:cNvCxnSpPr>
            <p:nvPr/>
          </p:nvCxnSpPr>
          <p:spPr>
            <a:xfrm>
              <a:off x="10237223" y="4139801"/>
              <a:ext cx="0" cy="569998"/>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7B5FB26-5820-4BE8-BF77-6501BA44B49C}"/>
                </a:ext>
              </a:extLst>
            </p:cNvPr>
            <p:cNvPicPr>
              <a:picLocks noChangeAspect="1"/>
            </p:cNvPicPr>
            <p:nvPr/>
          </p:nvPicPr>
          <p:blipFill>
            <a:blip r:embed="rId3"/>
            <a:stretch>
              <a:fillRect/>
            </a:stretch>
          </p:blipFill>
          <p:spPr>
            <a:xfrm>
              <a:off x="10191097" y="2933699"/>
              <a:ext cx="82361" cy="524648"/>
            </a:xfrm>
            <a:prstGeom prst="rect">
              <a:avLst/>
            </a:prstGeom>
          </p:spPr>
        </p:pic>
        <p:sp>
          <p:nvSpPr>
            <p:cNvPr id="58" name="TextBox 57">
              <a:extLst>
                <a:ext uri="{FF2B5EF4-FFF2-40B4-BE49-F238E27FC236}">
                  <a16:creationId xmlns:a16="http://schemas.microsoft.com/office/drawing/2014/main" id="{5604085C-C930-4773-915B-D93120617A2E}"/>
                </a:ext>
              </a:extLst>
            </p:cNvPr>
            <p:cNvSpPr txBox="1"/>
            <p:nvPr/>
          </p:nvSpPr>
          <p:spPr>
            <a:xfrm>
              <a:off x="9372600" y="2355378"/>
              <a:ext cx="1307180" cy="101566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(RFI) on Proposed Provisions for a Draft Data Management and Sharing Policy</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A8FB50DE-E4F1-46FB-962F-164B1B463468}"/>
                </a:ext>
              </a:extLst>
            </p:cNvPr>
            <p:cNvSpPr txBox="1"/>
            <p:nvPr/>
          </p:nvSpPr>
          <p:spPr>
            <a:xfrm>
              <a:off x="9784599" y="5035811"/>
              <a:ext cx="73100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2019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 name="Title 2">
            <a:extLst>
              <a:ext uri="{FF2B5EF4-FFF2-40B4-BE49-F238E27FC236}">
                <a16:creationId xmlns:a16="http://schemas.microsoft.com/office/drawing/2014/main" id="{8B53E2B3-D4D4-4299-AB1B-9CC266F0FB68}"/>
              </a:ext>
            </a:extLst>
          </p:cNvPr>
          <p:cNvSpPr>
            <a:spLocks noGrp="1"/>
          </p:cNvSpPr>
          <p:nvPr>
            <p:ph type="title" idx="4294967295"/>
          </p:nvPr>
        </p:nvSpPr>
        <p:spPr>
          <a:xfrm>
            <a:off x="1582755" y="357554"/>
            <a:ext cx="10160000" cy="563563"/>
          </a:xfrm>
        </p:spPr>
        <p:txBody>
          <a:bodyPr/>
          <a:lstStyle/>
          <a:p>
            <a:pPr rtl="0" fontAlgn="base"/>
            <a:r>
              <a:rPr lang="en-US" sz="3200" kern="1200" dirty="0">
                <a:cs typeface="Arial" panose="020B0604020202020204" pitchFamily="34" charset="0"/>
              </a:rPr>
              <a:t>NIH’s Data Sharing Initiatives &amp; Milestones</a:t>
            </a:r>
          </a:p>
          <a:p>
            <a:endParaRPr lang="en-US" dirty="0"/>
          </a:p>
        </p:txBody>
      </p:sp>
    </p:spTree>
    <p:extLst>
      <p:ext uri="{BB962C8B-B14F-4D97-AF65-F5344CB8AC3E}">
        <p14:creationId xmlns:p14="http://schemas.microsoft.com/office/powerpoint/2010/main" val="176586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4294967295"/>
          </p:nvPr>
        </p:nvSpPr>
        <p:spPr>
          <a:xfrm>
            <a:off x="555291" y="1143000"/>
            <a:ext cx="11164888" cy="5853113"/>
          </a:xfrm>
        </p:spPr>
        <p:txBody>
          <a:bodyPr>
            <a:noAutofit/>
          </a:bodyPr>
          <a:lstStyle/>
          <a:p>
            <a:pPr fontAlgn="base">
              <a:lnSpc>
                <a:spcPct val="80000"/>
              </a:lnSpc>
              <a:spcAft>
                <a:spcPts val="113"/>
              </a:spcAft>
              <a:buSzPct val="135000"/>
              <a:defRPr/>
            </a:pPr>
            <a:r>
              <a:rPr lang="en-US" sz="2400" dirty="0">
                <a:latin typeface="Arial" panose="020B0604020202020204" pitchFamily="34" charset="0"/>
                <a:cs typeface="Arial" panose="020B0604020202020204" pitchFamily="34" charset="0"/>
              </a:rPr>
              <a:t>Accelerates ideas for future research inquiries and their application</a:t>
            </a:r>
          </a:p>
          <a:p>
            <a:pPr fontAlgn="base">
              <a:lnSpc>
                <a:spcPct val="80000"/>
              </a:lnSpc>
              <a:spcAft>
                <a:spcPts val="113"/>
              </a:spcAft>
              <a:buSzPct val="135000"/>
              <a:defRPr/>
            </a:pPr>
            <a:r>
              <a:rPr lang="en-US" sz="2400" dirty="0">
                <a:latin typeface="Arial" panose="020B0604020202020204" pitchFamily="34" charset="0"/>
                <a:cs typeface="Arial" panose="020B0604020202020204" pitchFamily="34" charset="0"/>
              </a:rPr>
              <a:t>Facilitates research integrity</a:t>
            </a:r>
          </a:p>
          <a:p>
            <a:pPr fontAlgn="base">
              <a:lnSpc>
                <a:spcPct val="80000"/>
              </a:lnSpc>
              <a:spcAft>
                <a:spcPts val="113"/>
              </a:spcAft>
              <a:buSzPct val="135000"/>
              <a:defRPr/>
            </a:pPr>
            <a:r>
              <a:rPr lang="en-US" sz="2400" dirty="0">
                <a:latin typeface="Arial" panose="020B0604020202020204" pitchFamily="34" charset="0"/>
                <a:cs typeface="Arial" panose="020B0604020202020204" pitchFamily="34" charset="0"/>
              </a:rPr>
              <a:t>Fosters rigor and reproducibility</a:t>
            </a:r>
          </a:p>
          <a:p>
            <a:pPr fontAlgn="base">
              <a:lnSpc>
                <a:spcPct val="80000"/>
              </a:lnSpc>
              <a:spcAft>
                <a:spcPts val="113"/>
              </a:spcAft>
              <a:buSzPct val="135000"/>
              <a:defRPr/>
            </a:pPr>
            <a:r>
              <a:rPr lang="en-US" sz="2400" dirty="0">
                <a:latin typeface="Arial" panose="020B0604020202020204" pitchFamily="34" charset="0"/>
                <a:cs typeface="Arial" panose="020B0604020202020204" pitchFamily="34" charset="0"/>
              </a:rPr>
              <a:t>Maximizes contributions of participants in research enterprise</a:t>
            </a:r>
          </a:p>
          <a:p>
            <a:pPr fontAlgn="base">
              <a:lnSpc>
                <a:spcPct val="80000"/>
              </a:lnSpc>
              <a:spcAft>
                <a:spcPts val="113"/>
              </a:spcAft>
              <a:buSzPct val="135000"/>
              <a:defRPr/>
            </a:pPr>
            <a:r>
              <a:rPr lang="en-US" sz="2400" dirty="0">
                <a:latin typeface="Arial" panose="020B0604020202020204" pitchFamily="34" charset="0"/>
                <a:cs typeface="Arial" panose="020B0604020202020204" pitchFamily="34" charset="0"/>
              </a:rPr>
              <a:t>Preserves scientific record</a:t>
            </a:r>
          </a:p>
          <a:p>
            <a:pPr fontAlgn="base">
              <a:lnSpc>
                <a:spcPct val="80000"/>
              </a:lnSpc>
              <a:spcAft>
                <a:spcPts val="113"/>
              </a:spcAft>
              <a:buSzPct val="135000"/>
              <a:defRPr/>
            </a:pPr>
            <a:r>
              <a:rPr lang="en-US" sz="2400" dirty="0">
                <a:latin typeface="Arial" panose="020B0604020202020204" pitchFamily="34" charset="0"/>
                <a:cs typeface="Arial" panose="020B0604020202020204" pitchFamily="34" charset="0"/>
              </a:rPr>
              <a:t>Increases efficiency and maximizes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investment and stewardship </a:t>
            </a:r>
          </a:p>
          <a:p>
            <a:pPr lvl="0">
              <a:lnSpc>
                <a:spcPct val="80000"/>
              </a:lnSpc>
              <a:spcAft>
                <a:spcPts val="113"/>
              </a:spcAft>
              <a:buSzPct val="135000"/>
              <a:buFont typeface="Arial" panose="020B0604020202020204" pitchFamily="34" charset="0"/>
              <a:buChar char="•"/>
              <a:defRPr/>
            </a:pPr>
            <a:r>
              <a:rPr lang="en-US" sz="2400" kern="1200" dirty="0">
                <a:solidFill>
                  <a:prstClr val="black"/>
                </a:solidFill>
                <a:latin typeface="Arial" panose="020B0604020202020204" pitchFamily="34" charset="0"/>
                <a:cs typeface="Arial" panose="020B0604020202020204" pitchFamily="34" charset="0"/>
              </a:rPr>
              <a:t>Facilitates reuse of hard to generate data</a:t>
            </a:r>
            <a:br>
              <a:rPr lang="en-US" sz="2400" kern="1200" dirty="0">
                <a:solidFill>
                  <a:prstClr val="black"/>
                </a:solidFill>
                <a:latin typeface="Arial" panose="020B0604020202020204" pitchFamily="34" charset="0"/>
                <a:cs typeface="Arial" panose="020B0604020202020204" pitchFamily="34" charset="0"/>
              </a:rPr>
            </a:br>
            <a:r>
              <a:rPr lang="en-US" sz="2400" kern="1200" dirty="0">
                <a:solidFill>
                  <a:prstClr val="black"/>
                </a:solidFill>
                <a:latin typeface="Arial" panose="020B0604020202020204" pitchFamily="34" charset="0"/>
                <a:cs typeface="Arial" panose="020B0604020202020204" pitchFamily="34" charset="0"/>
              </a:rPr>
              <a:t>or data from limited sources</a:t>
            </a:r>
          </a:p>
          <a:p>
            <a:pPr lvl="0">
              <a:lnSpc>
                <a:spcPct val="80000"/>
              </a:lnSpc>
              <a:spcAft>
                <a:spcPts val="113"/>
              </a:spcAft>
              <a:buSzPct val="135000"/>
              <a:buFont typeface="Arial" panose="020B0604020202020204" pitchFamily="34" charset="0"/>
              <a:buChar char="•"/>
              <a:defRPr/>
            </a:pPr>
            <a:r>
              <a:rPr lang="en-US" sz="2400" kern="1200" dirty="0">
                <a:solidFill>
                  <a:prstClr val="black"/>
                </a:solidFill>
                <a:latin typeface="Arial" panose="020B0604020202020204" pitchFamily="34" charset="0"/>
                <a:cs typeface="Arial" panose="020B0604020202020204" pitchFamily="34" charset="0"/>
              </a:rPr>
              <a:t>Enables researchers to combine data</a:t>
            </a:r>
            <a:br>
              <a:rPr lang="en-US" sz="2400" kern="1200" dirty="0">
                <a:solidFill>
                  <a:prstClr val="black"/>
                </a:solidFill>
                <a:latin typeface="Arial" panose="020B0604020202020204" pitchFamily="34" charset="0"/>
                <a:cs typeface="Arial" panose="020B0604020202020204" pitchFamily="34" charset="0"/>
              </a:rPr>
            </a:br>
            <a:r>
              <a:rPr lang="en-US" sz="2400" kern="1200" dirty="0">
                <a:solidFill>
                  <a:prstClr val="black"/>
                </a:solidFill>
                <a:latin typeface="Arial" panose="020B0604020202020204" pitchFamily="34" charset="0"/>
                <a:cs typeface="Arial" panose="020B0604020202020204" pitchFamily="34" charset="0"/>
              </a:rPr>
              <a:t>types to strengthen analyses</a:t>
            </a:r>
          </a:p>
          <a:p>
            <a:pPr fontAlgn="base">
              <a:lnSpc>
                <a:spcPct val="80000"/>
              </a:lnSpc>
              <a:spcAft>
                <a:spcPts val="113"/>
              </a:spcAft>
              <a:buSzPct val="135000"/>
              <a:defRPr/>
            </a:pPr>
            <a:endParaRPr lang="en-US" sz="2400" dirty="0">
              <a:latin typeface="Arial" panose="020B0604020202020204" pitchFamily="34" charset="0"/>
              <a:cs typeface="Arial" panose="020B0604020202020204" pitchFamily="34" charset="0"/>
            </a:endParaRPr>
          </a:p>
          <a:p>
            <a:pPr fontAlgn="base">
              <a:lnSpc>
                <a:spcPct val="80000"/>
              </a:lnSpc>
              <a:spcAft>
                <a:spcPts val="113"/>
              </a:spcAft>
              <a:buSzPct val="135000"/>
              <a:defRPr/>
            </a:pP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02D85C0-E41E-4BBB-A081-9E6CAC85706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713607"/>
            <a:ext cx="3898356" cy="2711897"/>
          </a:xfrm>
          <a:prstGeom prst="rect">
            <a:avLst/>
          </a:prstGeom>
        </p:spPr>
      </p:pic>
      <p:sp>
        <p:nvSpPr>
          <p:cNvPr id="2" name="Title 1">
            <a:extLst>
              <a:ext uri="{FF2B5EF4-FFF2-40B4-BE49-F238E27FC236}">
                <a16:creationId xmlns:a16="http://schemas.microsoft.com/office/drawing/2014/main" id="{628F6966-9B55-42AC-AF37-5941C5BB5B55}"/>
              </a:ext>
            </a:extLst>
          </p:cNvPr>
          <p:cNvSpPr>
            <a:spLocks noGrp="1"/>
          </p:cNvSpPr>
          <p:nvPr>
            <p:ph type="title" idx="4294967295"/>
          </p:nvPr>
        </p:nvSpPr>
        <p:spPr>
          <a:xfrm>
            <a:off x="1560179" y="384313"/>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Benefits of Sharing Data &amp; Research Resources</a:t>
            </a:r>
            <a:endParaRPr lang="en-US" dirty="0">
              <a:effectLst/>
            </a:endParaRPr>
          </a:p>
          <a:p>
            <a:endParaRPr lang="en-US" dirty="0"/>
          </a:p>
        </p:txBody>
      </p:sp>
    </p:spTree>
    <p:extLst>
      <p:ext uri="{BB962C8B-B14F-4D97-AF65-F5344CB8AC3E}">
        <p14:creationId xmlns:p14="http://schemas.microsoft.com/office/powerpoint/2010/main" val="167876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1371600"/>
            <a:ext cx="11430000" cy="6172200"/>
          </a:xfrm>
        </p:spPr>
        <p:txBody>
          <a:bodyPr>
            <a:normAutofit/>
          </a:bodyPr>
          <a:lstStyle/>
          <a:p>
            <a:pPr marL="0" indent="0">
              <a:buNone/>
            </a:pPr>
            <a:r>
              <a:rPr lang="en-US" sz="2800" dirty="0"/>
              <a:t>Making data as available as possible to maximize societal benefit from research participants’ contributions to research while maintaining participants’ privacy, respecting their autonomy, and ensuring that confidential/proprietary data are appropriately protected</a:t>
            </a:r>
          </a:p>
          <a:p>
            <a:endParaRPr lang="en-US" sz="1800" dirty="0"/>
          </a:p>
          <a:p>
            <a:pPr lvl="1"/>
            <a:r>
              <a:rPr lang="en-US" dirty="0">
                <a:solidFill>
                  <a:schemeClr val="tx1"/>
                </a:solidFill>
              </a:rPr>
              <a:t>Controlled access for individual patient-level data </a:t>
            </a:r>
          </a:p>
          <a:p>
            <a:pPr lvl="1"/>
            <a:r>
              <a:rPr lang="en-US" dirty="0">
                <a:solidFill>
                  <a:schemeClr val="tx1"/>
                </a:solidFill>
              </a:rPr>
              <a:t>Participant control of data</a:t>
            </a:r>
          </a:p>
          <a:p>
            <a:pPr lvl="1"/>
            <a:r>
              <a:rPr lang="en-US" dirty="0">
                <a:solidFill>
                  <a:schemeClr val="tx1"/>
                </a:solidFill>
              </a:rPr>
              <a:t>Merging of datasets </a:t>
            </a:r>
          </a:p>
          <a:p>
            <a:pPr lvl="1"/>
            <a:r>
              <a:rPr lang="en-US" dirty="0">
                <a:solidFill>
                  <a:schemeClr val="tx1"/>
                </a:solidFill>
              </a:rPr>
              <a:t>Review of data access requests to maintain public trust</a:t>
            </a:r>
          </a:p>
        </p:txBody>
      </p:sp>
      <p:sp>
        <p:nvSpPr>
          <p:cNvPr id="3" name="Title 2">
            <a:extLst>
              <a:ext uri="{FF2B5EF4-FFF2-40B4-BE49-F238E27FC236}">
                <a16:creationId xmlns:a16="http://schemas.microsoft.com/office/drawing/2014/main" id="{0F66D441-B465-4CEB-AD36-599B6321AF14}"/>
              </a:ext>
            </a:extLst>
          </p:cNvPr>
          <p:cNvSpPr>
            <a:spLocks noGrp="1"/>
          </p:cNvSpPr>
          <p:nvPr>
            <p:ph type="title" idx="4294967295"/>
          </p:nvPr>
        </p:nvSpPr>
        <p:spPr>
          <a:xfrm>
            <a:off x="1524000" y="3048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Ethical Considerations for Data Sharing </a:t>
            </a:r>
            <a:endParaRPr lang="en-US" dirty="0">
              <a:effectLst/>
            </a:endParaRPr>
          </a:p>
          <a:p>
            <a:endParaRPr lang="en-US" dirty="0"/>
          </a:p>
        </p:txBody>
      </p:sp>
    </p:spTree>
    <p:extLst>
      <p:ext uri="{BB962C8B-B14F-4D97-AF65-F5344CB8AC3E}">
        <p14:creationId xmlns:p14="http://schemas.microsoft.com/office/powerpoint/2010/main" val="118102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972362-B294-454A-A939-33240BB061B2}"/>
              </a:ext>
            </a:extLst>
          </p:cNvPr>
          <p:cNvSpPr>
            <a:spLocks noGrp="1"/>
          </p:cNvSpPr>
          <p:nvPr>
            <p:ph idx="4294967295"/>
          </p:nvPr>
        </p:nvSpPr>
        <p:spPr>
          <a:xfrm>
            <a:off x="381000" y="1028700"/>
            <a:ext cx="11582400" cy="4305300"/>
          </a:xfrm>
        </p:spPr>
        <p:txBody>
          <a:bodyPr vert="horz" lIns="51435" tIns="25718" rIns="51435" bIns="25718" rtlCol="0" anchor="t">
            <a:normAutofit lnSpcReduction="10000"/>
          </a:bodyPr>
          <a:lstStyle/>
          <a:p>
            <a:pPr eaLnBrk="0" fontAlgn="base" hangingPunct="0">
              <a:spcBef>
                <a:spcPct val="50000"/>
              </a:spcBef>
              <a:spcAft>
                <a:spcPct val="0"/>
              </a:spcAft>
              <a:buSzPct val="135000"/>
              <a:buFont typeface="Arial" panose="020B0604020202020204" pitchFamily="34" charset="0"/>
              <a:buChar char="•"/>
            </a:pPr>
            <a:r>
              <a:rPr lang="en-US" b="1" dirty="0">
                <a:cs typeface="ＭＳ Ｐゴシック" charset="0"/>
              </a:rPr>
              <a:t>Time and effort</a:t>
            </a:r>
          </a:p>
          <a:p>
            <a:pPr lvl="1" fontAlgn="base">
              <a:spcAft>
                <a:spcPct val="0"/>
              </a:spcAft>
              <a:buSzPct val="101000"/>
            </a:pPr>
            <a:r>
              <a:rPr lang="en-US" sz="3200" dirty="0">
                <a:solidFill>
                  <a:schemeClr val="tx1"/>
                </a:solidFill>
              </a:rPr>
              <a:t>Determine which data to preserve (not necessarily all data)</a:t>
            </a:r>
          </a:p>
          <a:p>
            <a:pPr lvl="1" fontAlgn="base">
              <a:spcAft>
                <a:spcPct val="0"/>
              </a:spcAft>
              <a:buSzPct val="101000"/>
            </a:pPr>
            <a:r>
              <a:rPr lang="en-US" sz="3200" dirty="0">
                <a:solidFill>
                  <a:schemeClr val="tx1"/>
                </a:solidFill>
              </a:rPr>
              <a:t>Clean data, put in accessible format (consistency; standardized elements)</a:t>
            </a:r>
          </a:p>
          <a:p>
            <a:pPr lvl="1" fontAlgn="base">
              <a:spcAft>
                <a:spcPct val="0"/>
              </a:spcAft>
              <a:buSzPct val="101000"/>
            </a:pPr>
            <a:r>
              <a:rPr lang="en-US" sz="3200" dirty="0">
                <a:solidFill>
                  <a:schemeClr val="tx1"/>
                </a:solidFill>
              </a:rPr>
              <a:t>Provide metadata</a:t>
            </a:r>
          </a:p>
          <a:p>
            <a:pPr eaLnBrk="0" fontAlgn="base" hangingPunct="0">
              <a:spcBef>
                <a:spcPct val="50000"/>
              </a:spcBef>
              <a:spcAft>
                <a:spcPct val="0"/>
              </a:spcAft>
              <a:buSzPct val="135000"/>
            </a:pPr>
            <a:r>
              <a:rPr lang="en-US" b="1" dirty="0"/>
              <a:t>Requires infrastructure</a:t>
            </a:r>
          </a:p>
          <a:p>
            <a:pPr lvl="1" fontAlgn="base">
              <a:spcAft>
                <a:spcPct val="0"/>
              </a:spcAft>
              <a:buSzPct val="101000"/>
            </a:pPr>
            <a:r>
              <a:rPr lang="en-US" sz="3200" dirty="0">
                <a:solidFill>
                  <a:schemeClr val="tx1"/>
                </a:solidFill>
              </a:rPr>
              <a:t>Repositories for long-term archiving</a:t>
            </a:r>
          </a:p>
          <a:p>
            <a:pPr lvl="1" fontAlgn="base">
              <a:spcAft>
                <a:spcPct val="0"/>
              </a:spcAft>
              <a:buSzPct val="101000"/>
            </a:pPr>
            <a:r>
              <a:rPr lang="en-US" sz="3200" dirty="0">
                <a:solidFill>
                  <a:schemeClr val="tx1"/>
                </a:solidFill>
              </a:rPr>
              <a:t>Procedures for providing data access</a:t>
            </a:r>
          </a:p>
        </p:txBody>
      </p:sp>
      <p:sp>
        <p:nvSpPr>
          <p:cNvPr id="2" name="Title 1">
            <a:extLst>
              <a:ext uri="{FF2B5EF4-FFF2-40B4-BE49-F238E27FC236}">
                <a16:creationId xmlns:a16="http://schemas.microsoft.com/office/drawing/2014/main" id="{A791E38A-0A64-40C9-BF12-E22CF02E9462}"/>
              </a:ext>
            </a:extLst>
          </p:cNvPr>
          <p:cNvSpPr>
            <a:spLocks noGrp="1"/>
          </p:cNvSpPr>
          <p:nvPr>
            <p:ph type="title" idx="4294967295"/>
          </p:nvPr>
        </p:nvSpPr>
        <p:spPr>
          <a:xfrm>
            <a:off x="1524000" y="3810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Some Shared Challenges…</a:t>
            </a:r>
            <a:endParaRPr lang="en-US" dirty="0">
              <a:effectLst/>
            </a:endParaRPr>
          </a:p>
          <a:p>
            <a:endParaRPr lang="en-US" dirty="0"/>
          </a:p>
        </p:txBody>
      </p:sp>
    </p:spTree>
    <p:extLst>
      <p:ext uri="{BB962C8B-B14F-4D97-AF65-F5344CB8AC3E}">
        <p14:creationId xmlns:p14="http://schemas.microsoft.com/office/powerpoint/2010/main" val="248851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C972362-B294-454A-A939-33240BB061B2}"/>
              </a:ext>
            </a:extLst>
          </p:cNvPr>
          <p:cNvSpPr>
            <a:spLocks noGrp="1"/>
          </p:cNvSpPr>
          <p:nvPr>
            <p:ph idx="4294967295"/>
          </p:nvPr>
        </p:nvSpPr>
        <p:spPr>
          <a:xfrm>
            <a:off x="381000" y="1028700"/>
            <a:ext cx="11582400" cy="4800600"/>
          </a:xfrm>
        </p:spPr>
        <p:txBody>
          <a:bodyPr vert="horz" lIns="51435" tIns="25718" rIns="51435" bIns="25718" rtlCol="0" anchor="t">
            <a:normAutofit/>
          </a:bodyPr>
          <a:lstStyle/>
          <a:p>
            <a:pPr marL="342900" lvl="1" indent="-342900" eaLnBrk="0" fontAlgn="base" hangingPunct="0">
              <a:spcBef>
                <a:spcPct val="50000"/>
              </a:spcBef>
              <a:spcAft>
                <a:spcPct val="0"/>
              </a:spcAft>
              <a:buSzPct val="135000"/>
              <a:buFont typeface="Arial" panose="020B0604020202020204" pitchFamily="34" charset="0"/>
              <a:buChar char="•"/>
            </a:pPr>
            <a:r>
              <a:rPr lang="en-US" sz="3200" b="1" dirty="0">
                <a:solidFill>
                  <a:schemeClr val="tx1"/>
                </a:solidFill>
              </a:rPr>
              <a:t>Policy coordination </a:t>
            </a:r>
            <a:endParaRPr lang="en-US" sz="3200" dirty="0">
              <a:solidFill>
                <a:schemeClr val="tx1"/>
              </a:solidFill>
            </a:endParaRPr>
          </a:p>
          <a:p>
            <a:pPr lvl="1" fontAlgn="base">
              <a:spcAft>
                <a:spcPct val="0"/>
              </a:spcAft>
              <a:buSzPct val="101000"/>
            </a:pPr>
            <a:r>
              <a:rPr lang="en-US" sz="3200" dirty="0">
                <a:solidFill>
                  <a:schemeClr val="tx1"/>
                </a:solidFill>
              </a:rPr>
              <a:t>Across agencies, funders, publishers, journals</a:t>
            </a:r>
          </a:p>
          <a:p>
            <a:pPr lvl="1" fontAlgn="base">
              <a:spcAft>
                <a:spcPct val="0"/>
              </a:spcAft>
              <a:buSzPct val="101000"/>
            </a:pPr>
            <a:r>
              <a:rPr lang="en-US" sz="3200" dirty="0">
                <a:solidFill>
                  <a:schemeClr val="tx1"/>
                </a:solidFill>
              </a:rPr>
              <a:t>Lack of rewards/incentives</a:t>
            </a:r>
          </a:p>
          <a:p>
            <a:pPr lvl="1" fontAlgn="base">
              <a:spcAft>
                <a:spcPct val="0"/>
              </a:spcAft>
              <a:buSzPct val="101000"/>
            </a:pPr>
            <a:r>
              <a:rPr lang="en-US" sz="3200" dirty="0">
                <a:solidFill>
                  <a:schemeClr val="tx1"/>
                </a:solidFill>
              </a:rPr>
              <a:t>Citations/publications used for academic credit</a:t>
            </a:r>
          </a:p>
          <a:p>
            <a:pPr lvl="1" fontAlgn="base">
              <a:spcAft>
                <a:spcPct val="0"/>
              </a:spcAft>
              <a:buSzPct val="101000"/>
            </a:pPr>
            <a:r>
              <a:rPr lang="en-US" sz="3200" dirty="0">
                <a:solidFill>
                  <a:schemeClr val="tx1"/>
                </a:solidFill>
              </a:rPr>
              <a:t>How to cite/credit data collection and sharing</a:t>
            </a:r>
          </a:p>
          <a:p>
            <a:pPr lvl="1" fontAlgn="base">
              <a:spcAft>
                <a:spcPct val="0"/>
              </a:spcAft>
              <a:buSzPct val="101000"/>
            </a:pPr>
            <a:r>
              <a:rPr lang="en-US" sz="3200" dirty="0">
                <a:solidFill>
                  <a:schemeClr val="tx1"/>
                </a:solidFill>
              </a:rPr>
              <a:t>Considerations for ethical, legal, and social implications, human participant protections, privacy, and trust</a:t>
            </a:r>
          </a:p>
        </p:txBody>
      </p:sp>
      <p:sp>
        <p:nvSpPr>
          <p:cNvPr id="2" name="Title 1">
            <a:extLst>
              <a:ext uri="{FF2B5EF4-FFF2-40B4-BE49-F238E27FC236}">
                <a16:creationId xmlns:a16="http://schemas.microsoft.com/office/drawing/2014/main" id="{EF00EC36-5E90-4B53-99ED-1C47A43AD7FD}"/>
              </a:ext>
            </a:extLst>
          </p:cNvPr>
          <p:cNvSpPr>
            <a:spLocks noGrp="1"/>
          </p:cNvSpPr>
          <p:nvPr>
            <p:ph type="title" idx="4294967295"/>
          </p:nvPr>
        </p:nvSpPr>
        <p:spPr>
          <a:xfrm>
            <a:off x="1524000" y="3048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Some Shared Challenges…</a:t>
            </a:r>
            <a:endParaRPr lang="en-US" dirty="0">
              <a:effectLst/>
            </a:endParaRPr>
          </a:p>
          <a:p>
            <a:endParaRPr lang="en-US" dirty="0"/>
          </a:p>
        </p:txBody>
      </p:sp>
    </p:spTree>
    <p:extLst>
      <p:ext uri="{BB962C8B-B14F-4D97-AF65-F5344CB8AC3E}">
        <p14:creationId xmlns:p14="http://schemas.microsoft.com/office/powerpoint/2010/main" val="364172233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bordertemplaterevised</Template>
  <TotalTime>0</TotalTime>
  <Words>1905</Words>
  <Application>Microsoft Office PowerPoint</Application>
  <PresentationFormat>Widescreen</PresentationFormat>
  <Paragraphs>276</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Default Design</vt:lpstr>
      <vt:lpstr>Data &amp; Resource Sharing: Firming Foundations For Future Frontiers </vt:lpstr>
      <vt:lpstr>Presenting Today</vt:lpstr>
      <vt:lpstr>Overview</vt:lpstr>
      <vt:lpstr>NIH Commitment to &amp; Investment in Data Sharing </vt:lpstr>
      <vt:lpstr>NIH’s Data Sharing Initiatives &amp; Milestones </vt:lpstr>
      <vt:lpstr>Benefits of Sharing Data &amp; Research Resources </vt:lpstr>
      <vt:lpstr>Ethical Considerations for Data Sharing  </vt:lpstr>
      <vt:lpstr>Some Shared Challenges… </vt:lpstr>
      <vt:lpstr>Some Shared Challenges… </vt:lpstr>
      <vt:lpstr>Some Shared Challenges… </vt:lpstr>
      <vt:lpstr>NIH Genomic Data Sharing Policy </vt:lpstr>
      <vt:lpstr>Categories of Genomic Data </vt:lpstr>
      <vt:lpstr>Process for Submitting or Accessing Data </vt:lpstr>
      <vt:lpstr>Responsibilities When Accessing/Using Data </vt:lpstr>
      <vt:lpstr>Data &amp; Resource Sharing - Continued </vt:lpstr>
      <vt:lpstr>NIH Plan for Increasing Access to Publications and Digital Scientific Data </vt:lpstr>
      <vt:lpstr>Trans-Agency OSTP Memorandum </vt:lpstr>
      <vt:lpstr>Objectives of the Holdren Memo </vt:lpstr>
      <vt:lpstr>Development of an NIH Data Management and Sharing Policy </vt:lpstr>
      <vt:lpstr>Development of an NIH Data Management and Sharing Policy – BREAKING NEWS!</vt:lpstr>
      <vt:lpstr>Development of an NIH Data Management and Sharing Policy – BREAKING NEWS!  </vt:lpstr>
      <vt:lpstr>Summary: Common Goal Across Data &amp; Resource Sharing Policies </vt:lpstr>
      <vt:lpstr>NIH Research Tools Policy</vt:lpstr>
      <vt:lpstr>Select NIH Grants Policy Excerpts </vt:lpstr>
      <vt:lpstr>Resources </vt:lpstr>
      <vt:lpstr>Acknowledgements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2020-10-29T17:06:36Z</dcterms:created>
  <dcterms:modified xsi:type="dcterms:W3CDTF">2020-10-30T17:30:03Z</dcterms:modified>
</cp:coreProperties>
</file>