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0"/>
  </p:notesMasterIdLst>
  <p:handoutMasterIdLst>
    <p:handoutMasterId r:id="rId31"/>
  </p:handoutMasterIdLst>
  <p:sldIdLst>
    <p:sldId id="256" r:id="rId5"/>
    <p:sldId id="310" r:id="rId6"/>
    <p:sldId id="268" r:id="rId7"/>
    <p:sldId id="302" r:id="rId8"/>
    <p:sldId id="269" r:id="rId9"/>
    <p:sldId id="303" r:id="rId10"/>
    <p:sldId id="313" r:id="rId11"/>
    <p:sldId id="314" r:id="rId12"/>
    <p:sldId id="315" r:id="rId13"/>
    <p:sldId id="316" r:id="rId14"/>
    <p:sldId id="317" r:id="rId15"/>
    <p:sldId id="267" r:id="rId16"/>
    <p:sldId id="270" r:id="rId17"/>
    <p:sldId id="272" r:id="rId18"/>
    <p:sldId id="274" r:id="rId19"/>
    <p:sldId id="275" r:id="rId20"/>
    <p:sldId id="291" r:id="rId21"/>
    <p:sldId id="292" r:id="rId22"/>
    <p:sldId id="318" r:id="rId23"/>
    <p:sldId id="285" r:id="rId24"/>
    <p:sldId id="298" r:id="rId25"/>
    <p:sldId id="299" r:id="rId26"/>
    <p:sldId id="300" r:id="rId27"/>
    <p:sldId id="305" r:id="rId28"/>
    <p:sldId id="309" r:id="rId29"/>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Open Sans" panose="020B0604020202020204" charset="0"/>
      <p:regular r:id="rId36"/>
      <p:bold r:id="rId37"/>
      <p:italic r:id="rId38"/>
      <p:boldItalic r:id="rId39"/>
    </p:embeddedFont>
    <p:embeddedFont>
      <p:font typeface="Open Sans ExtraBold" panose="020B0604020202020204" charset="0"/>
      <p:bold r:id="rId40"/>
      <p:italic r:id="rId41"/>
      <p:boldItalic r:id="rId42"/>
    </p:embeddedFont>
    <p:embeddedFont>
      <p:font typeface="Open Sans Light" panose="020B0604020202020204" charset="0"/>
      <p:regular r:id="rId43"/>
      <p:italic r:id="rId44"/>
    </p:embeddedFont>
    <p:embeddedFont>
      <p:font typeface="Open Sans Light ITALIC" panose="020B0604020202020204" charset="0"/>
      <p:italic r:id="rId45"/>
    </p:embeddedFont>
  </p:embeddedFontLst>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 Wowk" initials="EW" lastIdx="4" clrIdx="0">
    <p:extLst>
      <p:ext uri="{19B8F6BF-5375-455C-9EA6-DF929625EA0E}">
        <p15:presenceInfo xmlns:p15="http://schemas.microsoft.com/office/powerpoint/2012/main" userId="Evan Wowk" providerId="None"/>
      </p:ext>
    </p:extLst>
  </p:cmAuthor>
  <p:cmAuthor id="2" name="Lauer, Michael (NIH/OD) [E]" initials="LM([" lastIdx="10" clrIdx="1">
    <p:extLst>
      <p:ext uri="{19B8F6BF-5375-455C-9EA6-DF929625EA0E}">
        <p15:presenceInfo xmlns:p15="http://schemas.microsoft.com/office/powerpoint/2012/main" userId="S::lauerm@nih.gov::1d6ca087-4cf3-49a3-8600-a8dbf8c63f70" providerId="AD"/>
      </p:ext>
    </p:extLst>
  </p:cmAuthor>
  <p:cmAuthor id="3" name="Ta, Kristin (NIH/OD) [E]" initials="TK([" lastIdx="7" clrIdx="2">
    <p:extLst>
      <p:ext uri="{19B8F6BF-5375-455C-9EA6-DF929625EA0E}">
        <p15:presenceInfo xmlns:p15="http://schemas.microsoft.com/office/powerpoint/2012/main" userId="S::takr@nih.gov::da31aa04-37f0-41dc-a1d0-4a01d55367ee" providerId="AD"/>
      </p:ext>
    </p:extLst>
  </p:cmAuthor>
  <p:cmAuthor id="4" name="Bulls, Michelle G. (NIH/OD) [E]" initials="BMG([" lastIdx="6" clrIdx="3">
    <p:extLst>
      <p:ext uri="{19B8F6BF-5375-455C-9EA6-DF929625EA0E}">
        <p15:presenceInfo xmlns:p15="http://schemas.microsoft.com/office/powerpoint/2012/main" userId="S::bullsmg@nih.gov::4906f51d-da0a-4cdf-bd4f-6bf7a361fb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A80F"/>
    <a:srgbClr val="0F7FC9"/>
    <a:srgbClr val="015396"/>
    <a:srgbClr val="FFFFFF"/>
    <a:srgbClr val="616265"/>
    <a:srgbClr val="55A995"/>
    <a:srgbClr val="ABD5CB"/>
    <a:srgbClr val="000000"/>
    <a:srgbClr val="013B6B"/>
    <a:srgbClr val="6A96BE"/>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712" autoAdjust="0"/>
  </p:normalViewPr>
  <p:slideViewPr>
    <p:cSldViewPr snapToGrid="0">
      <p:cViewPr varScale="1">
        <p:scale>
          <a:sx n="88" d="100"/>
          <a:sy n="88" d="100"/>
        </p:scale>
        <p:origin x="120" y="528"/>
      </p:cViewPr>
      <p:guideLst/>
    </p:cSldViewPr>
  </p:slideViewPr>
  <p:notesTextViewPr>
    <p:cViewPr>
      <p:scale>
        <a:sx n="1" d="1"/>
        <a:sy n="1" d="1"/>
      </p:scale>
      <p:origin x="0" y="0"/>
    </p:cViewPr>
  </p:notesTextViewPr>
  <p:sorterViewPr>
    <p:cViewPr>
      <p:scale>
        <a:sx n="100" d="100"/>
        <a:sy n="100" d="100"/>
      </p:scale>
      <p:origin x="0" y="-1098"/>
    </p:cViewPr>
  </p:sorterViewPr>
  <p:notesViewPr>
    <p:cSldViewPr snapToGrid="0">
      <p:cViewPr varScale="1">
        <p:scale>
          <a:sx n="85" d="100"/>
          <a:sy n="85" d="100"/>
        </p:scale>
        <p:origin x="3027" y="7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4"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E80EA6-E01D-4D7F-8FC8-C686EEBFB8BE}" type="datetimeFigureOut">
              <a:rPr lang="en-US" smtClean="0"/>
              <a:t>10/26/2020</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8B03B-F6A5-45A5-9EDA-61BAA85D7791}" type="datetimeFigureOut">
              <a:rPr lang="en-US" smtClean="0"/>
              <a:t>10/26/2020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A5BB2C-0307-4B79-BEB6-B3F553096BCD}" type="slidenum">
              <a:rPr lang="en-US" smtClean="0"/>
              <a:t>15</a:t>
            </a:fld>
            <a:endParaRPr lang="en-US"/>
          </a:p>
        </p:txBody>
      </p:sp>
    </p:spTree>
    <p:extLst>
      <p:ext uri="{BB962C8B-B14F-4D97-AF65-F5344CB8AC3E}">
        <p14:creationId xmlns:p14="http://schemas.microsoft.com/office/powerpoint/2010/main" val="2963179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A5BB2C-0307-4B79-BEB6-B3F553096BCD}" type="slidenum">
              <a:rPr lang="en-US" smtClean="0"/>
              <a:t>16</a:t>
            </a:fld>
            <a:endParaRPr lang="en-US"/>
          </a:p>
        </p:txBody>
      </p:sp>
    </p:spTree>
    <p:extLst>
      <p:ext uri="{BB962C8B-B14F-4D97-AF65-F5344CB8AC3E}">
        <p14:creationId xmlns:p14="http://schemas.microsoft.com/office/powerpoint/2010/main" val="62325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 slide that can come before this outlining the additions for context???</a:t>
            </a:r>
          </a:p>
        </p:txBody>
      </p:sp>
      <p:sp>
        <p:nvSpPr>
          <p:cNvPr id="4" name="Slide Number Placeholder 3"/>
          <p:cNvSpPr>
            <a:spLocks noGrp="1"/>
          </p:cNvSpPr>
          <p:nvPr>
            <p:ph type="sldNum" sz="quarter" idx="5"/>
          </p:nvPr>
        </p:nvSpPr>
        <p:spPr/>
        <p:txBody>
          <a:bodyPr/>
          <a:lstStyle/>
          <a:p>
            <a:fld id="{1EA5BB2C-0307-4B79-BEB6-B3F553096BCD}" type="slidenum">
              <a:rPr lang="en-US" smtClean="0"/>
              <a:t>20</a:t>
            </a:fld>
            <a:endParaRPr lang="en-US"/>
          </a:p>
        </p:txBody>
      </p:sp>
    </p:spTree>
    <p:extLst>
      <p:ext uri="{BB962C8B-B14F-4D97-AF65-F5344CB8AC3E}">
        <p14:creationId xmlns:p14="http://schemas.microsoft.com/office/powerpoint/2010/main" val="3806582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A5BB2C-0307-4B79-BEB6-B3F553096BCD}" type="slidenum">
              <a:rPr lang="en-US" smtClean="0"/>
              <a:t>21</a:t>
            </a:fld>
            <a:endParaRPr lang="en-US"/>
          </a:p>
        </p:txBody>
      </p:sp>
    </p:spTree>
    <p:extLst>
      <p:ext uri="{BB962C8B-B14F-4D97-AF65-F5344CB8AC3E}">
        <p14:creationId xmlns:p14="http://schemas.microsoft.com/office/powerpoint/2010/main" val="266957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a:extLst>
              <a:ext uri="{FF2B5EF4-FFF2-40B4-BE49-F238E27FC236}">
                <a16:creationId xmlns:a16="http://schemas.microsoft.com/office/drawing/2014/main" id="{13A73589-92E1-4286-887D-1299FB3A707E}"/>
              </a:ext>
            </a:extLst>
          </p:cNvPr>
          <p:cNvSpPr/>
          <p:nvPr userDrawn="1"/>
        </p:nvSpPr>
        <p:spPr>
          <a:xfrm>
            <a:off x="0" y="6429022"/>
            <a:ext cx="12192000" cy="428978"/>
          </a:xfrm>
          <a:prstGeom prst="rect">
            <a:avLst/>
          </a:prstGeom>
          <a:solidFill>
            <a:srgbClr val="59A80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Healt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2766" y="5602466"/>
            <a:ext cx="3298110" cy="511242"/>
          </a:xfrm>
          <a:prstGeom prst="rect">
            <a:avLst/>
          </a:prstGeom>
        </p:spPr>
      </p:pic>
      <p:sp>
        <p:nvSpPr>
          <p:cNvPr id="38" name="Content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1200" b="0" i="0" cap="all"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80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here to edit Master title style</a:t>
            </a:r>
          </a:p>
        </p:txBody>
      </p:sp>
      <p:sp>
        <p:nvSpPr>
          <p:cNvPr id="36" name="Rectangle">
            <a:extLst>
              <a:ext uri="{FF2B5EF4-FFF2-40B4-BE49-F238E27FC236}">
                <a16:creationId xmlns:a16="http://schemas.microsoft.com/office/drawing/2014/main" id="{8F1EE22A-6664-4420-B4FC-3AF6C5498B2F}"/>
              </a:ext>
            </a:extLst>
          </p:cNvPr>
          <p:cNvSpPr/>
          <p:nvPr userDrawn="1"/>
        </p:nvSpPr>
        <p:spPr>
          <a:xfrm>
            <a:off x="5173132" y="1286935"/>
            <a:ext cx="1868311" cy="158044"/>
          </a:xfrm>
          <a:prstGeom prst="rect">
            <a:avLst/>
          </a:prstGeom>
          <a:solidFill>
            <a:srgbClr val="59A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29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et team -3">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0" name="Conten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Conten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22" name="Oval 3">
            <a:extLst>
              <a:ext uri="{FF2B5EF4-FFF2-40B4-BE49-F238E27FC236}">
                <a16:creationId xmlns:a16="http://schemas.microsoft.com/office/drawing/2014/main" id="{6E181137-1E8E-4080-8045-736C7364C5C0}"/>
              </a:ext>
            </a:extLst>
          </p:cNvPr>
          <p:cNvSpPr/>
          <p:nvPr userDrawn="1"/>
        </p:nvSpPr>
        <p:spPr>
          <a:xfrm>
            <a:off x="8867757"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Conten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1" name="Oval 2">
            <a:extLst>
              <a:ext uri="{FF2B5EF4-FFF2-40B4-BE49-F238E27FC236}">
                <a16:creationId xmlns:a16="http://schemas.microsoft.com/office/drawing/2014/main" id="{9F09F027-67B0-4832-AA05-069F00742A1F}"/>
              </a:ext>
            </a:extLst>
          </p:cNvPr>
          <p:cNvSpPr/>
          <p:nvPr userDrawn="1"/>
        </p:nvSpPr>
        <p:spPr>
          <a:xfrm>
            <a:off x="4884420"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4"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Conten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4"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10"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3" name="Oval 1">
            <a:extLst>
              <a:ext uri="{FF2B5EF4-FFF2-40B4-BE49-F238E27FC236}">
                <a16:creationId xmlns:a16="http://schemas.microsoft.com/office/drawing/2014/main" id="{22E415E1-457D-4CB7-831E-C9A83D7E2379}"/>
              </a:ext>
            </a:extLst>
          </p:cNvPr>
          <p:cNvSpPr/>
          <p:nvPr userDrawn="1"/>
        </p:nvSpPr>
        <p:spPr>
          <a:xfrm>
            <a:off x="901083"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06392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31" name="Conten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30" name="Conten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4265"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566"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9" name="Oval 4">
            <a:extLst>
              <a:ext uri="{FF2B5EF4-FFF2-40B4-BE49-F238E27FC236}">
                <a16:creationId xmlns:a16="http://schemas.microsoft.com/office/drawing/2014/main" id="{B6A79364-8CF2-4CE5-8BCA-87345CE51044}"/>
              </a:ext>
            </a:extLst>
          </p:cNvPr>
          <p:cNvSpPr/>
          <p:nvPr userDrawn="1"/>
        </p:nvSpPr>
        <p:spPr>
          <a:xfrm>
            <a:off x="9784841"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5" name="Conten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856"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465"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8" name="Oval 3">
            <a:extLst>
              <a:ext uri="{FF2B5EF4-FFF2-40B4-BE49-F238E27FC236}">
                <a16:creationId xmlns:a16="http://schemas.microsoft.com/office/drawing/2014/main" id="{D604F2E7-49C4-4E3A-BA01-3AAB9D427E3F}"/>
              </a:ext>
            </a:extLst>
          </p:cNvPr>
          <p:cNvSpPr/>
          <p:nvPr userDrawn="1"/>
        </p:nvSpPr>
        <p:spPr>
          <a:xfrm>
            <a:off x="6612740"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1" name="Conten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527"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364"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6" name="Oval 2">
            <a:extLst>
              <a:ext uri="{FF2B5EF4-FFF2-40B4-BE49-F238E27FC236}">
                <a16:creationId xmlns:a16="http://schemas.microsoft.com/office/drawing/2014/main" id="{2B875BE3-EDBB-45F1-973D-3D8FE472A471}"/>
              </a:ext>
            </a:extLst>
          </p:cNvPr>
          <p:cNvSpPr/>
          <p:nvPr userDrawn="1"/>
        </p:nvSpPr>
        <p:spPr>
          <a:xfrm>
            <a:off x="3440639"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Conten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5283"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740"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7" name="Oval 1">
            <a:extLst>
              <a:ext uri="{FF2B5EF4-FFF2-40B4-BE49-F238E27FC236}">
                <a16:creationId xmlns:a16="http://schemas.microsoft.com/office/drawing/2014/main" id="{2787829E-EEB1-4AE1-B17E-EE6E2FBD230A}"/>
              </a:ext>
            </a:extLst>
          </p:cNvPr>
          <p:cNvSpPr/>
          <p:nvPr userDrawn="1"/>
        </p:nvSpPr>
        <p:spPr>
          <a:xfrm>
            <a:off x="399542"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56335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Slide Number Placeholder">
            <a:extLst>
              <a:ext uri="{FF2B5EF4-FFF2-40B4-BE49-F238E27FC236}">
                <a16:creationId xmlns:a16="http://schemas.microsoft.com/office/drawing/2014/main" id="{8FE660B7-A519-4F6D-AC19-E715D1BD7743}"/>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600" b="0" cap="all"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600" b="0" cap="all"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F4BE94C1-9CFA-48A1-B88B-52BC4FB6EBA5}"/>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22253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pic>
        <p:nvPicPr>
          <p:cNvPr id="5" name="Picture">
            <a:extLst>
              <a:ext uri="{FF2B5EF4-FFF2-40B4-BE49-F238E27FC236}">
                <a16:creationId xmlns:a16="http://schemas.microsoft.com/office/drawing/2014/main" id="{EEE61D0D-6AC6-4D70-88E1-3D852CBBA7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2" name="Title">
            <a:extLst>
              <a:ext uri="{FF2B5EF4-FFF2-40B4-BE49-F238E27FC236}">
                <a16:creationId xmlns:a16="http://schemas.microsoft.com/office/drawing/2014/main" id="{9C205272-143A-49BA-8DC7-4FB9F3B5432E}"/>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3907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59A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4787" y="2835679"/>
            <a:ext cx="4320911" cy="669787"/>
          </a:xfrm>
          <a:prstGeom prst="rect">
            <a:avLst/>
          </a:prstGeom>
        </p:spPr>
      </p:pic>
      <p:sp>
        <p:nvSpPr>
          <p:cNvPr id="4" name="Social media links">
            <a:extLst>
              <a:ext uri="{FF2B5EF4-FFF2-40B4-BE49-F238E27FC236}">
                <a16:creationId xmlns:a16="http://schemas.microsoft.com/office/drawing/2014/main" id="{AB2FF5F1-446D-44F3-9FE1-EC31FDDF6AB8}"/>
              </a:ext>
            </a:extLst>
          </p:cNvPr>
          <p:cNvSpPr txBox="1">
            <a:spLocks/>
          </p:cNvSpPr>
          <p:nvPr userDrawn="1"/>
        </p:nvSpPr>
        <p:spPr>
          <a:xfrm>
            <a:off x="2379513" y="4301389"/>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grants.nih.gov/grants/oer.htm</a:t>
            </a:r>
          </a:p>
          <a:p>
            <a:endParaRPr lang="en-US" dirty="0"/>
          </a:p>
          <a:p>
            <a:r>
              <a:rPr lang="en-US" dirty="0"/>
              <a:t>grantsinfo@od.nih.gov</a:t>
            </a:r>
          </a:p>
          <a:p>
            <a:endParaRPr lang="en-US" dirty="0"/>
          </a:p>
          <a:p>
            <a:r>
              <a:rPr lang="en-US" dirty="0"/>
              <a:t>@</a:t>
            </a:r>
            <a:r>
              <a:rPr lang="en-US" dirty="0" err="1"/>
              <a:t>NIHGrants</a:t>
            </a:r>
            <a:endParaRPr lang="en-US" dirty="0"/>
          </a:p>
        </p:txBody>
      </p:sp>
      <p:sp>
        <p:nvSpPr>
          <p:cNvPr id="5" name="Social media outlets">
            <a:extLst>
              <a:ext uri="{FF2B5EF4-FFF2-40B4-BE49-F238E27FC236}">
                <a16:creationId xmlns:a16="http://schemas.microsoft.com/office/drawing/2014/main" id="{9BE50AA1-DCC3-45CF-871D-89642BE58EAF}"/>
              </a:ext>
            </a:extLst>
          </p:cNvPr>
          <p:cNvSpPr txBox="1">
            <a:spLocks/>
          </p:cNvSpPr>
          <p:nvPr userDrawn="1"/>
        </p:nvSpPr>
        <p:spPr>
          <a:xfrm>
            <a:off x="1295393" y="4373892"/>
            <a:ext cx="1084120"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t>WEBSITE </a:t>
            </a:r>
          </a:p>
          <a:p>
            <a:pPr algn="l"/>
            <a:endParaRPr lang="en-US" dirty="0"/>
          </a:p>
          <a:p>
            <a:pPr algn="l"/>
            <a:r>
              <a:rPr lang="en-US" dirty="0"/>
              <a:t>EMAIL </a:t>
            </a:r>
          </a:p>
          <a:p>
            <a:pPr algn="l"/>
            <a:endParaRPr lang="en-US" dirty="0"/>
          </a:p>
          <a:p>
            <a:pPr algn="l"/>
            <a:r>
              <a:rPr lang="en-US" dirty="0"/>
              <a:t>TWITTER </a:t>
            </a:r>
          </a:p>
        </p:txBody>
      </p:sp>
      <p:sp>
        <p:nvSpPr>
          <p:cNvPr id="7" name="Title">
            <a:extLst>
              <a:ext uri="{FF2B5EF4-FFF2-40B4-BE49-F238E27FC236}">
                <a16:creationId xmlns:a16="http://schemas.microsoft.com/office/drawing/2014/main" id="{2E961436-BBFD-4DC6-A6BE-820708279F9E}"/>
              </a:ext>
            </a:extLst>
          </p:cNvPr>
          <p:cNvSpPr txBox="1">
            <a:spLocks/>
          </p:cNvSpPr>
          <p:nvPr userDrawn="1"/>
        </p:nvSpPr>
        <p:spPr>
          <a:xfrm>
            <a:off x="890277" y="2554857"/>
            <a:ext cx="3996937" cy="1325563"/>
          </a:xfrm>
          <a:prstGeom prst="rect">
            <a:avLst/>
          </a:prstGeom>
        </p:spPr>
        <p:txBody>
          <a:bodyPr anchor="ctr">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Contact Us</a:t>
            </a:r>
          </a:p>
        </p:txBody>
      </p:sp>
    </p:spTree>
    <p:extLst>
      <p:ext uri="{BB962C8B-B14F-4D97-AF65-F5344CB8AC3E}">
        <p14:creationId xmlns:p14="http://schemas.microsoft.com/office/powerpoint/2010/main" val="208186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TERNAL USE: For help visit rippleeffect.com">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Ripple Effect Communications, Inc. logo" descr="Ripple Effect Communications, Inc. logo">
            <a:extLst>
              <a:ext uri="{FF2B5EF4-FFF2-40B4-BE49-F238E27FC236}">
                <a16:creationId xmlns:a16="http://schemas.microsoft.com/office/drawing/2014/main" id="{716A99FF-AE70-4566-BE1C-1E98E5B95E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3125" y="2797722"/>
            <a:ext cx="3604234" cy="669787"/>
          </a:xfrm>
          <a:prstGeom prst="rect">
            <a:avLst/>
          </a:prstGeom>
        </p:spPr>
      </p:pic>
      <p:grpSp>
        <p:nvGrpSpPr>
          <p:cNvPr id="9" name="Social Media">
            <a:extLst>
              <a:ext uri="{FF2B5EF4-FFF2-40B4-BE49-F238E27FC236}">
                <a16:creationId xmlns:a16="http://schemas.microsoft.com/office/drawing/2014/main" id="{06083B14-6B4F-479D-8B23-B1CE88FE19C0}"/>
              </a:ext>
            </a:extLst>
          </p:cNvPr>
          <p:cNvGrpSpPr/>
          <p:nvPr userDrawn="1"/>
        </p:nvGrpSpPr>
        <p:grpSpPr>
          <a:xfrm>
            <a:off x="965200" y="4579453"/>
            <a:ext cx="4268312" cy="1841853"/>
            <a:chOff x="7083777" y="4473575"/>
            <a:chExt cx="4268312" cy="1841853"/>
          </a:xfrm>
        </p:grpSpPr>
        <p:sp>
          <p:nvSpPr>
            <p:cNvPr id="10" name="Social Media Outlets">
              <a:extLst>
                <a:ext uri="{FF2B5EF4-FFF2-40B4-BE49-F238E27FC236}">
                  <a16:creationId xmlns:a16="http://schemas.microsoft.com/office/drawing/2014/main" id="{24D0CE48-B1EE-47F4-9396-6B2667BD5315}"/>
                </a:ext>
              </a:extLst>
            </p:cNvPr>
            <p:cNvSpPr txBox="1">
              <a:spLocks/>
            </p:cNvSpPr>
            <p:nvPr/>
          </p:nvSpPr>
          <p:spPr>
            <a:xfrm>
              <a:off x="7083777" y="4546078"/>
              <a:ext cx="1132207"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t>WEBSITE </a:t>
              </a:r>
            </a:p>
            <a:p>
              <a:pPr algn="l"/>
              <a:endParaRPr lang="en-US" dirty="0"/>
            </a:p>
            <a:p>
              <a:pPr algn="l"/>
              <a:r>
                <a:rPr lang="en-US" dirty="0"/>
                <a:t>FACEBOOK </a:t>
              </a:r>
            </a:p>
            <a:p>
              <a:pPr algn="l"/>
              <a:endParaRPr lang="en-US" dirty="0"/>
            </a:p>
            <a:p>
              <a:pPr algn="l"/>
              <a:r>
                <a:rPr lang="en-US" dirty="0"/>
                <a:t>TWITTER </a:t>
              </a:r>
            </a:p>
          </p:txBody>
        </p:sp>
        <p:sp>
          <p:nvSpPr>
            <p:cNvPr id="11" name="Social Media Links">
              <a:extLst>
                <a:ext uri="{FF2B5EF4-FFF2-40B4-BE49-F238E27FC236}">
                  <a16:creationId xmlns:a16="http://schemas.microsoft.com/office/drawing/2014/main" id="{2EDF957F-C662-49F4-AB9F-00FEBDF22A24}"/>
                </a:ext>
              </a:extLst>
            </p:cNvPr>
            <p:cNvSpPr txBox="1">
              <a:spLocks/>
            </p:cNvSpPr>
            <p:nvPr/>
          </p:nvSpPr>
          <p:spPr>
            <a:xfrm>
              <a:off x="8215984" y="4473575"/>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rippleeffect.com</a:t>
              </a:r>
            </a:p>
            <a:p>
              <a:endParaRPr lang="en-US" dirty="0"/>
            </a:p>
            <a:p>
              <a:r>
                <a:rPr lang="en-US" dirty="0"/>
                <a:t>/</a:t>
              </a:r>
              <a:r>
                <a:rPr lang="en-US" dirty="0" err="1"/>
                <a:t>futurerippler</a:t>
              </a:r>
              <a:endParaRPr lang="en-US" dirty="0"/>
            </a:p>
            <a:p>
              <a:endParaRPr lang="en-US" dirty="0"/>
            </a:p>
            <a:p>
              <a:r>
                <a:rPr lang="en-US" dirty="0"/>
                <a:t>@</a:t>
              </a:r>
              <a:r>
                <a:rPr lang="en-US" dirty="0" err="1"/>
                <a:t>rippleeffectcom</a:t>
              </a:r>
              <a:endParaRPr lang="en-US" dirty="0"/>
            </a:p>
          </p:txBody>
        </p:sp>
      </p:grpSp>
      <p:sp>
        <p:nvSpPr>
          <p:cNvPr id="8" name="Title">
            <a:extLst>
              <a:ext uri="{FF2B5EF4-FFF2-40B4-BE49-F238E27FC236}">
                <a16:creationId xmlns:a16="http://schemas.microsoft.com/office/drawing/2014/main" id="{D1F73288-C3C5-4AB3-ABE6-23A6BA4058DA}"/>
              </a:ext>
            </a:extLst>
          </p:cNvPr>
          <p:cNvSpPr txBox="1">
            <a:spLocks/>
          </p:cNvSpPr>
          <p:nvPr userDrawn="1"/>
        </p:nvSpPr>
        <p:spPr>
          <a:xfrm>
            <a:off x="260838" y="2283142"/>
            <a:ext cx="5791200" cy="1698948"/>
          </a:xfrm>
          <a:prstGeom prst="rect">
            <a:avLst/>
          </a:prstGeom>
        </p:spPr>
        <p:txBody>
          <a:bodyPr anchor="b">
            <a:no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For more information about this template:</a:t>
            </a:r>
          </a:p>
        </p:txBody>
      </p:sp>
    </p:spTree>
    <p:extLst>
      <p:ext uri="{BB962C8B-B14F-4D97-AF65-F5344CB8AC3E}">
        <p14:creationId xmlns:p14="http://schemas.microsoft.com/office/powerpoint/2010/main" val="301071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pic>
        <p:nvPicPr>
          <p:cNvPr id="40" name="National Institutes of Health Office of Extramural Healt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1955" y="6010604"/>
            <a:ext cx="3298110" cy="511242"/>
          </a:xfrm>
          <a:prstGeom prst="rect">
            <a:avLst/>
          </a:prstGeom>
        </p:spPr>
      </p:pic>
      <p:sp>
        <p:nvSpPr>
          <p:cNvPr id="5" name="Rectangle 2">
            <a:extLst>
              <a:ext uri="{FF2B5EF4-FFF2-40B4-BE49-F238E27FC236}">
                <a16:creationId xmlns:a16="http://schemas.microsoft.com/office/drawing/2014/main" id="{96D1DDBC-2885-45F4-A36C-93F35D0D15EC}"/>
              </a:ext>
            </a:extLst>
          </p:cNvPr>
          <p:cNvSpPr/>
          <p:nvPr userDrawn="1"/>
        </p:nvSpPr>
        <p:spPr>
          <a:xfrm>
            <a:off x="3777974" y="934648"/>
            <a:ext cx="4658627" cy="4316931"/>
          </a:xfrm>
          <a:prstGeom prst="rect">
            <a:avLst/>
          </a:prstGeom>
          <a:solidFill>
            <a:srgbClr val="59A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a:extLst>
              <a:ext uri="{FF2B5EF4-FFF2-40B4-BE49-F238E27FC236}">
                <a16:creationId xmlns:a16="http://schemas.microsoft.com/office/drawing/2014/main" id="{5BE28392-70FA-4878-9A63-66FDB0393643}"/>
              </a:ext>
            </a:extLst>
          </p:cNvPr>
          <p:cNvSpPr>
            <a:spLocks noGrp="1"/>
          </p:cNvSpPr>
          <p:nvPr>
            <p:ph type="title"/>
          </p:nvPr>
        </p:nvSpPr>
        <p:spPr>
          <a:xfrm>
            <a:off x="4379701" y="1933574"/>
            <a:ext cx="3424237" cy="2982913"/>
          </a:xfrm>
        </p:spPr>
        <p:txBody>
          <a:bodyPr anchor="t">
            <a:normAutofit/>
          </a:bodyPr>
          <a:lstStyle>
            <a:lvl1pP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8" name="Rectangle 1">
            <a:extLst>
              <a:ext uri="{FF2B5EF4-FFF2-40B4-BE49-F238E27FC236}">
                <a16:creationId xmlns:a16="http://schemas.microsoft.com/office/drawing/2014/main" id="{508930F0-E118-4C84-B457-FECE21F707C4}"/>
              </a:ext>
            </a:extLst>
          </p:cNvPr>
          <p:cNvSpPr/>
          <p:nvPr userDrawn="1"/>
        </p:nvSpPr>
        <p:spPr>
          <a:xfrm>
            <a:off x="4379701" y="1521346"/>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48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68FAD0E8-2CA1-4F13-BDD9-55DF366FC737}"/>
              </a:ext>
            </a:extLst>
          </p:cNvPr>
          <p:cNvSpPr>
            <a:spLocks noGrp="1"/>
          </p:cNvSpPr>
          <p:nvPr>
            <p:ph type="sldNum" sz="quarter" idx="4"/>
          </p:nvPr>
        </p:nvSpPr>
        <p:spPr>
          <a:xfrm>
            <a:off x="8656320" y="6356350"/>
            <a:ext cx="2743200" cy="365125"/>
          </a:xfrm>
          <a:prstGeom prst="rect">
            <a:avLst/>
          </a:prstGeom>
        </p:spPr>
        <p:txBody>
          <a:bodyPr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08485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65354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825626"/>
            <a:ext cx="5995988" cy="435133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06153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825625"/>
            <a:ext cx="5180013" cy="4351338"/>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69257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3" name="Content Placeholder 3">
            <a:extLst>
              <a:ext uri="{FF2B5EF4-FFF2-40B4-BE49-F238E27FC236}">
                <a16:creationId xmlns:a16="http://schemas.microsoft.com/office/drawing/2014/main" id="{2991CCDD-8D32-446F-96EF-DB143B612225}"/>
              </a:ext>
            </a:extLst>
          </p:cNvPr>
          <p:cNvSpPr>
            <a:spLocks noGrp="1"/>
          </p:cNvSpPr>
          <p:nvPr>
            <p:ph sz="half" idx="2"/>
          </p:nvPr>
        </p:nvSpPr>
        <p:spPr>
          <a:xfrm>
            <a:off x="6172200" y="1825625"/>
            <a:ext cx="5181600" cy="4351338"/>
          </a:xfrm>
        </p:spPr>
        <p:txBody>
          <a:bodyPr anchor="ct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39992" y="54812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Content Placeholder 1">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39992" y="5217589"/>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1">
            <a:extLst>
              <a:ext uri="{FF2B5EF4-FFF2-40B4-BE49-F238E27FC236}">
                <a16:creationId xmlns:a16="http://schemas.microsoft.com/office/drawing/2014/main" id="{EF507428-4A93-42B4-B2E0-CD72394E1880}"/>
              </a:ext>
            </a:extLst>
          </p:cNvPr>
          <p:cNvSpPr>
            <a:spLocks noGrp="1"/>
          </p:cNvSpPr>
          <p:nvPr>
            <p:ph type="pic" idx="1"/>
          </p:nvPr>
        </p:nvSpPr>
        <p:spPr>
          <a:xfrm>
            <a:off x="1992481" y="21572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Oval">
            <a:extLst>
              <a:ext uri="{FF2B5EF4-FFF2-40B4-BE49-F238E27FC236}">
                <a16:creationId xmlns:a16="http://schemas.microsoft.com/office/drawing/2014/main" id="{6B815260-A5D0-4FA7-A4C9-BC8761B49EC3}"/>
              </a:ext>
            </a:extLst>
          </p:cNvPr>
          <p:cNvSpPr/>
          <p:nvPr userDrawn="1"/>
        </p:nvSpPr>
        <p:spPr>
          <a:xfrm>
            <a:off x="1874215" y="2039018"/>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2735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8" name="Conten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Conten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15808" y="2192269"/>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Oval">
            <a:extLst>
              <a:ext uri="{FF2B5EF4-FFF2-40B4-BE49-F238E27FC236}">
                <a16:creationId xmlns:a16="http://schemas.microsoft.com/office/drawing/2014/main" id="{1E95E197-296B-486D-948A-76666AA18A65}"/>
              </a:ext>
            </a:extLst>
          </p:cNvPr>
          <p:cNvSpPr/>
          <p:nvPr userDrawn="1"/>
        </p:nvSpPr>
        <p:spPr>
          <a:xfrm>
            <a:off x="4597543" y="2074004"/>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6512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eam - 2">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20" name="Conten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653382"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Conten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653382"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2">
            <a:extLst>
              <a:ext uri="{FF2B5EF4-FFF2-40B4-BE49-F238E27FC236}">
                <a16:creationId xmlns:a16="http://schemas.microsoft.com/office/drawing/2014/main" id="{D826CE8B-31FB-4ED2-92ED-C93D69D5FEB3}"/>
              </a:ext>
            </a:extLst>
          </p:cNvPr>
          <p:cNvSpPr>
            <a:spLocks noGrp="1"/>
          </p:cNvSpPr>
          <p:nvPr>
            <p:ph type="pic" idx="14"/>
          </p:nvPr>
        </p:nvSpPr>
        <p:spPr>
          <a:xfrm>
            <a:off x="7205871"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Oval 2">
            <a:extLst>
              <a:ext uri="{FF2B5EF4-FFF2-40B4-BE49-F238E27FC236}">
                <a16:creationId xmlns:a16="http://schemas.microsoft.com/office/drawing/2014/main" id="{428F8D71-B409-4E39-8278-084A09EA4E09}"/>
              </a:ext>
            </a:extLst>
          </p:cNvPr>
          <p:cNvSpPr/>
          <p:nvPr userDrawn="1"/>
        </p:nvSpPr>
        <p:spPr>
          <a:xfrm>
            <a:off x="7087605" y="2192269"/>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95117"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Conten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95117"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1">
            <a:extLst>
              <a:ext uri="{FF2B5EF4-FFF2-40B4-BE49-F238E27FC236}">
                <a16:creationId xmlns:a16="http://schemas.microsoft.com/office/drawing/2014/main" id="{EF507428-4A93-42B4-B2E0-CD72394E1880}"/>
              </a:ext>
            </a:extLst>
          </p:cNvPr>
          <p:cNvSpPr>
            <a:spLocks noGrp="1"/>
          </p:cNvSpPr>
          <p:nvPr>
            <p:ph type="pic" idx="1"/>
          </p:nvPr>
        </p:nvSpPr>
        <p:spPr>
          <a:xfrm>
            <a:off x="2047606"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Oval 1">
            <a:extLst>
              <a:ext uri="{FF2B5EF4-FFF2-40B4-BE49-F238E27FC236}">
                <a16:creationId xmlns:a16="http://schemas.microsoft.com/office/drawing/2014/main" id="{0822A345-BBDB-4B7F-B49C-1F56538757FE}"/>
              </a:ext>
            </a:extLst>
          </p:cNvPr>
          <p:cNvSpPr/>
          <p:nvPr userDrawn="1"/>
        </p:nvSpPr>
        <p:spPr>
          <a:xfrm>
            <a:off x="1929340" y="2192269"/>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8789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E98AB63A-8ED8-437F-8A3C-B873E13B2A61}"/>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a:extLst>
              <a:ext uri="{FF2B5EF4-FFF2-40B4-BE49-F238E27FC236}">
                <a16:creationId xmlns:a16="http://schemas.microsoft.com/office/drawing/2014/main" id="{63C83ED6-AE85-49B9-94C0-F489E9AB4435}"/>
              </a:ext>
            </a:extLst>
          </p:cNvPr>
          <p:cNvSpPr>
            <a:spLocks noGrp="1"/>
          </p:cNvSpPr>
          <p:nvPr>
            <p:ph type="sldNum" sz="quarter" idx="4"/>
          </p:nvPr>
        </p:nvSpPr>
        <p:spPr>
          <a:xfrm>
            <a:off x="8656320" y="6356350"/>
            <a:ext cx="2743200" cy="365125"/>
          </a:xfrm>
          <a:prstGeom prst="rect">
            <a:avLst/>
          </a:prstGeom>
        </p:spPr>
        <p:txBody>
          <a:bodyPr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pic>
        <p:nvPicPr>
          <p:cNvPr id="5" name="National Institutes of Health Office of Extramural Health logo" descr="National Institutes of Health Office of Extramural Research logo">
            <a:extLst>
              <a:ext uri="{FF2B5EF4-FFF2-40B4-BE49-F238E27FC236}">
                <a16:creationId xmlns:a16="http://schemas.microsoft.com/office/drawing/2014/main" id="{90701926-2072-462D-8CF5-A04D1693E08A}"/>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3" name="Conten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50" r:id="rId3"/>
    <p:sldLayoutId id="2147483652" r:id="rId4"/>
    <p:sldLayoutId id="2147483664" r:id="rId5"/>
    <p:sldLayoutId id="2147483670" r:id="rId6"/>
    <p:sldLayoutId id="2147483669" r:id="rId7"/>
    <p:sldLayoutId id="2147483668" r:id="rId8"/>
    <p:sldLayoutId id="2147483667" r:id="rId9"/>
    <p:sldLayoutId id="2147483665" r:id="rId10"/>
    <p:sldLayoutId id="2147483666" r:id="rId11"/>
    <p:sldLayoutId id="2147483653" r:id="rId12"/>
    <p:sldLayoutId id="2147483654" r:id="rId13"/>
    <p:sldLayoutId id="2147483655" r:id="rId14"/>
    <p:sldLayoutId id="2147483662" r:id="rId15"/>
    <p:sldLayoutId id="2147483671" r:id="rId16"/>
  </p:sldLayoutIdLst>
  <p:hf sldNum="0" hdr="0" ftr="0"/>
  <p:txStyles>
    <p:titleStyle>
      <a:lvl1pPr algn="l" defTabSz="914400" rtl="0" eaLnBrk="1" latinLnBrk="0" hangingPunct="1">
        <a:lnSpc>
          <a:spcPct val="90000"/>
        </a:lnSpc>
        <a:spcBef>
          <a:spcPct val="0"/>
        </a:spcBef>
        <a:buNone/>
        <a:defRPr sz="4400" b="0" kern="1200">
          <a:solidFill>
            <a:srgbClr val="01539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rants.nih.gov/grants/policy/nihgps/HTML5/section_2/2.3_application_information_and_processes.htm" TargetMode="Externa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hyperlink" Target="https://www.whitehouse.gov/wp-content/uploads/2017/12/Enhancing-the-Security-and-Integrity-of-Americas-Research-Enterprise-June-2020.pdf" TargetMode="Externa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a:extLst>
              <a:ext uri="{FF2B5EF4-FFF2-40B4-BE49-F238E27FC236}">
                <a16:creationId xmlns:a16="http://schemas.microsoft.com/office/drawing/2014/main" id="{3CD69520-AF80-4D2F-A73D-1D59757AFA62}"/>
              </a:ext>
            </a:extLst>
          </p:cNvPr>
          <p:cNvSpPr>
            <a:spLocks noGrp="1"/>
          </p:cNvSpPr>
          <p:nvPr>
            <p:ph type="body" idx="1"/>
          </p:nvPr>
        </p:nvSpPr>
        <p:spPr/>
        <p:txBody>
          <a:bodyPr/>
          <a:lstStyle/>
          <a:p>
            <a:r>
              <a:rPr lang="en-US" dirty="0"/>
              <a:t>Office of policy for extramural research administration (OPERA) </a:t>
            </a:r>
          </a:p>
        </p:txBody>
      </p:sp>
      <p:sp>
        <p:nvSpPr>
          <p:cNvPr id="2" name="Title">
            <a:extLst>
              <a:ext uri="{FF2B5EF4-FFF2-40B4-BE49-F238E27FC236}">
                <a16:creationId xmlns:a16="http://schemas.microsoft.com/office/drawing/2014/main" id="{F6E3C460-C493-4BF5-98EF-095BF507A248}"/>
              </a:ext>
            </a:extLst>
          </p:cNvPr>
          <p:cNvSpPr>
            <a:spLocks noGrp="1"/>
          </p:cNvSpPr>
          <p:nvPr>
            <p:ph type="ctrTitle"/>
          </p:nvPr>
        </p:nvSpPr>
        <p:spPr/>
        <p:txBody>
          <a:bodyPr/>
          <a:lstStyle/>
          <a:p>
            <a:r>
              <a:rPr lang="en-US" dirty="0"/>
              <a:t>Commitment Transparency</a:t>
            </a:r>
          </a:p>
        </p:txBody>
      </p:sp>
    </p:spTree>
    <p:custDataLst>
      <p:tags r:id="rId1"/>
    </p:custDataLst>
    <p:extLst>
      <p:ext uri="{BB962C8B-B14F-4D97-AF65-F5344CB8AC3E}">
        <p14:creationId xmlns:p14="http://schemas.microsoft.com/office/powerpoint/2010/main" val="3925712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10</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1051443" y="500062"/>
            <a:ext cx="10515600" cy="1325563"/>
          </a:xfrm>
        </p:spPr>
        <p:txBody>
          <a:bodyPr/>
          <a:lstStyle/>
          <a:p>
            <a:r>
              <a:rPr lang="en-US" dirty="0"/>
              <a:t>Financial Conflicts of Interest (FCOI)</a:t>
            </a:r>
          </a:p>
        </p:txBody>
      </p:sp>
      <p:sp>
        <p:nvSpPr>
          <p:cNvPr id="10" name="Content Placeholder 9">
            <a:extLst>
              <a:ext uri="{FF2B5EF4-FFF2-40B4-BE49-F238E27FC236}">
                <a16:creationId xmlns:a16="http://schemas.microsoft.com/office/drawing/2014/main" id="{C6F36559-9843-433C-814E-0788308ACC1D}"/>
              </a:ext>
            </a:extLst>
          </p:cNvPr>
          <p:cNvSpPr>
            <a:spLocks noGrp="1"/>
          </p:cNvSpPr>
          <p:nvPr>
            <p:ph idx="1"/>
          </p:nvPr>
        </p:nvSpPr>
        <p:spPr>
          <a:xfrm>
            <a:off x="838200" y="1825625"/>
            <a:ext cx="10515600" cy="4895850"/>
          </a:xfrm>
        </p:spPr>
        <p:txBody>
          <a:bodyPr>
            <a:normAutofit/>
          </a:bodyPr>
          <a:lstStyle/>
          <a:p>
            <a:pPr>
              <a:lnSpc>
                <a:spcPct val="100000"/>
              </a:lnSpc>
              <a:spcBef>
                <a:spcPts val="0"/>
              </a:spcBef>
              <a:spcAft>
                <a:spcPts val="600"/>
              </a:spcAft>
            </a:pPr>
            <a:r>
              <a:rPr lang="en-US" sz="2900" dirty="0"/>
              <a:t>Requirements found in 42 CFR Part 50, Subpart F</a:t>
            </a:r>
          </a:p>
          <a:p>
            <a:pPr>
              <a:lnSpc>
                <a:spcPct val="100000"/>
              </a:lnSpc>
              <a:spcBef>
                <a:spcPts val="0"/>
              </a:spcBef>
              <a:spcAft>
                <a:spcPts val="600"/>
              </a:spcAft>
            </a:pPr>
            <a:r>
              <a:rPr lang="en-US" sz="2900" dirty="0"/>
              <a:t>Investigators must disclose their significant financial interests to their institution</a:t>
            </a:r>
          </a:p>
          <a:p>
            <a:pPr>
              <a:lnSpc>
                <a:spcPct val="100000"/>
              </a:lnSpc>
              <a:spcBef>
                <a:spcPts val="0"/>
              </a:spcBef>
              <a:spcAft>
                <a:spcPts val="600"/>
              </a:spcAft>
            </a:pPr>
            <a:r>
              <a:rPr lang="en-US" sz="2900" dirty="0"/>
              <a:t>This requirement includes financial interests received from a foreign entity</a:t>
            </a:r>
          </a:p>
          <a:p>
            <a:pPr>
              <a:lnSpc>
                <a:spcPct val="100000"/>
              </a:lnSpc>
              <a:spcBef>
                <a:spcPts val="0"/>
              </a:spcBef>
              <a:spcAft>
                <a:spcPts val="600"/>
              </a:spcAft>
            </a:pPr>
            <a:r>
              <a:rPr lang="en-US" sz="2900" dirty="0"/>
              <a:t>Separate and distinct from other support and foreign components</a:t>
            </a:r>
          </a:p>
          <a:p>
            <a:pPr marL="0" indent="0">
              <a:lnSpc>
                <a:spcPct val="120000"/>
              </a:lnSpc>
              <a:spcBef>
                <a:spcPts val="600"/>
              </a:spcBef>
              <a:spcAft>
                <a:spcPts val="1200"/>
              </a:spcAft>
              <a:buNone/>
            </a:pPr>
            <a:endParaRPr lang="en-US" dirty="0"/>
          </a:p>
          <a:p>
            <a:pPr marL="0" marR="0">
              <a:lnSpc>
                <a:spcPct val="107000"/>
              </a:lnSpc>
              <a:spcBef>
                <a:spcPts val="0"/>
              </a:spcBef>
              <a:spcAft>
                <a:spcPts val="0"/>
              </a:spcAft>
            </a:pPr>
            <a:endParaRPr lang="en-US" dirty="0">
              <a:ea typeface="Calibri" panose="020F0502020204030204" pitchFamily="34" charset="0"/>
              <a:cs typeface="Times New Roman" panose="02020603050405020304" pitchFamily="18" charset="0"/>
            </a:endParaRPr>
          </a:p>
          <a:p>
            <a:pPr marL="0" indent="0">
              <a:buNone/>
            </a:pPr>
            <a:endParaRPr lang="en-US" dirty="0"/>
          </a:p>
        </p:txBody>
      </p:sp>
    </p:spTree>
    <p:custDataLst>
      <p:tags r:id="rId1"/>
    </p:custDataLst>
    <p:extLst>
      <p:ext uri="{BB962C8B-B14F-4D97-AF65-F5344CB8AC3E}">
        <p14:creationId xmlns:p14="http://schemas.microsoft.com/office/powerpoint/2010/main" val="4068210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11</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200" y="1690688"/>
            <a:ext cx="10515600" cy="4486275"/>
          </a:xfrm>
        </p:spPr>
        <p:txBody>
          <a:bodyPr>
            <a:normAutofit lnSpcReduction="10000"/>
          </a:bodyPr>
          <a:lstStyle/>
          <a:p>
            <a:pPr>
              <a:spcBef>
                <a:spcPts val="600"/>
              </a:spcBef>
              <a:spcAft>
                <a:spcPts val="600"/>
              </a:spcAft>
            </a:pPr>
            <a:r>
              <a:rPr lang="en-US" sz="2800" dirty="0"/>
              <a:t>To support the need for full transparency, NIH is clarifying policies and updating forms and instructions</a:t>
            </a:r>
          </a:p>
          <a:p>
            <a:pPr>
              <a:spcBef>
                <a:spcPts val="600"/>
              </a:spcBef>
              <a:spcAft>
                <a:spcPts val="600"/>
              </a:spcAft>
            </a:pPr>
            <a:r>
              <a:rPr lang="en-US" sz="2800" dirty="0"/>
              <a:t>Utilized JCORE guidance, and collaborated with other research agencies </a:t>
            </a:r>
          </a:p>
          <a:p>
            <a:pPr>
              <a:spcBef>
                <a:spcPts val="600"/>
              </a:spcBef>
              <a:spcAft>
                <a:spcPts val="600"/>
              </a:spcAft>
            </a:pPr>
            <a:r>
              <a:rPr lang="en-US" sz="2800" dirty="0"/>
              <a:t>Outcomes: </a:t>
            </a:r>
          </a:p>
          <a:p>
            <a:pPr lvl="1">
              <a:spcBef>
                <a:spcPts val="600"/>
              </a:spcBef>
              <a:spcAft>
                <a:spcPts val="600"/>
              </a:spcAft>
            </a:pPr>
            <a:r>
              <a:rPr lang="en-US" sz="2400" dirty="0"/>
              <a:t>Provided details on in-kind contributions, defined “gifts”, and outlined the purpose of the </a:t>
            </a:r>
            <a:r>
              <a:rPr lang="en-US" sz="2400" dirty="0" err="1"/>
              <a:t>biosketch</a:t>
            </a:r>
            <a:endParaRPr lang="en-US" sz="2400" dirty="0"/>
          </a:p>
          <a:p>
            <a:pPr lvl="1">
              <a:spcBef>
                <a:spcPts val="600"/>
              </a:spcBef>
              <a:spcAft>
                <a:spcPts val="600"/>
              </a:spcAft>
            </a:pPr>
            <a:r>
              <a:rPr lang="en-US" sz="2400" dirty="0"/>
              <a:t>Updated application forms and instructions for </a:t>
            </a:r>
            <a:r>
              <a:rPr lang="en-US" sz="2400" dirty="0" err="1"/>
              <a:t>Biosketch</a:t>
            </a:r>
            <a:r>
              <a:rPr lang="en-US" sz="2400" dirty="0"/>
              <a:t> and Other Support </a:t>
            </a:r>
          </a:p>
          <a:p>
            <a:pPr lvl="1">
              <a:spcBef>
                <a:spcPts val="600"/>
              </a:spcBef>
              <a:spcAft>
                <a:spcPts val="600"/>
              </a:spcAft>
            </a:pPr>
            <a:r>
              <a:rPr lang="en-US" sz="2400" dirty="0"/>
              <a:t>Updated data format and data collections in collaboration with NSF to reduce applicant and recipient burden</a:t>
            </a:r>
          </a:p>
          <a:p>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So what is changing? Our Approach</a:t>
            </a:r>
          </a:p>
        </p:txBody>
      </p:sp>
    </p:spTree>
    <p:custDataLst>
      <p:tags r:id="rId1"/>
    </p:custDataLst>
    <p:extLst>
      <p:ext uri="{BB962C8B-B14F-4D97-AF65-F5344CB8AC3E}">
        <p14:creationId xmlns:p14="http://schemas.microsoft.com/office/powerpoint/2010/main" val="3032058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68D7667-BA7F-4839-8D97-1219BB5BA490}"/>
              </a:ext>
            </a:extLst>
          </p:cNvPr>
          <p:cNvSpPr>
            <a:spLocks noGrp="1"/>
          </p:cNvSpPr>
          <p:nvPr>
            <p:ph type="title"/>
          </p:nvPr>
        </p:nvSpPr>
        <p:spPr/>
        <p:txBody>
          <a:bodyPr/>
          <a:lstStyle/>
          <a:p>
            <a:r>
              <a:rPr lang="en-US" dirty="0" err="1"/>
              <a:t>Biosketch</a:t>
            </a:r>
            <a:endParaRPr lang="en-US" dirty="0"/>
          </a:p>
        </p:txBody>
      </p:sp>
    </p:spTree>
    <p:extLst>
      <p:ext uri="{BB962C8B-B14F-4D97-AF65-F5344CB8AC3E}">
        <p14:creationId xmlns:p14="http://schemas.microsoft.com/office/powerpoint/2010/main" val="2448915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13</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200" y="1885949"/>
            <a:ext cx="10515600" cy="4652963"/>
          </a:xfrm>
        </p:spPr>
        <p:txBody>
          <a:bodyPr/>
          <a:lstStyle/>
          <a:p>
            <a:pPr>
              <a:spcBef>
                <a:spcPts val="600"/>
              </a:spcBef>
              <a:spcAft>
                <a:spcPts val="600"/>
              </a:spcAft>
            </a:pPr>
            <a:r>
              <a:rPr lang="en-US" sz="2800" dirty="0"/>
              <a:t>Submission of a </a:t>
            </a:r>
            <a:r>
              <a:rPr lang="en-US" sz="2800" dirty="0" err="1"/>
              <a:t>biosketch</a:t>
            </a:r>
            <a:r>
              <a:rPr lang="en-US" sz="2800" dirty="0"/>
              <a:t> is a longstanding policy</a:t>
            </a:r>
          </a:p>
          <a:p>
            <a:pPr>
              <a:spcBef>
                <a:spcPts val="600"/>
              </a:spcBef>
              <a:spcAft>
                <a:spcPts val="600"/>
              </a:spcAft>
            </a:pPr>
            <a:r>
              <a:rPr lang="en-US" sz="2800" dirty="0" err="1"/>
              <a:t>Biosketch</a:t>
            </a:r>
            <a:r>
              <a:rPr lang="en-US" sz="2800" dirty="0"/>
              <a:t> requirements are currently spread out throughout the NIH Grants Policy Statement (GPS)</a:t>
            </a:r>
          </a:p>
          <a:p>
            <a:pPr>
              <a:spcBef>
                <a:spcPts val="600"/>
              </a:spcBef>
              <a:spcAft>
                <a:spcPts val="600"/>
              </a:spcAft>
            </a:pPr>
            <a:r>
              <a:rPr lang="en-US" sz="2800" dirty="0"/>
              <a:t>NIH will include a new subsection in the GPS </a:t>
            </a:r>
            <a:r>
              <a:rPr lang="en-US" sz="2800" dirty="0">
                <a:hlinkClick r:id="rId3"/>
              </a:rPr>
              <a:t>2.3</a:t>
            </a:r>
            <a:r>
              <a:rPr lang="en-US" sz="2800" dirty="0"/>
              <a:t>, to consolidate </a:t>
            </a:r>
            <a:r>
              <a:rPr lang="en-US" sz="2800" dirty="0" err="1"/>
              <a:t>biosketch</a:t>
            </a:r>
            <a:r>
              <a:rPr lang="en-US" sz="2800" dirty="0"/>
              <a:t> requirements for easier reference</a:t>
            </a:r>
            <a:endParaRPr lang="en-US" sz="2400" dirty="0"/>
          </a:p>
          <a:p>
            <a:pPr lvl="1">
              <a:spcBef>
                <a:spcPts val="600"/>
              </a:spcBef>
              <a:spcAft>
                <a:spcPts val="600"/>
              </a:spcAft>
            </a:pPr>
            <a:r>
              <a:rPr lang="en-US" dirty="0"/>
              <a:t>Who submits a </a:t>
            </a:r>
            <a:r>
              <a:rPr lang="en-US" dirty="0" err="1"/>
              <a:t>biosketch</a:t>
            </a:r>
            <a:r>
              <a:rPr lang="en-US" dirty="0"/>
              <a:t>: senior/key personnel</a:t>
            </a:r>
          </a:p>
          <a:p>
            <a:pPr lvl="1">
              <a:spcBef>
                <a:spcPts val="600"/>
              </a:spcBef>
              <a:spcAft>
                <a:spcPts val="600"/>
              </a:spcAft>
            </a:pPr>
            <a:r>
              <a:rPr lang="en-US" dirty="0"/>
              <a:t>When is it submitted: New apps, new senior/key personnel at RPPR, with prior approval requests for change in senior/key personnel</a:t>
            </a:r>
          </a:p>
          <a:p>
            <a:pPr lvl="1">
              <a:spcBef>
                <a:spcPts val="600"/>
              </a:spcBef>
              <a:spcAft>
                <a:spcPts val="600"/>
              </a:spcAft>
            </a:pPr>
            <a:r>
              <a:rPr lang="en-US" dirty="0"/>
              <a:t>How it’s used: reviewers utilize the </a:t>
            </a:r>
            <a:r>
              <a:rPr lang="en-US" dirty="0" err="1"/>
              <a:t>biosketch</a:t>
            </a:r>
            <a:r>
              <a:rPr lang="en-US" dirty="0"/>
              <a:t> to ensure that individuals included on the applications are equipped with the skills, knowledge, and resources necessary to carry out the proposed research. </a:t>
            </a:r>
          </a:p>
          <a:p>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err="1"/>
              <a:t>Biosketch</a:t>
            </a:r>
            <a:r>
              <a:rPr lang="en-US" dirty="0"/>
              <a:t> Updates – NIH GPS</a:t>
            </a:r>
          </a:p>
        </p:txBody>
      </p:sp>
    </p:spTree>
    <p:custDataLst>
      <p:tags r:id="rId1"/>
    </p:custDataLst>
    <p:extLst>
      <p:ext uri="{BB962C8B-B14F-4D97-AF65-F5344CB8AC3E}">
        <p14:creationId xmlns:p14="http://schemas.microsoft.com/office/powerpoint/2010/main" val="3675989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14</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199" y="1690689"/>
            <a:ext cx="11009243" cy="4848224"/>
          </a:xfrm>
        </p:spPr>
        <p:txBody>
          <a:bodyPr>
            <a:normAutofit/>
          </a:bodyPr>
          <a:lstStyle/>
          <a:p>
            <a:pPr>
              <a:spcBef>
                <a:spcPts val="600"/>
              </a:spcBef>
              <a:spcAft>
                <a:spcPts val="600"/>
              </a:spcAft>
            </a:pPr>
            <a:r>
              <a:rPr lang="en-US" sz="2800" dirty="0"/>
              <a:t>Updated to align with JCORE, minimize duplication of Other Support, and harmonize format with NSF </a:t>
            </a:r>
          </a:p>
          <a:p>
            <a:pPr>
              <a:spcBef>
                <a:spcPts val="600"/>
              </a:spcBef>
              <a:spcAft>
                <a:spcPts val="600"/>
              </a:spcAft>
            </a:pPr>
            <a:r>
              <a:rPr lang="en-US" sz="2800" dirty="0"/>
              <a:t>Updated title of Section B to capture all scientific appointments</a:t>
            </a:r>
          </a:p>
          <a:p>
            <a:pPr lvl="1">
              <a:spcBef>
                <a:spcPts val="600"/>
              </a:spcBef>
              <a:spcAft>
                <a:spcPts val="600"/>
              </a:spcAft>
            </a:pPr>
            <a:r>
              <a:rPr lang="en-US" sz="2400" dirty="0"/>
              <a:t>Clarify instructions for Section B to request details on </a:t>
            </a:r>
            <a:r>
              <a:rPr lang="en-US" sz="2400" b="1" i="1" dirty="0"/>
              <a:t>all</a:t>
            </a:r>
            <a:r>
              <a:rPr lang="en-US" sz="2400" dirty="0"/>
              <a:t> positions and scientific appointments, foreign and domestic</a:t>
            </a:r>
          </a:p>
          <a:p>
            <a:pPr>
              <a:spcBef>
                <a:spcPts val="600"/>
              </a:spcBef>
              <a:spcAft>
                <a:spcPts val="600"/>
              </a:spcAft>
            </a:pPr>
            <a:r>
              <a:rPr lang="en-US" sz="2800" dirty="0"/>
              <a:t>Removed Section D: Research Support, which duplicates information provided in Other Support </a:t>
            </a:r>
          </a:p>
          <a:p>
            <a:pPr lvl="1">
              <a:spcBef>
                <a:spcPts val="600"/>
              </a:spcBef>
              <a:spcAft>
                <a:spcPts val="600"/>
              </a:spcAft>
            </a:pPr>
            <a:r>
              <a:rPr lang="en-US" sz="2400" dirty="0"/>
              <a:t>Removed instructions for Research Support. Note: Scholastic Performance will remain in Section D for fellowship </a:t>
            </a:r>
            <a:r>
              <a:rPr lang="en-US" sz="2400" dirty="0" err="1"/>
              <a:t>Biosketch</a:t>
            </a:r>
            <a:r>
              <a:rPr lang="en-US" sz="2400" dirty="0"/>
              <a:t>.  All research support information is now consolidated in the Other Support section of the application.</a:t>
            </a:r>
          </a:p>
          <a:p>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344557" y="365125"/>
            <a:ext cx="11622156" cy="1325563"/>
          </a:xfrm>
        </p:spPr>
        <p:txBody>
          <a:bodyPr/>
          <a:lstStyle/>
          <a:p>
            <a:r>
              <a:rPr lang="en-US" dirty="0" err="1"/>
              <a:t>Biosketch</a:t>
            </a:r>
            <a:r>
              <a:rPr lang="en-US" dirty="0"/>
              <a:t> Updates – Form and Instructions</a:t>
            </a:r>
          </a:p>
        </p:txBody>
      </p:sp>
    </p:spTree>
    <p:custDataLst>
      <p:tags r:id="rId1"/>
    </p:custDataLst>
    <p:extLst>
      <p:ext uri="{BB962C8B-B14F-4D97-AF65-F5344CB8AC3E}">
        <p14:creationId xmlns:p14="http://schemas.microsoft.com/office/powerpoint/2010/main" val="2567398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amle biosketch format page">
            <a:extLst>
              <a:ext uri="{FF2B5EF4-FFF2-40B4-BE49-F238E27FC236}">
                <a16:creationId xmlns:a16="http://schemas.microsoft.com/office/drawing/2014/main" id="{D23A9030-7076-4C48-92AD-1F83ACB645D8}"/>
              </a:ext>
            </a:extLst>
          </p:cNvPr>
          <p:cNvPicPr>
            <a:picLocks noChangeAspect="1"/>
          </p:cNvPicPr>
          <p:nvPr/>
        </p:nvPicPr>
        <p:blipFill rotWithShape="1">
          <a:blip r:embed="rId3"/>
          <a:srcRect l="51408" t="18535" r="7693" b="17985"/>
          <a:stretch/>
        </p:blipFill>
        <p:spPr>
          <a:xfrm>
            <a:off x="5960570" y="1466089"/>
            <a:ext cx="5924286" cy="5169819"/>
          </a:xfrm>
          <a:prstGeom prst="rect">
            <a:avLst/>
          </a:prstGeom>
        </p:spPr>
      </p:pic>
      <p:sp>
        <p:nvSpPr>
          <p:cNvPr id="2" name="Title 1">
            <a:extLst>
              <a:ext uri="{FF2B5EF4-FFF2-40B4-BE49-F238E27FC236}">
                <a16:creationId xmlns:a16="http://schemas.microsoft.com/office/drawing/2014/main" id="{ADB49EBD-B519-403F-A5E8-5CEFA6C8BA24}"/>
              </a:ext>
            </a:extLst>
          </p:cNvPr>
          <p:cNvSpPr>
            <a:spLocks noGrp="1"/>
          </p:cNvSpPr>
          <p:nvPr>
            <p:ph type="title"/>
          </p:nvPr>
        </p:nvSpPr>
        <p:spPr>
          <a:xfrm>
            <a:off x="278296" y="252825"/>
            <a:ext cx="11751364" cy="1325563"/>
          </a:xfrm>
        </p:spPr>
        <p:txBody>
          <a:bodyPr>
            <a:normAutofit/>
          </a:bodyPr>
          <a:lstStyle/>
          <a:p>
            <a:pPr algn="ctr"/>
            <a:r>
              <a:rPr lang="en-US" sz="3600" dirty="0" err="1"/>
              <a:t>Biosketch</a:t>
            </a:r>
            <a:r>
              <a:rPr lang="en-US" sz="3600" dirty="0"/>
              <a:t> Mock-Up– Non-Fellowship Format Page </a:t>
            </a:r>
          </a:p>
        </p:txBody>
      </p:sp>
      <p:grpSp>
        <p:nvGrpSpPr>
          <p:cNvPr id="4" name="Group 3" descr="Current non-fellowship biosketch format page">
            <a:extLst>
              <a:ext uri="{FF2B5EF4-FFF2-40B4-BE49-F238E27FC236}">
                <a16:creationId xmlns:a16="http://schemas.microsoft.com/office/drawing/2014/main" id="{A3F4F431-A110-44E6-8EE1-93FE26D8794C}"/>
              </a:ext>
            </a:extLst>
          </p:cNvPr>
          <p:cNvGrpSpPr/>
          <p:nvPr/>
        </p:nvGrpSpPr>
        <p:grpSpPr>
          <a:xfrm>
            <a:off x="171714" y="1466090"/>
            <a:ext cx="5924286" cy="5169819"/>
            <a:chOff x="171714" y="1466090"/>
            <a:chExt cx="5924286" cy="5169819"/>
          </a:xfrm>
        </p:grpSpPr>
        <p:pic>
          <p:nvPicPr>
            <p:cNvPr id="10" name="Picture 9">
              <a:extLst>
                <a:ext uri="{FF2B5EF4-FFF2-40B4-BE49-F238E27FC236}">
                  <a16:creationId xmlns:a16="http://schemas.microsoft.com/office/drawing/2014/main" id="{5F199876-CC2D-4ADE-BE47-A3348BF19313}"/>
                </a:ext>
              </a:extLst>
            </p:cNvPr>
            <p:cNvPicPr>
              <a:picLocks noChangeAspect="1"/>
            </p:cNvPicPr>
            <p:nvPr/>
          </p:nvPicPr>
          <p:blipFill rotWithShape="1">
            <a:blip r:embed="rId4"/>
            <a:srcRect l="51676" t="19254" r="6988" b="19375"/>
            <a:stretch/>
          </p:blipFill>
          <p:spPr>
            <a:xfrm>
              <a:off x="171714" y="1690688"/>
              <a:ext cx="5924286" cy="4945221"/>
            </a:xfrm>
            <a:prstGeom prst="rect">
              <a:avLst/>
            </a:prstGeom>
          </p:spPr>
        </p:pic>
        <p:sp>
          <p:nvSpPr>
            <p:cNvPr id="13" name="TextBox 12">
              <a:extLst>
                <a:ext uri="{FF2B5EF4-FFF2-40B4-BE49-F238E27FC236}">
                  <a16:creationId xmlns:a16="http://schemas.microsoft.com/office/drawing/2014/main" id="{6C72B5DC-ECBB-47EE-96B0-2D8996984A1F}"/>
                </a:ext>
              </a:extLst>
            </p:cNvPr>
            <p:cNvSpPr txBox="1"/>
            <p:nvPr/>
          </p:nvSpPr>
          <p:spPr>
            <a:xfrm>
              <a:off x="1392851" y="1506022"/>
              <a:ext cx="3482011" cy="369332"/>
            </a:xfrm>
            <a:prstGeom prst="rect">
              <a:avLst/>
            </a:prstGeom>
            <a:noFill/>
          </p:spPr>
          <p:txBody>
            <a:bodyPr wrap="square" rtlCol="0">
              <a:spAutoFit/>
            </a:bodyPr>
            <a:lstStyle/>
            <a:p>
              <a:r>
                <a:rPr lang="en-US" dirty="0">
                  <a:solidFill>
                    <a:srgbClr val="FF0000"/>
                  </a:solidFill>
                </a:rPr>
                <a:t>CURRENT FORMAT (as of July 2020)</a:t>
              </a:r>
            </a:p>
          </p:txBody>
        </p:sp>
        <p:sp>
          <p:nvSpPr>
            <p:cNvPr id="21" name="Rectangle 20">
              <a:extLst>
                <a:ext uri="{FF2B5EF4-FFF2-40B4-BE49-F238E27FC236}">
                  <a16:creationId xmlns:a16="http://schemas.microsoft.com/office/drawing/2014/main" id="{45AFAEE8-8A59-43A3-A454-CAABF8949F07}"/>
                </a:ext>
              </a:extLst>
            </p:cNvPr>
            <p:cNvSpPr/>
            <p:nvPr/>
          </p:nvSpPr>
          <p:spPr>
            <a:xfrm>
              <a:off x="278296" y="1466090"/>
              <a:ext cx="5658678" cy="51698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descr="mock-up of proposed changes to non-fellowship biosketch format page">
            <a:extLst>
              <a:ext uri="{FF2B5EF4-FFF2-40B4-BE49-F238E27FC236}">
                <a16:creationId xmlns:a16="http://schemas.microsoft.com/office/drawing/2014/main" id="{08EB0917-C81D-4E73-8EAD-686BF64429A0}"/>
              </a:ext>
            </a:extLst>
          </p:cNvPr>
          <p:cNvSpPr/>
          <p:nvPr/>
        </p:nvSpPr>
        <p:spPr>
          <a:xfrm>
            <a:off x="6200926" y="1466088"/>
            <a:ext cx="5658678" cy="51698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descr="mock-up of proposed changes to non-fellowship biosketch format page">
            <a:extLst>
              <a:ext uri="{FF2B5EF4-FFF2-40B4-BE49-F238E27FC236}">
                <a16:creationId xmlns:a16="http://schemas.microsoft.com/office/drawing/2014/main" id="{FC825BCD-A977-461D-A009-AB4C6EB04791}"/>
              </a:ext>
            </a:extLst>
          </p:cNvPr>
          <p:cNvSpPr txBox="1"/>
          <p:nvPr/>
        </p:nvSpPr>
        <p:spPr>
          <a:xfrm>
            <a:off x="6336356" y="1525207"/>
            <a:ext cx="4060397" cy="369332"/>
          </a:xfrm>
          <a:prstGeom prst="rect">
            <a:avLst/>
          </a:prstGeom>
          <a:noFill/>
        </p:spPr>
        <p:txBody>
          <a:bodyPr wrap="square" rtlCol="0">
            <a:spAutoFit/>
          </a:bodyPr>
          <a:lstStyle/>
          <a:p>
            <a:r>
              <a:rPr lang="en-US" dirty="0">
                <a:solidFill>
                  <a:srgbClr val="FF0000"/>
                </a:solidFill>
              </a:rPr>
              <a:t>Mock-up with Proposed Changes (in red)</a:t>
            </a:r>
          </a:p>
        </p:txBody>
      </p:sp>
      <p:sp>
        <p:nvSpPr>
          <p:cNvPr id="3" name="Slide Number Placeholder 2">
            <a:extLst>
              <a:ext uri="{FF2B5EF4-FFF2-40B4-BE49-F238E27FC236}">
                <a16:creationId xmlns:a16="http://schemas.microsoft.com/office/drawing/2014/main" id="{0E2932AC-715D-4C4C-9048-C40990426CE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D6EEEC-8A5C-427F-A75F-B85A794084FA}" type="slidenum">
              <a:rPr lang="en-US" smtClean="0"/>
              <a:pPr/>
              <a:t>15</a:t>
            </a:fld>
            <a:endParaRPr lang="en-US"/>
          </a:p>
        </p:txBody>
      </p:sp>
    </p:spTree>
    <p:extLst>
      <p:ext uri="{BB962C8B-B14F-4D97-AF65-F5344CB8AC3E}">
        <p14:creationId xmlns:p14="http://schemas.microsoft.com/office/powerpoint/2010/main" val="1176912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49EBD-B519-403F-A5E8-5CEFA6C8BA24}"/>
              </a:ext>
            </a:extLst>
          </p:cNvPr>
          <p:cNvSpPr>
            <a:spLocks noGrp="1"/>
          </p:cNvSpPr>
          <p:nvPr>
            <p:ph type="title"/>
          </p:nvPr>
        </p:nvSpPr>
        <p:spPr>
          <a:xfrm>
            <a:off x="-71510" y="218895"/>
            <a:ext cx="12335020" cy="1325563"/>
          </a:xfrm>
        </p:spPr>
        <p:txBody>
          <a:bodyPr>
            <a:normAutofit/>
          </a:bodyPr>
          <a:lstStyle/>
          <a:p>
            <a:pPr algn="ctr"/>
            <a:r>
              <a:rPr lang="en-US" sz="3600" dirty="0" err="1"/>
              <a:t>Biosketch</a:t>
            </a:r>
            <a:r>
              <a:rPr lang="en-US" sz="3600" dirty="0"/>
              <a:t> Mock-Up – Fellowship Format Page</a:t>
            </a:r>
          </a:p>
        </p:txBody>
      </p:sp>
      <p:sp>
        <p:nvSpPr>
          <p:cNvPr id="5" name="TextBox 4">
            <a:extLst>
              <a:ext uri="{FF2B5EF4-FFF2-40B4-BE49-F238E27FC236}">
                <a16:creationId xmlns:a16="http://schemas.microsoft.com/office/drawing/2014/main" id="{06E25B98-6CFD-443A-8A63-0A0818F559D2}"/>
              </a:ext>
            </a:extLst>
          </p:cNvPr>
          <p:cNvSpPr txBox="1"/>
          <p:nvPr/>
        </p:nvSpPr>
        <p:spPr>
          <a:xfrm>
            <a:off x="1486179" y="1453013"/>
            <a:ext cx="3482011" cy="369332"/>
          </a:xfrm>
          <a:prstGeom prst="rect">
            <a:avLst/>
          </a:prstGeom>
          <a:noFill/>
        </p:spPr>
        <p:txBody>
          <a:bodyPr wrap="square" rtlCol="0">
            <a:spAutoFit/>
          </a:bodyPr>
          <a:lstStyle/>
          <a:p>
            <a:r>
              <a:rPr lang="en-US" dirty="0">
                <a:solidFill>
                  <a:srgbClr val="FF0000"/>
                </a:solidFill>
              </a:rPr>
              <a:t>CURRENT FORMAT (as of July 2020)</a:t>
            </a:r>
          </a:p>
        </p:txBody>
      </p:sp>
      <p:grpSp>
        <p:nvGrpSpPr>
          <p:cNvPr id="7" name="Group 6" descr="Current fellowship biosketch format page">
            <a:extLst>
              <a:ext uri="{FF2B5EF4-FFF2-40B4-BE49-F238E27FC236}">
                <a16:creationId xmlns:a16="http://schemas.microsoft.com/office/drawing/2014/main" id="{40072B68-160E-43A2-A5F5-CAA7217DBCB6}"/>
              </a:ext>
            </a:extLst>
          </p:cNvPr>
          <p:cNvGrpSpPr/>
          <p:nvPr/>
        </p:nvGrpSpPr>
        <p:grpSpPr>
          <a:xfrm>
            <a:off x="341691" y="1371853"/>
            <a:ext cx="5658678" cy="5169819"/>
            <a:chOff x="341691" y="1371853"/>
            <a:chExt cx="5658678" cy="5169819"/>
          </a:xfrm>
        </p:grpSpPr>
        <p:pic>
          <p:nvPicPr>
            <p:cNvPr id="3" name="Picture 2">
              <a:extLst>
                <a:ext uri="{FF2B5EF4-FFF2-40B4-BE49-F238E27FC236}">
                  <a16:creationId xmlns:a16="http://schemas.microsoft.com/office/drawing/2014/main" id="{27E31442-2A16-4C70-B023-BC0DA7A3116F}"/>
                </a:ext>
              </a:extLst>
            </p:cNvPr>
            <p:cNvPicPr>
              <a:picLocks noChangeAspect="1"/>
            </p:cNvPicPr>
            <p:nvPr/>
          </p:nvPicPr>
          <p:blipFill rotWithShape="1">
            <a:blip r:embed="rId3"/>
            <a:srcRect l="25544" t="18148" r="29891" b="8579"/>
            <a:stretch/>
          </p:blipFill>
          <p:spPr>
            <a:xfrm>
              <a:off x="723290" y="1714928"/>
              <a:ext cx="5007790" cy="4629153"/>
            </a:xfrm>
            <a:prstGeom prst="rect">
              <a:avLst/>
            </a:prstGeom>
          </p:spPr>
        </p:pic>
        <p:sp>
          <p:nvSpPr>
            <p:cNvPr id="6" name="Rectangle 5">
              <a:extLst>
                <a:ext uri="{FF2B5EF4-FFF2-40B4-BE49-F238E27FC236}">
                  <a16:creationId xmlns:a16="http://schemas.microsoft.com/office/drawing/2014/main" id="{E78EA27C-EBFE-451B-8929-516168CE9F20}"/>
                </a:ext>
              </a:extLst>
            </p:cNvPr>
            <p:cNvSpPr/>
            <p:nvPr/>
          </p:nvSpPr>
          <p:spPr>
            <a:xfrm>
              <a:off x="341691" y="1371853"/>
              <a:ext cx="5658678" cy="51698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descr="mock-up of proposed changes to fellowship biosketch format page">
            <a:extLst>
              <a:ext uri="{FF2B5EF4-FFF2-40B4-BE49-F238E27FC236}">
                <a16:creationId xmlns:a16="http://schemas.microsoft.com/office/drawing/2014/main" id="{E6A75B3B-F8EA-409B-BCB4-DB405A130FAA}"/>
              </a:ext>
            </a:extLst>
          </p:cNvPr>
          <p:cNvGrpSpPr/>
          <p:nvPr/>
        </p:nvGrpSpPr>
        <p:grpSpPr>
          <a:xfrm>
            <a:off x="6186178" y="1377734"/>
            <a:ext cx="5658678" cy="5343970"/>
            <a:chOff x="6186178" y="1377734"/>
            <a:chExt cx="5658678" cy="5343970"/>
          </a:xfrm>
        </p:grpSpPr>
        <p:pic>
          <p:nvPicPr>
            <p:cNvPr id="9" name="Picture 8">
              <a:extLst>
                <a:ext uri="{FF2B5EF4-FFF2-40B4-BE49-F238E27FC236}">
                  <a16:creationId xmlns:a16="http://schemas.microsoft.com/office/drawing/2014/main" id="{5247E829-A3F6-4E30-B0B5-C36761618678}"/>
                </a:ext>
              </a:extLst>
            </p:cNvPr>
            <p:cNvPicPr>
              <a:picLocks noChangeAspect="1"/>
            </p:cNvPicPr>
            <p:nvPr/>
          </p:nvPicPr>
          <p:blipFill rotWithShape="1">
            <a:blip r:embed="rId4"/>
            <a:srcRect l="25978" t="18535" r="29891" b="6044"/>
            <a:stretch/>
          </p:blipFill>
          <p:spPr>
            <a:xfrm>
              <a:off x="6381814" y="1551884"/>
              <a:ext cx="5380382" cy="5169820"/>
            </a:xfrm>
            <a:prstGeom prst="rect">
              <a:avLst/>
            </a:prstGeom>
          </p:spPr>
        </p:pic>
        <p:sp>
          <p:nvSpPr>
            <p:cNvPr id="10" name="TextBox 9">
              <a:extLst>
                <a:ext uri="{FF2B5EF4-FFF2-40B4-BE49-F238E27FC236}">
                  <a16:creationId xmlns:a16="http://schemas.microsoft.com/office/drawing/2014/main" id="{26D5E494-324B-474E-99DD-4987722B81A5}"/>
                </a:ext>
              </a:extLst>
            </p:cNvPr>
            <p:cNvSpPr txBox="1"/>
            <p:nvPr/>
          </p:nvSpPr>
          <p:spPr>
            <a:xfrm>
              <a:off x="6763258" y="1474122"/>
              <a:ext cx="4100098" cy="369332"/>
            </a:xfrm>
            <a:prstGeom prst="rect">
              <a:avLst/>
            </a:prstGeom>
            <a:noFill/>
          </p:spPr>
          <p:txBody>
            <a:bodyPr wrap="square" rtlCol="0">
              <a:spAutoFit/>
            </a:bodyPr>
            <a:lstStyle/>
            <a:p>
              <a:r>
                <a:rPr lang="en-US" dirty="0">
                  <a:solidFill>
                    <a:srgbClr val="FF0000"/>
                  </a:solidFill>
                </a:rPr>
                <a:t>Mock-up with Proposed Changes (in red)</a:t>
              </a:r>
            </a:p>
          </p:txBody>
        </p:sp>
        <p:sp>
          <p:nvSpPr>
            <p:cNvPr id="11" name="Rectangle 10">
              <a:extLst>
                <a:ext uri="{FF2B5EF4-FFF2-40B4-BE49-F238E27FC236}">
                  <a16:creationId xmlns:a16="http://schemas.microsoft.com/office/drawing/2014/main" id="{0C96E7F4-2729-4B4B-A9A1-6E44ABD95F6F}"/>
                </a:ext>
              </a:extLst>
            </p:cNvPr>
            <p:cNvSpPr/>
            <p:nvPr/>
          </p:nvSpPr>
          <p:spPr>
            <a:xfrm>
              <a:off x="6186178" y="1377734"/>
              <a:ext cx="5658678" cy="51698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F48ACC56-EAEE-4D1A-B5AD-5ABEB7E96E2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D6EEEC-8A5C-427F-A75F-B85A794084FA}" type="slidenum">
              <a:rPr lang="en-US" smtClean="0"/>
              <a:pPr/>
              <a:t>16</a:t>
            </a:fld>
            <a:endParaRPr lang="en-US"/>
          </a:p>
        </p:txBody>
      </p:sp>
    </p:spTree>
    <p:extLst>
      <p:ext uri="{BB962C8B-B14F-4D97-AF65-F5344CB8AC3E}">
        <p14:creationId xmlns:p14="http://schemas.microsoft.com/office/powerpoint/2010/main" val="1316278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68D7667-BA7F-4839-8D97-1219BB5BA490}"/>
              </a:ext>
            </a:extLst>
          </p:cNvPr>
          <p:cNvSpPr>
            <a:spLocks noGrp="1"/>
          </p:cNvSpPr>
          <p:nvPr>
            <p:ph type="title"/>
          </p:nvPr>
        </p:nvSpPr>
        <p:spPr/>
        <p:txBody>
          <a:bodyPr/>
          <a:lstStyle/>
          <a:p>
            <a:r>
              <a:rPr lang="en-US" dirty="0"/>
              <a:t>Other support</a:t>
            </a:r>
          </a:p>
        </p:txBody>
      </p:sp>
    </p:spTree>
    <p:extLst>
      <p:ext uri="{BB962C8B-B14F-4D97-AF65-F5344CB8AC3E}">
        <p14:creationId xmlns:p14="http://schemas.microsoft.com/office/powerpoint/2010/main" val="844413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18</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200" y="1690689"/>
            <a:ext cx="10515600" cy="4848224"/>
          </a:xfrm>
        </p:spPr>
        <p:txBody>
          <a:bodyPr/>
          <a:lstStyle/>
          <a:p>
            <a:pPr>
              <a:spcBef>
                <a:spcPts val="600"/>
              </a:spcBef>
              <a:spcAft>
                <a:spcPts val="600"/>
              </a:spcAft>
            </a:pPr>
            <a:r>
              <a:rPr lang="en-US" sz="2800" dirty="0"/>
              <a:t>Other support policy language was updated in Dec 2019 to incorporate JCORE guidance and clarify requirement to report all resources in support of all research endeavors</a:t>
            </a:r>
          </a:p>
          <a:p>
            <a:pPr>
              <a:spcBef>
                <a:spcPts val="600"/>
              </a:spcBef>
              <a:spcAft>
                <a:spcPts val="600"/>
              </a:spcAft>
            </a:pPr>
            <a:r>
              <a:rPr lang="en-US" sz="2800" dirty="0"/>
              <a:t>Additional updates will clarify:</a:t>
            </a:r>
          </a:p>
          <a:p>
            <a:pPr lvl="1">
              <a:spcBef>
                <a:spcPts val="600"/>
              </a:spcBef>
              <a:spcAft>
                <a:spcPts val="600"/>
              </a:spcAft>
            </a:pPr>
            <a:r>
              <a:rPr lang="en-US" sz="2400" b="1" dirty="0"/>
              <a:t>Definition of gift: </a:t>
            </a:r>
            <a:r>
              <a:rPr lang="en-US" sz="2400" dirty="0"/>
              <a:t>Gifts are resources provided where there is no expectation of anything (e.g. time, services, specific research activities, money, etc.) in return. </a:t>
            </a:r>
          </a:p>
          <a:p>
            <a:pPr lvl="1">
              <a:spcBef>
                <a:spcPts val="600"/>
              </a:spcBef>
              <a:spcAft>
                <a:spcPts val="600"/>
              </a:spcAft>
            </a:pPr>
            <a:r>
              <a:rPr lang="en-US" sz="2400" b="1" dirty="0"/>
              <a:t>Expectations for reporting in-kind resources: </a:t>
            </a:r>
            <a:r>
              <a:rPr lang="en-US" sz="2400" dirty="0"/>
              <a:t>in-kind contributions, e.g. office/laboratory space, equipment, supplies, employees, students. If the time commitment or dollar value of the in-kind contribution is not readily ascertainable, the recipient must provide reasonable estimates. </a:t>
            </a:r>
            <a:endParaRPr lang="en-US" sz="2800" dirty="0"/>
          </a:p>
          <a:p>
            <a:pPr>
              <a:spcBef>
                <a:spcPts val="600"/>
              </a:spcBef>
              <a:spcAft>
                <a:spcPts val="600"/>
              </a:spcAft>
            </a:pPr>
            <a:endParaRPr lang="en-US" sz="2400" dirty="0"/>
          </a:p>
          <a:p>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Other Support Updates – NIH GPS</a:t>
            </a:r>
          </a:p>
        </p:txBody>
      </p:sp>
    </p:spTree>
    <p:custDataLst>
      <p:tags r:id="rId1"/>
    </p:custDataLst>
    <p:extLst>
      <p:ext uri="{BB962C8B-B14F-4D97-AF65-F5344CB8AC3E}">
        <p14:creationId xmlns:p14="http://schemas.microsoft.com/office/powerpoint/2010/main" val="3798318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19</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200" y="1690689"/>
            <a:ext cx="10515600" cy="4848224"/>
          </a:xfrm>
        </p:spPr>
        <p:txBody>
          <a:bodyPr>
            <a:normAutofit/>
          </a:bodyPr>
          <a:lstStyle/>
          <a:p>
            <a:pPr>
              <a:lnSpc>
                <a:spcPct val="100000"/>
              </a:lnSpc>
              <a:spcBef>
                <a:spcPts val="0"/>
              </a:spcBef>
              <a:spcAft>
                <a:spcPts val="600"/>
              </a:spcAft>
            </a:pPr>
            <a:r>
              <a:rPr lang="en-US" sz="2800" dirty="0"/>
              <a:t>IC scientific program and grants management staff will review Other Support information before award to ensure the following: </a:t>
            </a:r>
          </a:p>
          <a:p>
            <a:pPr lvl="1">
              <a:lnSpc>
                <a:spcPct val="100000"/>
              </a:lnSpc>
              <a:spcBef>
                <a:spcPts val="0"/>
              </a:spcBef>
              <a:spcAft>
                <a:spcPts val="600"/>
              </a:spcAft>
            </a:pPr>
            <a:r>
              <a:rPr lang="en-US" sz="2400" dirty="0"/>
              <a:t>Any foreign resources that meet the definition of a foreign component have received appropriate prior approval</a:t>
            </a:r>
          </a:p>
          <a:p>
            <a:pPr marL="285750" indent="-285750">
              <a:lnSpc>
                <a:spcPct val="100000"/>
              </a:lnSpc>
              <a:spcBef>
                <a:spcPts val="0"/>
              </a:spcBef>
              <a:spcAft>
                <a:spcPts val="600"/>
              </a:spcAft>
            </a:pPr>
            <a:r>
              <a:rPr lang="en-US" sz="2800" dirty="0">
                <a:cs typeface="Times New Roman" panose="02020603050405020304" pitchFamily="18" charset="0"/>
              </a:rPr>
              <a:t>Institutions are required to submit copies of foreign contracts and awards for all foreign activities and resources that are reported in Other Support. If they are not in English, recipients must provide translated copies. </a:t>
            </a:r>
          </a:p>
          <a:p>
            <a:pPr marL="0" indent="0">
              <a:lnSpc>
                <a:spcPct val="100000"/>
              </a:lnSpc>
              <a:spcBef>
                <a:spcPts val="0"/>
              </a:spcBef>
              <a:spcAft>
                <a:spcPts val="600"/>
              </a:spcAft>
              <a:buNone/>
            </a:pPr>
            <a:endParaRPr lang="en-US" sz="2100" b="1" i="1" dirty="0">
              <a:solidFill>
                <a:schemeClr val="accent1">
                  <a:lumMod val="75000"/>
                </a:schemeClr>
              </a:solidFill>
              <a:cs typeface="Times New Roman" panose="02020603050405020304" pitchFamily="18" charset="0"/>
            </a:endParaRPr>
          </a:p>
          <a:p>
            <a:pPr marL="0" marR="0">
              <a:lnSpc>
                <a:spcPct val="100000"/>
              </a:lnSpc>
              <a:spcBef>
                <a:spcPts val="0"/>
              </a:spcBef>
              <a:spcAft>
                <a:spcPts val="600"/>
              </a:spcAft>
            </a:pPr>
            <a:endParaRPr lang="en-US" dirty="0">
              <a:ea typeface="Calibri" panose="020F0502020204030204" pitchFamily="34" charset="0"/>
              <a:cs typeface="Times New Roman" panose="02020603050405020304" pitchFamily="18" charset="0"/>
            </a:endParaRPr>
          </a:p>
          <a:p>
            <a:pPr>
              <a:lnSpc>
                <a:spcPct val="100000"/>
              </a:lnSpc>
              <a:spcBef>
                <a:spcPts val="0"/>
              </a:spcBef>
              <a:spcAft>
                <a:spcPts val="600"/>
              </a:spcAft>
            </a:pPr>
            <a:endParaRPr lang="en-US" sz="3300" dirty="0"/>
          </a:p>
          <a:p>
            <a:pPr lvl="1">
              <a:lnSpc>
                <a:spcPct val="120000"/>
              </a:lnSpc>
              <a:spcBef>
                <a:spcPts val="0"/>
              </a:spcBef>
              <a:spcAft>
                <a:spcPts val="1200"/>
              </a:spcAft>
            </a:pPr>
            <a:endParaRPr lang="en-US" sz="2500" dirty="0"/>
          </a:p>
          <a:p>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Other Support Updates – Foreign Resources</a:t>
            </a:r>
          </a:p>
        </p:txBody>
      </p:sp>
    </p:spTree>
    <p:custDataLst>
      <p:tags r:id="rId1"/>
    </p:custDataLst>
    <p:extLst>
      <p:ext uri="{BB962C8B-B14F-4D97-AF65-F5344CB8AC3E}">
        <p14:creationId xmlns:p14="http://schemas.microsoft.com/office/powerpoint/2010/main" val="373857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CD60D8-525B-4136-8212-C2DA248D5574}"/>
              </a:ext>
            </a:extLst>
          </p:cNvPr>
          <p:cNvSpPr>
            <a:spLocks noGrp="1"/>
          </p:cNvSpPr>
          <p:nvPr>
            <p:ph idx="1"/>
          </p:nvPr>
        </p:nvSpPr>
        <p:spPr/>
        <p:txBody>
          <a:bodyPr/>
          <a:lstStyle/>
          <a:p>
            <a:pPr>
              <a:lnSpc>
                <a:spcPct val="100000"/>
              </a:lnSpc>
              <a:spcBef>
                <a:spcPts val="0"/>
              </a:spcBef>
              <a:spcAft>
                <a:spcPts val="600"/>
              </a:spcAft>
            </a:pPr>
            <a:r>
              <a:rPr lang="en-US" dirty="0"/>
              <a:t>Background on commitment transparency efforts across the government</a:t>
            </a:r>
          </a:p>
          <a:p>
            <a:pPr>
              <a:lnSpc>
                <a:spcPct val="100000"/>
              </a:lnSpc>
              <a:spcBef>
                <a:spcPts val="0"/>
              </a:spcBef>
              <a:spcAft>
                <a:spcPts val="600"/>
              </a:spcAft>
            </a:pPr>
            <a:r>
              <a:rPr lang="en-US" dirty="0"/>
              <a:t>What’s </a:t>
            </a:r>
            <a:r>
              <a:rPr lang="en-US" b="1" dirty="0"/>
              <a:t>NOT</a:t>
            </a:r>
            <a:r>
              <a:rPr lang="en-US" dirty="0"/>
              <a:t> changing?</a:t>
            </a:r>
          </a:p>
          <a:p>
            <a:pPr>
              <a:lnSpc>
                <a:spcPct val="100000"/>
              </a:lnSpc>
              <a:spcBef>
                <a:spcPts val="0"/>
              </a:spcBef>
              <a:spcAft>
                <a:spcPts val="600"/>
              </a:spcAft>
            </a:pPr>
            <a:r>
              <a:rPr lang="en-US" dirty="0"/>
              <a:t>Overview of Updates</a:t>
            </a:r>
          </a:p>
          <a:p>
            <a:pPr lvl="1">
              <a:lnSpc>
                <a:spcPct val="100000"/>
              </a:lnSpc>
              <a:spcBef>
                <a:spcPts val="0"/>
              </a:spcBef>
              <a:spcAft>
                <a:spcPts val="600"/>
              </a:spcAft>
            </a:pPr>
            <a:r>
              <a:rPr lang="en-US" dirty="0" err="1"/>
              <a:t>Biosketch</a:t>
            </a:r>
            <a:endParaRPr lang="en-US" dirty="0"/>
          </a:p>
          <a:p>
            <a:pPr lvl="1">
              <a:lnSpc>
                <a:spcPct val="100000"/>
              </a:lnSpc>
              <a:spcBef>
                <a:spcPts val="0"/>
              </a:spcBef>
              <a:spcAft>
                <a:spcPts val="600"/>
              </a:spcAft>
            </a:pPr>
            <a:r>
              <a:rPr lang="en-US" dirty="0"/>
              <a:t>Other Support</a:t>
            </a:r>
          </a:p>
          <a:p>
            <a:pPr>
              <a:lnSpc>
                <a:spcPct val="100000"/>
              </a:lnSpc>
              <a:spcBef>
                <a:spcPts val="0"/>
              </a:spcBef>
              <a:spcAft>
                <a:spcPts val="600"/>
              </a:spcAft>
            </a:pPr>
            <a:r>
              <a:rPr lang="en-US" dirty="0"/>
              <a:t>Timeline and Next Steps</a:t>
            </a:r>
          </a:p>
          <a:p>
            <a:pPr>
              <a:lnSpc>
                <a:spcPct val="100000"/>
              </a:lnSpc>
              <a:spcBef>
                <a:spcPts val="0"/>
              </a:spcBef>
              <a:spcAft>
                <a:spcPts val="600"/>
              </a:spcAft>
            </a:pPr>
            <a:r>
              <a:rPr lang="en-US" dirty="0"/>
              <a:t>Discussion/Questions </a:t>
            </a:r>
          </a:p>
        </p:txBody>
      </p:sp>
      <p:sp>
        <p:nvSpPr>
          <p:cNvPr id="3" name="Title 2">
            <a:extLst>
              <a:ext uri="{FF2B5EF4-FFF2-40B4-BE49-F238E27FC236}">
                <a16:creationId xmlns:a16="http://schemas.microsoft.com/office/drawing/2014/main" id="{8EDD2FEB-5B53-4CD2-B898-DC7A6CD6AC5C}"/>
              </a:ext>
            </a:extLst>
          </p:cNvPr>
          <p:cNvSpPr>
            <a:spLocks noGrp="1"/>
          </p:cNvSpPr>
          <p:nvPr>
            <p:ph type="title"/>
          </p:nvPr>
        </p:nvSpPr>
        <p:spPr/>
        <p:txBody>
          <a:bodyPr/>
          <a:lstStyle/>
          <a:p>
            <a:r>
              <a:rPr lang="en-US" dirty="0"/>
              <a:t>Overview </a:t>
            </a:r>
          </a:p>
        </p:txBody>
      </p:sp>
    </p:spTree>
    <p:extLst>
      <p:ext uri="{BB962C8B-B14F-4D97-AF65-F5344CB8AC3E}">
        <p14:creationId xmlns:p14="http://schemas.microsoft.com/office/powerpoint/2010/main" val="326403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3B959-586C-4BD7-9B34-20C08D307011}"/>
              </a:ext>
            </a:extLst>
          </p:cNvPr>
          <p:cNvSpPr>
            <a:spLocks noGrp="1"/>
          </p:cNvSpPr>
          <p:nvPr>
            <p:ph type="title"/>
          </p:nvPr>
        </p:nvSpPr>
        <p:spPr>
          <a:xfrm>
            <a:off x="997226" y="239918"/>
            <a:ext cx="10515600" cy="1325563"/>
          </a:xfrm>
        </p:spPr>
        <p:txBody>
          <a:bodyPr/>
          <a:lstStyle/>
          <a:p>
            <a:r>
              <a:rPr lang="en-US" dirty="0"/>
              <a:t>Other Support Updates – Format Page</a:t>
            </a:r>
          </a:p>
        </p:txBody>
      </p:sp>
      <p:grpSp>
        <p:nvGrpSpPr>
          <p:cNvPr id="5" name="Group 4" descr="Current other support format page">
            <a:extLst>
              <a:ext uri="{FF2B5EF4-FFF2-40B4-BE49-F238E27FC236}">
                <a16:creationId xmlns:a16="http://schemas.microsoft.com/office/drawing/2014/main" id="{281841A2-BA2D-451E-8590-EDE0F39F1B65}"/>
              </a:ext>
            </a:extLst>
          </p:cNvPr>
          <p:cNvGrpSpPr/>
          <p:nvPr/>
        </p:nvGrpSpPr>
        <p:grpSpPr>
          <a:xfrm>
            <a:off x="399520" y="1657321"/>
            <a:ext cx="7030316" cy="4451431"/>
            <a:chOff x="399520" y="1657321"/>
            <a:chExt cx="7030316" cy="4451431"/>
          </a:xfrm>
        </p:grpSpPr>
        <p:pic>
          <p:nvPicPr>
            <p:cNvPr id="3" name="Picture 2">
              <a:extLst>
                <a:ext uri="{FF2B5EF4-FFF2-40B4-BE49-F238E27FC236}">
                  <a16:creationId xmlns:a16="http://schemas.microsoft.com/office/drawing/2014/main" id="{D6CDE76A-0C27-4544-AE9C-79B9BB034332}"/>
                </a:ext>
              </a:extLst>
            </p:cNvPr>
            <p:cNvPicPr>
              <a:picLocks noChangeAspect="1"/>
            </p:cNvPicPr>
            <p:nvPr/>
          </p:nvPicPr>
          <p:blipFill rotWithShape="1">
            <a:blip r:embed="rId3"/>
            <a:srcRect l="16087" t="19116" r="16848" b="7998"/>
            <a:stretch/>
          </p:blipFill>
          <p:spPr>
            <a:xfrm>
              <a:off x="399520" y="1813079"/>
              <a:ext cx="7030316" cy="4295673"/>
            </a:xfrm>
            <a:prstGeom prst="rect">
              <a:avLst/>
            </a:prstGeom>
          </p:spPr>
        </p:pic>
        <p:sp>
          <p:nvSpPr>
            <p:cNvPr id="7" name="TextBox 6">
              <a:extLst>
                <a:ext uri="{FF2B5EF4-FFF2-40B4-BE49-F238E27FC236}">
                  <a16:creationId xmlns:a16="http://schemas.microsoft.com/office/drawing/2014/main" id="{008EFFC8-5660-4508-BEAE-D0086A8D947D}"/>
                </a:ext>
              </a:extLst>
            </p:cNvPr>
            <p:cNvSpPr txBox="1"/>
            <p:nvPr/>
          </p:nvSpPr>
          <p:spPr>
            <a:xfrm>
              <a:off x="3678952" y="1657321"/>
              <a:ext cx="3482011" cy="369332"/>
            </a:xfrm>
            <a:prstGeom prst="rect">
              <a:avLst/>
            </a:prstGeom>
            <a:noFill/>
          </p:spPr>
          <p:txBody>
            <a:bodyPr wrap="square" rtlCol="0">
              <a:spAutoFit/>
            </a:bodyPr>
            <a:lstStyle/>
            <a:p>
              <a:r>
                <a:rPr lang="en-US" dirty="0">
                  <a:solidFill>
                    <a:srgbClr val="FF0000"/>
                  </a:solidFill>
                </a:rPr>
                <a:t>CURRENT FORMAT (as of July 2020)</a:t>
              </a:r>
            </a:p>
          </p:txBody>
        </p:sp>
      </p:grpSp>
      <p:sp>
        <p:nvSpPr>
          <p:cNvPr id="4" name="Slide Number Placeholder 3">
            <a:extLst>
              <a:ext uri="{FF2B5EF4-FFF2-40B4-BE49-F238E27FC236}">
                <a16:creationId xmlns:a16="http://schemas.microsoft.com/office/drawing/2014/main" id="{5977F13F-8E88-4A10-8EEE-77E063F76F0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D6EEEC-8A5C-427F-A75F-B85A794084FA}" type="slidenum">
              <a:rPr lang="en-US" smtClean="0"/>
              <a:pPr/>
              <a:t>20</a:t>
            </a:fld>
            <a:endParaRPr lang="en-US"/>
          </a:p>
        </p:txBody>
      </p:sp>
      <p:sp>
        <p:nvSpPr>
          <p:cNvPr id="9" name="Content Placeholder 9">
            <a:extLst>
              <a:ext uri="{FF2B5EF4-FFF2-40B4-BE49-F238E27FC236}">
                <a16:creationId xmlns:a16="http://schemas.microsoft.com/office/drawing/2014/main" id="{0A49ABF4-3E9C-4C84-B355-93B0B95FBF65}"/>
              </a:ext>
            </a:extLst>
          </p:cNvPr>
          <p:cNvSpPr>
            <a:spLocks noGrp="1"/>
          </p:cNvSpPr>
          <p:nvPr>
            <p:ph idx="1"/>
          </p:nvPr>
        </p:nvSpPr>
        <p:spPr>
          <a:xfrm>
            <a:off x="7429836" y="1551374"/>
            <a:ext cx="3923964" cy="4895850"/>
          </a:xfrm>
        </p:spPr>
        <p:txBody>
          <a:bodyPr>
            <a:normAutofit fontScale="92500" lnSpcReduction="10000"/>
          </a:bodyPr>
          <a:lstStyle/>
          <a:p>
            <a:pPr>
              <a:lnSpc>
                <a:spcPct val="120000"/>
              </a:lnSpc>
              <a:spcBef>
                <a:spcPts val="600"/>
              </a:spcBef>
              <a:spcAft>
                <a:spcPts val="1200"/>
              </a:spcAft>
            </a:pPr>
            <a:r>
              <a:rPr lang="en-US" sz="2900" dirty="0"/>
              <a:t>Current Other Support format page does not collect structured data or allow recipients to provide detail on in-kind contributions</a:t>
            </a:r>
          </a:p>
          <a:p>
            <a:pPr>
              <a:lnSpc>
                <a:spcPct val="120000"/>
              </a:lnSpc>
              <a:spcBef>
                <a:spcPts val="600"/>
              </a:spcBef>
              <a:spcAft>
                <a:spcPts val="1200"/>
              </a:spcAft>
            </a:pPr>
            <a:r>
              <a:rPr lang="en-US" sz="2900" dirty="0"/>
              <a:t>New format page and detailed instructions document have been developed</a:t>
            </a:r>
            <a:endParaRPr lang="en-US" dirty="0"/>
          </a:p>
        </p:txBody>
      </p:sp>
    </p:spTree>
    <p:extLst>
      <p:ext uri="{BB962C8B-B14F-4D97-AF65-F5344CB8AC3E}">
        <p14:creationId xmlns:p14="http://schemas.microsoft.com/office/powerpoint/2010/main" val="1297949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3B959-586C-4BD7-9B34-20C08D307011}"/>
              </a:ext>
            </a:extLst>
          </p:cNvPr>
          <p:cNvSpPr>
            <a:spLocks noGrp="1"/>
          </p:cNvSpPr>
          <p:nvPr>
            <p:ph type="title"/>
          </p:nvPr>
        </p:nvSpPr>
        <p:spPr/>
        <p:txBody>
          <a:bodyPr/>
          <a:lstStyle/>
          <a:p>
            <a:r>
              <a:rPr lang="en-US" dirty="0"/>
              <a:t>Other Support Updates – Format Page </a:t>
            </a:r>
          </a:p>
        </p:txBody>
      </p:sp>
      <p:sp>
        <p:nvSpPr>
          <p:cNvPr id="5" name="TextBox 4">
            <a:extLst>
              <a:ext uri="{FF2B5EF4-FFF2-40B4-BE49-F238E27FC236}">
                <a16:creationId xmlns:a16="http://schemas.microsoft.com/office/drawing/2014/main" id="{51B5C3E9-54B9-48EB-9FAF-65CBFB48367F}"/>
              </a:ext>
            </a:extLst>
          </p:cNvPr>
          <p:cNvSpPr txBox="1"/>
          <p:nvPr/>
        </p:nvSpPr>
        <p:spPr>
          <a:xfrm>
            <a:off x="4030076" y="1340646"/>
            <a:ext cx="4343074" cy="369332"/>
          </a:xfrm>
          <a:prstGeom prst="rect">
            <a:avLst/>
          </a:prstGeom>
          <a:noFill/>
        </p:spPr>
        <p:txBody>
          <a:bodyPr wrap="square" rtlCol="0">
            <a:spAutoFit/>
          </a:bodyPr>
          <a:lstStyle/>
          <a:p>
            <a:r>
              <a:rPr lang="en-US" dirty="0">
                <a:solidFill>
                  <a:srgbClr val="FF0000"/>
                </a:solidFill>
              </a:rPr>
              <a:t>New NIH mock-up with Proposed Changes</a:t>
            </a:r>
          </a:p>
        </p:txBody>
      </p:sp>
      <p:sp>
        <p:nvSpPr>
          <p:cNvPr id="6" name="Slide Number Placeholder 5">
            <a:extLst>
              <a:ext uri="{FF2B5EF4-FFF2-40B4-BE49-F238E27FC236}">
                <a16:creationId xmlns:a16="http://schemas.microsoft.com/office/drawing/2014/main" id="{3EEB53B2-E542-4C05-9D82-18745FE8EF6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D6EEEC-8A5C-427F-A75F-B85A794084FA}" type="slidenum">
              <a:rPr lang="en-US" smtClean="0"/>
              <a:pPr/>
              <a:t>21</a:t>
            </a:fld>
            <a:endParaRPr lang="en-US"/>
          </a:p>
        </p:txBody>
      </p:sp>
      <p:grpSp>
        <p:nvGrpSpPr>
          <p:cNvPr id="3" name="Group 2" descr="mock-up of proposed changes to other support format page">
            <a:extLst>
              <a:ext uri="{FF2B5EF4-FFF2-40B4-BE49-F238E27FC236}">
                <a16:creationId xmlns:a16="http://schemas.microsoft.com/office/drawing/2014/main" id="{71EBC136-0F76-490C-ABE9-404999E7B416}"/>
              </a:ext>
            </a:extLst>
          </p:cNvPr>
          <p:cNvGrpSpPr/>
          <p:nvPr/>
        </p:nvGrpSpPr>
        <p:grpSpPr>
          <a:xfrm>
            <a:off x="838200" y="1855615"/>
            <a:ext cx="10515600" cy="4343400"/>
            <a:chOff x="838200" y="1855615"/>
            <a:chExt cx="10515600" cy="4343400"/>
          </a:xfrm>
        </p:grpSpPr>
        <p:pic>
          <p:nvPicPr>
            <p:cNvPr id="9" name="Picture 8">
              <a:extLst>
                <a:ext uri="{FF2B5EF4-FFF2-40B4-BE49-F238E27FC236}">
                  <a16:creationId xmlns:a16="http://schemas.microsoft.com/office/drawing/2014/main" id="{C574FE3A-940B-45E7-8604-DF8F673D95E8}"/>
                </a:ext>
              </a:extLst>
            </p:cNvPr>
            <p:cNvPicPr>
              <a:picLocks noChangeAspect="1"/>
            </p:cNvPicPr>
            <p:nvPr/>
          </p:nvPicPr>
          <p:blipFill>
            <a:blip r:embed="rId3"/>
            <a:stretch>
              <a:fillRect/>
            </a:stretch>
          </p:blipFill>
          <p:spPr>
            <a:xfrm>
              <a:off x="838200" y="1855615"/>
              <a:ext cx="4763165" cy="4343400"/>
            </a:xfrm>
            <a:prstGeom prst="rect">
              <a:avLst/>
            </a:prstGeom>
          </p:spPr>
        </p:pic>
        <p:pic>
          <p:nvPicPr>
            <p:cNvPr id="10" name="Picture 9">
              <a:extLst>
                <a:ext uri="{FF2B5EF4-FFF2-40B4-BE49-F238E27FC236}">
                  <a16:creationId xmlns:a16="http://schemas.microsoft.com/office/drawing/2014/main" id="{EF1F9E44-67B0-49BC-8160-D09146E26386}"/>
                </a:ext>
              </a:extLst>
            </p:cNvPr>
            <p:cNvPicPr>
              <a:picLocks noChangeAspect="1"/>
            </p:cNvPicPr>
            <p:nvPr/>
          </p:nvPicPr>
          <p:blipFill>
            <a:blip r:embed="rId4"/>
            <a:stretch>
              <a:fillRect/>
            </a:stretch>
          </p:blipFill>
          <p:spPr>
            <a:xfrm>
              <a:off x="5781136" y="1855615"/>
              <a:ext cx="5572664" cy="4343400"/>
            </a:xfrm>
            <a:prstGeom prst="rect">
              <a:avLst/>
            </a:prstGeom>
          </p:spPr>
        </p:pic>
      </p:grpSp>
    </p:spTree>
    <p:extLst>
      <p:ext uri="{BB962C8B-B14F-4D97-AF65-F5344CB8AC3E}">
        <p14:creationId xmlns:p14="http://schemas.microsoft.com/office/powerpoint/2010/main" val="3747102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22</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1051443" y="500062"/>
            <a:ext cx="10515600" cy="1325563"/>
          </a:xfrm>
        </p:spPr>
        <p:txBody>
          <a:bodyPr/>
          <a:lstStyle/>
          <a:p>
            <a:r>
              <a:rPr lang="en-US" dirty="0"/>
              <a:t>Other Support Updates – Instructions</a:t>
            </a:r>
          </a:p>
        </p:txBody>
      </p:sp>
      <p:sp>
        <p:nvSpPr>
          <p:cNvPr id="10" name="Content Placeholder 9">
            <a:extLst>
              <a:ext uri="{FF2B5EF4-FFF2-40B4-BE49-F238E27FC236}">
                <a16:creationId xmlns:a16="http://schemas.microsoft.com/office/drawing/2014/main" id="{C6F36559-9843-433C-814E-0788308ACC1D}"/>
              </a:ext>
            </a:extLst>
          </p:cNvPr>
          <p:cNvSpPr>
            <a:spLocks noGrp="1"/>
          </p:cNvSpPr>
          <p:nvPr>
            <p:ph idx="1"/>
          </p:nvPr>
        </p:nvSpPr>
        <p:spPr>
          <a:xfrm>
            <a:off x="838200" y="1643062"/>
            <a:ext cx="10515600" cy="4895850"/>
          </a:xfrm>
        </p:spPr>
        <p:txBody>
          <a:bodyPr>
            <a:normAutofit/>
          </a:bodyPr>
          <a:lstStyle/>
          <a:p>
            <a:pPr>
              <a:lnSpc>
                <a:spcPct val="120000"/>
              </a:lnSpc>
              <a:spcBef>
                <a:spcPts val="600"/>
              </a:spcBef>
              <a:spcAft>
                <a:spcPts val="1200"/>
              </a:spcAft>
            </a:pPr>
            <a:r>
              <a:rPr lang="en-US" sz="2900" dirty="0"/>
              <a:t>Developed new, detailed instructions document to accompany the updated Other Support format page</a:t>
            </a:r>
            <a:endParaRPr lang="en-US" sz="2300" b="1" i="1" dirty="0">
              <a:solidFill>
                <a:schemeClr val="accent1">
                  <a:lumMod val="75000"/>
                </a:schemeClr>
              </a:solidFill>
              <a:latin typeface="Open Sans Light" panose="020B0604020202020204" charset="0"/>
              <a:ea typeface="Open Sans Light" panose="020B0604020202020204" charset="0"/>
              <a:cs typeface="Open Sans Light" panose="020B0604020202020204" charset="0"/>
            </a:endParaRPr>
          </a:p>
          <a:p>
            <a:pPr marL="342900" marR="0" lvl="0" indent="-342900">
              <a:lnSpc>
                <a:spcPct val="107000"/>
              </a:lnSpc>
              <a:spcBef>
                <a:spcPts val="0"/>
              </a:spcBef>
              <a:spcAft>
                <a:spcPts val="0"/>
              </a:spcAft>
              <a:buFont typeface="Symbol" panose="05050102010706020507" pitchFamily="18" charset="2"/>
              <a:buChar char=""/>
            </a:pPr>
            <a:r>
              <a:rPr lang="en-US" sz="2900" dirty="0"/>
              <a:t>Highlights: </a:t>
            </a:r>
          </a:p>
          <a:p>
            <a:pPr marL="800100" lvl="1" indent="-342900">
              <a:lnSpc>
                <a:spcPct val="107000"/>
              </a:lnSpc>
              <a:spcBef>
                <a:spcPts val="0"/>
              </a:spcBef>
              <a:buFont typeface="Symbol" panose="05050102010706020507" pitchFamily="18" charset="2"/>
              <a:buChar char=""/>
            </a:pPr>
            <a:r>
              <a:rPr lang="en-US" sz="2400" dirty="0"/>
              <a:t>Includes updated definitions and terms as included in the NIH GPS</a:t>
            </a:r>
          </a:p>
          <a:p>
            <a:pPr marL="800100" lvl="1" indent="-342900">
              <a:lnSpc>
                <a:spcPct val="107000"/>
              </a:lnSpc>
              <a:spcBef>
                <a:spcPts val="0"/>
              </a:spcBef>
              <a:buFont typeface="Symbol" panose="05050102010706020507" pitchFamily="18" charset="2"/>
              <a:buChar char=""/>
            </a:pPr>
            <a:r>
              <a:rPr lang="en-US" sz="2400" dirty="0"/>
              <a:t>Provided detailed instructions for how to complete each data element of the form.</a:t>
            </a:r>
          </a:p>
          <a:p>
            <a:pPr marL="800100" lvl="1" indent="-342900">
              <a:lnSpc>
                <a:spcPct val="107000"/>
              </a:lnSpc>
              <a:spcBef>
                <a:spcPts val="0"/>
              </a:spcBef>
              <a:buFont typeface="Symbol" panose="05050102010706020507" pitchFamily="18" charset="2"/>
              <a:buChar char=""/>
            </a:pPr>
            <a:r>
              <a:rPr lang="en-US" sz="2400" dirty="0"/>
              <a:t>Added links to GPS for further details.</a:t>
            </a:r>
          </a:p>
          <a:p>
            <a:pPr marL="0" indent="0">
              <a:lnSpc>
                <a:spcPct val="120000"/>
              </a:lnSpc>
              <a:spcBef>
                <a:spcPts val="600"/>
              </a:spcBef>
              <a:spcAft>
                <a:spcPts val="600"/>
              </a:spcAft>
              <a:buNone/>
            </a:pPr>
            <a:endParaRPr lang="en-US" dirty="0"/>
          </a:p>
          <a:p>
            <a:pPr marL="0" marR="0">
              <a:lnSpc>
                <a:spcPct val="107000"/>
              </a:lnSpc>
              <a:spcBef>
                <a:spcPts val="0"/>
              </a:spcBef>
              <a:spcAft>
                <a:spcPts val="0"/>
              </a:spcAft>
            </a:pPr>
            <a:endParaRPr lang="en-US" dirty="0">
              <a:ea typeface="Calibri" panose="020F0502020204030204" pitchFamily="34" charset="0"/>
              <a:cs typeface="Times New Roman" panose="02020603050405020304" pitchFamily="18" charset="0"/>
            </a:endParaRPr>
          </a:p>
          <a:p>
            <a:pPr marL="0" indent="0">
              <a:buNone/>
            </a:pPr>
            <a:endParaRPr lang="en-US" dirty="0"/>
          </a:p>
        </p:txBody>
      </p:sp>
    </p:spTree>
    <p:custDataLst>
      <p:tags r:id="rId1"/>
    </p:custDataLst>
    <p:extLst>
      <p:ext uri="{BB962C8B-B14F-4D97-AF65-F5344CB8AC3E}">
        <p14:creationId xmlns:p14="http://schemas.microsoft.com/office/powerpoint/2010/main" val="2183381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68D7667-BA7F-4839-8D97-1219BB5BA490}"/>
              </a:ext>
            </a:extLst>
          </p:cNvPr>
          <p:cNvSpPr>
            <a:spLocks noGrp="1"/>
          </p:cNvSpPr>
          <p:nvPr>
            <p:ph type="title"/>
          </p:nvPr>
        </p:nvSpPr>
        <p:spPr/>
        <p:txBody>
          <a:bodyPr/>
          <a:lstStyle/>
          <a:p>
            <a:r>
              <a:rPr lang="en-US" dirty="0"/>
              <a:t>Timeline</a:t>
            </a:r>
          </a:p>
        </p:txBody>
      </p:sp>
    </p:spTree>
    <p:extLst>
      <p:ext uri="{BB962C8B-B14F-4D97-AF65-F5344CB8AC3E}">
        <p14:creationId xmlns:p14="http://schemas.microsoft.com/office/powerpoint/2010/main" val="2899355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24</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1051443" y="500062"/>
            <a:ext cx="10515600" cy="1325563"/>
          </a:xfrm>
        </p:spPr>
        <p:txBody>
          <a:bodyPr/>
          <a:lstStyle/>
          <a:p>
            <a:r>
              <a:rPr lang="en-US" dirty="0"/>
              <a:t>Estimated Timeline</a:t>
            </a:r>
          </a:p>
        </p:txBody>
      </p:sp>
      <p:sp>
        <p:nvSpPr>
          <p:cNvPr id="10" name="Content Placeholder 9">
            <a:extLst>
              <a:ext uri="{FF2B5EF4-FFF2-40B4-BE49-F238E27FC236}">
                <a16:creationId xmlns:a16="http://schemas.microsoft.com/office/drawing/2014/main" id="{C6F36559-9843-433C-814E-0788308ACC1D}"/>
              </a:ext>
            </a:extLst>
          </p:cNvPr>
          <p:cNvSpPr>
            <a:spLocks noGrp="1"/>
          </p:cNvSpPr>
          <p:nvPr>
            <p:ph idx="1"/>
          </p:nvPr>
        </p:nvSpPr>
        <p:spPr>
          <a:xfrm>
            <a:off x="838200" y="1643062"/>
            <a:ext cx="10515600" cy="4895850"/>
          </a:xfrm>
        </p:spPr>
        <p:txBody>
          <a:bodyPr>
            <a:normAutofit/>
          </a:bodyPr>
          <a:lstStyle/>
          <a:p>
            <a:pPr>
              <a:lnSpc>
                <a:spcPct val="120000"/>
              </a:lnSpc>
              <a:spcBef>
                <a:spcPts val="600"/>
              </a:spcBef>
              <a:spcAft>
                <a:spcPts val="1200"/>
              </a:spcAft>
            </a:pPr>
            <a:r>
              <a:rPr lang="en-US" sz="2900" dirty="0"/>
              <a:t>Oct/Nov 2020: Guide notice announcing policy, form, and instruction updates</a:t>
            </a:r>
          </a:p>
          <a:p>
            <a:pPr>
              <a:lnSpc>
                <a:spcPct val="120000"/>
              </a:lnSpc>
              <a:spcBef>
                <a:spcPts val="600"/>
              </a:spcBef>
              <a:spcAft>
                <a:spcPts val="1200"/>
              </a:spcAft>
            </a:pPr>
            <a:r>
              <a:rPr lang="en-US" sz="2900" dirty="0"/>
              <a:t>Jan 2021: Begin requiring use of updated form templates</a:t>
            </a:r>
          </a:p>
          <a:p>
            <a:pPr>
              <a:lnSpc>
                <a:spcPct val="120000"/>
              </a:lnSpc>
              <a:spcBef>
                <a:spcPts val="600"/>
              </a:spcBef>
              <a:spcAft>
                <a:spcPts val="1200"/>
              </a:spcAft>
            </a:pPr>
            <a:r>
              <a:rPr lang="en-US" sz="2900" dirty="0"/>
              <a:t>Later in 2021/2022: Integrating Other Support templates into </a:t>
            </a:r>
            <a:r>
              <a:rPr lang="en-US" sz="2900" dirty="0" err="1"/>
              <a:t>ScienCV</a:t>
            </a:r>
            <a:endParaRPr lang="en-US" dirty="0"/>
          </a:p>
          <a:p>
            <a:pPr marL="0" marR="0">
              <a:lnSpc>
                <a:spcPct val="107000"/>
              </a:lnSpc>
              <a:spcBef>
                <a:spcPts val="0"/>
              </a:spcBef>
              <a:spcAft>
                <a:spcPts val="0"/>
              </a:spcAft>
            </a:pPr>
            <a:endParaRPr lang="en-US" dirty="0">
              <a:ea typeface="Calibri" panose="020F0502020204030204" pitchFamily="34" charset="0"/>
              <a:cs typeface="Times New Roman" panose="02020603050405020304" pitchFamily="18" charset="0"/>
            </a:endParaRPr>
          </a:p>
          <a:p>
            <a:pPr marL="0" indent="0">
              <a:buNone/>
            </a:pPr>
            <a:endParaRPr lang="en-US" dirty="0"/>
          </a:p>
        </p:txBody>
      </p:sp>
    </p:spTree>
    <p:custDataLst>
      <p:tags r:id="rId1"/>
    </p:custDataLst>
    <p:extLst>
      <p:ext uri="{BB962C8B-B14F-4D97-AF65-F5344CB8AC3E}">
        <p14:creationId xmlns:p14="http://schemas.microsoft.com/office/powerpoint/2010/main" val="2363161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68D7667-BA7F-4839-8D97-1219BB5BA490}"/>
              </a:ext>
            </a:extLst>
          </p:cNvPr>
          <p:cNvSpPr>
            <a:spLocks noGrp="1"/>
          </p:cNvSpPr>
          <p:nvPr>
            <p:ph type="title"/>
          </p:nvPr>
        </p:nvSpPr>
        <p:spPr/>
        <p:txBody>
          <a:bodyPr>
            <a:normAutofit/>
          </a:bodyPr>
          <a:lstStyle/>
          <a:p>
            <a:r>
              <a:rPr lang="en-US" dirty="0"/>
              <a:t>Questions?</a:t>
            </a:r>
          </a:p>
        </p:txBody>
      </p:sp>
    </p:spTree>
    <p:extLst>
      <p:ext uri="{BB962C8B-B14F-4D97-AF65-F5344CB8AC3E}">
        <p14:creationId xmlns:p14="http://schemas.microsoft.com/office/powerpoint/2010/main" val="1657542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3</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200" y="1590261"/>
            <a:ext cx="10515600" cy="4586702"/>
          </a:xfrm>
        </p:spPr>
        <p:txBody>
          <a:bodyPr/>
          <a:lstStyle/>
          <a:p>
            <a:pPr marL="0" indent="0" algn="ctr">
              <a:lnSpc>
                <a:spcPct val="100000"/>
              </a:lnSpc>
              <a:spcBef>
                <a:spcPts val="0"/>
              </a:spcBef>
              <a:spcAft>
                <a:spcPts val="600"/>
              </a:spcAft>
              <a:buNone/>
            </a:pPr>
            <a:r>
              <a:rPr lang="en-US" b="1" dirty="0"/>
              <a:t>Transparency and reporting of </a:t>
            </a:r>
            <a:r>
              <a:rPr lang="en-US" b="1" i="1" dirty="0"/>
              <a:t>all</a:t>
            </a:r>
            <a:r>
              <a:rPr lang="en-US" b="1" dirty="0"/>
              <a:t> research activities, domestic and foreign</a:t>
            </a:r>
          </a:p>
          <a:p>
            <a:pPr marL="0" indent="0" algn="ctr">
              <a:lnSpc>
                <a:spcPct val="100000"/>
              </a:lnSpc>
              <a:spcBef>
                <a:spcPts val="0"/>
              </a:spcBef>
              <a:spcAft>
                <a:spcPts val="600"/>
              </a:spcAft>
              <a:buNone/>
            </a:pPr>
            <a:endParaRPr lang="en-US" b="1" dirty="0"/>
          </a:p>
          <a:p>
            <a:pPr>
              <a:lnSpc>
                <a:spcPct val="100000"/>
              </a:lnSpc>
              <a:spcBef>
                <a:spcPts val="0"/>
              </a:spcBef>
              <a:spcAft>
                <a:spcPts val="600"/>
              </a:spcAft>
            </a:pPr>
            <a:r>
              <a:rPr lang="en-US" dirty="0"/>
              <a:t>Openness and transparency enables productive collaboration and helps ensure appropriate disclosure of potential conflicts of interest and commitment</a:t>
            </a:r>
          </a:p>
          <a:p>
            <a:pPr>
              <a:lnSpc>
                <a:spcPct val="100000"/>
              </a:lnSpc>
              <a:spcBef>
                <a:spcPts val="0"/>
              </a:spcBef>
              <a:spcAft>
                <a:spcPts val="600"/>
              </a:spcAft>
            </a:pPr>
            <a:r>
              <a:rPr lang="en-US" dirty="0">
                <a:ea typeface="Calibri" panose="020F0502020204030204" pitchFamily="34" charset="0"/>
                <a:cs typeface="Times New Roman" panose="02020603050405020304" pitchFamily="18" charset="0"/>
              </a:rPr>
              <a:t>Failure by some researchers at NIH-funded institutions to disclose substantial contributions of resources from other organizations, including foreign governments, threatens to distort decisions about the appropriate use of NIH funds</a:t>
            </a:r>
          </a:p>
          <a:p>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What is commitment transparency?</a:t>
            </a:r>
          </a:p>
        </p:txBody>
      </p:sp>
    </p:spTree>
    <p:custDataLst>
      <p:tags r:id="rId1"/>
    </p:custDataLst>
    <p:extLst>
      <p:ext uri="{BB962C8B-B14F-4D97-AF65-F5344CB8AC3E}">
        <p14:creationId xmlns:p14="http://schemas.microsoft.com/office/powerpoint/2010/main" val="1885609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4</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a:bodyPr>
          <a:lstStyle/>
          <a:p>
            <a:pPr>
              <a:lnSpc>
                <a:spcPct val="100000"/>
              </a:lnSpc>
              <a:spcBef>
                <a:spcPts val="0"/>
              </a:spcBef>
              <a:spcAft>
                <a:spcPts val="600"/>
              </a:spcAft>
            </a:pPr>
            <a:r>
              <a:rPr lang="en-US" dirty="0"/>
              <a:t>In May 2019, the National Science and Technology Council (NSTC) established JCORE to address issues related to research environment safety, integrity, and productivity. </a:t>
            </a:r>
            <a:endParaRPr lang="en-US" sz="1050" dirty="0"/>
          </a:p>
          <a:p>
            <a:pPr>
              <a:lnSpc>
                <a:spcPct val="100000"/>
              </a:lnSpc>
              <a:spcBef>
                <a:spcPts val="0"/>
              </a:spcBef>
              <a:spcAft>
                <a:spcPts val="600"/>
              </a:spcAft>
            </a:pPr>
            <a:r>
              <a:rPr lang="en-US" dirty="0"/>
              <a:t>The JCORE Subcommittee on Research Security brings together agencies from across the government to: </a:t>
            </a:r>
          </a:p>
          <a:p>
            <a:pPr lvl="1">
              <a:spcAft>
                <a:spcPts val="600"/>
              </a:spcAft>
            </a:pPr>
            <a:r>
              <a:rPr lang="en-US" sz="2200" dirty="0"/>
              <a:t>Develop guidance for Federal departments and agencies</a:t>
            </a:r>
          </a:p>
          <a:p>
            <a:pPr lvl="1">
              <a:spcAft>
                <a:spcPts val="600"/>
              </a:spcAft>
            </a:pPr>
            <a:r>
              <a:rPr lang="en-US" sz="2200" dirty="0"/>
              <a:t>Develop best practices for universities and other research institutions</a:t>
            </a:r>
          </a:p>
          <a:p>
            <a:pPr lvl="1">
              <a:spcAft>
                <a:spcPts val="600"/>
              </a:spcAft>
            </a:pPr>
            <a:r>
              <a:rPr lang="en-US" sz="2200" dirty="0"/>
              <a:t>Develop education and outreach materials that highlight examples of risks to research</a:t>
            </a:r>
          </a:p>
          <a:p>
            <a:pPr>
              <a:lnSpc>
                <a:spcPct val="100000"/>
              </a:lnSpc>
              <a:spcBef>
                <a:spcPts val="0"/>
              </a:spcBef>
              <a:spcAft>
                <a:spcPts val="600"/>
              </a:spcAft>
            </a:pPr>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Joint Committee on Research Environments (JCORE)</a:t>
            </a:r>
          </a:p>
        </p:txBody>
      </p:sp>
    </p:spTree>
    <p:custDataLst>
      <p:tags r:id="rId1"/>
    </p:custDataLst>
    <p:extLst>
      <p:ext uri="{BB962C8B-B14F-4D97-AF65-F5344CB8AC3E}">
        <p14:creationId xmlns:p14="http://schemas.microsoft.com/office/powerpoint/2010/main" val="3010443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5</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a:xfrm>
            <a:off x="838200" y="1802951"/>
            <a:ext cx="10515600" cy="4351338"/>
          </a:xfrm>
        </p:spPr>
        <p:txBody>
          <a:bodyPr>
            <a:normAutofit fontScale="92500" lnSpcReduction="10000"/>
          </a:bodyPr>
          <a:lstStyle/>
          <a:p>
            <a:pPr>
              <a:spcBef>
                <a:spcPts val="600"/>
              </a:spcBef>
              <a:spcAft>
                <a:spcPts val="600"/>
              </a:spcAft>
            </a:pPr>
            <a:r>
              <a:rPr lang="en-US" sz="2800" dirty="0"/>
              <a:t>JCORE Subcommittee on Research Security issued </a:t>
            </a:r>
            <a:r>
              <a:rPr lang="en-US" sz="2800" dirty="0">
                <a:hlinkClick r:id="rId3"/>
              </a:rPr>
              <a:t>public guidance </a:t>
            </a:r>
            <a:r>
              <a:rPr lang="en-US" sz="2800" dirty="0"/>
              <a:t>on commitment transparency</a:t>
            </a:r>
          </a:p>
          <a:p>
            <a:pPr>
              <a:spcBef>
                <a:spcPts val="600"/>
              </a:spcBef>
              <a:spcAft>
                <a:spcPts val="600"/>
              </a:spcAft>
            </a:pPr>
            <a:r>
              <a:rPr lang="en-US" sz="2800" dirty="0"/>
              <a:t>Examples of conduct that violate funding agency policies:</a:t>
            </a:r>
          </a:p>
          <a:p>
            <a:pPr lvl="1">
              <a:spcBef>
                <a:spcPts val="600"/>
              </a:spcBef>
              <a:spcAft>
                <a:spcPts val="600"/>
              </a:spcAft>
            </a:pPr>
            <a:r>
              <a:rPr lang="en-US" sz="2200" dirty="0"/>
              <a:t>Failures to disclose:</a:t>
            </a:r>
          </a:p>
          <a:p>
            <a:pPr lvl="2">
              <a:spcBef>
                <a:spcPts val="600"/>
              </a:spcBef>
              <a:spcAft>
                <a:spcPts val="600"/>
              </a:spcAft>
            </a:pPr>
            <a:r>
              <a:rPr lang="en-US" sz="1900" dirty="0"/>
              <a:t>Financial conflicts of interest</a:t>
            </a:r>
          </a:p>
          <a:p>
            <a:pPr lvl="2">
              <a:spcBef>
                <a:spcPts val="600"/>
              </a:spcBef>
              <a:spcAft>
                <a:spcPts val="600"/>
              </a:spcAft>
            </a:pPr>
            <a:r>
              <a:rPr lang="en-US" sz="1900" dirty="0"/>
              <a:t>Conflicts of commitment </a:t>
            </a:r>
          </a:p>
          <a:p>
            <a:pPr lvl="2">
              <a:spcBef>
                <a:spcPts val="600"/>
              </a:spcBef>
              <a:spcAft>
                <a:spcPts val="600"/>
              </a:spcAft>
            </a:pPr>
            <a:r>
              <a:rPr lang="en-US" sz="1900" dirty="0"/>
              <a:t>External employment arrangements</a:t>
            </a:r>
          </a:p>
          <a:p>
            <a:pPr lvl="2">
              <a:spcBef>
                <a:spcPts val="600"/>
              </a:spcBef>
              <a:spcAft>
                <a:spcPts val="600"/>
              </a:spcAft>
            </a:pPr>
            <a:r>
              <a:rPr lang="en-US" sz="1900" dirty="0"/>
              <a:t>Financial support that overlaps with US funding</a:t>
            </a:r>
          </a:p>
          <a:p>
            <a:pPr lvl="2">
              <a:spcBef>
                <a:spcPts val="600"/>
              </a:spcBef>
              <a:spcAft>
                <a:spcPts val="600"/>
              </a:spcAft>
            </a:pPr>
            <a:r>
              <a:rPr lang="en-US" sz="1900" dirty="0"/>
              <a:t>Shadow labs or other parallel research activities</a:t>
            </a:r>
          </a:p>
          <a:p>
            <a:pPr lvl="1">
              <a:spcBef>
                <a:spcPts val="600"/>
              </a:spcBef>
              <a:spcAft>
                <a:spcPts val="600"/>
              </a:spcAft>
            </a:pPr>
            <a:r>
              <a:rPr lang="en-US" sz="2200" dirty="0"/>
              <a:t>Diversion of intellectual property</a:t>
            </a:r>
          </a:p>
          <a:p>
            <a:pPr lvl="1">
              <a:spcBef>
                <a:spcPts val="600"/>
              </a:spcBef>
              <a:spcAft>
                <a:spcPts val="600"/>
              </a:spcAft>
            </a:pPr>
            <a:r>
              <a:rPr lang="en-US" sz="2200" dirty="0"/>
              <a:t>Peer review violations</a:t>
            </a:r>
          </a:p>
          <a:p>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838200" y="275328"/>
            <a:ext cx="10515600" cy="1325563"/>
          </a:xfrm>
        </p:spPr>
        <p:txBody>
          <a:bodyPr/>
          <a:lstStyle/>
          <a:p>
            <a:r>
              <a:rPr lang="en-US" dirty="0"/>
              <a:t>June 2020 JCORE Guidance</a:t>
            </a:r>
          </a:p>
        </p:txBody>
      </p:sp>
    </p:spTree>
    <p:custDataLst>
      <p:tags r:id="rId1"/>
    </p:custDataLst>
    <p:extLst>
      <p:ext uri="{BB962C8B-B14F-4D97-AF65-F5344CB8AC3E}">
        <p14:creationId xmlns:p14="http://schemas.microsoft.com/office/powerpoint/2010/main" val="3122518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6</a:t>
            </a:fld>
            <a:endParaRPr lang="en-US" dirty="0"/>
          </a:p>
        </p:txBody>
      </p:sp>
      <p:sp>
        <p:nvSpPr>
          <p:cNvPr id="3" name="Content Placeholder">
            <a:extLst>
              <a:ext uri="{FF2B5EF4-FFF2-40B4-BE49-F238E27FC236}">
                <a16:creationId xmlns:a16="http://schemas.microsoft.com/office/drawing/2014/main" id="{582114F6-EE58-4FB8-AAE8-0DD30AA5C1B3}"/>
              </a:ext>
            </a:extLst>
          </p:cNvPr>
          <p:cNvSpPr>
            <a:spLocks noGrp="1"/>
          </p:cNvSpPr>
          <p:nvPr>
            <p:ph idx="1"/>
          </p:nvPr>
        </p:nvSpPr>
        <p:spPr/>
        <p:txBody>
          <a:bodyPr>
            <a:normAutofit/>
          </a:bodyPr>
          <a:lstStyle/>
          <a:p>
            <a:pPr>
              <a:spcBef>
                <a:spcPts val="600"/>
              </a:spcBef>
              <a:spcAft>
                <a:spcPts val="600"/>
              </a:spcAft>
            </a:pPr>
            <a:r>
              <a:rPr lang="en-US" sz="2800" dirty="0"/>
              <a:t>We’ve had cases covering all these examples!</a:t>
            </a:r>
          </a:p>
          <a:p>
            <a:pPr>
              <a:spcBef>
                <a:spcPts val="600"/>
              </a:spcBef>
              <a:spcAft>
                <a:spcPts val="600"/>
              </a:spcAft>
            </a:pPr>
            <a:r>
              <a:rPr lang="en-US" sz="2800" dirty="0"/>
              <a:t>At least 201 scientists</a:t>
            </a:r>
          </a:p>
          <a:p>
            <a:pPr>
              <a:spcBef>
                <a:spcPts val="600"/>
              </a:spcBef>
              <a:spcAft>
                <a:spcPts val="600"/>
              </a:spcAft>
            </a:pPr>
            <a:r>
              <a:rPr lang="en-US" sz="2800" dirty="0"/>
              <a:t>90+ institutions, many fields of biomedicine, all over US</a:t>
            </a:r>
          </a:p>
          <a:p>
            <a:pPr>
              <a:spcBef>
                <a:spcPts val="600"/>
              </a:spcBef>
              <a:spcAft>
                <a:spcPts val="600"/>
              </a:spcAft>
            </a:pPr>
            <a:r>
              <a:rPr lang="en-US" sz="2800" dirty="0"/>
              <a:t>Denials despite documentation to the contrary; explanations</a:t>
            </a:r>
          </a:p>
          <a:p>
            <a:pPr lvl="1">
              <a:spcBef>
                <a:spcPts val="600"/>
              </a:spcBef>
              <a:spcAft>
                <a:spcPts val="600"/>
              </a:spcAft>
            </a:pPr>
            <a:r>
              <a:rPr lang="en-US" sz="2400" dirty="0"/>
              <a:t>“I allowed XXX to use my name as PI”</a:t>
            </a:r>
          </a:p>
          <a:p>
            <a:pPr lvl="1">
              <a:spcBef>
                <a:spcPts val="600"/>
              </a:spcBef>
              <a:spcAft>
                <a:spcPts val="600"/>
              </a:spcAft>
            </a:pPr>
            <a:r>
              <a:rPr lang="en-US" sz="2400" dirty="0"/>
              <a:t>“I knew nothing about this grant…”</a:t>
            </a:r>
          </a:p>
          <a:p>
            <a:pPr lvl="1">
              <a:spcBef>
                <a:spcPts val="600"/>
              </a:spcBef>
              <a:spcAft>
                <a:spcPts val="600"/>
              </a:spcAft>
            </a:pPr>
            <a:r>
              <a:rPr lang="en-US" sz="2400" dirty="0"/>
              <a:t>“I didn’t actually do the work…”</a:t>
            </a:r>
          </a:p>
          <a:p>
            <a:pPr lvl="1">
              <a:spcBef>
                <a:spcPts val="600"/>
              </a:spcBef>
              <a:spcAft>
                <a:spcPts val="600"/>
              </a:spcAft>
            </a:pPr>
            <a:r>
              <a:rPr lang="en-US" sz="2400" dirty="0"/>
              <a:t>“The affiliations [in published papers] were in error”</a:t>
            </a:r>
          </a:p>
          <a:p>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p:txBody>
          <a:bodyPr/>
          <a:lstStyle/>
          <a:p>
            <a:r>
              <a:rPr lang="en-US" dirty="0"/>
              <a:t>What about NIH?</a:t>
            </a:r>
          </a:p>
        </p:txBody>
      </p:sp>
    </p:spTree>
    <p:custDataLst>
      <p:tags r:id="rId1"/>
    </p:custDataLst>
    <p:extLst>
      <p:ext uri="{BB962C8B-B14F-4D97-AF65-F5344CB8AC3E}">
        <p14:creationId xmlns:p14="http://schemas.microsoft.com/office/powerpoint/2010/main" val="3079863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062261-115C-4597-BE6C-751F31770EAB}"/>
              </a:ext>
            </a:extLst>
          </p:cNvPr>
          <p:cNvSpPr>
            <a:spLocks noGrp="1"/>
          </p:cNvSpPr>
          <p:nvPr>
            <p:ph type="title"/>
          </p:nvPr>
        </p:nvSpPr>
        <p:spPr>
          <a:xfrm>
            <a:off x="838200" y="2631247"/>
            <a:ext cx="10515600" cy="1325563"/>
          </a:xfrm>
        </p:spPr>
        <p:txBody>
          <a:bodyPr>
            <a:normAutofit/>
          </a:bodyPr>
          <a:lstStyle/>
          <a:p>
            <a:r>
              <a:rPr lang="en-US" dirty="0"/>
              <a:t>Myths re: Financial Conflict of Interest and </a:t>
            </a:r>
            <a:r>
              <a:rPr lang="en-US"/>
              <a:t>Foreign Components</a:t>
            </a:r>
            <a:endParaRPr lang="en-US" dirty="0"/>
          </a:p>
        </p:txBody>
      </p:sp>
    </p:spTree>
    <p:extLst>
      <p:ext uri="{BB962C8B-B14F-4D97-AF65-F5344CB8AC3E}">
        <p14:creationId xmlns:p14="http://schemas.microsoft.com/office/powerpoint/2010/main" val="280670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68D7667-BA7F-4839-8D97-1219BB5BA490}"/>
              </a:ext>
            </a:extLst>
          </p:cNvPr>
          <p:cNvSpPr>
            <a:spLocks noGrp="1"/>
          </p:cNvSpPr>
          <p:nvPr>
            <p:ph type="title"/>
          </p:nvPr>
        </p:nvSpPr>
        <p:spPr/>
        <p:txBody>
          <a:bodyPr>
            <a:normAutofit/>
          </a:bodyPr>
          <a:lstStyle/>
          <a:p>
            <a:r>
              <a:rPr lang="en-US" dirty="0"/>
              <a:t>No changes to Foreign components or FCOI!</a:t>
            </a:r>
          </a:p>
        </p:txBody>
      </p:sp>
    </p:spTree>
    <p:extLst>
      <p:ext uri="{BB962C8B-B14F-4D97-AF65-F5344CB8AC3E}">
        <p14:creationId xmlns:p14="http://schemas.microsoft.com/office/powerpoint/2010/main" val="1464213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FD05E8C9-A299-4D7A-AA21-CBC12B6FDD8E}"/>
              </a:ext>
            </a:extLst>
          </p:cNvPr>
          <p:cNvSpPr>
            <a:spLocks noGrp="1"/>
          </p:cNvSpPr>
          <p:nvPr>
            <p:ph type="sldNum" sz="quarter" idx="4"/>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9</a:t>
            </a:fld>
            <a:endParaRPr lang="en-US" dirty="0"/>
          </a:p>
        </p:txBody>
      </p:sp>
      <p:sp>
        <p:nvSpPr>
          <p:cNvPr id="2" name="Title">
            <a:extLst>
              <a:ext uri="{FF2B5EF4-FFF2-40B4-BE49-F238E27FC236}">
                <a16:creationId xmlns:a16="http://schemas.microsoft.com/office/drawing/2014/main" id="{B8670CA6-84D3-4E1B-80ED-B086E7DB66BE}"/>
              </a:ext>
            </a:extLst>
          </p:cNvPr>
          <p:cNvSpPr>
            <a:spLocks noGrp="1"/>
          </p:cNvSpPr>
          <p:nvPr>
            <p:ph type="title"/>
          </p:nvPr>
        </p:nvSpPr>
        <p:spPr>
          <a:xfrm>
            <a:off x="1051443" y="500062"/>
            <a:ext cx="10515600" cy="1325563"/>
          </a:xfrm>
        </p:spPr>
        <p:txBody>
          <a:bodyPr/>
          <a:lstStyle/>
          <a:p>
            <a:r>
              <a:rPr lang="en-US" dirty="0"/>
              <a:t>Identifying Foreign Components</a:t>
            </a:r>
          </a:p>
        </p:txBody>
      </p:sp>
      <p:sp>
        <p:nvSpPr>
          <p:cNvPr id="10" name="Content Placeholder 9">
            <a:extLst>
              <a:ext uri="{FF2B5EF4-FFF2-40B4-BE49-F238E27FC236}">
                <a16:creationId xmlns:a16="http://schemas.microsoft.com/office/drawing/2014/main" id="{C6F36559-9843-433C-814E-0788308ACC1D}"/>
              </a:ext>
            </a:extLst>
          </p:cNvPr>
          <p:cNvSpPr>
            <a:spLocks noGrp="1"/>
          </p:cNvSpPr>
          <p:nvPr>
            <p:ph idx="1"/>
          </p:nvPr>
        </p:nvSpPr>
        <p:spPr>
          <a:xfrm>
            <a:off x="838200" y="1643062"/>
            <a:ext cx="10515600" cy="4895850"/>
          </a:xfrm>
        </p:spPr>
        <p:txBody>
          <a:bodyPr>
            <a:normAutofit fontScale="92500"/>
          </a:bodyPr>
          <a:lstStyle/>
          <a:p>
            <a:pPr marL="0" indent="0">
              <a:lnSpc>
                <a:spcPct val="100000"/>
              </a:lnSpc>
              <a:spcBef>
                <a:spcPts val="0"/>
              </a:spcBef>
              <a:spcAft>
                <a:spcPts val="600"/>
              </a:spcAft>
              <a:buNone/>
            </a:pPr>
            <a:r>
              <a:rPr lang="en-US" sz="2900" dirty="0"/>
              <a:t>Key measures for identifying foreign components are as follows:</a:t>
            </a:r>
          </a:p>
          <a:p>
            <a:pPr>
              <a:lnSpc>
                <a:spcPct val="100000"/>
              </a:lnSpc>
              <a:spcBef>
                <a:spcPts val="0"/>
              </a:spcBef>
              <a:spcAft>
                <a:spcPts val="600"/>
              </a:spcAft>
            </a:pPr>
            <a:r>
              <a:rPr lang="en-US" sz="2900" dirty="0"/>
              <a:t>Is a portion of the project being conducted outside the US?</a:t>
            </a:r>
          </a:p>
          <a:p>
            <a:pPr lvl="1">
              <a:lnSpc>
                <a:spcPct val="100000"/>
              </a:lnSpc>
              <a:spcBef>
                <a:spcPts val="0"/>
              </a:spcBef>
              <a:spcAft>
                <a:spcPts val="600"/>
              </a:spcAft>
            </a:pPr>
            <a:r>
              <a:rPr lang="en-US" sz="2600" dirty="0"/>
              <a:t>No – not a foreign component</a:t>
            </a:r>
          </a:p>
          <a:p>
            <a:pPr lvl="1">
              <a:lnSpc>
                <a:spcPct val="100000"/>
              </a:lnSpc>
              <a:spcBef>
                <a:spcPts val="0"/>
              </a:spcBef>
              <a:spcAft>
                <a:spcPts val="600"/>
              </a:spcAft>
            </a:pPr>
            <a:r>
              <a:rPr lang="en-US" sz="2600" dirty="0"/>
              <a:t>Yes – are the activities being conducted outside of the US significant?</a:t>
            </a:r>
          </a:p>
          <a:p>
            <a:pPr lvl="1">
              <a:lnSpc>
                <a:spcPct val="100000"/>
              </a:lnSpc>
              <a:spcBef>
                <a:spcPts val="0"/>
              </a:spcBef>
              <a:spcAft>
                <a:spcPts val="600"/>
              </a:spcAft>
            </a:pPr>
            <a:r>
              <a:rPr lang="en-US" sz="2600" dirty="0"/>
              <a:t>Indicators include:</a:t>
            </a:r>
          </a:p>
          <a:p>
            <a:pPr lvl="2">
              <a:lnSpc>
                <a:spcPct val="100000"/>
              </a:lnSpc>
              <a:spcBef>
                <a:spcPts val="0"/>
              </a:spcBef>
              <a:spcAft>
                <a:spcPts val="600"/>
              </a:spcAft>
            </a:pPr>
            <a:r>
              <a:rPr lang="en-US" sz="2600" dirty="0"/>
              <a:t>Collaborations with investigators at a foreign site anticipated to result in co-authorship; </a:t>
            </a:r>
          </a:p>
          <a:p>
            <a:pPr lvl="2">
              <a:lnSpc>
                <a:spcPct val="100000"/>
              </a:lnSpc>
              <a:spcBef>
                <a:spcPts val="0"/>
              </a:spcBef>
              <a:spcAft>
                <a:spcPts val="600"/>
              </a:spcAft>
            </a:pPr>
            <a:r>
              <a:rPr lang="en-US" sz="2600" dirty="0"/>
              <a:t>Use of facilities or instrumentation at a foreign site; or </a:t>
            </a:r>
          </a:p>
          <a:p>
            <a:pPr lvl="2">
              <a:lnSpc>
                <a:spcPct val="100000"/>
              </a:lnSpc>
              <a:spcBef>
                <a:spcPts val="0"/>
              </a:spcBef>
              <a:spcAft>
                <a:spcPts val="600"/>
              </a:spcAft>
            </a:pPr>
            <a:r>
              <a:rPr lang="en-US" sz="2600" dirty="0"/>
              <a:t>Receipt of financial support or resources from a foreign entity.</a:t>
            </a:r>
          </a:p>
          <a:p>
            <a:pPr>
              <a:lnSpc>
                <a:spcPct val="100000"/>
              </a:lnSpc>
              <a:spcBef>
                <a:spcPts val="0"/>
              </a:spcBef>
              <a:spcAft>
                <a:spcPts val="600"/>
              </a:spcAft>
            </a:pPr>
            <a:r>
              <a:rPr lang="en-US" sz="2900" dirty="0"/>
              <a:t>Foreign components require NIH </a:t>
            </a:r>
            <a:r>
              <a:rPr lang="en-US" sz="2900" i="1" dirty="0"/>
              <a:t>prior</a:t>
            </a:r>
            <a:r>
              <a:rPr lang="en-US" sz="2900" dirty="0"/>
              <a:t> approval</a:t>
            </a:r>
          </a:p>
          <a:p>
            <a:pPr marL="0" indent="0">
              <a:lnSpc>
                <a:spcPct val="120000"/>
              </a:lnSpc>
              <a:spcBef>
                <a:spcPts val="600"/>
              </a:spcBef>
              <a:spcAft>
                <a:spcPts val="1200"/>
              </a:spcAft>
              <a:buNone/>
            </a:pPr>
            <a:endParaRPr lang="en-US" dirty="0"/>
          </a:p>
          <a:p>
            <a:pPr marL="0" marR="0">
              <a:lnSpc>
                <a:spcPct val="107000"/>
              </a:lnSpc>
              <a:spcBef>
                <a:spcPts val="0"/>
              </a:spcBef>
              <a:spcAft>
                <a:spcPts val="0"/>
              </a:spcAft>
            </a:pPr>
            <a:endParaRPr lang="en-US" dirty="0">
              <a:ea typeface="Calibri" panose="020F0502020204030204" pitchFamily="34" charset="0"/>
              <a:cs typeface="Times New Roman" panose="02020603050405020304" pitchFamily="18" charset="0"/>
            </a:endParaRPr>
          </a:p>
          <a:p>
            <a:pPr marL="0" indent="0">
              <a:buNone/>
            </a:pPr>
            <a:endParaRPr lang="en-US" dirty="0"/>
          </a:p>
        </p:txBody>
      </p:sp>
    </p:spTree>
    <p:custDataLst>
      <p:tags r:id="rId1"/>
    </p:custDataLst>
    <p:extLst>
      <p:ext uri="{BB962C8B-B14F-4D97-AF65-F5344CB8AC3E}">
        <p14:creationId xmlns:p14="http://schemas.microsoft.com/office/powerpoint/2010/main" val="9150452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100C7699C73A498CB057F667D9CD99" ma:contentTypeVersion="13" ma:contentTypeDescription="Create a new document." ma:contentTypeScope="" ma:versionID="951b7853fda8b290787a94855b2cb5ba">
  <xsd:schema xmlns:xsd="http://www.w3.org/2001/XMLSchema" xmlns:xs="http://www.w3.org/2001/XMLSchema" xmlns:p="http://schemas.microsoft.com/office/2006/metadata/properties" xmlns:ns1="http://schemas.microsoft.com/sharepoint/v3" xmlns:ns3="0b516ab0-04e4-4c88-99cd-523706b96b1a" xmlns:ns4="589fc4a7-9825-4918-b2d3-6237c872ffbf" targetNamespace="http://schemas.microsoft.com/office/2006/metadata/properties" ma:root="true" ma:fieldsID="ec22e9683466fa1a297f1f0a5d3bee90" ns1:_="" ns3:_="" ns4:_="">
    <xsd:import namespace="http://schemas.microsoft.com/sharepoint/v3"/>
    <xsd:import namespace="0b516ab0-04e4-4c88-99cd-523706b96b1a"/>
    <xsd:import namespace="589fc4a7-9825-4918-b2d3-6237c872ffb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516ab0-04e4-4c88-99cd-523706b96b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9fc4a7-9825-4918-b2d3-6237c872ffb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12EE83-F210-45E0-89BC-4FE5AE9F1C70}">
  <ds:schemaRefs>
    <ds:schemaRef ds:uri="http://schemas.microsoft.com/sharepoint/v3/contenttype/forms"/>
  </ds:schemaRefs>
</ds:datastoreItem>
</file>

<file path=customXml/itemProps2.xml><?xml version="1.0" encoding="utf-8"?>
<ds:datastoreItem xmlns:ds="http://schemas.openxmlformats.org/officeDocument/2006/customXml" ds:itemID="{8446BB0C-6012-465E-87C1-5EA49490DF4E}">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0b516ab0-04e4-4c88-99cd-523706b96b1a"/>
    <ds:schemaRef ds:uri="http://purl.org/dc/dcmitype/"/>
    <ds:schemaRef ds:uri="589fc4a7-9825-4918-b2d3-6237c872ffbf"/>
    <ds:schemaRef ds:uri="http://www.w3.org/XML/1998/namespace"/>
  </ds:schemaRefs>
</ds:datastoreItem>
</file>

<file path=customXml/itemProps3.xml><?xml version="1.0" encoding="utf-8"?>
<ds:datastoreItem xmlns:ds="http://schemas.openxmlformats.org/officeDocument/2006/customXml" ds:itemID="{919D400A-EFE8-4105-8523-8008A85CBB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b516ab0-04e4-4c88-99cd-523706b96b1a"/>
    <ds:schemaRef ds:uri="589fc4a7-9825-4918-b2d3-6237c872ff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9619</TotalTime>
  <Words>1197</Words>
  <Application>Microsoft Office PowerPoint</Application>
  <PresentationFormat>Widescreen</PresentationFormat>
  <Paragraphs>141</Paragraphs>
  <Slides>25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Open Sans Light</vt:lpstr>
      <vt:lpstr>Open Sans Light ITALIC</vt:lpstr>
      <vt:lpstr>Open Sans</vt:lpstr>
      <vt:lpstr>Arial</vt:lpstr>
      <vt:lpstr>Open Sans ExtraBold</vt:lpstr>
      <vt:lpstr>Calibri</vt:lpstr>
      <vt:lpstr>Symbol</vt:lpstr>
      <vt:lpstr>Office Theme</vt:lpstr>
      <vt:lpstr>Commitment Transparency</vt:lpstr>
      <vt:lpstr>Overview </vt:lpstr>
      <vt:lpstr>What is commitment transparency?</vt:lpstr>
      <vt:lpstr>Joint Committee on Research Environments (JCORE)</vt:lpstr>
      <vt:lpstr>June 2020 JCORE Guidance</vt:lpstr>
      <vt:lpstr>What about NIH?</vt:lpstr>
      <vt:lpstr>Myths re: Financial Conflict of Interest and Foreign Components</vt:lpstr>
      <vt:lpstr>No changes to Foreign components or FCOI!</vt:lpstr>
      <vt:lpstr>Identifying Foreign Components</vt:lpstr>
      <vt:lpstr>Financial Conflicts of Interest (FCOI)</vt:lpstr>
      <vt:lpstr>So what is changing? Our Approach</vt:lpstr>
      <vt:lpstr>Biosketch</vt:lpstr>
      <vt:lpstr>Biosketch Updates – NIH GPS</vt:lpstr>
      <vt:lpstr>Biosketch Updates – Form and Instructions</vt:lpstr>
      <vt:lpstr>Biosketch Mock-Up– Non-Fellowship Format Page </vt:lpstr>
      <vt:lpstr>Biosketch Mock-Up – Fellowship Format Page</vt:lpstr>
      <vt:lpstr>Other support</vt:lpstr>
      <vt:lpstr>Other Support Updates – NIH GPS</vt:lpstr>
      <vt:lpstr>Other Support Updates – Foreign Resources</vt:lpstr>
      <vt:lpstr>Other Support Updates – Format Page</vt:lpstr>
      <vt:lpstr>Other Support Updates – Format Page </vt:lpstr>
      <vt:lpstr>Other Support Updates – Instructions</vt:lpstr>
      <vt:lpstr>Timeline</vt:lpstr>
      <vt:lpstr>Estimated Timeline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Commitment Transparency</dc:title>
  <dc:creator>Kathy Chen</dc:creator>
  <cp:lastModifiedBy>Cummins, Sheri (NIH/OD) [E]</cp:lastModifiedBy>
  <cp:revision>72</cp:revision>
  <dcterms:created xsi:type="dcterms:W3CDTF">2017-11-13T14:56:05Z</dcterms:created>
  <dcterms:modified xsi:type="dcterms:W3CDTF">2020-10-27T00:16:12Z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0x01010027100C7699C73A498CB057F667D9CD99</vt:lpwstr>
  </property>
  <property fmtid="{D5CDD505-2E9C-101B-9397-08002B2CF9AE}" pid="3" name="ArticulateGUID">
    <vt:lpwstr>C7EFD0F6-F74F-4E65-8C8B-3AA56B1A7D69</vt:lpwstr>
  </property>
  <property fmtid="{D5CDD505-2E9C-101B-9397-08002B2CF9AE}" pid="4" name="ArticulatePath">
    <vt:lpwstr>https://rippleeffect.sharepoint.com/projects/active/OER/CTComms/2_SlideDeck/New OER Templates/OER_template1</vt:lpwstr>
  </property>
</Properties>
</file>