
<file path=[Content_Types].xml><?xml version="1.0" encoding="utf-8"?>
<Types xmlns="http://schemas.openxmlformats.org/package/2006/content-types">
  <Default Extension="bin" ContentType="application/vnd.openxmlformats-officedocument.oleObject"/>
  <Default Extension="emf" ContentType="image/x-emf"/>
  <Default Extension="jfif" ContentType="image/jpeg"/>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25" r:id="rId4"/>
  </p:sldMasterIdLst>
  <p:notesMasterIdLst>
    <p:notesMasterId r:id="rId46"/>
  </p:notesMasterIdLst>
  <p:handoutMasterIdLst>
    <p:handoutMasterId r:id="rId47"/>
  </p:handoutMasterIdLst>
  <p:sldIdLst>
    <p:sldId id="696" r:id="rId5"/>
    <p:sldId id="2440" r:id="rId6"/>
    <p:sldId id="2427" r:id="rId7"/>
    <p:sldId id="262" r:id="rId8"/>
    <p:sldId id="2400" r:id="rId9"/>
    <p:sldId id="265" r:id="rId10"/>
    <p:sldId id="2399" r:id="rId11"/>
    <p:sldId id="337" r:id="rId12"/>
    <p:sldId id="328" r:id="rId13"/>
    <p:sldId id="2425" r:id="rId14"/>
    <p:sldId id="2403" r:id="rId15"/>
    <p:sldId id="2405" r:id="rId16"/>
    <p:sldId id="2406" r:id="rId17"/>
    <p:sldId id="2438" r:id="rId18"/>
    <p:sldId id="2446" r:id="rId19"/>
    <p:sldId id="2447" r:id="rId20"/>
    <p:sldId id="2449" r:id="rId21"/>
    <p:sldId id="2450" r:id="rId22"/>
    <p:sldId id="2407" r:id="rId23"/>
    <p:sldId id="2416" r:id="rId24"/>
    <p:sldId id="2428" r:id="rId25"/>
    <p:sldId id="2409" r:id="rId26"/>
    <p:sldId id="2430" r:id="rId27"/>
    <p:sldId id="2431" r:id="rId28"/>
    <p:sldId id="2432" r:id="rId29"/>
    <p:sldId id="2442" r:id="rId30"/>
    <p:sldId id="2420" r:id="rId31"/>
    <p:sldId id="2433" r:id="rId32"/>
    <p:sldId id="2421" r:id="rId33"/>
    <p:sldId id="2443" r:id="rId34"/>
    <p:sldId id="2424" r:id="rId35"/>
    <p:sldId id="2411" r:id="rId36"/>
    <p:sldId id="2435" r:id="rId37"/>
    <p:sldId id="2436" r:id="rId38"/>
    <p:sldId id="2437" r:id="rId39"/>
    <p:sldId id="295" r:id="rId40"/>
    <p:sldId id="296" r:id="rId41"/>
    <p:sldId id="297" r:id="rId42"/>
    <p:sldId id="298" r:id="rId43"/>
    <p:sldId id="2444" r:id="rId44"/>
    <p:sldId id="2445" r:id="rId45"/>
  </p:sldIdLst>
  <p:sldSz cx="9144000" cy="6858000" type="screen4x3"/>
  <p:notesSz cx="7010400" cy="9296400"/>
  <p:custDataLst>
    <p:tags r:id="rId4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bertini, Brian (NIH/NINR) [E]" initials="AB([" lastIdx="3" clrIdx="0">
    <p:extLst>
      <p:ext uri="{19B8F6BF-5375-455C-9EA6-DF929625EA0E}">
        <p15:presenceInfo xmlns:p15="http://schemas.microsoft.com/office/powerpoint/2012/main" userId="S-1-5-21-12604286-656692736-1848903544-76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B17EDC"/>
    <a:srgbClr val="FB73EB"/>
    <a:srgbClr val="F37B8A"/>
    <a:srgbClr val="FFFF66"/>
    <a:srgbClr val="0000FF"/>
    <a:srgbClr val="FFFF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83" autoAdjust="0"/>
    <p:restoredTop sz="96357" autoAdjust="0"/>
  </p:normalViewPr>
  <p:slideViewPr>
    <p:cSldViewPr>
      <p:cViewPr>
        <p:scale>
          <a:sx n="70" d="100"/>
          <a:sy n="70" d="100"/>
        </p:scale>
        <p:origin x="1440" y="954"/>
      </p:cViewPr>
      <p:guideLst>
        <p:guide orient="horz" pos="2160"/>
        <p:guide pos="2880"/>
      </p:guideLst>
    </p:cSldViewPr>
  </p:slideViewPr>
  <p:outlineViewPr>
    <p:cViewPr>
      <p:scale>
        <a:sx n="33" d="100"/>
        <a:sy n="33" d="100"/>
      </p:scale>
      <p:origin x="0" y="-37326"/>
    </p:cViewPr>
  </p:outlineViewPr>
  <p:notesTextViewPr>
    <p:cViewPr>
      <p:scale>
        <a:sx n="100" d="100"/>
        <a:sy n="100" d="100"/>
      </p:scale>
      <p:origin x="0" y="0"/>
    </p:cViewPr>
  </p:notesTextViewPr>
  <p:sorterViewPr>
    <p:cViewPr varScale="1">
      <p:scale>
        <a:sx n="100" d="100"/>
        <a:sy n="100" d="100"/>
      </p:scale>
      <p:origin x="0" y="-8196"/>
    </p:cViewPr>
  </p:sorterViewPr>
  <p:notesViewPr>
    <p:cSldViewPr>
      <p:cViewPr>
        <p:scale>
          <a:sx n="66" d="100"/>
          <a:sy n="66" d="100"/>
        </p:scale>
        <p:origin x="1797" y="-706"/>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3-30T17:35:06.272" idx="3">
    <p:pos x="10" y="10"/>
    <p:text>I would suggest adding a bullit for discussion on when the PI leaves the team or the Institution wants to replace them.  Sticky situations.</p:text>
    <p:extLst>
      <p:ext uri="{C676402C-5697-4E1C-873F-D02D1690AC5C}">
        <p15:threadingInfo xmlns:p15="http://schemas.microsoft.com/office/powerpoint/2012/main" timeZoneBias="24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p:cNvSpPr>
            <a:spLocks noGrp="1" noChangeArrowheads="1"/>
          </p:cNvSpPr>
          <p:nvPr>
            <p:ph type="hdr" sz="quarter"/>
          </p:nvPr>
        </p:nvSpPr>
        <p:spPr bwMode="auto">
          <a:xfrm>
            <a:off x="0" y="0"/>
            <a:ext cx="3038649" cy="463550"/>
          </a:xfrm>
          <a:prstGeom prst="rect">
            <a:avLst/>
          </a:prstGeom>
          <a:noFill/>
          <a:ln w="9525">
            <a:noFill/>
            <a:miter lim="800000"/>
            <a:headEnd/>
            <a:tailEnd/>
          </a:ln>
          <a:effectLst/>
        </p:spPr>
        <p:txBody>
          <a:bodyPr vert="horz" wrap="square" lIns="92146" tIns="46071" rIns="92146" bIns="46071" numCol="1" anchor="t" anchorCtr="0" compatLnSpc="1">
            <a:prstTxWarp prst="textNoShape">
              <a:avLst/>
            </a:prstTxWarp>
          </a:bodyPr>
          <a:lstStyle>
            <a:lvl1pPr algn="l" defTabSz="922338" eaLnBrk="0" hangingPunct="0">
              <a:defRPr sz="1200">
                <a:latin typeface="Times New Roman" charset="0"/>
                <a:ea typeface="+mn-ea"/>
              </a:defRPr>
            </a:lvl1pPr>
          </a:lstStyle>
          <a:p>
            <a:pPr>
              <a:defRPr/>
            </a:pPr>
            <a:endParaRPr lang="en-US"/>
          </a:p>
        </p:txBody>
      </p:sp>
      <p:sp>
        <p:nvSpPr>
          <p:cNvPr id="240643" name="Rectangle 3"/>
          <p:cNvSpPr>
            <a:spLocks noGrp="1" noChangeArrowheads="1"/>
          </p:cNvSpPr>
          <p:nvPr>
            <p:ph type="dt" sz="quarter" idx="1"/>
          </p:nvPr>
        </p:nvSpPr>
        <p:spPr bwMode="auto">
          <a:xfrm>
            <a:off x="3973369" y="0"/>
            <a:ext cx="3037031" cy="463550"/>
          </a:xfrm>
          <a:prstGeom prst="rect">
            <a:avLst/>
          </a:prstGeom>
          <a:noFill/>
          <a:ln w="9525">
            <a:noFill/>
            <a:miter lim="800000"/>
            <a:headEnd/>
            <a:tailEnd/>
          </a:ln>
          <a:effectLst/>
        </p:spPr>
        <p:txBody>
          <a:bodyPr vert="horz" wrap="square" lIns="92146" tIns="46071" rIns="92146" bIns="46071" numCol="1" anchor="t" anchorCtr="0" compatLnSpc="1">
            <a:prstTxWarp prst="textNoShape">
              <a:avLst/>
            </a:prstTxWarp>
          </a:bodyPr>
          <a:lstStyle>
            <a:lvl1pPr algn="r" defTabSz="922338" eaLnBrk="0" hangingPunct="0">
              <a:defRPr sz="1200">
                <a:latin typeface="Times New Roman" charset="0"/>
                <a:ea typeface="+mn-ea"/>
              </a:defRPr>
            </a:lvl1pPr>
          </a:lstStyle>
          <a:p>
            <a:pPr>
              <a:defRPr/>
            </a:pPr>
            <a:endParaRPr lang="en-US"/>
          </a:p>
        </p:txBody>
      </p:sp>
      <p:sp>
        <p:nvSpPr>
          <p:cNvPr id="240644" name="Rectangle 4"/>
          <p:cNvSpPr>
            <a:spLocks noGrp="1" noChangeArrowheads="1"/>
          </p:cNvSpPr>
          <p:nvPr>
            <p:ph type="ftr" sz="quarter" idx="2"/>
          </p:nvPr>
        </p:nvSpPr>
        <p:spPr bwMode="auto">
          <a:xfrm>
            <a:off x="0" y="8832850"/>
            <a:ext cx="3038649" cy="463550"/>
          </a:xfrm>
          <a:prstGeom prst="rect">
            <a:avLst/>
          </a:prstGeom>
          <a:noFill/>
          <a:ln w="9525">
            <a:noFill/>
            <a:miter lim="800000"/>
            <a:headEnd/>
            <a:tailEnd/>
          </a:ln>
          <a:effectLst/>
        </p:spPr>
        <p:txBody>
          <a:bodyPr vert="horz" wrap="square" lIns="92146" tIns="46071" rIns="92146" bIns="46071" numCol="1" anchor="b" anchorCtr="0" compatLnSpc="1">
            <a:prstTxWarp prst="textNoShape">
              <a:avLst/>
            </a:prstTxWarp>
          </a:bodyPr>
          <a:lstStyle>
            <a:lvl1pPr algn="l" defTabSz="922338" eaLnBrk="0" hangingPunct="0">
              <a:defRPr sz="1200">
                <a:latin typeface="Times New Roman" charset="0"/>
                <a:ea typeface="+mn-ea"/>
              </a:defRPr>
            </a:lvl1pPr>
          </a:lstStyle>
          <a:p>
            <a:pPr>
              <a:defRPr/>
            </a:pPr>
            <a:endParaRPr lang="en-US"/>
          </a:p>
        </p:txBody>
      </p:sp>
      <p:sp>
        <p:nvSpPr>
          <p:cNvPr id="240645" name="Rectangle 5"/>
          <p:cNvSpPr>
            <a:spLocks noGrp="1" noChangeArrowheads="1"/>
          </p:cNvSpPr>
          <p:nvPr>
            <p:ph type="sldNum" sz="quarter" idx="3"/>
          </p:nvPr>
        </p:nvSpPr>
        <p:spPr bwMode="auto">
          <a:xfrm>
            <a:off x="3973369" y="8832850"/>
            <a:ext cx="3037031" cy="463550"/>
          </a:xfrm>
          <a:prstGeom prst="rect">
            <a:avLst/>
          </a:prstGeom>
          <a:noFill/>
          <a:ln w="9525">
            <a:noFill/>
            <a:miter lim="800000"/>
            <a:headEnd/>
            <a:tailEnd/>
          </a:ln>
          <a:effectLst/>
        </p:spPr>
        <p:txBody>
          <a:bodyPr vert="horz" wrap="square" lIns="92146" tIns="46071" rIns="92146" bIns="46071" numCol="1" anchor="b" anchorCtr="0" compatLnSpc="1">
            <a:prstTxWarp prst="textNoShape">
              <a:avLst/>
            </a:prstTxWarp>
          </a:bodyPr>
          <a:lstStyle>
            <a:lvl1pPr algn="r" defTabSz="922338" eaLnBrk="0" hangingPunct="0">
              <a:defRPr sz="1200">
                <a:latin typeface="Times New Roman" pitchFamily="-108" charset="0"/>
              </a:defRPr>
            </a:lvl1pPr>
          </a:lstStyle>
          <a:p>
            <a:pPr>
              <a:defRPr/>
            </a:pPr>
            <a:fld id="{B06BFA41-FDDB-4CB2-B3CC-7D25749898F7}" type="slidenum">
              <a:rPr lang="en-US"/>
              <a:pPr>
                <a:defRPr/>
              </a:pPr>
              <a:t>‹#›</a:t>
            </a:fld>
            <a:endParaRPr lang="en-US"/>
          </a:p>
        </p:txBody>
      </p:sp>
    </p:spTree>
    <p:extLst>
      <p:ext uri="{BB962C8B-B14F-4D97-AF65-F5344CB8AC3E}">
        <p14:creationId xmlns:p14="http://schemas.microsoft.com/office/powerpoint/2010/main" val="2434444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649" cy="463550"/>
          </a:xfrm>
          <a:prstGeom prst="rect">
            <a:avLst/>
          </a:prstGeom>
          <a:noFill/>
          <a:ln w="9525">
            <a:noFill/>
            <a:miter lim="800000"/>
            <a:headEnd/>
            <a:tailEnd/>
          </a:ln>
          <a:effectLst/>
        </p:spPr>
        <p:txBody>
          <a:bodyPr vert="horz" wrap="square" lIns="92146" tIns="46071" rIns="92146" bIns="46071" numCol="1" anchor="t" anchorCtr="0" compatLnSpc="1">
            <a:prstTxWarp prst="textNoShape">
              <a:avLst/>
            </a:prstTxWarp>
          </a:bodyPr>
          <a:lstStyle>
            <a:lvl1pPr algn="l" defTabSz="922338" eaLnBrk="0" hangingPunct="0">
              <a:defRPr sz="1200">
                <a:latin typeface="Times New Roman" charset="0"/>
                <a:ea typeface="+mn-ea"/>
              </a:defRPr>
            </a:lvl1pPr>
          </a:lstStyle>
          <a:p>
            <a:pPr>
              <a:defRPr/>
            </a:pPr>
            <a:endParaRPr lang="en-US"/>
          </a:p>
        </p:txBody>
      </p:sp>
      <p:sp>
        <p:nvSpPr>
          <p:cNvPr id="5123" name="Rectangle 3"/>
          <p:cNvSpPr>
            <a:spLocks noGrp="1" noChangeArrowheads="1"/>
          </p:cNvSpPr>
          <p:nvPr>
            <p:ph type="dt" idx="1"/>
          </p:nvPr>
        </p:nvSpPr>
        <p:spPr bwMode="auto">
          <a:xfrm>
            <a:off x="3973369" y="0"/>
            <a:ext cx="3037031" cy="463550"/>
          </a:xfrm>
          <a:prstGeom prst="rect">
            <a:avLst/>
          </a:prstGeom>
          <a:noFill/>
          <a:ln w="9525">
            <a:noFill/>
            <a:miter lim="800000"/>
            <a:headEnd/>
            <a:tailEnd/>
          </a:ln>
          <a:effectLst/>
        </p:spPr>
        <p:txBody>
          <a:bodyPr vert="horz" wrap="square" lIns="92146" tIns="46071" rIns="92146" bIns="46071" numCol="1" anchor="t" anchorCtr="0" compatLnSpc="1">
            <a:prstTxWarp prst="textNoShape">
              <a:avLst/>
            </a:prstTxWarp>
          </a:bodyPr>
          <a:lstStyle>
            <a:lvl1pPr algn="r" defTabSz="922338" eaLnBrk="0" hangingPunct="0">
              <a:defRPr sz="1200">
                <a:latin typeface="Times New Roman" charset="0"/>
                <a:ea typeface="+mn-ea"/>
              </a:defRPr>
            </a:lvl1pPr>
          </a:lstStyle>
          <a:p>
            <a:pPr>
              <a:defRPr/>
            </a:pPr>
            <a:endParaRPr lang="en-US"/>
          </a:p>
        </p:txBody>
      </p:sp>
      <p:sp>
        <p:nvSpPr>
          <p:cNvPr id="103428" name="Rectangle 4"/>
          <p:cNvSpPr>
            <a:spLocks noGrp="1" noRot="1" noChangeAspect="1" noChangeArrowheads="1" noTextEdit="1"/>
          </p:cNvSpPr>
          <p:nvPr>
            <p:ph type="sldImg" idx="2"/>
          </p:nvPr>
        </p:nvSpPr>
        <p:spPr bwMode="auto">
          <a:xfrm>
            <a:off x="1179513" y="698500"/>
            <a:ext cx="4649787"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4721" y="4416426"/>
            <a:ext cx="5140960" cy="4181475"/>
          </a:xfrm>
          <a:prstGeom prst="rect">
            <a:avLst/>
          </a:prstGeom>
          <a:noFill/>
          <a:ln w="9525">
            <a:noFill/>
            <a:miter lim="800000"/>
            <a:headEnd/>
            <a:tailEnd/>
          </a:ln>
          <a:effectLst/>
        </p:spPr>
        <p:txBody>
          <a:bodyPr vert="horz" wrap="square" lIns="92146" tIns="46071" rIns="92146" bIns="4607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8649" cy="463550"/>
          </a:xfrm>
          <a:prstGeom prst="rect">
            <a:avLst/>
          </a:prstGeom>
          <a:noFill/>
          <a:ln w="9525">
            <a:noFill/>
            <a:miter lim="800000"/>
            <a:headEnd/>
            <a:tailEnd/>
          </a:ln>
          <a:effectLst/>
        </p:spPr>
        <p:txBody>
          <a:bodyPr vert="horz" wrap="square" lIns="92146" tIns="46071" rIns="92146" bIns="46071" numCol="1" anchor="b" anchorCtr="0" compatLnSpc="1">
            <a:prstTxWarp prst="textNoShape">
              <a:avLst/>
            </a:prstTxWarp>
          </a:bodyPr>
          <a:lstStyle>
            <a:lvl1pPr algn="l" defTabSz="922338" eaLnBrk="0" hangingPunct="0">
              <a:defRPr sz="1200">
                <a:latin typeface="Times New Roman" charset="0"/>
                <a:ea typeface="+mn-ea"/>
              </a:defRPr>
            </a:lvl1pPr>
          </a:lstStyle>
          <a:p>
            <a:pPr>
              <a:defRPr/>
            </a:pPr>
            <a:endParaRPr lang="en-US"/>
          </a:p>
        </p:txBody>
      </p:sp>
      <p:sp>
        <p:nvSpPr>
          <p:cNvPr id="5127" name="Rectangle 7"/>
          <p:cNvSpPr>
            <a:spLocks noGrp="1" noChangeArrowheads="1"/>
          </p:cNvSpPr>
          <p:nvPr>
            <p:ph type="sldNum" sz="quarter" idx="5"/>
          </p:nvPr>
        </p:nvSpPr>
        <p:spPr bwMode="auto">
          <a:xfrm>
            <a:off x="3973369" y="8832850"/>
            <a:ext cx="3037031" cy="463550"/>
          </a:xfrm>
          <a:prstGeom prst="rect">
            <a:avLst/>
          </a:prstGeom>
          <a:noFill/>
          <a:ln w="9525">
            <a:noFill/>
            <a:miter lim="800000"/>
            <a:headEnd/>
            <a:tailEnd/>
          </a:ln>
          <a:effectLst/>
        </p:spPr>
        <p:txBody>
          <a:bodyPr vert="horz" wrap="square" lIns="92146" tIns="46071" rIns="92146" bIns="46071" numCol="1" anchor="b" anchorCtr="0" compatLnSpc="1">
            <a:prstTxWarp prst="textNoShape">
              <a:avLst/>
            </a:prstTxWarp>
          </a:bodyPr>
          <a:lstStyle>
            <a:lvl1pPr algn="r" defTabSz="922338" eaLnBrk="0" hangingPunct="0">
              <a:defRPr sz="1200">
                <a:latin typeface="Times New Roman" pitchFamily="-108" charset="0"/>
              </a:defRPr>
            </a:lvl1pPr>
          </a:lstStyle>
          <a:p>
            <a:pPr>
              <a:defRPr/>
            </a:pPr>
            <a:fld id="{903E8BCF-6E96-4C74-B992-BA29E33F15D9}" type="slidenum">
              <a:rPr lang="en-US"/>
              <a:pPr>
                <a:defRPr/>
              </a:pPr>
              <a:t>‹#›</a:t>
            </a:fld>
            <a:endParaRPr lang="en-US"/>
          </a:p>
        </p:txBody>
      </p:sp>
    </p:spTree>
    <p:extLst>
      <p:ext uri="{BB962C8B-B14F-4D97-AF65-F5344CB8AC3E}">
        <p14:creationId xmlns:p14="http://schemas.microsoft.com/office/powerpoint/2010/main" val="1537697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charset="0"/>
        <a:ea typeface="ＭＳ Ｐゴシック" pitchFamily="-108" charset="-128"/>
        <a:cs typeface="+mn-cs"/>
      </a:defRPr>
    </a:lvl1pPr>
    <a:lvl2pPr marL="457200" algn="l" rtl="0" eaLnBrk="0" fontAlgn="base" hangingPunct="0">
      <a:spcBef>
        <a:spcPct val="30000"/>
      </a:spcBef>
      <a:spcAft>
        <a:spcPct val="0"/>
      </a:spcAft>
      <a:defRPr sz="1600" kern="1200">
        <a:solidFill>
          <a:schemeClr val="tx1"/>
        </a:solidFill>
        <a:latin typeface="Arial" charset="0"/>
        <a:ea typeface="ＭＳ Ｐゴシック" pitchFamily="-108" charset="-128"/>
        <a:cs typeface="+mn-cs"/>
      </a:defRPr>
    </a:lvl2pPr>
    <a:lvl3pPr marL="914400" algn="l" rtl="0" eaLnBrk="0" fontAlgn="base" hangingPunct="0">
      <a:spcBef>
        <a:spcPct val="30000"/>
      </a:spcBef>
      <a:spcAft>
        <a:spcPct val="0"/>
      </a:spcAft>
      <a:defRPr sz="1600" kern="1200">
        <a:solidFill>
          <a:schemeClr val="tx1"/>
        </a:solidFill>
        <a:latin typeface="Arial" charset="0"/>
        <a:ea typeface="ＭＳ Ｐゴシック" pitchFamily="-108" charset="-128"/>
        <a:cs typeface="+mn-cs"/>
      </a:defRPr>
    </a:lvl3pPr>
    <a:lvl4pPr marL="1371600" algn="l" rtl="0" eaLnBrk="0" fontAlgn="base" hangingPunct="0">
      <a:spcBef>
        <a:spcPct val="30000"/>
      </a:spcBef>
      <a:spcAft>
        <a:spcPct val="0"/>
      </a:spcAft>
      <a:defRPr sz="1600" kern="1200">
        <a:solidFill>
          <a:schemeClr val="tx1"/>
        </a:solidFill>
        <a:latin typeface="Arial" charset="0"/>
        <a:ea typeface="ＭＳ Ｐゴシック" pitchFamily="-108" charset="-128"/>
        <a:cs typeface="+mn-cs"/>
      </a:defRPr>
    </a:lvl4pPr>
    <a:lvl5pPr marL="1828800" algn="l" rtl="0" eaLnBrk="0" fontAlgn="base" hangingPunct="0">
      <a:spcBef>
        <a:spcPct val="30000"/>
      </a:spcBef>
      <a:spcAft>
        <a:spcPct val="0"/>
      </a:spcAft>
      <a:defRPr sz="1600" kern="1200">
        <a:solidFill>
          <a:schemeClr val="tx1"/>
        </a:solidFill>
        <a:latin typeface="Arial"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A55CC00F-E771-4AA5-8F02-B06B67FEEDED}" type="slidenum">
              <a:rPr lang="en-US" smtClean="0"/>
              <a:pPr/>
              <a:t>1</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83A9485-3D3E-4734-ABEF-FC338DF11CB8}" type="slidenum">
              <a:rPr lang="en-US" smtClean="0"/>
              <a:pPr/>
              <a:t>19</a:t>
            </a:fld>
            <a:endParaRPr lang="en-US"/>
          </a:p>
        </p:txBody>
      </p:sp>
      <p:sp>
        <p:nvSpPr>
          <p:cNvPr id="44035" name="Rectangle 2"/>
          <p:cNvSpPr>
            <a:spLocks noGrp="1" noRot="1" noChangeAspect="1" noChangeArrowheads="1" noTextEdit="1"/>
          </p:cNvSpPr>
          <p:nvPr>
            <p:ph type="sldImg"/>
          </p:nvPr>
        </p:nvSpPr>
        <p:spPr>
          <a:xfrm>
            <a:off x="1143000" y="687388"/>
            <a:ext cx="4572000" cy="3429000"/>
          </a:xfrm>
          <a:ln/>
        </p:spPr>
      </p:sp>
      <p:sp>
        <p:nvSpPr>
          <p:cNvPr id="44036"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2318219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83A9485-3D3E-4734-ABEF-FC338DF11CB8}" type="slidenum">
              <a:rPr lang="en-US" smtClean="0"/>
              <a:pPr/>
              <a:t>32</a:t>
            </a:fld>
            <a:endParaRPr lang="en-US"/>
          </a:p>
        </p:txBody>
      </p:sp>
      <p:sp>
        <p:nvSpPr>
          <p:cNvPr id="44035" name="Rectangle 2"/>
          <p:cNvSpPr>
            <a:spLocks noGrp="1" noRot="1" noChangeAspect="1" noChangeArrowheads="1" noTextEdit="1"/>
          </p:cNvSpPr>
          <p:nvPr>
            <p:ph type="sldImg"/>
          </p:nvPr>
        </p:nvSpPr>
        <p:spPr>
          <a:xfrm>
            <a:off x="1143000" y="687388"/>
            <a:ext cx="4572000" cy="3429000"/>
          </a:xfrm>
          <a:ln/>
        </p:spPr>
      </p:sp>
      <p:sp>
        <p:nvSpPr>
          <p:cNvPr id="44036"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415491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386DF0F-FC23-4233-A547-907DCCA1000A}" type="slidenum">
              <a:rPr lang="en-US" smtClean="0"/>
              <a:pPr/>
              <a:t>36</a:t>
            </a:fld>
            <a:endParaRPr lang="en-US"/>
          </a:p>
        </p:txBody>
      </p:sp>
      <p:sp>
        <p:nvSpPr>
          <p:cNvPr id="68611" name="Rectangle 2"/>
          <p:cNvSpPr>
            <a:spLocks noGrp="1" noRot="1" noChangeAspect="1" noChangeArrowheads="1" noTextEdit="1"/>
          </p:cNvSpPr>
          <p:nvPr>
            <p:ph type="sldImg"/>
          </p:nvPr>
        </p:nvSpPr>
        <p:spPr>
          <a:xfrm>
            <a:off x="1143000" y="687388"/>
            <a:ext cx="4572000" cy="3429000"/>
          </a:xfrm>
          <a:ln/>
        </p:spPr>
      </p:sp>
      <p:sp>
        <p:nvSpPr>
          <p:cNvPr id="6861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04067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440152F-97EE-4005-8056-D99BC330D6FD}" type="slidenum">
              <a:rPr lang="en-US" smtClean="0"/>
              <a:pPr/>
              <a:t>37</a:t>
            </a:fld>
            <a:endParaRPr lang="en-US"/>
          </a:p>
        </p:txBody>
      </p:sp>
      <p:sp>
        <p:nvSpPr>
          <p:cNvPr id="69635" name="Rectangle 2"/>
          <p:cNvSpPr>
            <a:spLocks noGrp="1" noRot="1" noChangeAspect="1" noChangeArrowheads="1" noTextEdit="1"/>
          </p:cNvSpPr>
          <p:nvPr>
            <p:ph type="sldImg"/>
          </p:nvPr>
        </p:nvSpPr>
        <p:spPr>
          <a:xfrm>
            <a:off x="1143000" y="687388"/>
            <a:ext cx="4572000" cy="3429000"/>
          </a:xfrm>
          <a:ln/>
        </p:spPr>
      </p:sp>
      <p:sp>
        <p:nvSpPr>
          <p:cNvPr id="69636" name="Rectangle 3"/>
          <p:cNvSpPr>
            <a:spLocks noGrp="1" noChangeArrowheads="1"/>
          </p:cNvSpPr>
          <p:nvPr>
            <p:ph type="body" idx="1"/>
          </p:nvPr>
        </p:nvSpPr>
        <p:spPr>
          <a:xfrm>
            <a:off x="762000" y="4272197"/>
            <a:ext cx="5486400" cy="4111365"/>
          </a:xfrm>
          <a:noFill/>
          <a:ln/>
        </p:spPr>
        <p:txBody>
          <a:bodyPr/>
          <a:lstStyle/>
          <a:p>
            <a:pPr eaLnBrk="1" hangingPunct="1"/>
            <a:endParaRPr lang="en-US" dirty="0"/>
          </a:p>
        </p:txBody>
      </p:sp>
    </p:spTree>
    <p:extLst>
      <p:ext uri="{BB962C8B-B14F-4D97-AF65-F5344CB8AC3E}">
        <p14:creationId xmlns:p14="http://schemas.microsoft.com/office/powerpoint/2010/main" val="774590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D83C833-3347-4DFC-8F12-DBAE9D0AD56A}" type="slidenum">
              <a:rPr lang="en-US" smtClean="0"/>
              <a:pPr/>
              <a:t>38</a:t>
            </a:fld>
            <a:endParaRPr lang="en-US"/>
          </a:p>
        </p:txBody>
      </p:sp>
      <p:sp>
        <p:nvSpPr>
          <p:cNvPr id="70659" name="Rectangle 2"/>
          <p:cNvSpPr>
            <a:spLocks noGrp="1" noRot="1" noChangeAspect="1" noChangeArrowheads="1" noTextEdit="1"/>
          </p:cNvSpPr>
          <p:nvPr>
            <p:ph type="sldImg"/>
          </p:nvPr>
        </p:nvSpPr>
        <p:spPr>
          <a:ln/>
        </p:spPr>
      </p:sp>
      <p:sp>
        <p:nvSpPr>
          <p:cNvPr id="70660" name="Rectangle 4"/>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97790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7CF91DBE-C03A-4C4E-933E-F0E83DE174C1}" type="slidenum">
              <a:rPr lang="en-US" smtClean="0"/>
              <a:pPr/>
              <a:t>39</a:t>
            </a:fld>
            <a:endParaRPr lang="en-US"/>
          </a:p>
        </p:txBody>
      </p:sp>
      <p:sp>
        <p:nvSpPr>
          <p:cNvPr id="71683" name="Rectangle 2"/>
          <p:cNvSpPr>
            <a:spLocks noGrp="1" noRot="1" noChangeAspect="1" noChangeArrowheads="1" noTextEdit="1"/>
          </p:cNvSpPr>
          <p:nvPr>
            <p:ph type="sldImg"/>
          </p:nvPr>
        </p:nvSpPr>
        <p:spPr>
          <a:xfrm>
            <a:off x="1144588" y="687388"/>
            <a:ext cx="4572000" cy="3429000"/>
          </a:xfrm>
          <a:ln/>
        </p:spPr>
      </p:sp>
      <p:sp>
        <p:nvSpPr>
          <p:cNvPr id="716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98429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C10DF2E7-C317-4DB9-844F-CBD40EC45DEC}" type="slidenum">
              <a:rPr lang="en-US"/>
              <a:pPr/>
              <a:t>40</a:t>
            </a:fld>
            <a:endParaRPr lang="en-US"/>
          </a:p>
        </p:txBody>
      </p:sp>
      <p:sp>
        <p:nvSpPr>
          <p:cNvPr id="1305602" name="Rectangle 2"/>
          <p:cNvSpPr>
            <a:spLocks noGrp="1" noRot="1" noChangeAspect="1" noChangeArrowheads="1" noTextEdit="1"/>
          </p:cNvSpPr>
          <p:nvPr>
            <p:ph type="sldImg"/>
          </p:nvPr>
        </p:nvSpPr>
        <p:spPr>
          <a:ln/>
        </p:spPr>
      </p:sp>
      <p:sp>
        <p:nvSpPr>
          <p:cNvPr id="1305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8449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879A80CB-BD6A-43AF-82D8-9197EA572948}" type="slidenum">
              <a:rPr lang="en-US" smtClean="0"/>
              <a:pPr/>
              <a:t>2</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67471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0510A9A-D7C2-4E58-8FD8-4B75B697F8CC}" type="slidenum">
              <a:rPr lang="en-US" smtClean="0"/>
              <a:pPr/>
              <a:t>4</a:t>
            </a:fld>
            <a:endParaRPr lang="en-US"/>
          </a:p>
        </p:txBody>
      </p:sp>
      <p:sp>
        <p:nvSpPr>
          <p:cNvPr id="40963" name="Rectangle 2"/>
          <p:cNvSpPr>
            <a:spLocks noGrp="1" noRot="1" noChangeAspect="1" noChangeArrowheads="1" noTextEdit="1"/>
          </p:cNvSpPr>
          <p:nvPr>
            <p:ph type="sldImg"/>
          </p:nvPr>
        </p:nvSpPr>
        <p:spPr>
          <a:xfrm>
            <a:off x="1143000" y="687388"/>
            <a:ext cx="4572000" cy="3429000"/>
          </a:xfrm>
          <a:ln/>
        </p:spPr>
      </p:sp>
      <p:sp>
        <p:nvSpPr>
          <p:cNvPr id="40964"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4126259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CADC60B0-0024-4475-8282-2528D405BFE7}" type="slidenum">
              <a:rPr lang="en-US" smtClean="0"/>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70845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5F9A7FA-2BAF-4970-A88F-D2EB23F1BE25}" type="slidenum">
              <a:rPr lang="en-US" smtClean="0"/>
              <a:pPr/>
              <a:t>6</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79185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CAFD401-2D42-45D8-A662-C7877F3E0EF8}" type="slidenum">
              <a:rPr lang="en-US" smtClean="0"/>
              <a:pPr/>
              <a:t>7</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884272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83A9485-3D3E-4734-ABEF-FC338DF11CB8}" type="slidenum">
              <a:rPr lang="en-US" smtClean="0"/>
              <a:pPr/>
              <a:t>8</a:t>
            </a:fld>
            <a:endParaRPr lang="en-US"/>
          </a:p>
        </p:txBody>
      </p:sp>
      <p:sp>
        <p:nvSpPr>
          <p:cNvPr id="44035" name="Rectangle 2"/>
          <p:cNvSpPr>
            <a:spLocks noGrp="1" noRot="1" noChangeAspect="1" noChangeArrowheads="1" noTextEdit="1"/>
          </p:cNvSpPr>
          <p:nvPr>
            <p:ph type="sldImg"/>
          </p:nvPr>
        </p:nvSpPr>
        <p:spPr>
          <a:xfrm>
            <a:off x="1143000" y="687388"/>
            <a:ext cx="4572000" cy="3429000"/>
          </a:xfrm>
          <a:ln/>
        </p:spPr>
      </p:sp>
      <p:sp>
        <p:nvSpPr>
          <p:cNvPr id="44036"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339920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83A9485-3D3E-4734-ABEF-FC338DF11CB8}" type="slidenum">
              <a:rPr lang="en-US" smtClean="0"/>
              <a:pPr/>
              <a:t>11</a:t>
            </a:fld>
            <a:endParaRPr lang="en-US"/>
          </a:p>
        </p:txBody>
      </p:sp>
      <p:sp>
        <p:nvSpPr>
          <p:cNvPr id="44035" name="Rectangle 2"/>
          <p:cNvSpPr>
            <a:spLocks noGrp="1" noRot="1" noChangeAspect="1" noChangeArrowheads="1" noTextEdit="1"/>
          </p:cNvSpPr>
          <p:nvPr>
            <p:ph type="sldImg"/>
          </p:nvPr>
        </p:nvSpPr>
        <p:spPr>
          <a:xfrm>
            <a:off x="1143000" y="687388"/>
            <a:ext cx="4572000" cy="3429000"/>
          </a:xfrm>
          <a:ln/>
        </p:spPr>
      </p:sp>
      <p:sp>
        <p:nvSpPr>
          <p:cNvPr id="44036"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4181215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83A9485-3D3E-4734-ABEF-FC338DF11CB8}" type="slidenum">
              <a:rPr lang="en-US" smtClean="0"/>
              <a:pPr/>
              <a:t>12</a:t>
            </a:fld>
            <a:endParaRPr lang="en-US"/>
          </a:p>
        </p:txBody>
      </p:sp>
      <p:sp>
        <p:nvSpPr>
          <p:cNvPr id="44035" name="Rectangle 2"/>
          <p:cNvSpPr>
            <a:spLocks noGrp="1" noRot="1" noChangeAspect="1" noChangeArrowheads="1" noTextEdit="1"/>
          </p:cNvSpPr>
          <p:nvPr>
            <p:ph type="sldImg"/>
          </p:nvPr>
        </p:nvSpPr>
        <p:spPr>
          <a:xfrm>
            <a:off x="1143000" y="687388"/>
            <a:ext cx="4572000" cy="3429000"/>
          </a:xfrm>
          <a:ln/>
        </p:spPr>
      </p:sp>
      <p:sp>
        <p:nvSpPr>
          <p:cNvPr id="44036" name="Rectangle 3"/>
          <p:cNvSpPr>
            <a:spLocks noGrp="1" noChangeArrowheads="1"/>
          </p:cNvSpPr>
          <p:nvPr>
            <p:ph type="body" idx="1"/>
          </p:nvPr>
        </p:nvSpPr>
        <p:spPr>
          <a:xfrm>
            <a:off x="685800" y="4344025"/>
            <a:ext cx="5486400" cy="4112926"/>
          </a:xfrm>
          <a:noFill/>
          <a:ln/>
        </p:spPr>
        <p:txBody>
          <a:bodyPr/>
          <a:lstStyle/>
          <a:p>
            <a:pPr eaLnBrk="1" hangingPunct="1"/>
            <a:endParaRPr lang="en-US"/>
          </a:p>
        </p:txBody>
      </p:sp>
    </p:spTree>
    <p:extLst>
      <p:ext uri="{BB962C8B-B14F-4D97-AF65-F5344CB8AC3E}">
        <p14:creationId xmlns:p14="http://schemas.microsoft.com/office/powerpoint/2010/main" val="323188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C9A545C6-0AE8-4554-AD1B-2B7EEAD5CA6B}" type="slidenum">
              <a:rPr lang="en-US" smtClean="0"/>
              <a:pPr>
                <a:defRPr/>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70541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110954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2217736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2215936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2673396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2645876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3314391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1A0D39-B368-4224-8451-619C3D07B9C8}" type="slidenum">
              <a:rPr lang="en-US" smtClean="0"/>
              <a:pPr>
                <a:defRPr/>
              </a:pPr>
              <a:t>‹#›</a:t>
            </a:fld>
            <a:endParaRPr lang="en-US"/>
          </a:p>
        </p:txBody>
      </p:sp>
    </p:spTree>
    <p:extLst>
      <p:ext uri="{BB962C8B-B14F-4D97-AF65-F5344CB8AC3E}">
        <p14:creationId xmlns:p14="http://schemas.microsoft.com/office/powerpoint/2010/main" val="3960364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A5CA77-8C12-48B1-B032-85832C327585}" type="slidenum">
              <a:rPr lang="en-US" smtClean="0"/>
              <a:pPr>
                <a:defRPr/>
              </a:pPr>
              <a:t>‹#›</a:t>
            </a:fld>
            <a:endParaRPr lang="en-US"/>
          </a:p>
        </p:txBody>
      </p:sp>
    </p:spTree>
    <p:extLst>
      <p:ext uri="{BB962C8B-B14F-4D97-AF65-F5344CB8AC3E}">
        <p14:creationId xmlns:p14="http://schemas.microsoft.com/office/powerpoint/2010/main" val="793224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endParaRPr lang="en-US" dirty="0"/>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dirty="0"/>
          </a:p>
        </p:txBody>
      </p:sp>
      <p:sp>
        <p:nvSpPr>
          <p:cNvPr id="6" name="Slide Number Placeholder 5"/>
          <p:cNvSpPr>
            <a:spLocks noGrp="1"/>
          </p:cNvSpPr>
          <p:nvPr>
            <p:ph type="sldNum" sz="quarter" idx="12"/>
          </p:nvPr>
        </p:nvSpPr>
        <p:spPr>
          <a:xfrm>
            <a:off x="0" y="6400800"/>
            <a:ext cx="427833" cy="365125"/>
          </a:xfrm>
        </p:spPr>
        <p:txBody>
          <a:bodyPr/>
          <a:lstStyle/>
          <a:p>
            <a:pPr>
              <a:defRPr/>
            </a:pPr>
            <a:fld id="{0645263D-CFE2-4AA9-BA72-7BF9433896C3}" type="slidenum">
              <a:rPr lang="en-US" smtClean="0"/>
              <a:pPr>
                <a:defRPr/>
              </a:pPr>
              <a:t>‹#›</a:t>
            </a:fld>
            <a:endParaRPr lang="en-US" dirty="0"/>
          </a:p>
        </p:txBody>
      </p:sp>
      <p:pic>
        <p:nvPicPr>
          <p:cNvPr id="7" name="Picture 6">
            <a:extLst>
              <a:ext uri="{FF2B5EF4-FFF2-40B4-BE49-F238E27FC236}">
                <a16:creationId xmlns:a16="http://schemas.microsoft.com/office/drawing/2014/main" id="{5A105237-A4B5-43A5-8CC8-73FDC7825952}"/>
              </a:ext>
            </a:extLst>
          </p:cNvPr>
          <p:cNvPicPr>
            <a:picLocks noChangeAspect="1"/>
          </p:cNvPicPr>
          <p:nvPr userDrawn="1"/>
        </p:nvPicPr>
        <p:blipFill>
          <a:blip r:embed="rId2"/>
          <a:stretch>
            <a:fillRect/>
          </a:stretch>
        </p:blipFill>
        <p:spPr>
          <a:xfrm>
            <a:off x="5876235" y="6248400"/>
            <a:ext cx="448365" cy="446870"/>
          </a:xfrm>
          <a:prstGeom prst="rect">
            <a:avLst/>
          </a:prstGeom>
        </p:spPr>
      </p:pic>
      <p:pic>
        <p:nvPicPr>
          <p:cNvPr id="8" name="Picture 7">
            <a:extLst>
              <a:ext uri="{FF2B5EF4-FFF2-40B4-BE49-F238E27FC236}">
                <a16:creationId xmlns:a16="http://schemas.microsoft.com/office/drawing/2014/main" id="{579B2D65-74EA-4B70-A868-9E285B1FE342}"/>
              </a:ext>
            </a:extLst>
          </p:cNvPr>
          <p:cNvPicPr>
            <a:picLocks noChangeAspect="1"/>
          </p:cNvPicPr>
          <p:nvPr userDrawn="1"/>
        </p:nvPicPr>
        <p:blipFill>
          <a:blip r:embed="rId3"/>
          <a:stretch>
            <a:fillRect/>
          </a:stretch>
        </p:blipFill>
        <p:spPr>
          <a:xfrm>
            <a:off x="6409050" y="6257341"/>
            <a:ext cx="2582550" cy="395991"/>
          </a:xfrm>
          <a:prstGeom prst="rect">
            <a:avLst/>
          </a:prstGeom>
        </p:spPr>
      </p:pic>
    </p:spTree>
    <p:extLst>
      <p:ext uri="{BB962C8B-B14F-4D97-AF65-F5344CB8AC3E}">
        <p14:creationId xmlns:p14="http://schemas.microsoft.com/office/powerpoint/2010/main" val="3022848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59C467A2-F7F7-4CD6-83FE-8788B88E77CA}" type="slidenum">
              <a:rPr lang="en-US" smtClean="0"/>
              <a:pPr>
                <a:defRPr/>
              </a:pPr>
              <a:t>‹#›</a:t>
            </a:fld>
            <a:endParaRPr lang="en-US"/>
          </a:p>
        </p:txBody>
      </p:sp>
    </p:spTree>
    <p:extLst>
      <p:ext uri="{BB962C8B-B14F-4D97-AF65-F5344CB8AC3E}">
        <p14:creationId xmlns:p14="http://schemas.microsoft.com/office/powerpoint/2010/main" val="1487753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ABDC5D8-3B49-4D1E-A5EB-F64643600993}" type="slidenum">
              <a:rPr lang="en-US" smtClean="0"/>
              <a:pPr>
                <a:defRPr/>
              </a:pPr>
              <a:t>‹#›</a:t>
            </a:fld>
            <a:endParaRPr lang="en-US"/>
          </a:p>
        </p:txBody>
      </p:sp>
    </p:spTree>
    <p:extLst>
      <p:ext uri="{BB962C8B-B14F-4D97-AF65-F5344CB8AC3E}">
        <p14:creationId xmlns:p14="http://schemas.microsoft.com/office/powerpoint/2010/main" val="271409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55A5496-1A91-4873-8F52-7CCF584B1740}" type="slidenum">
              <a:rPr lang="en-US" smtClean="0"/>
              <a:pPr>
                <a:defRPr/>
              </a:pPr>
              <a:t>‹#›</a:t>
            </a:fld>
            <a:endParaRPr lang="en-US"/>
          </a:p>
        </p:txBody>
      </p:sp>
    </p:spTree>
    <p:extLst>
      <p:ext uri="{BB962C8B-B14F-4D97-AF65-F5344CB8AC3E}">
        <p14:creationId xmlns:p14="http://schemas.microsoft.com/office/powerpoint/2010/main" val="156148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68597E6-DFE6-4FF2-A965-13EB38C0DCF4}" type="slidenum">
              <a:rPr lang="en-US" smtClean="0"/>
              <a:pPr>
                <a:defRPr/>
              </a:pPr>
              <a:t>‹#›</a:t>
            </a:fld>
            <a:endParaRPr lang="en-US"/>
          </a:p>
        </p:txBody>
      </p:sp>
    </p:spTree>
    <p:extLst>
      <p:ext uri="{BB962C8B-B14F-4D97-AF65-F5344CB8AC3E}">
        <p14:creationId xmlns:p14="http://schemas.microsoft.com/office/powerpoint/2010/main" val="122330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B061425-4909-4FA5-8232-A565C87DF346}" type="slidenum">
              <a:rPr lang="en-US" smtClean="0"/>
              <a:pPr>
                <a:defRPr/>
              </a:pPr>
              <a:t>‹#›</a:t>
            </a:fld>
            <a:endParaRPr lang="en-US"/>
          </a:p>
        </p:txBody>
      </p:sp>
    </p:spTree>
    <p:extLst>
      <p:ext uri="{BB962C8B-B14F-4D97-AF65-F5344CB8AC3E}">
        <p14:creationId xmlns:p14="http://schemas.microsoft.com/office/powerpoint/2010/main" val="3739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9867D6C-A98E-4508-A419-EDD868F7ED54}" type="slidenum">
              <a:rPr lang="en-US" smtClean="0"/>
              <a:pPr>
                <a:defRPr/>
              </a:pPr>
              <a:t>‹#›</a:t>
            </a:fld>
            <a:endParaRPr lang="en-US"/>
          </a:p>
        </p:txBody>
      </p:sp>
    </p:spTree>
    <p:extLst>
      <p:ext uri="{BB962C8B-B14F-4D97-AF65-F5344CB8AC3E}">
        <p14:creationId xmlns:p14="http://schemas.microsoft.com/office/powerpoint/2010/main" val="100858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881DD159-C98B-47D5-A764-317F1AB788FF}" type="slidenum">
              <a:rPr lang="en-US" smtClean="0"/>
              <a:pPr>
                <a:defRPr/>
              </a:pPr>
              <a:t>‹#›</a:t>
            </a:fld>
            <a:endParaRPr lang="en-US"/>
          </a:p>
        </p:txBody>
      </p:sp>
    </p:spTree>
    <p:extLst>
      <p:ext uri="{BB962C8B-B14F-4D97-AF65-F5344CB8AC3E}">
        <p14:creationId xmlns:p14="http://schemas.microsoft.com/office/powerpoint/2010/main" val="401026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E65E260F-2E9F-4BB9-AFDE-BE6275BEE110}" type="slidenum">
              <a:rPr lang="en-US" smtClean="0"/>
              <a:pPr>
                <a:defRPr/>
              </a:pPr>
              <a:t>‹#›</a:t>
            </a:fld>
            <a:endParaRPr lang="en-US"/>
          </a:p>
        </p:txBody>
      </p:sp>
    </p:spTree>
    <p:extLst>
      <p:ext uri="{BB962C8B-B14F-4D97-AF65-F5344CB8AC3E}">
        <p14:creationId xmlns:p14="http://schemas.microsoft.com/office/powerpoint/2010/main" val="2252055714"/>
      </p:ext>
    </p:extLst>
  </p:cSld>
  <p:clrMap bg1="lt1" tx1="dk1" bg2="lt2" tx2="dk2" accent1="accent1" accent2="accent2" accent3="accent3" accent4="accent4" accent5="accent5" accent6="accent6" hlink="hlink" folHlink="folHlink"/>
  <p:sldLayoutIdLst>
    <p:sldLayoutId id="2147484426" r:id="rId1"/>
    <p:sldLayoutId id="2147484427" r:id="rId2"/>
    <p:sldLayoutId id="2147484428" r:id="rId3"/>
    <p:sldLayoutId id="2147484429" r:id="rId4"/>
    <p:sldLayoutId id="2147484430" r:id="rId5"/>
    <p:sldLayoutId id="2147484431" r:id="rId6"/>
    <p:sldLayoutId id="2147484432" r:id="rId7"/>
    <p:sldLayoutId id="2147484433" r:id="rId8"/>
    <p:sldLayoutId id="2147484434" r:id="rId9"/>
    <p:sldLayoutId id="2147484435" r:id="rId10"/>
    <p:sldLayoutId id="2147484436" r:id="rId11"/>
    <p:sldLayoutId id="2147484437" r:id="rId12"/>
    <p:sldLayoutId id="2147484438" r:id="rId13"/>
    <p:sldLayoutId id="2147484439" r:id="rId14"/>
    <p:sldLayoutId id="2147484440" r:id="rId15"/>
    <p:sldLayoutId id="2147484441" r:id="rId16"/>
    <p:sldLayoutId id="214748444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grants.nih.gov/grants/olaw/olaw.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grants.nih.gov/grants/policy/policy.htm" TargetMode="External"/><Relationship Id="rId4" Type="http://schemas.openxmlformats.org/officeDocument/2006/relationships/hyperlink" Target="http://ofm.od.nih.gov/"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grants.nih.gov/grants/compliance/compliance.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grants.nih.gov/grants/outreach.htm" TargetMode="External"/><Relationship Id="rId4" Type="http://schemas.openxmlformats.org/officeDocument/2006/relationships/hyperlink" Target="mailto:grantscompliance@mail.nih.gov"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grants.nih.gov/grants/stafflist_gmos.htm" TargetMode="External"/><Relationship Id="rId7" Type="http://schemas.openxmlformats.org/officeDocument/2006/relationships/hyperlink" Target="http://oamp.od.nih.gov/dfa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grantspolicy@mail.nih.gov" TargetMode="External"/><Relationship Id="rId5" Type="http://schemas.openxmlformats.org/officeDocument/2006/relationships/hyperlink" Target="http://grants.nih.gov/grants/giwelcome.htm" TargetMode="External"/><Relationship Id="rId4" Type="http://schemas.openxmlformats.org/officeDocument/2006/relationships/hyperlink" Target="http://grants.nih.gov/grants/oer.ht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16.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terri.Jarosik@nih.gov" TargetMode="External"/><Relationship Id="rId5" Type="http://schemas.openxmlformats.org/officeDocument/2006/relationships/hyperlink" Target="mailto:sean.hine@nih.gov" TargetMode="External"/><Relationship Id="rId4" Type="http://schemas.openxmlformats.org/officeDocument/2006/relationships/hyperlink" Target="mailto:crystal.Wolfrey@nih.gov"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0034" name="Rectangle 2"/>
          <p:cNvSpPr>
            <a:spLocks noGrp="1" noChangeArrowheads="1"/>
          </p:cNvSpPr>
          <p:nvPr>
            <p:ph type="ctrTitle"/>
          </p:nvPr>
        </p:nvSpPr>
        <p:spPr>
          <a:xfrm>
            <a:off x="609600" y="1600200"/>
            <a:ext cx="8077200" cy="1143000"/>
          </a:xfrm>
        </p:spPr>
        <p:txBody>
          <a:bodyPr>
            <a:noAutofit/>
          </a:bodyPr>
          <a:lstStyle/>
          <a:p>
            <a:pPr>
              <a:defRPr/>
            </a:pPr>
            <a:r>
              <a:rPr lang="en-US" sz="4800" b="1" dirty="0"/>
              <a:t>Advanced Administrative Topics: </a:t>
            </a:r>
            <a:r>
              <a:rPr lang="en-US" sz="4800" b="1" dirty="0">
                <a:solidFill>
                  <a:srgbClr val="FFC000"/>
                </a:solidFill>
              </a:rPr>
              <a:t>Post-Award</a:t>
            </a:r>
            <a:endParaRPr lang="en-US" sz="4800" dirty="0">
              <a:solidFill>
                <a:schemeClr val="tx1"/>
              </a:solidFill>
            </a:endParaRPr>
          </a:p>
        </p:txBody>
      </p:sp>
      <p:sp>
        <p:nvSpPr>
          <p:cNvPr id="6147" name="Rectangle 4"/>
          <p:cNvSpPr>
            <a:spLocks noGrp="1" noChangeArrowheads="1"/>
          </p:cNvSpPr>
          <p:nvPr>
            <p:ph type="subTitle" idx="1"/>
          </p:nvPr>
        </p:nvSpPr>
        <p:spPr>
          <a:xfrm>
            <a:off x="609600" y="3200400"/>
            <a:ext cx="8153400" cy="2590800"/>
          </a:xfrm>
          <a:noFill/>
        </p:spPr>
        <p:txBody>
          <a:bodyPr>
            <a:normAutofit/>
          </a:bodyPr>
          <a:lstStyle/>
          <a:p>
            <a:pPr marR="0" eaLnBrk="1" hangingPunct="1">
              <a:lnSpc>
                <a:spcPct val="90000"/>
              </a:lnSpc>
            </a:pPr>
            <a:endParaRPr lang="en-US" sz="900" dirty="0"/>
          </a:p>
          <a:p>
            <a:r>
              <a:rPr lang="en-US" sz="2400" b="1" dirty="0"/>
              <a:t>NIH Virtual Seminar on Program </a:t>
            </a:r>
          </a:p>
          <a:p>
            <a:r>
              <a:rPr lang="en-US" sz="2400" b="1" dirty="0"/>
              <a:t>Funding and Grants Administration</a:t>
            </a:r>
          </a:p>
          <a:p>
            <a:r>
              <a:rPr lang="en-US" sz="2400" dirty="0"/>
              <a:t>October 28, 2020</a:t>
            </a:r>
          </a:p>
          <a:p>
            <a:pPr marR="0" algn="ctr" eaLnBrk="1" hangingPunct="1">
              <a:lnSpc>
                <a:spcPct val="90000"/>
              </a:lnSpc>
            </a:pPr>
            <a:endParaRPr lang="en-US" sz="2400" dirty="0"/>
          </a:p>
          <a:p>
            <a:pPr marR="0" algn="ctr" eaLnBrk="1" hangingPunct="1">
              <a:lnSpc>
                <a:spcPct val="90000"/>
              </a:lnSpc>
            </a:pPr>
            <a:endParaRPr lang="en-US" sz="2800" dirty="0"/>
          </a:p>
        </p:txBody>
      </p:sp>
      <p:sp>
        <p:nvSpPr>
          <p:cNvPr id="6148" name="Rectangle 7">
            <a:extLst>
              <a:ext uri="{C183D7F6-B498-43B3-948B-1728B52AA6E4}">
                <adec:decorative xmlns:adec="http://schemas.microsoft.com/office/drawing/2017/decorative" val="1"/>
              </a:ext>
            </a:extLst>
          </p:cNvPr>
          <p:cNvSpPr>
            <a:spLocks noChangeArrowheads="1"/>
          </p:cNvSpPr>
          <p:nvPr/>
        </p:nvSpPr>
        <p:spPr bwMode="auto">
          <a:xfrm>
            <a:off x="4357688" y="3200400"/>
            <a:ext cx="9144000" cy="0"/>
          </a:xfrm>
          <a:prstGeom prst="rect">
            <a:avLst/>
          </a:prstGeom>
          <a:noFill/>
          <a:ln w="12700" cap="sq">
            <a:noFill/>
            <a:miter lim="800000"/>
            <a:headEnd type="none" w="sm" len="sm"/>
            <a:tailEnd type="none" w="sm" len="sm"/>
          </a:ln>
        </p:spPr>
        <p:txBody>
          <a:bodyPr>
            <a:spAutoFit/>
          </a:bodyPr>
          <a:lstStyle/>
          <a:p>
            <a:endParaRPr lang="en-US"/>
          </a:p>
        </p:txBody>
      </p:sp>
      <p:sp>
        <p:nvSpPr>
          <p:cNvPr id="6149" name="Rectangle 11">
            <a:extLst>
              <a:ext uri="{C183D7F6-B498-43B3-948B-1728B52AA6E4}">
                <adec:decorative xmlns:adec="http://schemas.microsoft.com/office/drawing/2017/decorative" val="1"/>
              </a:ext>
            </a:extLst>
          </p:cNvPr>
          <p:cNvSpPr>
            <a:spLocks noChangeArrowheads="1"/>
          </p:cNvSpPr>
          <p:nvPr/>
        </p:nvSpPr>
        <p:spPr bwMode="auto">
          <a:xfrm>
            <a:off x="4352925" y="3209925"/>
            <a:ext cx="9144000" cy="0"/>
          </a:xfrm>
          <a:prstGeom prst="rect">
            <a:avLst/>
          </a:prstGeom>
          <a:noFill/>
          <a:ln w="12700" cap="sq">
            <a:noFill/>
            <a:miter lim="800000"/>
            <a:headEnd type="none" w="sm" len="sm"/>
            <a:tailEnd type="none" w="sm" len="sm"/>
          </a:ln>
        </p:spPr>
        <p:txBody>
          <a:bodyPr>
            <a:spAutoFit/>
          </a:bodyPr>
          <a:lstStyle/>
          <a:p>
            <a:endParaRPr lang="en-US"/>
          </a:p>
        </p:txBody>
      </p:sp>
    </p:spTree>
    <p:custDataLst>
      <p:tags r:id="rId1"/>
    </p:custData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63245-A904-4E5D-9F76-64D58E22B7C3}"/>
              </a:ext>
            </a:extLst>
          </p:cNvPr>
          <p:cNvSpPr>
            <a:spLocks noGrp="1"/>
          </p:cNvSpPr>
          <p:nvPr>
            <p:ph type="title"/>
          </p:nvPr>
        </p:nvSpPr>
        <p:spPr/>
        <p:txBody>
          <a:bodyPr/>
          <a:lstStyle/>
          <a:p>
            <a:r>
              <a:rPr lang="en-US" dirty="0"/>
              <a:t>What did we learn?</a:t>
            </a:r>
          </a:p>
        </p:txBody>
      </p:sp>
      <p:sp>
        <p:nvSpPr>
          <p:cNvPr id="3" name="Content Placeholder 2">
            <a:extLst>
              <a:ext uri="{FF2B5EF4-FFF2-40B4-BE49-F238E27FC236}">
                <a16:creationId xmlns:a16="http://schemas.microsoft.com/office/drawing/2014/main" id="{565C73BD-5B2F-409F-B683-BE4B4A33E18F}"/>
              </a:ext>
            </a:extLst>
          </p:cNvPr>
          <p:cNvSpPr>
            <a:spLocks noGrp="1"/>
          </p:cNvSpPr>
          <p:nvPr>
            <p:ph idx="1"/>
          </p:nvPr>
        </p:nvSpPr>
        <p:spPr/>
        <p:txBody>
          <a:bodyPr>
            <a:normAutofit lnSpcReduction="10000"/>
          </a:bodyPr>
          <a:lstStyle/>
          <a:p>
            <a:r>
              <a:rPr lang="en-US" dirty="0"/>
              <a:t>The grant award must be held by the organization conducting the sustentative work and directing the research</a:t>
            </a:r>
          </a:p>
          <a:p>
            <a:r>
              <a:rPr lang="en-US" dirty="0"/>
              <a:t>There are options that can be considered when a PI leaves for a different organization:</a:t>
            </a:r>
          </a:p>
          <a:p>
            <a:pPr lvl="1"/>
            <a:r>
              <a:rPr lang="en-US" dirty="0"/>
              <a:t>Transfer the grant</a:t>
            </a:r>
          </a:p>
          <a:p>
            <a:pPr lvl="1"/>
            <a:r>
              <a:rPr lang="en-US" dirty="0"/>
              <a:t>Establish a subcontract to support the PI</a:t>
            </a:r>
          </a:p>
          <a:p>
            <a:pPr lvl="1"/>
            <a:r>
              <a:rPr lang="en-US" dirty="0"/>
              <a:t>Re-consider the PI arrangement (perhaps establish a multi-PI)</a:t>
            </a:r>
          </a:p>
        </p:txBody>
      </p:sp>
    </p:spTree>
    <p:extLst>
      <p:ext uri="{BB962C8B-B14F-4D97-AF65-F5344CB8AC3E}">
        <p14:creationId xmlns:p14="http://schemas.microsoft.com/office/powerpoint/2010/main" val="3848347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xfrm>
            <a:off x="152400" y="6344817"/>
            <a:ext cx="5314517" cy="365125"/>
          </a:xfrm>
          <a:noFill/>
        </p:spPr>
        <p:txBody>
          <a:bodyPr/>
          <a:lstStyle/>
          <a:p>
            <a:fld id="{BC97CE80-FE09-425E-962E-42773264A316}" type="slidenum">
              <a:rPr lang="en-US" sz="1200" smtClean="0"/>
              <a:pPr/>
              <a:t>11</a:t>
            </a:fld>
            <a:endParaRPr lang="en-US" sz="1200" dirty="0"/>
          </a:p>
        </p:txBody>
      </p:sp>
      <p:sp>
        <p:nvSpPr>
          <p:cNvPr id="8195" name="Rectangle 2"/>
          <p:cNvSpPr>
            <a:spLocks noGrp="1" noChangeArrowheads="1"/>
          </p:cNvSpPr>
          <p:nvPr>
            <p:ph type="title"/>
          </p:nvPr>
        </p:nvSpPr>
        <p:spPr>
          <a:xfrm>
            <a:off x="1216058" y="76200"/>
            <a:ext cx="7775542" cy="1371600"/>
          </a:xfrm>
        </p:spPr>
        <p:txBody>
          <a:bodyPr>
            <a:normAutofit/>
          </a:bodyPr>
          <a:lstStyle/>
          <a:p>
            <a:pPr algn="ctr" eaLnBrk="1" hangingPunct="1"/>
            <a:r>
              <a:rPr lang="en-US" dirty="0"/>
              <a:t>Change of Key Personnel</a:t>
            </a:r>
          </a:p>
        </p:txBody>
      </p:sp>
      <p:sp>
        <p:nvSpPr>
          <p:cNvPr id="8196" name="Rectangle 3"/>
          <p:cNvSpPr>
            <a:spLocks noGrp="1" noChangeArrowheads="1"/>
          </p:cNvSpPr>
          <p:nvPr>
            <p:ph type="body" idx="1"/>
          </p:nvPr>
        </p:nvSpPr>
        <p:spPr>
          <a:xfrm>
            <a:off x="1437377" y="1421980"/>
            <a:ext cx="7219195" cy="5105400"/>
          </a:xfrm>
        </p:spPr>
        <p:txBody>
          <a:bodyPr>
            <a:normAutofit/>
          </a:bodyPr>
          <a:lstStyle/>
          <a:p>
            <a:pPr>
              <a:lnSpc>
                <a:spcPct val="90000"/>
              </a:lnSpc>
            </a:pPr>
            <a:r>
              <a:rPr lang="en-US" sz="2800" dirty="0"/>
              <a:t>Prior approval is required, per NIH GPS 8.1.2.6</a:t>
            </a:r>
          </a:p>
          <a:p>
            <a:pPr>
              <a:lnSpc>
                <a:spcPct val="90000"/>
              </a:lnSpc>
            </a:pPr>
            <a:r>
              <a:rPr lang="en-US" sz="2800" dirty="0"/>
              <a:t>A change of PI request is required if there is a  significant change in the status of PD/PI or key personnel </a:t>
            </a:r>
            <a:r>
              <a:rPr lang="en-US" sz="2800" i="1" u="sng" dirty="0"/>
              <a:t>named in the </a:t>
            </a:r>
            <a:r>
              <a:rPr lang="en-US" sz="2800" i="1" u="sng" dirty="0" err="1"/>
              <a:t>NoA</a:t>
            </a:r>
            <a:r>
              <a:rPr lang="en-US" sz="2800" dirty="0"/>
              <a:t>, including but not limited to withdrawal from the project; absence for any continuous period of 3 months or more; reduction of the level of effort devoted to project by 25 percent or more from what was approved in the initial competing year award.	</a:t>
            </a:r>
          </a:p>
        </p:txBody>
      </p:sp>
    </p:spTree>
    <p:extLst>
      <p:ext uri="{BB962C8B-B14F-4D97-AF65-F5344CB8AC3E}">
        <p14:creationId xmlns:p14="http://schemas.microsoft.com/office/powerpoint/2010/main" val="561519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xfrm>
            <a:off x="152400" y="6324600"/>
            <a:ext cx="5314517" cy="365125"/>
          </a:xfrm>
          <a:noFill/>
        </p:spPr>
        <p:txBody>
          <a:bodyPr/>
          <a:lstStyle/>
          <a:p>
            <a:fld id="{BC97CE80-FE09-425E-962E-42773264A316}" type="slidenum">
              <a:rPr lang="en-US" sz="1200" smtClean="0"/>
              <a:pPr/>
              <a:t>12</a:t>
            </a:fld>
            <a:endParaRPr lang="en-US" sz="1200" dirty="0"/>
          </a:p>
        </p:txBody>
      </p:sp>
      <p:sp>
        <p:nvSpPr>
          <p:cNvPr id="8195" name="Rectangle 2"/>
          <p:cNvSpPr>
            <a:spLocks noGrp="1" noChangeArrowheads="1"/>
          </p:cNvSpPr>
          <p:nvPr>
            <p:ph type="title"/>
          </p:nvPr>
        </p:nvSpPr>
        <p:spPr>
          <a:xfrm>
            <a:off x="1216058" y="-76200"/>
            <a:ext cx="7775542" cy="1371600"/>
          </a:xfrm>
        </p:spPr>
        <p:txBody>
          <a:bodyPr>
            <a:normAutofit/>
          </a:bodyPr>
          <a:lstStyle/>
          <a:p>
            <a:pPr algn="ctr" eaLnBrk="1" hangingPunct="1"/>
            <a:r>
              <a:rPr lang="en-US" dirty="0"/>
              <a:t>Change of Key Personnel with Multiple PIs</a:t>
            </a:r>
          </a:p>
        </p:txBody>
      </p:sp>
      <p:sp>
        <p:nvSpPr>
          <p:cNvPr id="8196" name="Rectangle 3"/>
          <p:cNvSpPr>
            <a:spLocks noGrp="1" noChangeArrowheads="1"/>
          </p:cNvSpPr>
          <p:nvPr>
            <p:ph type="body" idx="1"/>
          </p:nvPr>
        </p:nvSpPr>
        <p:spPr>
          <a:xfrm>
            <a:off x="1437377" y="1219200"/>
            <a:ext cx="7219195" cy="5105400"/>
          </a:xfrm>
        </p:spPr>
        <p:txBody>
          <a:bodyPr>
            <a:normAutofit fontScale="85000" lnSpcReduction="20000"/>
          </a:bodyPr>
          <a:lstStyle/>
          <a:p>
            <a:r>
              <a:rPr lang="en-US" sz="2700" dirty="0"/>
              <a:t>Prior approval for single to multi or vice versa per </a:t>
            </a:r>
            <a:r>
              <a:rPr lang="en-US" sz="2700" i="1" dirty="0"/>
              <a:t>NIH GPS 9.5</a:t>
            </a:r>
          </a:p>
          <a:p>
            <a:pPr marL="342900" indent="-342900">
              <a:buFont typeface="Arial" panose="020B0604020202020204" pitchFamily="34" charset="0"/>
              <a:buChar char="•"/>
            </a:pPr>
            <a:r>
              <a:rPr lang="en-US" sz="2700" dirty="0"/>
              <a:t>NIH policy allows for post award PD/PI changes with the prior approval of the Grants Management Officer – it is expected such requests will be rare.</a:t>
            </a:r>
          </a:p>
          <a:p>
            <a:pPr marL="342900" indent="-342900">
              <a:buFont typeface="Arial" panose="020B0604020202020204" pitchFamily="34" charset="0"/>
              <a:buChar char="•"/>
            </a:pPr>
            <a:r>
              <a:rPr lang="en-US" sz="2700" dirty="0"/>
              <a:t>Must have adequate scientific justification, including any proposed changes in scope or budgetary changes, for the proposed addition/change/removal. </a:t>
            </a:r>
          </a:p>
          <a:p>
            <a:pPr marL="342900" indent="-342900">
              <a:buFont typeface="Arial" panose="020B0604020202020204" pitchFamily="34" charset="0"/>
              <a:buChar char="•"/>
            </a:pPr>
            <a:r>
              <a:rPr lang="en-US" sz="2700" dirty="0"/>
              <a:t>A new or revised Leadership Plan is required if the change impacts the number of PIs.</a:t>
            </a:r>
          </a:p>
          <a:p>
            <a:pPr marL="342900" indent="-342900">
              <a:buFont typeface="Arial" panose="020B0604020202020204" pitchFamily="34" charset="0"/>
              <a:buChar char="•"/>
            </a:pPr>
            <a:r>
              <a:rPr lang="en-US" sz="2700" dirty="0"/>
              <a:t>For prior approval requests including requests to add/drop a PI, the recipient organization is responsible for securing and retaining the required signatures from all PD/PIs </a:t>
            </a:r>
            <a:r>
              <a:rPr lang="en-US" sz="2800" dirty="0"/>
              <a:t>	</a:t>
            </a:r>
          </a:p>
        </p:txBody>
      </p:sp>
    </p:spTree>
    <p:extLst>
      <p:ext uri="{BB962C8B-B14F-4D97-AF65-F5344CB8AC3E}">
        <p14:creationId xmlns:p14="http://schemas.microsoft.com/office/powerpoint/2010/main" val="282614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522"/>
            <a:ext cx="7467600" cy="1371600"/>
          </a:xfrm>
        </p:spPr>
        <p:txBody>
          <a:bodyPr>
            <a:normAutofit/>
          </a:bodyPr>
          <a:lstStyle/>
          <a:p>
            <a:r>
              <a:rPr lang="en-US" dirty="0"/>
              <a:t>Purely Hypothetical Situation You’ve Been Voted Off the Island</a:t>
            </a:r>
          </a:p>
        </p:txBody>
      </p:sp>
      <p:sp>
        <p:nvSpPr>
          <p:cNvPr id="3" name="Content Placeholder 2"/>
          <p:cNvSpPr>
            <a:spLocks noGrp="1"/>
          </p:cNvSpPr>
          <p:nvPr>
            <p:ph idx="1"/>
          </p:nvPr>
        </p:nvSpPr>
        <p:spPr>
          <a:xfrm>
            <a:off x="1295400" y="1600200"/>
            <a:ext cx="7704667" cy="4932698"/>
          </a:xfrm>
        </p:spPr>
        <p:txBody>
          <a:bodyPr>
            <a:normAutofit/>
          </a:bodyPr>
          <a:lstStyle/>
          <a:p>
            <a:pPr marL="0" indent="0">
              <a:buNone/>
            </a:pPr>
            <a:r>
              <a:rPr lang="en-US" sz="2800" dirty="0"/>
              <a:t>A multi-PI project has been a productive team for years.   One of the PI’s moves in the 7th year, and a large subaward is issued to continue the collaboration.  In the 8th year, the PI’s have a falling out.  The Contact PI sends a letter to NIH requesting to change the award to a single PI project.   The consortium PI contacts NIH, demanding NIH hold the prime grantee to the terms of the peer reviewed Leadership plan.</a:t>
            </a:r>
          </a:p>
          <a:p>
            <a:pPr marL="0" indent="0">
              <a:buNone/>
            </a:pPr>
            <a:endParaRPr lang="en-US" sz="800" dirty="0"/>
          </a:p>
          <a:p>
            <a:pPr marL="0" indent="0">
              <a:buNone/>
            </a:pPr>
            <a:endParaRPr lang="en-US" dirty="0"/>
          </a:p>
        </p:txBody>
      </p:sp>
      <p:sp>
        <p:nvSpPr>
          <p:cNvPr id="5" name="Slide Number Placeholder 4">
            <a:extLst>
              <a:ext uri="{FF2B5EF4-FFF2-40B4-BE49-F238E27FC236}">
                <a16:creationId xmlns:a16="http://schemas.microsoft.com/office/drawing/2014/main" id="{C353D220-BAEA-4B69-8CC5-53A48DF7E4A3}"/>
              </a:ext>
            </a:extLst>
          </p:cNvPr>
          <p:cNvSpPr txBox="1">
            <a:spLocks/>
          </p:cNvSpPr>
          <p:nvPr/>
        </p:nvSpPr>
        <p:spPr>
          <a:xfrm>
            <a:off x="143933" y="6350335"/>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13</a:t>
            </a:fld>
            <a:endParaRPr lang="en-US" sz="1200" dirty="0"/>
          </a:p>
        </p:txBody>
      </p:sp>
    </p:spTree>
    <p:extLst>
      <p:ext uri="{BB962C8B-B14F-4D97-AF65-F5344CB8AC3E}">
        <p14:creationId xmlns:p14="http://schemas.microsoft.com/office/powerpoint/2010/main" val="1701342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3BBCC-DA12-40AD-AF4A-531B2C874418}"/>
              </a:ext>
            </a:extLst>
          </p:cNvPr>
          <p:cNvSpPr>
            <a:spLocks noGrp="1"/>
          </p:cNvSpPr>
          <p:nvPr>
            <p:ph type="title"/>
          </p:nvPr>
        </p:nvSpPr>
        <p:spPr>
          <a:xfrm>
            <a:off x="2920735" y="1638300"/>
            <a:ext cx="2904067" cy="3124199"/>
          </a:xfrm>
        </p:spPr>
        <p:txBody>
          <a:bodyPr/>
          <a:lstStyle/>
          <a:p>
            <a:r>
              <a:rPr lang="en-US" dirty="0"/>
              <a:t>Let’s get ready to rumble!</a:t>
            </a:r>
          </a:p>
        </p:txBody>
      </p:sp>
      <p:pic>
        <p:nvPicPr>
          <p:cNvPr id="5" name="Picture 4" descr="A picture containing person, person, photo, standing&#10;&#10;Description automatically generated">
            <a:extLst>
              <a:ext uri="{FF2B5EF4-FFF2-40B4-BE49-F238E27FC236}">
                <a16:creationId xmlns:a16="http://schemas.microsoft.com/office/drawing/2014/main" id="{E2AB71C9-C0FF-46E3-A276-4860737A7F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1447800"/>
            <a:ext cx="4783138" cy="3505200"/>
          </a:xfrm>
          <a:prstGeom prst="rect">
            <a:avLst/>
          </a:prstGeom>
        </p:spPr>
      </p:pic>
    </p:spTree>
    <p:extLst>
      <p:ext uri="{BB962C8B-B14F-4D97-AF65-F5344CB8AC3E}">
        <p14:creationId xmlns:p14="http://schemas.microsoft.com/office/powerpoint/2010/main" val="313714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9A0F-68E1-4C2E-9888-5966234C25CA}"/>
              </a:ext>
            </a:extLst>
          </p:cNvPr>
          <p:cNvSpPr>
            <a:spLocks noGrp="1"/>
          </p:cNvSpPr>
          <p:nvPr>
            <p:ph type="title"/>
          </p:nvPr>
        </p:nvSpPr>
        <p:spPr/>
        <p:txBody>
          <a:bodyPr/>
          <a:lstStyle/>
          <a:p>
            <a:r>
              <a:rPr lang="en-US" dirty="0"/>
              <a:t>Removing  a PI from a grant</a:t>
            </a:r>
            <a:br>
              <a:rPr lang="en-US" dirty="0"/>
            </a:br>
            <a:r>
              <a:rPr lang="en-US" dirty="0"/>
              <a:t>What Might Be NIH’s Response</a:t>
            </a:r>
            <a:br>
              <a:rPr lang="en-US" dirty="0"/>
            </a:br>
            <a:r>
              <a:rPr lang="en-US" b="1" dirty="0"/>
              <a:t>Enter the Answer in the Chat!</a:t>
            </a:r>
          </a:p>
        </p:txBody>
      </p:sp>
      <p:sp>
        <p:nvSpPr>
          <p:cNvPr id="3" name="Content Placeholder 2">
            <a:extLst>
              <a:ext uri="{FF2B5EF4-FFF2-40B4-BE49-F238E27FC236}">
                <a16:creationId xmlns:a16="http://schemas.microsoft.com/office/drawing/2014/main" id="{DDA9E914-646A-4514-8813-FE0BDE247AA3}"/>
              </a:ext>
            </a:extLst>
          </p:cNvPr>
          <p:cNvSpPr>
            <a:spLocks noGrp="1"/>
          </p:cNvSpPr>
          <p:nvPr>
            <p:ph idx="1"/>
          </p:nvPr>
        </p:nvSpPr>
        <p:spPr/>
        <p:txBody>
          <a:bodyPr>
            <a:normAutofit lnSpcReduction="10000"/>
          </a:bodyPr>
          <a:lstStyle/>
          <a:p>
            <a:r>
              <a:rPr lang="en-US" dirty="0"/>
              <a:t>(A) Move forward with the change of PI – grants are awarded to institutions and NIH’s relationship is with the prime awardee</a:t>
            </a:r>
          </a:p>
          <a:p>
            <a:r>
              <a:rPr lang="en-US" dirty="0"/>
              <a:t>(B) Deny the request – recipient must make it work with both PIs</a:t>
            </a:r>
          </a:p>
          <a:p>
            <a:r>
              <a:rPr lang="en-US" dirty="0"/>
              <a:t>(C) Terminate the grant – there is no hope - if the PIs can’t get along, we no longer want to fund the grant</a:t>
            </a:r>
          </a:p>
          <a:p>
            <a:r>
              <a:rPr lang="en-US" dirty="0"/>
              <a:t>(D) None of the above</a:t>
            </a:r>
          </a:p>
        </p:txBody>
      </p:sp>
    </p:spTree>
    <p:extLst>
      <p:ext uri="{BB962C8B-B14F-4D97-AF65-F5344CB8AC3E}">
        <p14:creationId xmlns:p14="http://schemas.microsoft.com/office/powerpoint/2010/main" val="405458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F7A1-90A3-4342-B1C1-3E53F109876E}"/>
              </a:ext>
            </a:extLst>
          </p:cNvPr>
          <p:cNvSpPr>
            <a:spLocks noGrp="1"/>
          </p:cNvSpPr>
          <p:nvPr>
            <p:ph type="title"/>
          </p:nvPr>
        </p:nvSpPr>
        <p:spPr>
          <a:xfrm>
            <a:off x="982133" y="457201"/>
            <a:ext cx="7704667" cy="1142999"/>
          </a:xfrm>
        </p:spPr>
        <p:txBody>
          <a:bodyPr>
            <a:normAutofit/>
          </a:bodyPr>
          <a:lstStyle/>
          <a:p>
            <a:r>
              <a:rPr lang="en-US" sz="3600" dirty="0"/>
              <a:t>(A) Move forward with the change of PI</a:t>
            </a:r>
          </a:p>
        </p:txBody>
      </p:sp>
      <p:sp>
        <p:nvSpPr>
          <p:cNvPr id="3" name="Content Placeholder 2">
            <a:extLst>
              <a:ext uri="{FF2B5EF4-FFF2-40B4-BE49-F238E27FC236}">
                <a16:creationId xmlns:a16="http://schemas.microsoft.com/office/drawing/2014/main" id="{2B814CC9-9BEC-41F3-A8BC-7142FBC83BCB}"/>
              </a:ext>
            </a:extLst>
          </p:cNvPr>
          <p:cNvSpPr>
            <a:spLocks noGrp="1"/>
          </p:cNvSpPr>
          <p:nvPr>
            <p:ph idx="1"/>
          </p:nvPr>
        </p:nvSpPr>
        <p:spPr>
          <a:xfrm>
            <a:off x="982133" y="1752600"/>
            <a:ext cx="7704667" cy="4247216"/>
          </a:xfrm>
        </p:spPr>
        <p:txBody>
          <a:bodyPr>
            <a:normAutofit/>
          </a:bodyPr>
          <a:lstStyle/>
          <a:p>
            <a:r>
              <a:rPr lang="en-US" dirty="0"/>
              <a:t>Grants are awarded to institutions and NIH’s relationship is with the prime recipient – however….</a:t>
            </a:r>
          </a:p>
          <a:p>
            <a:r>
              <a:rPr lang="en-US" dirty="0"/>
              <a:t>All of the named PIs on a multi-PI grant have the same status and level of responsibility</a:t>
            </a:r>
          </a:p>
          <a:p>
            <a:r>
              <a:rPr lang="en-US" dirty="0"/>
              <a:t>Change of PI is a prior approval request</a:t>
            </a:r>
          </a:p>
          <a:p>
            <a:r>
              <a:rPr lang="en-US" dirty="0"/>
              <a:t>The Institution must ensure they have the approval of all PIs for prior approval requests</a:t>
            </a:r>
          </a:p>
          <a:p>
            <a:r>
              <a:rPr lang="en-US" dirty="0"/>
              <a:t>We cannot move forward with the request until we ensure the above – doesn’t seem to be this situation</a:t>
            </a:r>
          </a:p>
          <a:p>
            <a:endParaRPr lang="en-US" dirty="0"/>
          </a:p>
        </p:txBody>
      </p:sp>
    </p:spTree>
    <p:extLst>
      <p:ext uri="{BB962C8B-B14F-4D97-AF65-F5344CB8AC3E}">
        <p14:creationId xmlns:p14="http://schemas.microsoft.com/office/powerpoint/2010/main" val="199526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13ED-83EA-4516-87F9-0EA489F4A7E8}"/>
              </a:ext>
            </a:extLst>
          </p:cNvPr>
          <p:cNvSpPr>
            <a:spLocks noGrp="1"/>
          </p:cNvSpPr>
          <p:nvPr>
            <p:ph type="title"/>
          </p:nvPr>
        </p:nvSpPr>
        <p:spPr>
          <a:xfrm>
            <a:off x="982133" y="457201"/>
            <a:ext cx="7704667" cy="1523999"/>
          </a:xfrm>
        </p:spPr>
        <p:txBody>
          <a:bodyPr>
            <a:normAutofit/>
          </a:bodyPr>
          <a:lstStyle/>
          <a:p>
            <a:r>
              <a:rPr lang="en-US" dirty="0"/>
              <a:t>(B) Deny the request  or </a:t>
            </a:r>
            <a:br>
              <a:rPr lang="en-US" dirty="0"/>
            </a:br>
            <a:r>
              <a:rPr lang="en-US" dirty="0"/>
              <a:t>(C) Terminate the grant</a:t>
            </a:r>
          </a:p>
        </p:txBody>
      </p:sp>
      <p:sp>
        <p:nvSpPr>
          <p:cNvPr id="3" name="Content Placeholder 2">
            <a:extLst>
              <a:ext uri="{FF2B5EF4-FFF2-40B4-BE49-F238E27FC236}">
                <a16:creationId xmlns:a16="http://schemas.microsoft.com/office/drawing/2014/main" id="{9FD25A78-4C7C-4630-AD74-F627E42BF1C7}"/>
              </a:ext>
            </a:extLst>
          </p:cNvPr>
          <p:cNvSpPr>
            <a:spLocks noGrp="1"/>
          </p:cNvSpPr>
          <p:nvPr>
            <p:ph idx="1"/>
          </p:nvPr>
        </p:nvSpPr>
        <p:spPr>
          <a:xfrm>
            <a:off x="991658" y="2895600"/>
            <a:ext cx="7704667" cy="3352800"/>
          </a:xfrm>
        </p:spPr>
        <p:txBody>
          <a:bodyPr>
            <a:normAutofit lnSpcReduction="10000"/>
          </a:bodyPr>
          <a:lstStyle/>
          <a:p>
            <a:r>
              <a:rPr lang="en-US" dirty="0"/>
              <a:t>Neither of these are likely in the best interest of science or the research NIH is supporting – although they may be the last resort – but first:</a:t>
            </a:r>
          </a:p>
          <a:p>
            <a:r>
              <a:rPr lang="en-US" dirty="0"/>
              <a:t>NIH would immediately look to the Leadership Plan:</a:t>
            </a:r>
          </a:p>
          <a:p>
            <a:pPr marL="800100" lvl="1" indent="-342900">
              <a:buFont typeface="Arial" panose="020B0604020202020204" pitchFamily="34" charset="0"/>
              <a:buChar char="•"/>
            </a:pPr>
            <a:r>
              <a:rPr lang="en-US" dirty="0"/>
              <a:t>Describe governance and organizational structure of leadership team, including communication plans, plans for handling publications and intellectual property, and process for making decisions on scientific direction and </a:t>
            </a:r>
          </a:p>
          <a:p>
            <a:pPr marL="800100" lvl="1" indent="-342900">
              <a:buFont typeface="Arial" panose="020B0604020202020204" pitchFamily="34" charset="0"/>
              <a:buChar char="•"/>
            </a:pPr>
            <a:r>
              <a:rPr lang="en-US" dirty="0"/>
              <a:t>Procedures for resolving conflicts</a:t>
            </a:r>
          </a:p>
          <a:p>
            <a:endParaRPr lang="en-US" dirty="0"/>
          </a:p>
          <a:p>
            <a:endParaRPr lang="en-US" dirty="0"/>
          </a:p>
          <a:p>
            <a:endParaRPr lang="en-US" dirty="0"/>
          </a:p>
        </p:txBody>
      </p:sp>
    </p:spTree>
    <p:extLst>
      <p:ext uri="{BB962C8B-B14F-4D97-AF65-F5344CB8AC3E}">
        <p14:creationId xmlns:p14="http://schemas.microsoft.com/office/powerpoint/2010/main" val="676996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CE699-0B07-4EE5-8BD6-DEBCCB09D1C7}"/>
              </a:ext>
            </a:extLst>
          </p:cNvPr>
          <p:cNvSpPr>
            <a:spLocks noGrp="1"/>
          </p:cNvSpPr>
          <p:nvPr>
            <p:ph type="title"/>
          </p:nvPr>
        </p:nvSpPr>
        <p:spPr/>
        <p:txBody>
          <a:bodyPr/>
          <a:lstStyle/>
          <a:p>
            <a:r>
              <a:rPr lang="en-US" dirty="0"/>
              <a:t>(D) None of the above</a:t>
            </a:r>
            <a:br>
              <a:rPr lang="en-US" dirty="0"/>
            </a:br>
            <a:endParaRPr lang="en-US" dirty="0"/>
          </a:p>
        </p:txBody>
      </p:sp>
      <p:sp>
        <p:nvSpPr>
          <p:cNvPr id="3" name="Content Placeholder 2">
            <a:extLst>
              <a:ext uri="{FF2B5EF4-FFF2-40B4-BE49-F238E27FC236}">
                <a16:creationId xmlns:a16="http://schemas.microsoft.com/office/drawing/2014/main" id="{4AA207A7-78B6-45F7-9C35-0002031E657C}"/>
              </a:ext>
            </a:extLst>
          </p:cNvPr>
          <p:cNvSpPr>
            <a:spLocks noGrp="1"/>
          </p:cNvSpPr>
          <p:nvPr>
            <p:ph idx="1"/>
          </p:nvPr>
        </p:nvSpPr>
        <p:spPr>
          <a:xfrm>
            <a:off x="982133" y="1600200"/>
            <a:ext cx="7704667" cy="4399616"/>
          </a:xfrm>
        </p:spPr>
        <p:txBody>
          <a:bodyPr>
            <a:normAutofit/>
          </a:bodyPr>
          <a:lstStyle/>
          <a:p>
            <a:r>
              <a:rPr lang="en-US" dirty="0"/>
              <a:t>Most likely the best answer – why?</a:t>
            </a:r>
          </a:p>
          <a:p>
            <a:pPr lvl="1"/>
            <a:r>
              <a:rPr lang="en-US" dirty="0"/>
              <a:t>NIH funded the project for a reason -  and we want it to succeed</a:t>
            </a:r>
          </a:p>
          <a:p>
            <a:r>
              <a:rPr lang="en-US" dirty="0"/>
              <a:t>We would require documentation that the recipient took every step in the conflict resolution plan outlined in the leadership plan</a:t>
            </a:r>
          </a:p>
          <a:p>
            <a:r>
              <a:rPr lang="en-US" dirty="0"/>
              <a:t>Sometimes things can be resolved.  If not – and the recipient took every action possible – we would likely honor the request for the change of PI.  </a:t>
            </a:r>
          </a:p>
          <a:p>
            <a:r>
              <a:rPr lang="en-US" dirty="0"/>
              <a:t>Take Away – make sure you have a strong leadership plan when planning the project.</a:t>
            </a:r>
          </a:p>
        </p:txBody>
      </p:sp>
    </p:spTree>
    <p:extLst>
      <p:ext uri="{BB962C8B-B14F-4D97-AF65-F5344CB8AC3E}">
        <p14:creationId xmlns:p14="http://schemas.microsoft.com/office/powerpoint/2010/main" val="411992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xfrm>
            <a:off x="31652" y="6340475"/>
            <a:ext cx="5314517" cy="365125"/>
          </a:xfrm>
          <a:noFill/>
        </p:spPr>
        <p:txBody>
          <a:bodyPr/>
          <a:lstStyle/>
          <a:p>
            <a:fld id="{BC97CE80-FE09-425E-962E-42773264A316}" type="slidenum">
              <a:rPr lang="en-US" sz="1200" smtClean="0"/>
              <a:pPr/>
              <a:t>19</a:t>
            </a:fld>
            <a:endParaRPr lang="en-US" sz="1200" dirty="0"/>
          </a:p>
        </p:txBody>
      </p:sp>
      <p:sp>
        <p:nvSpPr>
          <p:cNvPr id="8195" name="Rectangle 2"/>
          <p:cNvSpPr>
            <a:spLocks noGrp="1" noChangeArrowheads="1"/>
          </p:cNvSpPr>
          <p:nvPr>
            <p:ph type="title"/>
          </p:nvPr>
        </p:nvSpPr>
        <p:spPr>
          <a:xfrm>
            <a:off x="1066800" y="444305"/>
            <a:ext cx="7470742" cy="1371600"/>
          </a:xfrm>
        </p:spPr>
        <p:txBody>
          <a:bodyPr>
            <a:normAutofit/>
          </a:bodyPr>
          <a:lstStyle/>
          <a:p>
            <a:pPr algn="ctr" eaLnBrk="1" hangingPunct="1"/>
            <a:r>
              <a:rPr lang="en-US" dirty="0"/>
              <a:t>Changes, Delays and Balances</a:t>
            </a:r>
          </a:p>
        </p:txBody>
      </p:sp>
      <p:sp>
        <p:nvSpPr>
          <p:cNvPr id="8196" name="Rectangle 3"/>
          <p:cNvSpPr>
            <a:spLocks noGrp="1" noChangeArrowheads="1"/>
          </p:cNvSpPr>
          <p:nvPr>
            <p:ph type="body" idx="1"/>
          </p:nvPr>
        </p:nvSpPr>
        <p:spPr>
          <a:xfrm>
            <a:off x="1295401" y="1235075"/>
            <a:ext cx="7391400" cy="5105400"/>
          </a:xfrm>
        </p:spPr>
        <p:txBody>
          <a:bodyPr>
            <a:normAutofit/>
          </a:bodyPr>
          <a:lstStyle/>
          <a:p>
            <a:pPr marL="0" indent="0">
              <a:lnSpc>
                <a:spcPct val="90000"/>
              </a:lnSpc>
              <a:buNone/>
            </a:pPr>
            <a:r>
              <a:rPr lang="en-US" sz="2800" dirty="0"/>
              <a:t>Biomedical research is does not always proceed as planned</a:t>
            </a:r>
            <a:endParaRPr lang="en-US" sz="2800" i="1" dirty="0"/>
          </a:p>
          <a:p>
            <a:pPr marL="800100" lvl="1" indent="-342900">
              <a:lnSpc>
                <a:spcPct val="80000"/>
              </a:lnSpc>
            </a:pPr>
            <a:r>
              <a:rPr lang="en-US" sz="2400" dirty="0"/>
              <a:t>Projects are delayed</a:t>
            </a:r>
          </a:p>
          <a:p>
            <a:pPr marL="800100" lvl="1" indent="-342900">
              <a:lnSpc>
                <a:spcPct val="80000"/>
              </a:lnSpc>
            </a:pPr>
            <a:r>
              <a:rPr lang="en-US" sz="2400" dirty="0"/>
              <a:t>Balances accrue in the project</a:t>
            </a:r>
          </a:p>
          <a:p>
            <a:pPr marL="800100" lvl="1" indent="-342900">
              <a:lnSpc>
                <a:spcPct val="80000"/>
              </a:lnSpc>
            </a:pPr>
            <a:r>
              <a:rPr lang="en-US" sz="2400" dirty="0"/>
              <a:t>Progress points the research in a different direction</a:t>
            </a:r>
          </a:p>
          <a:p>
            <a:pPr marL="800100" lvl="1" indent="-342900">
              <a:lnSpc>
                <a:spcPct val="80000"/>
              </a:lnSpc>
            </a:pPr>
            <a:r>
              <a:rPr lang="en-US" sz="2400" dirty="0"/>
              <a:t>Changes in scope require prior approval per NIH GPS 8.2.1.5</a:t>
            </a:r>
          </a:p>
        </p:txBody>
      </p:sp>
    </p:spTree>
    <p:extLst>
      <p:ext uri="{BB962C8B-B14F-4D97-AF65-F5344CB8AC3E}">
        <p14:creationId xmlns:p14="http://schemas.microsoft.com/office/powerpoint/2010/main" val="3753068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xfrm>
            <a:off x="152400" y="6441276"/>
            <a:ext cx="5314517" cy="365125"/>
          </a:xfrm>
          <a:noFill/>
        </p:spPr>
        <p:txBody>
          <a:bodyPr/>
          <a:lstStyle/>
          <a:p>
            <a:fld id="{E5A353DF-BA0D-4FBB-863D-A4E0D7C3A0CB}" type="slidenum">
              <a:rPr lang="en-US" sz="1200" smtClean="0"/>
              <a:pPr/>
              <a:t>2</a:t>
            </a:fld>
            <a:endParaRPr lang="en-US" sz="1200"/>
          </a:p>
        </p:txBody>
      </p:sp>
      <p:sp>
        <p:nvSpPr>
          <p:cNvPr id="4099" name="Rectangle 2"/>
          <p:cNvSpPr>
            <a:spLocks noGrp="1" noChangeArrowheads="1"/>
          </p:cNvSpPr>
          <p:nvPr>
            <p:ph type="title"/>
          </p:nvPr>
        </p:nvSpPr>
        <p:spPr>
          <a:xfrm>
            <a:off x="901383" y="746760"/>
            <a:ext cx="7402512" cy="955675"/>
          </a:xfrm>
        </p:spPr>
        <p:txBody>
          <a:bodyPr/>
          <a:lstStyle/>
          <a:p>
            <a:pPr algn="ctr" eaLnBrk="1" hangingPunct="1"/>
            <a:r>
              <a:rPr lang="en-US" dirty="0"/>
              <a:t>Presenters</a:t>
            </a:r>
          </a:p>
        </p:txBody>
      </p:sp>
      <p:sp>
        <p:nvSpPr>
          <p:cNvPr id="4100" name="Rectangle 3"/>
          <p:cNvSpPr>
            <a:spLocks noGrp="1" noChangeArrowheads="1"/>
          </p:cNvSpPr>
          <p:nvPr>
            <p:ph type="body" idx="1"/>
          </p:nvPr>
        </p:nvSpPr>
        <p:spPr>
          <a:xfrm>
            <a:off x="609600" y="1212689"/>
            <a:ext cx="8229600" cy="4770864"/>
          </a:xfrm>
        </p:spPr>
        <p:txBody>
          <a:bodyPr>
            <a:normAutofit fontScale="62500" lnSpcReduction="20000"/>
          </a:bodyPr>
          <a:lstStyle/>
          <a:p>
            <a:pPr algn="ctr">
              <a:lnSpc>
                <a:spcPct val="90000"/>
              </a:lnSpc>
            </a:pPr>
            <a:endParaRPr lang="en-US" sz="1800" dirty="0"/>
          </a:p>
          <a:p>
            <a:pPr marL="0" indent="0" algn="ctr">
              <a:lnSpc>
                <a:spcPct val="90000"/>
              </a:lnSpc>
              <a:buNone/>
            </a:pPr>
            <a:endParaRPr lang="en-US" dirty="0"/>
          </a:p>
          <a:p>
            <a:pPr marL="0" indent="0" algn="ctr">
              <a:lnSpc>
                <a:spcPct val="90000"/>
              </a:lnSpc>
              <a:buNone/>
            </a:pPr>
            <a:endParaRPr lang="en-US" dirty="0"/>
          </a:p>
          <a:p>
            <a:pPr marL="0" indent="0" algn="ctr">
              <a:lnSpc>
                <a:spcPct val="90000"/>
              </a:lnSpc>
              <a:buNone/>
            </a:pPr>
            <a:r>
              <a:rPr lang="en-US" dirty="0"/>
              <a:t>Crystal Wolfrey</a:t>
            </a:r>
          </a:p>
          <a:p>
            <a:pPr marL="0" indent="0" algn="ctr">
              <a:lnSpc>
                <a:spcPct val="90000"/>
              </a:lnSpc>
              <a:buNone/>
            </a:pPr>
            <a:r>
              <a:rPr lang="en-US" dirty="0"/>
              <a:t>Chief Grants Management Officer</a:t>
            </a:r>
          </a:p>
          <a:p>
            <a:pPr marL="0" indent="0" algn="ctr">
              <a:lnSpc>
                <a:spcPct val="90000"/>
              </a:lnSpc>
              <a:buNone/>
            </a:pPr>
            <a:r>
              <a:rPr lang="en-US" dirty="0"/>
              <a:t>National Cancer Institute</a:t>
            </a:r>
          </a:p>
          <a:p>
            <a:pPr marL="0" indent="0" algn="ctr">
              <a:lnSpc>
                <a:spcPct val="90000"/>
              </a:lnSpc>
              <a:buNone/>
            </a:pPr>
            <a:r>
              <a:rPr lang="en-US" dirty="0"/>
              <a:t>****************************</a:t>
            </a:r>
          </a:p>
          <a:p>
            <a:pPr marL="0" indent="0" algn="ctr">
              <a:lnSpc>
                <a:spcPct val="90000"/>
              </a:lnSpc>
              <a:buNone/>
            </a:pPr>
            <a:r>
              <a:rPr lang="en-US" dirty="0"/>
              <a:t>Sean Hine</a:t>
            </a:r>
          </a:p>
          <a:p>
            <a:pPr marL="0" indent="0" algn="ctr">
              <a:buNone/>
            </a:pPr>
            <a:r>
              <a:rPr lang="en-US" dirty="0"/>
              <a:t>Branch Chief</a:t>
            </a:r>
          </a:p>
          <a:p>
            <a:pPr marL="0" indent="0" algn="ctr">
              <a:buNone/>
            </a:pPr>
            <a:r>
              <a:rPr lang="en-US" dirty="0"/>
              <a:t>National Cancer Institute</a:t>
            </a:r>
          </a:p>
          <a:p>
            <a:pPr marL="0" indent="0" algn="ctr">
              <a:buNone/>
            </a:pPr>
            <a:r>
              <a:rPr lang="en-US" dirty="0"/>
              <a:t>****************************</a:t>
            </a:r>
          </a:p>
          <a:p>
            <a:pPr marL="0" indent="0" algn="ctr">
              <a:buNone/>
            </a:pPr>
            <a:r>
              <a:rPr lang="en-US" dirty="0"/>
              <a:t>Special Guest:</a:t>
            </a:r>
          </a:p>
          <a:p>
            <a:pPr marL="0" indent="0" algn="ctr">
              <a:buNone/>
            </a:pPr>
            <a:r>
              <a:rPr lang="en-US" dirty="0"/>
              <a:t>Terri Jarosik</a:t>
            </a:r>
          </a:p>
          <a:p>
            <a:pPr marL="0" indent="0" algn="ctr">
              <a:buNone/>
            </a:pPr>
            <a:r>
              <a:rPr lang="en-US" dirty="0"/>
              <a:t>Chief Grants Management Officer</a:t>
            </a:r>
          </a:p>
          <a:p>
            <a:pPr marL="0" indent="0" algn="ctr">
              <a:buNone/>
            </a:pPr>
            <a:r>
              <a:rPr lang="en-US" dirty="0"/>
              <a:t>National Institute of Mental Health</a:t>
            </a:r>
          </a:p>
          <a:p>
            <a:pPr algn="ctr">
              <a:lnSpc>
                <a:spcPct val="90000"/>
              </a:lnSpc>
            </a:pPr>
            <a:endParaRPr lang="en-US" dirty="0"/>
          </a:p>
          <a:p>
            <a:pPr algn="ctr" eaLnBrk="1" hangingPunct="1">
              <a:lnSpc>
                <a:spcPct val="90000"/>
              </a:lnSpc>
              <a:buFont typeface="Wingdings" pitchFamily="2" charset="2"/>
              <a:buNone/>
            </a:pPr>
            <a:endParaRPr lang="en-US" dirty="0"/>
          </a:p>
          <a:p>
            <a:pPr algn="ctr" eaLnBrk="1" hangingPunct="1">
              <a:lnSpc>
                <a:spcPct val="90000"/>
              </a:lnSpc>
              <a:buFont typeface="Wingdings" pitchFamily="2" charset="2"/>
              <a:buNone/>
            </a:pPr>
            <a:endParaRPr lang="en-US" sz="2800" dirty="0"/>
          </a:p>
        </p:txBody>
      </p:sp>
    </p:spTree>
    <p:extLst>
      <p:ext uri="{BB962C8B-B14F-4D97-AF65-F5344CB8AC3E}">
        <p14:creationId xmlns:p14="http://schemas.microsoft.com/office/powerpoint/2010/main" val="1609513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522"/>
            <a:ext cx="7467600" cy="1371600"/>
          </a:xfrm>
        </p:spPr>
        <p:txBody>
          <a:bodyPr>
            <a:normAutofit/>
          </a:bodyPr>
          <a:lstStyle/>
          <a:p>
            <a:r>
              <a:rPr lang="en-US" dirty="0"/>
              <a:t>Purely Hypothetical Situation: How Much Is Too Much?</a:t>
            </a:r>
          </a:p>
        </p:txBody>
      </p:sp>
      <p:sp>
        <p:nvSpPr>
          <p:cNvPr id="3" name="Content Placeholder 2"/>
          <p:cNvSpPr>
            <a:spLocks noGrp="1"/>
          </p:cNvSpPr>
          <p:nvPr>
            <p:ph idx="1"/>
          </p:nvPr>
        </p:nvSpPr>
        <p:spPr>
          <a:xfrm>
            <a:off x="1295401" y="1600200"/>
            <a:ext cx="7391400" cy="4932698"/>
          </a:xfrm>
        </p:spPr>
        <p:txBody>
          <a:bodyPr>
            <a:normAutofit/>
          </a:bodyPr>
          <a:lstStyle/>
          <a:p>
            <a:pPr marL="0" indent="0">
              <a:buNone/>
            </a:pPr>
            <a:r>
              <a:rPr lang="en-US" sz="2800" dirty="0"/>
              <a:t>During the first year of the grant, the PI has found other sources of funding for a graduate student requested and funded in this application.  This results in savings to this grant which is reported on the RPPR.  The PI plans to automatically carryover into the next budget period.</a:t>
            </a:r>
          </a:p>
          <a:p>
            <a:pPr marL="0" indent="0">
              <a:buNone/>
            </a:pPr>
            <a:r>
              <a:rPr lang="en-US" sz="2800" dirty="0"/>
              <a:t>Is this a problem?  </a:t>
            </a:r>
            <a:r>
              <a:rPr lang="en-US" sz="2800" b="1" dirty="0"/>
              <a:t>Enter YES or NO in the chat</a:t>
            </a:r>
            <a:endParaRPr lang="en-US" sz="2800" b="1" dirty="0">
              <a:highlight>
                <a:srgbClr val="FFFF00"/>
              </a:highlight>
            </a:endParaRPr>
          </a:p>
          <a:p>
            <a:pPr marL="0" indent="0">
              <a:buNone/>
            </a:pPr>
            <a:endParaRPr lang="en-US" dirty="0"/>
          </a:p>
        </p:txBody>
      </p:sp>
      <p:sp>
        <p:nvSpPr>
          <p:cNvPr id="5" name="Slide Number Placeholder 4">
            <a:extLst>
              <a:ext uri="{FF2B5EF4-FFF2-40B4-BE49-F238E27FC236}">
                <a16:creationId xmlns:a16="http://schemas.microsoft.com/office/drawing/2014/main" id="{C353D220-BAEA-4B69-8CC5-53A48DF7E4A3}"/>
              </a:ext>
            </a:extLst>
          </p:cNvPr>
          <p:cNvSpPr txBox="1">
            <a:spLocks/>
          </p:cNvSpPr>
          <p:nvPr/>
        </p:nvSpPr>
        <p:spPr>
          <a:xfrm>
            <a:off x="152400" y="6376851"/>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20</a:t>
            </a:fld>
            <a:endParaRPr lang="en-US" sz="1200" dirty="0"/>
          </a:p>
        </p:txBody>
      </p:sp>
    </p:spTree>
    <p:extLst>
      <p:ext uri="{BB962C8B-B14F-4D97-AF65-F5344CB8AC3E}">
        <p14:creationId xmlns:p14="http://schemas.microsoft.com/office/powerpoint/2010/main" val="3412045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A6831-6FE6-49DF-8D22-CFC23F3DEA9D}"/>
              </a:ext>
            </a:extLst>
          </p:cNvPr>
          <p:cNvSpPr>
            <a:spLocks noGrp="1"/>
          </p:cNvSpPr>
          <p:nvPr>
            <p:ph type="title"/>
          </p:nvPr>
        </p:nvSpPr>
        <p:spPr/>
        <p:txBody>
          <a:bodyPr/>
          <a:lstStyle/>
          <a:p>
            <a:r>
              <a:rPr lang="en-US" dirty="0"/>
              <a:t>Savings on a grant…</a:t>
            </a:r>
          </a:p>
        </p:txBody>
      </p:sp>
      <p:sp>
        <p:nvSpPr>
          <p:cNvPr id="3" name="Content Placeholder 2">
            <a:extLst>
              <a:ext uri="{FF2B5EF4-FFF2-40B4-BE49-F238E27FC236}">
                <a16:creationId xmlns:a16="http://schemas.microsoft.com/office/drawing/2014/main" id="{DB4C6433-882E-4BB0-9E97-B510AFA0363F}"/>
              </a:ext>
            </a:extLst>
          </p:cNvPr>
          <p:cNvSpPr>
            <a:spLocks noGrp="1"/>
          </p:cNvSpPr>
          <p:nvPr>
            <p:ph idx="1"/>
          </p:nvPr>
        </p:nvSpPr>
        <p:spPr>
          <a:xfrm>
            <a:off x="982133" y="1981200"/>
            <a:ext cx="7704667" cy="4018616"/>
          </a:xfrm>
        </p:spPr>
        <p:txBody>
          <a:bodyPr>
            <a:normAutofit/>
          </a:bodyPr>
          <a:lstStyle/>
          <a:p>
            <a:r>
              <a:rPr lang="en-US" dirty="0"/>
              <a:t>The RPPR reported good progress including multiple publications</a:t>
            </a:r>
          </a:p>
          <a:p>
            <a:r>
              <a:rPr lang="en-US" dirty="0"/>
              <a:t>The savings resulted in a balance as reported on the RPPR</a:t>
            </a:r>
          </a:p>
          <a:p>
            <a:r>
              <a:rPr lang="en-US" dirty="0"/>
              <a:t>The savings would be considered an administrative supplement to the grant</a:t>
            </a:r>
          </a:p>
          <a:p>
            <a:r>
              <a:rPr lang="en-US" dirty="0"/>
              <a:t>Since the progress was good and the work was completed – it appears that the funds were not needed - the NIH awarding IC may reduce the next type 5 award</a:t>
            </a:r>
          </a:p>
        </p:txBody>
      </p:sp>
    </p:spTree>
    <p:extLst>
      <p:ext uri="{BB962C8B-B14F-4D97-AF65-F5344CB8AC3E}">
        <p14:creationId xmlns:p14="http://schemas.microsoft.com/office/powerpoint/2010/main" val="3414322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522"/>
            <a:ext cx="7467600" cy="1371600"/>
          </a:xfrm>
        </p:spPr>
        <p:txBody>
          <a:bodyPr>
            <a:normAutofit/>
          </a:bodyPr>
          <a:lstStyle/>
          <a:p>
            <a:r>
              <a:rPr lang="en-US" dirty="0"/>
              <a:t>Purely Hypothetical Situation Something’s Broken</a:t>
            </a:r>
          </a:p>
        </p:txBody>
      </p:sp>
      <p:sp>
        <p:nvSpPr>
          <p:cNvPr id="3" name="Content Placeholder 2"/>
          <p:cNvSpPr>
            <a:spLocks noGrp="1"/>
          </p:cNvSpPr>
          <p:nvPr>
            <p:ph idx="1"/>
          </p:nvPr>
        </p:nvSpPr>
        <p:spPr>
          <a:xfrm>
            <a:off x="1295401" y="1600200"/>
            <a:ext cx="7391400" cy="4932698"/>
          </a:xfrm>
        </p:spPr>
        <p:txBody>
          <a:bodyPr>
            <a:normAutofit lnSpcReduction="10000"/>
          </a:bodyPr>
          <a:lstStyle/>
          <a:p>
            <a:pPr marL="0" indent="0">
              <a:lnSpc>
                <a:spcPct val="100000"/>
              </a:lnSpc>
              <a:buNone/>
            </a:pPr>
            <a:r>
              <a:rPr lang="en-US" dirty="0"/>
              <a:t>A piece of instrumentation, essential for the NIH-grant, has “blown up.”  The PI wants to put the costs for the replacement on the NIH grant. </a:t>
            </a:r>
          </a:p>
          <a:p>
            <a:pPr marL="0" indent="0">
              <a:lnSpc>
                <a:spcPct val="100000"/>
              </a:lnSpc>
              <a:buNone/>
            </a:pPr>
            <a:r>
              <a:rPr lang="en-US" b="1" dirty="0"/>
              <a:t>ENTER IN THE ANSWER IN THE CHAT!</a:t>
            </a:r>
          </a:p>
          <a:p>
            <a:pPr marL="0" indent="0">
              <a:lnSpc>
                <a:spcPct val="100000"/>
              </a:lnSpc>
              <a:buNone/>
            </a:pPr>
            <a:r>
              <a:rPr lang="en-US" dirty="0"/>
              <a:t>A – This is not possible since the purchase of the equipment would require NIH’s prior approval.</a:t>
            </a:r>
          </a:p>
          <a:p>
            <a:pPr marL="0" indent="0">
              <a:lnSpc>
                <a:spcPct val="100000"/>
              </a:lnSpc>
              <a:buNone/>
            </a:pPr>
            <a:r>
              <a:rPr lang="en-US" dirty="0"/>
              <a:t>B – This can be done as long as the equipment is needed for the grant’s research and therefore fits in the scope.</a:t>
            </a:r>
          </a:p>
          <a:p>
            <a:pPr marL="0" indent="0">
              <a:lnSpc>
                <a:spcPct val="100000"/>
              </a:lnSpc>
              <a:buNone/>
            </a:pPr>
            <a:r>
              <a:rPr lang="en-US" dirty="0"/>
              <a:t>C – No way!  This would probably be greater than 25% </a:t>
            </a:r>
            <a:r>
              <a:rPr lang="en-US" dirty="0" err="1"/>
              <a:t>rebudgeting</a:t>
            </a:r>
            <a:r>
              <a:rPr lang="en-US" dirty="0"/>
              <a:t> which would need NIH’s prior approval.</a:t>
            </a:r>
          </a:p>
          <a:p>
            <a:pPr marL="0" indent="0">
              <a:lnSpc>
                <a:spcPct val="100000"/>
              </a:lnSpc>
              <a:buNone/>
            </a:pPr>
            <a:r>
              <a:rPr lang="en-US" dirty="0"/>
              <a:t>D – Will simply need to wait until the grant recompetes to ask for the money then…good luck with the research!</a:t>
            </a:r>
          </a:p>
          <a:p>
            <a:pPr marL="0" indent="0">
              <a:lnSpc>
                <a:spcPct val="100000"/>
              </a:lnSpc>
              <a:buNone/>
            </a:pPr>
            <a:endParaRPr lang="en-US" sz="800" dirty="0"/>
          </a:p>
          <a:p>
            <a:pPr marL="0" indent="0">
              <a:buNone/>
            </a:pPr>
            <a:endParaRPr lang="en-US" dirty="0"/>
          </a:p>
        </p:txBody>
      </p:sp>
      <p:sp>
        <p:nvSpPr>
          <p:cNvPr id="5" name="Slide Number Placeholder 4">
            <a:extLst>
              <a:ext uri="{FF2B5EF4-FFF2-40B4-BE49-F238E27FC236}">
                <a16:creationId xmlns:a16="http://schemas.microsoft.com/office/drawing/2014/main" id="{C353D220-BAEA-4B69-8CC5-53A48DF7E4A3}"/>
              </a:ext>
            </a:extLst>
          </p:cNvPr>
          <p:cNvSpPr txBox="1">
            <a:spLocks/>
          </p:cNvSpPr>
          <p:nvPr/>
        </p:nvSpPr>
        <p:spPr>
          <a:xfrm>
            <a:off x="152400" y="6376851"/>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22</a:t>
            </a:fld>
            <a:endParaRPr lang="en-US" sz="1200" dirty="0"/>
          </a:p>
        </p:txBody>
      </p:sp>
    </p:spTree>
    <p:extLst>
      <p:ext uri="{BB962C8B-B14F-4D97-AF65-F5344CB8AC3E}">
        <p14:creationId xmlns:p14="http://schemas.microsoft.com/office/powerpoint/2010/main" val="2970633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522"/>
            <a:ext cx="7467600" cy="1371600"/>
          </a:xfrm>
        </p:spPr>
        <p:txBody>
          <a:bodyPr>
            <a:normAutofit/>
          </a:bodyPr>
          <a:lstStyle/>
          <a:p>
            <a:r>
              <a:rPr lang="en-US" dirty="0"/>
              <a:t>Purely Hypothetical Situation Something’s Broken</a:t>
            </a:r>
          </a:p>
        </p:txBody>
      </p:sp>
      <p:sp>
        <p:nvSpPr>
          <p:cNvPr id="3" name="Content Placeholder 2"/>
          <p:cNvSpPr>
            <a:spLocks noGrp="1"/>
          </p:cNvSpPr>
          <p:nvPr>
            <p:ph idx="1"/>
          </p:nvPr>
        </p:nvSpPr>
        <p:spPr>
          <a:xfrm>
            <a:off x="1295401" y="1600200"/>
            <a:ext cx="7391400" cy="4932698"/>
          </a:xfrm>
        </p:spPr>
        <p:txBody>
          <a:bodyPr>
            <a:normAutofit fontScale="92500"/>
          </a:bodyPr>
          <a:lstStyle/>
          <a:p>
            <a:pPr marL="0" indent="0">
              <a:lnSpc>
                <a:spcPct val="100000"/>
              </a:lnSpc>
              <a:buNone/>
            </a:pPr>
            <a:r>
              <a:rPr lang="en-US" dirty="0"/>
              <a:t>A piece of instrumentation, essential for the NIH-grant, has “blown up.”  The PI wants to put the costs for the replacement on the NIH grant. </a:t>
            </a:r>
          </a:p>
          <a:p>
            <a:pPr marL="0" indent="0">
              <a:lnSpc>
                <a:spcPct val="100000"/>
              </a:lnSpc>
              <a:buNone/>
            </a:pPr>
            <a:r>
              <a:rPr lang="en-US" dirty="0"/>
              <a:t>ENTER IN THE ANSWER IN THE CHAT!</a:t>
            </a:r>
          </a:p>
          <a:p>
            <a:pPr marL="0" indent="0">
              <a:lnSpc>
                <a:spcPct val="100000"/>
              </a:lnSpc>
              <a:buNone/>
            </a:pPr>
            <a:r>
              <a:rPr lang="en-US" dirty="0"/>
              <a:t>A – This is not possible since the purchase of the equipment would require NIH’s prior approval.</a:t>
            </a:r>
          </a:p>
          <a:p>
            <a:pPr marL="0" indent="0">
              <a:lnSpc>
                <a:spcPct val="100000"/>
              </a:lnSpc>
              <a:buNone/>
            </a:pPr>
            <a:r>
              <a:rPr lang="en-US" b="1" dirty="0"/>
              <a:t>B – This can be done as long as the equipment is needed for the grant’s research and therefore fits in the scope.</a:t>
            </a:r>
          </a:p>
          <a:p>
            <a:pPr marL="0" indent="0">
              <a:lnSpc>
                <a:spcPct val="100000"/>
              </a:lnSpc>
              <a:buNone/>
            </a:pPr>
            <a:r>
              <a:rPr lang="en-US" dirty="0"/>
              <a:t>C – No way!  This would probably be greater than 25% </a:t>
            </a:r>
            <a:r>
              <a:rPr lang="en-US" dirty="0" err="1"/>
              <a:t>rebudgeting</a:t>
            </a:r>
            <a:r>
              <a:rPr lang="en-US" dirty="0"/>
              <a:t> which would need NIH’s prior approval.</a:t>
            </a:r>
          </a:p>
          <a:p>
            <a:pPr marL="0" indent="0">
              <a:lnSpc>
                <a:spcPct val="100000"/>
              </a:lnSpc>
              <a:buNone/>
            </a:pPr>
            <a:r>
              <a:rPr lang="en-US" dirty="0"/>
              <a:t>D – Will simply need to wait until the grant recompetes to ask for the money then…good luck with the research!</a:t>
            </a:r>
          </a:p>
          <a:p>
            <a:pPr marL="0" indent="0">
              <a:lnSpc>
                <a:spcPct val="100000"/>
              </a:lnSpc>
              <a:buNone/>
            </a:pPr>
            <a:endParaRPr lang="en-US" sz="800" dirty="0"/>
          </a:p>
          <a:p>
            <a:pPr marL="0" indent="0">
              <a:buNone/>
            </a:pPr>
            <a:endParaRPr lang="en-US" dirty="0"/>
          </a:p>
        </p:txBody>
      </p:sp>
      <p:sp>
        <p:nvSpPr>
          <p:cNvPr id="5" name="Slide Number Placeholder 4">
            <a:extLst>
              <a:ext uri="{FF2B5EF4-FFF2-40B4-BE49-F238E27FC236}">
                <a16:creationId xmlns:a16="http://schemas.microsoft.com/office/drawing/2014/main" id="{C353D220-BAEA-4B69-8CC5-53A48DF7E4A3}"/>
              </a:ext>
            </a:extLst>
          </p:cNvPr>
          <p:cNvSpPr txBox="1">
            <a:spLocks/>
          </p:cNvSpPr>
          <p:nvPr/>
        </p:nvSpPr>
        <p:spPr>
          <a:xfrm>
            <a:off x="152400" y="6376851"/>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23</a:t>
            </a:fld>
            <a:endParaRPr lang="en-US" sz="1200" dirty="0"/>
          </a:p>
        </p:txBody>
      </p:sp>
    </p:spTree>
    <p:extLst>
      <p:ext uri="{BB962C8B-B14F-4D97-AF65-F5344CB8AC3E}">
        <p14:creationId xmlns:p14="http://schemas.microsoft.com/office/powerpoint/2010/main" val="4187482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5CED4-09C6-4D87-B026-AE22096DFF4A}"/>
              </a:ext>
            </a:extLst>
          </p:cNvPr>
          <p:cNvSpPr>
            <a:spLocks noGrp="1"/>
          </p:cNvSpPr>
          <p:nvPr>
            <p:ph type="title"/>
          </p:nvPr>
        </p:nvSpPr>
        <p:spPr/>
        <p:txBody>
          <a:bodyPr/>
          <a:lstStyle/>
          <a:p>
            <a:r>
              <a:rPr lang="en-US" dirty="0"/>
              <a:t>Why not Answers A or C?</a:t>
            </a:r>
          </a:p>
        </p:txBody>
      </p:sp>
      <p:sp>
        <p:nvSpPr>
          <p:cNvPr id="3" name="Content Placeholder 2">
            <a:extLst>
              <a:ext uri="{FF2B5EF4-FFF2-40B4-BE49-F238E27FC236}">
                <a16:creationId xmlns:a16="http://schemas.microsoft.com/office/drawing/2014/main" id="{4C5D8190-6B61-441E-89C1-6C2DCFA9B610}"/>
              </a:ext>
            </a:extLst>
          </p:cNvPr>
          <p:cNvSpPr>
            <a:spLocks noGrp="1"/>
          </p:cNvSpPr>
          <p:nvPr>
            <p:ph idx="1"/>
          </p:nvPr>
        </p:nvSpPr>
        <p:spPr/>
        <p:txBody>
          <a:bodyPr/>
          <a:lstStyle/>
          <a:p>
            <a:r>
              <a:rPr lang="en-US" dirty="0"/>
              <a:t>Per the NIH Grants Policy, the acquiring of a piece of equipment and/or the </a:t>
            </a:r>
            <a:r>
              <a:rPr lang="en-US" dirty="0" err="1"/>
              <a:t>rebudgeting</a:t>
            </a:r>
            <a:r>
              <a:rPr lang="en-US" dirty="0"/>
              <a:t> of funds greater than 25% are </a:t>
            </a:r>
            <a:r>
              <a:rPr lang="en-US" i="1" dirty="0"/>
              <a:t>indicators</a:t>
            </a:r>
            <a:r>
              <a:rPr lang="en-US" dirty="0"/>
              <a:t> of a change in scope that may require NIH prior approval.</a:t>
            </a:r>
          </a:p>
          <a:p>
            <a:r>
              <a:rPr lang="en-US" dirty="0"/>
              <a:t>If there is no change in scope, no approval is needed!</a:t>
            </a:r>
          </a:p>
        </p:txBody>
      </p:sp>
    </p:spTree>
    <p:extLst>
      <p:ext uri="{BB962C8B-B14F-4D97-AF65-F5344CB8AC3E}">
        <p14:creationId xmlns:p14="http://schemas.microsoft.com/office/powerpoint/2010/main" val="2134151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3A298-F20A-445B-A26C-7720DEAD0C68}"/>
              </a:ext>
            </a:extLst>
          </p:cNvPr>
          <p:cNvSpPr>
            <a:spLocks noGrp="1"/>
          </p:cNvSpPr>
          <p:nvPr>
            <p:ph type="title"/>
          </p:nvPr>
        </p:nvSpPr>
        <p:spPr/>
        <p:txBody>
          <a:bodyPr/>
          <a:lstStyle/>
          <a:p>
            <a:r>
              <a:rPr lang="en-US" dirty="0"/>
              <a:t>Why not Answer D?</a:t>
            </a:r>
          </a:p>
        </p:txBody>
      </p:sp>
      <p:sp>
        <p:nvSpPr>
          <p:cNvPr id="3" name="Content Placeholder 2">
            <a:extLst>
              <a:ext uri="{FF2B5EF4-FFF2-40B4-BE49-F238E27FC236}">
                <a16:creationId xmlns:a16="http://schemas.microsoft.com/office/drawing/2014/main" id="{5A127703-5DDD-48D3-B92D-622321A94163}"/>
              </a:ext>
            </a:extLst>
          </p:cNvPr>
          <p:cNvSpPr>
            <a:spLocks noGrp="1"/>
          </p:cNvSpPr>
          <p:nvPr>
            <p:ph idx="1"/>
          </p:nvPr>
        </p:nvSpPr>
        <p:spPr/>
        <p:txBody>
          <a:bodyPr/>
          <a:lstStyle/>
          <a:p>
            <a:r>
              <a:rPr lang="en-US" dirty="0"/>
              <a:t>The equipment is needed for the grant’s research to take place.</a:t>
            </a:r>
          </a:p>
          <a:p>
            <a:r>
              <a:rPr lang="en-US" dirty="0"/>
              <a:t>Never feel like you are stuck because of some bad luck -  whether it be equipment or a study behind schedule, etc. Reach out to NIH so we can discuss options.</a:t>
            </a:r>
          </a:p>
        </p:txBody>
      </p:sp>
    </p:spTree>
    <p:extLst>
      <p:ext uri="{BB962C8B-B14F-4D97-AF65-F5344CB8AC3E}">
        <p14:creationId xmlns:p14="http://schemas.microsoft.com/office/powerpoint/2010/main" val="42149756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DC403-E741-434A-B755-D73D184E8C34}"/>
              </a:ext>
            </a:extLst>
          </p:cNvPr>
          <p:cNvSpPr>
            <a:spLocks noGrp="1"/>
          </p:cNvSpPr>
          <p:nvPr>
            <p:ph type="title"/>
          </p:nvPr>
        </p:nvSpPr>
        <p:spPr/>
        <p:txBody>
          <a:bodyPr/>
          <a:lstStyle/>
          <a:p>
            <a:r>
              <a:rPr lang="en-US" dirty="0"/>
              <a:t>Why Answer B?</a:t>
            </a:r>
          </a:p>
        </p:txBody>
      </p:sp>
      <p:sp>
        <p:nvSpPr>
          <p:cNvPr id="3" name="Content Placeholder 2">
            <a:extLst>
              <a:ext uri="{FF2B5EF4-FFF2-40B4-BE49-F238E27FC236}">
                <a16:creationId xmlns:a16="http://schemas.microsoft.com/office/drawing/2014/main" id="{D9ABD305-CDC5-4676-8EA6-1DCE1E8633CF}"/>
              </a:ext>
            </a:extLst>
          </p:cNvPr>
          <p:cNvSpPr>
            <a:spLocks noGrp="1"/>
          </p:cNvSpPr>
          <p:nvPr>
            <p:ph idx="1"/>
          </p:nvPr>
        </p:nvSpPr>
        <p:spPr/>
        <p:txBody>
          <a:bodyPr/>
          <a:lstStyle/>
          <a:p>
            <a:r>
              <a:rPr lang="en-US" dirty="0"/>
              <a:t>Equipment is necessary for the project (in scope)</a:t>
            </a:r>
          </a:p>
          <a:p>
            <a:r>
              <a:rPr lang="en-US" dirty="0"/>
              <a:t>Funds are available in the project</a:t>
            </a:r>
          </a:p>
          <a:p>
            <a:r>
              <a:rPr lang="en-US" dirty="0"/>
              <a:t>Recipient can make the change without NIH’s prior approval (assuming no change in scope)</a:t>
            </a:r>
          </a:p>
        </p:txBody>
      </p:sp>
    </p:spTree>
    <p:extLst>
      <p:ext uri="{BB962C8B-B14F-4D97-AF65-F5344CB8AC3E}">
        <p14:creationId xmlns:p14="http://schemas.microsoft.com/office/powerpoint/2010/main" val="1453363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FF25C-944A-422D-A92B-37BE60590CDC}"/>
              </a:ext>
            </a:extLst>
          </p:cNvPr>
          <p:cNvSpPr>
            <a:spLocks noGrp="1"/>
          </p:cNvSpPr>
          <p:nvPr>
            <p:ph type="title"/>
          </p:nvPr>
        </p:nvSpPr>
        <p:spPr/>
        <p:txBody>
          <a:bodyPr/>
          <a:lstStyle/>
          <a:p>
            <a:r>
              <a:rPr lang="en-US" dirty="0"/>
              <a:t>Change in Scope</a:t>
            </a:r>
            <a:br>
              <a:rPr lang="en-US" dirty="0"/>
            </a:br>
            <a:r>
              <a:rPr lang="en-US" dirty="0"/>
              <a:t>Let’s Get Into Something Here…</a:t>
            </a:r>
          </a:p>
        </p:txBody>
      </p:sp>
      <p:sp>
        <p:nvSpPr>
          <p:cNvPr id="3" name="Content Placeholder 2">
            <a:extLst>
              <a:ext uri="{FF2B5EF4-FFF2-40B4-BE49-F238E27FC236}">
                <a16:creationId xmlns:a16="http://schemas.microsoft.com/office/drawing/2014/main" id="{8477654E-22DA-401A-91B7-7CC51D8BCBBF}"/>
              </a:ext>
            </a:extLst>
          </p:cNvPr>
          <p:cNvSpPr>
            <a:spLocks noGrp="1"/>
          </p:cNvSpPr>
          <p:nvPr>
            <p:ph idx="1"/>
          </p:nvPr>
        </p:nvSpPr>
        <p:spPr>
          <a:xfrm>
            <a:off x="982133" y="2667000"/>
            <a:ext cx="3208867" cy="3332816"/>
          </a:xfrm>
        </p:spPr>
        <p:txBody>
          <a:bodyPr>
            <a:normAutofit/>
          </a:bodyPr>
          <a:lstStyle/>
          <a:p>
            <a:r>
              <a:rPr lang="en-US" dirty="0"/>
              <a:t>Let’s set the stage…</a:t>
            </a:r>
          </a:p>
          <a:p>
            <a:endParaRPr lang="en-US" dirty="0"/>
          </a:p>
        </p:txBody>
      </p:sp>
      <p:pic>
        <p:nvPicPr>
          <p:cNvPr id="5" name="Picture 4" descr="A close up of a curtain&#10;&#10;Description automatically generated">
            <a:extLst>
              <a:ext uri="{FF2B5EF4-FFF2-40B4-BE49-F238E27FC236}">
                <a16:creationId xmlns:a16="http://schemas.microsoft.com/office/drawing/2014/main" id="{38D62B80-503F-4829-9B44-35B471466A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52900" y="2362200"/>
            <a:ext cx="4255698" cy="3438144"/>
          </a:xfrm>
          <a:prstGeom prst="rect">
            <a:avLst/>
          </a:prstGeom>
        </p:spPr>
      </p:pic>
    </p:spTree>
    <p:extLst>
      <p:ext uri="{BB962C8B-B14F-4D97-AF65-F5344CB8AC3E}">
        <p14:creationId xmlns:p14="http://schemas.microsoft.com/office/powerpoint/2010/main" val="3454035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995C-7F32-47F1-860E-1FB5C376E494}"/>
              </a:ext>
            </a:extLst>
          </p:cNvPr>
          <p:cNvSpPr>
            <a:spLocks noGrp="1"/>
          </p:cNvSpPr>
          <p:nvPr>
            <p:ph type="title"/>
          </p:nvPr>
        </p:nvSpPr>
        <p:spPr/>
        <p:txBody>
          <a:bodyPr/>
          <a:lstStyle/>
          <a:p>
            <a:r>
              <a:rPr lang="en-US" dirty="0"/>
              <a:t>Details abound…</a:t>
            </a:r>
          </a:p>
        </p:txBody>
      </p:sp>
      <p:sp>
        <p:nvSpPr>
          <p:cNvPr id="3" name="Content Placeholder 2">
            <a:extLst>
              <a:ext uri="{FF2B5EF4-FFF2-40B4-BE49-F238E27FC236}">
                <a16:creationId xmlns:a16="http://schemas.microsoft.com/office/drawing/2014/main" id="{6F3AB455-6E41-47BA-ADB7-01274D46E30D}"/>
              </a:ext>
            </a:extLst>
          </p:cNvPr>
          <p:cNvSpPr>
            <a:spLocks noGrp="1"/>
          </p:cNvSpPr>
          <p:nvPr>
            <p:ph idx="1"/>
          </p:nvPr>
        </p:nvSpPr>
        <p:spPr/>
        <p:txBody>
          <a:bodyPr/>
          <a:lstStyle/>
          <a:p>
            <a:r>
              <a:rPr lang="en-US" dirty="0"/>
              <a:t>An NRSA Fellowship Award is finishing the 2</a:t>
            </a:r>
            <a:r>
              <a:rPr lang="en-US" baseline="30000" dirty="0"/>
              <a:t>nd</a:t>
            </a:r>
            <a:r>
              <a:rPr lang="en-US" dirty="0"/>
              <a:t> year and just submitted the annual progress report (RPPR) for a 3rd year of funding.</a:t>
            </a:r>
          </a:p>
          <a:p>
            <a:r>
              <a:rPr lang="en-US" dirty="0"/>
              <a:t>The NIH Program Official has reviewed it…and something does not smell right…</a:t>
            </a:r>
          </a:p>
          <a:p>
            <a:r>
              <a:rPr lang="en-US" dirty="0"/>
              <a:t>Let’s listen in on a call from the NIH Program Official and the Principal Investigator…</a:t>
            </a:r>
          </a:p>
          <a:p>
            <a:endParaRPr lang="en-US" dirty="0"/>
          </a:p>
        </p:txBody>
      </p:sp>
    </p:spTree>
    <p:extLst>
      <p:ext uri="{BB962C8B-B14F-4D97-AF65-F5344CB8AC3E}">
        <p14:creationId xmlns:p14="http://schemas.microsoft.com/office/powerpoint/2010/main" val="1272238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6FB88-0604-4163-B7F1-B4D07A839757}"/>
              </a:ext>
            </a:extLst>
          </p:cNvPr>
          <p:cNvSpPr>
            <a:spLocks noGrp="1"/>
          </p:cNvSpPr>
          <p:nvPr>
            <p:ph type="title"/>
          </p:nvPr>
        </p:nvSpPr>
        <p:spPr>
          <a:xfrm>
            <a:off x="838200" y="-907576"/>
            <a:ext cx="3589867" cy="838200"/>
          </a:xfrm>
        </p:spPr>
        <p:txBody>
          <a:bodyPr/>
          <a:lstStyle/>
          <a:p>
            <a:r>
              <a:rPr lang="en-US" dirty="0"/>
              <a:t>Inside Scoop</a:t>
            </a:r>
          </a:p>
        </p:txBody>
      </p:sp>
      <p:sp>
        <p:nvSpPr>
          <p:cNvPr id="3" name="Content Placeholder 2">
            <a:extLst>
              <a:ext uri="{FF2B5EF4-FFF2-40B4-BE49-F238E27FC236}">
                <a16:creationId xmlns:a16="http://schemas.microsoft.com/office/drawing/2014/main" id="{290E52C7-0C06-4CC1-B7C6-BB4C76FE62B3}"/>
              </a:ext>
            </a:extLst>
          </p:cNvPr>
          <p:cNvSpPr>
            <a:spLocks noGrp="1"/>
          </p:cNvSpPr>
          <p:nvPr>
            <p:ph idx="1"/>
          </p:nvPr>
        </p:nvSpPr>
        <p:spPr>
          <a:xfrm>
            <a:off x="990600" y="3124201"/>
            <a:ext cx="7704667" cy="1447800"/>
          </a:xfrm>
        </p:spPr>
        <p:txBody>
          <a:bodyPr/>
          <a:lstStyle/>
          <a:p>
            <a:r>
              <a:rPr lang="en-US" dirty="0" err="1"/>
              <a:t>Ummm</a:t>
            </a:r>
            <a:r>
              <a:rPr lang="en-US" dirty="0"/>
              <a:t>…this doesn’t sound good</a:t>
            </a:r>
          </a:p>
          <a:p>
            <a:r>
              <a:rPr lang="en-US" dirty="0"/>
              <a:t>You want to hear what the Program Official and Grants Specialist discussed??  You know you want to…</a:t>
            </a:r>
          </a:p>
        </p:txBody>
      </p:sp>
      <p:pic>
        <p:nvPicPr>
          <p:cNvPr id="3074" name="Picture 2" descr="😲 Shocked Emoji Meaning with Pictures: from A to Z">
            <a:extLst>
              <a:ext uri="{FF2B5EF4-FFF2-40B4-BE49-F238E27FC236}">
                <a16:creationId xmlns:a16="http://schemas.microsoft.com/office/drawing/2014/main" id="{924B3DA9-BE84-4AAE-B4C9-201ABE5EB5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81000"/>
            <a:ext cx="262890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erson wearing glasses&#10;&#10;Description automatically generated">
            <a:extLst>
              <a:ext uri="{FF2B5EF4-FFF2-40B4-BE49-F238E27FC236}">
                <a16:creationId xmlns:a16="http://schemas.microsoft.com/office/drawing/2014/main" id="{DA21AA11-0474-499F-9D62-F6262BEC698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1945"/>
          <a:stretch/>
        </p:blipFill>
        <p:spPr>
          <a:xfrm>
            <a:off x="3733800" y="4495800"/>
            <a:ext cx="1752600" cy="2285999"/>
          </a:xfrm>
          <a:prstGeom prst="rect">
            <a:avLst/>
          </a:prstGeom>
        </p:spPr>
      </p:pic>
    </p:spTree>
    <p:extLst>
      <p:ext uri="{BB962C8B-B14F-4D97-AF65-F5344CB8AC3E}">
        <p14:creationId xmlns:p14="http://schemas.microsoft.com/office/powerpoint/2010/main" val="420025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1500"/>
                                  </p:stCondLst>
                                  <p:childTnLst>
                                    <p:set>
                                      <p:cBhvr>
                                        <p:cTn id="8" dur="1" fill="hold">
                                          <p:stCondLst>
                                            <p:cond delay="0"/>
                                          </p:stCondLst>
                                        </p:cTn>
                                        <p:tgtEl>
                                          <p:spTgt spid="30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250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69C1-F658-4A33-9854-D8C7C1ACE87B}"/>
              </a:ext>
            </a:extLst>
          </p:cNvPr>
          <p:cNvSpPr>
            <a:spLocks noGrp="1"/>
          </p:cNvSpPr>
          <p:nvPr>
            <p:ph type="title"/>
          </p:nvPr>
        </p:nvSpPr>
        <p:spPr/>
        <p:txBody>
          <a:bodyPr/>
          <a:lstStyle/>
          <a:p>
            <a:r>
              <a:rPr lang="en-US" dirty="0"/>
              <a:t>Quick logistics…</a:t>
            </a:r>
          </a:p>
        </p:txBody>
      </p:sp>
      <p:sp>
        <p:nvSpPr>
          <p:cNvPr id="3" name="Content Placeholder 2">
            <a:extLst>
              <a:ext uri="{FF2B5EF4-FFF2-40B4-BE49-F238E27FC236}">
                <a16:creationId xmlns:a16="http://schemas.microsoft.com/office/drawing/2014/main" id="{47929B5F-D225-4C0A-89C3-D043C2D2E68A}"/>
              </a:ext>
            </a:extLst>
          </p:cNvPr>
          <p:cNvSpPr>
            <a:spLocks noGrp="1"/>
          </p:cNvSpPr>
          <p:nvPr>
            <p:ph idx="1"/>
          </p:nvPr>
        </p:nvSpPr>
        <p:spPr/>
        <p:txBody>
          <a:bodyPr/>
          <a:lstStyle/>
          <a:p>
            <a:r>
              <a:rPr lang="en-US" dirty="0"/>
              <a:t>You are all muted with no video</a:t>
            </a:r>
          </a:p>
          <a:p>
            <a:r>
              <a:rPr lang="en-US" dirty="0"/>
              <a:t>You are welcome to put questions in the Q&amp;A however…</a:t>
            </a:r>
          </a:p>
          <a:p>
            <a:pPr lvl="1"/>
            <a:r>
              <a:rPr lang="en-US" dirty="0"/>
              <a:t>This session relies heavily on case studies – real-life examples of issues that have occurred</a:t>
            </a:r>
          </a:p>
          <a:p>
            <a:pPr lvl="1"/>
            <a:r>
              <a:rPr lang="en-US" dirty="0"/>
              <a:t>We will be trying to cover a number of topics – directly and indirectly -  throughout</a:t>
            </a:r>
          </a:p>
          <a:p>
            <a:pPr lvl="1"/>
            <a:r>
              <a:rPr lang="en-US" dirty="0"/>
              <a:t>We will most likely not have ample time to cover Q&amp;A but we have some plans…</a:t>
            </a:r>
          </a:p>
        </p:txBody>
      </p:sp>
    </p:spTree>
    <p:extLst>
      <p:ext uri="{BB962C8B-B14F-4D97-AF65-F5344CB8AC3E}">
        <p14:creationId xmlns:p14="http://schemas.microsoft.com/office/powerpoint/2010/main" val="1510726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868B-3E79-494E-9056-0BC4187BDE0F}"/>
              </a:ext>
            </a:extLst>
          </p:cNvPr>
          <p:cNvSpPr>
            <a:spLocks noGrp="1"/>
          </p:cNvSpPr>
          <p:nvPr>
            <p:ph type="title"/>
          </p:nvPr>
        </p:nvSpPr>
        <p:spPr/>
        <p:txBody>
          <a:bodyPr/>
          <a:lstStyle/>
          <a:p>
            <a:r>
              <a:rPr lang="en-US" dirty="0"/>
              <a:t>Then what happened???</a:t>
            </a:r>
          </a:p>
        </p:txBody>
      </p:sp>
      <p:sp>
        <p:nvSpPr>
          <p:cNvPr id="3" name="Content Placeholder 2">
            <a:extLst>
              <a:ext uri="{FF2B5EF4-FFF2-40B4-BE49-F238E27FC236}">
                <a16:creationId xmlns:a16="http://schemas.microsoft.com/office/drawing/2014/main" id="{D5927151-114B-456C-9B01-0525E88CEA34}"/>
              </a:ext>
            </a:extLst>
          </p:cNvPr>
          <p:cNvSpPr>
            <a:spLocks noGrp="1"/>
          </p:cNvSpPr>
          <p:nvPr>
            <p:ph idx="1"/>
          </p:nvPr>
        </p:nvSpPr>
        <p:spPr/>
        <p:txBody>
          <a:bodyPr>
            <a:normAutofit fontScale="92500" lnSpcReduction="20000"/>
          </a:bodyPr>
          <a:lstStyle/>
          <a:p>
            <a:r>
              <a:rPr lang="en-US" dirty="0"/>
              <a:t>There were exchanges between NIH and the recipient</a:t>
            </a:r>
          </a:p>
          <a:p>
            <a:pPr lvl="1"/>
            <a:r>
              <a:rPr lang="en-US" dirty="0"/>
              <a:t>The recipient even requested to change the scope and sponsor after the fact</a:t>
            </a:r>
          </a:p>
          <a:p>
            <a:r>
              <a:rPr lang="en-US" dirty="0"/>
              <a:t>Ultimately, the NIH decided that:</a:t>
            </a:r>
          </a:p>
          <a:p>
            <a:pPr lvl="1"/>
            <a:r>
              <a:rPr lang="en-US" dirty="0"/>
              <a:t>The new scope could not be approved</a:t>
            </a:r>
          </a:p>
          <a:p>
            <a:pPr lvl="1"/>
            <a:r>
              <a:rPr lang="en-US" dirty="0"/>
              <a:t>The research had to return to the originally planned aims</a:t>
            </a:r>
          </a:p>
          <a:p>
            <a:pPr lvl="1"/>
            <a:r>
              <a:rPr lang="en-US" dirty="0"/>
              <a:t>Funds for the past year had to be returned</a:t>
            </a:r>
          </a:p>
          <a:p>
            <a:r>
              <a:rPr lang="en-US" dirty="0"/>
              <a:t>The NIH also obtained a copy of the recipient’s RPPR review procedures </a:t>
            </a:r>
          </a:p>
        </p:txBody>
      </p:sp>
    </p:spTree>
    <p:extLst>
      <p:ext uri="{BB962C8B-B14F-4D97-AF65-F5344CB8AC3E}">
        <p14:creationId xmlns:p14="http://schemas.microsoft.com/office/powerpoint/2010/main" val="394169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79861-AA0C-4DA6-AD40-00E8FE743769}"/>
              </a:ext>
            </a:extLst>
          </p:cNvPr>
          <p:cNvSpPr>
            <a:spLocks noGrp="1"/>
          </p:cNvSpPr>
          <p:nvPr>
            <p:ph type="title"/>
          </p:nvPr>
        </p:nvSpPr>
        <p:spPr/>
        <p:txBody>
          <a:bodyPr/>
          <a:lstStyle/>
          <a:p>
            <a:r>
              <a:rPr lang="en-US" dirty="0"/>
              <a:t>Lightning Round Q&amp;A</a:t>
            </a:r>
          </a:p>
        </p:txBody>
      </p:sp>
      <p:sp>
        <p:nvSpPr>
          <p:cNvPr id="3" name="Content Placeholder 2">
            <a:extLst>
              <a:ext uri="{FF2B5EF4-FFF2-40B4-BE49-F238E27FC236}">
                <a16:creationId xmlns:a16="http://schemas.microsoft.com/office/drawing/2014/main" id="{F06637CE-D7D4-4A3B-8229-98020762CA35}"/>
              </a:ext>
            </a:extLst>
          </p:cNvPr>
          <p:cNvSpPr>
            <a:spLocks noGrp="1"/>
          </p:cNvSpPr>
          <p:nvPr>
            <p:ph idx="1"/>
          </p:nvPr>
        </p:nvSpPr>
        <p:spPr/>
        <p:txBody>
          <a:bodyPr/>
          <a:lstStyle/>
          <a:p>
            <a:r>
              <a:rPr lang="en-US" dirty="0"/>
              <a:t>Let’s see if we have any questions in the chat…</a:t>
            </a:r>
          </a:p>
          <a:p>
            <a:r>
              <a:rPr lang="en-US" dirty="0"/>
              <a:t>For the next 5 minutes, we will address as many questions as we can…</a:t>
            </a:r>
          </a:p>
          <a:p>
            <a:r>
              <a:rPr lang="en-US" dirty="0"/>
              <a:t>If they are too involved, we may need to skip it.  However, please feel free to contact us via e-mail (or attend one of the many Meet the Expert sessions!)</a:t>
            </a:r>
          </a:p>
        </p:txBody>
      </p:sp>
      <p:pic>
        <p:nvPicPr>
          <p:cNvPr id="2052" name="Picture 4" descr="Lightning Q&amp;A Round I, You Got a Question? - YouTube">
            <a:extLst>
              <a:ext uri="{FF2B5EF4-FFF2-40B4-BE49-F238E27FC236}">
                <a16:creationId xmlns:a16="http://schemas.microsoft.com/office/drawing/2014/main" id="{1F37ABD2-7672-49DB-A5A8-93186833F8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53320"/>
            <a:ext cx="5105400" cy="2461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108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xfrm>
            <a:off x="16412" y="6350488"/>
            <a:ext cx="5314517" cy="365125"/>
          </a:xfrm>
          <a:noFill/>
        </p:spPr>
        <p:txBody>
          <a:bodyPr/>
          <a:lstStyle/>
          <a:p>
            <a:fld id="{BC97CE80-FE09-425E-962E-42773264A316}" type="slidenum">
              <a:rPr lang="en-US" sz="1200" smtClean="0"/>
              <a:pPr/>
              <a:t>32</a:t>
            </a:fld>
            <a:endParaRPr lang="en-US" sz="1200" dirty="0"/>
          </a:p>
        </p:txBody>
      </p:sp>
      <p:sp>
        <p:nvSpPr>
          <p:cNvPr id="8195" name="Rectangle 2"/>
          <p:cNvSpPr>
            <a:spLocks noGrp="1" noChangeArrowheads="1"/>
          </p:cNvSpPr>
          <p:nvPr>
            <p:ph type="title"/>
          </p:nvPr>
        </p:nvSpPr>
        <p:spPr>
          <a:xfrm>
            <a:off x="1143000" y="129729"/>
            <a:ext cx="7470742" cy="1371600"/>
          </a:xfrm>
        </p:spPr>
        <p:txBody>
          <a:bodyPr>
            <a:normAutofit/>
          </a:bodyPr>
          <a:lstStyle/>
          <a:p>
            <a:pPr algn="ctr" eaLnBrk="1" hangingPunct="1"/>
            <a:r>
              <a:rPr lang="en-US" dirty="0"/>
              <a:t>Unanticipated Events </a:t>
            </a:r>
            <a:br>
              <a:rPr lang="en-US" dirty="0"/>
            </a:br>
            <a:r>
              <a:rPr lang="en-US" dirty="0"/>
              <a:t>(aka Stuff Happens)</a:t>
            </a:r>
          </a:p>
        </p:txBody>
      </p:sp>
      <p:sp>
        <p:nvSpPr>
          <p:cNvPr id="8196" name="Rectangle 3"/>
          <p:cNvSpPr>
            <a:spLocks noGrp="1" noChangeArrowheads="1"/>
          </p:cNvSpPr>
          <p:nvPr>
            <p:ph type="body" idx="1"/>
          </p:nvPr>
        </p:nvSpPr>
        <p:spPr>
          <a:xfrm>
            <a:off x="1295400" y="1246909"/>
            <a:ext cx="7554223" cy="5093566"/>
          </a:xfrm>
        </p:spPr>
        <p:txBody>
          <a:bodyPr>
            <a:normAutofit/>
          </a:bodyPr>
          <a:lstStyle/>
          <a:p>
            <a:pPr algn="ctr">
              <a:lnSpc>
                <a:spcPct val="80000"/>
              </a:lnSpc>
              <a:buNone/>
            </a:pPr>
            <a:r>
              <a:rPr lang="en-US" sz="4000" dirty="0"/>
              <a:t>Most problems start out small….</a:t>
            </a:r>
          </a:p>
          <a:p>
            <a:pPr algn="ctr">
              <a:lnSpc>
                <a:spcPct val="80000"/>
              </a:lnSpc>
              <a:buNone/>
            </a:pPr>
            <a:endParaRPr lang="en-US" sz="3200" dirty="0"/>
          </a:p>
          <a:p>
            <a:pPr marL="0" indent="0" algn="ctr">
              <a:lnSpc>
                <a:spcPct val="80000"/>
              </a:lnSpc>
              <a:buNone/>
            </a:pPr>
            <a:r>
              <a:rPr lang="en-US" sz="2800" i="1" dirty="0"/>
              <a:t>Only when unaddressed and/or left unchecked can they grow into ugly monsters.</a:t>
            </a:r>
          </a:p>
        </p:txBody>
      </p:sp>
    </p:spTree>
    <p:extLst>
      <p:ext uri="{BB962C8B-B14F-4D97-AF65-F5344CB8AC3E}">
        <p14:creationId xmlns:p14="http://schemas.microsoft.com/office/powerpoint/2010/main" val="2703289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CC69C-63F7-4FB8-AC9D-DF539947E0F9}"/>
              </a:ext>
            </a:extLst>
          </p:cNvPr>
          <p:cNvSpPr>
            <a:spLocks noGrp="1"/>
          </p:cNvSpPr>
          <p:nvPr>
            <p:ph type="title"/>
          </p:nvPr>
        </p:nvSpPr>
        <p:spPr/>
        <p:txBody>
          <a:bodyPr/>
          <a:lstStyle/>
          <a:p>
            <a:r>
              <a:rPr lang="en-US" dirty="0"/>
              <a:t>Progress Issues</a:t>
            </a:r>
          </a:p>
        </p:txBody>
      </p:sp>
      <p:sp>
        <p:nvSpPr>
          <p:cNvPr id="3" name="Content Placeholder 2">
            <a:extLst>
              <a:ext uri="{FF2B5EF4-FFF2-40B4-BE49-F238E27FC236}">
                <a16:creationId xmlns:a16="http://schemas.microsoft.com/office/drawing/2014/main" id="{08062A9D-C88B-48C5-A6D8-163C3F64E550}"/>
              </a:ext>
            </a:extLst>
          </p:cNvPr>
          <p:cNvSpPr>
            <a:spLocks noGrp="1"/>
          </p:cNvSpPr>
          <p:nvPr>
            <p:ph idx="1"/>
          </p:nvPr>
        </p:nvSpPr>
        <p:spPr/>
        <p:txBody>
          <a:bodyPr>
            <a:normAutofit fontScale="85000" lnSpcReduction="20000"/>
          </a:bodyPr>
          <a:lstStyle/>
          <a:p>
            <a:r>
              <a:rPr lang="en-US" dirty="0"/>
              <a:t>Here is the situation…</a:t>
            </a:r>
          </a:p>
          <a:p>
            <a:r>
              <a:rPr lang="en-US" dirty="0"/>
              <a:t>5 Year grant</a:t>
            </a:r>
          </a:p>
          <a:p>
            <a:r>
              <a:rPr lang="en-US" dirty="0"/>
              <a:t>No concerns with years 1 &amp; 2…the accrual portion of the grant is set to begin in year 3</a:t>
            </a:r>
          </a:p>
          <a:p>
            <a:r>
              <a:rPr lang="en-US" dirty="0"/>
              <a:t>Year 3’s progress report arrives…the Program Official notes that thus far, only 10 of the planned 100 patients have been accrued and a significant balance is reported</a:t>
            </a:r>
          </a:p>
          <a:p>
            <a:r>
              <a:rPr lang="en-US" dirty="0"/>
              <a:t>Accrual was supposed to be completed by the end of year 4,  but the RPPR indicates that the timeline is now showing completion of the accrual in year 5.</a:t>
            </a:r>
          </a:p>
          <a:p>
            <a:pPr marL="0" indent="0">
              <a:buNone/>
            </a:pPr>
            <a:endParaRPr lang="en-US" dirty="0"/>
          </a:p>
          <a:p>
            <a:endParaRPr lang="en-US" dirty="0"/>
          </a:p>
        </p:txBody>
      </p:sp>
    </p:spTree>
    <p:extLst>
      <p:ext uri="{BB962C8B-B14F-4D97-AF65-F5344CB8AC3E}">
        <p14:creationId xmlns:p14="http://schemas.microsoft.com/office/powerpoint/2010/main" val="2313398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F7275-CDDD-4DD4-8D86-9A5EDB0029B2}"/>
              </a:ext>
            </a:extLst>
          </p:cNvPr>
          <p:cNvSpPr>
            <a:spLocks noGrp="1"/>
          </p:cNvSpPr>
          <p:nvPr>
            <p:ph type="title"/>
          </p:nvPr>
        </p:nvSpPr>
        <p:spPr/>
        <p:txBody>
          <a:bodyPr/>
          <a:lstStyle/>
          <a:p>
            <a:r>
              <a:rPr lang="en-US" dirty="0"/>
              <a:t>Houston,</a:t>
            </a:r>
            <a:r>
              <a:rPr lang="en-US" baseline="0" dirty="0"/>
              <a:t> we have a problem.</a:t>
            </a:r>
            <a:endParaRPr lang="en-US" dirty="0"/>
          </a:p>
        </p:txBody>
      </p:sp>
      <p:pic>
        <p:nvPicPr>
          <p:cNvPr id="4098" name="Picture 2" descr="Houston we have a problem : OTMemes">
            <a:extLst>
              <a:ext uri="{FF2B5EF4-FFF2-40B4-BE49-F238E27FC236}">
                <a16:creationId xmlns:a16="http://schemas.microsoft.com/office/drawing/2014/main" id="{9C24555D-D0CD-4F00-807F-6FE9545AAB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322" y="1143000"/>
            <a:ext cx="7660467"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951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A9074-51A7-47FC-B784-957188AF8A41}"/>
              </a:ext>
            </a:extLst>
          </p:cNvPr>
          <p:cNvSpPr>
            <a:spLocks noGrp="1"/>
          </p:cNvSpPr>
          <p:nvPr>
            <p:ph type="title"/>
          </p:nvPr>
        </p:nvSpPr>
        <p:spPr/>
        <p:txBody>
          <a:bodyPr/>
          <a:lstStyle/>
          <a:p>
            <a:r>
              <a:rPr lang="en-US" dirty="0"/>
              <a:t>Progress Issues?  </a:t>
            </a:r>
            <a:br>
              <a:rPr lang="en-US" dirty="0"/>
            </a:br>
            <a:r>
              <a:rPr lang="en-US" dirty="0"/>
              <a:t>What can be done?</a:t>
            </a:r>
          </a:p>
        </p:txBody>
      </p:sp>
      <p:sp>
        <p:nvSpPr>
          <p:cNvPr id="3" name="Content Placeholder 2">
            <a:extLst>
              <a:ext uri="{FF2B5EF4-FFF2-40B4-BE49-F238E27FC236}">
                <a16:creationId xmlns:a16="http://schemas.microsoft.com/office/drawing/2014/main" id="{9A042123-8894-459F-8273-8BEAB8F4D6C8}"/>
              </a:ext>
            </a:extLst>
          </p:cNvPr>
          <p:cNvSpPr>
            <a:spLocks noGrp="1"/>
          </p:cNvSpPr>
          <p:nvPr>
            <p:ph idx="1"/>
          </p:nvPr>
        </p:nvSpPr>
        <p:spPr/>
        <p:txBody>
          <a:bodyPr>
            <a:normAutofit fontScale="92500" lnSpcReduction="10000"/>
          </a:bodyPr>
          <a:lstStyle/>
          <a:p>
            <a:r>
              <a:rPr lang="en-US" dirty="0"/>
              <a:t>First, get in touch with NIH – the sooner the better!</a:t>
            </a:r>
          </a:p>
          <a:p>
            <a:r>
              <a:rPr lang="en-US" dirty="0"/>
              <a:t>There are options that can be considered:</a:t>
            </a:r>
          </a:p>
          <a:p>
            <a:pPr lvl="1"/>
            <a:r>
              <a:rPr lang="en-US" dirty="0"/>
              <a:t>Extensions during the project period</a:t>
            </a:r>
          </a:p>
          <a:p>
            <a:pPr lvl="1"/>
            <a:r>
              <a:rPr lang="en-US" dirty="0"/>
              <a:t>Interim reporting/milestones</a:t>
            </a:r>
          </a:p>
          <a:p>
            <a:pPr lvl="1"/>
            <a:r>
              <a:rPr lang="en-US" dirty="0"/>
              <a:t>Restructuring the budgets (accounting for the new timeline)</a:t>
            </a:r>
          </a:p>
          <a:p>
            <a:pPr lvl="1"/>
            <a:r>
              <a:rPr lang="en-US" dirty="0"/>
              <a:t>Worst case – phasing out the grant</a:t>
            </a:r>
          </a:p>
          <a:p>
            <a:r>
              <a:rPr lang="en-US" dirty="0"/>
              <a:t>Future year funds in a grant are not guaranteed!</a:t>
            </a:r>
          </a:p>
          <a:p>
            <a:r>
              <a:rPr lang="en-US" dirty="0"/>
              <a:t>However, NIH is here to help in any way we can.</a:t>
            </a:r>
          </a:p>
        </p:txBody>
      </p:sp>
    </p:spTree>
    <p:extLst>
      <p:ext uri="{BB962C8B-B14F-4D97-AF65-F5344CB8AC3E}">
        <p14:creationId xmlns:p14="http://schemas.microsoft.com/office/powerpoint/2010/main" val="36282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xfrm>
            <a:off x="152400" y="6290735"/>
            <a:ext cx="5314517" cy="365125"/>
          </a:xfrm>
          <a:noFill/>
        </p:spPr>
        <p:txBody>
          <a:bodyPr/>
          <a:lstStyle/>
          <a:p>
            <a:fld id="{558A976D-4DD0-4C59-8E6C-43F1AEB3BBDC}" type="slidenum">
              <a:rPr lang="en-US" sz="1200" smtClean="0"/>
              <a:pPr/>
              <a:t>36</a:t>
            </a:fld>
            <a:endParaRPr lang="en-US" sz="1200" dirty="0"/>
          </a:p>
        </p:txBody>
      </p:sp>
      <p:sp>
        <p:nvSpPr>
          <p:cNvPr id="32771" name="Rectangle 2"/>
          <p:cNvSpPr>
            <a:spLocks noGrp="1" noChangeArrowheads="1"/>
          </p:cNvSpPr>
          <p:nvPr>
            <p:ph type="title"/>
          </p:nvPr>
        </p:nvSpPr>
        <p:spPr>
          <a:xfrm>
            <a:off x="914400" y="384702"/>
            <a:ext cx="7924800" cy="1524000"/>
          </a:xfrm>
        </p:spPr>
        <p:txBody>
          <a:bodyPr>
            <a:normAutofit fontScale="90000"/>
          </a:bodyPr>
          <a:lstStyle/>
          <a:p>
            <a:pPr algn="ctr" eaLnBrk="1" hangingPunct="1">
              <a:lnSpc>
                <a:spcPct val="90000"/>
              </a:lnSpc>
            </a:pPr>
            <a:r>
              <a:rPr lang="en-US" dirty="0"/>
              <a:t>Communication Between Department and Sponsored Projects is Critical</a:t>
            </a:r>
          </a:p>
        </p:txBody>
      </p:sp>
      <p:sp>
        <p:nvSpPr>
          <p:cNvPr id="32772" name="Rectangle 3"/>
          <p:cNvSpPr>
            <a:spLocks noGrp="1" noChangeArrowheads="1"/>
          </p:cNvSpPr>
          <p:nvPr>
            <p:ph type="body" idx="1"/>
          </p:nvPr>
        </p:nvSpPr>
        <p:spPr>
          <a:xfrm>
            <a:off x="1066800" y="2057400"/>
            <a:ext cx="7848600" cy="4114800"/>
          </a:xfrm>
        </p:spPr>
        <p:txBody>
          <a:bodyPr>
            <a:normAutofit lnSpcReduction="10000"/>
          </a:bodyPr>
          <a:lstStyle/>
          <a:p>
            <a:pPr eaLnBrk="1" hangingPunct="1">
              <a:lnSpc>
                <a:spcPct val="80000"/>
              </a:lnSpc>
            </a:pPr>
            <a:r>
              <a:rPr lang="en-US" sz="2800" dirty="0"/>
              <a:t>Many solutions are organizationally culture-driven.  For example, if good communication is part of the culture, then it is more likely to support good management practices, such as work groups across departmental boundaries.</a:t>
            </a:r>
          </a:p>
          <a:p>
            <a:pPr eaLnBrk="1" hangingPunct="1">
              <a:lnSpc>
                <a:spcPct val="80000"/>
              </a:lnSpc>
            </a:pPr>
            <a:r>
              <a:rPr lang="en-US" sz="2800" dirty="0"/>
              <a:t>Current, written, and accessible policies and procedures are a must.</a:t>
            </a:r>
          </a:p>
          <a:p>
            <a:pPr eaLnBrk="1" hangingPunct="1">
              <a:lnSpc>
                <a:spcPct val="80000"/>
              </a:lnSpc>
            </a:pPr>
            <a:r>
              <a:rPr lang="en-US" sz="2800" dirty="0"/>
              <a:t>All parties involved must know and understand and comply with  the rules, policies guidelines. </a:t>
            </a:r>
          </a:p>
          <a:p>
            <a:pPr eaLnBrk="1" hangingPunct="1">
              <a:lnSpc>
                <a:spcPct val="80000"/>
              </a:lnSpc>
            </a:pPr>
            <a:r>
              <a:rPr lang="en-US" sz="2800" dirty="0"/>
              <a:t>If not, well… outcomes are not likely to be positive.</a:t>
            </a:r>
          </a:p>
        </p:txBody>
      </p:sp>
    </p:spTree>
    <p:extLst>
      <p:ext uri="{BB962C8B-B14F-4D97-AF65-F5344CB8AC3E}">
        <p14:creationId xmlns:p14="http://schemas.microsoft.com/office/powerpoint/2010/main" val="186152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xfrm>
            <a:off x="152400" y="6313251"/>
            <a:ext cx="5314517" cy="365125"/>
          </a:xfrm>
          <a:noFill/>
        </p:spPr>
        <p:txBody>
          <a:bodyPr/>
          <a:lstStyle/>
          <a:p>
            <a:fld id="{845377C7-8C6F-44E1-9D2D-F56C4876DDDF}" type="slidenum">
              <a:rPr lang="en-US" sz="1200" smtClean="0"/>
              <a:pPr/>
              <a:t>37</a:t>
            </a:fld>
            <a:endParaRPr lang="en-US" sz="1200" dirty="0"/>
          </a:p>
        </p:txBody>
      </p:sp>
      <p:sp>
        <p:nvSpPr>
          <p:cNvPr id="33795" name="Rectangle 2"/>
          <p:cNvSpPr>
            <a:spLocks noGrp="1" noChangeArrowheads="1"/>
          </p:cNvSpPr>
          <p:nvPr>
            <p:ph type="title"/>
          </p:nvPr>
        </p:nvSpPr>
        <p:spPr>
          <a:xfrm>
            <a:off x="381000" y="243192"/>
            <a:ext cx="8229600" cy="758757"/>
          </a:xfrm>
        </p:spPr>
        <p:txBody>
          <a:bodyPr/>
          <a:lstStyle/>
          <a:p>
            <a:pPr eaLnBrk="1" hangingPunct="1"/>
            <a:r>
              <a:rPr lang="en-US" dirty="0"/>
              <a:t>Resources…</a:t>
            </a:r>
          </a:p>
        </p:txBody>
      </p:sp>
      <p:sp>
        <p:nvSpPr>
          <p:cNvPr id="33796" name="Rectangle 3"/>
          <p:cNvSpPr>
            <a:spLocks noGrp="1" noChangeArrowheads="1"/>
          </p:cNvSpPr>
          <p:nvPr>
            <p:ph type="body" idx="1"/>
          </p:nvPr>
        </p:nvSpPr>
        <p:spPr>
          <a:xfrm>
            <a:off x="1181100" y="1157591"/>
            <a:ext cx="6781800" cy="5155660"/>
          </a:xfrm>
        </p:spPr>
        <p:txBody>
          <a:bodyPr>
            <a:normAutofit fontScale="92500" lnSpcReduction="20000"/>
          </a:bodyPr>
          <a:lstStyle/>
          <a:p>
            <a:pPr eaLnBrk="1" hangingPunct="1">
              <a:lnSpc>
                <a:spcPct val="80000"/>
              </a:lnSpc>
              <a:buFont typeface="Wingdings" pitchFamily="2" charset="2"/>
              <a:buNone/>
            </a:pPr>
            <a:r>
              <a:rPr lang="en-US" sz="1400" dirty="0"/>
              <a:t>I.  </a:t>
            </a:r>
            <a:r>
              <a:rPr lang="en-US" sz="2400" b="1" dirty="0"/>
              <a:t>Your Organization</a:t>
            </a:r>
          </a:p>
          <a:p>
            <a:pPr lvl="1" eaLnBrk="1" hangingPunct="1">
              <a:lnSpc>
                <a:spcPct val="80000"/>
              </a:lnSpc>
              <a:buFont typeface="Wingdings" panose="05000000000000000000" pitchFamily="2" charset="2"/>
              <a:buChar char="§"/>
            </a:pPr>
            <a:r>
              <a:rPr lang="en-US" sz="2000" dirty="0"/>
              <a:t>Sponsored Programs Office</a:t>
            </a:r>
          </a:p>
          <a:p>
            <a:pPr lvl="1" eaLnBrk="1" hangingPunct="1">
              <a:lnSpc>
                <a:spcPct val="80000"/>
              </a:lnSpc>
              <a:buFont typeface="Wingdings" panose="05000000000000000000" pitchFamily="2" charset="2"/>
              <a:buChar char="§"/>
            </a:pPr>
            <a:r>
              <a:rPr lang="en-US" sz="2000" dirty="0"/>
              <a:t>Accounting Office</a:t>
            </a:r>
          </a:p>
          <a:p>
            <a:pPr lvl="1" eaLnBrk="1" hangingPunct="1">
              <a:lnSpc>
                <a:spcPct val="80000"/>
              </a:lnSpc>
              <a:buFont typeface="Wingdings" panose="05000000000000000000" pitchFamily="2" charset="2"/>
              <a:buChar char="§"/>
            </a:pPr>
            <a:r>
              <a:rPr lang="en-US" sz="2000" dirty="0"/>
              <a:t>Internal Auditor</a:t>
            </a:r>
          </a:p>
          <a:p>
            <a:pPr lvl="1" eaLnBrk="1" hangingPunct="1">
              <a:lnSpc>
                <a:spcPct val="80000"/>
              </a:lnSpc>
              <a:buFont typeface="Wingdings" panose="05000000000000000000" pitchFamily="2" charset="2"/>
              <a:buChar char="§"/>
            </a:pPr>
            <a:r>
              <a:rPr lang="en-US" sz="2000" dirty="0"/>
              <a:t>IRBs</a:t>
            </a:r>
          </a:p>
          <a:p>
            <a:pPr lvl="1" eaLnBrk="1" hangingPunct="1">
              <a:lnSpc>
                <a:spcPct val="80000"/>
              </a:lnSpc>
              <a:buFont typeface="Wingdings" panose="05000000000000000000" pitchFamily="2" charset="2"/>
              <a:buChar char="§"/>
            </a:pPr>
            <a:r>
              <a:rPr lang="en-US" sz="2000" dirty="0"/>
              <a:t>IACUCs</a:t>
            </a:r>
          </a:p>
          <a:p>
            <a:pPr lvl="1" eaLnBrk="1" hangingPunct="1">
              <a:lnSpc>
                <a:spcPct val="80000"/>
              </a:lnSpc>
              <a:buFont typeface="Wingdings" pitchFamily="2" charset="2"/>
              <a:buNone/>
            </a:pPr>
            <a:endParaRPr lang="en-US" sz="700" dirty="0"/>
          </a:p>
          <a:p>
            <a:pPr eaLnBrk="1" hangingPunct="1">
              <a:lnSpc>
                <a:spcPct val="80000"/>
              </a:lnSpc>
              <a:buFont typeface="Wingdings" pitchFamily="2" charset="2"/>
              <a:buNone/>
            </a:pPr>
            <a:r>
              <a:rPr lang="en-US" sz="1400" dirty="0"/>
              <a:t>II.  </a:t>
            </a:r>
            <a:r>
              <a:rPr lang="en-US" sz="2400" b="1" dirty="0"/>
              <a:t>NIH</a:t>
            </a:r>
          </a:p>
          <a:p>
            <a:pPr lvl="1" eaLnBrk="1" hangingPunct="1">
              <a:lnSpc>
                <a:spcPct val="80000"/>
              </a:lnSpc>
              <a:buFont typeface="Wingdings" panose="05000000000000000000" pitchFamily="2" charset="2"/>
              <a:buChar char="§"/>
            </a:pPr>
            <a:r>
              <a:rPr lang="en-US" sz="2000" dirty="0"/>
              <a:t>Grants Management Specialist</a:t>
            </a:r>
          </a:p>
          <a:p>
            <a:pPr lvl="1" eaLnBrk="1" hangingPunct="1">
              <a:lnSpc>
                <a:spcPct val="80000"/>
              </a:lnSpc>
              <a:buFont typeface="Wingdings" panose="05000000000000000000" pitchFamily="2" charset="2"/>
              <a:buChar char="§"/>
            </a:pPr>
            <a:r>
              <a:rPr lang="en-US" sz="2000" dirty="0"/>
              <a:t>Program Administrator</a:t>
            </a:r>
          </a:p>
          <a:p>
            <a:pPr lvl="1" eaLnBrk="1" hangingPunct="1">
              <a:lnSpc>
                <a:spcPct val="80000"/>
              </a:lnSpc>
              <a:buFont typeface="Wingdings" panose="05000000000000000000" pitchFamily="2" charset="2"/>
              <a:buChar char="§"/>
            </a:pPr>
            <a:r>
              <a:rPr lang="en-US" sz="2000" dirty="0"/>
              <a:t>Office of Laboratory Animal Welfare (OLAW) </a:t>
            </a:r>
            <a:r>
              <a:rPr lang="en-US" sz="2000" dirty="0">
                <a:hlinkClick r:id="rId3" tooltip="Office of Laboratory Animal Welfare site"/>
              </a:rPr>
              <a:t>http://grants.nih.gov/grants/olaw/olaw.htm</a:t>
            </a:r>
            <a:endParaRPr lang="en-US" sz="2000" dirty="0"/>
          </a:p>
          <a:p>
            <a:pPr lvl="1" eaLnBrk="1" hangingPunct="1">
              <a:lnSpc>
                <a:spcPct val="80000"/>
              </a:lnSpc>
              <a:buFont typeface="Wingdings" panose="05000000000000000000" pitchFamily="2" charset="2"/>
              <a:buChar char="§"/>
            </a:pPr>
            <a:r>
              <a:rPr lang="en-US" sz="2000" dirty="0"/>
              <a:t>Office of Financial Management   </a:t>
            </a:r>
            <a:r>
              <a:rPr lang="en-US" sz="2000" dirty="0">
                <a:hlinkClick r:id="rId4" tooltip="Office of Financial Management"/>
              </a:rPr>
              <a:t>http://ofm.od.nih.gov</a:t>
            </a:r>
            <a:endParaRPr lang="en-US" sz="2000" dirty="0"/>
          </a:p>
          <a:p>
            <a:pPr lvl="1" eaLnBrk="1" hangingPunct="1">
              <a:lnSpc>
                <a:spcPct val="80000"/>
              </a:lnSpc>
              <a:buFont typeface="Wingdings" panose="05000000000000000000" pitchFamily="2" charset="2"/>
              <a:buChar char="§"/>
            </a:pPr>
            <a:r>
              <a:rPr lang="en-US" sz="2000" dirty="0"/>
              <a:t>Grants Policy &amp; Guidance</a:t>
            </a:r>
            <a:br>
              <a:rPr lang="en-US" sz="2000" dirty="0"/>
            </a:br>
            <a:r>
              <a:rPr lang="en-US" sz="2000" dirty="0">
                <a:hlinkClick r:id="rId5" tooltip="Grants Policy &amp; Guidance"/>
              </a:rPr>
              <a:t>http://grants.nih.gov/grants/policy/policy.htm </a:t>
            </a:r>
            <a:endParaRPr lang="en-US" sz="800" dirty="0"/>
          </a:p>
          <a:p>
            <a:pPr eaLnBrk="1" hangingPunct="1">
              <a:lnSpc>
                <a:spcPct val="80000"/>
              </a:lnSpc>
              <a:buFont typeface="Wingdings" pitchFamily="2" charset="2"/>
              <a:buNone/>
            </a:pPr>
            <a:r>
              <a:rPr lang="en-US" sz="1400" dirty="0"/>
              <a:t>III.  </a:t>
            </a:r>
            <a:r>
              <a:rPr lang="en-US" sz="2400" b="1" dirty="0"/>
              <a:t>DHHS</a:t>
            </a:r>
          </a:p>
          <a:p>
            <a:pPr lvl="1" eaLnBrk="1" hangingPunct="1">
              <a:lnSpc>
                <a:spcPct val="80000"/>
              </a:lnSpc>
              <a:buFont typeface="Wingdings" panose="05000000000000000000" pitchFamily="2" charset="2"/>
              <a:buChar char="§"/>
            </a:pPr>
            <a:r>
              <a:rPr lang="en-US" sz="2000" dirty="0"/>
              <a:t>Office for Human Research Protections (OHRP)</a:t>
            </a:r>
          </a:p>
          <a:p>
            <a:pPr lvl="1" eaLnBrk="1" hangingPunct="1">
              <a:lnSpc>
                <a:spcPct val="80000"/>
              </a:lnSpc>
              <a:buFont typeface="Wingdings" pitchFamily="2" charset="2"/>
              <a:buAutoNum type="arabicPeriod"/>
            </a:pPr>
            <a:endParaRPr lang="en-US" sz="2000" dirty="0"/>
          </a:p>
        </p:txBody>
      </p:sp>
    </p:spTree>
    <p:extLst>
      <p:ext uri="{BB962C8B-B14F-4D97-AF65-F5344CB8AC3E}">
        <p14:creationId xmlns:p14="http://schemas.microsoft.com/office/powerpoint/2010/main" val="4010432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xfrm>
            <a:off x="152400" y="6315513"/>
            <a:ext cx="5314517" cy="365125"/>
          </a:xfrm>
          <a:noFill/>
        </p:spPr>
        <p:txBody>
          <a:bodyPr/>
          <a:lstStyle/>
          <a:p>
            <a:fld id="{154855E4-0C07-4FE5-A5AA-9957A8D6149D}" type="slidenum">
              <a:rPr lang="en-US" sz="1200" smtClean="0"/>
              <a:pPr/>
              <a:t>38</a:t>
            </a:fld>
            <a:endParaRPr lang="en-US" sz="1200" dirty="0"/>
          </a:p>
        </p:txBody>
      </p:sp>
      <p:sp>
        <p:nvSpPr>
          <p:cNvPr id="34819" name="Rectangle 2"/>
          <p:cNvSpPr>
            <a:spLocks noGrp="1" noChangeArrowheads="1"/>
          </p:cNvSpPr>
          <p:nvPr>
            <p:ph type="title"/>
          </p:nvPr>
        </p:nvSpPr>
        <p:spPr>
          <a:xfrm>
            <a:off x="457200" y="359924"/>
            <a:ext cx="8229600" cy="836578"/>
          </a:xfrm>
        </p:spPr>
        <p:txBody>
          <a:bodyPr/>
          <a:lstStyle/>
          <a:p>
            <a:pPr eaLnBrk="1" hangingPunct="1"/>
            <a:r>
              <a:rPr lang="en-US" dirty="0"/>
              <a:t>Resources for Compliance</a:t>
            </a:r>
          </a:p>
        </p:txBody>
      </p:sp>
      <p:sp>
        <p:nvSpPr>
          <p:cNvPr id="34820" name="Rectangle 3"/>
          <p:cNvSpPr>
            <a:spLocks noGrp="1" noChangeArrowheads="1"/>
          </p:cNvSpPr>
          <p:nvPr>
            <p:ph type="body" idx="1"/>
          </p:nvPr>
        </p:nvSpPr>
        <p:spPr>
          <a:xfrm>
            <a:off x="896089" y="1600200"/>
            <a:ext cx="7696200" cy="4625502"/>
          </a:xfrm>
        </p:spPr>
        <p:txBody>
          <a:bodyPr>
            <a:normAutofit lnSpcReduction="10000"/>
          </a:bodyPr>
          <a:lstStyle/>
          <a:p>
            <a:pPr marL="339725" indent="-339725" eaLnBrk="1" hangingPunct="1">
              <a:lnSpc>
                <a:spcPct val="80000"/>
              </a:lnSpc>
              <a:buFont typeface="Wingdings" pitchFamily="2" charset="2"/>
              <a:buNone/>
            </a:pPr>
            <a:r>
              <a:rPr lang="en-US" sz="2200" dirty="0"/>
              <a:t>Tips, methods, what to do?  So many resources, only a select few are named here.  </a:t>
            </a:r>
          </a:p>
          <a:p>
            <a:pPr marL="339725" indent="-339725" eaLnBrk="1" hangingPunct="1">
              <a:lnSpc>
                <a:spcPct val="80000"/>
              </a:lnSpc>
              <a:buClr>
                <a:schemeClr val="tx1"/>
              </a:buClr>
            </a:pPr>
            <a:endParaRPr lang="en-US" sz="1600" dirty="0">
              <a:solidFill>
                <a:schemeClr val="accent2"/>
              </a:solidFill>
            </a:endParaRPr>
          </a:p>
          <a:p>
            <a:pPr marL="339725" indent="-339725" eaLnBrk="1" hangingPunct="1">
              <a:lnSpc>
                <a:spcPct val="80000"/>
              </a:lnSpc>
              <a:buClr>
                <a:schemeClr val="tx1"/>
              </a:buClr>
            </a:pPr>
            <a:r>
              <a:rPr lang="en-US" sz="2400" dirty="0"/>
              <a:t>NIH Grants Compliance and Oversight – website has compendium of observations, and presentations</a:t>
            </a:r>
          </a:p>
          <a:p>
            <a:pPr marL="339725" indent="-339725" eaLnBrk="1" hangingPunct="1">
              <a:lnSpc>
                <a:spcPct val="80000"/>
              </a:lnSpc>
              <a:buClr>
                <a:schemeClr val="tx1"/>
              </a:buClr>
              <a:buFont typeface="Wingdings" pitchFamily="2" charset="2"/>
              <a:buNone/>
            </a:pPr>
            <a:r>
              <a:rPr lang="en-US" sz="2400" dirty="0"/>
              <a:t>	</a:t>
            </a:r>
            <a:r>
              <a:rPr lang="en-US" sz="2400" dirty="0">
                <a:hlinkClick r:id="rId3" tooltip="NIH Grants Compliance and Oversight"/>
              </a:rPr>
              <a:t>http://grants.nih.gov/grants/compliance/compliance.htm </a:t>
            </a:r>
            <a:endParaRPr lang="en-US" sz="2400" dirty="0"/>
          </a:p>
          <a:p>
            <a:pPr marL="339725" indent="-339725" eaLnBrk="1" hangingPunct="1">
              <a:lnSpc>
                <a:spcPct val="80000"/>
              </a:lnSpc>
              <a:buClr>
                <a:schemeClr val="tx1"/>
              </a:buClr>
              <a:buFont typeface="Wingdings" pitchFamily="2" charset="2"/>
              <a:buNone/>
            </a:pPr>
            <a:endParaRPr lang="en-US" sz="2400" dirty="0"/>
          </a:p>
          <a:p>
            <a:pPr marL="339725" indent="-339725" eaLnBrk="1" hangingPunct="1">
              <a:lnSpc>
                <a:spcPct val="80000"/>
              </a:lnSpc>
              <a:buClr>
                <a:schemeClr val="tx1"/>
              </a:buClr>
            </a:pPr>
            <a:r>
              <a:rPr lang="en-US" sz="2400" dirty="0"/>
              <a:t>NIH Grants Compliance Inbox</a:t>
            </a:r>
          </a:p>
          <a:p>
            <a:pPr marL="339725" indent="-339725" eaLnBrk="1" hangingPunct="1">
              <a:lnSpc>
                <a:spcPct val="80000"/>
              </a:lnSpc>
              <a:buClr>
                <a:schemeClr val="tx1"/>
              </a:buClr>
              <a:buFont typeface="Wingdings" pitchFamily="2" charset="2"/>
              <a:buNone/>
            </a:pPr>
            <a:r>
              <a:rPr lang="en-US" sz="2400" dirty="0"/>
              <a:t>	</a:t>
            </a:r>
            <a:r>
              <a:rPr lang="en-US" sz="2400" dirty="0">
                <a:hlinkClick r:id="rId4" tooltip="NIH Grants Compliance Inbox"/>
              </a:rPr>
              <a:t>grantscompliance@mail.nih.gov</a:t>
            </a:r>
            <a:r>
              <a:rPr lang="en-US" sz="2400" dirty="0"/>
              <a:t> </a:t>
            </a:r>
          </a:p>
          <a:p>
            <a:pPr marL="339725" indent="-339725" eaLnBrk="1" hangingPunct="1">
              <a:lnSpc>
                <a:spcPct val="80000"/>
              </a:lnSpc>
              <a:buClr>
                <a:schemeClr val="tx1"/>
              </a:buClr>
              <a:buFont typeface="Wingdings" pitchFamily="2" charset="2"/>
              <a:buNone/>
            </a:pPr>
            <a:endParaRPr lang="en-US" sz="2400" dirty="0"/>
          </a:p>
          <a:p>
            <a:pPr marL="339725" indent="-339725" eaLnBrk="1" hangingPunct="1">
              <a:lnSpc>
                <a:spcPct val="80000"/>
              </a:lnSpc>
              <a:buClr>
                <a:schemeClr val="tx1"/>
              </a:buClr>
            </a:pPr>
            <a:r>
              <a:rPr lang="en-US" sz="2400" dirty="0"/>
              <a:t>NIH Outreach Activities </a:t>
            </a:r>
          </a:p>
          <a:p>
            <a:pPr marL="339725" indent="-339725" eaLnBrk="1" hangingPunct="1">
              <a:lnSpc>
                <a:spcPct val="80000"/>
              </a:lnSpc>
              <a:buClr>
                <a:schemeClr val="tx1"/>
              </a:buClr>
              <a:buNone/>
            </a:pPr>
            <a:r>
              <a:rPr lang="en-US" sz="2400" dirty="0"/>
              <a:t>	</a:t>
            </a:r>
            <a:r>
              <a:rPr lang="en-US" sz="2400" dirty="0">
                <a:hlinkClick r:id="rId5" tooltip="NIH Outreach Activities"/>
              </a:rPr>
              <a:t>http://grants.nih.gov/grants/outreach.htm </a:t>
            </a:r>
            <a:endParaRPr lang="en-US" sz="2400" dirty="0"/>
          </a:p>
          <a:p>
            <a:pPr marL="339725" indent="-339725" eaLnBrk="1" hangingPunct="1">
              <a:lnSpc>
                <a:spcPct val="80000"/>
              </a:lnSpc>
              <a:buClr>
                <a:schemeClr val="tx1"/>
              </a:buClr>
              <a:buFont typeface="Wingdings" pitchFamily="2" charset="2"/>
              <a:buNone/>
            </a:pPr>
            <a:endParaRPr lang="en-US" sz="2400" dirty="0"/>
          </a:p>
        </p:txBody>
      </p:sp>
    </p:spTree>
    <p:extLst>
      <p:ext uri="{BB962C8B-B14F-4D97-AF65-F5344CB8AC3E}">
        <p14:creationId xmlns:p14="http://schemas.microsoft.com/office/powerpoint/2010/main" val="757052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xfrm>
            <a:off x="189914" y="6366415"/>
            <a:ext cx="5314517" cy="365125"/>
          </a:xfrm>
          <a:noFill/>
        </p:spPr>
        <p:txBody>
          <a:bodyPr/>
          <a:lstStyle/>
          <a:p>
            <a:fld id="{1C7C65B3-FE60-429D-88BB-692618222881}" type="slidenum">
              <a:rPr lang="en-US" sz="1200" smtClean="0"/>
              <a:pPr/>
              <a:t>39</a:t>
            </a:fld>
            <a:endParaRPr lang="en-US" sz="1200" dirty="0"/>
          </a:p>
        </p:txBody>
      </p:sp>
      <p:sp>
        <p:nvSpPr>
          <p:cNvPr id="35843" name="Rectangle 2"/>
          <p:cNvSpPr>
            <a:spLocks noGrp="1" noChangeArrowheads="1"/>
          </p:cNvSpPr>
          <p:nvPr>
            <p:ph type="title"/>
          </p:nvPr>
        </p:nvSpPr>
        <p:spPr>
          <a:xfrm>
            <a:off x="762000" y="256163"/>
            <a:ext cx="8229600" cy="739302"/>
          </a:xfrm>
        </p:spPr>
        <p:txBody>
          <a:bodyPr>
            <a:normAutofit/>
          </a:bodyPr>
          <a:lstStyle/>
          <a:p>
            <a:pPr eaLnBrk="1" hangingPunct="1"/>
            <a:r>
              <a:rPr lang="en-US" dirty="0"/>
              <a:t>Select Resources at the NIH</a:t>
            </a:r>
          </a:p>
        </p:txBody>
      </p:sp>
      <p:sp>
        <p:nvSpPr>
          <p:cNvPr id="35844" name="Rectangle 3"/>
          <p:cNvSpPr>
            <a:spLocks noGrp="1" noChangeArrowheads="1"/>
          </p:cNvSpPr>
          <p:nvPr>
            <p:ph type="body" idx="1"/>
          </p:nvPr>
        </p:nvSpPr>
        <p:spPr>
          <a:xfrm>
            <a:off x="1143000" y="1173805"/>
            <a:ext cx="7848600" cy="5379395"/>
          </a:xfrm>
        </p:spPr>
        <p:txBody>
          <a:bodyPr>
            <a:normAutofit fontScale="92500" lnSpcReduction="10000"/>
          </a:bodyPr>
          <a:lstStyle/>
          <a:p>
            <a:pPr eaLnBrk="1" hangingPunct="1">
              <a:lnSpc>
                <a:spcPct val="80000"/>
              </a:lnSpc>
              <a:buFont typeface="Wingdings" pitchFamily="2" charset="2"/>
              <a:buNone/>
            </a:pPr>
            <a:r>
              <a:rPr lang="en-US" sz="2400" dirty="0"/>
              <a:t>Grants Management Specialist on the Notice of Award</a:t>
            </a:r>
          </a:p>
          <a:p>
            <a:pPr eaLnBrk="1" hangingPunct="1">
              <a:lnSpc>
                <a:spcPct val="80000"/>
              </a:lnSpc>
              <a:buFont typeface="Wingdings" pitchFamily="2" charset="2"/>
              <a:buNone/>
            </a:pPr>
            <a:r>
              <a:rPr lang="en-US" sz="2400" dirty="0"/>
              <a:t>- If unknown, contact Chief GMO of IC:</a:t>
            </a:r>
          </a:p>
          <a:p>
            <a:pPr eaLnBrk="1" hangingPunct="1">
              <a:lnSpc>
                <a:spcPct val="80000"/>
              </a:lnSpc>
              <a:buFont typeface="Wingdings" pitchFamily="2" charset="2"/>
              <a:buNone/>
            </a:pPr>
            <a:r>
              <a:rPr lang="en-US" sz="1900" dirty="0">
                <a:hlinkClick r:id="rId3" tooltip="staff link"/>
              </a:rPr>
              <a:t>http://grants.nih.gov/grants/stafflist_gmos.htm</a:t>
            </a:r>
            <a:r>
              <a:rPr lang="en-US" sz="1900" dirty="0"/>
              <a:t> </a:t>
            </a:r>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r>
              <a:rPr lang="en-US" sz="2400" dirty="0"/>
              <a:t>Program Official on the Notice of Award</a:t>
            </a:r>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r>
              <a:rPr lang="en-US" sz="2400" dirty="0"/>
              <a:t>Office of Extramural Research: </a:t>
            </a:r>
            <a:r>
              <a:rPr lang="en-US" sz="1900" dirty="0">
                <a:hlinkClick r:id="rId4" tooltip="Office of Extramural Research"/>
              </a:rPr>
              <a:t>http://grants.nih.gov/grants/oer.htm</a:t>
            </a:r>
            <a:r>
              <a:rPr lang="en-US" sz="1900" dirty="0"/>
              <a:t> </a:t>
            </a:r>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endParaRPr lang="en-US" sz="1000" dirty="0"/>
          </a:p>
          <a:p>
            <a:pPr eaLnBrk="1" hangingPunct="1">
              <a:lnSpc>
                <a:spcPct val="80000"/>
              </a:lnSpc>
              <a:buNone/>
            </a:pPr>
            <a:r>
              <a:rPr lang="en-US" sz="2400" dirty="0"/>
              <a:t>NIH Grants Information: </a:t>
            </a:r>
            <a:r>
              <a:rPr lang="en-US" sz="1900" dirty="0">
                <a:hlinkClick r:id="rId5" tooltip="NIH Grants Information"/>
              </a:rPr>
              <a:t>http://grants.nih.gov/grants/giwelcome.htm</a:t>
            </a:r>
            <a:endParaRPr lang="en-US" sz="1900" dirty="0"/>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r>
              <a:rPr lang="en-US" sz="2400" dirty="0"/>
              <a:t>NIH Grants Policy Inbox (policy questions not specific  to the </a:t>
            </a:r>
            <a:r>
              <a:rPr lang="en-US" sz="2400" dirty="0" err="1"/>
              <a:t>NoA</a:t>
            </a:r>
            <a:r>
              <a:rPr lang="en-US" sz="2400" dirty="0"/>
              <a:t>):  </a:t>
            </a:r>
            <a:r>
              <a:rPr lang="en-US" sz="1900" dirty="0">
                <a:hlinkClick r:id="rId6" tooltip="NIH Grants Policy Inbox "/>
              </a:rPr>
              <a:t>grantspolicy@mail.nih.gov </a:t>
            </a:r>
            <a:endParaRPr lang="en-US" sz="1900" dirty="0"/>
          </a:p>
          <a:p>
            <a:pPr eaLnBrk="1" hangingPunct="1">
              <a:lnSpc>
                <a:spcPct val="80000"/>
              </a:lnSpc>
              <a:buFont typeface="Wingdings" pitchFamily="2" charset="2"/>
              <a:buNone/>
            </a:pPr>
            <a:endParaRPr lang="en-US" sz="1000" dirty="0"/>
          </a:p>
          <a:p>
            <a:pPr eaLnBrk="1" hangingPunct="1">
              <a:lnSpc>
                <a:spcPct val="80000"/>
              </a:lnSpc>
              <a:buFont typeface="Wingdings" pitchFamily="2" charset="2"/>
              <a:buNone/>
            </a:pPr>
            <a:endParaRPr lang="en-US" sz="1000" dirty="0"/>
          </a:p>
          <a:p>
            <a:pPr eaLnBrk="1" hangingPunct="1">
              <a:lnSpc>
                <a:spcPct val="80000"/>
              </a:lnSpc>
              <a:buNone/>
            </a:pPr>
            <a:r>
              <a:rPr lang="en-US" sz="2400" dirty="0"/>
              <a:t>Division of Financial Advisory Services: </a:t>
            </a:r>
            <a:r>
              <a:rPr lang="en-US" sz="1800" dirty="0">
                <a:hlinkClick r:id="rId7" tooltip="Division of Financial Advisory Services"/>
              </a:rPr>
              <a:t>http://oamp.od.nih.gov/dfas</a:t>
            </a:r>
            <a:r>
              <a:rPr lang="en-US" sz="1800" dirty="0"/>
              <a:t> </a:t>
            </a:r>
          </a:p>
          <a:p>
            <a:pPr eaLnBrk="1" hangingPunct="1">
              <a:lnSpc>
                <a:spcPct val="80000"/>
              </a:lnSpc>
              <a:buFont typeface="Wingdings" pitchFamily="2" charset="2"/>
              <a:buNone/>
            </a:pPr>
            <a:endParaRPr lang="en-US" sz="1900" dirty="0"/>
          </a:p>
          <a:p>
            <a:pPr eaLnBrk="1" hangingPunct="1">
              <a:lnSpc>
                <a:spcPct val="80000"/>
              </a:lnSpc>
              <a:buFont typeface="Wingdings" pitchFamily="2" charset="2"/>
              <a:buNone/>
            </a:pPr>
            <a:endParaRPr lang="en-US" sz="1000" dirty="0"/>
          </a:p>
        </p:txBody>
      </p:sp>
    </p:spTree>
    <p:extLst>
      <p:ext uri="{BB962C8B-B14F-4D97-AF65-F5344CB8AC3E}">
        <p14:creationId xmlns:p14="http://schemas.microsoft.com/office/powerpoint/2010/main" val="31317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xfrm>
            <a:off x="152400" y="6400800"/>
            <a:ext cx="5314517" cy="365125"/>
          </a:xfrm>
          <a:noFill/>
        </p:spPr>
        <p:txBody>
          <a:bodyPr/>
          <a:lstStyle/>
          <a:p>
            <a:fld id="{0DC8DDDF-2DD7-4E13-A068-8B5394916080}" type="slidenum">
              <a:rPr lang="en-US" sz="1200" smtClean="0"/>
              <a:pPr/>
              <a:t>4</a:t>
            </a:fld>
            <a:endParaRPr lang="en-US" sz="1200" dirty="0"/>
          </a:p>
        </p:txBody>
      </p:sp>
      <p:sp>
        <p:nvSpPr>
          <p:cNvPr id="5123" name="Rectangle 2"/>
          <p:cNvSpPr>
            <a:spLocks noGrp="1" noChangeArrowheads="1"/>
          </p:cNvSpPr>
          <p:nvPr>
            <p:ph type="title"/>
          </p:nvPr>
        </p:nvSpPr>
        <p:spPr>
          <a:xfrm>
            <a:off x="1371600" y="457200"/>
            <a:ext cx="6934200" cy="1073150"/>
          </a:xfrm>
        </p:spPr>
        <p:txBody>
          <a:bodyPr>
            <a:normAutofit fontScale="90000"/>
          </a:bodyPr>
          <a:lstStyle/>
          <a:p>
            <a:pPr algn="ctr" eaLnBrk="1" hangingPunct="1"/>
            <a:r>
              <a:rPr lang="en-US" dirty="0"/>
              <a:t>What Are Some Aspects that Make Projects Complex and Create Post-Award Issues? </a:t>
            </a:r>
          </a:p>
        </p:txBody>
      </p:sp>
      <p:sp>
        <p:nvSpPr>
          <p:cNvPr id="5124" name="Rectangle 3"/>
          <p:cNvSpPr>
            <a:spLocks noGrp="1" noChangeArrowheads="1"/>
          </p:cNvSpPr>
          <p:nvPr>
            <p:ph type="body" idx="1"/>
          </p:nvPr>
        </p:nvSpPr>
        <p:spPr>
          <a:xfrm>
            <a:off x="1262575" y="1774018"/>
            <a:ext cx="7848600" cy="4383113"/>
          </a:xfrm>
        </p:spPr>
        <p:txBody>
          <a:bodyPr>
            <a:normAutofit/>
          </a:bodyPr>
          <a:lstStyle/>
          <a:p>
            <a:pPr>
              <a:lnSpc>
                <a:spcPct val="90000"/>
              </a:lnSpc>
            </a:pPr>
            <a:endParaRPr lang="en-US" sz="2600" dirty="0"/>
          </a:p>
          <a:p>
            <a:pPr marL="342900" indent="-342900">
              <a:lnSpc>
                <a:spcPct val="80000"/>
              </a:lnSpc>
              <a:buFont typeface="Arial" panose="020B0604020202020204" pitchFamily="34" charset="0"/>
              <a:buChar char="•"/>
            </a:pPr>
            <a:r>
              <a:rPr lang="en-US" sz="2800" dirty="0"/>
              <a:t>Post-award change of recipient organization</a:t>
            </a:r>
          </a:p>
          <a:p>
            <a:pPr marL="342900" indent="-342900">
              <a:lnSpc>
                <a:spcPct val="80000"/>
              </a:lnSpc>
              <a:buFont typeface="Arial" panose="020B0604020202020204" pitchFamily="34" charset="0"/>
              <a:buChar char="•"/>
            </a:pPr>
            <a:r>
              <a:rPr lang="en-US" sz="2800" dirty="0"/>
              <a:t>Project team at multiple institutions</a:t>
            </a:r>
          </a:p>
          <a:p>
            <a:pPr marL="342900" indent="-342900">
              <a:lnSpc>
                <a:spcPct val="80000"/>
              </a:lnSpc>
              <a:buFont typeface="Arial" panose="020B0604020202020204" pitchFamily="34" charset="0"/>
              <a:buChar char="•"/>
            </a:pPr>
            <a:r>
              <a:rPr lang="en-US" sz="2800" dirty="0"/>
              <a:t>Delays in the research </a:t>
            </a:r>
          </a:p>
          <a:p>
            <a:pPr marL="342900" indent="-342900">
              <a:lnSpc>
                <a:spcPct val="80000"/>
              </a:lnSpc>
              <a:buFont typeface="Arial" panose="020B0604020202020204" pitchFamily="34" charset="0"/>
              <a:buChar char="•"/>
            </a:pPr>
            <a:r>
              <a:rPr lang="en-US" sz="2800" dirty="0"/>
              <a:t>Significant changes in the research team</a:t>
            </a:r>
          </a:p>
          <a:p>
            <a:pPr marL="342900" indent="-342900">
              <a:lnSpc>
                <a:spcPct val="80000"/>
              </a:lnSpc>
              <a:buFont typeface="Arial" panose="020B0604020202020204" pitchFamily="34" charset="0"/>
              <a:buChar char="•"/>
            </a:pPr>
            <a:r>
              <a:rPr lang="en-US" sz="2800" dirty="0"/>
              <a:t>Significant large balances accruing in the award</a:t>
            </a:r>
          </a:p>
          <a:p>
            <a:pPr marL="342900" indent="-342900">
              <a:lnSpc>
                <a:spcPct val="80000"/>
              </a:lnSpc>
              <a:buFont typeface="Arial" panose="020B0604020202020204" pitchFamily="34" charset="0"/>
              <a:buChar char="•"/>
            </a:pPr>
            <a:r>
              <a:rPr lang="en-US" sz="2800" dirty="0"/>
              <a:t>Unexpected post award changes</a:t>
            </a:r>
            <a:endParaRPr lang="en-US" sz="2600" dirty="0"/>
          </a:p>
          <a:p>
            <a:pPr algn="ctr" eaLnBrk="1" hangingPunct="1">
              <a:lnSpc>
                <a:spcPct val="90000"/>
              </a:lnSpc>
            </a:pPr>
            <a:endParaRPr lang="en-US" sz="2600" dirty="0"/>
          </a:p>
        </p:txBody>
      </p:sp>
    </p:spTree>
    <p:extLst>
      <p:ext uri="{BB962C8B-B14F-4D97-AF65-F5344CB8AC3E}">
        <p14:creationId xmlns:p14="http://schemas.microsoft.com/office/powerpoint/2010/main" val="7475651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4578" name="Rectangle 2"/>
          <p:cNvSpPr>
            <a:spLocks noGrp="1" noChangeArrowheads="1"/>
          </p:cNvSpPr>
          <p:nvPr>
            <p:ph type="title"/>
          </p:nvPr>
        </p:nvSpPr>
        <p:spPr>
          <a:xfrm>
            <a:off x="1578628" y="2590800"/>
            <a:ext cx="7565372" cy="1063158"/>
          </a:xfrm>
        </p:spPr>
        <p:txBody>
          <a:bodyPr>
            <a:normAutofit fontScale="90000"/>
          </a:bodyPr>
          <a:lstStyle/>
          <a:p>
            <a:r>
              <a:rPr lang="en-US" dirty="0">
                <a:solidFill>
                  <a:srgbClr val="990099"/>
                </a:solidFill>
              </a:rPr>
              <a:t>Questions?? Feel free to </a:t>
            </a:r>
            <a:br>
              <a:rPr lang="en-US" dirty="0">
                <a:solidFill>
                  <a:srgbClr val="990099"/>
                </a:solidFill>
              </a:rPr>
            </a:br>
            <a:r>
              <a:rPr lang="en-US" dirty="0">
                <a:solidFill>
                  <a:srgbClr val="990099"/>
                </a:solidFill>
              </a:rPr>
              <a:t>contact us via e-mail:</a:t>
            </a:r>
            <a:br>
              <a:rPr lang="en-US" dirty="0">
                <a:solidFill>
                  <a:srgbClr val="990099"/>
                </a:solidFill>
              </a:rPr>
            </a:br>
            <a:r>
              <a:rPr lang="en-US" dirty="0">
                <a:solidFill>
                  <a:srgbClr val="990099"/>
                </a:solidFill>
              </a:rPr>
              <a:t>Crystal Wolfrey - </a:t>
            </a:r>
            <a:r>
              <a:rPr lang="en-US" dirty="0">
                <a:solidFill>
                  <a:srgbClr val="990099"/>
                </a:solidFill>
                <a:hlinkClick r:id="rId4"/>
              </a:rPr>
              <a:t>crystal.wolfrey@nih.gov</a:t>
            </a:r>
            <a:br>
              <a:rPr lang="en-US" dirty="0">
                <a:solidFill>
                  <a:srgbClr val="990099"/>
                </a:solidFill>
              </a:rPr>
            </a:br>
            <a:br>
              <a:rPr lang="en-US" dirty="0">
                <a:solidFill>
                  <a:srgbClr val="990099"/>
                </a:solidFill>
              </a:rPr>
            </a:br>
            <a:r>
              <a:rPr lang="en-US" dirty="0">
                <a:solidFill>
                  <a:srgbClr val="990099"/>
                </a:solidFill>
              </a:rPr>
              <a:t>Sean Hine – </a:t>
            </a:r>
            <a:br>
              <a:rPr lang="en-US" dirty="0">
                <a:solidFill>
                  <a:srgbClr val="990099"/>
                </a:solidFill>
              </a:rPr>
            </a:br>
            <a:r>
              <a:rPr lang="en-US" dirty="0">
                <a:solidFill>
                  <a:srgbClr val="990099"/>
                </a:solidFill>
                <a:hlinkClick r:id="rId5"/>
              </a:rPr>
              <a:t>sean.hine@nih.gov</a:t>
            </a:r>
            <a:br>
              <a:rPr lang="en-US" dirty="0">
                <a:solidFill>
                  <a:srgbClr val="990099"/>
                </a:solidFill>
              </a:rPr>
            </a:br>
            <a:br>
              <a:rPr lang="en-US" dirty="0">
                <a:solidFill>
                  <a:srgbClr val="990099"/>
                </a:solidFill>
              </a:rPr>
            </a:br>
            <a:r>
              <a:rPr lang="en-US" dirty="0">
                <a:solidFill>
                  <a:srgbClr val="990099"/>
                </a:solidFill>
              </a:rPr>
              <a:t>Terri – </a:t>
            </a:r>
            <a:br>
              <a:rPr lang="en-US" dirty="0">
                <a:solidFill>
                  <a:srgbClr val="990099"/>
                </a:solidFill>
              </a:rPr>
            </a:br>
            <a:r>
              <a:rPr lang="en-US" dirty="0">
                <a:solidFill>
                  <a:srgbClr val="990099"/>
                </a:solidFill>
                <a:hlinkClick r:id="rId6"/>
              </a:rPr>
              <a:t>terri.jarosik@nih.gov</a:t>
            </a:r>
            <a:br>
              <a:rPr lang="en-US" dirty="0">
                <a:solidFill>
                  <a:srgbClr val="990099"/>
                </a:solidFill>
              </a:rPr>
            </a:br>
            <a:endParaRPr lang="en-US" dirty="0">
              <a:solidFill>
                <a:srgbClr val="990099"/>
              </a:solidFill>
            </a:endParaRPr>
          </a:p>
        </p:txBody>
      </p:sp>
      <p:graphicFrame>
        <p:nvGraphicFramePr>
          <p:cNvPr id="1304579" name="Object 3" descr="stickman scratching head in thought"/>
          <p:cNvGraphicFramePr>
            <a:graphicFrameLocks noGrp="1" noChangeAspect="1"/>
          </p:cNvGraphicFramePr>
          <p:nvPr>
            <p:ph idx="1"/>
            <p:extLst>
              <p:ext uri="{D42A27DB-BD31-4B8C-83A1-F6EECF244321}">
                <p14:modId xmlns:p14="http://schemas.microsoft.com/office/powerpoint/2010/main" val="542766542"/>
              </p:ext>
            </p:extLst>
          </p:nvPr>
        </p:nvGraphicFramePr>
        <p:xfrm>
          <a:off x="762000" y="589150"/>
          <a:ext cx="1968500" cy="3393992"/>
        </p:xfrm>
        <a:graphic>
          <a:graphicData uri="http://schemas.openxmlformats.org/presentationml/2006/ole">
            <mc:AlternateContent xmlns:mc="http://schemas.openxmlformats.org/markup-compatibility/2006">
              <mc:Choice xmlns:v="urn:schemas-microsoft-com:vml" Requires="v">
                <p:oleObj spid="_x0000_s6153" name="Clip" r:id="rId7" imgW="1857600" imgH="3995640" progId="">
                  <p:embed/>
                </p:oleObj>
              </mc:Choice>
              <mc:Fallback>
                <p:oleObj name="Clip" r:id="rId7" imgW="1857600" imgH="3995640" progId="">
                  <p:embed/>
                  <p:pic>
                    <p:nvPicPr>
                      <p:cNvPr id="1304579"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589150"/>
                        <a:ext cx="1968500" cy="3393992"/>
                      </a:xfrm>
                      <a:prstGeom prst="rect">
                        <a:avLst/>
                      </a:prstGeom>
                      <a:noFill/>
                    </p:spPr>
                  </p:pic>
                </p:oleObj>
              </mc:Fallback>
            </mc:AlternateContent>
          </a:graphicData>
        </a:graphic>
      </p:graphicFrame>
      <p:sp>
        <p:nvSpPr>
          <p:cNvPr id="4" name="Slide Number Placeholder 4">
            <a:extLst>
              <a:ext uri="{FF2B5EF4-FFF2-40B4-BE49-F238E27FC236}">
                <a16:creationId xmlns:a16="http://schemas.microsoft.com/office/drawing/2014/main" id="{C5F4E1E3-0B80-441D-8E07-F8304C8365BA}"/>
              </a:ext>
            </a:extLst>
          </p:cNvPr>
          <p:cNvSpPr txBox="1">
            <a:spLocks/>
          </p:cNvSpPr>
          <p:nvPr/>
        </p:nvSpPr>
        <p:spPr>
          <a:xfrm>
            <a:off x="152400" y="6435839"/>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40</a:t>
            </a:fld>
            <a:endParaRPr lang="en-US" sz="1200" dirty="0"/>
          </a:p>
        </p:txBody>
      </p:sp>
    </p:spTree>
    <p:extLst>
      <p:ext uri="{BB962C8B-B14F-4D97-AF65-F5344CB8AC3E}">
        <p14:creationId xmlns:p14="http://schemas.microsoft.com/office/powerpoint/2010/main" val="3318994735"/>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304579"/>
                                        </p:tgtEl>
                                        <p:attrNameLst>
                                          <p:attrName>style.visibility</p:attrName>
                                        </p:attrNameLst>
                                      </p:cBhvr>
                                      <p:to>
                                        <p:strVal val="visible"/>
                                      </p:to>
                                    </p:set>
                                    <p:anim calcmode="lin" valueType="num">
                                      <p:cBhvr additive="base">
                                        <p:cTn id="7" dur="500" fill="hold"/>
                                        <p:tgtEl>
                                          <p:spTgt spid="1304579"/>
                                        </p:tgtEl>
                                        <p:attrNameLst>
                                          <p:attrName>ppt_x</p:attrName>
                                        </p:attrNameLst>
                                      </p:cBhvr>
                                      <p:tavLst>
                                        <p:tav tm="0">
                                          <p:val>
                                            <p:strVal val="0-#ppt_w/2"/>
                                          </p:val>
                                        </p:tav>
                                        <p:tav tm="100000">
                                          <p:val>
                                            <p:strVal val="#ppt_x"/>
                                          </p:val>
                                        </p:tav>
                                      </p:tavLst>
                                    </p:anim>
                                    <p:anim calcmode="lin" valueType="num">
                                      <p:cBhvr additive="base">
                                        <p:cTn id="8" dur="500" fill="hold"/>
                                        <p:tgtEl>
                                          <p:spTgt spid="13045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4D87-51B1-454E-8969-7FE43AC5A497}"/>
              </a:ext>
            </a:extLst>
          </p:cNvPr>
          <p:cNvSpPr>
            <a:spLocks noGrp="1"/>
          </p:cNvSpPr>
          <p:nvPr>
            <p:ph type="title"/>
          </p:nvPr>
        </p:nvSpPr>
        <p:spPr/>
        <p:txBody>
          <a:bodyPr/>
          <a:lstStyle/>
          <a:p>
            <a:r>
              <a:rPr lang="en-US" dirty="0"/>
              <a:t>We have a few minutes…</a:t>
            </a:r>
          </a:p>
        </p:txBody>
      </p:sp>
      <p:sp>
        <p:nvSpPr>
          <p:cNvPr id="3" name="Content Placeholder 2">
            <a:extLst>
              <a:ext uri="{FF2B5EF4-FFF2-40B4-BE49-F238E27FC236}">
                <a16:creationId xmlns:a16="http://schemas.microsoft.com/office/drawing/2014/main" id="{C06F19DF-497C-4805-B38B-128D5995B148}"/>
              </a:ext>
            </a:extLst>
          </p:cNvPr>
          <p:cNvSpPr>
            <a:spLocks noGrp="1"/>
          </p:cNvSpPr>
          <p:nvPr>
            <p:ph idx="1"/>
          </p:nvPr>
        </p:nvSpPr>
        <p:spPr/>
        <p:txBody>
          <a:bodyPr/>
          <a:lstStyle/>
          <a:p>
            <a:r>
              <a:rPr lang="en-US" dirty="0"/>
              <a:t>Bring on the questions!!</a:t>
            </a:r>
          </a:p>
          <a:p>
            <a:r>
              <a:rPr lang="en-US" dirty="0"/>
              <a:t>Enter your questions in the Q&amp;A and we will address what we can!</a:t>
            </a:r>
          </a:p>
        </p:txBody>
      </p:sp>
    </p:spTree>
    <p:extLst>
      <p:ext uri="{BB962C8B-B14F-4D97-AF65-F5344CB8AC3E}">
        <p14:creationId xmlns:p14="http://schemas.microsoft.com/office/powerpoint/2010/main" val="377833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xfrm>
            <a:off x="152400" y="6324600"/>
            <a:ext cx="5314517" cy="365125"/>
          </a:xfrm>
          <a:noFill/>
        </p:spPr>
        <p:txBody>
          <a:bodyPr/>
          <a:lstStyle/>
          <a:p>
            <a:fld id="{D6729DE1-B123-4700-B0A2-BC24C0953200}" type="slidenum">
              <a:rPr lang="en-US" sz="1200" smtClean="0"/>
              <a:pPr/>
              <a:t>5</a:t>
            </a:fld>
            <a:endParaRPr lang="en-US" sz="1200"/>
          </a:p>
        </p:txBody>
      </p:sp>
      <p:sp>
        <p:nvSpPr>
          <p:cNvPr id="15363" name="Rectangle 2"/>
          <p:cNvSpPr>
            <a:spLocks noGrp="1" noChangeArrowheads="1"/>
          </p:cNvSpPr>
          <p:nvPr>
            <p:ph type="title"/>
          </p:nvPr>
        </p:nvSpPr>
        <p:spPr>
          <a:xfrm>
            <a:off x="1223128" y="268736"/>
            <a:ext cx="7539872" cy="1371600"/>
          </a:xfrm>
        </p:spPr>
        <p:txBody>
          <a:bodyPr>
            <a:normAutofit/>
          </a:bodyPr>
          <a:lstStyle/>
          <a:p>
            <a:r>
              <a:rPr lang="en-US" sz="3600" dirty="0"/>
              <a:t>Thinking Like a Fed – a </a:t>
            </a:r>
            <a:br>
              <a:rPr lang="en-US" sz="3600" dirty="0"/>
            </a:br>
            <a:r>
              <a:rPr lang="en-US" sz="3600" dirty="0"/>
              <a:t>Few Things to Remember</a:t>
            </a:r>
            <a:endParaRPr lang="en-US" dirty="0"/>
          </a:p>
        </p:txBody>
      </p:sp>
      <p:sp>
        <p:nvSpPr>
          <p:cNvPr id="15364" name="Rectangle 3"/>
          <p:cNvSpPr>
            <a:spLocks noGrp="1" noChangeArrowheads="1"/>
          </p:cNvSpPr>
          <p:nvPr>
            <p:ph type="body" idx="1"/>
          </p:nvPr>
        </p:nvSpPr>
        <p:spPr>
          <a:xfrm>
            <a:off x="685800" y="2173736"/>
            <a:ext cx="7892897" cy="4150864"/>
          </a:xfrm>
        </p:spPr>
        <p:txBody>
          <a:bodyPr>
            <a:normAutofit/>
          </a:bodyPr>
          <a:lstStyle/>
          <a:p>
            <a:pPr lvl="1" eaLnBrk="1" hangingPunct="1"/>
            <a:r>
              <a:rPr lang="en-US" sz="2400" dirty="0"/>
              <a:t>Must support federal policy, to enforce applicable laws, cost principles and administrative requirements</a:t>
            </a:r>
          </a:p>
          <a:p>
            <a:pPr lvl="1" eaLnBrk="1" hangingPunct="1"/>
            <a:r>
              <a:rPr lang="en-US" sz="2400" dirty="0"/>
              <a:t>Must support the President's initiatives and policies. </a:t>
            </a:r>
          </a:p>
          <a:p>
            <a:pPr lvl="1" eaLnBrk="1" hangingPunct="1"/>
            <a:r>
              <a:rPr lang="en-US" sz="2400" dirty="0"/>
              <a:t>Stewards of federal funds</a:t>
            </a:r>
          </a:p>
          <a:p>
            <a:pPr lvl="1"/>
            <a:r>
              <a:rPr lang="en-US" sz="2400" dirty="0"/>
              <a:t>Larger IC’s have more funds which can mean more flexibilities</a:t>
            </a:r>
          </a:p>
          <a:p>
            <a:pPr lvl="1"/>
            <a:r>
              <a:rPr lang="en-US" sz="2400" dirty="0"/>
              <a:t>The correct answer often really is – “it depends”</a:t>
            </a:r>
          </a:p>
          <a:p>
            <a:pPr marL="457200" lvl="1" indent="0" eaLnBrk="1" hangingPunct="1">
              <a:buNone/>
            </a:pPr>
            <a:endParaRPr lang="en-US" sz="2400" dirty="0"/>
          </a:p>
          <a:p>
            <a:pPr eaLnBrk="1" hangingPunct="1"/>
            <a:endParaRPr lang="en-US" dirty="0"/>
          </a:p>
        </p:txBody>
      </p:sp>
    </p:spTree>
    <p:extLst>
      <p:ext uri="{BB962C8B-B14F-4D97-AF65-F5344CB8AC3E}">
        <p14:creationId xmlns:p14="http://schemas.microsoft.com/office/powerpoint/2010/main" val="5319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xfrm>
            <a:off x="152400" y="6325371"/>
            <a:ext cx="5314517" cy="365125"/>
          </a:xfrm>
          <a:noFill/>
        </p:spPr>
        <p:txBody>
          <a:bodyPr/>
          <a:lstStyle/>
          <a:p>
            <a:fld id="{D7D2B9D8-AE10-4E3C-B8BC-6669762FBA2A}" type="slidenum">
              <a:rPr lang="en-US" sz="1200" smtClean="0"/>
              <a:pPr/>
              <a:t>6</a:t>
            </a:fld>
            <a:endParaRPr lang="en-US" sz="1200" dirty="0"/>
          </a:p>
        </p:txBody>
      </p:sp>
      <p:sp>
        <p:nvSpPr>
          <p:cNvPr id="16387" name="Rectangle 2"/>
          <p:cNvSpPr>
            <a:spLocks noGrp="1" noChangeArrowheads="1"/>
          </p:cNvSpPr>
          <p:nvPr>
            <p:ph type="title"/>
          </p:nvPr>
        </p:nvSpPr>
        <p:spPr>
          <a:xfrm>
            <a:off x="381000" y="350066"/>
            <a:ext cx="9144000" cy="1371600"/>
          </a:xfrm>
        </p:spPr>
        <p:txBody>
          <a:bodyPr>
            <a:noAutofit/>
          </a:bodyPr>
          <a:lstStyle/>
          <a:p>
            <a:pPr algn="ctr" eaLnBrk="1" hangingPunct="1"/>
            <a:r>
              <a:rPr lang="en-US" sz="3200" dirty="0"/>
              <a:t>NIH Perspective When Considering Challenging Complex Situations During Post-Award</a:t>
            </a:r>
          </a:p>
        </p:txBody>
      </p:sp>
      <p:sp>
        <p:nvSpPr>
          <p:cNvPr id="16388" name="Rectangle 3"/>
          <p:cNvSpPr>
            <a:spLocks noGrp="1" noChangeArrowheads="1"/>
          </p:cNvSpPr>
          <p:nvPr>
            <p:ph type="body" idx="1"/>
          </p:nvPr>
        </p:nvSpPr>
        <p:spPr>
          <a:xfrm>
            <a:off x="1257300" y="2438400"/>
            <a:ext cx="7391400" cy="3612334"/>
          </a:xfrm>
        </p:spPr>
        <p:txBody>
          <a:bodyPr>
            <a:normAutofit lnSpcReduction="10000"/>
          </a:bodyPr>
          <a:lstStyle/>
          <a:p>
            <a:pPr eaLnBrk="1" hangingPunct="1">
              <a:lnSpc>
                <a:spcPct val="90000"/>
              </a:lnSpc>
            </a:pPr>
            <a:r>
              <a:rPr lang="en-US" sz="2400" dirty="0"/>
              <a:t>Have we "listened" enough to really understand all the issues and objectives of the situation?</a:t>
            </a:r>
          </a:p>
          <a:p>
            <a:pPr eaLnBrk="1" hangingPunct="1">
              <a:lnSpc>
                <a:spcPct val="90000"/>
              </a:lnSpc>
            </a:pPr>
            <a:r>
              <a:rPr lang="en-US" sz="2400" dirty="0"/>
              <a:t>What is in the best interest of the science?</a:t>
            </a:r>
          </a:p>
          <a:p>
            <a:pPr eaLnBrk="1" hangingPunct="1">
              <a:lnSpc>
                <a:spcPct val="90000"/>
              </a:lnSpc>
            </a:pPr>
            <a:r>
              <a:rPr lang="en-US" sz="2400" dirty="0"/>
              <a:t>What will best serve the investment of the taxpayer in the project?</a:t>
            </a:r>
          </a:p>
          <a:p>
            <a:r>
              <a:rPr lang="en-US" dirty="0"/>
              <a:t>Do we have the necessary funds to support the proposed arrangements? </a:t>
            </a:r>
          </a:p>
          <a:p>
            <a:r>
              <a:rPr lang="en-US" dirty="0"/>
              <a:t>How would this play if presented on the evening news or the front page of ......?</a:t>
            </a:r>
          </a:p>
          <a:p>
            <a:pPr eaLnBrk="1" hangingPunct="1">
              <a:lnSpc>
                <a:spcPct val="90000"/>
              </a:lnSpc>
            </a:pPr>
            <a:endParaRPr lang="en-US" sz="2400" dirty="0"/>
          </a:p>
          <a:p>
            <a:pPr eaLnBrk="1" hangingPunct="1">
              <a:lnSpc>
                <a:spcPct val="90000"/>
              </a:lnSpc>
              <a:buFont typeface="Wingdings" pitchFamily="2" charset="2"/>
              <a:buNone/>
            </a:pPr>
            <a:endParaRPr lang="en-US" sz="2600" dirty="0"/>
          </a:p>
        </p:txBody>
      </p:sp>
    </p:spTree>
    <p:extLst>
      <p:ext uri="{BB962C8B-B14F-4D97-AF65-F5344CB8AC3E}">
        <p14:creationId xmlns:p14="http://schemas.microsoft.com/office/powerpoint/2010/main" val="935523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xfrm>
            <a:off x="152400" y="6324600"/>
            <a:ext cx="263769" cy="365125"/>
          </a:xfrm>
          <a:noFill/>
        </p:spPr>
        <p:txBody>
          <a:bodyPr/>
          <a:lstStyle/>
          <a:p>
            <a:fld id="{A4139501-E187-4B31-A353-1CF822941357}" type="slidenum">
              <a:rPr lang="en-US" sz="1200" smtClean="0"/>
              <a:pPr/>
              <a:t>7</a:t>
            </a:fld>
            <a:endParaRPr lang="en-US" sz="1200" dirty="0"/>
          </a:p>
        </p:txBody>
      </p:sp>
      <p:sp>
        <p:nvSpPr>
          <p:cNvPr id="18435" name="Rectangle 2"/>
          <p:cNvSpPr>
            <a:spLocks noGrp="1" noChangeArrowheads="1"/>
          </p:cNvSpPr>
          <p:nvPr>
            <p:ph type="title"/>
          </p:nvPr>
        </p:nvSpPr>
        <p:spPr>
          <a:xfrm>
            <a:off x="1143000" y="384702"/>
            <a:ext cx="7086600" cy="1546811"/>
          </a:xfrm>
        </p:spPr>
        <p:txBody>
          <a:bodyPr>
            <a:noAutofit/>
          </a:bodyPr>
          <a:lstStyle/>
          <a:p>
            <a:pPr algn="ctr" eaLnBrk="1" hangingPunct="1"/>
            <a:r>
              <a:rPr lang="en-US" sz="3200" dirty="0"/>
              <a:t>Issues and Scenarios for Today’s Discussion</a:t>
            </a:r>
            <a:br>
              <a:rPr lang="en-US" sz="3200" dirty="0"/>
            </a:br>
            <a:endParaRPr lang="en-US" sz="3200" dirty="0"/>
          </a:p>
        </p:txBody>
      </p:sp>
      <p:sp>
        <p:nvSpPr>
          <p:cNvPr id="18436" name="Rectangle 3"/>
          <p:cNvSpPr>
            <a:spLocks noGrp="1" noChangeArrowheads="1"/>
          </p:cNvSpPr>
          <p:nvPr>
            <p:ph type="body" idx="1"/>
          </p:nvPr>
        </p:nvSpPr>
        <p:spPr>
          <a:xfrm>
            <a:off x="1676400" y="2061661"/>
            <a:ext cx="6858000" cy="3916363"/>
          </a:xfrm>
        </p:spPr>
        <p:txBody>
          <a:bodyPr>
            <a:normAutofit/>
          </a:bodyPr>
          <a:lstStyle/>
          <a:p>
            <a:r>
              <a:rPr lang="en-US" sz="2800" dirty="0"/>
              <a:t>Change of recipient organization</a:t>
            </a:r>
          </a:p>
          <a:p>
            <a:r>
              <a:rPr lang="en-US" sz="2800" dirty="0"/>
              <a:t>Change of principal investigator or key personnel (including multiple PI)</a:t>
            </a:r>
          </a:p>
          <a:p>
            <a:pPr eaLnBrk="1" hangingPunct="1"/>
            <a:r>
              <a:rPr lang="en-US" sz="2800" dirty="0"/>
              <a:t>Changes and delays in the research and large balances</a:t>
            </a:r>
          </a:p>
          <a:p>
            <a:pPr eaLnBrk="1" hangingPunct="1"/>
            <a:r>
              <a:rPr lang="en-US" sz="2800" dirty="0"/>
              <a:t>Unanticipated events (aka stuff happens)</a:t>
            </a:r>
          </a:p>
          <a:p>
            <a:pPr eaLnBrk="1" hangingPunct="1"/>
            <a:r>
              <a:rPr lang="en-US" sz="2800" dirty="0"/>
              <a:t>Close out</a:t>
            </a:r>
          </a:p>
          <a:p>
            <a:pPr eaLnBrk="1" hangingPunct="1"/>
            <a:endParaRPr lang="en-US" sz="2400" dirty="0"/>
          </a:p>
        </p:txBody>
      </p:sp>
    </p:spTree>
    <p:extLst>
      <p:ext uri="{BB962C8B-B14F-4D97-AF65-F5344CB8AC3E}">
        <p14:creationId xmlns:p14="http://schemas.microsoft.com/office/powerpoint/2010/main" val="68495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xfrm>
            <a:off x="152400" y="6350488"/>
            <a:ext cx="5314517" cy="365125"/>
          </a:xfrm>
          <a:noFill/>
        </p:spPr>
        <p:txBody>
          <a:bodyPr/>
          <a:lstStyle/>
          <a:p>
            <a:fld id="{BC97CE80-FE09-425E-962E-42773264A316}" type="slidenum">
              <a:rPr lang="en-US" sz="1200" smtClean="0"/>
              <a:pPr/>
              <a:t>8</a:t>
            </a:fld>
            <a:endParaRPr lang="en-US" sz="1200" dirty="0"/>
          </a:p>
        </p:txBody>
      </p:sp>
      <p:sp>
        <p:nvSpPr>
          <p:cNvPr id="8195" name="Rectangle 2"/>
          <p:cNvSpPr>
            <a:spLocks noGrp="1" noChangeArrowheads="1"/>
          </p:cNvSpPr>
          <p:nvPr>
            <p:ph type="title"/>
          </p:nvPr>
        </p:nvSpPr>
        <p:spPr>
          <a:xfrm>
            <a:off x="1185830" y="-76200"/>
            <a:ext cx="7470742" cy="1371600"/>
          </a:xfrm>
        </p:spPr>
        <p:txBody>
          <a:bodyPr>
            <a:normAutofit/>
          </a:bodyPr>
          <a:lstStyle/>
          <a:p>
            <a:pPr algn="ctr" eaLnBrk="1" hangingPunct="1"/>
            <a:r>
              <a:rPr lang="en-US" dirty="0"/>
              <a:t>Change of Recipient Organization</a:t>
            </a:r>
          </a:p>
        </p:txBody>
      </p:sp>
      <p:sp>
        <p:nvSpPr>
          <p:cNvPr id="8196" name="Rectangle 3"/>
          <p:cNvSpPr>
            <a:spLocks noGrp="1" noChangeArrowheads="1"/>
          </p:cNvSpPr>
          <p:nvPr>
            <p:ph type="body" idx="1"/>
          </p:nvPr>
        </p:nvSpPr>
        <p:spPr>
          <a:xfrm>
            <a:off x="1295400" y="1371600"/>
            <a:ext cx="7554223" cy="5105400"/>
          </a:xfrm>
        </p:spPr>
        <p:txBody>
          <a:bodyPr>
            <a:normAutofit/>
          </a:bodyPr>
          <a:lstStyle/>
          <a:p>
            <a:pPr>
              <a:lnSpc>
                <a:spcPct val="90000"/>
              </a:lnSpc>
            </a:pPr>
            <a:r>
              <a:rPr lang="en-US" sz="2500" dirty="0"/>
              <a:t>Prior approval is required per </a:t>
            </a:r>
            <a:r>
              <a:rPr lang="en-US" sz="2500" i="1" dirty="0"/>
              <a:t>NIH GPS 8.1.2.7</a:t>
            </a:r>
          </a:p>
          <a:p>
            <a:pPr>
              <a:lnSpc>
                <a:spcPct val="90000"/>
              </a:lnSpc>
            </a:pPr>
            <a:r>
              <a:rPr lang="en-US" sz="2500" dirty="0"/>
              <a:t>The grant is awarded to the grantee institution – not to the Principal Investigator (PI).</a:t>
            </a:r>
          </a:p>
          <a:p>
            <a:pPr>
              <a:lnSpc>
                <a:spcPct val="90000"/>
              </a:lnSpc>
            </a:pPr>
            <a:r>
              <a:rPr lang="en-US" sz="2500" dirty="0"/>
              <a:t>A change of grantee request normally will be permitted only when all of the permanent benefits attributable to the original grant can be transferred, including equipment purchased in whole or in part with grant funds. </a:t>
            </a:r>
          </a:p>
          <a:p>
            <a:pPr>
              <a:lnSpc>
                <a:spcPct val="90000"/>
              </a:lnSpc>
            </a:pPr>
            <a:r>
              <a:rPr lang="en-US" sz="2500" dirty="0"/>
              <a:t>A change may be made without peer review, provided the PI plans no significant change in research objectives and the facilities and resources at the new organization will allow for successful performance of the project. </a:t>
            </a:r>
          </a:p>
        </p:txBody>
      </p:sp>
    </p:spTree>
    <p:extLst>
      <p:ext uri="{BB962C8B-B14F-4D97-AF65-F5344CB8AC3E}">
        <p14:creationId xmlns:p14="http://schemas.microsoft.com/office/powerpoint/2010/main" val="3652656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61" y="152717"/>
            <a:ext cx="8239539" cy="1443169"/>
          </a:xfrm>
        </p:spPr>
        <p:txBody>
          <a:bodyPr>
            <a:normAutofit/>
          </a:bodyPr>
          <a:lstStyle/>
          <a:p>
            <a:pPr algn="ctr"/>
            <a:r>
              <a:rPr lang="en-US" dirty="0"/>
              <a:t>Purely Hypothetical Situation</a:t>
            </a:r>
            <a:endParaRPr lang="en-US" sz="2000" dirty="0"/>
          </a:p>
        </p:txBody>
      </p:sp>
      <p:sp>
        <p:nvSpPr>
          <p:cNvPr id="3" name="Content Placeholder 2"/>
          <p:cNvSpPr>
            <a:spLocks noGrp="1"/>
          </p:cNvSpPr>
          <p:nvPr>
            <p:ph idx="1"/>
          </p:nvPr>
        </p:nvSpPr>
        <p:spPr>
          <a:xfrm>
            <a:off x="980661" y="1295400"/>
            <a:ext cx="7706139" cy="5101698"/>
          </a:xfrm>
        </p:spPr>
        <p:txBody>
          <a:bodyPr>
            <a:normAutofit/>
          </a:bodyPr>
          <a:lstStyle/>
          <a:p>
            <a:r>
              <a:rPr lang="en-US" sz="2800" dirty="0"/>
              <a:t>Mid budget period the PI on an application moves to a new organization and wants to take the grant with him/her. </a:t>
            </a:r>
          </a:p>
          <a:p>
            <a:r>
              <a:rPr lang="en-US" sz="2800" dirty="0"/>
              <a:t>However, there are some complications…let’s listen into the call between the NIH Grants Management Specialist and the Authorized Official for the grant…</a:t>
            </a:r>
          </a:p>
        </p:txBody>
      </p:sp>
      <p:sp>
        <p:nvSpPr>
          <p:cNvPr id="5" name="Slide Number Placeholder 4">
            <a:extLst>
              <a:ext uri="{FF2B5EF4-FFF2-40B4-BE49-F238E27FC236}">
                <a16:creationId xmlns:a16="http://schemas.microsoft.com/office/drawing/2014/main" id="{4D6A254E-6A10-49AC-945E-7C4F1DE7D284}"/>
              </a:ext>
            </a:extLst>
          </p:cNvPr>
          <p:cNvSpPr txBox="1">
            <a:spLocks/>
          </p:cNvSpPr>
          <p:nvPr/>
        </p:nvSpPr>
        <p:spPr>
          <a:xfrm>
            <a:off x="152400" y="6435839"/>
            <a:ext cx="5314517" cy="365125"/>
          </a:xfrm>
          <a:prstGeom prst="rect">
            <a:avLst/>
          </a:prstGeom>
          <a:noFill/>
        </p:spPr>
        <p:txBody>
          <a:bodyPr vert="horz" lIns="91440" tIns="45720" rIns="91440" bIns="45720" rtlCol="0" anchor="ctr"/>
          <a:lstStyle>
            <a:defPPr>
              <a:defRPr lang="en-US"/>
            </a:defPPr>
            <a:lvl1pPr marL="0" algn="l"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C97CE80-FE09-425E-962E-42773264A316}" type="slidenum">
              <a:rPr lang="en-US" sz="1200" smtClean="0"/>
              <a:pPr/>
              <a:t>9</a:t>
            </a:fld>
            <a:endParaRPr lang="en-US" sz="1200" dirty="0"/>
          </a:p>
        </p:txBody>
      </p:sp>
    </p:spTree>
    <p:extLst>
      <p:ext uri="{BB962C8B-B14F-4D97-AF65-F5344CB8AC3E}">
        <p14:creationId xmlns:p14="http://schemas.microsoft.com/office/powerpoint/2010/main" val="6417460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25"/>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AD62CAE6BE7B49BBCD87F204005B37" ma:contentTypeVersion="0" ma:contentTypeDescription="Create a new document." ma:contentTypeScope="" ma:versionID="c477eda353b5b1c2e09a74dd30d77d9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01ADA04-E63A-4CAD-B1AA-1D7F41F6E0FE}">
  <ds:schemaRefs>
    <ds:schemaRef ds:uri="http://schemas.microsoft.com/sharepoint/v3/contenttype/forms"/>
  </ds:schemaRefs>
</ds:datastoreItem>
</file>

<file path=customXml/itemProps2.xml><?xml version="1.0" encoding="utf-8"?>
<ds:datastoreItem xmlns:ds="http://schemas.openxmlformats.org/officeDocument/2006/customXml" ds:itemID="{EB5B88BA-8C73-47D0-A2BB-BEA84BC117CB}">
  <ds:schemaRefs>
    <ds:schemaRef ds:uri="http://purl.org/dc/dcmitype/"/>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F7D55A0-61B3-4FA0-8F89-56BA091E17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28166</TotalTime>
  <Words>2748</Words>
  <Application>Microsoft Office PowerPoint</Application>
  <PresentationFormat>On-screen Show (4:3)</PresentationFormat>
  <Paragraphs>272</Paragraphs>
  <Slides>41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7" baseType="lpstr">
      <vt:lpstr>Arial</vt:lpstr>
      <vt:lpstr>Corbel</vt:lpstr>
      <vt:lpstr>Times New Roman</vt:lpstr>
      <vt:lpstr>Wingdings</vt:lpstr>
      <vt:lpstr>Parallax</vt:lpstr>
      <vt:lpstr>Clip</vt:lpstr>
      <vt:lpstr>Advanced Administrative Topics: Post-Award</vt:lpstr>
      <vt:lpstr>Presenters</vt:lpstr>
      <vt:lpstr>Quick logistics…</vt:lpstr>
      <vt:lpstr>What Are Some Aspects that Make Projects Complex and Create Post-Award Issues? </vt:lpstr>
      <vt:lpstr>Thinking Like a Fed – a  Few Things to Remember</vt:lpstr>
      <vt:lpstr>NIH Perspective When Considering Challenging Complex Situations During Post-Award</vt:lpstr>
      <vt:lpstr>Issues and Scenarios for Today’s Discussion </vt:lpstr>
      <vt:lpstr>Change of Recipient Organization</vt:lpstr>
      <vt:lpstr>Purely Hypothetical Situation</vt:lpstr>
      <vt:lpstr>What did we learn?</vt:lpstr>
      <vt:lpstr>Change of Key Personnel</vt:lpstr>
      <vt:lpstr>Change of Key Personnel with Multiple PIs</vt:lpstr>
      <vt:lpstr>Purely Hypothetical Situation You’ve Been Voted Off the Island</vt:lpstr>
      <vt:lpstr>Let’s get ready to rumble!</vt:lpstr>
      <vt:lpstr>Removing  a PI from a grant What Might Be NIH’s Response Enter the Answer in the Chat!</vt:lpstr>
      <vt:lpstr>(A) Move forward with the change of PI</vt:lpstr>
      <vt:lpstr>(B) Deny the request  or  (C) Terminate the grant</vt:lpstr>
      <vt:lpstr>(D) None of the above </vt:lpstr>
      <vt:lpstr>Changes, Delays and Balances</vt:lpstr>
      <vt:lpstr>Purely Hypothetical Situation: How Much Is Too Much?</vt:lpstr>
      <vt:lpstr>Savings on a grant…</vt:lpstr>
      <vt:lpstr>Purely Hypothetical Situation Something’s Broken</vt:lpstr>
      <vt:lpstr>Purely Hypothetical Situation Something’s Broken</vt:lpstr>
      <vt:lpstr>Why not Answers A or C?</vt:lpstr>
      <vt:lpstr>Why not Answer D?</vt:lpstr>
      <vt:lpstr>Why Answer B?</vt:lpstr>
      <vt:lpstr>Change in Scope Let’s Get Into Something Here…</vt:lpstr>
      <vt:lpstr>Details abound…</vt:lpstr>
      <vt:lpstr>Inside Scoop</vt:lpstr>
      <vt:lpstr>Then what happened???</vt:lpstr>
      <vt:lpstr>Lightning Round Q&amp;A</vt:lpstr>
      <vt:lpstr>Unanticipated Events  (aka Stuff Happens)</vt:lpstr>
      <vt:lpstr>Progress Issues</vt:lpstr>
      <vt:lpstr>Houston, we have a problem.</vt:lpstr>
      <vt:lpstr>Progress Issues?   What can be done?</vt:lpstr>
      <vt:lpstr>Communication Between Department and Sponsored Projects is Critical</vt:lpstr>
      <vt:lpstr>Resources…</vt:lpstr>
      <vt:lpstr>Resources for Compliance</vt:lpstr>
      <vt:lpstr>Select Resources at the NIH</vt:lpstr>
      <vt:lpstr>Questions?? Feel free to  contact us via e-mail: Crystal Wolfrey - crystal.wolfrey@nih.gov  Sean Hine –  sean.hine@nih.gov  Terri –  terri.jarosik@nih.gov </vt:lpstr>
      <vt:lpstr>We have a few minutes…</vt:lpstr>
    </vt:vector>
  </TitlesOfParts>
  <Company>OD/OIT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Administrative Topics: Post-award Issues</dc:title>
  <dc:creator>Carol Alderson</dc:creator>
  <cp:lastModifiedBy>Cummins, Sheri (NIH/OD) [E]</cp:lastModifiedBy>
  <cp:revision>1127</cp:revision>
  <cp:lastPrinted>2016-02-25T16:57:10Z</cp:lastPrinted>
  <dcterms:created xsi:type="dcterms:W3CDTF">2011-03-04T00:36:21Z</dcterms:created>
  <dcterms:modified xsi:type="dcterms:W3CDTF">2020-10-29T18:31:55Z</dcterms:modified>
</cp:coreProperties>
</file>