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766" r:id="rId5"/>
  </p:sldMasterIdLst>
  <p:notesMasterIdLst>
    <p:notesMasterId r:id="rId80"/>
  </p:notesMasterIdLst>
  <p:handoutMasterIdLst>
    <p:handoutMasterId r:id="rId81"/>
  </p:handoutMasterIdLst>
  <p:sldIdLst>
    <p:sldId id="265" r:id="rId6"/>
    <p:sldId id="833" r:id="rId7"/>
    <p:sldId id="861" r:id="rId8"/>
    <p:sldId id="823" r:id="rId9"/>
    <p:sldId id="825" r:id="rId10"/>
    <p:sldId id="863" r:id="rId11"/>
    <p:sldId id="815" r:id="rId12"/>
    <p:sldId id="924" r:id="rId13"/>
    <p:sldId id="925" r:id="rId14"/>
    <p:sldId id="940" r:id="rId15"/>
    <p:sldId id="900" r:id="rId16"/>
    <p:sldId id="864" r:id="rId17"/>
    <p:sldId id="865" r:id="rId18"/>
    <p:sldId id="561" r:id="rId19"/>
    <p:sldId id="866" r:id="rId20"/>
    <p:sldId id="893" r:id="rId21"/>
    <p:sldId id="901" r:id="rId22"/>
    <p:sldId id="902" r:id="rId23"/>
    <p:sldId id="926" r:id="rId24"/>
    <p:sldId id="903" r:id="rId25"/>
    <p:sldId id="904" r:id="rId26"/>
    <p:sldId id="915" r:id="rId27"/>
    <p:sldId id="916" r:id="rId28"/>
    <p:sldId id="917" r:id="rId29"/>
    <p:sldId id="918" r:id="rId30"/>
    <p:sldId id="927" r:id="rId31"/>
    <p:sldId id="905" r:id="rId32"/>
    <p:sldId id="910" r:id="rId33"/>
    <p:sldId id="911" r:id="rId34"/>
    <p:sldId id="912" r:id="rId35"/>
    <p:sldId id="935" r:id="rId36"/>
    <p:sldId id="906" r:id="rId37"/>
    <p:sldId id="841" r:id="rId38"/>
    <p:sldId id="928" r:id="rId39"/>
    <p:sldId id="845" r:id="rId40"/>
    <p:sldId id="846" r:id="rId41"/>
    <p:sldId id="874" r:id="rId42"/>
    <p:sldId id="878" r:id="rId43"/>
    <p:sldId id="879" r:id="rId44"/>
    <p:sldId id="876" r:id="rId45"/>
    <p:sldId id="898" r:id="rId46"/>
    <p:sldId id="847" r:id="rId47"/>
    <p:sldId id="888" r:id="rId48"/>
    <p:sldId id="929" r:id="rId49"/>
    <p:sldId id="930" r:id="rId50"/>
    <p:sldId id="931" r:id="rId51"/>
    <p:sldId id="934" r:id="rId52"/>
    <p:sldId id="933" r:id="rId53"/>
    <p:sldId id="919" r:id="rId54"/>
    <p:sldId id="848" r:id="rId55"/>
    <p:sldId id="857" r:id="rId56"/>
    <p:sldId id="936" r:id="rId57"/>
    <p:sldId id="937" r:id="rId58"/>
    <p:sldId id="938" r:id="rId59"/>
    <p:sldId id="914" r:id="rId60"/>
    <p:sldId id="939" r:id="rId61"/>
    <p:sldId id="882" r:id="rId62"/>
    <p:sldId id="849" r:id="rId63"/>
    <p:sldId id="921" r:id="rId64"/>
    <p:sldId id="884" r:id="rId65"/>
    <p:sldId id="913" r:id="rId66"/>
    <p:sldId id="889" r:id="rId67"/>
    <p:sldId id="920" r:id="rId68"/>
    <p:sldId id="850" r:id="rId69"/>
    <p:sldId id="851" r:id="rId70"/>
    <p:sldId id="853" r:id="rId71"/>
    <p:sldId id="892" r:id="rId72"/>
    <p:sldId id="890" r:id="rId73"/>
    <p:sldId id="899" r:id="rId74"/>
    <p:sldId id="887" r:id="rId75"/>
    <p:sldId id="838" r:id="rId76"/>
    <p:sldId id="923" r:id="rId77"/>
    <p:sldId id="790" r:id="rId78"/>
    <p:sldId id="819" r:id="rId7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6600"/>
    <a:srgbClr val="FFFF99"/>
    <a:srgbClr val="CCFF99"/>
    <a:srgbClr val="FFFF66"/>
    <a:srgbClr val="336699"/>
    <a:srgbClr val="990000"/>
    <a:srgbClr val="993300"/>
    <a:srgbClr val="CC33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1" autoAdjust="0"/>
    <p:restoredTop sz="99279" autoAdjust="0"/>
  </p:normalViewPr>
  <p:slideViewPr>
    <p:cSldViewPr>
      <p:cViewPr varScale="1">
        <p:scale>
          <a:sx n="112" d="100"/>
          <a:sy n="112" d="100"/>
        </p:scale>
        <p:origin x="2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602" y="-10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presProps" Target="presProps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3090ED-F84E-4702-8628-4EFC554E2090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F3931D-20C8-4A83-A683-04A5575D7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ECC29C-75CC-46FE-8B5A-86290649DD64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30422"/>
            <a:ext cx="7437120" cy="315444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AD43B8-FF20-4D5F-A0AE-68337BAD2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015D4-4796-4D21-BAD0-1641EFC35A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954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2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5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5575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1E5E2-8DB1-43E7-9F30-43DCA2DED281}" type="datetime1">
              <a:rPr lang="en-US" smtClean="0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75CE-5B0E-4A4E-96A1-41FC7315B7D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1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04328-7975-459E-94A5-B94B98B1E2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0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3767-B5A8-49D6-8ED1-D7894A4DB4C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0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03CE-3E98-412B-923F-88DE4298478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3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1F8B-BBDC-4A74-BED3-BA846D1EA40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C4CF8-0CB8-428F-9B12-ABF84BEF22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9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C4CF8-0CB8-428F-9B12-ABF84BEF22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4800" y="5791200"/>
            <a:ext cx="3429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CA65E-D8FA-48B3-9BAB-4466F8A5E3E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6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39BDC-6CC2-486D-A6FA-9BF7D12B7F0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5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4800" y="152400"/>
            <a:ext cx="86106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D9C90-97FB-4E07-8171-7E3239C1F90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box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416800" cy="55625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1066800"/>
            <a:ext cx="5715000" cy="3809999"/>
          </a:xfrm>
        </p:spPr>
        <p:txBody>
          <a:bodyPr/>
          <a:lstStyle>
            <a:lvl1pPr algn="ct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5D32-94B1-43D8-A037-FE67FB015E27}" type="datetime1">
              <a:rPr lang="en-US" smtClean="0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8F33-71BB-4CFE-8B33-55E54A34A46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7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45D0-6E21-4BB6-8AA5-039D800A18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6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2B73-6AA9-43D6-828E-9D5759009A62}" type="datetime1">
              <a:rPr lang="en-US" smtClean="0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780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72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1752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C86F5-7B55-4F9B-9C6C-C8D64859BA57}" type="datetime1">
              <a:rPr lang="en-US" smtClean="0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04925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4025" y="915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83338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20788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59275" y="1009650"/>
            <a:ext cx="420688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447800"/>
            <a:ext cx="4040188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1329" y="1447800"/>
            <a:ext cx="4041775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352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301752" y="2286000"/>
            <a:ext cx="4041648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4800600" y="2286000"/>
            <a:ext cx="4038600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D102-3436-4C70-948A-2E06042B4189}" type="datetime1">
              <a:rPr lang="en-US" smtClean="0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4340225" y="1000125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7B7B-168F-4CA2-B7C0-9C0234D0AAA4}" type="datetime1">
              <a:rPr lang="en-US" smtClean="0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CA61-1D6E-4EF8-96C1-58BE1EB49553}" type="datetime1">
              <a:rPr lang="en-US" smtClean="0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6430963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5575" y="119063"/>
            <a:ext cx="8832850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23622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C166-2605-4167-A7CB-707BA64C0BF4}" type="datetime1">
              <a:rPr lang="en-US" smtClean="0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81000" y="64103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371600" y="30480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8832850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61925" y="5270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774A6-CAF0-4AEC-8C1D-35A027BB91C9}" type="datetime1">
              <a:rPr lang="en-US" smtClean="0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0956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CB83A63-723B-4EF9-AF25-40ABF8B3FA4E}" type="datetime1">
              <a:rPr lang="en-US" smtClean="0"/>
              <a:pPr>
                <a:defRPr/>
              </a:pPr>
              <a:t>12/6/2016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5571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op_header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559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New investigator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45338F-CEA5-4AE7-9B75-B4338CE3F1C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8" descr="logo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6" y="5943600"/>
            <a:ext cx="520700" cy="5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NIH_OER_Master_Logo_2Color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0" y="5921943"/>
            <a:ext cx="2743200" cy="54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6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bir.nih.gov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grants.nih.gov/grants/forms.htm#sbir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grants.nih.gov/grants/how-to-apply-application-guide/format-and-write/format-attachment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s.nih.gov/grants/forms_page_limits.htm#other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grants.nih.gov/grants/forms_page_limits.htm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rants.nih.gov/grants/how-to-apply-application-guide/resources/annotated-form-sets.htm" TargetMode="External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hyperlink" Target="http://grants.nih.gov/grants/ElectronicReceipt/support.htm" TargetMode="Externa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hyperlink" Target="http://grants.nih.gov/support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hyperlink" Target="http://grants.nih.gov/grants/how-to-apply-application-guide.htm" TargetMode="External"/><Relationship Id="rId7" Type="http://schemas.openxmlformats.org/officeDocument/2006/relationships/hyperlink" Target="http://era.nih.gov/era_training/assist.cfm" TargetMode="External"/><Relationship Id="rId2" Type="http://schemas.openxmlformats.org/officeDocument/2006/relationships/hyperlink" Target="http://sbir.nih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nts.nih.gov/grants/how-to-apply-application-guide/resources/annotated-form-sets.htm" TargetMode="External"/><Relationship Id="rId5" Type="http://schemas.openxmlformats.org/officeDocument/2006/relationships/hyperlink" Target="http://era.nih.gov/erahelp/ASSIST/" TargetMode="External"/><Relationship Id="rId4" Type="http://schemas.openxmlformats.org/officeDocument/2006/relationships/hyperlink" Target="https://public.era.nih.gov/assist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485828" cy="1981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1F497D"/>
                </a:solidFill>
              </a:rPr>
              <a:t>Preparing, Submitting and Tracking Your Small Business Application Using ASSIST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76214" y="6155142"/>
            <a:ext cx="205740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" b="0" cap="none" spc="0" dirty="0" smtClean="0"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0" cap="none" spc="0" dirty="0" smtClean="0">
                <a:ea typeface="+mj-ea"/>
                <a:cs typeface="+mj-cs"/>
              </a:rPr>
              <a:t>November 2016</a:t>
            </a:r>
          </a:p>
        </p:txBody>
      </p:sp>
      <p:pic>
        <p:nvPicPr>
          <p:cNvPr id="4" name="Picture 3" descr="A logo of the Office of Extramural Research at NI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76" y="5486400"/>
            <a:ext cx="3923753" cy="727884"/>
          </a:xfrm>
          <a:prstGeom prst="rect">
            <a:avLst/>
          </a:prstGeom>
        </p:spPr>
      </p:pic>
      <p:pic>
        <p:nvPicPr>
          <p:cNvPr id="3" name="Picture 2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2667000"/>
            <a:ext cx="5112327" cy="447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Commons Account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pPr eaLnBrk="1" hangingPunct="1"/>
            <a:r>
              <a:rPr lang="en-US" sz="2800" dirty="0"/>
              <a:t>Do not combine </a:t>
            </a:r>
            <a:r>
              <a:rPr lang="en-US" sz="2800" dirty="0" smtClean="0"/>
              <a:t>administrative (e.g., SO) </a:t>
            </a:r>
            <a:r>
              <a:rPr lang="en-US" sz="2800" dirty="0"/>
              <a:t>and </a:t>
            </a:r>
            <a:r>
              <a:rPr lang="en-US" sz="2800" dirty="0" smtClean="0"/>
              <a:t>scientific (e.g., PI) </a:t>
            </a:r>
            <a:r>
              <a:rPr lang="en-US" sz="2800" dirty="0"/>
              <a:t>roles on single Commons </a:t>
            </a:r>
            <a:r>
              <a:rPr lang="en-US" sz="2800" dirty="0" smtClean="0"/>
              <a:t>account</a:t>
            </a:r>
          </a:p>
          <a:p>
            <a:pPr lvl="1" eaLnBrk="1" hangingPunct="1"/>
            <a:r>
              <a:rPr lang="en-US" sz="2300" dirty="0" smtClean="0"/>
              <a:t>If the same person serves as both roles, two accounts are needed</a:t>
            </a:r>
            <a:endParaRPr lang="en-US" sz="2300" dirty="0"/>
          </a:p>
          <a:p>
            <a:pPr eaLnBrk="1" hangingPunct="1"/>
            <a:r>
              <a:rPr lang="en-US" sz="2800" dirty="0"/>
              <a:t>PIs get one Commons account that follows them throughout their careers</a:t>
            </a:r>
          </a:p>
          <a:p>
            <a:pPr eaLnBrk="1" hangingPunct="1"/>
            <a:r>
              <a:rPr lang="en-US" sz="2800" dirty="0"/>
              <a:t>If PI is already registered, “affiliate” their existing account rather than creating a new one</a:t>
            </a:r>
          </a:p>
          <a:p>
            <a:pPr lvl="1" eaLnBrk="1" hangingPunct="1"/>
            <a:r>
              <a:rPr lang="en-US" sz="2400" dirty="0"/>
              <a:t>PIs should update their Commons profile prior to </a:t>
            </a:r>
            <a:r>
              <a:rPr lang="en-US" sz="2400" dirty="0" smtClean="0"/>
              <a:t>submitting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626" y="162001"/>
            <a:ext cx="1085774" cy="10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C4CF8-0CB8-428F-9B12-ABF84BEF22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oup 3" title="Find opportunity"/>
          <p:cNvGrpSpPr/>
          <p:nvPr/>
        </p:nvGrpSpPr>
        <p:grpSpPr>
          <a:xfrm>
            <a:off x="0" y="1368189"/>
            <a:ext cx="1916906" cy="2371903"/>
            <a:chOff x="0" y="1368189"/>
            <a:chExt cx="1916906" cy="2371903"/>
          </a:xfrm>
        </p:grpSpPr>
        <p:sp>
          <p:nvSpPr>
            <p:cNvPr id="5" name="Right Arrow Callout 4" title="&quot;&quot;"/>
            <p:cNvSpPr/>
            <p:nvPr/>
          </p:nvSpPr>
          <p:spPr>
            <a:xfrm>
              <a:off x="381000" y="3081867"/>
              <a:ext cx="937670" cy="658225"/>
            </a:xfrm>
            <a:prstGeom prst="rightArrowCallout">
              <a:avLst>
                <a:gd name="adj1" fmla="val 30788"/>
                <a:gd name="adj2" fmla="val 27894"/>
                <a:gd name="adj3" fmla="val 25000"/>
                <a:gd name="adj4" fmla="val 78158"/>
              </a:avLst>
            </a:prstGeom>
            <a:solidFill>
              <a:srgbClr val="F0F3FB">
                <a:lumMod val="25000"/>
              </a:srgbClr>
            </a:solidFill>
            <a:ln w="25400" cap="flat" cmpd="sng" algn="ctr">
              <a:solidFill>
                <a:srgbClr val="F0F3FB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FFFFFF"/>
                  </a:solidFill>
                  <a:latin typeface="Calibri"/>
                </a:rPr>
                <a:t>Find</a:t>
              </a:r>
              <a:endParaRPr lang="en-US" b="1" kern="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6" name="Straight Connector 5" title="&quot;&quot;"/>
            <p:cNvCxnSpPr/>
            <p:nvPr/>
          </p:nvCxnSpPr>
          <p:spPr>
            <a:xfrm flipV="1">
              <a:off x="990600" y="2434989"/>
              <a:ext cx="0" cy="669769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8" title="&quot;&quot;"/>
            <p:cNvSpPr txBox="1"/>
            <p:nvPr/>
          </p:nvSpPr>
          <p:spPr>
            <a:xfrm>
              <a:off x="0" y="1368189"/>
              <a:ext cx="1916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Find </a:t>
              </a:r>
              <a:br>
                <a:rPr lang="en-US" dirty="0" smtClean="0">
                  <a:solidFill>
                    <a:srgbClr val="000000"/>
                  </a:solidFill>
                </a:rPr>
              </a:br>
              <a:r>
                <a:rPr lang="en-US" dirty="0" smtClean="0">
                  <a:solidFill>
                    <a:srgbClr val="000000"/>
                  </a:solidFill>
                </a:rPr>
                <a:t>Opportunity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pic>
          <p:nvPicPr>
            <p:cNvPr id="8" name="Picture 7" title="&quot;&quo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0" y="1901589"/>
              <a:ext cx="1380040" cy="1380040"/>
            </a:xfrm>
            <a:prstGeom prst="rect">
              <a:avLst/>
            </a:prstGeom>
          </p:spPr>
        </p:pic>
      </p:grpSp>
      <p:grpSp>
        <p:nvGrpSpPr>
          <p:cNvPr id="24" name="Group 23" title="enter application data"/>
          <p:cNvGrpSpPr/>
          <p:nvPr/>
        </p:nvGrpSpPr>
        <p:grpSpPr>
          <a:xfrm>
            <a:off x="4038600" y="1368189"/>
            <a:ext cx="2117324" cy="2370648"/>
            <a:chOff x="4038600" y="1368189"/>
            <a:chExt cx="2117324" cy="2370648"/>
          </a:xfrm>
        </p:grpSpPr>
        <p:sp>
          <p:nvSpPr>
            <p:cNvPr id="10" name="Right Arrow Callout 9" title="&quot;&quot;"/>
            <p:cNvSpPr/>
            <p:nvPr/>
          </p:nvSpPr>
          <p:spPr>
            <a:xfrm>
              <a:off x="4377280" y="3080612"/>
              <a:ext cx="1109120" cy="658225"/>
            </a:xfrm>
            <a:prstGeom prst="rightArrowCallout">
              <a:avLst>
                <a:gd name="adj1" fmla="val 30788"/>
                <a:gd name="adj2" fmla="val 27894"/>
                <a:gd name="adj3" fmla="val 25000"/>
                <a:gd name="adj4" fmla="val 78158"/>
              </a:avLst>
            </a:prstGeom>
            <a:solidFill>
              <a:srgbClr val="F0F3FB">
                <a:lumMod val="25000"/>
              </a:srgbClr>
            </a:solidFill>
            <a:ln w="25400" cap="flat" cmpd="sng" algn="ctr">
              <a:solidFill>
                <a:srgbClr val="F0F3FB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FFFFFF"/>
                  </a:solidFill>
                  <a:latin typeface="Calibri"/>
                </a:rPr>
                <a:t>Enter Data</a:t>
              </a:r>
              <a:endParaRPr lang="en-US" b="1" kern="0" dirty="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1" name="Picture 10" title="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1901589"/>
              <a:ext cx="1129903" cy="1291317"/>
            </a:xfrm>
            <a:prstGeom prst="rect">
              <a:avLst/>
            </a:prstGeom>
          </p:spPr>
        </p:pic>
        <p:sp>
          <p:nvSpPr>
            <p:cNvPr id="12" name="TextBox 40" title="&quot;&quot;"/>
            <p:cNvSpPr txBox="1"/>
            <p:nvPr/>
          </p:nvSpPr>
          <p:spPr>
            <a:xfrm>
              <a:off x="4217709" y="1368189"/>
              <a:ext cx="19382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Enter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application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data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Straight Connector 12" title="&quot;&quot;"/>
            <p:cNvCxnSpPr/>
            <p:nvPr/>
          </p:nvCxnSpPr>
          <p:spPr>
            <a:xfrm flipV="1">
              <a:off x="5105400" y="2358789"/>
              <a:ext cx="0" cy="705206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 title="submit application"/>
          <p:cNvGrpSpPr/>
          <p:nvPr/>
        </p:nvGrpSpPr>
        <p:grpSpPr>
          <a:xfrm>
            <a:off x="6380435" y="1447800"/>
            <a:ext cx="1620565" cy="2291037"/>
            <a:chOff x="6380435" y="1447800"/>
            <a:chExt cx="1620565" cy="2291037"/>
          </a:xfrm>
        </p:grpSpPr>
        <p:sp>
          <p:nvSpPr>
            <p:cNvPr id="20" name="Right Arrow Callout 19" title="&quot;&quot;"/>
            <p:cNvSpPr/>
            <p:nvPr/>
          </p:nvSpPr>
          <p:spPr>
            <a:xfrm>
              <a:off x="6815680" y="3080612"/>
              <a:ext cx="1109120" cy="658225"/>
            </a:xfrm>
            <a:prstGeom prst="rightArrowCallout">
              <a:avLst>
                <a:gd name="adj1" fmla="val 30788"/>
                <a:gd name="adj2" fmla="val 27894"/>
                <a:gd name="adj3" fmla="val 25000"/>
                <a:gd name="adj4" fmla="val 78158"/>
              </a:avLst>
            </a:prstGeom>
            <a:solidFill>
              <a:srgbClr val="F0F3FB">
                <a:lumMod val="25000"/>
              </a:srgbClr>
            </a:solidFill>
            <a:ln w="25400" cap="flat" cmpd="sng" algn="ctr">
              <a:solidFill>
                <a:srgbClr val="F0F3FB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FFFFFF"/>
                  </a:solidFill>
                  <a:latin typeface="Calibri"/>
                </a:rPr>
                <a:t>Submit</a:t>
              </a:r>
              <a:endParaRPr lang="en-US" b="1" kern="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21" name="Straight Connector 20" title="&quot;&quot;"/>
            <p:cNvCxnSpPr/>
            <p:nvPr/>
          </p:nvCxnSpPr>
          <p:spPr>
            <a:xfrm flipV="1">
              <a:off x="7239000" y="2892189"/>
              <a:ext cx="0" cy="193522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40" title="&quot;&quot;"/>
            <p:cNvSpPr txBox="1"/>
            <p:nvPr/>
          </p:nvSpPr>
          <p:spPr>
            <a:xfrm>
              <a:off x="6574360" y="2450068"/>
              <a:ext cx="1426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Submit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23" name="Picture 22" title="&quot;&quo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435" y="1447800"/>
              <a:ext cx="1487832" cy="1115874"/>
            </a:xfrm>
            <a:prstGeom prst="rect">
              <a:avLst/>
            </a:prstGeom>
          </p:spPr>
        </p:pic>
      </p:grpSp>
      <p:grpSp>
        <p:nvGrpSpPr>
          <p:cNvPr id="9" name="Group 8" title="make a submission plan"/>
          <p:cNvGrpSpPr/>
          <p:nvPr/>
        </p:nvGrpSpPr>
        <p:grpSpPr>
          <a:xfrm>
            <a:off x="781804" y="3080612"/>
            <a:ext cx="1962811" cy="2742029"/>
            <a:chOff x="781804" y="3080612"/>
            <a:chExt cx="1962811" cy="2742029"/>
          </a:xfrm>
        </p:grpSpPr>
        <p:pic>
          <p:nvPicPr>
            <p:cNvPr id="18" name="Picture 17" title="&quot;&quo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378" y="4520745"/>
              <a:ext cx="976422" cy="1301896"/>
            </a:xfrm>
            <a:prstGeom prst="rect">
              <a:avLst/>
            </a:prstGeom>
          </p:spPr>
        </p:pic>
        <p:cxnSp>
          <p:nvCxnSpPr>
            <p:cNvPr id="26" name="Straight Connector 25" title="&quot;&quot;"/>
            <p:cNvCxnSpPr/>
            <p:nvPr/>
          </p:nvCxnSpPr>
          <p:spPr>
            <a:xfrm>
              <a:off x="1828800" y="3657600"/>
              <a:ext cx="0" cy="421678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40" title="&quot;&quot;"/>
            <p:cNvSpPr txBox="1"/>
            <p:nvPr/>
          </p:nvSpPr>
          <p:spPr>
            <a:xfrm>
              <a:off x="781804" y="3883059"/>
              <a:ext cx="19628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000000"/>
                  </a:solidFill>
                </a:rPr>
                <a:t>Make a submission </a:t>
              </a:r>
              <a:br>
                <a:rPr lang="en-US" dirty="0" smtClean="0">
                  <a:solidFill>
                    <a:srgbClr val="000000"/>
                  </a:solidFill>
                </a:rPr>
              </a:br>
              <a:r>
                <a:rPr lang="en-US" dirty="0" smtClean="0">
                  <a:solidFill>
                    <a:srgbClr val="000000"/>
                  </a:solidFill>
                </a:rPr>
                <a:t>plan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Right Arrow Callout 24" title="&quot;&quot;"/>
            <p:cNvSpPr/>
            <p:nvPr/>
          </p:nvSpPr>
          <p:spPr>
            <a:xfrm>
              <a:off x="1318670" y="3080612"/>
              <a:ext cx="891130" cy="658225"/>
            </a:xfrm>
            <a:prstGeom prst="rightArrowCallout">
              <a:avLst>
                <a:gd name="adj1" fmla="val 21096"/>
                <a:gd name="adj2" fmla="val 27894"/>
                <a:gd name="adj3" fmla="val 25000"/>
                <a:gd name="adj4" fmla="val 75772"/>
              </a:avLst>
            </a:prstGeom>
            <a:solidFill>
              <a:srgbClr val="F0F3FB">
                <a:lumMod val="25000"/>
              </a:srgbClr>
            </a:solidFill>
            <a:ln w="25400" cap="flat" cmpd="sng" algn="ctr">
              <a:solidFill>
                <a:srgbClr val="F0F3FB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FFFFFF"/>
                  </a:solidFill>
                  <a:latin typeface="Calibri"/>
                </a:rPr>
                <a:t>Plan</a:t>
              </a:r>
              <a:endParaRPr lang="en-US" b="1" kern="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33" name="Group 32" title="track status and view final application image"/>
          <p:cNvGrpSpPr/>
          <p:nvPr/>
        </p:nvGrpSpPr>
        <p:grpSpPr>
          <a:xfrm>
            <a:off x="6858000" y="3071144"/>
            <a:ext cx="2045344" cy="3030375"/>
            <a:chOff x="6858000" y="3071144"/>
            <a:chExt cx="2045344" cy="3030375"/>
          </a:xfrm>
        </p:grpSpPr>
        <p:sp>
          <p:nvSpPr>
            <p:cNvPr id="35" name="Flowchart: Process 34" title="&quot;&quot;"/>
            <p:cNvSpPr/>
            <p:nvPr/>
          </p:nvSpPr>
          <p:spPr>
            <a:xfrm>
              <a:off x="7924800" y="3071144"/>
              <a:ext cx="838200" cy="699075"/>
            </a:xfrm>
            <a:prstGeom prst="flowChartProcess">
              <a:avLst/>
            </a:prstGeom>
            <a:solidFill>
              <a:srgbClr val="F0F3FB">
                <a:lumMod val="25000"/>
              </a:srgbClr>
            </a:solidFill>
            <a:ln w="25400" cap="flat" cmpd="sng" algn="ctr">
              <a:solidFill>
                <a:srgbClr val="F0F3FB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Calibri"/>
                </a:rPr>
                <a:t>Track</a:t>
              </a:r>
              <a:endParaRPr lang="en-US" sz="2000" b="1" kern="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36" name="Straight Connector 35" title="&quot;&quot;"/>
            <p:cNvCxnSpPr/>
            <p:nvPr/>
          </p:nvCxnSpPr>
          <p:spPr>
            <a:xfrm>
              <a:off x="8530180" y="3749795"/>
              <a:ext cx="4220" cy="513994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40" title="&quot;&quot;"/>
            <p:cNvSpPr txBox="1"/>
            <p:nvPr/>
          </p:nvSpPr>
          <p:spPr>
            <a:xfrm>
              <a:off x="6858000" y="5178189"/>
              <a:ext cx="2045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Track status and view final application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38" name="Picture 37" title="&quot;&quo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961" y="3958989"/>
              <a:ext cx="1430731" cy="1251890"/>
            </a:xfrm>
            <a:prstGeom prst="rect">
              <a:avLst/>
            </a:prstGeom>
          </p:spPr>
        </p:pic>
      </p:grpSp>
      <p:grpSp>
        <p:nvGrpSpPr>
          <p:cNvPr id="27" name="Group 26" title="finalize application and prepare for submission"/>
          <p:cNvGrpSpPr/>
          <p:nvPr/>
        </p:nvGrpSpPr>
        <p:grpSpPr>
          <a:xfrm>
            <a:off x="4724400" y="3080612"/>
            <a:ext cx="2438400" cy="3243988"/>
            <a:chOff x="4724400" y="3080612"/>
            <a:chExt cx="2438400" cy="3243988"/>
          </a:xfrm>
        </p:grpSpPr>
        <p:cxnSp>
          <p:nvCxnSpPr>
            <p:cNvPr id="40" name="Straight Connector 39" title="&quot;&quot;"/>
            <p:cNvCxnSpPr/>
            <p:nvPr/>
          </p:nvCxnSpPr>
          <p:spPr>
            <a:xfrm>
              <a:off x="6019800" y="3654189"/>
              <a:ext cx="0" cy="361594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ight Arrow Callout 40" title="&quot;&quot;"/>
            <p:cNvSpPr/>
            <p:nvPr/>
          </p:nvSpPr>
          <p:spPr>
            <a:xfrm>
              <a:off x="5496169" y="3080612"/>
              <a:ext cx="1319511" cy="658225"/>
            </a:xfrm>
            <a:prstGeom prst="rightArrowCallout">
              <a:avLst>
                <a:gd name="adj1" fmla="val 30788"/>
                <a:gd name="adj2" fmla="val 27894"/>
                <a:gd name="adj3" fmla="val 25000"/>
                <a:gd name="adj4" fmla="val 78158"/>
              </a:avLst>
            </a:prstGeom>
            <a:solidFill>
              <a:srgbClr val="F0F3FB">
                <a:lumMod val="25000"/>
              </a:srgbClr>
            </a:solidFill>
            <a:ln w="25400" cap="flat" cmpd="sng" algn="ctr">
              <a:solidFill>
                <a:srgbClr val="F0F3FB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FFFFFF"/>
                  </a:solidFill>
                  <a:latin typeface="Calibri"/>
                </a:rPr>
                <a:t>Finalize</a:t>
              </a:r>
              <a:endParaRPr lang="en-US" b="1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" name="TextBox 40" title="&quot;&quot;"/>
            <p:cNvSpPr txBox="1"/>
            <p:nvPr/>
          </p:nvSpPr>
          <p:spPr>
            <a:xfrm>
              <a:off x="4724400" y="4005661"/>
              <a:ext cx="243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Finalize   </a:t>
              </a:r>
              <a:br>
                <a:rPr lang="en-US" dirty="0" smtClean="0">
                  <a:solidFill>
                    <a:srgbClr val="000000"/>
                  </a:solidFill>
                </a:rPr>
              </a:br>
              <a:r>
                <a:rPr lang="en-US" dirty="0" smtClean="0">
                  <a:solidFill>
                    <a:srgbClr val="000000"/>
                  </a:solidFill>
                </a:rPr>
                <a:t>application and prepare for submission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43" name="Picture 42" title="&quot;&quo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5171693"/>
              <a:ext cx="1295400" cy="1152907"/>
            </a:xfrm>
            <a:prstGeom prst="rect">
              <a:avLst/>
            </a:prstGeom>
          </p:spPr>
        </p:pic>
      </p:grpSp>
      <p:grpSp>
        <p:nvGrpSpPr>
          <p:cNvPr id="14" name="Group 13" title="initiate application"/>
          <p:cNvGrpSpPr/>
          <p:nvPr/>
        </p:nvGrpSpPr>
        <p:grpSpPr>
          <a:xfrm>
            <a:off x="1763210" y="1143000"/>
            <a:ext cx="1818190" cy="2595837"/>
            <a:chOff x="1763210" y="1143000"/>
            <a:chExt cx="1818190" cy="2595837"/>
          </a:xfrm>
        </p:grpSpPr>
        <p:sp>
          <p:nvSpPr>
            <p:cNvPr id="15" name="Right Arrow Callout 14" title="&quot;&quot;"/>
            <p:cNvSpPr/>
            <p:nvPr/>
          </p:nvSpPr>
          <p:spPr>
            <a:xfrm>
              <a:off x="2233070" y="3080612"/>
              <a:ext cx="1109120" cy="658225"/>
            </a:xfrm>
            <a:prstGeom prst="rightArrowCallout">
              <a:avLst>
                <a:gd name="adj1" fmla="val 30788"/>
                <a:gd name="adj2" fmla="val 27894"/>
                <a:gd name="adj3" fmla="val 25000"/>
                <a:gd name="adj4" fmla="val 78158"/>
              </a:avLst>
            </a:prstGeom>
            <a:solidFill>
              <a:srgbClr val="F0F3FB">
                <a:lumMod val="25000"/>
              </a:srgbClr>
            </a:solidFill>
            <a:ln w="25400" cap="flat" cmpd="sng" algn="ctr">
              <a:solidFill>
                <a:srgbClr val="F0F3FB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FFFFFF"/>
                  </a:solidFill>
                  <a:latin typeface="Calibri"/>
                </a:rPr>
                <a:t>Initiate</a:t>
              </a:r>
              <a:endParaRPr lang="en-US" b="1" kern="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16" name="Straight Connector 15" title="&quot;&quot;"/>
            <p:cNvCxnSpPr/>
            <p:nvPr/>
          </p:nvCxnSpPr>
          <p:spPr>
            <a:xfrm flipV="1">
              <a:off x="2667000" y="2892189"/>
              <a:ext cx="0" cy="2286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40" title="&quot;&quot;"/>
            <p:cNvSpPr txBox="1"/>
            <p:nvPr/>
          </p:nvSpPr>
          <p:spPr>
            <a:xfrm>
              <a:off x="1763210" y="2123542"/>
              <a:ext cx="1818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000000"/>
                  </a:solidFill>
                </a:rPr>
                <a:t>Initiate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application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44" name="Picture 43" title="&quot;&quot;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340" y="1143000"/>
              <a:ext cx="1086060" cy="1520589"/>
            </a:xfrm>
            <a:prstGeom prst="rect">
              <a:avLst/>
            </a:prstGeom>
          </p:spPr>
        </p:pic>
      </p:grpSp>
      <p:grpSp>
        <p:nvGrpSpPr>
          <p:cNvPr id="19" name="Group 18" title="define team and provide application access"/>
          <p:cNvGrpSpPr/>
          <p:nvPr/>
        </p:nvGrpSpPr>
        <p:grpSpPr>
          <a:xfrm>
            <a:off x="2602856" y="3080612"/>
            <a:ext cx="2502544" cy="2948118"/>
            <a:chOff x="2602856" y="3080612"/>
            <a:chExt cx="2502544" cy="2948118"/>
          </a:xfrm>
        </p:grpSpPr>
        <p:sp>
          <p:nvSpPr>
            <p:cNvPr id="30" name="Right Arrow Callout 29" title="&quot;&quot;"/>
            <p:cNvSpPr/>
            <p:nvPr/>
          </p:nvSpPr>
          <p:spPr>
            <a:xfrm>
              <a:off x="3376070" y="3080612"/>
              <a:ext cx="967330" cy="658225"/>
            </a:xfrm>
            <a:prstGeom prst="rightArrowCallout">
              <a:avLst>
                <a:gd name="adj1" fmla="val 30788"/>
                <a:gd name="adj2" fmla="val 27894"/>
                <a:gd name="adj3" fmla="val 25000"/>
                <a:gd name="adj4" fmla="val 78158"/>
              </a:avLst>
            </a:prstGeom>
            <a:solidFill>
              <a:srgbClr val="F0F3FB">
                <a:lumMod val="25000"/>
              </a:srgbClr>
            </a:solidFill>
            <a:ln w="25400" cap="flat" cmpd="sng" algn="ctr">
              <a:solidFill>
                <a:srgbClr val="F0F3FB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FFFFFF"/>
                  </a:solidFill>
                  <a:latin typeface="Calibri"/>
                </a:rPr>
                <a:t>Build Team</a:t>
              </a:r>
              <a:endParaRPr lang="en-US" b="1" kern="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31" name="Straight Connector 30" title="&quot;&quot;"/>
            <p:cNvCxnSpPr/>
            <p:nvPr/>
          </p:nvCxnSpPr>
          <p:spPr>
            <a:xfrm>
              <a:off x="3733800" y="3700669"/>
              <a:ext cx="0" cy="41072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40" title="&quot;&quot;"/>
            <p:cNvSpPr txBox="1"/>
            <p:nvPr/>
          </p:nvSpPr>
          <p:spPr>
            <a:xfrm>
              <a:off x="2602856" y="5105400"/>
              <a:ext cx="25025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Define team </a:t>
              </a:r>
              <a:br>
                <a:rPr lang="en-US" dirty="0" smtClean="0">
                  <a:solidFill>
                    <a:srgbClr val="000000"/>
                  </a:solidFill>
                </a:rPr>
              </a:br>
              <a:r>
                <a:rPr lang="en-US" dirty="0" smtClean="0">
                  <a:solidFill>
                    <a:srgbClr val="000000"/>
                  </a:solidFill>
                </a:rPr>
                <a:t>and provide application access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45" name="Picture 44" title="&quot;&quot;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4015783"/>
              <a:ext cx="1295400" cy="1321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47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Find an FOA of Interest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NIH small business website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NIH Guide for Grants &amp; contracts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Grants.gov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Right Arrow Callout 7"/>
          <p:cNvSpPr/>
          <p:nvPr/>
        </p:nvSpPr>
        <p:spPr>
          <a:xfrm>
            <a:off x="381000" y="5878123"/>
            <a:ext cx="93767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rgbClr val="F0F3FB">
              <a:lumMod val="25000"/>
            </a:srgbClr>
          </a:solidFill>
          <a:ln w="25400" cap="flat" cmpd="sng" algn="ctr">
            <a:solidFill>
              <a:srgbClr val="F0F3FB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7924800" y="5867400"/>
            <a:ext cx="838200" cy="69907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</a:t>
            </a:r>
            <a:endParaRPr kumimoji="0" lang="en-US" sz="20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1318670" y="5876868"/>
            <a:ext cx="89113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223307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Initiate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3376070" y="5876868"/>
            <a:ext cx="96733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437728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ight Arrow Callout 14"/>
          <p:cNvSpPr/>
          <p:nvPr/>
        </p:nvSpPr>
        <p:spPr>
          <a:xfrm>
            <a:off x="5496169" y="5876868"/>
            <a:ext cx="1319511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Finalize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ight Arrow Callout 15"/>
          <p:cNvSpPr/>
          <p:nvPr/>
        </p:nvSpPr>
        <p:spPr>
          <a:xfrm>
            <a:off x="681568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9624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5145"/>
            <a:ext cx="5032375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SBIR/STTR Parent Announcements</a:t>
            </a:r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5791200" y="152400"/>
            <a:ext cx="3136142" cy="3840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The SBIR/STTR website provides direct links to omnibus and other funding opportunity announcements.</a:t>
            </a:r>
            <a:endParaRPr lang="en-US" dirty="0"/>
          </a:p>
        </p:txBody>
      </p:sp>
      <p:pic>
        <p:nvPicPr>
          <p:cNvPr id="1027" name="Picture 3" descr="highligting Funding in navigation" title="SBIR/STTR web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524500" cy="445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PA-16-302 (SBIR)&#10;PA-16-303 (STTR)" title="2016 SBIR and STTR omnibus FOA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40113"/>
            <a:ext cx="70104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6320141"/>
            <a:ext cx="8153400" cy="4616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cs typeface="Arial" charset="0"/>
                <a:hlinkClick r:id="rId4" tooltip="NIH sbir page"/>
              </a:rPr>
              <a:t>http://sbir.nih.gov</a:t>
            </a:r>
            <a:r>
              <a:rPr lang="en-US" sz="2400" b="1" dirty="0" smtClean="0">
                <a:cs typeface="Arial" charset="0"/>
                <a:hlinkClick r:id="rId4" tooltip="NIH sbir page"/>
              </a:rPr>
              <a:t>/ </a:t>
            </a:r>
            <a:endParaRPr lang="en-US" sz="2000" dirty="0">
              <a:cs typeface="Arial" charset="0"/>
            </a:endParaRPr>
          </a:p>
        </p:txBody>
      </p:sp>
      <p:sp>
        <p:nvSpPr>
          <p:cNvPr id="13" name="AutoShape 6" title="&quot;&quot;"/>
          <p:cNvSpPr>
            <a:spLocks noChangeArrowheads="1"/>
          </p:cNvSpPr>
          <p:nvPr/>
        </p:nvSpPr>
        <p:spPr bwMode="auto">
          <a:xfrm rot="5400000">
            <a:off x="2819399" y="2847975"/>
            <a:ext cx="1066801" cy="40005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r"/>
            <a:endParaRPr lang="en-US" sz="1800"/>
          </a:p>
        </p:txBody>
      </p:sp>
      <p:sp>
        <p:nvSpPr>
          <p:cNvPr id="7" name="Oval 6" title="&quot;&quot;"/>
          <p:cNvSpPr>
            <a:spLocks noChangeArrowheads="1"/>
          </p:cNvSpPr>
          <p:nvPr/>
        </p:nvSpPr>
        <p:spPr bwMode="auto">
          <a:xfrm>
            <a:off x="4088718" y="3734106"/>
            <a:ext cx="782539" cy="31649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" name="Oval 6" title="&quot;&quot;"/>
          <p:cNvSpPr>
            <a:spLocks noChangeArrowheads="1"/>
          </p:cNvSpPr>
          <p:nvPr/>
        </p:nvSpPr>
        <p:spPr bwMode="auto">
          <a:xfrm>
            <a:off x="4060137" y="4194587"/>
            <a:ext cx="740463" cy="30121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17" name="Oval 16" title="&quot;&quot;"/>
          <p:cNvSpPr>
            <a:spLocks noChangeArrowheads="1"/>
          </p:cNvSpPr>
          <p:nvPr/>
        </p:nvSpPr>
        <p:spPr bwMode="auto">
          <a:xfrm>
            <a:off x="5562599" y="3486581"/>
            <a:ext cx="2095501" cy="112351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14" name="Oval 13" title="&quot;&quot;"/>
          <p:cNvSpPr>
            <a:spLocks noChangeArrowheads="1"/>
          </p:cNvSpPr>
          <p:nvPr/>
        </p:nvSpPr>
        <p:spPr bwMode="auto">
          <a:xfrm>
            <a:off x="1828800" y="2148680"/>
            <a:ext cx="3048000" cy="365919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16" name="Rounded Rectangular Callout 15" descr="Call-out box that indicates that clicking on the question mark icon brings you to ASSIST help." title="Explanation for question mark icon"/>
          <p:cNvSpPr/>
          <p:nvPr/>
        </p:nvSpPr>
        <p:spPr>
          <a:xfrm>
            <a:off x="4758529" y="3072833"/>
            <a:ext cx="2827339" cy="412461"/>
          </a:xfrm>
          <a:prstGeom prst="wedgeRoundRectCallout">
            <a:avLst>
              <a:gd name="adj1" fmla="val -47745"/>
              <a:gd name="adj2" fmla="val 122544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SBIR: PA-16-302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9" name="Rounded Rectangular Callout 18" descr="Call-out box that indicates that clicking on the question mark icon brings you to ASSIST help." title="Explanation for question mark icon"/>
          <p:cNvSpPr/>
          <p:nvPr/>
        </p:nvSpPr>
        <p:spPr>
          <a:xfrm>
            <a:off x="3847305" y="4670728"/>
            <a:ext cx="2827339" cy="412461"/>
          </a:xfrm>
          <a:prstGeom prst="wedgeRoundRectCallout">
            <a:avLst>
              <a:gd name="adj1" fmla="val -30520"/>
              <a:gd name="adj2" fmla="val -106379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STTR: PA-16-303</a:t>
            </a:r>
          </a:p>
        </p:txBody>
      </p:sp>
      <p:sp>
        <p:nvSpPr>
          <p:cNvPr id="20" name="Rounded Rectangular Callout 19" descr="Call-out box that indicates that clicking on the question mark icon brings you to ASSIST help." title="Explanation for question mark icon"/>
          <p:cNvSpPr/>
          <p:nvPr/>
        </p:nvSpPr>
        <p:spPr>
          <a:xfrm>
            <a:off x="6764266" y="4790500"/>
            <a:ext cx="2196206" cy="1824208"/>
          </a:xfrm>
          <a:prstGeom prst="wedgeRoundRectCallout">
            <a:avLst>
              <a:gd name="adj1" fmla="val -41381"/>
              <a:gd name="adj2" fmla="val -79682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</a:rPr>
              <a:t>Standard Due Dates: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Sept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Jan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April 5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17" grpId="0" animBg="1"/>
      <p:bldP spid="16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 a Funding Opportunity Announcement (FOA)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16" name="Group 15" title="Find Funding"/>
          <p:cNvGrpSpPr/>
          <p:nvPr/>
        </p:nvGrpSpPr>
        <p:grpSpPr>
          <a:xfrm>
            <a:off x="597447" y="1676400"/>
            <a:ext cx="4038600" cy="4132182"/>
            <a:chOff x="597447" y="1371600"/>
            <a:chExt cx="4038600" cy="4132182"/>
          </a:xfrm>
        </p:grpSpPr>
        <p:sp>
          <p:nvSpPr>
            <p:cNvPr id="23" name="Rectangle 22"/>
            <p:cNvSpPr/>
            <p:nvPr/>
          </p:nvSpPr>
          <p:spPr>
            <a:xfrm rot="259087">
              <a:off x="597447" y="1725066"/>
              <a:ext cx="4038600" cy="377871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0" bIns="9144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Bradley Hand ITC" pitchFamily="66" charset="0"/>
                  <a:ea typeface="+mn-ea"/>
                  <a:cs typeface="+mn-cs"/>
                </a:rPr>
                <a:t>Find Funding - </a:t>
              </a:r>
              <a:b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Bradley Hand ITC" pitchFamily="66" charset="0"/>
                  <a:ea typeface="+mn-ea"/>
                  <a:cs typeface="+mn-cs"/>
                </a:rPr>
              </a:b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Bradley Hand ITC" pitchFamily="66" charset="0"/>
                  <a:ea typeface="+mn-ea"/>
                  <a:cs typeface="+mn-cs"/>
                </a:rPr>
                <a:t>NIH Guide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Bradley Hand ITC" pitchFamily="66" charset="0"/>
                  <a:ea typeface="+mn-ea"/>
                  <a:cs typeface="+mn-cs"/>
                </a:rPr>
                <a:t> for Grants &amp; Contracts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endParaRPr>
            </a:p>
          </p:txBody>
        </p:sp>
        <p:pic>
          <p:nvPicPr>
            <p:cNvPr id="24" name="Picture 23" title="&quot;&quo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747" y="1371600"/>
              <a:ext cx="514350" cy="685800"/>
            </a:xfrm>
            <a:prstGeom prst="rect">
              <a:avLst/>
            </a:prstGeom>
          </p:spPr>
        </p:pic>
        <p:pic>
          <p:nvPicPr>
            <p:cNvPr id="25" name="Picture 24" title="Find Funding link on Grants.nih.gov home p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05550">
              <a:off x="688317" y="2379275"/>
              <a:ext cx="3913838" cy="21431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6" name="Oval 25"/>
            <p:cNvSpPr/>
            <p:nvPr/>
          </p:nvSpPr>
          <p:spPr>
            <a:xfrm rot="300000">
              <a:off x="3097580" y="2930944"/>
              <a:ext cx="1042788" cy="321034"/>
            </a:xfrm>
            <a:prstGeom prst="ellipse">
              <a:avLst/>
            </a:prstGeom>
            <a:noFill/>
            <a:ln w="34925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 title="Screen shot of Grants.gov search"/>
          <p:cNvGrpSpPr/>
          <p:nvPr/>
        </p:nvGrpSpPr>
        <p:grpSpPr>
          <a:xfrm>
            <a:off x="4411547" y="1676400"/>
            <a:ext cx="3941165" cy="4027066"/>
            <a:chOff x="4397046" y="1371600"/>
            <a:chExt cx="3941165" cy="4027066"/>
          </a:xfrm>
        </p:grpSpPr>
        <p:grpSp>
          <p:nvGrpSpPr>
            <p:cNvPr id="28" name="Group 27"/>
            <p:cNvGrpSpPr/>
            <p:nvPr/>
          </p:nvGrpSpPr>
          <p:grpSpPr>
            <a:xfrm>
              <a:off x="4397046" y="1703214"/>
              <a:ext cx="3941165" cy="3695452"/>
              <a:chOff x="4397046" y="1703214"/>
              <a:chExt cx="3941165" cy="3695452"/>
            </a:xfrm>
          </p:grpSpPr>
          <p:sp>
            <p:nvSpPr>
              <p:cNvPr id="30" name="Rectangle 29"/>
              <p:cNvSpPr/>
              <p:nvPr/>
            </p:nvSpPr>
            <p:spPr>
              <a:xfrm rot="20876570">
                <a:off x="4481299" y="1703214"/>
                <a:ext cx="3856912" cy="369545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tIns="0" bIns="91440" rtlCol="0" anchor="b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Bradley Hand ITC" pitchFamily="66" charset="0"/>
                  </a:rPr>
                  <a:t>Grants.gov Search Grants</a:t>
                </a:r>
                <a:endPara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Bradley Hand ITC" pitchFamily="66" charset="0"/>
                </a:endParaRPr>
              </a:p>
            </p:txBody>
          </p:sp>
          <p:pic>
            <p:nvPicPr>
              <p:cNvPr id="31" name="Picture 3" title="&quot;&quot;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21518">
                <a:off x="4632203" y="2512175"/>
                <a:ext cx="3555104" cy="2266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Oval 31"/>
              <p:cNvSpPr/>
              <p:nvPr/>
            </p:nvSpPr>
            <p:spPr>
              <a:xfrm rot="20977783">
                <a:off x="4397046" y="3202881"/>
                <a:ext cx="1317473" cy="876700"/>
              </a:xfrm>
              <a:prstGeom prst="ellipse">
                <a:avLst/>
              </a:prstGeom>
              <a:noFill/>
              <a:ln w="34925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" name="Picture 28" title="&quot;&quo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0000">
              <a:off x="5867400" y="1371600"/>
              <a:ext cx="514350" cy="685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" name="Picture 8" title="sample FOA tex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3" y="76200"/>
            <a:ext cx="9003737" cy="6673195"/>
          </a:xfrm>
          <a:prstGeom prst="rect">
            <a:avLst/>
          </a:prstGeom>
        </p:spPr>
      </p:pic>
      <p:sp>
        <p:nvSpPr>
          <p:cNvPr id="13" name="Rounded Rectangular Callout 12" descr="Call-out box that indicates that clicking on the question mark icon brings you to ASSIST help." title="Explanation for question mark icon"/>
          <p:cNvSpPr/>
          <p:nvPr/>
        </p:nvSpPr>
        <p:spPr>
          <a:xfrm>
            <a:off x="5334000" y="614393"/>
            <a:ext cx="2827339" cy="795277"/>
          </a:xfrm>
          <a:prstGeom prst="wedgeRoundRectCallout">
            <a:avLst>
              <a:gd name="adj1" fmla="val -22083"/>
              <a:gd name="adj2" fmla="val 48808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Carefully read full announcement</a:t>
            </a:r>
          </a:p>
        </p:txBody>
      </p:sp>
      <p:sp>
        <p:nvSpPr>
          <p:cNvPr id="14" name="Rounded Rectangular Callout 13" descr="Call-out box that indicates that clicking on the question mark icon brings you to ASSIST help." title="Explanation for question mark icon"/>
          <p:cNvSpPr/>
          <p:nvPr/>
        </p:nvSpPr>
        <p:spPr>
          <a:xfrm>
            <a:off x="5562600" y="2263482"/>
            <a:ext cx="2827339" cy="795277"/>
          </a:xfrm>
          <a:prstGeom prst="wedgeRoundRectCallout">
            <a:avLst>
              <a:gd name="adj1" fmla="val -50206"/>
              <a:gd name="adj2" fmla="val -106163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Check for updates in Related Notices</a:t>
            </a:r>
          </a:p>
        </p:txBody>
      </p:sp>
      <p:sp>
        <p:nvSpPr>
          <p:cNvPr id="15" name="Rounded Rectangular Callout 14" descr="Call-out box that indicates that clicking on the question mark icon brings you to ASSIST help." title="Explanation for question mark icon"/>
          <p:cNvSpPr/>
          <p:nvPr/>
        </p:nvSpPr>
        <p:spPr>
          <a:xfrm>
            <a:off x="4642131" y="4876800"/>
            <a:ext cx="4120869" cy="1235403"/>
          </a:xfrm>
          <a:prstGeom prst="wedgeRoundRectCallout">
            <a:avLst>
              <a:gd name="adj1" fmla="val -58889"/>
              <a:gd name="adj2" fmla="val 47501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Due Dates section links to standard dates web page or lists specific due dates</a:t>
            </a:r>
          </a:p>
        </p:txBody>
      </p:sp>
    </p:spTree>
    <p:extLst>
      <p:ext uri="{BB962C8B-B14F-4D97-AF65-F5344CB8AC3E}">
        <p14:creationId xmlns:p14="http://schemas.microsoft.com/office/powerpoint/2010/main" val="30208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5935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FOA &amp; Application Guide Instructions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" name="Picture 3" title="FOA text - Required Application Instructions and Table of Cont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839200" cy="548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ounded Rectangular Callout 7" descr="Call-out box that indicates that clicking on the question mark icon brings you to ASSIST help." title="Explanation for question mark icon"/>
          <p:cNvSpPr/>
          <p:nvPr/>
        </p:nvSpPr>
        <p:spPr>
          <a:xfrm>
            <a:off x="3531703" y="1570207"/>
            <a:ext cx="3783497" cy="487194"/>
          </a:xfrm>
          <a:prstGeom prst="wedgeRoundRectCallout">
            <a:avLst>
              <a:gd name="adj1" fmla="val -21849"/>
              <a:gd name="adj2" fmla="val -83064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Link to Application Guide</a:t>
            </a:r>
          </a:p>
        </p:txBody>
      </p:sp>
      <p:sp>
        <p:nvSpPr>
          <p:cNvPr id="9" name="Rounded Rectangular Callout 8" descr="Call-out box that indicates that clicking on the question mark icon brings you to ASSIST help." title="Explanation for question mark icon"/>
          <p:cNvSpPr/>
          <p:nvPr/>
        </p:nvSpPr>
        <p:spPr>
          <a:xfrm>
            <a:off x="3955636" y="4114800"/>
            <a:ext cx="5026025" cy="2149290"/>
          </a:xfrm>
          <a:prstGeom prst="wedgeRoundRectCallout">
            <a:avLst>
              <a:gd name="adj1" fmla="val -60660"/>
              <a:gd name="adj2" fmla="val 13573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</a:rPr>
              <a:t>Pay special attention to Section IV. Application and Submission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Includes any FOA-specific submission </a:t>
            </a:r>
            <a:r>
              <a:rPr lang="en-US" sz="2000" dirty="0" smtClean="0">
                <a:solidFill>
                  <a:srgbClr val="002060"/>
                </a:solidFill>
              </a:rPr>
              <a:t>instructions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How to Apply - Application Guide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580886"/>
            <a:ext cx="8547651" cy="47778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How to Apply – Application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6358752"/>
            <a:ext cx="6550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http://grants.nih.gov/grants/how-to-apply-application-guide.htm</a:t>
            </a:r>
          </a:p>
        </p:txBody>
      </p:sp>
      <p:sp>
        <p:nvSpPr>
          <p:cNvPr id="3" name="Rectangle 2" title="&quot;&quot;"/>
          <p:cNvSpPr/>
          <p:nvPr/>
        </p:nvSpPr>
        <p:spPr>
          <a:xfrm>
            <a:off x="457199" y="2650829"/>
            <a:ext cx="8229601" cy="1218637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title="&quot;&quot;"/>
          <p:cNvSpPr/>
          <p:nvPr/>
        </p:nvSpPr>
        <p:spPr>
          <a:xfrm>
            <a:off x="6711951" y="2650830"/>
            <a:ext cx="1974849" cy="3707922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title="&quot;&quot;"/>
          <p:cNvSpPr/>
          <p:nvPr/>
        </p:nvSpPr>
        <p:spPr>
          <a:xfrm>
            <a:off x="460376" y="4186382"/>
            <a:ext cx="6092824" cy="2172369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 descr="Call-out box that indicates that clicking on the question mark icon brings you to ASSIST help." title="Explanation for question mark icon"/>
          <p:cNvSpPr/>
          <p:nvPr/>
        </p:nvSpPr>
        <p:spPr>
          <a:xfrm>
            <a:off x="2886790" y="1990022"/>
            <a:ext cx="5932006" cy="664962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General Application Process Information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Rounded Rectangular Callout 13" descr="Call-out box that indicates that clicking on the question mark icon brings you to ASSIST help." title="Explanation for question mark icon"/>
          <p:cNvSpPr/>
          <p:nvPr/>
        </p:nvSpPr>
        <p:spPr>
          <a:xfrm>
            <a:off x="2590523" y="4020700"/>
            <a:ext cx="3956603" cy="375698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Form &amp; Field Instructions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Pentagon 4" title="&quot;&quot;"/>
          <p:cNvSpPr/>
          <p:nvPr/>
        </p:nvSpPr>
        <p:spPr>
          <a:xfrm rot="10800000">
            <a:off x="6172200" y="5867400"/>
            <a:ext cx="304800" cy="152400"/>
          </a:xfrm>
          <a:prstGeom prst="homePlat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 title="&quot;&quot;"/>
          <p:cNvSpPr/>
          <p:nvPr/>
        </p:nvSpPr>
        <p:spPr>
          <a:xfrm rot="10800000">
            <a:off x="6172201" y="6172200"/>
            <a:ext cx="304800" cy="152400"/>
          </a:xfrm>
          <a:prstGeom prst="homePlat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  <p:bldP spid="14" grpId="0" animBg="1"/>
      <p:bldP spid="5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SBIR/STTR Instructions</a:t>
            </a:r>
          </a:p>
          <a:p>
            <a:r>
              <a:rPr lang="en-US" sz="1400" dirty="0" smtClean="0"/>
              <a:t>(Application form instructions)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91329" y="1447800"/>
            <a:ext cx="4044823" cy="670438"/>
          </a:xfrm>
        </p:spPr>
        <p:txBody>
          <a:bodyPr/>
          <a:lstStyle/>
          <a:p>
            <a:r>
              <a:rPr lang="en-US" dirty="0" smtClean="0"/>
              <a:t>Supplemental Instructions</a:t>
            </a:r>
          </a:p>
          <a:p>
            <a:r>
              <a:rPr lang="en-US" sz="1400" dirty="0" smtClean="0"/>
              <a:t>(Human Subjects, Policies, Assurances)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&amp; Field Instructions</a:t>
            </a:r>
            <a:endParaRPr lang="en-US" dirty="0"/>
          </a:p>
        </p:txBody>
      </p:sp>
      <p:pic>
        <p:nvPicPr>
          <p:cNvPr id="8" name="Content Placeholder 7" title="SBIR/STTR Guide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8200" y="2259578"/>
            <a:ext cx="3139212" cy="411656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9" name="Picture 8" title="Supplemental Instructi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262446"/>
            <a:ext cx="3124200" cy="41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All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752600"/>
            <a:ext cx="7891272" cy="4572000"/>
          </a:xfrm>
        </p:spPr>
        <p:txBody>
          <a:bodyPr/>
          <a:lstStyle/>
          <a:p>
            <a:r>
              <a:rPr lang="en-US" sz="3200" dirty="0"/>
              <a:t>Notices in the NIH Guide for Grants and </a:t>
            </a:r>
            <a:r>
              <a:rPr lang="en-US" sz="3200" dirty="0" smtClean="0"/>
              <a:t>contracts</a:t>
            </a:r>
            <a:br>
              <a:rPr lang="en-US" sz="3200" dirty="0" smtClean="0"/>
            </a:br>
            <a:endParaRPr lang="en-US" sz="2000" dirty="0"/>
          </a:p>
          <a:p>
            <a:r>
              <a:rPr lang="en-US" sz="3200" dirty="0"/>
              <a:t>Funding Opportunity Announcement</a:t>
            </a:r>
          </a:p>
          <a:p>
            <a:pPr lvl="1"/>
            <a:r>
              <a:rPr lang="en-US" sz="2800" dirty="0"/>
              <a:t>Section IV. Application and Submission </a:t>
            </a:r>
            <a:r>
              <a:rPr lang="en-US" sz="2800" dirty="0" smtClean="0"/>
              <a:t>Information</a:t>
            </a:r>
            <a:br>
              <a:rPr lang="en-US" sz="2800" dirty="0" smtClean="0"/>
            </a:br>
            <a:endParaRPr lang="en-US" sz="2000" dirty="0"/>
          </a:p>
          <a:p>
            <a:r>
              <a:rPr lang="en-US" sz="3200" dirty="0"/>
              <a:t>Application Guide</a:t>
            </a:r>
          </a:p>
          <a:p>
            <a:pPr lvl="1"/>
            <a:r>
              <a:rPr lang="en-US" sz="2800" dirty="0"/>
              <a:t>Including Supplemental Instructions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Up Arrow 4" descr="NIH Guide notices have highest precedence, followed by funding opportunity text, and then application guide instructions." title="arrow indicating priority order"/>
          <p:cNvSpPr/>
          <p:nvPr/>
        </p:nvSpPr>
        <p:spPr>
          <a:xfrm>
            <a:off x="152400" y="1600200"/>
            <a:ext cx="786384" cy="4498848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35555" y="386348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Precedence / Importance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1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842248" cy="4572000"/>
          </a:xfrm>
        </p:spPr>
        <p:txBody>
          <a:bodyPr/>
          <a:lstStyle/>
          <a:p>
            <a:r>
              <a:rPr lang="en-US" dirty="0" smtClean="0"/>
              <a:t>What is ASSIST?</a:t>
            </a:r>
          </a:p>
          <a:p>
            <a:r>
              <a:rPr lang="en-US" dirty="0" smtClean="0"/>
              <a:t>Submission Options</a:t>
            </a:r>
          </a:p>
          <a:p>
            <a:r>
              <a:rPr lang="en-US" dirty="0" smtClean="0"/>
              <a:t>Registration</a:t>
            </a:r>
          </a:p>
          <a:p>
            <a:r>
              <a:rPr lang="en-US" dirty="0" smtClean="0"/>
              <a:t>Using ASSIST to Navigate the Submission Process</a:t>
            </a:r>
          </a:p>
          <a:p>
            <a:r>
              <a:rPr lang="en-US" dirty="0" smtClean="0"/>
              <a:t>Finding Help &amp; Resources</a:t>
            </a:r>
          </a:p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97" y="4191000"/>
            <a:ext cx="3066802" cy="268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Make a Submission Plan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458200" cy="2286000"/>
          </a:xfrm>
        </p:spPr>
        <p:txBody>
          <a:bodyPr/>
          <a:lstStyle/>
          <a:p>
            <a:r>
              <a:rPr lang="en-US" sz="1800" dirty="0"/>
              <a:t>Verify registrations are in place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Determine application preparation responsibilities</a:t>
            </a:r>
          </a:p>
          <a:p>
            <a:pPr lvl="1"/>
            <a:endParaRPr lang="en-US" sz="1600" dirty="0"/>
          </a:p>
          <a:p>
            <a:r>
              <a:rPr lang="en-US" sz="1800" dirty="0"/>
              <a:t>Make sure everyone is </a:t>
            </a:r>
            <a:r>
              <a:rPr lang="en-US" sz="1800" dirty="0" smtClean="0"/>
              <a:t>aware </a:t>
            </a:r>
            <a:br>
              <a:rPr lang="en-US" sz="1800" dirty="0" smtClean="0"/>
            </a:br>
            <a:r>
              <a:rPr lang="en-US" sz="1800" dirty="0" smtClean="0"/>
              <a:t>of </a:t>
            </a:r>
            <a:r>
              <a:rPr lang="en-US" sz="1800" dirty="0"/>
              <a:t>the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7924800" y="5867400"/>
            <a:ext cx="838200" cy="69907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</a:t>
            </a:r>
            <a:endParaRPr kumimoji="0" lang="en-US" sz="20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381000" y="5878123"/>
            <a:ext cx="93767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223307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Initiate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3376070" y="5876868"/>
            <a:ext cx="96733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437728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5496169" y="5876868"/>
            <a:ext cx="1319511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Finalize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681568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1318670" y="5894975"/>
            <a:ext cx="89113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rgbClr val="F0F3FB">
              <a:lumMod val="25000"/>
            </a:srgbClr>
          </a:solidFill>
          <a:ln w="25400" cap="flat" cmpd="sng" algn="ctr">
            <a:solidFill>
              <a:srgbClr val="F0F3FB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04511"/>
            <a:ext cx="1595980" cy="212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Login to ASSIST &amp; Initiate Your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1800" dirty="0" smtClean="0"/>
              <a:t>Login to assist with era commons username &amp; password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Initiate application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7924800" y="5867400"/>
            <a:ext cx="838200" cy="69907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</a:t>
            </a:r>
            <a:endParaRPr kumimoji="0" lang="en-US" sz="20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381000" y="5878123"/>
            <a:ext cx="93767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1318670" y="5876868"/>
            <a:ext cx="89113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223307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rgbClr val="1A2D61"/>
          </a:solidFill>
          <a:ln w="25400" cap="flat" cmpd="sng" algn="ctr">
            <a:solidFill>
              <a:srgbClr val="1A2D6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Initiate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3376070" y="5876868"/>
            <a:ext cx="96733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437728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5496169" y="5876868"/>
            <a:ext cx="1319511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Finalize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681568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27" y="4038600"/>
            <a:ext cx="1714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 “Apply” Button &amp; ASSIST Login</a:t>
            </a:r>
            <a:endParaRPr lang="en-US" dirty="0"/>
          </a:p>
        </p:txBody>
      </p:sp>
      <p:pic>
        <p:nvPicPr>
          <p:cNvPr id="2050" name="Picture 2" title="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1650099"/>
            <a:ext cx="6504709" cy="1353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891" y="1311545"/>
            <a:ext cx="325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Excerpt from FOA in NIH Guide…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14" name="Picture 3" title="ASSIST Login 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6053817" cy="4587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453245" y="2640329"/>
            <a:ext cx="4648200" cy="377825"/>
          </a:xfrm>
          <a:prstGeom prst="rect">
            <a:avLst/>
          </a:prstGeom>
          <a:solidFill>
            <a:srgbClr val="FFFF99"/>
          </a:solidFill>
        </p:spPr>
        <p:txBody>
          <a:bodyPr vert="horz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8A44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r>
              <a:rPr lang="en-US" sz="2400" dirty="0" smtClean="0"/>
              <a:t>https://public.era.nih.gov/assist</a:t>
            </a:r>
            <a:endParaRPr lang="en-US" sz="2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168234" y="4351228"/>
            <a:ext cx="2313709" cy="1422966"/>
          </a:xfrm>
          <a:prstGeom prst="wedgeRoundRectCallout">
            <a:avLst>
              <a:gd name="adj1" fmla="val 61231"/>
              <a:gd name="adj2" fmla="val -20763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Login with eRA Commons Username &amp; Password</a:t>
            </a:r>
          </a:p>
        </p:txBody>
      </p:sp>
      <p:sp>
        <p:nvSpPr>
          <p:cNvPr id="5" name="Oval 4" title="&quot;&quot;"/>
          <p:cNvSpPr/>
          <p:nvPr/>
        </p:nvSpPr>
        <p:spPr>
          <a:xfrm>
            <a:off x="168234" y="2609562"/>
            <a:ext cx="2346366" cy="48854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 title="&quot;&quot;"/>
          <p:cNvCxnSpPr>
            <a:stCxn id="5" idx="4"/>
          </p:cNvCxnSpPr>
          <p:nvPr/>
        </p:nvCxnSpPr>
        <p:spPr>
          <a:xfrm>
            <a:off x="1341417" y="3098103"/>
            <a:ext cx="1554183" cy="420869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0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 Welcome Screen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" name="Picture 3" title="ASSIST Welcom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" y="0"/>
            <a:ext cx="9125226" cy="683561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04800" y="3810000"/>
            <a:ext cx="1981200" cy="838200"/>
          </a:xfrm>
          <a:prstGeom prst="wedgeRoundRectCallout">
            <a:avLst>
              <a:gd name="adj1" fmla="val 49788"/>
              <a:gd name="adj2" fmla="val 2369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Initiate Application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16675" y="5715000"/>
            <a:ext cx="1981200" cy="838200"/>
          </a:xfrm>
          <a:prstGeom prst="wedgeRoundRectCallout">
            <a:avLst>
              <a:gd name="adj1" fmla="val 49788"/>
              <a:gd name="adj2" fmla="val 20860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Application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0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082" y="367509"/>
            <a:ext cx="2282825" cy="75882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Initiate Screen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C4CF8-0CB8-428F-9B12-ABF84BEF228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 title="ASSIST Initiate screen (top portion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2"/>
            <a:ext cx="6636615" cy="6770688"/>
          </a:xfrm>
          <a:prstGeom prst="rect">
            <a:avLst/>
          </a:prstGeom>
        </p:spPr>
      </p:pic>
      <p:sp>
        <p:nvSpPr>
          <p:cNvPr id="6" name="Rounded Rectangular Callout 5" descr="Call-out box that indicates that clicking on the question mark icon brings you to ASSIST help." title="Explanation for question mark icon"/>
          <p:cNvSpPr/>
          <p:nvPr/>
        </p:nvSpPr>
        <p:spPr>
          <a:xfrm>
            <a:off x="5203064" y="2358026"/>
            <a:ext cx="3502025" cy="973012"/>
          </a:xfrm>
          <a:prstGeom prst="wedgeRoundRectCallout">
            <a:avLst>
              <a:gd name="adj1" fmla="val -66376"/>
              <a:gd name="adj2" fmla="val 26155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FOA information pulled from Grants.gov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ounded Rectangular Callout 6" descr="Call-out box that indicates that clicking on the question mark icon brings you to ASSIST help." title="Explanation for question mark icon"/>
          <p:cNvSpPr/>
          <p:nvPr/>
        </p:nvSpPr>
        <p:spPr>
          <a:xfrm>
            <a:off x="5614507" y="3826769"/>
            <a:ext cx="3200400" cy="664962"/>
          </a:xfrm>
          <a:prstGeom prst="wedgeRoundRectCallout">
            <a:avLst>
              <a:gd name="adj1" fmla="val -66376"/>
              <a:gd name="adj2" fmla="val 26155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Enter Project Title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ounded Rectangular Callout 7" descr="Call-out box that indicates that clicking on the question mark icon brings you to ASSIST help." title="Explanation for question mark icon"/>
          <p:cNvSpPr/>
          <p:nvPr/>
        </p:nvSpPr>
        <p:spPr>
          <a:xfrm>
            <a:off x="4916557" y="4562730"/>
            <a:ext cx="4191000" cy="1228470"/>
          </a:xfrm>
          <a:prstGeom prst="wedgeRoundRectCallout">
            <a:avLst>
              <a:gd name="adj1" fmla="val -59000"/>
              <a:gd name="adj2" fmla="val 39730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Drop-down list of organizations affiliated with your eRA Commons account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Rounded Rectangular Callout 8" descr="Call-out box that indicates that clicking on the question mark icon brings you to ASSIST help." title="Explanation for question mark icon"/>
          <p:cNvSpPr/>
          <p:nvPr/>
        </p:nvSpPr>
        <p:spPr>
          <a:xfrm>
            <a:off x="4568825" y="5873311"/>
            <a:ext cx="3926514" cy="826378"/>
          </a:xfrm>
          <a:prstGeom prst="wedgeRoundRectCallout">
            <a:avLst>
              <a:gd name="adj1" fmla="val -56714"/>
              <a:gd name="adj2" fmla="val -22089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Data pre-populated from organization selection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34400" cy="609600"/>
          </a:xfrm>
        </p:spPr>
        <p:txBody>
          <a:bodyPr/>
          <a:lstStyle/>
          <a:p>
            <a:r>
              <a:rPr lang="en-US" dirty="0" smtClean="0"/>
              <a:t>Initiate: Pre-population</a:t>
            </a:r>
            <a:endParaRPr lang="en-US" dirty="0"/>
          </a:p>
        </p:txBody>
      </p:sp>
      <p:pic>
        <p:nvPicPr>
          <p:cNvPr id="5122" name="Picture 2" title="pop-up to collect eRA Commons username to auto-polulate PD/PI 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5" y="4235856"/>
            <a:ext cx="39719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title="ASSIST Initiate screen - bottom por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99" y="893579"/>
            <a:ext cx="5296170" cy="4831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ounded Rectangular Callout 13" descr="Call-out box that indicates that clicking on the question mark icon brings you to ASSIST help." title="Explanation for question mark icon"/>
          <p:cNvSpPr/>
          <p:nvPr/>
        </p:nvSpPr>
        <p:spPr>
          <a:xfrm>
            <a:off x="5181600" y="1784237"/>
            <a:ext cx="3375660" cy="1153203"/>
          </a:xfrm>
          <a:prstGeom prst="wedgeRoundRectCallout">
            <a:avLst>
              <a:gd name="adj1" fmla="val -108956"/>
              <a:gd name="adj2" fmla="val 101780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Visibility to SAM registration expiration date &amp; details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7" name="Picture 2" title="pop-up to collect eRA Commons username to auto-polulate PD/PI 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17" y="4884418"/>
            <a:ext cx="3278301" cy="126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title="PD/PI info completed based on provided eRA Commons usern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6009"/>
            <a:ext cx="4800600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ounded Rectangular Callout 18" descr="Call-out box that indicates that clicking on the question mark icon brings you to ASSIST help." title="Explanation for question mark icon"/>
          <p:cNvSpPr/>
          <p:nvPr/>
        </p:nvSpPr>
        <p:spPr>
          <a:xfrm>
            <a:off x="4953000" y="3071583"/>
            <a:ext cx="3962400" cy="1517682"/>
          </a:xfrm>
          <a:prstGeom prst="wedgeRoundRectCallout">
            <a:avLst>
              <a:gd name="adj1" fmla="val -63617"/>
              <a:gd name="adj2" fmla="val 37288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Can manually enter PD/PI information or provide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eRA Commons username to auto-populate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0" name="Oval 19" title="&quot;&quot;"/>
          <p:cNvSpPr/>
          <p:nvPr/>
        </p:nvSpPr>
        <p:spPr>
          <a:xfrm>
            <a:off x="2057400" y="4343400"/>
            <a:ext cx="2391218" cy="288753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 title="&quot;&quot;"/>
          <p:cNvCxnSpPr/>
          <p:nvPr/>
        </p:nvCxnSpPr>
        <p:spPr>
          <a:xfrm>
            <a:off x="3068106" y="4639684"/>
            <a:ext cx="17015" cy="45233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 title="&quot;&quot;"/>
          <p:cNvSpPr/>
          <p:nvPr/>
        </p:nvSpPr>
        <p:spPr>
          <a:xfrm>
            <a:off x="2628900" y="5301553"/>
            <a:ext cx="990600" cy="30480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 title="&quot;&quot;"/>
          <p:cNvCxnSpPr/>
          <p:nvPr/>
        </p:nvCxnSpPr>
        <p:spPr>
          <a:xfrm>
            <a:off x="3594119" y="5425552"/>
            <a:ext cx="494321" cy="24319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 title="&quot;&quot;"/>
          <p:cNvSpPr/>
          <p:nvPr/>
        </p:nvSpPr>
        <p:spPr>
          <a:xfrm>
            <a:off x="5208104" y="6124958"/>
            <a:ext cx="1878496" cy="490489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5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344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Screen Layout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4" name="Picture 2" title="ASSIST screen after init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1869"/>
            <a:ext cx="8839200" cy="5673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8" title="&quot;&quot;"/>
          <p:cNvSpPr>
            <a:spLocks noChangeArrowheads="1"/>
          </p:cNvSpPr>
          <p:nvPr/>
        </p:nvSpPr>
        <p:spPr bwMode="auto">
          <a:xfrm>
            <a:off x="2424072" y="3962400"/>
            <a:ext cx="1586299" cy="347370"/>
          </a:xfrm>
          <a:prstGeom prst="ellipse">
            <a:avLst/>
          </a:prstGeom>
          <a:solidFill>
            <a:srgbClr val="4F81BD">
              <a:alpha val="0"/>
            </a:srgb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021486" y="5103229"/>
            <a:ext cx="2351411" cy="435768"/>
          </a:xfrm>
          <a:prstGeom prst="wedgeRoundRectCallout">
            <a:avLst>
              <a:gd name="adj1" fmla="val -35219"/>
              <a:gd name="adj2" fmla="val -101985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 navigation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566183" y="5562600"/>
            <a:ext cx="3005817" cy="1082370"/>
          </a:xfrm>
          <a:prstGeom prst="wedgeRoundRectCallout">
            <a:avLst>
              <a:gd name="adj1" fmla="val -35377"/>
              <a:gd name="adj2" fmla="val -108401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Actions - vary based on application context and access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404814" y="3897609"/>
            <a:ext cx="2593081" cy="504716"/>
          </a:xfrm>
          <a:prstGeom prst="wedgeRoundRectCallout">
            <a:avLst>
              <a:gd name="adj1" fmla="val -69635"/>
              <a:gd name="adj2" fmla="val -11180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ASSIST messages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934138" y="3178384"/>
            <a:ext cx="2351411" cy="435768"/>
          </a:xfrm>
          <a:prstGeom prst="wedgeRoundRectCallout">
            <a:avLst>
              <a:gd name="adj1" fmla="val -65062"/>
              <a:gd name="adj2" fmla="val 59928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Screen tips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251716" y="2362200"/>
            <a:ext cx="2624750" cy="435768"/>
          </a:xfrm>
          <a:prstGeom prst="wedgeRoundRectCallout">
            <a:avLst>
              <a:gd name="adj1" fmla="val -20733"/>
              <a:gd name="adj2" fmla="val 92849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online help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4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Provide </a:t>
            </a:r>
            <a:r>
              <a:rPr lang="en-US" dirty="0"/>
              <a:t>A</a:t>
            </a:r>
            <a:r>
              <a:rPr lang="en-US" dirty="0" smtClean="0"/>
              <a:t>pplication Access to Your Team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1800" dirty="0" smtClean="0"/>
              <a:t>Automatic application access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Manage access to additional users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7924800" y="5867400"/>
            <a:ext cx="838200" cy="69907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</a:t>
            </a:r>
            <a:endParaRPr kumimoji="0" lang="en-US" sz="20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381000" y="5878123"/>
            <a:ext cx="93767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1318670" y="5876868"/>
            <a:ext cx="89113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223307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Initiate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437728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5496169" y="5876868"/>
            <a:ext cx="1319511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Finalize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681568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3376070" y="5876868"/>
            <a:ext cx="96733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rgbClr val="1A2D61"/>
          </a:solidFill>
          <a:ln w="25400" cap="flat" cmpd="sng" algn="ctr">
            <a:solidFill>
              <a:srgbClr val="1A2D6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title="&quot;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91000"/>
            <a:ext cx="2133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Application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949952"/>
          </a:xfrm>
        </p:spPr>
        <p:txBody>
          <a:bodyPr/>
          <a:lstStyle/>
          <a:p>
            <a:r>
              <a:rPr lang="en-US" sz="2800" dirty="0"/>
              <a:t>ASSIST automatically provides application access to some individuals based on their Commons roles or role on the application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Examples: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Users with </a:t>
            </a:r>
            <a:r>
              <a:rPr lang="en-US" sz="2400" dirty="0" smtClean="0"/>
              <a:t>eRA Commons </a:t>
            </a:r>
            <a:r>
              <a:rPr lang="en-US" sz="2400" dirty="0"/>
              <a:t>accounts that have the Signing Official (SO) or Administrative Official (AO) role have access to all applications for their organization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PD/PIs </a:t>
            </a:r>
            <a:r>
              <a:rPr lang="en-US" sz="2400" dirty="0"/>
              <a:t>have </a:t>
            </a:r>
            <a:r>
              <a:rPr lang="en-US" sz="2400" dirty="0" smtClean="0"/>
              <a:t>access to all applications for </a:t>
            </a:r>
            <a:br>
              <a:rPr lang="en-US" sz="2400" dirty="0" smtClean="0"/>
            </a:br>
            <a:r>
              <a:rPr lang="en-US" sz="2400" dirty="0" smtClean="0"/>
              <a:t>which they have been given the </a:t>
            </a:r>
            <a:r>
              <a:rPr lang="en-US" sz="2400" dirty="0" err="1" smtClean="0"/>
              <a:t>PD</a:t>
            </a:r>
            <a:r>
              <a:rPr lang="en-US" sz="2400" dirty="0" smtClean="0"/>
              <a:t>/PI role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Application initiator has automatic access</a:t>
            </a:r>
          </a:p>
          <a:p>
            <a:pPr lvl="1">
              <a:spcAft>
                <a:spcPts val="6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5720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Access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Signing Officials (SOs) can provide application access to anyone with an eRA Commons account</a:t>
            </a:r>
          </a:p>
          <a:p>
            <a:pPr lvl="1"/>
            <a:r>
              <a:rPr lang="en-US" dirty="0" smtClean="0"/>
              <a:t>SOs can delegate Access Maintainer authority to others to manage application access for a specific application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sz="2800" dirty="0"/>
              <a:t>Application access can be controlled across these variables: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Read vs. Edit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Budget vs. Non-budget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391025"/>
            <a:ext cx="291088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ASSIST?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4958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339966"/>
                </a:solidFill>
              </a:rPr>
              <a:t>ASSIST</a:t>
            </a:r>
            <a:r>
              <a:rPr lang="en-US" sz="3200" dirty="0">
                <a:solidFill>
                  <a:srgbClr val="002060"/>
                </a:solidFill>
              </a:rPr>
              <a:t> is NIH's 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339966"/>
                </a:solidFill>
              </a:rPr>
              <a:t>online</a:t>
            </a:r>
            <a:r>
              <a:rPr lang="en-US" sz="3200" dirty="0" smtClean="0">
                <a:solidFill>
                  <a:srgbClr val="339966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system for the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339966"/>
                </a:solidFill>
              </a:rPr>
              <a:t>preparation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b="1" dirty="0" smtClean="0">
                <a:solidFill>
                  <a:srgbClr val="339966"/>
                </a:solidFill>
              </a:rPr>
              <a:t>submission</a:t>
            </a:r>
            <a:r>
              <a:rPr lang="en-US" sz="3200" dirty="0" smtClean="0">
                <a:solidFill>
                  <a:srgbClr val="002060"/>
                </a:solidFill>
              </a:rPr>
              <a:t> &amp; </a:t>
            </a:r>
            <a:r>
              <a:rPr lang="en-US" sz="3200" b="1" dirty="0" smtClean="0">
                <a:solidFill>
                  <a:srgbClr val="339966"/>
                </a:solidFill>
              </a:rPr>
              <a:t>tracking </a:t>
            </a:r>
            <a:endParaRPr lang="en-US" sz="3200" b="1" dirty="0">
              <a:solidFill>
                <a:srgbClr val="339966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of grant applications through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Grants.gov to </a:t>
            </a:r>
            <a:r>
              <a:rPr lang="en-US" sz="3200" dirty="0" smtClean="0">
                <a:solidFill>
                  <a:srgbClr val="002060"/>
                </a:solidFill>
              </a:rPr>
              <a:t>NIH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>
              <a:defRPr/>
            </a:pPr>
            <a:fld id="{AF304328-7975-459E-94A5-B94B98B1E2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 title="assis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219700"/>
            <a:ext cx="37338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4" y="0"/>
            <a:ext cx="8534400" cy="758825"/>
          </a:xfrm>
        </p:spPr>
        <p:txBody>
          <a:bodyPr/>
          <a:lstStyle/>
          <a:p>
            <a:r>
              <a:rPr lang="en-US" dirty="0" smtClean="0"/>
              <a:t>Manage Access Screens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990600"/>
            <a:ext cx="4572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" name="Picture 2" title="Actions highligting Manage 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657153" cy="204754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 title="&quot;&quot;"/>
          <p:cNvSpPr/>
          <p:nvPr/>
        </p:nvSpPr>
        <p:spPr>
          <a:xfrm>
            <a:off x="383205" y="1811243"/>
            <a:ext cx="1338618" cy="304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3" title="user access summary 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2" y="2743200"/>
            <a:ext cx="8368358" cy="293895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 title="&quot;&quot;"/>
          <p:cNvCxnSpPr/>
          <p:nvPr/>
        </p:nvCxnSpPr>
        <p:spPr>
          <a:xfrm>
            <a:off x="1232970" y="2116043"/>
            <a:ext cx="443430" cy="779557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10" name="Oval 9" title="&quot;&quot;"/>
          <p:cNvSpPr/>
          <p:nvPr/>
        </p:nvSpPr>
        <p:spPr>
          <a:xfrm>
            <a:off x="3728159" y="5098715"/>
            <a:ext cx="1445000" cy="397544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 title="&quot;&quot;"/>
          <p:cNvSpPr/>
          <p:nvPr/>
        </p:nvSpPr>
        <p:spPr>
          <a:xfrm>
            <a:off x="470842" y="4505659"/>
            <a:ext cx="1318740" cy="304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341603" y="5110523"/>
            <a:ext cx="3265082" cy="585984"/>
          </a:xfrm>
          <a:prstGeom prst="wedgeRoundRectCallout">
            <a:avLst>
              <a:gd name="adj1" fmla="val -22853"/>
              <a:gd name="adj2" fmla="val -86169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Change current access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4450659" y="5709759"/>
            <a:ext cx="3265082" cy="640493"/>
          </a:xfrm>
          <a:prstGeom prst="wedgeRoundRectCallout">
            <a:avLst>
              <a:gd name="adj1" fmla="val -36551"/>
              <a:gd name="adj2" fmla="val -104791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Provide access to additional users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31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4" y="0"/>
            <a:ext cx="8534400" cy="758825"/>
          </a:xfrm>
        </p:spPr>
        <p:txBody>
          <a:bodyPr/>
          <a:lstStyle/>
          <a:p>
            <a:r>
              <a:rPr lang="en-US" dirty="0" smtClean="0"/>
              <a:t>Add New User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" name="Picture 5" title="screen shot adding user in manage 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696200" cy="486147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Oval 11" title="&quot;&quot;"/>
          <p:cNvSpPr/>
          <p:nvPr/>
        </p:nvSpPr>
        <p:spPr>
          <a:xfrm>
            <a:off x="5459895" y="5033799"/>
            <a:ext cx="1186130" cy="73347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611091" y="3487376"/>
            <a:ext cx="3179618" cy="1317223"/>
          </a:xfrm>
          <a:prstGeom prst="wedgeRoundRectCallout">
            <a:avLst>
              <a:gd name="adj1" fmla="val -30929"/>
              <a:gd name="adj2" fmla="val 74136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Delegate ability to control access to the application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Oval 13" title="&quot;&quot;"/>
          <p:cNvSpPr/>
          <p:nvPr/>
        </p:nvSpPr>
        <p:spPr>
          <a:xfrm>
            <a:off x="6781800" y="5041637"/>
            <a:ext cx="838200" cy="725632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996069" y="5866880"/>
            <a:ext cx="3886201" cy="921705"/>
          </a:xfrm>
          <a:prstGeom prst="wedgeRoundRectCallout">
            <a:avLst>
              <a:gd name="adj1" fmla="val 10293"/>
              <a:gd name="adj2" fmla="val -66821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Delegate ability to change application status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6" name="Oval 15" title="&quot;&quot;"/>
          <p:cNvSpPr/>
          <p:nvPr/>
        </p:nvSpPr>
        <p:spPr>
          <a:xfrm>
            <a:off x="2021551" y="5074840"/>
            <a:ext cx="3617249" cy="811422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52400" y="5927303"/>
            <a:ext cx="3110421" cy="557780"/>
          </a:xfrm>
          <a:prstGeom prst="wedgeRoundRectCallout">
            <a:avLst>
              <a:gd name="adj1" fmla="val 34643"/>
              <a:gd name="adj2" fmla="val -84118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Control access level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Oval 17" title="&quot;&quot;"/>
          <p:cNvSpPr/>
          <p:nvPr/>
        </p:nvSpPr>
        <p:spPr>
          <a:xfrm>
            <a:off x="3748436" y="3179246"/>
            <a:ext cx="1189927" cy="362822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3471294" y="2038509"/>
            <a:ext cx="2049010" cy="738384"/>
          </a:xfrm>
          <a:prstGeom prst="wedgeRoundRectCallout">
            <a:avLst>
              <a:gd name="adj1" fmla="val -14634"/>
              <a:gd name="adj2" fmla="val 100407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Provide Commons ID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Enter Application Data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1800" dirty="0" smtClean="0"/>
              <a:t>Data Entry screens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Avoiding Common Errors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Validate application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38600"/>
            <a:ext cx="1905000" cy="2177142"/>
          </a:xfrm>
          <a:prstGeom prst="rect">
            <a:avLst/>
          </a:prstGeom>
        </p:spPr>
      </p:pic>
      <p:sp>
        <p:nvSpPr>
          <p:cNvPr id="6" name="Right Arrow Callout 5"/>
          <p:cNvSpPr/>
          <p:nvPr/>
        </p:nvSpPr>
        <p:spPr>
          <a:xfrm>
            <a:off x="437728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rgbClr val="F0F3FB">
              <a:lumMod val="25000"/>
            </a:srgbClr>
          </a:solidFill>
          <a:ln w="25400" cap="flat" cmpd="sng" algn="ctr">
            <a:solidFill>
              <a:srgbClr val="F0F3FB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Data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924800" y="5867400"/>
            <a:ext cx="838200" cy="69907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</a:t>
            </a:r>
            <a:endParaRPr kumimoji="0" lang="en-US" sz="20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381000" y="5878123"/>
            <a:ext cx="93767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1318670" y="5876868"/>
            <a:ext cx="89113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223307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Initiate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3376070" y="5876868"/>
            <a:ext cx="96733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5496169" y="5876868"/>
            <a:ext cx="1319511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Finalize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681568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2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Pre-population from eRA Commons &amp; </a:t>
            </a:r>
            <a:r>
              <a:rPr lang="en-US" sz="2800" dirty="0" smtClean="0"/>
              <a:t>Application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DUNS and organization information is populated from the Commons institutional profile  to the SF424 R&amp;R form when you initiate your </a:t>
            </a:r>
            <a:r>
              <a:rPr lang="en-US" sz="2400" dirty="0" smtClean="0"/>
              <a:t>application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O</a:t>
            </a:r>
            <a:r>
              <a:rPr lang="en-US" sz="2400" dirty="0" smtClean="0"/>
              <a:t>rganization </a:t>
            </a:r>
            <a:r>
              <a:rPr lang="en-US" sz="2400" dirty="0"/>
              <a:t>information on the SF424 R&amp;R form can </a:t>
            </a:r>
            <a:r>
              <a:rPr lang="en-US" sz="2400" dirty="0" smtClean="0"/>
              <a:t>be </a:t>
            </a:r>
            <a:r>
              <a:rPr lang="en-US" sz="2400" dirty="0"/>
              <a:t>used to populate the primary site information on the Project/Performance Site </a:t>
            </a:r>
            <a:r>
              <a:rPr lang="en-US" sz="2400" dirty="0" smtClean="0"/>
              <a:t>form</a:t>
            </a:r>
          </a:p>
          <a:p>
            <a:pPr>
              <a:spcAft>
                <a:spcPts val="1200"/>
              </a:spcAft>
            </a:pPr>
            <a:r>
              <a:rPr lang="en-US" sz="2400" dirty="0" err="1"/>
              <a:t>Sr</a:t>
            </a:r>
            <a:r>
              <a:rPr lang="en-US" sz="2400" dirty="0"/>
              <a:t>/Key person information on the </a:t>
            </a:r>
            <a:r>
              <a:rPr lang="en-US" sz="2400" dirty="0" err="1"/>
              <a:t>Sr</a:t>
            </a:r>
            <a:r>
              <a:rPr lang="en-US" sz="2400" dirty="0"/>
              <a:t>/Key person profile form can be populated from eRA Commons </a:t>
            </a:r>
            <a:r>
              <a:rPr lang="en-US" sz="2400" dirty="0" smtClean="0"/>
              <a:t>profiles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Budget period </a:t>
            </a:r>
            <a:r>
              <a:rPr lang="en-US" sz="2400" dirty="0" smtClean="0"/>
              <a:t> </a:t>
            </a:r>
            <a:r>
              <a:rPr lang="en-US" sz="2400" dirty="0"/>
              <a:t>information carries </a:t>
            </a:r>
            <a:r>
              <a:rPr lang="en-US" sz="2400" dirty="0" smtClean="0"/>
              <a:t>from</a:t>
            </a:r>
            <a:br>
              <a:rPr lang="en-US" sz="2400" dirty="0" smtClean="0"/>
            </a:br>
            <a:r>
              <a:rPr lang="en-US" sz="2400" dirty="0" smtClean="0"/>
              <a:t>one period to the next </a:t>
            </a:r>
            <a:r>
              <a:rPr lang="en-US" sz="2400" dirty="0"/>
              <a:t>and is editable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953000"/>
            <a:ext cx="1776716" cy="19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4" y="0"/>
            <a:ext cx="8534400" cy="758825"/>
          </a:xfrm>
        </p:spPr>
        <p:txBody>
          <a:bodyPr/>
          <a:lstStyle/>
          <a:p>
            <a:r>
              <a:rPr lang="en-US" dirty="0" smtClean="0"/>
              <a:t>Data Entry Screens - Edit</a:t>
            </a:r>
            <a:endParaRPr lang="en-US" dirty="0"/>
          </a:p>
        </p:txBody>
      </p:sp>
      <p:pic>
        <p:nvPicPr>
          <p:cNvPr id="11" name="Picture 2" title="sample ASSIST data entry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6" y="914400"/>
            <a:ext cx="8567744" cy="5654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Oval 11" title="&quot;&quot;"/>
          <p:cNvSpPr/>
          <p:nvPr/>
        </p:nvSpPr>
        <p:spPr>
          <a:xfrm>
            <a:off x="2898144" y="2438401"/>
            <a:ext cx="740691" cy="70625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555328" y="3042795"/>
            <a:ext cx="4002667" cy="816114"/>
          </a:xfrm>
          <a:prstGeom prst="wedgeRoundRectCallout">
            <a:avLst>
              <a:gd name="adj1" fmla="val -71843"/>
              <a:gd name="adj2" fmla="val -59447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each tab to access form data entry screens</a:t>
            </a:r>
          </a:p>
        </p:txBody>
      </p:sp>
      <p:sp>
        <p:nvSpPr>
          <p:cNvPr id="14" name="Oval 13" title="&quot;&quot;"/>
          <p:cNvSpPr/>
          <p:nvPr/>
        </p:nvSpPr>
        <p:spPr>
          <a:xfrm>
            <a:off x="2536194" y="3858909"/>
            <a:ext cx="723900" cy="446158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65360" y="4293803"/>
            <a:ext cx="2116571" cy="1942418"/>
          </a:xfrm>
          <a:prstGeom prst="wedgeRoundRectCallout">
            <a:avLst>
              <a:gd name="adj1" fmla="val 50530"/>
              <a:gd name="adj2" fmla="val -61785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Clicking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Edit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blocks other users from editing form</a:t>
            </a:r>
          </a:p>
        </p:txBody>
      </p:sp>
    </p:spTree>
    <p:extLst>
      <p:ext uri="{BB962C8B-B14F-4D97-AF65-F5344CB8AC3E}">
        <p14:creationId xmlns:p14="http://schemas.microsoft.com/office/powerpoint/2010/main" val="379942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bottom of ASSIST data entry screen with save op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22" y="738947"/>
            <a:ext cx="8534400" cy="60680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4" y="0"/>
            <a:ext cx="8534400" cy="758825"/>
          </a:xfrm>
        </p:spPr>
        <p:txBody>
          <a:bodyPr/>
          <a:lstStyle/>
          <a:p>
            <a:r>
              <a:rPr lang="en-US" dirty="0" smtClean="0"/>
              <a:t>Data Entry Screens - Save</a:t>
            </a:r>
            <a:endParaRPr lang="en-US" dirty="0"/>
          </a:p>
        </p:txBody>
      </p:sp>
      <p:sp>
        <p:nvSpPr>
          <p:cNvPr id="12" name="Oval 11" title="&quot;&quot;"/>
          <p:cNvSpPr/>
          <p:nvPr/>
        </p:nvSpPr>
        <p:spPr>
          <a:xfrm>
            <a:off x="3352800" y="6324600"/>
            <a:ext cx="1828800" cy="48244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293704" y="4915692"/>
            <a:ext cx="4002667" cy="816114"/>
          </a:xfrm>
          <a:prstGeom prst="wedgeRoundRectCallout">
            <a:avLst>
              <a:gd name="adj1" fmla="val -36086"/>
              <a:gd name="adj2" fmla="val 12201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release lock on form so others can edit this form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 title="&quot;&quot;"/>
          <p:cNvSpPr/>
          <p:nvPr/>
        </p:nvSpPr>
        <p:spPr>
          <a:xfrm>
            <a:off x="1524000" y="6290035"/>
            <a:ext cx="1752600" cy="446158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57200" y="4868037"/>
            <a:ext cx="3124200" cy="1087089"/>
          </a:xfrm>
          <a:prstGeom prst="wedgeRoundRectCallout">
            <a:avLst>
              <a:gd name="adj1" fmla="val 21262"/>
              <a:gd name="adj2" fmla="val 81758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002060"/>
                </a:solidFill>
                <a:latin typeface="Calibri"/>
              </a:rPr>
              <a:t>Save and continue to lock out others from editing this form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9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4" y="0"/>
            <a:ext cx="8534400" cy="758825"/>
          </a:xfrm>
        </p:spPr>
        <p:txBody>
          <a:bodyPr/>
          <a:lstStyle/>
          <a:p>
            <a:r>
              <a:rPr lang="en-US" dirty="0" smtClean="0"/>
              <a:t>Add Optional Form Screen</a:t>
            </a:r>
            <a:endParaRPr lang="en-US" dirty="0"/>
          </a:p>
        </p:txBody>
      </p:sp>
      <p:pic>
        <p:nvPicPr>
          <p:cNvPr id="8" name="Picture 3" title="optional form added to form navi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9" y="4515782"/>
            <a:ext cx="6226799" cy="22411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 title="sample ASSIST data entry 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3" y="944914"/>
            <a:ext cx="5284962" cy="3487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title="optional form pop 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381250"/>
            <a:ext cx="4295775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Oval 15" title="&quot;&quot;"/>
          <p:cNvSpPr/>
          <p:nvPr/>
        </p:nvSpPr>
        <p:spPr>
          <a:xfrm>
            <a:off x="287415" y="1568783"/>
            <a:ext cx="1193558" cy="304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 title="&quot;&quot;"/>
          <p:cNvCxnSpPr>
            <a:stCxn id="16" idx="5"/>
          </p:cNvCxnSpPr>
          <p:nvPr/>
        </p:nvCxnSpPr>
        <p:spPr>
          <a:xfrm>
            <a:off x="1306180" y="1828946"/>
            <a:ext cx="1437020" cy="761854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18" name="Oval 17" title="&quot;&quot;"/>
          <p:cNvSpPr/>
          <p:nvPr/>
        </p:nvSpPr>
        <p:spPr>
          <a:xfrm>
            <a:off x="3399650" y="3463506"/>
            <a:ext cx="1172350" cy="534293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 title="&quot;&quot;"/>
          <p:cNvSpPr/>
          <p:nvPr/>
        </p:nvSpPr>
        <p:spPr>
          <a:xfrm>
            <a:off x="5893898" y="4832154"/>
            <a:ext cx="755314" cy="570781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973186" y="4508409"/>
            <a:ext cx="1885826" cy="1546860"/>
          </a:xfrm>
          <a:prstGeom prst="wedgeRoundRectCallout">
            <a:avLst>
              <a:gd name="adj1" fmla="val -75008"/>
              <a:gd name="adj2" fmla="val -5567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form tab is added to navigation </a:t>
            </a:r>
          </a:p>
        </p:txBody>
      </p:sp>
      <p:cxnSp>
        <p:nvCxnSpPr>
          <p:cNvPr id="21" name="Straight Arrow Connector 20" title="&quot;&quot;"/>
          <p:cNvCxnSpPr/>
          <p:nvPr/>
        </p:nvCxnSpPr>
        <p:spPr>
          <a:xfrm flipH="1">
            <a:off x="3985823" y="3986544"/>
            <a:ext cx="2" cy="652511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22" name="Oval 21" title="&quot;&quot;"/>
          <p:cNvSpPr/>
          <p:nvPr/>
        </p:nvSpPr>
        <p:spPr>
          <a:xfrm>
            <a:off x="4648200" y="3581794"/>
            <a:ext cx="1828800" cy="40475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686426" y="3077364"/>
            <a:ext cx="2286000" cy="772284"/>
          </a:xfrm>
          <a:prstGeom prst="wedgeRoundRectCallout">
            <a:avLst>
              <a:gd name="adj1" fmla="val -66842"/>
              <a:gd name="adj2" fmla="val 36447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form and click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9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Include All Required 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5528" y="1527048"/>
            <a:ext cx="8119872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Whether an attachment is required or not is often based on how you answer specific questions throughout the application </a:t>
            </a:r>
          </a:p>
          <a:p>
            <a:pPr lvl="1"/>
            <a:r>
              <a:rPr lang="en-US" dirty="0" smtClean="0"/>
              <a:t>Examples: </a:t>
            </a:r>
          </a:p>
          <a:p>
            <a:pPr lvl="2"/>
            <a:r>
              <a:rPr lang="en-US" dirty="0" smtClean="0"/>
              <a:t>Human Subjects = Yes, then Human Subjects section of the PHS 398 Research Plan is required</a:t>
            </a:r>
          </a:p>
          <a:p>
            <a:pPr lvl="2"/>
            <a:r>
              <a:rPr lang="en-US" dirty="0" smtClean="0"/>
              <a:t>Vertebrate Animals = Yes, then Vertebrate Animals attachment is required</a:t>
            </a:r>
          </a:p>
          <a:p>
            <a:pPr lvl="2"/>
            <a:r>
              <a:rPr lang="en-US" dirty="0" smtClean="0"/>
              <a:t>More than one entry on the R&amp;R </a:t>
            </a:r>
            <a:r>
              <a:rPr lang="en-US" dirty="0" err="1" smtClean="0"/>
              <a:t>Sr</a:t>
            </a:r>
            <a:r>
              <a:rPr lang="en-US" dirty="0" smtClean="0"/>
              <a:t>/Key Person Profile form with the role of “PD/PI,” then the Multiple PD/PI Leadership Plan attachment on the PHS 398 Research Plan</a:t>
            </a:r>
            <a:br>
              <a:rPr lang="en-US" dirty="0" smtClean="0"/>
            </a:br>
            <a:r>
              <a:rPr lang="en-US" dirty="0" smtClean="0"/>
              <a:t>           form is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" y="4953000"/>
            <a:ext cx="2068830" cy="2286000"/>
          </a:xfrm>
          <a:prstGeom prst="rect">
            <a:avLst/>
          </a:prstGeom>
        </p:spPr>
      </p:pic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626" y="162001"/>
            <a:ext cx="1085774" cy="10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Small Business 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In the Other Attachments section of the R&amp;R Other Project Information form: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Attach proof of your SBA registration</a:t>
            </a:r>
          </a:p>
          <a:p>
            <a:pPr>
              <a:spcBef>
                <a:spcPts val="1800"/>
              </a:spcBef>
            </a:pPr>
            <a:r>
              <a:rPr lang="en-US" dirty="0"/>
              <a:t>A</a:t>
            </a:r>
            <a:r>
              <a:rPr lang="en-US" dirty="0" smtClean="0"/>
              <a:t>ttach the “SBIR Application VCOC Certification.pdf” if </a:t>
            </a:r>
            <a:r>
              <a:rPr lang="en-US" dirty="0"/>
              <a:t>your organization is venture capital </a:t>
            </a:r>
            <a:r>
              <a:rPr lang="en-US" dirty="0" smtClean="0"/>
              <a:t>backed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Find it here:  </a:t>
            </a:r>
            <a:r>
              <a:rPr lang="en-US" dirty="0" smtClean="0">
                <a:hlinkClick r:id="rId2" tooltip="link to NIH forms page"/>
              </a:rPr>
              <a:t>http://grants.nih.gov/grants/forms.htm#sbir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626" y="162001"/>
            <a:ext cx="1085774" cy="10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title="Other Project Information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" y="15121"/>
            <a:ext cx="4299162" cy="6807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838200"/>
            <a:ext cx="8534400" cy="758825"/>
          </a:xfrm>
        </p:spPr>
        <p:txBody>
          <a:bodyPr/>
          <a:lstStyle/>
          <a:p>
            <a:r>
              <a:rPr lang="en-US" dirty="0" smtClean="0"/>
              <a:t>Avoiding Common Errors</a:t>
            </a:r>
            <a:endParaRPr lang="en-US" dirty="0"/>
          </a:p>
        </p:txBody>
      </p:sp>
      <p:pic>
        <p:nvPicPr>
          <p:cNvPr id="3076" name="Picture 4" title="other attachments 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8124825" cy="224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val 9" title="&quot;&quot;"/>
          <p:cNvSpPr/>
          <p:nvPr/>
        </p:nvSpPr>
        <p:spPr>
          <a:xfrm>
            <a:off x="1140923" y="15121"/>
            <a:ext cx="526778" cy="518279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335902" y="407780"/>
            <a:ext cx="2626776" cy="709634"/>
          </a:xfrm>
          <a:prstGeom prst="wedgeRoundRectCallout">
            <a:avLst>
              <a:gd name="adj1" fmla="val -74962"/>
              <a:gd name="adj2" fmla="val -51049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002060"/>
                </a:solidFill>
                <a:latin typeface="Calibri"/>
              </a:rPr>
              <a:t>Other Project Information form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 title="&quot;&quot;"/>
          <p:cNvSpPr/>
          <p:nvPr/>
        </p:nvSpPr>
        <p:spPr>
          <a:xfrm>
            <a:off x="30398" y="6096000"/>
            <a:ext cx="4389201" cy="762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581401" y="5410200"/>
            <a:ext cx="3048000" cy="838200"/>
          </a:xfrm>
          <a:prstGeom prst="wedgeRoundRectCallout">
            <a:avLst>
              <a:gd name="adj1" fmla="val -69465"/>
              <a:gd name="adj2" fmla="val 68952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002060"/>
                </a:solidFill>
                <a:latin typeface="Calibri"/>
              </a:rPr>
              <a:t>Other Attachments section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title="&quot;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626" y="162001"/>
            <a:ext cx="1085774" cy="10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Submission Options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54508" y="6416357"/>
            <a:ext cx="8425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smtClean="0"/>
              <a:t>grants.nih.gov/grants/how-to-apply-application-guide/prepare-to-apply-and-register/choose-a-submission-option.htm</a:t>
            </a:r>
            <a:endParaRPr lang="en-US" sz="1200" dirty="0"/>
          </a:p>
        </p:txBody>
      </p:sp>
      <p:pic>
        <p:nvPicPr>
          <p:cNvPr id="34" name="Picture 2" title="submission options - ASSIST, S2S, Grants.gov downloadable forms, and Grants.gov workspac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" b="1116"/>
          <a:stretch>
            <a:fillRect/>
          </a:stretch>
        </p:blipFill>
        <p:spPr bwMode="auto">
          <a:xfrm>
            <a:off x="66923" y="1524000"/>
            <a:ext cx="9000877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 title="&quot;&quot;"/>
          <p:cNvSpPr/>
          <p:nvPr/>
        </p:nvSpPr>
        <p:spPr>
          <a:xfrm>
            <a:off x="66923" y="1524000"/>
            <a:ext cx="2219077" cy="1828800"/>
          </a:xfrm>
          <a:prstGeom prst="roundRect">
            <a:avLst/>
          </a:prstGeom>
          <a:noFill/>
          <a:ln w="53975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PDF Format for All 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simple PDF-formatted files </a:t>
            </a:r>
          </a:p>
          <a:p>
            <a:pPr lvl="1"/>
            <a:r>
              <a:rPr lang="en-US" dirty="0"/>
              <a:t>Do not use Portfolio or similar feature to bundle multiple files into a single PDF</a:t>
            </a:r>
          </a:p>
          <a:p>
            <a:pPr lvl="1"/>
            <a:r>
              <a:rPr lang="en-US" dirty="0"/>
              <a:t>Disable security features such as password protection  </a:t>
            </a:r>
          </a:p>
          <a:p>
            <a:r>
              <a:rPr lang="en-US" dirty="0"/>
              <a:t>Keep file names to 50 characters or </a:t>
            </a:r>
            <a:r>
              <a:rPr lang="en-US" dirty="0" smtClean="0"/>
              <a:t>less</a:t>
            </a:r>
            <a:endParaRPr lang="en-US" dirty="0"/>
          </a:p>
          <a:p>
            <a:r>
              <a:rPr lang="en-US" dirty="0" smtClean="0"/>
              <a:t>Use meaningful filenames</a:t>
            </a:r>
          </a:p>
          <a:p>
            <a:r>
              <a:rPr lang="en-US" dirty="0" smtClean="0"/>
              <a:t>Do </a:t>
            </a:r>
            <a:r>
              <a:rPr lang="en-US" dirty="0"/>
              <a:t>not include headers or footers</a:t>
            </a:r>
          </a:p>
          <a:p>
            <a:pPr lvl="1"/>
            <a:r>
              <a:rPr lang="en-US" dirty="0"/>
              <a:t>Section headings as part of the text (e.g., </a:t>
            </a:r>
            <a:r>
              <a:rPr lang="en-US" dirty="0" smtClean="0"/>
              <a:t>Significance, </a:t>
            </a:r>
            <a:br>
              <a:rPr lang="en-US" dirty="0" smtClean="0"/>
            </a:br>
            <a:r>
              <a:rPr lang="en-US" dirty="0" smtClean="0"/>
              <a:t>Innovation, Approach) </a:t>
            </a:r>
            <a:r>
              <a:rPr lang="en-US" dirty="0"/>
              <a:t>are encouraged</a:t>
            </a:r>
          </a:p>
          <a:p>
            <a:r>
              <a:rPr lang="en-US" dirty="0"/>
              <a:t>Follow guidelines for fonts and margins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6096000"/>
            <a:ext cx="8153400" cy="677102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66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993366"/>
                </a:solidFill>
                <a:cs typeface="Arial" charset="0"/>
              </a:rPr>
              <a:t>Format Attachments: </a:t>
            </a:r>
            <a:r>
              <a:rPr lang="en-US" dirty="0">
                <a:solidFill>
                  <a:srgbClr val="800000"/>
                </a:solidFill>
                <a:cs typeface="Arial" charset="0"/>
                <a:hlinkClick r:id="rId2" tooltip="Format Attachments page"/>
              </a:rPr>
              <a:t>http://</a:t>
            </a:r>
            <a:r>
              <a:rPr lang="en-US" dirty="0" smtClean="0">
                <a:solidFill>
                  <a:srgbClr val="800000"/>
                </a:solidFill>
                <a:cs typeface="Arial" charset="0"/>
                <a:hlinkClick r:id="rId2" tooltip="Format Attachments page"/>
              </a:rPr>
              <a:t>grants.nih.gov/grants/how-to-apply-application-guide/format-and-write/format-attachments.htm </a:t>
            </a:r>
            <a:endParaRPr lang="en-US" dirty="0">
              <a:solidFill>
                <a:srgbClr val="800000"/>
              </a:solidFill>
              <a:cs typeface="Arial" charset="0"/>
            </a:endParaRP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48000"/>
            <a:ext cx="2143125" cy="3810000"/>
          </a:xfrm>
          <a:prstGeom prst="rect">
            <a:avLst/>
          </a:prstGeom>
        </p:spPr>
      </p:pic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626" y="162001"/>
            <a:ext cx="1085774" cy="10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title="table of page lim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5307129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Specified Page Limits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6028498"/>
            <a:ext cx="8153400" cy="677102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66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993366"/>
                </a:solidFill>
                <a:cs typeface="Arial" charset="0"/>
              </a:rPr>
              <a:t>Page Limits: </a:t>
            </a:r>
            <a:r>
              <a:rPr lang="en-US" b="1" dirty="0">
                <a:solidFill>
                  <a:srgbClr val="800000"/>
                </a:solidFill>
                <a:cs typeface="Arial" charset="0"/>
                <a:hlinkClick r:id="rId3" tooltip="link to NIH application page limits"/>
              </a:rPr>
              <a:t>http://</a:t>
            </a:r>
            <a:r>
              <a:rPr lang="en-US" b="1" dirty="0" smtClean="0">
                <a:solidFill>
                  <a:srgbClr val="800000"/>
                </a:solidFill>
                <a:cs typeface="Arial" charset="0"/>
                <a:hlinkClick r:id="rId3" tooltip="link to NIH application page limits"/>
              </a:rPr>
              <a:t>www.grants.nih.gov/grants/forms_page_limits.htm#other </a:t>
            </a:r>
            <a:endParaRPr lang="en-US" b="1" dirty="0">
              <a:solidFill>
                <a:srgbClr val="800000"/>
              </a:solidFill>
              <a:cs typeface="Arial" charset="0"/>
            </a:endParaRP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76600"/>
            <a:ext cx="3810000" cy="3219450"/>
          </a:xfrm>
          <a:prstGeom prst="rect">
            <a:avLst/>
          </a:prstGeom>
        </p:spPr>
      </p:pic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626" y="162001"/>
            <a:ext cx="1085774" cy="10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4" y="0"/>
            <a:ext cx="8534400" cy="758825"/>
          </a:xfrm>
        </p:spPr>
        <p:txBody>
          <a:bodyPr/>
          <a:lstStyle/>
          <a:p>
            <a:r>
              <a:rPr lang="en-US" dirty="0" smtClean="0"/>
              <a:t>Validate Application Screen</a:t>
            </a:r>
            <a:endParaRPr lang="en-US" dirty="0"/>
          </a:p>
        </p:txBody>
      </p:sp>
      <p:pic>
        <p:nvPicPr>
          <p:cNvPr id="3" name="Picture 2" title="sample ASSIST data entry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2" y="944913"/>
            <a:ext cx="6249158" cy="4124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 title="&quot;&quot;"/>
          <p:cNvSpPr/>
          <p:nvPr/>
        </p:nvSpPr>
        <p:spPr>
          <a:xfrm>
            <a:off x="381000" y="2133600"/>
            <a:ext cx="1438900" cy="370684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3" title="Validate Application results showing errors and warn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31398"/>
            <a:ext cx="5668808" cy="512021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 title="&quot;&quot;"/>
          <p:cNvCxnSpPr>
            <a:stCxn id="4" idx="5"/>
          </p:cNvCxnSpPr>
          <p:nvPr/>
        </p:nvCxnSpPr>
        <p:spPr>
          <a:xfrm>
            <a:off x="1609178" y="2449999"/>
            <a:ext cx="829222" cy="217642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7" name="Rounded Rectangular Callout 6"/>
          <p:cNvSpPr/>
          <p:nvPr/>
        </p:nvSpPr>
        <p:spPr>
          <a:xfrm>
            <a:off x="6333460" y="2352463"/>
            <a:ext cx="2133600" cy="1494804"/>
          </a:xfrm>
          <a:prstGeom prst="wedgeRoundRectCallout">
            <a:avLst>
              <a:gd name="adj1" fmla="val -48940"/>
              <a:gd name="adj2" fmla="val 87582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Errors and Warnings are displayed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6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2959903" cy="489108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orrective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submissions </a:t>
            </a:r>
            <a:r>
              <a:rPr lang="en-US" dirty="0">
                <a:latin typeface="Arial" panose="020B0604020202020204" pitchFamily="34" charset="0"/>
              </a:rPr>
              <a:t>must be made 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</a:rPr>
              <a:t>BEFORE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the submission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deadline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and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overwrite previous submissions.</a:t>
            </a:r>
            <a:r>
              <a:rPr lang="en-US" sz="3200" dirty="0">
                <a:latin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343400" y="838199"/>
            <a:ext cx="4419600" cy="5305189"/>
          </a:xfrm>
        </p:spPr>
        <p:txBody>
          <a:bodyPr/>
          <a:lstStyle/>
          <a:p>
            <a:r>
              <a:rPr lang="en-US" dirty="0"/>
              <a:t>Errors stop application processing and must be </a:t>
            </a:r>
            <a:r>
              <a:rPr lang="en-US" dirty="0" smtClean="0"/>
              <a:t>corrected</a:t>
            </a:r>
          </a:p>
          <a:p>
            <a:pPr lvl="1"/>
            <a:r>
              <a:rPr lang="en-US" dirty="0" smtClean="0"/>
              <a:t>You will be unable to submit in ASSIST until all identified errors are corrected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Warnings do not stop application processing and are corrected at the discretion of the applicant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6" name="Picture 2" title="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816" y="3733800"/>
            <a:ext cx="953379" cy="923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stop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8503" y="995520"/>
            <a:ext cx="921026" cy="895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title="&quot;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94389"/>
            <a:ext cx="2438398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Checks (Validations)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 smtClean="0"/>
              <a:t>We </a:t>
            </a:r>
            <a:r>
              <a:rPr lang="en-US" sz="3600" i="1" dirty="0" smtClean="0"/>
              <a:t>really</a:t>
            </a:r>
            <a:r>
              <a:rPr lang="en-US" sz="3600" dirty="0" smtClean="0"/>
              <a:t> care about the details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Multiple levels of application checks for completeness</a:t>
            </a:r>
          </a:p>
          <a:p>
            <a:pPr lvl="1"/>
            <a:r>
              <a:rPr lang="en-US" sz="3200" dirty="0" smtClean="0"/>
              <a:t>Grants.gov</a:t>
            </a:r>
          </a:p>
          <a:p>
            <a:pPr lvl="1"/>
            <a:r>
              <a:rPr lang="en-US" sz="3200" dirty="0" smtClean="0"/>
              <a:t>eRA systems</a:t>
            </a:r>
          </a:p>
          <a:p>
            <a:pPr lvl="1"/>
            <a:r>
              <a:rPr lang="en-US" sz="3200" dirty="0" smtClean="0"/>
              <a:t>Agency staff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5904" y="6396335"/>
            <a:ext cx="8735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https://grants.nih.gov/grants/how-to-apply-application-guide/submission-process/check-your-application.htm</a:t>
            </a: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25" y="4150911"/>
            <a:ext cx="277090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Validations D</a:t>
            </a:r>
            <a:r>
              <a:rPr lang="en-US" dirty="0" smtClean="0"/>
              <a:t>one </a:t>
            </a:r>
            <a:r>
              <a:rPr lang="en-US" dirty="0"/>
              <a:t>by </a:t>
            </a:r>
            <a:r>
              <a:rPr lang="en-US" dirty="0" smtClean="0"/>
              <a:t>Grants.gov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Can you think of some examples?</a:t>
            </a:r>
          </a:p>
          <a:p>
            <a:pPr lvl="1"/>
            <a:r>
              <a:rPr lang="en-US" sz="1800" dirty="0" smtClean="0"/>
              <a:t>Active System for Award Management (SAM) registration</a:t>
            </a:r>
            <a:endParaRPr lang="en-US" sz="1800" dirty="0"/>
          </a:p>
          <a:p>
            <a:pPr lvl="1"/>
            <a:r>
              <a:rPr lang="en-US" sz="1800" dirty="0" smtClean="0"/>
              <a:t>Submitter has AOR role for DUNS on application</a:t>
            </a:r>
            <a:endParaRPr lang="en-US" sz="1800" dirty="0"/>
          </a:p>
          <a:p>
            <a:pPr lvl="1"/>
            <a:r>
              <a:rPr lang="en-US" sz="1800" dirty="0" smtClean="0"/>
              <a:t>Submission made to active opportunity and application package</a:t>
            </a:r>
          </a:p>
          <a:p>
            <a:pPr lvl="1"/>
            <a:r>
              <a:rPr lang="en-US" sz="1800" dirty="0" smtClean="0"/>
              <a:t>Virus check</a:t>
            </a:r>
          </a:p>
          <a:p>
            <a:pPr lvl="1"/>
            <a:r>
              <a:rPr lang="en-US" sz="1800" dirty="0" smtClean="0"/>
              <a:t>Filenames include only appropriate characters</a:t>
            </a:r>
          </a:p>
          <a:p>
            <a:pPr lvl="2"/>
            <a:r>
              <a:rPr lang="en-US" sz="1600" dirty="0" smtClean="0"/>
              <a:t>A-Z</a:t>
            </a:r>
            <a:r>
              <a:rPr lang="en-US" sz="1600" dirty="0"/>
              <a:t>, a-z, 0-9, underscore, hyphen, space, period, parenthesis, curly braces, square brackets, ampersand, tilde, exclamation point, comma, semi colon, apostrophe, at sign, number sign, dollar sign, percent sign, plus sign, and equal </a:t>
            </a:r>
            <a:r>
              <a:rPr lang="en-US" sz="1600" dirty="0" smtClean="0"/>
              <a:t>sign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4967108"/>
            <a:ext cx="3543300" cy="11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Validations D</a:t>
            </a:r>
            <a:r>
              <a:rPr lang="en-US" dirty="0" smtClean="0"/>
              <a:t>one </a:t>
            </a:r>
            <a:r>
              <a:rPr lang="en-US" dirty="0"/>
              <a:t>by </a:t>
            </a:r>
            <a:r>
              <a:rPr lang="en-US" dirty="0" smtClean="0"/>
              <a:t>eRA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Can you think of some examples?</a:t>
            </a:r>
          </a:p>
          <a:p>
            <a:pPr lvl="1"/>
            <a:r>
              <a:rPr lang="en-US" sz="1800" dirty="0" smtClean="0"/>
              <a:t>Fields required by agency, but not required federal-wide</a:t>
            </a:r>
          </a:p>
          <a:p>
            <a:pPr lvl="2"/>
            <a:r>
              <a:rPr lang="en-US" sz="1400" dirty="0" smtClean="0"/>
              <a:t>R&amp;R </a:t>
            </a:r>
            <a:r>
              <a:rPr lang="en-US" sz="1400" dirty="0" err="1" smtClean="0"/>
              <a:t>Sr</a:t>
            </a:r>
            <a:r>
              <a:rPr lang="en-US" sz="1400" dirty="0" smtClean="0"/>
              <a:t>/Key form</a:t>
            </a:r>
          </a:p>
          <a:p>
            <a:pPr lvl="3"/>
            <a:r>
              <a:rPr lang="en-US" sz="1400" dirty="0" smtClean="0"/>
              <a:t>Credential for PD/PIs (and a few others)</a:t>
            </a:r>
          </a:p>
          <a:p>
            <a:pPr lvl="3"/>
            <a:r>
              <a:rPr lang="en-US" sz="1400" dirty="0"/>
              <a:t>O</a:t>
            </a:r>
            <a:r>
              <a:rPr lang="en-US" sz="1400" dirty="0" smtClean="0"/>
              <a:t>rganization name for all </a:t>
            </a:r>
            <a:r>
              <a:rPr lang="en-US" sz="1400" dirty="0" err="1" smtClean="0"/>
              <a:t>sr</a:t>
            </a:r>
            <a:r>
              <a:rPr lang="en-US" sz="1400" dirty="0" smtClean="0"/>
              <a:t>/key</a:t>
            </a:r>
          </a:p>
          <a:p>
            <a:pPr lvl="3"/>
            <a:r>
              <a:rPr lang="en-US" sz="1400" dirty="0" smtClean="0"/>
              <a:t>Biosketch attachment for all </a:t>
            </a:r>
            <a:r>
              <a:rPr lang="en-US" sz="1400" dirty="0" err="1" smtClean="0"/>
              <a:t>sr</a:t>
            </a:r>
            <a:r>
              <a:rPr lang="en-US" sz="1400" dirty="0" smtClean="0"/>
              <a:t>/key (Grants.gov only enforces for PD/PI)</a:t>
            </a:r>
          </a:p>
          <a:p>
            <a:pPr lvl="2"/>
            <a:r>
              <a:rPr lang="en-US" sz="1400" dirty="0" smtClean="0"/>
              <a:t>Project/Performance Site Location form</a:t>
            </a:r>
          </a:p>
          <a:p>
            <a:pPr lvl="3"/>
            <a:r>
              <a:rPr lang="en-US" sz="1400" dirty="0" smtClean="0"/>
              <a:t>DUNS for primary site</a:t>
            </a:r>
          </a:p>
          <a:p>
            <a:pPr lvl="1"/>
            <a:r>
              <a:rPr lang="en-US" sz="1800" dirty="0" smtClean="0"/>
              <a:t>Attachments in PDF format </a:t>
            </a:r>
            <a:endParaRPr lang="en-US" sz="1800" dirty="0"/>
          </a:p>
          <a:p>
            <a:pPr lvl="1"/>
            <a:r>
              <a:rPr lang="en-US" sz="1800" dirty="0" smtClean="0"/>
              <a:t>Adherence to page limits in </a:t>
            </a:r>
            <a:r>
              <a:rPr lang="en-US" sz="1800" dirty="0"/>
              <a:t>our </a:t>
            </a:r>
            <a:r>
              <a:rPr lang="en-US" sz="1800" dirty="0">
                <a:hlinkClick r:id="rId2"/>
              </a:rPr>
              <a:t>Table of Page Limits</a:t>
            </a:r>
            <a:r>
              <a:rPr lang="en-US" sz="1800" dirty="0"/>
              <a:t> (unless otherwise specified in the announcement</a:t>
            </a:r>
            <a:r>
              <a:rPr lang="en-US" sz="1800" dirty="0" smtClean="0"/>
              <a:t>) </a:t>
            </a:r>
            <a:endParaRPr lang="en-US" sz="1800" dirty="0"/>
          </a:p>
          <a:p>
            <a:pPr lvl="1"/>
            <a:r>
              <a:rPr lang="en-US" sz="1800" dirty="0" smtClean="0"/>
              <a:t>Included appropriate attachments (eRA checks many but not all)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" name="Picture 2" descr="Logo of and Link to Electronic Research Administration eRA Commo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55" y="5378332"/>
            <a:ext cx="5285339" cy="87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678" y="303542"/>
            <a:ext cx="4422775" cy="1371600"/>
          </a:xfrm>
        </p:spPr>
        <p:txBody>
          <a:bodyPr/>
          <a:lstStyle/>
          <a:p>
            <a:r>
              <a:rPr lang="en-US" dirty="0" smtClean="0"/>
              <a:t>Avoiding Common Errors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 title="OHS 398 Research Plan 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2429"/>
            <a:ext cx="6800850" cy="6111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1992702" cy="1992702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19100" y="5675645"/>
            <a:ext cx="8305800" cy="70788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 smtClean="0">
                <a:cs typeface="Arial" charset="0"/>
                <a:hlinkClick r:id="rId5" tooltip="Annotated Form Sets"/>
              </a:rPr>
              <a:t>http</a:t>
            </a:r>
            <a:r>
              <a:rPr lang="en-US" sz="2000" dirty="0">
                <a:cs typeface="Arial" charset="0"/>
                <a:hlinkClick r:id="rId5" tooltip="Annotated Form Sets"/>
              </a:rPr>
              <a:t>://</a:t>
            </a:r>
            <a:r>
              <a:rPr lang="en-US" sz="2000" dirty="0" smtClean="0">
                <a:cs typeface="Arial" charset="0"/>
                <a:hlinkClick r:id="rId5" tooltip="Annotated Form Sets"/>
              </a:rPr>
              <a:t>grants.nih.gov/grants/how-to-apply-application-guide/resources/annotated-form-sets.htm</a:t>
            </a:r>
            <a:r>
              <a:rPr lang="en-US" sz="2000" dirty="0" smtClean="0">
                <a:cs typeface="Arial" charset="0"/>
              </a:rPr>
              <a:t> </a:t>
            </a:r>
            <a:endParaRPr lang="en-US" dirty="0">
              <a:cs typeface="Arial" charset="0"/>
            </a:endParaRPr>
          </a:p>
        </p:txBody>
      </p:sp>
      <p:sp>
        <p:nvSpPr>
          <p:cNvPr id="11" name="Oval 10" title="&quot;&quot;"/>
          <p:cNvSpPr/>
          <p:nvPr/>
        </p:nvSpPr>
        <p:spPr>
          <a:xfrm>
            <a:off x="1304457" y="177934"/>
            <a:ext cx="2581743" cy="507866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153493" y="3341298"/>
            <a:ext cx="3200400" cy="1840302"/>
          </a:xfrm>
          <a:prstGeom prst="wedgeRoundRectCallout">
            <a:avLst>
              <a:gd name="adj1" fmla="val -23431"/>
              <a:gd name="adj2" fmla="val 51150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Annotated form sets are a great resource for helping identify many conditional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608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Done by Agency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Can you think of some examples?</a:t>
            </a:r>
          </a:p>
          <a:p>
            <a:pPr lvl="1"/>
            <a:r>
              <a:rPr lang="en-US" sz="1800" dirty="0" smtClean="0"/>
              <a:t>Fit with NIH's and participating institute’s mission</a:t>
            </a:r>
          </a:p>
          <a:p>
            <a:pPr lvl="1"/>
            <a:r>
              <a:rPr lang="en-US" sz="1800" dirty="0" smtClean="0"/>
              <a:t>Eligibility</a:t>
            </a:r>
          </a:p>
          <a:p>
            <a:pPr lvl="1"/>
            <a:r>
              <a:rPr lang="en-US" sz="1800" dirty="0" smtClean="0"/>
              <a:t>“</a:t>
            </a:r>
            <a:r>
              <a:rPr lang="en-US" sz="1800" dirty="0"/>
              <a:t>O</a:t>
            </a:r>
            <a:r>
              <a:rPr lang="en-US" sz="1800" dirty="0" smtClean="0"/>
              <a:t>verstuffing” – application doesn’t include inappropriate information in attachments to get around page limits</a:t>
            </a:r>
          </a:p>
          <a:p>
            <a:pPr lvl="1"/>
            <a:r>
              <a:rPr lang="en-US" sz="1800" dirty="0" smtClean="0"/>
              <a:t>On-time submission</a:t>
            </a:r>
          </a:p>
          <a:p>
            <a:pPr lvl="1"/>
            <a:r>
              <a:rPr lang="en-US" sz="1800" dirty="0" smtClean="0"/>
              <a:t>Simultaneous review of essentially same application</a:t>
            </a:r>
          </a:p>
          <a:p>
            <a:pPr lvl="1"/>
            <a:r>
              <a:rPr lang="en-US" sz="1800" dirty="0" smtClean="0"/>
              <a:t>Adherence </a:t>
            </a:r>
            <a:r>
              <a:rPr lang="en-US" sz="1800" dirty="0"/>
              <a:t>to funding opportunity announcement specific </a:t>
            </a:r>
            <a:r>
              <a:rPr lang="en-US" sz="1800" dirty="0" smtClean="0"/>
              <a:t>instructions 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orrect </a:t>
            </a:r>
            <a:r>
              <a:rPr lang="en-US" sz="1800" dirty="0"/>
              <a:t>number of reference letters received by the due </a:t>
            </a:r>
            <a:r>
              <a:rPr lang="en-US" sz="1800" dirty="0" smtClean="0"/>
              <a:t>date (if applicable) </a:t>
            </a:r>
          </a:p>
          <a:p>
            <a:pPr lvl="1"/>
            <a:r>
              <a:rPr lang="en-US" sz="1800" dirty="0" smtClean="0"/>
              <a:t>Adherence to font </a:t>
            </a:r>
            <a:r>
              <a:rPr lang="en-US" sz="1800" dirty="0"/>
              <a:t>and margin guidelines </a:t>
            </a:r>
            <a:endParaRPr lang="en-US" sz="1800" dirty="0" smtClean="0"/>
          </a:p>
          <a:p>
            <a:pPr lvl="1"/>
            <a:r>
              <a:rPr lang="en-US" sz="1800" dirty="0" smtClean="0"/>
              <a:t>Agreement from institute to accept application requesting </a:t>
            </a:r>
            <a:r>
              <a:rPr lang="en-US" sz="1800" dirty="0"/>
              <a:t>over $500K in direct costs in any budget </a:t>
            </a:r>
            <a:r>
              <a:rPr lang="en-US" sz="1800" dirty="0" smtClean="0"/>
              <a:t>period 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6" name="Picture 5" title="NIH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43" y="5638800"/>
            <a:ext cx="4224537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4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6: Finalize Your Application &amp; Prepare for Submission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1800" dirty="0" smtClean="0"/>
              <a:t>Preview Application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Update Submission status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7924800" y="5819394"/>
            <a:ext cx="838200" cy="69907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</a:t>
            </a:r>
            <a:endParaRPr kumimoji="0" lang="en-US" sz="20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381000" y="5830117"/>
            <a:ext cx="93767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1318670" y="5828862"/>
            <a:ext cx="89113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2233070" y="5828862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Initiate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3376070" y="5828862"/>
            <a:ext cx="96733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4377280" y="5828862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5496169" y="5828862"/>
            <a:ext cx="1319511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rgbClr val="1A2D61"/>
          </a:solidFill>
          <a:ln w="25400" cap="flat" cmpd="sng" algn="ctr">
            <a:solidFill>
              <a:srgbClr val="1A2D6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Finalize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6815680" y="5828862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14800"/>
            <a:ext cx="2514600" cy="223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Application will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4000"/>
            <a:ext cx="8503920" cy="457504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Subjected to the same registration requirements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Completed with the same data items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Routed through Grants.gov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Validated against the same NIH business rules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Assembled in a consistent format for review consideration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Tracked in eRA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0"/>
            <a:ext cx="88168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33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…regardless of submission option used.</a:t>
            </a:r>
          </a:p>
        </p:txBody>
      </p:sp>
      <p:grpSp>
        <p:nvGrpSpPr>
          <p:cNvPr id="24" name="Group 23" title="scale with all options being equal"/>
          <p:cNvGrpSpPr/>
          <p:nvPr/>
        </p:nvGrpSpPr>
        <p:grpSpPr>
          <a:xfrm>
            <a:off x="2676525" y="5257800"/>
            <a:ext cx="3800475" cy="1562100"/>
            <a:chOff x="2676525" y="5105400"/>
            <a:chExt cx="3800475" cy="1562100"/>
          </a:xfrm>
        </p:grpSpPr>
        <p:pic>
          <p:nvPicPr>
            <p:cNvPr id="7" name="Picture 6" title="scal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525" y="5715000"/>
              <a:ext cx="3800475" cy="9525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4903724" y="5150004"/>
              <a:ext cx="1420876" cy="911158"/>
              <a:chOff x="4431942" y="2089583"/>
              <a:chExt cx="2349858" cy="1615527"/>
            </a:xfrm>
          </p:grpSpPr>
          <p:pic>
            <p:nvPicPr>
              <p:cNvPr id="12" name="Picture 11" title="&quot;&quot;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1942" y="2089583"/>
                <a:ext cx="2349858" cy="1615527"/>
              </a:xfrm>
              <a:prstGeom prst="rect">
                <a:avLst/>
              </a:prstGeom>
            </p:spPr>
          </p:pic>
          <p:pic>
            <p:nvPicPr>
              <p:cNvPr id="13" name="Picture 4" title="&quot;&quot;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2200543"/>
                <a:ext cx="1280016" cy="696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16" descr="laptop_custom_screen_11466.png" title="&quot;&quot;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4378" y="5257800"/>
              <a:ext cx="1257526" cy="887813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4023276" y="5105400"/>
              <a:ext cx="1134301" cy="955762"/>
              <a:chOff x="3442461" y="7384877"/>
              <a:chExt cx="2210133" cy="1911523"/>
            </a:xfrm>
          </p:grpSpPr>
          <p:pic>
            <p:nvPicPr>
              <p:cNvPr id="21" name="Picture 20" descr="computer_monitor_blue_screen_400_clr_3985.png" title="&quot;&quot;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42461" y="7384877"/>
                <a:ext cx="2210133" cy="1911523"/>
              </a:xfrm>
              <a:prstGeom prst="rect">
                <a:avLst/>
              </a:prstGeom>
            </p:spPr>
          </p:pic>
          <p:pic>
            <p:nvPicPr>
              <p:cNvPr id="22" name="Picture 2" title="Monitor with ASSIST scree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3506" y="7529143"/>
                <a:ext cx="1630494" cy="1154127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770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4" y="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Generate Application Preview in Agency Format</a:t>
            </a:r>
            <a:endParaRPr lang="en-US" dirty="0"/>
          </a:p>
        </p:txBody>
      </p:sp>
      <p:pic>
        <p:nvPicPr>
          <p:cNvPr id="3" name="Picture 2" title="summary tab highlighted on ASSIST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93" y="914155"/>
            <a:ext cx="8062071" cy="3539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 title="&quot;&quot;"/>
          <p:cNvSpPr/>
          <p:nvPr/>
        </p:nvSpPr>
        <p:spPr>
          <a:xfrm>
            <a:off x="600529" y="1901950"/>
            <a:ext cx="1389742" cy="35275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 title="&quot;&quot;"/>
          <p:cNvSpPr/>
          <p:nvPr/>
        </p:nvSpPr>
        <p:spPr>
          <a:xfrm>
            <a:off x="2209800" y="1791104"/>
            <a:ext cx="914400" cy="605659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title="Preview Application 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9" y="4144749"/>
            <a:ext cx="7937505" cy="238554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Arrow Connector 6" title="&quot;&quot;"/>
          <p:cNvCxnSpPr/>
          <p:nvPr/>
        </p:nvCxnSpPr>
        <p:spPr>
          <a:xfrm>
            <a:off x="1447800" y="2254700"/>
            <a:ext cx="986330" cy="1785120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8" name="Oval 7" title="&quot;&quot;"/>
          <p:cNvSpPr/>
          <p:nvPr/>
        </p:nvSpPr>
        <p:spPr>
          <a:xfrm>
            <a:off x="7469259" y="5807019"/>
            <a:ext cx="694871" cy="35275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 title="&quot;&quot;"/>
          <p:cNvSpPr/>
          <p:nvPr/>
        </p:nvSpPr>
        <p:spPr>
          <a:xfrm>
            <a:off x="4243438" y="6200382"/>
            <a:ext cx="1181100" cy="35275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276851" y="4892619"/>
            <a:ext cx="2626776" cy="567046"/>
          </a:xfrm>
          <a:prstGeom prst="wedgeRoundRectCallout">
            <a:avLst>
              <a:gd name="adj1" fmla="val -2313"/>
              <a:gd name="adj2" fmla="val 108620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View last preview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40952" y="6093219"/>
            <a:ext cx="3090096" cy="567076"/>
          </a:xfrm>
          <a:prstGeom prst="wedgeRoundRectCallout">
            <a:avLst>
              <a:gd name="adj1" fmla="val 59674"/>
              <a:gd name="adj2" fmla="val 5432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Generate new preview</a:t>
            </a:r>
          </a:p>
        </p:txBody>
      </p:sp>
    </p:spTree>
    <p:extLst>
      <p:ext uri="{BB962C8B-B14F-4D97-AF65-F5344CB8AC3E}">
        <p14:creationId xmlns:p14="http://schemas.microsoft.com/office/powerpoint/2010/main" val="17497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title="sample assembled applicatio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68582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4" y="0"/>
            <a:ext cx="8534400" cy="758825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Preview in ASSIST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683491" y="2286000"/>
            <a:ext cx="4927110" cy="3429000"/>
          </a:xfrm>
          <a:prstGeom prst="wedgeRoundRectCallout">
            <a:avLst>
              <a:gd name="adj1" fmla="val -15307"/>
              <a:gd name="adj2" fmla="val 50092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preview is exactly how your application would be assembled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upon submission, except a few items in the footer (Grants.gov submission ID and timestamp) are not filled in.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3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Update Submission Status pop-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165" y="1600200"/>
            <a:ext cx="5405261" cy="4768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Submission Status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4" name="Picture 2" title="Actions highligting Manage 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657153" cy="204754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 title="&quot;&quot;"/>
          <p:cNvSpPr/>
          <p:nvPr/>
        </p:nvSpPr>
        <p:spPr>
          <a:xfrm>
            <a:off x="290804" y="2971800"/>
            <a:ext cx="1766596" cy="304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Arrow Connector 5" title="&quot;&quot;"/>
          <p:cNvCxnSpPr>
            <a:stCxn id="5" idx="6"/>
          </p:cNvCxnSpPr>
          <p:nvPr/>
        </p:nvCxnSpPr>
        <p:spPr>
          <a:xfrm flipV="1">
            <a:off x="2057400" y="2895600"/>
            <a:ext cx="609600" cy="228600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7" name="Oval 6" title="&quot;&quot;"/>
          <p:cNvSpPr/>
          <p:nvPr/>
        </p:nvSpPr>
        <p:spPr>
          <a:xfrm>
            <a:off x="4568824" y="2895600"/>
            <a:ext cx="1984375" cy="381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867400" y="3451133"/>
            <a:ext cx="2160844" cy="533400"/>
          </a:xfrm>
          <a:prstGeom prst="wedgeRoundRectCallout">
            <a:avLst>
              <a:gd name="adj1" fmla="val -34812"/>
              <a:gd name="adj2" fmla="val -106666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Select status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276600" y="4091401"/>
            <a:ext cx="3581400" cy="838200"/>
          </a:xfrm>
          <a:prstGeom prst="wedgeRoundRectCallout">
            <a:avLst>
              <a:gd name="adj1" fmla="val -27928"/>
              <a:gd name="adj2" fmla="val -50765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Enter comment to be added to status history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Check for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5" name="Picture 4" title="validation check at submission - pop-up if errors are fo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667000"/>
            <a:ext cx="4505325" cy="39624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81000" y="1600201"/>
            <a:ext cx="8458200" cy="990600"/>
          </a:xfrm>
          <a:prstGeom prst="wedgeRoundRectCallout">
            <a:avLst>
              <a:gd name="adj1" fmla="val -27896"/>
              <a:gd name="adj2" fmla="val 10713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Before an application </a:t>
            </a:r>
            <a:r>
              <a:rPr lang="en-US" sz="2400" dirty="0" smtClean="0">
                <a:solidFill>
                  <a:srgbClr val="002060"/>
                </a:solidFill>
              </a:rPr>
              <a:t>is changed to Ready for Submission status, </a:t>
            </a:r>
            <a:r>
              <a:rPr lang="en-US" sz="2400" dirty="0">
                <a:solidFill>
                  <a:srgbClr val="002060"/>
                </a:solidFill>
              </a:rPr>
              <a:t>it must pass </a:t>
            </a:r>
            <a:r>
              <a:rPr lang="en-US" sz="2400" dirty="0" smtClean="0">
                <a:solidFill>
                  <a:srgbClr val="002060"/>
                </a:solidFill>
              </a:rPr>
              <a:t>validations (Warnings are OK).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81130"/>
            <a:ext cx="21431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Status Reflected in Summary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6" name="Picture 5" title="summary t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6028793" cy="4834973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7" name="Oval 6" title="&quot;&quot;"/>
          <p:cNvSpPr/>
          <p:nvPr/>
        </p:nvSpPr>
        <p:spPr>
          <a:xfrm>
            <a:off x="3576637" y="4876800"/>
            <a:ext cx="1984375" cy="381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0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Submit Your Application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975474" cy="1673225"/>
          </a:xfrm>
        </p:spPr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</a:rPr>
              <a:t>Submit early</a:t>
            </a:r>
            <a:r>
              <a:rPr lang="en-US" sz="6600" dirty="0" smtClean="0">
                <a:solidFill>
                  <a:srgbClr val="FF0000"/>
                </a:solidFill>
              </a:rPr>
              <a:t>!</a:t>
            </a:r>
            <a:endParaRPr lang="en-US" sz="6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7924800" y="5854125"/>
            <a:ext cx="838200" cy="69907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</a:t>
            </a:r>
            <a:endParaRPr kumimoji="0" lang="en-US" sz="20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381000" y="5864848"/>
            <a:ext cx="93767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1318670" y="5863593"/>
            <a:ext cx="89113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2233070" y="5863593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Initiate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3376070" y="5863593"/>
            <a:ext cx="96733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4377280" y="5863593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5496169" y="5863593"/>
            <a:ext cx="1319511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Finalize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6815680" y="5863593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rgbClr val="1A2D61"/>
          </a:solidFill>
          <a:ln w="25400" cap="flat" cmpd="sng" algn="ctr">
            <a:solidFill>
              <a:srgbClr val="1A2D6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13" y="4267200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600200"/>
            <a:ext cx="8503920" cy="4498848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4000" dirty="0" smtClean="0"/>
              <a:t>The appropriate measurement for “</a:t>
            </a:r>
            <a:r>
              <a:rPr lang="en-US" sz="4000" b="1" dirty="0" smtClean="0">
                <a:solidFill>
                  <a:srgbClr val="FF0000"/>
                </a:solidFill>
              </a:rPr>
              <a:t>early</a:t>
            </a:r>
            <a:r>
              <a:rPr lang="en-US" sz="4000" dirty="0" smtClean="0"/>
              <a:t>” in the context of application submission is…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/>
            </a:pPr>
            <a:r>
              <a:rPr lang="en-US" sz="4000" dirty="0" smtClean="0"/>
              <a:t>Minutes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/>
            </a:pPr>
            <a:r>
              <a:rPr lang="en-US" sz="4000" dirty="0" smtClean="0"/>
              <a:t>Hours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/>
            </a:pPr>
            <a:r>
              <a:rPr lang="en-US" sz="4000" dirty="0" smtClean="0"/>
              <a:t>Days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03" y="3200400"/>
            <a:ext cx="2743200" cy="3265714"/>
          </a:xfrm>
          <a:prstGeom prst="rect">
            <a:avLst/>
          </a:prstGeom>
        </p:spPr>
      </p:pic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6145">
            <a:off x="5858315" y="3631626"/>
            <a:ext cx="1393776" cy="1243830"/>
          </a:xfrm>
          <a:prstGeom prst="rect">
            <a:avLst/>
          </a:prstGeom>
        </p:spPr>
      </p:pic>
      <p:sp>
        <p:nvSpPr>
          <p:cNvPr id="7" name="Oval 6" title="&quot;&quot;"/>
          <p:cNvSpPr/>
          <p:nvPr/>
        </p:nvSpPr>
        <p:spPr>
          <a:xfrm rot="20996029">
            <a:off x="5671905" y="4688114"/>
            <a:ext cx="2286000" cy="1566366"/>
          </a:xfrm>
          <a:prstGeom prst="ellipse">
            <a:avLst/>
          </a:prstGeom>
          <a:noFill/>
          <a:ln w="603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648200"/>
            <a:ext cx="206375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3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On-time Submission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Error-free</a:t>
            </a:r>
            <a:r>
              <a:rPr lang="en-US" dirty="0"/>
              <a:t> applications must be </a:t>
            </a:r>
            <a:r>
              <a:rPr lang="en-US" dirty="0" smtClean="0"/>
              <a:t>accepted </a:t>
            </a:r>
            <a:r>
              <a:rPr lang="en-US" dirty="0"/>
              <a:t>by Grants.gov with a time </a:t>
            </a:r>
            <a:r>
              <a:rPr lang="en-US" dirty="0" smtClean="0"/>
              <a:t>stamp </a:t>
            </a:r>
            <a:r>
              <a:rPr lang="en-US" b="1" dirty="0">
                <a:solidFill>
                  <a:srgbClr val="FFFF00"/>
                </a:solidFill>
              </a:rPr>
              <a:t>on or before 5:00 p.m. </a:t>
            </a:r>
            <a:r>
              <a:rPr lang="en-US" dirty="0"/>
              <a:t>local time of the submitting organization </a:t>
            </a:r>
            <a:r>
              <a:rPr lang="en-US" b="1" dirty="0">
                <a:solidFill>
                  <a:srgbClr val="FFFF00"/>
                </a:solidFill>
              </a:rPr>
              <a:t>on the due date</a:t>
            </a:r>
            <a:r>
              <a:rPr lang="en-US" b="1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mportant </a:t>
            </a:r>
            <a:r>
              <a:rPr lang="en-US" dirty="0"/>
              <a:t>reminders: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solidFill>
                  <a:srgbClr val="FF0000"/>
                </a:solidFill>
              </a:rPr>
              <a:t>NIH recommends submitting early (days, not minutes!) </a:t>
            </a:r>
            <a:r>
              <a:rPr lang="en-US" dirty="0"/>
              <a:t>to allow time for correcting any errors found during the application viewing window prior to the due date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NIH’s late policy does not allow corrections after the due date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All registrations must be completed before the due date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76" y="4554794"/>
            <a:ext cx="1913824" cy="20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4" y="0"/>
            <a:ext cx="8534400" cy="758825"/>
          </a:xfrm>
        </p:spPr>
        <p:txBody>
          <a:bodyPr/>
          <a:lstStyle/>
          <a:p>
            <a:r>
              <a:rPr lang="en-US" dirty="0" smtClean="0"/>
              <a:t>Submitting an Application in ASSIST</a:t>
            </a:r>
            <a:endParaRPr lang="en-US" dirty="0"/>
          </a:p>
        </p:txBody>
      </p:sp>
      <p:pic>
        <p:nvPicPr>
          <p:cNvPr id="3" name="Picture 2" title="Submit 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5" y="1010750"/>
            <a:ext cx="8868573" cy="561865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9" title="&quot;&quot;"/>
          <p:cNvSpPr>
            <a:spLocks noChangeArrowheads="1"/>
          </p:cNvSpPr>
          <p:nvPr/>
        </p:nvSpPr>
        <p:spPr bwMode="auto">
          <a:xfrm>
            <a:off x="6862575" y="1010750"/>
            <a:ext cx="1972295" cy="457200"/>
          </a:xfrm>
          <a:prstGeom prst="ellipse">
            <a:avLst/>
          </a:prstGeom>
          <a:solidFill>
            <a:srgbClr val="4F81BD">
              <a:alpha val="0"/>
            </a:srgbClr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Oval 4" title="&quot;&quot;"/>
          <p:cNvSpPr>
            <a:spLocks noChangeArrowheads="1"/>
          </p:cNvSpPr>
          <p:nvPr/>
        </p:nvSpPr>
        <p:spPr bwMode="auto">
          <a:xfrm>
            <a:off x="6404461" y="6050015"/>
            <a:ext cx="1410004" cy="381000"/>
          </a:xfrm>
          <a:prstGeom prst="ellipse">
            <a:avLst/>
          </a:prstGeom>
          <a:solidFill>
            <a:srgbClr val="4F81BD">
              <a:alpha val="0"/>
            </a:srgbClr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724400" y="1774274"/>
            <a:ext cx="4376595" cy="1730926"/>
          </a:xfrm>
          <a:prstGeom prst="wedgeRoundRectCallout">
            <a:avLst>
              <a:gd name="adj1" fmla="val 18162"/>
              <a:gd name="adj2" fmla="val -71531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Must be an eRA Signing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Official (SO) and a Grants.gov Authorized Organizational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Representative (AOR) to submit</a:t>
            </a:r>
          </a:p>
        </p:txBody>
      </p:sp>
      <p:sp>
        <p:nvSpPr>
          <p:cNvPr id="8" name="Oval 7" title="&quot;&quot;"/>
          <p:cNvSpPr/>
          <p:nvPr/>
        </p:nvSpPr>
        <p:spPr>
          <a:xfrm>
            <a:off x="5165383" y="6095948"/>
            <a:ext cx="1295400" cy="348319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019800" y="3715390"/>
            <a:ext cx="2666999" cy="1880133"/>
          </a:xfrm>
          <a:prstGeom prst="wedgeRoundRectCallout">
            <a:avLst>
              <a:gd name="adj1" fmla="val -41543"/>
              <a:gd name="adj2" fmla="val 67089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Application Status must be set to </a:t>
            </a:r>
            <a:r>
              <a:rPr lang="en-US" sz="2400" b="1" dirty="0" smtClean="0">
                <a:solidFill>
                  <a:srgbClr val="002060"/>
                </a:solidFill>
              </a:rPr>
              <a:t>Ready for Submission.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Your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4" name="Picture 2" title="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600199"/>
            <a:ext cx="4333875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title="Message appears at top of screen indicating application has been sent to Grants.g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60" y="3042442"/>
            <a:ext cx="5822157" cy="336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546305" y="4828540"/>
            <a:ext cx="3952858" cy="1111761"/>
          </a:xfrm>
          <a:prstGeom prst="wedgeRoundRectCallout">
            <a:avLst>
              <a:gd name="adj1" fmla="val -26108"/>
              <a:gd name="adj2" fmla="val -91378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Message will appear indicating the application was sent to Grants.gov.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7" name="Straight Arrow Connector 6" title="&quot;&quot;"/>
          <p:cNvCxnSpPr>
            <a:stCxn id="8" idx="6"/>
          </p:cNvCxnSpPr>
          <p:nvPr/>
        </p:nvCxnSpPr>
        <p:spPr>
          <a:xfrm>
            <a:off x="2667001" y="3378879"/>
            <a:ext cx="380999" cy="35771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 title="&quot;&quot;"/>
          <p:cNvSpPr/>
          <p:nvPr/>
        </p:nvSpPr>
        <p:spPr>
          <a:xfrm>
            <a:off x="1600201" y="3204719"/>
            <a:ext cx="1066800" cy="348319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33400" y="990600"/>
            <a:ext cx="8001000" cy="533400"/>
          </a:xfrm>
          <a:prstGeom prst="wedgeRoundRectCallout">
            <a:avLst>
              <a:gd name="adj1" fmla="val -49587"/>
              <a:gd name="adj2" fmla="val 23352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Applications are submitted from ASSIST to Grants.gov.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12956" y="4399282"/>
            <a:ext cx="2590799" cy="1970278"/>
          </a:xfrm>
          <a:prstGeom prst="wedgeRoundRectCallout">
            <a:avLst>
              <a:gd name="adj1" fmla="val 26799"/>
              <a:gd name="adj2" fmla="val -81820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Enter your Grants.gov AOR credentials and click </a:t>
            </a:r>
            <a:r>
              <a:rPr lang="en-US" sz="2400" b="1" dirty="0" smtClean="0">
                <a:solidFill>
                  <a:srgbClr val="002060"/>
                </a:solidFill>
              </a:rPr>
              <a:t>Enter.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Oval 10" title="&quot;&quot;"/>
          <p:cNvSpPr/>
          <p:nvPr/>
        </p:nvSpPr>
        <p:spPr>
          <a:xfrm>
            <a:off x="2857500" y="3792017"/>
            <a:ext cx="6057900" cy="621046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6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Reasons to Use ASSIST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Secure web-based data </a:t>
            </a:r>
            <a:r>
              <a:rPr lang="en-US" sz="2400" dirty="0" smtClean="0"/>
              <a:t>entry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Leverages eRA Commons credentials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Collaboration of multiple users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Pre-submission validation of many NIH and Grants.gov business rules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Pre-population of data from eRA Commons profiles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Pre-submission print/preview of application in NIH format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Submission status tracking for both Grants.gov and eRA Commons within a single system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Ability to copy data from one application to another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43000"/>
            <a:ext cx="2340428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Not Finished Yet…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11266" name="Picture 2" title="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8362"/>
            <a:ext cx="5867399" cy="40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66700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Application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5908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Successfully</a:t>
            </a:r>
            <a:b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submitted</a:t>
            </a:r>
            <a:b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to NIH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334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Submitting to Grants.gov is NOT the last step in the process!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Track Your Application &amp; View Assembled Image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 smtClean="0"/>
              <a:t>View Submission Status Details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Carefully check assembled application image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6" name="Right Arrow Callout 5"/>
          <p:cNvSpPr/>
          <p:nvPr/>
        </p:nvSpPr>
        <p:spPr>
          <a:xfrm>
            <a:off x="381000" y="5878123"/>
            <a:ext cx="93767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1318670" y="5876868"/>
            <a:ext cx="89113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223307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Initiate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3376070" y="5876868"/>
            <a:ext cx="96733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437728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5496169" y="5876868"/>
            <a:ext cx="1319511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Finalize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6815680" y="5876868"/>
            <a:ext cx="1109120" cy="658225"/>
          </a:xfrm>
          <a:prstGeom prst="rightArrowCallout">
            <a:avLst>
              <a:gd name="adj1" fmla="val 30788"/>
              <a:gd name="adj2" fmla="val 27894"/>
              <a:gd name="adj3" fmla="val 25000"/>
              <a:gd name="adj4" fmla="val 78158"/>
            </a:avLst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7924800" y="5867400"/>
            <a:ext cx="838200" cy="699075"/>
          </a:xfrm>
          <a:prstGeom prst="flowChartProcess">
            <a:avLst/>
          </a:prstGeom>
          <a:solidFill>
            <a:srgbClr val="F0F3FB">
              <a:lumMod val="25000"/>
            </a:srgbClr>
          </a:solidFill>
          <a:ln w="25400" cap="flat" cmpd="sng" algn="ctr">
            <a:solidFill>
              <a:srgbClr val="F0F3FB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13" y="4191000"/>
            <a:ext cx="2453987" cy="21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Application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an error-free application is received by NIH, the eRA system will:</a:t>
            </a:r>
          </a:p>
          <a:p>
            <a:pPr lvl="1"/>
            <a:r>
              <a:rPr lang="en-US" dirty="0"/>
              <a:t>Assemble the grant application image</a:t>
            </a:r>
          </a:p>
          <a:p>
            <a:pPr lvl="1"/>
            <a:r>
              <a:rPr lang="en-US" dirty="0"/>
              <a:t>Insert headers (PI name) and footers (page numbers) on all pages</a:t>
            </a:r>
          </a:p>
          <a:p>
            <a:pPr lvl="1"/>
            <a:r>
              <a:rPr lang="en-US" dirty="0"/>
              <a:t>Generate Table of Contents and bookmark important sections</a:t>
            </a:r>
          </a:p>
          <a:p>
            <a:pPr lvl="1"/>
            <a:r>
              <a:rPr lang="en-US" dirty="0"/>
              <a:t>Post the assembled application image in the PD/PI’s eRA Commons </a:t>
            </a:r>
            <a:r>
              <a:rPr lang="en-US" dirty="0" smtClean="0"/>
              <a:t>account</a:t>
            </a:r>
          </a:p>
          <a:p>
            <a:pPr lvl="1"/>
            <a:r>
              <a:rPr lang="en-US" dirty="0" smtClean="0"/>
              <a:t>Send notification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Email can be unreliable – proactively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check application status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5" name="Picture 8" title="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465" y="4648200"/>
            <a:ext cx="2758576" cy="167163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69619"/>
            <a:ext cx="2057400" cy="2057400"/>
          </a:xfrm>
          <a:prstGeom prst="rect">
            <a:avLst/>
          </a:prstGeom>
        </p:spPr>
      </p:pic>
      <p:sp>
        <p:nvSpPr>
          <p:cNvPr id="8" name="5-Point Star 7" title="&quot;&quot;"/>
          <p:cNvSpPr/>
          <p:nvPr/>
        </p:nvSpPr>
        <p:spPr>
          <a:xfrm>
            <a:off x="736270" y="5105400"/>
            <a:ext cx="457200" cy="4572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Submission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ASSIST provides the ability to track both Grants.gov and NIH </a:t>
            </a:r>
            <a:r>
              <a:rPr lang="en-US" sz="3600" dirty="0" smtClean="0"/>
              <a:t>status</a:t>
            </a:r>
            <a:br>
              <a:rPr lang="en-US" sz="3600" dirty="0" smtClean="0"/>
            </a:br>
            <a:endParaRPr lang="en-US" sz="1100" dirty="0"/>
          </a:p>
          <a:p>
            <a:pPr lvl="1"/>
            <a:r>
              <a:rPr lang="en-US" sz="3200" dirty="0"/>
              <a:t>Links to the eRA Commons Detailed Status Information to view your assembled application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280873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4" y="0"/>
            <a:ext cx="8534400" cy="758825"/>
          </a:xfrm>
        </p:spPr>
        <p:txBody>
          <a:bodyPr/>
          <a:lstStyle/>
          <a:p>
            <a:r>
              <a:rPr lang="en-US" dirty="0" smtClean="0"/>
              <a:t>View Submission Status Details</a:t>
            </a:r>
            <a:endParaRPr lang="en-US" dirty="0"/>
          </a:p>
        </p:txBody>
      </p:sp>
      <p:pic>
        <p:nvPicPr>
          <p:cNvPr id="3" name="Picture 2" title="track submission st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443835"/>
            <a:ext cx="8382000" cy="371763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2"/>
          <p:cNvSpPr txBox="1">
            <a:spLocks/>
          </p:cNvSpPr>
          <p:nvPr/>
        </p:nvSpPr>
        <p:spPr>
          <a:xfrm>
            <a:off x="5706460" y="5883932"/>
            <a:ext cx="304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41C4CF8-0CB8-428F-9B12-ABF84BEF22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648200" y="5421969"/>
            <a:ext cx="3581400" cy="750137"/>
          </a:xfrm>
          <a:prstGeom prst="wedgeRoundRectCallout">
            <a:avLst>
              <a:gd name="adj1" fmla="val -14078"/>
              <a:gd name="adj2" fmla="val -110171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View Submission Status Details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 title="&quot;&quot;"/>
          <p:cNvSpPr/>
          <p:nvPr/>
        </p:nvSpPr>
        <p:spPr>
          <a:xfrm>
            <a:off x="5597753" y="4659969"/>
            <a:ext cx="1785107" cy="348319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 title="&quot;&quot;"/>
          <p:cNvSpPr/>
          <p:nvPr/>
        </p:nvSpPr>
        <p:spPr>
          <a:xfrm>
            <a:off x="2277459" y="2450169"/>
            <a:ext cx="838201" cy="685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9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4" y="0"/>
            <a:ext cx="8534400" cy="758825"/>
          </a:xfrm>
        </p:spPr>
        <p:txBody>
          <a:bodyPr>
            <a:normAutofit/>
          </a:bodyPr>
          <a:lstStyle/>
          <a:p>
            <a:r>
              <a:rPr lang="en-US" dirty="0" smtClean="0"/>
              <a:t>Track Submission Status within One System</a:t>
            </a:r>
            <a:endParaRPr lang="en-US" dirty="0"/>
          </a:p>
        </p:txBody>
      </p:sp>
      <p:pic>
        <p:nvPicPr>
          <p:cNvPr id="3" name="Picture 2" title="bottom of submission status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2" y="737608"/>
            <a:ext cx="7635250" cy="604419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054355" y="1669122"/>
            <a:ext cx="3937245" cy="3061590"/>
          </a:xfrm>
          <a:prstGeom prst="wedgeRoundRectCallout">
            <a:avLst>
              <a:gd name="adj1" fmla="val -50339"/>
              <a:gd name="adj2" fmla="val 26416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Happy path…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ASSIST =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Submitted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Grants.gov =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Agency Tracking Number Assigned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Agency =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Processed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901345" y="5086498"/>
            <a:ext cx="3861045" cy="1524000"/>
          </a:xfrm>
          <a:prstGeom prst="wedgeRoundRectCallout">
            <a:avLst>
              <a:gd name="adj1" fmla="val -86310"/>
              <a:gd name="adj2" fmla="val -33018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Agency Tracking #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brings you to the detailed status screen in eRA Commons</a:t>
            </a:r>
          </a:p>
        </p:txBody>
      </p:sp>
      <p:sp>
        <p:nvSpPr>
          <p:cNvPr id="6" name="Oval 5" title="&quot;&quot;"/>
          <p:cNvSpPr/>
          <p:nvPr/>
        </p:nvSpPr>
        <p:spPr>
          <a:xfrm>
            <a:off x="2767745" y="2465768"/>
            <a:ext cx="838200" cy="36466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 title="&quot;&quot;"/>
          <p:cNvSpPr/>
          <p:nvPr/>
        </p:nvSpPr>
        <p:spPr>
          <a:xfrm>
            <a:off x="2824452" y="3943498"/>
            <a:ext cx="2229903" cy="4572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 title="&quot;&quot;"/>
          <p:cNvSpPr/>
          <p:nvPr/>
        </p:nvSpPr>
        <p:spPr>
          <a:xfrm>
            <a:off x="2824452" y="5547358"/>
            <a:ext cx="838200" cy="304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 title="&quot;&quot;"/>
          <p:cNvSpPr/>
          <p:nvPr/>
        </p:nvSpPr>
        <p:spPr>
          <a:xfrm>
            <a:off x="2767745" y="5318758"/>
            <a:ext cx="838200" cy="304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8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eRA Commons Detailed Status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" y="1371600"/>
            <a:ext cx="8984851" cy="3486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4" y="0"/>
            <a:ext cx="8534400" cy="758825"/>
          </a:xfrm>
        </p:spPr>
        <p:txBody>
          <a:bodyPr/>
          <a:lstStyle/>
          <a:p>
            <a:r>
              <a:rPr lang="en-US" dirty="0" smtClean="0"/>
              <a:t>Accessing the Application in eRA Commons</a:t>
            </a:r>
            <a:endParaRPr lang="en-US" dirty="0"/>
          </a:p>
        </p:txBody>
      </p:sp>
      <p:sp>
        <p:nvSpPr>
          <p:cNvPr id="4" name="Oval 3" title="&quot;&quot;"/>
          <p:cNvSpPr/>
          <p:nvPr/>
        </p:nvSpPr>
        <p:spPr>
          <a:xfrm>
            <a:off x="5105400" y="1670785"/>
            <a:ext cx="2665475" cy="13716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828800" y="3962400"/>
            <a:ext cx="4886560" cy="2574586"/>
          </a:xfrm>
          <a:prstGeom prst="wedgeRoundRectCallout">
            <a:avLst>
              <a:gd name="adj1" fmla="val 33002"/>
              <a:gd name="adj2" fmla="val -78408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eApplication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the application image reviewers use.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Cover Letter, PHS Assignment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Request Form,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Appendices 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(</a:t>
            </a:r>
            <a:r>
              <a:rPr lang="en-US" sz="2400" kern="0" dirty="0" smtClean="0">
                <a:solidFill>
                  <a:srgbClr val="002060"/>
                </a:solidFill>
                <a:latin typeface="Calibri"/>
              </a:rPr>
              <a:t>when allowed)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stored separate from the image.</a:t>
            </a:r>
          </a:p>
        </p:txBody>
      </p:sp>
    </p:spTree>
    <p:extLst>
      <p:ext uri="{BB962C8B-B14F-4D97-AF65-F5344CB8AC3E}">
        <p14:creationId xmlns:p14="http://schemas.microsoft.com/office/powerpoint/2010/main" val="28194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title="sample assembled applicatio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6" y="1586019"/>
            <a:ext cx="8155724" cy="4858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Assembled Application Image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5307013"/>
            <a:ext cx="7565917" cy="1384995"/>
          </a:xfrm>
          <a:prstGeom prst="rect">
            <a:avLst/>
          </a:prstGeom>
          <a:solidFill>
            <a:srgbClr val="FFFF99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50021"/>
                </a:solidFill>
              </a:rPr>
              <a:t>TIP: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This is the same application image that will be accessed by reviewers and staff, so check it </a:t>
            </a:r>
            <a:r>
              <a:rPr lang="en-US" sz="2800" dirty="0" smtClean="0">
                <a:solidFill>
                  <a:schemeClr val="accent2"/>
                </a:solidFill>
              </a:rPr>
              <a:t>carefully!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5" descr="MCj042483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75" y="5391497"/>
            <a:ext cx="13716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26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Viewing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Applicants have </a:t>
            </a:r>
            <a:r>
              <a:rPr lang="en-US" dirty="0">
                <a:solidFill>
                  <a:srgbClr val="A50021"/>
                </a:solidFill>
              </a:rPr>
              <a:t>two (2) business days</a:t>
            </a:r>
            <a:r>
              <a:rPr lang="en-US" dirty="0"/>
              <a:t> to view the assembled application image before the application automatically moves forward for further </a:t>
            </a:r>
            <a:r>
              <a:rPr lang="en-US" dirty="0" smtClean="0"/>
              <a:t>processing</a:t>
            </a:r>
            <a:br>
              <a:rPr lang="en-US" dirty="0" smtClean="0"/>
            </a:b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 smtClean="0"/>
              <a:t>Signing official </a:t>
            </a:r>
            <a:r>
              <a:rPr lang="en-US" dirty="0"/>
              <a:t>can Reject application </a:t>
            </a:r>
            <a:r>
              <a:rPr lang="en-US" dirty="0" smtClean="0"/>
              <a:t>in eRA Commons within </a:t>
            </a:r>
            <a:r>
              <a:rPr lang="en-US" dirty="0"/>
              <a:t>viewing window and </a:t>
            </a:r>
            <a:r>
              <a:rPr lang="en-US" dirty="0">
                <a:solidFill>
                  <a:srgbClr val="C00000"/>
                </a:solidFill>
              </a:rPr>
              <a:t>submit a Changed/Corrected </a:t>
            </a:r>
            <a:r>
              <a:rPr lang="en-US" dirty="0" smtClean="0">
                <a:solidFill>
                  <a:srgbClr val="C00000"/>
                </a:solidFill>
              </a:rPr>
              <a:t>application </a:t>
            </a:r>
            <a:r>
              <a:rPr lang="en-US" sz="2800" b="1" dirty="0" smtClean="0">
                <a:solidFill>
                  <a:srgbClr val="C00000"/>
                </a:solidFill>
              </a:rPr>
              <a:t>before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the submission deadline </a:t>
            </a:r>
            <a:endParaRPr lang="en-US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5036" y="5592763"/>
            <a:ext cx="8534400" cy="5794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r>
              <a:rPr lang="en-US" sz="3200" dirty="0">
                <a:solidFill>
                  <a:srgbClr val="A50021"/>
                </a:solidFill>
                <a:cs typeface="Arial" charset="0"/>
              </a:rPr>
              <a:t>If you can’t </a:t>
            </a:r>
            <a:r>
              <a:rPr lang="en-US" sz="3200" b="1" dirty="0">
                <a:solidFill>
                  <a:srgbClr val="A50021"/>
                </a:solidFill>
                <a:cs typeface="Arial" charset="0"/>
              </a:rPr>
              <a:t>VIEW</a:t>
            </a:r>
            <a:r>
              <a:rPr lang="en-US" sz="3200" dirty="0">
                <a:solidFill>
                  <a:srgbClr val="A50021"/>
                </a:solidFill>
                <a:cs typeface="Arial" charset="0"/>
              </a:rPr>
              <a:t> it, we can’t </a:t>
            </a:r>
            <a:r>
              <a:rPr lang="en-US" sz="3200" b="1" dirty="0">
                <a:solidFill>
                  <a:srgbClr val="A50021"/>
                </a:solidFill>
                <a:cs typeface="Arial" charset="0"/>
              </a:rPr>
              <a:t>REVIEW</a:t>
            </a:r>
            <a:r>
              <a:rPr lang="en-US" sz="3200" dirty="0">
                <a:solidFill>
                  <a:srgbClr val="A50021"/>
                </a:solidFill>
                <a:cs typeface="Arial" charset="0"/>
              </a:rPr>
              <a:t> it!</a:t>
            </a:r>
            <a:endParaRPr lang="en-US" dirty="0">
              <a:solidFill>
                <a:srgbClr val="A50021"/>
              </a:solidFill>
              <a:cs typeface="Arial" charset="0"/>
            </a:endParaRPr>
          </a:p>
        </p:txBody>
      </p:sp>
      <p:pic>
        <p:nvPicPr>
          <p:cNvPr id="10" name="Picture 9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404" y="4495800"/>
            <a:ext cx="152971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Complete!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If no action is taken during the two business day viewing window, the application automatically moves forward for further processing at </a:t>
            </a:r>
            <a:r>
              <a:rPr lang="en-US" sz="2800" dirty="0" smtClean="0"/>
              <a:t>NIH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04620"/>
            <a:ext cx="4419600" cy="33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344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Multiple Organization Registrations Required to Submit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676400"/>
            <a:ext cx="8839200" cy="442264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Can take 6 weeks to complete all registrations. </a:t>
            </a:r>
            <a:r>
              <a:rPr lang="en-US" sz="3200" b="1" dirty="0" smtClean="0">
                <a:solidFill>
                  <a:srgbClr val="C00000"/>
                </a:solidFill>
              </a:rPr>
              <a:t>If not yet registered – start now!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1625" y="5927371"/>
            <a:ext cx="8458200" cy="646325"/>
          </a:xfrm>
          <a:prstGeom prst="rect">
            <a:avLst/>
          </a:prstGeom>
          <a:solidFill>
            <a:srgbClr val="FFFF66"/>
          </a:solidFill>
          <a:ln w="25400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cs typeface="Arial" charset="0"/>
              </a:rPr>
              <a:t>http://grants.nih.gov/grants/how-to-apply-application-guide/prepare-to-apply-and-register/registration.htm</a:t>
            </a:r>
          </a:p>
        </p:txBody>
      </p:sp>
      <p:pic>
        <p:nvPicPr>
          <p:cNvPr id="5" name="Picture 4" descr="Registration in DUNS, SAM, Grants.gov, eRA Commons and SBA are required." title="Regista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95600"/>
            <a:ext cx="4212936" cy="30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System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479429"/>
            <a:ext cx="8458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You </a:t>
            </a:r>
            <a:r>
              <a:rPr lang="en-US" sz="2800" dirty="0" smtClean="0">
                <a:solidFill>
                  <a:srgbClr val="C00000"/>
                </a:solidFill>
              </a:rPr>
              <a:t>must</a:t>
            </a:r>
            <a:r>
              <a:rPr lang="en-US" sz="2800" dirty="0" smtClean="0">
                <a:solidFill>
                  <a:srgbClr val="002060"/>
                </a:solidFill>
              </a:rPr>
              <a:t> follow NIH’s standard ‘system issue’ procedure if you run </a:t>
            </a:r>
            <a:r>
              <a:rPr lang="en-US" sz="2800" dirty="0">
                <a:solidFill>
                  <a:srgbClr val="002060"/>
                </a:solidFill>
              </a:rPr>
              <a:t>into </a:t>
            </a:r>
            <a:r>
              <a:rPr lang="en-US" sz="2800" dirty="0" smtClean="0">
                <a:solidFill>
                  <a:srgbClr val="002060"/>
                </a:solidFill>
              </a:rPr>
              <a:t>problems beyond your control that </a:t>
            </a:r>
            <a:r>
              <a:rPr lang="en-US" sz="2800" dirty="0">
                <a:solidFill>
                  <a:srgbClr val="002060"/>
                </a:solidFill>
              </a:rPr>
              <a:t>threaten </a:t>
            </a:r>
            <a:r>
              <a:rPr lang="en-US" sz="2800" dirty="0" smtClean="0">
                <a:solidFill>
                  <a:srgbClr val="002060"/>
                </a:solidFill>
              </a:rPr>
              <a:t>your on-time submission: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grants.nih.gov/grants/ElectronicReceipt/support.htm#guidelines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38742"/>
            <a:ext cx="38100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Help &amp;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Desks</a:t>
            </a:r>
          </a:p>
          <a:p>
            <a:r>
              <a:rPr lang="en-US" dirty="0" smtClean="0"/>
              <a:t>On-line resources &amp;Web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766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Service Desk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900" dirty="0">
              <a:solidFill>
                <a:srgbClr val="002060"/>
              </a:solidFill>
            </a:endParaRPr>
          </a:p>
          <a:p>
            <a:pPr marL="274638" lvl="1" indent="0">
              <a:buNone/>
            </a:pPr>
            <a:r>
              <a:rPr lang="en-US" sz="2300" b="1" dirty="0">
                <a:solidFill>
                  <a:srgbClr val="002060"/>
                </a:solidFill>
              </a:rPr>
              <a:t>Web: </a:t>
            </a:r>
            <a:r>
              <a:rPr lang="en-US" sz="2300" b="1" dirty="0">
                <a:solidFill>
                  <a:schemeClr val="bg2">
                    <a:lumMod val="25000"/>
                  </a:schemeClr>
                </a:solidFill>
                <a:hlinkClick r:id="rId2" tooltip="eRA Service Desk"/>
              </a:rPr>
              <a:t>http://grants.nih.gov/support/</a:t>
            </a:r>
            <a:endParaRPr lang="en-US" sz="2300" b="1" dirty="0">
              <a:solidFill>
                <a:schemeClr val="bg2">
                  <a:lumMod val="25000"/>
                </a:schemeClr>
              </a:solidFill>
            </a:endParaRPr>
          </a:p>
          <a:p>
            <a:pPr marL="274638" lvl="1" indent="0">
              <a:buNone/>
            </a:pPr>
            <a:r>
              <a:rPr lang="en-US" sz="2300" b="1" dirty="0">
                <a:solidFill>
                  <a:srgbClr val="002060"/>
                </a:solidFill>
              </a:rPr>
              <a:t>Toll-free: </a:t>
            </a:r>
            <a:r>
              <a:rPr lang="en-US" sz="2300" dirty="0">
                <a:solidFill>
                  <a:srgbClr val="002060"/>
                </a:solidFill>
              </a:rPr>
              <a:t>1-866-504-9552 </a:t>
            </a:r>
          </a:p>
          <a:p>
            <a:pPr marL="274638" lvl="1" indent="0">
              <a:buNone/>
            </a:pPr>
            <a:r>
              <a:rPr lang="en-US" sz="2300" b="1" dirty="0">
                <a:solidFill>
                  <a:srgbClr val="002060"/>
                </a:solidFill>
              </a:rPr>
              <a:t>Phone: </a:t>
            </a:r>
            <a:r>
              <a:rPr lang="en-US" sz="2300" dirty="0">
                <a:solidFill>
                  <a:srgbClr val="002060"/>
                </a:solidFill>
              </a:rPr>
              <a:t>301-402-7469 </a:t>
            </a:r>
          </a:p>
          <a:p>
            <a:pPr marL="274638" lvl="1" indent="0">
              <a:buNone/>
            </a:pPr>
            <a:r>
              <a:rPr lang="en-US" sz="2300" b="1" dirty="0">
                <a:solidFill>
                  <a:srgbClr val="002060"/>
                </a:solidFill>
              </a:rPr>
              <a:t>Hours: </a:t>
            </a:r>
            <a:r>
              <a:rPr lang="en-US" sz="2300" dirty="0">
                <a:solidFill>
                  <a:srgbClr val="002060"/>
                </a:solidFill>
              </a:rPr>
              <a:t>Mon-Fri, 7a.m. to 8 p.m. Eastern Time </a:t>
            </a:r>
            <a:br>
              <a:rPr lang="en-US" sz="2300" dirty="0">
                <a:solidFill>
                  <a:srgbClr val="002060"/>
                </a:solidFill>
              </a:rPr>
            </a:br>
            <a:r>
              <a:rPr lang="en-US" sz="2300" dirty="0">
                <a:solidFill>
                  <a:srgbClr val="002060"/>
                </a:solidFill>
              </a:rPr>
              <a:t>             (Except for Federal holidays)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504"/>
            <a:ext cx="1600200" cy="1600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85800" y="4548425"/>
            <a:ext cx="7696200" cy="1928575"/>
          </a:xfrm>
          <a:prstGeom prst="wedgeRoundRectCallout">
            <a:avLst>
              <a:gd name="adj1" fmla="val -49587"/>
              <a:gd name="adj2" fmla="val 23352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Although we’ve worked closely with Grants.gov, ASSIST is a system developed and managed by NIH. </a:t>
            </a:r>
          </a:p>
          <a:p>
            <a:pPr algn="ctr"/>
            <a:endParaRPr lang="en-US" sz="1400" dirty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 eRA Service Desk should be your first stop for support.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&amp;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447800"/>
            <a:ext cx="8503920" cy="51816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000" dirty="0" smtClean="0"/>
              <a:t>NIH SBIR/STTR: </a:t>
            </a:r>
            <a:br>
              <a:rPr lang="en-US" sz="2000" dirty="0" smtClean="0"/>
            </a:br>
            <a:r>
              <a:rPr lang="en-US" sz="2000" dirty="0" smtClean="0">
                <a:hlinkClick r:id="rId2" tooltip="SBIR/STTR website"/>
              </a:rPr>
              <a:t>http</a:t>
            </a:r>
            <a:r>
              <a:rPr lang="en-US" sz="2000" dirty="0">
                <a:hlinkClick r:id="rId2" tooltip="SBIR/STTR website"/>
              </a:rPr>
              <a:t>://sbir.nih.gov/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How </a:t>
            </a:r>
            <a:r>
              <a:rPr lang="en-US" sz="2000" dirty="0">
                <a:solidFill>
                  <a:srgbClr val="002060"/>
                </a:solidFill>
              </a:rPr>
              <a:t>to Apply – Application Guide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3" tooltip="How to Apply – Application Guide"/>
              </a:rPr>
              <a:t>http://</a:t>
            </a:r>
            <a:r>
              <a:rPr lang="en-US" sz="2000" dirty="0" smtClean="0">
                <a:solidFill>
                  <a:srgbClr val="002060"/>
                </a:solidFill>
                <a:hlinkClick r:id="rId3" tooltip="How to Apply – Application Guide"/>
              </a:rPr>
              <a:t>grants.nih.gov/grants/how-to-apply-application-guide.htm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ASSIST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2000" dirty="0">
                <a:solidFill>
                  <a:srgbClr val="002060"/>
                </a:solidFill>
                <a:hlinkClick r:id="rId4" tooltip="ASSIST"/>
              </a:rPr>
              <a:t>public.era.nih.gov/assist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Online </a:t>
            </a:r>
            <a:r>
              <a:rPr lang="en-US" sz="2000" dirty="0">
                <a:solidFill>
                  <a:srgbClr val="002060"/>
                </a:solidFill>
              </a:rPr>
              <a:t>help: </a:t>
            </a:r>
            <a:r>
              <a:rPr lang="en-US" sz="2000" dirty="0">
                <a:solidFill>
                  <a:srgbClr val="002060"/>
                </a:solidFill>
                <a:hlinkClick r:id="rId5" tooltip="ASSIST online help"/>
              </a:rPr>
              <a:t>era.nih.gov/</a:t>
            </a:r>
            <a:r>
              <a:rPr lang="en-US" sz="2000" dirty="0" err="1">
                <a:solidFill>
                  <a:srgbClr val="002060"/>
                </a:solidFill>
                <a:hlinkClick r:id="rId5" tooltip="ASSIST online help"/>
              </a:rPr>
              <a:t>erahelp</a:t>
            </a:r>
            <a:r>
              <a:rPr lang="en-US" sz="2000" dirty="0">
                <a:solidFill>
                  <a:srgbClr val="002060"/>
                </a:solidFill>
                <a:hlinkClick r:id="rId5" tooltip="ASSIST online help"/>
              </a:rPr>
              <a:t>/ASSIST/ 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Annotated </a:t>
            </a:r>
            <a:r>
              <a:rPr lang="en-US" sz="2000" dirty="0">
                <a:solidFill>
                  <a:srgbClr val="002060"/>
                </a:solidFill>
              </a:rPr>
              <a:t>form set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6" tooltip="Annotated form set"/>
              </a:rPr>
              <a:t>http://grants.nih.gov/grants/how-to-apply-application-guide/resources/annotated-form-sets.htm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eRA </a:t>
            </a:r>
            <a:r>
              <a:rPr lang="en-US" sz="2000" dirty="0">
                <a:solidFill>
                  <a:srgbClr val="002060"/>
                </a:solidFill>
              </a:rPr>
              <a:t>ASSIST Training page: </a:t>
            </a:r>
            <a:r>
              <a:rPr lang="en-US" sz="2000" dirty="0">
                <a:solidFill>
                  <a:srgbClr val="002060"/>
                </a:solidFill>
                <a:hlinkClick r:id="rId7" tooltip="eRA ASSIST Training page"/>
              </a:rPr>
              <a:t>http://era.nih.gov/era_training/assist.cfm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"/>
            <a:ext cx="1600200" cy="27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524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14600"/>
            <a:ext cx="35718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93851"/>
            <a:ext cx="850392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DUNS</a:t>
            </a:r>
            <a:r>
              <a:rPr lang="en-US" sz="2400" dirty="0" smtClean="0"/>
              <a:t> </a:t>
            </a:r>
            <a:r>
              <a:rPr lang="en-US" sz="2400" dirty="0"/>
              <a:t>– provides unique organization </a:t>
            </a:r>
            <a:r>
              <a:rPr lang="en-US" sz="2400" dirty="0" smtClean="0"/>
              <a:t>identifier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C00000"/>
                </a:solidFill>
              </a:rPr>
              <a:t>SAM</a:t>
            </a:r>
            <a:r>
              <a:rPr lang="en-US" sz="2400" dirty="0"/>
              <a:t> </a:t>
            </a:r>
            <a:r>
              <a:rPr lang="en-US" sz="2400" dirty="0" smtClean="0"/>
              <a:t>(System </a:t>
            </a:r>
            <a:r>
              <a:rPr lang="en-US" sz="2400" dirty="0"/>
              <a:t>for Award </a:t>
            </a:r>
            <a:r>
              <a:rPr lang="en-US" sz="2400" dirty="0" smtClean="0"/>
              <a:t>Management) </a:t>
            </a:r>
            <a:r>
              <a:rPr lang="en-US" sz="2400" dirty="0"/>
              <a:t>– needed to do business with government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Requires annual renewal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C00000"/>
                </a:solidFill>
              </a:rPr>
              <a:t>Grants.gov</a:t>
            </a:r>
            <a:r>
              <a:rPr lang="en-US" sz="2400" dirty="0"/>
              <a:t> – required to submit grants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C00000"/>
                </a:solidFill>
              </a:rPr>
              <a:t>eRA Commons </a:t>
            </a:r>
            <a:r>
              <a:rPr lang="en-US" sz="2400" dirty="0"/>
              <a:t>– required to do business with NIH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C00000"/>
                </a:solidFill>
              </a:rPr>
              <a:t>SBA</a:t>
            </a:r>
            <a:r>
              <a:rPr lang="en-US" sz="2400" dirty="0"/>
              <a:t> </a:t>
            </a:r>
            <a:r>
              <a:rPr lang="en-US" sz="2400" dirty="0" smtClean="0"/>
              <a:t>(Small Business Administration) – required</a:t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dirty="0"/>
              <a:t>SBIR/STTR </a:t>
            </a:r>
            <a:r>
              <a:rPr lang="en-US" sz="2400" dirty="0" smtClean="0"/>
              <a:t>applications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2" y="6443990"/>
            <a:ext cx="8762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http://grants.nih.gov/grants/how-to-apply-application-guide/prepare-to-apply-and-register/registration/org-representative-registration.htm</a:t>
            </a:r>
          </a:p>
        </p:txBody>
      </p:sp>
      <p:pic>
        <p:nvPicPr>
          <p:cNvPr id="9" name="Picture 8" title="organization ic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6363"/>
            <a:ext cx="2540000" cy="1365250"/>
          </a:xfrm>
          <a:prstGeom prst="rect">
            <a:avLst/>
          </a:prstGeom>
        </p:spPr>
      </p:pic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Grants.gov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eRA Commons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Key Systems &amp; Roles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E-Business Point of Contact (</a:t>
            </a:r>
            <a:r>
              <a:rPr lang="en-US" dirty="0" err="1"/>
              <a:t>EBiz</a:t>
            </a:r>
            <a:r>
              <a:rPr lang="en-US" dirty="0"/>
              <a:t> POC)</a:t>
            </a:r>
          </a:p>
          <a:p>
            <a:r>
              <a:rPr lang="en-US" dirty="0"/>
              <a:t>Authorized Organization Representative (AOR)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Signing Official (SO)</a:t>
            </a:r>
          </a:p>
          <a:p>
            <a:r>
              <a:rPr lang="en-US" dirty="0"/>
              <a:t>Principal Investigator (PI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>
                <a:solidFill>
                  <a:srgbClr val="669900"/>
                </a:solidFill>
              </a:rPr>
              <a:t>Anyone doing data entry in ASSIST needs an account</a:t>
            </a:r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01081"/>
            <a:ext cx="2819400" cy="947319"/>
          </a:xfrm>
          <a:prstGeom prst="rect">
            <a:avLst/>
          </a:prstGeom>
        </p:spPr>
      </p:pic>
      <p:pic>
        <p:nvPicPr>
          <p:cNvPr id="9" name="Picture 2" descr="Logo of and Link to Electronic Research Administration eRA Commo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54532"/>
            <a:ext cx="4359566" cy="7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6397713"/>
            <a:ext cx="8931566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dirty="0"/>
              <a:t>http://grants.nih.gov/grants/how-to-apply-application-guide/prepare-to-apply-and-register/registration/investigators-and-other-users.htm</a:t>
            </a:r>
          </a:p>
        </p:txBody>
      </p:sp>
      <p:pic>
        <p:nvPicPr>
          <p:cNvPr id="11" name="Picture 10" title="people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06453"/>
            <a:ext cx="1270000" cy="11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ess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8359243886D498107C50F288A0FDE" ma:contentTypeVersion="0" ma:contentTypeDescription="Create a new document." ma:contentTypeScope="" ma:versionID="e4199b960f696e1abfdff999ce227b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7DAA70-C3F4-4123-B315-B54B2E6FBDE6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D3669A-886F-4989-AB3B-67DA970F5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F279A0-1B72-4A0F-A7CA-0934D0E5A7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ProcessDiagram</Template>
  <TotalTime>0</TotalTime>
  <Words>2299</Words>
  <Application>Microsoft Office PowerPoint</Application>
  <PresentationFormat>On-screen Show (4:3)</PresentationFormat>
  <Paragraphs>490</Paragraphs>
  <Slides>74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Bradley Hand ITC</vt:lpstr>
      <vt:lpstr>Calibri</vt:lpstr>
      <vt:lpstr>Comic Sans MS</vt:lpstr>
      <vt:lpstr>Georgia</vt:lpstr>
      <vt:lpstr>Wingdings</vt:lpstr>
      <vt:lpstr>Wingdings 2</vt:lpstr>
      <vt:lpstr>ProcessDiagram</vt:lpstr>
      <vt:lpstr>OER</vt:lpstr>
      <vt:lpstr>Preparing, Submitting and Tracking Your Small Business Application Using ASSIST</vt:lpstr>
      <vt:lpstr>Today’s Topics</vt:lpstr>
      <vt:lpstr>What is ASSIST?</vt:lpstr>
      <vt:lpstr>Application Submission Options</vt:lpstr>
      <vt:lpstr>Your Application will be…</vt:lpstr>
      <vt:lpstr>Good Reasons to Use ASSIST</vt:lpstr>
      <vt:lpstr>Multiple Organization Registrations Required to Submit</vt:lpstr>
      <vt:lpstr>Organization Registration</vt:lpstr>
      <vt:lpstr>Understand Key Systems &amp; Roles</vt:lpstr>
      <vt:lpstr>eRA Commons Account Reminders</vt:lpstr>
      <vt:lpstr>Overview of Process</vt:lpstr>
      <vt:lpstr>Step 1: Find an FOA of Interest</vt:lpstr>
      <vt:lpstr>SBIR/STTR Parent Announcements</vt:lpstr>
      <vt:lpstr>Find a Funding Opportunity Announcement (FOA)</vt:lpstr>
      <vt:lpstr>FOA</vt:lpstr>
      <vt:lpstr>FOA &amp; Application Guide Instructions</vt:lpstr>
      <vt:lpstr>How to Apply – Application Guide</vt:lpstr>
      <vt:lpstr>Form &amp; Field Instructions</vt:lpstr>
      <vt:lpstr>Follow All Guidance</vt:lpstr>
      <vt:lpstr>Step 2: Make a Submission Plan </vt:lpstr>
      <vt:lpstr>Step 3: Login to ASSIST &amp; Initiate Your Application</vt:lpstr>
      <vt:lpstr>FOA “Apply” Button &amp; ASSIST Login</vt:lpstr>
      <vt:lpstr>ASSIST Welcome Screen</vt:lpstr>
      <vt:lpstr>Initiate Screen</vt:lpstr>
      <vt:lpstr>Initiate: Pre-population</vt:lpstr>
      <vt:lpstr>Screen Layout</vt:lpstr>
      <vt:lpstr>Step 4: Provide Application Access to Your Team</vt:lpstr>
      <vt:lpstr>Automatic Application Access</vt:lpstr>
      <vt:lpstr>Manage Access Feature</vt:lpstr>
      <vt:lpstr>Manage Access Screens</vt:lpstr>
      <vt:lpstr>Add New User</vt:lpstr>
      <vt:lpstr>Step 5: Enter Application Data </vt:lpstr>
      <vt:lpstr>Pre-population from eRA Commons &amp; Application Data</vt:lpstr>
      <vt:lpstr>Data Entry Screens - Edit</vt:lpstr>
      <vt:lpstr>Data Entry Screens - Save</vt:lpstr>
      <vt:lpstr>Add Optional Form Screen</vt:lpstr>
      <vt:lpstr>Include All Required Attachments</vt:lpstr>
      <vt:lpstr>Special Small Business Attachments</vt:lpstr>
      <vt:lpstr>Avoiding Common Errors</vt:lpstr>
      <vt:lpstr>Use PDF Format for All Attachments</vt:lpstr>
      <vt:lpstr>Follow Specified Page Limits</vt:lpstr>
      <vt:lpstr>Validate Application Screen</vt:lpstr>
      <vt:lpstr>Corrective submissions must be made BEFORE the submission deadline and overwrite previous submissions. </vt:lpstr>
      <vt:lpstr>Application Checks (Validations)</vt:lpstr>
      <vt:lpstr>Validations Done by Grants.gov</vt:lpstr>
      <vt:lpstr>Validations Done by eRA Systems</vt:lpstr>
      <vt:lpstr>Avoiding Common Errors (cont)</vt:lpstr>
      <vt:lpstr>Checks Done by Agency Staff</vt:lpstr>
      <vt:lpstr>Step 6: Finalize Your Application &amp; Prepare for Submission</vt:lpstr>
      <vt:lpstr>Generate Application Preview in Agency Format</vt:lpstr>
      <vt:lpstr>Application Preview in ASSIST</vt:lpstr>
      <vt:lpstr>Update Submission Status</vt:lpstr>
      <vt:lpstr>Final Check for Errors</vt:lpstr>
      <vt:lpstr>Updated Status Reflected in Summary Tab</vt:lpstr>
      <vt:lpstr>Step 7: Submit Your Application </vt:lpstr>
      <vt:lpstr>Pop Quiz</vt:lpstr>
      <vt:lpstr>On-time Submission</vt:lpstr>
      <vt:lpstr>Submitting an Application in ASSIST</vt:lpstr>
      <vt:lpstr>Submit Your Application</vt:lpstr>
      <vt:lpstr>You’re Not Finished Yet…</vt:lpstr>
      <vt:lpstr>Step 8: Track Your Application &amp; View Assembled Image</vt:lpstr>
      <vt:lpstr>View Application Image</vt:lpstr>
      <vt:lpstr>Tracking Submission Status</vt:lpstr>
      <vt:lpstr>View Submission Status Details</vt:lpstr>
      <vt:lpstr>Track Submission Status within One System</vt:lpstr>
      <vt:lpstr>Accessing the Application in eRA Commons</vt:lpstr>
      <vt:lpstr>Final Assembled Application Image</vt:lpstr>
      <vt:lpstr>Application Viewing Window</vt:lpstr>
      <vt:lpstr>Submission Complete!</vt:lpstr>
      <vt:lpstr>Dealing with System Issues</vt:lpstr>
      <vt:lpstr>Finding Help &amp; Resources</vt:lpstr>
      <vt:lpstr>eRA Service Desk</vt:lpstr>
      <vt:lpstr>Systems &amp; Sites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Preparing, Submitting and Tracking Your Small Business Application Using ASSIST</dc:title>
  <dc:subject>Grant application submission</dc:subject>
  <dc:creator/>
  <cp:keywords>Application Submission NIH </cp:keywords>
  <cp:lastModifiedBy/>
  <cp:revision>1</cp:revision>
  <dcterms:created xsi:type="dcterms:W3CDTF">2011-05-13T19:52:12Z</dcterms:created>
  <dcterms:modified xsi:type="dcterms:W3CDTF">2016-12-06T12:56:23Z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0x0101005B58359243886D498107C50F288A0FDE</vt:lpwstr>
  </property>
</Properties>
</file>