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3"/>
  </p:notesMasterIdLst>
  <p:handoutMasterIdLst>
    <p:handoutMasterId r:id="rId34"/>
  </p:handoutMasterIdLst>
  <p:sldIdLst>
    <p:sldId id="273" r:id="rId5"/>
    <p:sldId id="268" r:id="rId6"/>
    <p:sldId id="296" r:id="rId7"/>
    <p:sldId id="275" r:id="rId8"/>
    <p:sldId id="274" r:id="rId9"/>
    <p:sldId id="258" r:id="rId10"/>
    <p:sldId id="276" r:id="rId11"/>
    <p:sldId id="290" r:id="rId12"/>
    <p:sldId id="291" r:id="rId13"/>
    <p:sldId id="292" r:id="rId14"/>
    <p:sldId id="263" r:id="rId15"/>
    <p:sldId id="262" r:id="rId16"/>
    <p:sldId id="280" r:id="rId17"/>
    <p:sldId id="281" r:id="rId18"/>
    <p:sldId id="266" r:id="rId19"/>
    <p:sldId id="282" r:id="rId20"/>
    <p:sldId id="269" r:id="rId21"/>
    <p:sldId id="293" r:id="rId22"/>
    <p:sldId id="283" r:id="rId23"/>
    <p:sldId id="270" r:id="rId24"/>
    <p:sldId id="294" r:id="rId25"/>
    <p:sldId id="295" r:id="rId26"/>
    <p:sldId id="285" r:id="rId27"/>
    <p:sldId id="286" r:id="rId28"/>
    <p:sldId id="287" r:id="rId29"/>
    <p:sldId id="257" r:id="rId30"/>
    <p:sldId id="297" r:id="rId31"/>
    <p:sldId id="298" r:id="rId32"/>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
      <p:font typeface="Open Sans bold" panose="020B0806030504020204" charset="0"/>
      <p:bold r:id="rId43"/>
    </p:embeddedFont>
    <p:embeddedFont>
      <p:font typeface="Open Sans ExtraBold" panose="020B0906030804020204" pitchFamily="34" charset="0"/>
      <p:bold r:id="rId44"/>
      <p:italic r:id="rId45"/>
      <p:boldItalic r:id="rId46"/>
    </p:embeddedFont>
    <p:embeddedFont>
      <p:font typeface="Open Sans Light" panose="020B0306030504020204" pitchFamily="34" charset="0"/>
      <p:regular r:id="rId47"/>
      <p:italic r:id="rId48"/>
    </p:embeddedFont>
    <p:embeddedFont>
      <p:font typeface="Open Sans Light ITALIC" panose="020B0306030504020204" charset="0"/>
      <p:italic r:id="rId49"/>
    </p:embeddedFont>
  </p:embeddedFontLst>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 Wowk" initials="EW" lastIdx="4" clrIdx="0">
    <p:extLst>
      <p:ext uri="{19B8F6BF-5375-455C-9EA6-DF929625EA0E}">
        <p15:presenceInfo xmlns:p15="http://schemas.microsoft.com/office/powerpoint/2012/main" userId="Evan Wow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73C"/>
    <a:srgbClr val="183C5C"/>
    <a:srgbClr val="2E75B6"/>
    <a:srgbClr val="59A80E"/>
    <a:srgbClr val="0F7FC9"/>
    <a:srgbClr val="59A80F"/>
    <a:srgbClr val="015396"/>
    <a:srgbClr val="616265"/>
    <a:srgbClr val="55A995"/>
    <a:srgbClr val="ABD5C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p:cViewPr varScale="1">
        <p:scale>
          <a:sx n="103" d="100"/>
          <a:sy n="103" d="100"/>
        </p:scale>
        <p:origin x="114" y="312"/>
      </p:cViewPr>
      <p:guideLst/>
    </p:cSldViewPr>
  </p:slideViewPr>
  <p:outlineViewPr>
    <p:cViewPr>
      <p:scale>
        <a:sx n="33" d="100"/>
        <a:sy n="33" d="100"/>
      </p:scale>
      <p:origin x="0" y="-852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175" y="5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80EA6-E01D-4D7F-8FC8-C686EEBFB8BE}" type="datetimeFigureOut">
              <a:rPr lang="en-US" smtClean="0"/>
              <a:t>9/13/2023</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B03B-F6A5-45A5-9EDA-61BAA85D7791}"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93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94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5</a:t>
            </a:fld>
            <a:endParaRPr lang="en-US"/>
          </a:p>
        </p:txBody>
      </p:sp>
    </p:spTree>
    <p:extLst>
      <p:ext uri="{BB962C8B-B14F-4D97-AF65-F5344CB8AC3E}">
        <p14:creationId xmlns:p14="http://schemas.microsoft.com/office/powerpoint/2010/main" val="2885145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6</a:t>
            </a:fld>
            <a:endParaRPr lang="en-US"/>
          </a:p>
        </p:txBody>
      </p:sp>
    </p:spTree>
    <p:extLst>
      <p:ext uri="{BB962C8B-B14F-4D97-AF65-F5344CB8AC3E}">
        <p14:creationId xmlns:p14="http://schemas.microsoft.com/office/powerpoint/2010/main" val="2404496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10</a:t>
            </a:fld>
            <a:endParaRPr lang="en-US"/>
          </a:p>
        </p:txBody>
      </p:sp>
    </p:spTree>
    <p:extLst>
      <p:ext uri="{BB962C8B-B14F-4D97-AF65-F5344CB8AC3E}">
        <p14:creationId xmlns:p14="http://schemas.microsoft.com/office/powerpoint/2010/main" val="2697704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18</a:t>
            </a:fld>
            <a:endParaRPr lang="en-US"/>
          </a:p>
        </p:txBody>
      </p:sp>
    </p:spTree>
    <p:extLst>
      <p:ext uri="{BB962C8B-B14F-4D97-AF65-F5344CB8AC3E}">
        <p14:creationId xmlns:p14="http://schemas.microsoft.com/office/powerpoint/2010/main" val="101648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hscmd.org/community-initiatives-and-outreach/hhs-logo/"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hscmd.org/community-initiatives-and-outreach/hhs-logo/"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hscmd.org/community-initiatives-and-outreach/hhs-logo/"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hscmd.org/community-initiatives-and-outreach/hhs-logo/"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hscmd.org/community-initiatives-and-outreach/hhs-logo/"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here to edit Master title style</a:t>
            </a:r>
          </a:p>
        </p:txBody>
      </p:sp>
      <p:sp>
        <p:nvSpPr>
          <p:cNvPr id="36" name="Rectangle 1">
            <a:extLst>
              <a:ext uri="{FF2B5EF4-FFF2-40B4-BE49-F238E27FC236}">
                <a16:creationId xmlns:a16="http://schemas.microsoft.com/office/drawing/2014/main" id="{8F1EE22A-6664-4420-B4FC-3AF6C5498B2F}"/>
              </a:ext>
              <a:ext uri="{C183D7F6-B498-43B3-948B-1728B52AA6E4}">
                <adec:decorative xmlns:adec="http://schemas.microsoft.com/office/drawing/2017/decorative" val="1"/>
              </a:ext>
            </a:extLst>
          </p:cNvPr>
          <p:cNvSpPr/>
          <p:nvPr userDrawn="1"/>
        </p:nvSpPr>
        <p:spPr>
          <a:xfrm>
            <a:off x="5173132" y="549810"/>
            <a:ext cx="1868311" cy="158044"/>
          </a:xfrm>
          <a:prstGeom prst="rect">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F7FC9"/>
              </a:solidFill>
            </a:endParaRPr>
          </a:p>
        </p:txBody>
      </p:sp>
      <p:grpSp>
        <p:nvGrpSpPr>
          <p:cNvPr id="6" name="Group 5">
            <a:extLst>
              <a:ext uri="{FF2B5EF4-FFF2-40B4-BE49-F238E27FC236}">
                <a16:creationId xmlns:a16="http://schemas.microsoft.com/office/drawing/2014/main" id="{F22F482A-0921-4476-31EE-A088AE0D6690}"/>
              </a:ext>
            </a:extLst>
          </p:cNvPr>
          <p:cNvGrpSpPr/>
          <p:nvPr userDrawn="1"/>
        </p:nvGrpSpPr>
        <p:grpSpPr>
          <a:xfrm>
            <a:off x="0" y="6382367"/>
            <a:ext cx="12192000" cy="428978"/>
            <a:chOff x="0" y="6429022"/>
            <a:chExt cx="12192000" cy="428978"/>
          </a:xfrm>
        </p:grpSpPr>
        <p:sp>
          <p:nvSpPr>
            <p:cNvPr id="39" name="Rectangle 2">
              <a:extLst>
                <a:ext uri="{FF2B5EF4-FFF2-40B4-BE49-F238E27FC236}">
                  <a16:creationId xmlns:a16="http://schemas.microsoft.com/office/drawing/2014/main" id="{13A73589-92E1-4286-887D-1299FB3A707E}"/>
                </a:ext>
                <a:ext uri="{C183D7F6-B498-43B3-948B-1728B52AA6E4}">
                  <adec:decorative xmlns:adec="http://schemas.microsoft.com/office/drawing/2017/decorative" val="1"/>
                </a:ext>
              </a:extLst>
            </p:cNvPr>
            <p:cNvSpPr/>
            <p:nvPr userDrawn="1"/>
          </p:nvSpPr>
          <p:spPr>
            <a:xfrm>
              <a:off x="0" y="6429022"/>
              <a:ext cx="12192000" cy="4289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A85E649-5F68-B79C-3673-F8F28FC232AB}"/>
                </a:ext>
                <a:ext uri="{C183D7F6-B498-43B3-948B-1728B52AA6E4}">
                  <adec:decorative xmlns:adec="http://schemas.microsoft.com/office/drawing/2017/decorative" val="1"/>
                </a:ext>
              </a:extLst>
            </p:cNvPr>
            <p:cNvSpPr/>
            <p:nvPr userDrawn="1"/>
          </p:nvSpPr>
          <p:spPr>
            <a:xfrm>
              <a:off x="0" y="6463867"/>
              <a:ext cx="12192000" cy="10131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National Institutes of Health Logo: Turning Discovery Into Health">
            <a:extLst>
              <a:ext uri="{FF2B5EF4-FFF2-40B4-BE49-F238E27FC236}">
                <a16:creationId xmlns:a16="http://schemas.microsoft.com/office/drawing/2014/main" id="{576ADD3C-3036-5904-506B-3085FE48DA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59597" y="5434231"/>
            <a:ext cx="4224537" cy="655321"/>
          </a:xfrm>
          <a:prstGeom prst="rect">
            <a:avLst/>
          </a:prstGeom>
        </p:spPr>
      </p:pic>
      <p:pic>
        <p:nvPicPr>
          <p:cNvPr id="8" name="Picture 7" descr="HHS Logo">
            <a:extLst>
              <a:ext uri="{FF2B5EF4-FFF2-40B4-BE49-F238E27FC236}">
                <a16:creationId xmlns:a16="http://schemas.microsoft.com/office/drawing/2014/main" id="{81CB8CAF-DA93-8DA8-DD82-8995D1BEAE0F}"/>
              </a:ext>
            </a:extLst>
          </p:cNvPr>
          <p:cNvPicPr>
            <a:picLocks noChangeAspect="1"/>
          </p:cNvPicPr>
          <p:nvPr userDrawn="1"/>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42312" y="5396907"/>
            <a:ext cx="859331" cy="779127"/>
          </a:xfrm>
          <a:prstGeom prst="rect">
            <a:avLst/>
          </a:prstGeom>
        </p:spPr>
      </p:pic>
    </p:spTree>
    <p:extLst>
      <p:ext uri="{BB962C8B-B14F-4D97-AF65-F5344CB8AC3E}">
        <p14:creationId xmlns:p14="http://schemas.microsoft.com/office/powerpoint/2010/main" val="214329940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Oval">
            <a:extLst>
              <a:ext uri="{FF2B5EF4-FFF2-40B4-BE49-F238E27FC236}">
                <a16:creationId xmlns:a16="http://schemas.microsoft.com/office/drawing/2014/main" id="{6B815260-A5D0-4FA7-A4C9-BC8761B49EC3}"/>
              </a:ext>
            </a:extLst>
          </p:cNvPr>
          <p:cNvSpPr/>
          <p:nvPr userDrawn="1"/>
        </p:nvSpPr>
        <p:spPr>
          <a:xfrm>
            <a:off x="1874215" y="2039018"/>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4" name="Oval 3">
            <a:extLst>
              <a:ext uri="{FF2B5EF4-FFF2-40B4-BE49-F238E27FC236}">
                <a16:creationId xmlns:a16="http://schemas.microsoft.com/office/drawing/2014/main" id="{1E95E197-296B-486D-948A-76666AA18A65}"/>
              </a:ext>
            </a:extLst>
          </p:cNvPr>
          <p:cNvSpPr/>
          <p:nvPr userDrawn="1"/>
        </p:nvSpPr>
        <p:spPr>
          <a:xfrm>
            <a:off x="4597543" y="2074004"/>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eet team - 2">
    <p:spTree>
      <p:nvGrpSpPr>
        <p:cNvPr id="1" name=""/>
        <p:cNvGrpSpPr/>
        <p:nvPr/>
      </p:nvGrpSpPr>
      <p:grpSpPr>
        <a:xfrm>
          <a:off x="0" y="0"/>
          <a:ext cx="0" cy="0"/>
          <a:chOff x="0" y="0"/>
          <a:chExt cx="0" cy="0"/>
        </a:xfrm>
      </p:grpSpPr>
      <p:sp>
        <p:nvSpPr>
          <p:cNvPr id="20" name="Text Placeholder 2b">
            <a:extLst>
              <a:ext uri="{FF2B5EF4-FFF2-40B4-BE49-F238E27FC236}">
                <a16:creationId xmlns:a16="http://schemas.microsoft.com/office/drawing/2014/main" id="{46DB1E9E-5598-4E21-B6BC-593DBC2C0BE0}"/>
              </a:ext>
            </a:extLst>
          </p:cNvPr>
          <p:cNvSpPr>
            <a:spLocks noGrp="1"/>
          </p:cNvSpPr>
          <p:nvPr userDrawn="1">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userDrawn="1">
            <p:ph sz="half" idx="18" hasCustomPrompt="1"/>
          </p:nvPr>
        </p:nvSpPr>
        <p:spPr>
          <a:xfrm>
            <a:off x="6653382"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userDrawn="1">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userDrawn="1">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userDrawn="1">
            <p:ph sz="half" idx="16" hasCustomPrompt="1"/>
          </p:nvPr>
        </p:nvSpPr>
        <p:spPr>
          <a:xfrm>
            <a:off x="1495117"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userDrawn="1">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userDrawn="1">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eet team - 2">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481838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Meet team -3">
    <p:spTree>
      <p:nvGrpSpPr>
        <p:cNvPr id="1" name=""/>
        <p:cNvGrpSpPr/>
        <p:nvPr/>
      </p:nvGrpSpPr>
      <p:grpSpPr>
        <a:xfrm>
          <a:off x="0" y="0"/>
          <a:ext cx="0" cy="0"/>
          <a:chOff x="0" y="0"/>
          <a:chExt cx="0" cy="0"/>
        </a:xfrm>
      </p:grpSpPr>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grpSp>
        <p:nvGrpSpPr>
          <p:cNvPr id="2" name="Group 1">
            <a:extLst>
              <a:ext uri="{FF2B5EF4-FFF2-40B4-BE49-F238E27FC236}">
                <a16:creationId xmlns:a16="http://schemas.microsoft.com/office/drawing/2014/main" id="{2A3B258F-BE16-6AF6-F07B-C649D5C54EBE}"/>
              </a:ext>
            </a:extLst>
          </p:cNvPr>
          <p:cNvGrpSpPr/>
          <p:nvPr userDrawn="1"/>
        </p:nvGrpSpPr>
        <p:grpSpPr>
          <a:xfrm>
            <a:off x="0" y="6382370"/>
            <a:ext cx="12192000" cy="428978"/>
            <a:chOff x="0" y="6429022"/>
            <a:chExt cx="12192000" cy="428978"/>
          </a:xfrm>
        </p:grpSpPr>
        <p:sp>
          <p:nvSpPr>
            <p:cNvPr id="3" name="Rectangle 2">
              <a:extLst>
                <a:ext uri="{FF2B5EF4-FFF2-40B4-BE49-F238E27FC236}">
                  <a16:creationId xmlns:a16="http://schemas.microsoft.com/office/drawing/2014/main" id="{5B781EBC-5A8D-A737-DB09-36E7460849DA}"/>
                </a:ext>
                <a:ext uri="{C183D7F6-B498-43B3-948B-1728B52AA6E4}">
                  <adec:decorative xmlns:adec="http://schemas.microsoft.com/office/drawing/2017/decorative" val="1"/>
                </a:ext>
              </a:extLst>
            </p:cNvPr>
            <p:cNvSpPr/>
            <p:nvPr userDrawn="1"/>
          </p:nvSpPr>
          <p:spPr>
            <a:xfrm>
              <a:off x="0" y="6429022"/>
              <a:ext cx="12192000" cy="4289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105437-098A-1BE4-5EDA-D903E0023E9E}"/>
                </a:ext>
                <a:ext uri="{C183D7F6-B498-43B3-948B-1728B52AA6E4}">
                  <adec:decorative xmlns:adec="http://schemas.microsoft.com/office/drawing/2017/decorative" val="1"/>
                </a:ext>
              </a:extLst>
            </p:cNvPr>
            <p:cNvSpPr/>
            <p:nvPr userDrawn="1"/>
          </p:nvSpPr>
          <p:spPr>
            <a:xfrm>
              <a:off x="0" y="6463867"/>
              <a:ext cx="12192000" cy="10131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3926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Meet team -3">
    <p:spTree>
      <p:nvGrpSpPr>
        <p:cNvPr id="1" name=""/>
        <p:cNvGrpSpPr/>
        <p:nvPr/>
      </p:nvGrpSpPr>
      <p:grpSpPr>
        <a:xfrm>
          <a:off x="0" y="0"/>
          <a:ext cx="0" cy="0"/>
          <a:chOff x="0" y="0"/>
          <a:chExt cx="0" cy="0"/>
        </a:xfrm>
      </p:grpSpPr>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6" name="Rectangle 5">
            <a:extLst>
              <a:ext uri="{FF2B5EF4-FFF2-40B4-BE49-F238E27FC236}">
                <a16:creationId xmlns:a16="http://schemas.microsoft.com/office/drawing/2014/main" id="{DAD5C61C-5DA1-DB69-304B-008485174399}"/>
              </a:ext>
              <a:ext uri="{C183D7F6-B498-43B3-948B-1728B52AA6E4}">
                <adec:decorative xmlns:adec="http://schemas.microsoft.com/office/drawing/2017/decorative" val="1"/>
              </a:ext>
            </a:extLst>
          </p:cNvPr>
          <p:cNvSpPr/>
          <p:nvPr userDrawn="1"/>
        </p:nvSpPr>
        <p:spPr>
          <a:xfrm>
            <a:off x="0" y="6175330"/>
            <a:ext cx="3535681" cy="540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0EE5999E-6196-7B8C-698B-E21D5FF79DA1}"/>
              </a:ext>
            </a:extLst>
          </p:cNvPr>
          <p:cNvGrpSpPr/>
          <p:nvPr userDrawn="1"/>
        </p:nvGrpSpPr>
        <p:grpSpPr>
          <a:xfrm>
            <a:off x="0" y="6380383"/>
            <a:ext cx="12192000" cy="428978"/>
            <a:chOff x="0" y="6429022"/>
            <a:chExt cx="12192000" cy="428978"/>
          </a:xfrm>
        </p:grpSpPr>
        <p:sp>
          <p:nvSpPr>
            <p:cNvPr id="3" name="Rectangle 2">
              <a:extLst>
                <a:ext uri="{FF2B5EF4-FFF2-40B4-BE49-F238E27FC236}">
                  <a16:creationId xmlns:a16="http://schemas.microsoft.com/office/drawing/2014/main" id="{4258EADF-51AE-456C-7877-79DA3091B8A6}"/>
                </a:ext>
                <a:ext uri="{C183D7F6-B498-43B3-948B-1728B52AA6E4}">
                  <adec:decorative xmlns:adec="http://schemas.microsoft.com/office/drawing/2017/decorative" val="1"/>
                </a:ext>
              </a:extLst>
            </p:cNvPr>
            <p:cNvSpPr/>
            <p:nvPr userDrawn="1"/>
          </p:nvSpPr>
          <p:spPr>
            <a:xfrm>
              <a:off x="0" y="6429022"/>
              <a:ext cx="12192000" cy="4289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B921DF6-251A-597D-1625-1101E6EF2B80}"/>
                </a:ext>
                <a:ext uri="{C183D7F6-B498-43B3-948B-1728B52AA6E4}">
                  <adec:decorative xmlns:adec="http://schemas.microsoft.com/office/drawing/2017/decorative" val="1"/>
                </a:ext>
              </a:extLst>
            </p:cNvPr>
            <p:cNvSpPr/>
            <p:nvPr userDrawn="1"/>
          </p:nvSpPr>
          <p:spPr>
            <a:xfrm>
              <a:off x="0" y="6463867"/>
              <a:ext cx="12192000" cy="10131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0972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9" name="Oval 4">
            <a:extLst>
              <a:ext uri="{FF2B5EF4-FFF2-40B4-BE49-F238E27FC236}">
                <a16:creationId xmlns:a16="http://schemas.microsoft.com/office/drawing/2014/main" id="{B6A79364-8CF2-4CE5-8BCA-87345CE51044}"/>
              </a:ext>
            </a:extLst>
          </p:cNvPr>
          <p:cNvSpPr/>
          <p:nvPr userDrawn="1"/>
        </p:nvSpPr>
        <p:spPr>
          <a:xfrm>
            <a:off x="9784841"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8" name="Oval 3">
            <a:extLst>
              <a:ext uri="{FF2B5EF4-FFF2-40B4-BE49-F238E27FC236}">
                <a16:creationId xmlns:a16="http://schemas.microsoft.com/office/drawing/2014/main" id="{D604F2E7-49C4-4E3A-BA01-3AAB9D427E3F}"/>
              </a:ext>
            </a:extLst>
          </p:cNvPr>
          <p:cNvSpPr/>
          <p:nvPr userDrawn="1"/>
        </p:nvSpPr>
        <p:spPr>
          <a:xfrm>
            <a:off x="6612740"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36" name="Oval 2">
            <a:extLst>
              <a:ext uri="{FF2B5EF4-FFF2-40B4-BE49-F238E27FC236}">
                <a16:creationId xmlns:a16="http://schemas.microsoft.com/office/drawing/2014/main" id="{2B875BE3-EDBB-45F1-973D-3D8FE472A471}"/>
              </a:ext>
            </a:extLst>
          </p:cNvPr>
          <p:cNvSpPr/>
          <p:nvPr userDrawn="1"/>
        </p:nvSpPr>
        <p:spPr>
          <a:xfrm>
            <a:off x="3440639"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7" name="Oval 1">
            <a:extLst>
              <a:ext uri="{FF2B5EF4-FFF2-40B4-BE49-F238E27FC236}">
                <a16:creationId xmlns:a16="http://schemas.microsoft.com/office/drawing/2014/main" id="{2787829E-EEB1-4AE1-B17E-EE6E2FBD230A}"/>
              </a:ext>
            </a:extLst>
          </p:cNvPr>
          <p:cNvSpPr/>
          <p:nvPr userDrawn="1"/>
        </p:nvSpPr>
        <p:spPr>
          <a:xfrm>
            <a:off x="399542"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6" name="Rectangle 5">
            <a:extLst>
              <a:ext uri="{FF2B5EF4-FFF2-40B4-BE49-F238E27FC236}">
                <a16:creationId xmlns:a16="http://schemas.microsoft.com/office/drawing/2014/main" id="{D24059CA-8FAA-4307-0B6E-D8783FAAE569}"/>
              </a:ext>
              <a:ext uri="{C183D7F6-B498-43B3-948B-1728B52AA6E4}">
                <adec:decorative xmlns:adec="http://schemas.microsoft.com/office/drawing/2017/decorative" val="1"/>
              </a:ext>
            </a:extLst>
          </p:cNvPr>
          <p:cNvSpPr/>
          <p:nvPr userDrawn="1"/>
        </p:nvSpPr>
        <p:spPr>
          <a:xfrm>
            <a:off x="0" y="6246421"/>
            <a:ext cx="4441371" cy="611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BBE59C55-2BA7-6B0B-5A85-FB2C91C6024C}"/>
              </a:ext>
            </a:extLst>
          </p:cNvPr>
          <p:cNvGrpSpPr/>
          <p:nvPr userDrawn="1"/>
        </p:nvGrpSpPr>
        <p:grpSpPr>
          <a:xfrm>
            <a:off x="0" y="6370392"/>
            <a:ext cx="12192000" cy="428978"/>
            <a:chOff x="0" y="6429022"/>
            <a:chExt cx="12192000" cy="428978"/>
          </a:xfrm>
        </p:grpSpPr>
        <p:sp>
          <p:nvSpPr>
            <p:cNvPr id="3" name="Rectangle 2">
              <a:extLst>
                <a:ext uri="{FF2B5EF4-FFF2-40B4-BE49-F238E27FC236}">
                  <a16:creationId xmlns:a16="http://schemas.microsoft.com/office/drawing/2014/main" id="{2E21E214-2716-15E6-3D5C-21C21AC2588F}"/>
                </a:ext>
                <a:ext uri="{C183D7F6-B498-43B3-948B-1728B52AA6E4}">
                  <adec:decorative xmlns:adec="http://schemas.microsoft.com/office/drawing/2017/decorative" val="1"/>
                </a:ext>
              </a:extLst>
            </p:cNvPr>
            <p:cNvSpPr/>
            <p:nvPr userDrawn="1"/>
          </p:nvSpPr>
          <p:spPr>
            <a:xfrm>
              <a:off x="0" y="6429022"/>
              <a:ext cx="12192000" cy="4289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256EAEB-9CF7-B799-61D2-A7B55D6AAA40}"/>
                </a:ext>
                <a:ext uri="{C183D7F6-B498-43B3-948B-1728B52AA6E4}">
                  <adec:decorative xmlns:adec="http://schemas.microsoft.com/office/drawing/2017/decorative" val="1"/>
                </a:ext>
              </a:extLst>
            </p:cNvPr>
            <p:cNvSpPr/>
            <p:nvPr userDrawn="1"/>
          </p:nvSpPr>
          <p:spPr>
            <a:xfrm>
              <a:off x="0" y="6463867"/>
              <a:ext cx="12192000" cy="10131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3351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17E5AC-1C51-E422-0226-443FFF4EC892}"/>
              </a:ext>
              <a:ext uri="{C183D7F6-B498-43B3-948B-1728B52AA6E4}">
                <adec:decorative xmlns:adec="http://schemas.microsoft.com/office/drawing/2017/decorative" val="1"/>
              </a:ext>
            </a:extLst>
          </p:cNvPr>
          <p:cNvSpPr/>
          <p:nvPr userDrawn="1"/>
        </p:nvSpPr>
        <p:spPr>
          <a:xfrm>
            <a:off x="0" y="6189663"/>
            <a:ext cx="3163078" cy="528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grpSp>
        <p:nvGrpSpPr>
          <p:cNvPr id="2" name="Group 1">
            <a:extLst>
              <a:ext uri="{FF2B5EF4-FFF2-40B4-BE49-F238E27FC236}">
                <a16:creationId xmlns:a16="http://schemas.microsoft.com/office/drawing/2014/main" id="{B666C4B3-BA8A-91FA-6448-7451A2DF3343}"/>
              </a:ext>
            </a:extLst>
          </p:cNvPr>
          <p:cNvGrpSpPr/>
          <p:nvPr userDrawn="1"/>
        </p:nvGrpSpPr>
        <p:grpSpPr>
          <a:xfrm>
            <a:off x="0" y="6375171"/>
            <a:ext cx="12192000" cy="428978"/>
            <a:chOff x="0" y="6429022"/>
            <a:chExt cx="12192000" cy="428978"/>
          </a:xfrm>
        </p:grpSpPr>
        <p:sp>
          <p:nvSpPr>
            <p:cNvPr id="7" name="Rectangle 6">
              <a:extLst>
                <a:ext uri="{FF2B5EF4-FFF2-40B4-BE49-F238E27FC236}">
                  <a16:creationId xmlns:a16="http://schemas.microsoft.com/office/drawing/2014/main" id="{D8533E08-4B84-956A-2549-A4AFAFD0DAB9}"/>
                </a:ext>
                <a:ext uri="{C183D7F6-B498-43B3-948B-1728B52AA6E4}">
                  <adec:decorative xmlns:adec="http://schemas.microsoft.com/office/drawing/2017/decorative" val="1"/>
                </a:ext>
              </a:extLst>
            </p:cNvPr>
            <p:cNvSpPr/>
            <p:nvPr userDrawn="1"/>
          </p:nvSpPr>
          <p:spPr>
            <a:xfrm>
              <a:off x="0" y="6429022"/>
              <a:ext cx="12192000" cy="4289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BCB9FA9-2FF5-AF54-BC71-07BA40176416}"/>
                </a:ext>
                <a:ext uri="{C183D7F6-B498-43B3-948B-1728B52AA6E4}">
                  <adec:decorative xmlns:adec="http://schemas.microsoft.com/office/drawing/2017/decorative" val="1"/>
                </a:ext>
              </a:extLst>
            </p:cNvPr>
            <p:cNvSpPr/>
            <p:nvPr userDrawn="1"/>
          </p:nvSpPr>
          <p:spPr>
            <a:xfrm>
              <a:off x="0" y="6463867"/>
              <a:ext cx="12192000" cy="10131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0181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divider or pull quot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6D1DDBC-2885-45F4-A36C-93F35D0D15EC}"/>
              </a:ext>
            </a:extLst>
          </p:cNvPr>
          <p:cNvSpPr/>
          <p:nvPr userDrawn="1"/>
        </p:nvSpPr>
        <p:spPr>
          <a:xfrm>
            <a:off x="0" y="1021609"/>
            <a:ext cx="12192000" cy="431693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hasCustomPrompt="1"/>
          </p:nvPr>
        </p:nvSpPr>
        <p:spPr>
          <a:xfrm>
            <a:off x="810126" y="2338136"/>
            <a:ext cx="10266947" cy="1090864"/>
          </a:xfrm>
          <a:ln w="57150">
            <a:solidFill>
              <a:schemeClr val="accent5">
                <a:lumMod val="75000"/>
              </a:schemeClr>
            </a:solidFill>
          </a:ln>
        </p:spPr>
        <p:txBody>
          <a:bodyPr anchor="ctr">
            <a:normAutofit/>
          </a:bodyPr>
          <a:lstStyle>
            <a:lvl1pPr algn="ct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br>
              <a:rPr lang="en-US" dirty="0"/>
            </a:br>
            <a:r>
              <a:rPr lang="en-US" dirty="0"/>
              <a:t>SECTION TITLE SLIDE</a:t>
            </a:r>
            <a:br>
              <a:rPr lang="en-US" dirty="0"/>
            </a:br>
            <a:endParaRPr lang="en-US" dirty="0"/>
          </a:p>
        </p:txBody>
      </p:sp>
      <p:pic>
        <p:nvPicPr>
          <p:cNvPr id="4" name="Picture 3" descr="National Institutes of Health Logo: Turning Discovery Into Health">
            <a:extLst>
              <a:ext uri="{FF2B5EF4-FFF2-40B4-BE49-F238E27FC236}">
                <a16:creationId xmlns:a16="http://schemas.microsoft.com/office/drawing/2014/main" id="{D5468FD1-3BE2-0CEC-6A57-125000FC0E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2945" y="5960198"/>
            <a:ext cx="4224537" cy="655321"/>
          </a:xfrm>
          <a:prstGeom prst="rect">
            <a:avLst/>
          </a:prstGeom>
        </p:spPr>
      </p:pic>
      <p:pic>
        <p:nvPicPr>
          <p:cNvPr id="6" name="Picture 5" descr="HHS Logo">
            <a:extLst>
              <a:ext uri="{FF2B5EF4-FFF2-40B4-BE49-F238E27FC236}">
                <a16:creationId xmlns:a16="http://schemas.microsoft.com/office/drawing/2014/main" id="{A823F216-D53C-0616-A9AD-A378B21E7453}"/>
              </a:ext>
            </a:extLst>
          </p:cNvPr>
          <p:cNvPicPr>
            <a:picLocks noChangeAspect="1"/>
          </p:cNvPicPr>
          <p:nvPr userDrawn="1"/>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31116" y="5836391"/>
            <a:ext cx="995883" cy="902934"/>
          </a:xfrm>
          <a:prstGeom prst="rect">
            <a:avLst/>
          </a:prstGeom>
        </p:spPr>
      </p:pic>
    </p:spTree>
    <p:extLst>
      <p:ext uri="{BB962C8B-B14F-4D97-AF65-F5344CB8AC3E}">
        <p14:creationId xmlns:p14="http://schemas.microsoft.com/office/powerpoint/2010/main" val="2617428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077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gradFill>
            <a:gsLst>
              <a:gs pos="100000">
                <a:srgbClr val="10273C"/>
              </a:gs>
              <a:gs pos="72000">
                <a:schemeClr val="accent5">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ocial media links">
            <a:extLst>
              <a:ext uri="{FF2B5EF4-FFF2-40B4-BE49-F238E27FC236}">
                <a16:creationId xmlns:a16="http://schemas.microsoft.com/office/drawing/2014/main" id="{E2EF5340-22E6-4DA2-96A7-A9EEB1D8C17F}"/>
              </a:ext>
            </a:extLst>
          </p:cNvPr>
          <p:cNvSpPr txBox="1">
            <a:spLocks/>
          </p:cNvSpPr>
          <p:nvPr userDrawn="1"/>
        </p:nvSpPr>
        <p:spPr>
          <a:xfrm>
            <a:off x="2013385" y="4291864"/>
            <a:ext cx="4625539"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b="1" dirty="0"/>
          </a:p>
          <a:p>
            <a:endParaRPr lang="en-US" b="1" dirty="0"/>
          </a:p>
          <a:p>
            <a:endParaRPr lang="en-US" b="1" dirty="0"/>
          </a:p>
        </p:txBody>
      </p:sp>
      <p:sp>
        <p:nvSpPr>
          <p:cNvPr id="13" name="Title" descr="Thank You">
            <a:extLst>
              <a:ext uri="{FF2B5EF4-FFF2-40B4-BE49-F238E27FC236}">
                <a16:creationId xmlns:a16="http://schemas.microsoft.com/office/drawing/2014/main" id="{1FAF5A08-4F41-4A1E-B92D-888C0D675312}"/>
              </a:ext>
            </a:extLst>
          </p:cNvPr>
          <p:cNvSpPr txBox="1">
            <a:spLocks/>
          </p:cNvSpPr>
          <p:nvPr userDrawn="1"/>
        </p:nvSpPr>
        <p:spPr>
          <a:xfrm>
            <a:off x="552450" y="2758760"/>
            <a:ext cx="5419142"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4400" dirty="0">
                <a:latin typeface="Open Sans ExtraBold" panose="020B0906030804020204" pitchFamily="34" charset="0"/>
                <a:ea typeface="Open Sans ExtraBold" panose="020B0906030804020204" pitchFamily="34" charset="0"/>
                <a:cs typeface="Open Sans ExtraBold" panose="020B0906030804020204" pitchFamily="34" charset="0"/>
              </a:rPr>
              <a:t>Thank You</a:t>
            </a:r>
          </a:p>
        </p:txBody>
      </p:sp>
      <p:pic>
        <p:nvPicPr>
          <p:cNvPr id="2" name="Picture 1" descr="National Institutes of Health Logo: Turning Discovery Into Health">
            <a:extLst>
              <a:ext uri="{FF2B5EF4-FFF2-40B4-BE49-F238E27FC236}">
                <a16:creationId xmlns:a16="http://schemas.microsoft.com/office/drawing/2014/main" id="{007B9F3E-6675-354C-690B-E42D5A620E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8244" y="3127306"/>
            <a:ext cx="3889743" cy="603387"/>
          </a:xfrm>
          <a:prstGeom prst="rect">
            <a:avLst/>
          </a:prstGeom>
        </p:spPr>
      </p:pic>
      <p:pic>
        <p:nvPicPr>
          <p:cNvPr id="4" name="Picture 3" descr="HHS Logo">
            <a:extLst>
              <a:ext uri="{FF2B5EF4-FFF2-40B4-BE49-F238E27FC236}">
                <a16:creationId xmlns:a16="http://schemas.microsoft.com/office/drawing/2014/main" id="{1EBA2463-714E-DB68-6311-AB6FB9928628}"/>
              </a:ext>
            </a:extLst>
          </p:cNvPr>
          <p:cNvPicPr>
            <a:picLocks noChangeAspect="1"/>
          </p:cNvPicPr>
          <p:nvPr userDrawn="1"/>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20406" y="3021488"/>
            <a:ext cx="803210" cy="728244"/>
          </a:xfrm>
          <a:prstGeom prst="rect">
            <a:avLst/>
          </a:prstGeom>
        </p:spPr>
      </p:pic>
      <p:sp>
        <p:nvSpPr>
          <p:cNvPr id="5" name="Rectangle 4">
            <a:extLst>
              <a:ext uri="{FF2B5EF4-FFF2-40B4-BE49-F238E27FC236}">
                <a16:creationId xmlns:a16="http://schemas.microsoft.com/office/drawing/2014/main" id="{C62AB2B2-710E-14E1-83EE-842823E8A14E}"/>
              </a:ext>
            </a:extLst>
          </p:cNvPr>
          <p:cNvSpPr/>
          <p:nvPr userDrawn="1"/>
        </p:nvSpPr>
        <p:spPr>
          <a:xfrm rot="20696985">
            <a:off x="6443895" y="-162595"/>
            <a:ext cx="165233" cy="714975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86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Section divider or pull quot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6D1DDBC-2885-45F4-A36C-93F35D0D15EC}"/>
              </a:ext>
            </a:extLst>
          </p:cNvPr>
          <p:cNvSpPr/>
          <p:nvPr userDrawn="1"/>
        </p:nvSpPr>
        <p:spPr>
          <a:xfrm>
            <a:off x="0" y="0"/>
            <a:ext cx="12192000" cy="566368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hasCustomPrompt="1"/>
          </p:nvPr>
        </p:nvSpPr>
        <p:spPr>
          <a:xfrm>
            <a:off x="962526" y="28725"/>
            <a:ext cx="10266947" cy="1090864"/>
          </a:xfrm>
          <a:ln w="57150">
            <a:noFill/>
          </a:ln>
        </p:spPr>
        <p:txBody>
          <a:bodyPr anchor="ctr">
            <a:normAutofit/>
          </a:bodyPr>
          <a:lstStyle>
            <a:lvl1pPr algn="ct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br>
              <a:rPr lang="en-US" dirty="0"/>
            </a:br>
            <a:r>
              <a:rPr lang="en-US" dirty="0" err="1"/>
              <a:t>OptiNAL</a:t>
            </a:r>
            <a:r>
              <a:rPr lang="en-US" dirty="0"/>
              <a:t> TITLE SLIDE</a:t>
            </a:r>
            <a:br>
              <a:rPr lang="en-US" dirty="0"/>
            </a:br>
            <a:endParaRPr lang="en-US" dirty="0"/>
          </a:p>
        </p:txBody>
      </p:sp>
      <p:pic>
        <p:nvPicPr>
          <p:cNvPr id="4" name="Picture 3" descr="National Institutes of Health Logo: Turning Discovery Into Health">
            <a:extLst>
              <a:ext uri="{FF2B5EF4-FFF2-40B4-BE49-F238E27FC236}">
                <a16:creationId xmlns:a16="http://schemas.microsoft.com/office/drawing/2014/main" id="{D5468FD1-3BE2-0CEC-6A57-125000FC0E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4953" y="5978859"/>
            <a:ext cx="4224537" cy="655321"/>
          </a:xfrm>
          <a:prstGeom prst="rect">
            <a:avLst/>
          </a:prstGeom>
        </p:spPr>
      </p:pic>
      <p:pic>
        <p:nvPicPr>
          <p:cNvPr id="6" name="Picture 5" descr="HHS Logo">
            <a:extLst>
              <a:ext uri="{FF2B5EF4-FFF2-40B4-BE49-F238E27FC236}">
                <a16:creationId xmlns:a16="http://schemas.microsoft.com/office/drawing/2014/main" id="{A823F216-D53C-0616-A9AD-A378B21E7453}"/>
              </a:ext>
            </a:extLst>
          </p:cNvPr>
          <p:cNvPicPr>
            <a:picLocks noChangeAspect="1"/>
          </p:cNvPicPr>
          <p:nvPr userDrawn="1"/>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67668" y="5941535"/>
            <a:ext cx="859331" cy="779127"/>
          </a:xfrm>
          <a:prstGeom prst="rect">
            <a:avLst/>
          </a:prstGeom>
        </p:spPr>
      </p:pic>
    </p:spTree>
    <p:extLst>
      <p:ext uri="{BB962C8B-B14F-4D97-AF65-F5344CB8AC3E}">
        <p14:creationId xmlns:p14="http://schemas.microsoft.com/office/powerpoint/2010/main" val="319395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6D1DDBC-2885-45F4-A36C-93F35D0D15EC}"/>
              </a:ext>
            </a:extLst>
          </p:cNvPr>
          <p:cNvSpPr/>
          <p:nvPr userDrawn="1"/>
        </p:nvSpPr>
        <p:spPr>
          <a:xfrm>
            <a:off x="879675" y="934648"/>
            <a:ext cx="10432650" cy="4316931"/>
          </a:xfrm>
          <a:prstGeom prst="rect">
            <a:avLst/>
          </a:prstGeom>
          <a:solidFill>
            <a:schemeClr val="accent5">
              <a:lumMod val="5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 uri="{C183D7F6-B498-43B3-948B-1728B52AA6E4}">
                <adec:decorative xmlns:adec="http://schemas.microsoft.com/office/drawing/2017/decorative" val="1"/>
              </a:ext>
            </a:extLst>
          </p:cNvPr>
          <p:cNvSpPr/>
          <p:nvPr userDrawn="1"/>
        </p:nvSpPr>
        <p:spPr>
          <a:xfrm>
            <a:off x="5084678" y="1527399"/>
            <a:ext cx="1868311" cy="15804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hasCustomPrompt="1"/>
          </p:nvPr>
        </p:nvSpPr>
        <p:spPr>
          <a:xfrm>
            <a:off x="879675" y="2233409"/>
            <a:ext cx="10432650" cy="2982913"/>
          </a:xfrm>
        </p:spPr>
        <p:txBody>
          <a:bodyPr anchor="t">
            <a:normAutofit/>
          </a:bodyPr>
          <a:lstStyle>
            <a:lvl1pPr algn="ct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Optional Section </a:t>
            </a:r>
            <a:br>
              <a:rPr lang="en-US" dirty="0"/>
            </a:br>
            <a:r>
              <a:rPr lang="en-US" dirty="0"/>
              <a:t>title style</a:t>
            </a:r>
          </a:p>
        </p:txBody>
      </p:sp>
      <p:pic>
        <p:nvPicPr>
          <p:cNvPr id="2" name="Picture 1" descr="National Institutes of Health Logo: Turning Discovery Into Health">
            <a:extLst>
              <a:ext uri="{FF2B5EF4-FFF2-40B4-BE49-F238E27FC236}">
                <a16:creationId xmlns:a16="http://schemas.microsoft.com/office/drawing/2014/main" id="{F7ED2ABF-7B1F-FD7D-120D-C271022591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9356" y="5923352"/>
            <a:ext cx="4224537" cy="655321"/>
          </a:xfrm>
          <a:prstGeom prst="rect">
            <a:avLst/>
          </a:prstGeom>
        </p:spPr>
      </p:pic>
      <p:pic>
        <p:nvPicPr>
          <p:cNvPr id="4" name="Picture 3" descr="HHS Logo">
            <a:extLst>
              <a:ext uri="{FF2B5EF4-FFF2-40B4-BE49-F238E27FC236}">
                <a16:creationId xmlns:a16="http://schemas.microsoft.com/office/drawing/2014/main" id="{E8A24159-3AE1-2B07-67F9-B9B94C94CBC2}"/>
              </a:ext>
            </a:extLst>
          </p:cNvPr>
          <p:cNvPicPr>
            <a:picLocks noChangeAspect="1"/>
          </p:cNvPicPr>
          <p:nvPr userDrawn="1"/>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87527" y="5799545"/>
            <a:ext cx="995883" cy="902934"/>
          </a:xfrm>
          <a:prstGeom prst="rect">
            <a:avLst/>
          </a:prstGeom>
        </p:spPr>
      </p:pic>
    </p:spTree>
    <p:extLst>
      <p:ext uri="{BB962C8B-B14F-4D97-AF65-F5344CB8AC3E}">
        <p14:creationId xmlns:p14="http://schemas.microsoft.com/office/powerpoint/2010/main" val="296048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8485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normAutofit/>
          </a:bodyPr>
          <a:lstStyle>
            <a:lvl1pPr>
              <a:buClr>
                <a:srgbClr val="0F7FC9"/>
              </a:buClr>
              <a:defRPr sz="4800">
                <a:latin typeface="Calibri" panose="020F0502020204030204" pitchFamily="34" charset="0"/>
                <a:ea typeface="Open Sans Light" panose="020B0306030504020204" pitchFamily="34" charset="0"/>
                <a:cs typeface="Calibri" panose="020F0502020204030204" pitchFamily="34" charset="0"/>
              </a:defRPr>
            </a:lvl1pPr>
            <a:lvl2pPr>
              <a:buClr>
                <a:srgbClr val="0F7FC9"/>
              </a:buClr>
              <a:defRPr sz="4400">
                <a:latin typeface="Calibri" panose="020F0502020204030204" pitchFamily="34" charset="0"/>
                <a:ea typeface="Open Sans Light" panose="020B0306030504020204" pitchFamily="34" charset="0"/>
                <a:cs typeface="Calibri" panose="020F0502020204030204" pitchFamily="34" charset="0"/>
              </a:defRPr>
            </a:lvl2pPr>
            <a:lvl3pPr>
              <a:buClr>
                <a:srgbClr val="0F7FC9"/>
              </a:buClr>
              <a:defRPr sz="4000">
                <a:latin typeface="Calibri" panose="020F0502020204030204" pitchFamily="34" charset="0"/>
                <a:ea typeface="Open Sans Light" panose="020B0306030504020204" pitchFamily="34" charset="0"/>
                <a:cs typeface="Calibri" panose="020F0502020204030204" pitchFamily="34" charset="0"/>
              </a:defRPr>
            </a:lvl3pPr>
            <a:lvl4pPr>
              <a:buClr>
                <a:srgbClr val="0F7FC9"/>
              </a:buClr>
              <a:defRPr sz="3600">
                <a:latin typeface="Calibri" panose="020F0502020204030204" pitchFamily="34" charset="0"/>
                <a:ea typeface="Open Sans Light" panose="020B0306030504020204" pitchFamily="34" charset="0"/>
                <a:cs typeface="Calibri" panose="020F0502020204030204" pitchFamily="34" charset="0"/>
              </a:defRPr>
            </a:lvl4pPr>
            <a:lvl5pPr>
              <a:buClr>
                <a:srgbClr val="0F7FC9"/>
              </a:buClr>
              <a:defRPr sz="3200">
                <a:latin typeface="Calibri" panose="020F0502020204030204" pitchFamily="34" charset="0"/>
                <a:ea typeface="Open Sans Light" panose="020B030603050402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grpSp>
        <p:nvGrpSpPr>
          <p:cNvPr id="5" name="Group 4">
            <a:extLst>
              <a:ext uri="{FF2B5EF4-FFF2-40B4-BE49-F238E27FC236}">
                <a16:creationId xmlns:a16="http://schemas.microsoft.com/office/drawing/2014/main" id="{33022C2F-A203-F866-18BA-6220C3B07D3C}"/>
              </a:ext>
            </a:extLst>
          </p:cNvPr>
          <p:cNvGrpSpPr/>
          <p:nvPr userDrawn="1"/>
        </p:nvGrpSpPr>
        <p:grpSpPr>
          <a:xfrm>
            <a:off x="0" y="6374836"/>
            <a:ext cx="12192000" cy="428978"/>
            <a:chOff x="0" y="6429022"/>
            <a:chExt cx="12192000" cy="428978"/>
          </a:xfrm>
        </p:grpSpPr>
        <p:sp>
          <p:nvSpPr>
            <p:cNvPr id="7" name="Rectangle 2">
              <a:extLst>
                <a:ext uri="{FF2B5EF4-FFF2-40B4-BE49-F238E27FC236}">
                  <a16:creationId xmlns:a16="http://schemas.microsoft.com/office/drawing/2014/main" id="{F96A8DFA-2FFB-5FDB-5C65-F7A3853C6F2E}"/>
                </a:ext>
                <a:ext uri="{C183D7F6-B498-43B3-948B-1728B52AA6E4}">
                  <adec:decorative xmlns:adec="http://schemas.microsoft.com/office/drawing/2017/decorative" val="1"/>
                </a:ext>
              </a:extLst>
            </p:cNvPr>
            <p:cNvSpPr/>
            <p:nvPr userDrawn="1"/>
          </p:nvSpPr>
          <p:spPr>
            <a:xfrm>
              <a:off x="0" y="6429022"/>
              <a:ext cx="12192000" cy="4289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6401F8-E548-15D9-A03B-374492C5CF98}"/>
                </a:ext>
                <a:ext uri="{C183D7F6-B498-43B3-948B-1728B52AA6E4}">
                  <adec:decorative xmlns:adec="http://schemas.microsoft.com/office/drawing/2017/decorative" val="1"/>
                </a:ext>
              </a:extLst>
            </p:cNvPr>
            <p:cNvSpPr/>
            <p:nvPr userDrawn="1"/>
          </p:nvSpPr>
          <p:spPr>
            <a:xfrm>
              <a:off x="0" y="6463867"/>
              <a:ext cx="12192000" cy="10131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082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EA1CC3-D8CC-895F-C5EA-64A115AA1ED6}"/>
              </a:ext>
              <a:ext uri="{C183D7F6-B498-43B3-948B-1728B52AA6E4}">
                <adec:decorative xmlns:adec="http://schemas.microsoft.com/office/drawing/2017/decorative" val="1"/>
              </a:ext>
            </a:extLst>
          </p:cNvPr>
          <p:cNvSpPr/>
          <p:nvPr userDrawn="1"/>
        </p:nvSpPr>
        <p:spPr>
          <a:xfrm>
            <a:off x="242596" y="223935"/>
            <a:ext cx="11714052" cy="6419461"/>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2514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EA1CC3-D8CC-895F-C5EA-64A115AA1ED6}"/>
              </a:ext>
              <a:ext uri="{C183D7F6-B498-43B3-948B-1728B52AA6E4}">
                <adec:decorative xmlns:adec="http://schemas.microsoft.com/office/drawing/2017/decorative" val="1"/>
              </a:ext>
            </a:extLst>
          </p:cNvPr>
          <p:cNvSpPr/>
          <p:nvPr userDrawn="1"/>
        </p:nvSpPr>
        <p:spPr>
          <a:xfrm>
            <a:off x="242596" y="223935"/>
            <a:ext cx="11714052" cy="6419461"/>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a:xfrm>
            <a:off x="4310742" y="774441"/>
            <a:ext cx="7442719" cy="5262465"/>
          </a:xfrm>
        </p:spPr>
        <p:txBody>
          <a:bodyPr>
            <a:normAutofit/>
          </a:bodyPr>
          <a:lstStyle>
            <a:lvl1pPr>
              <a:buClr>
                <a:srgbClr val="0F7FC9"/>
              </a:buClr>
              <a:defRPr sz="4800" b="0">
                <a:latin typeface="Calibri" panose="020F0502020204030204" pitchFamily="34" charset="0"/>
                <a:ea typeface="Open Sans Light" panose="020B0306030504020204" pitchFamily="34" charset="0"/>
                <a:cs typeface="Calibri" panose="020F0502020204030204" pitchFamily="34" charset="0"/>
              </a:defRPr>
            </a:lvl1pPr>
            <a:lvl2pPr>
              <a:buClr>
                <a:srgbClr val="0F7FC9"/>
              </a:buClr>
              <a:defRPr sz="4400" b="0">
                <a:latin typeface="Calibri" panose="020F0502020204030204" pitchFamily="34" charset="0"/>
                <a:ea typeface="Open Sans Light" panose="020B0306030504020204" pitchFamily="34" charset="0"/>
                <a:cs typeface="Calibri" panose="020F0502020204030204" pitchFamily="34" charset="0"/>
              </a:defRPr>
            </a:lvl2pPr>
            <a:lvl3pPr>
              <a:buClr>
                <a:srgbClr val="0F7FC9"/>
              </a:buClr>
              <a:defRPr sz="4000" b="0">
                <a:latin typeface="Calibri" panose="020F0502020204030204" pitchFamily="34" charset="0"/>
                <a:ea typeface="Open Sans Light" panose="020B0306030504020204" pitchFamily="34" charset="0"/>
                <a:cs typeface="Calibri" panose="020F0502020204030204" pitchFamily="34" charset="0"/>
              </a:defRPr>
            </a:lvl3pPr>
            <a:lvl4pPr>
              <a:buClr>
                <a:srgbClr val="0F7FC9"/>
              </a:buClr>
              <a:defRPr sz="3600" b="0">
                <a:latin typeface="Calibri" panose="020F0502020204030204" pitchFamily="34" charset="0"/>
                <a:ea typeface="Open Sans Light" panose="020B0306030504020204" pitchFamily="34" charset="0"/>
                <a:cs typeface="Calibri" panose="020F0502020204030204" pitchFamily="34" charset="0"/>
              </a:defRPr>
            </a:lvl4pPr>
            <a:lvl5pPr>
              <a:buClr>
                <a:srgbClr val="0F7FC9"/>
              </a:buClr>
              <a:defRPr sz="3200" b="0">
                <a:latin typeface="Calibri" panose="020F0502020204030204" pitchFamily="34" charset="0"/>
                <a:ea typeface="Open Sans Light" panose="020B030603050402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65C961E4-D71B-86BE-ABC4-F2B26E47B712}"/>
              </a:ext>
              <a:ext uri="{C183D7F6-B498-43B3-948B-1728B52AA6E4}">
                <adec:decorative xmlns:adec="http://schemas.microsoft.com/office/drawing/2017/decorative" val="1"/>
              </a:ext>
            </a:extLst>
          </p:cNvPr>
          <p:cNvSpPr/>
          <p:nvPr userDrawn="1"/>
        </p:nvSpPr>
        <p:spPr>
          <a:xfrm>
            <a:off x="242596" y="223935"/>
            <a:ext cx="3732245" cy="641946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353857" y="880279"/>
            <a:ext cx="3438980" cy="1325563"/>
          </a:xfrm>
        </p:spPr>
        <p:txBody>
          <a:bodyPr>
            <a:noAutofit/>
          </a:bodyPr>
          <a:lstStyle>
            <a:lvl1pPr>
              <a:defRPr sz="4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pic>
        <p:nvPicPr>
          <p:cNvPr id="6" name="Picture 5" descr="Graphical user interface, text&#10;&#10;Description automatically generated">
            <a:extLst>
              <a:ext uri="{FF2B5EF4-FFF2-40B4-BE49-F238E27FC236}">
                <a16:creationId xmlns:a16="http://schemas.microsoft.com/office/drawing/2014/main" id="{18DF5133-128C-D315-AE62-759B0397AF5F}"/>
              </a:ext>
            </a:extLst>
          </p:cNvPr>
          <p:cNvPicPr>
            <a:picLocks noChangeAspect="1"/>
          </p:cNvPicPr>
          <p:nvPr userDrawn="1"/>
        </p:nvPicPr>
        <p:blipFill>
          <a:blip r:embed="rId2"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3857" y="6147331"/>
            <a:ext cx="2464694" cy="382330"/>
          </a:xfrm>
          <a:prstGeom prst="rect">
            <a:avLst/>
          </a:prstGeom>
        </p:spPr>
      </p:pic>
    </p:spTree>
    <p:extLst>
      <p:ext uri="{BB962C8B-B14F-4D97-AF65-F5344CB8AC3E}">
        <p14:creationId xmlns:p14="http://schemas.microsoft.com/office/powerpoint/2010/main" val="4194950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B6A719-54A6-63E6-060A-7D737600A12C}"/>
              </a:ext>
            </a:extLst>
          </p:cNvPr>
          <p:cNvSpPr/>
          <p:nvPr userDrawn="1"/>
        </p:nvSpPr>
        <p:spPr>
          <a:xfrm>
            <a:off x="76200" y="6092987"/>
            <a:ext cx="12192000" cy="765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grpSp>
        <p:nvGrpSpPr>
          <p:cNvPr id="2" name="Group 1">
            <a:extLst>
              <a:ext uri="{FF2B5EF4-FFF2-40B4-BE49-F238E27FC236}">
                <a16:creationId xmlns:a16="http://schemas.microsoft.com/office/drawing/2014/main" id="{552C4D87-BC1B-8D76-4818-BF91A2EA545B}"/>
              </a:ext>
            </a:extLst>
          </p:cNvPr>
          <p:cNvGrpSpPr/>
          <p:nvPr userDrawn="1"/>
        </p:nvGrpSpPr>
        <p:grpSpPr>
          <a:xfrm>
            <a:off x="0" y="6374836"/>
            <a:ext cx="12192000" cy="428978"/>
            <a:chOff x="0" y="6429022"/>
            <a:chExt cx="12192000" cy="428978"/>
          </a:xfrm>
        </p:grpSpPr>
        <p:sp>
          <p:nvSpPr>
            <p:cNvPr id="5" name="Rectangle 2">
              <a:extLst>
                <a:ext uri="{FF2B5EF4-FFF2-40B4-BE49-F238E27FC236}">
                  <a16:creationId xmlns:a16="http://schemas.microsoft.com/office/drawing/2014/main" id="{24C5D84A-8966-7507-375F-0AAFB633A022}"/>
                </a:ext>
                <a:ext uri="{C183D7F6-B498-43B3-948B-1728B52AA6E4}">
                  <adec:decorative xmlns:adec="http://schemas.microsoft.com/office/drawing/2017/decorative" val="1"/>
                </a:ext>
              </a:extLst>
            </p:cNvPr>
            <p:cNvSpPr/>
            <p:nvPr userDrawn="1"/>
          </p:nvSpPr>
          <p:spPr>
            <a:xfrm>
              <a:off x="0" y="6429022"/>
              <a:ext cx="12192000" cy="4289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55DDDDA-FF44-DF30-F66F-791AB8A61DA0}"/>
                </a:ext>
                <a:ext uri="{C183D7F6-B498-43B3-948B-1728B52AA6E4}">
                  <adec:decorative xmlns:adec="http://schemas.microsoft.com/office/drawing/2017/decorative" val="1"/>
                </a:ext>
              </a:extLst>
            </p:cNvPr>
            <p:cNvSpPr/>
            <p:nvPr userDrawn="1"/>
          </p:nvSpPr>
          <p:spPr>
            <a:xfrm>
              <a:off x="0" y="6463867"/>
              <a:ext cx="12192000" cy="10131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3545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9E11EA67-2F6B-4F3E-95AC-3E985C19337C}"/>
              </a:ext>
            </a:extLst>
          </p:cNvPr>
          <p:cNvSpPr>
            <a:spLocks noGrp="1"/>
          </p:cNvSpPr>
          <p:nvPr>
            <p:ph type="sldNum" sz="quarter" idx="4"/>
          </p:nvPr>
        </p:nvSpPr>
        <p:spPr>
          <a:xfrm>
            <a:off x="8634453" y="6356350"/>
            <a:ext cx="2743200" cy="365125"/>
          </a:xfrm>
          <a:prstGeom prst="rect">
            <a:avLst/>
          </a:prstGeom>
        </p:spPr>
        <p:txBody>
          <a:bodyPr vert="horz" lIns="91440" tIns="45720" rIns="91440" bIns="45720" rtlCol="0"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3" name="Tex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pic>
        <p:nvPicPr>
          <p:cNvPr id="7" name="Picture 6" descr="Graphical user interface, text&#10;&#10;Description automatically generated">
            <a:extLst>
              <a:ext uri="{FF2B5EF4-FFF2-40B4-BE49-F238E27FC236}">
                <a16:creationId xmlns:a16="http://schemas.microsoft.com/office/drawing/2014/main" id="{C7588560-3F82-EAE0-B369-8CDB29DB1752}"/>
              </a:ext>
            </a:extLst>
          </p:cNvPr>
          <p:cNvPicPr>
            <a:picLocks noChangeAspect="1"/>
          </p:cNvPicPr>
          <p:nvPr userDrawn="1"/>
        </p:nvPicPr>
        <p:blipFill>
          <a:blip r:embed="rId2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9957" y="6301710"/>
            <a:ext cx="2464694" cy="382330"/>
          </a:xfrm>
          <a:prstGeom prst="rect">
            <a:avLst/>
          </a:prstGeom>
        </p:spPr>
      </p:pic>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60" r:id="rId1"/>
    <p:sldLayoutId id="2147483672" r:id="rId2"/>
    <p:sldLayoutId id="2147483675" r:id="rId3"/>
    <p:sldLayoutId id="2147483663" r:id="rId4"/>
    <p:sldLayoutId id="2147483650" r:id="rId5"/>
    <p:sldLayoutId id="2147483671" r:id="rId6"/>
    <p:sldLayoutId id="2147483676" r:id="rId7"/>
    <p:sldLayoutId id="2147483677" r:id="rId8"/>
    <p:sldLayoutId id="2147483652" r:id="rId9"/>
    <p:sldLayoutId id="2147483664" r:id="rId10"/>
    <p:sldLayoutId id="2147483670" r:id="rId11"/>
    <p:sldLayoutId id="2147483669" r:id="rId12"/>
    <p:sldLayoutId id="2147483668" r:id="rId13"/>
    <p:sldLayoutId id="2147483667" r:id="rId14"/>
    <p:sldLayoutId id="2147483673" r:id="rId15"/>
    <p:sldLayoutId id="2147483665" r:id="rId16"/>
    <p:sldLayoutId id="2147483674" r:id="rId17"/>
    <p:sldLayoutId id="2147483666" r:id="rId18"/>
    <p:sldLayoutId id="2147483653" r:id="rId19"/>
    <p:sldLayoutId id="2147483654" r:id="rId20"/>
    <p:sldLayoutId id="2147483655" r:id="rId21"/>
    <p:sldLayoutId id="2147483662" r:id="rId22"/>
  </p:sldLayoutIdLst>
  <p:hf sldNum="0" hdr="0" ftr="0" dt="0"/>
  <p:txStyles>
    <p:titleStyle>
      <a:lvl1pPr algn="l" defTabSz="914400" rtl="0" eaLnBrk="1" latinLnBrk="0" hangingPunct="1">
        <a:lnSpc>
          <a:spcPct val="90000"/>
        </a:lnSpc>
        <a:spcBef>
          <a:spcPct val="0"/>
        </a:spcBef>
        <a:buNone/>
        <a:defRPr sz="4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oig.hhs.gov/oas/reports/region5/52100025.asp"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oig.hhs.gov/oas/reports/region5/52100025.asp"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oig.hhs.gov/oas/reports/region5/52100025.asp"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oig.hhs.gov/oas/reports/region5/52100025.asp"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oig.hhs.gov/oas/reports/region5/52100025.asp"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s://www.gao.gov/products/gao-23-106119"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hyperlink" Target="https://www.gao.gov/products/gao-23-106119"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rfi.grants.nih.gov/?s=646e6654a8ba09024f09e852"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rfi.grants.nih.gov/?s=646e6654a8ba09024f09e852"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ropesgray.com/en/newsroom/alerts/2023/06/nih-tightening-grant-requirements-for-international-subawards-prime-awardee-obligations-to-collect"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grants.nih.gov/sites/default/files/Transcript-NIH-Update-Regarding-Oversight-of-Foreign-Subawards.pdf" TargetMode="External"/><Relationship Id="rId2" Type="http://schemas.openxmlformats.org/officeDocument/2006/relationships/hyperlink" Target="https://youtu.be/mfHIV53-M3A"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7526-F3EA-4C65-0202-D1BC402001C1}"/>
              </a:ext>
            </a:extLst>
          </p:cNvPr>
          <p:cNvSpPr>
            <a:spLocks noGrp="1"/>
          </p:cNvSpPr>
          <p:nvPr>
            <p:ph type="ctrTitle"/>
          </p:nvPr>
        </p:nvSpPr>
        <p:spPr>
          <a:xfrm>
            <a:off x="0" y="2076668"/>
            <a:ext cx="12192000" cy="1352332"/>
          </a:xfrm>
        </p:spPr>
        <p:txBody>
          <a:bodyPr>
            <a:normAutofit/>
          </a:bodyPr>
          <a:lstStyle/>
          <a:p>
            <a:r>
              <a:rPr lang="en-US" sz="4400" b="1" dirty="0">
                <a:solidFill>
                  <a:schemeClr val="accent5">
                    <a:lumMod val="50000"/>
                  </a:schemeClr>
                </a:solidFill>
              </a:rPr>
              <a:t>NIH Update Regarding Oversight </a:t>
            </a:r>
            <a:br>
              <a:rPr lang="en-US" sz="4400" b="1" dirty="0">
                <a:solidFill>
                  <a:schemeClr val="accent5">
                    <a:lumMod val="50000"/>
                  </a:schemeClr>
                </a:solidFill>
              </a:rPr>
            </a:br>
            <a:r>
              <a:rPr lang="en-US" sz="4400" b="1" dirty="0">
                <a:solidFill>
                  <a:schemeClr val="accent5">
                    <a:lumMod val="50000"/>
                  </a:schemeClr>
                </a:solidFill>
              </a:rPr>
              <a:t>of Foreign Subawards</a:t>
            </a:r>
            <a:endParaRPr lang="en-US" sz="4400" b="1" dirty="0">
              <a:solidFill>
                <a:schemeClr val="accent5">
                  <a:lumMod val="75000"/>
                </a:schemeClr>
              </a:solidFill>
            </a:endParaRPr>
          </a:p>
        </p:txBody>
      </p:sp>
      <p:sp>
        <p:nvSpPr>
          <p:cNvPr id="3" name="Subtitle 2">
            <a:extLst>
              <a:ext uri="{FF2B5EF4-FFF2-40B4-BE49-F238E27FC236}">
                <a16:creationId xmlns:a16="http://schemas.microsoft.com/office/drawing/2014/main" id="{CADF3396-2E67-3633-CD33-211C86C531FD}"/>
              </a:ext>
            </a:extLst>
          </p:cNvPr>
          <p:cNvSpPr>
            <a:spLocks noGrp="1"/>
          </p:cNvSpPr>
          <p:nvPr>
            <p:ph type="subTitle" idx="1"/>
          </p:nvPr>
        </p:nvSpPr>
        <p:spPr>
          <a:xfrm>
            <a:off x="97276" y="3253902"/>
            <a:ext cx="12191999" cy="2132535"/>
          </a:xfrm>
        </p:spPr>
        <p:txBody>
          <a:bodyPr>
            <a:normAutofit/>
          </a:bodyPr>
          <a:lstStyle/>
          <a:p>
            <a:endParaRPr lang="en-US" sz="1600" dirty="0"/>
          </a:p>
          <a:p>
            <a:r>
              <a:rPr lang="en-US" sz="2000" dirty="0"/>
              <a:t>For the Extramural Research Community</a:t>
            </a:r>
          </a:p>
          <a:p>
            <a:r>
              <a:rPr lang="en-US" sz="2000" dirty="0"/>
              <a:t>September 14, 2023</a:t>
            </a:r>
          </a:p>
        </p:txBody>
      </p:sp>
    </p:spTree>
    <p:extLst>
      <p:ext uri="{BB962C8B-B14F-4D97-AF65-F5344CB8AC3E}">
        <p14:creationId xmlns:p14="http://schemas.microsoft.com/office/powerpoint/2010/main" val="1013964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5189D-12BB-68E1-9B37-564EC689DFA3}"/>
              </a:ext>
            </a:extLst>
          </p:cNvPr>
          <p:cNvSpPr>
            <a:spLocks noGrp="1"/>
          </p:cNvSpPr>
          <p:nvPr>
            <p:ph type="title"/>
          </p:nvPr>
        </p:nvSpPr>
        <p:spPr>
          <a:xfrm>
            <a:off x="457587" y="498385"/>
            <a:ext cx="3438980" cy="1325563"/>
          </a:xfrm>
        </p:spPr>
        <p:txBody>
          <a:bodyPr>
            <a:normAutofit/>
          </a:bodyPr>
          <a:lstStyle/>
          <a:p>
            <a:r>
              <a:rPr lang="en-US" sz="4000" dirty="0">
                <a:solidFill>
                  <a:schemeClr val="bg1"/>
                </a:solidFill>
              </a:rPr>
              <a:t>First </a:t>
            </a:r>
            <a:br>
              <a:rPr lang="en-US" sz="4000" dirty="0">
                <a:solidFill>
                  <a:schemeClr val="bg1"/>
                </a:solidFill>
              </a:rPr>
            </a:br>
            <a:r>
              <a:rPr lang="en-US" sz="4000" dirty="0">
                <a:solidFill>
                  <a:schemeClr val="bg1"/>
                </a:solidFill>
              </a:rPr>
              <a:t>Audit</a:t>
            </a:r>
          </a:p>
        </p:txBody>
      </p:sp>
      <p:pic>
        <p:nvPicPr>
          <p:cNvPr id="4" name="Picture 3" descr="HHS OIG Document Cover&#10;Title:  The National Institutes of Health and EcoHealth Alliance Did Not Effectively Monitor Awards and Subawards, Resulting in Missed Opportunities to Oversee Research and Other Deficiencies&#10;January 2023&#10;A-05-21-00025">
            <a:extLst>
              <a:ext uri="{FF2B5EF4-FFF2-40B4-BE49-F238E27FC236}">
                <a16:creationId xmlns:a16="http://schemas.microsoft.com/office/drawing/2014/main" id="{005473F0-7CC1-9D21-0D2B-D8CF49368915}"/>
              </a:ext>
            </a:extLst>
          </p:cNvPr>
          <p:cNvPicPr>
            <a:picLocks noChangeAspect="1"/>
          </p:cNvPicPr>
          <p:nvPr/>
        </p:nvPicPr>
        <p:blipFill>
          <a:blip r:embed="rId3"/>
          <a:stretch>
            <a:fillRect/>
          </a:stretch>
        </p:blipFill>
        <p:spPr>
          <a:xfrm>
            <a:off x="5887706" y="426427"/>
            <a:ext cx="4913299" cy="600514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3169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11E78-2F02-517C-5DDD-05800F780844}"/>
              </a:ext>
            </a:extLst>
          </p:cNvPr>
          <p:cNvSpPr>
            <a:spLocks noGrp="1"/>
          </p:cNvSpPr>
          <p:nvPr>
            <p:ph type="title"/>
          </p:nvPr>
        </p:nvSpPr>
        <p:spPr/>
        <p:txBody>
          <a:bodyPr anchor="ctr">
            <a:normAutofit/>
          </a:bodyPr>
          <a:lstStyle/>
          <a:p>
            <a:r>
              <a:rPr lang="en-US" sz="5200" dirty="0"/>
              <a:t>OIG Audit: What Happened (1)</a:t>
            </a:r>
          </a:p>
        </p:txBody>
      </p:sp>
      <p:sp>
        <p:nvSpPr>
          <p:cNvPr id="3" name="Content Placeholder 2">
            <a:extLst>
              <a:ext uri="{FF2B5EF4-FFF2-40B4-BE49-F238E27FC236}">
                <a16:creationId xmlns:a16="http://schemas.microsoft.com/office/drawing/2014/main" id="{2624D9FF-E00B-313E-BBAC-FDFBA349B984}"/>
              </a:ext>
            </a:extLst>
          </p:cNvPr>
          <p:cNvSpPr>
            <a:spLocks noGrp="1"/>
          </p:cNvSpPr>
          <p:nvPr>
            <p:ph idx="1"/>
          </p:nvPr>
        </p:nvSpPr>
        <p:spPr/>
        <p:txBody>
          <a:bodyPr>
            <a:normAutofit/>
          </a:bodyPr>
          <a:lstStyle/>
          <a:p>
            <a:r>
              <a:rPr lang="en-US" sz="3200" dirty="0">
                <a:latin typeface="+mn-lt"/>
                <a:ea typeface="Open Sans" panose="020B0606030504020204" pitchFamily="34" charset="0"/>
                <a:cs typeface="Open Sans" panose="020B0606030504020204" pitchFamily="34" charset="0"/>
              </a:rPr>
              <a:t>Research Performance Progress Report (RPPR): The progress report identified concerns about possible non-compliance</a:t>
            </a:r>
          </a:p>
          <a:p>
            <a:r>
              <a:rPr lang="en-US" sz="3200" dirty="0">
                <a:latin typeface="+mn-lt"/>
                <a:ea typeface="Open Sans" panose="020B0606030504020204" pitchFamily="34" charset="0"/>
                <a:cs typeface="Open Sans" panose="020B0606030504020204" pitchFamily="34" charset="0"/>
              </a:rPr>
              <a:t>RPPR (progress report):</a:t>
            </a:r>
          </a:p>
          <a:p>
            <a:pPr lvl="1"/>
            <a:r>
              <a:rPr lang="en-US" sz="3200" dirty="0">
                <a:latin typeface="+mn-lt"/>
                <a:ea typeface="Open Sans" panose="020B0606030504020204" pitchFamily="34" charset="0"/>
                <a:cs typeface="Open Sans" panose="020B0606030504020204" pitchFamily="34" charset="0"/>
              </a:rPr>
              <a:t>Main vehicle for assessing scientific progress</a:t>
            </a:r>
          </a:p>
          <a:p>
            <a:pPr lvl="1"/>
            <a:r>
              <a:rPr lang="en-US" sz="3200" dirty="0">
                <a:latin typeface="+mn-lt"/>
                <a:ea typeface="Open Sans" panose="020B0606030504020204" pitchFamily="34" charset="0"/>
                <a:cs typeface="Open Sans" panose="020B0606030504020204" pitchFamily="34" charset="0"/>
              </a:rPr>
              <a:t>Opportunity to assure ongoing compliance</a:t>
            </a:r>
          </a:p>
          <a:p>
            <a:pPr lvl="1"/>
            <a:r>
              <a:rPr lang="en-US" sz="3200" dirty="0">
                <a:latin typeface="+mn-lt"/>
                <a:ea typeface="Open Sans" panose="020B0606030504020204" pitchFamily="34" charset="0"/>
                <a:cs typeface="Open Sans" panose="020B0606030504020204" pitchFamily="34" charset="0"/>
              </a:rPr>
              <a:t>Agency makes decision about whether to continue funding or take other actions (e.g., withholding support, imposing specific award conditions)</a:t>
            </a:r>
          </a:p>
        </p:txBody>
      </p:sp>
    </p:spTree>
    <p:extLst>
      <p:ext uri="{BB962C8B-B14F-4D97-AF65-F5344CB8AC3E}">
        <p14:creationId xmlns:p14="http://schemas.microsoft.com/office/powerpoint/2010/main" val="349613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2BCD10-FCDA-FDF6-A229-A829BD2A2FE5}"/>
              </a:ext>
            </a:extLst>
          </p:cNvPr>
          <p:cNvSpPr>
            <a:spLocks noGrp="1"/>
          </p:cNvSpPr>
          <p:nvPr>
            <p:ph idx="1"/>
          </p:nvPr>
        </p:nvSpPr>
        <p:spPr>
          <a:xfrm>
            <a:off x="838200" y="1592359"/>
            <a:ext cx="10515600" cy="4351338"/>
          </a:xfrm>
        </p:spPr>
        <p:txBody>
          <a:bodyPr>
            <a:normAutofit/>
          </a:bodyPr>
          <a:lstStyle/>
          <a:p>
            <a:r>
              <a:rPr lang="en-US" sz="3200" dirty="0">
                <a:latin typeface="Calibri" panose="020F0502020204030204" pitchFamily="34" charset="0"/>
                <a:cs typeface="Calibri" panose="020F0502020204030204" pitchFamily="34" charset="0"/>
              </a:rPr>
              <a:t>Disagreement over compliance with terms and conditions</a:t>
            </a:r>
          </a:p>
          <a:p>
            <a:r>
              <a:rPr lang="en-US" sz="3200" dirty="0">
                <a:latin typeface="Calibri" panose="020F0502020204030204" pitchFamily="34" charset="0"/>
                <a:cs typeface="Calibri" panose="020F0502020204030204" pitchFamily="34" charset="0"/>
              </a:rPr>
              <a:t>Requested (twice) from prime recipient </a:t>
            </a:r>
          </a:p>
          <a:p>
            <a:pPr lvl="1"/>
            <a:r>
              <a:rPr lang="en-US" sz="3200" dirty="0">
                <a:latin typeface="Calibri" panose="020F0502020204030204" pitchFamily="34" charset="0"/>
                <a:cs typeface="Calibri" panose="020F0502020204030204" pitchFamily="34" charset="0"/>
              </a:rPr>
              <a:t>Lab notebook entries</a:t>
            </a:r>
          </a:p>
          <a:p>
            <a:pPr lvl="1"/>
            <a:r>
              <a:rPr lang="en-US" sz="3200" dirty="0">
                <a:latin typeface="Calibri" panose="020F0502020204030204" pitchFamily="34" charset="0"/>
                <a:cs typeface="Calibri" panose="020F0502020204030204" pitchFamily="34" charset="0"/>
              </a:rPr>
              <a:t>Original electronic files</a:t>
            </a:r>
          </a:p>
          <a:p>
            <a:r>
              <a:rPr lang="en-US" sz="3200" dirty="0">
                <a:latin typeface="Calibri" panose="020F0502020204030204" pitchFamily="34" charset="0"/>
                <a:cs typeface="Calibri" panose="020F0502020204030204" pitchFamily="34" charset="0"/>
              </a:rPr>
              <a:t>Prime recipient did not have these records, nor did they have access to them</a:t>
            </a:r>
          </a:p>
          <a:p>
            <a:r>
              <a:rPr lang="en-US" sz="3200" dirty="0">
                <a:latin typeface="Calibri" panose="020F0502020204030204" pitchFamily="34" charset="0"/>
                <a:cs typeface="Calibri" panose="020F0502020204030204" pitchFamily="34" charset="0"/>
              </a:rPr>
              <a:t>Prime recipient passed on request to foreign subrecipient</a:t>
            </a:r>
          </a:p>
          <a:p>
            <a:r>
              <a:rPr lang="en-US" sz="3200" dirty="0">
                <a:latin typeface="Calibri" panose="020F0502020204030204" pitchFamily="34" charset="0"/>
                <a:cs typeface="Calibri" panose="020F0502020204030204" pitchFamily="34" charset="0"/>
              </a:rPr>
              <a:t>Requests not honored</a:t>
            </a:r>
          </a:p>
        </p:txBody>
      </p:sp>
      <p:sp>
        <p:nvSpPr>
          <p:cNvPr id="2" name="Title 1">
            <a:extLst>
              <a:ext uri="{FF2B5EF4-FFF2-40B4-BE49-F238E27FC236}">
                <a16:creationId xmlns:a16="http://schemas.microsoft.com/office/drawing/2014/main" id="{8D9DB7A7-8B49-384D-69B1-202FD890A041}"/>
              </a:ext>
            </a:extLst>
          </p:cNvPr>
          <p:cNvSpPr>
            <a:spLocks noGrp="1"/>
          </p:cNvSpPr>
          <p:nvPr>
            <p:ph type="title"/>
          </p:nvPr>
        </p:nvSpPr>
        <p:spPr/>
        <p:txBody>
          <a:bodyPr/>
          <a:lstStyle/>
          <a:p>
            <a:r>
              <a:rPr lang="en-US" dirty="0"/>
              <a:t>What Happened (2)</a:t>
            </a:r>
          </a:p>
        </p:txBody>
      </p:sp>
    </p:spTree>
    <p:extLst>
      <p:ext uri="{BB962C8B-B14F-4D97-AF65-F5344CB8AC3E}">
        <p14:creationId xmlns:p14="http://schemas.microsoft.com/office/powerpoint/2010/main" val="395995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E3442-FE7C-F1C8-9D6F-9C717B27C8E4}"/>
              </a:ext>
            </a:extLst>
          </p:cNvPr>
          <p:cNvSpPr>
            <a:spLocks noGrp="1"/>
          </p:cNvSpPr>
          <p:nvPr>
            <p:ph type="title"/>
          </p:nvPr>
        </p:nvSpPr>
        <p:spPr/>
        <p:txBody>
          <a:bodyPr/>
          <a:lstStyle/>
          <a:p>
            <a:r>
              <a:rPr lang="en-US" dirty="0"/>
              <a:t>OIG Commentary</a:t>
            </a:r>
          </a:p>
        </p:txBody>
      </p:sp>
      <p:sp>
        <p:nvSpPr>
          <p:cNvPr id="3" name="Content Placeholder 2">
            <a:extLst>
              <a:ext uri="{FF2B5EF4-FFF2-40B4-BE49-F238E27FC236}">
                <a16:creationId xmlns:a16="http://schemas.microsoft.com/office/drawing/2014/main" id="{A4442633-C20B-8C72-2F33-65DD87CF5B8A}"/>
              </a:ext>
            </a:extLst>
          </p:cNvPr>
          <p:cNvSpPr>
            <a:spLocks noGrp="1"/>
          </p:cNvSpPr>
          <p:nvPr>
            <p:ph idx="1"/>
          </p:nvPr>
        </p:nvSpPr>
        <p:spPr>
          <a:xfrm>
            <a:off x="838200" y="1690688"/>
            <a:ext cx="10515600" cy="4351338"/>
          </a:xfrm>
        </p:spPr>
        <p:txBody>
          <a:bodyPr>
            <a:normAutofit/>
          </a:bodyPr>
          <a:lstStyle/>
          <a:p>
            <a:pPr marL="0" indent="0">
              <a:buNone/>
            </a:pPr>
            <a:r>
              <a:rPr lang="en-US" sz="3200" dirty="0">
                <a:latin typeface="+mn-lt"/>
                <a:ea typeface="Open Sans" panose="020B0606030504020204" pitchFamily="34" charset="0"/>
                <a:cs typeface="Open Sans" panose="020B0606030504020204" pitchFamily="34" charset="0"/>
              </a:rPr>
              <a:t>“</a:t>
            </a:r>
            <a:r>
              <a:rPr lang="en-US" sz="3200" dirty="0">
                <a:effectLst/>
                <a:latin typeface="+mn-lt"/>
                <a:ea typeface="Open Sans" panose="020B0606030504020204" pitchFamily="34" charset="0"/>
                <a:cs typeface="Open Sans" panose="020B0606030504020204" pitchFamily="34" charset="0"/>
              </a:rPr>
              <a:t>Our oversight work has continually demonstrated that grant-awarding agencies’ oversight of subrecipients, whether domestic or foreign, is challenging. This is partly due to governmentwide regulations that NIH follows that are designed to have a prime grant recipient monitor the activities of a subrecipient, rather than requiring the grant-awarding agency … to conduct active monitoring of subrecipients.”</a:t>
            </a:r>
          </a:p>
        </p:txBody>
      </p:sp>
      <p:sp>
        <p:nvSpPr>
          <p:cNvPr id="4" name="TextBox 3">
            <a:extLst>
              <a:ext uri="{FF2B5EF4-FFF2-40B4-BE49-F238E27FC236}">
                <a16:creationId xmlns:a16="http://schemas.microsoft.com/office/drawing/2014/main" id="{F65E5020-B873-0F75-8DCE-28724B596691}"/>
              </a:ext>
            </a:extLst>
          </p:cNvPr>
          <p:cNvSpPr txBox="1"/>
          <p:nvPr/>
        </p:nvSpPr>
        <p:spPr>
          <a:xfrm>
            <a:off x="6737665" y="5857360"/>
            <a:ext cx="5415457" cy="369332"/>
          </a:xfrm>
          <a:prstGeom prst="rect">
            <a:avLst/>
          </a:prstGeom>
          <a:noFill/>
        </p:spPr>
        <p:txBody>
          <a:bodyPr wrap="none" rtlCol="0">
            <a:spAutoFit/>
          </a:bodyPr>
          <a:lstStyle/>
          <a:p>
            <a:r>
              <a:rPr lang="en-US" dirty="0">
                <a:hlinkClick r:id="rId2"/>
              </a:rPr>
              <a:t>https://oig.hhs.gov/oas/reports/region5/52100025.asp</a:t>
            </a:r>
            <a:r>
              <a:rPr lang="en-US" dirty="0"/>
              <a:t> </a:t>
            </a:r>
          </a:p>
        </p:txBody>
      </p:sp>
    </p:spTree>
    <p:extLst>
      <p:ext uri="{BB962C8B-B14F-4D97-AF65-F5344CB8AC3E}">
        <p14:creationId xmlns:p14="http://schemas.microsoft.com/office/powerpoint/2010/main" val="2280780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E3442-FE7C-F1C8-9D6F-9C717B27C8E4}"/>
              </a:ext>
            </a:extLst>
          </p:cNvPr>
          <p:cNvSpPr>
            <a:spLocks noGrp="1"/>
          </p:cNvSpPr>
          <p:nvPr>
            <p:ph type="title"/>
          </p:nvPr>
        </p:nvSpPr>
        <p:spPr/>
        <p:txBody>
          <a:bodyPr/>
          <a:lstStyle/>
          <a:p>
            <a:r>
              <a:rPr lang="en-US" dirty="0"/>
              <a:t>OIG Commentary (2)</a:t>
            </a:r>
          </a:p>
        </p:txBody>
      </p:sp>
      <p:sp>
        <p:nvSpPr>
          <p:cNvPr id="3" name="Content Placeholder 2">
            <a:extLst>
              <a:ext uri="{FF2B5EF4-FFF2-40B4-BE49-F238E27FC236}">
                <a16:creationId xmlns:a16="http://schemas.microsoft.com/office/drawing/2014/main" id="{A4442633-C20B-8C72-2F33-65DD87CF5B8A}"/>
              </a:ext>
            </a:extLst>
          </p:cNvPr>
          <p:cNvSpPr>
            <a:spLocks noGrp="1"/>
          </p:cNvSpPr>
          <p:nvPr>
            <p:ph idx="1"/>
          </p:nvPr>
        </p:nvSpPr>
        <p:spPr/>
        <p:txBody>
          <a:bodyPr>
            <a:normAutofit/>
          </a:bodyPr>
          <a:lstStyle/>
          <a:p>
            <a:pPr marL="0" indent="0">
              <a:buNone/>
            </a:pPr>
            <a:r>
              <a:rPr lang="en-US" sz="3200" dirty="0">
                <a:latin typeface="Calibri" panose="020F0502020204030204" pitchFamily="34" charset="0"/>
                <a:cs typeface="Calibri" panose="020F0502020204030204" pitchFamily="34" charset="0"/>
              </a:rPr>
              <a:t>“</a:t>
            </a:r>
            <a:r>
              <a:rPr lang="en-US" sz="3200" dirty="0">
                <a:effectLst/>
                <a:latin typeface="Calibri" panose="020F0502020204030204" pitchFamily="34" charset="0"/>
                <a:cs typeface="Calibri" panose="020F0502020204030204" pitchFamily="34" charset="0"/>
              </a:rPr>
              <a:t>For foreign subrecipients, the effectiveness of the prime recipient’s monitoring may depend on the level of cooperation between the recipient and the subrecipient. In certain countries in which research is performed, there may be a risk that larger political or governmental issues may impede cooperation and prime recipients will have limited ability to effectively monitor their foreign subrecipients.”</a:t>
            </a:r>
          </a:p>
        </p:txBody>
      </p:sp>
      <p:sp>
        <p:nvSpPr>
          <p:cNvPr id="4" name="TextBox 3">
            <a:extLst>
              <a:ext uri="{FF2B5EF4-FFF2-40B4-BE49-F238E27FC236}">
                <a16:creationId xmlns:a16="http://schemas.microsoft.com/office/drawing/2014/main" id="{F65E5020-B873-0F75-8DCE-28724B596691}"/>
              </a:ext>
            </a:extLst>
          </p:cNvPr>
          <p:cNvSpPr txBox="1"/>
          <p:nvPr/>
        </p:nvSpPr>
        <p:spPr>
          <a:xfrm>
            <a:off x="6545505" y="5872552"/>
            <a:ext cx="5415457" cy="369332"/>
          </a:xfrm>
          <a:prstGeom prst="rect">
            <a:avLst/>
          </a:prstGeom>
          <a:noFill/>
        </p:spPr>
        <p:txBody>
          <a:bodyPr wrap="none" rtlCol="0">
            <a:spAutoFit/>
          </a:bodyPr>
          <a:lstStyle/>
          <a:p>
            <a:r>
              <a:rPr lang="en-US" dirty="0">
                <a:hlinkClick r:id="rId2"/>
              </a:rPr>
              <a:t>https://oig.hhs.gov/oas/reports/region5/52100025.asp</a:t>
            </a:r>
            <a:r>
              <a:rPr lang="en-US" dirty="0"/>
              <a:t> </a:t>
            </a:r>
          </a:p>
        </p:txBody>
      </p:sp>
    </p:spTree>
    <p:extLst>
      <p:ext uri="{BB962C8B-B14F-4D97-AF65-F5344CB8AC3E}">
        <p14:creationId xmlns:p14="http://schemas.microsoft.com/office/powerpoint/2010/main" val="637257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E3442-FE7C-F1C8-9D6F-9C717B27C8E4}"/>
              </a:ext>
            </a:extLst>
          </p:cNvPr>
          <p:cNvSpPr>
            <a:spLocks noGrp="1"/>
          </p:cNvSpPr>
          <p:nvPr>
            <p:ph type="title"/>
          </p:nvPr>
        </p:nvSpPr>
        <p:spPr/>
        <p:txBody>
          <a:bodyPr/>
          <a:lstStyle/>
          <a:p>
            <a:r>
              <a:rPr lang="en-US" dirty="0"/>
              <a:t>OIG Commentary (3)</a:t>
            </a:r>
          </a:p>
        </p:txBody>
      </p:sp>
      <p:sp>
        <p:nvSpPr>
          <p:cNvPr id="3" name="Content Placeholder 2">
            <a:extLst>
              <a:ext uri="{FF2B5EF4-FFF2-40B4-BE49-F238E27FC236}">
                <a16:creationId xmlns:a16="http://schemas.microsoft.com/office/drawing/2014/main" id="{A4442633-C20B-8C72-2F33-65DD87CF5B8A}"/>
              </a:ext>
            </a:extLst>
          </p:cNvPr>
          <p:cNvSpPr>
            <a:spLocks noGrp="1"/>
          </p:cNvSpPr>
          <p:nvPr>
            <p:ph idx="1"/>
          </p:nvPr>
        </p:nvSpPr>
        <p:spPr/>
        <p:txBody>
          <a:bodyPr>
            <a:normAutofit/>
          </a:bodyPr>
          <a:lstStyle/>
          <a:p>
            <a:pPr marL="0" indent="0">
              <a:buNone/>
            </a:pPr>
            <a:r>
              <a:rPr lang="en-US" sz="3200" dirty="0">
                <a:latin typeface="Calibri" panose="020F0502020204030204" pitchFamily="34" charset="0"/>
                <a:cs typeface="Calibri" panose="020F0502020204030204" pitchFamily="34" charset="0"/>
              </a:rPr>
              <a:t>“</a:t>
            </a:r>
            <a:r>
              <a:rPr lang="en-US" sz="3200" dirty="0">
                <a:effectLst/>
                <a:latin typeface="Calibri" panose="020F0502020204030204" pitchFamily="34" charset="0"/>
              </a:rPr>
              <a:t>Although documentation indicates that WIV cooperated with </a:t>
            </a:r>
            <a:r>
              <a:rPr lang="en-US" sz="3200" dirty="0" err="1">
                <a:effectLst/>
                <a:latin typeface="Calibri" panose="020F0502020204030204" pitchFamily="34" charset="0"/>
              </a:rPr>
              <a:t>EcoHealth’s</a:t>
            </a:r>
            <a:r>
              <a:rPr lang="en-US" sz="3200" dirty="0">
                <a:effectLst/>
                <a:latin typeface="Calibri" panose="020F0502020204030204" pitchFamily="34" charset="0"/>
              </a:rPr>
              <a:t> monitoring for several years, WIV’s lack of cooperation with the international community following the COVID-19 outbreak—consistent with the response from China—limited </a:t>
            </a:r>
            <a:r>
              <a:rPr lang="en-US" sz="3200" dirty="0" err="1">
                <a:effectLst/>
                <a:latin typeface="Calibri" panose="020F0502020204030204" pitchFamily="34" charset="0"/>
              </a:rPr>
              <a:t>EcoHealth’s</a:t>
            </a:r>
            <a:r>
              <a:rPr lang="en-US" sz="3200" dirty="0">
                <a:effectLst/>
                <a:latin typeface="Calibri" panose="020F0502020204030204" pitchFamily="34" charset="0"/>
              </a:rPr>
              <a:t> ability to monitor its subrecipient, and greater transparency is needed …”</a:t>
            </a:r>
          </a:p>
        </p:txBody>
      </p:sp>
      <p:sp>
        <p:nvSpPr>
          <p:cNvPr id="4" name="TextBox 3">
            <a:extLst>
              <a:ext uri="{FF2B5EF4-FFF2-40B4-BE49-F238E27FC236}">
                <a16:creationId xmlns:a16="http://schemas.microsoft.com/office/drawing/2014/main" id="{F65E5020-B873-0F75-8DCE-28724B596691}"/>
              </a:ext>
            </a:extLst>
          </p:cNvPr>
          <p:cNvSpPr txBox="1"/>
          <p:nvPr/>
        </p:nvSpPr>
        <p:spPr>
          <a:xfrm>
            <a:off x="6776543" y="5942568"/>
            <a:ext cx="5415457" cy="369332"/>
          </a:xfrm>
          <a:prstGeom prst="rect">
            <a:avLst/>
          </a:prstGeom>
          <a:noFill/>
        </p:spPr>
        <p:txBody>
          <a:bodyPr wrap="none" rtlCol="0">
            <a:spAutoFit/>
          </a:bodyPr>
          <a:lstStyle/>
          <a:p>
            <a:r>
              <a:rPr lang="en-US" dirty="0">
                <a:hlinkClick r:id="rId2"/>
              </a:rPr>
              <a:t>https://oig.hhs.gov/oas/reports/region5/52100025.asp</a:t>
            </a:r>
            <a:r>
              <a:rPr lang="en-US" dirty="0"/>
              <a:t> </a:t>
            </a:r>
          </a:p>
        </p:txBody>
      </p:sp>
    </p:spTree>
    <p:extLst>
      <p:ext uri="{BB962C8B-B14F-4D97-AF65-F5344CB8AC3E}">
        <p14:creationId xmlns:p14="http://schemas.microsoft.com/office/powerpoint/2010/main" val="692455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FE967-C647-AEFB-D520-A61768FA9A3D}"/>
              </a:ext>
            </a:extLst>
          </p:cNvPr>
          <p:cNvSpPr>
            <a:spLocks noGrp="1"/>
          </p:cNvSpPr>
          <p:nvPr>
            <p:ph type="title"/>
          </p:nvPr>
        </p:nvSpPr>
        <p:spPr/>
        <p:txBody>
          <a:bodyPr/>
          <a:lstStyle/>
          <a:p>
            <a:r>
              <a:rPr lang="en-US" dirty="0">
                <a:solidFill>
                  <a:schemeClr val="bg1">
                    <a:lumMod val="75000"/>
                  </a:schemeClr>
                </a:solidFill>
              </a:rPr>
              <a:t>OIG Recommendations</a:t>
            </a:r>
          </a:p>
        </p:txBody>
      </p:sp>
      <p:sp>
        <p:nvSpPr>
          <p:cNvPr id="3" name="Content Placeholder 2">
            <a:extLst>
              <a:ext uri="{FF2B5EF4-FFF2-40B4-BE49-F238E27FC236}">
                <a16:creationId xmlns:a16="http://schemas.microsoft.com/office/drawing/2014/main" id="{01D80AEE-DC6A-9C11-2806-2D59E5B198F6}"/>
              </a:ext>
            </a:extLst>
          </p:cNvPr>
          <p:cNvSpPr>
            <a:spLocks noGrp="1"/>
          </p:cNvSpPr>
          <p:nvPr>
            <p:ph idx="4294967295"/>
          </p:nvPr>
        </p:nvSpPr>
        <p:spPr>
          <a:xfrm>
            <a:off x="1852551" y="3131911"/>
            <a:ext cx="8977745" cy="2084411"/>
          </a:xfrm>
        </p:spPr>
        <p:txBody>
          <a:bodyPr>
            <a:normAutofit/>
          </a:bodyPr>
          <a:lstStyle/>
          <a:p>
            <a:pPr marL="0" indent="0">
              <a:buNone/>
            </a:pPr>
            <a:r>
              <a:rPr lang="en-US" sz="3200" dirty="0">
                <a:solidFill>
                  <a:schemeClr val="bg1"/>
                </a:solidFill>
                <a:latin typeface="Calibri" panose="020F0502020204030204" pitchFamily="34" charset="0"/>
              </a:rPr>
              <a:t>“I</a:t>
            </a:r>
            <a:r>
              <a:rPr lang="en-US" sz="3200" dirty="0">
                <a:solidFill>
                  <a:schemeClr val="bg1"/>
                </a:solidFill>
                <a:effectLst/>
                <a:latin typeface="Calibri" panose="020F0502020204030204" pitchFamily="34" charset="0"/>
              </a:rPr>
              <a:t>mplement </a:t>
            </a:r>
            <a:r>
              <a:rPr lang="en-US" sz="3200" b="1" dirty="0">
                <a:solidFill>
                  <a:schemeClr val="bg1"/>
                </a:solidFill>
                <a:effectLst/>
                <a:latin typeface="Calibri" panose="020F0502020204030204" pitchFamily="34" charset="0"/>
              </a:rPr>
              <a:t>enhanced monitoring, documentation, and reporting requirements </a:t>
            </a:r>
            <a:r>
              <a:rPr lang="en-US" sz="3200" dirty="0">
                <a:solidFill>
                  <a:schemeClr val="bg1"/>
                </a:solidFill>
                <a:effectLst/>
                <a:latin typeface="Calibri" panose="020F0502020204030204" pitchFamily="34" charset="0"/>
              </a:rPr>
              <a:t>for recipients with foreign subrecipients.”</a:t>
            </a:r>
          </a:p>
          <a:p>
            <a:endParaRPr lang="en-US" sz="4000" dirty="0"/>
          </a:p>
        </p:txBody>
      </p:sp>
      <p:sp>
        <p:nvSpPr>
          <p:cNvPr id="4" name="TextBox 3">
            <a:extLst>
              <a:ext uri="{FF2B5EF4-FFF2-40B4-BE49-F238E27FC236}">
                <a16:creationId xmlns:a16="http://schemas.microsoft.com/office/drawing/2014/main" id="{3C62D1FF-CCF0-17CF-212A-AF740241B5BA}"/>
              </a:ext>
            </a:extLst>
          </p:cNvPr>
          <p:cNvSpPr txBox="1"/>
          <p:nvPr/>
        </p:nvSpPr>
        <p:spPr>
          <a:xfrm>
            <a:off x="5655853" y="4665108"/>
            <a:ext cx="5415457" cy="369332"/>
          </a:xfrm>
          <a:prstGeom prst="rect">
            <a:avLst/>
          </a:prstGeom>
          <a:noFill/>
        </p:spPr>
        <p:txBody>
          <a:bodyPr wrap="none" rtlCol="0">
            <a:spAutoFit/>
          </a:bodyPr>
          <a:lstStyle/>
          <a:p>
            <a:r>
              <a:rPr lang="en-US" dirty="0">
                <a:solidFill>
                  <a:schemeClr val="bg1"/>
                </a:solidFill>
                <a:hlinkClick r:id="rId2">
                  <a:extLst>
                    <a:ext uri="{A12FA001-AC4F-418D-AE19-62706E023703}">
                      <ahyp:hlinkClr xmlns:ahyp="http://schemas.microsoft.com/office/drawing/2018/hyperlinkcolor" val="tx"/>
                    </a:ext>
                  </a:extLst>
                </a:hlinkClick>
              </a:rPr>
              <a:t>https://oig.hhs.gov/oas/reports/region5/52100025.asp</a:t>
            </a:r>
            <a:r>
              <a:rPr lang="en-US" dirty="0">
                <a:solidFill>
                  <a:schemeClr val="bg1"/>
                </a:solidFill>
              </a:rPr>
              <a:t> </a:t>
            </a:r>
          </a:p>
        </p:txBody>
      </p:sp>
    </p:spTree>
    <p:extLst>
      <p:ext uri="{BB962C8B-B14F-4D97-AF65-F5344CB8AC3E}">
        <p14:creationId xmlns:p14="http://schemas.microsoft.com/office/powerpoint/2010/main" val="2651518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39DA-72F3-DE2C-6F52-2241A9D6EA8F}"/>
              </a:ext>
            </a:extLst>
          </p:cNvPr>
          <p:cNvSpPr>
            <a:spLocks noGrp="1"/>
          </p:cNvSpPr>
          <p:nvPr>
            <p:ph type="title"/>
          </p:nvPr>
        </p:nvSpPr>
        <p:spPr/>
        <p:txBody>
          <a:bodyPr/>
          <a:lstStyle/>
          <a:p>
            <a:r>
              <a:rPr lang="en-US" dirty="0"/>
              <a:t>NIH Response</a:t>
            </a:r>
          </a:p>
        </p:txBody>
      </p:sp>
      <p:sp>
        <p:nvSpPr>
          <p:cNvPr id="3" name="Content Placeholder 2">
            <a:extLst>
              <a:ext uri="{FF2B5EF4-FFF2-40B4-BE49-F238E27FC236}">
                <a16:creationId xmlns:a16="http://schemas.microsoft.com/office/drawing/2014/main" id="{A8003EA9-7AFC-ABE8-034C-BDF0541021CB}"/>
              </a:ext>
            </a:extLst>
          </p:cNvPr>
          <p:cNvSpPr>
            <a:spLocks noGrp="1"/>
          </p:cNvSpPr>
          <p:nvPr>
            <p:ph idx="1"/>
          </p:nvPr>
        </p:nvSpPr>
        <p:spPr/>
        <p:txBody>
          <a:bodyPr>
            <a:normAutofit/>
          </a:bodyPr>
          <a:lstStyle/>
          <a:p>
            <a:pPr marL="0" indent="0">
              <a:buNone/>
            </a:pPr>
            <a:r>
              <a:rPr lang="en-US" sz="3200" dirty="0">
                <a:effectLst/>
                <a:latin typeface="Calibri" panose="020F0502020204030204" pitchFamily="34" charset="0"/>
                <a:cs typeface="Calibri" panose="020F0502020204030204" pitchFamily="34" charset="0"/>
              </a:rPr>
              <a:t>“NIH generally concurs … NIH will evaluate how best to consider the OIG recommendation within the framework of 2 C.F.R. §§ 200.331 - 200.333</a:t>
            </a:r>
            <a:r>
              <a:rPr lang="en-US" sz="3200" dirty="0">
                <a:latin typeface="Calibri" panose="020F0502020204030204" pitchFamily="34" charset="0"/>
                <a:cs typeface="Calibri" panose="020F0502020204030204" pitchFamily="34" charset="0"/>
              </a:rPr>
              <a:t> … </a:t>
            </a:r>
            <a:r>
              <a:rPr lang="en-US" sz="3200" dirty="0">
                <a:effectLst/>
                <a:latin typeface="Calibri" panose="020F0502020204030204" pitchFamily="34" charset="0"/>
                <a:cs typeface="Calibri" panose="020F0502020204030204" pitchFamily="34" charset="0"/>
              </a:rPr>
              <a:t>(Uniform Administrative Regulations). NIH will also need to consider 2 CFR 200.102(c), which states that ‘The Federal awarding agency may adjust requirements to a class of Federal awards … when approved by [OMB] ...’ NIH will also evaluate best practices across government ...”</a:t>
            </a:r>
            <a:endParaRPr lang="en-US" sz="32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8F0A35F-B596-E46B-041D-1E7EE02A68C2}"/>
              </a:ext>
            </a:extLst>
          </p:cNvPr>
          <p:cNvSpPr txBox="1"/>
          <p:nvPr/>
        </p:nvSpPr>
        <p:spPr>
          <a:xfrm>
            <a:off x="6617694" y="5942568"/>
            <a:ext cx="5415457" cy="369332"/>
          </a:xfrm>
          <a:prstGeom prst="rect">
            <a:avLst/>
          </a:prstGeom>
          <a:noFill/>
        </p:spPr>
        <p:txBody>
          <a:bodyPr wrap="none" rtlCol="0">
            <a:spAutoFit/>
          </a:bodyPr>
          <a:lstStyle/>
          <a:p>
            <a:r>
              <a:rPr lang="en-US" dirty="0">
                <a:hlinkClick r:id="rId2"/>
              </a:rPr>
              <a:t>https://oig.hhs.gov/oas/reports/region5/52100025.asp</a:t>
            </a:r>
            <a:r>
              <a:rPr lang="en-US" dirty="0"/>
              <a:t> </a:t>
            </a:r>
          </a:p>
        </p:txBody>
      </p:sp>
    </p:spTree>
    <p:extLst>
      <p:ext uri="{BB962C8B-B14F-4D97-AF65-F5344CB8AC3E}">
        <p14:creationId xmlns:p14="http://schemas.microsoft.com/office/powerpoint/2010/main" val="140659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5189D-12BB-68E1-9B37-564EC689DFA3}"/>
              </a:ext>
            </a:extLst>
          </p:cNvPr>
          <p:cNvSpPr>
            <a:spLocks noGrp="1"/>
          </p:cNvSpPr>
          <p:nvPr>
            <p:ph type="title"/>
          </p:nvPr>
        </p:nvSpPr>
        <p:spPr>
          <a:xfrm>
            <a:off x="447762" y="514663"/>
            <a:ext cx="3438980" cy="1325563"/>
          </a:xfrm>
        </p:spPr>
        <p:txBody>
          <a:bodyPr>
            <a:normAutofit/>
          </a:bodyPr>
          <a:lstStyle/>
          <a:p>
            <a:r>
              <a:rPr lang="en-US" sz="4000" dirty="0">
                <a:solidFill>
                  <a:schemeClr val="bg1"/>
                </a:solidFill>
              </a:rPr>
              <a:t>Second </a:t>
            </a:r>
            <a:br>
              <a:rPr lang="en-US" sz="4000" dirty="0">
                <a:solidFill>
                  <a:schemeClr val="bg1"/>
                </a:solidFill>
              </a:rPr>
            </a:br>
            <a:r>
              <a:rPr lang="en-US" sz="4000" dirty="0">
                <a:solidFill>
                  <a:schemeClr val="bg1"/>
                </a:solidFill>
              </a:rPr>
              <a:t>Audit</a:t>
            </a:r>
          </a:p>
        </p:txBody>
      </p:sp>
      <p:pic>
        <p:nvPicPr>
          <p:cNvPr id="5" name="Picture 4" descr="United States Government Accountability Office (GAO) Report to Congressional Requestors&#10;&#10;June 2023&#10;Title: Federal Research: NIH Could Take Additional Actions to Manage Risks Involving Foreign Subrecipients&#10;&#10;GAO-23-106119">
            <a:extLst>
              <a:ext uri="{FF2B5EF4-FFF2-40B4-BE49-F238E27FC236}">
                <a16:creationId xmlns:a16="http://schemas.microsoft.com/office/drawing/2014/main" id="{F3F0F5FF-21A7-2874-918B-FF596DBAA431}"/>
              </a:ext>
            </a:extLst>
          </p:cNvPr>
          <p:cNvPicPr>
            <a:picLocks noChangeAspect="1"/>
          </p:cNvPicPr>
          <p:nvPr/>
        </p:nvPicPr>
        <p:blipFill>
          <a:blip r:embed="rId3"/>
          <a:stretch>
            <a:fillRect/>
          </a:stretch>
        </p:blipFill>
        <p:spPr>
          <a:xfrm>
            <a:off x="5974702" y="412027"/>
            <a:ext cx="4609233" cy="605261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64577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A3F3-7A15-DBEC-8C85-965DB1A7FEB2}"/>
              </a:ext>
            </a:extLst>
          </p:cNvPr>
          <p:cNvSpPr>
            <a:spLocks noGrp="1"/>
          </p:cNvSpPr>
          <p:nvPr>
            <p:ph type="title"/>
          </p:nvPr>
        </p:nvSpPr>
        <p:spPr/>
        <p:txBody>
          <a:bodyPr/>
          <a:lstStyle/>
          <a:p>
            <a:r>
              <a:rPr lang="en-US" dirty="0"/>
              <a:t>GAO Commentary</a:t>
            </a:r>
          </a:p>
        </p:txBody>
      </p:sp>
      <p:sp>
        <p:nvSpPr>
          <p:cNvPr id="3" name="Content Placeholder 2">
            <a:extLst>
              <a:ext uri="{FF2B5EF4-FFF2-40B4-BE49-F238E27FC236}">
                <a16:creationId xmlns:a16="http://schemas.microsoft.com/office/drawing/2014/main" id="{AA60C6F4-8966-8A33-3C71-F9151E4CE970}"/>
              </a:ext>
            </a:extLst>
          </p:cNvPr>
          <p:cNvSpPr>
            <a:spLocks noGrp="1"/>
          </p:cNvSpPr>
          <p:nvPr>
            <p:ph idx="1"/>
          </p:nvPr>
        </p:nvSpPr>
        <p:spPr/>
        <p:txBody>
          <a:bodyPr>
            <a:normAutofit/>
          </a:bodyPr>
          <a:lstStyle/>
          <a:p>
            <a:pPr marL="0" indent="0">
              <a:buNone/>
            </a:pPr>
            <a:r>
              <a:rPr lang="en-US" sz="3200" dirty="0">
                <a:latin typeface="Calibri" panose="020F0502020204030204" pitchFamily="34" charset="0"/>
                <a:cs typeface="Calibri" panose="020F0502020204030204" pitchFamily="34" charset="0"/>
              </a:rPr>
              <a:t>“</a:t>
            </a:r>
            <a:r>
              <a:rPr lang="en-US" sz="3200" dirty="0">
                <a:effectLst/>
                <a:latin typeface="Calibri" panose="020F0502020204030204" pitchFamily="34" charset="0"/>
                <a:cs typeface="Calibri" panose="020F0502020204030204" pitchFamily="34" charset="0"/>
              </a:rPr>
              <a:t>In March 2023, NIH officials told us they did not have a timeline for implementing the HHS-OIG’s recommendation … However, obtaining additional authority in accordance with 2 C.F.R. 200.102(c) could be a lengthy process … While NIH pursues long-term actions, such as obtaining additional authority from OMB, it has not initiated near-term actions, which could enhance its own internal processes …” </a:t>
            </a:r>
          </a:p>
          <a:p>
            <a:pPr marL="0" indent="0">
              <a:buNone/>
            </a:pPr>
            <a:endParaRPr lang="en-US" sz="3200" dirty="0">
              <a:effectLst/>
            </a:endParaRPr>
          </a:p>
          <a:p>
            <a:pPr marL="0" indent="0">
              <a:buNone/>
            </a:pPr>
            <a:endParaRPr lang="en-US" sz="3200" dirty="0">
              <a:effectLst/>
            </a:endParaRPr>
          </a:p>
        </p:txBody>
      </p:sp>
      <p:sp>
        <p:nvSpPr>
          <p:cNvPr id="4" name="TextBox 3">
            <a:extLst>
              <a:ext uri="{FF2B5EF4-FFF2-40B4-BE49-F238E27FC236}">
                <a16:creationId xmlns:a16="http://schemas.microsoft.com/office/drawing/2014/main" id="{CB785242-E13E-4353-A2B5-6DE63972C0C5}"/>
              </a:ext>
            </a:extLst>
          </p:cNvPr>
          <p:cNvSpPr txBox="1"/>
          <p:nvPr/>
        </p:nvSpPr>
        <p:spPr>
          <a:xfrm>
            <a:off x="7400251" y="5995457"/>
            <a:ext cx="4650889" cy="369332"/>
          </a:xfrm>
          <a:prstGeom prst="rect">
            <a:avLst/>
          </a:prstGeom>
          <a:noFill/>
        </p:spPr>
        <p:txBody>
          <a:bodyPr wrap="none" rtlCol="0">
            <a:spAutoFit/>
          </a:bodyPr>
          <a:lstStyle/>
          <a:p>
            <a:r>
              <a:rPr lang="en-US" dirty="0">
                <a:hlinkClick r:id="rId2"/>
              </a:rPr>
              <a:t>https://www.gao.gov/products/gao-23-106119</a:t>
            </a:r>
            <a:r>
              <a:rPr lang="en-US" dirty="0"/>
              <a:t> </a:t>
            </a:r>
          </a:p>
        </p:txBody>
      </p:sp>
    </p:spTree>
    <p:extLst>
      <p:ext uri="{BB962C8B-B14F-4D97-AF65-F5344CB8AC3E}">
        <p14:creationId xmlns:p14="http://schemas.microsoft.com/office/powerpoint/2010/main" val="180502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A522843-44C3-1A4B-853D-A228CCFF4C7C}"/>
              </a:ext>
              <a:ext uri="{C183D7F6-B498-43B3-948B-1728B52AA6E4}">
                <adec:decorative xmlns:adec="http://schemas.microsoft.com/office/drawing/2017/decorative" val="1"/>
              </a:ext>
            </a:extLst>
          </p:cNvPr>
          <p:cNvSpPr/>
          <p:nvPr/>
        </p:nvSpPr>
        <p:spPr>
          <a:xfrm>
            <a:off x="-7917" y="0"/>
            <a:ext cx="12207834" cy="1393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9A49C653-C853-8E75-D6CA-D2AB75B77962}"/>
              </a:ext>
            </a:extLst>
          </p:cNvPr>
          <p:cNvSpPr>
            <a:spLocks noGrp="1"/>
          </p:cNvSpPr>
          <p:nvPr>
            <p:ph type="title"/>
          </p:nvPr>
        </p:nvSpPr>
        <p:spPr>
          <a:xfrm>
            <a:off x="-7917" y="197375"/>
            <a:ext cx="12207834" cy="1007288"/>
          </a:xfrm>
          <a:ln w="38100">
            <a:solidFill>
              <a:schemeClr val="bg1"/>
            </a:solidFill>
          </a:ln>
        </p:spPr>
        <p:txBody>
          <a:bodyPr>
            <a:noAutofit/>
          </a:bodyPr>
          <a:lstStyle/>
          <a:p>
            <a:r>
              <a:rPr lang="en-US" sz="40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NIH Presenters</a:t>
            </a:r>
          </a:p>
        </p:txBody>
      </p:sp>
      <p:grpSp>
        <p:nvGrpSpPr>
          <p:cNvPr id="17" name="Group 16" descr="Megan Columbus, Moderator&#10;Director, Division of Communication and Outreach, Office of Extramural Research, NIH">
            <a:extLst>
              <a:ext uri="{FF2B5EF4-FFF2-40B4-BE49-F238E27FC236}">
                <a16:creationId xmlns:a16="http://schemas.microsoft.com/office/drawing/2014/main" id="{B8F224AB-D337-353F-7581-D4ED0D7180BF}"/>
              </a:ext>
            </a:extLst>
          </p:cNvPr>
          <p:cNvGrpSpPr/>
          <p:nvPr/>
        </p:nvGrpSpPr>
        <p:grpSpPr>
          <a:xfrm>
            <a:off x="18662" y="1821505"/>
            <a:ext cx="2662623" cy="3493860"/>
            <a:chOff x="18662" y="1821505"/>
            <a:chExt cx="2662623" cy="3493860"/>
          </a:xfrm>
        </p:grpSpPr>
        <p:pic>
          <p:nvPicPr>
            <p:cNvPr id="3" name="Picture Placeholder 1">
              <a:extLst>
                <a:ext uri="{FF2B5EF4-FFF2-40B4-BE49-F238E27FC236}">
                  <a16:creationId xmlns:a16="http://schemas.microsoft.com/office/drawing/2014/main" id="{C877138C-5FFE-D744-D364-B4B3D63F6994}"/>
                </a:ext>
              </a:extLst>
            </p:cNvPr>
            <p:cNvPicPr>
              <a:picLocks noChangeAspect="1"/>
            </p:cNvPicPr>
            <p:nvPr/>
          </p:nvPicPr>
          <p:blipFill>
            <a:blip r:embed="rId3" cstate="hqprint">
              <a:extLst>
                <a:ext uri="{28A0092B-C50C-407E-A947-70E740481C1C}">
                  <a14:useLocalDpi xmlns:a14="http://schemas.microsoft.com/office/drawing/2010/main" val="0"/>
                </a:ext>
              </a:extLst>
            </a:blip>
            <a:srcRect l="1393" r="1393"/>
            <a:stretch/>
          </p:blipFill>
          <p:spPr>
            <a:xfrm>
              <a:off x="435573" y="2256223"/>
              <a:ext cx="1828800" cy="1828800"/>
            </a:xfrm>
            <a:prstGeom prst="ellipse">
              <a:avLst/>
            </a:prstGeom>
            <a:ln w="63500" cap="rnd">
              <a:solidFill>
                <a:schemeClr val="accent5">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ontent Placeholder 1a">
              <a:extLst>
                <a:ext uri="{FF2B5EF4-FFF2-40B4-BE49-F238E27FC236}">
                  <a16:creationId xmlns:a16="http://schemas.microsoft.com/office/drawing/2014/main" id="{681FA8B8-6465-2C67-A71D-995F3B02D25F}"/>
                </a:ext>
              </a:extLst>
            </p:cNvPr>
            <p:cNvSpPr txBox="1">
              <a:spLocks/>
            </p:cNvSpPr>
            <p:nvPr/>
          </p:nvSpPr>
          <p:spPr>
            <a:xfrm>
              <a:off x="489832" y="4203027"/>
              <a:ext cx="2121468" cy="263702"/>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MEGAN COLUMBUS</a:t>
              </a:r>
            </a:p>
          </p:txBody>
        </p:sp>
        <p:sp>
          <p:nvSpPr>
            <p:cNvPr id="6" name="TextBox 5">
              <a:extLst>
                <a:ext uri="{FF2B5EF4-FFF2-40B4-BE49-F238E27FC236}">
                  <a16:creationId xmlns:a16="http://schemas.microsoft.com/office/drawing/2014/main" id="{643DFE37-8914-1051-F511-2A091CF0EC13}"/>
                </a:ext>
              </a:extLst>
            </p:cNvPr>
            <p:cNvSpPr txBox="1"/>
            <p:nvPr/>
          </p:nvSpPr>
          <p:spPr>
            <a:xfrm>
              <a:off x="785351" y="1821505"/>
              <a:ext cx="135293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rPr>
                <a:t>MODERATOR</a:t>
              </a:r>
            </a:p>
          </p:txBody>
        </p:sp>
        <p:sp>
          <p:nvSpPr>
            <p:cNvPr id="7" name="TextBox 6">
              <a:extLst>
                <a:ext uri="{FF2B5EF4-FFF2-40B4-BE49-F238E27FC236}">
                  <a16:creationId xmlns:a16="http://schemas.microsoft.com/office/drawing/2014/main" id="{8358D65F-577E-1F25-7EA3-B16784565532}"/>
                </a:ext>
              </a:extLst>
            </p:cNvPr>
            <p:cNvSpPr txBox="1"/>
            <p:nvPr/>
          </p:nvSpPr>
          <p:spPr>
            <a:xfrm>
              <a:off x="18662" y="4530535"/>
              <a:ext cx="2662623"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Director </a:t>
              </a:r>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Division of Communication and Outreach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Office of Extramural Research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NIH  </a:t>
              </a:r>
            </a:p>
          </p:txBody>
        </p:sp>
      </p:grpSp>
      <p:grpSp>
        <p:nvGrpSpPr>
          <p:cNvPr id="5" name="Group 4" descr="Lawrence A. Tabak, D.D.S., PH.D.&#10;Acting Director, NIH">
            <a:extLst>
              <a:ext uri="{FF2B5EF4-FFF2-40B4-BE49-F238E27FC236}">
                <a16:creationId xmlns:a16="http://schemas.microsoft.com/office/drawing/2014/main" id="{38F11920-5407-3A81-F9EA-510A6A6FE377}"/>
              </a:ext>
            </a:extLst>
          </p:cNvPr>
          <p:cNvGrpSpPr/>
          <p:nvPr/>
        </p:nvGrpSpPr>
        <p:grpSpPr>
          <a:xfrm>
            <a:off x="2994449" y="2262085"/>
            <a:ext cx="3109347" cy="3040526"/>
            <a:chOff x="2895137" y="2262085"/>
            <a:chExt cx="3109347" cy="3040526"/>
          </a:xfrm>
        </p:grpSpPr>
        <p:pic>
          <p:nvPicPr>
            <p:cNvPr id="11" name="Picture Placeholder 1">
              <a:extLst>
                <a:ext uri="{FF2B5EF4-FFF2-40B4-BE49-F238E27FC236}">
                  <a16:creationId xmlns:a16="http://schemas.microsoft.com/office/drawing/2014/main" id="{47507D40-9F5A-5356-5129-644273E78F55}"/>
                </a:ext>
              </a:extLst>
            </p:cNvPr>
            <p:cNvPicPr>
              <a:picLocks noChangeAspect="1"/>
            </p:cNvPicPr>
            <p:nvPr/>
          </p:nvPicPr>
          <p:blipFill>
            <a:blip r:embed="rId4" cstate="hqprint">
              <a:extLst>
                <a:ext uri="{28A0092B-C50C-407E-A947-70E740481C1C}">
                  <a14:useLocalDpi xmlns:a14="http://schemas.microsoft.com/office/drawing/2010/main" val="0"/>
                </a:ext>
              </a:extLst>
            </a:blip>
            <a:srcRect l="48" r="48"/>
            <a:stretch/>
          </p:blipFill>
          <p:spPr>
            <a:xfrm>
              <a:off x="3382224" y="2262085"/>
              <a:ext cx="1828800" cy="1828800"/>
            </a:xfrm>
            <a:prstGeom prst="ellipse">
              <a:avLst/>
            </a:prstGeom>
            <a:ln w="63500" cap="rnd">
              <a:solidFill>
                <a:schemeClr val="accent5">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Content Placeholder 1a">
              <a:extLst>
                <a:ext uri="{FF2B5EF4-FFF2-40B4-BE49-F238E27FC236}">
                  <a16:creationId xmlns:a16="http://schemas.microsoft.com/office/drawing/2014/main" id="{9983DBD8-BBAF-0E7E-5CD8-7327CFF35775}"/>
                </a:ext>
              </a:extLst>
            </p:cNvPr>
            <p:cNvSpPr txBox="1">
              <a:spLocks/>
            </p:cNvSpPr>
            <p:nvPr/>
          </p:nvSpPr>
          <p:spPr>
            <a:xfrm>
              <a:off x="2895137" y="4203027"/>
              <a:ext cx="3109347" cy="2637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prstClr val="white"/>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LAWRENCE A. TABAK, D.D.S., PH.D.</a:t>
              </a:r>
            </a:p>
          </p:txBody>
        </p:sp>
        <p:sp>
          <p:nvSpPr>
            <p:cNvPr id="14" name="TextBox 13">
              <a:extLst>
                <a:ext uri="{FF2B5EF4-FFF2-40B4-BE49-F238E27FC236}">
                  <a16:creationId xmlns:a16="http://schemas.microsoft.com/office/drawing/2014/main" id="{AFAAB26D-95AD-A148-41FC-23700016C295}"/>
                </a:ext>
              </a:extLst>
            </p:cNvPr>
            <p:cNvSpPr txBox="1"/>
            <p:nvPr/>
          </p:nvSpPr>
          <p:spPr>
            <a:xfrm>
              <a:off x="3201986" y="4533170"/>
              <a:ext cx="218927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Acting Director</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NIH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8" name="Group 7" descr="Michael S. Lauer, MD&#10;Deputy Director for Extramural Research, NIH">
            <a:extLst>
              <a:ext uri="{FF2B5EF4-FFF2-40B4-BE49-F238E27FC236}">
                <a16:creationId xmlns:a16="http://schemas.microsoft.com/office/drawing/2014/main" id="{AACC06DB-5E63-2BA2-9945-940D6C7AB672}"/>
              </a:ext>
            </a:extLst>
          </p:cNvPr>
          <p:cNvGrpSpPr/>
          <p:nvPr/>
        </p:nvGrpSpPr>
        <p:grpSpPr>
          <a:xfrm>
            <a:off x="6416960" y="2195550"/>
            <a:ext cx="2566739" cy="3104426"/>
            <a:chOff x="6237626" y="2195550"/>
            <a:chExt cx="2566739" cy="3104426"/>
          </a:xfrm>
        </p:grpSpPr>
        <p:pic>
          <p:nvPicPr>
            <p:cNvPr id="15" name="Picture Placeholder 1">
              <a:extLst>
                <a:ext uri="{FF2B5EF4-FFF2-40B4-BE49-F238E27FC236}">
                  <a16:creationId xmlns:a16="http://schemas.microsoft.com/office/drawing/2014/main" id="{6719F48E-377E-2390-4400-BF3D16C0A116}"/>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6417864" y="2195550"/>
              <a:ext cx="1828800" cy="1828800"/>
            </a:xfrm>
            <a:prstGeom prst="ellipse">
              <a:avLst/>
            </a:prstGeom>
            <a:ln w="63500" cap="rnd">
              <a:solidFill>
                <a:schemeClr val="accent5">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Content Placeholder 1a" descr="&#10;">
              <a:extLst>
                <a:ext uri="{FF2B5EF4-FFF2-40B4-BE49-F238E27FC236}">
                  <a16:creationId xmlns:a16="http://schemas.microsoft.com/office/drawing/2014/main" id="{0D635EA5-BA95-1C84-4C9C-A33313303ED4}"/>
                </a:ext>
              </a:extLst>
            </p:cNvPr>
            <p:cNvSpPr txBox="1">
              <a:spLocks/>
            </p:cNvSpPr>
            <p:nvPr/>
          </p:nvSpPr>
          <p:spPr>
            <a:xfrm>
              <a:off x="6320793" y="4203027"/>
              <a:ext cx="2483572" cy="2637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prstClr val="white"/>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MICHAEL S. LAUER, M.D.</a:t>
              </a:r>
            </a:p>
          </p:txBody>
        </p:sp>
        <p:sp>
          <p:nvSpPr>
            <p:cNvPr id="18" name="TextBox 17">
              <a:extLst>
                <a:ext uri="{FF2B5EF4-FFF2-40B4-BE49-F238E27FC236}">
                  <a16:creationId xmlns:a16="http://schemas.microsoft.com/office/drawing/2014/main" id="{59F86385-BF70-8E52-EE2F-67C70F8F25D2}"/>
                </a:ext>
              </a:extLst>
            </p:cNvPr>
            <p:cNvSpPr txBox="1"/>
            <p:nvPr/>
          </p:nvSpPr>
          <p:spPr>
            <a:xfrm>
              <a:off x="6237626" y="4530535"/>
              <a:ext cx="218927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Deputy Director for Extramural Research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NIH</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 name="Group 8" descr="Michelle Bulls&#10;Director, Office of policy for Extramural Research (OPERA), Office of extramural Research, NIH">
            <a:extLst>
              <a:ext uri="{FF2B5EF4-FFF2-40B4-BE49-F238E27FC236}">
                <a16:creationId xmlns:a16="http://schemas.microsoft.com/office/drawing/2014/main" id="{991A79AF-4D99-31E5-572B-63CC81F4AF6F}"/>
              </a:ext>
            </a:extLst>
          </p:cNvPr>
          <p:cNvGrpSpPr/>
          <p:nvPr/>
        </p:nvGrpSpPr>
        <p:grpSpPr>
          <a:xfrm>
            <a:off x="9296863" y="2195550"/>
            <a:ext cx="2722234" cy="3268705"/>
            <a:chOff x="9296863" y="2195550"/>
            <a:chExt cx="2722234" cy="3268705"/>
          </a:xfrm>
        </p:grpSpPr>
        <p:pic>
          <p:nvPicPr>
            <p:cNvPr id="19" name="Picture Placeholder 1">
              <a:extLst>
                <a:ext uri="{FF2B5EF4-FFF2-40B4-BE49-F238E27FC236}">
                  <a16:creationId xmlns:a16="http://schemas.microsoft.com/office/drawing/2014/main" id="{08241FA7-7604-723F-AB95-9C0BD05C65A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730037" y="2195550"/>
              <a:ext cx="1828800" cy="1828800"/>
            </a:xfrm>
            <a:prstGeom prst="ellipse">
              <a:avLst/>
            </a:prstGeom>
            <a:ln w="63500" cap="rnd">
              <a:solidFill>
                <a:schemeClr val="accent5">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Content Placeholder 1a">
              <a:extLst>
                <a:ext uri="{FF2B5EF4-FFF2-40B4-BE49-F238E27FC236}">
                  <a16:creationId xmlns:a16="http://schemas.microsoft.com/office/drawing/2014/main" id="{46BF5015-6003-1B27-F8F1-4E7CA4D09A13}"/>
                </a:ext>
              </a:extLst>
            </p:cNvPr>
            <p:cNvSpPr txBox="1">
              <a:spLocks/>
            </p:cNvSpPr>
            <p:nvPr/>
          </p:nvSpPr>
          <p:spPr>
            <a:xfrm>
              <a:off x="9897629" y="4203027"/>
              <a:ext cx="2121468" cy="263702"/>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MICHELLE BULLS</a:t>
              </a:r>
            </a:p>
          </p:txBody>
        </p:sp>
        <p:sp>
          <p:nvSpPr>
            <p:cNvPr id="21" name="TextBox 20">
              <a:extLst>
                <a:ext uri="{FF2B5EF4-FFF2-40B4-BE49-F238E27FC236}">
                  <a16:creationId xmlns:a16="http://schemas.microsoft.com/office/drawing/2014/main" id="{A9DF2A14-840B-67D5-3DF7-B23449330BAD}"/>
                </a:ext>
              </a:extLst>
            </p:cNvPr>
            <p:cNvSpPr txBox="1"/>
            <p:nvPr/>
          </p:nvSpPr>
          <p:spPr>
            <a:xfrm>
              <a:off x="9296863" y="4525536"/>
              <a:ext cx="2695147"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Office of Policy for Extramural Research Administration (OPERA)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Office of Extramural Research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NIH </a:t>
              </a:r>
            </a:p>
          </p:txBody>
        </p:sp>
      </p:grpSp>
      <p:cxnSp>
        <p:nvCxnSpPr>
          <p:cNvPr id="28" name="Straight Connector 27">
            <a:extLst>
              <a:ext uri="{FF2B5EF4-FFF2-40B4-BE49-F238E27FC236}">
                <a16:creationId xmlns:a16="http://schemas.microsoft.com/office/drawing/2014/main" id="{781A73B4-1E52-D01B-7527-ABA36EDAED1F}"/>
              </a:ext>
              <a:ext uri="{C183D7F6-B498-43B3-948B-1728B52AA6E4}">
                <adec:decorative xmlns:adec="http://schemas.microsoft.com/office/drawing/2017/decorative" val="1"/>
              </a:ext>
            </a:extLst>
          </p:cNvPr>
          <p:cNvCxnSpPr>
            <a:cxnSpLocks/>
          </p:cNvCxnSpPr>
          <p:nvPr/>
        </p:nvCxnSpPr>
        <p:spPr>
          <a:xfrm>
            <a:off x="-20081" y="1316805"/>
            <a:ext cx="12212081"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8BFE1C0-D8DA-C495-B734-79B9A476D0C7}"/>
              </a:ext>
              <a:ext uri="{C183D7F6-B498-43B3-948B-1728B52AA6E4}">
                <adec:decorative xmlns:adec="http://schemas.microsoft.com/office/drawing/2017/decorative" val="1"/>
              </a:ext>
            </a:extLst>
          </p:cNvPr>
          <p:cNvCxnSpPr>
            <a:cxnSpLocks/>
          </p:cNvCxnSpPr>
          <p:nvPr/>
        </p:nvCxnSpPr>
        <p:spPr>
          <a:xfrm>
            <a:off x="-20081" y="5751956"/>
            <a:ext cx="12212081"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901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A3F3-7A15-DBEC-8C85-965DB1A7FEB2}"/>
              </a:ext>
            </a:extLst>
          </p:cNvPr>
          <p:cNvSpPr>
            <a:spLocks noGrp="1"/>
          </p:cNvSpPr>
          <p:nvPr>
            <p:ph type="title"/>
          </p:nvPr>
        </p:nvSpPr>
        <p:spPr/>
        <p:txBody>
          <a:bodyPr/>
          <a:lstStyle/>
          <a:p>
            <a:r>
              <a:rPr lang="en-US" dirty="0"/>
              <a:t>GAO Commentary (2)</a:t>
            </a:r>
          </a:p>
        </p:txBody>
      </p:sp>
      <p:sp>
        <p:nvSpPr>
          <p:cNvPr id="3" name="Content Placeholder 2">
            <a:extLst>
              <a:ext uri="{FF2B5EF4-FFF2-40B4-BE49-F238E27FC236}">
                <a16:creationId xmlns:a16="http://schemas.microsoft.com/office/drawing/2014/main" id="{AA60C6F4-8966-8A33-3C71-F9151E4CE970}"/>
              </a:ext>
            </a:extLst>
          </p:cNvPr>
          <p:cNvSpPr>
            <a:spLocks noGrp="1"/>
          </p:cNvSpPr>
          <p:nvPr>
            <p:ph idx="1"/>
          </p:nvPr>
        </p:nvSpPr>
        <p:spPr/>
        <p:txBody>
          <a:bodyPr>
            <a:normAutofit/>
          </a:bodyPr>
          <a:lstStyle/>
          <a:p>
            <a:pPr marL="0" indent="0">
              <a:buNone/>
            </a:pPr>
            <a:r>
              <a:rPr lang="en-US" sz="3200" dirty="0">
                <a:latin typeface="Calibri" panose="020F0502020204030204" pitchFamily="34" charset="0"/>
                <a:cs typeface="Calibri" panose="020F0502020204030204" pitchFamily="34" charset="0"/>
              </a:rPr>
              <a:t>“</a:t>
            </a:r>
            <a:r>
              <a:rPr lang="en-US" sz="3200" dirty="0">
                <a:effectLst/>
                <a:latin typeface="Calibri" panose="020F0502020204030204" pitchFamily="34" charset="0"/>
                <a:cs typeface="Calibri" panose="020F0502020204030204" pitchFamily="34" charset="0"/>
              </a:rPr>
              <a:t>Evaluating opportunities to enhance its existing internal processes, in tandem with other longer-term efforts to implement the HHS-OIG’s January 2023 recommendation, would better position NIH to more </a:t>
            </a:r>
            <a:r>
              <a:rPr lang="en-US" sz="3200" b="1" i="1" dirty="0">
                <a:effectLst/>
                <a:latin typeface="Calibri" panose="020F0502020204030204" pitchFamily="34" charset="0"/>
                <a:cs typeface="Calibri" panose="020F0502020204030204" pitchFamily="34" charset="0"/>
              </a:rPr>
              <a:t>immediately</a:t>
            </a:r>
            <a:r>
              <a:rPr lang="en-US" sz="3200" dirty="0">
                <a:effectLst/>
                <a:latin typeface="Calibri" panose="020F0502020204030204" pitchFamily="34" charset="0"/>
                <a:cs typeface="Calibri" panose="020F0502020204030204" pitchFamily="34" charset="0"/>
              </a:rPr>
              <a:t> demonstrate progress to improve its oversight of awards with foreign subrecipients.” </a:t>
            </a:r>
          </a:p>
        </p:txBody>
      </p:sp>
      <p:sp>
        <p:nvSpPr>
          <p:cNvPr id="4" name="TextBox 3">
            <a:extLst>
              <a:ext uri="{FF2B5EF4-FFF2-40B4-BE49-F238E27FC236}">
                <a16:creationId xmlns:a16="http://schemas.microsoft.com/office/drawing/2014/main" id="{3EB364C0-1669-2EED-EA13-E695713BB562}"/>
              </a:ext>
            </a:extLst>
          </p:cNvPr>
          <p:cNvSpPr txBox="1"/>
          <p:nvPr/>
        </p:nvSpPr>
        <p:spPr>
          <a:xfrm>
            <a:off x="7436346" y="5942568"/>
            <a:ext cx="4650889" cy="369332"/>
          </a:xfrm>
          <a:prstGeom prst="rect">
            <a:avLst/>
          </a:prstGeom>
          <a:noFill/>
        </p:spPr>
        <p:txBody>
          <a:bodyPr wrap="none" rtlCol="0">
            <a:spAutoFit/>
          </a:bodyPr>
          <a:lstStyle/>
          <a:p>
            <a:r>
              <a:rPr lang="en-US" dirty="0">
                <a:hlinkClick r:id="rId2"/>
              </a:rPr>
              <a:t>https://www.gao.gov/products/gao-23-106119</a:t>
            </a:r>
            <a:r>
              <a:rPr lang="en-US" dirty="0"/>
              <a:t> </a:t>
            </a:r>
          </a:p>
        </p:txBody>
      </p:sp>
    </p:spTree>
    <p:extLst>
      <p:ext uri="{BB962C8B-B14F-4D97-AF65-F5344CB8AC3E}">
        <p14:creationId xmlns:p14="http://schemas.microsoft.com/office/powerpoint/2010/main" val="3613811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1095C-DFD8-347D-3B4C-2FAB57524220}"/>
              </a:ext>
            </a:extLst>
          </p:cNvPr>
          <p:cNvSpPr>
            <a:spLocks noGrp="1"/>
          </p:cNvSpPr>
          <p:nvPr>
            <p:ph type="title"/>
          </p:nvPr>
        </p:nvSpPr>
        <p:spPr/>
        <p:txBody>
          <a:bodyPr>
            <a:normAutofit/>
          </a:bodyPr>
          <a:lstStyle/>
          <a:p>
            <a:r>
              <a:rPr lang="en-US" sz="3200" dirty="0"/>
              <a:t>NIH Guide Notice and Federal Register Notice (FRN)</a:t>
            </a:r>
          </a:p>
        </p:txBody>
      </p:sp>
      <p:pic>
        <p:nvPicPr>
          <p:cNvPr id="4" name="Picture 3" descr="Snapshot :&quot;Notice to Announce NIH Updated Policy Guidance for Subaward/Consortium&quot;&#10;Summary: NIH is seeking public comment on updates to the NIH Grants Policy Statement (NIHGPS), Section 15.2, which outlines the requirements for consortium/subaward agreements on NIH-funded grants.">
            <a:extLst>
              <a:ext uri="{FF2B5EF4-FFF2-40B4-BE49-F238E27FC236}">
                <a16:creationId xmlns:a16="http://schemas.microsoft.com/office/drawing/2014/main" id="{078A6B15-9576-A491-FE74-A5C7B3A67FDB}"/>
              </a:ext>
            </a:extLst>
          </p:cNvPr>
          <p:cNvPicPr>
            <a:picLocks noChangeAspect="1"/>
          </p:cNvPicPr>
          <p:nvPr/>
        </p:nvPicPr>
        <p:blipFill>
          <a:blip r:embed="rId2"/>
          <a:stretch>
            <a:fillRect/>
          </a:stretch>
        </p:blipFill>
        <p:spPr>
          <a:xfrm>
            <a:off x="838200" y="1361161"/>
            <a:ext cx="10519666" cy="2067839"/>
          </a:xfrm>
          <a:prstGeom prst="rect">
            <a:avLst/>
          </a:prstGeom>
          <a:effectLst>
            <a:outerShdw blurRad="50800" dist="38100" dir="2700000" algn="tl" rotWithShape="0">
              <a:prstClr val="black">
                <a:alpha val="40000"/>
              </a:prstClr>
            </a:outerShdw>
          </a:effectLst>
        </p:spPr>
      </p:pic>
      <p:sp>
        <p:nvSpPr>
          <p:cNvPr id="2" name="Content Placeholder 1">
            <a:extLst>
              <a:ext uri="{FF2B5EF4-FFF2-40B4-BE49-F238E27FC236}">
                <a16:creationId xmlns:a16="http://schemas.microsoft.com/office/drawing/2014/main" id="{EB844EA3-F788-FBE3-4073-B5FF9EDB3074}"/>
              </a:ext>
            </a:extLst>
          </p:cNvPr>
          <p:cNvSpPr>
            <a:spLocks noGrp="1"/>
          </p:cNvSpPr>
          <p:nvPr>
            <p:ph idx="1"/>
          </p:nvPr>
        </p:nvSpPr>
        <p:spPr>
          <a:xfrm>
            <a:off x="838200" y="3545633"/>
            <a:ext cx="10515600" cy="2631330"/>
          </a:xfrm>
        </p:spPr>
        <p:txBody>
          <a:bodyPr>
            <a:normAutofit fontScale="92500"/>
          </a:bodyPr>
          <a:lstStyle/>
          <a:p>
            <a:pPr marL="0" indent="0">
              <a:buNone/>
            </a:pPr>
            <a:r>
              <a:rPr lang="en-US" sz="3000" dirty="0">
                <a:latin typeface="+mn-lt"/>
              </a:rPr>
              <a:t>“NIH reserves the right to request copies of the written agreement and relevant supporting documentation … Failure to provide requested documentation may lead to remedies … and potential enforcement actions … NIH encourages recipients to ask potential subrecipients … to submit language in their letters of support indicating their awareness … willingness to abide by all requirements ...”</a:t>
            </a:r>
          </a:p>
          <a:p>
            <a:endParaRPr lang="en-US" dirty="0"/>
          </a:p>
        </p:txBody>
      </p:sp>
      <p:sp>
        <p:nvSpPr>
          <p:cNvPr id="5" name="TextBox 4">
            <a:extLst>
              <a:ext uri="{FF2B5EF4-FFF2-40B4-BE49-F238E27FC236}">
                <a16:creationId xmlns:a16="http://schemas.microsoft.com/office/drawing/2014/main" id="{D0605FD7-578F-247C-E3BA-D08D131079E5}"/>
              </a:ext>
            </a:extLst>
          </p:cNvPr>
          <p:cNvSpPr txBox="1"/>
          <p:nvPr/>
        </p:nvSpPr>
        <p:spPr>
          <a:xfrm>
            <a:off x="6297561" y="6123543"/>
            <a:ext cx="5652701" cy="369332"/>
          </a:xfrm>
          <a:prstGeom prst="rect">
            <a:avLst/>
          </a:prstGeom>
          <a:noFill/>
        </p:spPr>
        <p:txBody>
          <a:bodyPr wrap="none" rtlCol="0">
            <a:spAutoFit/>
          </a:bodyPr>
          <a:lstStyle/>
          <a:p>
            <a:r>
              <a:rPr lang="en-US" dirty="0">
                <a:hlinkClick r:id="rId3"/>
              </a:rPr>
              <a:t>https://rfi.grants.nih.gov/?s=646e6654a8ba09024f09e852</a:t>
            </a:r>
            <a:r>
              <a:rPr lang="en-US" dirty="0"/>
              <a:t> </a:t>
            </a:r>
          </a:p>
        </p:txBody>
      </p:sp>
    </p:spTree>
    <p:extLst>
      <p:ext uri="{BB962C8B-B14F-4D97-AF65-F5344CB8AC3E}">
        <p14:creationId xmlns:p14="http://schemas.microsoft.com/office/powerpoint/2010/main" val="571981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20025A-F17A-D4FA-E12D-9DDCED86BE79}"/>
              </a:ext>
            </a:extLst>
          </p:cNvPr>
          <p:cNvSpPr>
            <a:spLocks noGrp="1"/>
          </p:cNvSpPr>
          <p:nvPr>
            <p:ph type="title"/>
          </p:nvPr>
        </p:nvSpPr>
        <p:spPr/>
        <p:txBody>
          <a:bodyPr/>
          <a:lstStyle/>
          <a:p>
            <a:r>
              <a:rPr lang="en-US" dirty="0"/>
              <a:t>NIH Guide Notice and FRN (2)</a:t>
            </a:r>
          </a:p>
        </p:txBody>
      </p:sp>
      <p:pic>
        <p:nvPicPr>
          <p:cNvPr id="4" name="Picture 3" descr="Snapshot :&quot;Notice to Announce NIH Updated Policy Guidance for Subaward/Consortium&quot;&#10;Summary: NIH is seeking public comment on updates to the NIH Grants Policy Statement (NIHGPS), Section 15.2, which outlines the requirements for consortium/subaward agreements on NIH-funded grants.">
            <a:extLst>
              <a:ext uri="{FF2B5EF4-FFF2-40B4-BE49-F238E27FC236}">
                <a16:creationId xmlns:a16="http://schemas.microsoft.com/office/drawing/2014/main" id="{B7E18814-D0B4-F960-87CD-7650E55C2ADE}"/>
              </a:ext>
            </a:extLst>
          </p:cNvPr>
          <p:cNvPicPr>
            <a:picLocks noChangeAspect="1"/>
          </p:cNvPicPr>
          <p:nvPr/>
        </p:nvPicPr>
        <p:blipFill>
          <a:blip r:embed="rId2"/>
          <a:stretch>
            <a:fillRect/>
          </a:stretch>
        </p:blipFill>
        <p:spPr>
          <a:xfrm>
            <a:off x="838200" y="1361161"/>
            <a:ext cx="10519666" cy="2067839"/>
          </a:xfrm>
          <a:prstGeom prst="rect">
            <a:avLst/>
          </a:prstGeom>
          <a:effectLst>
            <a:outerShdw blurRad="50800" dist="38100" dir="2700000" algn="tl" rotWithShape="0">
              <a:prstClr val="black">
                <a:alpha val="40000"/>
              </a:prstClr>
            </a:outerShdw>
          </a:effectLst>
        </p:spPr>
      </p:pic>
      <p:sp>
        <p:nvSpPr>
          <p:cNvPr id="2" name="Content Placeholder 1">
            <a:extLst>
              <a:ext uri="{FF2B5EF4-FFF2-40B4-BE49-F238E27FC236}">
                <a16:creationId xmlns:a16="http://schemas.microsoft.com/office/drawing/2014/main" id="{042DC0B7-A666-473E-2DF5-972AB0DE98D2}"/>
              </a:ext>
            </a:extLst>
          </p:cNvPr>
          <p:cNvSpPr>
            <a:spLocks noGrp="1"/>
          </p:cNvSpPr>
          <p:nvPr>
            <p:ph idx="1"/>
          </p:nvPr>
        </p:nvSpPr>
        <p:spPr>
          <a:xfrm>
            <a:off x="838200" y="3589020"/>
            <a:ext cx="10515600" cy="2651760"/>
          </a:xfrm>
        </p:spPr>
        <p:txBody>
          <a:bodyPr>
            <a:noAutofit/>
          </a:bodyPr>
          <a:lstStyle/>
          <a:p>
            <a:pPr marL="0" indent="0">
              <a:buNone/>
            </a:pPr>
            <a:r>
              <a:rPr lang="en-US" sz="2800" dirty="0">
                <a:latin typeface="+mn-lt"/>
                <a:cs typeface="Calibri" panose="020F0502020204030204" pitchFamily="34" charset="0"/>
              </a:rPr>
              <a:t>“For foreign subrecipients, a provision requiring the foreign subrecipient to provide copies of all lab notebooks, all data, and all documentation that supports the research outcomes as described in the progress report. These supporting materials must be provided to prime recipient with each scientific update (no less than once every six months, or more frequently …) ...”</a:t>
            </a:r>
          </a:p>
          <a:p>
            <a:endParaRPr lang="en-US" sz="3200" dirty="0"/>
          </a:p>
        </p:txBody>
      </p:sp>
      <p:sp>
        <p:nvSpPr>
          <p:cNvPr id="5" name="TextBox 4">
            <a:extLst>
              <a:ext uri="{FF2B5EF4-FFF2-40B4-BE49-F238E27FC236}">
                <a16:creationId xmlns:a16="http://schemas.microsoft.com/office/drawing/2014/main" id="{E86A12F8-683D-7245-FB74-E8CE4D35F15B}"/>
              </a:ext>
            </a:extLst>
          </p:cNvPr>
          <p:cNvSpPr txBox="1"/>
          <p:nvPr/>
        </p:nvSpPr>
        <p:spPr>
          <a:xfrm>
            <a:off x="6297561" y="6123543"/>
            <a:ext cx="5652701" cy="369332"/>
          </a:xfrm>
          <a:prstGeom prst="rect">
            <a:avLst/>
          </a:prstGeom>
          <a:noFill/>
        </p:spPr>
        <p:txBody>
          <a:bodyPr wrap="none" rtlCol="0">
            <a:spAutoFit/>
          </a:bodyPr>
          <a:lstStyle/>
          <a:p>
            <a:r>
              <a:rPr lang="en-US" dirty="0">
                <a:hlinkClick r:id="rId3"/>
              </a:rPr>
              <a:t>https://rfi.grants.nih.gov/?s=646e6654a8ba09024f09e852</a:t>
            </a:r>
            <a:r>
              <a:rPr lang="en-US" dirty="0"/>
              <a:t> </a:t>
            </a:r>
          </a:p>
        </p:txBody>
      </p:sp>
    </p:spTree>
    <p:extLst>
      <p:ext uri="{BB962C8B-B14F-4D97-AF65-F5344CB8AC3E}">
        <p14:creationId xmlns:p14="http://schemas.microsoft.com/office/powerpoint/2010/main" val="1467105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6503-A3ED-14DD-7FB5-5269A06B9BEF}"/>
              </a:ext>
            </a:extLst>
          </p:cNvPr>
          <p:cNvSpPr>
            <a:spLocks noGrp="1"/>
          </p:cNvSpPr>
          <p:nvPr>
            <p:ph type="title"/>
          </p:nvPr>
        </p:nvSpPr>
        <p:spPr>
          <a:xfrm>
            <a:off x="802573" y="365125"/>
            <a:ext cx="10989623" cy="1325563"/>
          </a:xfrm>
        </p:spPr>
        <p:txBody>
          <a:bodyPr/>
          <a:lstStyle/>
          <a:p>
            <a:r>
              <a:rPr lang="en-US" dirty="0"/>
              <a:t>Ropes &amp; Gray Independent Commentary</a:t>
            </a:r>
          </a:p>
        </p:txBody>
      </p:sp>
      <p:pic>
        <p:nvPicPr>
          <p:cNvPr id="4" name="Picture 3" descr="Ropes &amp; Gray Alert &#10;June 2, 2023&#10;Headline: NIH Tightening Grant Requirements for International Subawards: Prime Awardee Obligations to Collect Research Data and Records from Ex-U.S. Subawardees">
            <a:extLst>
              <a:ext uri="{FF2B5EF4-FFF2-40B4-BE49-F238E27FC236}">
                <a16:creationId xmlns:a16="http://schemas.microsoft.com/office/drawing/2014/main" id="{E95F537C-4968-CE7C-F642-91FDA854C888}"/>
              </a:ext>
            </a:extLst>
          </p:cNvPr>
          <p:cNvPicPr>
            <a:picLocks noChangeAspect="1"/>
          </p:cNvPicPr>
          <p:nvPr/>
        </p:nvPicPr>
        <p:blipFill>
          <a:blip r:embed="rId2"/>
          <a:stretch>
            <a:fillRect/>
          </a:stretch>
        </p:blipFill>
        <p:spPr>
          <a:xfrm>
            <a:off x="940697" y="1498456"/>
            <a:ext cx="9914621" cy="3054893"/>
          </a:xfrm>
          <a:prstGeom prst="rect">
            <a:avLst/>
          </a:prstGeom>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E0B266A3-05A1-261C-BBAB-7A05DC9D9440}"/>
              </a:ext>
            </a:extLst>
          </p:cNvPr>
          <p:cNvSpPr>
            <a:spLocks noGrp="1"/>
          </p:cNvSpPr>
          <p:nvPr>
            <p:ph idx="1"/>
          </p:nvPr>
        </p:nvSpPr>
        <p:spPr>
          <a:xfrm>
            <a:off x="1024128" y="4696762"/>
            <a:ext cx="10143744" cy="1325564"/>
          </a:xfrm>
        </p:spPr>
        <p:txBody>
          <a:bodyPr>
            <a:normAutofit/>
          </a:bodyPr>
          <a:lstStyle/>
          <a:p>
            <a:pPr marL="0" indent="0">
              <a:buNone/>
            </a:pPr>
            <a:r>
              <a:rPr lang="en-US" sz="2800" dirty="0">
                <a:latin typeface="+mn-lt"/>
              </a:rPr>
              <a:t>“Through this new requirement, NIH effectively has underscored the importance of subrecipient monitoring as an essential obligation.”</a:t>
            </a:r>
          </a:p>
          <a:p>
            <a:endParaRPr lang="en-US" dirty="0"/>
          </a:p>
        </p:txBody>
      </p:sp>
      <p:sp>
        <p:nvSpPr>
          <p:cNvPr id="6" name="TextBox 5">
            <a:extLst>
              <a:ext uri="{FF2B5EF4-FFF2-40B4-BE49-F238E27FC236}">
                <a16:creationId xmlns:a16="http://schemas.microsoft.com/office/drawing/2014/main" id="{AAB80F76-9248-7F50-157C-2E1F214BB8FF}"/>
              </a:ext>
            </a:extLst>
          </p:cNvPr>
          <p:cNvSpPr txBox="1"/>
          <p:nvPr/>
        </p:nvSpPr>
        <p:spPr>
          <a:xfrm>
            <a:off x="5555927" y="6205248"/>
            <a:ext cx="6989641" cy="461665"/>
          </a:xfrm>
          <a:prstGeom prst="rect">
            <a:avLst/>
          </a:prstGeom>
          <a:noFill/>
        </p:spPr>
        <p:txBody>
          <a:bodyPr wrap="square" rtlCol="0">
            <a:spAutoFit/>
          </a:bodyPr>
          <a:lstStyle/>
          <a:p>
            <a:r>
              <a:rPr lang="en-US" sz="1200" dirty="0">
                <a:hlinkClick r:id="rId3"/>
              </a:rPr>
              <a:t>https://www.ropesgray.com/en/newsroom/alerts/2023/06/nih-tightening-grant-requirements-for-international-subawards-prime-awardee-obligations-to-collect</a:t>
            </a:r>
            <a:r>
              <a:rPr lang="en-US" sz="1200" dirty="0"/>
              <a:t> </a:t>
            </a:r>
          </a:p>
        </p:txBody>
      </p:sp>
    </p:spTree>
    <p:extLst>
      <p:ext uri="{BB962C8B-B14F-4D97-AF65-F5344CB8AC3E}">
        <p14:creationId xmlns:p14="http://schemas.microsoft.com/office/powerpoint/2010/main" val="3337942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674F-B353-A1E0-DC30-2133A1362C88}"/>
              </a:ext>
            </a:extLst>
          </p:cNvPr>
          <p:cNvSpPr>
            <a:spLocks noGrp="1"/>
          </p:cNvSpPr>
          <p:nvPr>
            <p:ph type="title"/>
          </p:nvPr>
        </p:nvSpPr>
        <p:spPr/>
        <p:txBody>
          <a:bodyPr/>
          <a:lstStyle/>
          <a:p>
            <a:r>
              <a:rPr lang="en-US" dirty="0"/>
              <a:t>Feedback Concerns (FRN Responses)</a:t>
            </a:r>
          </a:p>
        </p:txBody>
      </p:sp>
      <p:sp>
        <p:nvSpPr>
          <p:cNvPr id="3" name="Content Placeholder 2">
            <a:extLst>
              <a:ext uri="{FF2B5EF4-FFF2-40B4-BE49-F238E27FC236}">
                <a16:creationId xmlns:a16="http://schemas.microsoft.com/office/drawing/2014/main" id="{139ED99C-2576-61A3-AE94-FDD21C9FA53E}"/>
              </a:ext>
            </a:extLst>
          </p:cNvPr>
          <p:cNvSpPr>
            <a:spLocks noGrp="1"/>
          </p:cNvSpPr>
          <p:nvPr>
            <p:ph idx="1"/>
          </p:nvPr>
        </p:nvSpPr>
        <p:spPr/>
        <p:txBody>
          <a:bodyPr>
            <a:normAutofit/>
          </a:bodyPr>
          <a:lstStyle/>
          <a:p>
            <a:r>
              <a:rPr lang="en-US" sz="3200" dirty="0">
                <a:latin typeface="+mn-lt"/>
              </a:rPr>
              <a:t>More time needed … external input</a:t>
            </a:r>
          </a:p>
          <a:p>
            <a:r>
              <a:rPr lang="en-US" sz="3200" dirty="0">
                <a:latin typeface="+mn-lt"/>
              </a:rPr>
              <a:t>Excessive administrative burden; inequities</a:t>
            </a:r>
          </a:p>
          <a:p>
            <a:r>
              <a:rPr lang="en-US" sz="3200" dirty="0">
                <a:latin typeface="+mn-lt"/>
              </a:rPr>
              <a:t>Need for risk-based approach (allusions to NSPM-33)</a:t>
            </a:r>
          </a:p>
          <a:p>
            <a:r>
              <a:rPr lang="en-US" sz="3200" dirty="0">
                <a:latin typeface="+mn-lt"/>
              </a:rPr>
              <a:t>Why focus on foreign subrecipients?</a:t>
            </a:r>
          </a:p>
          <a:p>
            <a:pPr lvl="1"/>
            <a:r>
              <a:rPr lang="en-US" sz="3200" dirty="0">
                <a:latin typeface="+mn-lt"/>
              </a:rPr>
              <a:t>“Smacks of colonialism”</a:t>
            </a:r>
          </a:p>
          <a:p>
            <a:r>
              <a:rPr lang="en-US" sz="3200" dirty="0">
                <a:latin typeface="+mn-lt"/>
              </a:rPr>
              <a:t>Why every 6 months? Progress reports are annual.</a:t>
            </a:r>
          </a:p>
          <a:p>
            <a:r>
              <a:rPr lang="en-US" sz="3200" dirty="0">
                <a:latin typeface="+mn-lt"/>
              </a:rPr>
              <a:t>What about digital platforms?</a:t>
            </a:r>
          </a:p>
        </p:txBody>
      </p:sp>
    </p:spTree>
    <p:extLst>
      <p:ext uri="{BB962C8B-B14F-4D97-AF65-F5344CB8AC3E}">
        <p14:creationId xmlns:p14="http://schemas.microsoft.com/office/powerpoint/2010/main" val="516065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B4713-49B0-F9D8-61B1-9C03A5F2EFA9}"/>
              </a:ext>
            </a:extLst>
          </p:cNvPr>
          <p:cNvSpPr>
            <a:spLocks noGrp="1"/>
          </p:cNvSpPr>
          <p:nvPr>
            <p:ph type="title"/>
          </p:nvPr>
        </p:nvSpPr>
        <p:spPr/>
        <p:txBody>
          <a:bodyPr/>
          <a:lstStyle/>
          <a:p>
            <a:r>
              <a:rPr lang="en-US" dirty="0"/>
              <a:t>Planned Revisions</a:t>
            </a:r>
          </a:p>
        </p:txBody>
      </p:sp>
      <p:sp>
        <p:nvSpPr>
          <p:cNvPr id="3" name="Content Placeholder 2">
            <a:extLst>
              <a:ext uri="{FF2B5EF4-FFF2-40B4-BE49-F238E27FC236}">
                <a16:creationId xmlns:a16="http://schemas.microsoft.com/office/drawing/2014/main" id="{71DDAE81-7366-6AF0-4789-B0446E58A2B4}"/>
              </a:ext>
            </a:extLst>
          </p:cNvPr>
          <p:cNvSpPr>
            <a:spLocks noGrp="1"/>
          </p:cNvSpPr>
          <p:nvPr>
            <p:ph idx="1"/>
          </p:nvPr>
        </p:nvSpPr>
        <p:spPr>
          <a:xfrm>
            <a:off x="386861" y="1825625"/>
            <a:ext cx="11488615" cy="4351338"/>
          </a:xfrm>
        </p:spPr>
        <p:txBody>
          <a:bodyPr>
            <a:normAutofit/>
          </a:bodyPr>
          <a:lstStyle/>
          <a:p>
            <a:pPr marL="0" indent="0">
              <a:buNone/>
            </a:pPr>
            <a:r>
              <a:rPr lang="en-US" sz="3200" dirty="0">
                <a:solidFill>
                  <a:srgbClr val="000000"/>
                </a:solidFill>
                <a:effectLst/>
                <a:latin typeface="+mn-lt"/>
                <a:ea typeface="Times New Roman" panose="02020603050405020304" pitchFamily="18" charset="0"/>
                <a:cs typeface="Calibri" panose="020F0502020204030204" pitchFamily="34" charset="0"/>
              </a:rPr>
              <a:t>“For foreign subrecipients, a provision requiring the foreign subrecipient to provide access to copies of all lab notebooks, all data, and all documentation that supports the research outcomes as described in the progress report, to </a:t>
            </a:r>
            <a:r>
              <a:rPr lang="en-US" sz="3200" dirty="0">
                <a:solidFill>
                  <a:srgbClr val="000000"/>
                </a:solidFill>
                <a:latin typeface="+mn-lt"/>
                <a:ea typeface="Times New Roman" panose="02020603050405020304" pitchFamily="18" charset="0"/>
              </a:rPr>
              <a:t>the primary recipient with a frequency of no less than once per year, in alignment with the timing requirements for the Research Performance Progress Report submission. Such access may be entirely electronic.</a:t>
            </a:r>
            <a:r>
              <a:rPr lang="en-US" sz="3200" dirty="0">
                <a:solidFill>
                  <a:srgbClr val="000000"/>
                </a:solidFill>
                <a:effectLst/>
                <a:latin typeface="+mn-lt"/>
                <a:ea typeface="Times New Roman" panose="02020603050405020304" pitchFamily="18" charset="0"/>
                <a:cs typeface="Calibri" panose="020F0502020204030204" pitchFamily="34" charset="0"/>
              </a:rPr>
              <a:t>”</a:t>
            </a:r>
            <a:endParaRPr lang="en-US" sz="3200" dirty="0">
              <a:solidFill>
                <a:srgbClr val="000000"/>
              </a:solidFill>
              <a:effectLst/>
              <a:latin typeface="+mn-lt"/>
              <a:ea typeface="Calibri" panose="020F0502020204030204" pitchFamily="34" charset="0"/>
            </a:endParaRPr>
          </a:p>
        </p:txBody>
      </p:sp>
    </p:spTree>
    <p:extLst>
      <p:ext uri="{BB962C8B-B14F-4D97-AF65-F5344CB8AC3E}">
        <p14:creationId xmlns:p14="http://schemas.microsoft.com/office/powerpoint/2010/main" val="2965398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77DB7-CE5F-40B2-33B2-904C1412092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Thank You</a:t>
            </a:r>
          </a:p>
        </p:txBody>
      </p:sp>
      <p:sp>
        <p:nvSpPr>
          <p:cNvPr id="2" name="TextBox 1">
            <a:extLst>
              <a:ext uri="{FF2B5EF4-FFF2-40B4-BE49-F238E27FC236}">
                <a16:creationId xmlns:a16="http://schemas.microsoft.com/office/drawing/2014/main" id="{027D9EBE-48D6-5163-FA54-1E2DB1586EF5}"/>
              </a:ext>
            </a:extLst>
          </p:cNvPr>
          <p:cNvSpPr txBox="1"/>
          <p:nvPr/>
        </p:nvSpPr>
        <p:spPr>
          <a:xfrm>
            <a:off x="587828" y="4274896"/>
            <a:ext cx="1615044" cy="461665"/>
          </a:xfrm>
          <a:prstGeom prst="rect">
            <a:avLst/>
          </a:prstGeom>
          <a:noFill/>
        </p:spPr>
        <p:txBody>
          <a:bodyPr wrap="square" rtlCol="0">
            <a:spAutoFit/>
          </a:bodyPr>
          <a:lstStyle/>
          <a:p>
            <a:r>
              <a:rPr lang="en-US" sz="2400" dirty="0">
                <a:solidFill>
                  <a:schemeClr val="bg1">
                    <a:lumMod val="85000"/>
                  </a:schemeClr>
                </a:solidFill>
                <a:latin typeface="Open Sans bold" panose="020B0806030504020204" pitchFamily="34" charset="0"/>
                <a:ea typeface="Open Sans bold" panose="020B0806030504020204" pitchFamily="34" charset="0"/>
                <a:cs typeface="Open Sans bold" panose="020B0806030504020204" pitchFamily="34" charset="0"/>
              </a:rPr>
              <a:t>WEBSITE</a:t>
            </a:r>
          </a:p>
        </p:txBody>
      </p:sp>
      <p:sp>
        <p:nvSpPr>
          <p:cNvPr id="4" name="TextBox 3">
            <a:extLst>
              <a:ext uri="{FF2B5EF4-FFF2-40B4-BE49-F238E27FC236}">
                <a16:creationId xmlns:a16="http://schemas.microsoft.com/office/drawing/2014/main" id="{9E94C59D-F70F-B94A-115A-353ED9C931EA}"/>
              </a:ext>
            </a:extLst>
          </p:cNvPr>
          <p:cNvSpPr txBox="1"/>
          <p:nvPr/>
        </p:nvSpPr>
        <p:spPr>
          <a:xfrm>
            <a:off x="587828" y="4736561"/>
            <a:ext cx="5913912" cy="830997"/>
          </a:xfrm>
          <a:prstGeom prst="rect">
            <a:avLst/>
          </a:prstGeom>
          <a:noFill/>
        </p:spPr>
        <p:txBody>
          <a:bodyPr wrap="square" rtlCol="0">
            <a:spAutoFit/>
          </a:bodyPr>
          <a:lstStyle/>
          <a:p>
            <a:r>
              <a:rPr lang="en-US" sz="2400" dirty="0">
                <a:solidFill>
                  <a:schemeClr val="bg1"/>
                </a:solidFill>
              </a:rPr>
              <a:t>Visit https://grants.nih.gov/ for additional NIH policy information and resources.</a:t>
            </a:r>
          </a:p>
        </p:txBody>
      </p:sp>
    </p:spTree>
    <p:custDataLst>
      <p:tags r:id="rId1"/>
    </p:custDataLst>
    <p:extLst>
      <p:ext uri="{BB962C8B-B14F-4D97-AF65-F5344CB8AC3E}">
        <p14:creationId xmlns:p14="http://schemas.microsoft.com/office/powerpoint/2010/main" val="3028143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60A7-A009-9749-32FB-A62BFEC59BDD}"/>
              </a:ext>
            </a:extLst>
          </p:cNvPr>
          <p:cNvSpPr>
            <a:spLocks noGrp="1"/>
          </p:cNvSpPr>
          <p:nvPr>
            <p:ph type="title"/>
          </p:nvPr>
        </p:nvSpPr>
        <p:spPr>
          <a:xfrm>
            <a:off x="810126" y="2627385"/>
            <a:ext cx="10266947" cy="1090864"/>
          </a:xfrm>
        </p:spPr>
        <p:txBody>
          <a:bodyPr>
            <a:normAutofit fontScale="90000"/>
          </a:bodyPr>
          <a:lstStyle/>
          <a:p>
            <a:br>
              <a:rPr lang="en-US" dirty="0"/>
            </a:br>
            <a:br>
              <a:rPr lang="en-US" dirty="0"/>
            </a:br>
            <a:r>
              <a:rPr lang="en-US" dirty="0"/>
              <a:t>MODERATED Q&amp;A</a:t>
            </a:r>
            <a:br>
              <a:rPr lang="en-US" dirty="0"/>
            </a:br>
            <a:r>
              <a:rPr lang="en-US" sz="2200" dirty="0"/>
              <a:t>(Video ONLY, no PPT Slides)</a:t>
            </a:r>
            <a:br>
              <a:rPr lang="en-US" dirty="0"/>
            </a:br>
            <a:br>
              <a:rPr lang="en-US" dirty="0"/>
            </a:br>
            <a:endParaRPr lang="en-US" dirty="0"/>
          </a:p>
        </p:txBody>
      </p:sp>
    </p:spTree>
    <p:extLst>
      <p:ext uri="{BB962C8B-B14F-4D97-AF65-F5344CB8AC3E}">
        <p14:creationId xmlns:p14="http://schemas.microsoft.com/office/powerpoint/2010/main" val="1069020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60A7-A009-9749-32FB-A62BFEC59BDD}"/>
              </a:ext>
            </a:extLst>
          </p:cNvPr>
          <p:cNvSpPr>
            <a:spLocks noGrp="1"/>
          </p:cNvSpPr>
          <p:nvPr>
            <p:ph type="title"/>
          </p:nvPr>
        </p:nvSpPr>
        <p:spPr>
          <a:xfrm>
            <a:off x="879675" y="989638"/>
            <a:ext cx="10432650" cy="2087131"/>
          </a:xfrm>
        </p:spPr>
        <p:txBody>
          <a:bodyPr>
            <a:normAutofit fontScale="90000"/>
          </a:bodyPr>
          <a:lstStyle/>
          <a:p>
            <a:br>
              <a:rPr lang="en-US" dirty="0"/>
            </a:br>
            <a:br>
              <a:rPr lang="en-US" dirty="0"/>
            </a:br>
            <a:r>
              <a:rPr lang="en-US" dirty="0"/>
              <a:t>RELATED PPT RESOURCES</a:t>
            </a:r>
            <a:br>
              <a:rPr lang="en-US" dirty="0">
                <a:latin typeface="+mn-lt"/>
              </a:rPr>
            </a:br>
            <a:br>
              <a:rPr lang="en-US" dirty="0"/>
            </a:br>
            <a:br>
              <a:rPr lang="en-US" dirty="0"/>
            </a:br>
            <a:endParaRPr lang="en-US" dirty="0"/>
          </a:p>
        </p:txBody>
      </p:sp>
      <p:sp>
        <p:nvSpPr>
          <p:cNvPr id="4" name="TextBox 3">
            <a:extLst>
              <a:ext uri="{FF2B5EF4-FFF2-40B4-BE49-F238E27FC236}">
                <a16:creationId xmlns:a16="http://schemas.microsoft.com/office/drawing/2014/main" id="{A8DF93C0-9742-6F3B-5C16-10D1AD90D9C4}"/>
              </a:ext>
            </a:extLst>
          </p:cNvPr>
          <p:cNvSpPr txBox="1"/>
          <p:nvPr/>
        </p:nvSpPr>
        <p:spPr>
          <a:xfrm>
            <a:off x="4935895" y="2771192"/>
            <a:ext cx="2286000"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C000"/>
                </a:solidFill>
                <a:hlinkClick r:id="rId2">
                  <a:extLst>
                    <a:ext uri="{A12FA001-AC4F-418D-AE19-62706E023703}">
                      <ahyp:hlinkClr xmlns:ahyp="http://schemas.microsoft.com/office/drawing/2018/hyperlinkcolor" val="tx"/>
                    </a:ext>
                  </a:extLst>
                </a:hlinkClick>
              </a:rPr>
              <a:t>Video</a:t>
            </a:r>
            <a:r>
              <a:rPr lang="en-US" dirty="0">
                <a:solidFill>
                  <a:srgbClr val="FFC000"/>
                </a:solidFill>
              </a:rPr>
              <a:t>	</a:t>
            </a:r>
            <a:r>
              <a:rPr lang="en-US" dirty="0">
                <a:solidFill>
                  <a:schemeClr val="bg1"/>
                </a:solidFill>
              </a:rPr>
              <a:t>		</a:t>
            </a:r>
          </a:p>
          <a:p>
            <a:pPr marL="285750" indent="-285750">
              <a:buFont typeface="Arial" panose="020B0604020202020204" pitchFamily="34" charset="0"/>
              <a:buChar char="•"/>
            </a:pPr>
            <a:r>
              <a:rPr lang="en-US" dirty="0">
                <a:solidFill>
                  <a:srgbClr val="FFC000"/>
                </a:solidFill>
                <a:hlinkClick r:id="rId3" action="ppaction://hlinkfile">
                  <a:extLst>
                    <a:ext uri="{A12FA001-AC4F-418D-AE19-62706E023703}">
                      <ahyp:hlinkClr xmlns:ahyp="http://schemas.microsoft.com/office/drawing/2018/hyperlinkcolor" val="tx"/>
                    </a:ext>
                  </a:extLst>
                </a:hlinkClick>
              </a:rPr>
              <a:t>Transcript</a:t>
            </a:r>
            <a:r>
              <a:rPr lang="en-US" dirty="0">
                <a:solidFill>
                  <a:schemeClr val="bg1"/>
                </a:solidFill>
              </a:rPr>
              <a:t>	</a:t>
            </a:r>
          </a:p>
        </p:txBody>
      </p:sp>
    </p:spTree>
    <p:extLst>
      <p:ext uri="{BB962C8B-B14F-4D97-AF65-F5344CB8AC3E}">
        <p14:creationId xmlns:p14="http://schemas.microsoft.com/office/powerpoint/2010/main" val="3578611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60A7-A009-9749-32FB-A62BFEC59BDD}"/>
              </a:ext>
            </a:extLst>
          </p:cNvPr>
          <p:cNvSpPr>
            <a:spLocks noGrp="1"/>
          </p:cNvSpPr>
          <p:nvPr>
            <p:ph type="title"/>
          </p:nvPr>
        </p:nvSpPr>
        <p:spPr>
          <a:xfrm>
            <a:off x="810126" y="2627385"/>
            <a:ext cx="10266947" cy="1090864"/>
          </a:xfrm>
        </p:spPr>
        <p:txBody>
          <a:bodyPr>
            <a:normAutofit fontScale="90000"/>
          </a:bodyPr>
          <a:lstStyle/>
          <a:p>
            <a:br>
              <a:rPr lang="en-US" dirty="0"/>
            </a:br>
            <a:br>
              <a:rPr lang="en-US" dirty="0"/>
            </a:br>
            <a:r>
              <a:rPr lang="en-US" dirty="0"/>
              <a:t>Dr. Lawrence A. Tabak</a:t>
            </a:r>
            <a:br>
              <a:rPr lang="en-US" dirty="0"/>
            </a:br>
            <a:r>
              <a:rPr lang="en-US" sz="2200" dirty="0"/>
              <a:t>(Video ONLY, no PPT Slides)</a:t>
            </a:r>
            <a:br>
              <a:rPr lang="en-US" dirty="0"/>
            </a:br>
            <a:br>
              <a:rPr lang="en-US" dirty="0"/>
            </a:br>
            <a:endParaRPr lang="en-US" dirty="0"/>
          </a:p>
        </p:txBody>
      </p:sp>
    </p:spTree>
    <p:extLst>
      <p:ext uri="{BB962C8B-B14F-4D97-AF65-F5344CB8AC3E}">
        <p14:creationId xmlns:p14="http://schemas.microsoft.com/office/powerpoint/2010/main" val="406152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7526-F3EA-4C65-0202-D1BC402001C1}"/>
              </a:ext>
            </a:extLst>
          </p:cNvPr>
          <p:cNvSpPr>
            <a:spLocks noGrp="1"/>
          </p:cNvSpPr>
          <p:nvPr>
            <p:ph type="ctrTitle"/>
          </p:nvPr>
        </p:nvSpPr>
        <p:spPr>
          <a:xfrm>
            <a:off x="0" y="965112"/>
            <a:ext cx="12192000" cy="1352332"/>
          </a:xfrm>
        </p:spPr>
        <p:txBody>
          <a:bodyPr>
            <a:normAutofit/>
          </a:bodyPr>
          <a:lstStyle/>
          <a:p>
            <a:r>
              <a:rPr lang="en-US" sz="4000" b="1" dirty="0">
                <a:solidFill>
                  <a:schemeClr val="bg2">
                    <a:lumMod val="25000"/>
                  </a:schemeClr>
                </a:solidFill>
              </a:rPr>
              <a:t>Oversight of Foreign Subawards: </a:t>
            </a:r>
            <a:br>
              <a:rPr lang="en-US" sz="4000" b="1" dirty="0"/>
            </a:br>
            <a:r>
              <a:rPr lang="en-US" sz="4000" b="1" dirty="0">
                <a:solidFill>
                  <a:schemeClr val="bg2">
                    <a:lumMod val="25000"/>
                  </a:schemeClr>
                </a:solidFill>
              </a:rPr>
              <a:t>Response to OIG and GAO Audits</a:t>
            </a:r>
          </a:p>
        </p:txBody>
      </p:sp>
      <p:sp>
        <p:nvSpPr>
          <p:cNvPr id="3" name="Subtitle 2">
            <a:extLst>
              <a:ext uri="{FF2B5EF4-FFF2-40B4-BE49-F238E27FC236}">
                <a16:creationId xmlns:a16="http://schemas.microsoft.com/office/drawing/2014/main" id="{CADF3396-2E67-3633-CD33-211C86C531FD}"/>
              </a:ext>
            </a:extLst>
          </p:cNvPr>
          <p:cNvSpPr>
            <a:spLocks noGrp="1"/>
          </p:cNvSpPr>
          <p:nvPr>
            <p:ph type="subTitle" idx="1"/>
          </p:nvPr>
        </p:nvSpPr>
        <p:spPr>
          <a:xfrm>
            <a:off x="1595082" y="3047545"/>
            <a:ext cx="8750381" cy="1568694"/>
          </a:xfrm>
        </p:spPr>
        <p:txBody>
          <a:bodyPr>
            <a:normAutofit/>
          </a:bodyPr>
          <a:lstStyle/>
          <a:p>
            <a:r>
              <a:rPr lang="en-US" sz="2000" dirty="0">
                <a:solidFill>
                  <a:schemeClr val="accent5">
                    <a:lumMod val="50000"/>
                  </a:schemeClr>
                </a:solidFill>
              </a:rPr>
              <a:t>Michael S. Lauer, M.D.</a:t>
            </a:r>
          </a:p>
          <a:p>
            <a:r>
              <a:rPr lang="en-US" sz="1600" dirty="0">
                <a:solidFill>
                  <a:schemeClr val="accent5">
                    <a:lumMod val="50000"/>
                  </a:schemeClr>
                </a:solidFill>
              </a:rPr>
              <a:t>Deputy Director for Extramural Research</a:t>
            </a:r>
          </a:p>
          <a:p>
            <a:r>
              <a:rPr lang="en-US" sz="1600" dirty="0">
                <a:solidFill>
                  <a:schemeClr val="accent5">
                    <a:lumMod val="50000"/>
                  </a:schemeClr>
                </a:solidFill>
              </a:rPr>
              <a:t>Office of the Director (OD)</a:t>
            </a:r>
          </a:p>
          <a:p>
            <a:r>
              <a:rPr lang="en-US" sz="1600" dirty="0">
                <a:solidFill>
                  <a:schemeClr val="accent5">
                    <a:lumMod val="50000"/>
                  </a:schemeClr>
                </a:solidFill>
              </a:rPr>
              <a:t>National Institutes of Health</a:t>
            </a:r>
            <a:endParaRPr lang="en-US" sz="1600" dirty="0"/>
          </a:p>
        </p:txBody>
      </p:sp>
    </p:spTree>
    <p:extLst>
      <p:ext uri="{BB962C8B-B14F-4D97-AF65-F5344CB8AC3E}">
        <p14:creationId xmlns:p14="http://schemas.microsoft.com/office/powerpoint/2010/main" val="2899652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5189D-12BB-68E1-9B37-564EC689DFA3}"/>
              </a:ext>
            </a:extLst>
          </p:cNvPr>
          <p:cNvSpPr>
            <a:spLocks noGrp="1"/>
          </p:cNvSpPr>
          <p:nvPr>
            <p:ph type="title"/>
          </p:nvPr>
        </p:nvSpPr>
        <p:spPr>
          <a:xfrm>
            <a:off x="4553338" y="121298"/>
            <a:ext cx="3256384" cy="1325563"/>
          </a:xfrm>
        </p:spPr>
        <p:txBody>
          <a:bodyPr/>
          <a:lstStyle/>
          <a:p>
            <a:r>
              <a:rPr lang="en-US" dirty="0">
                <a:solidFill>
                  <a:schemeClr val="accent5">
                    <a:lumMod val="50000"/>
                  </a:schemeClr>
                </a:solidFill>
              </a:rPr>
              <a:t>Two Audits</a:t>
            </a:r>
          </a:p>
        </p:txBody>
      </p:sp>
      <p:pic>
        <p:nvPicPr>
          <p:cNvPr id="4" name="Picture 3" descr="HHS OIG Document Cover&#10;Title:  The National Institutes of Health and EcoHealth Alliance Did Not Effectively Monitor Awards and Subawards, Resulting in Missed Opportunities to Oversee Research and Other Deficiencies&#10;January 2023&#10;A-05-21-00025">
            <a:extLst>
              <a:ext uri="{FF2B5EF4-FFF2-40B4-BE49-F238E27FC236}">
                <a16:creationId xmlns:a16="http://schemas.microsoft.com/office/drawing/2014/main" id="{005473F0-7CC1-9D21-0D2B-D8CF49368915}"/>
              </a:ext>
            </a:extLst>
          </p:cNvPr>
          <p:cNvPicPr>
            <a:picLocks noChangeAspect="1"/>
          </p:cNvPicPr>
          <p:nvPr/>
        </p:nvPicPr>
        <p:blipFill>
          <a:blip r:embed="rId3"/>
          <a:stretch>
            <a:fillRect/>
          </a:stretch>
        </p:blipFill>
        <p:spPr>
          <a:xfrm>
            <a:off x="1362269" y="1241585"/>
            <a:ext cx="4228811" cy="5168546"/>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United States Government Accountability Office (GAO) Report to Congressional Requestors&#10;&#10;June 2023&#10;Title: Federal Research: NIH Could Take Additional Actions to Manage Risks Involving Foreign Subrecipients&#10;&#10;GAO-23-106119">
            <a:extLst>
              <a:ext uri="{FF2B5EF4-FFF2-40B4-BE49-F238E27FC236}">
                <a16:creationId xmlns:a16="http://schemas.microsoft.com/office/drawing/2014/main" id="{5EC02BFC-7166-F2EA-606C-6B8DBF29CE88}"/>
              </a:ext>
            </a:extLst>
          </p:cNvPr>
          <p:cNvPicPr>
            <a:picLocks noChangeAspect="1"/>
          </p:cNvPicPr>
          <p:nvPr/>
        </p:nvPicPr>
        <p:blipFill>
          <a:blip r:embed="rId4"/>
          <a:stretch>
            <a:fillRect/>
          </a:stretch>
        </p:blipFill>
        <p:spPr>
          <a:xfrm>
            <a:off x="6788694" y="1241585"/>
            <a:ext cx="3935994" cy="516854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5184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10A64F-BED3-AC6E-CCC9-BBD6C206AC00}"/>
              </a:ext>
              <a:ext uri="{C183D7F6-B498-43B3-948B-1728B52AA6E4}">
                <adec:decorative xmlns:adec="http://schemas.microsoft.com/office/drawing/2017/decorative" val="1"/>
              </a:ext>
            </a:extLst>
          </p:cNvPr>
          <p:cNvSpPr/>
          <p:nvPr/>
        </p:nvSpPr>
        <p:spPr>
          <a:xfrm>
            <a:off x="0" y="6160823"/>
            <a:ext cx="12191999"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44C92C11-B2F8-1B4A-23B6-31A4AD01A19C}"/>
              </a:ext>
            </a:extLst>
          </p:cNvPr>
          <p:cNvSpPr>
            <a:spLocks noGrp="1"/>
          </p:cNvSpPr>
          <p:nvPr>
            <p:ph type="title" idx="4294967295"/>
          </p:nvPr>
        </p:nvSpPr>
        <p:spPr>
          <a:xfrm>
            <a:off x="838200" y="-1325563"/>
            <a:ext cx="10515600" cy="1325563"/>
          </a:xfrm>
        </p:spPr>
        <p:txBody>
          <a:bodyPr vert="horz" lIns="91440" tIns="45720" rIns="91440" bIns="45720" rtlCol="0" anchor="b">
            <a:normAutofit fontScale="90000"/>
          </a:bodyPr>
          <a:lstStyle/>
          <a:p>
            <a:r>
              <a:rPr lang="en-US" dirty="0"/>
              <a:t>Awards and Subawards Identified to Three Selected Chinese Entities: 2014-2021</a:t>
            </a:r>
          </a:p>
        </p:txBody>
      </p:sp>
      <p:grpSp>
        <p:nvGrpSpPr>
          <p:cNvPr id="10" name="Group 9" descr="The figure shows the relationship between the different agents. NIH, on the top row, is the funding agency. NIH issues awards to “prime recipients” (in this illustration they are shown in the row include domestic institutions like EcoHealth Alliance, Duke University, and the University of California, and foreign institutions like Wuhan University). The prime recipients may in turn issue subawards to subrecipients (in this illustration, they are in the 3rd and 4th rows, and include foreign institutions like the Wuhan Institute of Virology and domestic institutions like EcoHealth Alliance). &#10;Source: GAO analysis of agency and award recipient funding data and documents&#10;GAO-23-106119">
            <a:extLst>
              <a:ext uri="{FF2B5EF4-FFF2-40B4-BE49-F238E27FC236}">
                <a16:creationId xmlns:a16="http://schemas.microsoft.com/office/drawing/2014/main" id="{1176A620-43AD-8C7F-67B9-12D7B7B9E173}"/>
              </a:ext>
            </a:extLst>
          </p:cNvPr>
          <p:cNvGrpSpPr/>
          <p:nvPr/>
        </p:nvGrpSpPr>
        <p:grpSpPr>
          <a:xfrm>
            <a:off x="194568" y="255982"/>
            <a:ext cx="11802864" cy="6346036"/>
            <a:chOff x="194568" y="255982"/>
            <a:chExt cx="11802864" cy="6346036"/>
          </a:xfrm>
        </p:grpSpPr>
        <p:pic>
          <p:nvPicPr>
            <p:cNvPr id="3" name="Picture 2" descr="A picture containing text, screenshot, font&#10;&#10;Description automatically generated">
              <a:extLst>
                <a:ext uri="{FF2B5EF4-FFF2-40B4-BE49-F238E27FC236}">
                  <a16:creationId xmlns:a16="http://schemas.microsoft.com/office/drawing/2014/main" id="{4C4AD28C-0B31-2C53-3546-9F1E278CF3C5}"/>
                </a:ext>
              </a:extLst>
            </p:cNvPr>
            <p:cNvPicPr>
              <a:picLocks noChangeAspect="1"/>
            </p:cNvPicPr>
            <p:nvPr/>
          </p:nvPicPr>
          <p:blipFill>
            <a:blip r:embed="rId3"/>
            <a:stretch>
              <a:fillRect/>
            </a:stretch>
          </p:blipFill>
          <p:spPr>
            <a:xfrm>
              <a:off x="2209800" y="255982"/>
              <a:ext cx="7772400" cy="6346036"/>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8A669B7D-F760-07A6-E009-DA4FC4E399EB}"/>
                </a:ext>
              </a:extLst>
            </p:cNvPr>
            <p:cNvSpPr txBox="1"/>
            <p:nvPr/>
          </p:nvSpPr>
          <p:spPr>
            <a:xfrm>
              <a:off x="194568" y="1248032"/>
              <a:ext cx="1239698" cy="523220"/>
            </a:xfrm>
            <a:prstGeom prst="rect">
              <a:avLst/>
            </a:prstGeom>
            <a:noFill/>
          </p:spPr>
          <p:txBody>
            <a:bodyPr wrap="none" rtlCol="0">
              <a:spAutoFit/>
            </a:bodyPr>
            <a:lstStyle/>
            <a:p>
              <a:r>
                <a:rPr lang="en-US" sz="2800" dirty="0"/>
                <a:t>Agency</a:t>
              </a:r>
            </a:p>
          </p:txBody>
        </p:sp>
        <p:sp>
          <p:nvSpPr>
            <p:cNvPr id="5" name="TextBox 4">
              <a:extLst>
                <a:ext uri="{FF2B5EF4-FFF2-40B4-BE49-F238E27FC236}">
                  <a16:creationId xmlns:a16="http://schemas.microsoft.com/office/drawing/2014/main" id="{66CA1F80-18E8-4655-4CE0-E531C98EF4D4}"/>
                </a:ext>
              </a:extLst>
            </p:cNvPr>
            <p:cNvSpPr txBox="1"/>
            <p:nvPr/>
          </p:nvSpPr>
          <p:spPr>
            <a:xfrm>
              <a:off x="194568" y="2848292"/>
              <a:ext cx="1337226" cy="523220"/>
            </a:xfrm>
            <a:prstGeom prst="rect">
              <a:avLst/>
            </a:prstGeom>
            <a:noFill/>
          </p:spPr>
          <p:txBody>
            <a:bodyPr wrap="none" rtlCol="0">
              <a:spAutoFit/>
            </a:bodyPr>
            <a:lstStyle/>
            <a:p>
              <a:r>
                <a:rPr lang="en-US" sz="2800" dirty="0"/>
                <a:t>“Prime”</a:t>
              </a:r>
            </a:p>
          </p:txBody>
        </p:sp>
        <p:sp>
          <p:nvSpPr>
            <p:cNvPr id="6" name="TextBox 5">
              <a:extLst>
                <a:ext uri="{FF2B5EF4-FFF2-40B4-BE49-F238E27FC236}">
                  <a16:creationId xmlns:a16="http://schemas.microsoft.com/office/drawing/2014/main" id="{EDA519BF-E0E6-48F0-42F4-912DC8C85813}"/>
                </a:ext>
              </a:extLst>
            </p:cNvPr>
            <p:cNvSpPr txBox="1"/>
            <p:nvPr/>
          </p:nvSpPr>
          <p:spPr>
            <a:xfrm>
              <a:off x="194568" y="4009708"/>
              <a:ext cx="2015232" cy="523220"/>
            </a:xfrm>
            <a:prstGeom prst="rect">
              <a:avLst/>
            </a:prstGeom>
            <a:noFill/>
          </p:spPr>
          <p:txBody>
            <a:bodyPr wrap="none" rtlCol="0">
              <a:spAutoFit/>
            </a:bodyPr>
            <a:lstStyle/>
            <a:p>
              <a:r>
                <a:rPr lang="en-US" sz="2800" dirty="0"/>
                <a:t>Subrecipient</a:t>
              </a:r>
            </a:p>
          </p:txBody>
        </p:sp>
        <p:sp>
          <p:nvSpPr>
            <p:cNvPr id="7" name="TextBox 6">
              <a:extLst>
                <a:ext uri="{FF2B5EF4-FFF2-40B4-BE49-F238E27FC236}">
                  <a16:creationId xmlns:a16="http://schemas.microsoft.com/office/drawing/2014/main" id="{AA801F88-D25D-4604-F039-2ECC2FA1ACA1}"/>
                </a:ext>
              </a:extLst>
            </p:cNvPr>
            <p:cNvSpPr txBox="1"/>
            <p:nvPr/>
          </p:nvSpPr>
          <p:spPr>
            <a:xfrm>
              <a:off x="10120183" y="770978"/>
              <a:ext cx="1877249" cy="954107"/>
            </a:xfrm>
            <a:prstGeom prst="rect">
              <a:avLst/>
            </a:prstGeom>
            <a:noFill/>
          </p:spPr>
          <p:txBody>
            <a:bodyPr wrap="square" rtlCol="0">
              <a:spAutoFit/>
            </a:bodyPr>
            <a:lstStyle/>
            <a:p>
              <a:r>
                <a:rPr lang="en-US" sz="2800" dirty="0"/>
                <a:t>Terms &amp; Conditions</a:t>
              </a:r>
            </a:p>
          </p:txBody>
        </p:sp>
        <p:cxnSp>
          <p:nvCxnSpPr>
            <p:cNvPr id="9" name="Straight Arrow Connector 8">
              <a:extLst>
                <a:ext uri="{FF2B5EF4-FFF2-40B4-BE49-F238E27FC236}">
                  <a16:creationId xmlns:a16="http://schemas.microsoft.com/office/drawing/2014/main" id="{A6735558-050D-9F8E-D081-63ACA5E6E070}"/>
                </a:ext>
                <a:ext uri="{C183D7F6-B498-43B3-948B-1728B52AA6E4}">
                  <adec:decorative xmlns:adec="http://schemas.microsoft.com/office/drawing/2017/decorative" val="1"/>
                </a:ext>
              </a:extLst>
            </p:cNvPr>
            <p:cNvCxnSpPr>
              <a:cxnSpLocks/>
            </p:cNvCxnSpPr>
            <p:nvPr/>
          </p:nvCxnSpPr>
          <p:spPr>
            <a:xfrm>
              <a:off x="11058807" y="2051222"/>
              <a:ext cx="0" cy="3188043"/>
            </a:xfrm>
            <a:prstGeom prst="straightConnector1">
              <a:avLst/>
            </a:prstGeom>
            <a:ln w="635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9550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BDAE-D963-7261-3A5D-54B885B47827}"/>
              </a:ext>
            </a:extLst>
          </p:cNvPr>
          <p:cNvSpPr>
            <a:spLocks noGrp="1"/>
          </p:cNvSpPr>
          <p:nvPr>
            <p:ph type="title"/>
          </p:nvPr>
        </p:nvSpPr>
        <p:spPr>
          <a:xfrm>
            <a:off x="158621" y="1549761"/>
            <a:ext cx="3881534" cy="1325563"/>
          </a:xfrm>
        </p:spPr>
        <p:txBody>
          <a:bodyPr vert="horz" lIns="91440" tIns="45720" rIns="91440" bIns="45720" rtlCol="0" anchor="ctr">
            <a:noAutofit/>
          </a:bodyPr>
          <a:lstStyle/>
          <a:p>
            <a:r>
              <a:rPr lang="en-US" sz="4000" kern="1200" dirty="0">
                <a:solidFill>
                  <a:schemeClr val="tx1">
                    <a:lumMod val="85000"/>
                    <a:lumOff val="15000"/>
                  </a:schemeClr>
                </a:solidFill>
              </a:rPr>
              <a:t>Longstanding General Principle</a:t>
            </a:r>
          </a:p>
        </p:txBody>
      </p:sp>
      <p:sp>
        <p:nvSpPr>
          <p:cNvPr id="3" name="Content Placeholder 2">
            <a:extLst>
              <a:ext uri="{FF2B5EF4-FFF2-40B4-BE49-F238E27FC236}">
                <a16:creationId xmlns:a16="http://schemas.microsoft.com/office/drawing/2014/main" id="{7A1B202B-B420-5D52-AFCC-BC79743C7395}"/>
              </a:ext>
            </a:extLst>
          </p:cNvPr>
          <p:cNvSpPr>
            <a:spLocks noGrp="1"/>
          </p:cNvSpPr>
          <p:nvPr>
            <p:ph idx="1"/>
          </p:nvPr>
        </p:nvSpPr>
        <p:spPr>
          <a:xfrm>
            <a:off x="4040155" y="1210649"/>
            <a:ext cx="7707086" cy="3927572"/>
          </a:xfrm>
        </p:spPr>
        <p:txBody>
          <a:bodyPr vert="horz" lIns="91440" tIns="45720" rIns="91440" bIns="45720" rtlCol="0" anchor="b">
            <a:normAutofit fontScale="92500"/>
          </a:bodyPr>
          <a:lstStyle/>
          <a:p>
            <a:pPr marL="0" indent="0">
              <a:buNone/>
            </a:pPr>
            <a:r>
              <a:rPr lang="en-US" sz="3200" dirty="0">
                <a:latin typeface="+mn-lt"/>
                <a:ea typeface="+mn-ea"/>
                <a:cs typeface="+mn-cs"/>
              </a:rPr>
              <a:t>“</a:t>
            </a:r>
            <a:r>
              <a:rPr lang="en-US" sz="3200" b="0" i="0" u="none" strike="noStrike" dirty="0">
                <a:effectLst/>
                <a:latin typeface="+mn-lt"/>
                <a:ea typeface="+mn-ea"/>
                <a:cs typeface="+mn-cs"/>
              </a:rPr>
              <a:t>The recipient, as the direct and primary recipient of NIH grant funds, is accountable to NIH for the performance of the project, the appropriate expenditure of grant funds by all parties, applicable reporting requirements, and all other obligations … The terms and conditions flow down to subrecipients … the requirements that apply to the recipient … apply to consortium participant(s).”</a:t>
            </a:r>
            <a:endParaRPr lang="en-US" sz="3200" dirty="0">
              <a:latin typeface="+mn-lt"/>
              <a:ea typeface="+mn-ea"/>
              <a:cs typeface="+mn-cs"/>
            </a:endParaRPr>
          </a:p>
        </p:txBody>
      </p:sp>
      <p:sp>
        <p:nvSpPr>
          <p:cNvPr id="4" name="TextBox 3">
            <a:extLst>
              <a:ext uri="{FF2B5EF4-FFF2-40B4-BE49-F238E27FC236}">
                <a16:creationId xmlns:a16="http://schemas.microsoft.com/office/drawing/2014/main" id="{DB9FB489-110B-EDE6-1CDE-7878FA1C2F16}"/>
              </a:ext>
            </a:extLst>
          </p:cNvPr>
          <p:cNvSpPr txBox="1"/>
          <p:nvPr/>
        </p:nvSpPr>
        <p:spPr>
          <a:xfrm>
            <a:off x="158622" y="3982676"/>
            <a:ext cx="3116424" cy="1128572"/>
          </a:xfrm>
          <a:prstGeom prst="rect">
            <a:avLst/>
          </a:prstGeom>
        </p:spPr>
        <p:txBody>
          <a:bodyPr vert="horz" lIns="91440" tIns="45720" rIns="91440" bIns="45720" rtlCol="0">
            <a:normAutofit/>
          </a:bodyPr>
          <a:lstStyle/>
          <a:p>
            <a:pPr>
              <a:lnSpc>
                <a:spcPct val="90000"/>
              </a:lnSpc>
              <a:spcAft>
                <a:spcPts val="600"/>
              </a:spcAft>
            </a:pPr>
            <a:r>
              <a:rPr lang="en-US" sz="2000" b="0" i="0" u="none" strike="noStrike" dirty="0">
                <a:effectLst/>
              </a:rPr>
              <a:t>NIH GPS 15.1, 2 CFR Part 200.101(b)(2) and 45 CFR Part 75.101</a:t>
            </a:r>
            <a:endParaRPr lang="en-US" sz="2000" dirty="0"/>
          </a:p>
        </p:txBody>
      </p:sp>
      <p:cxnSp>
        <p:nvCxnSpPr>
          <p:cNvPr id="6" name="Straight Connector 5">
            <a:extLst>
              <a:ext uri="{FF2B5EF4-FFF2-40B4-BE49-F238E27FC236}">
                <a16:creationId xmlns:a16="http://schemas.microsoft.com/office/drawing/2014/main" id="{42E80D03-21AC-ABA5-8680-3F750EA933C5}"/>
              </a:ext>
              <a:ext uri="{C183D7F6-B498-43B3-948B-1728B52AA6E4}">
                <adec:decorative xmlns:adec="http://schemas.microsoft.com/office/drawing/2017/decorative" val="1"/>
              </a:ext>
            </a:extLst>
          </p:cNvPr>
          <p:cNvCxnSpPr>
            <a:cxnSpLocks/>
          </p:cNvCxnSpPr>
          <p:nvPr/>
        </p:nvCxnSpPr>
        <p:spPr>
          <a:xfrm>
            <a:off x="3855015" y="1430347"/>
            <a:ext cx="0" cy="3580192"/>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649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BDAE-D963-7261-3A5D-54B885B47827}"/>
              </a:ext>
            </a:extLst>
          </p:cNvPr>
          <p:cNvSpPr>
            <a:spLocks noGrp="1"/>
          </p:cNvSpPr>
          <p:nvPr>
            <p:ph type="title"/>
          </p:nvPr>
        </p:nvSpPr>
        <p:spPr>
          <a:xfrm>
            <a:off x="158621" y="1430347"/>
            <a:ext cx="3881534" cy="1325563"/>
          </a:xfrm>
        </p:spPr>
        <p:txBody>
          <a:bodyPr vert="horz" lIns="91440" tIns="45720" rIns="91440" bIns="45720" rtlCol="0" anchor="ctr">
            <a:noAutofit/>
          </a:bodyPr>
          <a:lstStyle/>
          <a:p>
            <a:r>
              <a:rPr lang="en-US" sz="4000" kern="1200" dirty="0">
                <a:solidFill>
                  <a:schemeClr val="tx1">
                    <a:lumMod val="85000"/>
                    <a:lumOff val="15000"/>
                  </a:schemeClr>
                </a:solidFill>
              </a:rPr>
              <a:t>Flows Down to </a:t>
            </a:r>
            <a:br>
              <a:rPr lang="en-US" sz="4000" kern="1200" dirty="0">
                <a:solidFill>
                  <a:schemeClr val="tx1">
                    <a:lumMod val="85000"/>
                    <a:lumOff val="15000"/>
                  </a:schemeClr>
                </a:solidFill>
              </a:rPr>
            </a:br>
            <a:r>
              <a:rPr lang="en-US" sz="4000" kern="1200" dirty="0">
                <a:solidFill>
                  <a:schemeClr val="tx1">
                    <a:lumMod val="85000"/>
                    <a:lumOff val="15000"/>
                  </a:schemeClr>
                </a:solidFill>
              </a:rPr>
              <a:t>Subrecipient</a:t>
            </a:r>
          </a:p>
        </p:txBody>
      </p:sp>
      <p:sp>
        <p:nvSpPr>
          <p:cNvPr id="4" name="TextBox 3">
            <a:extLst>
              <a:ext uri="{FF2B5EF4-FFF2-40B4-BE49-F238E27FC236}">
                <a16:creationId xmlns:a16="http://schemas.microsoft.com/office/drawing/2014/main" id="{DB9FB489-110B-EDE6-1CDE-7878FA1C2F16}"/>
              </a:ext>
            </a:extLst>
          </p:cNvPr>
          <p:cNvSpPr txBox="1"/>
          <p:nvPr/>
        </p:nvSpPr>
        <p:spPr>
          <a:xfrm>
            <a:off x="101818" y="4305282"/>
            <a:ext cx="3845767" cy="932629"/>
          </a:xfrm>
          <a:prstGeom prst="rect">
            <a:avLst/>
          </a:prstGeom>
        </p:spPr>
        <p:txBody>
          <a:bodyPr vert="horz" lIns="91440" tIns="45720" rIns="91440" bIns="45720" rtlCol="0">
            <a:normAutofit/>
          </a:bodyPr>
          <a:lstStyle/>
          <a:p>
            <a:r>
              <a:rPr lang="en-US" sz="2000" b="0" i="0" strike="noStrike" dirty="0">
                <a:effectLst/>
                <a:latin typeface="Calibri" panose="020F0502020204030204" pitchFamily="34" charset="0"/>
              </a:rPr>
              <a:t>2 CFR Part 200.332(a)(5) and 45 CFR Part 75.352(a)(5) </a:t>
            </a:r>
            <a:endParaRPr lang="en-US" sz="2000" dirty="0"/>
          </a:p>
        </p:txBody>
      </p:sp>
      <p:sp>
        <p:nvSpPr>
          <p:cNvPr id="3" name="Content Placeholder 2">
            <a:extLst>
              <a:ext uri="{FF2B5EF4-FFF2-40B4-BE49-F238E27FC236}">
                <a16:creationId xmlns:a16="http://schemas.microsoft.com/office/drawing/2014/main" id="{7A1B202B-B420-5D52-AFCC-BC79743C7395}"/>
              </a:ext>
            </a:extLst>
          </p:cNvPr>
          <p:cNvSpPr>
            <a:spLocks noGrp="1"/>
          </p:cNvSpPr>
          <p:nvPr>
            <p:ph idx="1"/>
          </p:nvPr>
        </p:nvSpPr>
        <p:spPr>
          <a:xfrm>
            <a:off x="4040155" y="1210649"/>
            <a:ext cx="7707086" cy="3927572"/>
          </a:xfrm>
        </p:spPr>
        <p:txBody>
          <a:bodyPr vert="horz" lIns="91440" tIns="45720" rIns="91440" bIns="45720" rtlCol="0" anchor="b">
            <a:normAutofit fontScale="92500"/>
          </a:bodyPr>
          <a:lstStyle/>
          <a:p>
            <a:pPr marL="0" indent="0">
              <a:buNone/>
            </a:pPr>
            <a:r>
              <a:rPr lang="en-US" sz="3200" dirty="0">
                <a:latin typeface="+mn-lt"/>
              </a:rPr>
              <a:t>“</a:t>
            </a:r>
            <a:r>
              <a:rPr lang="en-US" sz="3200" b="1" i="1" dirty="0">
                <a:latin typeface="+mn-lt"/>
              </a:rPr>
              <a:t>Requirements for pass-through entities</a:t>
            </a:r>
            <a:r>
              <a:rPr lang="en-US" sz="3200" dirty="0">
                <a:latin typeface="+mn-lt"/>
              </a:rPr>
              <a:t>. All pass-through entities must … Ensure that every subaward includes the following information at the time of the subaward </a:t>
            </a:r>
            <a:r>
              <a:rPr lang="en-US" sz="3200" dirty="0">
                <a:effectLst/>
                <a:latin typeface="+mn-lt"/>
              </a:rPr>
              <a:t>… </a:t>
            </a:r>
            <a:r>
              <a:rPr lang="en-US" sz="3200" dirty="0">
                <a:latin typeface="+mn-lt"/>
              </a:rPr>
              <a:t>A requirement that the subrecipient permit the pass-through entity and auditors to have access to the subrecipient's records and financial statements as necessary for the pass-through entity to meet the requirements of this part …”</a:t>
            </a:r>
            <a:endParaRPr lang="en-US" sz="3200" dirty="0">
              <a:effectLst/>
              <a:latin typeface="+mn-lt"/>
            </a:endParaRPr>
          </a:p>
        </p:txBody>
      </p:sp>
      <p:cxnSp>
        <p:nvCxnSpPr>
          <p:cNvPr id="6" name="Straight Connector 5">
            <a:extLst>
              <a:ext uri="{FF2B5EF4-FFF2-40B4-BE49-F238E27FC236}">
                <a16:creationId xmlns:a16="http://schemas.microsoft.com/office/drawing/2014/main" id="{42E80D03-21AC-ABA5-8680-3F750EA933C5}"/>
              </a:ext>
              <a:ext uri="{C183D7F6-B498-43B3-948B-1728B52AA6E4}">
                <adec:decorative xmlns:adec="http://schemas.microsoft.com/office/drawing/2017/decorative" val="1"/>
              </a:ext>
            </a:extLst>
          </p:cNvPr>
          <p:cNvCxnSpPr>
            <a:cxnSpLocks/>
          </p:cNvCxnSpPr>
          <p:nvPr/>
        </p:nvCxnSpPr>
        <p:spPr>
          <a:xfrm>
            <a:off x="3855015" y="1430347"/>
            <a:ext cx="0" cy="355220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774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BDAE-D963-7261-3A5D-54B885B47827}"/>
              </a:ext>
            </a:extLst>
          </p:cNvPr>
          <p:cNvSpPr>
            <a:spLocks noGrp="1"/>
          </p:cNvSpPr>
          <p:nvPr>
            <p:ph type="title"/>
          </p:nvPr>
        </p:nvSpPr>
        <p:spPr>
          <a:xfrm>
            <a:off x="158621" y="1874405"/>
            <a:ext cx="3881534" cy="1325563"/>
          </a:xfrm>
        </p:spPr>
        <p:txBody>
          <a:bodyPr vert="horz" lIns="91440" tIns="45720" rIns="91440" bIns="45720" rtlCol="0" anchor="ctr">
            <a:noAutofit/>
          </a:bodyPr>
          <a:lstStyle/>
          <a:p>
            <a:r>
              <a:rPr lang="en-US" sz="4000" kern="1200" dirty="0">
                <a:solidFill>
                  <a:schemeClr val="tx1">
                    <a:lumMod val="85000"/>
                    <a:lumOff val="15000"/>
                  </a:schemeClr>
                </a:solidFill>
              </a:rPr>
              <a:t>One Obligation:</a:t>
            </a:r>
            <a:br>
              <a:rPr lang="en-US" sz="4000" kern="1200" dirty="0">
                <a:solidFill>
                  <a:schemeClr val="tx1">
                    <a:lumMod val="85000"/>
                    <a:lumOff val="15000"/>
                  </a:schemeClr>
                </a:solidFill>
              </a:rPr>
            </a:br>
            <a:r>
              <a:rPr lang="en-US" sz="4000" kern="1200" dirty="0">
                <a:solidFill>
                  <a:schemeClr val="tx1">
                    <a:lumMod val="85000"/>
                    <a:lumOff val="15000"/>
                  </a:schemeClr>
                </a:solidFill>
              </a:rPr>
              <a:t>Access to Records</a:t>
            </a:r>
          </a:p>
        </p:txBody>
      </p:sp>
      <p:sp>
        <p:nvSpPr>
          <p:cNvPr id="3" name="Content Placeholder 2">
            <a:extLst>
              <a:ext uri="{FF2B5EF4-FFF2-40B4-BE49-F238E27FC236}">
                <a16:creationId xmlns:a16="http://schemas.microsoft.com/office/drawing/2014/main" id="{7A1B202B-B420-5D52-AFCC-BC79743C7395}"/>
              </a:ext>
            </a:extLst>
          </p:cNvPr>
          <p:cNvSpPr>
            <a:spLocks noGrp="1"/>
          </p:cNvSpPr>
          <p:nvPr>
            <p:ph idx="1"/>
          </p:nvPr>
        </p:nvSpPr>
        <p:spPr>
          <a:xfrm>
            <a:off x="4040155" y="1130911"/>
            <a:ext cx="7707086" cy="3927572"/>
          </a:xfrm>
        </p:spPr>
        <p:txBody>
          <a:bodyPr vert="horz" lIns="91440" tIns="45720" rIns="91440" bIns="45720" rtlCol="0" anchor="b">
            <a:normAutofit fontScale="92500"/>
          </a:bodyPr>
          <a:lstStyle/>
          <a:p>
            <a:pPr marL="0" indent="0">
              <a:buNone/>
            </a:pPr>
            <a:r>
              <a:rPr lang="en-US" sz="3200" dirty="0">
                <a:latin typeface="+mn-lt"/>
              </a:rPr>
              <a:t>“</a:t>
            </a:r>
            <a:r>
              <a:rPr lang="en-US" sz="3200" b="1" i="1" u="none" strike="noStrike" dirty="0">
                <a:solidFill>
                  <a:srgbClr val="000000"/>
                </a:solidFill>
                <a:effectLst/>
                <a:latin typeface="+mn-lt"/>
              </a:rPr>
              <a:t>Records of non-Federal entities.</a:t>
            </a:r>
            <a:r>
              <a:rPr lang="en-US" sz="3200" b="0" i="0" u="none" strike="noStrike" dirty="0">
                <a:solidFill>
                  <a:srgbClr val="000000"/>
                </a:solidFill>
                <a:effectLst/>
                <a:latin typeface="+mn-lt"/>
              </a:rPr>
              <a:t> The HHS awarding agency, Inspectors General, the Comptroller General of the United States, and the pass-through entity, or any of their authorized representatives, must have the right of access to any documents, papers, or other records of the non-Federal entity which are pertinent to the Federal award, in order to make audits, examinations, excerpts, and transcripts.”</a:t>
            </a:r>
            <a:endParaRPr lang="en-US" sz="3200" dirty="0">
              <a:latin typeface="+mn-lt"/>
            </a:endParaRPr>
          </a:p>
        </p:txBody>
      </p:sp>
      <p:sp>
        <p:nvSpPr>
          <p:cNvPr id="4" name="TextBox 3">
            <a:extLst>
              <a:ext uri="{FF2B5EF4-FFF2-40B4-BE49-F238E27FC236}">
                <a16:creationId xmlns:a16="http://schemas.microsoft.com/office/drawing/2014/main" id="{DB9FB489-110B-EDE6-1CDE-7878FA1C2F16}"/>
              </a:ext>
            </a:extLst>
          </p:cNvPr>
          <p:cNvSpPr txBox="1"/>
          <p:nvPr/>
        </p:nvSpPr>
        <p:spPr>
          <a:xfrm>
            <a:off x="158621" y="4255191"/>
            <a:ext cx="3845767" cy="913968"/>
          </a:xfrm>
          <a:prstGeom prst="rect">
            <a:avLst/>
          </a:prstGeom>
        </p:spPr>
        <p:txBody>
          <a:bodyPr vert="horz" lIns="91440" tIns="45720" rIns="91440" bIns="45720" rtlCol="0">
            <a:normAutofit/>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NIH GPS 8.4.2, </a:t>
            </a:r>
            <a:r>
              <a:rPr lang="en-US" sz="2000" dirty="0">
                <a:solidFill>
                  <a:srgbClr val="000000"/>
                </a:solidFill>
                <a:latin typeface="Calibri" panose="020F0502020204030204" pitchFamily="34" charset="0"/>
                <a:cs typeface="Calibri" panose="020F0502020204030204" pitchFamily="34" charset="0"/>
              </a:rPr>
              <a:t>2 CFR Part 200.337 and 45 </a:t>
            </a:r>
            <a:r>
              <a:rPr lang="en-US" sz="2000" b="0" i="0" u="none" strike="noStrike" dirty="0">
                <a:solidFill>
                  <a:srgbClr val="000000"/>
                </a:solidFill>
                <a:effectLst/>
                <a:latin typeface="Calibri" panose="020F0502020204030204" pitchFamily="34" charset="0"/>
                <a:cs typeface="Calibri" panose="020F0502020204030204" pitchFamily="34" charset="0"/>
              </a:rPr>
              <a:t>CFR Part 75.364</a:t>
            </a:r>
            <a:endParaRPr lang="en-US" sz="2000" dirty="0"/>
          </a:p>
        </p:txBody>
      </p:sp>
      <p:cxnSp>
        <p:nvCxnSpPr>
          <p:cNvPr id="6" name="Straight Connector 5">
            <a:extLst>
              <a:ext uri="{FF2B5EF4-FFF2-40B4-BE49-F238E27FC236}">
                <a16:creationId xmlns:a16="http://schemas.microsoft.com/office/drawing/2014/main" id="{42E80D03-21AC-ABA5-8680-3F750EA933C5}"/>
              </a:ext>
              <a:ext uri="{C183D7F6-B498-43B3-948B-1728B52AA6E4}">
                <adec:decorative xmlns:adec="http://schemas.microsoft.com/office/drawing/2017/decorative" val="1"/>
              </a:ext>
            </a:extLst>
          </p:cNvPr>
          <p:cNvCxnSpPr>
            <a:cxnSpLocks/>
          </p:cNvCxnSpPr>
          <p:nvPr/>
        </p:nvCxnSpPr>
        <p:spPr>
          <a:xfrm>
            <a:off x="3855015" y="1399592"/>
            <a:ext cx="0" cy="3518931"/>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9962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59A80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AA4614CBA06C45A70F3463F463C382" ma:contentTypeVersion="2" ma:contentTypeDescription="Create a new document." ma:contentTypeScope="" ma:versionID="fbd3e5a29d384f11faf8cb112eaef3c5">
  <xsd:schema xmlns:xsd="http://www.w3.org/2001/XMLSchema" xmlns:xs="http://www.w3.org/2001/XMLSchema" xmlns:p="http://schemas.microsoft.com/office/2006/metadata/properties" xmlns:ns2="38f7a09f-7f7b-4855-aed2-ad67111d4934" targetNamespace="http://schemas.microsoft.com/office/2006/metadata/properties" ma:root="true" ma:fieldsID="635add2a047b4e3f79eb431b671f596e" ns2:_="">
    <xsd:import namespace="38f7a09f-7f7b-4855-aed2-ad67111d493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f7a09f-7f7b-4855-aed2-ad67111d493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1C9641-BD81-48AA-9DE3-DA9D899E71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f7a09f-7f7b-4855-aed2-ad67111d49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46BB0C-6012-465E-87C1-5EA49490DF4E}">
  <ds:schemaRefs>
    <ds:schemaRef ds:uri="http://purl.org/dc/dcmitype/"/>
    <ds:schemaRef ds:uri="http://purl.org/dc/terms/"/>
    <ds:schemaRef ds:uri="38f7a09f-7f7b-4855-aed2-ad67111d4934"/>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212EE83-F210-45E0-89BC-4FE5AE9F1C70}">
  <ds:schemaRefs>
    <ds:schemaRef ds:uri="http://schemas.microsoft.com/sharepoint/v3/contenttype/forms"/>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3500</TotalTime>
  <Words>1456</Words>
  <Application>Microsoft Office PowerPoint</Application>
  <PresentationFormat>Widescreen</PresentationFormat>
  <Paragraphs>112</Paragraphs>
  <Slides>28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Calibri</vt:lpstr>
      <vt:lpstr>Open Sans bold</vt:lpstr>
      <vt:lpstr>Open Sans ExtraBold</vt:lpstr>
      <vt:lpstr>Arial</vt:lpstr>
      <vt:lpstr>Open Sans Light</vt:lpstr>
      <vt:lpstr>Open Sans</vt:lpstr>
      <vt:lpstr>Open Sans Light ITALIC</vt:lpstr>
      <vt:lpstr>Office Theme</vt:lpstr>
      <vt:lpstr>NIH Update Regarding Oversight  of Foreign Subawards</vt:lpstr>
      <vt:lpstr>NIH Presenters</vt:lpstr>
      <vt:lpstr>  Dr. Lawrence A. Tabak (Video ONLY, no PPT Slides)  </vt:lpstr>
      <vt:lpstr>Oversight of Foreign Subawards:  Response to OIG and GAO Audits</vt:lpstr>
      <vt:lpstr>Two Audits</vt:lpstr>
      <vt:lpstr>Awards and Subawards Identified to Three Selected Chinese Entities: 2014-2021</vt:lpstr>
      <vt:lpstr>Longstanding General Principle</vt:lpstr>
      <vt:lpstr>Flows Down to  Subrecipient</vt:lpstr>
      <vt:lpstr>One Obligation: Access to Records</vt:lpstr>
      <vt:lpstr>First  Audit</vt:lpstr>
      <vt:lpstr>OIG Audit: What Happened (1)</vt:lpstr>
      <vt:lpstr>What Happened (2)</vt:lpstr>
      <vt:lpstr>OIG Commentary</vt:lpstr>
      <vt:lpstr>OIG Commentary (2)</vt:lpstr>
      <vt:lpstr>OIG Commentary (3)</vt:lpstr>
      <vt:lpstr>OIG Recommendations</vt:lpstr>
      <vt:lpstr>NIH Response</vt:lpstr>
      <vt:lpstr>Second  Audit</vt:lpstr>
      <vt:lpstr>GAO Commentary</vt:lpstr>
      <vt:lpstr>GAO Commentary (2)</vt:lpstr>
      <vt:lpstr>NIH Guide Notice and Federal Register Notice (FRN)</vt:lpstr>
      <vt:lpstr>NIH Guide Notice and FRN (2)</vt:lpstr>
      <vt:lpstr>Ropes &amp; Gray Independent Commentary</vt:lpstr>
      <vt:lpstr>Feedback Concerns (FRN Responses)</vt:lpstr>
      <vt:lpstr>Planned Revisions</vt:lpstr>
      <vt:lpstr>Thank You</vt:lpstr>
      <vt:lpstr>  MODERATED Q&amp;A (Video ONLY, no PPT Slides)  </vt:lpstr>
      <vt:lpstr>  RELATED PPT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Chen</dc:creator>
  <cp:lastModifiedBy>Dwyer, Cynthia (NIH/OD) [E]</cp:lastModifiedBy>
  <cp:revision>119</cp:revision>
  <dcterms:created xsi:type="dcterms:W3CDTF">2017-11-13T14:56:05Z</dcterms:created>
  <dcterms:modified xsi:type="dcterms:W3CDTF">2023-09-13T19:52:10Z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0x01010048AA4614CBA06C45A70F3463F463C382</vt:lpwstr>
  </property>
  <property fmtid="{D5CDD505-2E9C-101B-9397-08002B2CF9AE}" pid="3" name="ArticulateGUID">
    <vt:lpwstr>C7EFD0F6-F74F-4E65-8C8B-3AA56B1A7D69</vt:lpwstr>
  </property>
  <property fmtid="{D5CDD505-2E9C-101B-9397-08002B2CF9AE}" pid="4" name="ArticulatePath">
    <vt:lpwstr>https://rippleeffect.sharepoint.com/projects/active/OER/CTComms/2_SlideDeck/New OER Templates/OER_template1</vt:lpwstr>
  </property>
</Properties>
</file>