
<file path=[Content_Types].xml><?xml version="1.0" encoding="utf-8"?>
<Types xmlns="http://schemas.openxmlformats.org/package/2006/content-types">
  <Default Extension="jpg" ContentType="image/jpeg"/>
  <Default Extension="emf" ContentType="image/x-emf"/>
  <Default Extension="xls" ContentType="application/vnd.ms-excel"/>
  <Default Extension="doc" ContentType="application/msword"/>
  <Default Extension="xml" ContentType="application/xml"/>
  <Default Extension="jpeg" ContentType="image/jpeg"/>
  <Default Extension="vml" ContentType="application/vnd.openxmlformats-officedocument.vmlDrawing"/>
  <Default Extension="wdp" ContentType="image/vnd.ms-photo"/>
  <Default Extension="bin" ContentType="application/vnd.openxmlformats-officedocument.presentationml.printerSettings"/>
  <Default Extension="png" ContentType="image/png"/>
  <Default Extension="rels" ContentType="application/vnd.openxmlformats-package.relationships+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61"/>
  </p:notesMasterIdLst>
  <p:handoutMasterIdLst>
    <p:handoutMasterId r:id="rId62"/>
  </p:handoutMasterIdLst>
  <p:sldIdLst>
    <p:sldId id="257" r:id="rId5"/>
    <p:sldId id="328" r:id="rId6"/>
    <p:sldId id="260" r:id="rId7"/>
    <p:sldId id="303" r:id="rId8"/>
    <p:sldId id="306" r:id="rId9"/>
    <p:sldId id="309" r:id="rId10"/>
    <p:sldId id="262" r:id="rId11"/>
    <p:sldId id="304" r:id="rId12"/>
    <p:sldId id="329" r:id="rId13"/>
    <p:sldId id="312" r:id="rId14"/>
    <p:sldId id="313" r:id="rId15"/>
    <p:sldId id="267" r:id="rId16"/>
    <p:sldId id="268" r:id="rId17"/>
    <p:sldId id="305" r:id="rId18"/>
    <p:sldId id="326" r:id="rId19"/>
    <p:sldId id="269" r:id="rId20"/>
    <p:sldId id="270" r:id="rId21"/>
    <p:sldId id="271" r:id="rId22"/>
    <p:sldId id="272" r:id="rId23"/>
    <p:sldId id="273" r:id="rId24"/>
    <p:sldId id="274" r:id="rId25"/>
    <p:sldId id="275" r:id="rId26"/>
    <p:sldId id="276" r:id="rId27"/>
    <p:sldId id="277" r:id="rId28"/>
    <p:sldId id="278" r:id="rId29"/>
    <p:sldId id="279" r:id="rId30"/>
    <p:sldId id="314" r:id="rId31"/>
    <p:sldId id="315" r:id="rId32"/>
    <p:sldId id="280" r:id="rId33"/>
    <p:sldId id="281" r:id="rId34"/>
    <p:sldId id="282" r:id="rId35"/>
    <p:sldId id="283" r:id="rId36"/>
    <p:sldId id="284" r:id="rId37"/>
    <p:sldId id="285" r:id="rId38"/>
    <p:sldId id="286" r:id="rId39"/>
    <p:sldId id="317" r:id="rId40"/>
    <p:sldId id="316" r:id="rId41"/>
    <p:sldId id="318" r:id="rId42"/>
    <p:sldId id="319" r:id="rId43"/>
    <p:sldId id="320" r:id="rId44"/>
    <p:sldId id="321" r:id="rId45"/>
    <p:sldId id="322" r:id="rId46"/>
    <p:sldId id="335" r:id="rId47"/>
    <p:sldId id="323" r:id="rId48"/>
    <p:sldId id="324" r:id="rId49"/>
    <p:sldId id="325" r:id="rId50"/>
    <p:sldId id="332" r:id="rId51"/>
    <p:sldId id="297" r:id="rId52"/>
    <p:sldId id="333" r:id="rId53"/>
    <p:sldId id="334" r:id="rId54"/>
    <p:sldId id="336" r:id="rId55"/>
    <p:sldId id="298" r:id="rId56"/>
    <p:sldId id="299" r:id="rId57"/>
    <p:sldId id="331" r:id="rId58"/>
    <p:sldId id="330" r:id="rId59"/>
    <p:sldId id="311"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D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016" y="-712"/>
      </p:cViewPr>
      <p:guideLst>
        <p:guide orient="horz" pos="2160"/>
        <p:guide pos="2880"/>
      </p:guideLst>
    </p:cSldViewPr>
  </p:slideViewPr>
  <p:notesTextViewPr>
    <p:cViewPr>
      <p:scale>
        <a:sx n="100" d="100"/>
        <a:sy n="100" d="100"/>
      </p:scale>
      <p:origin x="0" y="0"/>
    </p:cViewPr>
  </p:notesTextViewPr>
  <p:sorterViewPr>
    <p:cViewPr>
      <p:scale>
        <a:sx n="240" d="100"/>
        <a:sy n="240" d="100"/>
      </p:scale>
      <p:origin x="0" y="8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hallak\AppData\Local\Microsoft\Windows\Temporary%20Internet%20Files\Content.Outlook\YSUCZDPQ\Enrollment%20Degrees%20Education%20Level%20Race-Ethnicity-Citizenship%202007.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hallak\AppData\Local\Microsoft\Windows\Temporary%20Internet%20Files\Content.Outlook\YSUCZDPQ\US%20Demo%20Biomedical%20Scientist%20Population%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Sheet1!$B$2</c:f>
              <c:strCache>
                <c:ptCount val="1"/>
                <c:pt idx="0">
                  <c:v>URM</c:v>
                </c:pt>
              </c:strCache>
            </c:strRef>
          </c:tx>
          <c:invertIfNegative val="0"/>
          <c:cat>
            <c:strRef>
              <c:f>Sheet1!$A$3:$A$7</c:f>
              <c:strCache>
                <c:ptCount val="5"/>
                <c:pt idx="0">
                  <c:v>K-12 Enrollment</c:v>
                </c:pt>
                <c:pt idx="1">
                  <c:v>U.S. College-Age</c:v>
                </c:pt>
                <c:pt idx="2">
                  <c:v>UG Enrollment</c:v>
                </c:pt>
                <c:pt idx="3">
                  <c:v>S&amp;E Bachelors</c:v>
                </c:pt>
                <c:pt idx="4">
                  <c:v>S&amp;E Doctorates</c:v>
                </c:pt>
              </c:strCache>
            </c:strRef>
          </c:cat>
          <c:val>
            <c:numRef>
              <c:f>Sheet1!$B$3:$B$7</c:f>
              <c:numCache>
                <c:formatCode>General</c:formatCode>
                <c:ptCount val="5"/>
                <c:pt idx="0">
                  <c:v>38.8</c:v>
                </c:pt>
                <c:pt idx="1">
                  <c:v>33.2</c:v>
                </c:pt>
                <c:pt idx="2">
                  <c:v>26.2</c:v>
                </c:pt>
                <c:pt idx="3">
                  <c:v>17.7</c:v>
                </c:pt>
                <c:pt idx="4">
                  <c:v>5.4</c:v>
                </c:pt>
              </c:numCache>
            </c:numRef>
          </c:val>
        </c:ser>
        <c:ser>
          <c:idx val="1"/>
          <c:order val="1"/>
          <c:tx>
            <c:strRef>
              <c:f>Sheet1!$C$2</c:f>
              <c:strCache>
                <c:ptCount val="1"/>
                <c:pt idx="0">
                  <c:v>non-URM</c:v>
                </c:pt>
              </c:strCache>
            </c:strRef>
          </c:tx>
          <c:invertIfNegative val="0"/>
          <c:cat>
            <c:strRef>
              <c:f>Sheet1!$A$3:$A$7</c:f>
              <c:strCache>
                <c:ptCount val="5"/>
                <c:pt idx="0">
                  <c:v>K-12 Enrollment</c:v>
                </c:pt>
                <c:pt idx="1">
                  <c:v>U.S. College-Age</c:v>
                </c:pt>
                <c:pt idx="2">
                  <c:v>UG Enrollment</c:v>
                </c:pt>
                <c:pt idx="3">
                  <c:v>S&amp;E Bachelors</c:v>
                </c:pt>
                <c:pt idx="4">
                  <c:v>S&amp;E Doctorates</c:v>
                </c:pt>
              </c:strCache>
            </c:strRef>
          </c:cat>
          <c:val>
            <c:numRef>
              <c:f>Sheet1!$C$3:$C$7</c:f>
              <c:numCache>
                <c:formatCode>General</c:formatCode>
                <c:ptCount val="5"/>
                <c:pt idx="0">
                  <c:v>61.2</c:v>
                </c:pt>
                <c:pt idx="1">
                  <c:v>66.8</c:v>
                </c:pt>
                <c:pt idx="2">
                  <c:v>71.16999999999998</c:v>
                </c:pt>
                <c:pt idx="3">
                  <c:v>78.3</c:v>
                </c:pt>
                <c:pt idx="4">
                  <c:v>52.0</c:v>
                </c:pt>
              </c:numCache>
            </c:numRef>
          </c:val>
        </c:ser>
        <c:ser>
          <c:idx val="2"/>
          <c:order val="2"/>
          <c:tx>
            <c:strRef>
              <c:f>Sheet1!$D$2</c:f>
              <c:strCache>
                <c:ptCount val="1"/>
                <c:pt idx="0">
                  <c:v>Temp. Res.</c:v>
                </c:pt>
              </c:strCache>
            </c:strRef>
          </c:tx>
          <c:invertIfNegative val="0"/>
          <c:cat>
            <c:strRef>
              <c:f>Sheet1!$A$3:$A$7</c:f>
              <c:strCache>
                <c:ptCount val="5"/>
                <c:pt idx="0">
                  <c:v>K-12 Enrollment</c:v>
                </c:pt>
                <c:pt idx="1">
                  <c:v>U.S. College-Age</c:v>
                </c:pt>
                <c:pt idx="2">
                  <c:v>UG Enrollment</c:v>
                </c:pt>
                <c:pt idx="3">
                  <c:v>S&amp;E Bachelors</c:v>
                </c:pt>
                <c:pt idx="4">
                  <c:v>S&amp;E Doctorates</c:v>
                </c:pt>
              </c:strCache>
            </c:strRef>
          </c:cat>
          <c:val>
            <c:numRef>
              <c:f>Sheet1!$D$3:$D$7</c:f>
              <c:numCache>
                <c:formatCode>General</c:formatCode>
                <c:ptCount val="5"/>
                <c:pt idx="0">
                  <c:v>0.0</c:v>
                </c:pt>
                <c:pt idx="1">
                  <c:v>0.0</c:v>
                </c:pt>
                <c:pt idx="2">
                  <c:v>2.1</c:v>
                </c:pt>
                <c:pt idx="3">
                  <c:v>4.0</c:v>
                </c:pt>
                <c:pt idx="4">
                  <c:v>42.6</c:v>
                </c:pt>
              </c:numCache>
            </c:numRef>
          </c:val>
        </c:ser>
        <c:dLbls>
          <c:showLegendKey val="0"/>
          <c:showVal val="0"/>
          <c:showCatName val="0"/>
          <c:showSerName val="0"/>
          <c:showPercent val="0"/>
          <c:showBubbleSize val="0"/>
        </c:dLbls>
        <c:gapWidth val="150"/>
        <c:overlap val="100"/>
        <c:axId val="2092671800"/>
        <c:axId val="2092674904"/>
      </c:barChart>
      <c:catAx>
        <c:axId val="2092671800"/>
        <c:scaling>
          <c:orientation val="minMax"/>
        </c:scaling>
        <c:delete val="0"/>
        <c:axPos val="b"/>
        <c:numFmt formatCode="General" sourceLinked="0"/>
        <c:majorTickMark val="out"/>
        <c:minorTickMark val="none"/>
        <c:tickLblPos val="nextTo"/>
        <c:spPr>
          <a:ln w="12700"/>
        </c:spPr>
        <c:txPr>
          <a:bodyPr/>
          <a:lstStyle/>
          <a:p>
            <a:pPr>
              <a:defRPr sz="1200"/>
            </a:pPr>
            <a:endParaRPr lang="en-US"/>
          </a:p>
        </c:txPr>
        <c:crossAx val="2092674904"/>
        <c:crosses val="autoZero"/>
        <c:auto val="1"/>
        <c:lblAlgn val="ctr"/>
        <c:lblOffset val="100"/>
        <c:noMultiLvlLbl val="0"/>
      </c:catAx>
      <c:valAx>
        <c:axId val="2092674904"/>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2092671800"/>
        <c:crosses val="autoZero"/>
        <c:crossBetween val="between"/>
      </c:valAx>
    </c:plotArea>
    <c:legend>
      <c:legendPos val="r"/>
      <c:layout>
        <c:manualLayout>
          <c:xMode val="edge"/>
          <c:yMode val="edge"/>
          <c:x val="0.7308910482894"/>
          <c:y val="0.2896364057434"/>
          <c:w val="0.218324095754646"/>
          <c:h val="0.244256600277906"/>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266185476815"/>
          <c:y val="0.0514005540974045"/>
          <c:w val="0.627206692913386"/>
          <c:h val="0.832619568387285"/>
        </c:manualLayout>
      </c:layout>
      <c:barChart>
        <c:barDir val="col"/>
        <c:grouping val="percentStacked"/>
        <c:varyColors val="0"/>
        <c:ser>
          <c:idx val="1"/>
          <c:order val="0"/>
          <c:tx>
            <c:strRef>
              <c:f>Sheet1!$F$3</c:f>
              <c:strCache>
                <c:ptCount val="1"/>
                <c:pt idx="0">
                  <c:v>Total URM</c:v>
                </c:pt>
              </c:strCache>
            </c:strRef>
          </c:tx>
          <c:spPr>
            <a:solidFill>
              <a:schemeClr val="accent1"/>
            </a:solidFill>
          </c:spPr>
          <c:invertIfNegative val="0"/>
          <c:cat>
            <c:numRef>
              <c:f>Sheet1!$G$2:$H$2</c:f>
              <c:numCache>
                <c:formatCode>General</c:formatCode>
                <c:ptCount val="2"/>
                <c:pt idx="0">
                  <c:v>2008.0</c:v>
                </c:pt>
                <c:pt idx="1">
                  <c:v>2050.0</c:v>
                </c:pt>
              </c:numCache>
            </c:numRef>
          </c:cat>
          <c:val>
            <c:numRef>
              <c:f>Sheet1!$G$3:$H$3</c:f>
              <c:numCache>
                <c:formatCode>0.00%</c:formatCode>
                <c:ptCount val="2"/>
                <c:pt idx="0">
                  <c:v>0.298440979955457</c:v>
                </c:pt>
                <c:pt idx="1">
                  <c:v>0.446360153256705</c:v>
                </c:pt>
              </c:numCache>
            </c:numRef>
          </c:val>
        </c:ser>
        <c:ser>
          <c:idx val="0"/>
          <c:order val="1"/>
          <c:tx>
            <c:strRef>
              <c:f>Sheet1!$F$4</c:f>
              <c:strCache>
                <c:ptCount val="1"/>
                <c:pt idx="0">
                  <c:v>Total non-URM</c:v>
                </c:pt>
              </c:strCache>
            </c:strRef>
          </c:tx>
          <c:spPr>
            <a:solidFill>
              <a:schemeClr val="accent2"/>
            </a:solidFill>
          </c:spPr>
          <c:invertIfNegative val="0"/>
          <c:cat>
            <c:numRef>
              <c:f>Sheet1!$G$2:$H$2</c:f>
              <c:numCache>
                <c:formatCode>General</c:formatCode>
                <c:ptCount val="2"/>
                <c:pt idx="0">
                  <c:v>2008.0</c:v>
                </c:pt>
                <c:pt idx="1">
                  <c:v>2050.0</c:v>
                </c:pt>
              </c:numCache>
            </c:numRef>
          </c:cat>
          <c:val>
            <c:numRef>
              <c:f>Sheet1!$G$4:$H$4</c:f>
              <c:numCache>
                <c:formatCode>0.00%</c:formatCode>
                <c:ptCount val="2"/>
                <c:pt idx="0">
                  <c:v>0.701559020044543</c:v>
                </c:pt>
                <c:pt idx="1">
                  <c:v>0.553639846743295</c:v>
                </c:pt>
              </c:numCache>
            </c:numRef>
          </c:val>
        </c:ser>
        <c:dLbls>
          <c:showLegendKey val="0"/>
          <c:showVal val="0"/>
          <c:showCatName val="0"/>
          <c:showSerName val="0"/>
          <c:showPercent val="0"/>
          <c:showBubbleSize val="0"/>
        </c:dLbls>
        <c:gapWidth val="150"/>
        <c:overlap val="100"/>
        <c:axId val="2092760552"/>
        <c:axId val="2092763640"/>
      </c:barChart>
      <c:catAx>
        <c:axId val="2092760552"/>
        <c:scaling>
          <c:orientation val="minMax"/>
        </c:scaling>
        <c:delete val="0"/>
        <c:axPos val="b"/>
        <c:numFmt formatCode="General" sourceLinked="1"/>
        <c:majorTickMark val="out"/>
        <c:minorTickMark val="none"/>
        <c:tickLblPos val="nextTo"/>
        <c:txPr>
          <a:bodyPr/>
          <a:lstStyle/>
          <a:p>
            <a:pPr>
              <a:defRPr sz="1200"/>
            </a:pPr>
            <a:endParaRPr lang="en-US"/>
          </a:p>
        </c:txPr>
        <c:crossAx val="2092763640"/>
        <c:crosses val="autoZero"/>
        <c:auto val="1"/>
        <c:lblAlgn val="ctr"/>
        <c:lblOffset val="100"/>
        <c:noMultiLvlLbl val="0"/>
      </c:catAx>
      <c:valAx>
        <c:axId val="2092763640"/>
        <c:scaling>
          <c:orientation val="minMax"/>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209276055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6E17FA-389D-A941-8035-7F88814CAA38}" type="datetimeFigureOut">
              <a:rPr lang="en-US" smtClean="0"/>
              <a:t>5/22/14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DEDFC4-3EC6-144F-B252-600E924808D3}" type="slidenum">
              <a:rPr lang="en-US" smtClean="0"/>
              <a:t>‹#›</a:t>
            </a:fld>
            <a:endParaRPr lang="en-US"/>
          </a:p>
        </p:txBody>
      </p:sp>
    </p:spTree>
    <p:extLst>
      <p:ext uri="{BB962C8B-B14F-4D97-AF65-F5344CB8AC3E}">
        <p14:creationId xmlns:p14="http://schemas.microsoft.com/office/powerpoint/2010/main" val="2795049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96AAB-FF14-D146-99E3-C91CC1D878EF}" type="datetimeFigureOut">
              <a:rPr lang="en-US" smtClean="0"/>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9BB1F-6356-9745-A2CB-991830D15E2C}" type="slidenum">
              <a:rPr lang="en-US" smtClean="0"/>
              <a:t>‹#›</a:t>
            </a:fld>
            <a:endParaRPr lang="en-US"/>
          </a:p>
        </p:txBody>
      </p:sp>
    </p:spTree>
    <p:extLst>
      <p:ext uri="{BB962C8B-B14F-4D97-AF65-F5344CB8AC3E}">
        <p14:creationId xmlns:p14="http://schemas.microsoft.com/office/powerpoint/2010/main" val="35283627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24D5A1-52F5-1547-8357-687832436FA4}" type="slidenum">
              <a:rPr lang="en-US" smtClean="0"/>
              <a:t>1</a:t>
            </a:fld>
            <a:endParaRPr lang="en-US"/>
          </a:p>
        </p:txBody>
      </p:sp>
      <p:sp>
        <p:nvSpPr>
          <p:cNvPr id="5" name="Date Placeholder 4"/>
          <p:cNvSpPr>
            <a:spLocks noGrp="1"/>
          </p:cNvSpPr>
          <p:nvPr>
            <p:ph type="dt" idx="11"/>
          </p:nvPr>
        </p:nvSpPr>
        <p:spPr/>
        <p:txBody>
          <a:bodyPr/>
          <a:lstStyle/>
          <a:p>
            <a:fld id="{676803F8-AC79-4A2B-B4F8-5F35A4870221}" type="datetime1">
              <a:rPr lang="en-US" smtClean="0"/>
              <a:t>5/22/14</a:t>
            </a:fld>
            <a:endParaRPr lang="en-US"/>
          </a:p>
        </p:txBody>
      </p:sp>
    </p:spTree>
    <p:extLst>
      <p:ext uri="{BB962C8B-B14F-4D97-AF65-F5344CB8AC3E}">
        <p14:creationId xmlns:p14="http://schemas.microsoft.com/office/powerpoint/2010/main" val="231613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A4EB84-8A3B-474B-BCB8-72E9E9C4AB6B}" type="datetime1">
              <a:rPr lang="en-US" smtClean="0"/>
              <a:t>5/22/14</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3</a:t>
            </a:fld>
            <a:endParaRPr lang="en-US"/>
          </a:p>
        </p:txBody>
      </p:sp>
    </p:spTree>
    <p:extLst>
      <p:ext uri="{BB962C8B-B14F-4D97-AF65-F5344CB8AC3E}">
        <p14:creationId xmlns:p14="http://schemas.microsoft.com/office/powerpoint/2010/main" val="286141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txBox="1">
            <a:spLocks noGrp="1" noChangeArrowheads="1"/>
          </p:cNvSpPr>
          <p:nvPr/>
        </p:nvSpPr>
        <p:spPr bwMode="auto">
          <a:xfrm>
            <a:off x="3884414" y="8682870"/>
            <a:ext cx="2972098" cy="4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0" rIns="91403" bIns="45700" anchor="b"/>
          <a:lstStyle>
            <a:lvl1pPr defTabSz="965200" eaLnBrk="0" hangingPunct="0">
              <a:defRPr sz="2000" b="1">
                <a:solidFill>
                  <a:schemeClr val="tx1"/>
                </a:solidFill>
                <a:latin typeface="Arial" charset="0"/>
                <a:ea typeface="ＭＳ Ｐゴシック" charset="0"/>
                <a:cs typeface="ＭＳ Ｐゴシック" charset="0"/>
              </a:defRPr>
            </a:lvl1pPr>
            <a:lvl2pPr marL="742950" indent="-285750" defTabSz="965200" eaLnBrk="0" hangingPunct="0">
              <a:defRPr sz="2000" b="1">
                <a:solidFill>
                  <a:schemeClr val="tx1"/>
                </a:solidFill>
                <a:latin typeface="Arial" charset="0"/>
                <a:ea typeface="ＭＳ Ｐゴシック" charset="0"/>
              </a:defRPr>
            </a:lvl2pPr>
            <a:lvl3pPr marL="1143000" indent="-228600" defTabSz="965200" eaLnBrk="0" hangingPunct="0">
              <a:defRPr sz="2000" b="1">
                <a:solidFill>
                  <a:schemeClr val="tx1"/>
                </a:solidFill>
                <a:latin typeface="Arial" charset="0"/>
                <a:ea typeface="ＭＳ Ｐゴシック" charset="0"/>
              </a:defRPr>
            </a:lvl3pPr>
            <a:lvl4pPr marL="1600200" indent="-228600" defTabSz="965200" eaLnBrk="0" hangingPunct="0">
              <a:defRPr sz="2000" b="1">
                <a:solidFill>
                  <a:schemeClr val="tx1"/>
                </a:solidFill>
                <a:latin typeface="Arial" charset="0"/>
                <a:ea typeface="ＭＳ Ｐゴシック" charset="0"/>
              </a:defRPr>
            </a:lvl4pPr>
            <a:lvl5pPr marL="2057400" indent="-228600" defTabSz="965200" eaLnBrk="0" hangingPunct="0">
              <a:defRPr sz="2000" b="1">
                <a:solidFill>
                  <a:schemeClr val="tx1"/>
                </a:solidFill>
                <a:latin typeface="Arial" charset="0"/>
                <a:ea typeface="ＭＳ Ｐゴシック" charset="0"/>
              </a:defRPr>
            </a:lvl5pPr>
            <a:lvl6pPr marL="2514600" indent="-228600" algn="ctr" defTabSz="9652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algn="ctr" defTabSz="9652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algn="ctr" defTabSz="9652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algn="ctr" defTabSz="965200" eaLnBrk="0" fontAlgn="base" hangingPunct="0">
              <a:spcBef>
                <a:spcPct val="0"/>
              </a:spcBef>
              <a:spcAft>
                <a:spcPct val="0"/>
              </a:spcAft>
              <a:defRPr sz="2000" b="1">
                <a:solidFill>
                  <a:schemeClr val="tx1"/>
                </a:solidFill>
                <a:latin typeface="Arial" charset="0"/>
                <a:ea typeface="ＭＳ Ｐゴシック" charset="0"/>
              </a:defRPr>
            </a:lvl9pPr>
          </a:lstStyle>
          <a:p>
            <a:pPr algn="r" eaLnBrk="1" hangingPunct="1"/>
            <a:fld id="{54A2ED0F-0EF7-7C4B-B60C-E64FD22D9E48}" type="slidenum">
              <a:rPr lang="en-US" sz="1100" b="0"/>
              <a:pPr algn="r" eaLnBrk="1" hangingPunct="1"/>
              <a:t>5</a:t>
            </a:fld>
            <a:endParaRPr lang="en-US" sz="1100" b="0"/>
          </a:p>
        </p:txBody>
      </p:sp>
      <p:sp>
        <p:nvSpPr>
          <p:cNvPr id="11266" name="Rectangle 2"/>
          <p:cNvSpPr>
            <a:spLocks noGrp="1" noRot="1" noChangeAspect="1" noChangeArrowheads="1" noTextEdit="1"/>
          </p:cNvSpPr>
          <p:nvPr>
            <p:ph type="sldImg"/>
          </p:nvPr>
        </p:nvSpPr>
        <p:spPr>
          <a:xfrm>
            <a:off x="1144588" y="684213"/>
            <a:ext cx="4568825" cy="3427412"/>
          </a:xfrm>
          <a:ln/>
        </p:spPr>
      </p:sp>
      <p:sp>
        <p:nvSpPr>
          <p:cNvPr id="11267" name="Rectangle 3"/>
          <p:cNvSpPr>
            <a:spLocks noGrp="1" noChangeArrowheads="1"/>
          </p:cNvSpPr>
          <p:nvPr>
            <p:ph type="body" idx="1"/>
          </p:nvPr>
        </p:nvSpPr>
        <p:spPr>
          <a:xfrm>
            <a:off x="686098" y="4345214"/>
            <a:ext cx="5485805" cy="4113893"/>
          </a:xfrm>
          <a:noFill/>
        </p:spPr>
        <p:txBody>
          <a:bodyPr lIns="91403" tIns="45700" rIns="91403" bIns="45700"/>
          <a:lstStyle/>
          <a:p>
            <a:r>
              <a:rPr lang="en-US"/>
              <a:t>Data and chart description for this slide can be located at http://report.nih.gov/NIHDatabook/Charts/Default.aspx?showm=Y&amp;chartId=180&amp;catId=17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txBox="1">
            <a:spLocks noGrp="1" noChangeArrowheads="1"/>
          </p:cNvSpPr>
          <p:nvPr/>
        </p:nvSpPr>
        <p:spPr bwMode="auto">
          <a:xfrm>
            <a:off x="3884414" y="8682870"/>
            <a:ext cx="2972098" cy="4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0" rIns="91403" bIns="45700" anchor="b"/>
          <a:lstStyle>
            <a:lvl1pPr defTabSz="965200" eaLnBrk="0" hangingPunct="0">
              <a:defRPr sz="2000" b="1">
                <a:solidFill>
                  <a:schemeClr val="tx1"/>
                </a:solidFill>
                <a:latin typeface="Arial" charset="0"/>
                <a:ea typeface="ＭＳ Ｐゴシック" charset="0"/>
                <a:cs typeface="ＭＳ Ｐゴシック" charset="0"/>
              </a:defRPr>
            </a:lvl1pPr>
            <a:lvl2pPr marL="742950" indent="-285750" defTabSz="965200" eaLnBrk="0" hangingPunct="0">
              <a:defRPr sz="2000" b="1">
                <a:solidFill>
                  <a:schemeClr val="tx1"/>
                </a:solidFill>
                <a:latin typeface="Arial" charset="0"/>
                <a:ea typeface="ＭＳ Ｐゴシック" charset="0"/>
              </a:defRPr>
            </a:lvl2pPr>
            <a:lvl3pPr marL="1143000" indent="-228600" defTabSz="965200" eaLnBrk="0" hangingPunct="0">
              <a:defRPr sz="2000" b="1">
                <a:solidFill>
                  <a:schemeClr val="tx1"/>
                </a:solidFill>
                <a:latin typeface="Arial" charset="0"/>
                <a:ea typeface="ＭＳ Ｐゴシック" charset="0"/>
              </a:defRPr>
            </a:lvl3pPr>
            <a:lvl4pPr marL="1600200" indent="-228600" defTabSz="965200" eaLnBrk="0" hangingPunct="0">
              <a:defRPr sz="2000" b="1">
                <a:solidFill>
                  <a:schemeClr val="tx1"/>
                </a:solidFill>
                <a:latin typeface="Arial" charset="0"/>
                <a:ea typeface="ＭＳ Ｐゴシック" charset="0"/>
              </a:defRPr>
            </a:lvl4pPr>
            <a:lvl5pPr marL="2057400" indent="-228600" defTabSz="965200" eaLnBrk="0" hangingPunct="0">
              <a:defRPr sz="2000" b="1">
                <a:solidFill>
                  <a:schemeClr val="tx1"/>
                </a:solidFill>
                <a:latin typeface="Arial" charset="0"/>
                <a:ea typeface="ＭＳ Ｐゴシック" charset="0"/>
              </a:defRPr>
            </a:lvl5pPr>
            <a:lvl6pPr marL="2514600" indent="-228600" algn="ctr" defTabSz="9652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algn="ctr" defTabSz="9652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algn="ctr" defTabSz="9652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algn="ctr" defTabSz="965200" eaLnBrk="0" fontAlgn="base" hangingPunct="0">
              <a:spcBef>
                <a:spcPct val="0"/>
              </a:spcBef>
              <a:spcAft>
                <a:spcPct val="0"/>
              </a:spcAft>
              <a:defRPr sz="2000" b="1">
                <a:solidFill>
                  <a:schemeClr val="tx1"/>
                </a:solidFill>
                <a:latin typeface="Arial" charset="0"/>
                <a:ea typeface="ＭＳ Ｐゴシック" charset="0"/>
              </a:defRPr>
            </a:lvl9pPr>
          </a:lstStyle>
          <a:p>
            <a:pPr algn="r" eaLnBrk="1" hangingPunct="1"/>
            <a:fld id="{D5541E28-594D-E940-A17D-3116ABFF97F0}" type="slidenum">
              <a:rPr lang="en-US" sz="1100" b="0"/>
              <a:pPr algn="r" eaLnBrk="1" hangingPunct="1"/>
              <a:t>8</a:t>
            </a:fld>
            <a:endParaRPr lang="en-US" sz="1100" b="0"/>
          </a:p>
        </p:txBody>
      </p:sp>
      <p:sp>
        <p:nvSpPr>
          <p:cNvPr id="9218" name="Rectangle 2"/>
          <p:cNvSpPr>
            <a:spLocks noGrp="1" noRot="1" noChangeAspect="1" noChangeArrowheads="1" noTextEdit="1"/>
          </p:cNvSpPr>
          <p:nvPr>
            <p:ph type="sldImg"/>
          </p:nvPr>
        </p:nvSpPr>
        <p:spPr>
          <a:xfrm>
            <a:off x="1144588" y="684213"/>
            <a:ext cx="4568825" cy="3427412"/>
          </a:xfrm>
          <a:ln/>
        </p:spPr>
      </p:sp>
      <p:sp>
        <p:nvSpPr>
          <p:cNvPr id="9219" name="Rectangle 3"/>
          <p:cNvSpPr>
            <a:spLocks noGrp="1" noChangeArrowheads="1"/>
          </p:cNvSpPr>
          <p:nvPr>
            <p:ph type="body" idx="1"/>
          </p:nvPr>
        </p:nvSpPr>
        <p:spPr>
          <a:xfrm>
            <a:off x="686098" y="4345214"/>
            <a:ext cx="5485805" cy="4113893"/>
          </a:xfrm>
          <a:noFill/>
        </p:spPr>
        <p:txBody>
          <a:bodyPr lIns="91403" tIns="45700" rIns="91403" bIns="45700"/>
          <a:lstStyle/>
          <a:p>
            <a:r>
              <a:rPr lang="en-US"/>
              <a:t>Data and chart description for this slide can be located at http://report.nih.gov/NIHDatabook/Charts/Default.aspx?showm=Y&amp;chartId=270&amp;catId=21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A4EB84-8A3B-474B-BCB8-72E9E9C4AB6B}" type="datetime1">
              <a:rPr lang="en-US" smtClean="0"/>
              <a:t>5/22/14</a:t>
            </a:fld>
            <a:endParaRPr lang="en-US"/>
          </a:p>
        </p:txBody>
      </p:sp>
      <p:sp>
        <p:nvSpPr>
          <p:cNvPr id="5" name="Slide Number Placeholder 4"/>
          <p:cNvSpPr>
            <a:spLocks noGrp="1"/>
          </p:cNvSpPr>
          <p:nvPr>
            <p:ph type="sldNum" sz="quarter" idx="11"/>
          </p:nvPr>
        </p:nvSpPr>
        <p:spPr/>
        <p:txBody>
          <a:bodyPr/>
          <a:lstStyle/>
          <a:p>
            <a:fld id="{5124D5A1-52F5-1547-8357-687832436FA4}" type="slidenum">
              <a:rPr lang="en-US" smtClean="0"/>
              <a:t>12</a:t>
            </a:fld>
            <a:endParaRPr lang="en-US"/>
          </a:p>
        </p:txBody>
      </p:sp>
    </p:spTree>
    <p:extLst>
      <p:ext uri="{BB962C8B-B14F-4D97-AF65-F5344CB8AC3E}">
        <p14:creationId xmlns:p14="http://schemas.microsoft.com/office/powerpoint/2010/main" val="413703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4414" y="8682870"/>
            <a:ext cx="2972098" cy="45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0" rIns="91403" bIns="45700" anchor="b"/>
          <a:lstStyle>
            <a:lvl1pPr defTabSz="965200" eaLnBrk="0" hangingPunct="0">
              <a:defRPr sz="2000" b="1">
                <a:solidFill>
                  <a:schemeClr val="tx1"/>
                </a:solidFill>
                <a:latin typeface="Arial" charset="0"/>
                <a:ea typeface="ＭＳ Ｐゴシック" charset="0"/>
                <a:cs typeface="ＭＳ Ｐゴシック" charset="0"/>
              </a:defRPr>
            </a:lvl1pPr>
            <a:lvl2pPr marL="742950" indent="-285750" defTabSz="965200" eaLnBrk="0" hangingPunct="0">
              <a:defRPr sz="2000" b="1">
                <a:solidFill>
                  <a:schemeClr val="tx1"/>
                </a:solidFill>
                <a:latin typeface="Arial" charset="0"/>
                <a:ea typeface="ＭＳ Ｐゴシック" charset="0"/>
              </a:defRPr>
            </a:lvl2pPr>
            <a:lvl3pPr marL="1143000" indent="-228600" defTabSz="965200" eaLnBrk="0" hangingPunct="0">
              <a:defRPr sz="2000" b="1">
                <a:solidFill>
                  <a:schemeClr val="tx1"/>
                </a:solidFill>
                <a:latin typeface="Arial" charset="0"/>
                <a:ea typeface="ＭＳ Ｐゴシック" charset="0"/>
              </a:defRPr>
            </a:lvl3pPr>
            <a:lvl4pPr marL="1600200" indent="-228600" defTabSz="965200" eaLnBrk="0" hangingPunct="0">
              <a:defRPr sz="2000" b="1">
                <a:solidFill>
                  <a:schemeClr val="tx1"/>
                </a:solidFill>
                <a:latin typeface="Arial" charset="0"/>
                <a:ea typeface="ＭＳ Ｐゴシック" charset="0"/>
              </a:defRPr>
            </a:lvl4pPr>
            <a:lvl5pPr marL="2057400" indent="-228600" defTabSz="965200" eaLnBrk="0" hangingPunct="0">
              <a:defRPr sz="2000" b="1">
                <a:solidFill>
                  <a:schemeClr val="tx1"/>
                </a:solidFill>
                <a:latin typeface="Arial" charset="0"/>
                <a:ea typeface="ＭＳ Ｐゴシック" charset="0"/>
              </a:defRPr>
            </a:lvl5pPr>
            <a:lvl6pPr marL="2514600" indent="-228600" algn="ctr" defTabSz="9652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algn="ctr" defTabSz="9652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algn="ctr" defTabSz="9652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algn="ctr" defTabSz="965200" eaLnBrk="0" fontAlgn="base" hangingPunct="0">
              <a:spcBef>
                <a:spcPct val="0"/>
              </a:spcBef>
              <a:spcAft>
                <a:spcPct val="0"/>
              </a:spcAft>
              <a:defRPr sz="2000" b="1">
                <a:solidFill>
                  <a:schemeClr val="tx1"/>
                </a:solidFill>
                <a:latin typeface="Arial" charset="0"/>
                <a:ea typeface="ＭＳ Ｐゴシック" charset="0"/>
              </a:defRPr>
            </a:lvl9pPr>
          </a:lstStyle>
          <a:p>
            <a:pPr algn="r" eaLnBrk="1" hangingPunct="1"/>
            <a:fld id="{FFDCBAB7-F954-3B44-B19A-598C3C8189C2}" type="slidenum">
              <a:rPr lang="en-US" sz="1100" b="0"/>
              <a:pPr algn="r" eaLnBrk="1" hangingPunct="1"/>
              <a:t>14</a:t>
            </a:fld>
            <a:endParaRPr lang="en-US" sz="1100" b="0"/>
          </a:p>
        </p:txBody>
      </p:sp>
      <p:sp>
        <p:nvSpPr>
          <p:cNvPr id="15362" name="Rectangle 2"/>
          <p:cNvSpPr>
            <a:spLocks noGrp="1" noRot="1" noChangeAspect="1" noChangeArrowheads="1" noTextEdit="1"/>
          </p:cNvSpPr>
          <p:nvPr>
            <p:ph type="sldImg"/>
          </p:nvPr>
        </p:nvSpPr>
        <p:spPr>
          <a:xfrm>
            <a:off x="1144588" y="684213"/>
            <a:ext cx="4568825" cy="3427412"/>
          </a:xfrm>
          <a:ln/>
        </p:spPr>
      </p:sp>
      <p:sp>
        <p:nvSpPr>
          <p:cNvPr id="15363" name="Rectangle 3"/>
          <p:cNvSpPr>
            <a:spLocks noGrp="1" noChangeArrowheads="1"/>
          </p:cNvSpPr>
          <p:nvPr>
            <p:ph type="body" idx="1"/>
          </p:nvPr>
        </p:nvSpPr>
        <p:spPr>
          <a:xfrm>
            <a:off x="686098" y="4345214"/>
            <a:ext cx="5485805" cy="4113893"/>
          </a:xfrm>
          <a:noFill/>
        </p:spPr>
        <p:txBody>
          <a:bodyPr lIns="91403" tIns="45700" rIns="91403" bIns="45700"/>
          <a:lstStyle/>
          <a:p>
            <a:r>
              <a:rPr lang="en-US"/>
              <a:t>Data and chart description for this slide can be located at http://report.nih.gov/NIHDatabook/Charts/Default.aspx?showm=Y&amp;chartId=60&amp;catId=17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ＭＳ Ｐゴシック" charset="0"/>
                <a:cs typeface="Arial" charset="0"/>
              </a:defRPr>
            </a:lvl1pPr>
            <a:lvl2pPr marL="742950" indent="-285750" defTabSz="923925" eaLnBrk="0" hangingPunct="0">
              <a:defRPr>
                <a:solidFill>
                  <a:schemeClr val="tx1"/>
                </a:solidFill>
                <a:latin typeface="Arial" charset="0"/>
                <a:ea typeface="Arial" charset="0"/>
                <a:cs typeface="Arial" charset="0"/>
              </a:defRPr>
            </a:lvl2pPr>
            <a:lvl3pPr marL="1143000" indent="-228600" defTabSz="923925" eaLnBrk="0" hangingPunct="0">
              <a:defRPr>
                <a:solidFill>
                  <a:schemeClr val="tx1"/>
                </a:solidFill>
                <a:latin typeface="Arial" charset="0"/>
                <a:ea typeface="Arial" charset="0"/>
                <a:cs typeface="Arial" charset="0"/>
              </a:defRPr>
            </a:lvl3pPr>
            <a:lvl4pPr marL="1600200" indent="-228600" defTabSz="923925" eaLnBrk="0" hangingPunct="0">
              <a:defRPr>
                <a:solidFill>
                  <a:schemeClr val="tx1"/>
                </a:solidFill>
                <a:latin typeface="Arial" charset="0"/>
                <a:ea typeface="Arial" charset="0"/>
                <a:cs typeface="Arial" charset="0"/>
              </a:defRPr>
            </a:lvl4pPr>
            <a:lvl5pPr marL="2057400" indent="-228600" defTabSz="923925" eaLnBrk="0" hangingPunct="0">
              <a:defRPr>
                <a:solidFill>
                  <a:schemeClr val="tx1"/>
                </a:solidFill>
                <a:latin typeface="Arial" charset="0"/>
                <a:ea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D63B8B-F407-924C-B8C7-C0D33EE8B6B7}" type="slidenum">
              <a:rPr lang="en-US"/>
              <a:pPr eaLnBrk="1" hangingPunct="1"/>
              <a:t>15</a:t>
            </a:fld>
            <a:endParaRPr lang="en-US"/>
          </a:p>
        </p:txBody>
      </p:sp>
      <p:sp>
        <p:nvSpPr>
          <p:cNvPr id="88067" name="Rectangle 2"/>
          <p:cNvSpPr>
            <a:spLocks noGrp="1" noRot="1" noChangeAspect="1" noChangeArrowheads="1" noTextEdit="1"/>
          </p:cNvSpPr>
          <p:nvPr>
            <p:ph type="sldImg"/>
          </p:nvPr>
        </p:nvSpPr>
        <p:spPr>
          <a:xfrm>
            <a:off x="1143000" y="684213"/>
            <a:ext cx="4575175" cy="3432175"/>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ＭＳ Ｐゴシック" charset="0"/>
                <a:cs typeface="Arial" charset="0"/>
              </a:defRPr>
            </a:lvl1pPr>
            <a:lvl2pPr marL="742950" indent="-285750" defTabSz="923925" eaLnBrk="0" hangingPunct="0">
              <a:defRPr>
                <a:solidFill>
                  <a:schemeClr val="tx1"/>
                </a:solidFill>
                <a:latin typeface="Arial" charset="0"/>
                <a:ea typeface="Arial" charset="0"/>
                <a:cs typeface="Arial" charset="0"/>
              </a:defRPr>
            </a:lvl2pPr>
            <a:lvl3pPr marL="1143000" indent="-228600" defTabSz="923925" eaLnBrk="0" hangingPunct="0">
              <a:defRPr>
                <a:solidFill>
                  <a:schemeClr val="tx1"/>
                </a:solidFill>
                <a:latin typeface="Arial" charset="0"/>
                <a:ea typeface="Arial" charset="0"/>
                <a:cs typeface="Arial" charset="0"/>
              </a:defRPr>
            </a:lvl3pPr>
            <a:lvl4pPr marL="1600200" indent="-228600" defTabSz="923925" eaLnBrk="0" hangingPunct="0">
              <a:defRPr>
                <a:solidFill>
                  <a:schemeClr val="tx1"/>
                </a:solidFill>
                <a:latin typeface="Arial" charset="0"/>
                <a:ea typeface="Arial" charset="0"/>
                <a:cs typeface="Arial" charset="0"/>
              </a:defRPr>
            </a:lvl4pPr>
            <a:lvl5pPr marL="2057400" indent="-228600" defTabSz="923925" eaLnBrk="0" hangingPunct="0">
              <a:defRPr>
                <a:solidFill>
                  <a:schemeClr val="tx1"/>
                </a:solidFill>
                <a:latin typeface="Arial" charset="0"/>
                <a:ea typeface="Arial" charset="0"/>
                <a:cs typeface="Arial" charset="0"/>
              </a:defRPr>
            </a:lvl5pPr>
            <a:lvl6pPr marL="2514600" indent="-228600" defTabSz="9239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239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239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239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489045-CB04-654E-BA4B-806B7BCCCE19}" type="slidenum">
              <a:rPr lang="en-US"/>
              <a:pPr eaLnBrk="1" hangingPunct="1"/>
              <a:t>28</a:t>
            </a:fld>
            <a:endParaRPr lang="en-US"/>
          </a:p>
        </p:txBody>
      </p:sp>
      <p:sp>
        <p:nvSpPr>
          <p:cNvPr id="55299" name="Rectangle 2"/>
          <p:cNvSpPr>
            <a:spLocks noGrp="1" noRot="1" noChangeAspect="1" noChangeArrowheads="1" noTextEdit="1"/>
          </p:cNvSpPr>
          <p:nvPr>
            <p:ph type="sldImg"/>
          </p:nvPr>
        </p:nvSpPr>
        <p:spPr>
          <a:xfrm>
            <a:off x="1143000" y="684213"/>
            <a:ext cx="4575175" cy="34321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DC3BDA-828A-9B46-9141-43D7C46B637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19"/>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61000"/>
                    </a14:imgEffect>
                  </a14:imgLayer>
                </a14:imgProps>
              </a:ext>
            </a:extLst>
          </a:blip>
          <a:stretch>
            <a:fillRect/>
          </a:stretch>
        </p:blipFill>
        <p:spPr>
          <a:xfrm>
            <a:off x="6892384" y="6399057"/>
            <a:ext cx="1927295" cy="2975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NIH Regional Grant Seminar, June 2014 </a:t>
            </a:r>
            <a:endParaRPr lang="en-US"/>
          </a:p>
        </p:txBody>
      </p:sp>
      <p:sp>
        <p:nvSpPr>
          <p:cNvPr id="6" name="Slide Number Placeholder 5"/>
          <p:cNvSpPr>
            <a:spLocks noGrp="1"/>
          </p:cNvSpPr>
          <p:nvPr>
            <p:ph type="sldNum" sz="quarter" idx="12"/>
          </p:nvPr>
        </p:nvSpPr>
        <p:spPr/>
        <p:txBody>
          <a:bodyPr/>
          <a:lstStyle/>
          <a:p>
            <a:fld id="{46DC3BDA-828A-9B46-9141-43D7C46B63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DC3BDA-828A-9B46-9141-43D7C46B637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NIH Regional Grant Seminar, June 2014 </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457200" y="274638"/>
            <a:ext cx="83058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976313"/>
            <a:ext cx="83058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a:spLocks noGrp="1"/>
          </p:cNvSpPr>
          <p:nvPr>
            <p:ph type="ftr" sz="quarter" idx="3"/>
          </p:nvPr>
        </p:nvSpPr>
        <p:spPr>
          <a:xfrm>
            <a:off x="850790" y="6356350"/>
            <a:ext cx="516901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r>
              <a:rPr lang="en-US" smtClean="0"/>
              <a:t>NIH Regional Grant Seminar, June 2014 </a:t>
            </a:r>
            <a:endParaRPr lang="en-US" dirty="0"/>
          </a:p>
        </p:txBody>
      </p:sp>
    </p:spTree>
    <p:extLst>
      <p:ext uri="{BB962C8B-B14F-4D97-AF65-F5344CB8AC3E}">
        <p14:creationId xmlns:p14="http://schemas.microsoft.com/office/powerpoint/2010/main" val="282773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5" name="Footer Placeholder 4"/>
          <p:cNvSpPr>
            <a:spLocks noGrp="1"/>
          </p:cNvSpPr>
          <p:nvPr>
            <p:ph type="ftr" sz="quarter" idx="11"/>
          </p:nvPr>
        </p:nvSpPr>
        <p:spPr/>
        <p:txBody>
          <a:bodyPr/>
          <a:lstStyle/>
          <a:p>
            <a:r>
              <a:rPr lang="en-US" smtClean="0"/>
              <a:t>NIH Regional Grant Seminar, June 2014 </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6DC3BDA-828A-9B46-9141-43D7C46B637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NIH Regional Grant Seminar, June 2014 </a:t>
            </a:r>
            <a:endParaRPr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DC3BDA-828A-9B46-9141-43D7C46B637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NIH Regional Grant Seminar, June 2014 </a:t>
            </a:r>
            <a:endParaRPr lang="en-US"/>
          </a:p>
        </p:txBody>
      </p:sp>
      <p:sp>
        <p:nvSpPr>
          <p:cNvPr id="7" name="Slide Number Placeholder 6"/>
          <p:cNvSpPr>
            <a:spLocks noGrp="1"/>
          </p:cNvSpPr>
          <p:nvPr>
            <p:ph type="sldNum" sz="quarter" idx="12"/>
          </p:nvPr>
        </p:nvSpPr>
        <p:spPr/>
        <p:txBody>
          <a:bodyPr/>
          <a:lstStyle/>
          <a:p>
            <a:fld id="{46DC3BDA-828A-9B46-9141-43D7C46B637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NIH Regional Grant Seminar, June 2014 </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DC3BDA-828A-9B46-9141-43D7C46B637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Footer Placeholder 3"/>
          <p:cNvSpPr>
            <a:spLocks noGrp="1"/>
          </p:cNvSpPr>
          <p:nvPr>
            <p:ph type="ftr" sz="quarter" idx="11"/>
          </p:nvPr>
        </p:nvSpPr>
        <p:spPr/>
        <p:txBody>
          <a:bodyPr/>
          <a:lstStyle/>
          <a:p>
            <a:r>
              <a:rPr lang="en-US" smtClean="0"/>
              <a:t>NIH Regional Grant Seminar, June 2014 </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6DC3BDA-828A-9B46-9141-43D7C46B63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Footer Placeholder 2"/>
          <p:cNvSpPr>
            <a:spLocks noGrp="1"/>
          </p:cNvSpPr>
          <p:nvPr>
            <p:ph type="ftr" sz="quarter" idx="11"/>
          </p:nvPr>
        </p:nvSpPr>
        <p:spPr/>
        <p:txBody>
          <a:bodyPr/>
          <a:lstStyle/>
          <a:p>
            <a:r>
              <a:rPr lang="en-US" smtClean="0"/>
              <a:t>NIH Regional Grant Seminar, June 2014 </a:t>
            </a:r>
            <a:endParaRPr lang="en-US" dirty="0"/>
          </a:p>
        </p:txBody>
      </p:sp>
      <p:pic>
        <p:nvPicPr>
          <p:cNvPr id="11" name="Picture 10"/>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61000"/>
                    </a14:imgEffect>
                  </a14:imgLayer>
                </a14:imgProps>
              </a:ext>
            </a:extLst>
          </a:blip>
          <a:stretch>
            <a:fillRect/>
          </a:stretch>
        </p:blipFill>
        <p:spPr>
          <a:xfrm>
            <a:off x="6892384" y="6399057"/>
            <a:ext cx="1927295" cy="29757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DC3BDA-828A-9B46-9141-43D7C46B637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91200" y="6404984"/>
            <a:ext cx="3044952" cy="365760"/>
          </a:xfrm>
          <a:prstGeom prst="rect">
            <a:avLst/>
          </a:prstGeom>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NIH Regional Grant Seminar, June 2014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DC3BDA-828A-9B46-9141-43D7C46B637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a:prstGeom prst="rect">
            <a:avLst/>
          </a:prstGeo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NIH Regional Grant Seminar, June 2014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NIH Regional Grant Seminar, June 2014 </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DC3BDA-828A-9B46-9141-43D7C46B637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 name="Picture 1"/>
          <p:cNvPicPr>
            <a:picLocks noChangeAspect="1"/>
          </p:cNvPicPr>
          <p:nvPr userDrawn="1"/>
        </p:nvPicPr>
        <p:blipFill>
          <a:blip r:embed="rId14">
            <a:alphaModFix/>
            <a:extLst>
              <a:ext uri="{BEBA8EAE-BF5A-486C-A8C5-ECC9F3942E4B}">
                <a14:imgProps xmlns:a14="http://schemas.microsoft.com/office/drawing/2010/main">
                  <a14:imgLayer r:embed="rId15">
                    <a14:imgEffect>
                      <a14:brightnessContrast contrast="61000"/>
                    </a14:imgEffect>
                  </a14:imgLayer>
                </a14:imgProps>
              </a:ext>
            </a:extLst>
          </a:blip>
          <a:stretch>
            <a:fillRect/>
          </a:stretch>
        </p:blipFill>
        <p:spPr>
          <a:xfrm>
            <a:off x="6892384" y="6399057"/>
            <a:ext cx="1927295" cy="2975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xmlns:p14="http://schemas.microsoft.com/office/powerpoint/2010/main" id="1" dur="indefinite" restart="never" nodeType="tmRoot"/>
      </p:par>
    </p:tnLst>
  </p:timing>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GIF"/><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5.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6.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1.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2.emf"/><Relationship Id="rId5" Type="http://schemas.openxmlformats.org/officeDocument/2006/relationships/oleObject" Target="../embeddings/Microsoft_Word_97_-_2004_Document10.doc"/><Relationship Id="rId6" Type="http://schemas.openxmlformats.org/officeDocument/2006/relationships/image" Target="../media/image33.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nsf.gov/statistics/srvydoctorates/" TargetMode="Externa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51" y="56354"/>
            <a:ext cx="8721304" cy="1703632"/>
          </a:xfrm>
        </p:spPr>
        <p:txBody>
          <a:bodyPr>
            <a:noAutofit/>
          </a:bodyPr>
          <a:lstStyle/>
          <a:p>
            <a:r>
              <a:rPr lang="en-US" sz="3600" b="1" dirty="0" smtClean="0">
                <a:latin typeface="Cambria"/>
                <a:cs typeface="Cambria"/>
              </a:rPr>
              <a:t>NIH Institutional Training Programs: Preparing a Successful T32 Application</a:t>
            </a:r>
            <a:endParaRPr lang="en-US" sz="3600" b="1" dirty="0">
              <a:latin typeface="Cambria"/>
              <a:cs typeface="Cambria"/>
            </a:endParaRPr>
          </a:p>
        </p:txBody>
      </p:sp>
      <p:sp>
        <p:nvSpPr>
          <p:cNvPr id="3" name="Text Placeholder 2"/>
          <p:cNvSpPr>
            <a:spLocks noGrp="1"/>
          </p:cNvSpPr>
          <p:nvPr>
            <p:ph type="body" sz="quarter" idx="4294967295"/>
          </p:nvPr>
        </p:nvSpPr>
        <p:spPr>
          <a:xfrm>
            <a:off x="638355" y="4503934"/>
            <a:ext cx="7651630" cy="1319842"/>
          </a:xfrm>
          <a:prstGeom prst="rect">
            <a:avLst/>
          </a:prstGeom>
        </p:spPr>
        <p:txBody>
          <a:bodyPr>
            <a:normAutofit fontScale="77500" lnSpcReduction="20000"/>
          </a:bodyPr>
          <a:lstStyle/>
          <a:p>
            <a:pPr algn="ctr"/>
            <a:r>
              <a:rPr lang="en-US" sz="2000" b="0" dirty="0" smtClean="0">
                <a:solidFill>
                  <a:schemeClr val="tx1"/>
                </a:solidFill>
              </a:rPr>
              <a:t>Michael A. Sesma, Ph.D.</a:t>
            </a:r>
          </a:p>
          <a:p>
            <a:pPr algn="ctr"/>
            <a:r>
              <a:rPr lang="en-US" sz="1600" b="0" dirty="0" smtClean="0">
                <a:solidFill>
                  <a:schemeClr val="tx1"/>
                </a:solidFill>
              </a:rPr>
              <a:t>Chief, Postdoctoral Training Branch</a:t>
            </a:r>
          </a:p>
          <a:p>
            <a:pPr algn="ctr"/>
            <a:r>
              <a:rPr lang="en-US" sz="1600" b="0" dirty="0" smtClean="0">
                <a:solidFill>
                  <a:schemeClr val="tx1"/>
                </a:solidFill>
              </a:rPr>
              <a:t>Division of Training, Workforce Development and Diversity</a:t>
            </a:r>
          </a:p>
          <a:p>
            <a:pPr algn="ctr"/>
            <a:r>
              <a:rPr lang="en-US" sz="1600" b="0" dirty="0" smtClean="0">
                <a:solidFill>
                  <a:schemeClr val="tx1"/>
                </a:solidFill>
              </a:rPr>
              <a:t>National Institute of General Medical Sciences</a:t>
            </a:r>
          </a:p>
          <a:p>
            <a:pPr algn="ctr"/>
            <a:r>
              <a:rPr lang="en-US" sz="1600" b="0" dirty="0" smtClean="0">
                <a:solidFill>
                  <a:schemeClr val="tx1"/>
                </a:solidFill>
              </a:rPr>
              <a:t>National Institutes of Health</a:t>
            </a:r>
          </a:p>
          <a:p>
            <a:pPr algn="ctr"/>
            <a:r>
              <a:rPr lang="en-US" sz="2000" b="0" dirty="0" smtClean="0">
                <a:solidFill>
                  <a:schemeClr val="tx1"/>
                </a:solidFill>
              </a:rPr>
              <a:t>June, 2013</a:t>
            </a:r>
            <a:endParaRPr lang="en-US" sz="2000" b="0" dirty="0">
              <a:solidFill>
                <a:schemeClr val="tx1"/>
              </a:solidFill>
            </a:endParaRPr>
          </a:p>
        </p:txBody>
      </p:sp>
      <p:pic>
        <p:nvPicPr>
          <p:cNvPr id="4" name="Picture 3" descr="flyerphoto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2955630"/>
            <a:ext cx="3721100" cy="1270000"/>
          </a:xfrm>
          <a:prstGeom prst="rect">
            <a:avLst/>
          </a:prstGeom>
        </p:spPr>
      </p:pic>
      <p:pic>
        <p:nvPicPr>
          <p:cNvPr id="5" name="Picture 4" descr="DISP_DHHSLogo.GIF"/>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11175" y="6134951"/>
            <a:ext cx="527736" cy="518940"/>
          </a:xfrm>
          <a:prstGeom prst="rect">
            <a:avLst/>
          </a:prstGeom>
        </p:spPr>
      </p:pic>
      <p:pic>
        <p:nvPicPr>
          <p:cNvPr id="9" name="Picture 8" descr="NIH_Master_Logo_Acronym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490" y="6195739"/>
            <a:ext cx="676424" cy="423517"/>
          </a:xfrm>
          <a:prstGeom prst="rect">
            <a:avLst/>
          </a:prstGeom>
        </p:spPr>
      </p:pic>
    </p:spTree>
    <p:extLst>
      <p:ext uri="{BB962C8B-B14F-4D97-AF65-F5344CB8AC3E}">
        <p14:creationId xmlns:p14="http://schemas.microsoft.com/office/powerpoint/2010/main" val="34565326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p:cNvSpPr/>
          <p:nvPr/>
        </p:nvSpPr>
        <p:spPr>
          <a:xfrm>
            <a:off x="871982" y="3892083"/>
            <a:ext cx="7326269" cy="2154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976281" y="944268"/>
            <a:ext cx="7221970" cy="4930520"/>
            <a:chOff x="304801" y="938858"/>
            <a:chExt cx="8348122" cy="5592224"/>
          </a:xfrm>
        </p:grpSpPr>
        <p:cxnSp>
          <p:nvCxnSpPr>
            <p:cNvPr id="4" name="Straight Arrow Connector 3"/>
            <p:cNvCxnSpPr>
              <a:cxnSpLocks noChangeShapeType="1"/>
              <a:stCxn id="16" idx="1"/>
            </p:cNvCxnSpPr>
            <p:nvPr/>
          </p:nvCxnSpPr>
          <p:spPr bwMode="auto">
            <a:xfrm flipH="1">
              <a:off x="1389406" y="2284720"/>
              <a:ext cx="2078343" cy="2315246"/>
            </a:xfrm>
            <a:prstGeom prst="straightConnector1">
              <a:avLst/>
            </a:prstGeom>
            <a:ln w="28575">
              <a:solidFill>
                <a:schemeClr val="tx1">
                  <a:lumMod val="50000"/>
                </a:schemeClr>
              </a:solidFill>
              <a:headEnd/>
              <a:tailEnd type="triangle" w="med" len="med"/>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a:cxnSpLocks noChangeShapeType="1"/>
            </p:cNvCxnSpPr>
            <p:nvPr/>
          </p:nvCxnSpPr>
          <p:spPr bwMode="auto">
            <a:xfrm flipH="1">
              <a:off x="4565029" y="1381174"/>
              <a:ext cx="1" cy="411840"/>
            </a:xfrm>
            <a:prstGeom prst="straightConnector1">
              <a:avLst/>
            </a:prstGeom>
            <a:noFill/>
            <a:ln w="28575">
              <a:solidFill>
                <a:schemeClr val="tx1">
                  <a:lumMod val="50000"/>
                </a:schemeClr>
              </a:solidFill>
              <a:round/>
              <a:headEnd type="none" w="med" len="med"/>
              <a:tailEnd type="triangle" w="med" len="med"/>
            </a:ln>
            <a:effectLst>
              <a:outerShdw dist="23000" dir="5400000" rotWithShape="0">
                <a:srgbClr val="808080">
                  <a:alpha val="34999"/>
                </a:srgbClr>
              </a:outerShdw>
            </a:effectLst>
          </p:spPr>
        </p:cxnSp>
        <p:sp>
          <p:nvSpPr>
            <p:cNvPr id="6" name="Rectangle 5"/>
            <p:cNvSpPr/>
            <p:nvPr/>
          </p:nvSpPr>
          <p:spPr bwMode="auto">
            <a:xfrm>
              <a:off x="3467749" y="3141142"/>
              <a:ext cx="2194560" cy="914400"/>
            </a:xfrm>
            <a:prstGeom prst="rect">
              <a:avLst/>
            </a:prstGeom>
            <a:solidFill>
              <a:schemeClr val="accent1">
                <a:lumMod val="20000"/>
                <a:lumOff val="8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r>
                <a:rPr lang="en-US" sz="1400" dirty="0">
                  <a:solidFill>
                    <a:prstClr val="black"/>
                  </a:solidFill>
                  <a:latin typeface="Arial" charset="0"/>
                  <a:ea typeface="ＭＳ Ｐゴシック" charset="-128"/>
                  <a:cs typeface="Arial" charset="0"/>
                </a:rPr>
                <a:t>Postdoctoral</a:t>
              </a:r>
              <a:r>
                <a:rPr lang="en-US" sz="1400" dirty="0">
                  <a:solidFill>
                    <a:prstClr val="black"/>
                  </a:solidFill>
                  <a:effectLst>
                    <a:outerShdw blurRad="38100" dist="38100" dir="2700000" algn="tl">
                      <a:srgbClr val="C0C0C0"/>
                    </a:outerShdw>
                  </a:effectLst>
                  <a:latin typeface="Arial" charset="0"/>
                  <a:ea typeface="ＭＳ Ｐゴシック" charset="-128"/>
                  <a:cs typeface="Arial" charset="0"/>
                </a:rPr>
                <a:t> </a:t>
              </a:r>
              <a:r>
                <a:rPr lang="en-US" sz="1400" dirty="0" smtClean="0">
                  <a:solidFill>
                    <a:prstClr val="black"/>
                  </a:solidFill>
                  <a:latin typeface="Arial" charset="0"/>
                  <a:ea typeface="ＭＳ Ｐゴシック" charset="-128"/>
                  <a:cs typeface="Arial" charset="0"/>
                </a:rPr>
                <a:t>Training</a:t>
              </a:r>
            </a:p>
            <a:p>
              <a:pPr algn="ctr"/>
              <a:r>
                <a:rPr lang="en-US" sz="900" b="1" dirty="0" smtClean="0">
                  <a:solidFill>
                    <a:prstClr val="black"/>
                  </a:solidFill>
                  <a:latin typeface="Arial" charset="0"/>
                  <a:ea typeface="ＭＳ Ｐゴシック" charset="-128"/>
                  <a:cs typeface="Arial" charset="0"/>
                </a:rPr>
                <a:t>2009 Total: </a:t>
              </a:r>
              <a:r>
                <a:rPr lang="en-US" sz="1100" b="1" dirty="0" smtClean="0">
                  <a:solidFill>
                    <a:srgbClr val="C00000"/>
                  </a:solidFill>
                  <a:latin typeface="Arial" charset="0"/>
                  <a:ea typeface="ＭＳ Ｐゴシック" charset="-128"/>
                  <a:cs typeface="Arial" charset="0"/>
                </a:rPr>
                <a:t>37,000</a:t>
              </a:r>
              <a:r>
                <a:rPr lang="en-US" sz="1100" b="1" dirty="0" smtClean="0">
                  <a:solidFill>
                    <a:prstClr val="white"/>
                  </a:solidFill>
                  <a:latin typeface="Arial" charset="0"/>
                  <a:ea typeface="ＭＳ Ｐゴシック" charset="-128"/>
                  <a:cs typeface="Arial" charset="0"/>
                </a:rPr>
                <a:t> </a:t>
              </a:r>
              <a:r>
                <a:rPr lang="en-US" sz="1100" b="1" dirty="0" smtClean="0">
                  <a:solidFill>
                    <a:prstClr val="black"/>
                  </a:solidFill>
                  <a:latin typeface="Arial" charset="0"/>
                  <a:ea typeface="ＭＳ Ｐゴシック" charset="-128"/>
                  <a:cs typeface="Arial" charset="0"/>
                </a:rPr>
                <a:t>to</a:t>
              </a:r>
              <a:r>
                <a:rPr lang="en-US" sz="1100" b="1" dirty="0" smtClean="0">
                  <a:solidFill>
                    <a:prstClr val="white"/>
                  </a:solidFill>
                  <a:latin typeface="Arial" charset="0"/>
                  <a:ea typeface="ＭＳ Ｐゴシック" charset="-128"/>
                  <a:cs typeface="Arial" charset="0"/>
                </a:rPr>
                <a:t> </a:t>
              </a:r>
              <a:r>
                <a:rPr lang="en-US" sz="1100" b="1" dirty="0" smtClean="0">
                  <a:solidFill>
                    <a:srgbClr val="C00000"/>
                  </a:solidFill>
                  <a:latin typeface="Arial" charset="0"/>
                  <a:ea typeface="ＭＳ Ｐゴシック" charset="-128"/>
                  <a:cs typeface="Arial" charset="0"/>
                </a:rPr>
                <a:t>68,000 </a:t>
              </a:r>
              <a:endParaRPr lang="en-US" sz="900" b="1" dirty="0" smtClean="0">
                <a:solidFill>
                  <a:srgbClr val="C00000"/>
                </a:solidFill>
                <a:latin typeface="Arial" charset="0"/>
                <a:ea typeface="ＭＳ Ｐゴシック" charset="-128"/>
                <a:cs typeface="Arial" charset="0"/>
              </a:endParaRPr>
            </a:p>
            <a:p>
              <a:pPr algn="ctr"/>
              <a:r>
                <a:rPr lang="en-US" sz="900" b="1" dirty="0">
                  <a:solidFill>
                    <a:prstClr val="black"/>
                  </a:solidFill>
                  <a:latin typeface="Arial" charset="0"/>
                  <a:ea typeface="ＭＳ Ｐゴシック" charset="-128"/>
                  <a:cs typeface="Arial" charset="0"/>
                </a:rPr>
                <a:t>M</a:t>
              </a:r>
              <a:r>
                <a:rPr lang="en-US" sz="900" b="1" dirty="0" smtClean="0">
                  <a:solidFill>
                    <a:prstClr val="black"/>
                  </a:solidFill>
                  <a:latin typeface="Arial" charset="0"/>
                  <a:ea typeface="ＭＳ Ｐゴシック" charset="-128"/>
                  <a:cs typeface="Arial" charset="0"/>
                </a:rPr>
                <a:t>edian Length</a:t>
              </a:r>
              <a:r>
                <a:rPr lang="en-US" sz="900" b="1" dirty="0" smtClean="0">
                  <a:solidFill>
                    <a:prstClr val="white"/>
                  </a:solidFill>
                  <a:latin typeface="Arial" charset="0"/>
                  <a:ea typeface="ＭＳ Ｐゴシック" charset="-128"/>
                  <a:cs typeface="Arial" charset="0"/>
                </a:rPr>
                <a:t>: </a:t>
              </a:r>
              <a:r>
                <a:rPr lang="en-US" sz="900" b="1" dirty="0" smtClean="0">
                  <a:solidFill>
                    <a:srgbClr val="C00000"/>
                  </a:solidFill>
                  <a:latin typeface="Arial" charset="0"/>
                  <a:ea typeface="ＭＳ Ｐゴシック" charset="-128"/>
                  <a:cs typeface="Arial" charset="0"/>
                </a:rPr>
                <a:t>4 years</a:t>
              </a:r>
              <a:endParaRPr lang="en-US" sz="900" b="1" dirty="0">
                <a:solidFill>
                  <a:srgbClr val="C00000"/>
                </a:solidFill>
                <a:latin typeface="Arial" charset="0"/>
                <a:ea typeface="ＭＳ Ｐゴシック" charset="-128"/>
                <a:cs typeface="Arial" charset="0"/>
              </a:endParaRPr>
            </a:p>
          </p:txBody>
        </p:sp>
        <p:sp>
          <p:nvSpPr>
            <p:cNvPr id="7" name="Rectangle 6"/>
            <p:cNvSpPr/>
            <p:nvPr/>
          </p:nvSpPr>
          <p:spPr bwMode="auto">
            <a:xfrm>
              <a:off x="6624095" y="1827520"/>
              <a:ext cx="2028828" cy="914400"/>
            </a:xfrm>
            <a:prstGeom prst="rect">
              <a:avLst/>
            </a:prstGeom>
            <a:solidFill>
              <a:schemeClr val="accent1">
                <a:lumMod val="20000"/>
                <a:lumOff val="8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r>
                <a:rPr lang="en-US" sz="1600" dirty="0" smtClean="0">
                  <a:solidFill>
                    <a:prstClr val="black"/>
                  </a:solidFill>
                  <a:latin typeface="Arial" charset="0"/>
                  <a:ea typeface="ＭＳ Ｐゴシック" charset="-128"/>
                  <a:cs typeface="Arial" charset="0"/>
                </a:rPr>
                <a:t>International</a:t>
              </a:r>
              <a:endParaRPr lang="en-US" sz="1600" dirty="0">
                <a:solidFill>
                  <a:prstClr val="black"/>
                </a:solidFill>
                <a:latin typeface="Arial" charset="0"/>
                <a:ea typeface="ＭＳ Ｐゴシック" charset="-128"/>
                <a:cs typeface="Arial" charset="0"/>
              </a:endParaRPr>
            </a:p>
          </p:txBody>
        </p:sp>
        <p:cxnSp>
          <p:nvCxnSpPr>
            <p:cNvPr id="8" name="Straight Arrow Connector 7"/>
            <p:cNvCxnSpPr>
              <a:cxnSpLocks noChangeShapeType="1"/>
              <a:stCxn id="7" idx="2"/>
            </p:cNvCxnSpPr>
            <p:nvPr/>
          </p:nvCxnSpPr>
          <p:spPr bwMode="auto">
            <a:xfrm>
              <a:off x="7638509" y="2741920"/>
              <a:ext cx="0" cy="1540367"/>
            </a:xfrm>
            <a:prstGeom prst="straightConnector1">
              <a:avLst/>
            </a:prstGeom>
            <a:noFill/>
            <a:ln w="28575">
              <a:solidFill>
                <a:schemeClr val="tx1">
                  <a:lumMod val="50000"/>
                </a:schemeClr>
              </a:solidFill>
              <a:round/>
              <a:headEnd/>
              <a:tailEnd type="triangle" w="med" len="med"/>
            </a:ln>
            <a:effectLst>
              <a:outerShdw dist="23000" dir="5400000" rotWithShape="0">
                <a:srgbClr val="808080">
                  <a:alpha val="34999"/>
                </a:srgbClr>
              </a:outerShdw>
            </a:effectLst>
          </p:spPr>
        </p:cxnSp>
        <p:sp>
          <p:nvSpPr>
            <p:cNvPr id="9" name="TextBox 8"/>
            <p:cNvSpPr txBox="1"/>
            <p:nvPr/>
          </p:nvSpPr>
          <p:spPr>
            <a:xfrm>
              <a:off x="2592865" y="4282909"/>
              <a:ext cx="2564485" cy="338554"/>
            </a:xfrm>
            <a:prstGeom prst="rect">
              <a:avLst/>
            </a:prstGeom>
            <a:noFill/>
          </p:spPr>
          <p:txBody>
            <a:bodyPr wrap="none" rtlCol="0">
              <a:spAutoFit/>
            </a:bodyPr>
            <a:lstStyle/>
            <a:p>
              <a:r>
                <a:rPr lang="en-US" sz="1600" b="1" dirty="0" smtClean="0">
                  <a:solidFill>
                    <a:prstClr val="black"/>
                  </a:solidFill>
                </a:rPr>
                <a:t>Post-Training Workforce</a:t>
              </a:r>
              <a:endParaRPr lang="en-US" sz="1600" b="1" dirty="0">
                <a:solidFill>
                  <a:prstClr val="black"/>
                </a:solidFill>
              </a:endParaRPr>
            </a:p>
          </p:txBody>
        </p:sp>
        <p:cxnSp>
          <p:nvCxnSpPr>
            <p:cNvPr id="10" name="Straight Arrow Connector 9"/>
            <p:cNvCxnSpPr>
              <a:cxnSpLocks noChangeShapeType="1"/>
              <a:stCxn id="7" idx="1"/>
              <a:endCxn id="16" idx="3"/>
            </p:cNvCxnSpPr>
            <p:nvPr/>
          </p:nvCxnSpPr>
          <p:spPr bwMode="auto">
            <a:xfrm flipH="1">
              <a:off x="5662309" y="2284720"/>
              <a:ext cx="961786" cy="0"/>
            </a:xfrm>
            <a:prstGeom prst="straightConnector1">
              <a:avLst/>
            </a:prstGeom>
            <a:noFill/>
            <a:ln w="28575">
              <a:solidFill>
                <a:schemeClr val="tx1">
                  <a:lumMod val="50000"/>
                </a:schemeClr>
              </a:solidFill>
              <a:round/>
              <a:headEnd type="triangle"/>
              <a:tailEnd type="triangle" w="med" len="med"/>
            </a:ln>
            <a:effectLst>
              <a:outerShdw dist="23000" dir="5400000" rotWithShape="0">
                <a:srgbClr val="808080">
                  <a:alpha val="34999"/>
                </a:srgbClr>
              </a:outerShdw>
            </a:effectLst>
          </p:spPr>
        </p:cxnSp>
        <p:sp>
          <p:nvSpPr>
            <p:cNvPr id="11" name="Rectangle 10"/>
            <p:cNvSpPr/>
            <p:nvPr/>
          </p:nvSpPr>
          <p:spPr>
            <a:xfrm>
              <a:off x="3406823" y="938858"/>
              <a:ext cx="2184943" cy="418898"/>
            </a:xfrm>
            <a:prstGeom prst="rect">
              <a:avLst/>
            </a:prstGeom>
            <a:noFill/>
            <a:ln w="12700">
              <a:noFill/>
            </a:ln>
          </p:spPr>
          <p:txBody>
            <a:bodyPr wrap="none">
              <a:spAutoFit/>
            </a:bodyPr>
            <a:lstStyle/>
            <a:p>
              <a:pPr algn="ctr"/>
              <a:r>
                <a:rPr lang="en-US" dirty="0">
                  <a:solidFill>
                    <a:prstClr val="black"/>
                  </a:solidFill>
                  <a:cs typeface="Arial" charset="0"/>
                </a:rPr>
                <a:t>College Graduates</a:t>
              </a:r>
            </a:p>
          </p:txBody>
        </p:sp>
        <p:sp>
          <p:nvSpPr>
            <p:cNvPr id="12" name="TextBox 11"/>
            <p:cNvSpPr txBox="1"/>
            <p:nvPr/>
          </p:nvSpPr>
          <p:spPr>
            <a:xfrm>
              <a:off x="5585955" y="2284720"/>
              <a:ext cx="1130060" cy="663256"/>
            </a:xfrm>
            <a:prstGeom prst="rect">
              <a:avLst/>
            </a:prstGeom>
            <a:noFill/>
            <a:ln w="3175">
              <a:noFill/>
            </a:ln>
          </p:spPr>
          <p:txBody>
            <a:bodyPr wrap="square" rtlCol="0">
              <a:spAutoFit/>
            </a:bodyPr>
            <a:lstStyle/>
            <a:p>
              <a:pPr algn="ctr"/>
              <a:r>
                <a:rPr lang="en-US" sz="1200" b="1" dirty="0" smtClean="0">
                  <a:solidFill>
                    <a:srgbClr val="FFFF00"/>
                  </a:solidFill>
                  <a:effectLst>
                    <a:outerShdw blurRad="50800" dist="38100" dir="2700000" algn="tl" rotWithShape="0">
                      <a:srgbClr val="000000">
                        <a:alpha val="43000"/>
                      </a:srgbClr>
                    </a:outerShdw>
                  </a:effectLst>
                </a:rPr>
                <a:t>8% </a:t>
              </a:r>
              <a:r>
                <a:rPr lang="en-US" sz="1000" b="1" dirty="0" smtClean="0">
                  <a:solidFill>
                    <a:prstClr val="black"/>
                  </a:solidFill>
                </a:rPr>
                <a:t>of graduates </a:t>
              </a:r>
            </a:p>
            <a:p>
              <a:pPr algn="ctr"/>
              <a:r>
                <a:rPr lang="en-US" sz="1000" b="1" dirty="0" smtClean="0">
                  <a:solidFill>
                    <a:prstClr val="black"/>
                  </a:solidFill>
                </a:rPr>
                <a:t>leave the US</a:t>
              </a:r>
              <a:endParaRPr lang="en-US" sz="1000" b="1" dirty="0">
                <a:solidFill>
                  <a:prstClr val="black"/>
                </a:solidFill>
              </a:endParaRPr>
            </a:p>
          </p:txBody>
        </p:sp>
        <p:sp>
          <p:nvSpPr>
            <p:cNvPr id="13" name="TextBox 12"/>
            <p:cNvSpPr txBox="1"/>
            <p:nvPr/>
          </p:nvSpPr>
          <p:spPr>
            <a:xfrm>
              <a:off x="310962" y="2676284"/>
              <a:ext cx="2316261" cy="1239241"/>
            </a:xfrm>
            <a:prstGeom prst="rect">
              <a:avLst/>
            </a:prstGeom>
            <a:noFill/>
          </p:spPr>
          <p:txBody>
            <a:bodyPr wrap="square" rtlCol="0">
              <a:spAutoFit/>
            </a:bodyPr>
            <a:lstStyle/>
            <a:p>
              <a:r>
                <a:rPr lang="en-US" sz="1050" b="1" dirty="0" smtClean="0">
                  <a:solidFill>
                    <a:prstClr val="black"/>
                  </a:solidFill>
                </a:rPr>
                <a:t>Of graduates who stay in the US</a:t>
              </a:r>
            </a:p>
            <a:p>
              <a:pPr algn="ctr"/>
              <a:r>
                <a:rPr lang="en-US" sz="1400" dirty="0" smtClean="0">
                  <a:ln>
                    <a:solidFill>
                      <a:srgbClr val="FFFF00"/>
                    </a:solidFill>
                  </a:ln>
                  <a:solidFill>
                    <a:srgbClr val="FFFF00"/>
                  </a:solidFill>
                  <a:effectLst>
                    <a:outerShdw blurRad="50800" dist="38100" dir="2700000" algn="tl" rotWithShape="0">
                      <a:srgbClr val="000000">
                        <a:alpha val="43000"/>
                      </a:srgbClr>
                    </a:outerShdw>
                  </a:effectLst>
                </a:rPr>
                <a:t>30%</a:t>
              </a:r>
              <a:r>
                <a:rPr lang="en-US" sz="1400" dirty="0" smtClean="0">
                  <a:solidFill>
                    <a:srgbClr val="FFFF00"/>
                  </a:solidFill>
                  <a:effectLst>
                    <a:outerShdw blurRad="50800" dist="38100" dir="2700000" algn="tl" rotWithShape="0">
                      <a:srgbClr val="000000">
                        <a:alpha val="43000"/>
                      </a:srgbClr>
                    </a:outerShdw>
                  </a:effectLst>
                </a:rPr>
                <a:t> </a:t>
              </a:r>
              <a:r>
                <a:rPr lang="en-US" sz="1000" b="1" dirty="0" smtClean="0">
                  <a:solidFill>
                    <a:prstClr val="black"/>
                  </a:solidFill>
                </a:rPr>
                <a:t>skip a </a:t>
              </a:r>
              <a:r>
                <a:rPr lang="en-US" sz="1000" b="1" dirty="0" err="1" smtClean="0">
                  <a:solidFill>
                    <a:prstClr val="black"/>
                  </a:solidFill>
                </a:rPr>
                <a:t>postdoc</a:t>
              </a:r>
              <a:endParaRPr lang="en-US" sz="1000" b="1" dirty="0" smtClean="0">
                <a:solidFill>
                  <a:prstClr val="black"/>
                </a:solidFill>
              </a:endParaRPr>
            </a:p>
            <a:p>
              <a:pPr algn="ctr"/>
              <a:r>
                <a:rPr lang="en-US" sz="1400" dirty="0" smtClean="0">
                  <a:ln>
                    <a:solidFill>
                      <a:srgbClr val="FFFF00"/>
                    </a:solidFill>
                  </a:ln>
                  <a:solidFill>
                    <a:srgbClr val="FFFF00"/>
                  </a:solidFill>
                  <a:effectLst>
                    <a:outerShdw blurRad="50800" dist="38100" dir="2700000" algn="tl" rotWithShape="0">
                      <a:srgbClr val="000000">
                        <a:alpha val="43000"/>
                      </a:srgbClr>
                    </a:outerShdw>
                  </a:effectLst>
                </a:rPr>
                <a:t>70% </a:t>
              </a:r>
              <a:r>
                <a:rPr lang="en-US" sz="1000" b="1" dirty="0" smtClean="0">
                  <a:solidFill>
                    <a:prstClr val="black"/>
                  </a:solidFill>
                </a:rPr>
                <a:t>do a </a:t>
              </a:r>
              <a:r>
                <a:rPr lang="en-US" sz="1000" b="1" dirty="0" err="1" smtClean="0">
                  <a:solidFill>
                    <a:prstClr val="black"/>
                  </a:solidFill>
                </a:rPr>
                <a:t>postdoc</a:t>
              </a:r>
              <a:endParaRPr lang="en-US" sz="1000" b="1" dirty="0" smtClean="0">
                <a:solidFill>
                  <a:prstClr val="black"/>
                </a:solidFill>
              </a:endParaRPr>
            </a:p>
            <a:p>
              <a:endParaRPr lang="en-US" sz="800" b="1" dirty="0" smtClean="0">
                <a:solidFill>
                  <a:prstClr val="black"/>
                </a:solidFill>
              </a:endParaRPr>
            </a:p>
            <a:p>
              <a:endParaRPr lang="en-US" sz="800" b="1" dirty="0">
                <a:solidFill>
                  <a:prstClr val="black"/>
                </a:solidFill>
              </a:endParaRPr>
            </a:p>
          </p:txBody>
        </p:sp>
        <p:sp>
          <p:nvSpPr>
            <p:cNvPr id="14" name="TextBox 13"/>
            <p:cNvSpPr txBox="1"/>
            <p:nvPr/>
          </p:nvSpPr>
          <p:spPr>
            <a:xfrm>
              <a:off x="5818540" y="3483067"/>
              <a:ext cx="1143262" cy="430887"/>
            </a:xfrm>
            <a:prstGeom prst="rect">
              <a:avLst/>
            </a:prstGeom>
            <a:noFill/>
          </p:spPr>
          <p:txBody>
            <a:bodyPr wrap="none" rtlCol="0">
              <a:spAutoFit/>
            </a:bodyPr>
            <a:lstStyle/>
            <a:p>
              <a:pPr algn="ctr"/>
              <a:r>
                <a:rPr lang="en-US" sz="1200" b="1" dirty="0" smtClean="0">
                  <a:solidFill>
                    <a:srgbClr val="C00000"/>
                  </a:solidFill>
                </a:rPr>
                <a:t>1,900</a:t>
              </a:r>
              <a:r>
                <a:rPr lang="en-US" sz="1000" b="1" dirty="0" smtClean="0">
                  <a:solidFill>
                    <a:srgbClr val="FF0000"/>
                  </a:solidFill>
                </a:rPr>
                <a:t> </a:t>
              </a:r>
              <a:r>
                <a:rPr lang="en-US" sz="1000" b="1" dirty="0" smtClean="0">
                  <a:solidFill>
                    <a:prstClr val="black"/>
                  </a:solidFill>
                </a:rPr>
                <a:t>to</a:t>
              </a:r>
              <a:r>
                <a:rPr lang="en-US" sz="1000" b="1" dirty="0" smtClean="0">
                  <a:solidFill>
                    <a:srgbClr val="FF0000"/>
                  </a:solidFill>
                </a:rPr>
                <a:t> </a:t>
              </a:r>
              <a:r>
                <a:rPr lang="en-US" sz="1200" b="1" dirty="0" smtClean="0">
                  <a:solidFill>
                    <a:srgbClr val="C00000"/>
                  </a:solidFill>
                </a:rPr>
                <a:t>3,900</a:t>
              </a:r>
              <a:endParaRPr lang="en-US" sz="1000" b="1" dirty="0" smtClean="0">
                <a:solidFill>
                  <a:srgbClr val="C00000"/>
                </a:solidFill>
              </a:endParaRPr>
            </a:p>
            <a:p>
              <a:pPr marL="228600" indent="-228600" algn="ctr"/>
              <a:r>
                <a:rPr lang="en-US" sz="1000" b="1" dirty="0" smtClean="0">
                  <a:solidFill>
                    <a:prstClr val="black"/>
                  </a:solidFill>
                </a:rPr>
                <a:t>in 2009</a:t>
              </a:r>
              <a:endParaRPr lang="en-US" sz="1000" b="1" dirty="0">
                <a:solidFill>
                  <a:prstClr val="black"/>
                </a:solidFill>
              </a:endParaRPr>
            </a:p>
          </p:txBody>
        </p:sp>
        <p:sp>
          <p:nvSpPr>
            <p:cNvPr id="15" name="TextBox 14"/>
            <p:cNvSpPr txBox="1"/>
            <p:nvPr/>
          </p:nvSpPr>
          <p:spPr>
            <a:xfrm>
              <a:off x="5712352" y="1784905"/>
              <a:ext cx="802574" cy="488714"/>
            </a:xfrm>
            <a:prstGeom prst="rect">
              <a:avLst/>
            </a:prstGeom>
            <a:noFill/>
          </p:spPr>
          <p:txBody>
            <a:bodyPr wrap="none" rtlCol="0">
              <a:spAutoFit/>
            </a:bodyPr>
            <a:lstStyle/>
            <a:p>
              <a:r>
                <a:rPr lang="en-US" sz="1200" b="1" dirty="0" smtClean="0">
                  <a:solidFill>
                    <a:srgbClr val="00FF00"/>
                  </a:solidFill>
                  <a:effectLst>
                    <a:outerShdw blurRad="50800" dist="38100" dir="2700000" algn="tl" rotWithShape="0">
                      <a:srgbClr val="000000">
                        <a:alpha val="43000"/>
                      </a:srgbClr>
                    </a:outerShdw>
                  </a:effectLst>
                </a:rPr>
                <a:t>4,000</a:t>
              </a:r>
              <a:r>
                <a:rPr lang="en-US" sz="1200" b="1" dirty="0" smtClean="0">
                  <a:solidFill>
                    <a:srgbClr val="00FF00"/>
                  </a:solidFill>
                </a:rPr>
                <a:t> </a:t>
              </a:r>
            </a:p>
            <a:p>
              <a:r>
                <a:rPr lang="en-US" sz="1000" b="1" dirty="0" smtClean="0">
                  <a:solidFill>
                    <a:prstClr val="black"/>
                  </a:solidFill>
                </a:rPr>
                <a:t>in 2009</a:t>
              </a:r>
              <a:endParaRPr lang="en-US" sz="1000" b="1" dirty="0">
                <a:solidFill>
                  <a:prstClr val="black"/>
                </a:solidFill>
              </a:endParaRPr>
            </a:p>
          </p:txBody>
        </p:sp>
        <p:sp>
          <p:nvSpPr>
            <p:cNvPr id="16" name="Rectangle 15"/>
            <p:cNvSpPr/>
            <p:nvPr/>
          </p:nvSpPr>
          <p:spPr bwMode="auto">
            <a:xfrm>
              <a:off x="3467749" y="1827520"/>
              <a:ext cx="2194560" cy="914400"/>
            </a:xfrm>
            <a:prstGeom prst="rect">
              <a:avLst/>
            </a:prstGeom>
            <a:solidFill>
              <a:schemeClr val="accent1">
                <a:lumMod val="20000"/>
                <a:lumOff val="80000"/>
              </a:schemeClr>
            </a:solidFill>
            <a:ln w="127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r>
                <a:rPr lang="en-US" sz="1400" dirty="0" smtClean="0">
                  <a:solidFill>
                    <a:prstClr val="black"/>
                  </a:solidFill>
                  <a:latin typeface="Arial" charset="0"/>
                  <a:ea typeface="ＭＳ Ｐゴシック" charset="-128"/>
                  <a:cs typeface="Arial" charset="0"/>
                </a:rPr>
                <a:t>Graduate Education &amp;  Training</a:t>
              </a:r>
            </a:p>
            <a:p>
              <a:pPr algn="ctr"/>
              <a:r>
                <a:rPr lang="en-US" sz="900" b="1" dirty="0" smtClean="0">
                  <a:solidFill>
                    <a:prstClr val="black"/>
                  </a:solidFill>
                  <a:latin typeface="Arial" charset="0"/>
                  <a:ea typeface="ＭＳ Ｐゴシック" charset="-128"/>
                  <a:cs typeface="Arial" charset="0"/>
                </a:rPr>
                <a:t>2009 Total:</a:t>
              </a:r>
              <a:r>
                <a:rPr lang="en-US" sz="900" b="1" dirty="0" smtClean="0">
                  <a:solidFill>
                    <a:prstClr val="white"/>
                  </a:solidFill>
                  <a:latin typeface="Arial" charset="0"/>
                  <a:ea typeface="ＭＳ Ｐゴシック" charset="-128"/>
                  <a:cs typeface="Arial" charset="0"/>
                </a:rPr>
                <a:t> </a:t>
              </a:r>
              <a:r>
                <a:rPr lang="en-US" sz="900" b="1" dirty="0" smtClean="0">
                  <a:solidFill>
                    <a:srgbClr val="339966"/>
                  </a:solidFill>
                  <a:latin typeface="Arial" charset="0"/>
                  <a:ea typeface="ＭＳ Ｐゴシック" charset="-128"/>
                  <a:cs typeface="Arial" charset="0"/>
                </a:rPr>
                <a:t>83,000</a:t>
              </a:r>
            </a:p>
            <a:p>
              <a:pPr algn="ctr"/>
              <a:r>
                <a:rPr lang="en-US" sz="900" b="1" dirty="0">
                  <a:solidFill>
                    <a:prstClr val="black"/>
                  </a:solidFill>
                  <a:latin typeface="Arial" charset="0"/>
                  <a:ea typeface="ＭＳ Ｐゴシック" charset="-128"/>
                  <a:cs typeface="Arial" charset="0"/>
                </a:rPr>
                <a:t>T</a:t>
              </a:r>
              <a:r>
                <a:rPr lang="en-US" sz="900" b="1" dirty="0" smtClean="0">
                  <a:solidFill>
                    <a:prstClr val="black"/>
                  </a:solidFill>
                  <a:latin typeface="Arial" charset="0"/>
                  <a:ea typeface="ＭＳ Ｐゴシック" charset="-128"/>
                  <a:cs typeface="Arial" charset="0"/>
                </a:rPr>
                <a:t>ime to Degree </a:t>
              </a:r>
              <a:r>
                <a:rPr lang="en-US" sz="1000" b="1" dirty="0" smtClean="0">
                  <a:solidFill>
                    <a:prstClr val="black"/>
                  </a:solidFill>
                  <a:latin typeface="Arial" charset="0"/>
                  <a:ea typeface="ＭＳ Ｐゴシック" charset="-128"/>
                  <a:cs typeface="Arial" charset="0"/>
                </a:rPr>
                <a:t>:</a:t>
              </a:r>
              <a:r>
                <a:rPr lang="en-US" sz="1000" b="1" dirty="0" smtClean="0">
                  <a:solidFill>
                    <a:srgbClr val="FFFF00"/>
                  </a:solidFill>
                  <a:effectLst>
                    <a:outerShdw blurRad="50800" dist="38100" dir="2700000" algn="tl" rotWithShape="0">
                      <a:srgbClr val="000000">
                        <a:alpha val="43000"/>
                      </a:srgbClr>
                    </a:outerShdw>
                  </a:effectLst>
                  <a:latin typeface="Arial" charset="0"/>
                  <a:ea typeface="ＭＳ Ｐゴシック" charset="-128"/>
                  <a:cs typeface="Arial" charset="0"/>
                </a:rPr>
                <a:t>5.5-7yrs</a:t>
              </a:r>
            </a:p>
            <a:p>
              <a:pPr algn="ctr"/>
              <a:r>
                <a:rPr lang="en-US" sz="900" b="1" dirty="0" smtClean="0">
                  <a:solidFill>
                    <a:prstClr val="black"/>
                  </a:solidFill>
                  <a:latin typeface="Arial" charset="0"/>
                  <a:ea typeface="ＭＳ Ｐゴシック" charset="-128"/>
                  <a:cs typeface="Arial" charset="0"/>
                </a:rPr>
                <a:t>2009 Graduates</a:t>
              </a:r>
              <a:r>
                <a:rPr lang="en-US" sz="900" b="1" dirty="0" smtClean="0">
                  <a:solidFill>
                    <a:prstClr val="white"/>
                  </a:solidFill>
                  <a:latin typeface="Arial" charset="0"/>
                  <a:ea typeface="ＭＳ Ｐゴシック" charset="-128"/>
                  <a:cs typeface="Arial" charset="0"/>
                </a:rPr>
                <a:t>: </a:t>
              </a:r>
              <a:r>
                <a:rPr lang="en-US" sz="900" b="1" dirty="0" smtClean="0">
                  <a:solidFill>
                    <a:srgbClr val="339966"/>
                  </a:solidFill>
                  <a:latin typeface="Arial" charset="0"/>
                  <a:ea typeface="ＭＳ Ｐゴシック" charset="-128"/>
                  <a:cs typeface="Arial" charset="0"/>
                </a:rPr>
                <a:t>9,000</a:t>
              </a:r>
            </a:p>
          </p:txBody>
        </p:sp>
        <p:cxnSp>
          <p:nvCxnSpPr>
            <p:cNvPr id="17" name="Straight Arrow Connector 16"/>
            <p:cNvCxnSpPr>
              <a:cxnSpLocks noChangeShapeType="1"/>
              <a:stCxn id="7" idx="2"/>
              <a:endCxn id="6" idx="3"/>
            </p:cNvCxnSpPr>
            <p:nvPr/>
          </p:nvCxnSpPr>
          <p:spPr bwMode="auto">
            <a:xfrm flipH="1">
              <a:off x="5662309" y="2741920"/>
              <a:ext cx="1976200" cy="856422"/>
            </a:xfrm>
            <a:prstGeom prst="straightConnector1">
              <a:avLst/>
            </a:prstGeom>
            <a:noFill/>
            <a:ln w="28575">
              <a:solidFill>
                <a:schemeClr val="tx1">
                  <a:lumMod val="50000"/>
                </a:schemeClr>
              </a:solidFill>
              <a:round/>
              <a:headEnd type="triangle"/>
              <a:tailEnd type="triangle" w="med" len="med"/>
            </a:ln>
            <a:effectLst>
              <a:outerShdw dist="23000" dir="5400000" rotWithShape="0">
                <a:srgbClr val="808080">
                  <a:alpha val="34999"/>
                </a:srgbClr>
              </a:outerShdw>
            </a:effectLst>
          </p:spPr>
        </p:cxnSp>
        <p:cxnSp>
          <p:nvCxnSpPr>
            <p:cNvPr id="18" name="Straight Arrow Connector 17"/>
            <p:cNvCxnSpPr>
              <a:cxnSpLocks noChangeShapeType="1"/>
            </p:cNvCxnSpPr>
            <p:nvPr/>
          </p:nvCxnSpPr>
          <p:spPr bwMode="auto">
            <a:xfrm>
              <a:off x="4565029" y="2759173"/>
              <a:ext cx="0" cy="399223"/>
            </a:xfrm>
            <a:prstGeom prst="straightConnector1">
              <a:avLst/>
            </a:prstGeom>
            <a:noFill/>
            <a:ln w="28575">
              <a:solidFill>
                <a:schemeClr val="tx1">
                  <a:lumMod val="50000"/>
                </a:schemeClr>
              </a:solidFill>
              <a:round/>
              <a:headEnd type="none" w="med" len="med"/>
              <a:tailEnd type="triangle" w="med" len="med"/>
            </a:ln>
            <a:effectLst>
              <a:outerShdw dist="23000" dir="5400000" rotWithShape="0">
                <a:srgbClr val="808080">
                  <a:alpha val="34999"/>
                </a:srgbClr>
              </a:outerShdw>
            </a:effectLst>
          </p:spPr>
        </p:cxnSp>
        <p:cxnSp>
          <p:nvCxnSpPr>
            <p:cNvPr id="19" name="Straight Arrow Connector 18"/>
            <p:cNvCxnSpPr>
              <a:cxnSpLocks noChangeShapeType="1"/>
              <a:stCxn id="6" idx="2"/>
            </p:cNvCxnSpPr>
            <p:nvPr/>
          </p:nvCxnSpPr>
          <p:spPr bwMode="auto">
            <a:xfrm>
              <a:off x="4565029" y="4055542"/>
              <a:ext cx="0" cy="226745"/>
            </a:xfrm>
            <a:prstGeom prst="straightConnector1">
              <a:avLst/>
            </a:prstGeom>
            <a:noFill/>
            <a:ln w="28575">
              <a:solidFill>
                <a:schemeClr val="tx1">
                  <a:lumMod val="50000"/>
                </a:schemeClr>
              </a:solidFill>
              <a:round/>
              <a:headEnd type="none" w="med" len="med"/>
              <a:tailEnd type="triangle" w="med" len="med"/>
            </a:ln>
            <a:effectLst>
              <a:outerShdw dist="23000" dir="5400000" rotWithShape="0">
                <a:srgbClr val="808080">
                  <a:alpha val="34999"/>
                </a:srgbClr>
              </a:outerShdw>
            </a:effectLst>
          </p:spPr>
        </p:cxnSp>
        <p:sp>
          <p:nvSpPr>
            <p:cNvPr id="20" name="TextBox 19"/>
            <p:cNvSpPr txBox="1"/>
            <p:nvPr/>
          </p:nvSpPr>
          <p:spPr>
            <a:xfrm>
              <a:off x="2995660" y="1386602"/>
              <a:ext cx="1600494" cy="314174"/>
            </a:xfrm>
            <a:prstGeom prst="rect">
              <a:avLst/>
            </a:prstGeom>
            <a:noFill/>
          </p:spPr>
          <p:txBody>
            <a:bodyPr wrap="none" rtlCol="0">
              <a:spAutoFit/>
            </a:bodyPr>
            <a:lstStyle/>
            <a:p>
              <a:r>
                <a:rPr lang="en-US" sz="1200" b="1" dirty="0" smtClean="0">
                  <a:solidFill>
                    <a:srgbClr val="00FF00"/>
                  </a:solidFill>
                  <a:effectLst>
                    <a:outerShdw blurRad="50800" dist="38100" dir="2700000" algn="tl" rotWithShape="0">
                      <a:srgbClr val="000000">
                        <a:alpha val="43000"/>
                      </a:srgbClr>
                    </a:outerShdw>
                  </a:effectLst>
                </a:rPr>
                <a:t>16,000</a:t>
              </a:r>
              <a:r>
                <a:rPr lang="en-US" sz="1200" b="1" dirty="0" smtClean="0">
                  <a:solidFill>
                    <a:srgbClr val="339966"/>
                  </a:solidFill>
                </a:rPr>
                <a:t> </a:t>
              </a:r>
              <a:r>
                <a:rPr lang="en-US" sz="1200" b="1" dirty="0" smtClean="0">
                  <a:solidFill>
                    <a:prstClr val="black"/>
                  </a:solidFill>
                </a:rPr>
                <a:t>in 2009</a:t>
              </a:r>
              <a:endParaRPr lang="en-US" sz="1200" b="1" dirty="0">
                <a:solidFill>
                  <a:prstClr val="black"/>
                </a:solidFill>
              </a:endParaRPr>
            </a:p>
          </p:txBody>
        </p:sp>
        <p:sp>
          <p:nvSpPr>
            <p:cNvPr id="21" name="TextBox 20"/>
            <p:cNvSpPr txBox="1"/>
            <p:nvPr/>
          </p:nvSpPr>
          <p:spPr>
            <a:xfrm>
              <a:off x="4575540" y="2823061"/>
              <a:ext cx="1374910" cy="314174"/>
            </a:xfrm>
            <a:prstGeom prst="rect">
              <a:avLst/>
            </a:prstGeom>
            <a:noFill/>
          </p:spPr>
          <p:txBody>
            <a:bodyPr wrap="none" rtlCol="0">
              <a:spAutoFit/>
            </a:bodyPr>
            <a:lstStyle/>
            <a:p>
              <a:r>
                <a:rPr lang="en-US" sz="1200" b="1" dirty="0" smtClean="0">
                  <a:solidFill>
                    <a:srgbClr val="FFFF00"/>
                  </a:solidFill>
                  <a:effectLst>
                    <a:outerShdw blurRad="50800" dist="38100" dir="2700000" algn="tl" rotWithShape="0">
                      <a:srgbClr val="000000">
                        <a:alpha val="43000"/>
                      </a:srgbClr>
                    </a:outerShdw>
                  </a:effectLst>
                </a:rPr>
                <a:t>5,800</a:t>
              </a:r>
              <a:r>
                <a:rPr lang="en-US" sz="1000" b="1" dirty="0" smtClean="0">
                  <a:solidFill>
                    <a:prstClr val="black"/>
                  </a:solidFill>
                </a:rPr>
                <a:t> in 2009</a:t>
              </a:r>
              <a:endParaRPr lang="en-US" sz="1000" b="1" dirty="0">
                <a:solidFill>
                  <a:prstClr val="black"/>
                </a:solidFill>
              </a:endParaRPr>
            </a:p>
          </p:txBody>
        </p:sp>
        <p:cxnSp>
          <p:nvCxnSpPr>
            <p:cNvPr id="22" name="Straight Arrow Connector 21"/>
            <p:cNvCxnSpPr>
              <a:cxnSpLocks noChangeShapeType="1"/>
              <a:stCxn id="7" idx="0"/>
            </p:cNvCxnSpPr>
            <p:nvPr/>
          </p:nvCxnSpPr>
          <p:spPr bwMode="auto">
            <a:xfrm flipH="1" flipV="1">
              <a:off x="5563861" y="1215626"/>
              <a:ext cx="2074648" cy="611894"/>
            </a:xfrm>
            <a:prstGeom prst="straightConnector1">
              <a:avLst/>
            </a:prstGeom>
            <a:noFill/>
            <a:ln w="28575">
              <a:solidFill>
                <a:schemeClr val="tx1">
                  <a:lumMod val="50000"/>
                </a:schemeClr>
              </a:solidFill>
              <a:round/>
              <a:headEnd type="triangle"/>
              <a:tailEnd type="triangle" w="med" len="med"/>
            </a:ln>
            <a:effectLst>
              <a:outerShdw dist="23000" dir="5400000" rotWithShape="0">
                <a:srgbClr val="808080">
                  <a:alpha val="34999"/>
                </a:srgbClr>
              </a:outerShdw>
            </a:effectLst>
          </p:spPr>
        </p:cxnSp>
        <p:grpSp>
          <p:nvGrpSpPr>
            <p:cNvPr id="23" name="Group 12"/>
            <p:cNvGrpSpPr/>
            <p:nvPr/>
          </p:nvGrpSpPr>
          <p:grpSpPr>
            <a:xfrm>
              <a:off x="376717" y="4782200"/>
              <a:ext cx="8136273" cy="1748882"/>
              <a:chOff x="706394" y="4976390"/>
              <a:chExt cx="7828468" cy="1590683"/>
            </a:xfrm>
          </p:grpSpPr>
          <p:grpSp>
            <p:nvGrpSpPr>
              <p:cNvPr id="26" name="Group 11"/>
              <p:cNvGrpSpPr/>
              <p:nvPr/>
            </p:nvGrpSpPr>
            <p:grpSpPr>
              <a:xfrm>
                <a:off x="4650149" y="4976391"/>
                <a:ext cx="1167333" cy="1590664"/>
                <a:chOff x="257576" y="1240527"/>
                <a:chExt cx="1167333" cy="1590664"/>
              </a:xfrm>
            </p:grpSpPr>
            <p:sp>
              <p:nvSpPr>
                <p:cNvPr id="42" name="Rectangle 41"/>
                <p:cNvSpPr/>
                <p:nvPr/>
              </p:nvSpPr>
              <p:spPr>
                <a:xfrm>
                  <a:off x="257576" y="1240527"/>
                  <a:ext cx="1167333" cy="1590664"/>
                </a:xfrm>
                <a:prstGeom prst="rect">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18%</a:t>
                  </a:r>
                </a:p>
                <a:p>
                  <a:pPr algn="ctr">
                    <a:defRPr/>
                  </a:pPr>
                  <a:r>
                    <a:rPr lang="en-US" sz="1000" b="1" dirty="0" smtClean="0">
                      <a:solidFill>
                        <a:prstClr val="black"/>
                      </a:solidFill>
                      <a:latin typeface="Arial" pitchFamily="34" charset="0"/>
                      <a:cs typeface="Arial" pitchFamily="34" charset="0"/>
                    </a:rPr>
                    <a:t>Biomedical US-trained PhD</a:t>
                  </a:r>
                </a:p>
                <a:p>
                  <a:pPr algn="ctr">
                    <a:defRPr/>
                  </a:pPr>
                  <a:r>
                    <a:rPr lang="en-US" sz="1000" b="1" dirty="0" smtClean="0">
                      <a:solidFill>
                        <a:prstClr val="black"/>
                      </a:solidFill>
                      <a:latin typeface="Arial" pitchFamily="34" charset="0"/>
                      <a:cs typeface="Arial" pitchFamily="34" charset="0"/>
                    </a:rPr>
                    <a:t>2008</a:t>
                  </a:r>
                  <a:r>
                    <a:rPr lang="en-US" sz="1200" b="1" dirty="0" smtClean="0">
                      <a:solidFill>
                        <a:srgbClr val="C00000"/>
                      </a:solidFill>
                      <a:latin typeface="Arial" pitchFamily="34" charset="0"/>
                      <a:cs typeface="Arial" pitchFamily="34" charset="0"/>
                    </a:rPr>
                    <a:t>~22,500</a:t>
                  </a:r>
                  <a:endParaRPr lang="en-US" sz="1000" b="1" dirty="0" smtClean="0">
                    <a:solidFill>
                      <a:srgbClr val="C00000"/>
                    </a:solidFill>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TextBox 42"/>
                <p:cNvSpPr txBox="1"/>
                <p:nvPr/>
              </p:nvSpPr>
              <p:spPr>
                <a:xfrm>
                  <a:off x="257576" y="1250952"/>
                  <a:ext cx="1167333" cy="587866"/>
                </a:xfrm>
                <a:prstGeom prst="rect">
                  <a:avLst/>
                </a:prstGeom>
                <a:solidFill>
                  <a:schemeClr val="bg1"/>
                </a:solidFill>
              </p:spPr>
              <p:txBody>
                <a:bodyPr wrap="square" rtlCol="0" anchor="ctr">
                  <a:spAutoFit/>
                </a:bodyPr>
                <a:lstStyle/>
                <a:p>
                  <a:pPr algn="ctr">
                    <a:defRPr/>
                  </a:pPr>
                  <a:r>
                    <a:rPr lang="en-US" sz="1200" b="1" dirty="0" smtClean="0">
                      <a:solidFill>
                        <a:prstClr val="black"/>
                      </a:solidFill>
                      <a:latin typeface="Arial" pitchFamily="34" charset="0"/>
                      <a:cs typeface="Arial" pitchFamily="34" charset="0"/>
                    </a:rPr>
                    <a:t>Industrial Research</a:t>
                  </a:r>
                </a:p>
                <a:p>
                  <a:pPr algn="ctr">
                    <a:defRPr/>
                  </a:pPr>
                  <a:endParaRPr lang="en-US" sz="1200" b="1" dirty="0" smtClean="0">
                    <a:solidFill>
                      <a:prstClr val="black"/>
                    </a:solidFill>
                    <a:latin typeface="Arial" pitchFamily="34" charset="0"/>
                    <a:cs typeface="Arial" pitchFamily="34" charset="0"/>
                  </a:endParaRPr>
                </a:p>
              </p:txBody>
            </p:sp>
          </p:grpSp>
          <p:grpSp>
            <p:nvGrpSpPr>
              <p:cNvPr id="27" name="Group 66"/>
              <p:cNvGrpSpPr/>
              <p:nvPr/>
            </p:nvGrpSpPr>
            <p:grpSpPr>
              <a:xfrm>
                <a:off x="3293399" y="4976404"/>
                <a:ext cx="1293502" cy="1590669"/>
                <a:chOff x="194329" y="1240540"/>
                <a:chExt cx="1293502" cy="1590669"/>
              </a:xfrm>
            </p:grpSpPr>
            <p:sp>
              <p:nvSpPr>
                <p:cNvPr id="40" name="Rectangle 39"/>
                <p:cNvSpPr/>
                <p:nvPr/>
              </p:nvSpPr>
              <p:spPr>
                <a:xfrm>
                  <a:off x="194329" y="1240540"/>
                  <a:ext cx="1293502" cy="1590669"/>
                </a:xfrm>
                <a:prstGeom prst="rect">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43%</a:t>
                  </a:r>
                </a:p>
                <a:p>
                  <a:pPr algn="ctr">
                    <a:defRPr/>
                  </a:pPr>
                  <a:r>
                    <a:rPr lang="en-US" sz="1000" b="1" dirty="0" smtClean="0">
                      <a:solidFill>
                        <a:prstClr val="black"/>
                      </a:solidFill>
                      <a:latin typeface="Arial" pitchFamily="34" charset="0"/>
                      <a:cs typeface="Arial" pitchFamily="34" charset="0"/>
                    </a:rPr>
                    <a:t>(</a:t>
                  </a:r>
                  <a:r>
                    <a:rPr lang="en-US" sz="1000" b="1" dirty="0" smtClean="0">
                      <a:solidFill>
                        <a:srgbClr val="FFFF00"/>
                      </a:solidFill>
                      <a:effectLst>
                        <a:outerShdw blurRad="50800" dist="38100" dir="2700000" algn="tl" rotWithShape="0">
                          <a:srgbClr val="000000">
                            <a:alpha val="43000"/>
                          </a:srgbClr>
                        </a:outerShdw>
                      </a:effectLst>
                      <a:latin typeface="Arial" pitchFamily="34" charset="0"/>
                      <a:cs typeface="Arial" pitchFamily="34" charset="0"/>
                    </a:rPr>
                    <a:t>23%</a:t>
                  </a:r>
                  <a:r>
                    <a:rPr lang="en-US" sz="1000" b="1" dirty="0" smtClean="0">
                      <a:solidFill>
                        <a:prstClr val="black"/>
                      </a:solidFill>
                      <a:effectLst>
                        <a:outerShdw blurRad="50800" dist="38100" dir="2700000" algn="tl" rotWithShape="0">
                          <a:srgbClr val="000000">
                            <a:alpha val="43000"/>
                          </a:srgbClr>
                        </a:outerShdw>
                      </a:effectLst>
                      <a:latin typeface="Arial" pitchFamily="34" charset="0"/>
                      <a:cs typeface="Arial" pitchFamily="34" charset="0"/>
                    </a:rPr>
                    <a:t> </a:t>
                  </a:r>
                  <a:r>
                    <a:rPr lang="en-US" sz="1000" b="1" dirty="0" smtClean="0">
                      <a:solidFill>
                        <a:prstClr val="black"/>
                      </a:solidFill>
                      <a:latin typeface="Arial" pitchFamily="34" charset="0"/>
                      <a:cs typeface="Arial" pitchFamily="34" charset="0"/>
                    </a:rPr>
                    <a:t>tenured)</a:t>
                  </a:r>
                </a:p>
                <a:p>
                  <a:pPr algn="ctr">
                    <a:defRPr/>
                  </a:pPr>
                  <a:r>
                    <a:rPr lang="en-US" sz="1000" b="1" dirty="0" smtClean="0">
                      <a:solidFill>
                        <a:prstClr val="black"/>
                      </a:solidFill>
                      <a:latin typeface="Arial" pitchFamily="34" charset="0"/>
                      <a:cs typeface="Arial" pitchFamily="34" charset="0"/>
                    </a:rPr>
                    <a:t>Biomedical US-trained PhD, </a:t>
                  </a:r>
                  <a:r>
                    <a:rPr lang="en-US" sz="1050" b="1" dirty="0" smtClean="0">
                      <a:solidFill>
                        <a:prstClr val="black"/>
                      </a:solidFill>
                      <a:latin typeface="Arial" pitchFamily="34" charset="0"/>
                      <a:cs typeface="Arial" pitchFamily="34" charset="0"/>
                    </a:rPr>
                    <a:t>2008 </a:t>
                  </a:r>
                  <a:r>
                    <a:rPr lang="en-US" sz="1200" b="1" dirty="0" smtClean="0">
                      <a:solidFill>
                        <a:srgbClr val="C00000"/>
                      </a:solidFill>
                      <a:latin typeface="Arial" pitchFamily="34" charset="0"/>
                      <a:cs typeface="Arial" pitchFamily="34" charset="0"/>
                    </a:rPr>
                    <a:t>~55,000</a:t>
                  </a: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1" name="TextBox 40"/>
                <p:cNvSpPr txBox="1"/>
                <p:nvPr/>
              </p:nvSpPr>
              <p:spPr>
                <a:xfrm>
                  <a:off x="194329" y="1245096"/>
                  <a:ext cx="1293502" cy="619134"/>
                </a:xfrm>
                <a:prstGeom prst="rect">
                  <a:avLst/>
                </a:prstGeom>
                <a:solidFill>
                  <a:schemeClr val="bg1"/>
                </a:solidFill>
              </p:spPr>
              <p:txBody>
                <a:bodyPr wrap="square" rtlCol="0" anchor="ctr">
                  <a:spAutoFit/>
                </a:bodyPr>
                <a:lstStyle/>
                <a:p>
                  <a:pPr algn="ctr">
                    <a:defRPr/>
                  </a:pPr>
                  <a:r>
                    <a:rPr lang="en-US" sz="1100" b="1" dirty="0" smtClean="0">
                      <a:solidFill>
                        <a:prstClr val="black"/>
                      </a:solidFill>
                      <a:latin typeface="Arial" pitchFamily="34" charset="0"/>
                      <a:cs typeface="Arial" pitchFamily="34" charset="0"/>
                    </a:rPr>
                    <a:t>Academic Research or Teaching</a:t>
                  </a:r>
                </a:p>
              </p:txBody>
            </p:sp>
          </p:grpSp>
          <p:grpSp>
            <p:nvGrpSpPr>
              <p:cNvPr id="28" name="Group 70"/>
              <p:cNvGrpSpPr/>
              <p:nvPr/>
            </p:nvGrpSpPr>
            <p:grpSpPr>
              <a:xfrm>
                <a:off x="1936974" y="4976391"/>
                <a:ext cx="1293502" cy="1590664"/>
                <a:chOff x="131407" y="1240527"/>
                <a:chExt cx="1293502" cy="1590664"/>
              </a:xfrm>
            </p:grpSpPr>
            <p:sp>
              <p:nvSpPr>
                <p:cNvPr id="38" name="Rectangle 37"/>
                <p:cNvSpPr/>
                <p:nvPr/>
              </p:nvSpPr>
              <p:spPr>
                <a:xfrm>
                  <a:off x="131407" y="1240527"/>
                  <a:ext cx="1293502" cy="1590664"/>
                </a:xfrm>
                <a:prstGeom prst="rect">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800" b="1" dirty="0" smtClean="0">
                    <a:solidFill>
                      <a:srgbClr val="FFFF00"/>
                    </a:solidFill>
                    <a:latin typeface="Arial" pitchFamily="34" charset="0"/>
                    <a:cs typeface="Arial" pitchFamily="34" charset="0"/>
                  </a:endParaRPr>
                </a:p>
                <a:p>
                  <a:pPr algn="ctr">
                    <a:defRPr/>
                  </a:pPr>
                  <a:endParaRPr lang="en-US" sz="8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6%</a:t>
                  </a:r>
                  <a:endParaRPr lang="en-US" sz="1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n-US" sz="1000" b="1" dirty="0" smtClean="0">
                      <a:solidFill>
                        <a:prstClr val="black"/>
                      </a:solidFill>
                      <a:latin typeface="Arial" pitchFamily="34" charset="0"/>
                      <a:cs typeface="Arial" pitchFamily="34" charset="0"/>
                    </a:rPr>
                    <a:t>Biomedical US- trained PhD, 2008 </a:t>
                  </a:r>
                  <a:r>
                    <a:rPr lang="en-US" sz="1200" b="1" dirty="0" smtClean="0">
                      <a:solidFill>
                        <a:srgbClr val="C00000"/>
                      </a:solidFill>
                      <a:latin typeface="Arial" pitchFamily="34" charset="0"/>
                      <a:cs typeface="Arial" pitchFamily="34" charset="0"/>
                    </a:rPr>
                    <a:t>~7,000</a:t>
                  </a:r>
                  <a:endParaRPr lang="en-US" sz="1000" b="1" dirty="0" smtClean="0">
                    <a:solidFill>
                      <a:srgbClr val="C00000"/>
                    </a:solidFill>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131407" y="1254872"/>
                  <a:ext cx="1293501" cy="619134"/>
                </a:xfrm>
                <a:prstGeom prst="rect">
                  <a:avLst/>
                </a:prstGeom>
                <a:solidFill>
                  <a:schemeClr val="bg1"/>
                </a:solidFill>
              </p:spPr>
              <p:txBody>
                <a:bodyPr wrap="square" rtlCol="0" anchor="ctr">
                  <a:spAutoFit/>
                </a:bodyPr>
                <a:lstStyle/>
                <a:p>
                  <a:pPr algn="ctr">
                    <a:defRPr/>
                  </a:pPr>
                  <a:r>
                    <a:rPr lang="en-US" sz="1100" b="1" dirty="0" smtClean="0">
                      <a:solidFill>
                        <a:prstClr val="black"/>
                      </a:solidFill>
                      <a:latin typeface="Arial" pitchFamily="34" charset="0"/>
                      <a:cs typeface="Arial" pitchFamily="34" charset="0"/>
                    </a:rPr>
                    <a:t>Government Research </a:t>
                  </a:r>
                </a:p>
                <a:p>
                  <a:pPr algn="ctr">
                    <a:defRPr/>
                  </a:pPr>
                  <a:endParaRPr lang="en-US" sz="1100" b="1" dirty="0" smtClean="0">
                    <a:solidFill>
                      <a:prstClr val="black"/>
                    </a:solidFill>
                    <a:latin typeface="Arial" pitchFamily="34" charset="0"/>
                    <a:cs typeface="Arial" pitchFamily="34" charset="0"/>
                  </a:endParaRPr>
                </a:p>
              </p:txBody>
            </p:sp>
          </p:grpSp>
          <p:grpSp>
            <p:nvGrpSpPr>
              <p:cNvPr id="29" name="Group 73"/>
              <p:cNvGrpSpPr/>
              <p:nvPr/>
            </p:nvGrpSpPr>
            <p:grpSpPr>
              <a:xfrm>
                <a:off x="706394" y="4976390"/>
                <a:ext cx="1177869" cy="1590664"/>
                <a:chOff x="194330" y="1240526"/>
                <a:chExt cx="1177869" cy="1590664"/>
              </a:xfrm>
            </p:grpSpPr>
            <p:sp>
              <p:nvSpPr>
                <p:cNvPr id="36" name="Rectangle 35"/>
                <p:cNvSpPr/>
                <p:nvPr/>
              </p:nvSpPr>
              <p:spPr>
                <a:xfrm>
                  <a:off x="194330" y="1240526"/>
                  <a:ext cx="1167335" cy="1590664"/>
                </a:xfrm>
                <a:prstGeom prst="rect">
                  <a:avLst/>
                </a:prstGeom>
                <a:solidFill>
                  <a:srgbClr val="297DB1"/>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18%</a:t>
                  </a:r>
                </a:p>
                <a:p>
                  <a:pPr algn="ctr">
                    <a:defRPr/>
                  </a:pPr>
                  <a:r>
                    <a:rPr lang="en-US" sz="1050" b="1" dirty="0" smtClean="0">
                      <a:solidFill>
                        <a:prstClr val="black"/>
                      </a:solidFill>
                      <a:latin typeface="Arial" pitchFamily="34" charset="0"/>
                      <a:cs typeface="Arial" pitchFamily="34" charset="0"/>
                    </a:rPr>
                    <a:t>Biomedical US- trained PhD, 2008 </a:t>
                  </a:r>
                </a:p>
                <a:p>
                  <a:pPr algn="ctr">
                    <a:defRPr/>
                  </a:pPr>
                  <a:r>
                    <a:rPr lang="en-US" sz="1200" b="1" dirty="0" smtClean="0">
                      <a:solidFill>
                        <a:srgbClr val="C00000"/>
                      </a:solidFill>
                      <a:latin typeface="Arial" pitchFamily="34" charset="0"/>
                      <a:cs typeface="Arial" pitchFamily="34" charset="0"/>
                    </a:rPr>
                    <a:t>~24,000</a:t>
                  </a:r>
                  <a:endParaRPr lang="en-US" sz="1000" b="1" dirty="0" smtClean="0">
                    <a:solidFill>
                      <a:srgbClr val="C00000"/>
                    </a:solidFill>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TextBox 36"/>
                <p:cNvSpPr txBox="1"/>
                <p:nvPr/>
              </p:nvSpPr>
              <p:spPr>
                <a:xfrm>
                  <a:off x="204866" y="1245094"/>
                  <a:ext cx="1167333" cy="619134"/>
                </a:xfrm>
                <a:prstGeom prst="rect">
                  <a:avLst/>
                </a:prstGeom>
                <a:solidFill>
                  <a:schemeClr val="bg1"/>
                </a:solidFill>
              </p:spPr>
              <p:txBody>
                <a:bodyPr wrap="square" rtlCol="0" anchor="ctr">
                  <a:spAutoFit/>
                </a:bodyPr>
                <a:lstStyle/>
                <a:p>
                  <a:pPr algn="ctr">
                    <a:defRPr/>
                  </a:pPr>
                  <a:r>
                    <a:rPr lang="en-US" sz="1100" b="1" dirty="0" smtClean="0">
                      <a:solidFill>
                        <a:prstClr val="black"/>
                      </a:solidFill>
                      <a:latin typeface="Arial" pitchFamily="34" charset="0"/>
                      <a:cs typeface="Arial" pitchFamily="34" charset="0"/>
                    </a:rPr>
                    <a:t>Science Related Non-Research</a:t>
                  </a:r>
                </a:p>
              </p:txBody>
            </p:sp>
          </p:grpSp>
          <p:grpSp>
            <p:nvGrpSpPr>
              <p:cNvPr id="30" name="Group 76"/>
              <p:cNvGrpSpPr/>
              <p:nvPr/>
            </p:nvGrpSpPr>
            <p:grpSpPr>
              <a:xfrm>
                <a:off x="5892875" y="4976391"/>
                <a:ext cx="1270815" cy="1590664"/>
                <a:chOff x="206799" y="1240527"/>
                <a:chExt cx="1270815" cy="1590664"/>
              </a:xfrm>
            </p:grpSpPr>
            <p:sp>
              <p:nvSpPr>
                <p:cNvPr id="34" name="Rectangle 33"/>
                <p:cNvSpPr/>
                <p:nvPr/>
              </p:nvSpPr>
              <p:spPr>
                <a:xfrm>
                  <a:off x="206799" y="1240527"/>
                  <a:ext cx="1270815" cy="1590664"/>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13%</a:t>
                  </a:r>
                </a:p>
                <a:p>
                  <a:pPr algn="ctr">
                    <a:defRPr/>
                  </a:pPr>
                  <a:r>
                    <a:rPr lang="en-US" sz="1000" b="1" dirty="0" smtClean="0">
                      <a:solidFill>
                        <a:prstClr val="black"/>
                      </a:solidFill>
                      <a:latin typeface="Arial" pitchFamily="34" charset="0"/>
                      <a:cs typeface="Arial" pitchFamily="34" charset="0"/>
                    </a:rPr>
                    <a:t>Biomedical US-trained PhD, </a:t>
                  </a:r>
                </a:p>
                <a:p>
                  <a:pPr algn="ctr">
                    <a:defRPr/>
                  </a:pPr>
                  <a:r>
                    <a:rPr lang="en-US" sz="1000" b="1" dirty="0" smtClean="0">
                      <a:solidFill>
                        <a:prstClr val="black"/>
                      </a:solidFill>
                      <a:latin typeface="Arial" pitchFamily="34" charset="0"/>
                      <a:cs typeface="Arial" pitchFamily="34" charset="0"/>
                    </a:rPr>
                    <a:t>2008 </a:t>
                  </a:r>
                  <a:r>
                    <a:rPr lang="en-US" sz="1200" b="1" dirty="0" smtClean="0">
                      <a:solidFill>
                        <a:srgbClr val="C00000"/>
                      </a:solidFill>
                      <a:latin typeface="Arial" pitchFamily="34" charset="0"/>
                      <a:cs typeface="Arial" pitchFamily="34" charset="0"/>
                    </a:rPr>
                    <a:t>~17,000</a:t>
                  </a:r>
                  <a:endParaRPr lang="en-US" sz="1000" b="1" dirty="0" smtClean="0">
                    <a:solidFill>
                      <a:srgbClr val="C00000"/>
                    </a:solidFill>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TextBox 34"/>
                <p:cNvSpPr txBox="1"/>
                <p:nvPr/>
              </p:nvSpPr>
              <p:spPr>
                <a:xfrm>
                  <a:off x="206799" y="1245095"/>
                  <a:ext cx="1270815" cy="619134"/>
                </a:xfrm>
                <a:prstGeom prst="rect">
                  <a:avLst/>
                </a:prstGeom>
                <a:solidFill>
                  <a:schemeClr val="bg1"/>
                </a:solidFill>
              </p:spPr>
              <p:txBody>
                <a:bodyPr wrap="square" rtlCol="0" anchor="ctr">
                  <a:spAutoFit/>
                </a:bodyPr>
                <a:lstStyle/>
                <a:p>
                  <a:pPr algn="ctr">
                    <a:defRPr/>
                  </a:pPr>
                  <a:r>
                    <a:rPr lang="en-US" sz="1100" b="1" dirty="0" smtClean="0">
                      <a:solidFill>
                        <a:prstClr val="black"/>
                      </a:solidFill>
                      <a:latin typeface="Arial" pitchFamily="34" charset="0"/>
                      <a:cs typeface="Arial" pitchFamily="34" charset="0"/>
                    </a:rPr>
                    <a:t>Non-Science Related</a:t>
                  </a:r>
                </a:p>
                <a:p>
                  <a:pPr algn="ctr">
                    <a:defRPr/>
                  </a:pPr>
                  <a:endParaRPr lang="en-US" sz="1100" b="1" dirty="0" smtClean="0">
                    <a:solidFill>
                      <a:prstClr val="black"/>
                    </a:solidFill>
                    <a:latin typeface="Arial" pitchFamily="34" charset="0"/>
                    <a:cs typeface="Arial" pitchFamily="34" charset="0"/>
                  </a:endParaRPr>
                </a:p>
              </p:txBody>
            </p:sp>
          </p:grpSp>
          <p:grpSp>
            <p:nvGrpSpPr>
              <p:cNvPr id="31" name="Group 79"/>
              <p:cNvGrpSpPr/>
              <p:nvPr/>
            </p:nvGrpSpPr>
            <p:grpSpPr>
              <a:xfrm>
                <a:off x="7237152" y="4976391"/>
                <a:ext cx="1297710" cy="1590664"/>
                <a:chOff x="257574" y="1240527"/>
                <a:chExt cx="1297710" cy="1590664"/>
              </a:xfrm>
            </p:grpSpPr>
            <p:sp>
              <p:nvSpPr>
                <p:cNvPr id="32" name="Rectangle 31"/>
                <p:cNvSpPr/>
                <p:nvPr/>
              </p:nvSpPr>
              <p:spPr>
                <a:xfrm>
                  <a:off x="257574" y="1240527"/>
                  <a:ext cx="1297710" cy="1590664"/>
                </a:xfrm>
                <a:prstGeom prst="rect">
                  <a:avLst/>
                </a:prstGeom>
                <a:solidFill>
                  <a:schemeClr val="accent6"/>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endParaRPr lang="en-US" sz="1100" b="1" dirty="0" smtClean="0">
                    <a:solidFill>
                      <a:srgbClr val="FFFF00"/>
                    </a:solidFill>
                    <a:latin typeface="Arial" pitchFamily="34" charset="0"/>
                    <a:cs typeface="Arial" pitchFamily="34" charset="0"/>
                  </a:endParaRPr>
                </a:p>
                <a:p>
                  <a:pPr algn="ctr">
                    <a:defRPr/>
                  </a:pPr>
                  <a:r>
                    <a:rPr lang="en-US" sz="1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a:t>
                  </a:r>
                </a:p>
                <a:p>
                  <a:pPr algn="ctr">
                    <a:defRPr/>
                  </a:pPr>
                  <a:r>
                    <a:rPr lang="en-US" sz="1000" b="1" dirty="0" smtClean="0">
                      <a:solidFill>
                        <a:prstClr val="black"/>
                      </a:solidFill>
                      <a:latin typeface="Arial" pitchFamily="34" charset="0"/>
                      <a:cs typeface="Arial" pitchFamily="34" charset="0"/>
                    </a:rPr>
                    <a:t>Biomedical US-trained PhD, 2008 </a:t>
                  </a:r>
                  <a:r>
                    <a:rPr lang="en-US" sz="1200" b="1" dirty="0" smtClean="0">
                      <a:solidFill>
                        <a:srgbClr val="C00000"/>
                      </a:solidFill>
                      <a:latin typeface="Arial" pitchFamily="34" charset="0"/>
                      <a:cs typeface="Arial" pitchFamily="34" charset="0"/>
                    </a:rPr>
                    <a:t>~2,500</a:t>
                  </a:r>
                </a:p>
                <a:p>
                  <a:pPr algn="ctr">
                    <a:defRPr/>
                  </a:pPr>
                  <a:endParaRPr lang="en-US" sz="11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US" sz="11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TextBox 32"/>
                <p:cNvSpPr txBox="1"/>
                <p:nvPr/>
              </p:nvSpPr>
              <p:spPr>
                <a:xfrm>
                  <a:off x="257575" y="1245096"/>
                  <a:ext cx="1297709" cy="619134"/>
                </a:xfrm>
                <a:prstGeom prst="rect">
                  <a:avLst/>
                </a:prstGeom>
                <a:solidFill>
                  <a:schemeClr val="bg1"/>
                </a:solidFill>
              </p:spPr>
              <p:txBody>
                <a:bodyPr wrap="square" rtlCol="0" anchor="ctr">
                  <a:spAutoFit/>
                </a:bodyPr>
                <a:lstStyle/>
                <a:p>
                  <a:pPr algn="ctr">
                    <a:defRPr/>
                  </a:pPr>
                  <a:r>
                    <a:rPr lang="en-US" sz="1100" b="1" dirty="0" smtClean="0">
                      <a:solidFill>
                        <a:prstClr val="black"/>
                      </a:solidFill>
                      <a:latin typeface="Arial" pitchFamily="34" charset="0"/>
                      <a:cs typeface="Arial" pitchFamily="34" charset="0"/>
                    </a:rPr>
                    <a:t>Unemployed</a:t>
                  </a:r>
                </a:p>
                <a:p>
                  <a:pPr algn="ctr">
                    <a:defRPr/>
                  </a:pPr>
                  <a:endParaRPr lang="en-US" sz="1100" b="1" dirty="0">
                    <a:solidFill>
                      <a:prstClr val="black"/>
                    </a:solidFill>
                    <a:latin typeface="Arial" pitchFamily="34" charset="0"/>
                    <a:cs typeface="Arial" pitchFamily="34" charset="0"/>
                  </a:endParaRPr>
                </a:p>
                <a:p>
                  <a:pPr algn="ctr">
                    <a:defRPr/>
                  </a:pPr>
                  <a:endParaRPr lang="en-US" sz="1100" b="1" dirty="0" smtClean="0">
                    <a:solidFill>
                      <a:prstClr val="black"/>
                    </a:solidFill>
                    <a:latin typeface="Arial" pitchFamily="34" charset="0"/>
                    <a:cs typeface="Arial" pitchFamily="34" charset="0"/>
                  </a:endParaRPr>
                </a:p>
              </p:txBody>
            </p:sp>
          </p:grpSp>
        </p:grpSp>
        <p:sp>
          <p:nvSpPr>
            <p:cNvPr id="24" name="TextBox 23"/>
            <p:cNvSpPr txBox="1"/>
            <p:nvPr/>
          </p:nvSpPr>
          <p:spPr>
            <a:xfrm>
              <a:off x="5678423" y="4338752"/>
              <a:ext cx="2951024" cy="296720"/>
            </a:xfrm>
            <a:prstGeom prst="rect">
              <a:avLst/>
            </a:prstGeom>
            <a:noFill/>
          </p:spPr>
          <p:txBody>
            <a:bodyPr wrap="none" rtlCol="0">
              <a:spAutoFit/>
            </a:bodyPr>
            <a:lstStyle/>
            <a:p>
              <a:pPr marL="228600" indent="-228600"/>
              <a:r>
                <a:rPr lang="en-US" sz="1100" dirty="0" smtClean="0">
                  <a:solidFill>
                    <a:prstClr val="black"/>
                  </a:solidFill>
                </a:rPr>
                <a:t>(</a:t>
              </a:r>
              <a:r>
                <a:rPr lang="en-US" sz="1100" b="1" dirty="0" smtClean="0">
                  <a:solidFill>
                    <a:srgbClr val="C00000"/>
                  </a:solidFill>
                </a:rPr>
                <a:t>128,000</a:t>
              </a:r>
              <a:r>
                <a:rPr lang="en-US" sz="1100" b="1" dirty="0" smtClean="0">
                  <a:solidFill>
                    <a:srgbClr val="FF0000"/>
                  </a:solidFill>
                </a:rPr>
                <a:t> </a:t>
              </a:r>
              <a:r>
                <a:rPr lang="en-US" sz="1100" dirty="0" smtClean="0">
                  <a:solidFill>
                    <a:prstClr val="black"/>
                  </a:solidFill>
                </a:rPr>
                <a:t>Biomedical US-trained PhDs)</a:t>
              </a:r>
              <a:endParaRPr lang="en-US" sz="1100" dirty="0">
                <a:solidFill>
                  <a:prstClr val="black"/>
                </a:solidFill>
              </a:endParaRPr>
            </a:p>
          </p:txBody>
        </p:sp>
        <p:sp>
          <p:nvSpPr>
            <p:cNvPr id="25" name="TextBox 24"/>
            <p:cNvSpPr txBox="1"/>
            <p:nvPr/>
          </p:nvSpPr>
          <p:spPr>
            <a:xfrm>
              <a:off x="304801" y="1120877"/>
              <a:ext cx="1676400" cy="1200329"/>
            </a:xfrm>
            <a:prstGeom prst="rect">
              <a:avLst/>
            </a:prstGeom>
            <a:noFill/>
          </p:spPr>
          <p:txBody>
            <a:bodyPr wrap="square" rtlCol="0">
              <a:spAutoFit/>
            </a:bodyPr>
            <a:lstStyle/>
            <a:p>
              <a:r>
                <a:rPr lang="en-US" sz="1200" b="1" dirty="0" smtClean="0">
                  <a:solidFill>
                    <a:prstClr val="black"/>
                  </a:solidFill>
                </a:rPr>
                <a:t>NOTE: The color of the numbers reflects the confidence in the accuracy of the data.</a:t>
              </a:r>
              <a:endParaRPr lang="en-US" sz="1200" b="1" dirty="0">
                <a:solidFill>
                  <a:prstClr val="black"/>
                </a:solidFill>
              </a:endParaRPr>
            </a:p>
          </p:txBody>
        </p:sp>
      </p:grpSp>
      <p:sp>
        <p:nvSpPr>
          <p:cNvPr id="47" name="TextBox 46"/>
          <p:cNvSpPr txBox="1"/>
          <p:nvPr/>
        </p:nvSpPr>
        <p:spPr>
          <a:xfrm>
            <a:off x="959987" y="258236"/>
            <a:ext cx="7356116" cy="584775"/>
          </a:xfrm>
          <a:prstGeom prst="rect">
            <a:avLst/>
          </a:prstGeom>
          <a:noFill/>
        </p:spPr>
        <p:txBody>
          <a:bodyPr wrap="none" rtlCol="0">
            <a:spAutoFit/>
          </a:bodyPr>
          <a:lstStyle/>
          <a:p>
            <a:r>
              <a:rPr lang="en-US" sz="3200" dirty="0" smtClean="0">
                <a:solidFill>
                  <a:srgbClr val="002060"/>
                </a:solidFill>
                <a:latin typeface="+mj-lt"/>
              </a:rPr>
              <a:t>Snapshot of the PhD Biomedical Workforce</a:t>
            </a:r>
            <a:endParaRPr lang="en-US" sz="3200" dirty="0">
              <a:solidFill>
                <a:srgbClr val="002060"/>
              </a:solidFill>
              <a:latin typeface="+mj-lt"/>
            </a:endParaRPr>
          </a:p>
        </p:txBody>
      </p:sp>
      <p:sp>
        <p:nvSpPr>
          <p:cNvPr id="48" name="Title 2"/>
          <p:cNvSpPr txBox="1">
            <a:spLocks/>
          </p:cNvSpPr>
          <p:nvPr/>
        </p:nvSpPr>
        <p:spPr>
          <a:xfrm>
            <a:off x="1039878" y="6046509"/>
            <a:ext cx="6862146" cy="356508"/>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1800" dirty="0" smtClean="0">
                <a:solidFill>
                  <a:srgbClr val="008000"/>
                </a:solidFill>
              </a:rPr>
              <a:t>http://acd.od.nih.gov/</a:t>
            </a:r>
            <a:r>
              <a:rPr lang="en-US" sz="1800" dirty="0" err="1" smtClean="0">
                <a:solidFill>
                  <a:srgbClr val="008000"/>
                </a:solidFill>
              </a:rPr>
              <a:t>Biomedical_research_wgreport.pdf</a:t>
            </a:r>
            <a:r>
              <a:rPr lang="en-US" sz="1800" dirty="0" smtClean="0">
                <a:solidFill>
                  <a:srgbClr val="008000"/>
                </a:solidFill>
              </a:rPr>
              <a:t> </a:t>
            </a:r>
            <a:endParaRPr lang="en-US" sz="1800" dirty="0">
              <a:solidFill>
                <a:srgbClr val="008000"/>
              </a:solidFill>
            </a:endParaRPr>
          </a:p>
        </p:txBody>
      </p:sp>
      <p:sp>
        <p:nvSpPr>
          <p:cNvPr id="49" name="Footer Placeholder 48"/>
          <p:cNvSpPr>
            <a:spLocks noGrp="1"/>
          </p:cNvSpPr>
          <p:nvPr>
            <p:ph type="ftr" sz="quarter" idx="11"/>
          </p:nvPr>
        </p:nvSpPr>
        <p:spPr/>
        <p:txBody>
          <a:bodyPr/>
          <a:lstStyle/>
          <a:p>
            <a:r>
              <a:rPr lang="en-US" smtClean="0"/>
              <a:t>NIH Regional Grant Seminar, June 2014 </a:t>
            </a:r>
            <a:endParaRPr lang="en-US" dirty="0"/>
          </a:p>
        </p:txBody>
      </p:sp>
    </p:spTree>
    <p:extLst>
      <p:ext uri="{BB962C8B-B14F-4D97-AF65-F5344CB8AC3E}">
        <p14:creationId xmlns:p14="http://schemas.microsoft.com/office/powerpoint/2010/main" val="1559969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200" b="0" dirty="0">
                <a:solidFill>
                  <a:srgbClr val="002060"/>
                </a:solidFill>
              </a:rPr>
              <a:t>Training In light of Multiple Career Outcomes</a:t>
            </a:r>
            <a:r>
              <a:rPr lang="en-US" dirty="0">
                <a:solidFill>
                  <a:srgbClr val="002060"/>
                </a:solidFill>
              </a:rPr>
              <a:t/>
            </a:r>
            <a:br>
              <a:rPr lang="en-US" dirty="0">
                <a:solidFill>
                  <a:srgbClr val="002060"/>
                </a:solidFill>
              </a:rPr>
            </a:br>
            <a:r>
              <a:rPr lang="en-US" sz="2400" b="0" dirty="0">
                <a:solidFill>
                  <a:srgbClr val="002060"/>
                </a:solidFill>
              </a:rPr>
              <a:t>Employment of Biomedical Science PhDs by </a:t>
            </a:r>
            <a:r>
              <a:rPr lang="en-US" sz="2400" b="0" dirty="0" smtClean="0">
                <a:solidFill>
                  <a:srgbClr val="002060"/>
                </a:solidFill>
              </a:rPr>
              <a:t>Sector</a:t>
            </a:r>
            <a:endParaRPr lang="en-US" sz="2400" b="0" dirty="0">
              <a:solidFill>
                <a:srgbClr val="002060"/>
              </a:solidFill>
            </a:endParaRPr>
          </a:p>
        </p:txBody>
      </p:sp>
      <p:sp>
        <p:nvSpPr>
          <p:cNvPr id="5" name="Footer Placeholder 4"/>
          <p:cNvSpPr>
            <a:spLocks noGrp="1"/>
          </p:cNvSpPr>
          <p:nvPr>
            <p:ph type="ftr" sz="quarter" idx="3"/>
          </p:nvPr>
        </p:nvSpPr>
        <p:spPr>
          <a:xfrm>
            <a:off x="266590" y="6356350"/>
            <a:ext cx="5169010" cy="365125"/>
          </a:xfrm>
        </p:spPr>
        <p:txBody>
          <a:bodyPr/>
          <a:lstStyle/>
          <a:p>
            <a:r>
              <a:rPr lang="en-US" dirty="0" smtClean="0">
                <a:latin typeface="+mj-lt"/>
              </a:rPr>
              <a:t>NIH Regional June 2013</a:t>
            </a:r>
            <a:endParaRPr lang="en-US" dirty="0">
              <a:latin typeface="+mj-lt"/>
            </a:endParaRPr>
          </a:p>
        </p:txBody>
      </p:sp>
      <p:sp>
        <p:nvSpPr>
          <p:cNvPr id="10" name="Rectangle 9"/>
          <p:cNvSpPr/>
          <p:nvPr/>
        </p:nvSpPr>
        <p:spPr>
          <a:xfrm>
            <a:off x="903986" y="6019868"/>
            <a:ext cx="2797561" cy="369332"/>
          </a:xfrm>
          <a:prstGeom prst="rect">
            <a:avLst/>
          </a:prstGeom>
        </p:spPr>
        <p:txBody>
          <a:bodyPr wrap="none">
            <a:spAutoFit/>
          </a:bodyPr>
          <a:lstStyle/>
          <a:p>
            <a:pPr>
              <a:spcBef>
                <a:spcPct val="30000"/>
              </a:spcBef>
            </a:pPr>
            <a:r>
              <a:rPr lang="en-US" sz="1600" dirty="0">
                <a:latin typeface="Arial" pitchFamily="34" charset="0"/>
                <a:cs typeface="Arial" pitchFamily="34" charset="0"/>
              </a:rPr>
              <a:t>Source: http://sestat.nsf.gov</a:t>
            </a:r>
            <a:r>
              <a:rPr lang="en-US" dirty="0">
                <a:solidFill>
                  <a:schemeClr val="tx2"/>
                </a:solidFill>
                <a:latin typeface="Arial" pitchFamily="34" charset="0"/>
                <a:cs typeface="Arial" pitchFamily="34"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369066309"/>
              </p:ext>
            </p:extLst>
          </p:nvPr>
        </p:nvGraphicFramePr>
        <p:xfrm>
          <a:off x="731959" y="917505"/>
          <a:ext cx="7650041" cy="5179360"/>
        </p:xfrm>
        <a:graphic>
          <a:graphicData uri="http://schemas.openxmlformats.org/presentationml/2006/ole">
            <mc:AlternateContent xmlns:mc="http://schemas.openxmlformats.org/markup-compatibility/2006">
              <mc:Choice xmlns:v="urn:schemas-microsoft-com:vml" Requires="v">
                <p:oleObj spid="_x0000_s21527" name="Worksheet" r:id="rId3" imgW="6572385" imgH="4276815" progId="Excel.Sheet.8">
                  <p:embed followColorScheme="full"/>
                </p:oleObj>
              </mc:Choice>
              <mc:Fallback>
                <p:oleObj name="Worksheet" r:id="rId3" imgW="6572385" imgH="4276815" progId="Excel.Sheet.8">
                  <p:embed followColorScheme="full"/>
                  <p:pic>
                    <p:nvPicPr>
                      <p:cNvPr id="0" name=""/>
                      <p:cNvPicPr>
                        <a:picLocks noGrp="1" noChangeAspect="1" noChangeArrowheads="1"/>
                      </p:cNvPicPr>
                      <p:nvPr/>
                    </p:nvPicPr>
                    <p:blipFill>
                      <a:blip r:embed="rId4"/>
                      <a:srcRect r="1744"/>
                      <a:stretch>
                        <a:fillRect/>
                      </a:stretch>
                    </p:blipFill>
                    <p:spPr bwMode="auto">
                      <a:xfrm>
                        <a:off x="731959" y="917505"/>
                        <a:ext cx="7650041" cy="5179360"/>
                      </a:xfrm>
                      <a:prstGeom prst="rect">
                        <a:avLst/>
                      </a:prstGeom>
                      <a:solidFill>
                        <a:srgbClr val="FFD72F"/>
                      </a:solidFill>
                      <a:ln>
                        <a:noFill/>
                      </a:ln>
                      <a:extLst/>
                    </p:spPr>
                  </p:pic>
                </p:oleObj>
              </mc:Fallback>
            </mc:AlternateContent>
          </a:graphicData>
        </a:graphic>
      </p:graphicFrame>
      <p:sp>
        <p:nvSpPr>
          <p:cNvPr id="12" name="Oval 11"/>
          <p:cNvSpPr/>
          <p:nvPr/>
        </p:nvSpPr>
        <p:spPr>
          <a:xfrm>
            <a:off x="1701243" y="3959847"/>
            <a:ext cx="427020" cy="1761222"/>
          </a:xfrm>
          <a:prstGeom prst="ellipse">
            <a:avLst/>
          </a:prstGeom>
          <a:noFill/>
          <a:ln w="28575" cmpd="sng">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53825" y="1492598"/>
            <a:ext cx="427020" cy="4115515"/>
          </a:xfrm>
          <a:prstGeom prst="ellipse">
            <a:avLst/>
          </a:prstGeom>
          <a:noFill/>
          <a:ln w="28575" cmpd="sng">
            <a:solidFill>
              <a:srgbClr val="33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6881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t="196" r="57737"/>
          <a:stretch/>
        </p:blipFill>
        <p:spPr>
          <a:xfrm>
            <a:off x="6324600" y="1610828"/>
            <a:ext cx="2576513" cy="4457830"/>
          </a:xfrm>
          <a:prstGeom prst="rect">
            <a:avLst/>
          </a:prstGeom>
        </p:spPr>
      </p:pic>
      <p:sp>
        <p:nvSpPr>
          <p:cNvPr id="5" name="Rectangle 4"/>
          <p:cNvSpPr/>
          <p:nvPr/>
        </p:nvSpPr>
        <p:spPr>
          <a:xfrm>
            <a:off x="731520" y="1418023"/>
            <a:ext cx="5796280" cy="4524315"/>
          </a:xfrm>
          <a:prstGeom prst="rect">
            <a:avLst/>
          </a:prstGeom>
        </p:spPr>
        <p:txBody>
          <a:bodyPr wrap="square">
            <a:spAutoFit/>
          </a:bodyPr>
          <a:lstStyle/>
          <a:p>
            <a:r>
              <a:rPr lang="en-US" sz="2400" dirty="0"/>
              <a:t>Graduate students in basic biomedical sciences</a:t>
            </a:r>
          </a:p>
          <a:p>
            <a:pPr marL="342900" indent="-342900">
              <a:buFont typeface="Arial" pitchFamily="34" charset="0"/>
              <a:buChar char="•"/>
            </a:pPr>
            <a:r>
              <a:rPr lang="en-US" sz="2400" dirty="0" smtClean="0"/>
              <a:t>Initially have </a:t>
            </a:r>
            <a:r>
              <a:rPr lang="en-US" sz="2400" dirty="0"/>
              <a:t>goal of academic research</a:t>
            </a:r>
          </a:p>
          <a:p>
            <a:pPr marL="342900" indent="-342900">
              <a:buFont typeface="Arial" pitchFamily="34" charset="0"/>
              <a:buChar char="•"/>
            </a:pPr>
            <a:r>
              <a:rPr lang="en-US" sz="2400" dirty="0"/>
              <a:t>Midway thru PhD </a:t>
            </a:r>
            <a:r>
              <a:rPr lang="en-US" sz="2400" dirty="0" smtClean="0"/>
              <a:t>consider </a:t>
            </a:r>
            <a:r>
              <a:rPr lang="en-US" sz="2400" dirty="0"/>
              <a:t>multiple careers</a:t>
            </a:r>
          </a:p>
          <a:p>
            <a:endParaRPr lang="en-US" sz="2400" dirty="0">
              <a:solidFill>
                <a:srgbClr val="FF0000"/>
              </a:solidFill>
            </a:endParaRPr>
          </a:p>
          <a:p>
            <a:r>
              <a:rPr lang="en-US" sz="2400" dirty="0"/>
              <a:t>Individual Development </a:t>
            </a:r>
            <a:r>
              <a:rPr lang="en-US" sz="2400" dirty="0" smtClean="0"/>
              <a:t>Plans (IDPs)</a:t>
            </a:r>
          </a:p>
          <a:p>
            <a:r>
              <a:rPr lang="en-US" sz="2400" dirty="0"/>
              <a:t>	</a:t>
            </a:r>
            <a:r>
              <a:rPr lang="en-US" sz="2400" dirty="0" smtClean="0"/>
              <a:t>self assessment and planning</a:t>
            </a:r>
          </a:p>
          <a:p>
            <a:endParaRPr lang="en-US" sz="2400" dirty="0"/>
          </a:p>
          <a:p>
            <a:r>
              <a:rPr lang="en-US" sz="2400" dirty="0" smtClean="0"/>
              <a:t>To </a:t>
            </a:r>
            <a:r>
              <a:rPr lang="en-US" sz="2400" dirty="0"/>
              <a:t>be used in training, fellowships, RPGs</a:t>
            </a:r>
            <a:r>
              <a:rPr lang="en-US" sz="2400" dirty="0" smtClean="0"/>
              <a:t>…</a:t>
            </a:r>
          </a:p>
          <a:p>
            <a:r>
              <a:rPr lang="en-US" sz="2400" dirty="0" smtClean="0"/>
              <a:t>Student and Mentor Engagement</a:t>
            </a:r>
            <a:endParaRPr lang="en-US" sz="2400" dirty="0"/>
          </a:p>
          <a:p>
            <a:r>
              <a:rPr lang="en-US" sz="2400" dirty="0" smtClean="0"/>
              <a:t>	</a:t>
            </a:r>
            <a:endParaRPr lang="en-US" dirty="0"/>
          </a:p>
        </p:txBody>
      </p:sp>
      <p:sp>
        <p:nvSpPr>
          <p:cNvPr id="6" name="TextBox 5"/>
          <p:cNvSpPr txBox="1"/>
          <p:nvPr/>
        </p:nvSpPr>
        <p:spPr>
          <a:xfrm>
            <a:off x="452120" y="477383"/>
            <a:ext cx="8232016" cy="646331"/>
          </a:xfrm>
          <a:prstGeom prst="rect">
            <a:avLst/>
          </a:prstGeom>
          <a:noFill/>
        </p:spPr>
        <p:txBody>
          <a:bodyPr wrap="none" rtlCol="0">
            <a:spAutoFit/>
          </a:bodyPr>
          <a:lstStyle/>
          <a:p>
            <a:r>
              <a:rPr lang="en-US" sz="3600" dirty="0" smtClean="0">
                <a:solidFill>
                  <a:srgbClr val="002060"/>
                </a:solidFill>
                <a:latin typeface="+mj-lt"/>
              </a:rPr>
              <a:t>What’s Next? Attention to multiple careers</a:t>
            </a:r>
            <a:endParaRPr lang="en-US" sz="2400" dirty="0" smtClean="0">
              <a:solidFill>
                <a:srgbClr val="002060"/>
              </a:solidFill>
              <a:latin typeface="+mj-lt"/>
            </a:endParaRPr>
          </a:p>
        </p:txBody>
      </p:sp>
      <p:sp>
        <p:nvSpPr>
          <p:cNvPr id="2" name="Footer Placeholder 1"/>
          <p:cNvSpPr>
            <a:spLocks noGrp="1"/>
          </p:cNvSpPr>
          <p:nvPr>
            <p:ph type="ftr" sz="quarter" idx="11"/>
          </p:nvPr>
        </p:nvSpPr>
        <p:spPr/>
        <p:txBody>
          <a:bodyPr/>
          <a:lstStyle/>
          <a:p>
            <a:pPr>
              <a:defRPr/>
            </a:pPr>
            <a:r>
              <a:rPr lang="en-US" dirty="0" smtClean="0">
                <a:latin typeface="+mj-lt"/>
              </a:rPr>
              <a:t>NIH Regional Grant Seminar, June 2014 </a:t>
            </a:r>
            <a:endParaRPr lang="en-US" dirty="0">
              <a:latin typeface="+mj-lt"/>
            </a:endParaRPr>
          </a:p>
        </p:txBody>
      </p:sp>
      <p:sp>
        <p:nvSpPr>
          <p:cNvPr id="8" name="Rectangle 7"/>
          <p:cNvSpPr/>
          <p:nvPr/>
        </p:nvSpPr>
        <p:spPr>
          <a:xfrm>
            <a:off x="723900" y="5640437"/>
            <a:ext cx="5929947" cy="646331"/>
          </a:xfrm>
          <a:prstGeom prst="rect">
            <a:avLst/>
          </a:prstGeom>
        </p:spPr>
        <p:txBody>
          <a:bodyPr wrap="square">
            <a:spAutoFit/>
          </a:bodyPr>
          <a:lstStyle/>
          <a:p>
            <a:r>
              <a:rPr lang="en-US" dirty="0" err="1" smtClean="0"/>
              <a:t>myidp.sciencecareers.org</a:t>
            </a:r>
            <a:endParaRPr lang="en-US" dirty="0" smtClean="0"/>
          </a:p>
          <a:p>
            <a:r>
              <a:rPr lang="en-US" dirty="0" err="1" smtClean="0"/>
              <a:t>Fuhrmann</a:t>
            </a:r>
            <a:r>
              <a:rPr lang="en-US" dirty="0" smtClean="0"/>
              <a:t> </a:t>
            </a:r>
            <a:r>
              <a:rPr lang="en-US" dirty="0"/>
              <a:t>et al 2011 CBE Life </a:t>
            </a:r>
            <a:r>
              <a:rPr lang="en-US" dirty="0" err="1"/>
              <a:t>Sci</a:t>
            </a:r>
            <a:r>
              <a:rPr lang="en-US" dirty="0"/>
              <a:t> </a:t>
            </a:r>
            <a:r>
              <a:rPr lang="en-US" dirty="0" err="1"/>
              <a:t>Educn</a:t>
            </a:r>
            <a:r>
              <a:rPr lang="en-US" dirty="0"/>
              <a:t> 10: 239-249</a:t>
            </a:r>
          </a:p>
        </p:txBody>
      </p:sp>
    </p:spTree>
    <p:extLst>
      <p:ext uri="{BB962C8B-B14F-4D97-AF65-F5344CB8AC3E}">
        <p14:creationId xmlns:p14="http://schemas.microsoft.com/office/powerpoint/2010/main" val="33774300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dirty="0">
                <a:solidFill>
                  <a:srgbClr val="002060"/>
                </a:solidFill>
              </a:rPr>
              <a:t>The IDP </a:t>
            </a:r>
            <a:r>
              <a:rPr lang="en-US" b="0" dirty="0" smtClean="0">
                <a:solidFill>
                  <a:srgbClr val="002060"/>
                </a:solidFill>
              </a:rPr>
              <a:t>involves</a:t>
            </a:r>
            <a:endParaRPr lang="en-US" b="0" dirty="0">
              <a:solidFill>
                <a:srgbClr val="002060"/>
              </a:solidFill>
            </a:endParaRPr>
          </a:p>
        </p:txBody>
      </p:sp>
      <p:sp>
        <p:nvSpPr>
          <p:cNvPr id="5" name="Footer Placeholder 4"/>
          <p:cNvSpPr>
            <a:spLocks noGrp="1"/>
          </p:cNvSpPr>
          <p:nvPr>
            <p:ph type="ftr" sz="quarter" idx="3"/>
          </p:nvPr>
        </p:nvSpPr>
        <p:spPr>
          <a:xfrm>
            <a:off x="254000" y="6356350"/>
            <a:ext cx="2856555" cy="365125"/>
          </a:xfrm>
        </p:spPr>
        <p:txBody>
          <a:bodyPr/>
          <a:lstStyle/>
          <a:p>
            <a:r>
              <a:rPr lang="en-US" dirty="0" smtClean="0">
                <a:latin typeface="+mj-lt"/>
              </a:rPr>
              <a:t>NIH Regional Grant Seminar, June 2014 </a:t>
            </a:r>
            <a:endParaRPr lang="en-US" dirty="0">
              <a:latin typeface="+mj-lt"/>
            </a:endParaRPr>
          </a:p>
        </p:txBody>
      </p:sp>
      <p:sp>
        <p:nvSpPr>
          <p:cNvPr id="6" name="Rectangle 5"/>
          <p:cNvSpPr/>
          <p:nvPr/>
        </p:nvSpPr>
        <p:spPr>
          <a:xfrm>
            <a:off x="596685" y="1497881"/>
            <a:ext cx="8001215" cy="4154984"/>
          </a:xfrm>
          <a:prstGeom prst="rect">
            <a:avLst/>
          </a:prstGeom>
        </p:spPr>
        <p:txBody>
          <a:bodyPr wrap="square">
            <a:spAutoFit/>
          </a:bodyPr>
          <a:lstStyle/>
          <a:p>
            <a:r>
              <a:rPr lang="en-US" sz="2400" u="sng" dirty="0"/>
              <a:t>The scholar</a:t>
            </a:r>
            <a:r>
              <a:rPr lang="en-US" sz="2400" dirty="0"/>
              <a:t>			</a:t>
            </a:r>
            <a:r>
              <a:rPr lang="en-US" sz="2400" dirty="0" smtClean="0"/>
              <a:t>		</a:t>
            </a:r>
            <a:r>
              <a:rPr lang="en-US" sz="2400" u="sng" dirty="0" smtClean="0"/>
              <a:t>The </a:t>
            </a:r>
            <a:r>
              <a:rPr lang="en-US" sz="2400" u="sng" dirty="0"/>
              <a:t>mentor</a:t>
            </a:r>
          </a:p>
          <a:p>
            <a:endParaRPr lang="en-US" sz="2400" dirty="0"/>
          </a:p>
          <a:p>
            <a:r>
              <a:rPr lang="en-US" sz="2400" dirty="0" smtClean="0"/>
              <a:t>Self Assessment</a:t>
            </a:r>
            <a:r>
              <a:rPr lang="en-US" sz="2400" dirty="0"/>
              <a:t>			</a:t>
            </a:r>
            <a:r>
              <a:rPr lang="en-US" sz="2400" dirty="0" smtClean="0"/>
              <a:t>	Familiarity </a:t>
            </a:r>
            <a:r>
              <a:rPr lang="en-US" sz="2400" dirty="0"/>
              <a:t>with opportunities</a:t>
            </a:r>
          </a:p>
          <a:p>
            <a:r>
              <a:rPr lang="en-US" sz="2400" dirty="0"/>
              <a:t>Survey opportunities		</a:t>
            </a:r>
            <a:r>
              <a:rPr lang="en-US" sz="2400" dirty="0" smtClean="0"/>
              <a:t>	discuss </a:t>
            </a:r>
            <a:r>
              <a:rPr lang="en-US" sz="2400" dirty="0"/>
              <a:t>opportunities</a:t>
            </a:r>
          </a:p>
          <a:p>
            <a:r>
              <a:rPr lang="en-US" sz="2400" dirty="0"/>
              <a:t>Write IDP				</a:t>
            </a:r>
            <a:r>
              <a:rPr lang="en-US" sz="2400" dirty="0" smtClean="0"/>
              <a:t>		Review </a:t>
            </a:r>
            <a:r>
              <a:rPr lang="en-US" sz="2400" dirty="0"/>
              <a:t>IDP, help revise</a:t>
            </a:r>
          </a:p>
          <a:p>
            <a:r>
              <a:rPr lang="en-US" sz="2400" dirty="0"/>
              <a:t>Implement plan		</a:t>
            </a:r>
            <a:r>
              <a:rPr lang="en-US" sz="2400" dirty="0" smtClean="0"/>
              <a:t>	</a:t>
            </a:r>
            <a:r>
              <a:rPr lang="en-US" sz="2400" dirty="0"/>
              <a:t>	</a:t>
            </a:r>
            <a:r>
              <a:rPr lang="en-US" sz="2400" dirty="0" smtClean="0"/>
              <a:t>Assess New Tasks</a:t>
            </a:r>
            <a:r>
              <a:rPr lang="en-US" sz="2400" dirty="0"/>
              <a:t>, </a:t>
            </a:r>
            <a:r>
              <a:rPr lang="en-US" sz="2400" dirty="0" smtClean="0"/>
              <a:t>Progress</a:t>
            </a:r>
            <a:endParaRPr lang="en-US" sz="2400" dirty="0"/>
          </a:p>
          <a:p>
            <a:r>
              <a:rPr lang="en-US" sz="2400" dirty="0"/>
              <a:t>					</a:t>
            </a:r>
            <a:r>
              <a:rPr lang="en-US" sz="2400" dirty="0" smtClean="0"/>
              <a:t>				in </a:t>
            </a:r>
            <a:r>
              <a:rPr lang="en-US" sz="2400" dirty="0"/>
              <a:t>light of the plan</a:t>
            </a:r>
          </a:p>
          <a:p>
            <a:endParaRPr lang="en-US" sz="2400" dirty="0"/>
          </a:p>
          <a:p>
            <a:pPr>
              <a:buFontTx/>
              <a:buAutoNum type="arabicPeriod"/>
            </a:pPr>
            <a:r>
              <a:rPr lang="en-US" sz="2400" dirty="0" smtClean="0"/>
              <a:t> Skills assessment - strengths </a:t>
            </a:r>
            <a:r>
              <a:rPr lang="en-US" sz="2400" dirty="0"/>
              <a:t>and weaknesses</a:t>
            </a:r>
          </a:p>
          <a:p>
            <a:pPr>
              <a:buFontTx/>
              <a:buAutoNum type="arabicPeriod"/>
            </a:pPr>
            <a:r>
              <a:rPr lang="en-US" sz="2400" dirty="0" smtClean="0"/>
              <a:t> Career match - </a:t>
            </a:r>
            <a:r>
              <a:rPr lang="en-US" sz="2400" dirty="0"/>
              <a:t>do goals match skills and </a:t>
            </a:r>
            <a:r>
              <a:rPr lang="en-US" sz="2400" dirty="0" smtClean="0"/>
              <a:t>interest?</a:t>
            </a:r>
            <a:endParaRPr lang="en-US" sz="2400" dirty="0"/>
          </a:p>
          <a:p>
            <a:pPr>
              <a:buFontTx/>
              <a:buAutoNum type="arabicPeriod"/>
            </a:pPr>
            <a:r>
              <a:rPr lang="en-US" sz="2400" dirty="0" smtClean="0"/>
              <a:t> Do </a:t>
            </a:r>
            <a:r>
              <a:rPr lang="en-US" sz="2400" dirty="0"/>
              <a:t>it again next year</a:t>
            </a:r>
          </a:p>
        </p:txBody>
      </p:sp>
    </p:spTree>
    <p:extLst>
      <p:ext uri="{BB962C8B-B14F-4D97-AF65-F5344CB8AC3E}">
        <p14:creationId xmlns:p14="http://schemas.microsoft.com/office/powerpoint/2010/main" val="20546922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5"/>
          <p:cNvSpPr>
            <a:spLocks noGrp="1"/>
          </p:cNvSpPr>
          <p:nvPr>
            <p:ph type="title" idx="4294967295"/>
          </p:nvPr>
        </p:nvSpPr>
        <p:spPr>
          <a:xfrm>
            <a:off x="495300" y="571500"/>
            <a:ext cx="8089900" cy="563563"/>
          </a:xfrm>
          <a:ln>
            <a:noFill/>
          </a:ln>
        </p:spPr>
        <p:txBody>
          <a:bodyPr>
            <a:noAutofit/>
          </a:bodyPr>
          <a:lstStyle/>
          <a:p>
            <a:r>
              <a:rPr lang="en-US" sz="2800" dirty="0" err="1">
                <a:solidFill>
                  <a:schemeClr val="tx2">
                    <a:lumMod val="75000"/>
                  </a:schemeClr>
                </a:solidFill>
                <a:latin typeface="Calibri" charset="0"/>
                <a:ea typeface="ＭＳ Ｐゴシック" charset="0"/>
              </a:rPr>
              <a:t>Kirschstein</a:t>
            </a:r>
            <a:r>
              <a:rPr lang="en-US" sz="2800" dirty="0">
                <a:solidFill>
                  <a:schemeClr val="tx2">
                    <a:lumMod val="75000"/>
                  </a:schemeClr>
                </a:solidFill>
                <a:latin typeface="Calibri" charset="0"/>
                <a:ea typeface="ＭＳ Ｐゴシック" charset="0"/>
              </a:rPr>
              <a:t>-NRSA institutional research training grants
 Applications, </a:t>
            </a:r>
            <a:r>
              <a:rPr lang="en-US" sz="2800" dirty="0" smtClean="0">
                <a:solidFill>
                  <a:schemeClr val="tx2">
                    <a:lumMod val="75000"/>
                  </a:schemeClr>
                </a:solidFill>
                <a:latin typeface="Calibri" charset="0"/>
                <a:ea typeface="ＭＳ Ｐゴシック" charset="0"/>
              </a:rPr>
              <a:t>Awards</a:t>
            </a:r>
            <a:r>
              <a:rPr lang="en-US" sz="2800" dirty="0">
                <a:solidFill>
                  <a:schemeClr val="tx2">
                    <a:lumMod val="75000"/>
                  </a:schemeClr>
                </a:solidFill>
                <a:latin typeface="Calibri" charset="0"/>
                <a:ea typeface="ＭＳ Ｐゴシック" charset="0"/>
              </a:rPr>
              <a:t>, and </a:t>
            </a:r>
            <a:r>
              <a:rPr lang="en-US" sz="2800" dirty="0" smtClean="0">
                <a:solidFill>
                  <a:schemeClr val="tx2">
                    <a:lumMod val="75000"/>
                  </a:schemeClr>
                </a:solidFill>
                <a:latin typeface="Calibri" charset="0"/>
                <a:ea typeface="ＭＳ Ｐゴシック" charset="0"/>
              </a:rPr>
              <a:t>Success Rates</a:t>
            </a:r>
            <a:endParaRPr lang="en-US" sz="2800" dirty="0">
              <a:solidFill>
                <a:schemeClr val="tx2">
                  <a:lumMod val="75000"/>
                </a:schemeClr>
              </a:solidFill>
              <a:latin typeface="Calibri" charset="0"/>
              <a:ea typeface="ＭＳ Ｐゴシック" charset="0"/>
            </a:endParaRPr>
          </a:p>
        </p:txBody>
      </p:sp>
      <p:pic>
        <p:nvPicPr>
          <p:cNvPr id="14339" name="Picture 19" descr="Kirschstein-NRSA institutional research training grants: Applications, awards, and success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501775"/>
            <a:ext cx="77787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pic>
        <p:nvPicPr>
          <p:cNvPr id="14338" name="Picture 18" descr="Legend for Kirschstein-NRSA institutional research training grants: Applications, awards, and success r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274763"/>
            <a:ext cx="3784676" cy="2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2085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4294967295"/>
          </p:nvPr>
        </p:nvSpPr>
        <p:spPr>
          <a:xfrm>
            <a:off x="7772400" y="6553200"/>
            <a:ext cx="1371600" cy="155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786E11B-7546-B24F-9EE7-D69E1750D523}" type="slidenum">
              <a:rPr lang="en-US">
                <a:solidFill>
                  <a:schemeClr val="bg1"/>
                </a:solidFill>
              </a:rPr>
              <a:pPr eaLnBrk="1" hangingPunct="1"/>
              <a:t>15</a:t>
            </a:fld>
            <a:endParaRPr lang="en-US">
              <a:solidFill>
                <a:schemeClr val="bg1"/>
              </a:solidFill>
            </a:endParaRPr>
          </a:p>
        </p:txBody>
      </p:sp>
      <p:sp>
        <p:nvSpPr>
          <p:cNvPr id="544770" name="Rectangle 2"/>
          <p:cNvSpPr>
            <a:spLocks noGrp="1" noChangeArrowheads="1"/>
          </p:cNvSpPr>
          <p:nvPr>
            <p:ph type="title"/>
          </p:nvPr>
        </p:nvSpPr>
        <p:spPr/>
        <p:txBody>
          <a:bodyPr>
            <a:normAutofit/>
          </a:bodyPr>
          <a:lstStyle/>
          <a:p>
            <a:pPr eaLnBrk="1" hangingPunct="1"/>
            <a:r>
              <a:rPr lang="en-US" sz="3600" dirty="0">
                <a:solidFill>
                  <a:schemeClr val="bg2">
                    <a:lumMod val="25000"/>
                  </a:schemeClr>
                </a:solidFill>
                <a:effectLst>
                  <a:outerShdw blurRad="38100" dist="38100" dir="2700000" algn="tl">
                    <a:srgbClr val="DDDDDD"/>
                  </a:outerShdw>
                </a:effectLst>
                <a:latin typeface="Arial" charset="0"/>
                <a:cs typeface="Arial" charset="0"/>
              </a:rPr>
              <a:t>Institutional Training Grants </a:t>
            </a:r>
            <a:r>
              <a:rPr lang="en-US" sz="3600" dirty="0" smtClean="0">
                <a:solidFill>
                  <a:schemeClr val="bg2">
                    <a:lumMod val="25000"/>
                  </a:schemeClr>
                </a:solidFill>
                <a:effectLst>
                  <a:outerShdw blurRad="38100" dist="38100" dir="2700000" algn="tl">
                    <a:srgbClr val="DDDDDD"/>
                  </a:outerShdw>
                </a:effectLst>
                <a:latin typeface="Arial" charset="0"/>
                <a:cs typeface="Arial" charset="0"/>
              </a:rPr>
              <a:t>FY2013</a:t>
            </a:r>
            <a:endParaRPr lang="en-US" sz="3600" dirty="0">
              <a:solidFill>
                <a:schemeClr val="bg2">
                  <a:lumMod val="25000"/>
                </a:schemeClr>
              </a:solidFill>
              <a:effectLst>
                <a:outerShdw blurRad="38100" dist="38100" dir="2700000" algn="tl">
                  <a:srgbClr val="DDDDDD"/>
                </a:outerShdw>
              </a:effectLst>
              <a:latin typeface="Arial" charset="0"/>
              <a:cs typeface="Arial" charset="0"/>
            </a:endParaRPr>
          </a:p>
        </p:txBody>
      </p:sp>
      <p:sp>
        <p:nvSpPr>
          <p:cNvPr id="47108" name="Rectangle 3"/>
          <p:cNvSpPr>
            <a:spLocks noGrp="1" noChangeArrowheads="1"/>
          </p:cNvSpPr>
          <p:nvPr>
            <p:ph type="body" idx="1"/>
          </p:nvPr>
        </p:nvSpPr>
        <p:spPr>
          <a:xfrm>
            <a:off x="622300" y="1676400"/>
            <a:ext cx="8229600" cy="4267200"/>
          </a:xfrm>
        </p:spPr>
        <p:txBody>
          <a:bodyPr>
            <a:normAutofit lnSpcReduction="10000"/>
          </a:bodyPr>
          <a:lstStyle/>
          <a:p>
            <a:pPr eaLnBrk="1" hangingPunct="1"/>
            <a:r>
              <a:rPr lang="en-US" dirty="0">
                <a:latin typeface="Arial" charset="0"/>
                <a:cs typeface="Arial" charset="0"/>
              </a:rPr>
              <a:t>Competing:</a:t>
            </a:r>
          </a:p>
          <a:p>
            <a:pPr lvl="1" eaLnBrk="1" hangingPunct="1"/>
            <a:r>
              <a:rPr lang="en-US" dirty="0" smtClean="0">
                <a:latin typeface="Arial" charset="0"/>
                <a:cs typeface="Arial" charset="0"/>
              </a:rPr>
              <a:t>672 </a:t>
            </a:r>
            <a:r>
              <a:rPr lang="en-US" dirty="0">
                <a:latin typeface="Arial" charset="0"/>
                <a:cs typeface="Arial" charset="0"/>
              </a:rPr>
              <a:t>Applications</a:t>
            </a:r>
          </a:p>
          <a:p>
            <a:pPr lvl="1" eaLnBrk="1" hangingPunct="1"/>
            <a:r>
              <a:rPr lang="en-US" dirty="0" smtClean="0">
                <a:latin typeface="Arial" charset="0"/>
                <a:cs typeface="Arial" charset="0"/>
              </a:rPr>
              <a:t>57 </a:t>
            </a:r>
            <a:r>
              <a:rPr lang="en-US" dirty="0">
                <a:latin typeface="Arial" charset="0"/>
                <a:cs typeface="Arial" charset="0"/>
              </a:rPr>
              <a:t>Type </a:t>
            </a:r>
            <a:r>
              <a:rPr lang="en-US" dirty="0" smtClean="0">
                <a:latin typeface="Arial" charset="0"/>
                <a:cs typeface="Arial" charset="0"/>
              </a:rPr>
              <a:t>1 (new) </a:t>
            </a:r>
            <a:r>
              <a:rPr lang="en-US" dirty="0">
                <a:latin typeface="Arial" charset="0"/>
                <a:cs typeface="Arial" charset="0"/>
              </a:rPr>
              <a:t>awarded</a:t>
            </a:r>
          </a:p>
          <a:p>
            <a:pPr lvl="1" eaLnBrk="1" hangingPunct="1"/>
            <a:r>
              <a:rPr lang="en-US" dirty="0" smtClean="0">
                <a:latin typeface="Arial" charset="0"/>
                <a:cs typeface="Arial" charset="0"/>
              </a:rPr>
              <a:t>223 </a:t>
            </a:r>
            <a:r>
              <a:rPr lang="en-US" dirty="0">
                <a:latin typeface="Arial" charset="0"/>
                <a:cs typeface="Arial" charset="0"/>
              </a:rPr>
              <a:t>Type </a:t>
            </a:r>
            <a:r>
              <a:rPr lang="en-US" dirty="0" smtClean="0">
                <a:latin typeface="Arial" charset="0"/>
                <a:cs typeface="Arial" charset="0"/>
              </a:rPr>
              <a:t>2 (renewal) awarded</a:t>
            </a:r>
            <a:endParaRPr lang="en-US" dirty="0">
              <a:latin typeface="Arial" charset="0"/>
              <a:cs typeface="Arial" charset="0"/>
            </a:endParaRPr>
          </a:p>
          <a:p>
            <a:pPr eaLnBrk="1" hangingPunct="1"/>
            <a:r>
              <a:rPr lang="en-US" dirty="0">
                <a:latin typeface="Arial" charset="0"/>
                <a:cs typeface="Arial" charset="0"/>
              </a:rPr>
              <a:t>Non-Competing:</a:t>
            </a:r>
          </a:p>
          <a:p>
            <a:pPr lvl="1" eaLnBrk="1" hangingPunct="1"/>
            <a:r>
              <a:rPr lang="en-US" dirty="0" smtClean="0">
                <a:latin typeface="Arial" charset="0"/>
                <a:cs typeface="Arial" charset="0"/>
              </a:rPr>
              <a:t>1,409 </a:t>
            </a:r>
            <a:r>
              <a:rPr lang="en-US" dirty="0">
                <a:latin typeface="Arial" charset="0"/>
                <a:cs typeface="Arial" charset="0"/>
              </a:rPr>
              <a:t>Type </a:t>
            </a:r>
            <a:r>
              <a:rPr lang="en-US" dirty="0" smtClean="0">
                <a:latin typeface="Arial" charset="0"/>
                <a:cs typeface="Arial" charset="0"/>
              </a:rPr>
              <a:t>5 (non-competing) </a:t>
            </a:r>
            <a:r>
              <a:rPr lang="en-US" dirty="0">
                <a:latin typeface="Arial" charset="0"/>
                <a:cs typeface="Arial" charset="0"/>
              </a:rPr>
              <a:t>awarded</a:t>
            </a:r>
          </a:p>
          <a:p>
            <a:pPr eaLnBrk="1" hangingPunct="1"/>
            <a:r>
              <a:rPr lang="en-US" dirty="0">
                <a:latin typeface="Arial" charset="0"/>
                <a:cs typeface="Arial" charset="0"/>
              </a:rPr>
              <a:t>Total Number of T32s in </a:t>
            </a:r>
            <a:r>
              <a:rPr lang="en-US" dirty="0" smtClean="0">
                <a:latin typeface="Arial" charset="0"/>
                <a:cs typeface="Arial" charset="0"/>
              </a:rPr>
              <a:t>2013 </a:t>
            </a:r>
            <a:r>
              <a:rPr lang="en-US" dirty="0">
                <a:latin typeface="Arial" charset="0"/>
                <a:cs typeface="Arial" charset="0"/>
              </a:rPr>
              <a:t>= </a:t>
            </a:r>
            <a:r>
              <a:rPr lang="en-US" dirty="0" smtClean="0">
                <a:latin typeface="Arial" charset="0"/>
                <a:cs typeface="Arial" charset="0"/>
              </a:rPr>
              <a:t>1,689</a:t>
            </a:r>
          </a:p>
          <a:p>
            <a:pPr eaLnBrk="1" hangingPunct="1"/>
            <a:r>
              <a:rPr lang="en-US" dirty="0" smtClean="0">
                <a:latin typeface="Arial" charset="0"/>
                <a:cs typeface="Arial" charset="0"/>
              </a:rPr>
              <a:t>Total Success Rate = 42%	</a:t>
            </a:r>
          </a:p>
          <a:p>
            <a:pPr lvl="1"/>
            <a:r>
              <a:rPr lang="en-US" dirty="0" smtClean="0">
                <a:latin typeface="Arial" charset="0"/>
                <a:cs typeface="Arial" charset="0"/>
              </a:rPr>
              <a:t>23% for New Applications</a:t>
            </a:r>
          </a:p>
          <a:p>
            <a:pPr lvl="1"/>
            <a:r>
              <a:rPr lang="en-US" dirty="0" smtClean="0">
                <a:latin typeface="Arial" charset="0"/>
                <a:cs typeface="Arial" charset="0"/>
              </a:rPr>
              <a:t>49% for Competing Renewal Applications</a:t>
            </a:r>
            <a:endParaRPr lang="en-US" dirty="0">
              <a:latin typeface="Arial" charset="0"/>
              <a:cs typeface="Arial" charset="0"/>
            </a:endParaRPr>
          </a:p>
        </p:txBody>
      </p:sp>
      <p:sp>
        <p:nvSpPr>
          <p:cNvPr id="5" name="Footer Placeholder 1"/>
          <p:cNvSpPr>
            <a:spLocks noGrp="1"/>
          </p:cNvSpPr>
          <p:nvPr>
            <p:ph type="ftr" sz="quarter" idx="11"/>
          </p:nvPr>
        </p:nvSpPr>
        <p:spPr>
          <a:xfrm>
            <a:off x="225552" y="6408420"/>
            <a:ext cx="3581400" cy="365760"/>
          </a:xfrm>
        </p:spPr>
        <p:txBody>
          <a:bodyPr/>
          <a:lstStyle/>
          <a:p>
            <a:r>
              <a:rPr lang="en-US" dirty="0" smtClean="0">
                <a:latin typeface="+mj-lt"/>
              </a:rPr>
              <a:t>NIH Regional Grant Seminar, June 2014 </a:t>
            </a:r>
            <a:endParaRPr lang="en-US" dirty="0">
              <a:latin typeface="+mj-lt"/>
            </a:endParaRPr>
          </a:p>
        </p:txBody>
      </p:sp>
    </p:spTree>
    <p:extLst>
      <p:ext uri="{BB962C8B-B14F-4D97-AF65-F5344CB8AC3E}">
        <p14:creationId xmlns:p14="http://schemas.microsoft.com/office/powerpoint/2010/main" val="21060325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9820"/>
            <a:ext cx="9144000" cy="642867"/>
          </a:xfrm>
        </p:spPr>
        <p:txBody>
          <a:bodyPr>
            <a:noAutofit/>
          </a:bodyPr>
          <a:lstStyle/>
          <a:p>
            <a:pPr algn="ctr"/>
            <a:r>
              <a:rPr lang="en-US" sz="2800" b="0" dirty="0" smtClean="0">
                <a:solidFill>
                  <a:srgbClr val="002060"/>
                </a:solidFill>
              </a:rPr>
              <a:t>Institutional Training Programs:</a:t>
            </a:r>
            <a:br>
              <a:rPr lang="en-US" sz="2800" b="0" dirty="0" smtClean="0">
                <a:solidFill>
                  <a:srgbClr val="002060"/>
                </a:solidFill>
              </a:rPr>
            </a:br>
            <a:r>
              <a:rPr lang="en-US" sz="2800" b="0" dirty="0" smtClean="0">
                <a:solidFill>
                  <a:srgbClr val="002060"/>
                </a:solidFill>
              </a:rPr>
              <a:t>Strategies for</a:t>
            </a:r>
            <a:r>
              <a:rPr lang="en-US" sz="2800" b="0" dirty="0">
                <a:solidFill>
                  <a:srgbClr val="002060"/>
                </a:solidFill>
              </a:rPr>
              <a:t> </a:t>
            </a:r>
            <a:r>
              <a:rPr lang="en-US" sz="2800" b="0" dirty="0" smtClean="0">
                <a:solidFill>
                  <a:srgbClr val="002060"/>
                </a:solidFill>
              </a:rPr>
              <a:t>Preparing a Successful Application</a:t>
            </a:r>
            <a:endParaRPr lang="en-US" sz="2800" b="0" dirty="0">
              <a:solidFill>
                <a:srgbClr val="002060"/>
              </a:solidFill>
            </a:endParaRPr>
          </a:p>
        </p:txBody>
      </p:sp>
      <p:sp>
        <p:nvSpPr>
          <p:cNvPr id="5" name="Footer Placeholder 4"/>
          <p:cNvSpPr>
            <a:spLocks noGrp="1"/>
          </p:cNvSpPr>
          <p:nvPr>
            <p:ph type="ftr" sz="quarter" idx="3"/>
          </p:nvPr>
        </p:nvSpPr>
        <p:spPr>
          <a:xfrm>
            <a:off x="254000" y="6350000"/>
            <a:ext cx="5169010" cy="365125"/>
          </a:xfrm>
        </p:spPr>
        <p:txBody>
          <a:bodyPr/>
          <a:lstStyle/>
          <a:p>
            <a:r>
              <a:rPr lang="en-US" dirty="0" smtClean="0">
                <a:latin typeface="+mj-lt"/>
              </a:rPr>
              <a:t>NIH Regional Grant Seminar, June 2014 </a:t>
            </a:r>
            <a:endParaRPr lang="en-US" dirty="0">
              <a:latin typeface="+mj-lt"/>
            </a:endParaRPr>
          </a:p>
        </p:txBody>
      </p:sp>
      <p:sp>
        <p:nvSpPr>
          <p:cNvPr id="7" name="Rectangle 6"/>
          <p:cNvSpPr/>
          <p:nvPr/>
        </p:nvSpPr>
        <p:spPr>
          <a:xfrm>
            <a:off x="526210" y="1672353"/>
            <a:ext cx="8236789" cy="4080605"/>
          </a:xfrm>
          <a:prstGeom prst="rect">
            <a:avLst/>
          </a:prstGeom>
        </p:spPr>
        <p:txBody>
          <a:bodyPr wrap="square">
            <a:spAutoFit/>
          </a:bodyPr>
          <a:lstStyle/>
          <a:p>
            <a:pPr marL="457200" indent="-457200">
              <a:buFont typeface="Arial" pitchFamily="34" charset="0"/>
              <a:buChar char="•"/>
            </a:pPr>
            <a:r>
              <a:rPr lang="en-US" sz="2800" dirty="0" smtClean="0"/>
              <a:t>Understand the role of training programs</a:t>
            </a:r>
          </a:p>
          <a:p>
            <a:pPr marL="457200" indent="-457200">
              <a:buFont typeface="Arial" pitchFamily="34" charset="0"/>
              <a:buChar char="•"/>
            </a:pPr>
            <a:r>
              <a:rPr lang="en-US" sz="2800" dirty="0" smtClean="0"/>
              <a:t>Goal to enhance </a:t>
            </a:r>
            <a:r>
              <a:rPr lang="en-US" sz="2800" dirty="0"/>
              <a:t>research training through a coordinated programmatic approach</a:t>
            </a:r>
          </a:p>
          <a:p>
            <a:pPr marL="457200" indent="-457200">
              <a:buFont typeface="Arial" pitchFamily="34" charset="0"/>
              <a:buChar char="•"/>
            </a:pPr>
            <a:r>
              <a:rPr lang="en-US" sz="2800" dirty="0"/>
              <a:t>Involve many faculty, multiple </a:t>
            </a:r>
            <a:r>
              <a:rPr lang="en-US" sz="2800" dirty="0" smtClean="0"/>
              <a:t>departments</a:t>
            </a:r>
            <a:endParaRPr lang="en-US" sz="2800" dirty="0"/>
          </a:p>
          <a:p>
            <a:pPr marL="457200" indent="-457200">
              <a:buFont typeface="Arial" pitchFamily="34" charset="0"/>
              <a:buChar char="•"/>
            </a:pPr>
            <a:r>
              <a:rPr lang="en-US" sz="2800" dirty="0" smtClean="0"/>
              <a:t>Trainees selected </a:t>
            </a:r>
            <a:r>
              <a:rPr lang="en-US" sz="2800" dirty="0"/>
              <a:t>by the institution</a:t>
            </a:r>
          </a:p>
          <a:p>
            <a:pPr>
              <a:lnSpc>
                <a:spcPct val="75000"/>
              </a:lnSpc>
            </a:pPr>
            <a:endParaRPr lang="en-US" sz="2800" dirty="0"/>
          </a:p>
          <a:p>
            <a:pPr marL="457200" indent="-457200">
              <a:buFont typeface="Arial"/>
              <a:buChar char="•"/>
            </a:pPr>
            <a:r>
              <a:rPr lang="en-US" sz="2800" dirty="0" smtClean="0"/>
              <a:t>PA-14-015 T32 Parent </a:t>
            </a:r>
            <a:r>
              <a:rPr lang="en-US" sz="2800" dirty="0"/>
              <a:t>Announcement </a:t>
            </a:r>
            <a:endParaRPr lang="en-US" sz="2800" dirty="0" smtClean="0"/>
          </a:p>
          <a:p>
            <a:pPr marL="800100" lvl="1" indent="-342900">
              <a:buFont typeface="Arial" pitchFamily="34" charset="0"/>
              <a:buChar char="•"/>
            </a:pPr>
            <a:r>
              <a:rPr lang="en-US" sz="2400" dirty="0" smtClean="0"/>
              <a:t>Clarify </a:t>
            </a:r>
            <a:r>
              <a:rPr lang="en-US" sz="2400" dirty="0"/>
              <a:t>value-added, careers</a:t>
            </a:r>
          </a:p>
          <a:p>
            <a:pPr marL="800100" lvl="1" indent="-342900">
              <a:buFont typeface="Arial" pitchFamily="34" charset="0"/>
              <a:buChar char="•"/>
            </a:pPr>
            <a:r>
              <a:rPr lang="en-US" sz="2400" dirty="0" smtClean="0"/>
              <a:t>Evolution </a:t>
            </a:r>
            <a:r>
              <a:rPr lang="en-US" sz="2400" dirty="0"/>
              <a:t>of review criteria</a:t>
            </a:r>
          </a:p>
          <a:p>
            <a:pPr lvl="1">
              <a:lnSpc>
                <a:spcPct val="75000"/>
              </a:lnSpc>
            </a:pPr>
            <a:endParaRPr lang="en-US" sz="2800" dirty="0">
              <a:solidFill>
                <a:srgbClr val="FF0000"/>
              </a:solidFill>
            </a:endParaRPr>
          </a:p>
        </p:txBody>
      </p:sp>
    </p:spTree>
    <p:extLst>
      <p:ext uri="{BB962C8B-B14F-4D97-AF65-F5344CB8AC3E}">
        <p14:creationId xmlns:p14="http://schemas.microsoft.com/office/powerpoint/2010/main" val="1698216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790" y="211138"/>
            <a:ext cx="8725010" cy="642867"/>
          </a:xfrm>
        </p:spPr>
        <p:txBody>
          <a:bodyPr>
            <a:noAutofit/>
          </a:bodyPr>
          <a:lstStyle/>
          <a:p>
            <a:pPr algn="ctr"/>
            <a:r>
              <a:rPr lang="en-US" sz="2800" b="0" dirty="0" smtClean="0">
                <a:solidFill>
                  <a:srgbClr val="002060"/>
                </a:solidFill>
              </a:rPr>
              <a:t>Strategies to Develop a Competitive T32 Application</a:t>
            </a:r>
            <a:endParaRPr lang="en-US" sz="2800" b="0" dirty="0">
              <a:solidFill>
                <a:srgbClr val="002060"/>
              </a:solidFill>
            </a:endParaRPr>
          </a:p>
        </p:txBody>
      </p:sp>
      <p:sp>
        <p:nvSpPr>
          <p:cNvPr id="5" name="Footer Placeholder 4"/>
          <p:cNvSpPr>
            <a:spLocks noGrp="1"/>
          </p:cNvSpPr>
          <p:nvPr>
            <p:ph type="ftr" sz="quarter" idx="3"/>
          </p:nvPr>
        </p:nvSpPr>
        <p:spPr>
          <a:xfrm>
            <a:off x="215790" y="6362700"/>
            <a:ext cx="5169010" cy="365125"/>
          </a:xfrm>
        </p:spPr>
        <p:txBody>
          <a:bodyPr/>
          <a:lstStyle/>
          <a:p>
            <a:r>
              <a:rPr lang="en-US" dirty="0" smtClean="0"/>
              <a:t>NIH </a:t>
            </a:r>
            <a:r>
              <a:rPr lang="en-US" dirty="0" smtClean="0">
                <a:latin typeface="+mj-lt"/>
              </a:rPr>
              <a:t>Regional</a:t>
            </a:r>
            <a:r>
              <a:rPr lang="en-US" dirty="0" smtClean="0"/>
              <a:t> Grant Seminar, June 2014 </a:t>
            </a:r>
            <a:endParaRPr lang="en-US" dirty="0"/>
          </a:p>
        </p:txBody>
      </p:sp>
      <p:sp>
        <p:nvSpPr>
          <p:cNvPr id="6" name="Rectangle 5"/>
          <p:cNvSpPr/>
          <p:nvPr/>
        </p:nvSpPr>
        <p:spPr>
          <a:xfrm>
            <a:off x="850790" y="1422659"/>
            <a:ext cx="7297947" cy="3970318"/>
          </a:xfrm>
          <a:prstGeom prst="rect">
            <a:avLst/>
          </a:prstGeom>
        </p:spPr>
        <p:txBody>
          <a:bodyPr wrap="square">
            <a:spAutoFit/>
          </a:bodyPr>
          <a:lstStyle/>
          <a:p>
            <a:pPr marL="342900" indent="-342900">
              <a:buAutoNum type="arabicPeriod"/>
            </a:pPr>
            <a:r>
              <a:rPr lang="en-US" sz="2800" dirty="0"/>
              <a:t>Start Early</a:t>
            </a:r>
          </a:p>
          <a:p>
            <a:pPr marL="342900" indent="-342900">
              <a:buAutoNum type="arabicPeriod"/>
            </a:pPr>
            <a:r>
              <a:rPr lang="en-US" sz="2800" dirty="0"/>
              <a:t>Consider why a </a:t>
            </a:r>
            <a:r>
              <a:rPr lang="en-US" sz="2800" dirty="0" smtClean="0"/>
              <a:t>Training Grant </a:t>
            </a:r>
            <a:r>
              <a:rPr lang="en-US" sz="2800" dirty="0"/>
              <a:t>is important </a:t>
            </a:r>
            <a:endParaRPr lang="en-US" sz="2800" dirty="0" smtClean="0"/>
          </a:p>
          <a:p>
            <a:pPr marL="342900" indent="-342900">
              <a:buAutoNum type="arabicPeriod"/>
            </a:pPr>
            <a:r>
              <a:rPr lang="en-US" sz="2800" dirty="0" smtClean="0"/>
              <a:t>Be </a:t>
            </a:r>
            <a:r>
              <a:rPr lang="en-US" sz="2800" dirty="0"/>
              <a:t>very sure there is a </a:t>
            </a:r>
            <a:r>
              <a:rPr lang="en-US" sz="2800" dirty="0" smtClean="0"/>
              <a:t>PROGRAM</a:t>
            </a:r>
          </a:p>
          <a:p>
            <a:pPr marL="342900" indent="-342900">
              <a:buAutoNum type="arabicPeriod"/>
            </a:pPr>
            <a:r>
              <a:rPr lang="en-US" sz="2800" dirty="0" smtClean="0"/>
              <a:t>Consider how your training is innovative</a:t>
            </a:r>
            <a:endParaRPr lang="en-US" sz="2800" dirty="0"/>
          </a:p>
          <a:p>
            <a:pPr marL="342900" indent="-342900">
              <a:buAutoNum type="arabicPeriod"/>
            </a:pPr>
            <a:r>
              <a:rPr lang="en-US" sz="2800" dirty="0"/>
              <a:t>Complete tables before finalizing narrative</a:t>
            </a:r>
          </a:p>
          <a:p>
            <a:pPr marL="342900" indent="-342900">
              <a:buAutoNum type="arabicPeriod"/>
            </a:pPr>
            <a:r>
              <a:rPr lang="en-US" sz="2800" dirty="0" smtClean="0"/>
              <a:t>Read and respond to </a:t>
            </a:r>
            <a:r>
              <a:rPr lang="en-US" sz="2800" dirty="0"/>
              <a:t>the review criteria </a:t>
            </a:r>
          </a:p>
          <a:p>
            <a:pPr marL="342900" indent="-342900">
              <a:buAutoNum type="arabicPeriod"/>
            </a:pPr>
            <a:r>
              <a:rPr lang="en-US" sz="2800" dirty="0"/>
              <a:t>Explain, explain, explain. </a:t>
            </a:r>
            <a:endParaRPr lang="en-US" sz="2800" dirty="0" smtClean="0"/>
          </a:p>
          <a:p>
            <a:pPr marL="342900" indent="-342900">
              <a:buAutoNum type="arabicPeriod"/>
            </a:pPr>
            <a:r>
              <a:rPr lang="en-US" sz="2800" dirty="0" smtClean="0"/>
              <a:t>Remember </a:t>
            </a:r>
            <a:r>
              <a:rPr lang="en-US" sz="2800" dirty="0"/>
              <a:t>reviewers are </a:t>
            </a:r>
            <a:r>
              <a:rPr lang="en-US" sz="2800" dirty="0" smtClean="0"/>
              <a:t>expert </a:t>
            </a:r>
            <a:r>
              <a:rPr lang="en-US" sz="2800" dirty="0"/>
              <a:t>faculty familiar with training</a:t>
            </a:r>
          </a:p>
        </p:txBody>
      </p:sp>
    </p:spTree>
    <p:extLst>
      <p:ext uri="{BB962C8B-B14F-4D97-AF65-F5344CB8AC3E}">
        <p14:creationId xmlns:p14="http://schemas.microsoft.com/office/powerpoint/2010/main" val="878397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523" y="188141"/>
            <a:ext cx="8305800" cy="642867"/>
          </a:xfrm>
        </p:spPr>
        <p:txBody>
          <a:bodyPr/>
          <a:lstStyle/>
          <a:p>
            <a:pPr algn="ctr"/>
            <a:r>
              <a:rPr lang="en-US" b="0" dirty="0" smtClean="0"/>
              <a:t>Strategy for T32 Preparation</a:t>
            </a:r>
            <a:endParaRPr lang="en-US" b="0" dirty="0"/>
          </a:p>
        </p:txBody>
      </p:sp>
      <p:sp>
        <p:nvSpPr>
          <p:cNvPr id="5" name="Footer Placeholder 4"/>
          <p:cNvSpPr>
            <a:spLocks noGrp="1"/>
          </p:cNvSpPr>
          <p:nvPr>
            <p:ph type="ftr" sz="quarter" idx="3"/>
          </p:nvPr>
        </p:nvSpPr>
        <p:spPr/>
        <p:txBody>
          <a:bodyPr/>
          <a:lstStyle/>
          <a:p>
            <a:r>
              <a:rPr lang="en-US" dirty="0" smtClean="0">
                <a:latin typeface="+mj-lt"/>
              </a:rPr>
              <a:t>NIH Regional Grant Seminar, June 2014 </a:t>
            </a:r>
            <a:endParaRPr lang="en-US"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535006459"/>
              </p:ext>
            </p:extLst>
          </p:nvPr>
        </p:nvGraphicFramePr>
        <p:xfrm>
          <a:off x="909895" y="1743816"/>
          <a:ext cx="7411877" cy="1743820"/>
        </p:xfrm>
        <a:graphic>
          <a:graphicData uri="http://schemas.openxmlformats.org/drawingml/2006/table">
            <a:tbl>
              <a:tblPr firstRow="1" bandRow="1">
                <a:tableStyleId>{1FECB4D8-DB02-4DC6-A0A2-4F2EBAE1DC90}</a:tableStyleId>
              </a:tblPr>
              <a:tblGrid>
                <a:gridCol w="1482375"/>
                <a:gridCol w="1430774"/>
                <a:gridCol w="1607117"/>
                <a:gridCol w="1409236"/>
                <a:gridCol w="1482375"/>
              </a:tblGrid>
              <a:tr h="1743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8000"/>
                          </a:solidFill>
                        </a:rPr>
                        <a:t>Organize Faculty Group</a:t>
                      </a:r>
                    </a:p>
                    <a:p>
                      <a:pPr algn="ctr"/>
                      <a:endParaRPr lang="en-US" sz="20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Design the Program</a:t>
                      </a:r>
                    </a:p>
                    <a:p>
                      <a:pPr algn="ctr"/>
                      <a:endParaRPr lang="en-US" sz="20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Get Institutional Support</a:t>
                      </a:r>
                    </a:p>
                    <a:p>
                      <a:pPr algn="ctr"/>
                      <a:endParaRPr lang="en-US" sz="20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Review Table Data</a:t>
                      </a:r>
                    </a:p>
                    <a:p>
                      <a:pPr algn="ctr"/>
                      <a:endParaRPr lang="en-US" sz="20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t>Write the Narrative</a:t>
                      </a:r>
                    </a:p>
                    <a:p>
                      <a:pPr algn="ctr"/>
                      <a:endParaRPr lang="en-US" sz="20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02114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849" y="175784"/>
            <a:ext cx="8549148" cy="642867"/>
          </a:xfrm>
        </p:spPr>
        <p:txBody>
          <a:bodyPr/>
          <a:lstStyle/>
          <a:p>
            <a:pPr algn="ctr"/>
            <a:r>
              <a:rPr lang="en-US" sz="3200" b="0" dirty="0" smtClean="0"/>
              <a:t>Training Programs Rely on Faculty Strengths</a:t>
            </a:r>
            <a:endParaRPr lang="en-US" sz="3200" b="0" dirty="0"/>
          </a:p>
        </p:txBody>
      </p:sp>
      <p:sp>
        <p:nvSpPr>
          <p:cNvPr id="5" name="Footer Placeholder 4"/>
          <p:cNvSpPr>
            <a:spLocks noGrp="1"/>
          </p:cNvSpPr>
          <p:nvPr>
            <p:ph type="ftr" sz="quarter" idx="3"/>
          </p:nvPr>
        </p:nvSpPr>
        <p:spPr>
          <a:xfrm>
            <a:off x="213849" y="6356350"/>
            <a:ext cx="5169010" cy="365125"/>
          </a:xfrm>
        </p:spPr>
        <p:txBody>
          <a:bodyPr/>
          <a:lstStyle/>
          <a:p>
            <a:r>
              <a:rPr lang="en-US" dirty="0" smtClean="0">
                <a:latin typeface="+mj-lt"/>
              </a:rPr>
              <a:t>NIH Regional Grant Seminar, June 2014 </a:t>
            </a:r>
            <a:endParaRPr lang="en-US" dirty="0">
              <a:latin typeface="+mj-lt"/>
            </a:endParaRPr>
          </a:p>
        </p:txBody>
      </p:sp>
      <p:sp>
        <p:nvSpPr>
          <p:cNvPr id="10" name="TextBox 9"/>
          <p:cNvSpPr txBox="1"/>
          <p:nvPr/>
        </p:nvSpPr>
        <p:spPr>
          <a:xfrm>
            <a:off x="652302" y="2438399"/>
            <a:ext cx="7738016" cy="4062651"/>
          </a:xfrm>
          <a:prstGeom prst="rect">
            <a:avLst/>
          </a:prstGeom>
          <a:noFill/>
        </p:spPr>
        <p:txBody>
          <a:bodyPr wrap="none" rtlCol="0">
            <a:spAutoFit/>
          </a:bodyPr>
          <a:lstStyle/>
          <a:p>
            <a:r>
              <a:rPr lang="en-US" sz="2400" dirty="0" smtClean="0"/>
              <a:t>Use NIH Reporter - search your School’s Faculty Research </a:t>
            </a:r>
          </a:p>
          <a:p>
            <a:pPr lvl="1"/>
            <a:r>
              <a:rPr lang="en-US" sz="2400" dirty="0" smtClean="0"/>
              <a:t>Faculty in research area of proposal </a:t>
            </a:r>
          </a:p>
          <a:p>
            <a:pPr lvl="1"/>
            <a:r>
              <a:rPr lang="en-US" sz="2400" dirty="0" smtClean="0"/>
              <a:t>Faculty funded by particular Institute</a:t>
            </a:r>
          </a:p>
          <a:p>
            <a:endParaRPr lang="en-US" sz="2400" dirty="0"/>
          </a:p>
          <a:p>
            <a:r>
              <a:rPr lang="en-US" sz="2400" dirty="0" smtClean="0"/>
              <a:t>Examine Your Institution - Training History</a:t>
            </a:r>
          </a:p>
          <a:p>
            <a:pPr lvl="1"/>
            <a:r>
              <a:rPr lang="en-US" sz="2400" dirty="0" smtClean="0"/>
              <a:t>Critical mass of Faculty</a:t>
            </a:r>
          </a:p>
          <a:p>
            <a:pPr lvl="1"/>
            <a:r>
              <a:rPr lang="en-US" sz="2400" dirty="0" smtClean="0"/>
              <a:t>Current “pool” of potential trainees</a:t>
            </a:r>
          </a:p>
          <a:p>
            <a:pPr lvl="1"/>
            <a:r>
              <a:rPr lang="en-US" sz="2400" dirty="0" smtClean="0"/>
              <a:t>Faculty history with pre- or post-doc training </a:t>
            </a:r>
          </a:p>
          <a:p>
            <a:pPr lvl="1"/>
            <a:r>
              <a:rPr lang="en-US" sz="2400" dirty="0" smtClean="0"/>
              <a:t>Training career outcomes, fellowships, publications</a:t>
            </a:r>
          </a:p>
          <a:p>
            <a:pPr lvl="1"/>
            <a:r>
              <a:rPr lang="en-US" sz="2400" dirty="0" smtClean="0"/>
              <a:t>Faculty mentor development</a:t>
            </a:r>
            <a:r>
              <a:rPr lang="en-US" sz="2400" dirty="0"/>
              <a:t>	</a:t>
            </a:r>
            <a:endParaRPr lang="en-US" sz="2400" dirty="0" smtClean="0"/>
          </a:p>
          <a:p>
            <a:r>
              <a:rPr lang="en-US" dirty="0" smtClean="0"/>
              <a:t>	</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845981148"/>
              </p:ext>
            </p:extLst>
          </p:nvPr>
        </p:nvGraphicFramePr>
        <p:xfrm>
          <a:off x="1171500" y="961065"/>
          <a:ext cx="6906520"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Organize Faculty Group</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Design the Program</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Get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Table</a:t>
                      </a:r>
                      <a:r>
                        <a:rPr lang="en-US" sz="1800" b="0" baseline="0" dirty="0" smtClean="0"/>
                        <a:t> Data</a:t>
                      </a:r>
                      <a:endParaRPr lang="en-US" sz="1800" b="0" dirty="0" smtClean="0"/>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7242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NIH Regional Grant Seminar, June 2014 </a:t>
            </a:r>
            <a:endParaRPr lang="en-US" dirty="0"/>
          </a:p>
        </p:txBody>
      </p:sp>
      <p:sp>
        <p:nvSpPr>
          <p:cNvPr id="3" name="Title 1"/>
          <p:cNvSpPr txBox="1">
            <a:spLocks/>
          </p:cNvSpPr>
          <p:nvPr/>
        </p:nvSpPr>
        <p:spPr>
          <a:xfrm>
            <a:off x="165100" y="152400"/>
            <a:ext cx="7683500" cy="1104900"/>
          </a:xfrm>
          <a:prstGeom prst="rect">
            <a:avLst/>
          </a:prstGeom>
          <a:solidFill>
            <a:schemeClr val="tx2"/>
          </a:solidFill>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b="1" smtClean="0">
                <a:solidFill>
                  <a:schemeClr val="bg1"/>
                </a:solidFill>
                <a:effectLst>
                  <a:outerShdw blurRad="38100" dist="38100" dir="2700000" algn="tl">
                    <a:srgbClr val="000000">
                      <a:alpha val="43137"/>
                    </a:srgbClr>
                  </a:outerShdw>
                </a:effectLst>
              </a:rPr>
              <a:t>Ruth L. Kirschstein National Research Service Awards</a:t>
            </a:r>
            <a:endParaRPr lang="en-US" sz="32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177800" y="1257300"/>
            <a:ext cx="4381500" cy="5153548"/>
          </a:xfrm>
          <a:prstGeom prst="rect">
            <a:avLst/>
          </a:prstGeom>
          <a:solidFill>
            <a:schemeClr val="bg2"/>
          </a:solidFill>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600"/>
              </a:spcBef>
              <a:spcAft>
                <a:spcPts val="600"/>
              </a:spcAft>
              <a:buFont typeface="Wingdings 2"/>
              <a:buNone/>
              <a:tabLst>
                <a:tab pos="0" algn="l"/>
              </a:tabLst>
            </a:pPr>
            <a:r>
              <a:rPr lang="en-US" sz="2400" b="1" smtClean="0"/>
              <a:t>Overview: </a:t>
            </a:r>
          </a:p>
          <a:p>
            <a:pPr marL="0" indent="0">
              <a:spcBef>
                <a:spcPts val="600"/>
              </a:spcBef>
              <a:spcAft>
                <a:spcPts val="600"/>
              </a:spcAft>
              <a:buFont typeface="Wingdings 2"/>
              <a:buNone/>
              <a:tabLst>
                <a:tab pos="0" algn="l"/>
              </a:tabLst>
            </a:pPr>
            <a:r>
              <a:rPr lang="en-US" sz="1800" smtClean="0"/>
              <a:t>The overall goal of the NIH Ruth L. Kirschstein National Research Service Award (NRSA) program is to help ensure that a diverse pool of highly trained scientists is available in appropriate scientific disciplines to address the Nation's biomedical, behavioral, and clinical research needs.</a:t>
            </a:r>
          </a:p>
          <a:p>
            <a:r>
              <a:rPr lang="en-US" sz="1600" smtClean="0"/>
              <a:t>funding to scientists, not health professionals</a:t>
            </a:r>
          </a:p>
          <a:p>
            <a:r>
              <a:rPr lang="en-US" sz="1600" smtClean="0"/>
              <a:t>to enhance research training</a:t>
            </a:r>
          </a:p>
          <a:p>
            <a:r>
              <a:rPr lang="en-US" sz="1600" smtClean="0"/>
              <a:t>in scientific areas with need for researchers</a:t>
            </a:r>
          </a:p>
          <a:p>
            <a:r>
              <a:rPr lang="en-US" sz="1600" smtClean="0"/>
              <a:t>good curricula, facilities, program in addition to research</a:t>
            </a:r>
          </a:p>
          <a:p>
            <a:r>
              <a:rPr lang="en-US" sz="1600" smtClean="0"/>
              <a:t>dedication to developing talent</a:t>
            </a:r>
          </a:p>
          <a:p>
            <a:pPr marL="0" indent="0">
              <a:spcBef>
                <a:spcPts val="600"/>
              </a:spcBef>
              <a:spcAft>
                <a:spcPts val="600"/>
              </a:spcAft>
              <a:buFont typeface="Wingdings 2"/>
              <a:buNone/>
              <a:tabLst>
                <a:tab pos="0" algn="l"/>
              </a:tabLst>
            </a:pPr>
            <a:endParaRPr lang="en-US" sz="1400" b="1" smtClean="0"/>
          </a:p>
          <a:p>
            <a:pPr marL="0" indent="0">
              <a:spcBef>
                <a:spcPts val="600"/>
              </a:spcBef>
              <a:spcAft>
                <a:spcPts val="600"/>
              </a:spcAft>
              <a:buFont typeface="Wingdings 2"/>
              <a:buNone/>
              <a:tabLst>
                <a:tab pos="0" algn="l"/>
              </a:tabLst>
            </a:pPr>
            <a:endParaRPr lang="en-US" sz="1400" b="1" smtClean="0"/>
          </a:p>
          <a:p>
            <a:pPr marL="0" indent="0">
              <a:spcBef>
                <a:spcPts val="600"/>
              </a:spcBef>
              <a:spcAft>
                <a:spcPts val="600"/>
              </a:spcAft>
              <a:buFont typeface="Wingdings 2"/>
              <a:buNone/>
              <a:tabLst>
                <a:tab pos="0" algn="l"/>
              </a:tabLst>
            </a:pPr>
            <a:endParaRPr lang="en-US" sz="1400" b="1" smtClean="0"/>
          </a:p>
          <a:p>
            <a:pPr marL="0" indent="0">
              <a:spcBef>
                <a:spcPts val="600"/>
              </a:spcBef>
              <a:spcAft>
                <a:spcPts val="600"/>
              </a:spcAft>
              <a:buFont typeface="Wingdings 2"/>
              <a:buNone/>
              <a:tabLst>
                <a:tab pos="0" algn="l"/>
              </a:tabLst>
            </a:pPr>
            <a:endParaRPr lang="en-US" sz="1200" dirty="0" smtClean="0"/>
          </a:p>
        </p:txBody>
      </p:sp>
      <p:sp>
        <p:nvSpPr>
          <p:cNvPr id="7" name="Content Placeholder 3"/>
          <p:cNvSpPr txBox="1">
            <a:spLocks/>
          </p:cNvSpPr>
          <p:nvPr/>
        </p:nvSpPr>
        <p:spPr bwMode="auto">
          <a:xfrm>
            <a:off x="4546600" y="1257300"/>
            <a:ext cx="4445000" cy="5153548"/>
          </a:xfrm>
          <a:prstGeom prst="rect">
            <a:avLst/>
          </a:prstGeom>
          <a:solidFill>
            <a:srgbClr val="CCFFCC"/>
          </a:solidFill>
          <a:ln w="9525" cap="flat" cmpd="sng" algn="ctr">
            <a:solidFill>
              <a:schemeClr val="accent2">
                <a:shade val="95000"/>
                <a:satMod val="105000"/>
              </a:schemeClr>
            </a:solidFill>
            <a:prstDash val="solid"/>
            <a:miter lim="800000"/>
            <a:headEnd/>
            <a:tailEnd/>
          </a:ln>
          <a:effectLst/>
        </p:spPr>
        <p:style>
          <a:lnRef idx="1">
            <a:schemeClr val="accent2"/>
          </a:lnRef>
          <a:fillRef idx="2">
            <a:schemeClr val="accent2"/>
          </a:fillRef>
          <a:effectRef idx="1">
            <a:schemeClr val="accent2"/>
          </a:effectRef>
          <a:fontRef idx="minor">
            <a:schemeClr val="dk1"/>
          </a:fontRef>
        </p:style>
        <p:txBody>
          <a:bodyPr vert="horz" wrap="square" lIns="91440" tIns="91440" rIns="91440" bIns="91440" numCol="1" anchor="t" anchorCtr="0" compatLnSpc="1">
            <a:prstTxWarp prst="textNoShape">
              <a:avLst/>
            </a:prstTxWarp>
          </a:bodyPr>
          <a:lstStyle/>
          <a:p>
            <a:pPr marL="285750" lvl="1" indent="-285750">
              <a:spcBef>
                <a:spcPts val="0"/>
              </a:spcBef>
              <a:spcAft>
                <a:spcPts val="0"/>
              </a:spcAft>
            </a:pPr>
            <a:r>
              <a:rPr lang="en-US" sz="2400" b="1" kern="0" dirty="0" smtClean="0">
                <a:solidFill>
                  <a:schemeClr val="tx1"/>
                </a:solidFill>
              </a:rPr>
              <a:t>NRSA Opportunities:</a:t>
            </a:r>
          </a:p>
          <a:p>
            <a:pPr marL="285750" lvl="1" indent="-285750">
              <a:spcBef>
                <a:spcPts val="0"/>
              </a:spcBef>
              <a:spcAft>
                <a:spcPts val="0"/>
              </a:spcAft>
            </a:pPr>
            <a:endParaRPr lang="en-US" sz="2000" kern="0" dirty="0" smtClean="0">
              <a:solidFill>
                <a:schemeClr val="tx1"/>
              </a:solidFill>
            </a:endParaRPr>
          </a:p>
          <a:p>
            <a:pPr marL="285750" lvl="1" indent="-285750">
              <a:spcBef>
                <a:spcPts val="0"/>
              </a:spcBef>
              <a:spcAft>
                <a:spcPts val="0"/>
              </a:spcAft>
              <a:buFont typeface="Wingdings" pitchFamily="2" charset="2"/>
              <a:buChar char="§"/>
            </a:pPr>
            <a:r>
              <a:rPr lang="en-US" sz="2000" kern="0" dirty="0" smtClean="0">
                <a:solidFill>
                  <a:schemeClr val="tx1"/>
                </a:solidFill>
              </a:rPr>
              <a:t>Training grants (Ts): Multi-slot awards that are used to support research training activities for several individuals selected by the institution.</a:t>
            </a:r>
          </a:p>
          <a:p>
            <a:pPr marL="285750" lvl="1" indent="-285750">
              <a:spcBef>
                <a:spcPts val="0"/>
              </a:spcBef>
              <a:spcAft>
                <a:spcPts val="0"/>
              </a:spcAft>
            </a:pPr>
            <a:endParaRPr lang="en-US" sz="2000" kern="0" dirty="0" smtClean="0">
              <a:solidFill>
                <a:schemeClr val="tx1"/>
              </a:solidFill>
            </a:endParaRPr>
          </a:p>
          <a:p>
            <a:pPr marL="285750" lvl="1" indent="-285750">
              <a:spcBef>
                <a:spcPts val="0"/>
              </a:spcBef>
              <a:spcAft>
                <a:spcPts val="0"/>
              </a:spcAft>
              <a:buFont typeface="Wingdings" pitchFamily="2" charset="2"/>
              <a:buChar char="§"/>
            </a:pPr>
            <a:r>
              <a:rPr lang="en-US" sz="2000" kern="0" dirty="0" smtClean="0">
                <a:solidFill>
                  <a:schemeClr val="tx1"/>
                </a:solidFill>
              </a:rPr>
              <a:t>Fellowships (Fs): Individual awards for graduate students pursuing a doctoral degree and researchers who have just earned their doctorates (postdocs).</a:t>
            </a:r>
            <a:endParaRPr kumimoji="0" lang="en-US" sz="2000" i="0" u="none" strike="noStrike" kern="0" cap="none" spc="0" normalizeH="0" baseline="0" noProof="0" dirty="0" smtClean="0">
              <a:ln>
                <a:noFill/>
              </a:ln>
              <a:solidFill>
                <a:schemeClr val="tx1"/>
              </a:solidFill>
              <a:effectLst/>
              <a:uLnTx/>
              <a:uFillTx/>
            </a:endParaRPr>
          </a:p>
        </p:txBody>
      </p:sp>
      <p:pic>
        <p:nvPicPr>
          <p:cNvPr id="4" name="Picture 2" descr="Ruth L. Kirschstein"/>
          <p:cNvPicPr>
            <a:picLocks noChangeAspect="1" noChangeArrowheads="1"/>
          </p:cNvPicPr>
          <p:nvPr/>
        </p:nvPicPr>
        <p:blipFill>
          <a:blip r:embed="rId2" cstate="print"/>
          <a:srcRect/>
          <a:stretch>
            <a:fillRect/>
          </a:stretch>
        </p:blipFill>
        <p:spPr bwMode="auto">
          <a:xfrm>
            <a:off x="7848600" y="152400"/>
            <a:ext cx="1143000" cy="1695451"/>
          </a:xfrm>
          <a:prstGeom prst="rect">
            <a:avLst/>
          </a:prstGeom>
          <a:noFill/>
        </p:spPr>
      </p:pic>
    </p:spTree>
    <p:extLst>
      <p:ext uri="{BB962C8B-B14F-4D97-AF65-F5344CB8AC3E}">
        <p14:creationId xmlns:p14="http://schemas.microsoft.com/office/powerpoint/2010/main" val="26550834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28490" y="6356350"/>
            <a:ext cx="5169010" cy="365125"/>
          </a:xfrm>
        </p:spPr>
        <p:txBody>
          <a:bodyPr/>
          <a:lstStyle/>
          <a:p>
            <a:r>
              <a:rPr lang="en-US" dirty="0" smtClean="0">
                <a:latin typeface="+mj-lt"/>
              </a:rPr>
              <a:t>NIH Regional Grant Seminar, June 2014 </a:t>
            </a:r>
            <a:endParaRPr lang="en-US" dirty="0">
              <a:latin typeface="+mj-lt"/>
            </a:endParaRPr>
          </a:p>
        </p:txBody>
      </p:sp>
      <p:sp>
        <p:nvSpPr>
          <p:cNvPr id="4" name="Rectangle 3"/>
          <p:cNvSpPr/>
          <p:nvPr/>
        </p:nvSpPr>
        <p:spPr>
          <a:xfrm>
            <a:off x="886129" y="1860816"/>
            <a:ext cx="7682076" cy="4524315"/>
          </a:xfrm>
          <a:prstGeom prst="rect">
            <a:avLst/>
          </a:prstGeom>
        </p:spPr>
        <p:txBody>
          <a:bodyPr wrap="square">
            <a:spAutoFit/>
          </a:bodyPr>
          <a:lstStyle/>
          <a:p>
            <a:r>
              <a:rPr lang="en-US" sz="2400" dirty="0" smtClean="0"/>
              <a:t>Who is the Program for?</a:t>
            </a:r>
          </a:p>
          <a:p>
            <a:r>
              <a:rPr lang="en-US" sz="2400" dirty="0"/>
              <a:t>	</a:t>
            </a:r>
            <a:r>
              <a:rPr lang="en-US" sz="2400" dirty="0" smtClean="0"/>
              <a:t>Many interdisciplinary, not departmental</a:t>
            </a:r>
          </a:p>
          <a:p>
            <a:r>
              <a:rPr lang="en-US" sz="2400" dirty="0"/>
              <a:t>	</a:t>
            </a:r>
            <a:r>
              <a:rPr lang="en-US" sz="2400" dirty="0" smtClean="0"/>
              <a:t>How to manage nomination, selection?</a:t>
            </a:r>
          </a:p>
          <a:p>
            <a:r>
              <a:rPr lang="en-US" sz="2400" dirty="0" smtClean="0"/>
              <a:t>	Why do you need a training program?</a:t>
            </a:r>
          </a:p>
          <a:p>
            <a:r>
              <a:rPr lang="en-US" sz="2400" dirty="0" smtClean="0"/>
              <a:t>	How </a:t>
            </a:r>
            <a:r>
              <a:rPr lang="en-US" sz="2400" dirty="0"/>
              <a:t>will the trainee benefit from the program?</a:t>
            </a:r>
          </a:p>
          <a:p>
            <a:endParaRPr lang="en-US" sz="2400" dirty="0"/>
          </a:p>
          <a:p>
            <a:r>
              <a:rPr lang="en-US" sz="2400" dirty="0" smtClean="0"/>
              <a:t>What are the Program Elements? </a:t>
            </a:r>
          </a:p>
          <a:p>
            <a:r>
              <a:rPr lang="en-US" sz="2400" dirty="0"/>
              <a:t>	</a:t>
            </a:r>
            <a:r>
              <a:rPr lang="en-US" sz="2400" dirty="0" smtClean="0"/>
              <a:t>Every student will..</a:t>
            </a:r>
          </a:p>
          <a:p>
            <a:r>
              <a:rPr lang="en-US" sz="2400" dirty="0" smtClean="0"/>
              <a:t>	Can </a:t>
            </a:r>
            <a:r>
              <a:rPr lang="en-US" sz="2400" dirty="0"/>
              <a:t>students complete what you outline?</a:t>
            </a:r>
          </a:p>
          <a:p>
            <a:endParaRPr lang="en-US" sz="2400" dirty="0" smtClean="0"/>
          </a:p>
          <a:p>
            <a:r>
              <a:rPr lang="en-US" sz="2400" dirty="0" smtClean="0"/>
              <a:t>What Outcome do you want and expect? </a:t>
            </a:r>
          </a:p>
          <a:p>
            <a:r>
              <a:rPr lang="en-US" sz="2400" dirty="0" smtClean="0"/>
              <a:t>	What is the most Important Outcome?</a:t>
            </a:r>
          </a:p>
        </p:txBody>
      </p:sp>
      <p:graphicFrame>
        <p:nvGraphicFramePr>
          <p:cNvPr id="9" name="Table 8"/>
          <p:cNvGraphicFramePr>
            <a:graphicFrameLocks noGrp="1"/>
          </p:cNvGraphicFramePr>
          <p:nvPr>
            <p:extLst>
              <p:ext uri="{D42A27DB-BD31-4B8C-83A1-F6EECF244321}">
                <p14:modId xmlns:p14="http://schemas.microsoft.com/office/powerpoint/2010/main" val="685065360"/>
              </p:ext>
            </p:extLst>
          </p:nvPr>
        </p:nvGraphicFramePr>
        <p:xfrm>
          <a:off x="1190456" y="610416"/>
          <a:ext cx="6906520"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Design the Program</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Get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Table Data</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92944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28490" y="6356350"/>
            <a:ext cx="5169010" cy="365125"/>
          </a:xfrm>
        </p:spPr>
        <p:txBody>
          <a:bodyPr/>
          <a:lstStyle/>
          <a:p>
            <a:r>
              <a:rPr lang="en-US" smtClean="0">
                <a:latin typeface="+mj-lt"/>
              </a:rPr>
              <a:t>NIH Regional Grant Seminar, June 2014 </a:t>
            </a:r>
            <a:endParaRPr lang="en-US" dirty="0">
              <a:latin typeface="+mj-lt"/>
            </a:endParaRPr>
          </a:p>
        </p:txBody>
      </p:sp>
      <p:sp>
        <p:nvSpPr>
          <p:cNvPr id="6" name="Rectangle 5"/>
          <p:cNvSpPr/>
          <p:nvPr/>
        </p:nvSpPr>
        <p:spPr>
          <a:xfrm>
            <a:off x="914185" y="2079173"/>
            <a:ext cx="7442415" cy="3416320"/>
          </a:xfrm>
          <a:prstGeom prst="rect">
            <a:avLst/>
          </a:prstGeom>
        </p:spPr>
        <p:txBody>
          <a:bodyPr wrap="square">
            <a:spAutoFit/>
          </a:bodyPr>
          <a:lstStyle/>
          <a:p>
            <a:r>
              <a:rPr lang="en-US" sz="2400" dirty="0" smtClean="0"/>
              <a:t>The “value </a:t>
            </a:r>
            <a:r>
              <a:rPr lang="en-US" sz="2400" dirty="0"/>
              <a:t>added</a:t>
            </a:r>
            <a:r>
              <a:rPr lang="en-US" sz="2400" dirty="0" smtClean="0"/>
              <a:t>” from training is an </a:t>
            </a:r>
          </a:p>
          <a:p>
            <a:r>
              <a:rPr lang="en-US" sz="2400" dirty="0" smtClean="0"/>
              <a:t>Intentional program beyond research in the PI labs</a:t>
            </a:r>
            <a:endParaRPr lang="en-US" sz="2400" dirty="0"/>
          </a:p>
          <a:p>
            <a:endParaRPr lang="en-US" sz="2400" dirty="0"/>
          </a:p>
          <a:p>
            <a:r>
              <a:rPr lang="en-US" sz="2400" dirty="0"/>
              <a:t>Active nomination, selection of candidates from pool</a:t>
            </a:r>
          </a:p>
          <a:p>
            <a:r>
              <a:rPr lang="en-US" sz="2400" dirty="0"/>
              <a:t>Planned </a:t>
            </a:r>
            <a:r>
              <a:rPr lang="en-US" sz="2400" dirty="0" smtClean="0"/>
              <a:t>research and academics, </a:t>
            </a:r>
            <a:r>
              <a:rPr lang="en-US" sz="2400" dirty="0"/>
              <a:t>with flexibility</a:t>
            </a:r>
          </a:p>
          <a:p>
            <a:r>
              <a:rPr lang="en-US" sz="2400" dirty="0"/>
              <a:t>Seminars, enhancement activities</a:t>
            </a:r>
          </a:p>
          <a:p>
            <a:r>
              <a:rPr lang="en-US" sz="2400" dirty="0"/>
              <a:t>Longitudinal program beyond </a:t>
            </a:r>
            <a:r>
              <a:rPr lang="en-US" sz="2400" dirty="0" smtClean="0"/>
              <a:t>funding period</a:t>
            </a:r>
            <a:endParaRPr lang="en-US" sz="2400" dirty="0"/>
          </a:p>
          <a:p>
            <a:endParaRPr lang="en-US" sz="2400" dirty="0"/>
          </a:p>
          <a:p>
            <a:r>
              <a:rPr lang="en-US" sz="2400" dirty="0"/>
              <a:t>Faculty trainer responsibilities make program </a:t>
            </a:r>
            <a:r>
              <a:rPr lang="en-US" sz="2400" dirty="0" smtClean="0"/>
              <a:t>strong</a:t>
            </a:r>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val="3263825803"/>
              </p:ext>
            </p:extLst>
          </p:nvPr>
        </p:nvGraphicFramePr>
        <p:xfrm>
          <a:off x="1190456" y="610416"/>
          <a:ext cx="6906520"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Design the Program</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Clarify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your Tables</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92420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500" y="363538"/>
            <a:ext cx="8267700" cy="642867"/>
          </a:xfrm>
        </p:spPr>
        <p:txBody>
          <a:bodyPr>
            <a:normAutofit fontScale="90000"/>
          </a:bodyPr>
          <a:lstStyle/>
          <a:p>
            <a:pPr algn="ctr"/>
            <a:r>
              <a:rPr lang="en-US" sz="2800" b="0" dirty="0">
                <a:solidFill>
                  <a:srgbClr val="002060"/>
                </a:solidFill>
              </a:rPr>
              <a:t>Training Programs are Developmental, </a:t>
            </a:r>
            <a:r>
              <a:rPr lang="en-US" sz="2800" b="0" dirty="0" smtClean="0">
                <a:solidFill>
                  <a:srgbClr val="002060"/>
                </a:solidFill>
              </a:rPr>
              <a:t>more than Selection of Talent</a:t>
            </a:r>
            <a:endParaRPr lang="en-US" sz="2800" b="0" dirty="0">
              <a:solidFill>
                <a:srgbClr val="002060"/>
              </a:solidFill>
            </a:endParaRPr>
          </a:p>
        </p:txBody>
      </p:sp>
      <p:sp>
        <p:nvSpPr>
          <p:cNvPr id="5" name="Footer Placeholder 4"/>
          <p:cNvSpPr>
            <a:spLocks noGrp="1"/>
          </p:cNvSpPr>
          <p:nvPr>
            <p:ph type="ftr" sz="quarter" idx="3"/>
          </p:nvPr>
        </p:nvSpPr>
        <p:spPr>
          <a:xfrm>
            <a:off x="215659" y="6375400"/>
            <a:ext cx="5169010" cy="365125"/>
          </a:xfrm>
        </p:spPr>
        <p:txBody>
          <a:bodyPr/>
          <a:lstStyle/>
          <a:p>
            <a:r>
              <a:rPr lang="en-US" dirty="0" smtClean="0">
                <a:latin typeface="+mj-lt"/>
              </a:rPr>
              <a:t>NIH Regional Grant Seminar, June 2014 </a:t>
            </a:r>
            <a:endParaRPr lang="en-US" dirty="0">
              <a:latin typeface="+mj-lt"/>
            </a:endParaRPr>
          </a:p>
        </p:txBody>
      </p:sp>
      <p:grpSp>
        <p:nvGrpSpPr>
          <p:cNvPr id="6" name="Group 5"/>
          <p:cNvGrpSpPr/>
          <p:nvPr/>
        </p:nvGrpSpPr>
        <p:grpSpPr>
          <a:xfrm>
            <a:off x="707903" y="1428795"/>
            <a:ext cx="7804614" cy="5577528"/>
            <a:chOff x="707903" y="1428795"/>
            <a:chExt cx="7804614" cy="5577528"/>
          </a:xfrm>
        </p:grpSpPr>
        <p:sp>
          <p:nvSpPr>
            <p:cNvPr id="7" name="Rectangle 6"/>
            <p:cNvSpPr/>
            <p:nvPr/>
          </p:nvSpPr>
          <p:spPr>
            <a:xfrm>
              <a:off x="747144" y="2140789"/>
              <a:ext cx="2057400" cy="3589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2101" y="2120900"/>
              <a:ext cx="2338136" cy="4249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2199" y="2133600"/>
              <a:ext cx="2340318"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7903" y="1443809"/>
              <a:ext cx="2488746" cy="646331"/>
            </a:xfrm>
            <a:prstGeom prst="rect">
              <a:avLst/>
            </a:prstGeom>
            <a:noFill/>
          </p:spPr>
          <p:txBody>
            <a:bodyPr wrap="square" rtlCol="0">
              <a:spAutoFit/>
            </a:bodyPr>
            <a:lstStyle/>
            <a:p>
              <a:r>
                <a:rPr lang="en-US" u="sng" dirty="0" smtClean="0"/>
                <a:t>Potential Trainees</a:t>
              </a:r>
            </a:p>
            <a:p>
              <a:r>
                <a:rPr lang="en-US" dirty="0" smtClean="0"/>
                <a:t>Select for TG and why</a:t>
              </a:r>
            </a:p>
          </p:txBody>
        </p:sp>
        <p:sp>
          <p:nvSpPr>
            <p:cNvPr id="11" name="TextBox 10"/>
            <p:cNvSpPr txBox="1"/>
            <p:nvPr/>
          </p:nvSpPr>
          <p:spPr>
            <a:xfrm>
              <a:off x="804619" y="2235200"/>
              <a:ext cx="1810111" cy="3970318"/>
            </a:xfrm>
            <a:prstGeom prst="rect">
              <a:avLst/>
            </a:prstGeom>
            <a:noFill/>
          </p:spPr>
          <p:txBody>
            <a:bodyPr wrap="none" rtlCol="0">
              <a:spAutoFit/>
            </a:bodyPr>
            <a:lstStyle/>
            <a:p>
              <a:r>
                <a:rPr lang="en-US" dirty="0" err="1" smtClean="0"/>
                <a:t>Matriculant</a:t>
              </a:r>
              <a:endParaRPr lang="en-US" dirty="0" smtClean="0"/>
            </a:p>
            <a:p>
              <a:endParaRPr lang="en-US" dirty="0" smtClean="0"/>
            </a:p>
            <a:p>
              <a:r>
                <a:rPr lang="en-US" dirty="0" smtClean="0"/>
                <a:t>UG major</a:t>
              </a:r>
            </a:p>
            <a:p>
              <a:endParaRPr lang="en-US" dirty="0"/>
            </a:p>
            <a:p>
              <a:r>
                <a:rPr lang="en-US" dirty="0" smtClean="0"/>
                <a:t>Research Interest</a:t>
              </a:r>
            </a:p>
            <a:p>
              <a:endParaRPr lang="en-US" dirty="0"/>
            </a:p>
            <a:p>
              <a:r>
                <a:rPr lang="en-US" dirty="0" smtClean="0"/>
                <a:t>Courses taken</a:t>
              </a:r>
            </a:p>
            <a:p>
              <a:endParaRPr lang="en-US" dirty="0"/>
            </a:p>
            <a:p>
              <a:r>
                <a:rPr lang="en-US" dirty="0" smtClean="0"/>
                <a:t>Lab affiliation</a:t>
              </a:r>
            </a:p>
            <a:p>
              <a:endParaRPr lang="en-US" dirty="0"/>
            </a:p>
            <a:p>
              <a:r>
                <a:rPr lang="en-US" dirty="0" smtClean="0"/>
                <a:t>PhD Program</a:t>
              </a:r>
            </a:p>
            <a:p>
              <a:endParaRPr lang="en-US" dirty="0"/>
            </a:p>
            <a:p>
              <a:r>
                <a:rPr lang="en-US" dirty="0" smtClean="0"/>
                <a:t>Pilot research</a:t>
              </a:r>
            </a:p>
            <a:p>
              <a:endParaRPr lang="en-US" dirty="0"/>
            </a:p>
          </p:txBody>
        </p:sp>
        <p:sp>
          <p:nvSpPr>
            <p:cNvPr id="12" name="TextBox 11"/>
            <p:cNvSpPr txBox="1"/>
            <p:nvPr/>
          </p:nvSpPr>
          <p:spPr>
            <a:xfrm>
              <a:off x="3478148" y="1428795"/>
              <a:ext cx="2245679" cy="646331"/>
            </a:xfrm>
            <a:prstGeom prst="rect">
              <a:avLst/>
            </a:prstGeom>
            <a:noFill/>
          </p:spPr>
          <p:txBody>
            <a:bodyPr wrap="none" rtlCol="0">
              <a:spAutoFit/>
            </a:bodyPr>
            <a:lstStyle/>
            <a:p>
              <a:r>
                <a:rPr lang="en-US" u="sng" dirty="0" smtClean="0"/>
                <a:t>Program Activities</a:t>
              </a:r>
            </a:p>
            <a:p>
              <a:r>
                <a:rPr lang="en-US" dirty="0" smtClean="0"/>
                <a:t>Planned interventions</a:t>
              </a:r>
            </a:p>
          </p:txBody>
        </p:sp>
        <p:sp>
          <p:nvSpPr>
            <p:cNvPr id="13" name="Right Arrow 12"/>
            <p:cNvSpPr/>
            <p:nvPr/>
          </p:nvSpPr>
          <p:spPr>
            <a:xfrm>
              <a:off x="5698427" y="2725229"/>
              <a:ext cx="448301"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853749" y="2725229"/>
              <a:ext cx="420252"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87484" y="1428795"/>
              <a:ext cx="2222147" cy="923330"/>
            </a:xfrm>
            <a:prstGeom prst="rect">
              <a:avLst/>
            </a:prstGeom>
            <a:noFill/>
          </p:spPr>
          <p:txBody>
            <a:bodyPr wrap="none" rtlCol="0">
              <a:spAutoFit/>
            </a:bodyPr>
            <a:lstStyle/>
            <a:p>
              <a:r>
                <a:rPr lang="en-US" u="sng" dirty="0" smtClean="0"/>
                <a:t>Milestone/ Outcomes</a:t>
              </a:r>
            </a:p>
            <a:p>
              <a:r>
                <a:rPr lang="en-US" dirty="0"/>
                <a:t>Intended changes</a:t>
              </a:r>
            </a:p>
            <a:p>
              <a:endParaRPr lang="en-US" dirty="0"/>
            </a:p>
          </p:txBody>
        </p:sp>
        <p:sp>
          <p:nvSpPr>
            <p:cNvPr id="16" name="TextBox 15"/>
            <p:cNvSpPr txBox="1"/>
            <p:nvPr/>
          </p:nvSpPr>
          <p:spPr>
            <a:xfrm>
              <a:off x="3385691" y="2205008"/>
              <a:ext cx="2391212" cy="4801315"/>
            </a:xfrm>
            <a:prstGeom prst="rect">
              <a:avLst/>
            </a:prstGeom>
            <a:noFill/>
          </p:spPr>
          <p:txBody>
            <a:bodyPr wrap="none" rtlCol="0">
              <a:spAutoFit/>
            </a:bodyPr>
            <a:lstStyle/>
            <a:p>
              <a:r>
                <a:rPr lang="en-US" dirty="0" smtClean="0"/>
                <a:t>Mentored Research</a:t>
              </a:r>
            </a:p>
            <a:p>
              <a:r>
                <a:rPr lang="en-US" dirty="0"/>
                <a:t> </a:t>
              </a:r>
              <a:r>
                <a:rPr lang="en-US" dirty="0" smtClean="0"/>
                <a:t>  PI, advisory </a:t>
              </a:r>
              <a:r>
                <a:rPr lang="en-US" dirty="0" err="1" smtClean="0"/>
                <a:t>cmte</a:t>
              </a:r>
              <a:endParaRPr lang="en-US" dirty="0" smtClean="0"/>
            </a:p>
            <a:p>
              <a:r>
                <a:rPr lang="en-US" dirty="0"/>
                <a:t> </a:t>
              </a:r>
              <a:r>
                <a:rPr lang="en-US" dirty="0" smtClean="0"/>
                <a:t>  research design</a:t>
              </a:r>
            </a:p>
            <a:p>
              <a:r>
                <a:rPr lang="en-US" dirty="0"/>
                <a:t> </a:t>
              </a:r>
              <a:r>
                <a:rPr lang="en-US" dirty="0" smtClean="0"/>
                <a:t>  new techniques</a:t>
              </a:r>
            </a:p>
            <a:p>
              <a:r>
                <a:rPr lang="en-US" dirty="0" smtClean="0"/>
                <a:t>Planned Curriculum</a:t>
              </a:r>
            </a:p>
            <a:p>
              <a:r>
                <a:rPr lang="en-US" dirty="0"/>
                <a:t> </a:t>
              </a:r>
              <a:r>
                <a:rPr lang="en-US" dirty="0" smtClean="0"/>
                <a:t>  knowledge</a:t>
              </a:r>
            </a:p>
            <a:p>
              <a:r>
                <a:rPr lang="en-US" dirty="0"/>
                <a:t> </a:t>
              </a:r>
              <a:r>
                <a:rPr lang="en-US" dirty="0" smtClean="0"/>
                <a:t>  teaching</a:t>
              </a:r>
            </a:p>
            <a:p>
              <a:r>
                <a:rPr lang="en-US" dirty="0" smtClean="0"/>
                <a:t>Skill building </a:t>
              </a:r>
            </a:p>
            <a:p>
              <a:r>
                <a:rPr lang="en-US" dirty="0"/>
                <a:t> </a:t>
              </a:r>
              <a:r>
                <a:rPr lang="en-US" dirty="0" smtClean="0"/>
                <a:t>  oral communication</a:t>
              </a:r>
            </a:p>
            <a:p>
              <a:r>
                <a:rPr lang="en-US" dirty="0"/>
                <a:t> </a:t>
              </a:r>
              <a:r>
                <a:rPr lang="en-US" dirty="0" smtClean="0"/>
                <a:t>  writing workshops</a:t>
              </a:r>
            </a:p>
            <a:p>
              <a:r>
                <a:rPr lang="en-US" dirty="0" smtClean="0"/>
                <a:t>   new collaborations</a:t>
              </a:r>
            </a:p>
            <a:p>
              <a:r>
                <a:rPr lang="en-US" dirty="0" smtClean="0"/>
                <a:t>Contemporary science</a:t>
              </a:r>
            </a:p>
            <a:p>
              <a:r>
                <a:rPr lang="en-US" dirty="0"/>
                <a:t> </a:t>
              </a:r>
              <a:r>
                <a:rPr lang="en-US" dirty="0" smtClean="0"/>
                <a:t>  meet new scientists</a:t>
              </a:r>
            </a:p>
            <a:p>
              <a:r>
                <a:rPr lang="en-US" dirty="0" smtClean="0"/>
                <a:t>Career Exposure</a:t>
              </a:r>
            </a:p>
            <a:p>
              <a:r>
                <a:rPr lang="en-US" dirty="0"/>
                <a:t> </a:t>
              </a:r>
              <a:r>
                <a:rPr lang="en-US" dirty="0" smtClean="0"/>
                <a:t>  know next steps</a:t>
              </a:r>
            </a:p>
            <a:p>
              <a:endParaRPr lang="en-US" dirty="0" smtClean="0"/>
            </a:p>
            <a:p>
              <a:endParaRPr lang="en-US" dirty="0"/>
            </a:p>
          </p:txBody>
        </p:sp>
        <p:sp>
          <p:nvSpPr>
            <p:cNvPr id="17" name="Rectangle 16"/>
            <p:cNvSpPr/>
            <p:nvPr/>
          </p:nvSpPr>
          <p:spPr>
            <a:xfrm>
              <a:off x="6287484" y="2223781"/>
              <a:ext cx="2225033" cy="2585323"/>
            </a:xfrm>
            <a:prstGeom prst="rect">
              <a:avLst/>
            </a:prstGeom>
          </p:spPr>
          <p:txBody>
            <a:bodyPr wrap="none">
              <a:spAutoFit/>
            </a:bodyPr>
            <a:lstStyle/>
            <a:p>
              <a:r>
                <a:rPr lang="en-US" u="sng" dirty="0" smtClean="0"/>
                <a:t>Short term</a:t>
              </a:r>
            </a:p>
            <a:p>
              <a:r>
                <a:rPr lang="en-US" dirty="0"/>
                <a:t>R</a:t>
              </a:r>
              <a:r>
                <a:rPr lang="en-US" dirty="0" smtClean="0"/>
                <a:t>esearch publications</a:t>
              </a:r>
            </a:p>
            <a:p>
              <a:r>
                <a:rPr lang="en-US" dirty="0" smtClean="0"/>
                <a:t>Poster, meeting</a:t>
              </a:r>
            </a:p>
            <a:p>
              <a:r>
                <a:rPr lang="en-US" dirty="0" smtClean="0"/>
                <a:t>Fellowship </a:t>
              </a:r>
            </a:p>
            <a:p>
              <a:r>
                <a:rPr lang="en-US" u="sng" dirty="0" smtClean="0"/>
                <a:t>Longer term</a:t>
              </a:r>
            </a:p>
            <a:p>
              <a:r>
                <a:rPr lang="en-US" dirty="0" smtClean="0"/>
                <a:t>Next position</a:t>
              </a:r>
            </a:p>
            <a:p>
              <a:r>
                <a:rPr lang="en-US" dirty="0" smtClean="0"/>
                <a:t>Biomedical career</a:t>
              </a:r>
            </a:p>
            <a:p>
              <a:r>
                <a:rPr lang="en-US" dirty="0" smtClean="0"/>
                <a:t>Research grants</a:t>
              </a:r>
            </a:p>
            <a:p>
              <a:r>
                <a:rPr lang="en-US" dirty="0" smtClean="0"/>
                <a:t>Mentoring others</a:t>
              </a:r>
              <a:endParaRPr lang="en-US" dirty="0"/>
            </a:p>
          </p:txBody>
        </p:sp>
      </p:grpSp>
    </p:spTree>
    <p:extLst>
      <p:ext uri="{BB962C8B-B14F-4D97-AF65-F5344CB8AC3E}">
        <p14:creationId xmlns:p14="http://schemas.microsoft.com/office/powerpoint/2010/main" val="4669675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41190" y="6356350"/>
            <a:ext cx="5169010" cy="365125"/>
          </a:xfrm>
        </p:spPr>
        <p:txBody>
          <a:bodyPr/>
          <a:lstStyle/>
          <a:p>
            <a:r>
              <a:rPr lang="en-US" dirty="0" smtClean="0">
                <a:latin typeface="+mj-lt"/>
              </a:rPr>
              <a:t>NIH Regional Grant Seminar, June 2014 </a:t>
            </a:r>
            <a:endParaRPr lang="en-US" dirty="0">
              <a:latin typeface="+mj-lt"/>
            </a:endParaRPr>
          </a:p>
        </p:txBody>
      </p:sp>
      <p:sp>
        <p:nvSpPr>
          <p:cNvPr id="10" name="Rectangle 9"/>
          <p:cNvSpPr/>
          <p:nvPr/>
        </p:nvSpPr>
        <p:spPr>
          <a:xfrm>
            <a:off x="1282112" y="2104104"/>
            <a:ext cx="6774427" cy="3416320"/>
          </a:xfrm>
          <a:prstGeom prst="rect">
            <a:avLst/>
          </a:prstGeom>
        </p:spPr>
        <p:txBody>
          <a:bodyPr wrap="square">
            <a:spAutoFit/>
          </a:bodyPr>
          <a:lstStyle/>
          <a:p>
            <a:r>
              <a:rPr lang="en-US" sz="2400" dirty="0" smtClean="0"/>
              <a:t>Who </a:t>
            </a:r>
            <a:r>
              <a:rPr lang="en-US" sz="2400" dirty="0"/>
              <a:t>will “run” the program?</a:t>
            </a:r>
          </a:p>
          <a:p>
            <a:r>
              <a:rPr lang="en-US" sz="2400" dirty="0"/>
              <a:t>	Effort, administrative support, </a:t>
            </a:r>
            <a:r>
              <a:rPr lang="en-US" sz="2400" dirty="0" smtClean="0"/>
              <a:t>record-keeping</a:t>
            </a:r>
          </a:p>
          <a:p>
            <a:r>
              <a:rPr lang="en-US" sz="2400" dirty="0"/>
              <a:t>	</a:t>
            </a:r>
            <a:r>
              <a:rPr lang="en-US" sz="2400" dirty="0" smtClean="0"/>
              <a:t>interface with Grad Studies, PhD program, etc.</a:t>
            </a:r>
          </a:p>
          <a:p>
            <a:endParaRPr lang="en-US" sz="2400" dirty="0"/>
          </a:p>
          <a:p>
            <a:r>
              <a:rPr lang="en-US" sz="2400" dirty="0" smtClean="0"/>
              <a:t>If trainees and mentors at different sites</a:t>
            </a:r>
          </a:p>
          <a:p>
            <a:r>
              <a:rPr lang="en-US" sz="2400" dirty="0"/>
              <a:t>	</a:t>
            </a:r>
            <a:r>
              <a:rPr lang="en-US" sz="2400" dirty="0" smtClean="0"/>
              <a:t>where do they meet? Socialize? Retreat?</a:t>
            </a:r>
          </a:p>
          <a:p>
            <a:r>
              <a:rPr lang="en-US" sz="2400" dirty="0"/>
              <a:t>	</a:t>
            </a:r>
            <a:r>
              <a:rPr lang="en-US" sz="2400" dirty="0" smtClean="0"/>
              <a:t>how do you form a cohort?</a:t>
            </a:r>
          </a:p>
          <a:p>
            <a:endParaRPr lang="en-US" sz="2400" dirty="0"/>
          </a:p>
          <a:p>
            <a:r>
              <a:rPr lang="en-US" sz="2400" dirty="0" smtClean="0"/>
              <a:t>Student </a:t>
            </a:r>
            <a:r>
              <a:rPr lang="en-US" sz="2400" dirty="0"/>
              <a:t>C</a:t>
            </a:r>
            <a:r>
              <a:rPr lang="en-US" sz="2400" dirty="0" smtClean="0"/>
              <a:t>ouncil groups attractive</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862246940"/>
              </p:ext>
            </p:extLst>
          </p:nvPr>
        </p:nvGraphicFramePr>
        <p:xfrm>
          <a:off x="422728" y="449300"/>
          <a:ext cx="8287824"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Design the Program</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Clarify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your Tables</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t>Review Criteria,</a:t>
                      </a:r>
                    </a:p>
                    <a:p>
                      <a:pPr algn="ctr"/>
                      <a:r>
                        <a:rPr lang="en-US" sz="1800" b="0" dirty="0" smtClean="0"/>
                        <a:t>Get Advice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23582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3090" y="6356350"/>
            <a:ext cx="5169010" cy="365125"/>
          </a:xfrm>
        </p:spPr>
        <p:txBody>
          <a:bodyPr/>
          <a:lstStyle/>
          <a:p>
            <a:r>
              <a:rPr lang="en-US" dirty="0" smtClean="0">
                <a:latin typeface="+mj-lt"/>
              </a:rPr>
              <a:t>NIH Regional Grant Seminar, June 2014 </a:t>
            </a:r>
            <a:endParaRPr lang="en-US" dirty="0">
              <a:latin typeface="+mj-lt"/>
            </a:endParaRPr>
          </a:p>
        </p:txBody>
      </p:sp>
      <p:sp>
        <p:nvSpPr>
          <p:cNvPr id="11" name="TextBox 10"/>
          <p:cNvSpPr txBox="1"/>
          <p:nvPr/>
        </p:nvSpPr>
        <p:spPr>
          <a:xfrm>
            <a:off x="695539" y="1626582"/>
            <a:ext cx="8015013" cy="5032147"/>
          </a:xfrm>
          <a:prstGeom prst="rect">
            <a:avLst/>
          </a:prstGeom>
          <a:noFill/>
        </p:spPr>
        <p:txBody>
          <a:bodyPr wrap="square" rtlCol="0">
            <a:spAutoFit/>
          </a:bodyPr>
          <a:lstStyle/>
          <a:p>
            <a:r>
              <a:rPr lang="en-US" sz="2400" dirty="0" smtClean="0"/>
              <a:t>Institutional Support</a:t>
            </a:r>
          </a:p>
          <a:p>
            <a:pPr lvl="1"/>
            <a:r>
              <a:rPr lang="en-US" sz="2400" dirty="0" smtClean="0"/>
              <a:t>Grants and Contracts submits grant</a:t>
            </a:r>
          </a:p>
          <a:p>
            <a:pPr lvl="1"/>
            <a:r>
              <a:rPr lang="en-US" sz="2400" dirty="0" smtClean="0"/>
              <a:t>need faculty data, postdoc office, student information </a:t>
            </a:r>
          </a:p>
          <a:p>
            <a:pPr>
              <a:spcBef>
                <a:spcPts val="600"/>
              </a:spcBef>
            </a:pPr>
            <a:r>
              <a:rPr lang="en-US" sz="2400" u="sng" dirty="0" smtClean="0"/>
              <a:t>For PI/PD and faculty </a:t>
            </a:r>
          </a:p>
          <a:p>
            <a:pPr lvl="1"/>
            <a:r>
              <a:rPr lang="en-US" sz="2400" dirty="0" smtClean="0"/>
              <a:t>effort (salary), research support</a:t>
            </a:r>
          </a:p>
          <a:p>
            <a:pPr lvl="1"/>
            <a:r>
              <a:rPr lang="en-US" sz="2400" dirty="0" smtClean="0"/>
              <a:t>administrative support for training program</a:t>
            </a:r>
          </a:p>
          <a:p>
            <a:pPr lvl="1"/>
            <a:r>
              <a:rPr lang="en-US" sz="2400" dirty="0" smtClean="0"/>
              <a:t>central graduate office support</a:t>
            </a:r>
          </a:p>
          <a:p>
            <a:pPr>
              <a:spcBef>
                <a:spcPts val="600"/>
              </a:spcBef>
            </a:pPr>
            <a:r>
              <a:rPr lang="en-US" sz="2400" u="sng" dirty="0" smtClean="0"/>
              <a:t>For Trainees</a:t>
            </a:r>
          </a:p>
          <a:p>
            <a:pPr lvl="1"/>
            <a:r>
              <a:rPr lang="en-US" sz="2400" dirty="0" smtClean="0"/>
              <a:t>top-up stipend, perks?</a:t>
            </a:r>
          </a:p>
          <a:p>
            <a:pPr lvl="1"/>
            <a:r>
              <a:rPr lang="en-US" sz="2400" dirty="0" smtClean="0"/>
              <a:t>support for other students in program</a:t>
            </a:r>
          </a:p>
          <a:p>
            <a:pPr lvl="1"/>
            <a:r>
              <a:rPr lang="en-US" sz="2400" dirty="0" smtClean="0"/>
              <a:t>access to resources (research cores, RCR courses, recruiting)</a:t>
            </a:r>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420341227"/>
              </p:ext>
            </p:extLst>
          </p:nvPr>
        </p:nvGraphicFramePr>
        <p:xfrm>
          <a:off x="422728" y="420869"/>
          <a:ext cx="8287824"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Design the Program</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Clarify Institutional Support</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your Tables</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t>Review Criteria,</a:t>
                      </a:r>
                    </a:p>
                    <a:p>
                      <a:pPr algn="ctr"/>
                      <a:r>
                        <a:rPr lang="en-US" sz="1800" b="0" dirty="0" smtClean="0"/>
                        <a:t>Get Advice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50382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3090" y="6356350"/>
            <a:ext cx="5169010" cy="365125"/>
          </a:xfrm>
        </p:spPr>
        <p:txBody>
          <a:bodyPr/>
          <a:lstStyle/>
          <a:p>
            <a:r>
              <a:rPr lang="en-US" smtClean="0">
                <a:latin typeface="+mj-lt"/>
              </a:rPr>
              <a:t>NIH Regional Grant Seminar, June 2014 </a:t>
            </a:r>
            <a:endParaRPr lang="en-US" dirty="0">
              <a:latin typeface="+mj-lt"/>
            </a:endParaRPr>
          </a:p>
        </p:txBody>
      </p:sp>
      <p:sp>
        <p:nvSpPr>
          <p:cNvPr id="10" name="TextBox 9"/>
          <p:cNvSpPr txBox="1"/>
          <p:nvPr/>
        </p:nvSpPr>
        <p:spPr>
          <a:xfrm>
            <a:off x="981023" y="2018882"/>
            <a:ext cx="7215087" cy="4154983"/>
          </a:xfrm>
          <a:prstGeom prst="rect">
            <a:avLst/>
          </a:prstGeom>
          <a:noFill/>
        </p:spPr>
        <p:txBody>
          <a:bodyPr wrap="square" rtlCol="0">
            <a:spAutoFit/>
          </a:bodyPr>
          <a:lstStyle/>
          <a:p>
            <a:r>
              <a:rPr lang="en-US" sz="2400" dirty="0" smtClean="0"/>
              <a:t>12 required tables</a:t>
            </a:r>
          </a:p>
          <a:p>
            <a:endParaRPr lang="en-US" sz="2400" dirty="0"/>
          </a:p>
          <a:p>
            <a:r>
              <a:rPr lang="en-US" sz="2400" dirty="0" smtClean="0"/>
              <a:t>Some schools have central office for data</a:t>
            </a:r>
          </a:p>
          <a:p>
            <a:endParaRPr lang="en-US" sz="2400" dirty="0"/>
          </a:p>
          <a:p>
            <a:r>
              <a:rPr lang="en-US" sz="2400" dirty="0" smtClean="0"/>
              <a:t>PD is responsible for content, understanding</a:t>
            </a:r>
          </a:p>
          <a:p>
            <a:r>
              <a:rPr lang="en-US" sz="2400" dirty="0" smtClean="0"/>
              <a:t>even if assistant helps prepare the tables!</a:t>
            </a:r>
          </a:p>
          <a:p>
            <a:endParaRPr lang="en-US" sz="2400" dirty="0"/>
          </a:p>
          <a:p>
            <a:r>
              <a:rPr lang="en-US" sz="2400" dirty="0"/>
              <a:t>Analyze </a:t>
            </a:r>
            <a:r>
              <a:rPr lang="en-US" sz="2400" dirty="0" smtClean="0"/>
              <a:t>information and describe in narrative</a:t>
            </a:r>
            <a:endParaRPr lang="en-US" sz="2400" dirty="0"/>
          </a:p>
          <a:p>
            <a:r>
              <a:rPr lang="en-US" sz="2400" dirty="0" smtClean="0"/>
              <a:t>Be </a:t>
            </a:r>
            <a:r>
              <a:rPr lang="en-US" sz="2400" dirty="0"/>
              <a:t>sure to have </a:t>
            </a:r>
            <a:r>
              <a:rPr lang="en-US" sz="2400" u="sng" dirty="0"/>
              <a:t>at least</a:t>
            </a:r>
            <a:r>
              <a:rPr lang="en-US" sz="2400" dirty="0"/>
              <a:t> a paragraph on </a:t>
            </a:r>
            <a:r>
              <a:rPr lang="en-US" sz="2400" dirty="0" smtClean="0"/>
              <a:t>each table</a:t>
            </a:r>
          </a:p>
          <a:p>
            <a:r>
              <a:rPr lang="en-US" sz="2400" dirty="0"/>
              <a:t>	</a:t>
            </a:r>
            <a:r>
              <a:rPr lang="en-US" sz="2400" dirty="0" smtClean="0"/>
              <a:t>explain, don’t bury, data. Have a plan!</a:t>
            </a:r>
            <a:endParaRPr lang="en-US" sz="2400" dirty="0"/>
          </a:p>
          <a:p>
            <a:endParaRPr lang="en-US" sz="2400" dirty="0"/>
          </a:p>
        </p:txBody>
      </p:sp>
      <p:graphicFrame>
        <p:nvGraphicFramePr>
          <p:cNvPr id="11" name="Table 10"/>
          <p:cNvGraphicFramePr>
            <a:graphicFrameLocks noGrp="1"/>
          </p:cNvGraphicFramePr>
          <p:nvPr>
            <p:extLst>
              <p:ext uri="{D42A27DB-BD31-4B8C-83A1-F6EECF244321}">
                <p14:modId xmlns:p14="http://schemas.microsoft.com/office/powerpoint/2010/main" val="147113264"/>
              </p:ext>
            </p:extLst>
          </p:nvPr>
        </p:nvGraphicFramePr>
        <p:xfrm>
          <a:off x="441686" y="568901"/>
          <a:ext cx="8287824"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Design the Program</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Clarify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8000"/>
                          </a:solidFill>
                        </a:rPr>
                        <a:t>Review your Tables</a:t>
                      </a:r>
                    </a:p>
                    <a:p>
                      <a:pPr algn="ctr"/>
                      <a:endParaRPr lang="en-US" sz="1800" b="0" dirty="0">
                        <a:solidFill>
                          <a:srgbClr val="008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0" dirty="0" smtClean="0"/>
                        <a:t>Review Criteria,</a:t>
                      </a:r>
                    </a:p>
                    <a:p>
                      <a:pPr algn="ctr"/>
                      <a:r>
                        <a:rPr lang="en-US" sz="1800" b="0" dirty="0" smtClean="0"/>
                        <a:t>Get Advice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5534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28490" y="6344443"/>
            <a:ext cx="5169010" cy="401638"/>
          </a:xfrm>
        </p:spPr>
        <p:txBody>
          <a:bodyPr/>
          <a:lstStyle/>
          <a:p>
            <a:r>
              <a:rPr lang="en-US" dirty="0" smtClean="0">
                <a:latin typeface="+mj-lt"/>
              </a:rPr>
              <a:t>NIH Regional Grant Seminar, June 2014 </a:t>
            </a:r>
            <a:endParaRPr lang="en-US" dirty="0">
              <a:latin typeface="+mj-lt"/>
            </a:endParaRPr>
          </a:p>
        </p:txBody>
      </p:sp>
      <p:sp>
        <p:nvSpPr>
          <p:cNvPr id="7" name="Rectangle 6"/>
          <p:cNvSpPr/>
          <p:nvPr/>
        </p:nvSpPr>
        <p:spPr>
          <a:xfrm>
            <a:off x="842395" y="2381767"/>
            <a:ext cx="7666605" cy="3046988"/>
          </a:xfrm>
          <a:prstGeom prst="rect">
            <a:avLst/>
          </a:prstGeom>
        </p:spPr>
        <p:txBody>
          <a:bodyPr wrap="square">
            <a:spAutoFit/>
          </a:bodyPr>
          <a:lstStyle/>
          <a:p>
            <a:r>
              <a:rPr lang="en-US" sz="2400" u="sng" dirty="0" smtClean="0"/>
              <a:t>Scored Review Criteria</a:t>
            </a:r>
            <a:r>
              <a:rPr lang="en-US" sz="2400" dirty="0" smtClean="0"/>
              <a:t>:</a:t>
            </a:r>
          </a:p>
          <a:p>
            <a:pPr lvl="1"/>
            <a:r>
              <a:rPr lang="en-US" sz="2400" dirty="0" smtClean="0"/>
              <a:t>1. Training Program and Environment</a:t>
            </a:r>
          </a:p>
          <a:p>
            <a:pPr lvl="1"/>
            <a:r>
              <a:rPr lang="en-US" sz="2400" dirty="0" smtClean="0"/>
              <a:t>2</a:t>
            </a:r>
            <a:r>
              <a:rPr lang="en-US" sz="2400" dirty="0"/>
              <a:t>. Training Program Director/Principal Investigator</a:t>
            </a:r>
          </a:p>
          <a:p>
            <a:pPr lvl="1"/>
            <a:r>
              <a:rPr lang="en-US" sz="2400" dirty="0"/>
              <a:t>3. Preceptors/Mentors</a:t>
            </a:r>
          </a:p>
          <a:p>
            <a:pPr lvl="1"/>
            <a:r>
              <a:rPr lang="en-US" sz="2400" dirty="0"/>
              <a:t>4. Trainees</a:t>
            </a:r>
          </a:p>
          <a:p>
            <a:pPr lvl="1"/>
            <a:r>
              <a:rPr lang="en-US" sz="2400" dirty="0"/>
              <a:t>5. Training Record 			</a:t>
            </a:r>
          </a:p>
          <a:p>
            <a:endParaRPr lang="en-US" sz="2400" dirty="0" smtClean="0"/>
          </a:p>
          <a:p>
            <a:r>
              <a:rPr lang="en-US" sz="2400" dirty="0" smtClean="0"/>
              <a:t>Overall </a:t>
            </a:r>
            <a:r>
              <a:rPr lang="en-US" sz="2400" dirty="0"/>
              <a:t>Impact Score: 1-</a:t>
            </a:r>
            <a:r>
              <a:rPr lang="en-US" sz="2400" dirty="0" smtClean="0"/>
              <a:t>9</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93649460"/>
              </p:ext>
            </p:extLst>
          </p:nvPr>
        </p:nvGraphicFramePr>
        <p:xfrm>
          <a:off x="422728" y="484369"/>
          <a:ext cx="8287824" cy="1188720"/>
        </p:xfrm>
        <a:graphic>
          <a:graphicData uri="http://schemas.openxmlformats.org/drawingml/2006/table">
            <a:tbl>
              <a:tblPr firstRow="1" bandRow="1">
                <a:tableStyleId>{1FECB4D8-DB02-4DC6-A0A2-4F2EBAE1DC90}</a:tableStyleId>
              </a:tblPr>
              <a:tblGrid>
                <a:gridCol w="1381304"/>
                <a:gridCol w="1333220"/>
                <a:gridCol w="1497540"/>
                <a:gridCol w="1313152"/>
                <a:gridCol w="1381304"/>
                <a:gridCol w="138130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Organize Faculty Group</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Design the Program</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Clarify Institutional Support</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Review your Tables</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solidFill>
                            <a:srgbClr val="008000"/>
                          </a:solidFill>
                        </a:rPr>
                        <a:t>Review Criteria,</a:t>
                      </a:r>
                    </a:p>
                    <a:p>
                      <a:pPr algn="ctr"/>
                      <a:r>
                        <a:rPr lang="en-US" sz="1800" b="0" dirty="0" smtClean="0">
                          <a:solidFill>
                            <a:srgbClr val="008000"/>
                          </a:solidFill>
                        </a:rPr>
                        <a:t>Get Advice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Write the Narrative</a:t>
                      </a:r>
                    </a:p>
                    <a:p>
                      <a:pPr algn="ctr"/>
                      <a:endParaRPr lang="en-US" sz="1800" b="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Oval 5"/>
          <p:cNvSpPr/>
          <p:nvPr/>
        </p:nvSpPr>
        <p:spPr>
          <a:xfrm>
            <a:off x="1219090" y="3924300"/>
            <a:ext cx="1778110" cy="3937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333390" y="4279900"/>
            <a:ext cx="2565510" cy="406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189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smtClean="0">
                <a:solidFill>
                  <a:srgbClr val="2A373D"/>
                </a:solidFill>
                <a:effectLst/>
                <a:ea typeface="+mj-ea"/>
              </a:rPr>
              <a:t>Review of Training Grants</a:t>
            </a:r>
            <a:endParaRPr lang="en-US" sz="4000" dirty="0">
              <a:solidFill>
                <a:srgbClr val="2A373D"/>
              </a:solidFill>
              <a:ea typeface="+mj-ea"/>
            </a:endParaRPr>
          </a:p>
        </p:txBody>
      </p:sp>
      <p:sp>
        <p:nvSpPr>
          <p:cNvPr id="7171" name="Content Placeholder 2"/>
          <p:cNvSpPr>
            <a:spLocks noGrp="1"/>
          </p:cNvSpPr>
          <p:nvPr>
            <p:ph idx="1"/>
          </p:nvPr>
        </p:nvSpPr>
        <p:spPr>
          <a:xfrm>
            <a:off x="695452" y="1527048"/>
            <a:ext cx="7826248" cy="4572000"/>
          </a:xfrm>
        </p:spPr>
        <p:txBody>
          <a:bodyPr/>
          <a:lstStyle/>
          <a:p>
            <a:pPr eaLnBrk="1" hangingPunct="1">
              <a:buFontTx/>
              <a:buNone/>
            </a:pPr>
            <a:r>
              <a:rPr lang="en-US" sz="2800" dirty="0">
                <a:cs typeface="Arial" charset="0"/>
              </a:rPr>
              <a:t>Two Levels of Review:</a:t>
            </a:r>
          </a:p>
          <a:p>
            <a:pPr eaLnBrk="1" hangingPunct="1"/>
            <a:r>
              <a:rPr lang="en-US" sz="2400" dirty="0">
                <a:cs typeface="Arial" charset="0"/>
              </a:rPr>
              <a:t>Initial Review - Study Section- Scientific Merit</a:t>
            </a:r>
          </a:p>
          <a:p>
            <a:pPr lvl="1"/>
            <a:r>
              <a:rPr lang="en-US" sz="2000" dirty="0">
                <a:cs typeface="Arial" charset="0"/>
              </a:rPr>
              <a:t>Appropriate Scientific Expertise</a:t>
            </a:r>
          </a:p>
          <a:p>
            <a:pPr lvl="1"/>
            <a:r>
              <a:rPr lang="en-US" sz="2000" dirty="0">
                <a:cs typeface="Arial" charset="0"/>
              </a:rPr>
              <a:t>Established Scientists</a:t>
            </a:r>
          </a:p>
          <a:p>
            <a:pPr lvl="1"/>
            <a:r>
              <a:rPr lang="en-US" sz="2000" dirty="0">
                <a:cs typeface="Arial" charset="0"/>
              </a:rPr>
              <a:t>Many Participate in Training Programs</a:t>
            </a:r>
          </a:p>
          <a:p>
            <a:pPr eaLnBrk="1" hangingPunct="1"/>
            <a:r>
              <a:rPr lang="en-US" sz="2400" dirty="0">
                <a:cs typeface="Arial" charset="0"/>
              </a:rPr>
              <a:t>Institute or Center Council- Program Relevance</a:t>
            </a:r>
          </a:p>
          <a:p>
            <a:pPr lvl="1" eaLnBrk="1" hangingPunct="1"/>
            <a:r>
              <a:rPr lang="en-US" sz="2000" dirty="0">
                <a:cs typeface="Arial" charset="0"/>
              </a:rPr>
              <a:t>Broader Scientific Coverage</a:t>
            </a:r>
          </a:p>
          <a:p>
            <a:pPr lvl="1" eaLnBrk="1" hangingPunct="1"/>
            <a:r>
              <a:rPr lang="en-US" sz="2000" dirty="0">
                <a:cs typeface="Arial" charset="0"/>
              </a:rPr>
              <a:t>Established Senior Scientists</a:t>
            </a:r>
          </a:p>
          <a:p>
            <a:pPr lvl="1" eaLnBrk="1" hangingPunct="1"/>
            <a:r>
              <a:rPr lang="en-US" sz="2000" dirty="0">
                <a:cs typeface="Arial" charset="0"/>
              </a:rPr>
              <a:t>Leaders in Community (Scientific, Business, Philanthropic)</a:t>
            </a:r>
          </a:p>
          <a:p>
            <a:pPr eaLnBrk="1" hangingPunct="1">
              <a:buFontTx/>
              <a:buNone/>
            </a:pPr>
            <a:r>
              <a:rPr lang="en-US" dirty="0">
                <a:cs typeface="Arial" charset="0"/>
              </a:rPr>
              <a:t>Provide Guidance to Program Staff</a:t>
            </a:r>
          </a:p>
          <a:p>
            <a:endParaRPr lang="en-US" dirty="0">
              <a:cs typeface="Arial" charset="0"/>
            </a:endParaRPr>
          </a:p>
        </p:txBody>
      </p:sp>
      <p:sp>
        <p:nvSpPr>
          <p:cNvPr id="7172" name="Slide Number Placeholder 3"/>
          <p:cNvSpPr>
            <a:spLocks noGrp="1"/>
          </p:cNvSpPr>
          <p:nvPr>
            <p:ph type="sldNum" sz="quarter" idx="4294967295"/>
          </p:nvPr>
        </p:nvSpPr>
        <p:spPr>
          <a:xfrm>
            <a:off x="7772400" y="6553200"/>
            <a:ext cx="1371600" cy="155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0BD0382-4105-5443-AC39-6925F0DD63F7}" type="slidenum">
              <a:rPr lang="en-US">
                <a:solidFill>
                  <a:schemeClr val="bg1"/>
                </a:solidFill>
              </a:rPr>
              <a:pPr eaLnBrk="1" hangingPunct="1"/>
              <a:t>27</a:t>
            </a:fld>
            <a:endParaRPr lang="en-US">
              <a:solidFill>
                <a:schemeClr val="bg1"/>
              </a:solidFill>
            </a:endParaRPr>
          </a:p>
        </p:txBody>
      </p:sp>
    </p:spTree>
    <p:extLst>
      <p:ext uri="{BB962C8B-B14F-4D97-AF65-F5344CB8AC3E}">
        <p14:creationId xmlns:p14="http://schemas.microsoft.com/office/powerpoint/2010/main" val="34704308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a:xfrm>
            <a:off x="7772400" y="6553200"/>
            <a:ext cx="1371600" cy="155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32500" lnSpcReduction="20000"/>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6F4DD4B-D00D-7445-8A24-AC460A0E5814}" type="slidenum">
              <a:rPr lang="en-US">
                <a:solidFill>
                  <a:schemeClr val="bg1"/>
                </a:solidFill>
              </a:rPr>
              <a:pPr eaLnBrk="1" hangingPunct="1"/>
              <a:t>28</a:t>
            </a:fld>
            <a:endParaRPr lang="en-US">
              <a:solidFill>
                <a:schemeClr val="bg1"/>
              </a:solidFill>
            </a:endParaRPr>
          </a:p>
        </p:txBody>
      </p:sp>
      <p:sp>
        <p:nvSpPr>
          <p:cNvPr id="529410" name="Rectangle 2"/>
          <p:cNvSpPr>
            <a:spLocks noGrp="1" noChangeArrowheads="1"/>
          </p:cNvSpPr>
          <p:nvPr>
            <p:ph type="title"/>
          </p:nvPr>
        </p:nvSpPr>
        <p:spPr>
          <a:xfrm>
            <a:off x="301752" y="241300"/>
            <a:ext cx="8534400" cy="758952"/>
          </a:xfrm>
        </p:spPr>
        <p:txBody>
          <a:bodyPr>
            <a:normAutofit/>
          </a:bodyPr>
          <a:lstStyle/>
          <a:p>
            <a:pPr eaLnBrk="1" hangingPunct="1"/>
            <a:r>
              <a:rPr lang="en-US" sz="4000" dirty="0">
                <a:solidFill>
                  <a:srgbClr val="2A373D"/>
                </a:solidFill>
                <a:effectLst>
                  <a:outerShdw blurRad="38100" dist="38100" dir="2700000" algn="tl">
                    <a:srgbClr val="DDDDDD"/>
                  </a:outerShdw>
                </a:effectLst>
                <a:cs typeface="Arial" charset="0"/>
              </a:rPr>
              <a:t>Your Grant Application</a:t>
            </a:r>
          </a:p>
        </p:txBody>
      </p:sp>
      <p:sp>
        <p:nvSpPr>
          <p:cNvPr id="8196" name="Rectangle 3"/>
          <p:cNvSpPr>
            <a:spLocks noGrp="1" noChangeArrowheads="1"/>
          </p:cNvSpPr>
          <p:nvPr>
            <p:ph type="body" idx="1"/>
          </p:nvPr>
        </p:nvSpPr>
        <p:spPr>
          <a:xfrm>
            <a:off x="457200" y="1752600"/>
            <a:ext cx="8229600" cy="4800600"/>
          </a:xfrm>
        </p:spPr>
        <p:txBody>
          <a:bodyPr>
            <a:normAutofit fontScale="92500" lnSpcReduction="10000"/>
          </a:bodyPr>
          <a:lstStyle/>
          <a:p>
            <a:pPr eaLnBrk="1" hangingPunct="1"/>
            <a:r>
              <a:rPr lang="en-US" sz="2800" dirty="0">
                <a:cs typeface="Arial" charset="0"/>
              </a:rPr>
              <a:t>Electronic Submission ---May (Sept, Jan)</a:t>
            </a:r>
          </a:p>
          <a:p>
            <a:pPr eaLnBrk="1" hangingPunct="1"/>
            <a:r>
              <a:rPr lang="en-US" sz="2800" dirty="0">
                <a:cs typeface="Arial" charset="0"/>
              </a:rPr>
              <a:t>Received Centrally by the Center for Scientific Review and Referred to Appropriate Institute </a:t>
            </a:r>
          </a:p>
          <a:p>
            <a:pPr eaLnBrk="1" hangingPunct="1"/>
            <a:r>
              <a:rPr lang="en-US" sz="2800" dirty="0">
                <a:cs typeface="Arial" charset="0"/>
              </a:rPr>
              <a:t>Assigned to Appropriate Initial Review Group (20 to 30 members) by the Institute </a:t>
            </a:r>
          </a:p>
          <a:p>
            <a:pPr eaLnBrk="1" hangingPunct="1"/>
            <a:r>
              <a:rPr lang="en-US" sz="2800" dirty="0">
                <a:cs typeface="Arial" charset="0"/>
              </a:rPr>
              <a:t>Each Application Assigned to Three to Four Primary Reviewers in Group </a:t>
            </a:r>
          </a:p>
          <a:p>
            <a:pPr eaLnBrk="1" hangingPunct="1"/>
            <a:r>
              <a:rPr lang="en-US" sz="2800" dirty="0">
                <a:cs typeface="Arial" charset="0"/>
              </a:rPr>
              <a:t>Initial Review Group Meeting --- September</a:t>
            </a:r>
          </a:p>
          <a:p>
            <a:pPr eaLnBrk="1" hangingPunct="1"/>
            <a:r>
              <a:rPr lang="en-US" sz="2800" dirty="0">
                <a:cs typeface="Arial" charset="0"/>
              </a:rPr>
              <a:t>Advisory Council --- January</a:t>
            </a:r>
          </a:p>
          <a:p>
            <a:pPr eaLnBrk="1" hangingPunct="1"/>
            <a:r>
              <a:rPr lang="en-US" sz="2800" dirty="0">
                <a:cs typeface="Arial" charset="0"/>
              </a:rPr>
              <a:t>Funding Decisions --- March</a:t>
            </a:r>
          </a:p>
          <a:p>
            <a:pPr eaLnBrk="1" hangingPunct="1"/>
            <a:r>
              <a:rPr lang="en-US" sz="2800" dirty="0">
                <a:cs typeface="Arial" charset="0"/>
              </a:rPr>
              <a:t>Award Issued --- July</a:t>
            </a:r>
          </a:p>
        </p:txBody>
      </p:sp>
    </p:spTree>
    <p:extLst>
      <p:ext uri="{BB962C8B-B14F-4D97-AF65-F5344CB8AC3E}">
        <p14:creationId xmlns:p14="http://schemas.microsoft.com/office/powerpoint/2010/main" val="37549608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5071"/>
            <a:ext cx="8305800" cy="642867"/>
          </a:xfrm>
        </p:spPr>
        <p:txBody>
          <a:bodyPr/>
          <a:lstStyle/>
          <a:p>
            <a:pPr algn="ctr"/>
            <a:r>
              <a:rPr lang="en-US" b="0" dirty="0">
                <a:solidFill>
                  <a:srgbClr val="002060"/>
                </a:solidFill>
              </a:rPr>
              <a:t>4. Trainees</a:t>
            </a:r>
          </a:p>
        </p:txBody>
      </p:sp>
      <p:sp>
        <p:nvSpPr>
          <p:cNvPr id="5" name="Footer Placeholder 4"/>
          <p:cNvSpPr>
            <a:spLocks noGrp="1"/>
          </p:cNvSpPr>
          <p:nvPr>
            <p:ph type="ftr" sz="quarter" idx="3"/>
          </p:nvPr>
        </p:nvSpPr>
        <p:spPr>
          <a:xfrm>
            <a:off x="203090" y="6362700"/>
            <a:ext cx="5169010" cy="365125"/>
          </a:xfrm>
        </p:spPr>
        <p:txBody>
          <a:bodyPr/>
          <a:lstStyle/>
          <a:p>
            <a:r>
              <a:rPr lang="en-US" dirty="0" smtClean="0">
                <a:latin typeface="+mj-lt"/>
              </a:rPr>
              <a:t>NIH Regional Grant Seminar, June 2014 </a:t>
            </a:r>
            <a:endParaRPr lang="en-US" dirty="0">
              <a:latin typeface="+mj-lt"/>
            </a:endParaRPr>
          </a:p>
        </p:txBody>
      </p:sp>
      <p:sp>
        <p:nvSpPr>
          <p:cNvPr id="6" name="Rectangle 5"/>
          <p:cNvSpPr/>
          <p:nvPr/>
        </p:nvSpPr>
        <p:spPr>
          <a:xfrm>
            <a:off x="457201" y="1602320"/>
            <a:ext cx="8305800" cy="4893647"/>
          </a:xfrm>
          <a:prstGeom prst="rect">
            <a:avLst/>
          </a:prstGeom>
        </p:spPr>
        <p:txBody>
          <a:bodyPr wrap="square">
            <a:spAutoFit/>
          </a:bodyPr>
          <a:lstStyle/>
          <a:p>
            <a:pPr>
              <a:spcAft>
                <a:spcPts val="600"/>
              </a:spcAft>
            </a:pPr>
            <a:r>
              <a:rPr lang="en-US" sz="2400" dirty="0"/>
              <a:t>Is a recruitment plan proposed with strategies </a:t>
            </a:r>
            <a:r>
              <a:rPr lang="en-US" sz="2400" dirty="0" smtClean="0"/>
              <a:t>likely to </a:t>
            </a:r>
            <a:r>
              <a:rPr lang="en-US" sz="2400" dirty="0"/>
              <a:t>attract </a:t>
            </a:r>
            <a:r>
              <a:rPr lang="en-US" sz="2400" dirty="0" smtClean="0"/>
              <a:t>well-qualified candidates for the training program?</a:t>
            </a:r>
          </a:p>
          <a:p>
            <a:pPr lvl="1">
              <a:spcAft>
                <a:spcPts val="600"/>
              </a:spcAft>
            </a:pPr>
            <a:r>
              <a:rPr lang="en-US" sz="2400" dirty="0" smtClean="0">
                <a:solidFill>
                  <a:srgbClr val="FF0000"/>
                </a:solidFill>
              </a:rPr>
              <a:t>Proactive </a:t>
            </a:r>
            <a:r>
              <a:rPr lang="en-US" sz="2400" dirty="0">
                <a:solidFill>
                  <a:srgbClr val="FF0000"/>
                </a:solidFill>
              </a:rPr>
              <a:t>recruitment or dependent on umbrella </a:t>
            </a:r>
            <a:r>
              <a:rPr lang="en-US" sz="2400" dirty="0" smtClean="0">
                <a:solidFill>
                  <a:srgbClr val="FF0000"/>
                </a:solidFill>
              </a:rPr>
              <a:t>admissions?</a:t>
            </a:r>
            <a:endParaRPr lang="en-US" sz="2400" dirty="0">
              <a:solidFill>
                <a:srgbClr val="FF0000"/>
              </a:solidFill>
            </a:endParaRPr>
          </a:p>
          <a:p>
            <a:pPr>
              <a:spcAft>
                <a:spcPts val="600"/>
              </a:spcAft>
            </a:pPr>
            <a:r>
              <a:rPr lang="en-US" sz="2400" dirty="0" smtClean="0"/>
              <a:t>Are </a:t>
            </a:r>
            <a:r>
              <a:rPr lang="en-US" sz="2400" dirty="0"/>
              <a:t>there well-defined and justified selection </a:t>
            </a:r>
            <a:r>
              <a:rPr lang="en-US" sz="2400" dirty="0" smtClean="0"/>
              <a:t>and re-appointment criteria as well as retention strategies?</a:t>
            </a:r>
          </a:p>
          <a:p>
            <a:pPr lvl="1">
              <a:spcAft>
                <a:spcPts val="600"/>
              </a:spcAft>
            </a:pPr>
            <a:r>
              <a:rPr lang="en-US" sz="2400" dirty="0" smtClean="0">
                <a:solidFill>
                  <a:srgbClr val="FF0000"/>
                </a:solidFill>
              </a:rPr>
              <a:t>Nomination</a:t>
            </a:r>
            <a:r>
              <a:rPr lang="en-US" sz="2400" dirty="0">
                <a:solidFill>
                  <a:srgbClr val="FF0000"/>
                </a:solidFill>
              </a:rPr>
              <a:t>, re-appointment criteria, </a:t>
            </a:r>
            <a:r>
              <a:rPr lang="en-US" sz="2400" dirty="0" smtClean="0">
                <a:solidFill>
                  <a:srgbClr val="FF0000"/>
                </a:solidFill>
              </a:rPr>
              <a:t>process </a:t>
            </a:r>
          </a:p>
          <a:p>
            <a:pPr>
              <a:spcAft>
                <a:spcPts val="600"/>
              </a:spcAft>
            </a:pPr>
            <a:r>
              <a:rPr lang="en-US" sz="2400" dirty="0" smtClean="0"/>
              <a:t>Is </a:t>
            </a:r>
            <a:r>
              <a:rPr lang="en-US" sz="2400" dirty="0"/>
              <a:t>there evidence of a competitive applicant pool </a:t>
            </a:r>
            <a:r>
              <a:rPr lang="en-US" sz="2400" dirty="0" smtClean="0"/>
              <a:t>of sufficient size and quality, at each of the proposed levels (pre, post, short-term) to ensure a successful training program? </a:t>
            </a:r>
            <a:endParaRPr lang="en-US" sz="2400" dirty="0"/>
          </a:p>
          <a:p>
            <a:pPr lvl="1">
              <a:spcAft>
                <a:spcPts val="600"/>
              </a:spcAft>
            </a:pPr>
            <a:r>
              <a:rPr lang="en-US" sz="2400" dirty="0">
                <a:solidFill>
                  <a:srgbClr val="FF0000"/>
                </a:solidFill>
              </a:rPr>
              <a:t>TG is catalytic, supports a third(?) of relevant </a:t>
            </a:r>
            <a:r>
              <a:rPr lang="en-US" sz="2400" dirty="0" smtClean="0">
                <a:solidFill>
                  <a:srgbClr val="FF0000"/>
                </a:solidFill>
              </a:rPr>
              <a:t>TGE students</a:t>
            </a:r>
          </a:p>
          <a:p>
            <a:pPr lvl="1">
              <a:spcAft>
                <a:spcPts val="600"/>
              </a:spcAft>
            </a:pPr>
            <a:endParaRPr lang="en-US" dirty="0"/>
          </a:p>
        </p:txBody>
      </p:sp>
    </p:spTree>
    <p:extLst>
      <p:ext uri="{BB962C8B-B14F-4D97-AF65-F5344CB8AC3E}">
        <p14:creationId xmlns:p14="http://schemas.microsoft.com/office/powerpoint/2010/main" val="3668647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460" y="274638"/>
            <a:ext cx="8774726" cy="642867"/>
          </a:xfrm>
        </p:spPr>
        <p:txBody>
          <a:bodyPr/>
          <a:lstStyle/>
          <a:p>
            <a:pPr algn="ctr"/>
            <a:r>
              <a:rPr lang="en-US" b="0" dirty="0" smtClean="0">
                <a:solidFill>
                  <a:srgbClr val="002060"/>
                </a:solidFill>
              </a:rPr>
              <a:t>Student “training” depends on funding</a:t>
            </a:r>
            <a:endParaRPr lang="en-US" b="0" dirty="0">
              <a:solidFill>
                <a:srgbClr val="002060"/>
              </a:solidFill>
            </a:endParaRPr>
          </a:p>
        </p:txBody>
      </p:sp>
      <p:sp>
        <p:nvSpPr>
          <p:cNvPr id="5" name="Footer Placeholder 4"/>
          <p:cNvSpPr>
            <a:spLocks noGrp="1"/>
          </p:cNvSpPr>
          <p:nvPr>
            <p:ph type="ftr" sz="quarter" idx="3"/>
          </p:nvPr>
        </p:nvSpPr>
        <p:spPr>
          <a:xfrm>
            <a:off x="225242" y="6356350"/>
            <a:ext cx="5169010" cy="365125"/>
          </a:xfrm>
        </p:spPr>
        <p:txBody>
          <a:bodyPr/>
          <a:lstStyle/>
          <a:p>
            <a:r>
              <a:rPr lang="en-US" dirty="0" smtClean="0">
                <a:latin typeface="+mj-lt"/>
              </a:rPr>
              <a:t>NIH Regional Grant Seminar, June 2014 </a:t>
            </a:r>
            <a:endParaRPr lang="en-US" dirty="0">
              <a:latin typeface="+mj-lt"/>
            </a:endParaRPr>
          </a:p>
        </p:txBody>
      </p:sp>
      <p:sp>
        <p:nvSpPr>
          <p:cNvPr id="6" name="TextBox 5"/>
          <p:cNvSpPr txBox="1"/>
          <p:nvPr/>
        </p:nvSpPr>
        <p:spPr>
          <a:xfrm>
            <a:off x="811637" y="4383277"/>
            <a:ext cx="8302588" cy="2000548"/>
          </a:xfrm>
          <a:prstGeom prst="rect">
            <a:avLst/>
          </a:prstGeom>
          <a:noFill/>
        </p:spPr>
        <p:txBody>
          <a:bodyPr wrap="square" rtlCol="0">
            <a:spAutoFit/>
          </a:bodyPr>
          <a:lstStyle/>
          <a:p>
            <a:pPr marL="800100" lvl="1" indent="-342900">
              <a:buFont typeface="Arial" pitchFamily="34" charset="0"/>
              <a:buChar char="•"/>
            </a:pPr>
            <a:r>
              <a:rPr lang="en-US" sz="2000" dirty="0" smtClean="0"/>
              <a:t>T32 </a:t>
            </a:r>
            <a:r>
              <a:rPr lang="en-US" sz="2000" dirty="0"/>
              <a:t>Institutional Training Grant (PA-14-015)</a:t>
            </a:r>
          </a:p>
          <a:p>
            <a:pPr lvl="1"/>
            <a:r>
              <a:rPr lang="en-US" sz="2000" dirty="0"/>
              <a:t>	Predoctoral and/or Postdoctoral Traineeships</a:t>
            </a:r>
          </a:p>
          <a:p>
            <a:pPr marL="800100" lvl="1" indent="-342900">
              <a:buFont typeface="Arial" pitchFamily="34" charset="0"/>
              <a:buChar char="•"/>
            </a:pPr>
            <a:r>
              <a:rPr lang="en-US" sz="2000" dirty="0" smtClean="0"/>
              <a:t>F30 (MD PhD) fellowship (PA-14-150)</a:t>
            </a:r>
          </a:p>
          <a:p>
            <a:pPr marL="800100" lvl="1" indent="-342900">
              <a:buFont typeface="Arial" pitchFamily="34" charset="0"/>
              <a:buChar char="•"/>
            </a:pPr>
            <a:r>
              <a:rPr lang="en-US" sz="2000" dirty="0" smtClean="0"/>
              <a:t>F31 (PhD) fellowship (PA-14-147; PA-14-148 (diversity))</a:t>
            </a:r>
          </a:p>
          <a:p>
            <a:pPr marL="800100" lvl="1" indent="-342900">
              <a:buFont typeface="Arial" pitchFamily="34" charset="0"/>
              <a:buChar char="•"/>
            </a:pPr>
            <a:r>
              <a:rPr lang="en-US" sz="2000" dirty="0" smtClean="0"/>
              <a:t>F32 Postdoctoral fellowship (PA-14-149)</a:t>
            </a:r>
          </a:p>
          <a:p>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469658891"/>
              </p:ext>
            </p:extLst>
          </p:nvPr>
        </p:nvGraphicFramePr>
        <p:xfrm>
          <a:off x="739293" y="1635360"/>
          <a:ext cx="7648827" cy="2392680"/>
        </p:xfrm>
        <a:graphic>
          <a:graphicData uri="http://schemas.openxmlformats.org/drawingml/2006/table">
            <a:tbl>
              <a:tblPr firstRow="1" bandRow="1">
                <a:tableStyleId>{1FECB4D8-DB02-4DC6-A0A2-4F2EBAE1DC90}</a:tableStyleId>
              </a:tblPr>
              <a:tblGrid>
                <a:gridCol w="2549609"/>
                <a:gridCol w="2549609"/>
                <a:gridCol w="2549609"/>
              </a:tblGrid>
              <a:tr h="370840">
                <a:tc>
                  <a:txBody>
                    <a:bodyPr/>
                    <a:lstStyle/>
                    <a:p>
                      <a:pPr algn="ctr"/>
                      <a:r>
                        <a:rPr lang="en-US" dirty="0" smtClean="0"/>
                        <a:t>Research</a:t>
                      </a:r>
                      <a:r>
                        <a:rPr lang="en-US" baseline="0" dirty="0" smtClean="0"/>
                        <a:t> Grant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Training</a:t>
                      </a:r>
                      <a:r>
                        <a:rPr lang="en-US" baseline="0" dirty="0" smtClean="0"/>
                        <a:t> Grant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Fellowship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“Research work”</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Early or Dissertation Phase Training</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Dissertation phase training</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Project Focused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Value-added</a:t>
                      </a:r>
                      <a:r>
                        <a:rPr lang="en-US" baseline="0" dirty="0" smtClean="0"/>
                        <a:t> for Trainee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Fellow’s project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Benefit to RPG PI</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Benefit to program PIs</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Trajectory for Independence</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Institutional</a:t>
                      </a:r>
                      <a:r>
                        <a:rPr lang="en-US" baseline="0" dirty="0" smtClean="0"/>
                        <a:t> Change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15727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0" dirty="0" smtClean="0">
                <a:solidFill>
                  <a:srgbClr val="002060"/>
                </a:solidFill>
              </a:rPr>
              <a:t>5. Training Record</a:t>
            </a:r>
            <a:endParaRPr lang="en-US" sz="3200" b="0" dirty="0">
              <a:solidFill>
                <a:srgbClr val="002060"/>
              </a:solidFill>
            </a:endParaRPr>
          </a:p>
        </p:txBody>
      </p:sp>
      <p:sp>
        <p:nvSpPr>
          <p:cNvPr id="5" name="Footer Placeholder 4"/>
          <p:cNvSpPr>
            <a:spLocks noGrp="1"/>
          </p:cNvSpPr>
          <p:nvPr>
            <p:ph type="ftr" sz="quarter" idx="3"/>
          </p:nvPr>
        </p:nvSpPr>
        <p:spPr>
          <a:xfrm>
            <a:off x="190390" y="6356350"/>
            <a:ext cx="5169010" cy="365125"/>
          </a:xfrm>
        </p:spPr>
        <p:txBody>
          <a:bodyPr/>
          <a:lstStyle/>
          <a:p>
            <a:r>
              <a:rPr lang="en-US" dirty="0" smtClean="0">
                <a:latin typeface="+mj-lt"/>
              </a:rPr>
              <a:t>NIH Regional Grant Seminar, June 2014 </a:t>
            </a:r>
            <a:endParaRPr lang="en-US" dirty="0">
              <a:latin typeface="+mj-lt"/>
            </a:endParaRPr>
          </a:p>
        </p:txBody>
      </p:sp>
      <p:sp>
        <p:nvSpPr>
          <p:cNvPr id="6" name="Rectangle 5"/>
          <p:cNvSpPr/>
          <p:nvPr/>
        </p:nvSpPr>
        <p:spPr>
          <a:xfrm>
            <a:off x="330200" y="1535582"/>
            <a:ext cx="8521700" cy="4323235"/>
          </a:xfrm>
          <a:prstGeom prst="rect">
            <a:avLst/>
          </a:prstGeom>
        </p:spPr>
        <p:txBody>
          <a:bodyPr wrap="square">
            <a:spAutoFit/>
          </a:bodyPr>
          <a:lstStyle/>
          <a:p>
            <a:pPr>
              <a:lnSpc>
                <a:spcPct val="90000"/>
              </a:lnSpc>
            </a:pPr>
            <a:r>
              <a:rPr lang="en-US" sz="2000" dirty="0" smtClean="0"/>
              <a:t>To </a:t>
            </a:r>
            <a:r>
              <a:rPr lang="en-US" sz="2000" dirty="0"/>
              <a:t>what extent do trainees’ subsequent positions in industrial, academic, government, non-profit, or other sectors benefit from their NRSA-supported research training and directly benefit the broader biomedical research enterprise</a:t>
            </a:r>
            <a:r>
              <a:rPr lang="en-US" sz="2000" dirty="0" smtClean="0"/>
              <a:t>?</a:t>
            </a:r>
          </a:p>
          <a:p>
            <a:pPr lvl="1">
              <a:lnSpc>
                <a:spcPct val="90000"/>
              </a:lnSpc>
              <a:spcAft>
                <a:spcPts val="600"/>
              </a:spcAft>
            </a:pPr>
            <a:r>
              <a:rPr lang="en-US" dirty="0" smtClean="0">
                <a:solidFill>
                  <a:srgbClr val="FF0000"/>
                </a:solidFill>
              </a:rPr>
              <a:t>Preparation for </a:t>
            </a:r>
            <a:r>
              <a:rPr lang="en-US" dirty="0">
                <a:solidFill>
                  <a:srgbClr val="FF0000"/>
                </a:solidFill>
              </a:rPr>
              <a:t>multiple career paths?</a:t>
            </a:r>
            <a:endParaRPr lang="en-US" dirty="0"/>
          </a:p>
          <a:p>
            <a:pPr>
              <a:lnSpc>
                <a:spcPct val="90000"/>
              </a:lnSpc>
            </a:pPr>
            <a:r>
              <a:rPr lang="en-US" sz="2000" dirty="0" smtClean="0"/>
              <a:t>Does </a:t>
            </a:r>
            <a:r>
              <a:rPr lang="en-US" sz="2000" dirty="0"/>
              <a:t>the program propose a rigorous evaluation plan to assess the quality and effectiveness of the training?  </a:t>
            </a:r>
          </a:p>
          <a:p>
            <a:pPr lvl="1">
              <a:lnSpc>
                <a:spcPct val="90000"/>
              </a:lnSpc>
            </a:pPr>
            <a:r>
              <a:rPr lang="en-US" dirty="0" smtClean="0">
                <a:solidFill>
                  <a:srgbClr val="FF0000"/>
                </a:solidFill>
              </a:rPr>
              <a:t>Annually </a:t>
            </a:r>
            <a:r>
              <a:rPr lang="en-US" dirty="0">
                <a:solidFill>
                  <a:srgbClr val="FF0000"/>
                </a:solidFill>
              </a:rPr>
              <a:t>assess outcomes</a:t>
            </a:r>
            <a:r>
              <a:rPr lang="en-US" dirty="0" smtClean="0">
                <a:solidFill>
                  <a:srgbClr val="FF0000"/>
                </a:solidFill>
              </a:rPr>
              <a:t>? What do you measure?</a:t>
            </a:r>
            <a:endParaRPr lang="en-US" dirty="0">
              <a:solidFill>
                <a:srgbClr val="FF0000"/>
              </a:solidFill>
            </a:endParaRPr>
          </a:p>
          <a:p>
            <a:pPr lvl="1">
              <a:lnSpc>
                <a:spcPct val="90000"/>
              </a:lnSpc>
              <a:spcAft>
                <a:spcPts val="600"/>
              </a:spcAft>
            </a:pPr>
            <a:r>
              <a:rPr lang="en-US" dirty="0" smtClean="0">
                <a:solidFill>
                  <a:srgbClr val="FF0000"/>
                </a:solidFill>
              </a:rPr>
              <a:t>Evidence that adapt </a:t>
            </a:r>
            <a:r>
              <a:rPr lang="en-US" dirty="0">
                <a:solidFill>
                  <a:srgbClr val="FF0000"/>
                </a:solidFill>
              </a:rPr>
              <a:t>to changes</a:t>
            </a:r>
            <a:r>
              <a:rPr lang="en-US" sz="2000" dirty="0" smtClean="0">
                <a:solidFill>
                  <a:srgbClr val="FF0000"/>
                </a:solidFill>
              </a:rPr>
              <a:t>? </a:t>
            </a:r>
            <a:endParaRPr lang="en-US" sz="2000" dirty="0">
              <a:solidFill>
                <a:srgbClr val="FF0000"/>
              </a:solidFill>
            </a:endParaRPr>
          </a:p>
          <a:p>
            <a:pPr>
              <a:lnSpc>
                <a:spcPct val="90000"/>
              </a:lnSpc>
            </a:pPr>
            <a:r>
              <a:rPr lang="en-US" sz="2000" dirty="0" smtClean="0"/>
              <a:t>Are </a:t>
            </a:r>
            <a:r>
              <a:rPr lang="en-US" sz="2000" dirty="0"/>
              <a:t>effective mechanisms in place for obtaining feedback from current and former trainees?</a:t>
            </a:r>
          </a:p>
          <a:p>
            <a:pPr>
              <a:lnSpc>
                <a:spcPct val="90000"/>
              </a:lnSpc>
            </a:pPr>
            <a:r>
              <a:rPr lang="en-US" sz="2000" dirty="0" smtClean="0"/>
              <a:t>	</a:t>
            </a:r>
            <a:r>
              <a:rPr lang="en-US" dirty="0" smtClean="0">
                <a:solidFill>
                  <a:srgbClr val="FF0000"/>
                </a:solidFill>
              </a:rPr>
              <a:t>student council, social media, LinkedIn, etc.</a:t>
            </a:r>
          </a:p>
          <a:p>
            <a:pPr>
              <a:lnSpc>
                <a:spcPct val="90000"/>
              </a:lnSpc>
            </a:pPr>
            <a:r>
              <a:rPr lang="en-US" dirty="0" smtClean="0">
                <a:solidFill>
                  <a:srgbClr val="FF0000"/>
                </a:solidFill>
              </a:rPr>
              <a:t>	alumni lectures</a:t>
            </a:r>
          </a:p>
          <a:p>
            <a:pPr>
              <a:lnSpc>
                <a:spcPct val="90000"/>
              </a:lnSpc>
            </a:pPr>
            <a:r>
              <a:rPr lang="en-US" sz="2000" dirty="0"/>
              <a:t>Is there a record of retaining health professional trainees in research training or other research activities for at least two years?</a:t>
            </a:r>
            <a:endParaRPr lang="en-US" sz="2000" dirty="0">
              <a:solidFill>
                <a:srgbClr val="FF0000"/>
              </a:solidFill>
            </a:endParaRPr>
          </a:p>
        </p:txBody>
      </p:sp>
    </p:spTree>
    <p:extLst>
      <p:ext uri="{BB962C8B-B14F-4D97-AF65-F5344CB8AC3E}">
        <p14:creationId xmlns:p14="http://schemas.microsoft.com/office/powerpoint/2010/main" val="26304965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0" dirty="0" smtClean="0">
                <a:solidFill>
                  <a:srgbClr val="002060"/>
                </a:solidFill>
              </a:rPr>
              <a:t>Additional </a:t>
            </a:r>
            <a:r>
              <a:rPr lang="en-US" sz="3200" b="0" dirty="0">
                <a:solidFill>
                  <a:srgbClr val="002060"/>
                </a:solidFill>
              </a:rPr>
              <a:t>Review Criteria &amp; Considerations</a:t>
            </a:r>
          </a:p>
        </p:txBody>
      </p:sp>
      <p:sp>
        <p:nvSpPr>
          <p:cNvPr id="5" name="Footer Placeholder 4"/>
          <p:cNvSpPr>
            <a:spLocks noGrp="1"/>
          </p:cNvSpPr>
          <p:nvPr>
            <p:ph type="ftr" sz="quarter" idx="3"/>
          </p:nvPr>
        </p:nvSpPr>
        <p:spPr/>
        <p:txBody>
          <a:bodyPr/>
          <a:lstStyle/>
          <a:p>
            <a:r>
              <a:rPr lang="en-US" smtClean="0"/>
              <a:t>NIH Regional Grant Seminar, June 2014 </a:t>
            </a:r>
            <a:endParaRPr lang="en-US" dirty="0"/>
          </a:p>
        </p:txBody>
      </p:sp>
      <p:sp>
        <p:nvSpPr>
          <p:cNvPr id="6" name="Rectangle 5"/>
          <p:cNvSpPr/>
          <p:nvPr/>
        </p:nvSpPr>
        <p:spPr>
          <a:xfrm>
            <a:off x="1180621" y="1603793"/>
            <a:ext cx="6685471" cy="4524315"/>
          </a:xfrm>
          <a:prstGeom prst="rect">
            <a:avLst/>
          </a:prstGeom>
        </p:spPr>
        <p:txBody>
          <a:bodyPr wrap="square">
            <a:spAutoFit/>
          </a:bodyPr>
          <a:lstStyle/>
          <a:p>
            <a:r>
              <a:rPr lang="en-US" sz="2400" u="sng" dirty="0"/>
              <a:t>Additional Review Criteria</a:t>
            </a:r>
          </a:p>
          <a:p>
            <a:pPr lvl="1"/>
            <a:r>
              <a:rPr lang="en-US" sz="2400" dirty="0"/>
              <a:t>Protection for Human Subjects</a:t>
            </a:r>
          </a:p>
          <a:p>
            <a:pPr lvl="1"/>
            <a:r>
              <a:rPr lang="en-US" sz="2400" dirty="0"/>
              <a:t>Inclusion of Women, Minorities, and Children</a:t>
            </a:r>
          </a:p>
          <a:p>
            <a:pPr lvl="1"/>
            <a:r>
              <a:rPr lang="en-US" sz="2400" dirty="0"/>
              <a:t>Vertebrate Animals</a:t>
            </a:r>
          </a:p>
          <a:p>
            <a:pPr lvl="1"/>
            <a:r>
              <a:rPr lang="en-US" sz="2400" dirty="0"/>
              <a:t>Biohazards</a:t>
            </a:r>
          </a:p>
          <a:p>
            <a:pPr lvl="1"/>
            <a:r>
              <a:rPr lang="en-US" sz="2400" dirty="0"/>
              <a:t>Resubmission, Renewal, Revision factors</a:t>
            </a:r>
            <a:endParaRPr lang="en-US" sz="2000" u="sng" dirty="0"/>
          </a:p>
          <a:p>
            <a:endParaRPr lang="en-US" sz="2400" u="sng" dirty="0" smtClean="0"/>
          </a:p>
          <a:p>
            <a:r>
              <a:rPr lang="en-US" sz="2400" u="sng" dirty="0" smtClean="0"/>
              <a:t>Additional </a:t>
            </a:r>
            <a:r>
              <a:rPr lang="en-US" sz="2400" u="sng" dirty="0"/>
              <a:t>Review Considerations</a:t>
            </a:r>
            <a:r>
              <a:rPr lang="en-US" sz="2400" dirty="0"/>
              <a:t>:</a:t>
            </a:r>
          </a:p>
          <a:p>
            <a:pPr lvl="1"/>
            <a:r>
              <a:rPr lang="en-US" sz="2400" dirty="0">
                <a:solidFill>
                  <a:srgbClr val="FF0000"/>
                </a:solidFill>
              </a:rPr>
              <a:t>Diversity Recruitment Plan</a:t>
            </a:r>
          </a:p>
          <a:p>
            <a:pPr lvl="1"/>
            <a:r>
              <a:rPr lang="en-US" sz="2400" dirty="0">
                <a:solidFill>
                  <a:srgbClr val="FF0000"/>
                </a:solidFill>
              </a:rPr>
              <a:t>Training in Responsible Conduct of Research</a:t>
            </a:r>
          </a:p>
          <a:p>
            <a:pPr lvl="1"/>
            <a:r>
              <a:rPr lang="en-US" sz="2400" dirty="0"/>
              <a:t>Select Agent Research</a:t>
            </a:r>
          </a:p>
          <a:p>
            <a:pPr lvl="1"/>
            <a:r>
              <a:rPr lang="en-US" sz="2400" dirty="0"/>
              <a:t>Budget and Period of Support</a:t>
            </a:r>
          </a:p>
        </p:txBody>
      </p:sp>
    </p:spTree>
    <p:extLst>
      <p:ext uri="{BB962C8B-B14F-4D97-AF65-F5344CB8AC3E}">
        <p14:creationId xmlns:p14="http://schemas.microsoft.com/office/powerpoint/2010/main" val="23236846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3090" y="6362700"/>
            <a:ext cx="5169010" cy="365125"/>
          </a:xfrm>
        </p:spPr>
        <p:txBody>
          <a:bodyPr/>
          <a:lstStyle/>
          <a:p>
            <a:r>
              <a:rPr lang="en-US" smtClean="0">
                <a:latin typeface="+mj-lt"/>
              </a:rPr>
              <a:t>NIH Regional Grant Seminar, June 2014 </a:t>
            </a:r>
            <a:endParaRPr lang="en-US" dirty="0">
              <a:latin typeface="+mj-lt"/>
            </a:endParaRPr>
          </a:p>
        </p:txBody>
      </p:sp>
      <p:sp>
        <p:nvSpPr>
          <p:cNvPr id="7" name="TextBox 6"/>
          <p:cNvSpPr txBox="1"/>
          <p:nvPr/>
        </p:nvSpPr>
        <p:spPr>
          <a:xfrm>
            <a:off x="377136" y="249233"/>
            <a:ext cx="8382373" cy="646331"/>
          </a:xfrm>
          <a:prstGeom prst="rect">
            <a:avLst/>
          </a:prstGeom>
          <a:noFill/>
        </p:spPr>
        <p:txBody>
          <a:bodyPr wrap="none" rtlCol="0">
            <a:spAutoFit/>
          </a:bodyPr>
          <a:lstStyle/>
          <a:p>
            <a:pPr algn="ctr"/>
            <a:r>
              <a:rPr lang="en-US" sz="3600" dirty="0">
                <a:solidFill>
                  <a:srgbClr val="002060"/>
                </a:solidFill>
                <a:latin typeface="+mj-lt"/>
              </a:rPr>
              <a:t>Additional Review Criteria &amp; </a:t>
            </a:r>
            <a:r>
              <a:rPr lang="en-US" sz="3600" dirty="0" smtClean="0">
                <a:solidFill>
                  <a:srgbClr val="002060"/>
                </a:solidFill>
                <a:latin typeface="+mj-lt"/>
              </a:rPr>
              <a:t>Considerations</a:t>
            </a:r>
            <a:endParaRPr lang="en-US" sz="3600" dirty="0">
              <a:latin typeface="+mj-lt"/>
            </a:endParaRPr>
          </a:p>
        </p:txBody>
      </p:sp>
      <p:sp>
        <p:nvSpPr>
          <p:cNvPr id="8" name="TextBox 7"/>
          <p:cNvSpPr txBox="1"/>
          <p:nvPr/>
        </p:nvSpPr>
        <p:spPr>
          <a:xfrm>
            <a:off x="560047" y="1447680"/>
            <a:ext cx="8228353" cy="5262979"/>
          </a:xfrm>
          <a:prstGeom prst="rect">
            <a:avLst/>
          </a:prstGeom>
          <a:noFill/>
        </p:spPr>
        <p:txBody>
          <a:bodyPr wrap="square" rtlCol="0">
            <a:spAutoFit/>
          </a:bodyPr>
          <a:lstStyle/>
          <a:p>
            <a:r>
              <a:rPr lang="en-US" sz="2400" u="sng" dirty="0"/>
              <a:t>Budget – FTTPs </a:t>
            </a:r>
            <a:r>
              <a:rPr lang="en-US" sz="2400" u="sng" dirty="0" smtClean="0"/>
              <a:t>(Program Slots)</a:t>
            </a:r>
          </a:p>
          <a:p>
            <a:pPr lvl="1"/>
            <a:r>
              <a:rPr lang="en-US" sz="2400" dirty="0" smtClean="0"/>
              <a:t>Most TGs support two years of training</a:t>
            </a:r>
          </a:p>
          <a:p>
            <a:pPr lvl="1"/>
            <a:r>
              <a:rPr lang="en-US" sz="2400" dirty="0" smtClean="0"/>
              <a:t>slots are described per year </a:t>
            </a:r>
          </a:p>
          <a:p>
            <a:pPr lvl="1"/>
            <a:r>
              <a:rPr lang="en-US" sz="2400" dirty="0" smtClean="0"/>
              <a:t>justify slots at about 25-33% of TGE trainee pool in a year</a:t>
            </a:r>
          </a:p>
          <a:p>
            <a:endParaRPr lang="en-US" sz="2400" dirty="0"/>
          </a:p>
          <a:p>
            <a:r>
              <a:rPr lang="en-US" sz="2400" u="sng" dirty="0" smtClean="0"/>
              <a:t>Responsible Conduct of Research</a:t>
            </a:r>
          </a:p>
          <a:p>
            <a:pPr lvl="1"/>
            <a:r>
              <a:rPr lang="en-US" sz="2400" dirty="0" smtClean="0"/>
              <a:t>Mandatory; describe hours, topics, when occurs, refresh</a:t>
            </a:r>
          </a:p>
          <a:p>
            <a:pPr lvl="1"/>
            <a:r>
              <a:rPr lang="en-US" sz="2400" dirty="0" smtClean="0"/>
              <a:t>Online is not sufficient</a:t>
            </a:r>
          </a:p>
          <a:p>
            <a:pPr lvl="1"/>
            <a:r>
              <a:rPr lang="en-US" sz="2400" dirty="0" smtClean="0"/>
              <a:t>Institutional program okay, IF also</a:t>
            </a:r>
          </a:p>
          <a:p>
            <a:pPr lvl="1"/>
            <a:r>
              <a:rPr lang="en-US" sz="2400" dirty="0" smtClean="0"/>
              <a:t>TG faculty participate in small groups</a:t>
            </a:r>
          </a:p>
          <a:p>
            <a:endParaRPr lang="en-US" sz="2400" dirty="0"/>
          </a:p>
          <a:p>
            <a:r>
              <a:rPr lang="en-US" sz="2400" dirty="0" smtClean="0"/>
              <a:t>Rated as: Acceptable or Unacceptable</a:t>
            </a:r>
          </a:p>
          <a:p>
            <a:r>
              <a:rPr lang="en-US" sz="2400" dirty="0" smtClean="0"/>
              <a:t>Each IC will review plans before funding</a:t>
            </a:r>
          </a:p>
          <a:p>
            <a:endParaRPr lang="en-US" sz="2400" dirty="0"/>
          </a:p>
        </p:txBody>
      </p:sp>
      <p:sp>
        <p:nvSpPr>
          <p:cNvPr id="3" name="Rectangle 2"/>
          <p:cNvSpPr/>
          <p:nvPr/>
        </p:nvSpPr>
        <p:spPr>
          <a:xfrm>
            <a:off x="2286000" y="906853"/>
            <a:ext cx="4572000" cy="646331"/>
          </a:xfrm>
          <a:prstGeom prst="rect">
            <a:avLst/>
          </a:prstGeom>
        </p:spPr>
        <p:txBody>
          <a:bodyPr>
            <a:spAutoFit/>
          </a:bodyPr>
          <a:lstStyle/>
          <a:p>
            <a:r>
              <a:rPr lang="en-US" dirty="0">
                <a:solidFill>
                  <a:srgbClr val="002060"/>
                </a:solidFill>
              </a:rPr>
              <a:t/>
            </a:r>
            <a:br>
              <a:rPr lang="en-US" dirty="0">
                <a:solidFill>
                  <a:srgbClr val="002060"/>
                </a:solidFill>
              </a:rPr>
            </a:br>
            <a:endParaRPr lang="en-US" dirty="0"/>
          </a:p>
        </p:txBody>
      </p:sp>
    </p:spTree>
    <p:extLst>
      <p:ext uri="{BB962C8B-B14F-4D97-AF65-F5344CB8AC3E}">
        <p14:creationId xmlns:p14="http://schemas.microsoft.com/office/powerpoint/2010/main" val="38234546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15790" y="6356350"/>
            <a:ext cx="5169010" cy="365125"/>
          </a:xfrm>
        </p:spPr>
        <p:txBody>
          <a:bodyPr/>
          <a:lstStyle/>
          <a:p>
            <a:r>
              <a:rPr lang="en-US" dirty="0" smtClean="0">
                <a:latin typeface="+mj-lt"/>
              </a:rPr>
              <a:t>NIH Regional Grant Seminar, June 2014 </a:t>
            </a:r>
            <a:endParaRPr lang="en-US" dirty="0">
              <a:latin typeface="+mj-lt"/>
            </a:endParaRPr>
          </a:p>
        </p:txBody>
      </p:sp>
      <p:sp>
        <p:nvSpPr>
          <p:cNvPr id="6" name="TextBox 5"/>
          <p:cNvSpPr txBox="1"/>
          <p:nvPr/>
        </p:nvSpPr>
        <p:spPr>
          <a:xfrm>
            <a:off x="411891" y="1428578"/>
            <a:ext cx="8382373" cy="5386089"/>
          </a:xfrm>
          <a:prstGeom prst="rect">
            <a:avLst/>
          </a:prstGeom>
          <a:noFill/>
        </p:spPr>
        <p:txBody>
          <a:bodyPr wrap="square" rtlCol="0">
            <a:spAutoFit/>
          </a:bodyPr>
          <a:lstStyle/>
          <a:p>
            <a:r>
              <a:rPr lang="en-US" sz="3200" dirty="0" smtClean="0"/>
              <a:t>DIVERSITY</a:t>
            </a:r>
          </a:p>
          <a:p>
            <a:r>
              <a:rPr lang="en-US" sz="2400" dirty="0" smtClean="0"/>
              <a:t>Recruitment </a:t>
            </a:r>
            <a:r>
              <a:rPr lang="en-US" sz="2400" dirty="0"/>
              <a:t>and retention plan to enhance diversity </a:t>
            </a:r>
            <a:r>
              <a:rPr lang="en-US" sz="2400" dirty="0" smtClean="0"/>
              <a:t>evaluated after </a:t>
            </a:r>
            <a:r>
              <a:rPr lang="en-US" sz="2400" dirty="0"/>
              <a:t>the overall score has been </a:t>
            </a:r>
            <a:r>
              <a:rPr lang="en-US" sz="2400" dirty="0" smtClean="0"/>
              <a:t>determined</a:t>
            </a:r>
          </a:p>
          <a:p>
            <a:r>
              <a:rPr lang="en-US" sz="2400" dirty="0" smtClean="0"/>
              <a:t>Goal is </a:t>
            </a:r>
            <a:r>
              <a:rPr lang="en-US" sz="2400" u="sng" dirty="0" smtClean="0"/>
              <a:t>diversity and inclusion in the program</a:t>
            </a:r>
            <a:r>
              <a:rPr lang="en-US" sz="2400" dirty="0" smtClean="0"/>
              <a:t> especially for individuals from groups underrepresented in biomedical and behavioral science</a:t>
            </a:r>
          </a:p>
          <a:p>
            <a:r>
              <a:rPr lang="en-US" sz="2400" dirty="0" smtClean="0"/>
              <a:t>	US minorities, Individuals with disabilities </a:t>
            </a:r>
          </a:p>
          <a:p>
            <a:pPr lvl="1"/>
            <a:r>
              <a:rPr lang="en-US" sz="2400" dirty="0" smtClean="0">
                <a:solidFill>
                  <a:srgbClr val="FF0000"/>
                </a:solidFill>
              </a:rPr>
              <a:t>Be aware of NSF data, know your institutional record</a:t>
            </a:r>
          </a:p>
          <a:p>
            <a:pPr lvl="1"/>
            <a:r>
              <a:rPr lang="en-US" sz="2400" dirty="0" smtClean="0"/>
              <a:t>Plans to recruit</a:t>
            </a:r>
          </a:p>
          <a:p>
            <a:pPr lvl="1"/>
            <a:r>
              <a:rPr lang="en-US" sz="2400" dirty="0" smtClean="0"/>
              <a:t>Plans to retain</a:t>
            </a:r>
          </a:p>
          <a:p>
            <a:pPr lvl="1"/>
            <a:r>
              <a:rPr lang="en-US" sz="2400" dirty="0" smtClean="0"/>
              <a:t>Report Progress</a:t>
            </a:r>
          </a:p>
          <a:p>
            <a:r>
              <a:rPr lang="en-US" sz="2400" dirty="0" smtClean="0"/>
              <a:t>Rated as: Acceptable or Unacceptable</a:t>
            </a:r>
          </a:p>
          <a:p>
            <a:r>
              <a:rPr lang="en-US" sz="2400" dirty="0"/>
              <a:t>Each IC will review plans before </a:t>
            </a:r>
            <a:r>
              <a:rPr lang="en-US" sz="2400" dirty="0" smtClean="0"/>
              <a:t>funding</a:t>
            </a:r>
            <a:endParaRPr lang="en-US" sz="2400" dirty="0"/>
          </a:p>
          <a:p>
            <a:endParaRPr lang="en-US" sz="2400" dirty="0" smtClean="0"/>
          </a:p>
        </p:txBody>
      </p:sp>
      <p:sp>
        <p:nvSpPr>
          <p:cNvPr id="2" name="Rectangle 1"/>
          <p:cNvSpPr/>
          <p:nvPr/>
        </p:nvSpPr>
        <p:spPr>
          <a:xfrm>
            <a:off x="411891" y="348734"/>
            <a:ext cx="8382373" cy="646331"/>
          </a:xfrm>
          <a:prstGeom prst="rect">
            <a:avLst/>
          </a:prstGeom>
        </p:spPr>
        <p:txBody>
          <a:bodyPr wrap="none">
            <a:spAutoFit/>
          </a:bodyPr>
          <a:lstStyle/>
          <a:p>
            <a:r>
              <a:rPr lang="en-US" sz="3600" dirty="0">
                <a:solidFill>
                  <a:srgbClr val="002060"/>
                </a:solidFill>
                <a:latin typeface="+mj-lt"/>
              </a:rPr>
              <a:t>Additional Review Criteria &amp; Considerations</a:t>
            </a:r>
            <a:endParaRPr lang="en-US" sz="3600" dirty="0">
              <a:latin typeface="+mj-lt"/>
            </a:endParaRPr>
          </a:p>
        </p:txBody>
      </p:sp>
    </p:spTree>
    <p:extLst>
      <p:ext uri="{BB962C8B-B14F-4D97-AF65-F5344CB8AC3E}">
        <p14:creationId xmlns:p14="http://schemas.microsoft.com/office/powerpoint/2010/main" val="14382450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305800" cy="642867"/>
          </a:xfrm>
        </p:spPr>
        <p:txBody>
          <a:bodyPr/>
          <a:lstStyle/>
          <a:p>
            <a:pPr algn="ctr"/>
            <a:r>
              <a:rPr lang="en-US" b="0" dirty="0">
                <a:solidFill>
                  <a:srgbClr val="2A373D"/>
                </a:solidFill>
              </a:rPr>
              <a:t>Table 2. Participating Faculty Members</a:t>
            </a:r>
          </a:p>
        </p:txBody>
      </p:sp>
      <p:sp>
        <p:nvSpPr>
          <p:cNvPr id="5" name="Footer Placeholder 4"/>
          <p:cNvSpPr>
            <a:spLocks noGrp="1"/>
          </p:cNvSpPr>
          <p:nvPr>
            <p:ph type="ftr" sz="quarter" idx="3"/>
          </p:nvPr>
        </p:nvSpPr>
        <p:spPr>
          <a:xfrm>
            <a:off x="215790" y="6356350"/>
            <a:ext cx="5169010" cy="365125"/>
          </a:xfrm>
        </p:spPr>
        <p:txBody>
          <a:bodyPr/>
          <a:lstStyle/>
          <a:p>
            <a:r>
              <a:rPr lang="en-US" dirty="0" smtClean="0">
                <a:latin typeface="+mj-lt"/>
              </a:rPr>
              <a:t>NIH Regional Grant Seminar, June 2014 </a:t>
            </a:r>
            <a:endParaRPr lang="en-US" dirty="0">
              <a:latin typeface="+mj-lt"/>
            </a:endParaRPr>
          </a:p>
        </p:txBody>
      </p:sp>
      <p:graphicFrame>
        <p:nvGraphicFramePr>
          <p:cNvPr id="6" name="Object 5"/>
          <p:cNvGraphicFramePr>
            <a:graphicFrameLocks noGrp="1" noChangeAspect="1"/>
          </p:cNvGraphicFramePr>
          <p:nvPr>
            <p:extLst>
              <p:ext uri="{D42A27DB-BD31-4B8C-83A1-F6EECF244321}">
                <p14:modId xmlns:p14="http://schemas.microsoft.com/office/powerpoint/2010/main" val="443943534"/>
              </p:ext>
            </p:extLst>
          </p:nvPr>
        </p:nvGraphicFramePr>
        <p:xfrm>
          <a:off x="457200" y="2671763"/>
          <a:ext cx="8229600" cy="3316287"/>
        </p:xfrm>
        <a:graphic>
          <a:graphicData uri="http://schemas.openxmlformats.org/presentationml/2006/ole">
            <mc:AlternateContent xmlns:mc="http://schemas.openxmlformats.org/markup-compatibility/2006">
              <mc:Choice xmlns:v="urn:schemas-microsoft-com:vml" Requires="v">
                <p:oleObj spid="_x0000_s2085" name="Document" r:id="rId3" imgW="8651868" imgH="3485746" progId="Word.Document.8">
                  <p:embed/>
                </p:oleObj>
              </mc:Choice>
              <mc:Fallback>
                <p:oleObj name="Document" r:id="rId3" imgW="8651868" imgH="3485746"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71763"/>
                        <a:ext cx="8229600" cy="331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457200" y="1597379"/>
            <a:ext cx="8229599" cy="830997"/>
          </a:xfrm>
          <a:prstGeom prst="rect">
            <a:avLst/>
          </a:prstGeom>
        </p:spPr>
        <p:txBody>
          <a:bodyPr wrap="square">
            <a:spAutoFit/>
          </a:bodyPr>
          <a:lstStyle/>
          <a:p>
            <a:pPr algn="ctr"/>
            <a:r>
              <a:rPr lang="en-US" sz="2400" dirty="0" smtClean="0">
                <a:solidFill>
                  <a:srgbClr val="FF0000"/>
                </a:solidFill>
              </a:rPr>
              <a:t>Do right away, its easy to </a:t>
            </a:r>
            <a:r>
              <a:rPr lang="en-US" sz="2400" dirty="0">
                <a:solidFill>
                  <a:srgbClr val="FF0000"/>
                </a:solidFill>
              </a:rPr>
              <a:t>modify </a:t>
            </a:r>
            <a:r>
              <a:rPr lang="en-US" sz="2400" dirty="0" smtClean="0">
                <a:solidFill>
                  <a:srgbClr val="FF0000"/>
                </a:solidFill>
              </a:rPr>
              <a:t>as you </a:t>
            </a:r>
            <a:r>
              <a:rPr lang="en-US" sz="2400" dirty="0">
                <a:solidFill>
                  <a:srgbClr val="FF0000"/>
                </a:solidFill>
              </a:rPr>
              <a:t>collect </a:t>
            </a:r>
            <a:r>
              <a:rPr lang="en-US" sz="2400" dirty="0" err="1" smtClean="0">
                <a:solidFill>
                  <a:srgbClr val="FF0000"/>
                </a:solidFill>
              </a:rPr>
              <a:t>biosketches</a:t>
            </a:r>
            <a:r>
              <a:rPr lang="en-US" sz="2400" dirty="0" smtClean="0">
                <a:solidFill>
                  <a:srgbClr val="FF0000"/>
                </a:solidFill>
              </a:rPr>
              <a:t>: </a:t>
            </a:r>
          </a:p>
          <a:p>
            <a:pPr algn="ctr"/>
            <a:r>
              <a:rPr lang="en-US" sz="2400" dirty="0" smtClean="0">
                <a:solidFill>
                  <a:srgbClr val="FF0000"/>
                </a:solidFill>
              </a:rPr>
              <a:t>Start here</a:t>
            </a:r>
            <a:endParaRPr lang="en-US" sz="2400" dirty="0">
              <a:solidFill>
                <a:srgbClr val="FF0000"/>
              </a:solidFill>
            </a:endParaRPr>
          </a:p>
        </p:txBody>
      </p:sp>
    </p:spTree>
    <p:extLst>
      <p:ext uri="{BB962C8B-B14F-4D97-AF65-F5344CB8AC3E}">
        <p14:creationId xmlns:p14="http://schemas.microsoft.com/office/powerpoint/2010/main" val="9475419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dirty="0">
                <a:latin typeface="+mj-lt"/>
              </a:rPr>
              <a:t>Table 1. Participating Departments</a:t>
            </a:r>
          </a:p>
        </p:txBody>
      </p:sp>
      <p:sp>
        <p:nvSpPr>
          <p:cNvPr id="5" name="Footer Placeholder 4"/>
          <p:cNvSpPr>
            <a:spLocks noGrp="1"/>
          </p:cNvSpPr>
          <p:nvPr>
            <p:ph type="ftr" sz="quarter" idx="3"/>
          </p:nvPr>
        </p:nvSpPr>
        <p:spPr/>
        <p:txBody>
          <a:bodyPr/>
          <a:lstStyle/>
          <a:p>
            <a:r>
              <a:rPr lang="en-US" smtClean="0"/>
              <a:t>NIH Regional Grant Seminar, June 2014 </a:t>
            </a:r>
            <a:endParaRPr lang="en-US" dirty="0"/>
          </a:p>
        </p:txBody>
      </p:sp>
      <p:sp>
        <p:nvSpPr>
          <p:cNvPr id="6" name="Slide Number Placeholder 3"/>
          <p:cNvSpPr txBox="1">
            <a:spLocks/>
          </p:cNvSpPr>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Arial" charset="0"/>
                <a:ea typeface="+mn-ea"/>
                <a:cs typeface="Arial" charset="0"/>
              </a:defRPr>
            </a:lvl1pPr>
            <a:lvl2pPr marL="742950" indent="-285750" algn="l" defTabSz="457200" rtl="0" eaLnBrk="0" latinLnBrk="0" hangingPunct="0">
              <a:defRPr sz="1800" kern="1200">
                <a:solidFill>
                  <a:schemeClr val="tx1"/>
                </a:solidFill>
                <a:latin typeface="Arial" charset="0"/>
                <a:ea typeface="+mn-ea"/>
                <a:cs typeface="Arial" charset="0"/>
              </a:defRPr>
            </a:lvl2pPr>
            <a:lvl3pPr marL="1143000" indent="-228600" algn="l" defTabSz="457200" rtl="0" eaLnBrk="0" latinLnBrk="0" hangingPunct="0">
              <a:defRPr sz="1800" kern="1200">
                <a:solidFill>
                  <a:schemeClr val="tx1"/>
                </a:solidFill>
                <a:latin typeface="Arial" charset="0"/>
                <a:ea typeface="+mn-ea"/>
                <a:cs typeface="Arial" charset="0"/>
              </a:defRPr>
            </a:lvl3pPr>
            <a:lvl4pPr marL="1600200" indent="-228600" algn="l" defTabSz="457200" rtl="0" eaLnBrk="0" latinLnBrk="0" hangingPunct="0">
              <a:defRPr sz="1800" kern="1200">
                <a:solidFill>
                  <a:schemeClr val="tx1"/>
                </a:solidFill>
                <a:latin typeface="Arial" charset="0"/>
                <a:ea typeface="+mn-ea"/>
                <a:cs typeface="Arial" charset="0"/>
              </a:defRPr>
            </a:lvl4pPr>
            <a:lvl5pPr marL="2057400" indent="-228600" algn="l" defTabSz="457200" rtl="0" eaLnBrk="0" latinLnBrk="0" hangingPunct="0">
              <a:defRPr sz="1800" kern="1200">
                <a:solidFill>
                  <a:schemeClr val="tx1"/>
                </a:solidFill>
                <a:latin typeface="Arial" charset="0"/>
                <a:ea typeface="+mn-ea"/>
                <a:cs typeface="Arial" charset="0"/>
              </a:defRPr>
            </a:lvl5pPr>
            <a:lvl6pPr marL="2514600" indent="-228600" algn="l" defTabSz="457200" rtl="0" eaLnBrk="0" fontAlgn="base" latinLnBrk="0" hangingPunct="0">
              <a:spcBef>
                <a:spcPct val="0"/>
              </a:spcBef>
              <a:spcAft>
                <a:spcPct val="0"/>
              </a:spcAft>
              <a:defRPr sz="1800" kern="1200">
                <a:solidFill>
                  <a:schemeClr val="tx1"/>
                </a:solidFill>
                <a:latin typeface="Arial" charset="0"/>
                <a:ea typeface="+mn-ea"/>
                <a:cs typeface="Arial" charset="0"/>
              </a:defRPr>
            </a:lvl6pPr>
            <a:lvl7pPr marL="2971800" indent="-228600" algn="l" defTabSz="457200" rtl="0" eaLnBrk="0" fontAlgn="base" latinLnBrk="0" hangingPunct="0">
              <a:spcBef>
                <a:spcPct val="0"/>
              </a:spcBef>
              <a:spcAft>
                <a:spcPct val="0"/>
              </a:spcAft>
              <a:defRPr sz="1800" kern="1200">
                <a:solidFill>
                  <a:schemeClr val="tx1"/>
                </a:solidFill>
                <a:latin typeface="Arial" charset="0"/>
                <a:ea typeface="+mn-ea"/>
                <a:cs typeface="Arial" charset="0"/>
              </a:defRPr>
            </a:lvl7pPr>
            <a:lvl8pPr marL="3429000" indent="-228600" algn="l" defTabSz="457200" rtl="0" eaLnBrk="0" fontAlgn="base" latinLnBrk="0" hangingPunct="0">
              <a:spcBef>
                <a:spcPct val="0"/>
              </a:spcBef>
              <a:spcAft>
                <a:spcPct val="0"/>
              </a:spcAft>
              <a:defRPr sz="1800" kern="1200">
                <a:solidFill>
                  <a:schemeClr val="tx1"/>
                </a:solidFill>
                <a:latin typeface="Arial" charset="0"/>
                <a:ea typeface="+mn-ea"/>
                <a:cs typeface="Arial" charset="0"/>
              </a:defRPr>
            </a:lvl8pPr>
            <a:lvl9pPr marL="3886200" indent="-228600" algn="l" defTabSz="457200" rtl="0" eaLnBrk="0" fontAlgn="base" latinLnBrk="0" hangingPunct="0">
              <a:spcBef>
                <a:spcPct val="0"/>
              </a:spcBef>
              <a:spcAft>
                <a:spcPct val="0"/>
              </a:spcAft>
              <a:defRPr sz="1800" kern="1200">
                <a:solidFill>
                  <a:schemeClr val="tx1"/>
                </a:solidFill>
                <a:latin typeface="Arial" charset="0"/>
                <a:ea typeface="+mn-ea"/>
                <a:cs typeface="Arial" charset="0"/>
              </a:defRPr>
            </a:lvl9pPr>
          </a:lstStyle>
          <a:p>
            <a:pPr eaLnBrk="1" hangingPunct="1"/>
            <a:fld id="{D76FC66B-11F3-4028-9BDC-DD418E12B2D6}" type="slidenum">
              <a:rPr lang="en-US" smtClean="0">
                <a:solidFill>
                  <a:schemeClr val="bg1"/>
                </a:solidFill>
              </a:rPr>
              <a:pPr eaLnBrk="1" hangingPunct="1"/>
              <a:t>35</a:t>
            </a:fld>
            <a:endParaRPr lang="en-US" smtClean="0">
              <a:solidFill>
                <a:schemeClr val="bg1"/>
              </a:solidFill>
            </a:endParaRPr>
          </a:p>
        </p:txBody>
      </p:sp>
      <p:graphicFrame>
        <p:nvGraphicFramePr>
          <p:cNvPr id="7" name="Object 3"/>
          <p:cNvGraphicFramePr>
            <a:graphicFrameLocks noGrp="1" noChangeAspect="1"/>
          </p:cNvGraphicFramePr>
          <p:nvPr>
            <p:ph idx="4294967295"/>
            <p:extLst>
              <p:ext uri="{D42A27DB-BD31-4B8C-83A1-F6EECF244321}">
                <p14:modId xmlns:p14="http://schemas.microsoft.com/office/powerpoint/2010/main" val="2447425274"/>
              </p:ext>
            </p:extLst>
          </p:nvPr>
        </p:nvGraphicFramePr>
        <p:xfrm>
          <a:off x="533400" y="2023437"/>
          <a:ext cx="8229600" cy="3844925"/>
        </p:xfrm>
        <a:graphic>
          <a:graphicData uri="http://schemas.openxmlformats.org/presentationml/2006/ole">
            <mc:AlternateContent xmlns:mc="http://schemas.openxmlformats.org/markup-compatibility/2006">
              <mc:Choice xmlns:v="urn:schemas-microsoft-com:vml" Requires="v">
                <p:oleObj spid="_x0000_s3107" name="Document" r:id="rId3" imgW="8651868" imgH="4041194" progId="Word.Document.8">
                  <p:embed/>
                </p:oleObj>
              </mc:Choice>
              <mc:Fallback>
                <p:oleObj name="Document" r:id="rId3" imgW="8651868" imgH="404119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23437"/>
                        <a:ext cx="8229600" cy="384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152400" y="5520121"/>
            <a:ext cx="8839200" cy="836229"/>
          </a:xfrm>
          <a:prstGeom prst="rect">
            <a:avLst/>
          </a:prstGeom>
        </p:spPr>
        <p:txBody>
          <a:bodyPr wrap="square">
            <a:spAutoFit/>
          </a:bodyPr>
          <a:lstStyle/>
          <a:p>
            <a:pPr>
              <a:lnSpc>
                <a:spcPct val="90000"/>
              </a:lnSpc>
            </a:pPr>
            <a:r>
              <a:rPr lang="en-US" sz="1200" b="1" i="1" dirty="0" smtClean="0"/>
              <a:t>From the Table 1 Instructions - </a:t>
            </a:r>
            <a:r>
              <a:rPr lang="en-US" sz="1200" dirty="0" smtClean="0"/>
              <a:t> </a:t>
            </a:r>
            <a:endParaRPr lang="en-US" sz="1200" b="1" i="1" dirty="0" smtClean="0"/>
          </a:p>
          <a:p>
            <a:pPr>
              <a:lnSpc>
                <a:spcPct val="90000"/>
              </a:lnSpc>
            </a:pPr>
            <a:r>
              <a:rPr lang="en-US" sz="1200" b="1" i="1" dirty="0" smtClean="0"/>
              <a:t>Rationale:</a:t>
            </a:r>
            <a:r>
              <a:rPr lang="en-US" sz="1200" dirty="0" smtClean="0"/>
              <a:t> This table provides insight into the environment in which training will take place. It allows reviewers to assess whether the program has the "critical mass" (trainees, faculty and other research personnel, and representation/distribution of scientific disciplines) to be successful.</a:t>
            </a:r>
          </a:p>
        </p:txBody>
      </p:sp>
      <p:sp>
        <p:nvSpPr>
          <p:cNvPr id="9" name="Rectangle 8"/>
          <p:cNvSpPr/>
          <p:nvPr/>
        </p:nvSpPr>
        <p:spPr>
          <a:xfrm>
            <a:off x="1667518" y="1500217"/>
            <a:ext cx="5808963" cy="523220"/>
          </a:xfrm>
          <a:prstGeom prst="rect">
            <a:avLst/>
          </a:prstGeom>
        </p:spPr>
        <p:txBody>
          <a:bodyPr wrap="none">
            <a:spAutoFit/>
          </a:bodyPr>
          <a:lstStyle/>
          <a:p>
            <a:r>
              <a:rPr lang="en-US" sz="2800" dirty="0" smtClean="0">
                <a:solidFill>
                  <a:srgbClr val="FF0000"/>
                </a:solidFill>
              </a:rPr>
              <a:t>Finish  </a:t>
            </a:r>
            <a:r>
              <a:rPr lang="en-US" sz="2800" dirty="0">
                <a:solidFill>
                  <a:srgbClr val="FF0000"/>
                </a:solidFill>
              </a:rPr>
              <a:t>this table </a:t>
            </a:r>
            <a:r>
              <a:rPr lang="en-US" sz="2800" dirty="0" smtClean="0">
                <a:solidFill>
                  <a:srgbClr val="FF0000"/>
                </a:solidFill>
              </a:rPr>
              <a:t>last…its complicated</a:t>
            </a:r>
            <a:endParaRPr lang="en-US" sz="2800" dirty="0">
              <a:solidFill>
                <a:srgbClr val="FF0000"/>
              </a:solidFill>
            </a:endParaRPr>
          </a:p>
        </p:txBody>
      </p:sp>
    </p:spTree>
    <p:extLst>
      <p:ext uri="{BB962C8B-B14F-4D97-AF65-F5344CB8AC3E}">
        <p14:creationId xmlns:p14="http://schemas.microsoft.com/office/powerpoint/2010/main" val="29129681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74638"/>
            <a:ext cx="8305800"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dirty="0" smtClean="0">
                <a:solidFill>
                  <a:srgbClr val="2A373D"/>
                </a:solidFill>
              </a:rPr>
              <a:t>Table 3. Existing Institutional Training Grants </a:t>
            </a:r>
            <a:endParaRPr lang="en-US" sz="3200" dirty="0">
              <a:solidFill>
                <a:srgbClr val="2A373D"/>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1865749151"/>
              </p:ext>
            </p:extLst>
          </p:nvPr>
        </p:nvGraphicFramePr>
        <p:xfrm>
          <a:off x="520700" y="987809"/>
          <a:ext cx="8102600" cy="4800600"/>
        </p:xfrm>
        <a:graphic>
          <a:graphicData uri="http://schemas.openxmlformats.org/presentationml/2006/ole">
            <mc:AlternateContent xmlns:mc="http://schemas.openxmlformats.org/markup-compatibility/2006">
              <mc:Choice xmlns:v="urn:schemas-microsoft-com:vml" Requires="v">
                <p:oleObj spid="_x0000_s26646" name="Document" r:id="rId3" imgW="8651868" imgH="5126224" progId="Word.Document.8">
                  <p:embed/>
                </p:oleObj>
              </mc:Choice>
              <mc:Fallback>
                <p:oleObj name="Document" r:id="rId3" imgW="8651868" imgH="512622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987809"/>
                        <a:ext cx="81026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997066" y="5749436"/>
            <a:ext cx="7024808" cy="461665"/>
          </a:xfrm>
          <a:prstGeom prst="rect">
            <a:avLst/>
          </a:prstGeom>
          <a:noFill/>
        </p:spPr>
        <p:txBody>
          <a:bodyPr wrap="none" rtlCol="0">
            <a:spAutoFit/>
          </a:bodyPr>
          <a:lstStyle/>
          <a:p>
            <a:r>
              <a:rPr lang="en-US" sz="2400" dirty="0" smtClean="0">
                <a:solidFill>
                  <a:srgbClr val="FF0000"/>
                </a:solidFill>
              </a:rPr>
              <a:t>Explain overlapping faculty, </a:t>
            </a:r>
            <a:r>
              <a:rPr lang="en-US" sz="2400" dirty="0" err="1" smtClean="0">
                <a:solidFill>
                  <a:srgbClr val="FF0000"/>
                </a:solidFill>
              </a:rPr>
              <a:t>esp</a:t>
            </a:r>
            <a:r>
              <a:rPr lang="en-US" sz="2400" dirty="0" smtClean="0">
                <a:solidFill>
                  <a:srgbClr val="FF0000"/>
                </a:solidFill>
              </a:rPr>
              <a:t> if overlap trainee stage</a:t>
            </a:r>
            <a:endParaRPr lang="en-US" sz="2400" dirty="0">
              <a:solidFill>
                <a:srgbClr val="FF0000"/>
              </a:solidFill>
            </a:endParaRPr>
          </a:p>
        </p:txBody>
      </p:sp>
    </p:spTree>
    <p:extLst>
      <p:ext uri="{BB962C8B-B14F-4D97-AF65-F5344CB8AC3E}">
        <p14:creationId xmlns:p14="http://schemas.microsoft.com/office/powerpoint/2010/main" val="13283039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37357"/>
            <a:ext cx="8305800"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rgbClr val="2A373D"/>
                </a:solidFill>
              </a:rPr>
              <a:t>Table 4. Grant Support of Faculty</a:t>
            </a:r>
            <a:endParaRPr lang="en-US" dirty="0">
              <a:solidFill>
                <a:srgbClr val="2A373D"/>
              </a:solidFill>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50168520"/>
              </p:ext>
            </p:extLst>
          </p:nvPr>
        </p:nvGraphicFramePr>
        <p:xfrm>
          <a:off x="312174" y="867524"/>
          <a:ext cx="8450826" cy="4929649"/>
        </p:xfrm>
        <a:graphic>
          <a:graphicData uri="http://schemas.openxmlformats.org/presentationml/2006/ole">
            <mc:AlternateContent xmlns:mc="http://schemas.openxmlformats.org/markup-compatibility/2006">
              <mc:Choice xmlns:v="urn:schemas-microsoft-com:vml" Requires="v">
                <p:oleObj spid="_x0000_s25622" name="Document" r:id="rId3" imgW="8806134" imgH="5361193" progId="Word.Document.8">
                  <p:embed/>
                </p:oleObj>
              </mc:Choice>
              <mc:Fallback>
                <p:oleObj name="Document" r:id="rId3" imgW="8806134" imgH="5361193"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74" y="867524"/>
                        <a:ext cx="8450826" cy="4929649"/>
                      </a:xfrm>
                      <a:prstGeom prst="rect">
                        <a:avLst/>
                      </a:prstGeom>
                      <a:noFill/>
                      <a:ln>
                        <a:noFill/>
                      </a:ln>
                      <a:effectLst/>
                      <a:extLst/>
                    </p:spPr>
                  </p:pic>
                </p:oleObj>
              </mc:Fallback>
            </mc:AlternateContent>
          </a:graphicData>
        </a:graphic>
      </p:graphicFrame>
      <p:sp>
        <p:nvSpPr>
          <p:cNvPr id="5" name="TextBox 4"/>
          <p:cNvSpPr txBox="1"/>
          <p:nvPr/>
        </p:nvSpPr>
        <p:spPr>
          <a:xfrm>
            <a:off x="731274" y="5788123"/>
            <a:ext cx="7972405" cy="461665"/>
          </a:xfrm>
          <a:prstGeom prst="rect">
            <a:avLst/>
          </a:prstGeom>
          <a:noFill/>
        </p:spPr>
        <p:txBody>
          <a:bodyPr wrap="none" rtlCol="0">
            <a:spAutoFit/>
          </a:bodyPr>
          <a:lstStyle/>
          <a:p>
            <a:r>
              <a:rPr lang="en-US" sz="2400" dirty="0" smtClean="0">
                <a:solidFill>
                  <a:srgbClr val="FF0000"/>
                </a:solidFill>
              </a:rPr>
              <a:t>current and pending research funding only. If none…worry </a:t>
            </a:r>
            <a:endParaRPr lang="en-US" sz="2400" dirty="0">
              <a:solidFill>
                <a:srgbClr val="FF0000"/>
              </a:solidFill>
            </a:endParaRPr>
          </a:p>
        </p:txBody>
      </p:sp>
    </p:spTree>
    <p:extLst>
      <p:ext uri="{BB962C8B-B14F-4D97-AF65-F5344CB8AC3E}">
        <p14:creationId xmlns:p14="http://schemas.microsoft.com/office/powerpoint/2010/main" val="3956423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74638"/>
            <a:ext cx="8305800"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solidFill>
                  <a:srgbClr val="2A373D"/>
                </a:solidFill>
              </a:rPr>
              <a:t>Table 5.  Training Record of Faculty</a:t>
            </a:r>
            <a:endParaRPr lang="en-US" dirty="0">
              <a:solidFill>
                <a:srgbClr val="2A373D"/>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1002"/>
            <a:ext cx="83058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285" y="5168166"/>
            <a:ext cx="8190013" cy="830997"/>
          </a:xfrm>
          <a:prstGeom prst="rect">
            <a:avLst/>
          </a:prstGeom>
          <a:noFill/>
        </p:spPr>
        <p:txBody>
          <a:bodyPr wrap="none" rtlCol="0">
            <a:spAutoFit/>
          </a:bodyPr>
          <a:lstStyle/>
          <a:p>
            <a:r>
              <a:rPr lang="en-US" sz="2400" dirty="0" smtClean="0">
                <a:solidFill>
                  <a:srgbClr val="FF0000"/>
                </a:solidFill>
              </a:rPr>
              <a:t>If no previous trainees, what is plan to mentor initial trainer? </a:t>
            </a:r>
          </a:p>
          <a:p>
            <a:r>
              <a:rPr lang="en-US" sz="2400" dirty="0" smtClean="0">
                <a:solidFill>
                  <a:srgbClr val="FF0000"/>
                </a:solidFill>
              </a:rPr>
              <a:t>If poor outcomes, you may not want this trainer!</a:t>
            </a:r>
            <a:endParaRPr lang="en-US" sz="2400" dirty="0">
              <a:solidFill>
                <a:srgbClr val="FF0000"/>
              </a:solidFill>
            </a:endParaRPr>
          </a:p>
        </p:txBody>
      </p:sp>
    </p:spTree>
    <p:extLst>
      <p:ext uri="{BB962C8B-B14F-4D97-AF65-F5344CB8AC3E}">
        <p14:creationId xmlns:p14="http://schemas.microsoft.com/office/powerpoint/2010/main" val="5968274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74638"/>
            <a:ext cx="8305800"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smtClean="0">
                <a:solidFill>
                  <a:srgbClr val="002060"/>
                </a:solidFill>
              </a:rPr>
              <a:t>Table 6. Publications of Trainees</a:t>
            </a:r>
            <a:endParaRPr lang="en-US" sz="3200"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6591"/>
            <a:ext cx="83820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6685" y="4640825"/>
            <a:ext cx="8122736" cy="1569660"/>
          </a:xfrm>
          <a:prstGeom prst="rect">
            <a:avLst/>
          </a:prstGeom>
          <a:noFill/>
        </p:spPr>
        <p:txBody>
          <a:bodyPr wrap="none" rtlCol="0">
            <a:spAutoFit/>
          </a:bodyPr>
          <a:lstStyle/>
          <a:p>
            <a:r>
              <a:rPr lang="en-US" sz="2400" dirty="0" smtClean="0">
                <a:solidFill>
                  <a:srgbClr val="FF0000"/>
                </a:solidFill>
              </a:rPr>
              <a:t>Comment on first author, and total publications with mentor</a:t>
            </a:r>
          </a:p>
          <a:p>
            <a:r>
              <a:rPr lang="en-US" sz="2400" dirty="0" smtClean="0">
                <a:solidFill>
                  <a:srgbClr val="FF0000"/>
                </a:solidFill>
              </a:rPr>
              <a:t>Discuss program policies on pubs</a:t>
            </a:r>
          </a:p>
          <a:p>
            <a:r>
              <a:rPr lang="en-US" sz="2400" dirty="0" smtClean="0">
                <a:solidFill>
                  <a:srgbClr val="FF0000"/>
                </a:solidFill>
              </a:rPr>
              <a:t>Notice TTD here</a:t>
            </a:r>
            <a:r>
              <a:rPr lang="en-US" sz="2400" dirty="0" smtClean="0">
                <a:solidFill>
                  <a:srgbClr val="FF0000"/>
                </a:solidFill>
              </a:rPr>
              <a:t>…</a:t>
            </a:r>
          </a:p>
          <a:p>
            <a:r>
              <a:rPr lang="en-US" sz="2400" dirty="0" smtClean="0">
                <a:solidFill>
                  <a:srgbClr val="FF0000"/>
                </a:solidFill>
              </a:rPr>
              <a:t>For renewals a</a:t>
            </a:r>
            <a:r>
              <a:rPr lang="en-US" sz="2400" dirty="0" smtClean="0">
                <a:solidFill>
                  <a:srgbClr val="FF0000"/>
                </a:solidFill>
              </a:rPr>
              <a:t>ttend to Public Access Compliance</a:t>
            </a:r>
            <a:endParaRPr lang="en-US" sz="2400" dirty="0">
              <a:solidFill>
                <a:srgbClr val="FF0000"/>
              </a:solidFill>
            </a:endParaRPr>
          </a:p>
        </p:txBody>
      </p:sp>
    </p:spTree>
    <p:extLst>
      <p:ext uri="{BB962C8B-B14F-4D97-AF65-F5344CB8AC3E}">
        <p14:creationId xmlns:p14="http://schemas.microsoft.com/office/powerpoint/2010/main" val="3858606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54000" y="263093"/>
            <a:ext cx="8648700" cy="642867"/>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200" dirty="0" err="1" smtClean="0">
                <a:solidFill>
                  <a:srgbClr val="002060"/>
                </a:solidFill>
              </a:rPr>
              <a:t>Predoctoral</a:t>
            </a:r>
            <a:r>
              <a:rPr lang="en-US" sz="3200" dirty="0" smtClean="0">
                <a:solidFill>
                  <a:srgbClr val="002060"/>
                </a:solidFill>
              </a:rPr>
              <a:t> support is largely from research grants</a:t>
            </a:r>
            <a:r>
              <a:rPr lang="en-US" sz="2400" dirty="0" smtClean="0">
                <a:solidFill>
                  <a:srgbClr val="002060"/>
                </a:solidFill>
              </a:rPr>
              <a:t/>
            </a:r>
            <a:br>
              <a:rPr lang="en-US" sz="2400" dirty="0" smtClean="0">
                <a:solidFill>
                  <a:srgbClr val="002060"/>
                </a:solidFill>
              </a:rPr>
            </a:br>
            <a:r>
              <a:rPr lang="en-US" sz="2400" dirty="0" smtClean="0">
                <a:solidFill>
                  <a:schemeClr val="tx1"/>
                </a:solidFill>
              </a:rPr>
              <a:t>“Training” differences in apprenticeship </a:t>
            </a:r>
            <a:r>
              <a:rPr lang="en-US" sz="2400" dirty="0" err="1" smtClean="0">
                <a:solidFill>
                  <a:schemeClr val="tx1"/>
                </a:solidFill>
              </a:rPr>
              <a:t>vs</a:t>
            </a:r>
            <a:r>
              <a:rPr lang="en-US" sz="2400" dirty="0" smtClean="0">
                <a:solidFill>
                  <a:schemeClr val="tx1"/>
                </a:solidFill>
              </a:rPr>
              <a:t> a program</a:t>
            </a:r>
            <a:endParaRPr lang="en-US" sz="2400" dirty="0">
              <a:solidFill>
                <a:schemeClr val="tx1"/>
              </a:solidFill>
            </a:endParaRPr>
          </a:p>
        </p:txBody>
      </p:sp>
      <p:pic>
        <p:nvPicPr>
          <p:cNvPr id="7" name="Picture 19" descr="Primary mechanisms of National Institutes of Health (NIH) support for full-time graduate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15" y="1470776"/>
            <a:ext cx="77787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Legend for Primary mechanisms of National Institutes of Health support for full-time graduate students in the biomedical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350" y="1709678"/>
            <a:ext cx="6555445" cy="29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81351" y="2171979"/>
            <a:ext cx="2309780" cy="523220"/>
          </a:xfrm>
          <a:prstGeom prst="rect">
            <a:avLst/>
          </a:prstGeom>
        </p:spPr>
        <p:txBody>
          <a:bodyPr wrap="square">
            <a:spAutoFit/>
          </a:bodyPr>
          <a:lstStyle/>
          <a:p>
            <a:r>
              <a:rPr lang="en-US" sz="1400" dirty="0">
                <a:latin typeface="Calibri" charset="0"/>
                <a:ea typeface="ＭＳ Ｐゴシック" charset="0"/>
              </a:rPr>
              <a:t>Primary mechanisms of </a:t>
            </a:r>
            <a:r>
              <a:rPr lang="en-US" sz="1400" dirty="0" smtClean="0">
                <a:latin typeface="Calibri" charset="0"/>
                <a:ea typeface="ＭＳ Ｐゴシック" charset="0"/>
              </a:rPr>
              <a:t>NIH Predoctoral Training </a:t>
            </a:r>
            <a:r>
              <a:rPr lang="en-US" sz="1400" dirty="0">
                <a:latin typeface="Calibri" charset="0"/>
                <a:ea typeface="ＭＳ Ｐゴシック" charset="0"/>
              </a:rPr>
              <a:t>support </a:t>
            </a:r>
            <a:endParaRPr lang="en-US" sz="1400" dirty="0"/>
          </a:p>
        </p:txBody>
      </p:sp>
      <p:sp>
        <p:nvSpPr>
          <p:cNvPr id="11" name="Footer Placeholder 4"/>
          <p:cNvSpPr>
            <a:spLocks noGrp="1"/>
          </p:cNvSpPr>
          <p:nvPr>
            <p:ph type="ftr" sz="quarter" idx="4294967295"/>
          </p:nvPr>
        </p:nvSpPr>
        <p:spPr>
          <a:xfrm>
            <a:off x="225242" y="6394258"/>
            <a:ext cx="5169010" cy="365125"/>
          </a:xfrm>
          <a:prstGeom prst="rect">
            <a:avLst/>
          </a:prstGeom>
        </p:spPr>
        <p:txBody>
          <a:bodyPr/>
          <a:lstStyle/>
          <a:p>
            <a:r>
              <a:rPr lang="en-US" sz="1200" dirty="0" smtClean="0">
                <a:solidFill>
                  <a:srgbClr val="FFFFFF"/>
                </a:solidFill>
                <a:latin typeface="+mj-lt"/>
              </a:rPr>
              <a:t>NIH Regional Grant Seminar, June 2014 </a:t>
            </a:r>
            <a:endParaRPr lang="en-US" sz="1200" dirty="0">
              <a:solidFill>
                <a:srgbClr val="FFFFFF"/>
              </a:solidFill>
              <a:latin typeface="+mj-lt"/>
            </a:endParaRPr>
          </a:p>
        </p:txBody>
      </p:sp>
    </p:spTree>
    <p:extLst>
      <p:ext uri="{BB962C8B-B14F-4D97-AF65-F5344CB8AC3E}">
        <p14:creationId xmlns:p14="http://schemas.microsoft.com/office/powerpoint/2010/main" val="30050006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336430" y="201074"/>
            <a:ext cx="8402128" cy="642867"/>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00" dirty="0" smtClean="0">
                <a:solidFill>
                  <a:srgbClr val="002060"/>
                </a:solidFill>
              </a:rPr>
              <a:t>Table 7A. Admissions and Completion Records for Participating Departments and Programs</a:t>
            </a:r>
            <a:endParaRPr lang="en-US" sz="2400" dirty="0">
              <a:solidFill>
                <a:srgbClr val="002060"/>
              </a:solidFill>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2760822511"/>
              </p:ext>
            </p:extLst>
          </p:nvPr>
        </p:nvGraphicFramePr>
        <p:xfrm>
          <a:off x="774700" y="1054100"/>
          <a:ext cx="7696200" cy="5181600"/>
        </p:xfrm>
        <a:graphic>
          <a:graphicData uri="http://schemas.openxmlformats.org/presentationml/2006/ole">
            <mc:AlternateContent xmlns:mc="http://schemas.openxmlformats.org/markup-compatibility/2006">
              <mc:Choice xmlns:v="urn:schemas-microsoft-com:vml" Requires="v">
                <p:oleObj spid="_x0000_s27669" name="Document" r:id="rId3" imgW="8651868" imgH="6273768" progId="Word.Document.8">
                  <p:embed/>
                </p:oleObj>
              </mc:Choice>
              <mc:Fallback>
                <p:oleObj name="Document" r:id="rId3" imgW="8651868" imgH="6273768"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1054100"/>
                        <a:ext cx="76962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466447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215660" y="178789"/>
            <a:ext cx="8826740" cy="642867"/>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Table 8A. Qualifications of Recent Predoctoral Applicants</a:t>
            </a:r>
            <a:endParaRPr lang="en-US" sz="2800" dirty="0">
              <a:solidFill>
                <a:srgbClr val="002060"/>
              </a:solidFill>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3282730762"/>
              </p:ext>
            </p:extLst>
          </p:nvPr>
        </p:nvGraphicFramePr>
        <p:xfrm>
          <a:off x="1078303" y="876621"/>
          <a:ext cx="6909758" cy="5358588"/>
        </p:xfrm>
        <a:graphic>
          <a:graphicData uri="http://schemas.openxmlformats.org/presentationml/2006/ole">
            <mc:AlternateContent xmlns:mc="http://schemas.openxmlformats.org/markup-compatibility/2006">
              <mc:Choice xmlns:v="urn:schemas-microsoft-com:vml" Requires="v">
                <p:oleObj spid="_x0000_s28694" name="Document" r:id="rId3" imgW="8705088" imgH="6296402" progId="Word.Document.8">
                  <p:embed/>
                </p:oleObj>
              </mc:Choice>
              <mc:Fallback>
                <p:oleObj name="Document" r:id="rId3" imgW="8705088" imgH="6296402"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303" y="876621"/>
                        <a:ext cx="6909758" cy="5358588"/>
                      </a:xfrm>
                      <a:prstGeom prst="rect">
                        <a:avLst/>
                      </a:prstGeom>
                      <a:noFill/>
                      <a:ln>
                        <a:noFill/>
                      </a:ln>
                      <a:effectLst/>
                    </p:spPr>
                  </p:pic>
                </p:oleObj>
              </mc:Fallback>
            </mc:AlternateContent>
          </a:graphicData>
        </a:graphic>
      </p:graphicFrame>
      <p:sp>
        <p:nvSpPr>
          <p:cNvPr id="5" name="TextBox 4"/>
          <p:cNvSpPr txBox="1"/>
          <p:nvPr/>
        </p:nvSpPr>
        <p:spPr>
          <a:xfrm>
            <a:off x="939800" y="5993909"/>
            <a:ext cx="4673074" cy="369332"/>
          </a:xfrm>
          <a:prstGeom prst="rect">
            <a:avLst/>
          </a:prstGeom>
          <a:noFill/>
        </p:spPr>
        <p:txBody>
          <a:bodyPr wrap="none" rtlCol="0">
            <a:spAutoFit/>
          </a:bodyPr>
          <a:lstStyle/>
          <a:p>
            <a:r>
              <a:rPr lang="en-US" dirty="0" smtClean="0">
                <a:solidFill>
                  <a:srgbClr val="FF0000"/>
                </a:solidFill>
              </a:rPr>
              <a:t>Similar table (8B) for Postdoctoral Applicants</a:t>
            </a:r>
            <a:endParaRPr lang="en-US" dirty="0">
              <a:solidFill>
                <a:srgbClr val="FF0000"/>
              </a:solidFill>
            </a:endParaRPr>
          </a:p>
        </p:txBody>
      </p:sp>
    </p:spTree>
    <p:extLst>
      <p:ext uri="{BB962C8B-B14F-4D97-AF65-F5344CB8AC3E}">
        <p14:creationId xmlns:p14="http://schemas.microsoft.com/office/powerpoint/2010/main" val="13886320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342900" y="274638"/>
            <a:ext cx="8458200" cy="642867"/>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Table 9A. Qualifications of Current Predoctoral Trainees</a:t>
            </a:r>
            <a:endParaRPr lang="en-US" sz="2800" dirty="0">
              <a:solidFill>
                <a:srgbClr val="002060"/>
              </a:solidFill>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3067039640"/>
              </p:ext>
            </p:extLst>
          </p:nvPr>
        </p:nvGraphicFramePr>
        <p:xfrm>
          <a:off x="250546" y="1422401"/>
          <a:ext cx="8639454" cy="4216400"/>
        </p:xfrm>
        <a:graphic>
          <a:graphicData uri="http://schemas.openxmlformats.org/presentationml/2006/ole">
            <mc:AlternateContent xmlns:mc="http://schemas.openxmlformats.org/markup-compatibility/2006">
              <mc:Choice xmlns:v="urn:schemas-microsoft-com:vml" Requires="v">
                <p:oleObj spid="_x0000_s29718" name="Document" r:id="rId3" imgW="8651868" imgH="4038680" progId="Word.Document.8">
                  <p:embed/>
                </p:oleObj>
              </mc:Choice>
              <mc:Fallback>
                <p:oleObj name="Document" r:id="rId3" imgW="8651868" imgH="403868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46" y="1422401"/>
                        <a:ext cx="8639454" cy="4216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155081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NIH Regional Grant Seminar, June 2014 </a:t>
            </a:r>
            <a:endParaRPr lang="en-US" dirty="0"/>
          </a:p>
        </p:txBody>
      </p:sp>
      <p:pic>
        <p:nvPicPr>
          <p:cNvPr id="3" name="Picture 2" descr="Screen Shot 2014-05-22 at 10.0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54" y="1016000"/>
            <a:ext cx="8593145" cy="4556655"/>
          </a:xfrm>
          <a:prstGeom prst="rect">
            <a:avLst/>
          </a:prstGeom>
        </p:spPr>
      </p:pic>
      <p:pic>
        <p:nvPicPr>
          <p:cNvPr id="4" name="Picture 3" descr="Screen Shot 2014-05-22 at 10.02.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422290"/>
            <a:ext cx="2260599" cy="988558"/>
          </a:xfrm>
          <a:prstGeom prst="rect">
            <a:avLst/>
          </a:prstGeom>
        </p:spPr>
      </p:pic>
      <p:sp>
        <p:nvSpPr>
          <p:cNvPr id="5" name="Title 2"/>
          <p:cNvSpPr txBox="1">
            <a:spLocks/>
          </p:cNvSpPr>
          <p:nvPr/>
        </p:nvSpPr>
        <p:spPr>
          <a:xfrm>
            <a:off x="342900" y="274638"/>
            <a:ext cx="8458200" cy="642867"/>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Table 9A. Qualifications of Current </a:t>
            </a:r>
            <a:r>
              <a:rPr lang="en-US" sz="2800" dirty="0" smtClean="0">
                <a:solidFill>
                  <a:srgbClr val="002060"/>
                </a:solidFill>
              </a:rPr>
              <a:t>Postdoctoral </a:t>
            </a:r>
            <a:r>
              <a:rPr lang="en-US" sz="2800" dirty="0" smtClean="0">
                <a:solidFill>
                  <a:srgbClr val="002060"/>
                </a:solidFill>
              </a:rPr>
              <a:t>Trainees</a:t>
            </a:r>
            <a:endParaRPr lang="en-US" sz="2800" dirty="0">
              <a:solidFill>
                <a:srgbClr val="002060"/>
              </a:solidFill>
            </a:endParaRPr>
          </a:p>
        </p:txBody>
      </p:sp>
    </p:spTree>
    <p:extLst>
      <p:ext uri="{BB962C8B-B14F-4D97-AF65-F5344CB8AC3E}">
        <p14:creationId xmlns:p14="http://schemas.microsoft.com/office/powerpoint/2010/main" val="101001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74638"/>
            <a:ext cx="8305800" cy="642867"/>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Table 10. Admissions and Completion Records of Underrepresented Individuals</a:t>
            </a:r>
            <a:endParaRPr lang="en-US" sz="2800" dirty="0">
              <a:solidFill>
                <a:srgbClr val="002060"/>
              </a:solidFill>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161596190"/>
              </p:ext>
            </p:extLst>
          </p:nvPr>
        </p:nvGraphicFramePr>
        <p:xfrm>
          <a:off x="457200" y="1524000"/>
          <a:ext cx="8229600" cy="4305300"/>
        </p:xfrm>
        <a:graphic>
          <a:graphicData uri="http://schemas.openxmlformats.org/presentationml/2006/ole">
            <mc:AlternateContent xmlns:mc="http://schemas.openxmlformats.org/markup-compatibility/2006">
              <mc:Choice xmlns:v="urn:schemas-microsoft-com:vml" Requires="v">
                <p:oleObj spid="_x0000_s30741" name="Document" r:id="rId3" imgW="8651868" imgH="4323949" progId="Word.Document.8">
                  <p:embed/>
                </p:oleObj>
              </mc:Choice>
              <mc:Fallback>
                <p:oleObj name="Document" r:id="rId3" imgW="8651868" imgH="4323949"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30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Oval 5"/>
          <p:cNvSpPr/>
          <p:nvPr/>
        </p:nvSpPr>
        <p:spPr>
          <a:xfrm>
            <a:off x="191911" y="4696178"/>
            <a:ext cx="1411111" cy="67733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06312" y="5426101"/>
            <a:ext cx="3191579" cy="369332"/>
          </a:xfrm>
          <a:prstGeom prst="rect">
            <a:avLst/>
          </a:prstGeom>
          <a:noFill/>
        </p:spPr>
        <p:txBody>
          <a:bodyPr wrap="none" rtlCol="0">
            <a:spAutoFit/>
          </a:bodyPr>
          <a:lstStyle/>
          <a:p>
            <a:r>
              <a:rPr lang="en-US" dirty="0" smtClean="0">
                <a:solidFill>
                  <a:srgbClr val="FF0000"/>
                </a:solidFill>
              </a:rPr>
              <a:t>C—usually not for grad, postdoc</a:t>
            </a:r>
            <a:endParaRPr lang="en-US" dirty="0">
              <a:solidFill>
                <a:srgbClr val="FF0000"/>
              </a:solidFill>
            </a:endParaRPr>
          </a:p>
        </p:txBody>
      </p:sp>
      <p:sp>
        <p:nvSpPr>
          <p:cNvPr id="8" name="TextBox 7"/>
          <p:cNvSpPr txBox="1"/>
          <p:nvPr/>
        </p:nvSpPr>
        <p:spPr>
          <a:xfrm>
            <a:off x="139484" y="2524667"/>
            <a:ext cx="317716"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9" name="TextBox 8"/>
          <p:cNvSpPr txBox="1"/>
          <p:nvPr/>
        </p:nvSpPr>
        <p:spPr>
          <a:xfrm>
            <a:off x="147500" y="3755156"/>
            <a:ext cx="309700" cy="369332"/>
          </a:xfrm>
          <a:prstGeom prst="rect">
            <a:avLst/>
          </a:prstGeom>
          <a:noFill/>
        </p:spPr>
        <p:txBody>
          <a:bodyPr wrap="none" rtlCol="0">
            <a:spAutoFit/>
          </a:bodyPr>
          <a:lstStyle/>
          <a:p>
            <a:r>
              <a:rPr lang="en-US" dirty="0" smtClean="0">
                <a:solidFill>
                  <a:srgbClr val="FF0000"/>
                </a:solidFill>
              </a:rPr>
              <a:t>B</a:t>
            </a:r>
            <a:endParaRPr lang="en-US" dirty="0">
              <a:solidFill>
                <a:srgbClr val="FF0000"/>
              </a:solidFill>
            </a:endParaRPr>
          </a:p>
        </p:txBody>
      </p:sp>
    </p:spTree>
    <p:extLst>
      <p:ext uri="{BB962C8B-B14F-4D97-AF65-F5344CB8AC3E}">
        <p14:creationId xmlns:p14="http://schemas.microsoft.com/office/powerpoint/2010/main" val="31277584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457200" y="274638"/>
            <a:ext cx="8305800" cy="642867"/>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Table 11.  Appointments to the Training Grant for each Year of Past Award</a:t>
            </a:r>
            <a:endParaRPr lang="en-US" sz="2800" dirty="0">
              <a:solidFill>
                <a:srgbClr val="002060"/>
              </a:solidFill>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4031160298"/>
              </p:ext>
            </p:extLst>
          </p:nvPr>
        </p:nvGraphicFramePr>
        <p:xfrm>
          <a:off x="457200" y="1373188"/>
          <a:ext cx="8229600" cy="4491037"/>
        </p:xfrm>
        <a:graphic>
          <a:graphicData uri="http://schemas.openxmlformats.org/presentationml/2006/ole">
            <mc:AlternateContent xmlns:mc="http://schemas.openxmlformats.org/markup-compatibility/2006">
              <mc:Choice xmlns:v="urn:schemas-microsoft-com:vml" Requires="v">
                <p:oleObj spid="_x0000_s31765" name="Document" r:id="rId3" imgW="8651868" imgH="4721314" progId="Word.Document.8">
                  <p:embed/>
                </p:oleObj>
              </mc:Choice>
              <mc:Fallback>
                <p:oleObj name="Document" r:id="rId3" imgW="8651868" imgH="4721314"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3188"/>
                        <a:ext cx="8229600" cy="449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60727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
        <p:nvSpPr>
          <p:cNvPr id="3" name="Title 2"/>
          <p:cNvSpPr txBox="1">
            <a:spLocks/>
          </p:cNvSpPr>
          <p:nvPr/>
        </p:nvSpPr>
        <p:spPr>
          <a:xfrm>
            <a:off x="105905" y="274638"/>
            <a:ext cx="8974485"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12A. </a:t>
            </a:r>
            <a:r>
              <a:rPr lang="en-US" sz="2800" dirty="0" err="1" smtClean="0">
                <a:solidFill>
                  <a:srgbClr val="002060"/>
                </a:solidFill>
              </a:rPr>
              <a:t>Predoc</a:t>
            </a:r>
            <a:r>
              <a:rPr lang="en-US" sz="2800" dirty="0" smtClean="0">
                <a:solidFill>
                  <a:srgbClr val="002060"/>
                </a:solidFill>
              </a:rPr>
              <a:t> Trainees Supported by this Training Grant</a:t>
            </a:r>
            <a:endParaRPr lang="en-US" sz="2800" dirty="0">
              <a:solidFill>
                <a:srgbClr val="002060"/>
              </a:solidFill>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2284711383"/>
              </p:ext>
            </p:extLst>
          </p:nvPr>
        </p:nvGraphicFramePr>
        <p:xfrm>
          <a:off x="947738" y="841375"/>
          <a:ext cx="7146925" cy="4764088"/>
        </p:xfrm>
        <a:graphic>
          <a:graphicData uri="http://schemas.openxmlformats.org/presentationml/2006/ole">
            <mc:AlternateContent xmlns:mc="http://schemas.openxmlformats.org/markup-compatibility/2006">
              <mc:Choice xmlns:v="urn:schemas-microsoft-com:vml" Requires="v">
                <p:oleObj spid="_x0000_s32811" name="Document" r:id="rId3" imgW="8661400" imgH="5854700" progId="Word.Document.8">
                  <p:embed/>
                </p:oleObj>
              </mc:Choice>
              <mc:Fallback>
                <p:oleObj name="Document" r:id="rId3" imgW="8661400" imgH="5854700" progId="Word.Document.8">
                  <p:embed/>
                  <p:pic>
                    <p:nvPicPr>
                      <p:cNvPr id="0" name=""/>
                      <p:cNvPicPr>
                        <a:picLocks noGrp="1" noChangeAspect="1" noChangeArrowheads="1"/>
                      </p:cNvPicPr>
                      <p:nvPr/>
                    </p:nvPicPr>
                    <p:blipFill>
                      <a:blip r:embed="rId4"/>
                      <a:srcRect/>
                      <a:stretch>
                        <a:fillRect/>
                      </a:stretch>
                    </p:blipFill>
                    <p:spPr bwMode="auto">
                      <a:xfrm>
                        <a:off x="947738" y="841375"/>
                        <a:ext cx="7146925" cy="4764088"/>
                      </a:xfrm>
                      <a:prstGeom prst="rect">
                        <a:avLst/>
                      </a:prstGeom>
                      <a:noFill/>
                      <a:ln>
                        <a:noFill/>
                      </a:ln>
                      <a:effec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3781625030"/>
              </p:ext>
            </p:extLst>
          </p:nvPr>
        </p:nvGraphicFramePr>
        <p:xfrm>
          <a:off x="604315" y="5242012"/>
          <a:ext cx="7768678" cy="1285788"/>
        </p:xfrm>
        <a:graphic>
          <a:graphicData uri="http://schemas.openxmlformats.org/presentationml/2006/ole">
            <mc:AlternateContent xmlns:mc="http://schemas.openxmlformats.org/markup-compatibility/2006">
              <mc:Choice xmlns:v="urn:schemas-microsoft-com:vml" Requires="v">
                <p:oleObj spid="_x0000_s32812" name="Document" r:id="rId5" imgW="8651868" imgH="1432454" progId="Word.Document.8">
                  <p:embed/>
                </p:oleObj>
              </mc:Choice>
              <mc:Fallback>
                <p:oleObj name="Document" r:id="rId5" imgW="8651868" imgH="1432454" progId="Word.Documen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315" y="5242012"/>
                        <a:ext cx="7768678" cy="1285788"/>
                      </a:xfrm>
                      <a:prstGeom prst="rect">
                        <a:avLst/>
                      </a:prstGeom>
                      <a:noFill/>
                      <a:ln>
                        <a:noFill/>
                      </a:ln>
                      <a:effectLst/>
                    </p:spPr>
                  </p:pic>
                </p:oleObj>
              </mc:Fallback>
            </mc:AlternateContent>
          </a:graphicData>
        </a:graphic>
      </p:graphicFrame>
      <p:sp>
        <p:nvSpPr>
          <p:cNvPr id="7" name="Oval 6"/>
          <p:cNvSpPr/>
          <p:nvPr/>
        </p:nvSpPr>
        <p:spPr>
          <a:xfrm>
            <a:off x="3439451" y="3183627"/>
            <a:ext cx="2139351" cy="7936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11288" y="5963333"/>
            <a:ext cx="5734112" cy="461665"/>
          </a:xfrm>
          <a:prstGeom prst="rect">
            <a:avLst/>
          </a:prstGeom>
          <a:noFill/>
        </p:spPr>
        <p:txBody>
          <a:bodyPr wrap="none" rtlCol="0">
            <a:spAutoFit/>
          </a:bodyPr>
          <a:lstStyle/>
          <a:p>
            <a:r>
              <a:rPr lang="en-US" sz="2400" dirty="0" smtClean="0">
                <a:solidFill>
                  <a:srgbClr val="FF0000"/>
                </a:solidFill>
              </a:rPr>
              <a:t>TG1, TG2...Early, late…Explain use of slots!</a:t>
            </a:r>
            <a:endParaRPr lang="en-US" sz="2400" dirty="0">
              <a:solidFill>
                <a:srgbClr val="FF0000"/>
              </a:solidFill>
            </a:endParaRPr>
          </a:p>
        </p:txBody>
      </p:sp>
    </p:spTree>
    <p:extLst>
      <p:ext uri="{BB962C8B-B14F-4D97-AF65-F5344CB8AC3E}">
        <p14:creationId xmlns:p14="http://schemas.microsoft.com/office/powerpoint/2010/main" val="23190756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pic>
        <p:nvPicPr>
          <p:cNvPr id="3" name="Picture 2" descr="Screen Shot 2014-05-22 at 9.45.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20" y="876300"/>
            <a:ext cx="8775679" cy="4152900"/>
          </a:xfrm>
          <a:prstGeom prst="rect">
            <a:avLst/>
          </a:prstGeom>
        </p:spPr>
      </p:pic>
      <p:sp>
        <p:nvSpPr>
          <p:cNvPr id="4" name="Title 2"/>
          <p:cNvSpPr txBox="1">
            <a:spLocks/>
          </p:cNvSpPr>
          <p:nvPr/>
        </p:nvSpPr>
        <p:spPr>
          <a:xfrm>
            <a:off x="105905" y="274638"/>
            <a:ext cx="8974485"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002060"/>
                </a:solidFill>
              </a:rPr>
              <a:t>12B. Postdoc </a:t>
            </a:r>
            <a:r>
              <a:rPr lang="en-US" sz="2800" dirty="0" smtClean="0">
                <a:solidFill>
                  <a:srgbClr val="002060"/>
                </a:solidFill>
              </a:rPr>
              <a:t>Trainees Supported by this Training Grant</a:t>
            </a:r>
            <a:endParaRPr lang="en-US" sz="2800" dirty="0">
              <a:solidFill>
                <a:srgbClr val="002060"/>
              </a:solidFill>
            </a:endParaRPr>
          </a:p>
        </p:txBody>
      </p:sp>
      <p:pic>
        <p:nvPicPr>
          <p:cNvPr id="6" name="Picture 5" descr="Screen Shot 2014-05-22 at 9.48.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4954669"/>
            <a:ext cx="8432800" cy="1375066"/>
          </a:xfrm>
          <a:prstGeom prst="rect">
            <a:avLst/>
          </a:prstGeom>
        </p:spPr>
      </p:pic>
    </p:spTree>
    <p:extLst>
      <p:ext uri="{BB962C8B-B14F-4D97-AF65-F5344CB8AC3E}">
        <p14:creationId xmlns:p14="http://schemas.microsoft.com/office/powerpoint/2010/main" val="3675366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dirty="0" smtClean="0">
                <a:solidFill>
                  <a:srgbClr val="002060"/>
                </a:solidFill>
                <a:latin typeface="+mj-lt"/>
              </a:rPr>
              <a:t>Notes on the </a:t>
            </a:r>
            <a:r>
              <a:rPr lang="en-US" b="0" dirty="0">
                <a:solidFill>
                  <a:srgbClr val="002060"/>
                </a:solidFill>
                <a:latin typeface="+mj-lt"/>
              </a:rPr>
              <a:t>Narrative</a:t>
            </a:r>
          </a:p>
        </p:txBody>
      </p:sp>
      <p:sp>
        <p:nvSpPr>
          <p:cNvPr id="5" name="Footer Placeholder 4"/>
          <p:cNvSpPr>
            <a:spLocks noGrp="1"/>
          </p:cNvSpPr>
          <p:nvPr>
            <p:ph type="ftr" sz="quarter" idx="3"/>
          </p:nvPr>
        </p:nvSpPr>
        <p:spPr>
          <a:xfrm>
            <a:off x="228490" y="6356350"/>
            <a:ext cx="5169010" cy="365125"/>
          </a:xfrm>
        </p:spPr>
        <p:txBody>
          <a:bodyPr/>
          <a:lstStyle/>
          <a:p>
            <a:r>
              <a:rPr lang="en-US" smtClean="0">
                <a:latin typeface="+mj-lt"/>
              </a:rPr>
              <a:t>NIH Regional Grant Seminar, June 2014 </a:t>
            </a:r>
            <a:endParaRPr lang="en-US" dirty="0">
              <a:latin typeface="+mj-lt"/>
            </a:endParaRPr>
          </a:p>
        </p:txBody>
      </p:sp>
      <p:sp>
        <p:nvSpPr>
          <p:cNvPr id="6" name="Rectangle 5"/>
          <p:cNvSpPr/>
          <p:nvPr/>
        </p:nvSpPr>
        <p:spPr>
          <a:xfrm>
            <a:off x="457200" y="1373771"/>
            <a:ext cx="8445500" cy="4939814"/>
          </a:xfrm>
          <a:prstGeom prst="rect">
            <a:avLst/>
          </a:prstGeom>
        </p:spPr>
        <p:txBody>
          <a:bodyPr wrap="square">
            <a:spAutoFit/>
          </a:bodyPr>
          <a:lstStyle/>
          <a:p>
            <a:r>
              <a:rPr lang="en-US" sz="2000" dirty="0" smtClean="0"/>
              <a:t>Background</a:t>
            </a:r>
          </a:p>
          <a:p>
            <a:pPr lvl="1"/>
            <a:r>
              <a:rPr lang="en-US" sz="2000" dirty="0" smtClean="0"/>
              <a:t>Describe a good </a:t>
            </a:r>
            <a:r>
              <a:rPr lang="en-US" sz="2000" dirty="0"/>
              <a:t>environment for </a:t>
            </a:r>
            <a:r>
              <a:rPr lang="en-US" sz="2000" dirty="0" smtClean="0"/>
              <a:t>training</a:t>
            </a:r>
          </a:p>
          <a:p>
            <a:pPr lvl="1"/>
            <a:r>
              <a:rPr lang="en-US" sz="2000" dirty="0" smtClean="0"/>
              <a:t>Describe </a:t>
            </a:r>
            <a:r>
              <a:rPr lang="en-US" sz="2000" dirty="0"/>
              <a:t>data in Tables 1, 2, 3</a:t>
            </a:r>
            <a:r>
              <a:rPr lang="en-US" sz="2000" dirty="0" smtClean="0"/>
              <a:t>:</a:t>
            </a:r>
          </a:p>
          <a:p>
            <a:pPr lvl="1">
              <a:spcAft>
                <a:spcPts val="600"/>
              </a:spcAft>
            </a:pPr>
            <a:r>
              <a:rPr lang="en-US" sz="2000" dirty="0" smtClean="0"/>
              <a:t>Departmental </a:t>
            </a:r>
            <a:r>
              <a:rPr lang="en-US" sz="2000" dirty="0"/>
              <a:t>Membership, Participating Faculty Members, Other TG </a:t>
            </a:r>
            <a:r>
              <a:rPr lang="en-US" sz="2000" dirty="0" smtClean="0"/>
              <a:t>Support</a:t>
            </a:r>
          </a:p>
          <a:p>
            <a:r>
              <a:rPr lang="en-US" sz="2000" dirty="0" smtClean="0"/>
              <a:t>Program </a:t>
            </a:r>
            <a:r>
              <a:rPr lang="en-US" sz="2000" dirty="0" smtClean="0"/>
              <a:t>Administration and Faculty</a:t>
            </a:r>
          </a:p>
          <a:p>
            <a:pPr lvl="1"/>
            <a:r>
              <a:rPr lang="en-US" sz="2000" dirty="0"/>
              <a:t>Describe data in Tables 4, 5, 6:</a:t>
            </a:r>
          </a:p>
          <a:p>
            <a:pPr lvl="1">
              <a:spcAft>
                <a:spcPts val="600"/>
              </a:spcAft>
            </a:pPr>
            <a:r>
              <a:rPr lang="en-US" sz="2000" dirty="0"/>
              <a:t>Faculty Grant Support, Trainees, Publication of Trainees</a:t>
            </a:r>
          </a:p>
          <a:p>
            <a:r>
              <a:rPr lang="en-US" sz="2000" dirty="0" smtClean="0"/>
              <a:t>Program </a:t>
            </a:r>
            <a:r>
              <a:rPr lang="en-US" sz="2000" dirty="0" smtClean="0"/>
              <a:t>Plan</a:t>
            </a:r>
            <a:endParaRPr lang="en-US" sz="2000" dirty="0"/>
          </a:p>
          <a:p>
            <a:pPr lvl="1"/>
            <a:r>
              <a:rPr lang="en-US" sz="2000" dirty="0" smtClean="0"/>
              <a:t>Who are students and how are they selected</a:t>
            </a:r>
          </a:p>
          <a:p>
            <a:pPr lvl="1"/>
            <a:r>
              <a:rPr lang="en-US" sz="2000" dirty="0" smtClean="0"/>
              <a:t>What </a:t>
            </a:r>
            <a:r>
              <a:rPr lang="en-US" sz="2000" dirty="0"/>
              <a:t>students will do &amp; </a:t>
            </a:r>
            <a:r>
              <a:rPr lang="en-US" sz="2000" dirty="0" smtClean="0"/>
              <a:t>why</a:t>
            </a:r>
          </a:p>
          <a:p>
            <a:pPr lvl="1">
              <a:spcAft>
                <a:spcPts val="600"/>
              </a:spcAft>
            </a:pPr>
            <a:r>
              <a:rPr lang="en-US" sz="2000" dirty="0" smtClean="0"/>
              <a:t>IDP</a:t>
            </a:r>
            <a:r>
              <a:rPr lang="en-US" sz="2000" dirty="0" smtClean="0"/>
              <a:t>?</a:t>
            </a:r>
            <a:endParaRPr lang="en-US" sz="2000" u="sng" dirty="0" smtClean="0"/>
          </a:p>
          <a:p>
            <a:r>
              <a:rPr lang="en-US" sz="2000" dirty="0"/>
              <a:t>Training Program </a:t>
            </a:r>
            <a:r>
              <a:rPr lang="en-US" sz="2000" dirty="0" smtClean="0"/>
              <a:t>Evaluation</a:t>
            </a:r>
            <a:endParaRPr lang="en-US" sz="2000" dirty="0" smtClean="0"/>
          </a:p>
          <a:p>
            <a:pPr lvl="1"/>
            <a:r>
              <a:rPr lang="en-US" sz="2000" dirty="0"/>
              <a:t>the mechanisms to be used in evaluating the quality and success of the training </a:t>
            </a:r>
            <a:r>
              <a:rPr lang="en-US" sz="2000" dirty="0" smtClean="0"/>
              <a:t>effort, </a:t>
            </a:r>
            <a:r>
              <a:rPr lang="en-US" sz="2000" dirty="0" smtClean="0"/>
              <a:t>outcome measures?</a:t>
            </a:r>
            <a:endParaRPr lang="en-US" sz="2000" dirty="0"/>
          </a:p>
        </p:txBody>
      </p:sp>
    </p:spTree>
    <p:extLst>
      <p:ext uri="{BB962C8B-B14F-4D97-AF65-F5344CB8AC3E}">
        <p14:creationId xmlns:p14="http://schemas.microsoft.com/office/powerpoint/2010/main" val="30019234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dirty="0" smtClean="0">
                <a:solidFill>
                  <a:srgbClr val="002060"/>
                </a:solidFill>
                <a:latin typeface="+mj-lt"/>
              </a:rPr>
              <a:t>Notes on the </a:t>
            </a:r>
            <a:r>
              <a:rPr lang="en-US" b="0" dirty="0">
                <a:solidFill>
                  <a:srgbClr val="002060"/>
                </a:solidFill>
                <a:latin typeface="+mj-lt"/>
              </a:rPr>
              <a:t>Narrative</a:t>
            </a:r>
          </a:p>
        </p:txBody>
      </p:sp>
      <p:sp>
        <p:nvSpPr>
          <p:cNvPr id="5" name="Footer Placeholder 4"/>
          <p:cNvSpPr>
            <a:spLocks noGrp="1"/>
          </p:cNvSpPr>
          <p:nvPr>
            <p:ph type="ftr" sz="quarter" idx="3"/>
          </p:nvPr>
        </p:nvSpPr>
        <p:spPr>
          <a:xfrm>
            <a:off x="228490" y="6356350"/>
            <a:ext cx="5169010" cy="365125"/>
          </a:xfrm>
        </p:spPr>
        <p:txBody>
          <a:bodyPr/>
          <a:lstStyle/>
          <a:p>
            <a:r>
              <a:rPr lang="en-US" smtClean="0">
                <a:latin typeface="+mj-lt"/>
              </a:rPr>
              <a:t>NIH Regional Grant Seminar, June 2014 </a:t>
            </a:r>
            <a:endParaRPr lang="en-US" dirty="0">
              <a:latin typeface="+mj-lt"/>
            </a:endParaRPr>
          </a:p>
        </p:txBody>
      </p:sp>
      <p:sp>
        <p:nvSpPr>
          <p:cNvPr id="6" name="Rectangle 5"/>
          <p:cNvSpPr/>
          <p:nvPr/>
        </p:nvSpPr>
        <p:spPr>
          <a:xfrm>
            <a:off x="457200" y="1373771"/>
            <a:ext cx="8445500" cy="4555094"/>
          </a:xfrm>
          <a:prstGeom prst="rect">
            <a:avLst/>
          </a:prstGeom>
        </p:spPr>
        <p:txBody>
          <a:bodyPr wrap="square">
            <a:spAutoFit/>
          </a:bodyPr>
          <a:lstStyle/>
          <a:p>
            <a:r>
              <a:rPr lang="en-US" sz="2000" dirty="0" smtClean="0"/>
              <a:t>Trainee Candidates - who are they</a:t>
            </a:r>
          </a:p>
          <a:p>
            <a:pPr lvl="1"/>
            <a:r>
              <a:rPr lang="en-US" sz="2000" dirty="0" smtClean="0"/>
              <a:t>Recruitment, pool size, quality</a:t>
            </a:r>
          </a:p>
          <a:p>
            <a:r>
              <a:rPr lang="en-US" sz="2000" dirty="0" smtClean="0"/>
              <a:t>	Admissions and Completion Records of Trainees </a:t>
            </a:r>
          </a:p>
          <a:p>
            <a:pPr lvl="2"/>
            <a:r>
              <a:rPr lang="en-US" dirty="0" smtClean="0"/>
              <a:t>Tables 7A and/or 7B</a:t>
            </a:r>
          </a:p>
          <a:p>
            <a:pPr lvl="1"/>
            <a:r>
              <a:rPr lang="en-US" sz="2000" dirty="0" smtClean="0"/>
              <a:t>Qualifications of Trainee Applicants </a:t>
            </a:r>
          </a:p>
          <a:p>
            <a:pPr lvl="2"/>
            <a:r>
              <a:rPr lang="en-US" dirty="0" smtClean="0"/>
              <a:t>Tables 8A and/or 8B </a:t>
            </a:r>
          </a:p>
          <a:p>
            <a:pPr lvl="1"/>
            <a:r>
              <a:rPr lang="en-US" sz="2000" dirty="0" smtClean="0"/>
              <a:t>For Renewals, Current Trainee Qualifications </a:t>
            </a:r>
          </a:p>
          <a:p>
            <a:pPr lvl="2"/>
            <a:r>
              <a:rPr lang="en-US" dirty="0" smtClean="0"/>
              <a:t>Table 9A and/or 9B</a:t>
            </a:r>
          </a:p>
          <a:p>
            <a:r>
              <a:rPr lang="en-US" sz="2000" dirty="0"/>
              <a:t>Institutional Environment and Commitment to the Program</a:t>
            </a:r>
          </a:p>
          <a:p>
            <a:r>
              <a:rPr lang="en-US" sz="2000" dirty="0" smtClean="0"/>
              <a:t>Recruitment and Retention Plan to Enhance Diversity</a:t>
            </a:r>
          </a:p>
          <a:p>
            <a:pPr lvl="1"/>
            <a:r>
              <a:rPr lang="en-US" dirty="0" smtClean="0"/>
              <a:t>Tables 1, 7A/B, Renewal application - Table 10</a:t>
            </a:r>
          </a:p>
          <a:p>
            <a:r>
              <a:rPr lang="en-US" sz="2000" dirty="0" smtClean="0"/>
              <a:t>Plan for Instruction in Responsible Conduct of Research</a:t>
            </a:r>
          </a:p>
          <a:p>
            <a:r>
              <a:rPr lang="en-US" sz="2000" dirty="0" smtClean="0"/>
              <a:t>For Renewal Applications </a:t>
            </a:r>
          </a:p>
          <a:p>
            <a:r>
              <a:rPr lang="en-US" sz="2000" dirty="0"/>
              <a:t>	</a:t>
            </a:r>
            <a:r>
              <a:rPr lang="en-US" sz="2000" dirty="0" smtClean="0"/>
              <a:t>Progress report</a:t>
            </a:r>
          </a:p>
          <a:p>
            <a:pPr lvl="2"/>
            <a:r>
              <a:rPr lang="en-US" dirty="0" smtClean="0"/>
              <a:t>Tables 11, 12A and/or 12B</a:t>
            </a:r>
            <a:endParaRPr lang="en-US" dirty="0"/>
          </a:p>
        </p:txBody>
      </p:sp>
      <p:sp>
        <p:nvSpPr>
          <p:cNvPr id="4" name="TextBox 3"/>
          <p:cNvSpPr txBox="1"/>
          <p:nvPr/>
        </p:nvSpPr>
        <p:spPr>
          <a:xfrm>
            <a:off x="876190" y="5891389"/>
            <a:ext cx="6640610" cy="461665"/>
          </a:xfrm>
          <a:prstGeom prst="rect">
            <a:avLst/>
          </a:prstGeom>
          <a:noFill/>
        </p:spPr>
        <p:txBody>
          <a:bodyPr wrap="none" rtlCol="0">
            <a:spAutoFit/>
          </a:bodyPr>
          <a:lstStyle/>
          <a:p>
            <a:r>
              <a:rPr lang="en-US" sz="2400" dirty="0" smtClean="0">
                <a:solidFill>
                  <a:srgbClr val="FF0000"/>
                </a:solidFill>
              </a:rPr>
              <a:t>Use advisory group to critique before submission</a:t>
            </a:r>
            <a:endParaRPr lang="en-US" sz="2400" dirty="0">
              <a:solidFill>
                <a:srgbClr val="FF0000"/>
              </a:solidFill>
            </a:endParaRPr>
          </a:p>
        </p:txBody>
      </p:sp>
    </p:spTree>
    <p:extLst>
      <p:ext uri="{BB962C8B-B14F-4D97-AF65-F5344CB8AC3E}">
        <p14:creationId xmlns:p14="http://schemas.microsoft.com/office/powerpoint/2010/main" val="17607849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5"/>
          <p:cNvSpPr>
            <a:spLocks noGrp="1"/>
          </p:cNvSpPr>
          <p:nvPr>
            <p:ph type="title" idx="4294967295"/>
          </p:nvPr>
        </p:nvSpPr>
        <p:spPr>
          <a:xfrm>
            <a:off x="114584" y="355600"/>
            <a:ext cx="8861123" cy="834427"/>
          </a:xfrm>
        </p:spPr>
        <p:txBody>
          <a:bodyPr>
            <a:noAutofit/>
          </a:bodyPr>
          <a:lstStyle/>
          <a:p>
            <a:r>
              <a:rPr lang="en-US" sz="2800" dirty="0" err="1">
                <a:solidFill>
                  <a:schemeClr val="bg2">
                    <a:lumMod val="25000"/>
                  </a:schemeClr>
                </a:solidFill>
                <a:latin typeface="Calibri" charset="0"/>
                <a:ea typeface="ＭＳ Ｐゴシック" charset="0"/>
              </a:rPr>
              <a:t>Kirschstein</a:t>
            </a:r>
            <a:r>
              <a:rPr lang="en-US" sz="2800" dirty="0">
                <a:solidFill>
                  <a:schemeClr val="bg2">
                    <a:lumMod val="25000"/>
                  </a:schemeClr>
                </a:solidFill>
                <a:latin typeface="Calibri" charset="0"/>
                <a:ea typeface="ＭＳ Ｐゴシック" charset="0"/>
              </a:rPr>
              <a:t>-NRSA </a:t>
            </a:r>
            <a:r>
              <a:rPr lang="en-US" sz="2800" dirty="0" smtClean="0">
                <a:solidFill>
                  <a:schemeClr val="bg2">
                    <a:lumMod val="25000"/>
                  </a:schemeClr>
                </a:solidFill>
                <a:latin typeface="Calibri" charset="0"/>
                <a:ea typeface="ＭＳ Ｐゴシック" charset="0"/>
              </a:rPr>
              <a:t>Training Grants </a:t>
            </a:r>
            <a:r>
              <a:rPr lang="en-US" sz="2800" dirty="0">
                <a:solidFill>
                  <a:schemeClr val="bg2">
                    <a:lumMod val="25000"/>
                  </a:schemeClr>
                </a:solidFill>
                <a:latin typeface="Calibri" charset="0"/>
                <a:ea typeface="ＭＳ Ｐゴシック" charset="0"/>
              </a:rPr>
              <a:t>and </a:t>
            </a:r>
            <a:r>
              <a:rPr lang="en-US" sz="2800" dirty="0" smtClean="0">
                <a:solidFill>
                  <a:schemeClr val="bg2">
                    <a:lumMod val="25000"/>
                  </a:schemeClr>
                </a:solidFill>
                <a:latin typeface="Calibri" charset="0"/>
                <a:ea typeface="ＭＳ Ｐゴシック" charset="0"/>
              </a:rPr>
              <a:t>Fellowships</a:t>
            </a:r>
            <a:r>
              <a:rPr lang="en-US" sz="2800" dirty="0">
                <a:solidFill>
                  <a:schemeClr val="bg2">
                    <a:lumMod val="25000"/>
                  </a:schemeClr>
                </a:solidFill>
                <a:latin typeface="Calibri" charset="0"/>
                <a:ea typeface="ＭＳ Ｐゴシック" charset="0"/>
              </a:rPr>
              <a:t>
 Distribution of </a:t>
            </a:r>
            <a:r>
              <a:rPr lang="en-US" sz="2800" dirty="0" smtClean="0">
                <a:solidFill>
                  <a:schemeClr val="bg2">
                    <a:lumMod val="25000"/>
                  </a:schemeClr>
                </a:solidFill>
                <a:latin typeface="Calibri" charset="0"/>
                <a:ea typeface="ＭＳ Ｐゴシック" charset="0"/>
              </a:rPr>
              <a:t>FTTPs X Activity </a:t>
            </a:r>
            <a:r>
              <a:rPr lang="en-US" sz="2800" dirty="0">
                <a:solidFill>
                  <a:schemeClr val="bg2">
                    <a:lumMod val="25000"/>
                  </a:schemeClr>
                </a:solidFill>
                <a:latin typeface="Calibri" charset="0"/>
                <a:ea typeface="ＭＳ Ｐゴシック" charset="0"/>
              </a:rPr>
              <a:t>and </a:t>
            </a:r>
            <a:r>
              <a:rPr lang="en-US" sz="2800" dirty="0" smtClean="0">
                <a:solidFill>
                  <a:schemeClr val="bg2">
                    <a:lumMod val="25000"/>
                  </a:schemeClr>
                </a:solidFill>
                <a:latin typeface="Calibri" charset="0"/>
                <a:ea typeface="ＭＳ Ｐゴシック" charset="0"/>
              </a:rPr>
              <a:t>Career Stage</a:t>
            </a:r>
            <a:endParaRPr lang="en-US" sz="2800" dirty="0">
              <a:solidFill>
                <a:schemeClr val="bg2">
                  <a:lumMod val="25000"/>
                </a:schemeClr>
              </a:solidFill>
              <a:latin typeface="Calibri" charset="0"/>
              <a:ea typeface="ＭＳ Ｐゴシック" charset="0"/>
            </a:endParaRPr>
          </a:p>
        </p:txBody>
      </p:sp>
      <p:pic>
        <p:nvPicPr>
          <p:cNvPr id="10243" name="Picture 19" descr="Kirschstein-NRSA training grants and fellowships: Distribution of full-time training positions, by activity and career s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349375"/>
            <a:ext cx="77787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18" descr="Legend for Kirschstein-NRSA training grants and fellowships: Distribution of full-time training positions, by activity and career s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215" y="1615570"/>
            <a:ext cx="6251460" cy="29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Tree>
    <p:extLst>
      <p:ext uri="{BB962C8B-B14F-4D97-AF65-F5344CB8AC3E}">
        <p14:creationId xmlns:p14="http://schemas.microsoft.com/office/powerpoint/2010/main" val="3078281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0" dirty="0" smtClean="0">
                <a:solidFill>
                  <a:srgbClr val="002060"/>
                </a:solidFill>
                <a:latin typeface="+mj-lt"/>
              </a:rPr>
              <a:t>Notes on the </a:t>
            </a:r>
            <a:r>
              <a:rPr lang="en-US" b="0" dirty="0">
                <a:solidFill>
                  <a:srgbClr val="002060"/>
                </a:solidFill>
                <a:latin typeface="+mj-lt"/>
              </a:rPr>
              <a:t>Narrative</a:t>
            </a:r>
          </a:p>
        </p:txBody>
      </p:sp>
      <p:sp>
        <p:nvSpPr>
          <p:cNvPr id="5" name="Footer Placeholder 4"/>
          <p:cNvSpPr>
            <a:spLocks noGrp="1"/>
          </p:cNvSpPr>
          <p:nvPr>
            <p:ph type="ftr" sz="quarter" idx="3"/>
          </p:nvPr>
        </p:nvSpPr>
        <p:spPr>
          <a:xfrm>
            <a:off x="228490" y="6356350"/>
            <a:ext cx="5169010" cy="365125"/>
          </a:xfrm>
        </p:spPr>
        <p:txBody>
          <a:bodyPr/>
          <a:lstStyle/>
          <a:p>
            <a:r>
              <a:rPr lang="en-US" smtClean="0">
                <a:latin typeface="+mj-lt"/>
              </a:rPr>
              <a:t>NIH Regional Grant Seminar, June 2014 </a:t>
            </a:r>
            <a:endParaRPr lang="en-US" dirty="0">
              <a:latin typeface="+mj-lt"/>
            </a:endParaRPr>
          </a:p>
        </p:txBody>
      </p:sp>
      <p:sp>
        <p:nvSpPr>
          <p:cNvPr id="6" name="Rectangle 5"/>
          <p:cNvSpPr/>
          <p:nvPr/>
        </p:nvSpPr>
        <p:spPr>
          <a:xfrm>
            <a:off x="457200" y="1627771"/>
            <a:ext cx="8445500" cy="3570208"/>
          </a:xfrm>
          <a:prstGeom prst="rect">
            <a:avLst/>
          </a:prstGeom>
        </p:spPr>
        <p:txBody>
          <a:bodyPr wrap="square">
            <a:spAutoFit/>
          </a:bodyPr>
          <a:lstStyle/>
          <a:p>
            <a:pPr>
              <a:spcAft>
                <a:spcPts val="600"/>
              </a:spcAft>
            </a:pPr>
            <a:r>
              <a:rPr lang="en-US" sz="2400" dirty="0" smtClean="0"/>
              <a:t>Competing Renewal Applications</a:t>
            </a:r>
          </a:p>
          <a:p>
            <a:pPr marL="800100" lvl="1" indent="-342900">
              <a:spcAft>
                <a:spcPts val="600"/>
              </a:spcAft>
              <a:buFont typeface="Arial"/>
              <a:buChar char="•"/>
            </a:pPr>
            <a:r>
              <a:rPr lang="en-US" sz="2400" dirty="0" smtClean="0"/>
              <a:t>describe </a:t>
            </a:r>
            <a:r>
              <a:rPr lang="en-US" sz="2400" dirty="0"/>
              <a:t>the </a:t>
            </a:r>
            <a:r>
              <a:rPr lang="en-US" sz="2400" dirty="0" smtClean="0"/>
              <a:t>program </a:t>
            </a:r>
            <a:r>
              <a:rPr lang="en-US" sz="2400" dirty="0"/>
              <a:t>success in recruitment, retention and graduation of individuals from underrepresented groups </a:t>
            </a:r>
            <a:endParaRPr lang="en-US" sz="2400" u="sng" dirty="0" smtClean="0"/>
          </a:p>
          <a:p>
            <a:pPr marL="800100" lvl="1" indent="-342900">
              <a:buFont typeface="Arial"/>
              <a:buChar char="•"/>
            </a:pPr>
            <a:r>
              <a:rPr lang="en-US" sz="2400" dirty="0" smtClean="0"/>
              <a:t>highlight </a:t>
            </a:r>
            <a:r>
              <a:rPr lang="en-US" sz="2400" dirty="0"/>
              <a:t>how the </a:t>
            </a:r>
            <a:r>
              <a:rPr lang="en-US" sz="2400" dirty="0" smtClean="0"/>
              <a:t>program </a:t>
            </a:r>
            <a:r>
              <a:rPr lang="en-US" sz="2400" dirty="0"/>
              <a:t>has evolved in response to changes in relevant scientific and technical knowledge, educational practices, and to evaluation of the training </a:t>
            </a:r>
            <a:r>
              <a:rPr lang="en-US" sz="2400" dirty="0" smtClean="0"/>
              <a:t>program</a:t>
            </a:r>
          </a:p>
          <a:p>
            <a:pPr lvl="1"/>
            <a:endParaRPr lang="en-US" sz="2400" dirty="0"/>
          </a:p>
        </p:txBody>
      </p:sp>
    </p:spTree>
    <p:extLst>
      <p:ext uri="{BB962C8B-B14F-4D97-AF65-F5344CB8AC3E}">
        <p14:creationId xmlns:p14="http://schemas.microsoft.com/office/powerpoint/2010/main" val="35890532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57200" y="1562099"/>
            <a:ext cx="8305800" cy="4178301"/>
          </a:xfrm>
        </p:spPr>
        <p:txBody>
          <a:bodyPr>
            <a:noAutofit/>
          </a:bodyPr>
          <a:lstStyle/>
          <a:p>
            <a:pPr marL="0" indent="0">
              <a:lnSpc>
                <a:spcPct val="100000"/>
              </a:lnSpc>
              <a:spcAft>
                <a:spcPts val="600"/>
              </a:spcAft>
              <a:buNone/>
            </a:pPr>
            <a:r>
              <a:rPr lang="en-US" sz="2000" dirty="0" smtClean="0">
                <a:latin typeface="+mn-lt"/>
              </a:rPr>
              <a:t>NIGMS suggests ways to enhance </a:t>
            </a:r>
            <a:r>
              <a:rPr lang="en-US" sz="2000" dirty="0">
                <a:latin typeface="+mn-lt"/>
              </a:rPr>
              <a:t>the training </a:t>
            </a:r>
            <a:r>
              <a:rPr lang="en-US" sz="2000" dirty="0" smtClean="0">
                <a:latin typeface="+mn-lt"/>
              </a:rPr>
              <a:t>experience of their programs. These activities would </a:t>
            </a:r>
            <a:r>
              <a:rPr lang="en-US" sz="2000" dirty="0">
                <a:latin typeface="+mn-lt"/>
              </a:rPr>
              <a:t>be </a:t>
            </a:r>
            <a:r>
              <a:rPr lang="en-US" sz="2000" dirty="0" smtClean="0">
                <a:latin typeface="+mn-lt"/>
              </a:rPr>
              <a:t>appropriate to include in the program plan:</a:t>
            </a:r>
            <a:endParaRPr lang="en-US" sz="2000" dirty="0">
              <a:latin typeface="+mn-lt"/>
            </a:endParaRPr>
          </a:p>
          <a:p>
            <a:pPr>
              <a:lnSpc>
                <a:spcPct val="100000"/>
              </a:lnSpc>
              <a:spcAft>
                <a:spcPts val="600"/>
              </a:spcAft>
              <a:buFont typeface="Arial"/>
              <a:buChar char="•"/>
            </a:pPr>
            <a:r>
              <a:rPr lang="en-US" sz="2000" dirty="0" smtClean="0">
                <a:latin typeface="+mn-lt"/>
              </a:rPr>
              <a:t>offer </a:t>
            </a:r>
            <a:r>
              <a:rPr lang="en-US" sz="2000" dirty="0">
                <a:latin typeface="+mn-lt"/>
              </a:rPr>
              <a:t>opportunities for interested trainees to obtain experience in </a:t>
            </a:r>
            <a:r>
              <a:rPr lang="en-US" sz="2000" dirty="0" smtClean="0">
                <a:latin typeface="+mn-lt"/>
              </a:rPr>
              <a:t>teaching</a:t>
            </a:r>
            <a:endParaRPr lang="en-US" sz="2000" dirty="0">
              <a:latin typeface="+mn-lt"/>
            </a:endParaRPr>
          </a:p>
          <a:p>
            <a:pPr>
              <a:lnSpc>
                <a:spcPct val="100000"/>
              </a:lnSpc>
              <a:spcAft>
                <a:spcPts val="600"/>
              </a:spcAft>
              <a:buFont typeface="Arial"/>
              <a:buChar char="•"/>
            </a:pPr>
            <a:r>
              <a:rPr lang="en-US" sz="2000" dirty="0" smtClean="0">
                <a:latin typeface="+mn-lt"/>
              </a:rPr>
              <a:t>if appropriate</a:t>
            </a:r>
            <a:r>
              <a:rPr lang="en-US" sz="2000" dirty="0">
                <a:latin typeface="+mn-lt"/>
              </a:rPr>
              <a:t>, offer opportunities for </a:t>
            </a:r>
            <a:r>
              <a:rPr lang="en-US" sz="2000" dirty="0" smtClean="0">
                <a:latin typeface="+mn-lt"/>
              </a:rPr>
              <a:t>trainees to </a:t>
            </a:r>
            <a:r>
              <a:rPr lang="en-US" sz="2000" dirty="0">
                <a:latin typeface="+mn-lt"/>
              </a:rPr>
              <a:t>take industrial or other internships outside of the training institution. </a:t>
            </a:r>
            <a:endParaRPr lang="en-US" sz="2000" dirty="0" smtClean="0">
              <a:latin typeface="+mn-lt"/>
            </a:endParaRPr>
          </a:p>
          <a:p>
            <a:pPr>
              <a:lnSpc>
                <a:spcPct val="100000"/>
              </a:lnSpc>
              <a:spcAft>
                <a:spcPts val="600"/>
              </a:spcAft>
              <a:buFont typeface="Arial"/>
              <a:buChar char="•"/>
            </a:pPr>
            <a:r>
              <a:rPr lang="en-US" sz="2000" dirty="0" smtClean="0">
                <a:latin typeface="+mn-lt"/>
              </a:rPr>
              <a:t>provide </a:t>
            </a:r>
            <a:r>
              <a:rPr lang="en-US" sz="2000" dirty="0">
                <a:latin typeface="+mn-lt"/>
              </a:rPr>
              <a:t>information to trainees and prospective applicants about </a:t>
            </a:r>
            <a:r>
              <a:rPr lang="en-US" sz="2000" dirty="0" smtClean="0">
                <a:latin typeface="+mn-lt"/>
              </a:rPr>
              <a:t>career </a:t>
            </a:r>
            <a:r>
              <a:rPr lang="en-US" sz="2000" dirty="0">
                <a:latin typeface="+mn-lt"/>
              </a:rPr>
              <a:t>outcomes of recent </a:t>
            </a:r>
            <a:r>
              <a:rPr lang="en-US" sz="2000" dirty="0" smtClean="0">
                <a:latin typeface="+mn-lt"/>
              </a:rPr>
              <a:t>graduates; </a:t>
            </a:r>
            <a:r>
              <a:rPr lang="en-US" sz="2000" dirty="0">
                <a:latin typeface="+mn-lt"/>
              </a:rPr>
              <a:t>organize student seminars and workshops </a:t>
            </a:r>
            <a:r>
              <a:rPr lang="en-US" sz="2000" dirty="0" smtClean="0">
                <a:latin typeface="+mn-lt"/>
              </a:rPr>
              <a:t>on </a:t>
            </a:r>
            <a:r>
              <a:rPr lang="en-US" sz="2000" dirty="0">
                <a:latin typeface="+mn-lt"/>
              </a:rPr>
              <a:t>career opportunities and options.</a:t>
            </a:r>
          </a:p>
          <a:p>
            <a:pPr>
              <a:lnSpc>
                <a:spcPct val="100000"/>
              </a:lnSpc>
              <a:spcAft>
                <a:spcPts val="600"/>
              </a:spcAft>
              <a:buFont typeface="Arial"/>
              <a:buChar char="•"/>
            </a:pPr>
            <a:r>
              <a:rPr lang="en-US" sz="2000" dirty="0" smtClean="0">
                <a:latin typeface="+mn-lt"/>
              </a:rPr>
              <a:t>recruit </a:t>
            </a:r>
            <a:r>
              <a:rPr lang="en-US" sz="2000" dirty="0">
                <a:latin typeface="+mn-lt"/>
              </a:rPr>
              <a:t>trainees with a variety of undergraduate science backgrounds, including mathematics, engineering and the physical sciences</a:t>
            </a:r>
            <a:r>
              <a:rPr lang="en-US" dirty="0">
                <a:latin typeface="+mn-lt"/>
              </a:rPr>
              <a:t>.</a:t>
            </a:r>
            <a:endParaRPr lang="en-US" dirty="0">
              <a:latin typeface="+mn-lt"/>
            </a:endParaRPr>
          </a:p>
        </p:txBody>
      </p:sp>
      <p:sp>
        <p:nvSpPr>
          <p:cNvPr id="4" name="Footer Placeholder 3"/>
          <p:cNvSpPr>
            <a:spLocks noGrp="1"/>
          </p:cNvSpPr>
          <p:nvPr>
            <p:ph type="ftr" sz="quarter" idx="3"/>
          </p:nvPr>
        </p:nvSpPr>
        <p:spPr/>
        <p:txBody>
          <a:bodyPr/>
          <a:lstStyle/>
          <a:p>
            <a:r>
              <a:rPr lang="en-US" smtClean="0"/>
              <a:t>NIH Regional Grant Seminar, June 2014 </a:t>
            </a:r>
            <a:endParaRPr lang="en-US" dirty="0"/>
          </a:p>
        </p:txBody>
      </p:sp>
      <p:sp>
        <p:nvSpPr>
          <p:cNvPr id="5" name="Title 2"/>
          <p:cNvSpPr>
            <a:spLocks noGrp="1"/>
          </p:cNvSpPr>
          <p:nvPr>
            <p:ph type="title"/>
          </p:nvPr>
        </p:nvSpPr>
        <p:spPr/>
        <p:txBody>
          <a:bodyPr>
            <a:normAutofit/>
          </a:bodyPr>
          <a:lstStyle/>
          <a:p>
            <a:pPr algn="ctr"/>
            <a:r>
              <a:rPr lang="en-US" b="0" dirty="0" smtClean="0">
                <a:solidFill>
                  <a:srgbClr val="002060"/>
                </a:solidFill>
                <a:latin typeface="+mj-lt"/>
              </a:rPr>
              <a:t>Notes on the </a:t>
            </a:r>
            <a:r>
              <a:rPr lang="en-US" b="0" dirty="0">
                <a:solidFill>
                  <a:srgbClr val="002060"/>
                </a:solidFill>
                <a:latin typeface="+mj-lt"/>
              </a:rPr>
              <a:t>Narrative</a:t>
            </a:r>
          </a:p>
        </p:txBody>
      </p:sp>
      <p:sp>
        <p:nvSpPr>
          <p:cNvPr id="6" name="TextBox 5"/>
          <p:cNvSpPr txBox="1"/>
          <p:nvPr/>
        </p:nvSpPr>
        <p:spPr>
          <a:xfrm>
            <a:off x="850790" y="5842000"/>
            <a:ext cx="5955476" cy="369332"/>
          </a:xfrm>
          <a:prstGeom prst="rect">
            <a:avLst/>
          </a:prstGeom>
          <a:noFill/>
        </p:spPr>
        <p:txBody>
          <a:bodyPr wrap="none" rtlCol="0">
            <a:spAutoFit/>
          </a:bodyPr>
          <a:lstStyle/>
          <a:p>
            <a:r>
              <a:rPr lang="en-US" dirty="0" smtClean="0">
                <a:solidFill>
                  <a:srgbClr val="FF0000"/>
                </a:solidFill>
              </a:rPr>
              <a:t>Differentiate from the generic training program. Be unique.</a:t>
            </a:r>
            <a:endParaRPr lang="en-US" dirty="0">
              <a:solidFill>
                <a:srgbClr val="FF0000"/>
              </a:solidFill>
            </a:endParaRPr>
          </a:p>
        </p:txBody>
      </p:sp>
    </p:spTree>
    <p:extLst>
      <p:ext uri="{BB962C8B-B14F-4D97-AF65-F5344CB8AC3E}">
        <p14:creationId xmlns:p14="http://schemas.microsoft.com/office/powerpoint/2010/main" val="4294682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dirty="0" smtClean="0">
                <a:solidFill>
                  <a:srgbClr val="2A373D"/>
                </a:solidFill>
              </a:rPr>
              <a:t>Get up to Speed, then Innovate</a:t>
            </a:r>
            <a:endParaRPr lang="en-US" b="0" dirty="0">
              <a:solidFill>
                <a:srgbClr val="2A373D"/>
              </a:solidFill>
            </a:endParaRPr>
          </a:p>
        </p:txBody>
      </p:sp>
      <p:sp>
        <p:nvSpPr>
          <p:cNvPr id="4" name="Content Placeholder 3"/>
          <p:cNvSpPr>
            <a:spLocks noGrp="1"/>
          </p:cNvSpPr>
          <p:nvPr>
            <p:ph sz="quarter" idx="12"/>
          </p:nvPr>
        </p:nvSpPr>
        <p:spPr>
          <a:xfrm>
            <a:off x="457200" y="1420813"/>
            <a:ext cx="8305800" cy="5029200"/>
          </a:xfrm>
        </p:spPr>
        <p:txBody>
          <a:bodyPr>
            <a:normAutofit lnSpcReduction="10000"/>
          </a:bodyPr>
          <a:lstStyle/>
          <a:p>
            <a:pPr marL="0" indent="0">
              <a:buNone/>
            </a:pPr>
            <a:r>
              <a:rPr lang="en-US" sz="2000" dirty="0" smtClean="0"/>
              <a:t>Brass LF et al 2010 Are MD-PhD programs meeting their goals? An 	analysis of career choices made by graduates of 24 MD-PhD 	programs. </a:t>
            </a:r>
            <a:r>
              <a:rPr lang="en-US" sz="2000" dirty="0" err="1" smtClean="0"/>
              <a:t>Acad</a:t>
            </a:r>
            <a:r>
              <a:rPr lang="en-US" sz="2000" dirty="0" smtClean="0"/>
              <a:t> Med. 85: 692</a:t>
            </a:r>
          </a:p>
          <a:p>
            <a:pPr marL="0" indent="0">
              <a:buNone/>
            </a:pPr>
            <a:r>
              <a:rPr lang="en-US" sz="2000" dirty="0" err="1" smtClean="0"/>
              <a:t>Sambunjak</a:t>
            </a:r>
            <a:r>
              <a:rPr lang="en-US" sz="2000" dirty="0" smtClean="0"/>
              <a:t> 2006 Mentoring in Academic Medicine: A systematic review. 	JAMA 296: 1103</a:t>
            </a:r>
          </a:p>
          <a:p>
            <a:pPr marL="0" indent="0">
              <a:buNone/>
            </a:pPr>
            <a:r>
              <a:rPr lang="en-US" sz="2000" dirty="0" smtClean="0"/>
              <a:t>Andrews NC 2002 The Other Physician Scientist problem: Where have 	all the young girls gone? Nature Medicine 8: 439</a:t>
            </a:r>
          </a:p>
          <a:p>
            <a:pPr marL="0" indent="0">
              <a:buNone/>
            </a:pPr>
            <a:r>
              <a:rPr lang="en-US" sz="2000" dirty="0" err="1" smtClean="0"/>
              <a:t>Ciampa</a:t>
            </a:r>
            <a:r>
              <a:rPr lang="en-US" sz="2000" dirty="0" smtClean="0"/>
              <a:t> EJ et al. 2011 A workshop on leadership for MD/PhD students. 	Med. Ed Online 16: 7075</a:t>
            </a:r>
          </a:p>
          <a:p>
            <a:pPr marL="0" indent="0">
              <a:buNone/>
            </a:pPr>
            <a:r>
              <a:rPr lang="en-US" sz="2000" dirty="0" err="1" smtClean="0"/>
              <a:t>Dickler</a:t>
            </a:r>
            <a:r>
              <a:rPr lang="en-US" sz="2000" dirty="0" smtClean="0"/>
              <a:t> HB et al. 2007 New Physician Investigators Receiving National 	Institutes of Health Research Project Grants: A historical 	perspective on the “endangered species” JAMA 297: 2496</a:t>
            </a:r>
            <a:endParaRPr lang="en-US" sz="2000" dirty="0"/>
          </a:p>
        </p:txBody>
      </p:sp>
      <p:sp>
        <p:nvSpPr>
          <p:cNvPr id="5" name="Footer Placeholder 4"/>
          <p:cNvSpPr>
            <a:spLocks noGrp="1"/>
          </p:cNvSpPr>
          <p:nvPr>
            <p:ph type="ftr" sz="quarter" idx="3"/>
          </p:nvPr>
        </p:nvSpPr>
        <p:spPr>
          <a:xfrm>
            <a:off x="266590" y="6356350"/>
            <a:ext cx="5169010" cy="365125"/>
          </a:xfrm>
        </p:spPr>
        <p:txBody>
          <a:bodyPr/>
          <a:lstStyle/>
          <a:p>
            <a:r>
              <a:rPr lang="en-US" dirty="0" smtClean="0">
                <a:latin typeface="+mj-lt"/>
              </a:rPr>
              <a:t>NIH Regional Grant Seminar, June 2014 </a:t>
            </a:r>
            <a:endParaRPr lang="en-US" dirty="0">
              <a:latin typeface="+mj-lt"/>
            </a:endParaRPr>
          </a:p>
        </p:txBody>
      </p:sp>
    </p:spTree>
    <p:extLst>
      <p:ext uri="{BB962C8B-B14F-4D97-AF65-F5344CB8AC3E}">
        <p14:creationId xmlns:p14="http://schemas.microsoft.com/office/powerpoint/2010/main" val="21052592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0" dirty="0" smtClean="0">
                <a:solidFill>
                  <a:srgbClr val="2A373D"/>
                </a:solidFill>
              </a:rPr>
              <a:t>Look to NSF for PhD data</a:t>
            </a:r>
            <a:endParaRPr lang="en-US" b="0" dirty="0">
              <a:solidFill>
                <a:srgbClr val="2A373D"/>
              </a:solidFill>
            </a:endParaRPr>
          </a:p>
        </p:txBody>
      </p:sp>
      <p:sp>
        <p:nvSpPr>
          <p:cNvPr id="4" name="Content Placeholder 3"/>
          <p:cNvSpPr>
            <a:spLocks noGrp="1"/>
          </p:cNvSpPr>
          <p:nvPr>
            <p:ph sz="quarter" idx="12"/>
          </p:nvPr>
        </p:nvSpPr>
        <p:spPr>
          <a:xfrm>
            <a:off x="457200" y="1644650"/>
            <a:ext cx="8305800" cy="3956050"/>
          </a:xfrm>
        </p:spPr>
        <p:txBody>
          <a:bodyPr/>
          <a:lstStyle/>
          <a:p>
            <a:pPr marL="0" indent="0">
              <a:buNone/>
            </a:pPr>
            <a:r>
              <a:rPr lang="en-US" dirty="0" smtClean="0"/>
              <a:t>Survey of Earned Doctorates, 2011</a:t>
            </a:r>
          </a:p>
          <a:p>
            <a:pPr marL="0" indent="0">
              <a:buNone/>
            </a:pPr>
            <a:r>
              <a:rPr lang="en-US" dirty="0">
                <a:hlinkClick r:id="rId2"/>
              </a:rPr>
              <a:t>http://www.nsf.gov/statistics/srvydoctorates</a:t>
            </a:r>
            <a:r>
              <a:rPr lang="en-US" dirty="0" smtClean="0">
                <a:hlinkClick r:id="rId2"/>
              </a:rPr>
              <a:t>/</a:t>
            </a:r>
            <a:endParaRPr lang="en-US" dirty="0" smtClean="0"/>
          </a:p>
          <a:p>
            <a:pPr marL="0" indent="0">
              <a:buNone/>
            </a:pPr>
            <a:r>
              <a:rPr lang="en-US" dirty="0" smtClean="0"/>
              <a:t>Trends in earned PhDs in different biomedical fields</a:t>
            </a:r>
          </a:p>
          <a:p>
            <a:pPr marL="0" indent="0">
              <a:buNone/>
            </a:pPr>
            <a:r>
              <a:rPr lang="en-US" dirty="0" smtClean="0"/>
              <a:t>Trends in diversity in PhDs………. and beyond!</a:t>
            </a:r>
            <a:endParaRPr lang="en-US" dirty="0"/>
          </a:p>
        </p:txBody>
      </p:sp>
      <p:sp>
        <p:nvSpPr>
          <p:cNvPr id="5" name="Footer Placeholder 4"/>
          <p:cNvSpPr>
            <a:spLocks noGrp="1"/>
          </p:cNvSpPr>
          <p:nvPr>
            <p:ph type="ftr" sz="quarter" idx="3"/>
          </p:nvPr>
        </p:nvSpPr>
        <p:spPr>
          <a:xfrm>
            <a:off x="291990" y="6356350"/>
            <a:ext cx="5169010" cy="365125"/>
          </a:xfrm>
        </p:spPr>
        <p:txBody>
          <a:bodyPr/>
          <a:lstStyle/>
          <a:p>
            <a:r>
              <a:rPr lang="en-US" dirty="0" smtClean="0">
                <a:latin typeface="+mj-lt"/>
              </a:rPr>
              <a:t>NIH Regional Grant Seminar, June 2014 </a:t>
            </a:r>
            <a:endParaRPr lang="en-US"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575" y="3140172"/>
            <a:ext cx="1990725" cy="2857500"/>
          </a:xfrm>
          <a:prstGeom prst="rect">
            <a:avLst/>
          </a:prstGeom>
        </p:spPr>
      </p:pic>
    </p:spTree>
    <p:extLst>
      <p:ext uri="{BB962C8B-B14F-4D97-AF65-F5344CB8AC3E}">
        <p14:creationId xmlns:p14="http://schemas.microsoft.com/office/powerpoint/2010/main" val="24940062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3200"/>
            <a:ext cx="8534400" cy="758952"/>
          </a:xfrm>
        </p:spPr>
        <p:txBody>
          <a:bodyPr>
            <a:normAutofit/>
          </a:bodyPr>
          <a:lstStyle/>
          <a:p>
            <a:r>
              <a:rPr lang="en-US" sz="3600" dirty="0" smtClean="0">
                <a:solidFill>
                  <a:schemeClr val="bg2">
                    <a:lumMod val="25000"/>
                  </a:schemeClr>
                </a:solidFill>
              </a:rPr>
              <a:t>NIH Institute Resources for T32 Applicants</a:t>
            </a:r>
            <a:endParaRPr lang="en-US" sz="3600" dirty="0">
              <a:solidFill>
                <a:schemeClr val="bg2">
                  <a:lumMod val="25000"/>
                </a:schemeClr>
              </a:solidFill>
            </a:endParaRPr>
          </a:p>
        </p:txBody>
      </p:sp>
      <p:sp>
        <p:nvSpPr>
          <p:cNvPr id="3" name="Footer Placeholder 2"/>
          <p:cNvSpPr>
            <a:spLocks noGrp="1"/>
          </p:cNvSpPr>
          <p:nvPr>
            <p:ph type="ftr" sz="quarter" idx="11"/>
          </p:nvPr>
        </p:nvSpPr>
        <p:spPr/>
        <p:txBody>
          <a:bodyPr/>
          <a:lstStyle/>
          <a:p>
            <a:r>
              <a:rPr lang="en-US" smtClean="0"/>
              <a:t>NIH Regional Grant Seminar, June 2014 </a:t>
            </a:r>
            <a:endParaRPr lang="en-US" dirty="0"/>
          </a:p>
        </p:txBody>
      </p:sp>
      <p:sp>
        <p:nvSpPr>
          <p:cNvPr id="4" name="Content Placeholder 3"/>
          <p:cNvSpPr>
            <a:spLocks noGrp="1"/>
          </p:cNvSpPr>
          <p:nvPr>
            <p:ph sz="quarter" idx="1"/>
          </p:nvPr>
        </p:nvSpPr>
        <p:spPr>
          <a:xfrm>
            <a:off x="339852" y="1603248"/>
            <a:ext cx="8503920" cy="4572000"/>
          </a:xfrm>
        </p:spPr>
        <p:txBody>
          <a:bodyPr>
            <a:normAutofit fontScale="85000" lnSpcReduction="20000"/>
          </a:bodyPr>
          <a:lstStyle/>
          <a:p>
            <a:pPr marL="0" indent="0">
              <a:buNone/>
            </a:pPr>
            <a:r>
              <a:rPr lang="en-US" dirty="0" smtClean="0"/>
              <a:t>NIGMS - Answers </a:t>
            </a:r>
            <a:r>
              <a:rPr lang="en-US" dirty="0"/>
              <a:t>to Institutional </a:t>
            </a:r>
            <a:r>
              <a:rPr lang="en-US" dirty="0" err="1"/>
              <a:t>Predoctoral</a:t>
            </a:r>
            <a:r>
              <a:rPr lang="en-US" dirty="0"/>
              <a:t> Training Grants (T32) Frequently Asked Questions</a:t>
            </a:r>
          </a:p>
          <a:p>
            <a:r>
              <a:rPr lang="en-US" dirty="0">
                <a:solidFill>
                  <a:srgbClr val="008000"/>
                </a:solidFill>
              </a:rPr>
              <a:t>http://www.nigms.nih.gov/Training/InstPredoc/Pages/predoc-training-grants-faqs.aspx</a:t>
            </a:r>
          </a:p>
          <a:p>
            <a:pPr marL="0" indent="0">
              <a:buNone/>
            </a:pPr>
            <a:r>
              <a:rPr lang="en-US" dirty="0"/>
              <a:t> </a:t>
            </a:r>
          </a:p>
          <a:p>
            <a:pPr marL="0" indent="0">
              <a:buNone/>
            </a:pPr>
            <a:r>
              <a:rPr lang="en-US" dirty="0" smtClean="0"/>
              <a:t>NIAID - Advice </a:t>
            </a:r>
            <a:r>
              <a:rPr lang="en-US" dirty="0"/>
              <a:t>on Research Training and Career Awards; Institutional Research Training </a:t>
            </a:r>
            <a:r>
              <a:rPr lang="en-US" dirty="0" smtClean="0"/>
              <a:t>Grants </a:t>
            </a:r>
          </a:p>
          <a:p>
            <a:r>
              <a:rPr lang="en-US" dirty="0" smtClean="0">
                <a:solidFill>
                  <a:srgbClr val="008000"/>
                </a:solidFill>
              </a:rPr>
              <a:t>http</a:t>
            </a:r>
            <a:r>
              <a:rPr lang="en-US" dirty="0">
                <a:solidFill>
                  <a:srgbClr val="008000"/>
                </a:solidFill>
              </a:rPr>
              <a:t>://</a:t>
            </a:r>
            <a:r>
              <a:rPr lang="en-US" dirty="0" err="1">
                <a:solidFill>
                  <a:srgbClr val="008000"/>
                </a:solidFill>
              </a:rPr>
              <a:t>www.niaid.nih.gov</a:t>
            </a:r>
            <a:r>
              <a:rPr lang="en-US" dirty="0">
                <a:solidFill>
                  <a:srgbClr val="008000"/>
                </a:solidFill>
              </a:rPr>
              <a:t>/</a:t>
            </a:r>
            <a:r>
              <a:rPr lang="en-US" dirty="0" err="1">
                <a:solidFill>
                  <a:srgbClr val="008000"/>
                </a:solidFill>
              </a:rPr>
              <a:t>researchfunding</a:t>
            </a:r>
            <a:r>
              <a:rPr lang="en-US" dirty="0">
                <a:solidFill>
                  <a:srgbClr val="008000"/>
                </a:solidFill>
              </a:rPr>
              <a:t>/</a:t>
            </a:r>
            <a:r>
              <a:rPr lang="en-US" dirty="0" err="1">
                <a:solidFill>
                  <a:srgbClr val="008000"/>
                </a:solidFill>
              </a:rPr>
              <a:t>traincareer</a:t>
            </a:r>
            <a:r>
              <a:rPr lang="en-US" dirty="0">
                <a:solidFill>
                  <a:srgbClr val="008000"/>
                </a:solidFill>
              </a:rPr>
              <a:t>/pages/</a:t>
            </a:r>
            <a:r>
              <a:rPr lang="en-US" dirty="0" err="1">
                <a:solidFill>
                  <a:srgbClr val="008000"/>
                </a:solidFill>
              </a:rPr>
              <a:t>advice.aspx#I</a:t>
            </a:r>
            <a:endParaRPr lang="en-US" dirty="0">
              <a:solidFill>
                <a:srgbClr val="008000"/>
              </a:solidFill>
            </a:endParaRPr>
          </a:p>
          <a:p>
            <a:pPr marL="0" indent="0">
              <a:buNone/>
            </a:pPr>
            <a:r>
              <a:rPr lang="en-US" dirty="0"/>
              <a:t> </a:t>
            </a:r>
          </a:p>
          <a:p>
            <a:pPr marL="0" indent="0">
              <a:buNone/>
            </a:pPr>
            <a:r>
              <a:rPr lang="en-US" dirty="0" smtClean="0"/>
              <a:t>Guide For Understanding NINDS Institutional Training Grant (T32) Applications And Their Review </a:t>
            </a:r>
          </a:p>
          <a:p>
            <a:r>
              <a:rPr lang="en-US" dirty="0" smtClean="0">
                <a:solidFill>
                  <a:srgbClr val="008000"/>
                </a:solidFill>
              </a:rPr>
              <a:t>http</a:t>
            </a:r>
            <a:r>
              <a:rPr lang="en-US" dirty="0">
                <a:solidFill>
                  <a:srgbClr val="008000"/>
                </a:solidFill>
              </a:rPr>
              <a:t>://</a:t>
            </a:r>
            <a:r>
              <a:rPr lang="en-US" dirty="0" err="1">
                <a:solidFill>
                  <a:srgbClr val="008000"/>
                </a:solidFill>
              </a:rPr>
              <a:t>www.ninds.nih.gov</a:t>
            </a:r>
            <a:r>
              <a:rPr lang="en-US" dirty="0">
                <a:solidFill>
                  <a:srgbClr val="008000"/>
                </a:solidFill>
              </a:rPr>
              <a:t>/funding/areas/</a:t>
            </a:r>
            <a:r>
              <a:rPr lang="en-US" dirty="0" err="1">
                <a:solidFill>
                  <a:srgbClr val="008000"/>
                </a:solidFill>
              </a:rPr>
              <a:t>training_and_career_development</a:t>
            </a:r>
            <a:r>
              <a:rPr lang="en-US" dirty="0">
                <a:solidFill>
                  <a:srgbClr val="008000"/>
                </a:solidFill>
              </a:rPr>
              <a:t>/T32_guide.pdf</a:t>
            </a:r>
          </a:p>
          <a:p>
            <a:pPr marL="0" indent="0">
              <a:buNone/>
            </a:pPr>
            <a:endParaRPr lang="en-US" dirty="0"/>
          </a:p>
        </p:txBody>
      </p:sp>
    </p:spTree>
    <p:extLst>
      <p:ext uri="{BB962C8B-B14F-4D97-AF65-F5344CB8AC3E}">
        <p14:creationId xmlns:p14="http://schemas.microsoft.com/office/powerpoint/2010/main" val="18634581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b="0" dirty="0" smtClean="0">
                <a:solidFill>
                  <a:srgbClr val="002060"/>
                </a:solidFill>
              </a:rPr>
              <a:t>Strategies to Develop a Strong Proposal</a:t>
            </a:r>
            <a:endParaRPr lang="en-US" sz="3200" b="0" dirty="0">
              <a:solidFill>
                <a:srgbClr val="002060"/>
              </a:solidFill>
            </a:endParaRPr>
          </a:p>
        </p:txBody>
      </p:sp>
      <p:sp>
        <p:nvSpPr>
          <p:cNvPr id="5" name="Footer Placeholder 4"/>
          <p:cNvSpPr>
            <a:spLocks noGrp="1"/>
          </p:cNvSpPr>
          <p:nvPr>
            <p:ph type="ftr" sz="quarter" idx="3"/>
          </p:nvPr>
        </p:nvSpPr>
        <p:spPr>
          <a:xfrm>
            <a:off x="215790" y="6362700"/>
            <a:ext cx="5169010" cy="365125"/>
          </a:xfrm>
        </p:spPr>
        <p:txBody>
          <a:bodyPr/>
          <a:lstStyle/>
          <a:p>
            <a:r>
              <a:rPr lang="en-US" dirty="0" smtClean="0"/>
              <a:t>NIH </a:t>
            </a:r>
            <a:r>
              <a:rPr lang="en-US" dirty="0" smtClean="0">
                <a:latin typeface="+mj-lt"/>
              </a:rPr>
              <a:t>Regional</a:t>
            </a:r>
            <a:r>
              <a:rPr lang="en-US" dirty="0" smtClean="0"/>
              <a:t> Grant Seminar, June 2014 </a:t>
            </a:r>
            <a:endParaRPr lang="en-US" dirty="0"/>
          </a:p>
        </p:txBody>
      </p:sp>
      <p:sp>
        <p:nvSpPr>
          <p:cNvPr id="6" name="Rectangle 5"/>
          <p:cNvSpPr/>
          <p:nvPr/>
        </p:nvSpPr>
        <p:spPr>
          <a:xfrm>
            <a:off x="850790" y="1422659"/>
            <a:ext cx="7297947" cy="3970318"/>
          </a:xfrm>
          <a:prstGeom prst="rect">
            <a:avLst/>
          </a:prstGeom>
        </p:spPr>
        <p:txBody>
          <a:bodyPr wrap="square">
            <a:spAutoFit/>
          </a:bodyPr>
          <a:lstStyle/>
          <a:p>
            <a:pPr marL="342900" indent="-342900">
              <a:buAutoNum type="arabicPeriod"/>
            </a:pPr>
            <a:r>
              <a:rPr lang="en-US" sz="2800" dirty="0"/>
              <a:t>Start Early</a:t>
            </a:r>
          </a:p>
          <a:p>
            <a:pPr marL="342900" indent="-342900">
              <a:buAutoNum type="arabicPeriod"/>
            </a:pPr>
            <a:r>
              <a:rPr lang="en-US" sz="2800" dirty="0"/>
              <a:t>Consider why a </a:t>
            </a:r>
            <a:r>
              <a:rPr lang="en-US" sz="2800" dirty="0" smtClean="0"/>
              <a:t>Training Grant </a:t>
            </a:r>
            <a:r>
              <a:rPr lang="en-US" sz="2800" dirty="0"/>
              <a:t>is important </a:t>
            </a:r>
            <a:endParaRPr lang="en-US" sz="2800" dirty="0" smtClean="0"/>
          </a:p>
          <a:p>
            <a:pPr marL="342900" indent="-342900">
              <a:buAutoNum type="arabicPeriod"/>
            </a:pPr>
            <a:r>
              <a:rPr lang="en-US" sz="2800" dirty="0" smtClean="0"/>
              <a:t>Be </a:t>
            </a:r>
            <a:r>
              <a:rPr lang="en-US" sz="2800" dirty="0"/>
              <a:t>very sure there is a </a:t>
            </a:r>
            <a:r>
              <a:rPr lang="en-US" sz="2800" dirty="0" smtClean="0"/>
              <a:t>PROGRAM</a:t>
            </a:r>
          </a:p>
          <a:p>
            <a:pPr marL="342900" indent="-342900">
              <a:buAutoNum type="arabicPeriod"/>
            </a:pPr>
            <a:r>
              <a:rPr lang="en-US" sz="2800" dirty="0" smtClean="0"/>
              <a:t>Consider how your training is innovative</a:t>
            </a:r>
            <a:endParaRPr lang="en-US" sz="2800" dirty="0"/>
          </a:p>
          <a:p>
            <a:pPr marL="342900" indent="-342900">
              <a:buAutoNum type="arabicPeriod"/>
            </a:pPr>
            <a:r>
              <a:rPr lang="en-US" sz="2800" dirty="0"/>
              <a:t>Complete tables before finalizing narrative</a:t>
            </a:r>
          </a:p>
          <a:p>
            <a:pPr marL="342900" indent="-342900">
              <a:buAutoNum type="arabicPeriod"/>
            </a:pPr>
            <a:r>
              <a:rPr lang="en-US" sz="2800" dirty="0" smtClean="0"/>
              <a:t>Read and respond to </a:t>
            </a:r>
            <a:r>
              <a:rPr lang="en-US" sz="2800" dirty="0"/>
              <a:t>the review criteria </a:t>
            </a:r>
          </a:p>
          <a:p>
            <a:pPr marL="342900" indent="-342900">
              <a:buAutoNum type="arabicPeriod"/>
            </a:pPr>
            <a:r>
              <a:rPr lang="en-US" sz="2800" dirty="0"/>
              <a:t>Explain, explain, explain. </a:t>
            </a:r>
            <a:endParaRPr lang="en-US" sz="2800" dirty="0" smtClean="0"/>
          </a:p>
          <a:p>
            <a:pPr marL="342900" indent="-342900">
              <a:buAutoNum type="arabicPeriod"/>
            </a:pPr>
            <a:r>
              <a:rPr lang="en-US" sz="2800" dirty="0" smtClean="0"/>
              <a:t>Remember </a:t>
            </a:r>
            <a:r>
              <a:rPr lang="en-US" sz="2800" dirty="0"/>
              <a:t>reviewers are </a:t>
            </a:r>
            <a:r>
              <a:rPr lang="en-US" sz="2800" dirty="0" smtClean="0"/>
              <a:t>expert </a:t>
            </a:r>
            <a:r>
              <a:rPr lang="en-US" sz="2800" dirty="0"/>
              <a:t>faculty familiar with training</a:t>
            </a:r>
          </a:p>
        </p:txBody>
      </p:sp>
    </p:spTree>
    <p:extLst>
      <p:ext uri="{BB962C8B-B14F-4D97-AF65-F5344CB8AC3E}">
        <p14:creationId xmlns:p14="http://schemas.microsoft.com/office/powerpoint/2010/main" val="2526792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2A373D"/>
                </a:solidFill>
                <a:cs typeface="Cambria"/>
              </a:rPr>
              <a:t>Preparing a Successful T32 Application</a:t>
            </a:r>
            <a:endParaRPr lang="en-US" sz="4000" dirty="0">
              <a:solidFill>
                <a:srgbClr val="2A373D"/>
              </a:solidFill>
            </a:endParaRPr>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Questions?</a:t>
            </a:r>
          </a:p>
          <a:p>
            <a:pPr marL="0" indent="0" algn="ctr">
              <a:buNone/>
            </a:pPr>
            <a:endParaRPr lang="en-US" dirty="0"/>
          </a:p>
          <a:p>
            <a:pPr marL="0" indent="0" algn="ctr">
              <a:buNone/>
            </a:pPr>
            <a:r>
              <a:rPr lang="en-US" dirty="0" err="1" smtClean="0"/>
              <a:t>msesma@nigms.nih.gov</a:t>
            </a:r>
            <a:endParaRPr lang="en-US" dirty="0"/>
          </a:p>
        </p:txBody>
      </p:sp>
      <p:sp>
        <p:nvSpPr>
          <p:cNvPr id="4" name="Footer Placeholder 3"/>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Tree>
    <p:extLst>
      <p:ext uri="{BB962C8B-B14F-4D97-AF65-F5344CB8AC3E}">
        <p14:creationId xmlns:p14="http://schemas.microsoft.com/office/powerpoint/2010/main" val="13069330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2805389"/>
              </p:ext>
            </p:extLst>
          </p:nvPr>
        </p:nvGraphicFramePr>
        <p:xfrm>
          <a:off x="2291670" y="923574"/>
          <a:ext cx="4659727" cy="1935480"/>
        </p:xfrm>
        <a:graphic>
          <a:graphicData uri="http://schemas.openxmlformats.org/drawingml/2006/table">
            <a:tbl>
              <a:tblPr firstRow="1" bandRow="1">
                <a:tableStyleId>{1FECB4D8-DB02-4DC6-A0A2-4F2EBAE1DC90}</a:tableStyleId>
              </a:tblPr>
              <a:tblGrid>
                <a:gridCol w="1963998"/>
                <a:gridCol w="1374325"/>
                <a:gridCol w="1321404"/>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Median Time to Degree</a:t>
                      </a:r>
                      <a:r>
                        <a:rPr lang="en-US" sz="1600" b="0" baseline="0" dirty="0" smtClean="0"/>
                        <a:t> (TTD)</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10 </a:t>
                      </a:r>
                      <a:r>
                        <a:rPr lang="en-US" sz="1600" b="0" dirty="0" err="1" smtClean="0"/>
                        <a:t>Yr</a:t>
                      </a:r>
                      <a:r>
                        <a:rPr lang="en-US" sz="1600" b="0" dirty="0" smtClean="0"/>
                        <a:t> PhD</a:t>
                      </a:r>
                      <a:r>
                        <a:rPr lang="en-US" sz="1600" b="0" baseline="0" dirty="0" smtClean="0"/>
                        <a:t> Completion rate</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NIH Trainees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6.3 </a:t>
                      </a:r>
                      <a:r>
                        <a:rPr lang="en-US" sz="1600" dirty="0" err="1" smtClean="0"/>
                        <a:t>yrs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80.1%</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baseline="0" dirty="0" smtClean="0"/>
                        <a:t>Life Science PhD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6.9 </a:t>
                      </a:r>
                      <a:r>
                        <a:rPr lang="en-US" sz="1600" dirty="0" err="1" smtClean="0"/>
                        <a:t>yrs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62.9%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Social Science PhD</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7.7 </a:t>
                      </a:r>
                      <a:r>
                        <a:rPr lang="en-US" sz="1600" dirty="0" err="1" smtClean="0"/>
                        <a:t>yrs</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55.9%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val="1206971584"/>
              </p:ext>
            </p:extLst>
          </p:nvPr>
        </p:nvGraphicFramePr>
        <p:xfrm>
          <a:off x="1145834" y="3031454"/>
          <a:ext cx="7171015" cy="2804160"/>
        </p:xfrm>
        <a:graphic>
          <a:graphicData uri="http://schemas.openxmlformats.org/drawingml/2006/table">
            <a:tbl>
              <a:tblPr firstRow="1" bandRow="1">
                <a:tableStyleId>{1FECB4D8-DB02-4DC6-A0A2-4F2EBAE1DC90}</a:tableStyleId>
              </a:tblPr>
              <a:tblGrid>
                <a:gridCol w="2157990"/>
                <a:gridCol w="2396704"/>
                <a:gridCol w="2616321"/>
              </a:tblGrid>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Applied for NIH RPG</a:t>
                      </a:r>
                      <a:r>
                        <a:rPr lang="en-US" sz="1600" b="0" baseline="0" dirty="0" smtClean="0"/>
                        <a:t> within 15 </a:t>
                      </a:r>
                      <a:r>
                        <a:rPr lang="en-US" sz="1600" b="0" baseline="0" dirty="0" err="1" smtClean="0"/>
                        <a:t>yrs</a:t>
                      </a:r>
                      <a:r>
                        <a:rPr lang="en-US" sz="1600" b="0" baseline="0" dirty="0" smtClean="0"/>
                        <a:t> of degree</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t>Received NIH RPG Award within 15 </a:t>
                      </a:r>
                      <a:r>
                        <a:rPr lang="en-US" sz="1600" b="0" dirty="0" err="1" smtClean="0"/>
                        <a:t>yrs</a:t>
                      </a:r>
                      <a:r>
                        <a:rPr lang="en-US" sz="1600" b="0" dirty="0" smtClean="0"/>
                        <a:t> of degree</a:t>
                      </a:r>
                      <a:endParaRPr lang="en-US" sz="16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NIH Trainees &amp;</a:t>
                      </a:r>
                      <a:r>
                        <a:rPr lang="en-US" sz="1600" baseline="0" dirty="0" smtClean="0"/>
                        <a:t> Fellows</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36.7%</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23.6%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Other PhDs:</a:t>
                      </a:r>
                      <a:r>
                        <a:rPr lang="en-US" sz="1600" baseline="0" dirty="0" smtClean="0"/>
                        <a:t> </a:t>
                      </a:r>
                      <a:r>
                        <a:rPr lang="en-US" sz="1600" dirty="0" smtClean="0"/>
                        <a:t>same fields,</a:t>
                      </a:r>
                      <a:r>
                        <a:rPr lang="en-US" sz="1600" baseline="0" dirty="0" smtClean="0"/>
                        <a:t> institutions</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12.8%</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7.0%</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dirty="0" smtClean="0"/>
                        <a:t>Other PhDs:</a:t>
                      </a:r>
                      <a:r>
                        <a:rPr lang="en-US" sz="1600" baseline="0" dirty="0" smtClean="0"/>
                        <a:t> </a:t>
                      </a:r>
                      <a:r>
                        <a:rPr lang="en-US" sz="1600" dirty="0" smtClean="0"/>
                        <a:t>same fields</a:t>
                      </a:r>
                      <a:r>
                        <a:rPr lang="en-US" sz="1600" baseline="0" dirty="0" smtClean="0"/>
                        <a:t> and institutions without NIH Training Grants</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5.9%</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2.6%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itle 2"/>
          <p:cNvSpPr txBox="1">
            <a:spLocks/>
          </p:cNvSpPr>
          <p:nvPr/>
        </p:nvSpPr>
        <p:spPr>
          <a:xfrm>
            <a:off x="181424" y="273003"/>
            <a:ext cx="8803830" cy="64286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solidFill>
                  <a:srgbClr val="2A373D"/>
                </a:solidFill>
              </a:rPr>
              <a:t>NIH </a:t>
            </a:r>
            <a:r>
              <a:rPr lang="en-US" sz="2800" dirty="0" err="1" smtClean="0">
                <a:solidFill>
                  <a:srgbClr val="2A373D"/>
                </a:solidFill>
              </a:rPr>
              <a:t>Predoc</a:t>
            </a:r>
            <a:r>
              <a:rPr lang="en-US" sz="2800" dirty="0" smtClean="0">
                <a:solidFill>
                  <a:srgbClr val="2A373D"/>
                </a:solidFill>
              </a:rPr>
              <a:t> Trainees finish the PhD, have earlier success</a:t>
            </a:r>
            <a:endParaRPr lang="en-US" sz="2800" dirty="0">
              <a:solidFill>
                <a:srgbClr val="2A373D"/>
              </a:solidFill>
            </a:endParaRPr>
          </a:p>
        </p:txBody>
      </p:sp>
      <p:sp>
        <p:nvSpPr>
          <p:cNvPr id="5" name="Rectangle 4"/>
          <p:cNvSpPr/>
          <p:nvPr/>
        </p:nvSpPr>
        <p:spPr>
          <a:xfrm>
            <a:off x="1035938" y="5861200"/>
            <a:ext cx="6994471" cy="877163"/>
          </a:xfrm>
          <a:prstGeom prst="rect">
            <a:avLst/>
          </a:prstGeom>
        </p:spPr>
        <p:txBody>
          <a:bodyPr wrap="square">
            <a:spAutoFit/>
          </a:bodyPr>
          <a:lstStyle/>
          <a:p>
            <a:r>
              <a:rPr lang="en-US" dirty="0" smtClean="0">
                <a:solidFill>
                  <a:srgbClr val="0000FF"/>
                </a:solidFill>
              </a:rPr>
              <a:t>Encourage </a:t>
            </a:r>
            <a:r>
              <a:rPr lang="en-US" dirty="0">
                <a:solidFill>
                  <a:srgbClr val="0000FF"/>
                </a:solidFill>
              </a:rPr>
              <a:t>institutions </a:t>
            </a:r>
            <a:r>
              <a:rPr lang="en-US" dirty="0" smtClean="0">
                <a:solidFill>
                  <a:srgbClr val="0000FF"/>
                </a:solidFill>
              </a:rPr>
              <a:t>to </a:t>
            </a:r>
            <a:r>
              <a:rPr lang="en-US" dirty="0">
                <a:solidFill>
                  <a:srgbClr val="0000FF"/>
                </a:solidFill>
              </a:rPr>
              <a:t>accelerate time to scientific </a:t>
            </a:r>
            <a:r>
              <a:rPr lang="en-US" dirty="0" smtClean="0">
                <a:solidFill>
                  <a:srgbClr val="0000FF"/>
                </a:solidFill>
              </a:rPr>
              <a:t>independence</a:t>
            </a:r>
          </a:p>
          <a:p>
            <a:endParaRPr lang="en-US" sz="100" dirty="0">
              <a:solidFill>
                <a:srgbClr val="000000"/>
              </a:solidFill>
              <a:ea typeface="Calibri"/>
              <a:cs typeface="Times New Roman"/>
            </a:endParaRPr>
          </a:p>
          <a:p>
            <a:r>
              <a:rPr lang="en-US" sz="1200" dirty="0" smtClean="0">
                <a:solidFill>
                  <a:srgbClr val="000000"/>
                </a:solidFill>
                <a:ea typeface="Calibri"/>
                <a:cs typeface="Times New Roman"/>
              </a:rPr>
              <a:t>Sources</a:t>
            </a:r>
            <a:r>
              <a:rPr lang="en-US" sz="1200" dirty="0">
                <a:solidFill>
                  <a:srgbClr val="000000"/>
                </a:solidFill>
                <a:ea typeface="Calibri"/>
                <a:cs typeface="Times New Roman"/>
              </a:rPr>
              <a:t>: IMPAC II and the Doctorate Records </a:t>
            </a:r>
            <a:r>
              <a:rPr lang="en-US" sz="1200" dirty="0" smtClean="0">
                <a:solidFill>
                  <a:srgbClr val="000000"/>
                </a:solidFill>
                <a:ea typeface="Calibri"/>
                <a:cs typeface="Times New Roman"/>
              </a:rPr>
              <a:t>File--</a:t>
            </a:r>
            <a:r>
              <a:rPr lang="en-US" sz="1200" dirty="0" smtClean="0"/>
              <a:t>Includes </a:t>
            </a:r>
            <a:r>
              <a:rPr lang="en-US" sz="1200" dirty="0"/>
              <a:t>MSTP trainees</a:t>
            </a:r>
          </a:p>
          <a:p>
            <a:pPr marL="457200" marR="0">
              <a:lnSpc>
                <a:spcPct val="115000"/>
              </a:lnSpc>
              <a:spcBef>
                <a:spcPts val="0"/>
              </a:spcBef>
              <a:spcAft>
                <a:spcPts val="0"/>
              </a:spcAft>
            </a:pPr>
            <a:endParaRPr lang="en-US" sz="1600" dirty="0">
              <a:ea typeface="Calibri"/>
              <a:cs typeface="Times New Roman"/>
            </a:endParaRPr>
          </a:p>
        </p:txBody>
      </p:sp>
      <p:sp>
        <p:nvSpPr>
          <p:cNvPr id="6" name="Footer Placeholder 5"/>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spTree>
    <p:extLst>
      <p:ext uri="{BB962C8B-B14F-4D97-AF65-F5344CB8AC3E}">
        <p14:creationId xmlns:p14="http://schemas.microsoft.com/office/powerpoint/2010/main" val="3279715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566030" cy="642867"/>
          </a:xfrm>
        </p:spPr>
        <p:txBody>
          <a:bodyPr>
            <a:normAutofit/>
          </a:bodyPr>
          <a:lstStyle/>
          <a:p>
            <a:pPr algn="ctr"/>
            <a:r>
              <a:rPr lang="en-US" sz="2800" b="0" dirty="0">
                <a:solidFill>
                  <a:srgbClr val="002060"/>
                </a:solidFill>
              </a:rPr>
              <a:t>Training in light of limited diversity in </a:t>
            </a:r>
            <a:r>
              <a:rPr lang="en-US" sz="2800" b="0" dirty="0" smtClean="0">
                <a:solidFill>
                  <a:srgbClr val="002060"/>
                </a:solidFill>
              </a:rPr>
              <a:t>workforce</a:t>
            </a:r>
            <a:endParaRPr lang="en-US" sz="2800" b="0" dirty="0"/>
          </a:p>
        </p:txBody>
      </p:sp>
      <p:sp>
        <p:nvSpPr>
          <p:cNvPr id="5" name="Footer Placeholder 4"/>
          <p:cNvSpPr>
            <a:spLocks noGrp="1"/>
          </p:cNvSpPr>
          <p:nvPr>
            <p:ph type="ftr" sz="quarter" idx="3"/>
          </p:nvPr>
        </p:nvSpPr>
        <p:spPr>
          <a:xfrm>
            <a:off x="215764" y="6356350"/>
            <a:ext cx="5169010" cy="365125"/>
          </a:xfrm>
        </p:spPr>
        <p:txBody>
          <a:bodyPr/>
          <a:lstStyle/>
          <a:p>
            <a:r>
              <a:rPr lang="en-US" dirty="0" smtClean="0">
                <a:latin typeface="+mj-lt"/>
              </a:rPr>
              <a:t>NIH Regional Grant Seminar, June 2014 </a:t>
            </a:r>
            <a:endParaRPr lang="en-US" dirty="0">
              <a:latin typeface="+mj-lt"/>
            </a:endParaRPr>
          </a:p>
        </p:txBody>
      </p:sp>
      <p:grpSp>
        <p:nvGrpSpPr>
          <p:cNvPr id="7" name="Group 6"/>
          <p:cNvGrpSpPr/>
          <p:nvPr/>
        </p:nvGrpSpPr>
        <p:grpSpPr>
          <a:xfrm>
            <a:off x="723874" y="1373832"/>
            <a:ext cx="8039126" cy="4493568"/>
            <a:chOff x="611972" y="1373832"/>
            <a:chExt cx="8490464" cy="4493568"/>
          </a:xfrm>
        </p:grpSpPr>
        <p:sp>
          <p:nvSpPr>
            <p:cNvPr id="8" name="Rectangle 7"/>
            <p:cNvSpPr/>
            <p:nvPr/>
          </p:nvSpPr>
          <p:spPr>
            <a:xfrm>
              <a:off x="751935" y="5398748"/>
              <a:ext cx="3233468" cy="307777"/>
            </a:xfrm>
            <a:prstGeom prst="rect">
              <a:avLst/>
            </a:prstGeom>
          </p:spPr>
          <p:txBody>
            <a:bodyPr wrap="square">
              <a:spAutoFit/>
            </a:bodyPr>
            <a:lstStyle/>
            <a:p>
              <a:r>
                <a:rPr lang="en-US" sz="1400" dirty="0" smtClean="0">
                  <a:latin typeface="Arial" pitchFamily="34" charset="0"/>
                  <a:cs typeface="Arial" pitchFamily="34" charset="0"/>
                </a:rPr>
                <a:t>Source: US Census; NSF, 2007</a:t>
              </a:r>
              <a:endParaRPr lang="en-US" sz="1400" dirty="0">
                <a:latin typeface="Arial" pitchFamily="34" charset="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72540616"/>
                </p:ext>
              </p:extLst>
            </p:nvPr>
          </p:nvGraphicFramePr>
          <p:xfrm>
            <a:off x="4100945" y="1981200"/>
            <a:ext cx="5001491"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160403052"/>
                </p:ext>
              </p:extLst>
            </p:nvPr>
          </p:nvGraphicFramePr>
          <p:xfrm>
            <a:off x="611972" y="1981200"/>
            <a:ext cx="3947552"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34444" y="1385500"/>
              <a:ext cx="3429000" cy="738664"/>
            </a:xfrm>
            <a:prstGeom prst="rect">
              <a:avLst/>
            </a:prstGeom>
            <a:noFill/>
          </p:spPr>
          <p:txBody>
            <a:bodyPr wrap="square" rtlCol="0">
              <a:spAutoFit/>
            </a:bodyPr>
            <a:lstStyle/>
            <a:p>
              <a:r>
                <a:rPr lang="en-US" sz="2400" dirty="0" smtClean="0"/>
                <a:t>US Population</a:t>
              </a:r>
              <a:r>
                <a:rPr lang="en-US" dirty="0" smtClean="0"/>
                <a:t>			</a:t>
              </a:r>
              <a:endParaRPr lang="en-US" dirty="0"/>
            </a:p>
          </p:txBody>
        </p:sp>
        <p:sp>
          <p:nvSpPr>
            <p:cNvPr id="12" name="TextBox 11"/>
            <p:cNvSpPr txBox="1"/>
            <p:nvPr/>
          </p:nvSpPr>
          <p:spPr>
            <a:xfrm>
              <a:off x="4876800" y="1373832"/>
              <a:ext cx="3005118" cy="461665"/>
            </a:xfrm>
            <a:prstGeom prst="rect">
              <a:avLst/>
            </a:prstGeom>
            <a:noFill/>
          </p:spPr>
          <p:txBody>
            <a:bodyPr wrap="none" rtlCol="0">
              <a:spAutoFit/>
            </a:bodyPr>
            <a:lstStyle/>
            <a:p>
              <a:r>
                <a:rPr lang="en-US" sz="2400" dirty="0" smtClean="0"/>
                <a:t>Biomedical Workforce </a:t>
              </a:r>
            </a:p>
          </p:txBody>
        </p:sp>
      </p:grpSp>
    </p:spTree>
    <p:extLst>
      <p:ext uri="{BB962C8B-B14F-4D97-AF65-F5344CB8AC3E}">
        <p14:creationId xmlns:p14="http://schemas.microsoft.com/office/powerpoint/2010/main" val="72830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5"/>
          <p:cNvSpPr>
            <a:spLocks noGrp="1"/>
          </p:cNvSpPr>
          <p:nvPr>
            <p:ph type="title" idx="4294967295"/>
          </p:nvPr>
        </p:nvSpPr>
        <p:spPr>
          <a:xfrm>
            <a:off x="203200" y="406400"/>
            <a:ext cx="8686800" cy="627063"/>
          </a:xfrm>
        </p:spPr>
        <p:txBody>
          <a:bodyPr>
            <a:noAutofit/>
          </a:bodyPr>
          <a:lstStyle/>
          <a:p>
            <a:r>
              <a:rPr lang="en-US" sz="2800" dirty="0">
                <a:solidFill>
                  <a:srgbClr val="2A373D"/>
                </a:solidFill>
                <a:latin typeface="Calibri" charset="0"/>
                <a:ea typeface="ＭＳ Ｐゴシック" charset="0"/>
              </a:rPr>
              <a:t>Trends in race/ethnicity of NIH-supported </a:t>
            </a:r>
            <a:r>
              <a:rPr lang="en-US" sz="2800" dirty="0" smtClean="0">
                <a:solidFill>
                  <a:srgbClr val="2A373D"/>
                </a:solidFill>
                <a:latin typeface="Calibri" charset="0"/>
                <a:ea typeface="ＭＳ Ｐゴシック" charset="0"/>
              </a:rPr>
              <a:t>Ph.D</a:t>
            </a:r>
            <a:r>
              <a:rPr lang="en-US" sz="2800" dirty="0">
                <a:solidFill>
                  <a:srgbClr val="2A373D"/>
                </a:solidFill>
                <a:latin typeface="Calibri" charset="0"/>
                <a:ea typeface="ＭＳ Ｐゴシック" charset="0"/>
              </a:rPr>
              <a:t>. </a:t>
            </a:r>
            <a:r>
              <a:rPr lang="en-US" sz="2800" dirty="0" smtClean="0">
                <a:solidFill>
                  <a:srgbClr val="2A373D"/>
                </a:solidFill>
                <a:latin typeface="Calibri" charset="0"/>
                <a:ea typeface="ＭＳ Ｐゴシック" charset="0"/>
              </a:rPr>
              <a:t>recipients</a:t>
            </a:r>
            <a:endParaRPr lang="en-US" sz="2800" dirty="0">
              <a:solidFill>
                <a:srgbClr val="2A373D"/>
              </a:solidFill>
              <a:latin typeface="Calibri" charset="0"/>
              <a:ea typeface="ＭＳ Ｐゴシック" charset="0"/>
            </a:endParaRPr>
          </a:p>
        </p:txBody>
      </p:sp>
      <p:pic>
        <p:nvPicPr>
          <p:cNvPr id="8195" name="Picture 19" descr="Trends in race/ethnicity of NIH-supported  Ph.D. recip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38" y="1084263"/>
            <a:ext cx="8281337"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latin typeface="+mj-lt"/>
              </a:rPr>
              <a:t>NIH Regional Grant Seminar, June 2014 </a:t>
            </a:r>
            <a:endParaRPr lang="en-US" dirty="0">
              <a:latin typeface="+mj-lt"/>
            </a:endParaRPr>
          </a:p>
        </p:txBody>
      </p:sp>
      <p:pic>
        <p:nvPicPr>
          <p:cNvPr id="8194" name="Picture 18" descr="Legend for Trends in race/ethnicity of NIH-supported  Ph.D. recip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1431925"/>
            <a:ext cx="6124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37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NIH Regional Grant Seminar, June 2014 </a:t>
            </a:r>
            <a:endParaRPr lang="en-US" dirty="0"/>
          </a:p>
        </p:txBody>
      </p:sp>
      <p:pic>
        <p:nvPicPr>
          <p:cNvPr id="4" name="Picture 3"/>
          <p:cNvPicPr>
            <a:picLocks noChangeAspect="1"/>
          </p:cNvPicPr>
          <p:nvPr/>
        </p:nvPicPr>
        <p:blipFill>
          <a:blip r:embed="rId2"/>
          <a:stretch>
            <a:fillRect/>
          </a:stretch>
        </p:blipFill>
        <p:spPr>
          <a:xfrm>
            <a:off x="2752348" y="2654300"/>
            <a:ext cx="5934452" cy="3568700"/>
          </a:xfrm>
          <a:prstGeom prst="rect">
            <a:avLst/>
          </a:prstGeom>
        </p:spPr>
      </p:pic>
      <p:sp>
        <p:nvSpPr>
          <p:cNvPr id="5" name="Rectangle 4"/>
          <p:cNvSpPr/>
          <p:nvPr/>
        </p:nvSpPr>
        <p:spPr>
          <a:xfrm>
            <a:off x="723900" y="1000572"/>
            <a:ext cx="7696200" cy="1538883"/>
          </a:xfrm>
          <a:prstGeom prst="rect">
            <a:avLst/>
          </a:prstGeom>
          <a:ln>
            <a:solidFill>
              <a:schemeClr val="tx1"/>
            </a:solidFill>
          </a:ln>
        </p:spPr>
        <p:txBody>
          <a:bodyPr wrap="square">
            <a:spAutoFit/>
          </a:bodyPr>
          <a:lstStyle/>
          <a:p>
            <a:r>
              <a:rPr lang="en-US" sz="2000" dirty="0" smtClean="0">
                <a:solidFill>
                  <a:srgbClr val="0000FF"/>
                </a:solidFill>
              </a:rPr>
              <a:t>	</a:t>
            </a:r>
            <a:r>
              <a:rPr lang="en-US" sz="2000" dirty="0">
                <a:solidFill>
                  <a:srgbClr val="0000FF"/>
                </a:solidFill>
              </a:rPr>
              <a:t>	</a:t>
            </a:r>
            <a:r>
              <a:rPr lang="en-US" sz="1600" dirty="0" smtClean="0"/>
              <a:t>African </a:t>
            </a:r>
            <a:r>
              <a:rPr lang="en-US" sz="1600" dirty="0"/>
              <a:t>American	</a:t>
            </a:r>
            <a:r>
              <a:rPr lang="en-US" sz="1600" dirty="0" smtClean="0"/>
              <a:t>	Other </a:t>
            </a:r>
            <a:r>
              <a:rPr lang="en-US" sz="1600" dirty="0"/>
              <a:t>URM	</a:t>
            </a:r>
            <a:r>
              <a:rPr lang="en-US" sz="1600" dirty="0" smtClean="0"/>
              <a:t>Hispanic </a:t>
            </a:r>
            <a:r>
              <a:rPr lang="en-US" sz="1600" dirty="0"/>
              <a:t>		</a:t>
            </a:r>
            <a:r>
              <a:rPr lang="en-US" sz="1600" dirty="0" smtClean="0"/>
              <a:t>Total Trainees</a:t>
            </a:r>
            <a:endParaRPr lang="en-US" dirty="0"/>
          </a:p>
          <a:p>
            <a:r>
              <a:rPr lang="en-US" sz="2000" dirty="0" smtClean="0"/>
              <a:t>NIH </a:t>
            </a:r>
            <a:r>
              <a:rPr lang="en-US" sz="2000" dirty="0"/>
              <a:t>	</a:t>
            </a:r>
            <a:r>
              <a:rPr lang="en-US" sz="2000" dirty="0" smtClean="0"/>
              <a:t>	</a:t>
            </a:r>
            <a:r>
              <a:rPr lang="en-US" dirty="0" smtClean="0"/>
              <a:t>406 </a:t>
            </a:r>
            <a:r>
              <a:rPr lang="en-US" dirty="0"/>
              <a:t>(5.6%)		</a:t>
            </a:r>
            <a:r>
              <a:rPr lang="en-US" dirty="0" smtClean="0"/>
              <a:t>	46</a:t>
            </a:r>
            <a:r>
              <a:rPr lang="en-US" dirty="0"/>
              <a:t>		</a:t>
            </a:r>
            <a:r>
              <a:rPr lang="en-US" dirty="0" smtClean="0"/>
              <a:t>517 </a:t>
            </a:r>
            <a:r>
              <a:rPr lang="en-US" dirty="0"/>
              <a:t>(7.2%)	</a:t>
            </a:r>
            <a:r>
              <a:rPr lang="en-US" dirty="0" smtClean="0"/>
              <a:t>	7212</a:t>
            </a:r>
            <a:endParaRPr lang="en-US" dirty="0"/>
          </a:p>
          <a:p>
            <a:r>
              <a:rPr lang="en-US" sz="2000" dirty="0" smtClean="0"/>
              <a:t>		as </a:t>
            </a:r>
            <a:r>
              <a:rPr lang="en-US" sz="2000" dirty="0"/>
              <a:t>many as 969 </a:t>
            </a:r>
            <a:r>
              <a:rPr lang="en-US" sz="2000" dirty="0" smtClean="0"/>
              <a:t>URM trainees or </a:t>
            </a:r>
            <a:r>
              <a:rPr lang="en-US" sz="2000" dirty="0">
                <a:solidFill>
                  <a:srgbClr val="FF0000"/>
                </a:solidFill>
              </a:rPr>
              <a:t>13.4%</a:t>
            </a:r>
            <a:r>
              <a:rPr lang="en-US" sz="2000" dirty="0" smtClean="0">
                <a:solidFill>
                  <a:srgbClr val="FF0000"/>
                </a:solidFill>
              </a:rPr>
              <a:t>* </a:t>
            </a:r>
            <a:r>
              <a:rPr lang="en-US" sz="2000" dirty="0" smtClean="0"/>
              <a:t>supported by T32</a:t>
            </a:r>
            <a:endParaRPr lang="en-US" sz="2000" dirty="0"/>
          </a:p>
          <a:p>
            <a:r>
              <a:rPr lang="en-US" dirty="0" smtClean="0"/>
              <a:t>						*</a:t>
            </a:r>
            <a:r>
              <a:rPr lang="en-US" sz="1600" dirty="0"/>
              <a:t>Some individuals may report multiple </a:t>
            </a:r>
            <a:r>
              <a:rPr lang="en-US" sz="1600" dirty="0" smtClean="0"/>
              <a:t>backgrounds; </a:t>
            </a:r>
          </a:p>
          <a:p>
            <a:r>
              <a:rPr lang="en-US" sz="1600" dirty="0" smtClean="0"/>
              <a:t>T32 </a:t>
            </a:r>
            <a:r>
              <a:rPr lang="en-US" sz="1600" dirty="0" err="1" smtClean="0"/>
              <a:t>predoc</a:t>
            </a:r>
            <a:r>
              <a:rPr lang="en-US" sz="1600" dirty="0" smtClean="0"/>
              <a:t> appointees 2011; </a:t>
            </a:r>
            <a:r>
              <a:rPr lang="en-US" sz="1600" dirty="0" err="1" smtClean="0"/>
              <a:t>ImpacII</a:t>
            </a:r>
            <a:r>
              <a:rPr lang="en-US" sz="1600" dirty="0" smtClean="0"/>
              <a:t>, Off Res Info/Off Stat Anal &amp; Report/ OER Stats</a:t>
            </a:r>
            <a:endParaRPr lang="en-US" sz="1600" dirty="0"/>
          </a:p>
        </p:txBody>
      </p:sp>
      <p:sp>
        <p:nvSpPr>
          <p:cNvPr id="6" name="Rectangle 5"/>
          <p:cNvSpPr/>
          <p:nvPr/>
        </p:nvSpPr>
        <p:spPr>
          <a:xfrm>
            <a:off x="1282385" y="268571"/>
            <a:ext cx="6628738" cy="584776"/>
          </a:xfrm>
          <a:prstGeom prst="rect">
            <a:avLst/>
          </a:prstGeom>
        </p:spPr>
        <p:txBody>
          <a:bodyPr wrap="none">
            <a:spAutoFit/>
          </a:bodyPr>
          <a:lstStyle/>
          <a:p>
            <a:pPr algn="ctr"/>
            <a:r>
              <a:rPr lang="en-US" sz="3200" dirty="0">
                <a:latin typeface="+mj-lt"/>
              </a:rPr>
              <a:t>Do training grants help </a:t>
            </a:r>
            <a:r>
              <a:rPr lang="en-US" sz="3200" dirty="0" smtClean="0">
                <a:latin typeface="+mj-lt"/>
              </a:rPr>
              <a:t>build </a:t>
            </a:r>
            <a:r>
              <a:rPr lang="en-US" sz="3200" dirty="0">
                <a:latin typeface="+mj-lt"/>
              </a:rPr>
              <a:t>diversity? </a:t>
            </a:r>
          </a:p>
        </p:txBody>
      </p:sp>
      <p:sp>
        <p:nvSpPr>
          <p:cNvPr id="8" name="Rectangle 7"/>
          <p:cNvSpPr/>
          <p:nvPr/>
        </p:nvSpPr>
        <p:spPr>
          <a:xfrm>
            <a:off x="304800" y="2654300"/>
            <a:ext cx="2349500" cy="3631763"/>
          </a:xfrm>
          <a:prstGeom prst="rect">
            <a:avLst/>
          </a:prstGeom>
        </p:spPr>
        <p:txBody>
          <a:bodyPr wrap="square">
            <a:spAutoFit/>
          </a:bodyPr>
          <a:lstStyle/>
          <a:p>
            <a:r>
              <a:rPr lang="en-US" sz="1600" dirty="0"/>
              <a:t>Comparison of the N</a:t>
            </a:r>
            <a:r>
              <a:rPr lang="en-US" sz="1600" dirty="0" smtClean="0"/>
              <a:t>umber </a:t>
            </a:r>
            <a:r>
              <a:rPr lang="en-US" sz="1600" dirty="0"/>
              <a:t>of T</a:t>
            </a:r>
            <a:r>
              <a:rPr lang="en-US" sz="1600" dirty="0" smtClean="0"/>
              <a:t>raining </a:t>
            </a:r>
            <a:r>
              <a:rPr lang="en-US" sz="1600" dirty="0"/>
              <a:t>Grant Awards and the Number </a:t>
            </a:r>
            <a:r>
              <a:rPr lang="en-US" sz="1600" dirty="0" smtClean="0"/>
              <a:t>of URM Trainees by </a:t>
            </a:r>
            <a:r>
              <a:rPr lang="en-US" sz="1600" dirty="0"/>
              <a:t>Institution. </a:t>
            </a:r>
            <a:r>
              <a:rPr lang="en-US" sz="1600" dirty="0" smtClean="0"/>
              <a:t>The correlation </a:t>
            </a:r>
            <a:r>
              <a:rPr lang="en-US" sz="1600" dirty="0"/>
              <a:t>between training grants and number of </a:t>
            </a:r>
            <a:r>
              <a:rPr lang="en-US" sz="1600" dirty="0" smtClean="0"/>
              <a:t>URM students is 0.748. </a:t>
            </a:r>
          </a:p>
          <a:p>
            <a:endParaRPr lang="en-US" sz="1400" dirty="0"/>
          </a:p>
          <a:p>
            <a:r>
              <a:rPr lang="en-US" sz="1200" dirty="0" smtClean="0"/>
              <a:t>National Academies Press 2011; Research Doctorate Programs in the biomedical sciences: Selected findings from the NRC Assessment (2011) Board on Higher Education and Workforce</a:t>
            </a:r>
            <a:endParaRPr lang="en-US" sz="1200" dirty="0"/>
          </a:p>
        </p:txBody>
      </p:sp>
    </p:spTree>
    <p:extLst>
      <p:ext uri="{BB962C8B-B14F-4D97-AF65-F5344CB8AC3E}">
        <p14:creationId xmlns:p14="http://schemas.microsoft.com/office/powerpoint/2010/main" val="17991697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Sesma, Michael (NIH/NIGMS) [E]</DisplayName>
        <AccountId>4360</AccountId>
        <AccountType/>
      </UserInfo>
    </Assigned_x0020_To0>
    <username xmlns="e64061a7-bc73-4e36-8b6e-74220a960d58">msesma</username>
  </documentManagement>
</p:properties>
</file>

<file path=customXml/itemProps1.xml><?xml version="1.0" encoding="utf-8"?>
<ds:datastoreItem xmlns:ds="http://schemas.openxmlformats.org/officeDocument/2006/customXml" ds:itemID="{924934B1-5E6D-4AB2-B6C3-5EB91DD16E87}">
  <ds:schemaRefs>
    <ds:schemaRef ds:uri="http://schemas.microsoft.com/sharepoint/v3/contenttype/forms"/>
  </ds:schemaRefs>
</ds:datastoreItem>
</file>

<file path=customXml/itemProps2.xml><?xml version="1.0" encoding="utf-8"?>
<ds:datastoreItem xmlns:ds="http://schemas.openxmlformats.org/officeDocument/2006/customXml" ds:itemID="{9CB7C2FD-EAE8-48C9-BFB7-E683839DE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061a7-bc73-4e36-8b6e-74220a960d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0BFB0A-CA36-4498-B2D4-1500E53950EB}">
  <ds:schemaRefs>
    <ds:schemaRef ds:uri="e64061a7-bc73-4e36-8b6e-74220a960d58"/>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Civic.thmx</Template>
  <TotalTime>1486</TotalTime>
  <Words>3120</Words>
  <Application>Microsoft Macintosh PowerPoint</Application>
  <PresentationFormat>On-screen Show (4:3)</PresentationFormat>
  <Paragraphs>640</Paragraphs>
  <Slides>56</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Civic</vt:lpstr>
      <vt:lpstr>Worksheet</vt:lpstr>
      <vt:lpstr>Document</vt:lpstr>
      <vt:lpstr>NIH Institutional Training Programs: Preparing a Successful T32 Application</vt:lpstr>
      <vt:lpstr>PowerPoint Presentation</vt:lpstr>
      <vt:lpstr>Student “training” depends on funding</vt:lpstr>
      <vt:lpstr>PowerPoint Presentation</vt:lpstr>
      <vt:lpstr>Kirschstein-NRSA Training Grants and Fellowships
 Distribution of FTTPs X Activity and Career Stage</vt:lpstr>
      <vt:lpstr>PowerPoint Presentation</vt:lpstr>
      <vt:lpstr>Training in light of limited diversity in workforce</vt:lpstr>
      <vt:lpstr>Trends in race/ethnicity of NIH-supported Ph.D. recipients</vt:lpstr>
      <vt:lpstr>PowerPoint Presentation</vt:lpstr>
      <vt:lpstr>PowerPoint Presentation</vt:lpstr>
      <vt:lpstr>Training In light of Multiple Career Outcomes Employment of Biomedical Science PhDs by Sector</vt:lpstr>
      <vt:lpstr>PowerPoint Presentation</vt:lpstr>
      <vt:lpstr>The IDP involves</vt:lpstr>
      <vt:lpstr>Kirschstein-NRSA institutional research training grants
 Applications, Awards, and Success Rates</vt:lpstr>
      <vt:lpstr>Institutional Training Grants FY2013</vt:lpstr>
      <vt:lpstr>Institutional Training Programs: Strategies for Preparing a Successful Application</vt:lpstr>
      <vt:lpstr>Strategies to Develop a Competitive T32 Application</vt:lpstr>
      <vt:lpstr>Strategy for T32 Preparation</vt:lpstr>
      <vt:lpstr>Training Programs Rely on Faculty Strengths</vt:lpstr>
      <vt:lpstr>PowerPoint Presentation</vt:lpstr>
      <vt:lpstr>PowerPoint Presentation</vt:lpstr>
      <vt:lpstr>Training Programs are Developmental, more than Selection of Talent</vt:lpstr>
      <vt:lpstr>PowerPoint Presentation</vt:lpstr>
      <vt:lpstr>PowerPoint Presentation</vt:lpstr>
      <vt:lpstr>PowerPoint Presentation</vt:lpstr>
      <vt:lpstr>PowerPoint Presentation</vt:lpstr>
      <vt:lpstr>Review of Training Grants</vt:lpstr>
      <vt:lpstr>Your Grant Application</vt:lpstr>
      <vt:lpstr>4. Trainees</vt:lpstr>
      <vt:lpstr>5. Training Record</vt:lpstr>
      <vt:lpstr>Additional Review Criteria &amp; Considerations</vt:lpstr>
      <vt:lpstr>PowerPoint Presentation</vt:lpstr>
      <vt:lpstr>PowerPoint Presentation</vt:lpstr>
      <vt:lpstr>Table 2. Participating Faculty Members</vt:lpstr>
      <vt:lpstr>Table 1. Participating Departments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Narrative</vt:lpstr>
      <vt:lpstr>Notes on the Narrative</vt:lpstr>
      <vt:lpstr>Notes on the Narrative</vt:lpstr>
      <vt:lpstr>Notes on the Narrative</vt:lpstr>
      <vt:lpstr>Get up to Speed, then Innovate</vt:lpstr>
      <vt:lpstr>Look to NSF for PhD data</vt:lpstr>
      <vt:lpstr>NIH Institute Resources for T32 Applicants</vt:lpstr>
      <vt:lpstr>Strategies to Develop a Strong Proposal</vt:lpstr>
      <vt:lpstr>Preparing a Successful T32 Application</vt:lpstr>
    </vt:vector>
  </TitlesOfParts>
  <Company>NIGMS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Successful T32 - NIH Regional Seminar 2014</dc:title>
  <dc:creator>Sesma, Michael (NIH/NIGMS) [E]</dc:creator>
  <cp:lastModifiedBy>Sesma, Michael (NIH/NIGMS) [E]</cp:lastModifiedBy>
  <cp:revision>81</cp:revision>
  <dcterms:created xsi:type="dcterms:W3CDTF">2014-05-19T21:04:19Z</dcterms:created>
  <dcterms:modified xsi:type="dcterms:W3CDTF">2014-05-23T04:16:17Z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