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3" r:id="rId4"/>
    <p:sldMasterId id="2147485426" r:id="rId5"/>
  </p:sldMasterIdLst>
  <p:notesMasterIdLst>
    <p:notesMasterId r:id="rId45"/>
  </p:notesMasterIdLst>
  <p:handoutMasterIdLst>
    <p:handoutMasterId r:id="rId46"/>
  </p:handoutMasterIdLst>
  <p:sldIdLst>
    <p:sldId id="1228" r:id="rId6"/>
    <p:sldId id="1230" r:id="rId7"/>
    <p:sldId id="1231" r:id="rId8"/>
    <p:sldId id="1232" r:id="rId9"/>
    <p:sldId id="1233" r:id="rId10"/>
    <p:sldId id="1234" r:id="rId11"/>
    <p:sldId id="1235" r:id="rId12"/>
    <p:sldId id="1236" r:id="rId13"/>
    <p:sldId id="1237" r:id="rId14"/>
    <p:sldId id="1238" r:id="rId15"/>
    <p:sldId id="1239" r:id="rId16"/>
    <p:sldId id="1240" r:id="rId17"/>
    <p:sldId id="1241" r:id="rId18"/>
    <p:sldId id="1242" r:id="rId19"/>
    <p:sldId id="1243" r:id="rId20"/>
    <p:sldId id="1244" r:id="rId21"/>
    <p:sldId id="1245" r:id="rId22"/>
    <p:sldId id="1246" r:id="rId23"/>
    <p:sldId id="1247" r:id="rId24"/>
    <p:sldId id="1248" r:id="rId25"/>
    <p:sldId id="1249" r:id="rId26"/>
    <p:sldId id="1250" r:id="rId27"/>
    <p:sldId id="1251" r:id="rId28"/>
    <p:sldId id="1252" r:id="rId29"/>
    <p:sldId id="1253" r:id="rId30"/>
    <p:sldId id="1254" r:id="rId31"/>
    <p:sldId id="1255" r:id="rId32"/>
    <p:sldId id="1256" r:id="rId33"/>
    <p:sldId id="1257" r:id="rId34"/>
    <p:sldId id="1258" r:id="rId35"/>
    <p:sldId id="1259" r:id="rId36"/>
    <p:sldId id="1260" r:id="rId37"/>
    <p:sldId id="1261" r:id="rId38"/>
    <p:sldId id="1262" r:id="rId39"/>
    <p:sldId id="1263" r:id="rId40"/>
    <p:sldId id="1264" r:id="rId41"/>
    <p:sldId id="1265" r:id="rId42"/>
    <p:sldId id="1266" r:id="rId43"/>
    <p:sldId id="1267"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1008D6"/>
    <a:srgbClr val="003366"/>
    <a:srgbClr val="0033CC"/>
    <a:srgbClr val="5F5F5F"/>
    <a:srgbClr val="CCFFCC"/>
    <a:srgbClr val="33CCFF"/>
    <a:srgbClr val="00CCFF"/>
    <a:srgbClr val="336699"/>
    <a:srgbClr val="0027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65" autoAdjust="0"/>
    <p:restoredTop sz="92569" autoAdjust="0"/>
  </p:normalViewPr>
  <p:slideViewPr>
    <p:cSldViewPr>
      <p:cViewPr varScale="1">
        <p:scale>
          <a:sx n="109" d="100"/>
          <a:sy n="109" d="100"/>
        </p:scale>
        <p:origin x="-24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2076" y="-90"/>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7" tIns="46585" rIns="93167" bIns="46585" numCol="1" anchor="t" anchorCtr="0" compatLnSpc="1">
            <a:prstTxWarp prst="textNoShape">
              <a:avLst/>
            </a:prstTxWarp>
          </a:bodyPr>
          <a:lstStyle>
            <a:lvl1pPr defTabSz="931863">
              <a:defRPr sz="1200"/>
            </a:lvl1pPr>
          </a:lstStyle>
          <a:p>
            <a:pPr>
              <a:defRPr/>
            </a:pPr>
            <a:endParaRPr lang="en-US"/>
          </a:p>
        </p:txBody>
      </p:sp>
      <p:sp>
        <p:nvSpPr>
          <p:cNvPr id="1843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67" tIns="46585" rIns="93167" bIns="46585" numCol="1" anchor="t" anchorCtr="0" compatLnSpc="1">
            <a:prstTxWarp prst="textNoShape">
              <a:avLst/>
            </a:prstTxWarp>
          </a:bodyPr>
          <a:lstStyle>
            <a:lvl1pPr algn="r" defTabSz="931863">
              <a:defRPr sz="1200"/>
            </a:lvl1pPr>
          </a:lstStyle>
          <a:p>
            <a:pPr>
              <a:defRPr/>
            </a:pPr>
            <a:endParaRPr lang="en-US"/>
          </a:p>
        </p:txBody>
      </p:sp>
      <p:sp>
        <p:nvSpPr>
          <p:cNvPr id="1843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67" tIns="46585" rIns="93167" bIns="46585" numCol="1" anchor="b" anchorCtr="0" compatLnSpc="1">
            <a:prstTxWarp prst="textNoShape">
              <a:avLst/>
            </a:prstTxWarp>
          </a:bodyPr>
          <a:lstStyle>
            <a:lvl1pPr defTabSz="931863">
              <a:defRPr sz="1200"/>
            </a:lvl1pPr>
          </a:lstStyle>
          <a:p>
            <a:pPr>
              <a:defRPr/>
            </a:pPr>
            <a:endParaRPr lang="en-US"/>
          </a:p>
        </p:txBody>
      </p:sp>
      <p:sp>
        <p:nvSpPr>
          <p:cNvPr id="1843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67" tIns="46585" rIns="93167" bIns="46585" numCol="1" anchor="b" anchorCtr="0" compatLnSpc="1">
            <a:prstTxWarp prst="textNoShape">
              <a:avLst/>
            </a:prstTxWarp>
          </a:bodyPr>
          <a:lstStyle>
            <a:lvl1pPr algn="r" defTabSz="931863">
              <a:defRPr sz="1200"/>
            </a:lvl1pPr>
          </a:lstStyle>
          <a:p>
            <a:pPr>
              <a:defRPr/>
            </a:pPr>
            <a:fld id="{4FFFEF2C-A1AB-4CBC-8C6D-D06F75FB72E5}" type="slidenum">
              <a:rPr lang="en-US"/>
              <a:pPr>
                <a:defRPr/>
              </a:pPr>
              <a:t>‹#›</a:t>
            </a:fld>
            <a:endParaRPr lang="en-US"/>
          </a:p>
        </p:txBody>
      </p:sp>
    </p:spTree>
    <p:extLst>
      <p:ext uri="{BB962C8B-B14F-4D97-AF65-F5344CB8AC3E}">
        <p14:creationId xmlns:p14="http://schemas.microsoft.com/office/powerpoint/2010/main" val="1210253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7" tIns="46585" rIns="93167" bIns="46585" numCol="1" anchor="t" anchorCtr="0" compatLnSpc="1">
            <a:prstTxWarp prst="textNoShape">
              <a:avLst/>
            </a:prstTxWarp>
          </a:bodyPr>
          <a:lstStyle>
            <a:lvl1pPr defTabSz="931863">
              <a:defRPr sz="1200"/>
            </a:lvl1pPr>
          </a:lstStyle>
          <a:p>
            <a:pPr>
              <a:defRPr/>
            </a:pPr>
            <a:endParaRPr lang="en-US"/>
          </a:p>
        </p:txBody>
      </p:sp>
      <p:sp>
        <p:nvSpPr>
          <p:cNvPr id="409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67" tIns="46585" rIns="93167" bIns="46585" numCol="1" anchor="t" anchorCtr="0" compatLnSpc="1">
            <a:prstTxWarp prst="textNoShape">
              <a:avLst/>
            </a:prstTxWarp>
          </a:bodyPr>
          <a:lstStyle>
            <a:lvl1pPr algn="r" defTabSz="931863">
              <a:defRPr sz="1200"/>
            </a:lvl1pPr>
          </a:lstStyle>
          <a:p>
            <a:pPr>
              <a:defRPr/>
            </a:pPr>
            <a:endParaRPr lang="en-US"/>
          </a:p>
        </p:txBody>
      </p:sp>
      <p:sp>
        <p:nvSpPr>
          <p:cNvPr id="8806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67" tIns="46585" rIns="93167" bIns="4658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67" tIns="46585" rIns="93167" bIns="46585" numCol="1" anchor="b" anchorCtr="0" compatLnSpc="1">
            <a:prstTxWarp prst="textNoShape">
              <a:avLst/>
            </a:prstTxWarp>
          </a:bodyPr>
          <a:lstStyle>
            <a:lvl1pPr defTabSz="931863">
              <a:defRPr sz="1200"/>
            </a:lvl1pPr>
          </a:lstStyle>
          <a:p>
            <a:pPr>
              <a:defRPr/>
            </a:pPr>
            <a:endParaRPr lang="en-US"/>
          </a:p>
        </p:txBody>
      </p:sp>
      <p:sp>
        <p:nvSpPr>
          <p:cNvPr id="410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67" tIns="46585" rIns="93167" bIns="46585" numCol="1" anchor="b" anchorCtr="0" compatLnSpc="1">
            <a:prstTxWarp prst="textNoShape">
              <a:avLst/>
            </a:prstTxWarp>
          </a:bodyPr>
          <a:lstStyle>
            <a:lvl1pPr algn="r" defTabSz="931863">
              <a:defRPr sz="1200"/>
            </a:lvl1pPr>
          </a:lstStyle>
          <a:p>
            <a:pPr>
              <a:defRPr/>
            </a:pPr>
            <a:fld id="{6DB84531-532E-4955-9D8E-510EA9476B6B}" type="slidenum">
              <a:rPr lang="en-US"/>
              <a:pPr>
                <a:defRPr/>
              </a:pPr>
              <a:t>‹#›</a:t>
            </a:fld>
            <a:endParaRPr lang="en-US"/>
          </a:p>
        </p:txBody>
      </p:sp>
    </p:spTree>
    <p:extLst>
      <p:ext uri="{BB962C8B-B14F-4D97-AF65-F5344CB8AC3E}">
        <p14:creationId xmlns:p14="http://schemas.microsoft.com/office/powerpoint/2010/main" val="35813574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84275" y="696913"/>
            <a:ext cx="4651375" cy="3487737"/>
          </a:xfrm>
          <a:ln/>
        </p:spPr>
      </p:sp>
      <p:sp>
        <p:nvSpPr>
          <p:cNvPr id="56323" name="Rectangle 3"/>
          <p:cNvSpPr>
            <a:spLocks noGrp="1" noChangeArrowheads="1"/>
          </p:cNvSpPr>
          <p:nvPr>
            <p:ph type="body" idx="1"/>
          </p:nvPr>
        </p:nvSpPr>
        <p:spPr>
          <a:xfrm>
            <a:off x="935872" y="4417050"/>
            <a:ext cx="5138661" cy="4182751"/>
          </a:xfrm>
          <a:noFill/>
          <a:ln/>
        </p:spPr>
        <p:txBody>
          <a:bodyPr lIns="89121" tIns="44561" rIns="89121" bIns="44561"/>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84275" y="696913"/>
            <a:ext cx="4651375" cy="3487737"/>
          </a:xfrm>
          <a:ln/>
        </p:spPr>
      </p:sp>
      <p:sp>
        <p:nvSpPr>
          <p:cNvPr id="65539" name="Rectangle 3"/>
          <p:cNvSpPr>
            <a:spLocks noGrp="1" noChangeArrowheads="1"/>
          </p:cNvSpPr>
          <p:nvPr>
            <p:ph type="body" idx="1"/>
          </p:nvPr>
        </p:nvSpPr>
        <p:spPr>
          <a:xfrm>
            <a:off x="935872" y="4417050"/>
            <a:ext cx="5138661" cy="4182751"/>
          </a:xfrm>
          <a:noFill/>
          <a:ln/>
        </p:spPr>
        <p:txBody>
          <a:bodyPr lIns="89121" tIns="44561" rIns="89121" bIns="44561"/>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84275" y="696913"/>
            <a:ext cx="4651375" cy="3487737"/>
          </a:xfrm>
          <a:ln/>
        </p:spPr>
      </p:sp>
      <p:sp>
        <p:nvSpPr>
          <p:cNvPr id="66563" name="Rectangle 3"/>
          <p:cNvSpPr>
            <a:spLocks noGrp="1" noChangeArrowheads="1"/>
          </p:cNvSpPr>
          <p:nvPr>
            <p:ph type="body" idx="1"/>
          </p:nvPr>
        </p:nvSpPr>
        <p:spPr>
          <a:xfrm>
            <a:off x="935872" y="4417050"/>
            <a:ext cx="5138661" cy="4182751"/>
          </a:xfrm>
          <a:noFill/>
          <a:ln/>
        </p:spPr>
        <p:txBody>
          <a:bodyPr lIns="89121" tIns="44561" rIns="89121" bIns="44561"/>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84275" y="696913"/>
            <a:ext cx="4651375" cy="3487737"/>
          </a:xfrm>
          <a:ln/>
        </p:spPr>
      </p:sp>
      <p:sp>
        <p:nvSpPr>
          <p:cNvPr id="67587" name="Rectangle 3"/>
          <p:cNvSpPr>
            <a:spLocks noGrp="1" noChangeArrowheads="1"/>
          </p:cNvSpPr>
          <p:nvPr>
            <p:ph type="body" idx="1"/>
          </p:nvPr>
        </p:nvSpPr>
        <p:spPr>
          <a:xfrm>
            <a:off x="935872" y="4417050"/>
            <a:ext cx="5138661" cy="4182751"/>
          </a:xfrm>
          <a:noFill/>
          <a:ln/>
        </p:spPr>
        <p:txBody>
          <a:bodyPr lIns="89121" tIns="44561" rIns="89121" bIns="44561"/>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84275" y="696913"/>
            <a:ext cx="4651375" cy="3487737"/>
          </a:xfrm>
          <a:ln/>
        </p:spPr>
      </p:sp>
      <p:sp>
        <p:nvSpPr>
          <p:cNvPr id="68611" name="Rectangle 3"/>
          <p:cNvSpPr>
            <a:spLocks noGrp="1" noChangeArrowheads="1"/>
          </p:cNvSpPr>
          <p:nvPr>
            <p:ph type="body" idx="1"/>
          </p:nvPr>
        </p:nvSpPr>
        <p:spPr>
          <a:xfrm>
            <a:off x="935872" y="4417050"/>
            <a:ext cx="5138661" cy="4182751"/>
          </a:xfrm>
          <a:noFill/>
          <a:ln/>
        </p:spPr>
        <p:txBody>
          <a:bodyPr lIns="89121" tIns="44561" rIns="89121" bIns="44561"/>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84275" y="696913"/>
            <a:ext cx="4651375" cy="3487737"/>
          </a:xfrm>
          <a:ln/>
        </p:spPr>
      </p:sp>
      <p:sp>
        <p:nvSpPr>
          <p:cNvPr id="69635" name="Rectangle 3"/>
          <p:cNvSpPr>
            <a:spLocks noGrp="1" noChangeArrowheads="1"/>
          </p:cNvSpPr>
          <p:nvPr>
            <p:ph type="body" idx="1"/>
          </p:nvPr>
        </p:nvSpPr>
        <p:spPr>
          <a:xfrm>
            <a:off x="935872" y="4417050"/>
            <a:ext cx="5138661" cy="4182751"/>
          </a:xfrm>
          <a:noFill/>
          <a:ln/>
        </p:spPr>
        <p:txBody>
          <a:bodyPr lIns="89121" tIns="44561" rIns="89121" bIns="44561"/>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84275" y="696913"/>
            <a:ext cx="4651375" cy="3487737"/>
          </a:xfrm>
          <a:ln/>
        </p:spPr>
      </p:sp>
      <p:sp>
        <p:nvSpPr>
          <p:cNvPr id="70659" name="Rectangle 3"/>
          <p:cNvSpPr>
            <a:spLocks noGrp="1" noChangeArrowheads="1"/>
          </p:cNvSpPr>
          <p:nvPr>
            <p:ph type="body" idx="1"/>
          </p:nvPr>
        </p:nvSpPr>
        <p:spPr>
          <a:xfrm>
            <a:off x="935872" y="4417050"/>
            <a:ext cx="5138661" cy="4182751"/>
          </a:xfrm>
          <a:noFill/>
          <a:ln/>
        </p:spPr>
        <p:txBody>
          <a:bodyPr lIns="89121" tIns="44561" rIns="89121" bIns="44561"/>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184275" y="696913"/>
            <a:ext cx="4651375" cy="3487737"/>
          </a:xfrm>
          <a:ln/>
        </p:spPr>
      </p:sp>
      <p:sp>
        <p:nvSpPr>
          <p:cNvPr id="71683" name="Rectangle 3"/>
          <p:cNvSpPr>
            <a:spLocks noGrp="1" noChangeArrowheads="1"/>
          </p:cNvSpPr>
          <p:nvPr>
            <p:ph type="body" idx="1"/>
          </p:nvPr>
        </p:nvSpPr>
        <p:spPr>
          <a:xfrm>
            <a:off x="935872" y="4417050"/>
            <a:ext cx="5138661" cy="4182751"/>
          </a:xfrm>
          <a:noFill/>
          <a:ln/>
        </p:spPr>
        <p:txBody>
          <a:bodyPr lIns="89121" tIns="44561" rIns="89121" bIns="44561"/>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84275" y="696913"/>
            <a:ext cx="4651375" cy="3487737"/>
          </a:xfrm>
          <a:ln/>
        </p:spPr>
      </p:sp>
      <p:sp>
        <p:nvSpPr>
          <p:cNvPr id="72707" name="Rectangle 3"/>
          <p:cNvSpPr>
            <a:spLocks noGrp="1" noChangeArrowheads="1"/>
          </p:cNvSpPr>
          <p:nvPr>
            <p:ph type="body" idx="1"/>
          </p:nvPr>
        </p:nvSpPr>
        <p:spPr>
          <a:xfrm>
            <a:off x="935872" y="4417050"/>
            <a:ext cx="5138661" cy="4182751"/>
          </a:xfrm>
          <a:noFill/>
          <a:ln/>
        </p:spPr>
        <p:txBody>
          <a:bodyPr lIns="89121" tIns="44561" rIns="89121" bIns="44561"/>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84275" y="696913"/>
            <a:ext cx="4651375" cy="3487737"/>
          </a:xfrm>
          <a:ln/>
        </p:spPr>
      </p:sp>
      <p:sp>
        <p:nvSpPr>
          <p:cNvPr id="73731" name="Rectangle 3"/>
          <p:cNvSpPr>
            <a:spLocks noGrp="1" noChangeArrowheads="1"/>
          </p:cNvSpPr>
          <p:nvPr>
            <p:ph type="body" idx="1"/>
          </p:nvPr>
        </p:nvSpPr>
        <p:spPr>
          <a:xfrm>
            <a:off x="935872" y="4417050"/>
            <a:ext cx="5138661" cy="4182751"/>
          </a:xfrm>
          <a:noFill/>
          <a:ln/>
        </p:spPr>
        <p:txBody>
          <a:bodyPr lIns="89121" tIns="44561" rIns="89121" bIns="44561"/>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84275" y="696913"/>
            <a:ext cx="4651375" cy="3487737"/>
          </a:xfrm>
          <a:ln/>
        </p:spPr>
      </p:sp>
      <p:sp>
        <p:nvSpPr>
          <p:cNvPr id="74755" name="Rectangle 3"/>
          <p:cNvSpPr>
            <a:spLocks noGrp="1" noChangeArrowheads="1"/>
          </p:cNvSpPr>
          <p:nvPr>
            <p:ph type="body" idx="1"/>
          </p:nvPr>
        </p:nvSpPr>
        <p:spPr>
          <a:xfrm>
            <a:off x="935872" y="4417050"/>
            <a:ext cx="5138661" cy="4182751"/>
          </a:xfrm>
          <a:noFill/>
          <a:ln/>
        </p:spPr>
        <p:txBody>
          <a:bodyPr lIns="89121" tIns="44561" rIns="89121" bIns="44561"/>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184275" y="696913"/>
            <a:ext cx="4651375" cy="3487737"/>
          </a:xfrm>
          <a:ln/>
        </p:spPr>
      </p:sp>
      <p:sp>
        <p:nvSpPr>
          <p:cNvPr id="57347" name="Rectangle 3"/>
          <p:cNvSpPr>
            <a:spLocks noGrp="1" noChangeArrowheads="1"/>
          </p:cNvSpPr>
          <p:nvPr>
            <p:ph type="body" idx="1"/>
          </p:nvPr>
        </p:nvSpPr>
        <p:spPr>
          <a:xfrm>
            <a:off x="935872" y="4417050"/>
            <a:ext cx="5138661" cy="4182751"/>
          </a:xfrm>
          <a:noFill/>
          <a:ln/>
        </p:spPr>
        <p:txBody>
          <a:bodyPr lIns="89121" tIns="44561" rIns="89121" bIns="44561"/>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184275" y="696913"/>
            <a:ext cx="4651375" cy="3487737"/>
          </a:xfrm>
          <a:ln/>
        </p:spPr>
      </p:sp>
      <p:sp>
        <p:nvSpPr>
          <p:cNvPr id="75779" name="Rectangle 3"/>
          <p:cNvSpPr>
            <a:spLocks noGrp="1" noChangeArrowheads="1"/>
          </p:cNvSpPr>
          <p:nvPr>
            <p:ph type="body" idx="1"/>
          </p:nvPr>
        </p:nvSpPr>
        <p:spPr>
          <a:xfrm>
            <a:off x="935872" y="4417050"/>
            <a:ext cx="5138661" cy="4182751"/>
          </a:xfrm>
          <a:noFill/>
          <a:ln/>
        </p:spPr>
        <p:txBody>
          <a:bodyPr lIns="89121" tIns="44561" rIns="89121" bIns="44561"/>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184275" y="696913"/>
            <a:ext cx="4651375" cy="3487737"/>
          </a:xfrm>
          <a:ln/>
        </p:spPr>
      </p:sp>
      <p:sp>
        <p:nvSpPr>
          <p:cNvPr id="76803" name="Rectangle 3"/>
          <p:cNvSpPr>
            <a:spLocks noGrp="1" noChangeArrowheads="1"/>
          </p:cNvSpPr>
          <p:nvPr>
            <p:ph type="body" idx="1"/>
          </p:nvPr>
        </p:nvSpPr>
        <p:spPr>
          <a:xfrm>
            <a:off x="935872" y="4417050"/>
            <a:ext cx="5138661" cy="4182751"/>
          </a:xfrm>
          <a:noFill/>
          <a:ln/>
        </p:spPr>
        <p:txBody>
          <a:bodyPr lIns="89121" tIns="44561" rIns="89121" bIns="44561"/>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84275" y="696913"/>
            <a:ext cx="4651375" cy="3487737"/>
          </a:xfrm>
          <a:ln/>
        </p:spPr>
      </p:sp>
      <p:sp>
        <p:nvSpPr>
          <p:cNvPr id="77827" name="Rectangle 3"/>
          <p:cNvSpPr>
            <a:spLocks noGrp="1" noChangeArrowheads="1"/>
          </p:cNvSpPr>
          <p:nvPr>
            <p:ph type="body" idx="1"/>
          </p:nvPr>
        </p:nvSpPr>
        <p:spPr>
          <a:xfrm>
            <a:off x="935872" y="4417050"/>
            <a:ext cx="5138661" cy="4182751"/>
          </a:xfrm>
          <a:noFill/>
          <a:ln/>
        </p:spPr>
        <p:txBody>
          <a:bodyPr lIns="89121" tIns="44561" rIns="89121" bIns="44561"/>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84275" y="696913"/>
            <a:ext cx="4651375" cy="3487737"/>
          </a:xfrm>
          <a:ln/>
        </p:spPr>
      </p:sp>
      <p:sp>
        <p:nvSpPr>
          <p:cNvPr id="78851" name="Rectangle 3"/>
          <p:cNvSpPr>
            <a:spLocks noGrp="1" noChangeArrowheads="1"/>
          </p:cNvSpPr>
          <p:nvPr>
            <p:ph type="body" idx="1"/>
          </p:nvPr>
        </p:nvSpPr>
        <p:spPr>
          <a:xfrm>
            <a:off x="935872" y="4417050"/>
            <a:ext cx="5138661" cy="4182751"/>
          </a:xfrm>
          <a:noFill/>
          <a:ln/>
        </p:spPr>
        <p:txBody>
          <a:bodyPr lIns="89121" tIns="44561" rIns="89121" bIns="44561"/>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84275" y="696913"/>
            <a:ext cx="4651375" cy="3487737"/>
          </a:xfrm>
          <a:ln/>
        </p:spPr>
      </p:sp>
      <p:sp>
        <p:nvSpPr>
          <p:cNvPr id="79875" name="Rectangle 3"/>
          <p:cNvSpPr>
            <a:spLocks noGrp="1" noChangeArrowheads="1"/>
          </p:cNvSpPr>
          <p:nvPr>
            <p:ph type="body" idx="1"/>
          </p:nvPr>
        </p:nvSpPr>
        <p:spPr>
          <a:xfrm>
            <a:off x="935872" y="4417050"/>
            <a:ext cx="5138661" cy="4182751"/>
          </a:xfrm>
          <a:noFill/>
          <a:ln/>
        </p:spPr>
        <p:txBody>
          <a:bodyPr lIns="89121" tIns="44561" rIns="89121" bIns="44561"/>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84275" y="696913"/>
            <a:ext cx="4651375" cy="3487737"/>
          </a:xfrm>
          <a:ln/>
        </p:spPr>
      </p:sp>
      <p:sp>
        <p:nvSpPr>
          <p:cNvPr id="80899" name="Rectangle 3"/>
          <p:cNvSpPr>
            <a:spLocks noGrp="1" noChangeArrowheads="1"/>
          </p:cNvSpPr>
          <p:nvPr>
            <p:ph type="body" idx="1"/>
          </p:nvPr>
        </p:nvSpPr>
        <p:spPr>
          <a:xfrm>
            <a:off x="935872" y="4417050"/>
            <a:ext cx="5138661" cy="4182751"/>
          </a:xfrm>
          <a:noFill/>
          <a:ln/>
        </p:spPr>
        <p:txBody>
          <a:bodyPr lIns="89121" tIns="44561" rIns="89121" bIns="44561"/>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84275" y="696913"/>
            <a:ext cx="4651375" cy="3487737"/>
          </a:xfrm>
          <a:ln/>
        </p:spPr>
      </p:sp>
      <p:sp>
        <p:nvSpPr>
          <p:cNvPr id="81923" name="Rectangle 3"/>
          <p:cNvSpPr>
            <a:spLocks noGrp="1" noChangeArrowheads="1"/>
          </p:cNvSpPr>
          <p:nvPr>
            <p:ph type="body" idx="1"/>
          </p:nvPr>
        </p:nvSpPr>
        <p:spPr>
          <a:xfrm>
            <a:off x="935872" y="4417050"/>
            <a:ext cx="5138661" cy="4182751"/>
          </a:xfrm>
          <a:noFill/>
          <a:ln/>
        </p:spPr>
        <p:txBody>
          <a:bodyPr lIns="89121" tIns="44561" rIns="89121" bIns="44561"/>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84275" y="696913"/>
            <a:ext cx="4651375" cy="3487737"/>
          </a:xfrm>
          <a:ln/>
        </p:spPr>
      </p:sp>
      <p:sp>
        <p:nvSpPr>
          <p:cNvPr id="82947" name="Rectangle 3"/>
          <p:cNvSpPr>
            <a:spLocks noGrp="1" noChangeArrowheads="1"/>
          </p:cNvSpPr>
          <p:nvPr>
            <p:ph type="body" idx="1"/>
          </p:nvPr>
        </p:nvSpPr>
        <p:spPr>
          <a:xfrm>
            <a:off x="935872" y="4417050"/>
            <a:ext cx="5138661" cy="4182751"/>
          </a:xfrm>
          <a:noFill/>
          <a:ln/>
        </p:spPr>
        <p:txBody>
          <a:bodyPr lIns="89121" tIns="44561" rIns="89121" bIns="44561"/>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84275" y="696913"/>
            <a:ext cx="4651375" cy="3487737"/>
          </a:xfrm>
          <a:ln/>
        </p:spPr>
      </p:sp>
      <p:sp>
        <p:nvSpPr>
          <p:cNvPr id="83971" name="Rectangle 3"/>
          <p:cNvSpPr>
            <a:spLocks noGrp="1" noChangeArrowheads="1"/>
          </p:cNvSpPr>
          <p:nvPr>
            <p:ph type="body" idx="1"/>
          </p:nvPr>
        </p:nvSpPr>
        <p:spPr>
          <a:xfrm>
            <a:off x="935872" y="4417050"/>
            <a:ext cx="5138661" cy="4182751"/>
          </a:xfrm>
          <a:noFill/>
          <a:ln/>
        </p:spPr>
        <p:txBody>
          <a:bodyPr lIns="89121" tIns="44561" rIns="89121" bIns="44561"/>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84275" y="696913"/>
            <a:ext cx="4651375" cy="3487737"/>
          </a:xfrm>
          <a:ln/>
        </p:spPr>
      </p:sp>
      <p:sp>
        <p:nvSpPr>
          <p:cNvPr id="84995" name="Rectangle 3"/>
          <p:cNvSpPr>
            <a:spLocks noGrp="1" noChangeArrowheads="1"/>
          </p:cNvSpPr>
          <p:nvPr>
            <p:ph type="body" idx="1"/>
          </p:nvPr>
        </p:nvSpPr>
        <p:spPr>
          <a:xfrm>
            <a:off x="935872" y="4417050"/>
            <a:ext cx="5138661" cy="4182751"/>
          </a:xfrm>
          <a:noFill/>
          <a:ln/>
        </p:spPr>
        <p:txBody>
          <a:bodyPr lIns="89121" tIns="44561" rIns="89121" bIns="44561"/>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84275" y="696913"/>
            <a:ext cx="4651375" cy="3487737"/>
          </a:xfrm>
          <a:ln/>
        </p:spPr>
      </p:sp>
      <p:sp>
        <p:nvSpPr>
          <p:cNvPr id="58371" name="Rectangle 3"/>
          <p:cNvSpPr>
            <a:spLocks noGrp="1" noChangeArrowheads="1"/>
          </p:cNvSpPr>
          <p:nvPr>
            <p:ph type="body" idx="1"/>
          </p:nvPr>
        </p:nvSpPr>
        <p:spPr>
          <a:xfrm>
            <a:off x="935872" y="4417050"/>
            <a:ext cx="5138661" cy="4182751"/>
          </a:xfrm>
          <a:noFill/>
          <a:ln/>
        </p:spPr>
        <p:txBody>
          <a:bodyPr lIns="89121" tIns="44561" rIns="89121" bIns="44561"/>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184275" y="696913"/>
            <a:ext cx="4651375" cy="3487737"/>
          </a:xfrm>
          <a:ln/>
        </p:spPr>
      </p:sp>
      <p:sp>
        <p:nvSpPr>
          <p:cNvPr id="86019" name="Rectangle 3"/>
          <p:cNvSpPr>
            <a:spLocks noGrp="1" noChangeArrowheads="1"/>
          </p:cNvSpPr>
          <p:nvPr>
            <p:ph type="body" idx="1"/>
          </p:nvPr>
        </p:nvSpPr>
        <p:spPr>
          <a:xfrm>
            <a:off x="935872" y="4417050"/>
            <a:ext cx="5138661" cy="4182751"/>
          </a:xfrm>
          <a:noFill/>
          <a:ln/>
        </p:spPr>
        <p:txBody>
          <a:bodyPr lIns="89121" tIns="44561" rIns="89121" bIns="44561"/>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84275" y="696913"/>
            <a:ext cx="4651375" cy="3487737"/>
          </a:xfrm>
          <a:ln/>
        </p:spPr>
      </p:sp>
      <p:sp>
        <p:nvSpPr>
          <p:cNvPr id="87043" name="Rectangle 3"/>
          <p:cNvSpPr>
            <a:spLocks noGrp="1" noChangeArrowheads="1"/>
          </p:cNvSpPr>
          <p:nvPr>
            <p:ph type="body" idx="1"/>
          </p:nvPr>
        </p:nvSpPr>
        <p:spPr>
          <a:xfrm>
            <a:off x="935872" y="4417050"/>
            <a:ext cx="5138661" cy="4182751"/>
          </a:xfrm>
          <a:noFill/>
          <a:ln/>
        </p:spPr>
        <p:txBody>
          <a:bodyPr lIns="89121" tIns="44561" rIns="89121" bIns="44561"/>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84275" y="696913"/>
            <a:ext cx="4651375" cy="3487737"/>
          </a:xfrm>
          <a:ln/>
        </p:spPr>
      </p:sp>
      <p:sp>
        <p:nvSpPr>
          <p:cNvPr id="88067" name="Rectangle 3"/>
          <p:cNvSpPr>
            <a:spLocks noGrp="1" noChangeArrowheads="1"/>
          </p:cNvSpPr>
          <p:nvPr>
            <p:ph type="body" idx="1"/>
          </p:nvPr>
        </p:nvSpPr>
        <p:spPr>
          <a:xfrm>
            <a:off x="935872" y="4417050"/>
            <a:ext cx="5138661" cy="4182751"/>
          </a:xfrm>
          <a:noFill/>
          <a:ln/>
        </p:spPr>
        <p:txBody>
          <a:bodyPr lIns="89121" tIns="44561" rIns="89121" bIns="44561"/>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1185863" y="696913"/>
            <a:ext cx="4649787" cy="3487737"/>
          </a:xfrm>
          <a:ln/>
        </p:spPr>
      </p:sp>
      <p:sp>
        <p:nvSpPr>
          <p:cNvPr id="89091" name="Rectangle 3"/>
          <p:cNvSpPr>
            <a:spLocks noGrp="1" noChangeArrowheads="1"/>
          </p:cNvSpPr>
          <p:nvPr>
            <p:ph type="body" idx="1"/>
          </p:nvPr>
        </p:nvSpPr>
        <p:spPr>
          <a:xfrm>
            <a:off x="522020" y="4264521"/>
            <a:ext cx="6041610" cy="4663925"/>
          </a:xfrm>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185863" y="696913"/>
            <a:ext cx="4649787" cy="3487737"/>
          </a:xfrm>
          <a:ln/>
        </p:spPr>
      </p:sp>
      <p:sp>
        <p:nvSpPr>
          <p:cNvPr id="90115" name="Rectangle 3"/>
          <p:cNvSpPr>
            <a:spLocks noGrp="1" noChangeArrowheads="1"/>
          </p:cNvSpPr>
          <p:nvPr>
            <p:ph type="body" idx="1"/>
          </p:nvPr>
        </p:nvSpPr>
        <p:spPr>
          <a:xfrm>
            <a:off x="522020" y="4264521"/>
            <a:ext cx="6041610" cy="4663925"/>
          </a:xfrm>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85863" y="696913"/>
            <a:ext cx="4649787" cy="3487737"/>
          </a:xfrm>
          <a:ln/>
        </p:spPr>
      </p:sp>
      <p:sp>
        <p:nvSpPr>
          <p:cNvPr id="91139" name="Rectangle 3"/>
          <p:cNvSpPr>
            <a:spLocks noGrp="1" noChangeArrowheads="1"/>
          </p:cNvSpPr>
          <p:nvPr>
            <p:ph type="body" idx="1"/>
          </p:nvPr>
        </p:nvSpPr>
        <p:spPr>
          <a:xfrm>
            <a:off x="522020" y="4264521"/>
            <a:ext cx="6041610" cy="4663925"/>
          </a:xfrm>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85863" y="696913"/>
            <a:ext cx="4649787" cy="3487737"/>
          </a:xfrm>
          <a:ln/>
        </p:spPr>
      </p:sp>
      <p:sp>
        <p:nvSpPr>
          <p:cNvPr id="92163" name="Rectangle 3"/>
          <p:cNvSpPr>
            <a:spLocks noGrp="1" noChangeArrowheads="1"/>
          </p:cNvSpPr>
          <p:nvPr>
            <p:ph type="body" idx="1"/>
          </p:nvPr>
        </p:nvSpPr>
        <p:spPr>
          <a:xfrm>
            <a:off x="522020" y="4264521"/>
            <a:ext cx="6041610" cy="4663925"/>
          </a:xfrm>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84275" y="696913"/>
            <a:ext cx="4651375" cy="3487737"/>
          </a:xfrm>
          <a:ln/>
        </p:spPr>
      </p:sp>
      <p:sp>
        <p:nvSpPr>
          <p:cNvPr id="93187" name="Rectangle 3"/>
          <p:cNvSpPr>
            <a:spLocks noGrp="1" noChangeArrowheads="1"/>
          </p:cNvSpPr>
          <p:nvPr>
            <p:ph type="body" idx="1"/>
          </p:nvPr>
        </p:nvSpPr>
        <p:spPr>
          <a:xfrm>
            <a:off x="935872" y="4417050"/>
            <a:ext cx="5138661" cy="4182751"/>
          </a:xfrm>
          <a:noFill/>
          <a:ln/>
        </p:spPr>
        <p:txBody>
          <a:bodyPr lIns="89121" tIns="44561" rIns="89121" bIns="44561"/>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184275" y="696913"/>
            <a:ext cx="4651375" cy="3487737"/>
          </a:xfrm>
          <a:ln/>
        </p:spPr>
      </p:sp>
      <p:sp>
        <p:nvSpPr>
          <p:cNvPr id="59395" name="Rectangle 3"/>
          <p:cNvSpPr>
            <a:spLocks noGrp="1" noChangeArrowheads="1"/>
          </p:cNvSpPr>
          <p:nvPr>
            <p:ph type="body" idx="1"/>
          </p:nvPr>
        </p:nvSpPr>
        <p:spPr>
          <a:xfrm>
            <a:off x="935872" y="4417050"/>
            <a:ext cx="5138661" cy="4182751"/>
          </a:xfrm>
          <a:noFill/>
          <a:ln/>
        </p:spPr>
        <p:txBody>
          <a:bodyPr lIns="89121" tIns="44561" rIns="89121" bIns="44561"/>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84275" y="696913"/>
            <a:ext cx="4651375" cy="3487737"/>
          </a:xfrm>
          <a:ln/>
        </p:spPr>
      </p:sp>
      <p:sp>
        <p:nvSpPr>
          <p:cNvPr id="60419" name="Rectangle 3"/>
          <p:cNvSpPr>
            <a:spLocks noGrp="1" noChangeArrowheads="1"/>
          </p:cNvSpPr>
          <p:nvPr>
            <p:ph type="body" idx="1"/>
          </p:nvPr>
        </p:nvSpPr>
        <p:spPr>
          <a:xfrm>
            <a:off x="935872" y="4417050"/>
            <a:ext cx="5138661" cy="4182751"/>
          </a:xfrm>
          <a:noFill/>
          <a:ln/>
        </p:spPr>
        <p:txBody>
          <a:bodyPr lIns="89121" tIns="44561" rIns="89121" bIns="44561"/>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84275" y="696913"/>
            <a:ext cx="4651375" cy="3487737"/>
          </a:xfrm>
          <a:ln/>
        </p:spPr>
      </p:sp>
      <p:sp>
        <p:nvSpPr>
          <p:cNvPr id="61443" name="Rectangle 3"/>
          <p:cNvSpPr>
            <a:spLocks noGrp="1" noChangeArrowheads="1"/>
          </p:cNvSpPr>
          <p:nvPr>
            <p:ph type="body" idx="1"/>
          </p:nvPr>
        </p:nvSpPr>
        <p:spPr>
          <a:xfrm>
            <a:off x="935872" y="4417050"/>
            <a:ext cx="5138661" cy="4182751"/>
          </a:xfrm>
          <a:noFill/>
          <a:ln/>
        </p:spPr>
        <p:txBody>
          <a:bodyPr lIns="89121" tIns="44561" rIns="89121" bIns="44561"/>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184275" y="696913"/>
            <a:ext cx="4651375" cy="3487737"/>
          </a:xfrm>
          <a:ln/>
        </p:spPr>
      </p:sp>
      <p:sp>
        <p:nvSpPr>
          <p:cNvPr id="62467" name="Rectangle 3"/>
          <p:cNvSpPr>
            <a:spLocks noGrp="1" noChangeArrowheads="1"/>
          </p:cNvSpPr>
          <p:nvPr>
            <p:ph type="body" idx="1"/>
          </p:nvPr>
        </p:nvSpPr>
        <p:spPr>
          <a:xfrm>
            <a:off x="935872" y="4417050"/>
            <a:ext cx="5138661" cy="4182751"/>
          </a:xfrm>
          <a:noFill/>
          <a:ln/>
        </p:spPr>
        <p:txBody>
          <a:bodyPr lIns="89121" tIns="44561" rIns="89121" bIns="44561"/>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84275" y="696913"/>
            <a:ext cx="4651375" cy="3487737"/>
          </a:xfrm>
          <a:ln/>
        </p:spPr>
      </p:sp>
      <p:sp>
        <p:nvSpPr>
          <p:cNvPr id="63491" name="Rectangle 3"/>
          <p:cNvSpPr>
            <a:spLocks noGrp="1" noChangeArrowheads="1"/>
          </p:cNvSpPr>
          <p:nvPr>
            <p:ph type="body" idx="1"/>
          </p:nvPr>
        </p:nvSpPr>
        <p:spPr>
          <a:xfrm>
            <a:off x="935872" y="4417050"/>
            <a:ext cx="5138661" cy="4182751"/>
          </a:xfrm>
          <a:noFill/>
          <a:ln/>
        </p:spPr>
        <p:txBody>
          <a:bodyPr lIns="89121" tIns="44561" rIns="89121" bIns="44561"/>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84275" y="696913"/>
            <a:ext cx="4651375" cy="3487737"/>
          </a:xfrm>
          <a:ln/>
        </p:spPr>
      </p:sp>
      <p:sp>
        <p:nvSpPr>
          <p:cNvPr id="64515" name="Rectangle 3"/>
          <p:cNvSpPr>
            <a:spLocks noGrp="1" noChangeArrowheads="1"/>
          </p:cNvSpPr>
          <p:nvPr>
            <p:ph type="body" idx="1"/>
          </p:nvPr>
        </p:nvSpPr>
        <p:spPr>
          <a:xfrm>
            <a:off x="935872" y="4417050"/>
            <a:ext cx="5138661" cy="4182751"/>
          </a:xfrm>
          <a:noFill/>
          <a:ln/>
        </p:spPr>
        <p:txBody>
          <a:bodyPr lIns="89121" tIns="44561" rIns="89121" bIns="44561"/>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endParaRPr lang="en-US"/>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r>
              <a:rPr lang="en-US"/>
              <a:t>DESIGN SAMPLE DEC 1</a:t>
            </a:r>
          </a:p>
        </p:txBody>
      </p:sp>
      <p:sp>
        <p:nvSpPr>
          <p:cNvPr id="19" name="Slide Number Placeholder 28"/>
          <p:cNvSpPr>
            <a:spLocks noGrp="1"/>
          </p:cNvSpPr>
          <p:nvPr>
            <p:ph type="sldNum" sz="quarter" idx="12"/>
          </p:nvPr>
        </p:nvSpPr>
        <p:spPr>
          <a:xfrm>
            <a:off x="76200" y="6400800"/>
            <a:ext cx="747713" cy="365125"/>
          </a:xfrm>
        </p:spPr>
        <p:txBody>
          <a:bodyPr/>
          <a:lstStyle>
            <a:lvl1pPr algn="r">
              <a:defRPr sz="1800">
                <a:solidFill>
                  <a:schemeClr val="tx1"/>
                </a:solidFill>
              </a:defRPr>
            </a:lvl1pPr>
          </a:lstStyle>
          <a:p>
            <a:pPr>
              <a:defRPr/>
            </a:pPr>
            <a:fld id="{2D830D10-542A-447B-87CA-BD3ADA618F6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61627A0-52BE-49C3-90CB-787EE860760A}" type="slidenum">
              <a:rPr lang="en-US" smtClean="0"/>
              <a:pPr>
                <a:defRPr/>
              </a:pPr>
              <a:t>‹#›</a:t>
            </a:fld>
            <a:endParaRPr lang="en-US" dirty="0"/>
          </a:p>
        </p:txBody>
      </p:sp>
    </p:spTree>
    <p:extLst>
      <p:ext uri="{BB962C8B-B14F-4D97-AF65-F5344CB8AC3E}">
        <p14:creationId xmlns:p14="http://schemas.microsoft.com/office/powerpoint/2010/main" val="1935170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2C44F9A-9CE8-4653-A3D7-6121B0D6C7B6}" type="slidenum">
              <a:rPr lang="en-US"/>
              <a:pPr>
                <a:defRPr/>
              </a:pPr>
              <a:t>‹#›</a:t>
            </a:fld>
            <a:endParaRPr lang="en-US"/>
          </a:p>
        </p:txBody>
      </p:sp>
    </p:spTree>
    <p:extLst>
      <p:ext uri="{BB962C8B-B14F-4D97-AF65-F5344CB8AC3E}">
        <p14:creationId xmlns:p14="http://schemas.microsoft.com/office/powerpoint/2010/main" val="34747135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CB1515FC-D72B-4CAF-A499-034D60B6BD18}" type="slidenum">
              <a:rPr lang="en-US" smtClean="0"/>
              <a:pPr>
                <a:defRPr/>
              </a:pPr>
              <a:t>‹#›</a:t>
            </a:fld>
            <a:endParaRPr lang="en-US" dirty="0"/>
          </a:p>
        </p:txBody>
      </p:sp>
    </p:spTree>
    <p:extLst>
      <p:ext uri="{BB962C8B-B14F-4D97-AF65-F5344CB8AC3E}">
        <p14:creationId xmlns:p14="http://schemas.microsoft.com/office/powerpoint/2010/main" val="38905513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a:p>
        </p:txBody>
      </p:sp>
    </p:spTree>
    <p:extLst>
      <p:ext uri="{BB962C8B-B14F-4D97-AF65-F5344CB8AC3E}">
        <p14:creationId xmlns:p14="http://schemas.microsoft.com/office/powerpoint/2010/main" val="317165590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F39E8EE1-BCC5-4FFC-9D02-CA3B48317ABE}" type="slidenum">
              <a:rPr lang="en-US" smtClean="0"/>
              <a:pPr>
                <a:defRPr/>
              </a:pPr>
              <a:t>‹#›</a:t>
            </a:fld>
            <a:endParaRPr lang="en-US" dirty="0"/>
          </a:p>
        </p:txBody>
      </p:sp>
    </p:spTree>
    <p:extLst>
      <p:ext uri="{BB962C8B-B14F-4D97-AF65-F5344CB8AC3E}">
        <p14:creationId xmlns:p14="http://schemas.microsoft.com/office/powerpoint/2010/main" val="3067097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7B76949-AF80-435D-9E97-14B6AAF2E0ED}" type="slidenum">
              <a:rPr lang="en-US" smtClean="0"/>
              <a:pPr>
                <a:defRPr/>
              </a:pPr>
              <a:t>‹#›</a:t>
            </a:fld>
            <a:endParaRPr lang="en-US" dirty="0"/>
          </a:p>
        </p:txBody>
      </p:sp>
    </p:spTree>
    <p:extLst>
      <p:ext uri="{BB962C8B-B14F-4D97-AF65-F5344CB8AC3E}">
        <p14:creationId xmlns:p14="http://schemas.microsoft.com/office/powerpoint/2010/main" val="3129795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a:p>
        </p:txBody>
      </p:sp>
    </p:spTree>
    <p:extLst>
      <p:ext uri="{BB962C8B-B14F-4D97-AF65-F5344CB8AC3E}">
        <p14:creationId xmlns:p14="http://schemas.microsoft.com/office/powerpoint/2010/main" val="3355094552"/>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a:p>
        </p:txBody>
      </p:sp>
    </p:spTree>
    <p:extLst>
      <p:ext uri="{BB962C8B-B14F-4D97-AF65-F5344CB8AC3E}">
        <p14:creationId xmlns:p14="http://schemas.microsoft.com/office/powerpoint/2010/main" val="2720938469"/>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a:p>
        </p:txBody>
      </p:sp>
    </p:spTree>
    <p:extLst>
      <p:ext uri="{BB962C8B-B14F-4D97-AF65-F5344CB8AC3E}">
        <p14:creationId xmlns:p14="http://schemas.microsoft.com/office/powerpoint/2010/main" val="332767456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28600"/>
            <a:ext cx="20764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a:p>
        </p:txBody>
      </p:sp>
    </p:spTree>
    <p:extLst>
      <p:ext uri="{BB962C8B-B14F-4D97-AF65-F5344CB8AC3E}">
        <p14:creationId xmlns:p14="http://schemas.microsoft.com/office/powerpoint/2010/main" val="83370766"/>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066800"/>
          </a:xfrm>
        </p:spPr>
        <p:txBody>
          <a:bodyPr/>
          <a:lstStyle>
            <a:lvl1pPr>
              <a:defRPr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52400" y="1371600"/>
            <a:ext cx="8229600" cy="4324350"/>
          </a:xfrm>
        </p:spPr>
        <p:txBody>
          <a:bodyPr/>
          <a:lstStyle>
            <a:lvl1pPr>
              <a:defRPr>
                <a:solidFill>
                  <a:schemeClr val="tx1"/>
                </a:solidFill>
                <a:latin typeface="Arial" pitchFamily="34" charset="0"/>
                <a:cs typeface="Arial" pitchFamily="34" charset="0"/>
              </a:defRPr>
            </a:lvl1pPr>
            <a:lvl2pPr>
              <a:defRPr>
                <a:solidFill>
                  <a:srgbClr val="008000"/>
                </a:solidFill>
                <a:latin typeface="Arial" pitchFamily="34" charset="0"/>
                <a:cs typeface="Arial" pitchFamily="34" charset="0"/>
              </a:defRPr>
            </a:lvl2pPr>
            <a:lvl3pPr>
              <a:defRPr>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solidFill>
                  <a:schemeClr val="tx1"/>
                </a:solidFill>
              </a:defRPr>
            </a:lvl1pPr>
          </a:lstStyle>
          <a:p>
            <a:pPr>
              <a:defRPr/>
            </a:pPr>
            <a:fld id="{161627A0-52BE-49C3-90CB-787EE860760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838200"/>
          </a:xfrm>
        </p:spPr>
        <p:txBody>
          <a:bodyPr>
            <a:normAutofit/>
          </a:bodyPr>
          <a:lstStyle>
            <a:lvl1pPr>
              <a:defRPr sz="3600"/>
            </a:lvl1pPr>
          </a:lstStyle>
          <a:p>
            <a:r>
              <a:rPr lang="en-US" dirty="0" smtClean="0"/>
              <a:t>Click to edit Master title style</a:t>
            </a:r>
            <a:endParaRPr lang="en-US" dirty="0"/>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r>
              <a:rPr lang="en-US"/>
              <a:t>DESIGN SAMPLE DEC 1</a:t>
            </a:r>
          </a:p>
        </p:txBody>
      </p:sp>
      <p:sp>
        <p:nvSpPr>
          <p:cNvPr id="5" name="Slide Number Placeholder 22"/>
          <p:cNvSpPr>
            <a:spLocks noGrp="1"/>
          </p:cNvSpPr>
          <p:nvPr>
            <p:ph type="sldNum" sz="quarter" idx="12"/>
          </p:nvPr>
        </p:nvSpPr>
        <p:spPr/>
        <p:txBody>
          <a:bodyPr/>
          <a:lstStyle>
            <a:lvl1pPr>
              <a:defRPr>
                <a:solidFill>
                  <a:schemeClr val="tx1"/>
                </a:solidFill>
              </a:defRPr>
            </a:lvl1pPr>
          </a:lstStyle>
          <a:p>
            <a:pPr>
              <a:defRPr/>
            </a:pPr>
            <a:fld id="{371CDBCC-57D6-4AF4-91B3-EB8BA5111C2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DESIGN SAMPLE DEC 1</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p:nvPr userDrawn="1"/>
        </p:nvSpPr>
        <p:spPr>
          <a:xfrm>
            <a:off x="0" y="2514600"/>
            <a:ext cx="91440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3048000"/>
            <a:ext cx="9144000" cy="1295400"/>
          </a:xfrm>
        </p:spPr>
        <p:txBody>
          <a:bodyPr anchor="b">
            <a:noAutofit/>
          </a:bodyPr>
          <a:lstStyle>
            <a:lvl1pPr algn="ctr">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152400" y="5257800"/>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pic>
        <p:nvPicPr>
          <p:cNvPr id="7" name="Picture 6" descr="People and Place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 y="-152400"/>
            <a:ext cx="9144000" cy="2811203"/>
          </a:xfrm>
          <a:prstGeom prst="rect">
            <a:avLst/>
          </a:prstGeom>
        </p:spPr>
      </p:pic>
      <p:sp>
        <p:nvSpPr>
          <p:cNvPr id="11" name="Text Placeholder 10"/>
          <p:cNvSpPr>
            <a:spLocks noGrp="1"/>
          </p:cNvSpPr>
          <p:nvPr>
            <p:ph type="body" sz="quarter" idx="10" hasCustomPrompt="1"/>
          </p:nvPr>
        </p:nvSpPr>
        <p:spPr>
          <a:xfrm>
            <a:off x="0" y="4648200"/>
            <a:ext cx="9124950" cy="457200"/>
          </a:xfrm>
        </p:spPr>
        <p:txBody>
          <a:bodyPr/>
          <a:lstStyle>
            <a:lvl1pPr marL="109537" indent="0" algn="ctr">
              <a:buNone/>
              <a:defRPr sz="2000">
                <a:solidFill>
                  <a:srgbClr val="008000"/>
                </a:solidFill>
              </a:defRPr>
            </a:lvl1pPr>
          </a:lstStyle>
          <a:p>
            <a:pPr lvl="0"/>
            <a:r>
              <a:rPr lang="en-US" dirty="0" smtClean="0"/>
              <a:t>Date</a:t>
            </a:r>
          </a:p>
        </p:txBody>
      </p:sp>
    </p:spTree>
    <p:extLst>
      <p:ext uri="{BB962C8B-B14F-4D97-AF65-F5344CB8AC3E}">
        <p14:creationId xmlns:p14="http://schemas.microsoft.com/office/powerpoint/2010/main" val="31202309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DESIGN SAMPLE DEC 1</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pPr>
              <a:defRPr/>
            </a:pPr>
            <a:fld id="{CB1515FC-D72B-4CAF-A499-034D60B6BD18}"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DESIGN SAMPLE DEC 1</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pPr>
              <a:defRPr/>
            </a:pPr>
            <a:fld id="{F39E8EE1-BCC5-4FFC-9D02-CA3B48317AB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DESIGN SAMPLE DEC 1</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pPr>
              <a:defRPr/>
            </a:pPr>
            <a:fld id="{F7B76949-AF80-435D-9E97-14B6AAF2E0E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D830D10-542A-447B-87CA-BD3ADA618F6A}" type="slidenum">
              <a:rPr lang="en-US" smtClean="0"/>
              <a:pPr>
                <a:defRPr/>
              </a:pPr>
              <a:t>‹#›</a:t>
            </a:fld>
            <a:endParaRPr lang="en-US" dirty="0"/>
          </a:p>
        </p:txBody>
      </p:sp>
    </p:spTree>
    <p:extLst>
      <p:ext uri="{BB962C8B-B14F-4D97-AF65-F5344CB8AC3E}">
        <p14:creationId xmlns:p14="http://schemas.microsoft.com/office/powerpoint/2010/main" val="15200467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5.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7.emf"/><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081" name="Title Placehold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82" name="Text Placehold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defRPr>
            </a:lvl1pPr>
          </a:lstStyle>
          <a:p>
            <a:pPr>
              <a:defRPr/>
            </a:pPr>
            <a:endParaRPr lang="en-US"/>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defRPr>
            </a:lvl1pPr>
          </a:lstStyle>
          <a:p>
            <a:pPr>
              <a:defRPr/>
            </a:pPr>
            <a:r>
              <a:rPr lang="en-US"/>
              <a:t>DESIGN SAMPLE DEC 1</a:t>
            </a:r>
          </a:p>
        </p:txBody>
      </p:sp>
      <p:sp>
        <p:nvSpPr>
          <p:cNvPr id="23" name="Slide Number Placeholder 22"/>
          <p:cNvSpPr>
            <a:spLocks noGrp="1"/>
          </p:cNvSpPr>
          <p:nvPr>
            <p:ph type="sldNum" sz="quarter" idx="4"/>
          </p:nvPr>
        </p:nvSpPr>
        <p:spPr>
          <a:xfrm>
            <a:off x="152400" y="6324600"/>
            <a:ext cx="762000" cy="366713"/>
          </a:xfrm>
          <a:prstGeom prst="rect">
            <a:avLst/>
          </a:prstGeom>
        </p:spPr>
        <p:txBody>
          <a:bodyPr vert="horz" anchor="b"/>
          <a:lstStyle>
            <a:lvl1pPr algn="r" eaLnBrk="1" latinLnBrk="0" hangingPunct="1">
              <a:defRPr kumimoji="0" sz="1800">
                <a:solidFill>
                  <a:srgbClr val="FFFFFF"/>
                </a:solidFill>
              </a:defRPr>
            </a:lvl1pPr>
          </a:lstStyle>
          <a:p>
            <a:pPr>
              <a:defRPr/>
            </a:pPr>
            <a:fld id="{28F09152-4AE8-43EA-B2CC-655DE9FC6C96}" type="slidenum">
              <a:rPr lang="en-US"/>
              <a:pPr>
                <a:defRPr/>
              </a:pPr>
              <a:t>‹#›</a:t>
            </a:fld>
            <a:endParaRPr lang="en-US"/>
          </a:p>
        </p:txBody>
      </p:sp>
      <p:sp>
        <p:nvSpPr>
          <p:cNvPr id="22" name="Rectangle 21"/>
          <p:cNvSpPr/>
          <p:nvPr userDrawn="1"/>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pic>
        <p:nvPicPr>
          <p:cNvPr id="16" name="Picture 15"/>
          <p:cNvPicPr>
            <a:picLocks noChangeAspect="1"/>
          </p:cNvPicPr>
          <p:nvPr userDrawn="1"/>
        </p:nvPicPr>
        <p:blipFill>
          <a:blip r:embed="rId10" cstate="print">
            <a:clrChange>
              <a:clrFrom>
                <a:srgbClr val="FFFFFB"/>
              </a:clrFrom>
              <a:clrTo>
                <a:srgbClr val="FFFFFB">
                  <a:alpha val="0"/>
                </a:srgbClr>
              </a:clrTo>
            </a:clrChange>
            <a:duotone>
              <a:prstClr val="black"/>
              <a:schemeClr val="accent1">
                <a:tint val="45000"/>
                <a:satMod val="400000"/>
              </a:schemeClr>
            </a:duotone>
          </a:blip>
          <a:srcRect r="80282"/>
          <a:stretch>
            <a:fillRect/>
          </a:stretch>
        </p:blipFill>
        <p:spPr bwMode="auto">
          <a:xfrm>
            <a:off x="7000874" y="6321576"/>
            <a:ext cx="403226" cy="384024"/>
          </a:xfrm>
          <a:prstGeom prst="rect">
            <a:avLst/>
          </a:prstGeom>
          <a:ln>
            <a:noFill/>
          </a:ln>
        </p:spPr>
      </p:pic>
      <p:pic>
        <p:nvPicPr>
          <p:cNvPr id="2" name="Picture 1" descr="NIH_OER_Master_Logo_2Color.jp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467600" y="6363696"/>
            <a:ext cx="1524000" cy="303804"/>
          </a:xfrm>
          <a:prstGeom prst="rect">
            <a:avLst/>
          </a:prstGeom>
        </p:spPr>
      </p:pic>
    </p:spTree>
  </p:cSld>
  <p:clrMap bg1="lt1" tx1="dk1" bg2="lt2" tx2="dk2" accent1="accent1" accent2="accent2" accent3="accent3" accent4="accent4" accent5="accent5" accent6="accent6" hlink="hlink" folHlink="folHlink"/>
  <p:sldLayoutIdLst>
    <p:sldLayoutId id="2147485419" r:id="rId1"/>
    <p:sldLayoutId id="2147485420" r:id="rId2"/>
    <p:sldLayoutId id="2147485421" r:id="rId3"/>
    <p:sldLayoutId id="2147485422" r:id="rId4"/>
    <p:sldLayoutId id="2147485450" r:id="rId5"/>
    <p:sldLayoutId id="2147485423" r:id="rId6"/>
    <p:sldLayoutId id="2147485424" r:id="rId7"/>
    <p:sldLayoutId id="2147485425" r:id="rId8"/>
  </p:sldLayoutIdLst>
  <p:timing>
    <p:tnLst>
      <p:par>
        <p:cTn id="1" dur="indefinite" restart="never" nodeType="tmRoot"/>
      </p:par>
    </p:tnLst>
  </p:timing>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CBCBFF"/>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CBCBFF"/>
        </a:buClr>
        <a:buFont typeface="Georgia" pitchFamily="18" charset="0"/>
        <a:buChar char="▫"/>
        <a:defRPr sz="2000" kern="1200">
          <a:solidFill>
            <a:srgbClr val="CBCBFF"/>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2050" name="Picture 7" descr="top_header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04800" y="127000"/>
            <a:ext cx="85598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1143000" y="228600"/>
            <a:ext cx="76200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New investigator</a:t>
            </a:r>
          </a:p>
        </p:txBody>
      </p:sp>
      <p:sp>
        <p:nvSpPr>
          <p:cNvPr id="2052" name="Rectangle 3"/>
          <p:cNvSpPr>
            <a:spLocks noGrp="1" noChangeArrowheads="1"/>
          </p:cNvSpPr>
          <p:nvPr>
            <p:ph type="body" idx="1"/>
          </p:nvPr>
        </p:nvSpPr>
        <p:spPr bwMode="auto">
          <a:xfrm>
            <a:off x="457200" y="11430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772400" y="6553200"/>
            <a:ext cx="1371600" cy="155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fld id="{28F09152-4AE8-43EA-B2CC-655DE9FC6C96}" type="slidenum">
              <a:rPr lang="en-US" smtClean="0"/>
              <a:pPr>
                <a:defRPr/>
              </a:pPr>
              <a:t>‹#›</a:t>
            </a:fld>
            <a:endParaRPr lang="en-US"/>
          </a:p>
        </p:txBody>
      </p:sp>
      <p:sp>
        <p:nvSpPr>
          <p:cNvPr id="9" name="Rectangle 8"/>
          <p:cNvSpPr/>
          <p:nvPr userDrawn="1"/>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pic>
        <p:nvPicPr>
          <p:cNvPr id="3" name="Picture 2" descr="NIH_OER_Master_Logo_2Color.eps"/>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81000" y="6172200"/>
            <a:ext cx="1651000" cy="281740"/>
          </a:xfrm>
          <a:prstGeom prst="rect">
            <a:avLst/>
          </a:prstGeom>
        </p:spPr>
      </p:pic>
    </p:spTree>
  </p:cSld>
  <p:clrMap bg1="lt1" tx1="dk1" bg2="lt2" tx2="dk2" accent1="accent1" accent2="accent2" accent3="accent3" accent4="accent4" accent5="accent5" accent6="accent6" hlink="hlink" folHlink="folHlink"/>
  <p:sldLayoutIdLst>
    <p:sldLayoutId id="2147485427" r:id="rId1"/>
    <p:sldLayoutId id="2147485428" r:id="rId2"/>
    <p:sldLayoutId id="2147485429" r:id="rId3"/>
    <p:sldLayoutId id="2147485430" r:id="rId4"/>
    <p:sldLayoutId id="2147485431" r:id="rId5"/>
    <p:sldLayoutId id="2147485432" r:id="rId6"/>
    <p:sldLayoutId id="2147485433" r:id="rId7"/>
    <p:sldLayoutId id="2147485434" r:id="rId8"/>
    <p:sldLayoutId id="2147485435" r:id="rId9"/>
    <p:sldLayoutId id="2147485436" r:id="rId10"/>
    <p:sldLayoutId id="2147485437" r:id="rId11"/>
  </p:sldLayoutIdLst>
  <p:timing>
    <p:tnLst>
      <p:par>
        <p:cTn id="1" dur="indefinite" restart="never" nodeType="tmRoot"/>
      </p:par>
    </p:tnLst>
  </p:timing>
  <p:hf hdr="0" ftr="0" dt="0"/>
  <p:txStyles>
    <p:title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cs typeface="Arial" charset="0"/>
        </a:defRPr>
      </a:lvl2pPr>
      <a:lvl3pPr algn="r" rtl="0" eaLnBrk="1" fontAlgn="base" hangingPunct="1">
        <a:spcBef>
          <a:spcPct val="0"/>
        </a:spcBef>
        <a:spcAft>
          <a:spcPct val="0"/>
        </a:spcAft>
        <a:defRPr sz="2400" b="1">
          <a:solidFill>
            <a:schemeClr val="bg1"/>
          </a:solidFill>
          <a:latin typeface="Arial" charset="0"/>
          <a:cs typeface="Arial" charset="0"/>
        </a:defRPr>
      </a:lvl3pPr>
      <a:lvl4pPr algn="r" rtl="0" eaLnBrk="1" fontAlgn="base" hangingPunct="1">
        <a:spcBef>
          <a:spcPct val="0"/>
        </a:spcBef>
        <a:spcAft>
          <a:spcPct val="0"/>
        </a:spcAft>
        <a:defRPr sz="2400" b="1">
          <a:solidFill>
            <a:schemeClr val="bg1"/>
          </a:solidFill>
          <a:latin typeface="Arial" charset="0"/>
          <a:cs typeface="Arial" charset="0"/>
        </a:defRPr>
      </a:lvl4pPr>
      <a:lvl5pPr algn="r" rtl="0" eaLnBrk="1" fontAlgn="base" hangingPunct="1">
        <a:spcBef>
          <a:spcPct val="0"/>
        </a:spcBef>
        <a:spcAft>
          <a:spcPct val="0"/>
        </a:spcAft>
        <a:defRPr sz="2400" b="1">
          <a:solidFill>
            <a:schemeClr val="bg1"/>
          </a:solidFill>
          <a:latin typeface="Arial" charset="0"/>
          <a:cs typeface="Arial" charset="0"/>
        </a:defRPr>
      </a:lvl5pPr>
      <a:lvl6pPr marL="457200" algn="r" rtl="0" eaLnBrk="1" fontAlgn="base" hangingPunct="1">
        <a:spcBef>
          <a:spcPct val="0"/>
        </a:spcBef>
        <a:spcAft>
          <a:spcPct val="0"/>
        </a:spcAft>
        <a:defRPr sz="2400" b="1">
          <a:solidFill>
            <a:schemeClr val="bg1"/>
          </a:solidFill>
          <a:latin typeface="Arial" charset="0"/>
          <a:cs typeface="Arial" charset="0"/>
        </a:defRPr>
      </a:lvl6pPr>
      <a:lvl7pPr marL="914400" algn="r" rtl="0" eaLnBrk="1" fontAlgn="base" hangingPunct="1">
        <a:spcBef>
          <a:spcPct val="0"/>
        </a:spcBef>
        <a:spcAft>
          <a:spcPct val="0"/>
        </a:spcAft>
        <a:defRPr sz="2400" b="1">
          <a:solidFill>
            <a:schemeClr val="bg1"/>
          </a:solidFill>
          <a:latin typeface="Arial" charset="0"/>
          <a:cs typeface="Arial" charset="0"/>
        </a:defRPr>
      </a:lvl7pPr>
      <a:lvl8pPr marL="1371600" algn="r" rtl="0" eaLnBrk="1" fontAlgn="base" hangingPunct="1">
        <a:spcBef>
          <a:spcPct val="0"/>
        </a:spcBef>
        <a:spcAft>
          <a:spcPct val="0"/>
        </a:spcAft>
        <a:defRPr sz="2400" b="1">
          <a:solidFill>
            <a:schemeClr val="bg1"/>
          </a:solidFill>
          <a:latin typeface="Arial" charset="0"/>
          <a:cs typeface="Arial" charset="0"/>
        </a:defRPr>
      </a:lvl8pPr>
      <a:lvl9pPr marL="1828800" algn="r" rtl="0" eaLnBrk="1" fontAlgn="base" hangingPunct="1">
        <a:spcBef>
          <a:spcPct val="0"/>
        </a:spcBef>
        <a:spcAft>
          <a:spcPct val="0"/>
        </a:spcAft>
        <a:defRPr sz="2400" b="1">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rgbClr val="003366"/>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era.nih.gov/ElectronicReceipt/process.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wmf"/></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grants1.nih.gov/grants/policy/policy.htm" TargetMode="External"/><Relationship Id="rId3" Type="http://schemas.openxmlformats.org/officeDocument/2006/relationships/hyperlink" Target="http://www.nih.gov/icd/" TargetMode="External"/><Relationship Id="rId7" Type="http://schemas.openxmlformats.org/officeDocument/2006/relationships/hyperlink" Target="http://era.nih.gov/ElectronicReceipt/"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grants1.nih.gov/grants/forms.htm" TargetMode="External"/><Relationship Id="rId5" Type="http://schemas.openxmlformats.org/officeDocument/2006/relationships/hyperlink" Target="http://grants1.nih.gov/training/index.htm" TargetMode="External"/><Relationship Id="rId4" Type="http://schemas.openxmlformats.org/officeDocument/2006/relationships/hyperlink" Target="http://grants1.nih.gov/grants/" TargetMode="External"/><Relationship Id="rId9" Type="http://schemas.openxmlformats.org/officeDocument/2006/relationships/hyperlink" Target="http://www.nih.gov/grants/guide/index.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notesSlide" Target="../notesSlides/notesSlide4.xml"/><Relationship Id="rId7"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jpeg"/><Relationship Id="rId5" Type="http://schemas.openxmlformats.org/officeDocument/2006/relationships/image" Target="../media/image14.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95600"/>
            <a:ext cx="9144000" cy="1295400"/>
          </a:xfrm>
        </p:spPr>
        <p:txBody>
          <a:bodyPr/>
          <a:lstStyle/>
          <a:p>
            <a:r>
              <a:rPr lang="en-US" dirty="0" smtClean="0"/>
              <a:t>Writing a Successful</a:t>
            </a:r>
            <a:br>
              <a:rPr lang="en-US" dirty="0" smtClean="0"/>
            </a:br>
            <a:r>
              <a:rPr lang="en-US" dirty="0" smtClean="0"/>
              <a:t>Career (K) Application</a:t>
            </a:r>
            <a:endParaRPr lang="en-US" dirty="0"/>
          </a:p>
        </p:txBody>
      </p:sp>
      <p:sp>
        <p:nvSpPr>
          <p:cNvPr id="3" name="Text Placeholder 2"/>
          <p:cNvSpPr>
            <a:spLocks noGrp="1"/>
          </p:cNvSpPr>
          <p:nvPr>
            <p:ph type="body" idx="1"/>
          </p:nvPr>
        </p:nvSpPr>
        <p:spPr/>
        <p:txBody>
          <a:bodyPr/>
          <a:lstStyle/>
          <a:p>
            <a:r>
              <a:rPr lang="en-US" dirty="0" smtClean="0"/>
              <a:t>Henry Khachaturian, Ph.D.</a:t>
            </a:r>
            <a:br>
              <a:rPr lang="en-US" dirty="0" smtClean="0"/>
            </a:br>
            <a:r>
              <a:rPr lang="en-US" dirty="0" smtClean="0"/>
              <a:t>Extramural Program Policy Officer</a:t>
            </a:r>
            <a:br>
              <a:rPr lang="en-US" dirty="0" smtClean="0"/>
            </a:br>
            <a:r>
              <a:rPr lang="en-US" dirty="0" smtClean="0"/>
              <a:t>Office of Extramural Research</a:t>
            </a:r>
          </a:p>
          <a:p>
            <a:r>
              <a:rPr lang="en-US" dirty="0" smtClean="0"/>
              <a:t>National Institutes of Health</a:t>
            </a:r>
            <a:endParaRPr lang="en-US" dirty="0"/>
          </a:p>
        </p:txBody>
      </p:sp>
      <p:sp>
        <p:nvSpPr>
          <p:cNvPr id="4" name="TextBox 3"/>
          <p:cNvSpPr txBox="1"/>
          <p:nvPr/>
        </p:nvSpPr>
        <p:spPr>
          <a:xfrm>
            <a:off x="0" y="4648200"/>
            <a:ext cx="9144000" cy="369332"/>
          </a:xfrm>
          <a:prstGeom prst="rect">
            <a:avLst/>
          </a:prstGeom>
          <a:noFill/>
        </p:spPr>
        <p:txBody>
          <a:bodyPr wrap="square" rtlCol="0">
            <a:spAutoFit/>
          </a:bodyPr>
          <a:lstStyle/>
          <a:p>
            <a:pPr algn="ctr"/>
            <a:r>
              <a:rPr lang="en-US" dirty="0" smtClean="0">
                <a:solidFill>
                  <a:srgbClr val="008000"/>
                </a:solidFill>
              </a:rPr>
              <a:t>June </a:t>
            </a:r>
            <a:r>
              <a:rPr lang="en-US" dirty="0" smtClean="0">
                <a:solidFill>
                  <a:srgbClr val="008000"/>
                </a:solidFill>
              </a:rPr>
              <a:t>2014</a:t>
            </a:r>
            <a:endParaRPr lang="en-US" dirty="0">
              <a:solidFill>
                <a:srgbClr val="008000"/>
              </a:solidFill>
            </a:endParaRPr>
          </a:p>
        </p:txBody>
      </p:sp>
    </p:spTree>
    <p:extLst>
      <p:ext uri="{BB962C8B-B14F-4D97-AF65-F5344CB8AC3E}">
        <p14:creationId xmlns:p14="http://schemas.microsoft.com/office/powerpoint/2010/main" val="35135513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469900" y="1566862"/>
            <a:ext cx="6524625" cy="5214938"/>
          </a:xfrm>
          <a:noFill/>
        </p:spPr>
        <p:txBody>
          <a:bodyPr>
            <a:normAutofit lnSpcReduction="10000"/>
          </a:bodyPr>
          <a:lstStyle/>
          <a:p>
            <a:pPr>
              <a:lnSpc>
                <a:spcPct val="110000"/>
              </a:lnSpc>
              <a:spcBef>
                <a:spcPct val="30000"/>
              </a:spcBef>
              <a:buClr>
                <a:srgbClr val="215928"/>
              </a:buClr>
              <a:buFont typeface="Wingdings" pitchFamily="2" charset="2"/>
              <a:buChar char="§"/>
            </a:pPr>
            <a:r>
              <a:rPr lang="en-US" sz="2000" dirty="0" smtClean="0">
                <a:solidFill>
                  <a:srgbClr val="003399"/>
                </a:solidFill>
                <a:cs typeface="Arial" charset="0"/>
              </a:rPr>
              <a:t>The general rule of thumb for a K award is to start at least 3 months prior to the application due date.</a:t>
            </a:r>
          </a:p>
          <a:p>
            <a:pPr>
              <a:lnSpc>
                <a:spcPct val="110000"/>
              </a:lnSpc>
              <a:spcBef>
                <a:spcPct val="30000"/>
              </a:spcBef>
              <a:buClr>
                <a:srgbClr val="215928"/>
              </a:buClr>
              <a:buFont typeface="Wingdings" pitchFamily="2" charset="2"/>
              <a:buChar char="§"/>
            </a:pPr>
            <a:r>
              <a:rPr lang="en-US" sz="2000" dirty="0" smtClean="0">
                <a:solidFill>
                  <a:srgbClr val="003399"/>
                </a:solidFill>
                <a:cs typeface="Arial" charset="0"/>
              </a:rPr>
              <a:t>Notify your referees early on and give them plenty of time to submit letters of reference.</a:t>
            </a:r>
          </a:p>
          <a:p>
            <a:pPr>
              <a:lnSpc>
                <a:spcPct val="110000"/>
              </a:lnSpc>
              <a:spcBef>
                <a:spcPct val="30000"/>
              </a:spcBef>
              <a:buClr>
                <a:srgbClr val="215928"/>
              </a:buClr>
              <a:buFont typeface="Wingdings" pitchFamily="2" charset="2"/>
              <a:buChar char="§"/>
            </a:pPr>
            <a:r>
              <a:rPr lang="en-US" sz="2000" dirty="0" smtClean="0">
                <a:solidFill>
                  <a:srgbClr val="003399"/>
                </a:solidFill>
                <a:cs typeface="Arial" charset="0"/>
              </a:rPr>
              <a:t>At least a month before you want to apply, you'll need to get an NIH Commons account.</a:t>
            </a:r>
          </a:p>
          <a:p>
            <a:pPr>
              <a:lnSpc>
                <a:spcPct val="110000"/>
              </a:lnSpc>
              <a:spcBef>
                <a:spcPct val="30000"/>
              </a:spcBef>
              <a:buClr>
                <a:srgbClr val="215928"/>
              </a:buClr>
              <a:buFont typeface="Wingdings" pitchFamily="2" charset="2"/>
              <a:buChar char="§"/>
            </a:pPr>
            <a:r>
              <a:rPr lang="en-US" sz="2000" dirty="0" smtClean="0">
                <a:solidFill>
                  <a:srgbClr val="003399"/>
                </a:solidFill>
                <a:cs typeface="Arial" charset="0"/>
              </a:rPr>
              <a:t>You will also need to know who is your organization's Authorized Organizational Representative (AOR). Your AOR is typically someone in your business office.</a:t>
            </a:r>
          </a:p>
          <a:p>
            <a:pPr>
              <a:lnSpc>
                <a:spcPct val="110000"/>
              </a:lnSpc>
              <a:spcBef>
                <a:spcPct val="30000"/>
              </a:spcBef>
              <a:buClr>
                <a:srgbClr val="215928"/>
              </a:buClr>
              <a:buFont typeface="Wingdings" pitchFamily="2" charset="2"/>
              <a:buChar char="§"/>
            </a:pPr>
            <a:r>
              <a:rPr lang="en-US" sz="2000" dirty="0" smtClean="0">
                <a:solidFill>
                  <a:srgbClr val="003399"/>
                </a:solidFill>
                <a:cs typeface="Arial" charset="0"/>
              </a:rPr>
              <a:t>Only the AOR can submit your application to Grants.gov. Keep in mind that your organization is the “applicant.” You are the K candidate.</a:t>
            </a:r>
          </a:p>
          <a:p>
            <a:pPr>
              <a:lnSpc>
                <a:spcPct val="110000"/>
              </a:lnSpc>
              <a:spcBef>
                <a:spcPct val="30000"/>
              </a:spcBef>
              <a:buClr>
                <a:srgbClr val="215928"/>
              </a:buClr>
              <a:buFont typeface="Wingdings" pitchFamily="2" charset="2"/>
              <a:buChar char="§"/>
            </a:pPr>
            <a:r>
              <a:rPr lang="en-US" sz="2000" dirty="0" smtClean="0">
                <a:solidFill>
                  <a:srgbClr val="003399"/>
                </a:solidFill>
                <a:cs typeface="Arial" charset="0"/>
              </a:rPr>
              <a:t>For info, see: </a:t>
            </a:r>
            <a:r>
              <a:rPr lang="en-US" sz="2000" dirty="0" smtClean="0">
                <a:solidFill>
                  <a:srgbClr val="003399"/>
                </a:solidFill>
                <a:cs typeface="Arial" charset="0"/>
                <a:hlinkClick r:id="rId3"/>
              </a:rPr>
              <a:t>http://era.nih.gov/ElectronicReceipt/process.htm</a:t>
            </a:r>
            <a:endParaRPr lang="en-US" sz="2000" dirty="0" smtClean="0">
              <a:solidFill>
                <a:srgbClr val="003399"/>
              </a:solidFill>
              <a:cs typeface="Arial" charset="0"/>
            </a:endParaRPr>
          </a:p>
        </p:txBody>
      </p:sp>
      <p:sp>
        <p:nvSpPr>
          <p:cNvPr id="431111" name="Rectangle 7"/>
          <p:cNvSpPr>
            <a:spLocks/>
          </p:cNvSpPr>
          <p:nvPr/>
        </p:nvSpPr>
        <p:spPr bwMode="auto">
          <a:xfrm>
            <a:off x="152401" y="174624"/>
            <a:ext cx="8839199" cy="1120776"/>
          </a:xfrm>
          <a:prstGeom prst="rect">
            <a:avLst/>
          </a:prstGeom>
          <a:solidFill>
            <a:schemeClr val="tx2"/>
          </a:solidFill>
          <a:ln w="9525">
            <a:noFill/>
            <a:miter lim="800000"/>
            <a:headEnd/>
            <a:tailEnd/>
          </a:ln>
        </p:spPr>
        <p:txBody>
          <a:bodyPr anchor="ctr"/>
          <a:lstStyle/>
          <a:p>
            <a:pPr eaLnBrk="0" hangingPunct="0">
              <a:defRPr/>
            </a:pPr>
            <a:r>
              <a:rPr lang="en-US" sz="4000" dirty="0">
                <a:solidFill>
                  <a:schemeClr val="bg1"/>
                </a:solidFill>
                <a:effectLst>
                  <a:outerShdw blurRad="38100" dist="38100" dir="2700000" algn="tl">
                    <a:srgbClr val="000000">
                      <a:alpha val="43137"/>
                    </a:srgbClr>
                  </a:outerShdw>
                </a:effectLst>
                <a:latin typeface="+mj-lt"/>
              </a:rPr>
              <a:t>Start Early to Apply Electronically</a:t>
            </a:r>
          </a:p>
        </p:txBody>
      </p:sp>
      <p:pic>
        <p:nvPicPr>
          <p:cNvPr id="23557" name="Picture 14" descr="http://photos2.fotosearch.com/bthumb/BDX/BDX260/bxp45308.jpg"/>
          <p:cNvPicPr>
            <a:picLocks noChangeAspect="1" noChangeArrowheads="1"/>
          </p:cNvPicPr>
          <p:nvPr/>
        </p:nvPicPr>
        <p:blipFill>
          <a:blip r:embed="rId4" cstate="print"/>
          <a:srcRect/>
          <a:stretch>
            <a:fillRect/>
          </a:stretch>
        </p:blipFill>
        <p:spPr bwMode="auto">
          <a:xfrm>
            <a:off x="7315200" y="1676400"/>
            <a:ext cx="1619250" cy="1219200"/>
          </a:xfrm>
          <a:prstGeom prst="rect">
            <a:avLst/>
          </a:prstGeom>
          <a:noFill/>
          <a:ln w="9525">
            <a:noFill/>
            <a:miter lim="800000"/>
            <a:headEnd/>
            <a:tailEnd/>
          </a:ln>
        </p:spPr>
      </p:pic>
      <p:sp>
        <p:nvSpPr>
          <p:cNvPr id="8" name="Slide Number Placeholder 18"/>
          <p:cNvSpPr>
            <a:spLocks noGrp="1"/>
          </p:cNvSpPr>
          <p:nvPr>
            <p:ph type="sldNum" sz="quarter" idx="4294967295"/>
          </p:nvPr>
        </p:nvSpPr>
        <p:spPr>
          <a:xfrm>
            <a:off x="8445500" y="177800"/>
            <a:ext cx="521970" cy="365125"/>
          </a:xfrm>
          <a:prstGeom prst="rect">
            <a:avLst/>
          </a:prstGeom>
        </p:spPr>
        <p:txBody>
          <a:bodyPr/>
          <a:lstStyle/>
          <a:p>
            <a:pPr>
              <a:defRPr/>
            </a:pPr>
            <a:fld id="{2AFA2E1E-A420-463D-AAF3-5F6878CB30BF}" type="slidenum">
              <a:rPr lang="en-US" b="1" smtClean="0">
                <a:solidFill>
                  <a:schemeClr val="bg1"/>
                </a:solidFill>
              </a:rPr>
              <a:pPr>
                <a:defRPr/>
              </a:pPr>
              <a:t>10</a:t>
            </a:fld>
            <a:endParaRPr lang="en-US" b="1" dirty="0">
              <a:solidFill>
                <a:schemeClr val="bg1"/>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465138" y="1643062"/>
            <a:ext cx="6767512" cy="4757738"/>
          </a:xfrm>
          <a:noFill/>
        </p:spPr>
        <p:txBody>
          <a:bodyPr>
            <a:normAutofit fontScale="92500" lnSpcReduction="10000"/>
          </a:bodyPr>
          <a:lstStyle/>
          <a:p>
            <a:pPr>
              <a:lnSpc>
                <a:spcPct val="110000"/>
              </a:lnSpc>
              <a:spcBef>
                <a:spcPct val="50000"/>
              </a:spcBef>
              <a:buClr>
                <a:srgbClr val="215928"/>
              </a:buClr>
              <a:buFont typeface="Wingdings" pitchFamily="2" charset="2"/>
              <a:buChar char="§"/>
            </a:pPr>
            <a:r>
              <a:rPr lang="en-US" sz="2000" dirty="0" smtClean="0">
                <a:solidFill>
                  <a:srgbClr val="003399"/>
                </a:solidFill>
              </a:rPr>
              <a:t>Coordinate the application with your mentor’s schedule. Remember that a K application is a collaboration between you and your mentor.</a:t>
            </a:r>
          </a:p>
          <a:p>
            <a:pPr>
              <a:lnSpc>
                <a:spcPct val="110000"/>
              </a:lnSpc>
              <a:spcBef>
                <a:spcPct val="50000"/>
              </a:spcBef>
              <a:buClr>
                <a:srgbClr val="215928"/>
              </a:buClr>
              <a:buFont typeface="Wingdings" pitchFamily="2" charset="2"/>
              <a:buChar char="§"/>
            </a:pPr>
            <a:r>
              <a:rPr lang="en-US" sz="2000" dirty="0" smtClean="0">
                <a:solidFill>
                  <a:srgbClr val="003399"/>
                </a:solidFill>
              </a:rPr>
              <a:t>As you write the research project, always keep in mind the impact on your career development plans and progression.</a:t>
            </a:r>
          </a:p>
          <a:p>
            <a:pPr>
              <a:lnSpc>
                <a:spcPct val="110000"/>
              </a:lnSpc>
              <a:spcBef>
                <a:spcPct val="50000"/>
              </a:spcBef>
              <a:buClr>
                <a:srgbClr val="215928"/>
              </a:buClr>
              <a:buFont typeface="Wingdings" pitchFamily="2" charset="2"/>
              <a:buChar char="§"/>
            </a:pPr>
            <a:r>
              <a:rPr lang="en-US" sz="2000" dirty="0" smtClean="0">
                <a:solidFill>
                  <a:srgbClr val="003399"/>
                </a:solidFill>
              </a:rPr>
              <a:t>Make sure your planning and feedback are adequate by putting together your own review committee.</a:t>
            </a:r>
          </a:p>
          <a:p>
            <a:pPr>
              <a:lnSpc>
                <a:spcPct val="110000"/>
              </a:lnSpc>
              <a:spcBef>
                <a:spcPct val="50000"/>
              </a:spcBef>
              <a:buClr>
                <a:srgbClr val="215928"/>
              </a:buClr>
              <a:buFont typeface="Wingdings" pitchFamily="2" charset="2"/>
              <a:buChar char="§"/>
            </a:pPr>
            <a:r>
              <a:rPr lang="en-US" sz="2000" dirty="0" smtClean="0">
                <a:solidFill>
                  <a:srgbClr val="003399"/>
                </a:solidFill>
              </a:rPr>
              <a:t>After you've settled on a project, draft a short description of your specific aims and discuss these with the committee.</a:t>
            </a:r>
          </a:p>
          <a:p>
            <a:pPr>
              <a:lnSpc>
                <a:spcPct val="110000"/>
              </a:lnSpc>
              <a:spcBef>
                <a:spcPct val="50000"/>
              </a:spcBef>
              <a:buClr>
                <a:srgbClr val="215928"/>
              </a:buClr>
              <a:buFont typeface="Wingdings" pitchFamily="2" charset="2"/>
              <a:buChar char="§"/>
            </a:pPr>
            <a:r>
              <a:rPr lang="en-US" sz="2000" b="1" dirty="0" smtClean="0">
                <a:solidFill>
                  <a:srgbClr val="215928"/>
                </a:solidFill>
              </a:rPr>
              <a:t>Be sure to have the committee review the application after you're finished writing.</a:t>
            </a:r>
          </a:p>
        </p:txBody>
      </p:sp>
      <p:sp>
        <p:nvSpPr>
          <p:cNvPr id="433160" name="Rectangle 8"/>
          <p:cNvSpPr>
            <a:spLocks/>
          </p:cNvSpPr>
          <p:nvPr/>
        </p:nvSpPr>
        <p:spPr bwMode="auto">
          <a:xfrm>
            <a:off x="152399" y="174624"/>
            <a:ext cx="8839201" cy="1120776"/>
          </a:xfrm>
          <a:prstGeom prst="rect">
            <a:avLst/>
          </a:prstGeom>
          <a:solidFill>
            <a:schemeClr val="tx2"/>
          </a:solidFill>
          <a:ln w="9525">
            <a:noFill/>
            <a:miter lim="800000"/>
            <a:headEnd/>
            <a:tailEnd/>
          </a:ln>
        </p:spPr>
        <p:txBody>
          <a:bodyPr anchor="ctr"/>
          <a:lstStyle/>
          <a:p>
            <a:pPr eaLnBrk="0" hangingPunct="0">
              <a:defRPr/>
            </a:pPr>
            <a:r>
              <a:rPr lang="en-US" sz="4000" dirty="0">
                <a:solidFill>
                  <a:schemeClr val="bg1"/>
                </a:solidFill>
                <a:effectLst>
                  <a:outerShdw blurRad="38100" dist="38100" dir="2700000" algn="tl">
                    <a:srgbClr val="000000">
                      <a:alpha val="43137"/>
                    </a:srgbClr>
                  </a:outerShdw>
                </a:effectLst>
                <a:latin typeface="+mj-lt"/>
              </a:rPr>
              <a:t>Before You Start Writing</a:t>
            </a:r>
          </a:p>
        </p:txBody>
      </p:sp>
      <p:pic>
        <p:nvPicPr>
          <p:cNvPr id="24581" name="Picture 10" descr="http://photos2.fotosearch.com/bthumb/IMZ/IMZ100/sca0012.jpg"/>
          <p:cNvPicPr>
            <a:picLocks noChangeAspect="1" noChangeArrowheads="1"/>
          </p:cNvPicPr>
          <p:nvPr/>
        </p:nvPicPr>
        <p:blipFill>
          <a:blip r:embed="rId3" cstate="print"/>
          <a:srcRect/>
          <a:stretch>
            <a:fillRect/>
          </a:stretch>
        </p:blipFill>
        <p:spPr bwMode="auto">
          <a:xfrm>
            <a:off x="7543800" y="1676400"/>
            <a:ext cx="1428750" cy="1619250"/>
          </a:xfrm>
          <a:prstGeom prst="rect">
            <a:avLst/>
          </a:prstGeom>
          <a:noFill/>
          <a:ln w="9525">
            <a:noFill/>
            <a:miter lim="800000"/>
            <a:headEnd/>
            <a:tailEnd/>
          </a:ln>
        </p:spPr>
      </p:pic>
      <p:sp>
        <p:nvSpPr>
          <p:cNvPr id="9" name="Slide Number Placeholder 18"/>
          <p:cNvSpPr>
            <a:spLocks noGrp="1"/>
          </p:cNvSpPr>
          <p:nvPr>
            <p:ph type="sldNum" sz="quarter" idx="4294967295"/>
          </p:nvPr>
        </p:nvSpPr>
        <p:spPr>
          <a:xfrm>
            <a:off x="8445500" y="177800"/>
            <a:ext cx="521970" cy="365125"/>
          </a:xfrm>
          <a:prstGeom prst="rect">
            <a:avLst/>
          </a:prstGeom>
        </p:spPr>
        <p:txBody>
          <a:bodyPr/>
          <a:lstStyle/>
          <a:p>
            <a:pPr>
              <a:defRPr/>
            </a:pPr>
            <a:fld id="{2AFA2E1E-A420-463D-AAF3-5F6878CB30BF}" type="slidenum">
              <a:rPr lang="en-US" b="1" smtClean="0">
                <a:solidFill>
                  <a:schemeClr val="bg1"/>
                </a:solidFill>
              </a:rPr>
              <a:pPr>
                <a:defRPr/>
              </a:pPr>
              <a:t>11</a:t>
            </a:fld>
            <a:endParaRPr lang="en-US" b="1" dirty="0">
              <a:solidFill>
                <a:schemeClr val="bg1"/>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442913" y="1671637"/>
            <a:ext cx="6497637" cy="4881563"/>
          </a:xfrm>
          <a:noFill/>
        </p:spPr>
        <p:txBody>
          <a:bodyPr>
            <a:normAutofit fontScale="92500" lnSpcReduction="10000"/>
          </a:bodyPr>
          <a:lstStyle/>
          <a:p>
            <a:pPr>
              <a:lnSpc>
                <a:spcPct val="110000"/>
              </a:lnSpc>
              <a:spcBef>
                <a:spcPct val="30000"/>
              </a:spcBef>
              <a:buClr>
                <a:srgbClr val="215928"/>
              </a:buClr>
              <a:buFont typeface="Wingdings" pitchFamily="2" charset="2"/>
              <a:buChar char="§"/>
            </a:pPr>
            <a:r>
              <a:rPr lang="en-US" sz="2000" dirty="0" smtClean="0">
                <a:solidFill>
                  <a:srgbClr val="003399"/>
                </a:solidFill>
              </a:rPr>
              <a:t>The research component of a K application should be driven by strong hypotheses rather than advances in technology.</a:t>
            </a:r>
          </a:p>
          <a:p>
            <a:pPr>
              <a:lnSpc>
                <a:spcPct val="110000"/>
              </a:lnSpc>
              <a:spcBef>
                <a:spcPct val="30000"/>
              </a:spcBef>
              <a:buClr>
                <a:srgbClr val="215928"/>
              </a:buClr>
              <a:buFont typeface="Wingdings" pitchFamily="2" charset="2"/>
              <a:buChar char="§"/>
            </a:pPr>
            <a:r>
              <a:rPr lang="en-US" sz="2000" dirty="0" smtClean="0">
                <a:solidFill>
                  <a:srgbClr val="003399"/>
                </a:solidFill>
              </a:rPr>
              <a:t>The hypothesis is the foundation, or the conceptual underpinning on which the entire project rests.</a:t>
            </a:r>
          </a:p>
          <a:p>
            <a:pPr>
              <a:lnSpc>
                <a:spcPct val="110000"/>
              </a:lnSpc>
              <a:spcBef>
                <a:spcPct val="30000"/>
              </a:spcBef>
              <a:buClr>
                <a:srgbClr val="215928"/>
              </a:buClr>
              <a:buFont typeface="Wingdings" pitchFamily="2" charset="2"/>
              <a:buChar char="§"/>
            </a:pPr>
            <a:r>
              <a:rPr lang="en-US" sz="2000" dirty="0" smtClean="0">
                <a:solidFill>
                  <a:srgbClr val="003399"/>
                </a:solidFill>
              </a:rPr>
              <a:t>Generally applications should ask questions that prove or disprove a hypothesis rather than use a method to search for a problem or simply collect information.</a:t>
            </a:r>
          </a:p>
          <a:p>
            <a:pPr>
              <a:lnSpc>
                <a:spcPct val="110000"/>
              </a:lnSpc>
              <a:spcBef>
                <a:spcPct val="30000"/>
              </a:spcBef>
              <a:buClr>
                <a:srgbClr val="215928"/>
              </a:buClr>
              <a:buFont typeface="Wingdings" pitchFamily="2" charset="2"/>
              <a:buChar char="§"/>
            </a:pPr>
            <a:r>
              <a:rPr lang="en-US" sz="2000" dirty="0" smtClean="0">
                <a:solidFill>
                  <a:srgbClr val="003399"/>
                </a:solidFill>
              </a:rPr>
              <a:t>However, sometimes applied research is also important to discover basic biology or develop or use a new technology.</a:t>
            </a:r>
          </a:p>
          <a:p>
            <a:pPr>
              <a:lnSpc>
                <a:spcPct val="110000"/>
              </a:lnSpc>
              <a:spcBef>
                <a:spcPct val="30000"/>
              </a:spcBef>
              <a:buClr>
                <a:srgbClr val="215928"/>
              </a:buClr>
              <a:buFont typeface="Wingdings" pitchFamily="2" charset="2"/>
              <a:buChar char="§"/>
            </a:pPr>
            <a:r>
              <a:rPr lang="en-US" sz="2000" dirty="0" smtClean="0">
                <a:solidFill>
                  <a:srgbClr val="003399"/>
                </a:solidFill>
              </a:rPr>
              <a:t>You should develop a focused hypothesis that increases understanding of an important biologic process and is based on previous research.</a:t>
            </a:r>
          </a:p>
        </p:txBody>
      </p:sp>
      <p:sp>
        <p:nvSpPr>
          <p:cNvPr id="420869" name="Rectangle 5"/>
          <p:cNvSpPr>
            <a:spLocks/>
          </p:cNvSpPr>
          <p:nvPr/>
        </p:nvSpPr>
        <p:spPr bwMode="auto">
          <a:xfrm>
            <a:off x="152399" y="174624"/>
            <a:ext cx="8839201" cy="1120776"/>
          </a:xfrm>
          <a:prstGeom prst="rect">
            <a:avLst/>
          </a:prstGeom>
          <a:solidFill>
            <a:schemeClr val="tx2"/>
          </a:solidFill>
          <a:ln w="9525">
            <a:noFill/>
            <a:miter lim="800000"/>
            <a:headEnd/>
            <a:tailEnd/>
          </a:ln>
        </p:spPr>
        <p:txBody>
          <a:bodyPr anchor="ctr"/>
          <a:lstStyle/>
          <a:p>
            <a:pPr eaLnBrk="0" hangingPunct="0">
              <a:defRPr/>
            </a:pPr>
            <a:r>
              <a:rPr lang="en-US" sz="4000" dirty="0">
                <a:solidFill>
                  <a:schemeClr val="bg1"/>
                </a:solidFill>
                <a:effectLst>
                  <a:outerShdw blurRad="38100" dist="38100" dir="2700000" algn="tl">
                    <a:srgbClr val="000000">
                      <a:alpha val="43137"/>
                    </a:srgbClr>
                  </a:outerShdw>
                </a:effectLst>
                <a:latin typeface="+mj-lt"/>
              </a:rPr>
              <a:t>Develop a Solid Hypothesis</a:t>
            </a:r>
          </a:p>
        </p:txBody>
      </p:sp>
      <p:pic>
        <p:nvPicPr>
          <p:cNvPr id="25605" name="Picture 22" descr="http://photos1.fotosearch.com/bthumb/UNC/UNC201/u25858101.jpg"/>
          <p:cNvPicPr>
            <a:picLocks noChangeAspect="1" noChangeArrowheads="1"/>
          </p:cNvPicPr>
          <p:nvPr/>
        </p:nvPicPr>
        <p:blipFill>
          <a:blip r:embed="rId3" cstate="print"/>
          <a:srcRect/>
          <a:stretch>
            <a:fillRect/>
          </a:stretch>
        </p:blipFill>
        <p:spPr bwMode="auto">
          <a:xfrm>
            <a:off x="7315200" y="1676400"/>
            <a:ext cx="1619250" cy="1123950"/>
          </a:xfrm>
          <a:prstGeom prst="rect">
            <a:avLst/>
          </a:prstGeom>
          <a:noFill/>
          <a:ln w="9525">
            <a:noFill/>
            <a:miter lim="800000"/>
            <a:headEnd/>
            <a:tailEnd/>
          </a:ln>
        </p:spPr>
      </p:pic>
      <p:sp>
        <p:nvSpPr>
          <p:cNvPr id="8" name="Slide Number Placeholder 18"/>
          <p:cNvSpPr>
            <a:spLocks noGrp="1"/>
          </p:cNvSpPr>
          <p:nvPr>
            <p:ph type="sldNum" sz="quarter" idx="4294967295"/>
          </p:nvPr>
        </p:nvSpPr>
        <p:spPr>
          <a:xfrm>
            <a:off x="8445500" y="177800"/>
            <a:ext cx="521970" cy="365125"/>
          </a:xfrm>
          <a:prstGeom prst="rect">
            <a:avLst/>
          </a:prstGeom>
        </p:spPr>
        <p:txBody>
          <a:bodyPr/>
          <a:lstStyle/>
          <a:p>
            <a:pPr>
              <a:defRPr/>
            </a:pPr>
            <a:fld id="{2AFA2E1E-A420-463D-AAF3-5F6878CB30BF}" type="slidenum">
              <a:rPr lang="en-US" b="1" smtClean="0">
                <a:solidFill>
                  <a:schemeClr val="bg1"/>
                </a:solidFill>
              </a:rPr>
              <a:pPr>
                <a:defRPr/>
              </a:pPr>
              <a:t>12</a:t>
            </a:fld>
            <a:endParaRPr lang="en-US" b="1" dirty="0">
              <a:solidFill>
                <a:schemeClr val="bg1"/>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449263" y="1649413"/>
            <a:ext cx="6491287" cy="4979987"/>
          </a:xfrm>
          <a:noFill/>
        </p:spPr>
        <p:txBody>
          <a:bodyPr/>
          <a:lstStyle/>
          <a:p>
            <a:pPr>
              <a:lnSpc>
                <a:spcPct val="100000"/>
              </a:lnSpc>
              <a:buClr>
                <a:srgbClr val="215928"/>
              </a:buClr>
              <a:buFont typeface="Wingdings" pitchFamily="2" charset="2"/>
              <a:buChar char="§"/>
            </a:pPr>
            <a:r>
              <a:rPr lang="en-US" sz="2000" b="1" dirty="0" smtClean="0">
                <a:solidFill>
                  <a:srgbClr val="003399"/>
                </a:solidFill>
              </a:rPr>
              <a:t>Examples of a poor research hypothesis:</a:t>
            </a:r>
          </a:p>
          <a:p>
            <a:pPr marL="1371600" lvl="2" indent="-457200">
              <a:buClr>
                <a:srgbClr val="215928"/>
              </a:buClr>
              <a:buFont typeface="Wingdings" pitchFamily="2" charset="2"/>
              <a:buChar char="q"/>
            </a:pPr>
            <a:r>
              <a:rPr lang="en-US" i="1" dirty="0" smtClean="0">
                <a:solidFill>
                  <a:srgbClr val="215928"/>
                </a:solidFill>
              </a:rPr>
              <a:t>Analogs to </a:t>
            </a:r>
            <a:r>
              <a:rPr lang="en-US" i="1" dirty="0" err="1" smtClean="0">
                <a:solidFill>
                  <a:srgbClr val="215928"/>
                </a:solidFill>
              </a:rPr>
              <a:t>chemokine</a:t>
            </a:r>
            <a:r>
              <a:rPr lang="en-US" i="1" dirty="0" smtClean="0">
                <a:solidFill>
                  <a:srgbClr val="215928"/>
                </a:solidFill>
              </a:rPr>
              <a:t> receptors can be biologically useful.</a:t>
            </a:r>
          </a:p>
          <a:p>
            <a:pPr lvl="3">
              <a:buClr>
                <a:srgbClr val="215928"/>
              </a:buClr>
              <a:buFont typeface="Arial" charset="0"/>
              <a:buNone/>
            </a:pPr>
            <a:r>
              <a:rPr lang="en-US" i="1" dirty="0" smtClean="0">
                <a:solidFill>
                  <a:srgbClr val="FF0000"/>
                </a:solidFill>
              </a:rPr>
              <a:t>Problem: Too broad! Searching for a potential biological application.</a:t>
            </a:r>
            <a:endParaRPr lang="en-US" i="1" dirty="0" smtClean="0">
              <a:solidFill>
                <a:srgbClr val="215928"/>
              </a:solidFill>
            </a:endParaRPr>
          </a:p>
          <a:p>
            <a:pPr marL="1371600" lvl="2" indent="-457200">
              <a:buClr>
                <a:srgbClr val="215928"/>
              </a:buClr>
              <a:buFont typeface="Wingdings" pitchFamily="2" charset="2"/>
              <a:buChar char="q"/>
            </a:pPr>
            <a:r>
              <a:rPr lang="en-US" i="1" dirty="0" smtClean="0">
                <a:solidFill>
                  <a:srgbClr val="215928"/>
                </a:solidFill>
              </a:rPr>
              <a:t>A wide range of molecules can inhibit HIV infection.</a:t>
            </a:r>
          </a:p>
          <a:p>
            <a:pPr lvl="3">
              <a:buClr>
                <a:srgbClr val="215928"/>
              </a:buClr>
              <a:buFont typeface="Arial" charset="0"/>
              <a:buNone/>
            </a:pPr>
            <a:r>
              <a:rPr lang="en-US" i="1" dirty="0" smtClean="0">
                <a:solidFill>
                  <a:srgbClr val="FF0000"/>
                </a:solidFill>
              </a:rPr>
              <a:t>Problem: Fishing expedition! Searching for a solution to a biological problem by throwing darts.</a:t>
            </a:r>
            <a:endParaRPr lang="en-US" i="1" dirty="0" smtClean="0">
              <a:solidFill>
                <a:srgbClr val="215928"/>
              </a:solidFill>
            </a:endParaRPr>
          </a:p>
          <a:p>
            <a:pPr>
              <a:lnSpc>
                <a:spcPct val="100000"/>
              </a:lnSpc>
              <a:buClr>
                <a:srgbClr val="215928"/>
              </a:buClr>
              <a:buFont typeface="Wingdings" pitchFamily="2" charset="2"/>
              <a:buChar char="§"/>
            </a:pPr>
            <a:r>
              <a:rPr lang="en-US" sz="2000" b="1" dirty="0" smtClean="0">
                <a:solidFill>
                  <a:srgbClr val="003399"/>
                </a:solidFill>
              </a:rPr>
              <a:t>Example of a good research hypothesis:</a:t>
            </a:r>
          </a:p>
          <a:p>
            <a:pPr marL="1371600" lvl="2" indent="-457200">
              <a:buClr>
                <a:srgbClr val="215928"/>
              </a:buClr>
              <a:buFont typeface="Wingdings" pitchFamily="2" charset="2"/>
              <a:buChar char="q"/>
            </a:pPr>
            <a:r>
              <a:rPr lang="en-US" i="1" dirty="0" smtClean="0">
                <a:solidFill>
                  <a:srgbClr val="215928"/>
                </a:solidFill>
              </a:rPr>
              <a:t>Analogs to </a:t>
            </a:r>
            <a:r>
              <a:rPr lang="en-US" i="1" dirty="0" err="1" smtClean="0">
                <a:solidFill>
                  <a:srgbClr val="215928"/>
                </a:solidFill>
              </a:rPr>
              <a:t>chemokine</a:t>
            </a:r>
            <a:r>
              <a:rPr lang="en-US" i="1" dirty="0" smtClean="0">
                <a:solidFill>
                  <a:srgbClr val="215928"/>
                </a:solidFill>
              </a:rPr>
              <a:t> receptors can inhibit HIV infection.</a:t>
            </a:r>
          </a:p>
        </p:txBody>
      </p:sp>
      <p:sp>
        <p:nvSpPr>
          <p:cNvPr id="7" name="Rectangle 5"/>
          <p:cNvSpPr>
            <a:spLocks/>
          </p:cNvSpPr>
          <p:nvPr/>
        </p:nvSpPr>
        <p:spPr bwMode="auto">
          <a:xfrm>
            <a:off x="152399" y="174624"/>
            <a:ext cx="8839201" cy="1120776"/>
          </a:xfrm>
          <a:prstGeom prst="rect">
            <a:avLst/>
          </a:prstGeom>
          <a:solidFill>
            <a:schemeClr val="tx2"/>
          </a:solidFill>
          <a:ln w="9525">
            <a:noFill/>
            <a:miter lim="800000"/>
            <a:headEnd/>
            <a:tailEnd/>
          </a:ln>
        </p:spPr>
        <p:txBody>
          <a:bodyPr anchor="ctr"/>
          <a:lstStyle/>
          <a:p>
            <a:pPr eaLnBrk="0" hangingPunct="0">
              <a:defRPr/>
            </a:pPr>
            <a:r>
              <a:rPr lang="en-US" sz="4000" dirty="0">
                <a:solidFill>
                  <a:schemeClr val="bg1"/>
                </a:solidFill>
                <a:effectLst>
                  <a:outerShdw blurRad="38100" dist="38100" dir="2700000" algn="tl">
                    <a:srgbClr val="000000">
                      <a:alpha val="43137"/>
                    </a:srgbClr>
                  </a:outerShdw>
                </a:effectLst>
                <a:latin typeface="+mj-lt"/>
              </a:rPr>
              <a:t>Develop a Solid Hypothesis</a:t>
            </a:r>
          </a:p>
        </p:txBody>
      </p:sp>
      <p:pic>
        <p:nvPicPr>
          <p:cNvPr id="8" name="Picture 22" descr="http://photos1.fotosearch.com/bthumb/UNC/UNC201/u25858101.jpg"/>
          <p:cNvPicPr>
            <a:picLocks noChangeAspect="1" noChangeArrowheads="1"/>
          </p:cNvPicPr>
          <p:nvPr/>
        </p:nvPicPr>
        <p:blipFill>
          <a:blip r:embed="rId3" cstate="print"/>
          <a:srcRect/>
          <a:stretch>
            <a:fillRect/>
          </a:stretch>
        </p:blipFill>
        <p:spPr bwMode="auto">
          <a:xfrm>
            <a:off x="7315200" y="1676400"/>
            <a:ext cx="1619250" cy="1123950"/>
          </a:xfrm>
          <a:prstGeom prst="rect">
            <a:avLst/>
          </a:prstGeom>
          <a:noFill/>
          <a:ln w="9525">
            <a:noFill/>
            <a:miter lim="800000"/>
            <a:headEnd/>
            <a:tailEnd/>
          </a:ln>
        </p:spPr>
      </p:pic>
      <p:sp>
        <p:nvSpPr>
          <p:cNvPr id="10" name="Slide Number Placeholder 18"/>
          <p:cNvSpPr>
            <a:spLocks noGrp="1"/>
          </p:cNvSpPr>
          <p:nvPr>
            <p:ph type="sldNum" sz="quarter" idx="4294967295"/>
          </p:nvPr>
        </p:nvSpPr>
        <p:spPr>
          <a:xfrm>
            <a:off x="8445500" y="177800"/>
            <a:ext cx="521970" cy="365125"/>
          </a:xfrm>
          <a:prstGeom prst="rect">
            <a:avLst/>
          </a:prstGeom>
        </p:spPr>
        <p:txBody>
          <a:bodyPr/>
          <a:lstStyle/>
          <a:p>
            <a:pPr>
              <a:defRPr/>
            </a:pPr>
            <a:fld id="{2AFA2E1E-A420-463D-AAF3-5F6878CB30BF}" type="slidenum">
              <a:rPr lang="en-US" b="1" smtClean="0">
                <a:solidFill>
                  <a:schemeClr val="bg1"/>
                </a:solidFill>
              </a:rPr>
              <a:pPr>
                <a:defRPr/>
              </a:pPr>
              <a:t>13</a:t>
            </a:fld>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65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65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650">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650">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65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493713" y="1636712"/>
            <a:ext cx="6456362" cy="4916488"/>
          </a:xfrm>
          <a:noFill/>
        </p:spPr>
        <p:txBody>
          <a:bodyPr>
            <a:normAutofit fontScale="92500"/>
          </a:bodyPr>
          <a:lstStyle/>
          <a:p>
            <a:pPr>
              <a:lnSpc>
                <a:spcPct val="110000"/>
              </a:lnSpc>
              <a:spcBef>
                <a:spcPct val="30000"/>
              </a:spcBef>
              <a:buClr>
                <a:srgbClr val="FDF703"/>
              </a:buClr>
              <a:buFont typeface="Arial" charset="0"/>
              <a:buNone/>
            </a:pPr>
            <a:r>
              <a:rPr lang="en-US" sz="2400" b="1" dirty="0" smtClean="0">
                <a:solidFill>
                  <a:srgbClr val="215928"/>
                </a:solidFill>
              </a:rPr>
              <a:t>A few Tips:</a:t>
            </a:r>
          </a:p>
          <a:p>
            <a:pPr>
              <a:lnSpc>
                <a:spcPct val="110000"/>
              </a:lnSpc>
              <a:spcBef>
                <a:spcPct val="30000"/>
              </a:spcBef>
              <a:buClr>
                <a:srgbClr val="215928"/>
              </a:buClr>
              <a:buFont typeface="Wingdings" pitchFamily="2" charset="2"/>
              <a:buChar char="§"/>
            </a:pPr>
            <a:r>
              <a:rPr lang="en-US" sz="2000" dirty="0" smtClean="0">
                <a:solidFill>
                  <a:srgbClr val="003399"/>
                </a:solidFill>
              </a:rPr>
              <a:t>Make sure your idea is not too broad. Your hypothesis must be provable during your 3 to 5 year award with the level of resources you are requesting.</a:t>
            </a:r>
          </a:p>
          <a:p>
            <a:pPr>
              <a:lnSpc>
                <a:spcPct val="110000"/>
              </a:lnSpc>
              <a:spcBef>
                <a:spcPct val="30000"/>
              </a:spcBef>
              <a:buClr>
                <a:srgbClr val="215928"/>
              </a:buClr>
              <a:buFont typeface="Wingdings" pitchFamily="2" charset="2"/>
              <a:buChar char="§"/>
            </a:pPr>
            <a:r>
              <a:rPr lang="en-US" sz="2000" dirty="0" smtClean="0">
                <a:solidFill>
                  <a:srgbClr val="003399"/>
                </a:solidFill>
              </a:rPr>
              <a:t>Your topic should fit NIH's public health mission. Tie your science to curing, treating, or preventing disease.</a:t>
            </a:r>
          </a:p>
          <a:p>
            <a:pPr>
              <a:lnSpc>
                <a:spcPct val="110000"/>
              </a:lnSpc>
              <a:spcBef>
                <a:spcPct val="30000"/>
              </a:spcBef>
              <a:buClr>
                <a:srgbClr val="215928"/>
              </a:buClr>
              <a:buFont typeface="Wingdings" pitchFamily="2" charset="2"/>
              <a:buChar char="§"/>
            </a:pPr>
            <a:r>
              <a:rPr lang="en-US" sz="2000" dirty="0" smtClean="0">
                <a:solidFill>
                  <a:srgbClr val="003399"/>
                </a:solidFill>
              </a:rPr>
              <a:t>Show reviewers how your project fits in your field. Make this explicit.</a:t>
            </a:r>
          </a:p>
          <a:p>
            <a:pPr>
              <a:lnSpc>
                <a:spcPct val="110000"/>
              </a:lnSpc>
              <a:spcBef>
                <a:spcPct val="30000"/>
              </a:spcBef>
              <a:buClr>
                <a:srgbClr val="215928"/>
              </a:buClr>
              <a:buFont typeface="Wingdings" pitchFamily="2" charset="2"/>
              <a:buChar char="§"/>
            </a:pPr>
            <a:r>
              <a:rPr lang="en-US" sz="2000" dirty="0" smtClean="0">
                <a:solidFill>
                  <a:srgbClr val="003399"/>
                </a:solidFill>
              </a:rPr>
              <a:t>Remember, methods are the means for performing your experiments. Your experimental results will prove or disprove your hypothesis.</a:t>
            </a:r>
          </a:p>
          <a:p>
            <a:pPr>
              <a:lnSpc>
                <a:spcPct val="110000"/>
              </a:lnSpc>
              <a:spcBef>
                <a:spcPct val="30000"/>
              </a:spcBef>
              <a:buClr>
                <a:srgbClr val="215928"/>
              </a:buClr>
              <a:buFont typeface="Wingdings" pitchFamily="2" charset="2"/>
              <a:buChar char="§"/>
            </a:pPr>
            <a:r>
              <a:rPr lang="en-US" sz="2000" b="1" dirty="0" smtClean="0">
                <a:solidFill>
                  <a:srgbClr val="215928"/>
                </a:solidFill>
              </a:rPr>
              <a:t>If you have more than one hypothesis, choose the better one.</a:t>
            </a:r>
          </a:p>
        </p:txBody>
      </p:sp>
      <p:sp>
        <p:nvSpPr>
          <p:cNvPr id="7" name="Rectangle 5"/>
          <p:cNvSpPr>
            <a:spLocks/>
          </p:cNvSpPr>
          <p:nvPr/>
        </p:nvSpPr>
        <p:spPr bwMode="auto">
          <a:xfrm>
            <a:off x="152400" y="174624"/>
            <a:ext cx="8839200" cy="1120776"/>
          </a:xfrm>
          <a:prstGeom prst="rect">
            <a:avLst/>
          </a:prstGeom>
          <a:solidFill>
            <a:schemeClr val="tx2"/>
          </a:solidFill>
          <a:ln w="9525">
            <a:noFill/>
            <a:miter lim="800000"/>
            <a:headEnd/>
            <a:tailEnd/>
          </a:ln>
        </p:spPr>
        <p:txBody>
          <a:bodyPr anchor="ctr"/>
          <a:lstStyle/>
          <a:p>
            <a:pPr eaLnBrk="0" hangingPunct="0">
              <a:defRPr/>
            </a:pPr>
            <a:r>
              <a:rPr lang="en-US" sz="4000" dirty="0">
                <a:solidFill>
                  <a:schemeClr val="bg1"/>
                </a:solidFill>
                <a:effectLst>
                  <a:outerShdw blurRad="38100" dist="38100" dir="2700000" algn="tl">
                    <a:srgbClr val="000000">
                      <a:alpha val="43137"/>
                    </a:srgbClr>
                  </a:outerShdw>
                </a:effectLst>
                <a:latin typeface="+mj-lt"/>
              </a:rPr>
              <a:t>Develop a Solid Hypothesis</a:t>
            </a:r>
          </a:p>
        </p:txBody>
      </p:sp>
      <p:pic>
        <p:nvPicPr>
          <p:cNvPr id="8" name="Picture 22" descr="http://photos1.fotosearch.com/bthumb/UNC/UNC201/u25858101.jpg"/>
          <p:cNvPicPr>
            <a:picLocks noChangeAspect="1" noChangeArrowheads="1"/>
          </p:cNvPicPr>
          <p:nvPr/>
        </p:nvPicPr>
        <p:blipFill>
          <a:blip r:embed="rId3" cstate="print"/>
          <a:srcRect/>
          <a:stretch>
            <a:fillRect/>
          </a:stretch>
        </p:blipFill>
        <p:spPr bwMode="auto">
          <a:xfrm>
            <a:off x="7315200" y="1676400"/>
            <a:ext cx="1619250" cy="1123950"/>
          </a:xfrm>
          <a:prstGeom prst="rect">
            <a:avLst/>
          </a:prstGeom>
          <a:noFill/>
          <a:ln w="9525">
            <a:noFill/>
            <a:miter lim="800000"/>
            <a:headEnd/>
            <a:tailEnd/>
          </a:ln>
        </p:spPr>
      </p:pic>
      <p:sp>
        <p:nvSpPr>
          <p:cNvPr id="10" name="Slide Number Placeholder 18"/>
          <p:cNvSpPr>
            <a:spLocks noGrp="1"/>
          </p:cNvSpPr>
          <p:nvPr>
            <p:ph type="sldNum" sz="quarter" idx="4294967295"/>
          </p:nvPr>
        </p:nvSpPr>
        <p:spPr>
          <a:xfrm>
            <a:off x="8445500" y="177800"/>
            <a:ext cx="521970" cy="365125"/>
          </a:xfrm>
          <a:prstGeom prst="rect">
            <a:avLst/>
          </a:prstGeom>
        </p:spPr>
        <p:txBody>
          <a:bodyPr/>
          <a:lstStyle/>
          <a:p>
            <a:pPr>
              <a:defRPr/>
            </a:pPr>
            <a:fld id="{2AFA2E1E-A420-463D-AAF3-5F6878CB30BF}" type="slidenum">
              <a:rPr lang="en-US" b="1" smtClean="0">
                <a:solidFill>
                  <a:schemeClr val="bg1"/>
                </a:solidFill>
              </a:rPr>
              <a:pPr>
                <a:defRPr/>
              </a:pPr>
              <a:t>14</a:t>
            </a:fld>
            <a:endParaRPr lang="en-US" b="1" dirty="0">
              <a:solidFill>
                <a:schemeClr val="bg1"/>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427038" y="1612900"/>
            <a:ext cx="6686550" cy="5018088"/>
          </a:xfrm>
          <a:noFill/>
        </p:spPr>
        <p:txBody>
          <a:bodyPr/>
          <a:lstStyle/>
          <a:p>
            <a:pPr marL="609600" indent="-609600">
              <a:lnSpc>
                <a:spcPct val="100000"/>
              </a:lnSpc>
              <a:spcAft>
                <a:spcPct val="10000"/>
              </a:spcAft>
              <a:buClr>
                <a:srgbClr val="215928"/>
              </a:buClr>
              <a:buFont typeface="Wingdings" pitchFamily="2" charset="2"/>
              <a:buChar char="§"/>
            </a:pPr>
            <a:r>
              <a:rPr lang="en-US" sz="2000" dirty="0" smtClean="0">
                <a:solidFill>
                  <a:srgbClr val="003399"/>
                </a:solidFill>
              </a:rPr>
              <a:t>Make sure your hypothesis will generate aims and methods you can accomplish within the 3-5 years time and with the resources available.</a:t>
            </a:r>
          </a:p>
          <a:p>
            <a:pPr marL="609600" indent="-609600">
              <a:lnSpc>
                <a:spcPct val="100000"/>
              </a:lnSpc>
              <a:spcAft>
                <a:spcPct val="10000"/>
              </a:spcAft>
              <a:buClr>
                <a:srgbClr val="215928"/>
              </a:buClr>
              <a:buFont typeface="Wingdings" pitchFamily="2" charset="2"/>
              <a:buChar char="§"/>
            </a:pPr>
            <a:r>
              <a:rPr lang="en-US" sz="2000" dirty="0" smtClean="0">
                <a:solidFill>
                  <a:srgbClr val="003399"/>
                </a:solidFill>
              </a:rPr>
              <a:t>After you have chosen your hypothesis, outline your specific aims:</a:t>
            </a:r>
          </a:p>
          <a:p>
            <a:pPr marL="1314450" lvl="2" indent="-457200">
              <a:spcAft>
                <a:spcPct val="10000"/>
              </a:spcAft>
              <a:buClr>
                <a:srgbClr val="215928"/>
              </a:buClr>
              <a:buFont typeface="Wingdings" pitchFamily="2" charset="2"/>
              <a:buChar char="q"/>
            </a:pPr>
            <a:r>
              <a:rPr lang="en-US" sz="1800" b="1" dirty="0" smtClean="0">
                <a:solidFill>
                  <a:srgbClr val="215928"/>
                </a:solidFill>
              </a:rPr>
              <a:t>List your aims and then all the experiments you will do to support each aim. </a:t>
            </a:r>
          </a:p>
          <a:p>
            <a:pPr marL="1314450" lvl="2" indent="-457200">
              <a:spcAft>
                <a:spcPct val="10000"/>
              </a:spcAft>
              <a:buClr>
                <a:srgbClr val="215928"/>
              </a:buClr>
              <a:buFont typeface="Wingdings" pitchFamily="2" charset="2"/>
              <a:buChar char="q"/>
            </a:pPr>
            <a:r>
              <a:rPr lang="en-US" sz="1800" b="1" dirty="0" smtClean="0">
                <a:solidFill>
                  <a:srgbClr val="215928"/>
                </a:solidFill>
              </a:rPr>
              <a:t>Keep in mind that your experiments support your aims, and your aims support your hypothesis. </a:t>
            </a:r>
          </a:p>
          <a:p>
            <a:pPr marL="609600" indent="-609600">
              <a:lnSpc>
                <a:spcPct val="100000"/>
              </a:lnSpc>
              <a:spcAft>
                <a:spcPct val="10000"/>
              </a:spcAft>
              <a:buClr>
                <a:srgbClr val="215928"/>
              </a:buClr>
              <a:buFont typeface="Wingdings" pitchFamily="2" charset="2"/>
              <a:buChar char="§"/>
            </a:pPr>
            <a:r>
              <a:rPr lang="en-US" sz="2000" dirty="0" smtClean="0">
                <a:solidFill>
                  <a:srgbClr val="003399"/>
                </a:solidFill>
              </a:rPr>
              <a:t>Use graphics to plan experiments.</a:t>
            </a:r>
          </a:p>
          <a:p>
            <a:pPr marL="1314450" lvl="2" indent="-457200">
              <a:spcAft>
                <a:spcPct val="10000"/>
              </a:spcAft>
              <a:buClr>
                <a:srgbClr val="215928"/>
              </a:buClr>
              <a:buFont typeface="Wingdings" pitchFamily="2" charset="2"/>
              <a:buChar char="q"/>
            </a:pPr>
            <a:r>
              <a:rPr lang="en-US" sz="1800" b="1" dirty="0" smtClean="0">
                <a:solidFill>
                  <a:srgbClr val="215928"/>
                </a:solidFill>
              </a:rPr>
              <a:t>Chart experiments with decision trees showing alternative pathways should you get negative results.</a:t>
            </a:r>
          </a:p>
        </p:txBody>
      </p:sp>
      <p:sp>
        <p:nvSpPr>
          <p:cNvPr id="427015" name="Rectangle 7"/>
          <p:cNvSpPr>
            <a:spLocks/>
          </p:cNvSpPr>
          <p:nvPr/>
        </p:nvSpPr>
        <p:spPr bwMode="auto">
          <a:xfrm>
            <a:off x="152400" y="174624"/>
            <a:ext cx="8839200" cy="1120775"/>
          </a:xfrm>
          <a:prstGeom prst="rect">
            <a:avLst/>
          </a:prstGeom>
          <a:solidFill>
            <a:schemeClr val="tx2"/>
          </a:solidFill>
          <a:ln w="9525">
            <a:noFill/>
            <a:miter lim="800000"/>
            <a:headEnd/>
            <a:tailEnd/>
          </a:ln>
        </p:spPr>
        <p:txBody>
          <a:bodyPr anchor="ctr"/>
          <a:lstStyle/>
          <a:p>
            <a:pPr eaLnBrk="0" hangingPunct="0">
              <a:defRPr/>
            </a:pPr>
            <a:r>
              <a:rPr lang="en-US" sz="4000" dirty="0">
                <a:solidFill>
                  <a:schemeClr val="bg1"/>
                </a:solidFill>
                <a:effectLst>
                  <a:outerShdw blurRad="38100" dist="38100" dir="2700000" algn="tl">
                    <a:srgbClr val="000000">
                      <a:alpha val="43137"/>
                    </a:srgbClr>
                  </a:outerShdw>
                </a:effectLst>
                <a:latin typeface="+mj-lt"/>
              </a:rPr>
              <a:t>Plan Your Application</a:t>
            </a:r>
          </a:p>
        </p:txBody>
      </p:sp>
      <p:pic>
        <p:nvPicPr>
          <p:cNvPr id="28677" name="Picture 4" descr="http://photos1.fotosearch.com/bthumb/DNV/DNV218/029v1200ec.jpg"/>
          <p:cNvPicPr>
            <a:picLocks noChangeAspect="1" noChangeArrowheads="1"/>
          </p:cNvPicPr>
          <p:nvPr/>
        </p:nvPicPr>
        <p:blipFill>
          <a:blip r:embed="rId3" cstate="print"/>
          <a:srcRect/>
          <a:stretch>
            <a:fillRect/>
          </a:stretch>
        </p:blipFill>
        <p:spPr bwMode="auto">
          <a:xfrm>
            <a:off x="7391400" y="1600200"/>
            <a:ext cx="1600200" cy="1619250"/>
          </a:xfrm>
          <a:prstGeom prst="rect">
            <a:avLst/>
          </a:prstGeom>
          <a:noFill/>
          <a:ln w="9525">
            <a:noFill/>
            <a:miter lim="800000"/>
            <a:headEnd/>
            <a:tailEnd/>
          </a:ln>
        </p:spPr>
      </p:pic>
      <p:sp>
        <p:nvSpPr>
          <p:cNvPr id="8" name="Slide Number Placeholder 18"/>
          <p:cNvSpPr>
            <a:spLocks noGrp="1"/>
          </p:cNvSpPr>
          <p:nvPr>
            <p:ph type="sldNum" sz="quarter" idx="4294967295"/>
          </p:nvPr>
        </p:nvSpPr>
        <p:spPr>
          <a:xfrm>
            <a:off x="8445500" y="177800"/>
            <a:ext cx="521970" cy="365125"/>
          </a:xfrm>
          <a:prstGeom prst="rect">
            <a:avLst/>
          </a:prstGeom>
        </p:spPr>
        <p:txBody>
          <a:bodyPr/>
          <a:lstStyle/>
          <a:p>
            <a:pPr>
              <a:defRPr/>
            </a:pPr>
            <a:fld id="{2AFA2E1E-A420-463D-AAF3-5F6878CB30BF}" type="slidenum">
              <a:rPr lang="en-US" b="1" smtClean="0">
                <a:solidFill>
                  <a:schemeClr val="bg1"/>
                </a:solidFill>
              </a:rPr>
              <a:pPr>
                <a:defRPr/>
              </a:pPr>
              <a:t>15</a:t>
            </a:fld>
            <a:endParaRPr lang="en-US" b="1" dirty="0">
              <a:solidFill>
                <a:schemeClr val="bg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427038" y="1631950"/>
            <a:ext cx="6550025" cy="4768850"/>
          </a:xfrm>
          <a:noFill/>
        </p:spPr>
        <p:txBody>
          <a:bodyPr>
            <a:normAutofit/>
          </a:bodyPr>
          <a:lstStyle/>
          <a:p>
            <a:pPr>
              <a:lnSpc>
                <a:spcPct val="100000"/>
              </a:lnSpc>
              <a:spcBef>
                <a:spcPct val="30000"/>
              </a:spcBef>
              <a:buClr>
                <a:srgbClr val="215928"/>
              </a:buClr>
              <a:buFont typeface="Wingdings" pitchFamily="2" charset="2"/>
              <a:buChar char="§"/>
            </a:pPr>
            <a:r>
              <a:rPr lang="en-US" sz="2000" dirty="0" smtClean="0">
                <a:solidFill>
                  <a:srgbClr val="003399"/>
                </a:solidFill>
              </a:rPr>
              <a:t>The Career (K) line budget is driven by NIH Institute and Center policies. As an applicant, you are restricted to what you can ask for.</a:t>
            </a:r>
          </a:p>
          <a:p>
            <a:pPr>
              <a:lnSpc>
                <a:spcPct val="100000"/>
              </a:lnSpc>
              <a:spcBef>
                <a:spcPct val="30000"/>
              </a:spcBef>
              <a:buClr>
                <a:srgbClr val="215928"/>
              </a:buClr>
              <a:buFont typeface="Wingdings" pitchFamily="2" charset="2"/>
              <a:buChar char="§"/>
            </a:pPr>
            <a:r>
              <a:rPr lang="en-US" sz="2000" dirty="0" smtClean="0">
                <a:solidFill>
                  <a:srgbClr val="003399"/>
                </a:solidFill>
              </a:rPr>
              <a:t>Be aware that the NIH Institutes and Centers have varying salary and research cost scales!</a:t>
            </a:r>
          </a:p>
          <a:p>
            <a:pPr>
              <a:lnSpc>
                <a:spcPct val="100000"/>
              </a:lnSpc>
              <a:spcBef>
                <a:spcPct val="30000"/>
              </a:spcBef>
              <a:buClr>
                <a:srgbClr val="215928"/>
              </a:buClr>
              <a:buFont typeface="Wingdings" pitchFamily="2" charset="2"/>
              <a:buChar char="§"/>
            </a:pPr>
            <a:r>
              <a:rPr lang="en-US" sz="2000" dirty="0" smtClean="0">
                <a:solidFill>
                  <a:srgbClr val="003399"/>
                </a:solidFill>
              </a:rPr>
              <a:t>A typical mentored K award to a new investigator provides partial salary and only modest research costs.</a:t>
            </a:r>
          </a:p>
          <a:p>
            <a:pPr>
              <a:lnSpc>
                <a:spcPct val="100000"/>
              </a:lnSpc>
              <a:spcBef>
                <a:spcPct val="30000"/>
              </a:spcBef>
              <a:buClr>
                <a:srgbClr val="215928"/>
              </a:buClr>
              <a:buFont typeface="Wingdings" pitchFamily="2" charset="2"/>
              <a:buChar char="§"/>
            </a:pPr>
            <a:r>
              <a:rPr lang="en-US" sz="2000" dirty="0" smtClean="0">
                <a:solidFill>
                  <a:srgbClr val="003399"/>
                </a:solidFill>
              </a:rPr>
              <a:t>Ideally, your mentor(s) should be well-funded (NIH funding is preferred), and funding from the K is supplemental to his/her research funds.</a:t>
            </a:r>
          </a:p>
          <a:p>
            <a:pPr>
              <a:lnSpc>
                <a:spcPct val="100000"/>
              </a:lnSpc>
              <a:spcBef>
                <a:spcPct val="30000"/>
              </a:spcBef>
              <a:buClr>
                <a:srgbClr val="215928"/>
              </a:buClr>
              <a:buFont typeface="Wingdings" pitchFamily="2" charset="2"/>
              <a:buChar char="§"/>
            </a:pPr>
            <a:r>
              <a:rPr lang="en-US" sz="2000" dirty="0" smtClean="0">
                <a:solidFill>
                  <a:srgbClr val="003399"/>
                </a:solidFill>
              </a:rPr>
              <a:t>Most independent K awards do not provide research costs. It is expected that you will have peer-reviewed research funding.</a:t>
            </a:r>
          </a:p>
        </p:txBody>
      </p:sp>
      <p:sp>
        <p:nvSpPr>
          <p:cNvPr id="429063" name="Rectangle 7"/>
          <p:cNvSpPr>
            <a:spLocks/>
          </p:cNvSpPr>
          <p:nvPr/>
        </p:nvSpPr>
        <p:spPr bwMode="auto">
          <a:xfrm>
            <a:off x="152399" y="174624"/>
            <a:ext cx="8839201" cy="1120775"/>
          </a:xfrm>
          <a:prstGeom prst="rect">
            <a:avLst/>
          </a:prstGeom>
          <a:solidFill>
            <a:schemeClr val="tx2"/>
          </a:solidFill>
          <a:ln w="9525">
            <a:noFill/>
            <a:miter lim="800000"/>
            <a:headEnd/>
            <a:tailEnd/>
          </a:ln>
        </p:spPr>
        <p:txBody>
          <a:bodyPr anchor="ctr"/>
          <a:lstStyle/>
          <a:p>
            <a:pPr eaLnBrk="0" hangingPunct="0">
              <a:defRPr/>
            </a:pPr>
            <a:r>
              <a:rPr lang="en-US" sz="4000" dirty="0">
                <a:solidFill>
                  <a:schemeClr val="bg1"/>
                </a:solidFill>
                <a:effectLst>
                  <a:outerShdw blurRad="38100" dist="38100" dir="2700000" algn="tl">
                    <a:srgbClr val="000000">
                      <a:alpha val="43137"/>
                    </a:srgbClr>
                  </a:outerShdw>
                </a:effectLst>
                <a:latin typeface="+mj-lt"/>
              </a:rPr>
              <a:t>Request an Appropriate Budget</a:t>
            </a:r>
          </a:p>
        </p:txBody>
      </p:sp>
      <p:pic>
        <p:nvPicPr>
          <p:cNvPr id="29701" name="Picture 8" descr="http://photos1.fotosearch.com/bthumb/IMZ/IMZ177/sca0410.jpg"/>
          <p:cNvPicPr>
            <a:picLocks noChangeAspect="1" noChangeArrowheads="1"/>
          </p:cNvPicPr>
          <p:nvPr/>
        </p:nvPicPr>
        <p:blipFill>
          <a:blip r:embed="rId3" cstate="print"/>
          <a:srcRect/>
          <a:stretch>
            <a:fillRect/>
          </a:stretch>
        </p:blipFill>
        <p:spPr bwMode="auto">
          <a:xfrm>
            <a:off x="7315200" y="1676400"/>
            <a:ext cx="1619250" cy="1190625"/>
          </a:xfrm>
          <a:prstGeom prst="rect">
            <a:avLst/>
          </a:prstGeom>
          <a:noFill/>
          <a:ln w="9525">
            <a:noFill/>
            <a:miter lim="800000"/>
            <a:headEnd/>
            <a:tailEnd/>
          </a:ln>
        </p:spPr>
      </p:pic>
      <p:sp>
        <p:nvSpPr>
          <p:cNvPr id="8" name="Slide Number Placeholder 18"/>
          <p:cNvSpPr>
            <a:spLocks noGrp="1"/>
          </p:cNvSpPr>
          <p:nvPr>
            <p:ph type="sldNum" sz="quarter" idx="4294967295"/>
          </p:nvPr>
        </p:nvSpPr>
        <p:spPr>
          <a:xfrm>
            <a:off x="8445500" y="177800"/>
            <a:ext cx="521970" cy="365125"/>
          </a:xfrm>
          <a:prstGeom prst="rect">
            <a:avLst/>
          </a:prstGeom>
        </p:spPr>
        <p:txBody>
          <a:bodyPr/>
          <a:lstStyle/>
          <a:p>
            <a:pPr>
              <a:defRPr/>
            </a:pPr>
            <a:fld id="{2AFA2E1E-A420-463D-AAF3-5F6878CB30BF}" type="slidenum">
              <a:rPr lang="en-US" b="1" smtClean="0">
                <a:solidFill>
                  <a:schemeClr val="bg1"/>
                </a:solidFill>
              </a:rPr>
              <a:pPr>
                <a:defRPr/>
              </a:pPr>
              <a:t>16</a:t>
            </a:fld>
            <a:endParaRPr lang="en-US" b="1" dirty="0">
              <a:solidFill>
                <a:schemeClr val="bg1"/>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411163" y="1673225"/>
            <a:ext cx="6821487" cy="4956175"/>
          </a:xfrm>
          <a:noFill/>
        </p:spPr>
        <p:txBody>
          <a:bodyPr/>
          <a:lstStyle/>
          <a:p>
            <a:pPr>
              <a:lnSpc>
                <a:spcPct val="100000"/>
              </a:lnSpc>
              <a:spcBef>
                <a:spcPct val="50000"/>
              </a:spcBef>
              <a:buClr>
                <a:srgbClr val="215928"/>
              </a:buClr>
              <a:buFont typeface="Wingdings" pitchFamily="2" charset="2"/>
              <a:buChar char="§"/>
            </a:pPr>
            <a:r>
              <a:rPr lang="en-US" sz="2000" dirty="0" smtClean="0">
                <a:solidFill>
                  <a:srgbClr val="003399"/>
                </a:solidFill>
              </a:rPr>
              <a:t>Sharpen the focus of your application. Beginning applicants, particularly at an early career stage, often overshoot their mark by proposing too much. Avoid an “over-ambitious” project or one that looks a lot like an R01 grant!</a:t>
            </a:r>
          </a:p>
          <a:p>
            <a:pPr>
              <a:lnSpc>
                <a:spcPct val="100000"/>
              </a:lnSpc>
              <a:spcBef>
                <a:spcPct val="50000"/>
              </a:spcBef>
              <a:buClr>
                <a:srgbClr val="215928"/>
              </a:buClr>
              <a:buFont typeface="Wingdings" pitchFamily="2" charset="2"/>
              <a:buChar char="§"/>
            </a:pPr>
            <a:r>
              <a:rPr lang="en-US" sz="2000" dirty="0" smtClean="0">
                <a:solidFill>
                  <a:srgbClr val="003399"/>
                </a:solidFill>
              </a:rPr>
              <a:t>Your hypothesis should be provable and aims doable with the resources you are requesting.</a:t>
            </a:r>
          </a:p>
          <a:p>
            <a:pPr>
              <a:lnSpc>
                <a:spcPct val="100000"/>
              </a:lnSpc>
              <a:spcBef>
                <a:spcPct val="50000"/>
              </a:spcBef>
              <a:buClr>
                <a:srgbClr val="215928"/>
              </a:buClr>
              <a:buFont typeface="Wingdings" pitchFamily="2" charset="2"/>
              <a:buChar char="§"/>
            </a:pPr>
            <a:r>
              <a:rPr lang="en-US" sz="2000" dirty="0" smtClean="0">
                <a:solidFill>
                  <a:srgbClr val="003399"/>
                </a:solidFill>
              </a:rPr>
              <a:t>Make sure the scale of your hypothesis and aims fits your request of time and resources.</a:t>
            </a:r>
          </a:p>
          <a:p>
            <a:pPr>
              <a:lnSpc>
                <a:spcPct val="100000"/>
              </a:lnSpc>
              <a:spcBef>
                <a:spcPct val="50000"/>
              </a:spcBef>
              <a:buClr>
                <a:srgbClr val="215928"/>
              </a:buClr>
              <a:buFont typeface="Wingdings" pitchFamily="2" charset="2"/>
              <a:buChar char="§"/>
            </a:pPr>
            <a:r>
              <a:rPr lang="en-US" sz="2000" dirty="0" smtClean="0">
                <a:solidFill>
                  <a:srgbClr val="003399"/>
                </a:solidFill>
              </a:rPr>
              <a:t>Reviewers will quickly pick up on how well matched your research and career development objectives are.</a:t>
            </a:r>
          </a:p>
        </p:txBody>
      </p:sp>
      <p:sp>
        <p:nvSpPr>
          <p:cNvPr id="435207" name="Rectangle 7"/>
          <p:cNvSpPr>
            <a:spLocks/>
          </p:cNvSpPr>
          <p:nvPr/>
        </p:nvSpPr>
        <p:spPr bwMode="auto">
          <a:xfrm>
            <a:off x="152400" y="174624"/>
            <a:ext cx="8839200" cy="1120775"/>
          </a:xfrm>
          <a:prstGeom prst="rect">
            <a:avLst/>
          </a:prstGeom>
          <a:solidFill>
            <a:schemeClr val="tx2"/>
          </a:solidFill>
          <a:ln w="9525">
            <a:noFill/>
            <a:miter lim="800000"/>
            <a:headEnd/>
            <a:tailEnd/>
          </a:ln>
        </p:spPr>
        <p:txBody>
          <a:bodyPr anchor="ctr"/>
          <a:lstStyle/>
          <a:p>
            <a:pPr eaLnBrk="0" hangingPunct="0">
              <a:defRPr/>
            </a:pPr>
            <a:r>
              <a:rPr lang="en-US" sz="4000" dirty="0">
                <a:solidFill>
                  <a:schemeClr val="bg1"/>
                </a:solidFill>
                <a:effectLst>
                  <a:outerShdw blurRad="38100" dist="38100" dir="2700000" algn="tl">
                    <a:srgbClr val="000000">
                      <a:alpha val="43137"/>
                    </a:srgbClr>
                  </a:outerShdw>
                </a:effectLst>
                <a:latin typeface="+mj-lt"/>
              </a:rPr>
              <a:t>Don't Propose Too Much</a:t>
            </a:r>
          </a:p>
        </p:txBody>
      </p:sp>
      <p:pic>
        <p:nvPicPr>
          <p:cNvPr id="30725" name="Picture 16" descr="http://photos1.fotosearch.com/bthumb/IMZ/IMZ310/shu0050.jpg"/>
          <p:cNvPicPr>
            <a:picLocks noChangeAspect="1" noChangeArrowheads="1"/>
          </p:cNvPicPr>
          <p:nvPr/>
        </p:nvPicPr>
        <p:blipFill>
          <a:blip r:embed="rId3" cstate="print"/>
          <a:srcRect/>
          <a:stretch>
            <a:fillRect/>
          </a:stretch>
        </p:blipFill>
        <p:spPr bwMode="auto">
          <a:xfrm>
            <a:off x="7543800" y="1676400"/>
            <a:ext cx="1409700" cy="1619250"/>
          </a:xfrm>
          <a:prstGeom prst="rect">
            <a:avLst/>
          </a:prstGeom>
          <a:noFill/>
          <a:ln w="9525">
            <a:noFill/>
            <a:miter lim="800000"/>
            <a:headEnd/>
            <a:tailEnd/>
          </a:ln>
        </p:spPr>
      </p:pic>
      <p:sp>
        <p:nvSpPr>
          <p:cNvPr id="8" name="Slide Number Placeholder 18"/>
          <p:cNvSpPr>
            <a:spLocks noGrp="1"/>
          </p:cNvSpPr>
          <p:nvPr>
            <p:ph type="sldNum" sz="quarter" idx="4294967295"/>
          </p:nvPr>
        </p:nvSpPr>
        <p:spPr>
          <a:xfrm>
            <a:off x="8445500" y="177800"/>
            <a:ext cx="521970" cy="365125"/>
          </a:xfrm>
          <a:prstGeom prst="rect">
            <a:avLst/>
          </a:prstGeom>
        </p:spPr>
        <p:txBody>
          <a:bodyPr/>
          <a:lstStyle/>
          <a:p>
            <a:pPr>
              <a:defRPr/>
            </a:pPr>
            <a:fld id="{2AFA2E1E-A420-463D-AAF3-5F6878CB30BF}" type="slidenum">
              <a:rPr lang="en-US" b="1" smtClean="0">
                <a:solidFill>
                  <a:schemeClr val="bg1"/>
                </a:solidFill>
              </a:rPr>
              <a:pPr>
                <a:defRPr/>
              </a:pPr>
              <a:t>17</a:t>
            </a:fld>
            <a:endParaRPr lang="en-US" b="1" dirty="0">
              <a:solidFill>
                <a:schemeClr val="bg1"/>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449263" y="1676400"/>
            <a:ext cx="6581775" cy="5075238"/>
          </a:xfrm>
          <a:noFill/>
        </p:spPr>
        <p:txBody>
          <a:bodyPr>
            <a:normAutofit fontScale="92500" lnSpcReduction="10000"/>
          </a:bodyPr>
          <a:lstStyle/>
          <a:p>
            <a:pPr>
              <a:lnSpc>
                <a:spcPct val="110000"/>
              </a:lnSpc>
              <a:spcBef>
                <a:spcPct val="50000"/>
              </a:spcBef>
              <a:buClr>
                <a:srgbClr val="215928"/>
              </a:buClr>
              <a:buFont typeface="Arial" charset="0"/>
              <a:buNone/>
            </a:pPr>
            <a:r>
              <a:rPr lang="en-US" sz="2400" b="1" dirty="0" smtClean="0">
                <a:solidFill>
                  <a:srgbClr val="215928"/>
                </a:solidFill>
              </a:rPr>
              <a:t>Write to Your Audience: </a:t>
            </a:r>
          </a:p>
          <a:p>
            <a:pPr>
              <a:lnSpc>
                <a:spcPct val="110000"/>
              </a:lnSpc>
              <a:spcBef>
                <a:spcPct val="50000"/>
              </a:spcBef>
              <a:buClr>
                <a:srgbClr val="215928"/>
              </a:buClr>
              <a:buFont typeface="Wingdings" pitchFamily="2" charset="2"/>
              <a:buChar char="§"/>
            </a:pPr>
            <a:r>
              <a:rPr lang="en-US" sz="2000" dirty="0" smtClean="0">
                <a:solidFill>
                  <a:srgbClr val="003399"/>
                </a:solidFill>
              </a:rPr>
              <a:t>Organize your application so the reviewers can readily grasp and explain what you are proposing, and most importantly, why you should get a K award.</a:t>
            </a:r>
          </a:p>
          <a:p>
            <a:pPr>
              <a:lnSpc>
                <a:spcPct val="110000"/>
              </a:lnSpc>
              <a:spcBef>
                <a:spcPct val="50000"/>
              </a:spcBef>
              <a:buClr>
                <a:srgbClr val="215928"/>
              </a:buClr>
              <a:buFont typeface="Arial" charset="0"/>
              <a:buNone/>
            </a:pPr>
            <a:r>
              <a:rPr lang="en-US" sz="2400" b="1" dirty="0" smtClean="0">
                <a:solidFill>
                  <a:srgbClr val="215928"/>
                </a:solidFill>
              </a:rPr>
              <a:t>Be Persuasive: </a:t>
            </a:r>
          </a:p>
          <a:p>
            <a:pPr>
              <a:lnSpc>
                <a:spcPct val="110000"/>
              </a:lnSpc>
              <a:spcBef>
                <a:spcPct val="50000"/>
              </a:spcBef>
              <a:buClr>
                <a:srgbClr val="215928"/>
              </a:buClr>
              <a:buFont typeface="Wingdings" pitchFamily="2" charset="2"/>
              <a:buChar char="§"/>
            </a:pPr>
            <a:r>
              <a:rPr lang="en-US" sz="2000" dirty="0" smtClean="0">
                <a:solidFill>
                  <a:srgbClr val="003399"/>
                </a:solidFill>
              </a:rPr>
              <a:t>Tell reviewers why testing your hypothesis is worth NIH's money, why you are the person to do it, and how your mentor(s) and institution can give you the support you'll need to get it done. </a:t>
            </a:r>
          </a:p>
          <a:p>
            <a:pPr>
              <a:lnSpc>
                <a:spcPct val="110000"/>
              </a:lnSpc>
              <a:spcBef>
                <a:spcPct val="50000"/>
              </a:spcBef>
              <a:buClr>
                <a:srgbClr val="215928"/>
              </a:buClr>
              <a:buFont typeface="Arial" charset="0"/>
              <a:buNone/>
            </a:pPr>
            <a:r>
              <a:rPr lang="en-US" sz="2400" b="1" dirty="0" smtClean="0">
                <a:solidFill>
                  <a:srgbClr val="215928"/>
                </a:solidFill>
              </a:rPr>
              <a:t>Balance the Technical and Non-technical: </a:t>
            </a:r>
          </a:p>
          <a:p>
            <a:pPr>
              <a:lnSpc>
                <a:spcPct val="110000"/>
              </a:lnSpc>
              <a:spcBef>
                <a:spcPct val="50000"/>
              </a:spcBef>
              <a:buClr>
                <a:srgbClr val="215928"/>
              </a:buClr>
              <a:buFont typeface="Wingdings" pitchFamily="2" charset="2"/>
              <a:buChar char="§"/>
            </a:pPr>
            <a:r>
              <a:rPr lang="en-US" sz="2000" dirty="0" smtClean="0">
                <a:solidFill>
                  <a:srgbClr val="003399"/>
                </a:solidFill>
              </a:rPr>
              <a:t>Keep the abstract, significance, and specific aims non-technical, and get technical and detailed only in the methods section.</a:t>
            </a:r>
          </a:p>
        </p:txBody>
      </p:sp>
      <p:sp>
        <p:nvSpPr>
          <p:cNvPr id="439304" name="Rectangle 8"/>
          <p:cNvSpPr>
            <a:spLocks/>
          </p:cNvSpPr>
          <p:nvPr/>
        </p:nvSpPr>
        <p:spPr bwMode="auto">
          <a:xfrm>
            <a:off x="152400" y="174624"/>
            <a:ext cx="8839200" cy="1120775"/>
          </a:xfrm>
          <a:prstGeom prst="rect">
            <a:avLst/>
          </a:prstGeom>
          <a:solidFill>
            <a:schemeClr val="tx2"/>
          </a:solidFill>
          <a:ln w="9525">
            <a:noFill/>
            <a:miter lim="800000"/>
            <a:headEnd/>
            <a:tailEnd/>
          </a:ln>
        </p:spPr>
        <p:txBody>
          <a:bodyPr anchor="ctr"/>
          <a:lstStyle/>
          <a:p>
            <a:pPr eaLnBrk="0" hangingPunct="0">
              <a:defRPr/>
            </a:pPr>
            <a:r>
              <a:rPr lang="en-US" sz="4000" dirty="0">
                <a:solidFill>
                  <a:schemeClr val="bg1"/>
                </a:solidFill>
                <a:effectLst>
                  <a:outerShdw blurRad="38100" dist="38100" dir="2700000" algn="tl">
                    <a:srgbClr val="000000">
                      <a:alpha val="43137"/>
                    </a:srgbClr>
                  </a:outerShdw>
                </a:effectLst>
                <a:latin typeface="+mj-lt"/>
              </a:rPr>
              <a:t>A Few Tips as You Write</a:t>
            </a:r>
          </a:p>
        </p:txBody>
      </p:sp>
      <p:pic>
        <p:nvPicPr>
          <p:cNvPr id="31749" name="Picture 7" descr="http://photos1.fotosearch.com/bthumb/FSD/FSD376/x14008130.jpg"/>
          <p:cNvPicPr>
            <a:picLocks noChangeAspect="1" noChangeArrowheads="1"/>
          </p:cNvPicPr>
          <p:nvPr/>
        </p:nvPicPr>
        <p:blipFill>
          <a:blip r:embed="rId3" cstate="print"/>
          <a:srcRect/>
          <a:stretch>
            <a:fillRect/>
          </a:stretch>
        </p:blipFill>
        <p:spPr bwMode="auto">
          <a:xfrm>
            <a:off x="7315200" y="1676400"/>
            <a:ext cx="1619250" cy="1409700"/>
          </a:xfrm>
          <a:prstGeom prst="rect">
            <a:avLst/>
          </a:prstGeom>
          <a:noFill/>
          <a:ln w="9525">
            <a:noFill/>
            <a:miter lim="800000"/>
            <a:headEnd/>
            <a:tailEnd/>
          </a:ln>
        </p:spPr>
      </p:pic>
      <p:sp>
        <p:nvSpPr>
          <p:cNvPr id="8" name="Slide Number Placeholder 18"/>
          <p:cNvSpPr>
            <a:spLocks noGrp="1"/>
          </p:cNvSpPr>
          <p:nvPr>
            <p:ph type="sldNum" sz="quarter" idx="4294967295"/>
          </p:nvPr>
        </p:nvSpPr>
        <p:spPr>
          <a:xfrm>
            <a:off x="8445500" y="177800"/>
            <a:ext cx="521970" cy="365125"/>
          </a:xfrm>
          <a:prstGeom prst="rect">
            <a:avLst/>
          </a:prstGeom>
        </p:spPr>
        <p:txBody>
          <a:bodyPr/>
          <a:lstStyle/>
          <a:p>
            <a:pPr>
              <a:defRPr/>
            </a:pPr>
            <a:fld id="{2AFA2E1E-A420-463D-AAF3-5F6878CB30BF}" type="slidenum">
              <a:rPr lang="en-US" b="1" smtClean="0">
                <a:solidFill>
                  <a:schemeClr val="bg1"/>
                </a:solidFill>
              </a:rPr>
              <a:pPr>
                <a:defRPr/>
              </a:pPr>
              <a:t>18</a:t>
            </a:fld>
            <a:endParaRPr lang="en-US" b="1" dirty="0">
              <a:solidFill>
                <a:schemeClr val="bg1"/>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447675" y="1657350"/>
            <a:ext cx="6575425" cy="4972050"/>
          </a:xfrm>
          <a:noFill/>
        </p:spPr>
        <p:txBody>
          <a:bodyPr>
            <a:normAutofit/>
          </a:bodyPr>
          <a:lstStyle/>
          <a:p>
            <a:pPr>
              <a:lnSpc>
                <a:spcPct val="110000"/>
              </a:lnSpc>
              <a:buClr>
                <a:schemeClr val="bg1"/>
              </a:buClr>
              <a:buFont typeface="Arial" charset="0"/>
              <a:buNone/>
            </a:pPr>
            <a:r>
              <a:rPr lang="en-US" sz="2400" b="1" dirty="0" smtClean="0">
                <a:solidFill>
                  <a:srgbClr val="215928"/>
                </a:solidFill>
              </a:rPr>
              <a:t>Make Life Easy for Reviewers:</a:t>
            </a:r>
          </a:p>
          <a:p>
            <a:pPr lvl="1">
              <a:lnSpc>
                <a:spcPct val="110000"/>
              </a:lnSpc>
              <a:buClr>
                <a:srgbClr val="215928"/>
              </a:buClr>
              <a:buFont typeface="Wingdings" pitchFamily="2" charset="2"/>
              <a:buChar char="§"/>
            </a:pPr>
            <a:r>
              <a:rPr lang="en-US" sz="2000" dirty="0" smtClean="0">
                <a:solidFill>
                  <a:srgbClr val="003399"/>
                </a:solidFill>
              </a:rPr>
              <a:t>Write clearly and concisely</a:t>
            </a:r>
          </a:p>
          <a:p>
            <a:pPr lvl="1">
              <a:lnSpc>
                <a:spcPct val="110000"/>
              </a:lnSpc>
              <a:buClr>
                <a:srgbClr val="215928"/>
              </a:buClr>
              <a:buFont typeface="Wingdings" pitchFamily="2" charset="2"/>
              <a:buChar char="§"/>
            </a:pPr>
            <a:r>
              <a:rPr lang="en-US" sz="2000" dirty="0" smtClean="0">
                <a:solidFill>
                  <a:srgbClr val="003399"/>
                </a:solidFill>
              </a:rPr>
              <a:t>Guide the reviewers with graphics as much as possible</a:t>
            </a:r>
          </a:p>
          <a:p>
            <a:pPr lvl="1">
              <a:lnSpc>
                <a:spcPct val="110000"/>
              </a:lnSpc>
              <a:buClr>
                <a:srgbClr val="215928"/>
              </a:buClr>
              <a:buFont typeface="Wingdings" pitchFamily="2" charset="2"/>
              <a:buChar char="§"/>
            </a:pPr>
            <a:r>
              <a:rPr lang="en-US" sz="2000" dirty="0" smtClean="0">
                <a:solidFill>
                  <a:srgbClr val="003399"/>
                </a:solidFill>
              </a:rPr>
              <a:t>Label all materials clearly</a:t>
            </a:r>
          </a:p>
          <a:p>
            <a:pPr lvl="1">
              <a:lnSpc>
                <a:spcPct val="110000"/>
              </a:lnSpc>
              <a:buClr>
                <a:srgbClr val="215928"/>
              </a:buClr>
              <a:buFont typeface="Wingdings" pitchFamily="2" charset="2"/>
              <a:buChar char="§"/>
            </a:pPr>
            <a:r>
              <a:rPr lang="en-US" sz="2000" dirty="0" smtClean="0">
                <a:solidFill>
                  <a:srgbClr val="003399"/>
                </a:solidFill>
              </a:rPr>
              <a:t>Edit and proof</a:t>
            </a:r>
          </a:p>
          <a:p>
            <a:pPr>
              <a:lnSpc>
                <a:spcPct val="110000"/>
              </a:lnSpc>
              <a:buClr>
                <a:schemeClr val="bg1"/>
              </a:buClr>
              <a:buFont typeface="Arial" charset="0"/>
              <a:buNone/>
            </a:pPr>
            <a:r>
              <a:rPr lang="en-US" sz="2400" b="1" dirty="0" smtClean="0">
                <a:solidFill>
                  <a:srgbClr val="215928"/>
                </a:solidFill>
              </a:rPr>
              <a:t>Know These Review Problems and Solutions:</a:t>
            </a:r>
          </a:p>
          <a:p>
            <a:pPr lvl="1">
              <a:lnSpc>
                <a:spcPct val="110000"/>
              </a:lnSpc>
              <a:buClr>
                <a:srgbClr val="215928"/>
              </a:buClr>
              <a:buFont typeface="Wingdings" pitchFamily="2" charset="2"/>
              <a:buChar char="§"/>
            </a:pPr>
            <a:r>
              <a:rPr lang="en-US" sz="2000" dirty="0" smtClean="0">
                <a:solidFill>
                  <a:srgbClr val="003399"/>
                </a:solidFill>
              </a:rPr>
              <a:t>Write a compelling argument for why your career will be enhanced by receiving a K award</a:t>
            </a:r>
          </a:p>
          <a:p>
            <a:pPr lvl="1">
              <a:lnSpc>
                <a:spcPct val="110000"/>
              </a:lnSpc>
              <a:buClr>
                <a:srgbClr val="215928"/>
              </a:buClr>
              <a:buFont typeface="Wingdings" pitchFamily="2" charset="2"/>
              <a:buChar char="§"/>
            </a:pPr>
            <a:r>
              <a:rPr lang="en-US" sz="2000" dirty="0" smtClean="0">
                <a:solidFill>
                  <a:srgbClr val="003399"/>
                </a:solidFill>
              </a:rPr>
              <a:t>Write to the non-expert in the field</a:t>
            </a:r>
          </a:p>
        </p:txBody>
      </p:sp>
      <p:sp>
        <p:nvSpPr>
          <p:cNvPr id="441352" name="Rectangle 8"/>
          <p:cNvSpPr>
            <a:spLocks/>
          </p:cNvSpPr>
          <p:nvPr/>
        </p:nvSpPr>
        <p:spPr bwMode="auto">
          <a:xfrm>
            <a:off x="152400" y="174624"/>
            <a:ext cx="8839200" cy="1120775"/>
          </a:xfrm>
          <a:prstGeom prst="rect">
            <a:avLst/>
          </a:prstGeom>
          <a:solidFill>
            <a:schemeClr val="tx2"/>
          </a:solidFill>
          <a:ln w="9525">
            <a:noFill/>
            <a:miter lim="800000"/>
            <a:headEnd/>
            <a:tailEnd/>
          </a:ln>
        </p:spPr>
        <p:txBody>
          <a:bodyPr anchor="ctr"/>
          <a:lstStyle/>
          <a:p>
            <a:pPr eaLnBrk="0" hangingPunct="0">
              <a:defRPr/>
            </a:pPr>
            <a:r>
              <a:rPr lang="en-US" sz="4000" dirty="0">
                <a:solidFill>
                  <a:schemeClr val="bg1"/>
                </a:solidFill>
                <a:effectLst>
                  <a:outerShdw blurRad="38100" dist="38100" dir="2700000" algn="tl">
                    <a:srgbClr val="000000">
                      <a:alpha val="43137"/>
                    </a:srgbClr>
                  </a:outerShdw>
                </a:effectLst>
                <a:latin typeface="+mj-lt"/>
              </a:rPr>
              <a:t>A Few Tips as You Write</a:t>
            </a:r>
          </a:p>
        </p:txBody>
      </p:sp>
      <p:pic>
        <p:nvPicPr>
          <p:cNvPr id="7" name="Picture 7" descr="http://photos1.fotosearch.com/bthumb/FSD/FSD376/x14008130.jpg"/>
          <p:cNvPicPr>
            <a:picLocks noChangeAspect="1" noChangeArrowheads="1"/>
          </p:cNvPicPr>
          <p:nvPr/>
        </p:nvPicPr>
        <p:blipFill>
          <a:blip r:embed="rId3" cstate="print"/>
          <a:srcRect/>
          <a:stretch>
            <a:fillRect/>
          </a:stretch>
        </p:blipFill>
        <p:spPr bwMode="auto">
          <a:xfrm>
            <a:off x="7315200" y="1676400"/>
            <a:ext cx="1619250" cy="1409700"/>
          </a:xfrm>
          <a:prstGeom prst="rect">
            <a:avLst/>
          </a:prstGeom>
          <a:noFill/>
          <a:ln w="9525">
            <a:noFill/>
            <a:miter lim="800000"/>
            <a:headEnd/>
            <a:tailEnd/>
          </a:ln>
        </p:spPr>
      </p:pic>
      <p:sp>
        <p:nvSpPr>
          <p:cNvPr id="9" name="Slide Number Placeholder 18"/>
          <p:cNvSpPr>
            <a:spLocks noGrp="1"/>
          </p:cNvSpPr>
          <p:nvPr>
            <p:ph type="sldNum" sz="quarter" idx="4294967295"/>
          </p:nvPr>
        </p:nvSpPr>
        <p:spPr>
          <a:xfrm>
            <a:off x="8445500" y="177800"/>
            <a:ext cx="521970" cy="365125"/>
          </a:xfrm>
          <a:prstGeom prst="rect">
            <a:avLst/>
          </a:prstGeom>
        </p:spPr>
        <p:txBody>
          <a:bodyPr/>
          <a:lstStyle/>
          <a:p>
            <a:pPr>
              <a:defRPr/>
            </a:pPr>
            <a:fld id="{2AFA2E1E-A420-463D-AAF3-5F6878CB30BF}" type="slidenum">
              <a:rPr lang="en-US" b="1" smtClean="0">
                <a:solidFill>
                  <a:schemeClr val="bg1"/>
                </a:solidFill>
              </a:rPr>
              <a:pPr>
                <a:defRPr/>
              </a:pPr>
              <a:t>19</a:t>
            </a:fld>
            <a:endParaRPr lang="en-US" b="1" dirty="0">
              <a:solidFill>
                <a:schemeClr val="bg1"/>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p:cNvSpPr>
          <p:nvPr>
            <p:ph type="title"/>
          </p:nvPr>
        </p:nvSpPr>
        <p:spPr>
          <a:xfrm>
            <a:off x="152401" y="174624"/>
            <a:ext cx="8839200" cy="1120776"/>
          </a:xfrm>
          <a:solidFill>
            <a:schemeClr val="accent1"/>
          </a:solidFill>
        </p:spPr>
        <p:txBody>
          <a:bodyPr>
            <a:normAutofit/>
          </a:bodyPr>
          <a:lstStyle/>
          <a:p>
            <a:pPr>
              <a:defRPr/>
            </a:pPr>
            <a:r>
              <a:rPr lang="en-US" dirty="0" smtClean="0">
                <a:solidFill>
                  <a:schemeClr val="bg1"/>
                </a:solidFill>
                <a:effectLst>
                  <a:outerShdw blurRad="38100" dist="38100" dir="2700000" algn="tl">
                    <a:srgbClr val="000000">
                      <a:alpha val="43137"/>
                    </a:srgbClr>
                  </a:outerShdw>
                </a:effectLst>
              </a:rPr>
              <a:t>NIH Grant Process</a:t>
            </a:r>
          </a:p>
        </p:txBody>
      </p:sp>
      <p:sp>
        <p:nvSpPr>
          <p:cNvPr id="16387" name="Rectangle 3"/>
          <p:cNvSpPr>
            <a:spLocks noGrp="1" noChangeArrowheads="1"/>
          </p:cNvSpPr>
          <p:nvPr>
            <p:ph type="body" idx="1"/>
          </p:nvPr>
        </p:nvSpPr>
        <p:spPr>
          <a:xfrm>
            <a:off x="705485" y="1379220"/>
            <a:ext cx="7915275" cy="5434013"/>
          </a:xfrm>
          <a:noFill/>
        </p:spPr>
        <p:txBody>
          <a:bodyPr/>
          <a:lstStyle/>
          <a:p>
            <a:pPr marL="0" indent="0" algn="ctr">
              <a:spcBef>
                <a:spcPct val="100000"/>
              </a:spcBef>
              <a:buFont typeface="Arial" charset="0"/>
              <a:buNone/>
            </a:pPr>
            <a:endParaRPr lang="en-US" dirty="0" smtClean="0">
              <a:solidFill>
                <a:srgbClr val="003399"/>
              </a:solidFill>
            </a:endParaRPr>
          </a:p>
          <a:p>
            <a:pPr marL="0" indent="0" algn="ctr">
              <a:spcBef>
                <a:spcPct val="100000"/>
              </a:spcBef>
              <a:buFont typeface="Arial" charset="0"/>
              <a:buNone/>
            </a:pPr>
            <a:endParaRPr lang="en-US" sz="4800" i="1" dirty="0" smtClean="0">
              <a:solidFill>
                <a:srgbClr val="003399"/>
              </a:solidFill>
            </a:endParaRPr>
          </a:p>
        </p:txBody>
      </p:sp>
      <p:sp>
        <p:nvSpPr>
          <p:cNvPr id="16388" name="AutoShape 11"/>
          <p:cNvSpPr>
            <a:spLocks noChangeArrowheads="1"/>
          </p:cNvSpPr>
          <p:nvPr/>
        </p:nvSpPr>
        <p:spPr bwMode="auto">
          <a:xfrm rot="-265487">
            <a:off x="2443798" y="2136458"/>
            <a:ext cx="693737" cy="54133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66"/>
          </a:solidFill>
          <a:ln w="12700">
            <a:solidFill>
              <a:schemeClr val="tx1"/>
            </a:solidFill>
            <a:miter lim="800000"/>
            <a:headEnd type="none" w="sm" len="sm"/>
            <a:tailEnd type="none" w="sm" len="sm"/>
          </a:ln>
        </p:spPr>
        <p:txBody>
          <a:bodyPr wrap="none" anchor="ctr"/>
          <a:lstStyle/>
          <a:p>
            <a:pPr>
              <a:defRPr/>
            </a:pPr>
            <a:endParaRPr lang="en-US">
              <a:latin typeface="+mn-lt"/>
            </a:endParaRPr>
          </a:p>
        </p:txBody>
      </p:sp>
      <p:sp>
        <p:nvSpPr>
          <p:cNvPr id="16389" name="AutoShape 12"/>
          <p:cNvSpPr>
            <a:spLocks noChangeArrowheads="1"/>
          </p:cNvSpPr>
          <p:nvPr/>
        </p:nvSpPr>
        <p:spPr bwMode="auto">
          <a:xfrm rot="-6480250">
            <a:off x="2212023" y="5400358"/>
            <a:ext cx="774700" cy="48895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66"/>
          </a:solidFill>
          <a:ln w="12700">
            <a:solidFill>
              <a:schemeClr val="tx1"/>
            </a:solidFill>
            <a:miter lim="800000"/>
            <a:headEnd type="none" w="sm" len="sm"/>
            <a:tailEnd type="none" w="sm" len="sm"/>
          </a:ln>
        </p:spPr>
        <p:txBody>
          <a:bodyPr wrap="none" anchor="ctr"/>
          <a:lstStyle/>
          <a:p>
            <a:pPr>
              <a:defRPr/>
            </a:pPr>
            <a:endParaRPr lang="en-US">
              <a:latin typeface="+mn-lt"/>
            </a:endParaRPr>
          </a:p>
        </p:txBody>
      </p:sp>
      <p:sp>
        <p:nvSpPr>
          <p:cNvPr id="16390" name="AutoShape 13"/>
          <p:cNvSpPr>
            <a:spLocks noChangeArrowheads="1"/>
          </p:cNvSpPr>
          <p:nvPr/>
        </p:nvSpPr>
        <p:spPr bwMode="auto">
          <a:xfrm rot="9713398">
            <a:off x="6329998" y="5179695"/>
            <a:ext cx="695325" cy="54133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66"/>
          </a:solidFill>
          <a:ln w="12700">
            <a:solidFill>
              <a:schemeClr val="tx1"/>
            </a:solidFill>
            <a:miter lim="800000"/>
            <a:headEnd type="none" w="sm" len="sm"/>
            <a:tailEnd type="none" w="sm" len="sm"/>
          </a:ln>
        </p:spPr>
        <p:txBody>
          <a:bodyPr wrap="none" anchor="ctr"/>
          <a:lstStyle/>
          <a:p>
            <a:pPr>
              <a:defRPr/>
            </a:pPr>
            <a:endParaRPr lang="en-US">
              <a:latin typeface="+mn-lt"/>
            </a:endParaRPr>
          </a:p>
        </p:txBody>
      </p:sp>
      <p:sp>
        <p:nvSpPr>
          <p:cNvPr id="16391" name="AutoShape 14"/>
          <p:cNvSpPr>
            <a:spLocks noChangeArrowheads="1"/>
          </p:cNvSpPr>
          <p:nvPr/>
        </p:nvSpPr>
        <p:spPr bwMode="auto">
          <a:xfrm rot="2990640">
            <a:off x="5676741" y="2307114"/>
            <a:ext cx="771525" cy="4968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66"/>
          </a:solidFill>
          <a:ln w="12700">
            <a:solidFill>
              <a:schemeClr val="tx1"/>
            </a:solidFill>
            <a:miter lim="800000"/>
            <a:headEnd type="none" w="sm" len="sm"/>
            <a:tailEnd type="none" w="sm" len="sm"/>
          </a:ln>
        </p:spPr>
        <p:txBody>
          <a:bodyPr wrap="none" anchor="ctr"/>
          <a:lstStyle/>
          <a:p>
            <a:pPr>
              <a:defRPr/>
            </a:pPr>
            <a:endParaRPr lang="en-US">
              <a:latin typeface="+mn-lt"/>
            </a:endParaRPr>
          </a:p>
        </p:txBody>
      </p:sp>
      <p:sp>
        <p:nvSpPr>
          <p:cNvPr id="16392" name="Text Box 15"/>
          <p:cNvSpPr txBox="1">
            <a:spLocks noChangeArrowheads="1"/>
          </p:cNvSpPr>
          <p:nvPr/>
        </p:nvSpPr>
        <p:spPr bwMode="auto">
          <a:xfrm>
            <a:off x="3574098" y="3055937"/>
            <a:ext cx="1597025" cy="830263"/>
          </a:xfrm>
          <a:prstGeom prst="rect">
            <a:avLst/>
          </a:prstGeom>
          <a:noFill/>
          <a:ln w="12700">
            <a:noFill/>
            <a:miter lim="800000"/>
            <a:headEnd type="none" w="sm" len="sm"/>
            <a:tailEnd type="none" w="sm" len="sm"/>
          </a:ln>
        </p:spPr>
        <p:txBody>
          <a:bodyPr>
            <a:spAutoFit/>
          </a:bodyPr>
          <a:lstStyle/>
          <a:p>
            <a:pPr algn="ctr">
              <a:spcBef>
                <a:spcPct val="50000"/>
              </a:spcBef>
              <a:defRPr/>
            </a:pPr>
            <a:r>
              <a:rPr lang="en-US" sz="2400" dirty="0">
                <a:solidFill>
                  <a:schemeClr val="accent1"/>
                </a:solidFill>
                <a:latin typeface="+mn-lt"/>
              </a:rPr>
              <a:t>1. Great Idea</a:t>
            </a:r>
          </a:p>
        </p:txBody>
      </p:sp>
      <p:sp>
        <p:nvSpPr>
          <p:cNvPr id="16393" name="Text Box 16"/>
          <p:cNvSpPr txBox="1">
            <a:spLocks noChangeArrowheads="1"/>
          </p:cNvSpPr>
          <p:nvPr/>
        </p:nvSpPr>
        <p:spPr bwMode="auto">
          <a:xfrm>
            <a:off x="6437948" y="4198620"/>
            <a:ext cx="2152650" cy="830263"/>
          </a:xfrm>
          <a:prstGeom prst="rect">
            <a:avLst/>
          </a:prstGeom>
          <a:noFill/>
          <a:ln w="12700">
            <a:noFill/>
            <a:miter lim="800000"/>
            <a:headEnd type="none" w="sm" len="sm"/>
            <a:tailEnd type="none" w="sm" len="sm"/>
          </a:ln>
        </p:spPr>
        <p:txBody>
          <a:bodyPr>
            <a:spAutoFit/>
          </a:bodyPr>
          <a:lstStyle/>
          <a:p>
            <a:pPr algn="ctr">
              <a:spcBef>
                <a:spcPct val="50000"/>
              </a:spcBef>
              <a:defRPr/>
            </a:pPr>
            <a:r>
              <a:rPr lang="en-US" sz="2400">
                <a:solidFill>
                  <a:schemeClr val="accent1"/>
                </a:solidFill>
                <a:latin typeface="+mn-lt"/>
              </a:rPr>
              <a:t>2. Consult With Others</a:t>
            </a:r>
          </a:p>
        </p:txBody>
      </p:sp>
      <p:sp>
        <p:nvSpPr>
          <p:cNvPr id="16394" name="Text Box 17"/>
          <p:cNvSpPr txBox="1">
            <a:spLocks noChangeArrowheads="1"/>
          </p:cNvSpPr>
          <p:nvPr/>
        </p:nvSpPr>
        <p:spPr bwMode="auto">
          <a:xfrm>
            <a:off x="3113723" y="5782945"/>
            <a:ext cx="3328987" cy="830263"/>
          </a:xfrm>
          <a:prstGeom prst="rect">
            <a:avLst/>
          </a:prstGeom>
          <a:noFill/>
          <a:ln w="12700">
            <a:noFill/>
            <a:miter lim="800000"/>
            <a:headEnd type="none" w="sm" len="sm"/>
            <a:tailEnd type="none" w="sm" len="sm"/>
          </a:ln>
        </p:spPr>
        <p:txBody>
          <a:bodyPr>
            <a:spAutoFit/>
          </a:bodyPr>
          <a:lstStyle/>
          <a:p>
            <a:pPr algn="ctr">
              <a:spcBef>
                <a:spcPct val="50000"/>
              </a:spcBef>
              <a:defRPr/>
            </a:pPr>
            <a:r>
              <a:rPr lang="en-US" sz="2400">
                <a:solidFill>
                  <a:schemeClr val="accent1"/>
                </a:solidFill>
                <a:latin typeface="+mn-lt"/>
              </a:rPr>
              <a:t>3. Write an Organized Proposal</a:t>
            </a:r>
          </a:p>
        </p:txBody>
      </p:sp>
      <p:sp>
        <p:nvSpPr>
          <p:cNvPr id="16395" name="Text Box 18"/>
          <p:cNvSpPr txBox="1">
            <a:spLocks noChangeArrowheads="1"/>
          </p:cNvSpPr>
          <p:nvPr/>
        </p:nvSpPr>
        <p:spPr bwMode="auto">
          <a:xfrm>
            <a:off x="505460" y="4317683"/>
            <a:ext cx="2292350" cy="831850"/>
          </a:xfrm>
          <a:prstGeom prst="rect">
            <a:avLst/>
          </a:prstGeom>
          <a:noFill/>
          <a:ln w="12700">
            <a:noFill/>
            <a:miter lim="800000"/>
            <a:headEnd type="none" w="sm" len="sm"/>
            <a:tailEnd type="none" w="sm" len="sm"/>
          </a:ln>
        </p:spPr>
        <p:txBody>
          <a:bodyPr>
            <a:spAutoFit/>
          </a:bodyPr>
          <a:lstStyle/>
          <a:p>
            <a:pPr algn="ctr">
              <a:spcBef>
                <a:spcPct val="50000"/>
              </a:spcBef>
              <a:defRPr/>
            </a:pPr>
            <a:r>
              <a:rPr lang="en-US" sz="2400" dirty="0">
                <a:solidFill>
                  <a:schemeClr val="accent1"/>
                </a:solidFill>
                <a:latin typeface="+mn-lt"/>
              </a:rPr>
              <a:t>4. Understand Review</a:t>
            </a:r>
          </a:p>
        </p:txBody>
      </p:sp>
      <p:pic>
        <p:nvPicPr>
          <p:cNvPr id="16397" name="Picture 41" descr="http://photos3.fotosearch.com/bthumb/IMZ/IMZ184/szo0283.jpg"/>
          <p:cNvPicPr>
            <a:picLocks noChangeAspect="1" noChangeArrowheads="1"/>
          </p:cNvPicPr>
          <p:nvPr/>
        </p:nvPicPr>
        <p:blipFill>
          <a:blip r:embed="rId3" cstate="print"/>
          <a:srcRect/>
          <a:stretch>
            <a:fillRect/>
          </a:stretch>
        </p:blipFill>
        <p:spPr bwMode="auto">
          <a:xfrm>
            <a:off x="6455410" y="2849245"/>
            <a:ext cx="1985963" cy="1354138"/>
          </a:xfrm>
          <a:prstGeom prst="rect">
            <a:avLst/>
          </a:prstGeom>
          <a:noFill/>
          <a:ln w="9525">
            <a:noFill/>
            <a:miter lim="800000"/>
            <a:headEnd/>
            <a:tailEnd/>
          </a:ln>
        </p:spPr>
      </p:pic>
      <p:pic>
        <p:nvPicPr>
          <p:cNvPr id="16398" name="Picture 3" descr="j0195384"/>
          <p:cNvPicPr>
            <a:picLocks noChangeAspect="1" noChangeArrowheads="1"/>
          </p:cNvPicPr>
          <p:nvPr/>
        </p:nvPicPr>
        <p:blipFill>
          <a:blip r:embed="rId4" cstate="print"/>
          <a:srcRect/>
          <a:stretch>
            <a:fillRect/>
          </a:stretch>
        </p:blipFill>
        <p:spPr bwMode="auto">
          <a:xfrm>
            <a:off x="3874135" y="4011295"/>
            <a:ext cx="1662113" cy="1698625"/>
          </a:xfrm>
          <a:prstGeom prst="rect">
            <a:avLst/>
          </a:prstGeom>
          <a:noFill/>
          <a:ln w="9525">
            <a:noFill/>
            <a:miter lim="800000"/>
            <a:headEnd/>
            <a:tailEnd/>
          </a:ln>
        </p:spPr>
      </p:pic>
      <p:pic>
        <p:nvPicPr>
          <p:cNvPr id="16399" name="Picture 18" descr="http://photos3.fotosearch.com/bthumb/IMZ/IMZ100/sca0009.jpg"/>
          <p:cNvPicPr>
            <a:picLocks noChangeAspect="1" noChangeArrowheads="1"/>
          </p:cNvPicPr>
          <p:nvPr/>
        </p:nvPicPr>
        <p:blipFill>
          <a:blip r:embed="rId5" cstate="print"/>
          <a:srcRect/>
          <a:stretch>
            <a:fillRect/>
          </a:stretch>
        </p:blipFill>
        <p:spPr bwMode="auto">
          <a:xfrm>
            <a:off x="1034098" y="2728595"/>
            <a:ext cx="1228725" cy="1619250"/>
          </a:xfrm>
          <a:prstGeom prst="rect">
            <a:avLst/>
          </a:prstGeom>
          <a:noFill/>
          <a:ln w="9525">
            <a:noFill/>
            <a:miter lim="800000"/>
            <a:headEnd/>
            <a:tailEnd/>
          </a:ln>
        </p:spPr>
      </p:pic>
      <p:pic>
        <p:nvPicPr>
          <p:cNvPr id="16400" name="Picture 20" descr="http://photos2.fotosearch.com/bthumb/UNN/UNN865/u11172312.jpg"/>
          <p:cNvPicPr>
            <a:picLocks noChangeAspect="1" noChangeArrowheads="1"/>
          </p:cNvPicPr>
          <p:nvPr/>
        </p:nvPicPr>
        <p:blipFill>
          <a:blip r:embed="rId6" cstate="print"/>
          <a:srcRect/>
          <a:stretch>
            <a:fillRect/>
          </a:stretch>
        </p:blipFill>
        <p:spPr bwMode="auto">
          <a:xfrm>
            <a:off x="3867785" y="1530668"/>
            <a:ext cx="1209675" cy="1619250"/>
          </a:xfrm>
          <a:prstGeom prst="rect">
            <a:avLst/>
          </a:prstGeom>
          <a:noFill/>
          <a:ln w="9525">
            <a:noFill/>
            <a:miter lim="800000"/>
            <a:headEnd/>
            <a:tailEnd/>
          </a:ln>
        </p:spPr>
      </p:pic>
      <p:sp>
        <p:nvSpPr>
          <p:cNvPr id="18" name="Slide Number Placeholder 18"/>
          <p:cNvSpPr>
            <a:spLocks noGrp="1"/>
          </p:cNvSpPr>
          <p:nvPr>
            <p:ph type="sldNum" sz="quarter" idx="4294967295"/>
          </p:nvPr>
        </p:nvSpPr>
        <p:spPr>
          <a:xfrm>
            <a:off x="8445500" y="177800"/>
            <a:ext cx="521970" cy="365125"/>
          </a:xfrm>
          <a:prstGeom prst="rect">
            <a:avLst/>
          </a:prstGeom>
        </p:spPr>
        <p:txBody>
          <a:bodyPr/>
          <a:lstStyle/>
          <a:p>
            <a:pPr>
              <a:defRPr/>
            </a:pPr>
            <a:fld id="{2AFA2E1E-A420-463D-AAF3-5F6878CB30BF}" type="slidenum">
              <a:rPr lang="en-US" b="1" smtClean="0">
                <a:solidFill>
                  <a:schemeClr val="bg1"/>
                </a:solidFill>
              </a:rPr>
              <a:pPr>
                <a:defRPr/>
              </a:pPr>
              <a:t>2</a:t>
            </a:fld>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9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9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9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9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3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39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39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3" grpId="0"/>
      <p:bldP spid="16394" grpId="0"/>
      <p:bldP spid="1639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473074" y="1674813"/>
            <a:ext cx="6765925" cy="4802187"/>
          </a:xfrm>
          <a:noFill/>
        </p:spPr>
        <p:txBody>
          <a:bodyPr>
            <a:normAutofit/>
          </a:bodyPr>
          <a:lstStyle/>
          <a:p>
            <a:pPr lvl="1">
              <a:spcAft>
                <a:spcPts val="600"/>
              </a:spcAft>
              <a:buClr>
                <a:srgbClr val="215928"/>
              </a:buClr>
              <a:buFont typeface="Wingdings" pitchFamily="2" charset="2"/>
              <a:buChar char="§"/>
            </a:pPr>
            <a:r>
              <a:rPr lang="en-US" b="1" dirty="0" smtClean="0">
                <a:solidFill>
                  <a:srgbClr val="215928"/>
                </a:solidFill>
              </a:rPr>
              <a:t>Candidate Qualifications, Career Goals, Training Plans</a:t>
            </a:r>
          </a:p>
          <a:p>
            <a:pPr lvl="1">
              <a:spcAft>
                <a:spcPts val="600"/>
              </a:spcAft>
              <a:buClr>
                <a:srgbClr val="215928"/>
              </a:buClr>
              <a:buFont typeface="Wingdings" pitchFamily="2" charset="2"/>
              <a:buChar char="§"/>
            </a:pPr>
            <a:r>
              <a:rPr lang="en-US" b="1" dirty="0" smtClean="0">
                <a:solidFill>
                  <a:srgbClr val="215928"/>
                </a:solidFill>
              </a:rPr>
              <a:t>Statements by the Mentor, co-Mentors, Collaborators, and Consultants</a:t>
            </a:r>
          </a:p>
          <a:p>
            <a:pPr lvl="1">
              <a:spcAft>
                <a:spcPts val="600"/>
              </a:spcAft>
              <a:buClr>
                <a:srgbClr val="215928"/>
              </a:buClr>
              <a:buFont typeface="Wingdings" pitchFamily="2" charset="2"/>
              <a:buChar char="§"/>
            </a:pPr>
            <a:r>
              <a:rPr lang="en-US" b="1" dirty="0" smtClean="0">
                <a:solidFill>
                  <a:srgbClr val="215928"/>
                </a:solidFill>
              </a:rPr>
              <a:t>Institution Environment and Commitment to the Candidate</a:t>
            </a:r>
          </a:p>
          <a:p>
            <a:pPr lvl="1">
              <a:spcAft>
                <a:spcPts val="600"/>
              </a:spcAft>
              <a:buClr>
                <a:srgbClr val="215928"/>
              </a:buClr>
              <a:buFont typeface="Wingdings" pitchFamily="2" charset="2"/>
              <a:buChar char="§"/>
            </a:pPr>
            <a:r>
              <a:rPr lang="en-US" b="1" dirty="0" smtClean="0">
                <a:solidFill>
                  <a:srgbClr val="215928"/>
                </a:solidFill>
              </a:rPr>
              <a:t>Specific Aims</a:t>
            </a:r>
          </a:p>
          <a:p>
            <a:pPr lvl="1">
              <a:spcAft>
                <a:spcPts val="600"/>
              </a:spcAft>
              <a:buClr>
                <a:srgbClr val="215928"/>
              </a:buClr>
              <a:buFont typeface="Wingdings" pitchFamily="2" charset="2"/>
              <a:buChar char="§"/>
            </a:pPr>
            <a:r>
              <a:rPr lang="en-US" b="1" dirty="0" smtClean="0">
                <a:solidFill>
                  <a:srgbClr val="215928"/>
                </a:solidFill>
              </a:rPr>
              <a:t>Research Strategy</a:t>
            </a:r>
          </a:p>
        </p:txBody>
      </p:sp>
      <p:sp>
        <p:nvSpPr>
          <p:cNvPr id="447492" name="Rectangle 4"/>
          <p:cNvSpPr>
            <a:spLocks/>
          </p:cNvSpPr>
          <p:nvPr/>
        </p:nvSpPr>
        <p:spPr bwMode="auto">
          <a:xfrm>
            <a:off x="152400" y="174624"/>
            <a:ext cx="8839200" cy="1120775"/>
          </a:xfrm>
          <a:prstGeom prst="rect">
            <a:avLst/>
          </a:prstGeom>
          <a:solidFill>
            <a:schemeClr val="tx2"/>
          </a:solidFill>
          <a:ln w="9525">
            <a:noFill/>
            <a:miter lim="800000"/>
            <a:headEnd/>
            <a:tailEnd/>
          </a:ln>
        </p:spPr>
        <p:txBody>
          <a:bodyPr anchor="ctr"/>
          <a:lstStyle/>
          <a:p>
            <a:pPr eaLnBrk="0" hangingPunct="0">
              <a:defRPr/>
            </a:pPr>
            <a:r>
              <a:rPr lang="en-US" sz="4000" dirty="0">
                <a:solidFill>
                  <a:schemeClr val="bg1"/>
                </a:solidFill>
                <a:effectLst>
                  <a:outerShdw blurRad="38100" dist="38100" dir="2700000" algn="tl">
                    <a:srgbClr val="000000">
                      <a:alpha val="43137"/>
                    </a:srgbClr>
                  </a:outerShdw>
                </a:effectLst>
                <a:latin typeface="+mj-lt"/>
              </a:rPr>
              <a:t>Write a Compelling Application</a:t>
            </a:r>
          </a:p>
        </p:txBody>
      </p:sp>
      <p:pic>
        <p:nvPicPr>
          <p:cNvPr id="33797" name="Picture 24" descr="http://photos1.fotosearch.com/bthumb/FSD/FSD157/x17352411.JPG"/>
          <p:cNvPicPr>
            <a:picLocks noChangeAspect="1" noChangeArrowheads="1"/>
          </p:cNvPicPr>
          <p:nvPr/>
        </p:nvPicPr>
        <p:blipFill>
          <a:blip r:embed="rId3" cstate="print"/>
          <a:srcRect/>
          <a:stretch>
            <a:fillRect/>
          </a:stretch>
        </p:blipFill>
        <p:spPr bwMode="auto">
          <a:xfrm>
            <a:off x="7391400" y="1676400"/>
            <a:ext cx="1520825" cy="1471766"/>
          </a:xfrm>
          <a:prstGeom prst="rect">
            <a:avLst/>
          </a:prstGeom>
          <a:noFill/>
          <a:ln w="9525">
            <a:noFill/>
            <a:miter lim="800000"/>
            <a:headEnd/>
            <a:tailEnd/>
          </a:ln>
        </p:spPr>
      </p:pic>
      <p:sp>
        <p:nvSpPr>
          <p:cNvPr id="8" name="Slide Number Placeholder 18"/>
          <p:cNvSpPr>
            <a:spLocks noGrp="1"/>
          </p:cNvSpPr>
          <p:nvPr>
            <p:ph type="sldNum" sz="quarter" idx="4294967295"/>
          </p:nvPr>
        </p:nvSpPr>
        <p:spPr>
          <a:xfrm>
            <a:off x="8445500" y="177800"/>
            <a:ext cx="521970" cy="365125"/>
          </a:xfrm>
          <a:prstGeom prst="rect">
            <a:avLst/>
          </a:prstGeom>
        </p:spPr>
        <p:txBody>
          <a:bodyPr/>
          <a:lstStyle/>
          <a:p>
            <a:pPr>
              <a:defRPr/>
            </a:pPr>
            <a:fld id="{2AFA2E1E-A420-463D-AAF3-5F6878CB30BF}" type="slidenum">
              <a:rPr lang="en-US" b="1" smtClean="0">
                <a:solidFill>
                  <a:schemeClr val="bg1"/>
                </a:solidFill>
              </a:rPr>
              <a:pPr>
                <a:defRPr/>
              </a:pPr>
              <a:t>20</a:t>
            </a:fld>
            <a:endParaRPr lang="en-US" b="1" dirty="0">
              <a:solidFill>
                <a:schemeClr val="bg1"/>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473074" y="1649413"/>
            <a:ext cx="6689725" cy="4903787"/>
          </a:xfrm>
          <a:noFill/>
        </p:spPr>
        <p:txBody>
          <a:bodyPr>
            <a:normAutofit/>
          </a:bodyPr>
          <a:lstStyle/>
          <a:p>
            <a:pPr marL="609600" indent="-609600">
              <a:lnSpc>
                <a:spcPct val="110000"/>
              </a:lnSpc>
              <a:spcBef>
                <a:spcPct val="0"/>
              </a:spcBef>
              <a:spcAft>
                <a:spcPts val="600"/>
              </a:spcAft>
              <a:buClr>
                <a:srgbClr val="215928"/>
              </a:buClr>
              <a:buFont typeface="Arial" charset="0"/>
              <a:buNone/>
            </a:pPr>
            <a:r>
              <a:rPr lang="en-US" sz="2400" b="1" dirty="0" smtClean="0">
                <a:solidFill>
                  <a:srgbClr val="215928"/>
                </a:solidFill>
              </a:rPr>
              <a:t>Biographical Sketch:</a:t>
            </a:r>
          </a:p>
          <a:p>
            <a:pPr lvl="1">
              <a:lnSpc>
                <a:spcPct val="110000"/>
              </a:lnSpc>
              <a:spcAft>
                <a:spcPts val="600"/>
              </a:spcAft>
              <a:buClr>
                <a:srgbClr val="215928"/>
              </a:buClr>
              <a:buFont typeface="Wingdings" pitchFamily="2" charset="2"/>
              <a:buChar char="§"/>
            </a:pPr>
            <a:r>
              <a:rPr lang="en-US" sz="2000" dirty="0" smtClean="0">
                <a:solidFill>
                  <a:srgbClr val="003399"/>
                </a:solidFill>
              </a:rPr>
              <a:t>Personal Statement:  Your research experience and other qualifications for this K award.</a:t>
            </a:r>
          </a:p>
          <a:p>
            <a:pPr lvl="1">
              <a:lnSpc>
                <a:spcPct val="110000"/>
              </a:lnSpc>
              <a:spcAft>
                <a:spcPts val="600"/>
              </a:spcAft>
              <a:buClr>
                <a:srgbClr val="215928"/>
              </a:buClr>
              <a:buFont typeface="Wingdings" pitchFamily="2" charset="2"/>
              <a:buChar char="§"/>
            </a:pPr>
            <a:r>
              <a:rPr lang="en-US" sz="2000" dirty="0" smtClean="0">
                <a:solidFill>
                  <a:srgbClr val="003399"/>
                </a:solidFill>
              </a:rPr>
              <a:t>Research Support: Your/colleagues accomplishments attesting to qualifications of the research team. </a:t>
            </a:r>
            <a:r>
              <a:rPr lang="en-US" sz="2000" dirty="0" smtClean="0">
                <a:solidFill>
                  <a:srgbClr val="215928"/>
                </a:solidFill>
              </a:rPr>
              <a:t>Don’t confuse this with “Other Support.”</a:t>
            </a:r>
          </a:p>
          <a:p>
            <a:pPr marL="609600" indent="-609600">
              <a:lnSpc>
                <a:spcPct val="110000"/>
              </a:lnSpc>
              <a:spcAft>
                <a:spcPts val="600"/>
              </a:spcAft>
              <a:buClr>
                <a:srgbClr val="215928"/>
              </a:buClr>
              <a:buFont typeface="Arial" charset="0"/>
              <a:buNone/>
            </a:pPr>
            <a:r>
              <a:rPr lang="en-US" sz="2400" b="1" dirty="0" smtClean="0">
                <a:solidFill>
                  <a:srgbClr val="215928"/>
                </a:solidFill>
              </a:rPr>
              <a:t>Candidate’s Background:</a:t>
            </a:r>
          </a:p>
          <a:p>
            <a:pPr lvl="1">
              <a:lnSpc>
                <a:spcPct val="110000"/>
              </a:lnSpc>
              <a:spcAft>
                <a:spcPts val="600"/>
              </a:spcAft>
              <a:buClr>
                <a:srgbClr val="215928"/>
              </a:buClr>
              <a:buFont typeface="Wingdings" pitchFamily="2" charset="2"/>
              <a:buChar char="§"/>
            </a:pPr>
            <a:r>
              <a:rPr lang="en-US" sz="2000" dirty="0" smtClean="0">
                <a:solidFill>
                  <a:srgbClr val="003399"/>
                </a:solidFill>
              </a:rPr>
              <a:t>Coordinate with information in the Biographical Sketch, e.g., research and/or clinical training experience that has prepared you for the K.</a:t>
            </a:r>
          </a:p>
        </p:txBody>
      </p:sp>
      <p:sp>
        <p:nvSpPr>
          <p:cNvPr id="447492" name="Rectangle 4"/>
          <p:cNvSpPr>
            <a:spLocks/>
          </p:cNvSpPr>
          <p:nvPr/>
        </p:nvSpPr>
        <p:spPr bwMode="auto">
          <a:xfrm>
            <a:off x="152400" y="174624"/>
            <a:ext cx="8839200" cy="1120775"/>
          </a:xfrm>
          <a:prstGeom prst="rect">
            <a:avLst/>
          </a:prstGeom>
          <a:solidFill>
            <a:schemeClr val="tx2"/>
          </a:solidFill>
          <a:ln w="9525">
            <a:noFill/>
            <a:miter lim="800000"/>
            <a:headEnd/>
            <a:tailEnd/>
          </a:ln>
        </p:spPr>
        <p:txBody>
          <a:bodyPr anchor="ctr"/>
          <a:lstStyle/>
          <a:p>
            <a:pPr eaLnBrk="0" hangingPunct="0">
              <a:defRPr/>
            </a:pPr>
            <a:r>
              <a:rPr lang="en-US" sz="4000" dirty="0">
                <a:solidFill>
                  <a:schemeClr val="bg1"/>
                </a:solidFill>
                <a:effectLst>
                  <a:outerShdw blurRad="38100" dist="38100" dir="2700000" algn="tl">
                    <a:srgbClr val="000000">
                      <a:alpha val="43137"/>
                    </a:srgbClr>
                  </a:outerShdw>
                </a:effectLst>
                <a:latin typeface="+mj-lt"/>
              </a:rPr>
              <a:t>Candidate’s Qualifications</a:t>
            </a:r>
          </a:p>
        </p:txBody>
      </p:sp>
      <p:pic>
        <p:nvPicPr>
          <p:cNvPr id="8" name="Picture 24" descr="http://photos1.fotosearch.com/bthumb/FSD/FSD157/x17352411.JPG"/>
          <p:cNvPicPr>
            <a:picLocks noChangeAspect="1" noChangeArrowheads="1"/>
          </p:cNvPicPr>
          <p:nvPr/>
        </p:nvPicPr>
        <p:blipFill>
          <a:blip r:embed="rId3" cstate="print"/>
          <a:srcRect/>
          <a:stretch>
            <a:fillRect/>
          </a:stretch>
        </p:blipFill>
        <p:spPr bwMode="auto">
          <a:xfrm>
            <a:off x="7391400" y="1676400"/>
            <a:ext cx="1520825" cy="1471766"/>
          </a:xfrm>
          <a:prstGeom prst="rect">
            <a:avLst/>
          </a:prstGeom>
          <a:noFill/>
          <a:ln w="9525">
            <a:noFill/>
            <a:miter lim="800000"/>
            <a:headEnd/>
            <a:tailEnd/>
          </a:ln>
        </p:spPr>
      </p:pic>
      <p:sp>
        <p:nvSpPr>
          <p:cNvPr id="9" name="Slide Number Placeholder 18"/>
          <p:cNvSpPr>
            <a:spLocks noGrp="1"/>
          </p:cNvSpPr>
          <p:nvPr>
            <p:ph type="sldNum" sz="quarter" idx="4294967295"/>
          </p:nvPr>
        </p:nvSpPr>
        <p:spPr>
          <a:xfrm>
            <a:off x="8445500" y="177800"/>
            <a:ext cx="521970" cy="365125"/>
          </a:xfrm>
          <a:prstGeom prst="rect">
            <a:avLst/>
          </a:prstGeom>
        </p:spPr>
        <p:txBody>
          <a:bodyPr/>
          <a:lstStyle/>
          <a:p>
            <a:pPr>
              <a:defRPr/>
            </a:pPr>
            <a:fld id="{2AFA2E1E-A420-463D-AAF3-5F6878CB30BF}" type="slidenum">
              <a:rPr lang="en-US" b="1" smtClean="0">
                <a:solidFill>
                  <a:schemeClr val="bg1"/>
                </a:solidFill>
              </a:rPr>
              <a:pPr>
                <a:defRPr/>
              </a:pPr>
              <a:t>21</a:t>
            </a:fld>
            <a:endParaRPr lang="en-US" b="1" dirty="0">
              <a:solidFill>
                <a:schemeClr val="bg1"/>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473074" y="1644650"/>
            <a:ext cx="6765926" cy="5060950"/>
          </a:xfrm>
          <a:noFill/>
        </p:spPr>
        <p:txBody>
          <a:bodyPr>
            <a:normAutofit/>
          </a:bodyPr>
          <a:lstStyle/>
          <a:p>
            <a:pPr marL="609600" indent="-609600">
              <a:lnSpc>
                <a:spcPct val="110000"/>
              </a:lnSpc>
              <a:spcBef>
                <a:spcPct val="0"/>
              </a:spcBef>
              <a:spcAft>
                <a:spcPts val="600"/>
              </a:spcAft>
              <a:buClr>
                <a:srgbClr val="215928"/>
              </a:buClr>
              <a:buFont typeface="Arial" charset="0"/>
              <a:buNone/>
            </a:pPr>
            <a:r>
              <a:rPr lang="en-US" sz="2400" b="1" dirty="0" smtClean="0">
                <a:solidFill>
                  <a:srgbClr val="215928"/>
                </a:solidFill>
              </a:rPr>
              <a:t>Career Goals and Objectives: </a:t>
            </a:r>
          </a:p>
          <a:p>
            <a:pPr lvl="1">
              <a:lnSpc>
                <a:spcPct val="110000"/>
              </a:lnSpc>
              <a:spcAft>
                <a:spcPts val="600"/>
              </a:spcAft>
              <a:buClr>
                <a:srgbClr val="215928"/>
              </a:buClr>
              <a:buFont typeface="Wingdings" pitchFamily="2" charset="2"/>
              <a:buChar char="§"/>
            </a:pPr>
            <a:r>
              <a:rPr lang="en-US" sz="2000" dirty="0" smtClean="0">
                <a:solidFill>
                  <a:srgbClr val="003399"/>
                </a:solidFill>
              </a:rPr>
              <a:t>Tell the reviewers about your scientific history, and how the K award fits into you research career development plans.</a:t>
            </a:r>
          </a:p>
          <a:p>
            <a:pPr lvl="1">
              <a:lnSpc>
                <a:spcPct val="110000"/>
              </a:lnSpc>
              <a:spcAft>
                <a:spcPts val="600"/>
              </a:spcAft>
              <a:buClr>
                <a:srgbClr val="215928"/>
              </a:buClr>
              <a:buFont typeface="Wingdings" pitchFamily="2" charset="2"/>
              <a:buChar char="§"/>
            </a:pPr>
            <a:r>
              <a:rPr lang="en-US" sz="2000" dirty="0" smtClean="0">
                <a:solidFill>
                  <a:srgbClr val="003399"/>
                </a:solidFill>
              </a:rPr>
              <a:t>If you have changed research direction, discuss reasons for the change, and be sure to justify how it will help you to develop your research career. </a:t>
            </a:r>
          </a:p>
          <a:p>
            <a:pPr lvl="1">
              <a:lnSpc>
                <a:spcPct val="110000"/>
              </a:lnSpc>
              <a:spcAft>
                <a:spcPts val="600"/>
              </a:spcAft>
              <a:buClr>
                <a:srgbClr val="215928"/>
              </a:buClr>
              <a:buFont typeface="Wingdings" pitchFamily="2" charset="2"/>
              <a:buChar char="§"/>
            </a:pPr>
            <a:r>
              <a:rPr lang="en-US" sz="2000" dirty="0" smtClean="0">
                <a:solidFill>
                  <a:srgbClr val="003399"/>
                </a:solidFill>
              </a:rPr>
              <a:t>You should always provide a career development timeline, including plans to apply for subsequent grant support.</a:t>
            </a:r>
          </a:p>
        </p:txBody>
      </p:sp>
      <p:sp>
        <p:nvSpPr>
          <p:cNvPr id="5" name="Rectangle 4"/>
          <p:cNvSpPr>
            <a:spLocks/>
          </p:cNvSpPr>
          <p:nvPr/>
        </p:nvSpPr>
        <p:spPr bwMode="auto">
          <a:xfrm>
            <a:off x="152400" y="174624"/>
            <a:ext cx="8839200" cy="1120775"/>
          </a:xfrm>
          <a:prstGeom prst="rect">
            <a:avLst/>
          </a:prstGeom>
          <a:solidFill>
            <a:schemeClr val="tx2"/>
          </a:solidFill>
          <a:ln w="9525">
            <a:noFill/>
            <a:miter lim="800000"/>
            <a:headEnd/>
            <a:tailEnd/>
          </a:ln>
        </p:spPr>
        <p:txBody>
          <a:bodyPr anchor="ctr"/>
          <a:lstStyle/>
          <a:p>
            <a:pPr eaLnBrk="0" hangingPunct="0">
              <a:defRPr/>
            </a:pPr>
            <a:r>
              <a:rPr lang="en-US" sz="4000" dirty="0">
                <a:solidFill>
                  <a:schemeClr val="bg1"/>
                </a:solidFill>
                <a:effectLst>
                  <a:outerShdw blurRad="38100" dist="38100" dir="2700000" algn="tl">
                    <a:srgbClr val="000000">
                      <a:alpha val="43137"/>
                    </a:srgbClr>
                  </a:outerShdw>
                </a:effectLst>
                <a:latin typeface="+mj-lt"/>
              </a:rPr>
              <a:t>Candidate’s Career Goals</a:t>
            </a:r>
          </a:p>
        </p:txBody>
      </p:sp>
      <p:pic>
        <p:nvPicPr>
          <p:cNvPr id="8" name="Picture 24" descr="http://photos1.fotosearch.com/bthumb/FSD/FSD157/x17352411.JPG"/>
          <p:cNvPicPr>
            <a:picLocks noChangeAspect="1" noChangeArrowheads="1"/>
          </p:cNvPicPr>
          <p:nvPr/>
        </p:nvPicPr>
        <p:blipFill>
          <a:blip r:embed="rId3" cstate="print"/>
          <a:srcRect/>
          <a:stretch>
            <a:fillRect/>
          </a:stretch>
        </p:blipFill>
        <p:spPr bwMode="auto">
          <a:xfrm>
            <a:off x="7391400" y="1676400"/>
            <a:ext cx="1520825" cy="1471766"/>
          </a:xfrm>
          <a:prstGeom prst="rect">
            <a:avLst/>
          </a:prstGeom>
          <a:noFill/>
          <a:ln w="9525">
            <a:noFill/>
            <a:miter lim="800000"/>
            <a:headEnd/>
            <a:tailEnd/>
          </a:ln>
        </p:spPr>
      </p:pic>
      <p:sp>
        <p:nvSpPr>
          <p:cNvPr id="9" name="Slide Number Placeholder 18"/>
          <p:cNvSpPr>
            <a:spLocks noGrp="1"/>
          </p:cNvSpPr>
          <p:nvPr>
            <p:ph type="sldNum" sz="quarter" idx="4294967295"/>
          </p:nvPr>
        </p:nvSpPr>
        <p:spPr>
          <a:xfrm>
            <a:off x="8445500" y="177800"/>
            <a:ext cx="521970" cy="365125"/>
          </a:xfrm>
          <a:prstGeom prst="rect">
            <a:avLst/>
          </a:prstGeom>
        </p:spPr>
        <p:txBody>
          <a:bodyPr/>
          <a:lstStyle/>
          <a:p>
            <a:pPr>
              <a:defRPr/>
            </a:pPr>
            <a:fld id="{2AFA2E1E-A420-463D-AAF3-5F6878CB30BF}" type="slidenum">
              <a:rPr lang="en-US" b="1" smtClean="0">
                <a:solidFill>
                  <a:schemeClr val="bg1"/>
                </a:solidFill>
              </a:rPr>
              <a:pPr>
                <a:defRPr/>
              </a:pPr>
              <a:t>22</a:t>
            </a:fld>
            <a:endParaRPr lang="en-US" b="1" dirty="0">
              <a:solidFill>
                <a:schemeClr val="bg1"/>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xfrm>
            <a:off x="473075" y="1690688"/>
            <a:ext cx="6765925" cy="4938712"/>
          </a:xfrm>
          <a:noFill/>
        </p:spPr>
        <p:txBody>
          <a:bodyPr>
            <a:normAutofit/>
          </a:bodyPr>
          <a:lstStyle/>
          <a:p>
            <a:pPr marL="609600" indent="-609600">
              <a:lnSpc>
                <a:spcPct val="110000"/>
              </a:lnSpc>
              <a:spcBef>
                <a:spcPct val="0"/>
              </a:spcBef>
              <a:spcAft>
                <a:spcPts val="600"/>
              </a:spcAft>
              <a:buClr>
                <a:srgbClr val="215928"/>
              </a:buClr>
              <a:buFont typeface="Arial" charset="0"/>
              <a:buNone/>
            </a:pPr>
            <a:r>
              <a:rPr lang="en-US" sz="2400" b="1" dirty="0" smtClean="0">
                <a:solidFill>
                  <a:srgbClr val="215928"/>
                </a:solidFill>
              </a:rPr>
              <a:t>Career Development/Training During Award: </a:t>
            </a:r>
          </a:p>
          <a:p>
            <a:pPr lvl="1">
              <a:lnSpc>
                <a:spcPct val="110000"/>
              </a:lnSpc>
              <a:spcAft>
                <a:spcPts val="600"/>
              </a:spcAft>
              <a:buClr>
                <a:srgbClr val="215928"/>
              </a:buClr>
              <a:buFont typeface="Wingdings" pitchFamily="2" charset="2"/>
              <a:buChar char="§"/>
            </a:pPr>
            <a:r>
              <a:rPr lang="en-US" sz="2000" dirty="0" smtClean="0">
                <a:solidFill>
                  <a:srgbClr val="003399"/>
                </a:solidFill>
              </a:rPr>
              <a:t>Make sure to fully explain any new or enhanced research skills you will gain as a result of the K.</a:t>
            </a:r>
          </a:p>
          <a:p>
            <a:pPr lvl="1">
              <a:lnSpc>
                <a:spcPct val="110000"/>
              </a:lnSpc>
              <a:spcAft>
                <a:spcPts val="600"/>
              </a:spcAft>
              <a:buClr>
                <a:srgbClr val="215928"/>
              </a:buClr>
              <a:buFont typeface="Wingdings" pitchFamily="2" charset="2"/>
              <a:buChar char="§"/>
            </a:pPr>
            <a:r>
              <a:rPr lang="en-US" sz="2000" dirty="0" smtClean="0">
                <a:solidFill>
                  <a:srgbClr val="003399"/>
                </a:solidFill>
              </a:rPr>
              <a:t>Stress activities that will enhance your research career, e.g., courses, techniques. </a:t>
            </a:r>
          </a:p>
          <a:p>
            <a:pPr lvl="1">
              <a:lnSpc>
                <a:spcPct val="110000"/>
              </a:lnSpc>
              <a:spcAft>
                <a:spcPts val="600"/>
              </a:spcAft>
              <a:buClr>
                <a:srgbClr val="215928"/>
              </a:buClr>
              <a:buFont typeface="Wingdings" pitchFamily="2" charset="2"/>
              <a:buChar char="§"/>
            </a:pPr>
            <a:r>
              <a:rPr lang="en-US" sz="2000" dirty="0" smtClean="0">
                <a:solidFill>
                  <a:srgbClr val="003399"/>
                </a:solidFill>
              </a:rPr>
              <a:t>Describe any additional, non-research activities in which you expect to participate. Explain how the activity is related to your research and career development plans.</a:t>
            </a:r>
          </a:p>
        </p:txBody>
      </p:sp>
      <p:sp>
        <p:nvSpPr>
          <p:cNvPr id="5" name="Rectangle 4"/>
          <p:cNvSpPr>
            <a:spLocks/>
          </p:cNvSpPr>
          <p:nvPr/>
        </p:nvSpPr>
        <p:spPr bwMode="auto">
          <a:xfrm>
            <a:off x="152399" y="174624"/>
            <a:ext cx="8839201" cy="1120775"/>
          </a:xfrm>
          <a:prstGeom prst="rect">
            <a:avLst/>
          </a:prstGeom>
          <a:solidFill>
            <a:schemeClr val="tx2"/>
          </a:solidFill>
          <a:ln w="9525">
            <a:noFill/>
            <a:miter lim="800000"/>
            <a:headEnd/>
            <a:tailEnd/>
          </a:ln>
        </p:spPr>
        <p:txBody>
          <a:bodyPr anchor="ctr"/>
          <a:lstStyle/>
          <a:p>
            <a:pPr eaLnBrk="0" hangingPunct="0">
              <a:defRPr/>
            </a:pPr>
            <a:r>
              <a:rPr lang="en-US" sz="4000" dirty="0">
                <a:solidFill>
                  <a:schemeClr val="bg1"/>
                </a:solidFill>
                <a:effectLst>
                  <a:outerShdw blurRad="38100" dist="38100" dir="2700000" algn="tl">
                    <a:srgbClr val="000000">
                      <a:alpha val="43137"/>
                    </a:srgbClr>
                  </a:outerShdw>
                </a:effectLst>
                <a:latin typeface="+mj-lt"/>
              </a:rPr>
              <a:t>Candidate’s Career Plans</a:t>
            </a:r>
          </a:p>
        </p:txBody>
      </p:sp>
      <p:pic>
        <p:nvPicPr>
          <p:cNvPr id="8" name="Picture 24" descr="http://photos1.fotosearch.com/bthumb/FSD/FSD157/x17352411.JPG"/>
          <p:cNvPicPr>
            <a:picLocks noChangeAspect="1" noChangeArrowheads="1"/>
          </p:cNvPicPr>
          <p:nvPr/>
        </p:nvPicPr>
        <p:blipFill>
          <a:blip r:embed="rId3" cstate="print"/>
          <a:srcRect/>
          <a:stretch>
            <a:fillRect/>
          </a:stretch>
        </p:blipFill>
        <p:spPr bwMode="auto">
          <a:xfrm>
            <a:off x="7391400" y="1676400"/>
            <a:ext cx="1520825" cy="1471766"/>
          </a:xfrm>
          <a:prstGeom prst="rect">
            <a:avLst/>
          </a:prstGeom>
          <a:noFill/>
          <a:ln w="9525">
            <a:noFill/>
            <a:miter lim="800000"/>
            <a:headEnd/>
            <a:tailEnd/>
          </a:ln>
        </p:spPr>
      </p:pic>
      <p:sp>
        <p:nvSpPr>
          <p:cNvPr id="9" name="Slide Number Placeholder 18"/>
          <p:cNvSpPr>
            <a:spLocks noGrp="1"/>
          </p:cNvSpPr>
          <p:nvPr>
            <p:ph type="sldNum" sz="quarter" idx="4294967295"/>
          </p:nvPr>
        </p:nvSpPr>
        <p:spPr>
          <a:xfrm>
            <a:off x="8445500" y="177800"/>
            <a:ext cx="521970" cy="365125"/>
          </a:xfrm>
          <a:prstGeom prst="rect">
            <a:avLst/>
          </a:prstGeom>
        </p:spPr>
        <p:txBody>
          <a:bodyPr/>
          <a:lstStyle/>
          <a:p>
            <a:pPr>
              <a:defRPr/>
            </a:pPr>
            <a:fld id="{2AFA2E1E-A420-463D-AAF3-5F6878CB30BF}" type="slidenum">
              <a:rPr lang="en-US" b="1" smtClean="0">
                <a:solidFill>
                  <a:schemeClr val="bg1"/>
                </a:solidFill>
              </a:rPr>
              <a:pPr>
                <a:defRPr/>
              </a:pPr>
              <a:t>23</a:t>
            </a:fld>
            <a:endParaRPr lang="en-US" b="1" dirty="0">
              <a:solidFill>
                <a:schemeClr val="bg1"/>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473075" y="1687513"/>
            <a:ext cx="6765925" cy="4865687"/>
          </a:xfrm>
          <a:noFill/>
        </p:spPr>
        <p:txBody>
          <a:bodyPr>
            <a:normAutofit/>
          </a:bodyPr>
          <a:lstStyle/>
          <a:p>
            <a:pPr marL="609600" indent="-609600">
              <a:lnSpc>
                <a:spcPct val="100000"/>
              </a:lnSpc>
              <a:spcBef>
                <a:spcPct val="0"/>
              </a:spcBef>
              <a:spcAft>
                <a:spcPts val="600"/>
              </a:spcAft>
              <a:buClr>
                <a:srgbClr val="215928"/>
              </a:buClr>
              <a:buFont typeface="Arial" charset="0"/>
              <a:buNone/>
            </a:pPr>
            <a:r>
              <a:rPr lang="en-US" sz="2400" b="1" dirty="0" smtClean="0">
                <a:solidFill>
                  <a:srgbClr val="215928"/>
                </a:solidFill>
              </a:rPr>
              <a:t>Training in Responsible Conduct of Research:  </a:t>
            </a:r>
          </a:p>
          <a:p>
            <a:pPr lvl="1">
              <a:spcAft>
                <a:spcPts val="600"/>
              </a:spcAft>
              <a:buClr>
                <a:srgbClr val="215928"/>
              </a:buClr>
              <a:buFont typeface="Wingdings" pitchFamily="2" charset="2"/>
              <a:buChar char="§"/>
            </a:pPr>
            <a:r>
              <a:rPr lang="en-US" sz="2000" dirty="0" smtClean="0">
                <a:solidFill>
                  <a:srgbClr val="003399"/>
                </a:solidFill>
              </a:rPr>
              <a:t>Document any prior participation in RCR training and/or propose plans to receive additional instruction.</a:t>
            </a:r>
          </a:p>
          <a:p>
            <a:pPr lvl="1">
              <a:spcAft>
                <a:spcPts val="600"/>
              </a:spcAft>
              <a:buClr>
                <a:srgbClr val="215928"/>
              </a:buClr>
              <a:buFont typeface="Wingdings" pitchFamily="2" charset="2"/>
              <a:buChar char="§"/>
            </a:pPr>
            <a:r>
              <a:rPr lang="en-US" sz="2000" dirty="0" smtClean="0">
                <a:solidFill>
                  <a:srgbClr val="003399"/>
                </a:solidFill>
              </a:rPr>
              <a:t>Discuss the five components outlined in the NIH Policy: </a:t>
            </a:r>
            <a:r>
              <a:rPr lang="en-US" sz="2000" b="1" dirty="0" smtClean="0">
                <a:solidFill>
                  <a:srgbClr val="215928"/>
                </a:solidFill>
              </a:rPr>
              <a:t>Format, Subject Matter, Faculty Participation, Duration, and Frequency.</a:t>
            </a:r>
          </a:p>
          <a:p>
            <a:pPr lvl="1">
              <a:spcAft>
                <a:spcPts val="600"/>
              </a:spcAft>
              <a:buClr>
                <a:srgbClr val="215928"/>
              </a:buClr>
              <a:buFont typeface="Wingdings" pitchFamily="2" charset="2"/>
              <a:buChar char="§"/>
            </a:pPr>
            <a:r>
              <a:rPr lang="en-US" sz="2000" dirty="0" smtClean="0">
                <a:solidFill>
                  <a:srgbClr val="003399"/>
                </a:solidFill>
              </a:rPr>
              <a:t>Is the plan appropriate for your career stage, and will it enhance your understanding of ethical issues related to research?</a:t>
            </a:r>
            <a:endParaRPr lang="en-US" sz="2000" u="sng" dirty="0" smtClean="0">
              <a:solidFill>
                <a:srgbClr val="003399"/>
              </a:solidFill>
            </a:endParaRPr>
          </a:p>
        </p:txBody>
      </p:sp>
      <p:sp>
        <p:nvSpPr>
          <p:cNvPr id="5" name="Rectangle 4"/>
          <p:cNvSpPr>
            <a:spLocks/>
          </p:cNvSpPr>
          <p:nvPr/>
        </p:nvSpPr>
        <p:spPr bwMode="auto">
          <a:xfrm>
            <a:off x="152400" y="174624"/>
            <a:ext cx="8839200" cy="1120775"/>
          </a:xfrm>
          <a:prstGeom prst="rect">
            <a:avLst/>
          </a:prstGeom>
          <a:solidFill>
            <a:schemeClr val="tx2"/>
          </a:solidFill>
          <a:ln w="9525">
            <a:noFill/>
            <a:miter lim="800000"/>
            <a:headEnd/>
            <a:tailEnd/>
          </a:ln>
        </p:spPr>
        <p:txBody>
          <a:bodyPr anchor="ctr"/>
          <a:lstStyle/>
          <a:p>
            <a:pPr eaLnBrk="0" hangingPunct="0">
              <a:defRPr/>
            </a:pPr>
            <a:r>
              <a:rPr lang="en-US" sz="4000" dirty="0">
                <a:solidFill>
                  <a:schemeClr val="bg1"/>
                </a:solidFill>
                <a:effectLst>
                  <a:outerShdw blurRad="38100" dist="38100" dir="2700000" algn="tl">
                    <a:srgbClr val="000000">
                      <a:alpha val="43137"/>
                    </a:srgbClr>
                  </a:outerShdw>
                </a:effectLst>
                <a:latin typeface="+mj-lt"/>
              </a:rPr>
              <a:t>Responsible Conduct of Research</a:t>
            </a:r>
          </a:p>
        </p:txBody>
      </p:sp>
      <p:pic>
        <p:nvPicPr>
          <p:cNvPr id="8" name="Picture 24" descr="http://photos1.fotosearch.com/bthumb/FSD/FSD157/x17352411.JPG"/>
          <p:cNvPicPr>
            <a:picLocks noChangeAspect="1" noChangeArrowheads="1"/>
          </p:cNvPicPr>
          <p:nvPr/>
        </p:nvPicPr>
        <p:blipFill>
          <a:blip r:embed="rId3" cstate="print"/>
          <a:srcRect/>
          <a:stretch>
            <a:fillRect/>
          </a:stretch>
        </p:blipFill>
        <p:spPr bwMode="auto">
          <a:xfrm>
            <a:off x="7391400" y="1676400"/>
            <a:ext cx="1520825" cy="1471766"/>
          </a:xfrm>
          <a:prstGeom prst="rect">
            <a:avLst/>
          </a:prstGeom>
          <a:noFill/>
          <a:ln w="9525">
            <a:noFill/>
            <a:miter lim="800000"/>
            <a:headEnd/>
            <a:tailEnd/>
          </a:ln>
        </p:spPr>
      </p:pic>
      <p:sp>
        <p:nvSpPr>
          <p:cNvPr id="9" name="Slide Number Placeholder 18"/>
          <p:cNvSpPr>
            <a:spLocks noGrp="1"/>
          </p:cNvSpPr>
          <p:nvPr>
            <p:ph type="sldNum" sz="quarter" idx="4294967295"/>
          </p:nvPr>
        </p:nvSpPr>
        <p:spPr>
          <a:xfrm>
            <a:off x="8445500" y="177800"/>
            <a:ext cx="521970" cy="365125"/>
          </a:xfrm>
          <a:prstGeom prst="rect">
            <a:avLst/>
          </a:prstGeom>
        </p:spPr>
        <p:txBody>
          <a:bodyPr/>
          <a:lstStyle/>
          <a:p>
            <a:pPr>
              <a:defRPr/>
            </a:pPr>
            <a:fld id="{2AFA2E1E-A420-463D-AAF3-5F6878CB30BF}" type="slidenum">
              <a:rPr lang="en-US" b="1" smtClean="0">
                <a:solidFill>
                  <a:schemeClr val="bg1"/>
                </a:solidFill>
              </a:rPr>
              <a:pPr>
                <a:defRPr/>
              </a:pPr>
              <a:t>24</a:t>
            </a:fld>
            <a:endParaRPr lang="en-US" b="1" dirty="0">
              <a:solidFill>
                <a:schemeClr val="bg1"/>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473075" y="1617663"/>
            <a:ext cx="6765925" cy="5011737"/>
          </a:xfrm>
          <a:noFill/>
        </p:spPr>
        <p:txBody>
          <a:bodyPr>
            <a:normAutofit/>
          </a:bodyPr>
          <a:lstStyle/>
          <a:p>
            <a:pPr marL="609600" indent="-609600">
              <a:lnSpc>
                <a:spcPct val="100000"/>
              </a:lnSpc>
              <a:spcBef>
                <a:spcPct val="0"/>
              </a:spcBef>
              <a:spcAft>
                <a:spcPts val="600"/>
              </a:spcAft>
              <a:buClr>
                <a:srgbClr val="215928"/>
              </a:buClr>
              <a:buFont typeface="Arial" charset="0"/>
              <a:buNone/>
            </a:pPr>
            <a:r>
              <a:rPr lang="en-US" sz="2400" b="1" dirty="0" smtClean="0">
                <a:solidFill>
                  <a:srgbClr val="215928"/>
                </a:solidFill>
              </a:rPr>
              <a:t>Statements by Mentor(s), Consultant(s):</a:t>
            </a:r>
          </a:p>
          <a:p>
            <a:pPr lvl="1">
              <a:spcAft>
                <a:spcPts val="600"/>
              </a:spcAft>
              <a:buClr>
                <a:srgbClr val="215928"/>
              </a:buClr>
              <a:buFont typeface="Wingdings" pitchFamily="2" charset="2"/>
              <a:buChar char="§"/>
            </a:pPr>
            <a:r>
              <a:rPr lang="en-US" sz="2000" dirty="0" smtClean="0">
                <a:solidFill>
                  <a:srgbClr val="003399"/>
                </a:solidFill>
              </a:rPr>
              <a:t>Each mentor must explain how he/she will contribute to the development of the candidate's research career.</a:t>
            </a:r>
          </a:p>
          <a:p>
            <a:pPr lvl="1">
              <a:spcAft>
                <a:spcPts val="600"/>
              </a:spcAft>
              <a:buClr>
                <a:srgbClr val="215928"/>
              </a:buClr>
              <a:buFont typeface="Wingdings" pitchFamily="2" charset="2"/>
              <a:buChar char="§"/>
            </a:pPr>
            <a:r>
              <a:rPr lang="en-US" sz="2000" dirty="0" smtClean="0">
                <a:solidFill>
                  <a:srgbClr val="003399"/>
                </a:solidFill>
              </a:rPr>
              <a:t>Discuss the research </a:t>
            </a:r>
            <a:r>
              <a:rPr lang="en-US" sz="2000" b="1" u="sng" dirty="0" smtClean="0">
                <a:solidFill>
                  <a:srgbClr val="215928"/>
                </a:solidFill>
              </a:rPr>
              <a:t>And Also</a:t>
            </a:r>
            <a:r>
              <a:rPr lang="en-US" sz="2000" b="1" dirty="0" smtClean="0">
                <a:solidFill>
                  <a:srgbClr val="215928"/>
                </a:solidFill>
              </a:rPr>
              <a:t> </a:t>
            </a:r>
            <a:r>
              <a:rPr lang="en-US" sz="2000" dirty="0" smtClean="0">
                <a:solidFill>
                  <a:srgbClr val="003399"/>
                </a:solidFill>
              </a:rPr>
              <a:t>other activities, e.g., seminars, scientific meetings, training in RCR, publications and presentations.</a:t>
            </a:r>
          </a:p>
          <a:p>
            <a:pPr lvl="1">
              <a:spcAft>
                <a:spcPts val="600"/>
              </a:spcAft>
              <a:buClr>
                <a:srgbClr val="215928"/>
              </a:buClr>
              <a:buFont typeface="Wingdings" pitchFamily="2" charset="2"/>
              <a:buChar char="§"/>
            </a:pPr>
            <a:r>
              <a:rPr lang="en-US" sz="2000" dirty="0" smtClean="0">
                <a:solidFill>
                  <a:srgbClr val="003399"/>
                </a:solidFill>
              </a:rPr>
              <a:t>Document the sources and amounts of anticipated support for the candidate’s research project.</a:t>
            </a:r>
          </a:p>
        </p:txBody>
      </p:sp>
      <p:sp>
        <p:nvSpPr>
          <p:cNvPr id="5" name="Rectangle 4"/>
          <p:cNvSpPr>
            <a:spLocks/>
          </p:cNvSpPr>
          <p:nvPr/>
        </p:nvSpPr>
        <p:spPr bwMode="auto">
          <a:xfrm>
            <a:off x="152399" y="174625"/>
            <a:ext cx="8839201" cy="1120776"/>
          </a:xfrm>
          <a:prstGeom prst="rect">
            <a:avLst/>
          </a:prstGeom>
          <a:solidFill>
            <a:schemeClr val="tx2"/>
          </a:solidFill>
          <a:ln w="9525">
            <a:noFill/>
            <a:miter lim="800000"/>
            <a:headEnd/>
            <a:tailEnd/>
          </a:ln>
        </p:spPr>
        <p:txBody>
          <a:bodyPr anchor="ctr"/>
          <a:lstStyle/>
          <a:p>
            <a:pPr eaLnBrk="0" hangingPunct="0">
              <a:defRPr/>
            </a:pPr>
            <a:r>
              <a:rPr lang="en-US" sz="4000" dirty="0">
                <a:solidFill>
                  <a:schemeClr val="bg1"/>
                </a:solidFill>
                <a:effectLst>
                  <a:outerShdw blurRad="38100" dist="38100" dir="2700000" algn="tl">
                    <a:srgbClr val="000000">
                      <a:alpha val="43137"/>
                    </a:srgbClr>
                  </a:outerShdw>
                </a:effectLst>
                <a:latin typeface="+mj-lt"/>
              </a:rPr>
              <a:t>Mentor(s), Collaborators, Consultants</a:t>
            </a:r>
          </a:p>
        </p:txBody>
      </p:sp>
      <p:pic>
        <p:nvPicPr>
          <p:cNvPr id="8" name="Picture 24" descr="http://photos1.fotosearch.com/bthumb/FSD/FSD157/x17352411.JPG"/>
          <p:cNvPicPr>
            <a:picLocks noChangeAspect="1" noChangeArrowheads="1"/>
          </p:cNvPicPr>
          <p:nvPr/>
        </p:nvPicPr>
        <p:blipFill>
          <a:blip r:embed="rId3" cstate="print"/>
          <a:srcRect/>
          <a:stretch>
            <a:fillRect/>
          </a:stretch>
        </p:blipFill>
        <p:spPr bwMode="auto">
          <a:xfrm>
            <a:off x="7391400" y="1676400"/>
            <a:ext cx="1520825" cy="1471766"/>
          </a:xfrm>
          <a:prstGeom prst="rect">
            <a:avLst/>
          </a:prstGeom>
          <a:noFill/>
          <a:ln w="9525">
            <a:noFill/>
            <a:miter lim="800000"/>
            <a:headEnd/>
            <a:tailEnd/>
          </a:ln>
        </p:spPr>
      </p:pic>
      <p:sp>
        <p:nvSpPr>
          <p:cNvPr id="9" name="Slide Number Placeholder 18"/>
          <p:cNvSpPr>
            <a:spLocks noGrp="1"/>
          </p:cNvSpPr>
          <p:nvPr>
            <p:ph type="sldNum" sz="quarter" idx="4294967295"/>
          </p:nvPr>
        </p:nvSpPr>
        <p:spPr>
          <a:xfrm>
            <a:off x="8445500" y="177800"/>
            <a:ext cx="521970" cy="365125"/>
          </a:xfrm>
          <a:prstGeom prst="rect">
            <a:avLst/>
          </a:prstGeom>
        </p:spPr>
        <p:txBody>
          <a:bodyPr/>
          <a:lstStyle/>
          <a:p>
            <a:pPr>
              <a:defRPr/>
            </a:pPr>
            <a:fld id="{2AFA2E1E-A420-463D-AAF3-5F6878CB30BF}" type="slidenum">
              <a:rPr lang="en-US" b="1" smtClean="0">
                <a:solidFill>
                  <a:schemeClr val="bg1"/>
                </a:solidFill>
              </a:rPr>
              <a:pPr>
                <a:defRPr/>
              </a:pPr>
              <a:t>25</a:t>
            </a:fld>
            <a:endParaRPr lang="en-US" b="1" dirty="0">
              <a:solidFill>
                <a:schemeClr val="bg1"/>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473074" y="1625600"/>
            <a:ext cx="6765925" cy="5003800"/>
          </a:xfrm>
          <a:noFill/>
        </p:spPr>
        <p:txBody>
          <a:bodyPr/>
          <a:lstStyle/>
          <a:p>
            <a:pPr marL="609600" indent="-609600">
              <a:lnSpc>
                <a:spcPct val="100000"/>
              </a:lnSpc>
              <a:spcBef>
                <a:spcPct val="0"/>
              </a:spcBef>
              <a:spcAft>
                <a:spcPts val="600"/>
              </a:spcAft>
              <a:buClr>
                <a:srgbClr val="215928"/>
              </a:buClr>
              <a:buFont typeface="Arial" charset="0"/>
              <a:buNone/>
            </a:pPr>
            <a:r>
              <a:rPr lang="en-US" sz="2400" b="1" dirty="0" smtClean="0">
                <a:solidFill>
                  <a:srgbClr val="215928"/>
                </a:solidFill>
              </a:rPr>
              <a:t>Statements by Mentor(s), Consultant(s):</a:t>
            </a:r>
          </a:p>
          <a:p>
            <a:pPr lvl="1">
              <a:spcAft>
                <a:spcPts val="600"/>
              </a:spcAft>
              <a:buClr>
                <a:srgbClr val="215928"/>
              </a:buClr>
              <a:buFont typeface="Wingdings" pitchFamily="2" charset="2"/>
              <a:buChar char="§"/>
            </a:pPr>
            <a:r>
              <a:rPr lang="en-US" sz="2000" dirty="0" smtClean="0">
                <a:solidFill>
                  <a:srgbClr val="003399"/>
                </a:solidFill>
              </a:rPr>
              <a:t>Provide details on the candidate's anticipated teaching load, clinical responsibilities, etc.</a:t>
            </a:r>
          </a:p>
          <a:p>
            <a:pPr lvl="1">
              <a:spcAft>
                <a:spcPts val="600"/>
              </a:spcAft>
              <a:buClr>
                <a:srgbClr val="215928"/>
              </a:buClr>
              <a:buFont typeface="Wingdings" pitchFamily="2" charset="2"/>
              <a:buChar char="§"/>
            </a:pPr>
            <a:r>
              <a:rPr lang="en-US" sz="2000" dirty="0" smtClean="0">
                <a:solidFill>
                  <a:srgbClr val="003399"/>
                </a:solidFill>
              </a:rPr>
              <a:t>It is critical to discuss plans for transitioning the candidate to the independent investigator stage by the end of the K award period.</a:t>
            </a:r>
          </a:p>
          <a:p>
            <a:pPr lvl="1">
              <a:spcAft>
                <a:spcPts val="600"/>
              </a:spcAft>
              <a:buClr>
                <a:srgbClr val="215928"/>
              </a:buClr>
              <a:buFont typeface="Wingdings" pitchFamily="2" charset="2"/>
              <a:buChar char="§"/>
            </a:pPr>
            <a:r>
              <a:rPr lang="en-US" sz="2000" dirty="0" smtClean="0">
                <a:solidFill>
                  <a:srgbClr val="003399"/>
                </a:solidFill>
              </a:rPr>
              <a:t>Mentor(s) must provide details for any previous experience as a mentor, types (e.g., graduate students, Postdocs), numbers, and career outcomes.</a:t>
            </a:r>
          </a:p>
        </p:txBody>
      </p:sp>
      <p:sp>
        <p:nvSpPr>
          <p:cNvPr id="7" name="Rectangle 6"/>
          <p:cNvSpPr>
            <a:spLocks/>
          </p:cNvSpPr>
          <p:nvPr/>
        </p:nvSpPr>
        <p:spPr bwMode="auto">
          <a:xfrm>
            <a:off x="152400" y="174625"/>
            <a:ext cx="8839200" cy="1120776"/>
          </a:xfrm>
          <a:prstGeom prst="rect">
            <a:avLst/>
          </a:prstGeom>
          <a:solidFill>
            <a:schemeClr val="tx2"/>
          </a:solidFill>
          <a:ln w="9525">
            <a:noFill/>
            <a:miter lim="800000"/>
            <a:headEnd/>
            <a:tailEnd/>
          </a:ln>
        </p:spPr>
        <p:txBody>
          <a:bodyPr anchor="ctr"/>
          <a:lstStyle/>
          <a:p>
            <a:pPr eaLnBrk="0" hangingPunct="0">
              <a:defRPr/>
            </a:pPr>
            <a:r>
              <a:rPr lang="en-US" sz="4000" dirty="0">
                <a:solidFill>
                  <a:schemeClr val="bg1"/>
                </a:solidFill>
                <a:effectLst>
                  <a:outerShdw blurRad="38100" dist="38100" dir="2700000" algn="tl">
                    <a:srgbClr val="000000">
                      <a:alpha val="43137"/>
                    </a:srgbClr>
                  </a:outerShdw>
                </a:effectLst>
                <a:latin typeface="+mj-lt"/>
              </a:rPr>
              <a:t>Mentor(s), Collaborators, Consultants</a:t>
            </a:r>
          </a:p>
        </p:txBody>
      </p:sp>
      <p:pic>
        <p:nvPicPr>
          <p:cNvPr id="9" name="Picture 24" descr="http://photos1.fotosearch.com/bthumb/FSD/FSD157/x17352411.JPG"/>
          <p:cNvPicPr>
            <a:picLocks noChangeAspect="1" noChangeArrowheads="1"/>
          </p:cNvPicPr>
          <p:nvPr/>
        </p:nvPicPr>
        <p:blipFill>
          <a:blip r:embed="rId3" cstate="print"/>
          <a:srcRect/>
          <a:stretch>
            <a:fillRect/>
          </a:stretch>
        </p:blipFill>
        <p:spPr bwMode="auto">
          <a:xfrm>
            <a:off x="7391400" y="1676400"/>
            <a:ext cx="1520825" cy="1471766"/>
          </a:xfrm>
          <a:prstGeom prst="rect">
            <a:avLst/>
          </a:prstGeom>
          <a:noFill/>
          <a:ln w="9525">
            <a:noFill/>
            <a:miter lim="800000"/>
            <a:headEnd/>
            <a:tailEnd/>
          </a:ln>
        </p:spPr>
      </p:pic>
      <p:sp>
        <p:nvSpPr>
          <p:cNvPr id="10" name="Slide Number Placeholder 18"/>
          <p:cNvSpPr>
            <a:spLocks noGrp="1"/>
          </p:cNvSpPr>
          <p:nvPr>
            <p:ph type="sldNum" sz="quarter" idx="4294967295"/>
          </p:nvPr>
        </p:nvSpPr>
        <p:spPr>
          <a:xfrm>
            <a:off x="8445500" y="177800"/>
            <a:ext cx="521970" cy="365125"/>
          </a:xfrm>
          <a:prstGeom prst="rect">
            <a:avLst/>
          </a:prstGeom>
        </p:spPr>
        <p:txBody>
          <a:bodyPr/>
          <a:lstStyle/>
          <a:p>
            <a:pPr>
              <a:defRPr/>
            </a:pPr>
            <a:fld id="{2AFA2E1E-A420-463D-AAF3-5F6878CB30BF}" type="slidenum">
              <a:rPr lang="en-US" b="1" smtClean="0">
                <a:solidFill>
                  <a:schemeClr val="bg1"/>
                </a:solidFill>
              </a:rPr>
              <a:pPr>
                <a:defRPr/>
              </a:pPr>
              <a:t>26</a:t>
            </a:fld>
            <a:endParaRPr lang="en-US" b="1" dirty="0">
              <a:solidFill>
                <a:schemeClr val="bg1"/>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473074" y="1684338"/>
            <a:ext cx="6765925" cy="4792662"/>
          </a:xfrm>
          <a:noFill/>
        </p:spPr>
        <p:txBody>
          <a:bodyPr>
            <a:normAutofit/>
          </a:bodyPr>
          <a:lstStyle/>
          <a:p>
            <a:pPr marL="609600" indent="-609600">
              <a:lnSpc>
                <a:spcPct val="110000"/>
              </a:lnSpc>
              <a:spcBef>
                <a:spcPct val="0"/>
              </a:spcBef>
              <a:spcAft>
                <a:spcPts val="600"/>
              </a:spcAft>
              <a:buClr>
                <a:srgbClr val="215928"/>
              </a:buClr>
              <a:buFont typeface="Arial" charset="0"/>
              <a:buNone/>
            </a:pPr>
            <a:r>
              <a:rPr lang="en-US" sz="2400" b="1" dirty="0" smtClean="0">
                <a:solidFill>
                  <a:srgbClr val="215928"/>
                </a:solidFill>
              </a:rPr>
              <a:t>Description of Institutional Environment:  </a:t>
            </a:r>
          </a:p>
          <a:p>
            <a:pPr lvl="1">
              <a:lnSpc>
                <a:spcPct val="110000"/>
              </a:lnSpc>
              <a:spcAft>
                <a:spcPts val="600"/>
              </a:spcAft>
              <a:buClr>
                <a:srgbClr val="215928"/>
              </a:buClr>
              <a:buFont typeface="Wingdings" pitchFamily="2" charset="2"/>
              <a:buChar char="§"/>
            </a:pPr>
            <a:r>
              <a:rPr lang="en-US" sz="2000" dirty="0" smtClean="0">
                <a:solidFill>
                  <a:srgbClr val="003399"/>
                </a:solidFill>
              </a:rPr>
              <a:t>The sponsoring institution must document a strong, well-established research program related to the candidate's areas of interest.</a:t>
            </a:r>
          </a:p>
          <a:p>
            <a:pPr lvl="1">
              <a:lnSpc>
                <a:spcPct val="110000"/>
              </a:lnSpc>
              <a:spcAft>
                <a:spcPts val="600"/>
              </a:spcAft>
              <a:buClr>
                <a:srgbClr val="215928"/>
              </a:buClr>
              <a:buFont typeface="Wingdings" pitchFamily="2" charset="2"/>
              <a:buChar char="§"/>
            </a:pPr>
            <a:r>
              <a:rPr lang="en-US" sz="2000" dirty="0" smtClean="0">
                <a:solidFill>
                  <a:srgbClr val="003399"/>
                </a:solidFill>
              </a:rPr>
              <a:t>The statement should include the names of the mentor(s) and other relevant faculty.</a:t>
            </a:r>
          </a:p>
          <a:p>
            <a:pPr lvl="1">
              <a:lnSpc>
                <a:spcPct val="110000"/>
              </a:lnSpc>
              <a:spcAft>
                <a:spcPts val="600"/>
              </a:spcAft>
              <a:buClr>
                <a:srgbClr val="215928"/>
              </a:buClr>
              <a:buFont typeface="Wingdings" pitchFamily="2" charset="2"/>
              <a:buChar char="§"/>
            </a:pPr>
            <a:r>
              <a:rPr lang="en-US" sz="2000" dirty="0" smtClean="0">
                <a:solidFill>
                  <a:srgbClr val="003399"/>
                </a:solidFill>
              </a:rPr>
              <a:t>The statement should provide details of facilities and resources available for the candidate.</a:t>
            </a:r>
          </a:p>
          <a:p>
            <a:pPr lvl="1">
              <a:lnSpc>
                <a:spcPct val="110000"/>
              </a:lnSpc>
              <a:spcAft>
                <a:spcPts val="600"/>
              </a:spcAft>
              <a:buClr>
                <a:srgbClr val="215928"/>
              </a:buClr>
              <a:buFont typeface="Wingdings" pitchFamily="2" charset="2"/>
              <a:buChar char="§"/>
            </a:pPr>
            <a:r>
              <a:rPr lang="en-US" sz="2000" dirty="0" smtClean="0">
                <a:solidFill>
                  <a:srgbClr val="003399"/>
                </a:solidFill>
              </a:rPr>
              <a:t>Any opportunities for intellectual interactions, e.g., journal clubs, seminars, and presentations?</a:t>
            </a:r>
          </a:p>
        </p:txBody>
      </p:sp>
      <p:sp>
        <p:nvSpPr>
          <p:cNvPr id="5" name="Rectangle 4"/>
          <p:cNvSpPr>
            <a:spLocks/>
          </p:cNvSpPr>
          <p:nvPr/>
        </p:nvSpPr>
        <p:spPr bwMode="auto">
          <a:xfrm>
            <a:off x="152400" y="174624"/>
            <a:ext cx="8839200" cy="1120775"/>
          </a:xfrm>
          <a:prstGeom prst="rect">
            <a:avLst/>
          </a:prstGeom>
          <a:solidFill>
            <a:schemeClr val="tx2"/>
          </a:solidFill>
          <a:ln w="9525">
            <a:noFill/>
            <a:miter lim="800000"/>
            <a:headEnd/>
            <a:tailEnd/>
          </a:ln>
        </p:spPr>
        <p:txBody>
          <a:bodyPr anchor="ctr"/>
          <a:lstStyle/>
          <a:p>
            <a:pPr eaLnBrk="0" hangingPunct="0">
              <a:defRPr/>
            </a:pPr>
            <a:r>
              <a:rPr lang="en-US" sz="4000" dirty="0">
                <a:solidFill>
                  <a:schemeClr val="bg1"/>
                </a:solidFill>
                <a:effectLst>
                  <a:outerShdw blurRad="38100" dist="38100" dir="2700000" algn="tl">
                    <a:srgbClr val="000000">
                      <a:alpha val="43137"/>
                    </a:srgbClr>
                  </a:outerShdw>
                </a:effectLst>
                <a:latin typeface="+mj-lt"/>
              </a:rPr>
              <a:t>Institution’s Research Environment</a:t>
            </a:r>
          </a:p>
        </p:txBody>
      </p:sp>
      <p:pic>
        <p:nvPicPr>
          <p:cNvPr id="8" name="Picture 24" descr="http://photos1.fotosearch.com/bthumb/FSD/FSD157/x17352411.JPG"/>
          <p:cNvPicPr>
            <a:picLocks noChangeAspect="1" noChangeArrowheads="1"/>
          </p:cNvPicPr>
          <p:nvPr/>
        </p:nvPicPr>
        <p:blipFill>
          <a:blip r:embed="rId3" cstate="print"/>
          <a:srcRect/>
          <a:stretch>
            <a:fillRect/>
          </a:stretch>
        </p:blipFill>
        <p:spPr bwMode="auto">
          <a:xfrm>
            <a:off x="7391400" y="1676400"/>
            <a:ext cx="1520825" cy="1471766"/>
          </a:xfrm>
          <a:prstGeom prst="rect">
            <a:avLst/>
          </a:prstGeom>
          <a:noFill/>
          <a:ln w="9525">
            <a:noFill/>
            <a:miter lim="800000"/>
            <a:headEnd/>
            <a:tailEnd/>
          </a:ln>
        </p:spPr>
      </p:pic>
      <p:sp>
        <p:nvSpPr>
          <p:cNvPr id="9" name="Slide Number Placeholder 18"/>
          <p:cNvSpPr>
            <a:spLocks noGrp="1"/>
          </p:cNvSpPr>
          <p:nvPr>
            <p:ph type="sldNum" sz="quarter" idx="4294967295"/>
          </p:nvPr>
        </p:nvSpPr>
        <p:spPr>
          <a:xfrm>
            <a:off x="8445500" y="177800"/>
            <a:ext cx="521970" cy="365125"/>
          </a:xfrm>
          <a:prstGeom prst="rect">
            <a:avLst/>
          </a:prstGeom>
        </p:spPr>
        <p:txBody>
          <a:bodyPr/>
          <a:lstStyle/>
          <a:p>
            <a:pPr>
              <a:defRPr/>
            </a:pPr>
            <a:fld id="{2AFA2E1E-A420-463D-AAF3-5F6878CB30BF}" type="slidenum">
              <a:rPr lang="en-US" b="1" smtClean="0">
                <a:solidFill>
                  <a:schemeClr val="bg1"/>
                </a:solidFill>
              </a:rPr>
              <a:pPr>
                <a:defRPr/>
              </a:pPr>
              <a:t>27</a:t>
            </a:fld>
            <a:endParaRPr lang="en-US" b="1" dirty="0">
              <a:solidFill>
                <a:schemeClr val="bg1"/>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a:xfrm>
            <a:off x="473075" y="1638300"/>
            <a:ext cx="6765925" cy="4838700"/>
          </a:xfrm>
          <a:noFill/>
        </p:spPr>
        <p:txBody>
          <a:bodyPr>
            <a:normAutofit/>
          </a:bodyPr>
          <a:lstStyle/>
          <a:p>
            <a:pPr marL="609600" indent="-609600">
              <a:lnSpc>
                <a:spcPct val="110000"/>
              </a:lnSpc>
              <a:spcBef>
                <a:spcPct val="0"/>
              </a:spcBef>
              <a:spcAft>
                <a:spcPts val="600"/>
              </a:spcAft>
              <a:buClr>
                <a:srgbClr val="215928"/>
              </a:buClr>
              <a:buFont typeface="Arial" charset="0"/>
              <a:buNone/>
            </a:pPr>
            <a:r>
              <a:rPr lang="en-US" sz="2400" b="1" dirty="0" smtClean="0">
                <a:solidFill>
                  <a:srgbClr val="215928"/>
                </a:solidFill>
              </a:rPr>
              <a:t>Institutional Commitment to the Candidate: </a:t>
            </a:r>
          </a:p>
          <a:p>
            <a:pPr lvl="1">
              <a:lnSpc>
                <a:spcPct val="110000"/>
              </a:lnSpc>
              <a:spcAft>
                <a:spcPts val="600"/>
              </a:spcAft>
              <a:buClr>
                <a:srgbClr val="215928"/>
              </a:buClr>
              <a:buFont typeface="Wingdings" pitchFamily="2" charset="2"/>
              <a:buChar char="§"/>
            </a:pPr>
            <a:r>
              <a:rPr lang="en-US" sz="2000" dirty="0" smtClean="0">
                <a:solidFill>
                  <a:srgbClr val="003399"/>
                </a:solidFill>
              </a:rPr>
              <a:t>The institution must document its commitment to the candidate’s career development </a:t>
            </a:r>
            <a:r>
              <a:rPr lang="en-US" sz="2000" b="1" u="sng" dirty="0" smtClean="0">
                <a:solidFill>
                  <a:srgbClr val="215928"/>
                </a:solidFill>
              </a:rPr>
              <a:t>independent of the K award!</a:t>
            </a:r>
          </a:p>
          <a:p>
            <a:pPr lvl="1">
              <a:lnSpc>
                <a:spcPct val="110000"/>
              </a:lnSpc>
              <a:spcAft>
                <a:spcPts val="600"/>
              </a:spcAft>
              <a:buClr>
                <a:srgbClr val="215928"/>
              </a:buClr>
              <a:buFont typeface="Wingdings" pitchFamily="2" charset="2"/>
              <a:buChar char="§"/>
            </a:pPr>
            <a:r>
              <a:rPr lang="en-US" sz="2000" dirty="0" smtClean="0">
                <a:solidFill>
                  <a:srgbClr val="003399"/>
                </a:solidFill>
              </a:rPr>
              <a:t>The institution must agree to provide adequate time and support to the candidate for the period of K.</a:t>
            </a:r>
          </a:p>
          <a:p>
            <a:pPr lvl="1">
              <a:lnSpc>
                <a:spcPct val="110000"/>
              </a:lnSpc>
              <a:spcAft>
                <a:spcPts val="600"/>
              </a:spcAft>
              <a:buClr>
                <a:srgbClr val="215928"/>
              </a:buClr>
              <a:buFont typeface="Wingdings" pitchFamily="2" charset="2"/>
              <a:buChar char="§"/>
            </a:pPr>
            <a:r>
              <a:rPr lang="en-US" sz="2000" dirty="0" smtClean="0">
                <a:solidFill>
                  <a:srgbClr val="003399"/>
                </a:solidFill>
              </a:rPr>
              <a:t>Provide documentation for the institution's commitment to the development and advancement of the candidate during the period of the K award.</a:t>
            </a:r>
          </a:p>
        </p:txBody>
      </p:sp>
      <p:sp>
        <p:nvSpPr>
          <p:cNvPr id="5" name="Rectangle 4"/>
          <p:cNvSpPr>
            <a:spLocks/>
          </p:cNvSpPr>
          <p:nvPr/>
        </p:nvSpPr>
        <p:spPr bwMode="auto">
          <a:xfrm>
            <a:off x="152400" y="174624"/>
            <a:ext cx="8839200" cy="1120775"/>
          </a:xfrm>
          <a:prstGeom prst="rect">
            <a:avLst/>
          </a:prstGeom>
          <a:solidFill>
            <a:schemeClr val="tx2"/>
          </a:solidFill>
          <a:ln w="9525">
            <a:noFill/>
            <a:miter lim="800000"/>
            <a:headEnd/>
            <a:tailEnd/>
          </a:ln>
        </p:spPr>
        <p:txBody>
          <a:bodyPr anchor="ctr"/>
          <a:lstStyle/>
          <a:p>
            <a:pPr eaLnBrk="0" hangingPunct="0">
              <a:defRPr/>
            </a:pPr>
            <a:r>
              <a:rPr lang="en-US" sz="4000" dirty="0">
                <a:solidFill>
                  <a:schemeClr val="bg1"/>
                </a:solidFill>
                <a:effectLst>
                  <a:outerShdw blurRad="38100" dist="38100" dir="2700000" algn="tl">
                    <a:srgbClr val="000000">
                      <a:alpha val="43137"/>
                    </a:srgbClr>
                  </a:outerShdw>
                </a:effectLst>
                <a:latin typeface="+mj-lt"/>
              </a:rPr>
              <a:t>Institution’s Commitment</a:t>
            </a:r>
          </a:p>
        </p:txBody>
      </p:sp>
      <p:pic>
        <p:nvPicPr>
          <p:cNvPr id="8" name="Picture 24" descr="http://photos1.fotosearch.com/bthumb/FSD/FSD157/x17352411.JPG"/>
          <p:cNvPicPr>
            <a:picLocks noChangeAspect="1" noChangeArrowheads="1"/>
          </p:cNvPicPr>
          <p:nvPr/>
        </p:nvPicPr>
        <p:blipFill>
          <a:blip r:embed="rId3" cstate="print"/>
          <a:srcRect/>
          <a:stretch>
            <a:fillRect/>
          </a:stretch>
        </p:blipFill>
        <p:spPr bwMode="auto">
          <a:xfrm>
            <a:off x="7391400" y="1676400"/>
            <a:ext cx="1520825" cy="1471766"/>
          </a:xfrm>
          <a:prstGeom prst="rect">
            <a:avLst/>
          </a:prstGeom>
          <a:noFill/>
          <a:ln w="9525">
            <a:noFill/>
            <a:miter lim="800000"/>
            <a:headEnd/>
            <a:tailEnd/>
          </a:ln>
        </p:spPr>
      </p:pic>
      <p:sp>
        <p:nvSpPr>
          <p:cNvPr id="9" name="Slide Number Placeholder 18"/>
          <p:cNvSpPr>
            <a:spLocks noGrp="1"/>
          </p:cNvSpPr>
          <p:nvPr>
            <p:ph type="sldNum" sz="quarter" idx="4294967295"/>
          </p:nvPr>
        </p:nvSpPr>
        <p:spPr>
          <a:xfrm>
            <a:off x="8445500" y="177800"/>
            <a:ext cx="521970" cy="365125"/>
          </a:xfrm>
          <a:prstGeom prst="rect">
            <a:avLst/>
          </a:prstGeom>
        </p:spPr>
        <p:txBody>
          <a:bodyPr/>
          <a:lstStyle/>
          <a:p>
            <a:pPr>
              <a:defRPr/>
            </a:pPr>
            <a:fld id="{2AFA2E1E-A420-463D-AAF3-5F6878CB30BF}" type="slidenum">
              <a:rPr lang="en-US" b="1" smtClean="0">
                <a:solidFill>
                  <a:schemeClr val="bg1"/>
                </a:solidFill>
              </a:rPr>
              <a:pPr>
                <a:defRPr/>
              </a:pPr>
              <a:t>28</a:t>
            </a:fld>
            <a:endParaRPr lang="en-US" b="1" dirty="0">
              <a:solidFill>
                <a:schemeClr val="bg1"/>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a:xfrm>
            <a:off x="473074" y="1681163"/>
            <a:ext cx="6765925" cy="4948237"/>
          </a:xfrm>
          <a:noFill/>
        </p:spPr>
        <p:txBody>
          <a:bodyPr>
            <a:normAutofit/>
          </a:bodyPr>
          <a:lstStyle/>
          <a:p>
            <a:pPr marL="609600" indent="-609600">
              <a:lnSpc>
                <a:spcPct val="110000"/>
              </a:lnSpc>
              <a:spcBef>
                <a:spcPct val="0"/>
              </a:spcBef>
              <a:spcAft>
                <a:spcPts val="600"/>
              </a:spcAft>
              <a:buClr>
                <a:srgbClr val="215928"/>
              </a:buClr>
              <a:buFont typeface="Arial" charset="0"/>
              <a:buNone/>
            </a:pPr>
            <a:r>
              <a:rPr lang="en-US" sz="2400" b="1" dirty="0" smtClean="0">
                <a:solidFill>
                  <a:srgbClr val="215928"/>
                </a:solidFill>
              </a:rPr>
              <a:t>Institutional Commitment to the Candidate: </a:t>
            </a:r>
          </a:p>
          <a:p>
            <a:pPr lvl="1">
              <a:lnSpc>
                <a:spcPct val="110000"/>
              </a:lnSpc>
              <a:spcAft>
                <a:spcPts val="600"/>
              </a:spcAft>
              <a:buClr>
                <a:srgbClr val="215928"/>
              </a:buClr>
              <a:buFont typeface="Wingdings" pitchFamily="2" charset="2"/>
              <a:buChar char="§"/>
            </a:pPr>
            <a:r>
              <a:rPr lang="en-US" sz="2000" dirty="0" smtClean="0">
                <a:solidFill>
                  <a:srgbClr val="003399"/>
                </a:solidFill>
              </a:rPr>
              <a:t>The institution must provide the candidate with appropriate office and laboratory space, equipment, and other resources and facilities (e.g., access to clinical and/or other research populations) to carry out the proposed research.</a:t>
            </a:r>
          </a:p>
          <a:p>
            <a:pPr lvl="1">
              <a:lnSpc>
                <a:spcPct val="110000"/>
              </a:lnSpc>
              <a:spcAft>
                <a:spcPts val="600"/>
              </a:spcAft>
              <a:buClr>
                <a:srgbClr val="215928"/>
              </a:buClr>
              <a:buFont typeface="Wingdings" pitchFamily="2" charset="2"/>
              <a:buChar char="§"/>
            </a:pPr>
            <a:r>
              <a:rPr lang="en-US" sz="2000" dirty="0" smtClean="0">
                <a:solidFill>
                  <a:srgbClr val="003399"/>
                </a:solidFill>
              </a:rPr>
              <a:t>The institution must provide appropriate time and support for any proposed mentor(s) and/or other staff consistent with the career development plan.</a:t>
            </a:r>
          </a:p>
        </p:txBody>
      </p:sp>
      <p:sp>
        <p:nvSpPr>
          <p:cNvPr id="7" name="Rectangle 6"/>
          <p:cNvSpPr>
            <a:spLocks/>
          </p:cNvSpPr>
          <p:nvPr/>
        </p:nvSpPr>
        <p:spPr bwMode="auto">
          <a:xfrm>
            <a:off x="152400" y="174624"/>
            <a:ext cx="8839200" cy="1120775"/>
          </a:xfrm>
          <a:prstGeom prst="rect">
            <a:avLst/>
          </a:prstGeom>
          <a:solidFill>
            <a:schemeClr val="tx2"/>
          </a:solidFill>
          <a:ln w="9525">
            <a:noFill/>
            <a:miter lim="800000"/>
            <a:headEnd/>
            <a:tailEnd/>
          </a:ln>
        </p:spPr>
        <p:txBody>
          <a:bodyPr anchor="ctr"/>
          <a:lstStyle/>
          <a:p>
            <a:pPr eaLnBrk="0" hangingPunct="0">
              <a:defRPr/>
            </a:pPr>
            <a:r>
              <a:rPr lang="en-US" sz="4000" dirty="0">
                <a:solidFill>
                  <a:schemeClr val="bg1"/>
                </a:solidFill>
                <a:effectLst>
                  <a:outerShdw blurRad="38100" dist="38100" dir="2700000" algn="tl">
                    <a:srgbClr val="000000">
                      <a:alpha val="43137"/>
                    </a:srgbClr>
                  </a:outerShdw>
                </a:effectLst>
                <a:latin typeface="+mj-lt"/>
              </a:rPr>
              <a:t>Institution’s Commitment</a:t>
            </a:r>
          </a:p>
        </p:txBody>
      </p:sp>
      <p:pic>
        <p:nvPicPr>
          <p:cNvPr id="9" name="Picture 24" descr="http://photos1.fotosearch.com/bthumb/FSD/FSD157/x17352411.JPG"/>
          <p:cNvPicPr>
            <a:picLocks noChangeAspect="1" noChangeArrowheads="1"/>
          </p:cNvPicPr>
          <p:nvPr/>
        </p:nvPicPr>
        <p:blipFill>
          <a:blip r:embed="rId3" cstate="print"/>
          <a:srcRect/>
          <a:stretch>
            <a:fillRect/>
          </a:stretch>
        </p:blipFill>
        <p:spPr bwMode="auto">
          <a:xfrm>
            <a:off x="7391400" y="1676400"/>
            <a:ext cx="1520825" cy="1471766"/>
          </a:xfrm>
          <a:prstGeom prst="rect">
            <a:avLst/>
          </a:prstGeom>
          <a:noFill/>
          <a:ln w="9525">
            <a:noFill/>
            <a:miter lim="800000"/>
            <a:headEnd/>
            <a:tailEnd/>
          </a:ln>
        </p:spPr>
      </p:pic>
      <p:sp>
        <p:nvSpPr>
          <p:cNvPr id="10" name="Slide Number Placeholder 18"/>
          <p:cNvSpPr>
            <a:spLocks noGrp="1"/>
          </p:cNvSpPr>
          <p:nvPr>
            <p:ph type="sldNum" sz="quarter" idx="4294967295"/>
          </p:nvPr>
        </p:nvSpPr>
        <p:spPr>
          <a:xfrm>
            <a:off x="8445500" y="177800"/>
            <a:ext cx="521970" cy="365125"/>
          </a:xfrm>
          <a:prstGeom prst="rect">
            <a:avLst/>
          </a:prstGeom>
        </p:spPr>
        <p:txBody>
          <a:bodyPr/>
          <a:lstStyle/>
          <a:p>
            <a:pPr>
              <a:defRPr/>
            </a:pPr>
            <a:fld id="{2AFA2E1E-A420-463D-AAF3-5F6878CB30BF}" type="slidenum">
              <a:rPr lang="en-US" b="1" smtClean="0">
                <a:solidFill>
                  <a:schemeClr val="bg1"/>
                </a:solidFill>
              </a:rPr>
              <a:pPr>
                <a:defRPr/>
              </a:pPr>
              <a:t>29</a:t>
            </a:fld>
            <a:endParaRPr lang="en-US" b="1" dirty="0">
              <a:solidFill>
                <a:schemeClr val="bg1"/>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j0195384"/>
          <p:cNvPicPr>
            <a:picLocks noChangeAspect="1" noChangeArrowheads="1"/>
          </p:cNvPicPr>
          <p:nvPr/>
        </p:nvPicPr>
        <p:blipFill>
          <a:blip r:embed="rId3" cstate="print"/>
          <a:srcRect/>
          <a:stretch>
            <a:fillRect/>
          </a:stretch>
        </p:blipFill>
        <p:spPr bwMode="auto">
          <a:xfrm>
            <a:off x="152400" y="4876800"/>
            <a:ext cx="974725" cy="995362"/>
          </a:xfrm>
          <a:prstGeom prst="rect">
            <a:avLst/>
          </a:prstGeom>
          <a:noFill/>
          <a:ln w="9525">
            <a:noFill/>
            <a:miter lim="800000"/>
            <a:headEnd/>
            <a:tailEnd/>
          </a:ln>
        </p:spPr>
      </p:pic>
      <p:sp>
        <p:nvSpPr>
          <p:cNvPr id="17411" name="Text Box 4"/>
          <p:cNvSpPr txBox="1">
            <a:spLocks noChangeArrowheads="1"/>
          </p:cNvSpPr>
          <p:nvPr/>
        </p:nvSpPr>
        <p:spPr bwMode="auto">
          <a:xfrm>
            <a:off x="304800" y="1676400"/>
            <a:ext cx="1066800" cy="1638910"/>
          </a:xfrm>
          <a:prstGeom prst="rect">
            <a:avLst/>
          </a:prstGeom>
          <a:noFill/>
          <a:ln w="12700">
            <a:solidFill>
              <a:srgbClr val="000080"/>
            </a:solidFill>
            <a:miter lim="800000"/>
            <a:headEnd type="none" w="sm" len="sm"/>
            <a:tailEnd type="none" w="sm" len="sm"/>
          </a:ln>
        </p:spPr>
        <p:txBody>
          <a:bodyPr wrap="square">
            <a:spAutoFit/>
          </a:bodyPr>
          <a:lstStyle/>
          <a:p>
            <a:pPr algn="ctr">
              <a:spcBef>
                <a:spcPct val="50000"/>
              </a:spcBef>
              <a:defRPr/>
            </a:pPr>
            <a:r>
              <a:rPr lang="en-US" sz="1400" dirty="0">
                <a:solidFill>
                  <a:schemeClr val="accent1"/>
                </a:solidFill>
                <a:latin typeface="+mn-lt"/>
              </a:rPr>
              <a:t>My Application</a:t>
            </a:r>
          </a:p>
          <a:p>
            <a:pPr>
              <a:spcBef>
                <a:spcPct val="50000"/>
              </a:spcBef>
              <a:defRPr/>
            </a:pPr>
            <a:r>
              <a:rPr lang="en-US" sz="500" dirty="0">
                <a:solidFill>
                  <a:schemeClr val="accent1"/>
                </a:solidFill>
                <a:latin typeface="+mn-lt"/>
              </a:rPr>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p>
        </p:txBody>
      </p:sp>
      <p:sp>
        <p:nvSpPr>
          <p:cNvPr id="17412" name="Line 5"/>
          <p:cNvSpPr>
            <a:spLocks noChangeShapeType="1"/>
          </p:cNvSpPr>
          <p:nvPr/>
        </p:nvSpPr>
        <p:spPr bwMode="auto">
          <a:xfrm>
            <a:off x="1549400" y="2124075"/>
            <a:ext cx="3352800" cy="0"/>
          </a:xfrm>
          <a:prstGeom prst="line">
            <a:avLst/>
          </a:prstGeom>
          <a:noFill/>
          <a:ln w="76200">
            <a:solidFill>
              <a:srgbClr val="FF0000"/>
            </a:solidFill>
            <a:round/>
            <a:headEnd type="none" w="sm" len="sm"/>
            <a:tailEnd type="triangle" w="med" len="med"/>
          </a:ln>
        </p:spPr>
        <p:txBody>
          <a:bodyPr/>
          <a:lstStyle/>
          <a:p>
            <a:pPr>
              <a:defRPr/>
            </a:pPr>
            <a:endParaRPr lang="en-US">
              <a:latin typeface="+mn-lt"/>
            </a:endParaRPr>
          </a:p>
        </p:txBody>
      </p:sp>
      <p:sp>
        <p:nvSpPr>
          <p:cNvPr id="17413" name="Line 6"/>
          <p:cNvSpPr>
            <a:spLocks noChangeShapeType="1"/>
          </p:cNvSpPr>
          <p:nvPr/>
        </p:nvSpPr>
        <p:spPr bwMode="auto">
          <a:xfrm flipH="1">
            <a:off x="3302000" y="6162675"/>
            <a:ext cx="1524000" cy="0"/>
          </a:xfrm>
          <a:prstGeom prst="line">
            <a:avLst/>
          </a:prstGeom>
          <a:noFill/>
          <a:ln w="76200">
            <a:solidFill>
              <a:srgbClr val="FF0000"/>
            </a:solidFill>
            <a:round/>
            <a:headEnd type="none" w="sm" len="sm"/>
            <a:tailEnd type="triangle" w="med" len="med"/>
          </a:ln>
        </p:spPr>
        <p:txBody>
          <a:bodyPr/>
          <a:lstStyle/>
          <a:p>
            <a:pPr>
              <a:defRPr/>
            </a:pPr>
            <a:endParaRPr lang="en-US">
              <a:latin typeface="+mn-lt"/>
            </a:endParaRPr>
          </a:p>
        </p:txBody>
      </p:sp>
      <p:sp>
        <p:nvSpPr>
          <p:cNvPr id="17414" name="Text Box 7"/>
          <p:cNvSpPr txBox="1">
            <a:spLocks noChangeArrowheads="1"/>
          </p:cNvSpPr>
          <p:nvPr/>
        </p:nvSpPr>
        <p:spPr bwMode="auto">
          <a:xfrm>
            <a:off x="2463800" y="5553075"/>
            <a:ext cx="838200" cy="946150"/>
          </a:xfrm>
          <a:prstGeom prst="rect">
            <a:avLst/>
          </a:prstGeom>
          <a:noFill/>
          <a:ln w="12700">
            <a:noFill/>
            <a:miter lim="800000"/>
            <a:headEnd type="none" w="sm" len="sm"/>
            <a:tailEnd type="none" w="sm" len="sm"/>
          </a:ln>
        </p:spPr>
        <p:txBody>
          <a:bodyPr>
            <a:spAutoFit/>
          </a:bodyPr>
          <a:lstStyle/>
          <a:p>
            <a:pPr algn="ctr">
              <a:spcBef>
                <a:spcPct val="50000"/>
              </a:spcBef>
              <a:defRPr/>
            </a:pPr>
            <a:r>
              <a:rPr lang="en-US" sz="2800">
                <a:solidFill>
                  <a:srgbClr val="215928"/>
                </a:solidFill>
                <a:latin typeface="+mn-lt"/>
              </a:rPr>
              <a:t>$$$$$$</a:t>
            </a:r>
          </a:p>
        </p:txBody>
      </p:sp>
      <p:sp>
        <p:nvSpPr>
          <p:cNvPr id="17415" name="Line 8"/>
          <p:cNvSpPr>
            <a:spLocks noChangeShapeType="1"/>
          </p:cNvSpPr>
          <p:nvPr/>
        </p:nvSpPr>
        <p:spPr bwMode="auto">
          <a:xfrm rot="5400000">
            <a:off x="6223000" y="2759075"/>
            <a:ext cx="381000" cy="0"/>
          </a:xfrm>
          <a:prstGeom prst="line">
            <a:avLst/>
          </a:prstGeom>
          <a:noFill/>
          <a:ln w="76200">
            <a:solidFill>
              <a:srgbClr val="FF0000"/>
            </a:solidFill>
            <a:round/>
            <a:headEnd type="none" w="sm" len="sm"/>
            <a:tailEnd type="triangle" w="med" len="med"/>
          </a:ln>
        </p:spPr>
        <p:txBody>
          <a:bodyPr/>
          <a:lstStyle/>
          <a:p>
            <a:pPr>
              <a:defRPr/>
            </a:pPr>
            <a:endParaRPr lang="en-US">
              <a:latin typeface="+mn-lt"/>
            </a:endParaRPr>
          </a:p>
        </p:txBody>
      </p:sp>
      <p:sp>
        <p:nvSpPr>
          <p:cNvPr id="17416" name="Text Box 9"/>
          <p:cNvSpPr txBox="1">
            <a:spLocks noChangeArrowheads="1"/>
          </p:cNvSpPr>
          <p:nvPr/>
        </p:nvSpPr>
        <p:spPr bwMode="auto">
          <a:xfrm>
            <a:off x="5130800" y="1895475"/>
            <a:ext cx="2819400" cy="646331"/>
          </a:xfrm>
          <a:prstGeom prst="rect">
            <a:avLst/>
          </a:prstGeom>
          <a:noFill/>
          <a:ln w="12700">
            <a:solidFill>
              <a:schemeClr val="bg1"/>
            </a:solidFill>
            <a:miter lim="800000"/>
            <a:headEnd type="none" w="sm" len="sm"/>
            <a:tailEnd type="none" w="sm" len="sm"/>
          </a:ln>
        </p:spPr>
        <p:txBody>
          <a:bodyPr>
            <a:spAutoFit/>
          </a:bodyPr>
          <a:lstStyle/>
          <a:p>
            <a:pPr algn="ctr">
              <a:spcBef>
                <a:spcPct val="50000"/>
              </a:spcBef>
              <a:defRPr/>
            </a:pPr>
            <a:r>
              <a:rPr lang="en-US" sz="1800">
                <a:solidFill>
                  <a:schemeClr val="accent1"/>
                </a:solidFill>
                <a:latin typeface="+mn-lt"/>
              </a:rPr>
              <a:t>Center for Scientific Review</a:t>
            </a:r>
          </a:p>
        </p:txBody>
      </p:sp>
      <p:sp>
        <p:nvSpPr>
          <p:cNvPr id="17417" name="Text Box 10"/>
          <p:cNvSpPr txBox="1">
            <a:spLocks noChangeArrowheads="1"/>
          </p:cNvSpPr>
          <p:nvPr/>
        </p:nvSpPr>
        <p:spPr bwMode="auto">
          <a:xfrm>
            <a:off x="6527800" y="2492375"/>
            <a:ext cx="1828800" cy="523875"/>
          </a:xfrm>
          <a:prstGeom prst="rect">
            <a:avLst/>
          </a:prstGeom>
          <a:noFill/>
          <a:ln w="12700">
            <a:noFill/>
            <a:miter lim="800000"/>
            <a:headEnd type="none" w="sm" len="sm"/>
            <a:tailEnd type="none" w="sm" len="sm"/>
          </a:ln>
        </p:spPr>
        <p:txBody>
          <a:bodyPr>
            <a:spAutoFit/>
          </a:bodyPr>
          <a:lstStyle/>
          <a:p>
            <a:pPr>
              <a:spcBef>
                <a:spcPct val="50000"/>
              </a:spcBef>
              <a:defRPr/>
            </a:pPr>
            <a:r>
              <a:rPr lang="en-US" sz="1400">
                <a:solidFill>
                  <a:schemeClr val="accent1"/>
                </a:solidFill>
                <a:latin typeface="+mn-lt"/>
              </a:rPr>
              <a:t>Assigns IRG in CSR or IC</a:t>
            </a:r>
          </a:p>
        </p:txBody>
      </p:sp>
      <p:sp>
        <p:nvSpPr>
          <p:cNvPr id="17418" name="Text Box 11"/>
          <p:cNvSpPr txBox="1">
            <a:spLocks noChangeArrowheads="1"/>
          </p:cNvSpPr>
          <p:nvPr/>
        </p:nvSpPr>
        <p:spPr bwMode="auto">
          <a:xfrm>
            <a:off x="5130800" y="2962275"/>
            <a:ext cx="2819400" cy="379412"/>
          </a:xfrm>
          <a:prstGeom prst="rect">
            <a:avLst/>
          </a:prstGeom>
          <a:noFill/>
          <a:ln w="12700">
            <a:solidFill>
              <a:schemeClr val="bg1"/>
            </a:solidFill>
            <a:miter lim="800000"/>
            <a:headEnd type="none" w="sm" len="sm"/>
            <a:tailEnd type="none" w="sm" len="sm"/>
          </a:ln>
        </p:spPr>
        <p:txBody>
          <a:bodyPr>
            <a:spAutoFit/>
          </a:bodyPr>
          <a:lstStyle/>
          <a:p>
            <a:pPr algn="ctr">
              <a:spcBef>
                <a:spcPct val="50000"/>
              </a:spcBef>
              <a:defRPr/>
            </a:pPr>
            <a:r>
              <a:rPr lang="en-US" sz="1800">
                <a:solidFill>
                  <a:schemeClr val="accent1"/>
                </a:solidFill>
                <a:latin typeface="+mn-lt"/>
              </a:rPr>
              <a:t>Scientific Review Group</a:t>
            </a:r>
          </a:p>
        </p:txBody>
      </p:sp>
      <p:sp>
        <p:nvSpPr>
          <p:cNvPr id="17419" name="Line 12"/>
          <p:cNvSpPr>
            <a:spLocks noChangeShapeType="1"/>
          </p:cNvSpPr>
          <p:nvPr/>
        </p:nvSpPr>
        <p:spPr bwMode="auto">
          <a:xfrm rot="5400000">
            <a:off x="6223000" y="3698875"/>
            <a:ext cx="381000" cy="0"/>
          </a:xfrm>
          <a:prstGeom prst="line">
            <a:avLst/>
          </a:prstGeom>
          <a:noFill/>
          <a:ln w="76200">
            <a:solidFill>
              <a:srgbClr val="FF0000"/>
            </a:solidFill>
            <a:round/>
            <a:headEnd type="none" w="sm" len="sm"/>
            <a:tailEnd type="triangle" w="med" len="med"/>
          </a:ln>
        </p:spPr>
        <p:txBody>
          <a:bodyPr/>
          <a:lstStyle/>
          <a:p>
            <a:pPr>
              <a:defRPr/>
            </a:pPr>
            <a:endParaRPr lang="en-US">
              <a:latin typeface="+mn-lt"/>
            </a:endParaRPr>
          </a:p>
        </p:txBody>
      </p:sp>
      <p:sp>
        <p:nvSpPr>
          <p:cNvPr id="17420" name="Text Box 13"/>
          <p:cNvSpPr txBox="1">
            <a:spLocks noChangeArrowheads="1"/>
          </p:cNvSpPr>
          <p:nvPr/>
        </p:nvSpPr>
        <p:spPr bwMode="auto">
          <a:xfrm>
            <a:off x="6527800" y="3495675"/>
            <a:ext cx="2286000" cy="307975"/>
          </a:xfrm>
          <a:prstGeom prst="rect">
            <a:avLst/>
          </a:prstGeom>
          <a:noFill/>
          <a:ln w="12700">
            <a:noFill/>
            <a:miter lim="800000"/>
            <a:headEnd type="none" w="sm" len="sm"/>
            <a:tailEnd type="none" w="sm" len="sm"/>
          </a:ln>
        </p:spPr>
        <p:txBody>
          <a:bodyPr>
            <a:spAutoFit/>
          </a:bodyPr>
          <a:lstStyle/>
          <a:p>
            <a:pPr>
              <a:spcBef>
                <a:spcPct val="50000"/>
              </a:spcBef>
              <a:defRPr/>
            </a:pPr>
            <a:r>
              <a:rPr lang="en-US" sz="1400">
                <a:solidFill>
                  <a:schemeClr val="accent1"/>
                </a:solidFill>
                <a:latin typeface="+mn-lt"/>
              </a:rPr>
              <a:t>Evaluates Scientific Merit</a:t>
            </a:r>
          </a:p>
        </p:txBody>
      </p:sp>
      <p:sp>
        <p:nvSpPr>
          <p:cNvPr id="17421" name="Text Box 14"/>
          <p:cNvSpPr txBox="1">
            <a:spLocks noChangeArrowheads="1"/>
          </p:cNvSpPr>
          <p:nvPr/>
        </p:nvSpPr>
        <p:spPr bwMode="auto">
          <a:xfrm>
            <a:off x="5130800" y="4029075"/>
            <a:ext cx="2819400" cy="379412"/>
          </a:xfrm>
          <a:prstGeom prst="rect">
            <a:avLst/>
          </a:prstGeom>
          <a:noFill/>
          <a:ln w="12700">
            <a:solidFill>
              <a:schemeClr val="bg1"/>
            </a:solidFill>
            <a:miter lim="800000"/>
            <a:headEnd type="none" w="sm" len="sm"/>
            <a:tailEnd type="none" w="sm" len="sm"/>
          </a:ln>
        </p:spPr>
        <p:txBody>
          <a:bodyPr>
            <a:spAutoFit/>
          </a:bodyPr>
          <a:lstStyle/>
          <a:p>
            <a:pPr algn="ctr">
              <a:spcBef>
                <a:spcPct val="50000"/>
              </a:spcBef>
              <a:defRPr/>
            </a:pPr>
            <a:r>
              <a:rPr lang="en-US" sz="1800" dirty="0">
                <a:solidFill>
                  <a:schemeClr val="accent1"/>
                </a:solidFill>
                <a:latin typeface="+mn-lt"/>
              </a:rPr>
              <a:t>Institute or Center</a:t>
            </a:r>
          </a:p>
        </p:txBody>
      </p:sp>
      <p:sp>
        <p:nvSpPr>
          <p:cNvPr id="17422" name="Line 15"/>
          <p:cNvSpPr>
            <a:spLocks noChangeShapeType="1"/>
          </p:cNvSpPr>
          <p:nvPr/>
        </p:nvSpPr>
        <p:spPr bwMode="auto">
          <a:xfrm rot="5400000">
            <a:off x="6223000" y="4740275"/>
            <a:ext cx="381000" cy="0"/>
          </a:xfrm>
          <a:prstGeom prst="line">
            <a:avLst/>
          </a:prstGeom>
          <a:noFill/>
          <a:ln w="76200">
            <a:solidFill>
              <a:srgbClr val="FF0000"/>
            </a:solidFill>
            <a:round/>
            <a:headEnd type="none" w="sm" len="sm"/>
            <a:tailEnd type="triangle" w="med" len="med"/>
          </a:ln>
        </p:spPr>
        <p:txBody>
          <a:bodyPr/>
          <a:lstStyle/>
          <a:p>
            <a:pPr>
              <a:defRPr/>
            </a:pPr>
            <a:endParaRPr lang="en-US">
              <a:latin typeface="+mn-lt"/>
            </a:endParaRPr>
          </a:p>
        </p:txBody>
      </p:sp>
      <p:sp>
        <p:nvSpPr>
          <p:cNvPr id="17423" name="Text Box 16"/>
          <p:cNvSpPr txBox="1">
            <a:spLocks noChangeArrowheads="1"/>
          </p:cNvSpPr>
          <p:nvPr/>
        </p:nvSpPr>
        <p:spPr bwMode="auto">
          <a:xfrm>
            <a:off x="6527800" y="4562475"/>
            <a:ext cx="2286000" cy="304800"/>
          </a:xfrm>
          <a:prstGeom prst="rect">
            <a:avLst/>
          </a:prstGeom>
          <a:noFill/>
          <a:ln w="12700">
            <a:noFill/>
            <a:miter lim="800000"/>
            <a:headEnd type="none" w="sm" len="sm"/>
            <a:tailEnd type="none" w="sm" len="sm"/>
          </a:ln>
        </p:spPr>
        <p:txBody>
          <a:bodyPr>
            <a:spAutoFit/>
          </a:bodyPr>
          <a:lstStyle/>
          <a:p>
            <a:pPr>
              <a:spcBef>
                <a:spcPct val="50000"/>
              </a:spcBef>
              <a:defRPr/>
            </a:pPr>
            <a:r>
              <a:rPr lang="en-US" sz="1400">
                <a:solidFill>
                  <a:schemeClr val="accent1"/>
                </a:solidFill>
                <a:latin typeface="+mn-lt"/>
              </a:rPr>
              <a:t>Evaluates Relevance</a:t>
            </a:r>
          </a:p>
        </p:txBody>
      </p:sp>
      <p:sp>
        <p:nvSpPr>
          <p:cNvPr id="17424" name="Text Box 17"/>
          <p:cNvSpPr txBox="1">
            <a:spLocks noChangeArrowheads="1"/>
          </p:cNvSpPr>
          <p:nvPr/>
        </p:nvSpPr>
        <p:spPr bwMode="auto">
          <a:xfrm>
            <a:off x="5130800" y="5019675"/>
            <a:ext cx="2819400" cy="379412"/>
          </a:xfrm>
          <a:prstGeom prst="rect">
            <a:avLst/>
          </a:prstGeom>
          <a:noFill/>
          <a:ln w="12700">
            <a:solidFill>
              <a:schemeClr val="bg1"/>
            </a:solidFill>
            <a:miter lim="800000"/>
            <a:headEnd type="none" w="sm" len="sm"/>
            <a:tailEnd type="none" w="sm" len="sm"/>
          </a:ln>
        </p:spPr>
        <p:txBody>
          <a:bodyPr>
            <a:spAutoFit/>
          </a:bodyPr>
          <a:lstStyle/>
          <a:p>
            <a:pPr algn="ctr">
              <a:spcBef>
                <a:spcPct val="50000"/>
              </a:spcBef>
              <a:defRPr/>
            </a:pPr>
            <a:r>
              <a:rPr lang="en-US" sz="1800">
                <a:solidFill>
                  <a:schemeClr val="accent1"/>
                </a:solidFill>
                <a:latin typeface="+mn-lt"/>
              </a:rPr>
              <a:t>Advisory Council</a:t>
            </a:r>
          </a:p>
        </p:txBody>
      </p:sp>
      <p:sp>
        <p:nvSpPr>
          <p:cNvPr id="17425" name="Line 18"/>
          <p:cNvSpPr>
            <a:spLocks noChangeShapeType="1"/>
          </p:cNvSpPr>
          <p:nvPr/>
        </p:nvSpPr>
        <p:spPr bwMode="auto">
          <a:xfrm rot="5400000">
            <a:off x="6223000" y="5730875"/>
            <a:ext cx="381000" cy="0"/>
          </a:xfrm>
          <a:prstGeom prst="line">
            <a:avLst/>
          </a:prstGeom>
          <a:noFill/>
          <a:ln w="76200">
            <a:solidFill>
              <a:srgbClr val="FF0000"/>
            </a:solidFill>
            <a:round/>
            <a:headEnd type="none" w="sm" len="sm"/>
            <a:tailEnd type="triangle" w="med" len="med"/>
          </a:ln>
        </p:spPr>
        <p:txBody>
          <a:bodyPr/>
          <a:lstStyle/>
          <a:p>
            <a:pPr>
              <a:defRPr/>
            </a:pPr>
            <a:endParaRPr lang="en-US">
              <a:latin typeface="+mn-lt"/>
            </a:endParaRPr>
          </a:p>
        </p:txBody>
      </p:sp>
      <p:sp>
        <p:nvSpPr>
          <p:cNvPr id="17426" name="Text Box 19"/>
          <p:cNvSpPr txBox="1">
            <a:spLocks noChangeArrowheads="1"/>
          </p:cNvSpPr>
          <p:nvPr/>
        </p:nvSpPr>
        <p:spPr bwMode="auto">
          <a:xfrm>
            <a:off x="6527800" y="5553075"/>
            <a:ext cx="2286000" cy="304800"/>
          </a:xfrm>
          <a:prstGeom prst="rect">
            <a:avLst/>
          </a:prstGeom>
          <a:noFill/>
          <a:ln w="12700">
            <a:noFill/>
            <a:miter lim="800000"/>
            <a:headEnd type="none" w="sm" len="sm"/>
            <a:tailEnd type="none" w="sm" len="sm"/>
          </a:ln>
        </p:spPr>
        <p:txBody>
          <a:bodyPr>
            <a:spAutoFit/>
          </a:bodyPr>
          <a:lstStyle/>
          <a:p>
            <a:pPr>
              <a:spcBef>
                <a:spcPct val="50000"/>
              </a:spcBef>
              <a:defRPr/>
            </a:pPr>
            <a:r>
              <a:rPr lang="en-US" sz="1400">
                <a:solidFill>
                  <a:schemeClr val="accent1"/>
                </a:solidFill>
                <a:latin typeface="+mn-lt"/>
              </a:rPr>
              <a:t>Recommends Action</a:t>
            </a:r>
          </a:p>
        </p:txBody>
      </p:sp>
      <p:sp>
        <p:nvSpPr>
          <p:cNvPr id="17427" name="Text Box 20"/>
          <p:cNvSpPr txBox="1">
            <a:spLocks noChangeArrowheads="1"/>
          </p:cNvSpPr>
          <p:nvPr/>
        </p:nvSpPr>
        <p:spPr bwMode="auto">
          <a:xfrm>
            <a:off x="5130800" y="6010275"/>
            <a:ext cx="2819400" cy="379412"/>
          </a:xfrm>
          <a:prstGeom prst="rect">
            <a:avLst/>
          </a:prstGeom>
          <a:noFill/>
          <a:ln w="12700">
            <a:solidFill>
              <a:schemeClr val="bg1"/>
            </a:solidFill>
            <a:miter lim="800000"/>
            <a:headEnd type="none" w="sm" len="sm"/>
            <a:tailEnd type="none" w="sm" len="sm"/>
          </a:ln>
        </p:spPr>
        <p:txBody>
          <a:bodyPr>
            <a:spAutoFit/>
          </a:bodyPr>
          <a:lstStyle/>
          <a:p>
            <a:pPr algn="ctr">
              <a:spcBef>
                <a:spcPct val="50000"/>
              </a:spcBef>
              <a:defRPr/>
            </a:pPr>
            <a:r>
              <a:rPr lang="en-US" sz="1800">
                <a:solidFill>
                  <a:schemeClr val="accent1"/>
                </a:solidFill>
                <a:latin typeface="+mn-lt"/>
              </a:rPr>
              <a:t>IC Director</a:t>
            </a:r>
          </a:p>
        </p:txBody>
      </p:sp>
      <p:sp>
        <p:nvSpPr>
          <p:cNvPr id="17428" name="Line 21"/>
          <p:cNvSpPr>
            <a:spLocks noChangeShapeType="1"/>
          </p:cNvSpPr>
          <p:nvPr/>
        </p:nvSpPr>
        <p:spPr bwMode="auto">
          <a:xfrm rot="-5400000">
            <a:off x="52388" y="4038600"/>
            <a:ext cx="1524000" cy="0"/>
          </a:xfrm>
          <a:prstGeom prst="line">
            <a:avLst/>
          </a:prstGeom>
          <a:noFill/>
          <a:ln w="76200">
            <a:solidFill>
              <a:srgbClr val="FF0000"/>
            </a:solidFill>
            <a:round/>
            <a:headEnd type="none" w="sm" len="sm"/>
            <a:tailEnd type="triangle" w="med" len="med"/>
          </a:ln>
        </p:spPr>
        <p:txBody>
          <a:bodyPr/>
          <a:lstStyle/>
          <a:p>
            <a:pPr>
              <a:defRPr/>
            </a:pPr>
            <a:endParaRPr lang="en-US">
              <a:latin typeface="+mn-lt"/>
            </a:endParaRPr>
          </a:p>
        </p:txBody>
      </p:sp>
      <p:sp>
        <p:nvSpPr>
          <p:cNvPr id="17429" name="Text Box 22"/>
          <p:cNvSpPr txBox="1">
            <a:spLocks noChangeArrowheads="1"/>
          </p:cNvSpPr>
          <p:nvPr/>
        </p:nvSpPr>
        <p:spPr bwMode="auto">
          <a:xfrm>
            <a:off x="3556000" y="5641975"/>
            <a:ext cx="1447800" cy="307975"/>
          </a:xfrm>
          <a:prstGeom prst="rect">
            <a:avLst/>
          </a:prstGeom>
          <a:noFill/>
          <a:ln w="12700">
            <a:noFill/>
            <a:miter lim="800000"/>
            <a:headEnd type="none" w="sm" len="sm"/>
            <a:tailEnd type="none" w="sm" len="sm"/>
          </a:ln>
        </p:spPr>
        <p:txBody>
          <a:bodyPr>
            <a:spAutoFit/>
          </a:bodyPr>
          <a:lstStyle/>
          <a:p>
            <a:pPr>
              <a:spcBef>
                <a:spcPct val="50000"/>
              </a:spcBef>
              <a:defRPr/>
            </a:pPr>
            <a:r>
              <a:rPr lang="en-US" sz="1400">
                <a:solidFill>
                  <a:schemeClr val="accent1"/>
                </a:solidFill>
                <a:latin typeface="+mn-lt"/>
              </a:rPr>
              <a:t>Allocates Funds</a:t>
            </a:r>
          </a:p>
        </p:txBody>
      </p:sp>
      <p:sp>
        <p:nvSpPr>
          <p:cNvPr id="17430" name="Text Box 23"/>
          <p:cNvSpPr txBox="1">
            <a:spLocks noChangeArrowheads="1"/>
          </p:cNvSpPr>
          <p:nvPr/>
        </p:nvSpPr>
        <p:spPr bwMode="auto">
          <a:xfrm>
            <a:off x="1603375" y="2200275"/>
            <a:ext cx="3070225" cy="307975"/>
          </a:xfrm>
          <a:prstGeom prst="rect">
            <a:avLst/>
          </a:prstGeom>
          <a:noFill/>
          <a:ln w="12700">
            <a:noFill/>
            <a:miter lim="800000"/>
            <a:headEnd type="none" w="sm" len="sm"/>
            <a:tailEnd type="none" w="sm" len="sm"/>
          </a:ln>
        </p:spPr>
        <p:txBody>
          <a:bodyPr>
            <a:spAutoFit/>
          </a:bodyPr>
          <a:lstStyle/>
          <a:p>
            <a:pPr algn="ctr">
              <a:spcBef>
                <a:spcPct val="50000"/>
              </a:spcBef>
              <a:defRPr/>
            </a:pPr>
            <a:r>
              <a:rPr lang="en-US" sz="1400" dirty="0">
                <a:solidFill>
                  <a:schemeClr val="accent1"/>
                </a:solidFill>
                <a:latin typeface="+mn-lt"/>
              </a:rPr>
              <a:t>PI / Institution Submits application</a:t>
            </a:r>
          </a:p>
        </p:txBody>
      </p:sp>
      <p:sp>
        <p:nvSpPr>
          <p:cNvPr id="17431" name="Line 24"/>
          <p:cNvSpPr>
            <a:spLocks noChangeShapeType="1"/>
          </p:cNvSpPr>
          <p:nvPr/>
        </p:nvSpPr>
        <p:spPr bwMode="auto">
          <a:xfrm rot="10800000">
            <a:off x="1981200" y="6086475"/>
            <a:ext cx="533400" cy="0"/>
          </a:xfrm>
          <a:prstGeom prst="line">
            <a:avLst/>
          </a:prstGeom>
          <a:noFill/>
          <a:ln w="76200">
            <a:solidFill>
              <a:srgbClr val="FF0000"/>
            </a:solidFill>
            <a:round/>
            <a:headEnd type="none" w="sm" len="sm"/>
            <a:tailEnd type="triangle" w="med" len="med"/>
          </a:ln>
        </p:spPr>
        <p:txBody>
          <a:bodyPr/>
          <a:lstStyle/>
          <a:p>
            <a:pPr>
              <a:defRPr/>
            </a:pPr>
            <a:endParaRPr lang="en-US">
              <a:latin typeface="+mn-lt"/>
            </a:endParaRPr>
          </a:p>
        </p:txBody>
      </p:sp>
      <p:pic>
        <p:nvPicPr>
          <p:cNvPr id="17432" name="Picture 25" descr="j0240719"/>
          <p:cNvPicPr>
            <a:picLocks noChangeAspect="1" noChangeArrowheads="1"/>
          </p:cNvPicPr>
          <p:nvPr/>
        </p:nvPicPr>
        <p:blipFill>
          <a:blip r:embed="rId4" cstate="print"/>
          <a:srcRect/>
          <a:stretch>
            <a:fillRect/>
          </a:stretch>
        </p:blipFill>
        <p:spPr bwMode="auto">
          <a:xfrm>
            <a:off x="1219200" y="5259388"/>
            <a:ext cx="677863" cy="1065212"/>
          </a:xfrm>
          <a:prstGeom prst="rect">
            <a:avLst/>
          </a:prstGeom>
          <a:noFill/>
          <a:ln w="9525">
            <a:noFill/>
            <a:miter lim="800000"/>
            <a:headEnd/>
            <a:tailEnd/>
          </a:ln>
        </p:spPr>
      </p:pic>
      <p:sp>
        <p:nvSpPr>
          <p:cNvPr id="17433" name="Text Box 26"/>
          <p:cNvSpPr txBox="1">
            <a:spLocks noChangeArrowheads="1"/>
          </p:cNvSpPr>
          <p:nvPr/>
        </p:nvSpPr>
        <p:spPr bwMode="auto">
          <a:xfrm>
            <a:off x="381000" y="6324600"/>
            <a:ext cx="1676400" cy="307777"/>
          </a:xfrm>
          <a:prstGeom prst="rect">
            <a:avLst/>
          </a:prstGeom>
          <a:noFill/>
          <a:ln w="12700">
            <a:noFill/>
            <a:miter lim="800000"/>
            <a:headEnd type="none" w="sm" len="sm"/>
            <a:tailEnd type="none" w="sm" len="sm"/>
          </a:ln>
        </p:spPr>
        <p:txBody>
          <a:bodyPr wrap="square">
            <a:spAutoFit/>
          </a:bodyPr>
          <a:lstStyle/>
          <a:p>
            <a:pPr>
              <a:spcBef>
                <a:spcPct val="50000"/>
              </a:spcBef>
              <a:defRPr/>
            </a:pPr>
            <a:r>
              <a:rPr lang="en-US" sz="1400" dirty="0">
                <a:solidFill>
                  <a:schemeClr val="accent1"/>
                </a:solidFill>
                <a:latin typeface="+mn-lt"/>
              </a:rPr>
              <a:t>Conduct Research</a:t>
            </a:r>
          </a:p>
        </p:txBody>
      </p:sp>
      <p:sp>
        <p:nvSpPr>
          <p:cNvPr id="17434" name="Line 27"/>
          <p:cNvSpPr>
            <a:spLocks noChangeShapeType="1"/>
          </p:cNvSpPr>
          <p:nvPr/>
        </p:nvSpPr>
        <p:spPr bwMode="auto">
          <a:xfrm flipH="1">
            <a:off x="1016000" y="4143375"/>
            <a:ext cx="3581400" cy="0"/>
          </a:xfrm>
          <a:prstGeom prst="line">
            <a:avLst/>
          </a:prstGeom>
          <a:noFill/>
          <a:ln w="76200">
            <a:solidFill>
              <a:srgbClr val="FF0000"/>
            </a:solidFill>
            <a:round/>
            <a:headEnd type="none" w="sm" len="sm"/>
            <a:tailEnd type="triangle" w="med" len="med"/>
          </a:ln>
        </p:spPr>
        <p:txBody>
          <a:bodyPr/>
          <a:lstStyle/>
          <a:p>
            <a:pPr>
              <a:defRPr/>
            </a:pPr>
            <a:endParaRPr lang="en-US">
              <a:latin typeface="+mn-lt"/>
            </a:endParaRPr>
          </a:p>
        </p:txBody>
      </p:sp>
      <p:sp>
        <p:nvSpPr>
          <p:cNvPr id="17435" name="Text Box 28"/>
          <p:cNvSpPr txBox="1">
            <a:spLocks noChangeArrowheads="1"/>
          </p:cNvSpPr>
          <p:nvPr/>
        </p:nvSpPr>
        <p:spPr bwMode="auto">
          <a:xfrm>
            <a:off x="1803400" y="3800475"/>
            <a:ext cx="2286000" cy="304800"/>
          </a:xfrm>
          <a:prstGeom prst="rect">
            <a:avLst/>
          </a:prstGeom>
          <a:noFill/>
          <a:ln w="12700">
            <a:noFill/>
            <a:miter lim="800000"/>
            <a:headEnd type="none" w="sm" len="sm"/>
            <a:tailEnd type="none" w="sm" len="sm"/>
          </a:ln>
        </p:spPr>
        <p:txBody>
          <a:bodyPr>
            <a:spAutoFit/>
          </a:bodyPr>
          <a:lstStyle/>
          <a:p>
            <a:pPr>
              <a:spcBef>
                <a:spcPct val="50000"/>
              </a:spcBef>
              <a:defRPr/>
            </a:pPr>
            <a:r>
              <a:rPr lang="en-US" sz="1400">
                <a:solidFill>
                  <a:schemeClr val="accent1"/>
                </a:solidFill>
                <a:latin typeface="+mn-lt"/>
              </a:rPr>
              <a:t>Revision / Resubmission</a:t>
            </a:r>
          </a:p>
        </p:txBody>
      </p:sp>
      <p:sp>
        <p:nvSpPr>
          <p:cNvPr id="17436" name="AutoShape 29"/>
          <p:cNvSpPr>
            <a:spLocks/>
          </p:cNvSpPr>
          <p:nvPr/>
        </p:nvSpPr>
        <p:spPr bwMode="auto">
          <a:xfrm>
            <a:off x="4826000" y="2733675"/>
            <a:ext cx="381000" cy="2971800"/>
          </a:xfrm>
          <a:prstGeom prst="leftBracket">
            <a:avLst>
              <a:gd name="adj" fmla="val 65000"/>
            </a:avLst>
          </a:prstGeom>
          <a:noFill/>
          <a:ln w="38100">
            <a:solidFill>
              <a:srgbClr val="FF0000"/>
            </a:solidFill>
            <a:round/>
            <a:headEnd type="none" w="sm" len="sm"/>
            <a:tailEnd type="none" w="sm" len="sm"/>
          </a:ln>
        </p:spPr>
        <p:txBody>
          <a:bodyPr wrap="none" anchor="ctr"/>
          <a:lstStyle/>
          <a:p>
            <a:pPr>
              <a:defRPr/>
            </a:pPr>
            <a:endParaRPr lang="en-US">
              <a:latin typeface="+mn-lt"/>
            </a:endParaRPr>
          </a:p>
        </p:txBody>
      </p:sp>
      <p:sp>
        <p:nvSpPr>
          <p:cNvPr id="394270" name="Rectangle 30"/>
          <p:cNvSpPr>
            <a:spLocks/>
          </p:cNvSpPr>
          <p:nvPr/>
        </p:nvSpPr>
        <p:spPr bwMode="auto">
          <a:xfrm>
            <a:off x="152399" y="174624"/>
            <a:ext cx="8839201" cy="1120776"/>
          </a:xfrm>
          <a:prstGeom prst="rect">
            <a:avLst/>
          </a:prstGeom>
          <a:solidFill>
            <a:schemeClr val="accent1"/>
          </a:solidFill>
          <a:ln w="9525">
            <a:noFill/>
            <a:miter lim="800000"/>
            <a:headEnd/>
            <a:tailEnd/>
          </a:ln>
        </p:spPr>
        <p:txBody>
          <a:bodyPr anchor="ctr"/>
          <a:lstStyle/>
          <a:p>
            <a:pPr eaLnBrk="0" hangingPunct="0">
              <a:defRPr/>
            </a:pPr>
            <a:r>
              <a:rPr lang="en-US" sz="4000" dirty="0">
                <a:solidFill>
                  <a:schemeClr val="bg1"/>
                </a:solidFill>
                <a:effectLst>
                  <a:outerShdw blurRad="38100" dist="38100" dir="2700000" algn="tl">
                    <a:srgbClr val="000000">
                      <a:alpha val="43137"/>
                    </a:srgbClr>
                  </a:outerShdw>
                </a:effectLst>
                <a:latin typeface="+mj-lt"/>
              </a:rPr>
              <a:t>Details of the NIH Review Process</a:t>
            </a:r>
          </a:p>
        </p:txBody>
      </p:sp>
      <p:sp>
        <p:nvSpPr>
          <p:cNvPr id="33" name="Slide Number Placeholder 18"/>
          <p:cNvSpPr>
            <a:spLocks noGrp="1"/>
          </p:cNvSpPr>
          <p:nvPr>
            <p:ph type="sldNum" sz="quarter" idx="4294967295"/>
          </p:nvPr>
        </p:nvSpPr>
        <p:spPr>
          <a:xfrm>
            <a:off x="8445500" y="177800"/>
            <a:ext cx="521970" cy="365125"/>
          </a:xfrm>
          <a:prstGeom prst="rect">
            <a:avLst/>
          </a:prstGeom>
        </p:spPr>
        <p:txBody>
          <a:bodyPr/>
          <a:lstStyle/>
          <a:p>
            <a:pPr>
              <a:defRPr/>
            </a:pPr>
            <a:fld id="{2AFA2E1E-A420-463D-AAF3-5F6878CB30BF}" type="slidenum">
              <a:rPr lang="en-US" b="1" smtClean="0">
                <a:solidFill>
                  <a:schemeClr val="bg1"/>
                </a:solidFill>
              </a:rPr>
              <a:pPr>
                <a:defRPr/>
              </a:pPr>
              <a:t>3</a:t>
            </a:fld>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5" grpId="0"/>
      <p:bldP spid="174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473074" y="1617663"/>
            <a:ext cx="6765925" cy="5011737"/>
          </a:xfrm>
          <a:noFill/>
        </p:spPr>
        <p:txBody>
          <a:bodyPr>
            <a:normAutofit/>
          </a:bodyPr>
          <a:lstStyle/>
          <a:p>
            <a:pPr marL="609600" indent="-609600">
              <a:lnSpc>
                <a:spcPct val="110000"/>
              </a:lnSpc>
              <a:spcBef>
                <a:spcPct val="0"/>
              </a:spcBef>
              <a:spcAft>
                <a:spcPts val="600"/>
              </a:spcAft>
              <a:buClr>
                <a:srgbClr val="215928"/>
              </a:buClr>
              <a:buFont typeface="Arial" charset="0"/>
              <a:buNone/>
            </a:pPr>
            <a:r>
              <a:rPr lang="en-US" sz="2400" b="1" dirty="0" smtClean="0">
                <a:solidFill>
                  <a:srgbClr val="215928"/>
                </a:solidFill>
              </a:rPr>
              <a:t>Specific Aims:</a:t>
            </a:r>
          </a:p>
          <a:p>
            <a:pPr lvl="1">
              <a:lnSpc>
                <a:spcPct val="110000"/>
              </a:lnSpc>
              <a:spcAft>
                <a:spcPts val="600"/>
              </a:spcAft>
              <a:buClr>
                <a:srgbClr val="215928"/>
              </a:buClr>
              <a:buFont typeface="Wingdings" pitchFamily="2" charset="2"/>
              <a:buChar char="§"/>
            </a:pPr>
            <a:r>
              <a:rPr lang="en-US" sz="2000" dirty="0" smtClean="0">
                <a:solidFill>
                  <a:srgbClr val="003399"/>
                </a:solidFill>
              </a:rPr>
              <a:t>Each aim should be stated separately followed by a brief discussion of expected outcomes and their impact on the research field.</a:t>
            </a:r>
          </a:p>
          <a:p>
            <a:pPr lvl="1">
              <a:lnSpc>
                <a:spcPct val="110000"/>
              </a:lnSpc>
              <a:spcAft>
                <a:spcPts val="600"/>
              </a:spcAft>
              <a:buClr>
                <a:srgbClr val="215928"/>
              </a:buClr>
              <a:buFont typeface="Wingdings" pitchFamily="2" charset="2"/>
              <a:buChar char="§"/>
            </a:pPr>
            <a:r>
              <a:rPr lang="en-US" sz="2000" dirty="0" smtClean="0">
                <a:solidFill>
                  <a:srgbClr val="003399"/>
                </a:solidFill>
              </a:rPr>
              <a:t>Provide a clear statement of each aim’s objectives, e.g., to test a stated hypothesis; to create a novel design; to solve a specific problem; to challenge an existing paradigm; to address a critical barrier to progress in the field; or to develop new technology.</a:t>
            </a:r>
            <a:endParaRPr lang="en-US" sz="2000" u="sng" dirty="0" smtClean="0">
              <a:solidFill>
                <a:srgbClr val="003399"/>
              </a:solidFill>
            </a:endParaRPr>
          </a:p>
        </p:txBody>
      </p:sp>
      <p:sp>
        <p:nvSpPr>
          <p:cNvPr id="5" name="Rectangle 4"/>
          <p:cNvSpPr>
            <a:spLocks/>
          </p:cNvSpPr>
          <p:nvPr/>
        </p:nvSpPr>
        <p:spPr bwMode="auto">
          <a:xfrm>
            <a:off x="152399" y="174624"/>
            <a:ext cx="8839201" cy="1120775"/>
          </a:xfrm>
          <a:prstGeom prst="rect">
            <a:avLst/>
          </a:prstGeom>
          <a:solidFill>
            <a:schemeClr val="tx2"/>
          </a:solidFill>
          <a:ln w="9525">
            <a:noFill/>
            <a:miter lim="800000"/>
            <a:headEnd/>
            <a:tailEnd/>
          </a:ln>
        </p:spPr>
        <p:txBody>
          <a:bodyPr anchor="ctr"/>
          <a:lstStyle/>
          <a:p>
            <a:pPr eaLnBrk="0" hangingPunct="0">
              <a:defRPr/>
            </a:pPr>
            <a:r>
              <a:rPr lang="en-US" sz="4000" dirty="0">
                <a:solidFill>
                  <a:schemeClr val="bg1"/>
                </a:solidFill>
                <a:effectLst>
                  <a:outerShdw blurRad="38100" dist="38100" dir="2700000" algn="tl">
                    <a:srgbClr val="000000">
                      <a:alpha val="43137"/>
                    </a:srgbClr>
                  </a:outerShdw>
                </a:effectLst>
                <a:latin typeface="+mj-lt"/>
              </a:rPr>
              <a:t>Specific Aims of the Project</a:t>
            </a:r>
          </a:p>
        </p:txBody>
      </p:sp>
      <p:pic>
        <p:nvPicPr>
          <p:cNvPr id="8" name="Picture 24" descr="http://photos1.fotosearch.com/bthumb/FSD/FSD157/x17352411.JPG"/>
          <p:cNvPicPr>
            <a:picLocks noChangeAspect="1" noChangeArrowheads="1"/>
          </p:cNvPicPr>
          <p:nvPr/>
        </p:nvPicPr>
        <p:blipFill>
          <a:blip r:embed="rId3" cstate="print"/>
          <a:srcRect/>
          <a:stretch>
            <a:fillRect/>
          </a:stretch>
        </p:blipFill>
        <p:spPr bwMode="auto">
          <a:xfrm>
            <a:off x="7391400" y="1676400"/>
            <a:ext cx="1520825" cy="1471766"/>
          </a:xfrm>
          <a:prstGeom prst="rect">
            <a:avLst/>
          </a:prstGeom>
          <a:noFill/>
          <a:ln w="9525">
            <a:noFill/>
            <a:miter lim="800000"/>
            <a:headEnd/>
            <a:tailEnd/>
          </a:ln>
        </p:spPr>
      </p:pic>
      <p:sp>
        <p:nvSpPr>
          <p:cNvPr id="9" name="Slide Number Placeholder 18"/>
          <p:cNvSpPr>
            <a:spLocks noGrp="1"/>
          </p:cNvSpPr>
          <p:nvPr>
            <p:ph type="sldNum" sz="quarter" idx="4294967295"/>
          </p:nvPr>
        </p:nvSpPr>
        <p:spPr>
          <a:xfrm>
            <a:off x="8445500" y="177800"/>
            <a:ext cx="521970" cy="365125"/>
          </a:xfrm>
          <a:prstGeom prst="rect">
            <a:avLst/>
          </a:prstGeom>
        </p:spPr>
        <p:txBody>
          <a:bodyPr/>
          <a:lstStyle/>
          <a:p>
            <a:pPr>
              <a:defRPr/>
            </a:pPr>
            <a:fld id="{2AFA2E1E-A420-463D-AAF3-5F6878CB30BF}" type="slidenum">
              <a:rPr lang="en-US" b="1" smtClean="0">
                <a:solidFill>
                  <a:schemeClr val="bg1"/>
                </a:solidFill>
              </a:rPr>
              <a:pPr>
                <a:defRPr/>
              </a:pPr>
              <a:t>30</a:t>
            </a:fld>
            <a:endParaRPr lang="en-US" b="1" dirty="0">
              <a:solidFill>
                <a:schemeClr val="bg1"/>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473074" y="1687513"/>
            <a:ext cx="6765925" cy="4637087"/>
          </a:xfrm>
          <a:noFill/>
        </p:spPr>
        <p:txBody>
          <a:bodyPr>
            <a:normAutofit/>
          </a:bodyPr>
          <a:lstStyle/>
          <a:p>
            <a:pPr marL="609600" indent="-609600">
              <a:lnSpc>
                <a:spcPct val="100000"/>
              </a:lnSpc>
              <a:spcBef>
                <a:spcPct val="0"/>
              </a:spcBef>
              <a:spcAft>
                <a:spcPts val="600"/>
              </a:spcAft>
              <a:buClr>
                <a:srgbClr val="215928"/>
              </a:buClr>
              <a:buFont typeface="Arial" charset="0"/>
              <a:buNone/>
            </a:pPr>
            <a:r>
              <a:rPr lang="en-US" sz="2400" b="1" dirty="0" smtClean="0">
                <a:solidFill>
                  <a:srgbClr val="215928"/>
                </a:solidFill>
              </a:rPr>
              <a:t>Research Strategy: Significance</a:t>
            </a:r>
          </a:p>
          <a:p>
            <a:pPr lvl="1">
              <a:spcAft>
                <a:spcPts val="600"/>
              </a:spcAft>
              <a:buClr>
                <a:srgbClr val="215928"/>
              </a:buClr>
              <a:buFont typeface="Wingdings" pitchFamily="2" charset="2"/>
              <a:buChar char="§"/>
            </a:pPr>
            <a:r>
              <a:rPr lang="en-US" sz="2000" dirty="0" smtClean="0">
                <a:solidFill>
                  <a:srgbClr val="003399"/>
                </a:solidFill>
              </a:rPr>
              <a:t>Be sure to provide an explanation of the importance of the problem you are trying to study.</a:t>
            </a:r>
          </a:p>
          <a:p>
            <a:pPr lvl="1">
              <a:spcAft>
                <a:spcPts val="600"/>
              </a:spcAft>
              <a:buClr>
                <a:srgbClr val="215928"/>
              </a:buClr>
              <a:buFont typeface="Wingdings" pitchFamily="2" charset="2"/>
              <a:buChar char="§"/>
            </a:pPr>
            <a:r>
              <a:rPr lang="en-US" sz="2000" dirty="0" smtClean="0">
                <a:solidFill>
                  <a:srgbClr val="003399"/>
                </a:solidFill>
              </a:rPr>
              <a:t>Explain how your proposed study will improve scientific knowledge, technical capability, or clinical practice in one or more fields.</a:t>
            </a:r>
          </a:p>
          <a:p>
            <a:pPr lvl="1">
              <a:spcAft>
                <a:spcPts val="600"/>
              </a:spcAft>
              <a:buClr>
                <a:srgbClr val="215928"/>
              </a:buClr>
              <a:buFont typeface="Wingdings" pitchFamily="2" charset="2"/>
              <a:buChar char="§"/>
            </a:pPr>
            <a:r>
              <a:rPr lang="en-US" sz="2000" dirty="0" smtClean="0">
                <a:solidFill>
                  <a:srgbClr val="003399"/>
                </a:solidFill>
              </a:rPr>
              <a:t>Discuss how existing concepts, methods, technologies, treatments, or interventions may be impacted if the proposed aims are achieved.</a:t>
            </a:r>
            <a:endParaRPr lang="en-US" sz="2000" u="sng" dirty="0" smtClean="0">
              <a:solidFill>
                <a:srgbClr val="003399"/>
              </a:solidFill>
            </a:endParaRPr>
          </a:p>
        </p:txBody>
      </p:sp>
      <p:sp>
        <p:nvSpPr>
          <p:cNvPr id="5" name="Rectangle 4"/>
          <p:cNvSpPr>
            <a:spLocks/>
          </p:cNvSpPr>
          <p:nvPr/>
        </p:nvSpPr>
        <p:spPr bwMode="auto">
          <a:xfrm>
            <a:off x="152400" y="174624"/>
            <a:ext cx="8839200" cy="1120775"/>
          </a:xfrm>
          <a:prstGeom prst="rect">
            <a:avLst/>
          </a:prstGeom>
          <a:solidFill>
            <a:schemeClr val="tx2"/>
          </a:solidFill>
          <a:ln w="9525">
            <a:noFill/>
            <a:miter lim="800000"/>
            <a:headEnd/>
            <a:tailEnd/>
          </a:ln>
        </p:spPr>
        <p:txBody>
          <a:bodyPr anchor="ctr"/>
          <a:lstStyle/>
          <a:p>
            <a:pPr eaLnBrk="0" hangingPunct="0">
              <a:defRPr/>
            </a:pPr>
            <a:r>
              <a:rPr lang="en-US" sz="4000" dirty="0">
                <a:solidFill>
                  <a:schemeClr val="bg1"/>
                </a:solidFill>
                <a:effectLst>
                  <a:outerShdw blurRad="38100" dist="38100" dir="2700000" algn="tl">
                    <a:srgbClr val="000000">
                      <a:alpha val="43137"/>
                    </a:srgbClr>
                  </a:outerShdw>
                </a:effectLst>
                <a:latin typeface="+mj-lt"/>
              </a:rPr>
              <a:t>Research Strategy</a:t>
            </a:r>
          </a:p>
        </p:txBody>
      </p:sp>
      <p:pic>
        <p:nvPicPr>
          <p:cNvPr id="8" name="Picture 24" descr="http://photos1.fotosearch.com/bthumb/FSD/FSD157/x17352411.JPG"/>
          <p:cNvPicPr>
            <a:picLocks noChangeAspect="1" noChangeArrowheads="1"/>
          </p:cNvPicPr>
          <p:nvPr/>
        </p:nvPicPr>
        <p:blipFill>
          <a:blip r:embed="rId3" cstate="print"/>
          <a:srcRect/>
          <a:stretch>
            <a:fillRect/>
          </a:stretch>
        </p:blipFill>
        <p:spPr bwMode="auto">
          <a:xfrm>
            <a:off x="7391400" y="1676400"/>
            <a:ext cx="1520825" cy="1471766"/>
          </a:xfrm>
          <a:prstGeom prst="rect">
            <a:avLst/>
          </a:prstGeom>
          <a:noFill/>
          <a:ln w="9525">
            <a:noFill/>
            <a:miter lim="800000"/>
            <a:headEnd/>
            <a:tailEnd/>
          </a:ln>
        </p:spPr>
      </p:pic>
      <p:sp>
        <p:nvSpPr>
          <p:cNvPr id="9" name="Slide Number Placeholder 18"/>
          <p:cNvSpPr>
            <a:spLocks noGrp="1"/>
          </p:cNvSpPr>
          <p:nvPr>
            <p:ph type="sldNum" sz="quarter" idx="4294967295"/>
          </p:nvPr>
        </p:nvSpPr>
        <p:spPr>
          <a:xfrm>
            <a:off x="8445500" y="177800"/>
            <a:ext cx="521970" cy="365125"/>
          </a:xfrm>
          <a:prstGeom prst="rect">
            <a:avLst/>
          </a:prstGeom>
        </p:spPr>
        <p:txBody>
          <a:bodyPr/>
          <a:lstStyle/>
          <a:p>
            <a:pPr>
              <a:defRPr/>
            </a:pPr>
            <a:fld id="{2AFA2E1E-A420-463D-AAF3-5F6878CB30BF}" type="slidenum">
              <a:rPr lang="en-US" b="1" smtClean="0">
                <a:solidFill>
                  <a:schemeClr val="bg1"/>
                </a:solidFill>
              </a:rPr>
              <a:pPr>
                <a:defRPr/>
              </a:pPr>
              <a:t>31</a:t>
            </a:fld>
            <a:endParaRPr lang="en-US" b="1" dirty="0">
              <a:solidFill>
                <a:schemeClr val="bg1"/>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a:xfrm>
            <a:off x="473075" y="1647825"/>
            <a:ext cx="6765925" cy="4829175"/>
          </a:xfrm>
          <a:noFill/>
        </p:spPr>
        <p:txBody>
          <a:bodyPr>
            <a:normAutofit/>
          </a:bodyPr>
          <a:lstStyle/>
          <a:p>
            <a:pPr marL="609600" indent="-609600">
              <a:lnSpc>
                <a:spcPct val="100000"/>
              </a:lnSpc>
              <a:spcBef>
                <a:spcPct val="0"/>
              </a:spcBef>
              <a:spcAft>
                <a:spcPts val="600"/>
              </a:spcAft>
              <a:buClr>
                <a:srgbClr val="215928"/>
              </a:buClr>
              <a:buFont typeface="Arial" charset="0"/>
              <a:buNone/>
            </a:pPr>
            <a:r>
              <a:rPr lang="en-US" sz="2400" b="1" dirty="0" smtClean="0">
                <a:solidFill>
                  <a:srgbClr val="215928"/>
                </a:solidFill>
              </a:rPr>
              <a:t>Research Strategy: Innovation</a:t>
            </a:r>
          </a:p>
          <a:p>
            <a:pPr lvl="1">
              <a:spcAft>
                <a:spcPts val="600"/>
              </a:spcAft>
              <a:buClr>
                <a:srgbClr val="215928"/>
              </a:buClr>
              <a:buFont typeface="Wingdings" pitchFamily="2" charset="2"/>
              <a:buChar char="§"/>
            </a:pPr>
            <a:r>
              <a:rPr lang="en-US" sz="2000" dirty="0" smtClean="0">
                <a:solidFill>
                  <a:srgbClr val="003399"/>
                </a:solidFill>
              </a:rPr>
              <a:t>Be sure to provide an explanation on how your proposed research project may challenge current research or clinical practice paradigms.</a:t>
            </a:r>
          </a:p>
          <a:p>
            <a:pPr lvl="1">
              <a:spcAft>
                <a:spcPts val="600"/>
              </a:spcAft>
              <a:buClr>
                <a:srgbClr val="215928"/>
              </a:buClr>
              <a:buFont typeface="Wingdings" pitchFamily="2" charset="2"/>
              <a:buChar char="§"/>
            </a:pPr>
            <a:r>
              <a:rPr lang="en-US" sz="2000" dirty="0" smtClean="0">
                <a:solidFill>
                  <a:srgbClr val="003399"/>
                </a:solidFill>
              </a:rPr>
              <a:t>Describe and fully discuss any novel theoretical concepts, approaches, methodologies, or interventions that may be developed or used.</a:t>
            </a:r>
          </a:p>
          <a:p>
            <a:pPr lvl="1">
              <a:spcAft>
                <a:spcPts val="600"/>
              </a:spcAft>
              <a:buClr>
                <a:srgbClr val="215928"/>
              </a:buClr>
              <a:buFont typeface="Wingdings" pitchFamily="2" charset="2"/>
              <a:buChar char="§"/>
            </a:pPr>
            <a:r>
              <a:rPr lang="en-US" sz="2000" dirty="0" smtClean="0">
                <a:solidFill>
                  <a:srgbClr val="003399"/>
                </a:solidFill>
              </a:rPr>
              <a:t>Describe any advantage over existing approaches, methodologies, instrumentation, or interventions?</a:t>
            </a:r>
          </a:p>
        </p:txBody>
      </p:sp>
      <p:sp>
        <p:nvSpPr>
          <p:cNvPr id="7" name="Rectangle 6"/>
          <p:cNvSpPr>
            <a:spLocks/>
          </p:cNvSpPr>
          <p:nvPr/>
        </p:nvSpPr>
        <p:spPr bwMode="auto">
          <a:xfrm>
            <a:off x="152399" y="174624"/>
            <a:ext cx="8839201" cy="1120775"/>
          </a:xfrm>
          <a:prstGeom prst="rect">
            <a:avLst/>
          </a:prstGeom>
          <a:solidFill>
            <a:schemeClr val="tx2"/>
          </a:solidFill>
          <a:ln w="9525">
            <a:noFill/>
            <a:miter lim="800000"/>
            <a:headEnd/>
            <a:tailEnd/>
          </a:ln>
        </p:spPr>
        <p:txBody>
          <a:bodyPr anchor="ctr"/>
          <a:lstStyle/>
          <a:p>
            <a:pPr eaLnBrk="0" hangingPunct="0">
              <a:defRPr/>
            </a:pPr>
            <a:r>
              <a:rPr lang="en-US" sz="4000" dirty="0">
                <a:solidFill>
                  <a:schemeClr val="bg1"/>
                </a:solidFill>
                <a:effectLst>
                  <a:outerShdw blurRad="38100" dist="38100" dir="2700000" algn="tl">
                    <a:srgbClr val="000000">
                      <a:alpha val="43137"/>
                    </a:srgbClr>
                  </a:outerShdw>
                </a:effectLst>
                <a:latin typeface="+mj-lt"/>
              </a:rPr>
              <a:t>Research Strategy</a:t>
            </a:r>
          </a:p>
        </p:txBody>
      </p:sp>
      <p:pic>
        <p:nvPicPr>
          <p:cNvPr id="9" name="Picture 24" descr="http://photos1.fotosearch.com/bthumb/FSD/FSD157/x17352411.JPG"/>
          <p:cNvPicPr>
            <a:picLocks noChangeAspect="1" noChangeArrowheads="1"/>
          </p:cNvPicPr>
          <p:nvPr/>
        </p:nvPicPr>
        <p:blipFill>
          <a:blip r:embed="rId3" cstate="print"/>
          <a:srcRect/>
          <a:stretch>
            <a:fillRect/>
          </a:stretch>
        </p:blipFill>
        <p:spPr bwMode="auto">
          <a:xfrm>
            <a:off x="7391400" y="1676400"/>
            <a:ext cx="1520825" cy="1471766"/>
          </a:xfrm>
          <a:prstGeom prst="rect">
            <a:avLst/>
          </a:prstGeom>
          <a:noFill/>
          <a:ln w="9525">
            <a:noFill/>
            <a:miter lim="800000"/>
            <a:headEnd/>
            <a:tailEnd/>
          </a:ln>
        </p:spPr>
      </p:pic>
      <p:sp>
        <p:nvSpPr>
          <p:cNvPr id="10" name="Slide Number Placeholder 18"/>
          <p:cNvSpPr>
            <a:spLocks noGrp="1"/>
          </p:cNvSpPr>
          <p:nvPr>
            <p:ph type="sldNum" sz="quarter" idx="4294967295"/>
          </p:nvPr>
        </p:nvSpPr>
        <p:spPr>
          <a:xfrm>
            <a:off x="8445500" y="177800"/>
            <a:ext cx="521970" cy="365125"/>
          </a:xfrm>
          <a:prstGeom prst="rect">
            <a:avLst/>
          </a:prstGeom>
        </p:spPr>
        <p:txBody>
          <a:bodyPr/>
          <a:lstStyle/>
          <a:p>
            <a:pPr>
              <a:defRPr/>
            </a:pPr>
            <a:fld id="{2AFA2E1E-A420-463D-AAF3-5F6878CB30BF}" type="slidenum">
              <a:rPr lang="en-US" b="1" smtClean="0">
                <a:solidFill>
                  <a:schemeClr val="bg1"/>
                </a:solidFill>
              </a:rPr>
              <a:pPr>
                <a:defRPr/>
              </a:pPr>
              <a:t>32</a:t>
            </a:fld>
            <a:endParaRPr lang="en-US" b="1" dirty="0">
              <a:solidFill>
                <a:schemeClr val="bg1"/>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1"/>
          </p:nvPr>
        </p:nvSpPr>
        <p:spPr>
          <a:xfrm>
            <a:off x="473075" y="1617663"/>
            <a:ext cx="6765925" cy="5011737"/>
          </a:xfrm>
          <a:noFill/>
        </p:spPr>
        <p:txBody>
          <a:bodyPr>
            <a:normAutofit/>
          </a:bodyPr>
          <a:lstStyle/>
          <a:p>
            <a:pPr marL="609600" indent="-609600">
              <a:lnSpc>
                <a:spcPct val="120000"/>
              </a:lnSpc>
              <a:spcBef>
                <a:spcPct val="0"/>
              </a:spcBef>
              <a:spcAft>
                <a:spcPts val="600"/>
              </a:spcAft>
              <a:buClr>
                <a:srgbClr val="215928"/>
              </a:buClr>
              <a:buFont typeface="Arial" charset="0"/>
              <a:buNone/>
            </a:pPr>
            <a:r>
              <a:rPr lang="en-US" sz="2400" b="1" dirty="0" smtClean="0">
                <a:solidFill>
                  <a:srgbClr val="215928"/>
                </a:solidFill>
              </a:rPr>
              <a:t>Research Strategy: Approach</a:t>
            </a:r>
          </a:p>
          <a:p>
            <a:pPr lvl="1">
              <a:lnSpc>
                <a:spcPct val="120000"/>
              </a:lnSpc>
              <a:spcAft>
                <a:spcPts val="600"/>
              </a:spcAft>
              <a:buClr>
                <a:srgbClr val="215928"/>
              </a:buClr>
              <a:buFont typeface="Wingdings" pitchFamily="2" charset="2"/>
              <a:buChar char="§"/>
            </a:pPr>
            <a:r>
              <a:rPr lang="en-US" sz="2000" dirty="0" smtClean="0">
                <a:solidFill>
                  <a:srgbClr val="003399"/>
                </a:solidFill>
              </a:rPr>
              <a:t>Here is where you need to describe and discuss the overall strategy, methodology, and analyses to be used to accomplish the specific aims of the project.</a:t>
            </a:r>
          </a:p>
          <a:p>
            <a:pPr lvl="1">
              <a:lnSpc>
                <a:spcPct val="120000"/>
              </a:lnSpc>
              <a:spcAft>
                <a:spcPts val="600"/>
              </a:spcAft>
              <a:buClr>
                <a:srgbClr val="215928"/>
              </a:buClr>
              <a:buFont typeface="Wingdings" pitchFamily="2" charset="2"/>
              <a:buChar char="§"/>
            </a:pPr>
            <a:r>
              <a:rPr lang="en-US" sz="2000" dirty="0" smtClean="0">
                <a:solidFill>
                  <a:srgbClr val="003399"/>
                </a:solidFill>
              </a:rPr>
              <a:t>Be sure to also discuss any potential problems, alternative strategies, and benchmarks for success anticipated to achieve the aims.</a:t>
            </a:r>
          </a:p>
          <a:p>
            <a:pPr lvl="1">
              <a:lnSpc>
                <a:spcPct val="120000"/>
              </a:lnSpc>
              <a:spcAft>
                <a:spcPts val="600"/>
              </a:spcAft>
              <a:buClr>
                <a:srgbClr val="215928"/>
              </a:buClr>
              <a:buFont typeface="Wingdings" pitchFamily="2" charset="2"/>
              <a:buChar char="§"/>
            </a:pPr>
            <a:r>
              <a:rPr lang="en-US" sz="2000" dirty="0" smtClean="0">
                <a:solidFill>
                  <a:srgbClr val="003399"/>
                </a:solidFill>
              </a:rPr>
              <a:t>If the project is in the early stages of development, describe strategies to establish feasibility and manage high-risk aspects of the proposed work.</a:t>
            </a:r>
          </a:p>
        </p:txBody>
      </p:sp>
      <p:sp>
        <p:nvSpPr>
          <p:cNvPr id="8" name="Rectangle 7"/>
          <p:cNvSpPr>
            <a:spLocks/>
          </p:cNvSpPr>
          <p:nvPr/>
        </p:nvSpPr>
        <p:spPr bwMode="auto">
          <a:xfrm>
            <a:off x="152400" y="174624"/>
            <a:ext cx="8839200" cy="1120775"/>
          </a:xfrm>
          <a:prstGeom prst="rect">
            <a:avLst/>
          </a:prstGeom>
          <a:solidFill>
            <a:schemeClr val="tx2"/>
          </a:solidFill>
          <a:ln w="9525">
            <a:noFill/>
            <a:miter lim="800000"/>
            <a:headEnd/>
            <a:tailEnd/>
          </a:ln>
        </p:spPr>
        <p:txBody>
          <a:bodyPr anchor="ctr"/>
          <a:lstStyle/>
          <a:p>
            <a:pPr eaLnBrk="0" hangingPunct="0">
              <a:defRPr/>
            </a:pPr>
            <a:r>
              <a:rPr lang="en-US" sz="4000" dirty="0">
                <a:solidFill>
                  <a:schemeClr val="bg1"/>
                </a:solidFill>
                <a:effectLst>
                  <a:outerShdw blurRad="38100" dist="38100" dir="2700000" algn="tl">
                    <a:srgbClr val="000000">
                      <a:alpha val="43137"/>
                    </a:srgbClr>
                  </a:outerShdw>
                </a:effectLst>
                <a:latin typeface="+mj-lt"/>
              </a:rPr>
              <a:t>Research Strategy</a:t>
            </a:r>
          </a:p>
        </p:txBody>
      </p:sp>
      <p:pic>
        <p:nvPicPr>
          <p:cNvPr id="7" name="Picture 24" descr="http://photos1.fotosearch.com/bthumb/FSD/FSD157/x17352411.JPG"/>
          <p:cNvPicPr>
            <a:picLocks noChangeAspect="1" noChangeArrowheads="1"/>
          </p:cNvPicPr>
          <p:nvPr/>
        </p:nvPicPr>
        <p:blipFill>
          <a:blip r:embed="rId3" cstate="print"/>
          <a:srcRect/>
          <a:stretch>
            <a:fillRect/>
          </a:stretch>
        </p:blipFill>
        <p:spPr bwMode="auto">
          <a:xfrm>
            <a:off x="7391400" y="1676400"/>
            <a:ext cx="1520825" cy="1471766"/>
          </a:xfrm>
          <a:prstGeom prst="rect">
            <a:avLst/>
          </a:prstGeom>
          <a:noFill/>
          <a:ln w="9525">
            <a:noFill/>
            <a:miter lim="800000"/>
            <a:headEnd/>
            <a:tailEnd/>
          </a:ln>
        </p:spPr>
      </p:pic>
      <p:sp>
        <p:nvSpPr>
          <p:cNvPr id="10" name="Slide Number Placeholder 18"/>
          <p:cNvSpPr>
            <a:spLocks noGrp="1"/>
          </p:cNvSpPr>
          <p:nvPr>
            <p:ph type="sldNum" sz="quarter" idx="4294967295"/>
          </p:nvPr>
        </p:nvSpPr>
        <p:spPr>
          <a:xfrm>
            <a:off x="8445500" y="177800"/>
            <a:ext cx="521970" cy="365125"/>
          </a:xfrm>
          <a:prstGeom prst="rect">
            <a:avLst/>
          </a:prstGeom>
        </p:spPr>
        <p:txBody>
          <a:bodyPr/>
          <a:lstStyle/>
          <a:p>
            <a:pPr>
              <a:defRPr/>
            </a:pPr>
            <a:fld id="{2AFA2E1E-A420-463D-AAF3-5F6878CB30BF}" type="slidenum">
              <a:rPr lang="en-US" b="1" smtClean="0">
                <a:solidFill>
                  <a:schemeClr val="bg1"/>
                </a:solidFill>
              </a:rPr>
              <a:pPr>
                <a:defRPr/>
              </a:pPr>
              <a:t>33</a:t>
            </a:fld>
            <a:endParaRPr lang="en-US" b="1" dirty="0">
              <a:solidFill>
                <a:schemeClr val="bg1"/>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371475" y="1649412"/>
            <a:ext cx="6724650" cy="4979988"/>
          </a:xfrm>
        </p:spPr>
        <p:txBody>
          <a:bodyPr>
            <a:normAutofit fontScale="92500" lnSpcReduction="10000"/>
          </a:bodyPr>
          <a:lstStyle/>
          <a:p>
            <a:pPr marL="514350" indent="-514350" eaLnBrk="1" hangingPunct="1">
              <a:lnSpc>
                <a:spcPct val="100000"/>
              </a:lnSpc>
              <a:buClr>
                <a:srgbClr val="008000"/>
              </a:buClr>
              <a:buFont typeface="Wingdings" pitchFamily="2" charset="2"/>
              <a:buChar char="§"/>
            </a:pPr>
            <a:r>
              <a:rPr lang="en-US" sz="2400" b="1" dirty="0" smtClean="0">
                <a:solidFill>
                  <a:srgbClr val="215928"/>
                </a:solidFill>
              </a:rPr>
              <a:t>Overall Impact:</a:t>
            </a:r>
            <a:r>
              <a:rPr lang="en-US" sz="2400" b="1" dirty="0" smtClean="0">
                <a:solidFill>
                  <a:srgbClr val="003399"/>
                </a:solidFill>
              </a:rPr>
              <a:t> </a:t>
            </a:r>
            <a:r>
              <a:rPr lang="en-US" sz="2000" dirty="0" smtClean="0">
                <a:solidFill>
                  <a:srgbClr val="003399"/>
                </a:solidFill>
              </a:rPr>
              <a:t>This score reflects the reviewers assessment of the likelihood for the candidate to become/remain an independent investigator. An application does not need to be strong in all categories to have a major impact.</a:t>
            </a:r>
          </a:p>
          <a:p>
            <a:pPr marL="514350" indent="-514350">
              <a:lnSpc>
                <a:spcPct val="100000"/>
              </a:lnSpc>
              <a:buClr>
                <a:srgbClr val="008000"/>
              </a:buClr>
              <a:buFont typeface="Wingdings" pitchFamily="2" charset="2"/>
              <a:buChar char="§"/>
            </a:pPr>
            <a:r>
              <a:rPr lang="en-US" sz="2400" b="1" dirty="0" smtClean="0">
                <a:solidFill>
                  <a:srgbClr val="215928"/>
                </a:solidFill>
              </a:rPr>
              <a:t>Scored Review Criteria: </a:t>
            </a:r>
            <a:r>
              <a:rPr lang="en-US" sz="2000" dirty="0" smtClean="0">
                <a:solidFill>
                  <a:srgbClr val="003399"/>
                </a:solidFill>
              </a:rPr>
              <a:t>Determination of scientific, technical, and career merit. Each gets a separate score:</a:t>
            </a:r>
          </a:p>
          <a:p>
            <a:pPr marL="1371600" lvl="2" indent="-457200">
              <a:buFont typeface="Calibri" pitchFamily="34" charset="0"/>
              <a:buChar char="→"/>
            </a:pPr>
            <a:r>
              <a:rPr lang="en-US" b="1" dirty="0" smtClean="0">
                <a:solidFill>
                  <a:srgbClr val="1E5224"/>
                </a:solidFill>
              </a:rPr>
              <a:t>Candidate</a:t>
            </a:r>
          </a:p>
          <a:p>
            <a:pPr marL="1371600" lvl="2" indent="-457200">
              <a:buFont typeface="Calibri" pitchFamily="34" charset="0"/>
              <a:buChar char="→"/>
            </a:pPr>
            <a:r>
              <a:rPr lang="en-US" b="1" dirty="0" smtClean="0">
                <a:solidFill>
                  <a:srgbClr val="1E5224"/>
                </a:solidFill>
              </a:rPr>
              <a:t>Career Development Plan/Career Goals &amp; Objectives</a:t>
            </a:r>
          </a:p>
          <a:p>
            <a:pPr marL="1371600" lvl="2" indent="-457200">
              <a:buFont typeface="Calibri" pitchFamily="34" charset="0"/>
              <a:buChar char="→"/>
            </a:pPr>
            <a:r>
              <a:rPr lang="en-US" b="1" dirty="0" smtClean="0">
                <a:solidFill>
                  <a:srgbClr val="1E5224"/>
                </a:solidFill>
              </a:rPr>
              <a:t>Research Plan</a:t>
            </a:r>
          </a:p>
          <a:p>
            <a:pPr marL="1371600" lvl="2" indent="-457200">
              <a:buFont typeface="Calibri" pitchFamily="34" charset="0"/>
              <a:buChar char="→"/>
            </a:pPr>
            <a:r>
              <a:rPr lang="en-US" b="1" dirty="0" smtClean="0">
                <a:solidFill>
                  <a:srgbClr val="1E5224"/>
                </a:solidFill>
              </a:rPr>
              <a:t>Mentor(s), Consultants(s), Collaborator(s).</a:t>
            </a:r>
          </a:p>
          <a:p>
            <a:pPr marL="1371600" lvl="2" indent="-457200">
              <a:buFont typeface="Calibri" pitchFamily="34" charset="0"/>
              <a:buChar char="→"/>
            </a:pPr>
            <a:r>
              <a:rPr lang="en-US" b="1" dirty="0" smtClean="0">
                <a:solidFill>
                  <a:srgbClr val="1E5224"/>
                </a:solidFill>
              </a:rPr>
              <a:t>Environment and Institutional Commitment to the Candidate</a:t>
            </a:r>
          </a:p>
        </p:txBody>
      </p:sp>
      <p:pic>
        <p:nvPicPr>
          <p:cNvPr id="48133" name="Picture 10" descr="http://photos2.fotosearch.com/bthumb/FSA/FSA480/x17185924.jpg"/>
          <p:cNvPicPr>
            <a:picLocks noChangeAspect="1" noChangeArrowheads="1"/>
          </p:cNvPicPr>
          <p:nvPr/>
        </p:nvPicPr>
        <p:blipFill>
          <a:blip r:embed="rId2" cstate="print"/>
          <a:srcRect/>
          <a:stretch>
            <a:fillRect/>
          </a:stretch>
        </p:blipFill>
        <p:spPr bwMode="auto">
          <a:xfrm>
            <a:off x="7315200" y="1676400"/>
            <a:ext cx="1619250" cy="1524000"/>
          </a:xfrm>
          <a:prstGeom prst="rect">
            <a:avLst/>
          </a:prstGeom>
          <a:noFill/>
          <a:ln w="9525">
            <a:noFill/>
            <a:miter lim="800000"/>
            <a:headEnd/>
            <a:tailEnd/>
          </a:ln>
        </p:spPr>
      </p:pic>
      <p:sp>
        <p:nvSpPr>
          <p:cNvPr id="10" name="Rectangle 9"/>
          <p:cNvSpPr>
            <a:spLocks/>
          </p:cNvSpPr>
          <p:nvPr/>
        </p:nvSpPr>
        <p:spPr bwMode="auto">
          <a:xfrm>
            <a:off x="152400" y="174624"/>
            <a:ext cx="8839200" cy="1120775"/>
          </a:xfrm>
          <a:prstGeom prst="rect">
            <a:avLst/>
          </a:prstGeom>
          <a:solidFill>
            <a:schemeClr val="tx2"/>
          </a:solidFill>
          <a:ln w="9525">
            <a:noFill/>
            <a:miter lim="800000"/>
            <a:headEnd/>
            <a:tailEnd/>
          </a:ln>
        </p:spPr>
        <p:txBody>
          <a:bodyPr anchor="ctr"/>
          <a:lstStyle/>
          <a:p>
            <a:pPr eaLnBrk="0" hangingPunct="0">
              <a:defRPr/>
            </a:pPr>
            <a:r>
              <a:rPr lang="en-US" sz="4000" dirty="0" smtClean="0">
                <a:solidFill>
                  <a:schemeClr val="bg1"/>
                </a:solidFill>
                <a:effectLst>
                  <a:outerShdw blurRad="38100" dist="38100" dir="2700000" algn="tl">
                    <a:srgbClr val="000000">
                      <a:alpha val="43137"/>
                    </a:srgbClr>
                  </a:outerShdw>
                </a:effectLst>
                <a:latin typeface="+mj-lt"/>
              </a:rPr>
              <a:t>Career Award Review Criteria</a:t>
            </a:r>
            <a:endParaRPr lang="en-US" sz="4000" dirty="0">
              <a:solidFill>
                <a:schemeClr val="bg1"/>
              </a:solidFill>
              <a:effectLst>
                <a:outerShdw blurRad="38100" dist="38100" dir="2700000" algn="tl">
                  <a:srgbClr val="000000">
                    <a:alpha val="43137"/>
                  </a:srgbClr>
                </a:outerShdw>
              </a:effectLst>
              <a:latin typeface="+mj-lt"/>
            </a:endParaRPr>
          </a:p>
        </p:txBody>
      </p:sp>
      <p:sp>
        <p:nvSpPr>
          <p:cNvPr id="7" name="Slide Number Placeholder 18"/>
          <p:cNvSpPr>
            <a:spLocks noGrp="1"/>
          </p:cNvSpPr>
          <p:nvPr>
            <p:ph type="sldNum" sz="quarter" idx="4294967295"/>
          </p:nvPr>
        </p:nvSpPr>
        <p:spPr>
          <a:xfrm>
            <a:off x="8445500" y="177800"/>
            <a:ext cx="521970" cy="365125"/>
          </a:xfrm>
          <a:prstGeom prst="rect">
            <a:avLst/>
          </a:prstGeom>
        </p:spPr>
        <p:txBody>
          <a:bodyPr/>
          <a:lstStyle/>
          <a:p>
            <a:pPr>
              <a:defRPr/>
            </a:pPr>
            <a:fld id="{2AFA2E1E-A420-463D-AAF3-5F6878CB30BF}" type="slidenum">
              <a:rPr lang="en-US" b="1" smtClean="0">
                <a:solidFill>
                  <a:schemeClr val="bg1"/>
                </a:solidFill>
              </a:rPr>
              <a:pPr>
                <a:defRPr/>
              </a:pPr>
              <a:t>34</a:t>
            </a:fld>
            <a:endParaRPr lang="en-US" b="1" dirty="0">
              <a:solidFill>
                <a:schemeClr val="bg1"/>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2435" name="Rectangle 3"/>
          <p:cNvSpPr>
            <a:spLocks noGrp="1"/>
          </p:cNvSpPr>
          <p:nvPr>
            <p:ph type="body" idx="1"/>
          </p:nvPr>
        </p:nvSpPr>
        <p:spPr>
          <a:xfrm>
            <a:off x="542925" y="1712913"/>
            <a:ext cx="6562725" cy="4992687"/>
          </a:xfrm>
        </p:spPr>
        <p:txBody>
          <a:bodyPr>
            <a:normAutofit/>
          </a:bodyPr>
          <a:lstStyle/>
          <a:p>
            <a:pPr>
              <a:lnSpc>
                <a:spcPct val="100000"/>
              </a:lnSpc>
              <a:spcBef>
                <a:spcPct val="0"/>
              </a:spcBef>
              <a:buClr>
                <a:srgbClr val="003399"/>
              </a:buClr>
              <a:buFont typeface="Wingdings" pitchFamily="2" charset="2"/>
              <a:buNone/>
              <a:defRPr/>
            </a:pPr>
            <a:r>
              <a:rPr lang="en-US" sz="2400" b="1" dirty="0" smtClean="0">
                <a:solidFill>
                  <a:srgbClr val="215928"/>
                </a:solidFill>
                <a:effectLst>
                  <a:outerShdw blurRad="38100" dist="38100" dir="2700000" algn="tl">
                    <a:srgbClr val="C0C0C0"/>
                  </a:outerShdw>
                </a:effectLst>
              </a:rPr>
              <a:t>Candidate:</a:t>
            </a:r>
          </a:p>
          <a:p>
            <a:pPr>
              <a:lnSpc>
                <a:spcPct val="100000"/>
              </a:lnSpc>
              <a:buClr>
                <a:srgbClr val="215928"/>
              </a:buClr>
              <a:buFont typeface="Wingdings" pitchFamily="2" charset="2"/>
              <a:buChar char="§"/>
              <a:defRPr/>
            </a:pPr>
            <a:r>
              <a:rPr lang="en-US" sz="2000" dirty="0" smtClean="0">
                <a:solidFill>
                  <a:srgbClr val="003399"/>
                </a:solidFill>
              </a:rPr>
              <a:t>Quality of research, academic and/or clinical record</a:t>
            </a:r>
          </a:p>
          <a:p>
            <a:pPr>
              <a:lnSpc>
                <a:spcPct val="100000"/>
              </a:lnSpc>
              <a:buClr>
                <a:srgbClr val="215928"/>
              </a:buClr>
              <a:buFont typeface="Wingdings" pitchFamily="2" charset="2"/>
              <a:buChar char="§"/>
              <a:defRPr/>
            </a:pPr>
            <a:r>
              <a:rPr lang="en-US" sz="2000" dirty="0" smtClean="0">
                <a:solidFill>
                  <a:srgbClr val="003399"/>
                </a:solidFill>
              </a:rPr>
              <a:t>Potential to develop as an independent and productive researcher</a:t>
            </a:r>
          </a:p>
          <a:p>
            <a:pPr>
              <a:lnSpc>
                <a:spcPct val="100000"/>
              </a:lnSpc>
              <a:buClr>
                <a:srgbClr val="215928"/>
              </a:buClr>
              <a:buFont typeface="Wingdings" pitchFamily="2" charset="2"/>
              <a:buChar char="§"/>
              <a:defRPr/>
            </a:pPr>
            <a:r>
              <a:rPr lang="en-US" sz="2000" dirty="0" smtClean="0">
                <a:solidFill>
                  <a:srgbClr val="003399"/>
                </a:solidFill>
              </a:rPr>
              <a:t>Commitment to a research career</a:t>
            </a:r>
          </a:p>
          <a:p>
            <a:pPr>
              <a:lnSpc>
                <a:spcPct val="100000"/>
              </a:lnSpc>
              <a:buClr>
                <a:srgbClr val="215928"/>
              </a:buClr>
              <a:buFont typeface="Wingdings" pitchFamily="2" charset="2"/>
              <a:buChar char="§"/>
              <a:defRPr/>
            </a:pPr>
            <a:r>
              <a:rPr lang="en-US" sz="2000" dirty="0" smtClean="0">
                <a:solidFill>
                  <a:srgbClr val="003399"/>
                </a:solidFill>
              </a:rPr>
              <a:t>Quality of the letters of reference</a:t>
            </a:r>
          </a:p>
          <a:p>
            <a:pPr>
              <a:lnSpc>
                <a:spcPct val="100000"/>
              </a:lnSpc>
              <a:buClr>
                <a:srgbClr val="003399"/>
              </a:buClr>
              <a:buFont typeface="Arial" pitchFamily="34" charset="0"/>
              <a:buNone/>
              <a:defRPr/>
            </a:pPr>
            <a:r>
              <a:rPr lang="en-US" sz="2400" b="1" dirty="0" smtClean="0">
                <a:solidFill>
                  <a:srgbClr val="215928"/>
                </a:solidFill>
                <a:effectLst>
                  <a:outerShdw blurRad="38100" dist="38100" dir="2700000" algn="tl">
                    <a:srgbClr val="C0C0C0"/>
                  </a:outerShdw>
                </a:effectLst>
              </a:rPr>
              <a:t>Career Development Plan/Career Goals &amp; Objectives:</a:t>
            </a:r>
          </a:p>
          <a:p>
            <a:pPr>
              <a:lnSpc>
                <a:spcPct val="100000"/>
              </a:lnSpc>
              <a:buClr>
                <a:srgbClr val="215928"/>
              </a:buClr>
              <a:buFont typeface="Wingdings" pitchFamily="2" charset="2"/>
              <a:buChar char="§"/>
              <a:defRPr/>
            </a:pPr>
            <a:r>
              <a:rPr lang="en-US" sz="2000" dirty="0" smtClean="0">
                <a:solidFill>
                  <a:srgbClr val="003399"/>
                </a:solidFill>
              </a:rPr>
              <a:t>Likelihood that plan will contribute substantially to the scientific development of candidate – Added Value</a:t>
            </a:r>
          </a:p>
          <a:p>
            <a:pPr>
              <a:lnSpc>
                <a:spcPct val="100000"/>
              </a:lnSpc>
              <a:buClr>
                <a:srgbClr val="215928"/>
              </a:buClr>
              <a:buFont typeface="Wingdings" pitchFamily="2" charset="2"/>
              <a:buChar char="§"/>
              <a:defRPr/>
            </a:pPr>
            <a:r>
              <a:rPr lang="en-US" sz="2000" dirty="0" smtClean="0">
                <a:solidFill>
                  <a:srgbClr val="003399"/>
                </a:solidFill>
              </a:rPr>
              <a:t>Content, scope, phasing, and duration of the plan in the context of prior experience and stated career objectives</a:t>
            </a:r>
          </a:p>
        </p:txBody>
      </p:sp>
      <p:sp>
        <p:nvSpPr>
          <p:cNvPr id="11" name="Rectangle 10"/>
          <p:cNvSpPr>
            <a:spLocks/>
          </p:cNvSpPr>
          <p:nvPr/>
        </p:nvSpPr>
        <p:spPr bwMode="auto">
          <a:xfrm>
            <a:off x="152400" y="174624"/>
            <a:ext cx="8839200" cy="1120775"/>
          </a:xfrm>
          <a:prstGeom prst="rect">
            <a:avLst/>
          </a:prstGeom>
          <a:solidFill>
            <a:schemeClr val="tx2"/>
          </a:solidFill>
          <a:ln w="9525">
            <a:noFill/>
            <a:miter lim="800000"/>
            <a:headEnd/>
            <a:tailEnd/>
          </a:ln>
        </p:spPr>
        <p:txBody>
          <a:bodyPr anchor="ctr"/>
          <a:lstStyle/>
          <a:p>
            <a:pPr eaLnBrk="0" hangingPunct="0">
              <a:defRPr/>
            </a:pPr>
            <a:r>
              <a:rPr lang="en-US" sz="4000" dirty="0" smtClean="0">
                <a:solidFill>
                  <a:schemeClr val="bg1"/>
                </a:solidFill>
                <a:effectLst>
                  <a:outerShdw blurRad="38100" dist="38100" dir="2700000" algn="tl">
                    <a:srgbClr val="000000">
                      <a:alpha val="43137"/>
                    </a:srgbClr>
                  </a:outerShdw>
                </a:effectLst>
                <a:latin typeface="+mj-lt"/>
              </a:rPr>
              <a:t>Career Award Review Criteria</a:t>
            </a:r>
            <a:endParaRPr lang="en-US" sz="4000" dirty="0">
              <a:solidFill>
                <a:schemeClr val="bg1"/>
              </a:solidFill>
              <a:effectLst>
                <a:outerShdw blurRad="38100" dist="38100" dir="2700000" algn="tl">
                  <a:srgbClr val="000000">
                    <a:alpha val="43137"/>
                  </a:srgbClr>
                </a:outerShdw>
              </a:effectLst>
              <a:latin typeface="+mj-lt"/>
            </a:endParaRPr>
          </a:p>
        </p:txBody>
      </p:sp>
      <p:pic>
        <p:nvPicPr>
          <p:cNvPr id="12" name="Picture 10" descr="http://photos2.fotosearch.com/bthumb/FSA/FSA480/x17185924.jpg"/>
          <p:cNvPicPr>
            <a:picLocks noChangeAspect="1" noChangeArrowheads="1"/>
          </p:cNvPicPr>
          <p:nvPr/>
        </p:nvPicPr>
        <p:blipFill>
          <a:blip r:embed="rId3" cstate="print"/>
          <a:srcRect/>
          <a:stretch>
            <a:fillRect/>
          </a:stretch>
        </p:blipFill>
        <p:spPr bwMode="auto">
          <a:xfrm>
            <a:off x="7315200" y="1676400"/>
            <a:ext cx="1619250" cy="1524000"/>
          </a:xfrm>
          <a:prstGeom prst="rect">
            <a:avLst/>
          </a:prstGeom>
          <a:noFill/>
          <a:ln w="9525">
            <a:noFill/>
            <a:miter lim="800000"/>
            <a:headEnd/>
            <a:tailEnd/>
          </a:ln>
        </p:spPr>
      </p:pic>
      <p:sp>
        <p:nvSpPr>
          <p:cNvPr id="7" name="Slide Number Placeholder 18"/>
          <p:cNvSpPr>
            <a:spLocks noGrp="1"/>
          </p:cNvSpPr>
          <p:nvPr>
            <p:ph type="sldNum" sz="quarter" idx="4294967295"/>
          </p:nvPr>
        </p:nvSpPr>
        <p:spPr>
          <a:xfrm>
            <a:off x="8445500" y="177800"/>
            <a:ext cx="521970" cy="365125"/>
          </a:xfrm>
          <a:prstGeom prst="rect">
            <a:avLst/>
          </a:prstGeom>
        </p:spPr>
        <p:txBody>
          <a:bodyPr/>
          <a:lstStyle/>
          <a:p>
            <a:pPr>
              <a:defRPr/>
            </a:pPr>
            <a:fld id="{2AFA2E1E-A420-463D-AAF3-5F6878CB30BF}" type="slidenum">
              <a:rPr lang="en-US" b="1" smtClean="0">
                <a:solidFill>
                  <a:schemeClr val="bg1"/>
                </a:solidFill>
              </a:rPr>
              <a:pPr>
                <a:defRPr/>
              </a:pPr>
              <a:t>35</a:t>
            </a:fld>
            <a:endParaRPr lang="en-US" b="1" dirty="0">
              <a:solidFill>
                <a:schemeClr val="bg1"/>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4483" name="Rectangle 3"/>
          <p:cNvSpPr>
            <a:spLocks noGrp="1"/>
          </p:cNvSpPr>
          <p:nvPr>
            <p:ph type="body" idx="1"/>
          </p:nvPr>
        </p:nvSpPr>
        <p:spPr>
          <a:xfrm>
            <a:off x="523875" y="1652588"/>
            <a:ext cx="6572250" cy="4900612"/>
          </a:xfrm>
        </p:spPr>
        <p:txBody>
          <a:bodyPr/>
          <a:lstStyle/>
          <a:p>
            <a:pPr>
              <a:lnSpc>
                <a:spcPct val="100000"/>
              </a:lnSpc>
              <a:spcBef>
                <a:spcPct val="50000"/>
              </a:spcBef>
              <a:spcAft>
                <a:spcPts val="1200"/>
              </a:spcAft>
              <a:buClr>
                <a:srgbClr val="003399"/>
              </a:buClr>
              <a:buFont typeface="Wingdings" pitchFamily="2" charset="2"/>
              <a:buNone/>
              <a:defRPr/>
            </a:pPr>
            <a:r>
              <a:rPr lang="en-US" sz="2400" b="1" dirty="0" smtClean="0">
                <a:solidFill>
                  <a:srgbClr val="215928"/>
                </a:solidFill>
                <a:effectLst>
                  <a:outerShdw blurRad="38100" dist="38100" dir="2700000" algn="tl">
                    <a:srgbClr val="C0C0C0"/>
                  </a:outerShdw>
                </a:effectLst>
              </a:rPr>
              <a:t>Research Plan:</a:t>
            </a:r>
          </a:p>
          <a:p>
            <a:pPr>
              <a:lnSpc>
                <a:spcPct val="100000"/>
              </a:lnSpc>
              <a:spcBef>
                <a:spcPct val="50000"/>
              </a:spcBef>
              <a:spcAft>
                <a:spcPts val="1200"/>
              </a:spcAft>
              <a:buClr>
                <a:srgbClr val="215928"/>
              </a:buClr>
              <a:buFont typeface="Wingdings" pitchFamily="2" charset="2"/>
              <a:buChar char="§"/>
              <a:defRPr/>
            </a:pPr>
            <a:r>
              <a:rPr lang="en-US" sz="2000" dirty="0" smtClean="0">
                <a:solidFill>
                  <a:srgbClr val="003399"/>
                </a:solidFill>
              </a:rPr>
              <a:t>Scientific and technical merit of the research question, design and methodology</a:t>
            </a:r>
          </a:p>
          <a:p>
            <a:pPr>
              <a:lnSpc>
                <a:spcPct val="100000"/>
              </a:lnSpc>
              <a:spcBef>
                <a:spcPct val="50000"/>
              </a:spcBef>
              <a:spcAft>
                <a:spcPts val="1200"/>
              </a:spcAft>
              <a:buClr>
                <a:srgbClr val="215928"/>
              </a:buClr>
              <a:buFont typeface="Wingdings" pitchFamily="2" charset="2"/>
              <a:buChar char="§"/>
              <a:defRPr/>
            </a:pPr>
            <a:r>
              <a:rPr lang="en-US" sz="2000" dirty="0" smtClean="0">
                <a:solidFill>
                  <a:srgbClr val="003399"/>
                </a:solidFill>
              </a:rPr>
              <a:t>Relevance of the proposed research to the candidate‘s career objectives</a:t>
            </a:r>
          </a:p>
          <a:p>
            <a:pPr>
              <a:lnSpc>
                <a:spcPct val="100000"/>
              </a:lnSpc>
              <a:spcBef>
                <a:spcPct val="50000"/>
              </a:spcBef>
              <a:spcAft>
                <a:spcPts val="1200"/>
              </a:spcAft>
              <a:buClr>
                <a:srgbClr val="215928"/>
              </a:buClr>
              <a:buFont typeface="Wingdings" pitchFamily="2" charset="2"/>
              <a:buChar char="§"/>
              <a:defRPr/>
            </a:pPr>
            <a:r>
              <a:rPr lang="en-US" sz="2000" dirty="0" smtClean="0">
                <a:solidFill>
                  <a:srgbClr val="003399"/>
                </a:solidFill>
              </a:rPr>
              <a:t>Appropriateness of the research plan to the stage of research development and as a vehicle for developing the research skills described in the career development plan</a:t>
            </a:r>
          </a:p>
        </p:txBody>
      </p:sp>
      <p:sp>
        <p:nvSpPr>
          <p:cNvPr id="11" name="Rectangle 10"/>
          <p:cNvSpPr>
            <a:spLocks/>
          </p:cNvSpPr>
          <p:nvPr/>
        </p:nvSpPr>
        <p:spPr bwMode="auto">
          <a:xfrm>
            <a:off x="152400" y="174624"/>
            <a:ext cx="8839200" cy="1120775"/>
          </a:xfrm>
          <a:prstGeom prst="rect">
            <a:avLst/>
          </a:prstGeom>
          <a:solidFill>
            <a:schemeClr val="tx2"/>
          </a:solidFill>
          <a:ln w="9525">
            <a:noFill/>
            <a:miter lim="800000"/>
            <a:headEnd/>
            <a:tailEnd/>
          </a:ln>
        </p:spPr>
        <p:txBody>
          <a:bodyPr anchor="ctr"/>
          <a:lstStyle/>
          <a:p>
            <a:pPr eaLnBrk="0" hangingPunct="0">
              <a:defRPr/>
            </a:pPr>
            <a:r>
              <a:rPr lang="en-US" sz="4000" dirty="0" smtClean="0">
                <a:solidFill>
                  <a:schemeClr val="bg1"/>
                </a:solidFill>
                <a:effectLst>
                  <a:outerShdw blurRad="38100" dist="38100" dir="2700000" algn="tl">
                    <a:srgbClr val="000000">
                      <a:alpha val="43137"/>
                    </a:srgbClr>
                  </a:outerShdw>
                </a:effectLst>
                <a:latin typeface="+mj-lt"/>
              </a:rPr>
              <a:t>Career Award Review Criteria</a:t>
            </a:r>
            <a:endParaRPr lang="en-US" sz="4000" dirty="0">
              <a:solidFill>
                <a:schemeClr val="bg1"/>
              </a:solidFill>
              <a:effectLst>
                <a:outerShdw blurRad="38100" dist="38100" dir="2700000" algn="tl">
                  <a:srgbClr val="000000">
                    <a:alpha val="43137"/>
                  </a:srgbClr>
                </a:outerShdw>
              </a:effectLst>
              <a:latin typeface="+mj-lt"/>
            </a:endParaRPr>
          </a:p>
        </p:txBody>
      </p:sp>
      <p:pic>
        <p:nvPicPr>
          <p:cNvPr id="12" name="Picture 10" descr="http://photos2.fotosearch.com/bthumb/FSA/FSA480/x17185924.jpg"/>
          <p:cNvPicPr>
            <a:picLocks noChangeAspect="1" noChangeArrowheads="1"/>
          </p:cNvPicPr>
          <p:nvPr/>
        </p:nvPicPr>
        <p:blipFill>
          <a:blip r:embed="rId3" cstate="print"/>
          <a:srcRect/>
          <a:stretch>
            <a:fillRect/>
          </a:stretch>
        </p:blipFill>
        <p:spPr bwMode="auto">
          <a:xfrm>
            <a:off x="7315200" y="1676400"/>
            <a:ext cx="1619250" cy="1524000"/>
          </a:xfrm>
          <a:prstGeom prst="rect">
            <a:avLst/>
          </a:prstGeom>
          <a:noFill/>
          <a:ln w="9525">
            <a:noFill/>
            <a:miter lim="800000"/>
            <a:headEnd/>
            <a:tailEnd/>
          </a:ln>
        </p:spPr>
      </p:pic>
      <p:sp>
        <p:nvSpPr>
          <p:cNvPr id="7" name="Slide Number Placeholder 18"/>
          <p:cNvSpPr>
            <a:spLocks noGrp="1"/>
          </p:cNvSpPr>
          <p:nvPr>
            <p:ph type="sldNum" sz="quarter" idx="4294967295"/>
          </p:nvPr>
        </p:nvSpPr>
        <p:spPr>
          <a:xfrm>
            <a:off x="8445500" y="177800"/>
            <a:ext cx="521970" cy="365125"/>
          </a:xfrm>
          <a:prstGeom prst="rect">
            <a:avLst/>
          </a:prstGeom>
        </p:spPr>
        <p:txBody>
          <a:bodyPr/>
          <a:lstStyle/>
          <a:p>
            <a:pPr>
              <a:defRPr/>
            </a:pPr>
            <a:fld id="{2AFA2E1E-A420-463D-AAF3-5F6878CB30BF}" type="slidenum">
              <a:rPr lang="en-US" b="1" smtClean="0">
                <a:solidFill>
                  <a:schemeClr val="bg1"/>
                </a:solidFill>
              </a:rPr>
              <a:pPr>
                <a:defRPr/>
              </a:pPr>
              <a:t>36</a:t>
            </a:fld>
            <a:endParaRPr lang="en-US" b="1" dirty="0">
              <a:solidFill>
                <a:schemeClr val="bg1"/>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6531" name="Rectangle 3"/>
          <p:cNvSpPr>
            <a:spLocks noGrp="1"/>
          </p:cNvSpPr>
          <p:nvPr>
            <p:ph type="body" idx="1"/>
          </p:nvPr>
        </p:nvSpPr>
        <p:spPr>
          <a:xfrm>
            <a:off x="485775" y="1662113"/>
            <a:ext cx="6600825" cy="4967287"/>
          </a:xfrm>
        </p:spPr>
        <p:txBody>
          <a:bodyPr>
            <a:normAutofit/>
          </a:bodyPr>
          <a:lstStyle/>
          <a:p>
            <a:pPr>
              <a:lnSpc>
                <a:spcPct val="100000"/>
              </a:lnSpc>
              <a:spcBef>
                <a:spcPct val="0"/>
              </a:spcBef>
              <a:buClr>
                <a:srgbClr val="003399"/>
              </a:buClr>
              <a:buFont typeface="Wingdings" pitchFamily="2" charset="2"/>
              <a:buNone/>
              <a:defRPr/>
            </a:pPr>
            <a:r>
              <a:rPr lang="en-US" sz="2400" b="1" dirty="0" smtClean="0">
                <a:solidFill>
                  <a:srgbClr val="215928"/>
                </a:solidFill>
                <a:effectLst>
                  <a:outerShdw blurRad="38100" dist="38100" dir="2700000" algn="tl">
                    <a:srgbClr val="C0C0C0"/>
                  </a:outerShdw>
                </a:effectLst>
              </a:rPr>
              <a:t>Mentor(s), Consultants(s), Collaborator(s):</a:t>
            </a:r>
            <a:r>
              <a:rPr lang="en-US" sz="2400" b="1" u="sng" dirty="0" smtClean="0">
                <a:solidFill>
                  <a:srgbClr val="215928"/>
                </a:solidFill>
                <a:effectLst>
                  <a:outerShdw blurRad="38100" dist="38100" dir="2700000" algn="tl">
                    <a:srgbClr val="C0C0C0"/>
                  </a:outerShdw>
                </a:effectLst>
              </a:rPr>
              <a:t> </a:t>
            </a:r>
          </a:p>
          <a:p>
            <a:pPr>
              <a:lnSpc>
                <a:spcPct val="100000"/>
              </a:lnSpc>
              <a:buClr>
                <a:srgbClr val="215928"/>
              </a:buClr>
              <a:buFont typeface="Wingdings" pitchFamily="2" charset="2"/>
              <a:buChar char="§"/>
              <a:defRPr/>
            </a:pPr>
            <a:r>
              <a:rPr lang="en-US" sz="2000" dirty="0" smtClean="0">
                <a:solidFill>
                  <a:srgbClr val="003399"/>
                </a:solidFill>
              </a:rPr>
              <a:t>Qualifications and statement by Mentor and collaborators/Consultants</a:t>
            </a:r>
          </a:p>
          <a:p>
            <a:pPr>
              <a:lnSpc>
                <a:spcPct val="100000"/>
              </a:lnSpc>
              <a:spcBef>
                <a:spcPct val="0"/>
              </a:spcBef>
              <a:buClr>
                <a:srgbClr val="003399"/>
              </a:buClr>
              <a:buFont typeface="Wingdings" pitchFamily="2" charset="2"/>
              <a:buNone/>
              <a:defRPr/>
            </a:pPr>
            <a:endParaRPr lang="en-US" sz="2000" dirty="0" smtClean="0">
              <a:solidFill>
                <a:srgbClr val="358F40"/>
              </a:solidFill>
              <a:effectLst>
                <a:outerShdw blurRad="38100" dist="38100" dir="2700000" algn="tl">
                  <a:srgbClr val="C0C0C0"/>
                </a:outerShdw>
              </a:effectLst>
            </a:endParaRPr>
          </a:p>
          <a:p>
            <a:pPr>
              <a:lnSpc>
                <a:spcPct val="100000"/>
              </a:lnSpc>
              <a:spcBef>
                <a:spcPct val="0"/>
              </a:spcBef>
              <a:buClr>
                <a:srgbClr val="003399"/>
              </a:buClr>
              <a:buFont typeface="Wingdings" pitchFamily="2" charset="2"/>
              <a:buNone/>
              <a:defRPr/>
            </a:pPr>
            <a:r>
              <a:rPr lang="en-US" sz="2400" b="1" dirty="0" smtClean="0">
                <a:solidFill>
                  <a:srgbClr val="215928"/>
                </a:solidFill>
                <a:effectLst>
                  <a:outerShdw blurRad="38100" dist="38100" dir="2700000" algn="tl">
                    <a:srgbClr val="C0C0C0"/>
                  </a:outerShdw>
                </a:effectLst>
              </a:rPr>
              <a:t>Environment and Institutional Commitment to the Candidate:</a:t>
            </a:r>
            <a:r>
              <a:rPr lang="en-US" sz="2400" b="1" u="sng" dirty="0" smtClean="0">
                <a:solidFill>
                  <a:srgbClr val="215928"/>
                </a:solidFill>
                <a:effectLst>
                  <a:outerShdw blurRad="38100" dist="38100" dir="2700000" algn="tl">
                    <a:srgbClr val="C0C0C0"/>
                  </a:outerShdw>
                </a:effectLst>
              </a:rPr>
              <a:t> </a:t>
            </a:r>
          </a:p>
          <a:p>
            <a:pPr>
              <a:lnSpc>
                <a:spcPct val="100000"/>
              </a:lnSpc>
              <a:buClr>
                <a:srgbClr val="215928"/>
              </a:buClr>
              <a:buFont typeface="Wingdings" pitchFamily="2" charset="2"/>
              <a:buChar char="§"/>
              <a:defRPr/>
            </a:pPr>
            <a:r>
              <a:rPr lang="en-US" sz="2000" dirty="0" smtClean="0">
                <a:solidFill>
                  <a:srgbClr val="003399"/>
                </a:solidFill>
              </a:rPr>
              <a:t>Commitment of institution to ensure that the candidate's effort will be devoted to research (Minimum 75%)</a:t>
            </a:r>
          </a:p>
          <a:p>
            <a:pPr>
              <a:lnSpc>
                <a:spcPct val="100000"/>
              </a:lnSpc>
              <a:buClr>
                <a:srgbClr val="215928"/>
              </a:buClr>
              <a:buFont typeface="Wingdings" pitchFamily="2" charset="2"/>
              <a:buChar char="§"/>
              <a:defRPr/>
            </a:pPr>
            <a:r>
              <a:rPr lang="en-US" sz="2000" dirty="0" smtClean="0">
                <a:solidFill>
                  <a:srgbClr val="003399"/>
                </a:solidFill>
              </a:rPr>
              <a:t>Adequacy of research facilities and training opportunities, including capable faculty</a:t>
            </a:r>
          </a:p>
          <a:p>
            <a:pPr>
              <a:lnSpc>
                <a:spcPct val="100000"/>
              </a:lnSpc>
              <a:buClr>
                <a:srgbClr val="215928"/>
              </a:buClr>
              <a:buFont typeface="Wingdings" pitchFamily="2" charset="2"/>
              <a:buChar char="§"/>
              <a:defRPr/>
            </a:pPr>
            <a:r>
              <a:rPr lang="en-US" sz="2000" dirty="0" smtClean="0">
                <a:solidFill>
                  <a:srgbClr val="003399"/>
                </a:solidFill>
              </a:rPr>
              <a:t>Assurance that institution intends for the candidate to be an integral part of its research program</a:t>
            </a:r>
          </a:p>
        </p:txBody>
      </p:sp>
      <p:sp>
        <p:nvSpPr>
          <p:cNvPr id="11" name="Rectangle 10"/>
          <p:cNvSpPr>
            <a:spLocks/>
          </p:cNvSpPr>
          <p:nvPr/>
        </p:nvSpPr>
        <p:spPr bwMode="auto">
          <a:xfrm>
            <a:off x="152400" y="174624"/>
            <a:ext cx="8839200" cy="1120775"/>
          </a:xfrm>
          <a:prstGeom prst="rect">
            <a:avLst/>
          </a:prstGeom>
          <a:solidFill>
            <a:schemeClr val="tx2"/>
          </a:solidFill>
          <a:ln w="9525">
            <a:noFill/>
            <a:miter lim="800000"/>
            <a:headEnd/>
            <a:tailEnd/>
          </a:ln>
        </p:spPr>
        <p:txBody>
          <a:bodyPr anchor="ctr"/>
          <a:lstStyle/>
          <a:p>
            <a:pPr eaLnBrk="0" hangingPunct="0">
              <a:defRPr/>
            </a:pPr>
            <a:r>
              <a:rPr lang="en-US" sz="4000" dirty="0" smtClean="0">
                <a:solidFill>
                  <a:schemeClr val="bg1"/>
                </a:solidFill>
                <a:effectLst>
                  <a:outerShdw blurRad="38100" dist="38100" dir="2700000" algn="tl">
                    <a:srgbClr val="000000">
                      <a:alpha val="43137"/>
                    </a:srgbClr>
                  </a:outerShdw>
                </a:effectLst>
                <a:latin typeface="+mj-lt"/>
              </a:rPr>
              <a:t>Career Award Review Criteria</a:t>
            </a:r>
            <a:endParaRPr lang="en-US" sz="4000" dirty="0">
              <a:solidFill>
                <a:schemeClr val="bg1"/>
              </a:solidFill>
              <a:effectLst>
                <a:outerShdw blurRad="38100" dist="38100" dir="2700000" algn="tl">
                  <a:srgbClr val="000000">
                    <a:alpha val="43137"/>
                  </a:srgbClr>
                </a:outerShdw>
              </a:effectLst>
              <a:latin typeface="+mj-lt"/>
            </a:endParaRPr>
          </a:p>
        </p:txBody>
      </p:sp>
      <p:pic>
        <p:nvPicPr>
          <p:cNvPr id="12" name="Picture 10" descr="http://photos2.fotosearch.com/bthumb/FSA/FSA480/x17185924.jpg"/>
          <p:cNvPicPr>
            <a:picLocks noChangeAspect="1" noChangeArrowheads="1"/>
          </p:cNvPicPr>
          <p:nvPr/>
        </p:nvPicPr>
        <p:blipFill>
          <a:blip r:embed="rId3" cstate="print"/>
          <a:srcRect/>
          <a:stretch>
            <a:fillRect/>
          </a:stretch>
        </p:blipFill>
        <p:spPr bwMode="auto">
          <a:xfrm>
            <a:off x="7315200" y="1676400"/>
            <a:ext cx="1619250" cy="1524000"/>
          </a:xfrm>
          <a:prstGeom prst="rect">
            <a:avLst/>
          </a:prstGeom>
          <a:noFill/>
          <a:ln w="9525">
            <a:noFill/>
            <a:miter lim="800000"/>
            <a:headEnd/>
            <a:tailEnd/>
          </a:ln>
        </p:spPr>
      </p:pic>
      <p:sp>
        <p:nvSpPr>
          <p:cNvPr id="6" name="Slide Number Placeholder 18"/>
          <p:cNvSpPr>
            <a:spLocks noGrp="1"/>
          </p:cNvSpPr>
          <p:nvPr>
            <p:ph type="sldNum" sz="quarter" idx="4294967295"/>
          </p:nvPr>
        </p:nvSpPr>
        <p:spPr>
          <a:xfrm>
            <a:off x="8445500" y="177800"/>
            <a:ext cx="521970" cy="365125"/>
          </a:xfrm>
          <a:prstGeom prst="rect">
            <a:avLst/>
          </a:prstGeom>
        </p:spPr>
        <p:txBody>
          <a:bodyPr/>
          <a:lstStyle/>
          <a:p>
            <a:pPr>
              <a:defRPr/>
            </a:pPr>
            <a:fld id="{2AFA2E1E-A420-463D-AAF3-5F6878CB30BF}" type="slidenum">
              <a:rPr lang="en-US" b="1" smtClean="0">
                <a:solidFill>
                  <a:schemeClr val="bg1"/>
                </a:solidFill>
              </a:rPr>
              <a:pPr>
                <a:defRPr/>
              </a:pPr>
              <a:t>37</a:t>
            </a:fld>
            <a:endParaRPr lang="en-US" b="1" dirty="0">
              <a:solidFill>
                <a:schemeClr val="bg1"/>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6531" name="Rectangle 3"/>
          <p:cNvSpPr>
            <a:spLocks noGrp="1"/>
          </p:cNvSpPr>
          <p:nvPr>
            <p:ph type="body" idx="1"/>
          </p:nvPr>
        </p:nvSpPr>
        <p:spPr>
          <a:xfrm>
            <a:off x="485775" y="1676400"/>
            <a:ext cx="6610350" cy="4953000"/>
          </a:xfrm>
        </p:spPr>
        <p:txBody>
          <a:bodyPr>
            <a:normAutofit/>
          </a:bodyPr>
          <a:lstStyle/>
          <a:p>
            <a:pPr>
              <a:lnSpc>
                <a:spcPct val="110000"/>
              </a:lnSpc>
              <a:spcBef>
                <a:spcPct val="0"/>
              </a:spcBef>
              <a:buClr>
                <a:srgbClr val="003399"/>
              </a:buClr>
              <a:buFont typeface="Wingdings" pitchFamily="2" charset="2"/>
              <a:buNone/>
              <a:defRPr/>
            </a:pPr>
            <a:r>
              <a:rPr lang="en-US" sz="2000" b="1" dirty="0" smtClean="0">
                <a:solidFill>
                  <a:srgbClr val="215928"/>
                </a:solidFill>
                <a:effectLst>
                  <a:outerShdw blurRad="38100" dist="38100" dir="2700000" algn="tl">
                    <a:srgbClr val="C0C0C0"/>
                  </a:outerShdw>
                </a:effectLst>
              </a:rPr>
              <a:t>Additional Review Criteria:</a:t>
            </a:r>
            <a:r>
              <a:rPr lang="en-US" sz="2000" b="1" u="sng" dirty="0" smtClean="0">
                <a:solidFill>
                  <a:srgbClr val="215928"/>
                </a:solidFill>
                <a:effectLst>
                  <a:outerShdw blurRad="38100" dist="38100" dir="2700000" algn="tl">
                    <a:srgbClr val="C0C0C0"/>
                  </a:outerShdw>
                </a:effectLst>
              </a:rPr>
              <a:t> </a:t>
            </a:r>
          </a:p>
          <a:p>
            <a:pPr>
              <a:lnSpc>
                <a:spcPct val="110000"/>
              </a:lnSpc>
              <a:spcBef>
                <a:spcPts val="0"/>
              </a:spcBef>
              <a:buClr>
                <a:srgbClr val="215928"/>
              </a:buClr>
              <a:buFont typeface="Wingdings" pitchFamily="2" charset="2"/>
              <a:buChar char="§"/>
              <a:defRPr/>
            </a:pPr>
            <a:r>
              <a:rPr lang="en-US" sz="2000" dirty="0" smtClean="0">
                <a:solidFill>
                  <a:srgbClr val="003399"/>
                </a:solidFill>
              </a:rPr>
              <a:t>Protection of Human Subjects from Research Risk</a:t>
            </a:r>
          </a:p>
          <a:p>
            <a:pPr>
              <a:lnSpc>
                <a:spcPct val="110000"/>
              </a:lnSpc>
              <a:spcBef>
                <a:spcPts val="0"/>
              </a:spcBef>
              <a:buClr>
                <a:srgbClr val="215928"/>
              </a:buClr>
              <a:buFont typeface="Wingdings" pitchFamily="2" charset="2"/>
              <a:buChar char="§"/>
              <a:defRPr/>
            </a:pPr>
            <a:r>
              <a:rPr lang="en-US" sz="2000" dirty="0" smtClean="0">
                <a:solidFill>
                  <a:srgbClr val="003399"/>
                </a:solidFill>
              </a:rPr>
              <a:t>Inclusion of Women, Minorities, and Children in Research</a:t>
            </a:r>
          </a:p>
          <a:p>
            <a:pPr>
              <a:lnSpc>
                <a:spcPct val="110000"/>
              </a:lnSpc>
              <a:spcBef>
                <a:spcPts val="0"/>
              </a:spcBef>
              <a:buClr>
                <a:srgbClr val="215928"/>
              </a:buClr>
              <a:buFont typeface="Wingdings" pitchFamily="2" charset="2"/>
              <a:buChar char="§"/>
              <a:defRPr/>
            </a:pPr>
            <a:r>
              <a:rPr lang="en-US" sz="2000" dirty="0" smtClean="0">
                <a:solidFill>
                  <a:srgbClr val="003399"/>
                </a:solidFill>
              </a:rPr>
              <a:t>Care and Use of Vertebrate Animals in Research</a:t>
            </a:r>
          </a:p>
          <a:p>
            <a:pPr>
              <a:lnSpc>
                <a:spcPct val="110000"/>
              </a:lnSpc>
              <a:spcBef>
                <a:spcPts val="0"/>
              </a:spcBef>
              <a:buClr>
                <a:srgbClr val="215928"/>
              </a:buClr>
              <a:buFont typeface="Wingdings" pitchFamily="2" charset="2"/>
              <a:buChar char="§"/>
              <a:defRPr/>
            </a:pPr>
            <a:r>
              <a:rPr lang="en-US" sz="2000" dirty="0" smtClean="0">
                <a:solidFill>
                  <a:srgbClr val="003399"/>
                </a:solidFill>
              </a:rPr>
              <a:t>Biohazards</a:t>
            </a:r>
          </a:p>
          <a:p>
            <a:pPr>
              <a:lnSpc>
                <a:spcPct val="110000"/>
              </a:lnSpc>
              <a:spcBef>
                <a:spcPts val="0"/>
              </a:spcBef>
              <a:buClr>
                <a:srgbClr val="215928"/>
              </a:buClr>
              <a:buFont typeface="Wingdings" pitchFamily="2" charset="2"/>
              <a:buChar char="§"/>
              <a:defRPr/>
            </a:pPr>
            <a:r>
              <a:rPr lang="en-US" sz="2000" dirty="0" smtClean="0">
                <a:solidFill>
                  <a:srgbClr val="003399"/>
                </a:solidFill>
              </a:rPr>
              <a:t>Resubmission Applications</a:t>
            </a:r>
          </a:p>
          <a:p>
            <a:pPr>
              <a:lnSpc>
                <a:spcPct val="110000"/>
              </a:lnSpc>
              <a:spcBef>
                <a:spcPts val="0"/>
              </a:spcBef>
              <a:buClr>
                <a:srgbClr val="215928"/>
              </a:buClr>
              <a:buFont typeface="Wingdings" pitchFamily="2" charset="2"/>
              <a:buChar char="§"/>
              <a:defRPr/>
            </a:pPr>
            <a:r>
              <a:rPr lang="en-US" sz="2000" dirty="0" smtClean="0">
                <a:solidFill>
                  <a:srgbClr val="003399"/>
                </a:solidFill>
              </a:rPr>
              <a:t>Renewal Applications (as applicable)</a:t>
            </a:r>
          </a:p>
          <a:p>
            <a:pPr>
              <a:lnSpc>
                <a:spcPct val="110000"/>
              </a:lnSpc>
              <a:spcBef>
                <a:spcPts val="0"/>
              </a:spcBef>
              <a:buClr>
                <a:srgbClr val="215928"/>
              </a:buClr>
              <a:buFont typeface="Arial" pitchFamily="34" charset="0"/>
              <a:buNone/>
              <a:defRPr/>
            </a:pPr>
            <a:endParaRPr lang="en-US" sz="2000" dirty="0" smtClean="0">
              <a:solidFill>
                <a:srgbClr val="003399"/>
              </a:solidFill>
            </a:endParaRPr>
          </a:p>
          <a:p>
            <a:pPr>
              <a:lnSpc>
                <a:spcPct val="110000"/>
              </a:lnSpc>
              <a:spcBef>
                <a:spcPct val="0"/>
              </a:spcBef>
              <a:buClr>
                <a:srgbClr val="003399"/>
              </a:buClr>
              <a:buFont typeface="Wingdings" pitchFamily="2" charset="2"/>
              <a:buNone/>
              <a:defRPr/>
            </a:pPr>
            <a:r>
              <a:rPr lang="en-US" sz="2000" b="1" dirty="0" smtClean="0">
                <a:solidFill>
                  <a:srgbClr val="215928"/>
                </a:solidFill>
                <a:effectLst>
                  <a:outerShdw blurRad="38100" dist="38100" dir="2700000" algn="tl">
                    <a:srgbClr val="C0C0C0"/>
                  </a:outerShdw>
                </a:effectLst>
              </a:rPr>
              <a:t>Additional Review Considerations:</a:t>
            </a:r>
            <a:r>
              <a:rPr lang="en-US" sz="2000" b="1" u="sng" dirty="0" smtClean="0">
                <a:solidFill>
                  <a:srgbClr val="215928"/>
                </a:solidFill>
                <a:effectLst>
                  <a:outerShdw blurRad="38100" dist="38100" dir="2700000" algn="tl">
                    <a:srgbClr val="C0C0C0"/>
                  </a:outerShdw>
                </a:effectLst>
              </a:rPr>
              <a:t> </a:t>
            </a:r>
          </a:p>
          <a:p>
            <a:pPr>
              <a:lnSpc>
                <a:spcPct val="110000"/>
              </a:lnSpc>
              <a:spcBef>
                <a:spcPts val="0"/>
              </a:spcBef>
              <a:buClr>
                <a:srgbClr val="215928"/>
              </a:buClr>
              <a:buFont typeface="Wingdings" pitchFamily="2" charset="2"/>
              <a:buChar char="§"/>
              <a:defRPr/>
            </a:pPr>
            <a:r>
              <a:rPr lang="en-US" sz="2000" dirty="0" smtClean="0">
                <a:solidFill>
                  <a:srgbClr val="003399"/>
                </a:solidFill>
              </a:rPr>
              <a:t>Training in the Responsible Conduct of Research</a:t>
            </a:r>
          </a:p>
          <a:p>
            <a:pPr>
              <a:lnSpc>
                <a:spcPct val="110000"/>
              </a:lnSpc>
              <a:spcBef>
                <a:spcPts val="0"/>
              </a:spcBef>
              <a:buClr>
                <a:srgbClr val="215928"/>
              </a:buClr>
              <a:buFont typeface="Wingdings" pitchFamily="2" charset="2"/>
              <a:buChar char="§"/>
              <a:defRPr/>
            </a:pPr>
            <a:r>
              <a:rPr lang="en-US" sz="2000" dirty="0" smtClean="0">
                <a:solidFill>
                  <a:srgbClr val="003399"/>
                </a:solidFill>
              </a:rPr>
              <a:t>Select Agents</a:t>
            </a:r>
          </a:p>
          <a:p>
            <a:pPr>
              <a:lnSpc>
                <a:spcPct val="110000"/>
              </a:lnSpc>
              <a:spcBef>
                <a:spcPts val="0"/>
              </a:spcBef>
              <a:buClr>
                <a:srgbClr val="215928"/>
              </a:buClr>
              <a:buFont typeface="Wingdings" pitchFamily="2" charset="2"/>
              <a:buChar char="§"/>
              <a:defRPr/>
            </a:pPr>
            <a:r>
              <a:rPr lang="en-US" sz="2000" dirty="0" smtClean="0">
                <a:solidFill>
                  <a:srgbClr val="003399"/>
                </a:solidFill>
              </a:rPr>
              <a:t>Resource Sharing Plans</a:t>
            </a:r>
          </a:p>
          <a:p>
            <a:pPr>
              <a:lnSpc>
                <a:spcPct val="110000"/>
              </a:lnSpc>
              <a:spcBef>
                <a:spcPts val="0"/>
              </a:spcBef>
              <a:buClr>
                <a:srgbClr val="215928"/>
              </a:buClr>
              <a:buFont typeface="Wingdings" pitchFamily="2" charset="2"/>
              <a:buChar char="§"/>
              <a:defRPr/>
            </a:pPr>
            <a:r>
              <a:rPr lang="en-US" sz="2000" dirty="0" smtClean="0">
                <a:solidFill>
                  <a:srgbClr val="003399"/>
                </a:solidFill>
              </a:rPr>
              <a:t>Budget and Period of Support</a:t>
            </a:r>
          </a:p>
          <a:p>
            <a:pPr>
              <a:lnSpc>
                <a:spcPct val="110000"/>
              </a:lnSpc>
              <a:spcBef>
                <a:spcPct val="0"/>
              </a:spcBef>
              <a:buClr>
                <a:srgbClr val="003399"/>
              </a:buClr>
              <a:buFont typeface="Wingdings" pitchFamily="2" charset="2"/>
              <a:buNone/>
              <a:defRPr/>
            </a:pPr>
            <a:endParaRPr lang="en-US" sz="2000" dirty="0" smtClean="0">
              <a:solidFill>
                <a:srgbClr val="358F40"/>
              </a:solidFill>
              <a:effectLst>
                <a:outerShdw blurRad="38100" dist="38100" dir="2700000" algn="tl">
                  <a:srgbClr val="C0C0C0"/>
                </a:outerShdw>
              </a:effectLst>
            </a:endParaRPr>
          </a:p>
        </p:txBody>
      </p:sp>
      <p:sp>
        <p:nvSpPr>
          <p:cNvPr id="11" name="Rectangle 10"/>
          <p:cNvSpPr>
            <a:spLocks/>
          </p:cNvSpPr>
          <p:nvPr/>
        </p:nvSpPr>
        <p:spPr bwMode="auto">
          <a:xfrm>
            <a:off x="152400" y="174624"/>
            <a:ext cx="8839200" cy="1120775"/>
          </a:xfrm>
          <a:prstGeom prst="rect">
            <a:avLst/>
          </a:prstGeom>
          <a:solidFill>
            <a:schemeClr val="tx2"/>
          </a:solidFill>
          <a:ln w="9525">
            <a:noFill/>
            <a:miter lim="800000"/>
            <a:headEnd/>
            <a:tailEnd/>
          </a:ln>
        </p:spPr>
        <p:txBody>
          <a:bodyPr anchor="ctr"/>
          <a:lstStyle/>
          <a:p>
            <a:pPr eaLnBrk="0" hangingPunct="0">
              <a:defRPr/>
            </a:pPr>
            <a:r>
              <a:rPr lang="en-US" sz="4000" dirty="0" smtClean="0">
                <a:solidFill>
                  <a:schemeClr val="bg1"/>
                </a:solidFill>
                <a:effectLst>
                  <a:outerShdw blurRad="38100" dist="38100" dir="2700000" algn="tl">
                    <a:srgbClr val="000000">
                      <a:alpha val="43137"/>
                    </a:srgbClr>
                  </a:outerShdw>
                </a:effectLst>
                <a:latin typeface="+mj-lt"/>
              </a:rPr>
              <a:t>Career Award Review Criteria</a:t>
            </a:r>
            <a:endParaRPr lang="en-US" sz="4000" dirty="0">
              <a:solidFill>
                <a:schemeClr val="bg1"/>
              </a:solidFill>
              <a:effectLst>
                <a:outerShdw blurRad="38100" dist="38100" dir="2700000" algn="tl">
                  <a:srgbClr val="000000">
                    <a:alpha val="43137"/>
                  </a:srgbClr>
                </a:outerShdw>
              </a:effectLst>
              <a:latin typeface="+mj-lt"/>
            </a:endParaRPr>
          </a:p>
        </p:txBody>
      </p:sp>
      <p:pic>
        <p:nvPicPr>
          <p:cNvPr id="12" name="Picture 10" descr="http://photos2.fotosearch.com/bthumb/FSA/FSA480/x17185924.jpg"/>
          <p:cNvPicPr>
            <a:picLocks noChangeAspect="1" noChangeArrowheads="1"/>
          </p:cNvPicPr>
          <p:nvPr/>
        </p:nvPicPr>
        <p:blipFill>
          <a:blip r:embed="rId3" cstate="print"/>
          <a:srcRect/>
          <a:stretch>
            <a:fillRect/>
          </a:stretch>
        </p:blipFill>
        <p:spPr bwMode="auto">
          <a:xfrm>
            <a:off x="7315200" y="1676400"/>
            <a:ext cx="1619250" cy="1524000"/>
          </a:xfrm>
          <a:prstGeom prst="rect">
            <a:avLst/>
          </a:prstGeom>
          <a:noFill/>
          <a:ln w="9525">
            <a:noFill/>
            <a:miter lim="800000"/>
            <a:headEnd/>
            <a:tailEnd/>
          </a:ln>
        </p:spPr>
      </p:pic>
      <p:sp>
        <p:nvSpPr>
          <p:cNvPr id="7" name="Slide Number Placeholder 18"/>
          <p:cNvSpPr>
            <a:spLocks noGrp="1"/>
          </p:cNvSpPr>
          <p:nvPr>
            <p:ph type="sldNum" sz="quarter" idx="4294967295"/>
          </p:nvPr>
        </p:nvSpPr>
        <p:spPr>
          <a:xfrm>
            <a:off x="8445500" y="177800"/>
            <a:ext cx="521970" cy="365125"/>
          </a:xfrm>
          <a:prstGeom prst="rect">
            <a:avLst/>
          </a:prstGeom>
        </p:spPr>
        <p:txBody>
          <a:bodyPr/>
          <a:lstStyle/>
          <a:p>
            <a:pPr>
              <a:defRPr/>
            </a:pPr>
            <a:fld id="{2AFA2E1E-A420-463D-AAF3-5F6878CB30BF}" type="slidenum">
              <a:rPr lang="en-US" b="1" smtClean="0">
                <a:solidFill>
                  <a:schemeClr val="bg1"/>
                </a:solidFill>
              </a:rPr>
              <a:pPr>
                <a:defRPr/>
              </a:pPr>
              <a:t>38</a:t>
            </a:fld>
            <a:endParaRPr lang="en-US" b="1" dirty="0">
              <a:solidFill>
                <a:schemeClr val="bg1"/>
              </a:solidFill>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473075" y="1627188"/>
            <a:ext cx="8196263" cy="5002212"/>
          </a:xfrm>
          <a:noFill/>
        </p:spPr>
        <p:txBody>
          <a:bodyPr/>
          <a:lstStyle/>
          <a:p>
            <a:pPr marL="609600" indent="-609600">
              <a:spcBef>
                <a:spcPct val="0"/>
              </a:spcBef>
              <a:buClr>
                <a:srgbClr val="215928"/>
              </a:buClr>
              <a:buFont typeface="Wingdings" pitchFamily="2" charset="2"/>
              <a:buChar char="§"/>
            </a:pPr>
            <a:r>
              <a:rPr lang="en-US" sz="2000" dirty="0" smtClean="0">
                <a:solidFill>
                  <a:srgbClr val="003399"/>
                </a:solidFill>
              </a:rPr>
              <a:t>NIH Institutes and Centers: </a:t>
            </a:r>
            <a:r>
              <a:rPr lang="en-US" sz="2000" u="sng" dirty="0" smtClean="0">
                <a:solidFill>
                  <a:srgbClr val="003399"/>
                </a:solidFill>
                <a:hlinkClick r:id="rId3"/>
              </a:rPr>
              <a:t>http://www.nih.gov/icd/</a:t>
            </a:r>
            <a:r>
              <a:rPr lang="en-US" sz="2000" u="sng" dirty="0" smtClean="0">
                <a:solidFill>
                  <a:srgbClr val="003399"/>
                </a:solidFill>
              </a:rPr>
              <a:t> </a:t>
            </a:r>
            <a:endParaRPr lang="en-US" sz="2000" dirty="0" smtClean="0">
              <a:solidFill>
                <a:srgbClr val="003399"/>
              </a:solidFill>
            </a:endParaRPr>
          </a:p>
          <a:p>
            <a:pPr marL="609600" indent="-609600">
              <a:spcBef>
                <a:spcPct val="0"/>
              </a:spcBef>
              <a:buClr>
                <a:srgbClr val="215928"/>
              </a:buClr>
              <a:buFont typeface="Wingdings" pitchFamily="2" charset="2"/>
              <a:buChar char="§"/>
            </a:pPr>
            <a:r>
              <a:rPr lang="en-US" sz="2000" dirty="0" smtClean="0">
                <a:solidFill>
                  <a:srgbClr val="003399"/>
                </a:solidFill>
              </a:rPr>
              <a:t>Grants and Funding Opportunities: </a:t>
            </a:r>
            <a:r>
              <a:rPr lang="en-US" sz="2000" u="sng" dirty="0" smtClean="0">
                <a:solidFill>
                  <a:srgbClr val="003399"/>
                </a:solidFill>
                <a:hlinkClick r:id="rId4"/>
              </a:rPr>
              <a:t>http://grants1.nih.gov/grants/</a:t>
            </a:r>
            <a:r>
              <a:rPr lang="en-US" sz="2000" u="sng" dirty="0" smtClean="0">
                <a:solidFill>
                  <a:srgbClr val="003399"/>
                </a:solidFill>
              </a:rPr>
              <a:t> </a:t>
            </a:r>
          </a:p>
          <a:p>
            <a:pPr marL="609600" indent="-609600">
              <a:spcBef>
                <a:spcPct val="0"/>
              </a:spcBef>
              <a:buClr>
                <a:srgbClr val="215928"/>
              </a:buClr>
              <a:buFont typeface="Wingdings" pitchFamily="2" charset="2"/>
              <a:buChar char="§"/>
            </a:pPr>
            <a:r>
              <a:rPr lang="en-US" sz="2000" dirty="0" smtClean="0">
                <a:solidFill>
                  <a:srgbClr val="003399"/>
                </a:solidFill>
              </a:rPr>
              <a:t>Research Training Opportunities: </a:t>
            </a:r>
            <a:r>
              <a:rPr lang="en-US" sz="2000" u="sng" dirty="0" smtClean="0">
                <a:solidFill>
                  <a:srgbClr val="003399"/>
                </a:solidFill>
                <a:hlinkClick r:id="rId5"/>
              </a:rPr>
              <a:t>http://grants1.nih.gov/training/index.htm</a:t>
            </a:r>
            <a:r>
              <a:rPr lang="en-US" sz="2000" u="sng" dirty="0" smtClean="0">
                <a:solidFill>
                  <a:srgbClr val="003399"/>
                </a:solidFill>
              </a:rPr>
              <a:t> </a:t>
            </a:r>
          </a:p>
          <a:p>
            <a:pPr marL="609600" indent="-609600">
              <a:spcBef>
                <a:spcPct val="0"/>
              </a:spcBef>
              <a:buClr>
                <a:srgbClr val="215928"/>
              </a:buClr>
              <a:buFont typeface="Wingdings" pitchFamily="2" charset="2"/>
              <a:buChar char="§"/>
            </a:pPr>
            <a:r>
              <a:rPr lang="en-US" sz="2000" dirty="0" smtClean="0">
                <a:solidFill>
                  <a:srgbClr val="003399"/>
                </a:solidFill>
              </a:rPr>
              <a:t>Forms and Applications: </a:t>
            </a:r>
            <a:r>
              <a:rPr lang="en-US" sz="2000" u="sng" dirty="0" smtClean="0">
                <a:solidFill>
                  <a:srgbClr val="003399"/>
                </a:solidFill>
                <a:hlinkClick r:id="rId6"/>
              </a:rPr>
              <a:t>http://grants1.nih.gov/grants/forms.htm</a:t>
            </a:r>
            <a:r>
              <a:rPr lang="en-US" sz="2000" u="sng" dirty="0" smtClean="0">
                <a:solidFill>
                  <a:srgbClr val="003399"/>
                </a:solidFill>
              </a:rPr>
              <a:t> </a:t>
            </a:r>
            <a:endParaRPr lang="en-US" sz="2000" dirty="0" smtClean="0">
              <a:solidFill>
                <a:srgbClr val="003399"/>
              </a:solidFill>
            </a:endParaRPr>
          </a:p>
          <a:p>
            <a:pPr marL="609600" indent="-609600">
              <a:spcBef>
                <a:spcPct val="0"/>
              </a:spcBef>
              <a:buClr>
                <a:srgbClr val="215928"/>
              </a:buClr>
              <a:buFont typeface="Wingdings" pitchFamily="2" charset="2"/>
              <a:buChar char="§"/>
            </a:pPr>
            <a:r>
              <a:rPr lang="en-US" sz="2000" dirty="0" smtClean="0">
                <a:solidFill>
                  <a:srgbClr val="003399"/>
                </a:solidFill>
              </a:rPr>
              <a:t>Electronic Submission of Applications: </a:t>
            </a:r>
            <a:r>
              <a:rPr lang="en-US" sz="2000" u="sng" dirty="0" smtClean="0">
                <a:solidFill>
                  <a:srgbClr val="003399"/>
                </a:solidFill>
                <a:hlinkClick r:id="rId7"/>
              </a:rPr>
              <a:t>http://era.nih.gov/ElectronicReceipt/</a:t>
            </a:r>
            <a:r>
              <a:rPr lang="en-US" sz="2000" u="sng" dirty="0" smtClean="0">
                <a:solidFill>
                  <a:srgbClr val="003399"/>
                </a:solidFill>
              </a:rPr>
              <a:t> </a:t>
            </a:r>
            <a:endParaRPr lang="en-US" sz="2000" dirty="0" smtClean="0">
              <a:solidFill>
                <a:srgbClr val="003399"/>
              </a:solidFill>
            </a:endParaRPr>
          </a:p>
          <a:p>
            <a:pPr marL="609600" indent="-609600">
              <a:spcBef>
                <a:spcPct val="0"/>
              </a:spcBef>
              <a:buClr>
                <a:srgbClr val="215928"/>
              </a:buClr>
              <a:buFont typeface="Wingdings" pitchFamily="2" charset="2"/>
              <a:buChar char="§"/>
            </a:pPr>
            <a:r>
              <a:rPr lang="en-US" sz="2000" dirty="0" smtClean="0">
                <a:solidFill>
                  <a:srgbClr val="003399"/>
                </a:solidFill>
              </a:rPr>
              <a:t>Grants Policy and Guidelines: </a:t>
            </a:r>
            <a:r>
              <a:rPr lang="en-US" sz="2000" u="sng" dirty="0" smtClean="0">
                <a:solidFill>
                  <a:srgbClr val="003399"/>
                </a:solidFill>
                <a:hlinkClick r:id="rId8"/>
              </a:rPr>
              <a:t>http://grants1.nih.gov/grants/policy/policy.htm</a:t>
            </a:r>
            <a:r>
              <a:rPr lang="en-US" sz="2000" u="sng" dirty="0" smtClean="0">
                <a:solidFill>
                  <a:srgbClr val="003399"/>
                </a:solidFill>
              </a:rPr>
              <a:t> </a:t>
            </a:r>
            <a:endParaRPr lang="en-US" sz="2000" dirty="0" smtClean="0">
              <a:solidFill>
                <a:srgbClr val="003399"/>
              </a:solidFill>
            </a:endParaRPr>
          </a:p>
          <a:p>
            <a:pPr marL="609600" indent="-609600">
              <a:spcBef>
                <a:spcPct val="0"/>
              </a:spcBef>
              <a:buClr>
                <a:srgbClr val="215928"/>
              </a:buClr>
              <a:buFont typeface="Wingdings" pitchFamily="2" charset="2"/>
              <a:buChar char="§"/>
            </a:pPr>
            <a:r>
              <a:rPr lang="en-US" sz="2000" dirty="0" smtClean="0">
                <a:solidFill>
                  <a:srgbClr val="003399"/>
                </a:solidFill>
              </a:rPr>
              <a:t>NIH Guide for Grants and Contracts (the NIH Guide)</a:t>
            </a:r>
            <a:br>
              <a:rPr lang="en-US" sz="2000" dirty="0" smtClean="0">
                <a:solidFill>
                  <a:srgbClr val="003399"/>
                </a:solidFill>
              </a:rPr>
            </a:br>
            <a:r>
              <a:rPr lang="en-US" sz="2000" u="sng" dirty="0" smtClean="0">
                <a:solidFill>
                  <a:srgbClr val="003399"/>
                </a:solidFill>
                <a:hlinkClick r:id="rId9"/>
              </a:rPr>
              <a:t>http://www.nih.gov/grants/guide/index.html</a:t>
            </a:r>
            <a:r>
              <a:rPr lang="en-US" sz="2000" u="sng" dirty="0" smtClean="0">
                <a:solidFill>
                  <a:srgbClr val="003399"/>
                </a:solidFill>
              </a:rPr>
              <a:t> </a:t>
            </a:r>
          </a:p>
        </p:txBody>
      </p:sp>
      <p:sp>
        <p:nvSpPr>
          <p:cNvPr id="447492" name="Rectangle 4"/>
          <p:cNvSpPr>
            <a:spLocks/>
          </p:cNvSpPr>
          <p:nvPr/>
        </p:nvSpPr>
        <p:spPr bwMode="auto">
          <a:xfrm>
            <a:off x="152399" y="174625"/>
            <a:ext cx="8839201" cy="1120776"/>
          </a:xfrm>
          <a:prstGeom prst="rect">
            <a:avLst/>
          </a:prstGeom>
          <a:solidFill>
            <a:schemeClr val="tx2"/>
          </a:solidFill>
          <a:ln w="9525">
            <a:noFill/>
            <a:miter lim="800000"/>
            <a:headEnd/>
            <a:tailEnd/>
          </a:ln>
        </p:spPr>
        <p:txBody>
          <a:bodyPr anchor="ctr"/>
          <a:lstStyle/>
          <a:p>
            <a:pPr eaLnBrk="0" hangingPunct="0">
              <a:defRPr/>
            </a:pPr>
            <a:r>
              <a:rPr lang="en-US" sz="4000" dirty="0">
                <a:solidFill>
                  <a:schemeClr val="bg1"/>
                </a:solidFill>
                <a:effectLst>
                  <a:outerShdw blurRad="38100" dist="38100" dir="2700000" algn="tl">
                    <a:srgbClr val="000000">
                      <a:alpha val="43137"/>
                    </a:srgbClr>
                  </a:outerShdw>
                </a:effectLst>
                <a:latin typeface="+mj-lt"/>
              </a:rPr>
              <a:t>Useful NIH Websites</a:t>
            </a:r>
          </a:p>
        </p:txBody>
      </p:sp>
      <p:sp>
        <p:nvSpPr>
          <p:cNvPr id="6" name="Slide Number Placeholder 18"/>
          <p:cNvSpPr>
            <a:spLocks noGrp="1"/>
          </p:cNvSpPr>
          <p:nvPr>
            <p:ph type="sldNum" sz="quarter" idx="4294967295"/>
          </p:nvPr>
        </p:nvSpPr>
        <p:spPr>
          <a:xfrm>
            <a:off x="8445500" y="177800"/>
            <a:ext cx="521970" cy="365125"/>
          </a:xfrm>
          <a:prstGeom prst="rect">
            <a:avLst/>
          </a:prstGeom>
        </p:spPr>
        <p:txBody>
          <a:bodyPr/>
          <a:lstStyle/>
          <a:p>
            <a:pPr>
              <a:defRPr/>
            </a:pPr>
            <a:fld id="{2AFA2E1E-A420-463D-AAF3-5F6878CB30BF}" type="slidenum">
              <a:rPr lang="en-US" b="1" smtClean="0">
                <a:solidFill>
                  <a:schemeClr val="bg1"/>
                </a:solidFill>
              </a:rPr>
              <a:pPr>
                <a:defRPr/>
              </a:pPr>
              <a:t>39</a:t>
            </a:fld>
            <a:endParaRPr lang="en-US" b="1" dirty="0">
              <a:solidFill>
                <a:schemeClr val="bg1"/>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1" name="Rectangle 3"/>
          <p:cNvSpPr>
            <a:spLocks noChangeArrowheads="1"/>
          </p:cNvSpPr>
          <p:nvPr/>
        </p:nvSpPr>
        <p:spPr bwMode="auto">
          <a:xfrm>
            <a:off x="5172075" y="1590675"/>
            <a:ext cx="3556000" cy="3716338"/>
          </a:xfrm>
          <a:prstGeom prst="rect">
            <a:avLst/>
          </a:prstGeom>
          <a:noFill/>
          <a:ln w="9525">
            <a:noFill/>
            <a:miter lim="800000"/>
            <a:headEnd/>
            <a:tailEnd/>
          </a:ln>
        </p:spPr>
        <p:txBody>
          <a:bodyPr/>
          <a:lstStyle/>
          <a:p>
            <a:pPr marL="342900" indent="-342900" eaLnBrk="0" hangingPunct="0">
              <a:spcBef>
                <a:spcPts val="1200"/>
              </a:spcBef>
              <a:buClr>
                <a:srgbClr val="1E5224"/>
              </a:buClr>
              <a:buFont typeface="Wingdings" pitchFamily="2" charset="2"/>
              <a:buChar char="§"/>
              <a:defRPr/>
            </a:pPr>
            <a:r>
              <a:rPr lang="en-US" sz="2400" dirty="0">
                <a:solidFill>
                  <a:schemeClr val="tx2"/>
                </a:solidFill>
                <a:latin typeface="+mn-lt"/>
              </a:rPr>
              <a:t>A Scientific Review Group (SRG) typically has 12-24 members.</a:t>
            </a:r>
          </a:p>
          <a:p>
            <a:pPr marL="342900" indent="-342900" eaLnBrk="0" hangingPunct="0">
              <a:spcBef>
                <a:spcPts val="1200"/>
              </a:spcBef>
              <a:buClr>
                <a:srgbClr val="1E5224"/>
              </a:buClr>
              <a:buFont typeface="Wingdings" pitchFamily="2" charset="2"/>
              <a:buChar char="§"/>
              <a:defRPr/>
            </a:pPr>
            <a:r>
              <a:rPr lang="en-US" sz="2400" dirty="0">
                <a:solidFill>
                  <a:schemeClr val="tx2"/>
                </a:solidFill>
                <a:latin typeface="+mn-lt"/>
              </a:rPr>
              <a:t>3 face-to-face meetings each year.</a:t>
            </a:r>
          </a:p>
          <a:p>
            <a:pPr marL="342900" indent="-342900" eaLnBrk="0" hangingPunct="0">
              <a:spcBef>
                <a:spcPts val="1200"/>
              </a:spcBef>
              <a:buClr>
                <a:srgbClr val="1E5224"/>
              </a:buClr>
              <a:buFont typeface="Wingdings" pitchFamily="2" charset="2"/>
              <a:buChar char="§"/>
              <a:defRPr/>
            </a:pPr>
            <a:r>
              <a:rPr lang="en-US" sz="2400" dirty="0">
                <a:solidFill>
                  <a:schemeClr val="tx2"/>
                </a:solidFill>
                <a:latin typeface="+mn-lt"/>
              </a:rPr>
              <a:t>Review 60 – 100 applications at each meeting.</a:t>
            </a:r>
          </a:p>
        </p:txBody>
      </p:sp>
      <p:pic>
        <p:nvPicPr>
          <p:cNvPr id="18435" name="Picture 4" descr="Revised"/>
          <p:cNvPicPr>
            <a:picLocks noChangeAspect="1" noChangeArrowheads="1"/>
          </p:cNvPicPr>
          <p:nvPr/>
        </p:nvPicPr>
        <p:blipFill>
          <a:blip r:embed="rId3" cstate="print"/>
          <a:srcRect/>
          <a:stretch>
            <a:fillRect/>
          </a:stretch>
        </p:blipFill>
        <p:spPr bwMode="auto">
          <a:xfrm>
            <a:off x="403225" y="1612900"/>
            <a:ext cx="4724400" cy="3605213"/>
          </a:xfrm>
          <a:prstGeom prst="rect">
            <a:avLst/>
          </a:prstGeom>
          <a:noFill/>
          <a:ln w="9525">
            <a:noFill/>
            <a:miter lim="800000"/>
            <a:headEnd/>
            <a:tailEnd/>
          </a:ln>
        </p:spPr>
      </p:pic>
      <p:sp>
        <p:nvSpPr>
          <p:cNvPr id="396293" name="Rectangle 5"/>
          <p:cNvSpPr>
            <a:spLocks/>
          </p:cNvSpPr>
          <p:nvPr/>
        </p:nvSpPr>
        <p:spPr bwMode="auto">
          <a:xfrm>
            <a:off x="152399" y="174624"/>
            <a:ext cx="8839201" cy="1120776"/>
          </a:xfrm>
          <a:prstGeom prst="rect">
            <a:avLst/>
          </a:prstGeom>
          <a:solidFill>
            <a:schemeClr val="accent1"/>
          </a:solidFill>
          <a:ln w="9525">
            <a:noFill/>
            <a:miter lim="800000"/>
            <a:headEnd/>
            <a:tailEnd/>
          </a:ln>
        </p:spPr>
        <p:txBody>
          <a:bodyPr anchor="ctr"/>
          <a:lstStyle/>
          <a:p>
            <a:pPr eaLnBrk="0" hangingPunct="0">
              <a:defRPr/>
            </a:pPr>
            <a:r>
              <a:rPr lang="en-US" sz="4000" dirty="0">
                <a:solidFill>
                  <a:schemeClr val="bg1"/>
                </a:solidFill>
                <a:effectLst>
                  <a:outerShdw blurRad="38100" dist="38100" dir="2700000" algn="tl">
                    <a:srgbClr val="000000">
                      <a:alpha val="43137"/>
                    </a:srgbClr>
                  </a:outerShdw>
                </a:effectLst>
                <a:latin typeface="+mj-lt"/>
              </a:rPr>
              <a:t>Scientific Review </a:t>
            </a:r>
            <a:r>
              <a:rPr lang="en-US" sz="4000" dirty="0" smtClean="0">
                <a:solidFill>
                  <a:schemeClr val="bg1"/>
                </a:solidFill>
                <a:effectLst>
                  <a:outerShdw blurRad="38100" dist="38100" dir="2700000" algn="tl">
                    <a:srgbClr val="000000">
                      <a:alpha val="43137"/>
                    </a:srgbClr>
                  </a:outerShdw>
                </a:effectLst>
                <a:latin typeface="+mj-lt"/>
              </a:rPr>
              <a:t>Groups</a:t>
            </a:r>
            <a:endParaRPr lang="en-US" sz="4000" dirty="0">
              <a:solidFill>
                <a:schemeClr val="bg1"/>
              </a:solidFill>
              <a:effectLst>
                <a:outerShdw blurRad="38100" dist="38100" dir="2700000" algn="tl">
                  <a:srgbClr val="000000">
                    <a:alpha val="43137"/>
                  </a:srgbClr>
                </a:outerShdw>
              </a:effectLst>
              <a:latin typeface="+mj-lt"/>
            </a:endParaRPr>
          </a:p>
        </p:txBody>
      </p:sp>
      <p:sp>
        <p:nvSpPr>
          <p:cNvPr id="8" name="Slide Number Placeholder 18"/>
          <p:cNvSpPr>
            <a:spLocks noGrp="1"/>
          </p:cNvSpPr>
          <p:nvPr>
            <p:ph type="sldNum" sz="quarter" idx="4294967295"/>
          </p:nvPr>
        </p:nvSpPr>
        <p:spPr>
          <a:xfrm>
            <a:off x="8445500" y="177800"/>
            <a:ext cx="521970" cy="365125"/>
          </a:xfrm>
          <a:prstGeom prst="rect">
            <a:avLst/>
          </a:prstGeom>
        </p:spPr>
        <p:txBody>
          <a:bodyPr/>
          <a:lstStyle/>
          <a:p>
            <a:pPr>
              <a:defRPr/>
            </a:pPr>
            <a:fld id="{2AFA2E1E-A420-463D-AAF3-5F6878CB30BF}" type="slidenum">
              <a:rPr lang="en-US" b="1" smtClean="0">
                <a:solidFill>
                  <a:schemeClr val="bg1"/>
                </a:solidFill>
              </a:rPr>
              <a:pPr>
                <a:defRPr/>
              </a:pPr>
              <a:t>4</a:t>
            </a:fld>
            <a:endParaRPr lang="en-US" b="1" dirty="0">
              <a:solidFill>
                <a:schemeClr val="bg1"/>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41" name="Rectangle 5"/>
          <p:cNvSpPr>
            <a:spLocks noChangeArrowheads="1"/>
          </p:cNvSpPr>
          <p:nvPr/>
        </p:nvSpPr>
        <p:spPr bwMode="auto">
          <a:xfrm>
            <a:off x="2797175" y="3184525"/>
            <a:ext cx="1582737" cy="2438400"/>
          </a:xfrm>
          <a:prstGeom prst="rect">
            <a:avLst/>
          </a:prstGeom>
          <a:noFill/>
          <a:ln w="12700" cap="sq">
            <a:noFill/>
            <a:miter lim="800000"/>
            <a:headEnd type="none" w="sm" len="sm"/>
            <a:tailEnd type="none" w="sm" len="sm"/>
          </a:ln>
        </p:spPr>
        <p:txBody>
          <a:bodyPr>
            <a:spAutoFit/>
          </a:bodyPr>
          <a:lstStyle/>
          <a:p>
            <a:pPr algn="ctr" eaLnBrk="0" hangingPunct="0">
              <a:lnSpc>
                <a:spcPct val="85000"/>
              </a:lnSpc>
              <a:defRPr/>
            </a:pPr>
            <a:r>
              <a:rPr lang="en-US" sz="2000" u="sng" dirty="0">
                <a:solidFill>
                  <a:schemeClr val="tx2"/>
                </a:solidFill>
                <a:latin typeface="+mn-lt"/>
              </a:rPr>
              <a:t>Scientific</a:t>
            </a:r>
          </a:p>
          <a:p>
            <a:pPr algn="ctr" eaLnBrk="0" hangingPunct="0">
              <a:lnSpc>
                <a:spcPct val="85000"/>
              </a:lnSpc>
              <a:defRPr/>
            </a:pPr>
            <a:r>
              <a:rPr lang="en-US" sz="2000" u="sng" dirty="0">
                <a:solidFill>
                  <a:schemeClr val="tx2"/>
                </a:solidFill>
                <a:latin typeface="+mn-lt"/>
              </a:rPr>
              <a:t>Review</a:t>
            </a:r>
            <a:r>
              <a:rPr lang="en-US" sz="2000" dirty="0">
                <a:solidFill>
                  <a:schemeClr val="tx2"/>
                </a:solidFill>
                <a:latin typeface="+mn-lt"/>
              </a:rPr>
              <a:t>: </a:t>
            </a:r>
            <a:endParaRPr lang="en-US" sz="2000" u="sng" dirty="0">
              <a:solidFill>
                <a:schemeClr val="tx2"/>
              </a:solidFill>
              <a:latin typeface="+mn-lt"/>
            </a:endParaRPr>
          </a:p>
          <a:p>
            <a:pPr eaLnBrk="0" hangingPunct="0">
              <a:lnSpc>
                <a:spcPct val="150000"/>
              </a:lnSpc>
              <a:spcBef>
                <a:spcPct val="50000"/>
              </a:spcBef>
              <a:buClr>
                <a:srgbClr val="1E5224"/>
              </a:buClr>
              <a:buFont typeface="Wingdings" pitchFamily="2" charset="2"/>
              <a:buChar char="§"/>
              <a:defRPr/>
            </a:pPr>
            <a:r>
              <a:rPr lang="en-US" sz="2000" dirty="0">
                <a:solidFill>
                  <a:schemeClr val="tx2"/>
                </a:solidFill>
                <a:latin typeface="+mn-lt"/>
              </a:rPr>
              <a:t>  Jun/July</a:t>
            </a:r>
          </a:p>
          <a:p>
            <a:pPr eaLnBrk="0" hangingPunct="0">
              <a:lnSpc>
                <a:spcPct val="150000"/>
              </a:lnSpc>
              <a:spcBef>
                <a:spcPct val="50000"/>
              </a:spcBef>
              <a:buClr>
                <a:srgbClr val="1E5224"/>
              </a:buClr>
              <a:buFont typeface="Wingdings" pitchFamily="2" charset="2"/>
              <a:buChar char="§"/>
              <a:defRPr/>
            </a:pPr>
            <a:r>
              <a:rPr lang="en-US" sz="2000" dirty="0">
                <a:solidFill>
                  <a:schemeClr val="tx2"/>
                </a:solidFill>
                <a:latin typeface="+mn-lt"/>
              </a:rPr>
              <a:t>  Oct/Nov</a:t>
            </a:r>
          </a:p>
          <a:p>
            <a:pPr eaLnBrk="0" hangingPunct="0">
              <a:lnSpc>
                <a:spcPct val="150000"/>
              </a:lnSpc>
              <a:spcBef>
                <a:spcPct val="50000"/>
              </a:spcBef>
              <a:buClr>
                <a:srgbClr val="1E5224"/>
              </a:buClr>
              <a:buFont typeface="Wingdings" pitchFamily="2" charset="2"/>
              <a:buChar char="§"/>
              <a:defRPr/>
            </a:pPr>
            <a:r>
              <a:rPr lang="en-US" sz="2000" dirty="0">
                <a:solidFill>
                  <a:schemeClr val="tx2"/>
                </a:solidFill>
                <a:latin typeface="+mn-lt"/>
              </a:rPr>
              <a:t>  Feb/Mar</a:t>
            </a:r>
          </a:p>
        </p:txBody>
      </p:sp>
      <p:sp>
        <p:nvSpPr>
          <p:cNvPr id="398342" name="Rectangle 6"/>
          <p:cNvSpPr>
            <a:spLocks noChangeArrowheads="1"/>
          </p:cNvSpPr>
          <p:nvPr/>
        </p:nvSpPr>
        <p:spPr bwMode="auto">
          <a:xfrm>
            <a:off x="4905375" y="3233738"/>
            <a:ext cx="1354858" cy="2405210"/>
          </a:xfrm>
          <a:prstGeom prst="rect">
            <a:avLst/>
          </a:prstGeom>
          <a:noFill/>
          <a:ln w="12700" cap="sq">
            <a:noFill/>
            <a:miter lim="800000"/>
            <a:headEnd type="none" w="sm" len="sm"/>
            <a:tailEnd type="none" w="sm" len="sm"/>
          </a:ln>
        </p:spPr>
        <p:txBody>
          <a:bodyPr wrap="none">
            <a:spAutoFit/>
          </a:bodyPr>
          <a:lstStyle/>
          <a:p>
            <a:pPr eaLnBrk="0" hangingPunct="0">
              <a:lnSpc>
                <a:spcPct val="85000"/>
              </a:lnSpc>
              <a:defRPr/>
            </a:pPr>
            <a:r>
              <a:rPr lang="en-US" sz="2000" u="sng" dirty="0">
                <a:solidFill>
                  <a:schemeClr val="tx2"/>
                </a:solidFill>
                <a:latin typeface="+mn-lt"/>
              </a:rPr>
              <a:t>Council</a:t>
            </a:r>
          </a:p>
          <a:p>
            <a:pPr eaLnBrk="0" hangingPunct="0">
              <a:lnSpc>
                <a:spcPct val="85000"/>
              </a:lnSpc>
              <a:defRPr/>
            </a:pPr>
            <a:r>
              <a:rPr lang="en-US" sz="2000" u="sng" dirty="0">
                <a:solidFill>
                  <a:schemeClr val="tx2"/>
                </a:solidFill>
                <a:latin typeface="+mn-lt"/>
              </a:rPr>
              <a:t>Review</a:t>
            </a:r>
            <a:r>
              <a:rPr lang="en-US" sz="2000" dirty="0">
                <a:solidFill>
                  <a:schemeClr val="tx2"/>
                </a:solidFill>
                <a:latin typeface="+mn-lt"/>
              </a:rPr>
              <a:t>:</a:t>
            </a:r>
          </a:p>
          <a:p>
            <a:pPr eaLnBrk="0" hangingPunct="0">
              <a:lnSpc>
                <a:spcPct val="150000"/>
              </a:lnSpc>
              <a:spcBef>
                <a:spcPct val="50000"/>
              </a:spcBef>
              <a:buClr>
                <a:srgbClr val="1E5224"/>
              </a:buClr>
              <a:buFont typeface="Wingdings" pitchFamily="2" charset="2"/>
              <a:buChar char="§"/>
              <a:defRPr/>
            </a:pPr>
            <a:r>
              <a:rPr lang="en-US" sz="2000" dirty="0">
                <a:solidFill>
                  <a:schemeClr val="tx2"/>
                </a:solidFill>
                <a:latin typeface="+mn-lt"/>
              </a:rPr>
              <a:t>  October</a:t>
            </a:r>
          </a:p>
          <a:p>
            <a:pPr eaLnBrk="0" hangingPunct="0">
              <a:lnSpc>
                <a:spcPct val="150000"/>
              </a:lnSpc>
              <a:spcBef>
                <a:spcPct val="50000"/>
              </a:spcBef>
              <a:buClr>
                <a:srgbClr val="1E5224"/>
              </a:buClr>
              <a:buFont typeface="Wingdings" pitchFamily="2" charset="2"/>
              <a:buChar char="§"/>
              <a:defRPr/>
            </a:pPr>
            <a:r>
              <a:rPr lang="en-US" sz="2000" dirty="0">
                <a:solidFill>
                  <a:schemeClr val="tx2"/>
                </a:solidFill>
                <a:latin typeface="+mn-lt"/>
              </a:rPr>
              <a:t>  January</a:t>
            </a:r>
          </a:p>
          <a:p>
            <a:pPr eaLnBrk="0" hangingPunct="0">
              <a:lnSpc>
                <a:spcPct val="150000"/>
              </a:lnSpc>
              <a:spcBef>
                <a:spcPct val="50000"/>
              </a:spcBef>
              <a:buClr>
                <a:srgbClr val="1E5224"/>
              </a:buClr>
              <a:buFont typeface="Wingdings" pitchFamily="2" charset="2"/>
              <a:buChar char="§"/>
              <a:defRPr/>
            </a:pPr>
            <a:r>
              <a:rPr lang="en-US" sz="2000" dirty="0">
                <a:solidFill>
                  <a:schemeClr val="tx2"/>
                </a:solidFill>
                <a:latin typeface="+mn-lt"/>
              </a:rPr>
              <a:t>  May</a:t>
            </a:r>
          </a:p>
        </p:txBody>
      </p:sp>
      <p:sp>
        <p:nvSpPr>
          <p:cNvPr id="398343" name="Rectangle 7"/>
          <p:cNvSpPr>
            <a:spLocks noChangeArrowheads="1"/>
          </p:cNvSpPr>
          <p:nvPr/>
        </p:nvSpPr>
        <p:spPr bwMode="auto">
          <a:xfrm>
            <a:off x="6451600" y="3206750"/>
            <a:ext cx="1955800" cy="2462213"/>
          </a:xfrm>
          <a:prstGeom prst="rect">
            <a:avLst/>
          </a:prstGeom>
          <a:noFill/>
          <a:ln w="12700" cap="sq">
            <a:noFill/>
            <a:miter lim="800000"/>
            <a:headEnd type="none" w="sm" len="sm"/>
            <a:tailEnd type="none" w="sm" len="sm"/>
          </a:ln>
        </p:spPr>
        <p:txBody>
          <a:bodyPr>
            <a:spAutoFit/>
          </a:bodyPr>
          <a:lstStyle/>
          <a:p>
            <a:pPr algn="ctr" eaLnBrk="0" hangingPunct="0">
              <a:lnSpc>
                <a:spcPct val="85000"/>
              </a:lnSpc>
              <a:defRPr/>
            </a:pPr>
            <a:r>
              <a:rPr lang="en-US" sz="2000" u="sng" dirty="0">
                <a:solidFill>
                  <a:schemeClr val="tx2"/>
                </a:solidFill>
                <a:latin typeface="+mn-lt"/>
              </a:rPr>
              <a:t>Earliest Award</a:t>
            </a:r>
          </a:p>
          <a:p>
            <a:pPr algn="ctr" eaLnBrk="0" hangingPunct="0">
              <a:lnSpc>
                <a:spcPct val="85000"/>
              </a:lnSpc>
              <a:defRPr/>
            </a:pPr>
            <a:r>
              <a:rPr lang="en-US" sz="2000" u="sng" dirty="0">
                <a:solidFill>
                  <a:schemeClr val="tx2"/>
                </a:solidFill>
                <a:latin typeface="+mn-lt"/>
              </a:rPr>
              <a:t>Date</a:t>
            </a:r>
            <a:r>
              <a:rPr lang="en-US" sz="2000" dirty="0">
                <a:solidFill>
                  <a:schemeClr val="tx2"/>
                </a:solidFill>
                <a:latin typeface="+mn-lt"/>
              </a:rPr>
              <a:t>:</a:t>
            </a:r>
            <a:endParaRPr lang="en-US" sz="2000" u="sng" dirty="0">
              <a:solidFill>
                <a:schemeClr val="tx2"/>
              </a:solidFill>
              <a:latin typeface="+mn-lt"/>
            </a:endParaRPr>
          </a:p>
          <a:p>
            <a:pPr eaLnBrk="0" hangingPunct="0">
              <a:lnSpc>
                <a:spcPct val="150000"/>
              </a:lnSpc>
              <a:spcBef>
                <a:spcPct val="50000"/>
              </a:spcBef>
              <a:buClr>
                <a:srgbClr val="1E5224"/>
              </a:buClr>
              <a:buFont typeface="Wingdings" pitchFamily="2" charset="2"/>
              <a:buChar char="§"/>
              <a:defRPr/>
            </a:pPr>
            <a:r>
              <a:rPr lang="en-US" sz="2000" dirty="0">
                <a:solidFill>
                  <a:schemeClr val="tx2"/>
                </a:solidFill>
                <a:latin typeface="+mn-lt"/>
              </a:rPr>
              <a:t>  December </a:t>
            </a:r>
          </a:p>
          <a:p>
            <a:pPr eaLnBrk="0" hangingPunct="0">
              <a:lnSpc>
                <a:spcPct val="150000"/>
              </a:lnSpc>
              <a:spcBef>
                <a:spcPct val="50000"/>
              </a:spcBef>
              <a:buClr>
                <a:srgbClr val="1E5224"/>
              </a:buClr>
              <a:buFont typeface="Wingdings" pitchFamily="2" charset="2"/>
              <a:buChar char="§"/>
              <a:defRPr/>
            </a:pPr>
            <a:r>
              <a:rPr lang="en-US" sz="2000" dirty="0">
                <a:solidFill>
                  <a:schemeClr val="tx2"/>
                </a:solidFill>
                <a:latin typeface="+mn-lt"/>
              </a:rPr>
              <a:t>  April</a:t>
            </a:r>
          </a:p>
          <a:p>
            <a:pPr eaLnBrk="0" hangingPunct="0">
              <a:lnSpc>
                <a:spcPct val="150000"/>
              </a:lnSpc>
              <a:spcBef>
                <a:spcPct val="50000"/>
              </a:spcBef>
              <a:buClr>
                <a:srgbClr val="1E5224"/>
              </a:buClr>
              <a:buFont typeface="Wingdings" pitchFamily="2" charset="2"/>
              <a:buChar char="§"/>
              <a:defRPr/>
            </a:pPr>
            <a:r>
              <a:rPr lang="en-US" sz="2000" dirty="0">
                <a:solidFill>
                  <a:schemeClr val="tx2"/>
                </a:solidFill>
                <a:latin typeface="+mn-lt"/>
              </a:rPr>
              <a:t>  July</a:t>
            </a:r>
          </a:p>
        </p:txBody>
      </p:sp>
      <p:graphicFrame>
        <p:nvGraphicFramePr>
          <p:cNvPr id="1026" name="Object 9"/>
          <p:cNvGraphicFramePr>
            <a:graphicFrameLocks noChangeAspect="1"/>
          </p:cNvGraphicFramePr>
          <p:nvPr/>
        </p:nvGraphicFramePr>
        <p:xfrm>
          <a:off x="4573587" y="1812925"/>
          <a:ext cx="1817688" cy="1304925"/>
        </p:xfrm>
        <a:graphic>
          <a:graphicData uri="http://schemas.openxmlformats.org/presentationml/2006/ole">
            <mc:AlternateContent xmlns:mc="http://schemas.openxmlformats.org/markup-compatibility/2006">
              <mc:Choice xmlns:v="urn:schemas-microsoft-com:vml" Requires="v">
                <p:oleObj spid="_x0000_s1028" name="Clip" r:id="rId4" imgW="1818360" imgH="1305360" progId="">
                  <p:embed/>
                </p:oleObj>
              </mc:Choice>
              <mc:Fallback>
                <p:oleObj name="Clip" r:id="rId4" imgW="1818360" imgH="1305360" progId="">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3587" y="1812925"/>
                        <a:ext cx="1817688" cy="1304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8349" name="Rectangle 13"/>
          <p:cNvSpPr>
            <a:spLocks noChangeArrowheads="1"/>
          </p:cNvSpPr>
          <p:nvPr/>
        </p:nvSpPr>
        <p:spPr bwMode="auto">
          <a:xfrm>
            <a:off x="609600" y="3281363"/>
            <a:ext cx="2114550" cy="2278062"/>
          </a:xfrm>
          <a:prstGeom prst="rect">
            <a:avLst/>
          </a:prstGeom>
          <a:noFill/>
          <a:ln w="12700" cap="sq">
            <a:noFill/>
            <a:miter lim="800000"/>
            <a:headEnd type="none" w="sm" len="sm"/>
            <a:tailEnd type="none" w="sm" len="sm"/>
          </a:ln>
        </p:spPr>
        <p:txBody>
          <a:bodyPr>
            <a:spAutoFit/>
          </a:bodyPr>
          <a:lstStyle/>
          <a:p>
            <a:pPr algn="ctr" eaLnBrk="0" hangingPunct="0">
              <a:lnSpc>
                <a:spcPct val="85000"/>
              </a:lnSpc>
              <a:defRPr/>
            </a:pPr>
            <a:r>
              <a:rPr lang="en-US" sz="2000" u="sng" dirty="0">
                <a:solidFill>
                  <a:schemeClr val="tx2"/>
                </a:solidFill>
                <a:latin typeface="+mn-lt"/>
              </a:rPr>
              <a:t>Receipt/Due</a:t>
            </a:r>
          </a:p>
          <a:p>
            <a:pPr algn="ctr" eaLnBrk="0" hangingPunct="0">
              <a:lnSpc>
                <a:spcPct val="85000"/>
              </a:lnSpc>
              <a:defRPr/>
            </a:pPr>
            <a:r>
              <a:rPr lang="en-US" sz="2000" u="sng" dirty="0">
                <a:solidFill>
                  <a:schemeClr val="tx2"/>
                </a:solidFill>
                <a:latin typeface="+mn-lt"/>
              </a:rPr>
              <a:t>Date</a:t>
            </a:r>
            <a:r>
              <a:rPr lang="en-US" sz="2000" dirty="0">
                <a:solidFill>
                  <a:schemeClr val="tx2"/>
                </a:solidFill>
                <a:latin typeface="+mn-lt"/>
              </a:rPr>
              <a:t>:</a:t>
            </a:r>
            <a:endParaRPr lang="en-US" sz="2000" u="sng" dirty="0">
              <a:solidFill>
                <a:schemeClr val="tx2"/>
              </a:solidFill>
              <a:latin typeface="+mn-lt"/>
            </a:endParaRPr>
          </a:p>
          <a:p>
            <a:pPr eaLnBrk="0" hangingPunct="0">
              <a:lnSpc>
                <a:spcPct val="150000"/>
              </a:lnSpc>
              <a:spcBef>
                <a:spcPct val="50000"/>
              </a:spcBef>
              <a:buClr>
                <a:srgbClr val="1E5224"/>
              </a:buClr>
              <a:buFont typeface="Wingdings" pitchFamily="2" charset="2"/>
              <a:buChar char="§"/>
              <a:defRPr/>
            </a:pPr>
            <a:r>
              <a:rPr lang="en-US" sz="1800" dirty="0">
                <a:solidFill>
                  <a:schemeClr val="tx2"/>
                </a:solidFill>
                <a:latin typeface="+mn-lt"/>
              </a:rPr>
              <a:t>  Feb 12 (Mar 12)</a:t>
            </a:r>
          </a:p>
          <a:p>
            <a:pPr eaLnBrk="0" hangingPunct="0">
              <a:lnSpc>
                <a:spcPct val="150000"/>
              </a:lnSpc>
              <a:spcBef>
                <a:spcPct val="50000"/>
              </a:spcBef>
              <a:buClr>
                <a:srgbClr val="1E5224"/>
              </a:buClr>
              <a:buFont typeface="Wingdings" pitchFamily="2" charset="2"/>
              <a:buChar char="§"/>
              <a:defRPr/>
            </a:pPr>
            <a:r>
              <a:rPr lang="en-US" sz="1800" dirty="0">
                <a:solidFill>
                  <a:schemeClr val="tx2"/>
                </a:solidFill>
                <a:latin typeface="+mn-lt"/>
              </a:rPr>
              <a:t>  Jun 12 (Jul 12)</a:t>
            </a:r>
          </a:p>
          <a:p>
            <a:pPr eaLnBrk="0" hangingPunct="0">
              <a:lnSpc>
                <a:spcPct val="150000"/>
              </a:lnSpc>
              <a:spcBef>
                <a:spcPct val="50000"/>
              </a:spcBef>
              <a:buClr>
                <a:srgbClr val="1E5224"/>
              </a:buClr>
              <a:buFont typeface="Wingdings" pitchFamily="2" charset="2"/>
              <a:buChar char="§"/>
              <a:defRPr/>
            </a:pPr>
            <a:r>
              <a:rPr lang="en-US" sz="1800" dirty="0">
                <a:solidFill>
                  <a:schemeClr val="tx2"/>
                </a:solidFill>
                <a:latin typeface="+mn-lt"/>
              </a:rPr>
              <a:t>  Oct 12 (Nov 12)</a:t>
            </a:r>
          </a:p>
        </p:txBody>
      </p:sp>
      <p:sp>
        <p:nvSpPr>
          <p:cNvPr id="398350" name="Rectangle 14"/>
          <p:cNvSpPr>
            <a:spLocks/>
          </p:cNvSpPr>
          <p:nvPr/>
        </p:nvSpPr>
        <p:spPr bwMode="auto">
          <a:xfrm>
            <a:off x="152400" y="174624"/>
            <a:ext cx="8839199" cy="1120776"/>
          </a:xfrm>
          <a:prstGeom prst="rect">
            <a:avLst/>
          </a:prstGeom>
          <a:solidFill>
            <a:schemeClr val="accent1"/>
          </a:solidFill>
          <a:ln w="9525">
            <a:noFill/>
            <a:miter lim="800000"/>
            <a:headEnd/>
            <a:tailEnd/>
          </a:ln>
        </p:spPr>
        <p:txBody>
          <a:bodyPr anchor="ctr"/>
          <a:lstStyle/>
          <a:p>
            <a:pPr eaLnBrk="0" hangingPunct="0">
              <a:defRPr/>
            </a:pPr>
            <a:r>
              <a:rPr lang="en-US" sz="4000" dirty="0">
                <a:solidFill>
                  <a:schemeClr val="bg1"/>
                </a:solidFill>
                <a:effectLst>
                  <a:outerShdw blurRad="38100" dist="38100" dir="2700000" algn="tl">
                    <a:srgbClr val="000000">
                      <a:alpha val="43137"/>
                    </a:srgbClr>
                  </a:outerShdw>
                </a:effectLst>
                <a:latin typeface="+mj-lt"/>
              </a:rPr>
              <a:t>Timeline for K Applications</a:t>
            </a:r>
          </a:p>
        </p:txBody>
      </p:sp>
      <p:pic>
        <p:nvPicPr>
          <p:cNvPr id="1032" name="Picture 19" descr="A Colorful Cartoon of Three Judges Holding Up Score Cards - Royalty Free Clipart Picture"/>
          <p:cNvPicPr>
            <a:picLocks noChangeAspect="1" noChangeArrowheads="1"/>
          </p:cNvPicPr>
          <p:nvPr/>
        </p:nvPicPr>
        <p:blipFill>
          <a:blip r:embed="rId6" cstate="print"/>
          <a:srcRect/>
          <a:stretch>
            <a:fillRect/>
          </a:stretch>
        </p:blipFill>
        <p:spPr bwMode="auto">
          <a:xfrm>
            <a:off x="2384425" y="1676400"/>
            <a:ext cx="2120900" cy="1409700"/>
          </a:xfrm>
          <a:prstGeom prst="rect">
            <a:avLst/>
          </a:prstGeom>
          <a:noFill/>
          <a:ln w="9525">
            <a:noFill/>
            <a:miter lim="800000"/>
            <a:headEnd/>
            <a:tailEnd/>
          </a:ln>
        </p:spPr>
      </p:pic>
      <p:pic>
        <p:nvPicPr>
          <p:cNvPr id="1034" name="Picture 25" descr="http://www.clipartguide.com/_named_clipart_images/0511-0810-2000-1420_Nerdy_Computer_Teacher_clipart_image.jpg"/>
          <p:cNvPicPr>
            <a:picLocks noChangeAspect="1" noChangeArrowheads="1"/>
          </p:cNvPicPr>
          <p:nvPr/>
        </p:nvPicPr>
        <p:blipFill>
          <a:blip r:embed="rId7" cstate="print"/>
          <a:srcRect/>
          <a:stretch>
            <a:fillRect/>
          </a:stretch>
        </p:blipFill>
        <p:spPr bwMode="auto">
          <a:xfrm>
            <a:off x="1012825" y="1708150"/>
            <a:ext cx="1230312" cy="1516063"/>
          </a:xfrm>
          <a:prstGeom prst="rect">
            <a:avLst/>
          </a:prstGeom>
          <a:noFill/>
          <a:ln w="9525">
            <a:noFill/>
            <a:miter lim="800000"/>
            <a:headEnd/>
            <a:tailEnd/>
          </a:ln>
        </p:spPr>
      </p:pic>
      <p:pic>
        <p:nvPicPr>
          <p:cNvPr id="1035" name="Picture 24" descr="http://photos2.fotosearch.com/bthumb/IMZ/IMZ100/sca0024.jpg"/>
          <p:cNvPicPr>
            <a:picLocks noChangeAspect="1" noChangeArrowheads="1"/>
          </p:cNvPicPr>
          <p:nvPr/>
        </p:nvPicPr>
        <p:blipFill>
          <a:blip r:embed="rId8" cstate="print"/>
          <a:srcRect/>
          <a:stretch>
            <a:fillRect/>
          </a:stretch>
        </p:blipFill>
        <p:spPr bwMode="auto">
          <a:xfrm>
            <a:off x="6650037" y="2122488"/>
            <a:ext cx="1619250" cy="990600"/>
          </a:xfrm>
          <a:prstGeom prst="rect">
            <a:avLst/>
          </a:prstGeom>
          <a:noFill/>
          <a:ln w="9525">
            <a:noFill/>
            <a:miter lim="800000"/>
            <a:headEnd/>
            <a:tailEnd/>
          </a:ln>
        </p:spPr>
      </p:pic>
      <p:sp>
        <p:nvSpPr>
          <p:cNvPr id="14" name="Slide Number Placeholder 18"/>
          <p:cNvSpPr>
            <a:spLocks noGrp="1"/>
          </p:cNvSpPr>
          <p:nvPr>
            <p:ph type="sldNum" sz="quarter" idx="4294967295"/>
          </p:nvPr>
        </p:nvSpPr>
        <p:spPr>
          <a:xfrm>
            <a:off x="8445500" y="177800"/>
            <a:ext cx="521970" cy="365125"/>
          </a:xfrm>
          <a:prstGeom prst="rect">
            <a:avLst/>
          </a:prstGeom>
        </p:spPr>
        <p:txBody>
          <a:bodyPr/>
          <a:lstStyle/>
          <a:p>
            <a:pPr>
              <a:defRPr/>
            </a:pPr>
            <a:fld id="{2AFA2E1E-A420-463D-AAF3-5F6878CB30BF}" type="slidenum">
              <a:rPr lang="en-US" b="1" smtClean="0">
                <a:solidFill>
                  <a:schemeClr val="bg1"/>
                </a:solidFill>
              </a:rPr>
              <a:pPr>
                <a:defRPr/>
              </a:pPr>
              <a:t>5</a:t>
            </a:fld>
            <a:endParaRPr lang="en-US" b="1" dirty="0">
              <a:solidFill>
                <a:schemeClr val="bg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533400" y="1587500"/>
            <a:ext cx="8056563" cy="4965700"/>
          </a:xfrm>
          <a:noFill/>
        </p:spPr>
        <p:txBody>
          <a:bodyPr lIns="92075" tIns="46038" rIns="92075" bIns="46038"/>
          <a:lstStyle/>
          <a:p>
            <a:pPr marL="457200" indent="-457200">
              <a:lnSpc>
                <a:spcPct val="100000"/>
              </a:lnSpc>
              <a:buClr>
                <a:srgbClr val="215928"/>
              </a:buClr>
              <a:buFont typeface="Calibri" pitchFamily="34" charset="0"/>
              <a:buAutoNum type="arabicPeriod"/>
            </a:pPr>
            <a:r>
              <a:rPr lang="en-US" sz="2000" dirty="0" smtClean="0">
                <a:solidFill>
                  <a:schemeClr val="tx2"/>
                </a:solidFill>
              </a:rPr>
              <a:t>Develop a Strategy for Planning a K Grant</a:t>
            </a:r>
          </a:p>
          <a:p>
            <a:pPr marL="457200" indent="-457200">
              <a:lnSpc>
                <a:spcPct val="100000"/>
              </a:lnSpc>
              <a:buClr>
                <a:srgbClr val="215928"/>
              </a:buClr>
              <a:buFont typeface="Calibri" pitchFamily="34" charset="0"/>
              <a:buAutoNum type="arabicPeriod"/>
            </a:pPr>
            <a:r>
              <a:rPr lang="en-US" sz="2000" dirty="0" smtClean="0">
                <a:solidFill>
                  <a:schemeClr val="tx2"/>
                </a:solidFill>
              </a:rPr>
              <a:t>Stay Informed: Read NIH Guide for Grants &amp; Contracts</a:t>
            </a:r>
          </a:p>
          <a:p>
            <a:pPr marL="457200" indent="-457200">
              <a:lnSpc>
                <a:spcPct val="100000"/>
              </a:lnSpc>
              <a:buClr>
                <a:srgbClr val="215928"/>
              </a:buClr>
              <a:buFont typeface="Calibri" pitchFamily="34" charset="0"/>
              <a:buAutoNum type="arabicPeriod"/>
            </a:pPr>
            <a:r>
              <a:rPr lang="en-US" sz="2000" dirty="0" smtClean="0">
                <a:solidFill>
                  <a:schemeClr val="tx2"/>
                </a:solidFill>
              </a:rPr>
              <a:t>Start Early to Apply Electronically</a:t>
            </a:r>
          </a:p>
          <a:p>
            <a:pPr marL="457200" indent="-457200">
              <a:lnSpc>
                <a:spcPct val="100000"/>
              </a:lnSpc>
              <a:buClr>
                <a:srgbClr val="215928"/>
              </a:buClr>
              <a:buFont typeface="Calibri" pitchFamily="34" charset="0"/>
              <a:buAutoNum type="arabicPeriod"/>
            </a:pPr>
            <a:r>
              <a:rPr lang="en-US" sz="2000" dirty="0" smtClean="0">
                <a:solidFill>
                  <a:schemeClr val="tx2"/>
                </a:solidFill>
              </a:rPr>
              <a:t>Before You Start Writing</a:t>
            </a:r>
          </a:p>
          <a:p>
            <a:pPr marL="457200" indent="-457200">
              <a:lnSpc>
                <a:spcPct val="100000"/>
              </a:lnSpc>
              <a:buClr>
                <a:srgbClr val="215928"/>
              </a:buClr>
              <a:buFont typeface="Calibri" pitchFamily="34" charset="0"/>
              <a:buAutoNum type="arabicPeriod"/>
            </a:pPr>
            <a:r>
              <a:rPr lang="en-US" sz="2000" dirty="0" smtClean="0">
                <a:solidFill>
                  <a:schemeClr val="tx2"/>
                </a:solidFill>
              </a:rPr>
              <a:t>Develop a Solid Hypothesis</a:t>
            </a:r>
          </a:p>
          <a:p>
            <a:pPr marL="457200" indent="-457200">
              <a:lnSpc>
                <a:spcPct val="100000"/>
              </a:lnSpc>
              <a:buClr>
                <a:srgbClr val="215928"/>
              </a:buClr>
              <a:buFont typeface="Calibri" pitchFamily="34" charset="0"/>
              <a:buAutoNum type="arabicPeriod"/>
            </a:pPr>
            <a:r>
              <a:rPr lang="en-US" sz="2000" dirty="0" smtClean="0">
                <a:solidFill>
                  <a:schemeClr val="tx2"/>
                </a:solidFill>
              </a:rPr>
              <a:t>Plan Your Application</a:t>
            </a:r>
          </a:p>
          <a:p>
            <a:pPr marL="457200" indent="-457200">
              <a:lnSpc>
                <a:spcPct val="100000"/>
              </a:lnSpc>
              <a:buClr>
                <a:srgbClr val="215928"/>
              </a:buClr>
              <a:buFont typeface="Calibri" pitchFamily="34" charset="0"/>
              <a:buAutoNum type="arabicPeriod"/>
            </a:pPr>
            <a:r>
              <a:rPr lang="en-US" sz="2000" dirty="0" smtClean="0">
                <a:solidFill>
                  <a:schemeClr val="tx2"/>
                </a:solidFill>
              </a:rPr>
              <a:t>Request an Appropriate Budget</a:t>
            </a:r>
          </a:p>
          <a:p>
            <a:pPr marL="457200" indent="-457200">
              <a:lnSpc>
                <a:spcPct val="100000"/>
              </a:lnSpc>
              <a:buClr>
                <a:srgbClr val="215928"/>
              </a:buClr>
              <a:buFont typeface="Calibri" pitchFamily="34" charset="0"/>
              <a:buAutoNum type="arabicPeriod"/>
            </a:pPr>
            <a:r>
              <a:rPr lang="en-US" sz="2000" dirty="0" smtClean="0">
                <a:solidFill>
                  <a:schemeClr val="tx2"/>
                </a:solidFill>
              </a:rPr>
              <a:t>Don't Propose Too Much</a:t>
            </a:r>
          </a:p>
          <a:p>
            <a:pPr marL="457200" indent="-457200">
              <a:lnSpc>
                <a:spcPct val="100000"/>
              </a:lnSpc>
              <a:buClr>
                <a:srgbClr val="215928"/>
              </a:buClr>
              <a:buFont typeface="Calibri" pitchFamily="34" charset="0"/>
              <a:buAutoNum type="arabicPeriod"/>
            </a:pPr>
            <a:r>
              <a:rPr lang="en-US" sz="2000" dirty="0" smtClean="0">
                <a:solidFill>
                  <a:schemeClr val="tx2"/>
                </a:solidFill>
              </a:rPr>
              <a:t>A Few Tips as You Write</a:t>
            </a:r>
          </a:p>
          <a:p>
            <a:pPr marL="457200" indent="-457200">
              <a:lnSpc>
                <a:spcPct val="100000"/>
              </a:lnSpc>
              <a:buClr>
                <a:srgbClr val="215928"/>
              </a:buClr>
              <a:buFont typeface="Calibri" pitchFamily="34" charset="0"/>
              <a:buAutoNum type="arabicPeriod"/>
            </a:pPr>
            <a:r>
              <a:rPr lang="en-US" sz="2000" dirty="0" smtClean="0">
                <a:solidFill>
                  <a:schemeClr val="tx2"/>
                </a:solidFill>
              </a:rPr>
              <a:t>Write a Compelling Application</a:t>
            </a:r>
          </a:p>
          <a:p>
            <a:pPr marL="457200" indent="-457200">
              <a:lnSpc>
                <a:spcPct val="100000"/>
              </a:lnSpc>
              <a:buClr>
                <a:srgbClr val="215928"/>
              </a:buClr>
              <a:buFont typeface="Calibri" pitchFamily="34" charset="0"/>
              <a:buAutoNum type="arabicPeriod"/>
            </a:pPr>
            <a:endParaRPr lang="en-US" sz="2000" dirty="0" smtClean="0">
              <a:solidFill>
                <a:schemeClr val="accent1"/>
              </a:solidFill>
            </a:endParaRPr>
          </a:p>
          <a:p>
            <a:pPr marL="457200" indent="-457200">
              <a:lnSpc>
                <a:spcPct val="100000"/>
              </a:lnSpc>
              <a:buClr>
                <a:srgbClr val="215928"/>
              </a:buClr>
              <a:buFont typeface="Arial" charset="0"/>
              <a:buNone/>
            </a:pPr>
            <a:r>
              <a:rPr lang="en-US" sz="2000" b="1" i="1" u="sng" dirty="0" smtClean="0">
                <a:solidFill>
                  <a:schemeClr val="accent2">
                    <a:lumMod val="75000"/>
                  </a:schemeClr>
                </a:solidFill>
              </a:rPr>
              <a:t>Don’t Forget the Career Development Award Review Criteria</a:t>
            </a:r>
            <a:r>
              <a:rPr lang="en-US" sz="2000" b="1" i="1" dirty="0" smtClean="0">
                <a:solidFill>
                  <a:schemeClr val="accent2">
                    <a:lumMod val="75000"/>
                  </a:schemeClr>
                </a:solidFill>
              </a:rPr>
              <a:t>!</a:t>
            </a:r>
            <a:endParaRPr lang="en-US" sz="2000" b="1" dirty="0" smtClean="0">
              <a:solidFill>
                <a:schemeClr val="accent2">
                  <a:lumMod val="75000"/>
                </a:schemeClr>
              </a:solidFill>
            </a:endParaRPr>
          </a:p>
        </p:txBody>
      </p:sp>
      <p:sp>
        <p:nvSpPr>
          <p:cNvPr id="7" name="Slide Number Placeholder 18"/>
          <p:cNvSpPr>
            <a:spLocks noGrp="1"/>
          </p:cNvSpPr>
          <p:nvPr>
            <p:ph type="sldNum" sz="quarter" idx="4294967295"/>
          </p:nvPr>
        </p:nvSpPr>
        <p:spPr>
          <a:xfrm>
            <a:off x="8445500" y="177800"/>
            <a:ext cx="521970" cy="365125"/>
          </a:xfrm>
          <a:prstGeom prst="rect">
            <a:avLst/>
          </a:prstGeom>
        </p:spPr>
        <p:txBody>
          <a:bodyPr/>
          <a:lstStyle/>
          <a:p>
            <a:pPr>
              <a:defRPr/>
            </a:pPr>
            <a:fld id="{2AFA2E1E-A420-463D-AAF3-5F6878CB30BF}" type="slidenum">
              <a:rPr lang="en-US" b="1" smtClean="0">
                <a:solidFill>
                  <a:schemeClr val="bg1"/>
                </a:solidFill>
              </a:rPr>
              <a:pPr>
                <a:defRPr/>
              </a:pPr>
              <a:t>6</a:t>
            </a:fld>
            <a:endParaRPr lang="en-US" b="1" dirty="0">
              <a:solidFill>
                <a:schemeClr val="bg1"/>
              </a:solidFill>
            </a:endParaRPr>
          </a:p>
        </p:txBody>
      </p:sp>
      <p:sp>
        <p:nvSpPr>
          <p:cNvPr id="8" name="Rectangle 14"/>
          <p:cNvSpPr>
            <a:spLocks/>
          </p:cNvSpPr>
          <p:nvPr/>
        </p:nvSpPr>
        <p:spPr bwMode="auto">
          <a:xfrm>
            <a:off x="152400" y="174624"/>
            <a:ext cx="8839199" cy="1120776"/>
          </a:xfrm>
          <a:prstGeom prst="rect">
            <a:avLst/>
          </a:prstGeom>
          <a:solidFill>
            <a:schemeClr val="accent1"/>
          </a:solidFill>
          <a:ln w="9525">
            <a:noFill/>
            <a:miter lim="800000"/>
            <a:headEnd/>
            <a:tailEnd/>
          </a:ln>
        </p:spPr>
        <p:txBody>
          <a:bodyPr anchor="ctr"/>
          <a:lstStyle/>
          <a:p>
            <a:pPr eaLnBrk="0" hangingPunct="0">
              <a:defRPr/>
            </a:pPr>
            <a:r>
              <a:rPr lang="en-US" sz="4000" dirty="0" smtClean="0">
                <a:solidFill>
                  <a:schemeClr val="bg1"/>
                </a:solidFill>
                <a:effectLst>
                  <a:outerShdw blurRad="38100" dist="38100" dir="2700000" algn="tl">
                    <a:srgbClr val="000000">
                      <a:alpha val="43137"/>
                    </a:srgbClr>
                  </a:outerShdw>
                </a:effectLst>
              </a:rPr>
              <a:t>Planning &amp; Writing an Application</a:t>
            </a:r>
            <a:endParaRPr lang="en-US" sz="4000" dirty="0">
              <a:solidFill>
                <a:schemeClr val="bg1"/>
              </a:solidFill>
              <a:effectLst>
                <a:outerShdw blurRad="38100" dist="38100" dir="2700000" algn="tl">
                  <a:srgbClr val="000000">
                    <a:alpha val="43137"/>
                  </a:srgbClr>
                </a:outerShdw>
              </a:effectLst>
            </a:endParaRPr>
          </a:p>
        </p:txBody>
      </p:sp>
      <p:sp>
        <p:nvSpPr>
          <p:cNvPr id="10" name="Slide Number Placeholder 18"/>
          <p:cNvSpPr>
            <a:spLocks noGrp="1"/>
          </p:cNvSpPr>
          <p:nvPr>
            <p:ph type="sldNum" sz="quarter" idx="4294967295"/>
          </p:nvPr>
        </p:nvSpPr>
        <p:spPr>
          <a:xfrm>
            <a:off x="8445500" y="177800"/>
            <a:ext cx="521970" cy="365125"/>
          </a:xfrm>
          <a:prstGeom prst="rect">
            <a:avLst/>
          </a:prstGeom>
        </p:spPr>
        <p:txBody>
          <a:bodyPr/>
          <a:lstStyle/>
          <a:p>
            <a:pPr>
              <a:defRPr/>
            </a:pPr>
            <a:fld id="{2AFA2E1E-A420-463D-AAF3-5F6878CB30BF}" type="slidenum">
              <a:rPr lang="en-US" b="1" smtClean="0">
                <a:solidFill>
                  <a:schemeClr val="bg1"/>
                </a:solidFill>
              </a:rPr>
              <a:pPr>
                <a:defRPr/>
              </a:pPr>
              <a:t>6</a:t>
            </a:fld>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58">
                                            <p:txEl>
                                              <p:pRg st="11" end="11"/>
                                            </p:txEl>
                                          </p:spTgt>
                                        </p:tgtEl>
                                        <p:attrNameLst>
                                          <p:attrName>style.visibility</p:attrName>
                                        </p:attrNameLst>
                                      </p:cBhvr>
                                      <p:to>
                                        <p:strVal val="visible"/>
                                      </p:to>
                                    </p:set>
                                    <p:anim calcmode="lin" valueType="num">
                                      <p:cBhvr additive="base">
                                        <p:cTn id="7" dur="500" fill="hold"/>
                                        <p:tgtEl>
                                          <p:spTgt spid="19458">
                                            <p:txEl>
                                              <p:pRg st="11" end="1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8">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473075" y="1676400"/>
            <a:ext cx="6923088" cy="4478337"/>
          </a:xfrm>
          <a:noFill/>
        </p:spPr>
        <p:txBody>
          <a:bodyPr>
            <a:normAutofit/>
          </a:bodyPr>
          <a:lstStyle/>
          <a:p>
            <a:pPr marL="457200" indent="-457200">
              <a:lnSpc>
                <a:spcPct val="110000"/>
              </a:lnSpc>
              <a:spcBef>
                <a:spcPct val="30000"/>
              </a:spcBef>
              <a:buClr>
                <a:srgbClr val="215928"/>
              </a:buClr>
              <a:buFont typeface="Wingdings" pitchFamily="2" charset="2"/>
              <a:buChar char="§"/>
            </a:pPr>
            <a:r>
              <a:rPr lang="en-US" sz="2000" dirty="0" smtClean="0">
                <a:solidFill>
                  <a:srgbClr val="003399"/>
                </a:solidFill>
              </a:rPr>
              <a:t>Assess your career situation and needs. Find out the opportunities for collaborating with a known laboratory and experienced mentor(s) and collaborators.</a:t>
            </a:r>
          </a:p>
          <a:p>
            <a:pPr marL="457200" indent="-457200">
              <a:lnSpc>
                <a:spcPct val="110000"/>
              </a:lnSpc>
              <a:spcBef>
                <a:spcPct val="30000"/>
              </a:spcBef>
              <a:buClr>
                <a:srgbClr val="215928"/>
              </a:buClr>
              <a:buFont typeface="Wingdings" pitchFamily="2" charset="2"/>
              <a:buChar char="§"/>
            </a:pPr>
            <a:r>
              <a:rPr lang="en-US" sz="2000" dirty="0" smtClean="0">
                <a:solidFill>
                  <a:srgbClr val="003399"/>
                </a:solidFill>
              </a:rPr>
              <a:t>Asses the field and the competition; see which other projects in your field are being funded by NIH. Search the NIH database: Research Portfolio Online Reporting Tools </a:t>
            </a:r>
            <a:r>
              <a:rPr lang="en-US" sz="2000" b="1" i="1" dirty="0" smtClean="0">
                <a:solidFill>
                  <a:srgbClr val="215928"/>
                </a:solidFill>
              </a:rPr>
              <a:t>(</a:t>
            </a:r>
            <a:r>
              <a:rPr lang="en-US" sz="2000" b="1" i="1" dirty="0" err="1" smtClean="0">
                <a:solidFill>
                  <a:srgbClr val="215928"/>
                </a:solidFill>
              </a:rPr>
              <a:t>RePORT</a:t>
            </a:r>
            <a:r>
              <a:rPr lang="en-US" sz="2000" b="1" i="1" dirty="0" smtClean="0">
                <a:solidFill>
                  <a:srgbClr val="215928"/>
                </a:solidFill>
              </a:rPr>
              <a:t>)</a:t>
            </a:r>
            <a:r>
              <a:rPr lang="en-US" sz="2000" b="1" dirty="0" smtClean="0">
                <a:solidFill>
                  <a:srgbClr val="003399"/>
                </a:solidFill>
              </a:rPr>
              <a:t>.</a:t>
            </a:r>
            <a:r>
              <a:rPr lang="en-US" sz="2000" dirty="0" smtClean="0">
                <a:solidFill>
                  <a:srgbClr val="003399"/>
                </a:solidFill>
              </a:rPr>
              <a:t> </a:t>
            </a:r>
          </a:p>
          <a:p>
            <a:pPr marL="457200" indent="-457200">
              <a:lnSpc>
                <a:spcPct val="110000"/>
              </a:lnSpc>
              <a:spcBef>
                <a:spcPct val="30000"/>
              </a:spcBef>
              <a:buClr>
                <a:srgbClr val="215928"/>
              </a:buClr>
              <a:buFont typeface="Wingdings" pitchFamily="2" charset="2"/>
              <a:buChar char="§"/>
            </a:pPr>
            <a:r>
              <a:rPr lang="en-US" sz="2000" dirty="0" smtClean="0">
                <a:solidFill>
                  <a:srgbClr val="003399"/>
                </a:solidFill>
                <a:cs typeface="Arial" charset="0"/>
              </a:rPr>
              <a:t>Evaluate yourself: What are your strengths and weaknesses? Can you capitalize on your expertise and fill in any gaps with collaborators or consultants? </a:t>
            </a:r>
          </a:p>
          <a:p>
            <a:pPr marL="457200" indent="-457200">
              <a:lnSpc>
                <a:spcPct val="110000"/>
              </a:lnSpc>
              <a:spcBef>
                <a:spcPct val="30000"/>
              </a:spcBef>
              <a:buClr>
                <a:srgbClr val="215928"/>
              </a:buClr>
              <a:buFont typeface="Wingdings" pitchFamily="2" charset="2"/>
              <a:buChar char="§"/>
            </a:pPr>
            <a:r>
              <a:rPr lang="en-US" sz="2000" dirty="0" smtClean="0">
                <a:solidFill>
                  <a:srgbClr val="003399"/>
                </a:solidFill>
                <a:cs typeface="Arial" charset="0"/>
              </a:rPr>
              <a:t>Find out what resources and support your organization has and what additional support you will need.</a:t>
            </a:r>
          </a:p>
        </p:txBody>
      </p:sp>
      <p:sp>
        <p:nvSpPr>
          <p:cNvPr id="414725" name="Rectangle 5"/>
          <p:cNvSpPr>
            <a:spLocks/>
          </p:cNvSpPr>
          <p:nvPr/>
        </p:nvSpPr>
        <p:spPr bwMode="auto">
          <a:xfrm>
            <a:off x="152401" y="174624"/>
            <a:ext cx="8839199" cy="1120776"/>
          </a:xfrm>
          <a:prstGeom prst="rect">
            <a:avLst/>
          </a:prstGeom>
          <a:solidFill>
            <a:schemeClr val="tx2"/>
          </a:solidFill>
          <a:ln w="9525">
            <a:noFill/>
            <a:miter lim="800000"/>
            <a:headEnd/>
            <a:tailEnd/>
          </a:ln>
        </p:spPr>
        <p:txBody>
          <a:bodyPr anchor="ctr"/>
          <a:lstStyle/>
          <a:p>
            <a:pPr eaLnBrk="0" hangingPunct="0">
              <a:defRPr/>
            </a:pPr>
            <a:r>
              <a:rPr lang="en-US" sz="4000" dirty="0">
                <a:solidFill>
                  <a:schemeClr val="bg1"/>
                </a:solidFill>
                <a:effectLst>
                  <a:outerShdw blurRad="38100" dist="38100" dir="2700000" algn="tl">
                    <a:srgbClr val="000000">
                      <a:alpha val="43137"/>
                    </a:srgbClr>
                  </a:outerShdw>
                </a:effectLst>
                <a:latin typeface="+mj-lt"/>
              </a:rPr>
              <a:t>Develop a Strategy</a:t>
            </a:r>
          </a:p>
        </p:txBody>
      </p:sp>
      <p:pic>
        <p:nvPicPr>
          <p:cNvPr id="20485" name="Picture 4" descr="http://photos2.fotosearch.com/bthumb/IMZ/IMZ100/sca0186.jpg"/>
          <p:cNvPicPr>
            <a:picLocks noChangeAspect="1" noChangeArrowheads="1"/>
          </p:cNvPicPr>
          <p:nvPr/>
        </p:nvPicPr>
        <p:blipFill>
          <a:blip r:embed="rId3" cstate="print"/>
          <a:srcRect/>
          <a:stretch>
            <a:fillRect/>
          </a:stretch>
        </p:blipFill>
        <p:spPr bwMode="auto">
          <a:xfrm>
            <a:off x="7772400" y="1676400"/>
            <a:ext cx="1200150" cy="1619250"/>
          </a:xfrm>
          <a:prstGeom prst="rect">
            <a:avLst/>
          </a:prstGeom>
          <a:noFill/>
          <a:ln w="9525">
            <a:noFill/>
            <a:miter lim="800000"/>
            <a:headEnd/>
            <a:tailEnd/>
          </a:ln>
        </p:spPr>
      </p:pic>
      <p:sp>
        <p:nvSpPr>
          <p:cNvPr id="8" name="Slide Number Placeholder 18"/>
          <p:cNvSpPr>
            <a:spLocks noGrp="1"/>
          </p:cNvSpPr>
          <p:nvPr>
            <p:ph type="sldNum" sz="quarter" idx="4294967295"/>
          </p:nvPr>
        </p:nvSpPr>
        <p:spPr>
          <a:xfrm>
            <a:off x="8445500" y="177800"/>
            <a:ext cx="521970" cy="365125"/>
          </a:xfrm>
          <a:prstGeom prst="rect">
            <a:avLst/>
          </a:prstGeom>
        </p:spPr>
        <p:txBody>
          <a:bodyPr/>
          <a:lstStyle/>
          <a:p>
            <a:pPr>
              <a:defRPr/>
            </a:pPr>
            <a:fld id="{2AFA2E1E-A420-463D-AAF3-5F6878CB30BF}" type="slidenum">
              <a:rPr lang="en-US" b="1" smtClean="0">
                <a:solidFill>
                  <a:schemeClr val="bg1"/>
                </a:solidFill>
              </a:rPr>
              <a:pPr>
                <a:defRPr/>
              </a:pPr>
              <a:t>7</a:t>
            </a:fld>
            <a:endParaRPr lang="en-US" b="1" dirty="0">
              <a:solidFill>
                <a:schemeClr val="bg1"/>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484188" y="1600200"/>
            <a:ext cx="6950075" cy="4873625"/>
          </a:xfrm>
          <a:noFill/>
        </p:spPr>
        <p:txBody>
          <a:bodyPr>
            <a:normAutofit/>
          </a:bodyPr>
          <a:lstStyle/>
          <a:p>
            <a:pPr marL="457200" indent="-457200">
              <a:lnSpc>
                <a:spcPct val="100000"/>
              </a:lnSpc>
              <a:spcBef>
                <a:spcPct val="50000"/>
              </a:spcBef>
              <a:buClr>
                <a:srgbClr val="215928"/>
              </a:buClr>
              <a:buFont typeface="Wingdings" pitchFamily="2" charset="2"/>
              <a:buChar char="§"/>
            </a:pPr>
            <a:r>
              <a:rPr lang="en-US" sz="2000" dirty="0" smtClean="0">
                <a:solidFill>
                  <a:srgbClr val="003399"/>
                </a:solidFill>
                <a:cs typeface="Arial" charset="0"/>
              </a:rPr>
              <a:t>Is there an added value to your receiving a K award? Why not pursue research training through other mechanisms?</a:t>
            </a:r>
          </a:p>
          <a:p>
            <a:pPr marL="457200" indent="-457200">
              <a:lnSpc>
                <a:spcPct val="100000"/>
              </a:lnSpc>
              <a:spcBef>
                <a:spcPct val="50000"/>
              </a:spcBef>
              <a:buClr>
                <a:srgbClr val="215928"/>
              </a:buClr>
              <a:buFont typeface="Wingdings" pitchFamily="2" charset="2"/>
              <a:buChar char="§"/>
            </a:pPr>
            <a:r>
              <a:rPr lang="en-US" sz="2000" dirty="0" smtClean="0">
                <a:solidFill>
                  <a:srgbClr val="003399"/>
                </a:solidFill>
                <a:cs typeface="Arial" charset="0"/>
              </a:rPr>
              <a:t>Give yourself plenty of time to write the application, probably three to six months. </a:t>
            </a:r>
          </a:p>
          <a:p>
            <a:pPr marL="457200" indent="-457200">
              <a:lnSpc>
                <a:spcPct val="100000"/>
              </a:lnSpc>
              <a:spcBef>
                <a:spcPct val="50000"/>
              </a:spcBef>
              <a:buClr>
                <a:srgbClr val="215928"/>
              </a:buClr>
              <a:buFont typeface="Wingdings" pitchFamily="2" charset="2"/>
              <a:buChar char="§"/>
            </a:pPr>
            <a:r>
              <a:rPr lang="en-US" sz="2000" dirty="0" smtClean="0">
                <a:solidFill>
                  <a:srgbClr val="003399"/>
                </a:solidFill>
                <a:cs typeface="Arial" charset="0"/>
              </a:rPr>
              <a:t>Know your organization's key contacts and internal procedures for electronic application.</a:t>
            </a:r>
          </a:p>
          <a:p>
            <a:pPr marL="457200" indent="-457200">
              <a:lnSpc>
                <a:spcPct val="100000"/>
              </a:lnSpc>
              <a:spcBef>
                <a:spcPct val="50000"/>
              </a:spcBef>
              <a:buClr>
                <a:srgbClr val="215928"/>
              </a:buClr>
              <a:buFont typeface="Wingdings" pitchFamily="2" charset="2"/>
              <a:buChar char="§"/>
            </a:pPr>
            <a:r>
              <a:rPr lang="en-US" sz="2000" dirty="0" smtClean="0">
                <a:solidFill>
                  <a:srgbClr val="003399"/>
                </a:solidFill>
                <a:cs typeface="Arial" charset="0"/>
              </a:rPr>
              <a:t>Begin the application by writing a one-sentence hypothesis for the proposed research project. </a:t>
            </a:r>
          </a:p>
          <a:p>
            <a:pPr marL="457200" indent="-457200">
              <a:lnSpc>
                <a:spcPct val="100000"/>
              </a:lnSpc>
              <a:spcBef>
                <a:spcPct val="50000"/>
              </a:spcBef>
              <a:buClr>
                <a:srgbClr val="215928"/>
              </a:buClr>
              <a:buFont typeface="Wingdings" pitchFamily="2" charset="2"/>
              <a:buChar char="§"/>
            </a:pPr>
            <a:r>
              <a:rPr lang="en-US" sz="2000" b="1" dirty="0" smtClean="0">
                <a:solidFill>
                  <a:srgbClr val="215928"/>
                </a:solidFill>
                <a:cs typeface="Arial" charset="0"/>
              </a:rPr>
              <a:t>Call an Institute/Center (I/C) Program Officer for an opinion of your ideas. See if your ideas match any of the I/C's high-priority areas, reflected in I/C’s initiatives and concepts.</a:t>
            </a:r>
          </a:p>
        </p:txBody>
      </p:sp>
      <p:pic>
        <p:nvPicPr>
          <p:cNvPr id="21509" name="Picture 4" descr="http://photos2.fotosearch.com/bthumb/IMZ/IMZ100/sca0186.jpg"/>
          <p:cNvPicPr>
            <a:picLocks noChangeAspect="1" noChangeArrowheads="1"/>
          </p:cNvPicPr>
          <p:nvPr/>
        </p:nvPicPr>
        <p:blipFill>
          <a:blip r:embed="rId3" cstate="print"/>
          <a:srcRect/>
          <a:stretch>
            <a:fillRect/>
          </a:stretch>
        </p:blipFill>
        <p:spPr bwMode="auto">
          <a:xfrm>
            <a:off x="7772400" y="1676400"/>
            <a:ext cx="1200150" cy="1619250"/>
          </a:xfrm>
          <a:prstGeom prst="rect">
            <a:avLst/>
          </a:prstGeom>
          <a:noFill/>
          <a:ln w="9525">
            <a:noFill/>
            <a:miter lim="800000"/>
            <a:headEnd/>
            <a:tailEnd/>
          </a:ln>
        </p:spPr>
      </p:pic>
      <p:sp>
        <p:nvSpPr>
          <p:cNvPr id="8" name="Rectangle 5"/>
          <p:cNvSpPr>
            <a:spLocks/>
          </p:cNvSpPr>
          <p:nvPr/>
        </p:nvSpPr>
        <p:spPr bwMode="auto">
          <a:xfrm>
            <a:off x="152400" y="174624"/>
            <a:ext cx="8839199" cy="1120776"/>
          </a:xfrm>
          <a:prstGeom prst="rect">
            <a:avLst/>
          </a:prstGeom>
          <a:solidFill>
            <a:schemeClr val="tx2"/>
          </a:solidFill>
          <a:ln w="9525">
            <a:noFill/>
            <a:miter lim="800000"/>
            <a:headEnd/>
            <a:tailEnd/>
          </a:ln>
        </p:spPr>
        <p:txBody>
          <a:bodyPr anchor="ctr"/>
          <a:lstStyle/>
          <a:p>
            <a:pPr eaLnBrk="0" hangingPunct="0">
              <a:defRPr/>
            </a:pPr>
            <a:r>
              <a:rPr lang="en-US" sz="4000" dirty="0">
                <a:solidFill>
                  <a:schemeClr val="bg1"/>
                </a:solidFill>
                <a:effectLst>
                  <a:outerShdw blurRad="38100" dist="38100" dir="2700000" algn="tl">
                    <a:srgbClr val="000000">
                      <a:alpha val="43137"/>
                    </a:srgbClr>
                  </a:outerShdw>
                </a:effectLst>
                <a:latin typeface="+mj-lt"/>
              </a:rPr>
              <a:t>Develop a Strategy</a:t>
            </a:r>
          </a:p>
        </p:txBody>
      </p:sp>
      <p:sp>
        <p:nvSpPr>
          <p:cNvPr id="9" name="Slide Number Placeholder 18"/>
          <p:cNvSpPr>
            <a:spLocks noGrp="1"/>
          </p:cNvSpPr>
          <p:nvPr>
            <p:ph type="sldNum" sz="quarter" idx="4294967295"/>
          </p:nvPr>
        </p:nvSpPr>
        <p:spPr>
          <a:xfrm>
            <a:off x="8445500" y="177800"/>
            <a:ext cx="521970" cy="365125"/>
          </a:xfrm>
          <a:prstGeom prst="rect">
            <a:avLst/>
          </a:prstGeom>
        </p:spPr>
        <p:txBody>
          <a:bodyPr/>
          <a:lstStyle/>
          <a:p>
            <a:pPr>
              <a:defRPr/>
            </a:pPr>
            <a:fld id="{2AFA2E1E-A420-463D-AAF3-5F6878CB30BF}" type="slidenum">
              <a:rPr lang="en-US" b="1" smtClean="0">
                <a:solidFill>
                  <a:schemeClr val="bg1"/>
                </a:solidFill>
              </a:rPr>
              <a:pPr>
                <a:defRPr/>
              </a:pPr>
              <a:t>8</a:t>
            </a:fld>
            <a:endParaRPr lang="en-US" b="1" dirty="0">
              <a:solidFill>
                <a:schemeClr val="bg1"/>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427038" y="1641475"/>
            <a:ext cx="6623050" cy="4911725"/>
          </a:xfrm>
          <a:noFill/>
        </p:spPr>
        <p:txBody>
          <a:bodyPr/>
          <a:lstStyle/>
          <a:p>
            <a:pPr>
              <a:lnSpc>
                <a:spcPct val="100000"/>
              </a:lnSpc>
              <a:spcBef>
                <a:spcPct val="50000"/>
              </a:spcBef>
              <a:buClr>
                <a:srgbClr val="215928"/>
              </a:buClr>
              <a:buFont typeface="Wingdings" pitchFamily="2" charset="2"/>
              <a:buChar char="§"/>
            </a:pPr>
            <a:r>
              <a:rPr lang="en-US" sz="2000" dirty="0" smtClean="0">
                <a:solidFill>
                  <a:srgbClr val="003399"/>
                </a:solidFill>
              </a:rPr>
              <a:t>Read NIH Guide notices. </a:t>
            </a:r>
          </a:p>
          <a:p>
            <a:pPr>
              <a:lnSpc>
                <a:spcPct val="100000"/>
              </a:lnSpc>
              <a:spcBef>
                <a:spcPct val="50000"/>
              </a:spcBef>
              <a:buClr>
                <a:srgbClr val="215928"/>
              </a:buClr>
              <a:buFont typeface="Wingdings" pitchFamily="2" charset="2"/>
              <a:buChar char="§"/>
            </a:pPr>
            <a:r>
              <a:rPr lang="en-US" sz="2000" dirty="0" smtClean="0">
                <a:solidFill>
                  <a:srgbClr val="003399"/>
                </a:solidFill>
              </a:rPr>
              <a:t>Read the NIH Institute/Center Funding Opportunity Announcements.</a:t>
            </a:r>
          </a:p>
          <a:p>
            <a:pPr>
              <a:lnSpc>
                <a:spcPct val="100000"/>
              </a:lnSpc>
              <a:spcBef>
                <a:spcPct val="50000"/>
              </a:spcBef>
              <a:buClr>
                <a:srgbClr val="215928"/>
              </a:buClr>
              <a:buFont typeface="Wingdings" pitchFamily="2" charset="2"/>
              <a:buChar char="§"/>
            </a:pPr>
            <a:r>
              <a:rPr lang="en-US" sz="2000" dirty="0" smtClean="0">
                <a:solidFill>
                  <a:srgbClr val="003399"/>
                </a:solidFill>
              </a:rPr>
              <a:t>Sign up for NIH's Electronic Application Listserv to Receive News and Updates. </a:t>
            </a:r>
          </a:p>
          <a:p>
            <a:pPr>
              <a:lnSpc>
                <a:spcPct val="100000"/>
              </a:lnSpc>
              <a:spcBef>
                <a:spcPct val="50000"/>
              </a:spcBef>
              <a:buClr>
                <a:srgbClr val="215928"/>
              </a:buClr>
              <a:buFont typeface="Wingdings" pitchFamily="2" charset="2"/>
              <a:buChar char="§"/>
            </a:pPr>
            <a:r>
              <a:rPr lang="en-US" sz="2000" dirty="0" smtClean="0">
                <a:solidFill>
                  <a:srgbClr val="003399"/>
                </a:solidFill>
              </a:rPr>
              <a:t>See NIH's Electronic Submission Website.</a:t>
            </a:r>
          </a:p>
          <a:p>
            <a:pPr>
              <a:lnSpc>
                <a:spcPct val="100000"/>
              </a:lnSpc>
              <a:spcBef>
                <a:spcPct val="50000"/>
              </a:spcBef>
              <a:buClr>
                <a:srgbClr val="215928"/>
              </a:buClr>
              <a:buFont typeface="Wingdings" pitchFamily="2" charset="2"/>
              <a:buChar char="§"/>
            </a:pPr>
            <a:r>
              <a:rPr lang="en-US" sz="2000" dirty="0" smtClean="0">
                <a:solidFill>
                  <a:srgbClr val="003399"/>
                </a:solidFill>
              </a:rPr>
              <a:t>As you plan your grant, watch for important policy and process changes.</a:t>
            </a:r>
          </a:p>
          <a:p>
            <a:pPr>
              <a:lnSpc>
                <a:spcPct val="100000"/>
              </a:lnSpc>
              <a:spcBef>
                <a:spcPct val="50000"/>
              </a:spcBef>
              <a:buClr>
                <a:srgbClr val="215928"/>
              </a:buClr>
              <a:buFont typeface="Wingdings" pitchFamily="2" charset="2"/>
              <a:buChar char="§"/>
            </a:pPr>
            <a:r>
              <a:rPr lang="en-US" sz="2000" dirty="0" smtClean="0">
                <a:solidFill>
                  <a:srgbClr val="003399"/>
                </a:solidFill>
              </a:rPr>
              <a:t>Be wary of online information – always check when a page was last updated.</a:t>
            </a:r>
          </a:p>
        </p:txBody>
      </p:sp>
      <p:sp>
        <p:nvSpPr>
          <p:cNvPr id="418821" name="Rectangle 5"/>
          <p:cNvSpPr>
            <a:spLocks/>
          </p:cNvSpPr>
          <p:nvPr/>
        </p:nvSpPr>
        <p:spPr bwMode="auto">
          <a:xfrm>
            <a:off x="152399" y="174624"/>
            <a:ext cx="8839201" cy="1120776"/>
          </a:xfrm>
          <a:prstGeom prst="rect">
            <a:avLst/>
          </a:prstGeom>
          <a:solidFill>
            <a:schemeClr val="tx2"/>
          </a:solidFill>
          <a:ln w="9525">
            <a:noFill/>
            <a:miter lim="800000"/>
            <a:headEnd/>
            <a:tailEnd/>
          </a:ln>
        </p:spPr>
        <p:txBody>
          <a:bodyPr anchor="ctr"/>
          <a:lstStyle/>
          <a:p>
            <a:pPr eaLnBrk="0" hangingPunct="0">
              <a:defRPr/>
            </a:pPr>
            <a:r>
              <a:rPr lang="en-US" sz="4000" dirty="0">
                <a:solidFill>
                  <a:schemeClr val="bg1"/>
                </a:solidFill>
                <a:effectLst>
                  <a:outerShdw blurRad="38100" dist="38100" dir="2700000" algn="tl">
                    <a:srgbClr val="000000">
                      <a:alpha val="43137"/>
                    </a:srgbClr>
                  </a:outerShdw>
                </a:effectLst>
                <a:latin typeface="+mj-lt"/>
              </a:rPr>
              <a:t>Stay Informed</a:t>
            </a:r>
          </a:p>
        </p:txBody>
      </p:sp>
      <p:pic>
        <p:nvPicPr>
          <p:cNvPr id="22533" name="Picture 14" descr="http://photos3.fotosearch.com/bthumb/IMZ/IMZ002/nri0059.jpg"/>
          <p:cNvPicPr>
            <a:picLocks noChangeAspect="1" noChangeArrowheads="1"/>
          </p:cNvPicPr>
          <p:nvPr/>
        </p:nvPicPr>
        <p:blipFill>
          <a:blip r:embed="rId3" cstate="print"/>
          <a:srcRect/>
          <a:stretch>
            <a:fillRect/>
          </a:stretch>
        </p:blipFill>
        <p:spPr bwMode="auto">
          <a:xfrm>
            <a:off x="7315200" y="1676400"/>
            <a:ext cx="1619250" cy="1562100"/>
          </a:xfrm>
          <a:prstGeom prst="rect">
            <a:avLst/>
          </a:prstGeom>
          <a:noFill/>
          <a:ln w="9525">
            <a:noFill/>
            <a:miter lim="800000"/>
            <a:headEnd/>
            <a:tailEnd/>
          </a:ln>
        </p:spPr>
      </p:pic>
      <p:sp>
        <p:nvSpPr>
          <p:cNvPr id="8" name="Slide Number Placeholder 18"/>
          <p:cNvSpPr>
            <a:spLocks noGrp="1"/>
          </p:cNvSpPr>
          <p:nvPr>
            <p:ph type="sldNum" sz="quarter" idx="4294967295"/>
          </p:nvPr>
        </p:nvSpPr>
        <p:spPr>
          <a:xfrm>
            <a:off x="8445500" y="177800"/>
            <a:ext cx="521970" cy="365125"/>
          </a:xfrm>
          <a:prstGeom prst="rect">
            <a:avLst/>
          </a:prstGeom>
        </p:spPr>
        <p:txBody>
          <a:bodyPr/>
          <a:lstStyle/>
          <a:p>
            <a:pPr>
              <a:defRPr/>
            </a:pPr>
            <a:fld id="{2AFA2E1E-A420-463D-AAF3-5F6878CB30BF}" type="slidenum">
              <a:rPr lang="en-US" b="1" smtClean="0">
                <a:solidFill>
                  <a:schemeClr val="bg1"/>
                </a:solidFill>
              </a:rPr>
              <a:pPr>
                <a:defRPr/>
              </a:pPr>
              <a:t>9</a:t>
            </a:fld>
            <a:endParaRPr lang="en-US" b="1" dirty="0">
              <a:solidFill>
                <a:schemeClr val="bg1"/>
              </a:solidFill>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1">
      <a:dk1>
        <a:sysClr val="windowText" lastClr="000000"/>
      </a:dk1>
      <a:lt1>
        <a:sysClr val="window" lastClr="FFFFFF"/>
      </a:lt1>
      <a:dk2>
        <a:srgbClr val="00359E"/>
      </a:dk2>
      <a:lt2>
        <a:srgbClr val="EEECE1"/>
      </a:lt2>
      <a:accent1>
        <a:srgbClr val="00359E"/>
      </a:accent1>
      <a:accent2>
        <a:srgbClr val="007635"/>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ER PowerPoint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06E598776B79408DE98D0C79F14201" ma:contentTypeVersion="4" ma:contentTypeDescription="Create a new document." ma:contentTypeScope="" ma:versionID="74804a151ccd934a2f99bdedab4b878b">
  <xsd:schema xmlns:xsd="http://www.w3.org/2001/XMLSchema" xmlns:xs="http://www.w3.org/2001/XMLSchema" xmlns:p="http://schemas.microsoft.com/office/2006/metadata/properties" xmlns:ns2="e64061a7-bc73-4e36-8b6e-74220a960d58" targetNamespace="http://schemas.microsoft.com/office/2006/metadata/properties" ma:root="true" ma:fieldsID="381f62e2a68e65fe632c2feb79df998c" ns2:_="">
    <xsd:import namespace="e64061a7-bc73-4e36-8b6e-74220a960d58"/>
    <xsd:element name="properties">
      <xsd:complexType>
        <xsd:sequence>
          <xsd:element name="documentManagement">
            <xsd:complexType>
              <xsd:all>
                <xsd:element ref="ns2:Assigned_x0020_To0"/>
                <xsd:element ref="ns2:user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4061a7-bc73-4e36-8b6e-74220a960d58" elementFormDefault="qualified">
    <xsd:import namespace="http://schemas.microsoft.com/office/2006/documentManagement/types"/>
    <xsd:import namespace="http://schemas.microsoft.com/office/infopath/2007/PartnerControls"/>
    <xsd:element name="Assigned_x0020_To0" ma:index="8" ma:displayName="Assigned To" ma:description="Your name" ma:list="UserInfo" ma:SharePointGroup="0" ma:internalName="Assigned_x0020_To0"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username" ma:index="9" nillable="true" ma:displayName="username" ma:internalName="user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Assigned_x0020_To0 xmlns="e64061a7-bc73-4e36-8b6e-74220a960d58">
      <UserInfo>
        <DisplayName>Khachaturian, Henry (NIH/OD) [E]</DisplayName>
        <AccountId>172</AccountId>
        <AccountType/>
      </UserInfo>
    </Assigned_x0020_To0>
    <username xmlns="e64061a7-bc73-4e36-8b6e-74220a960d58">Henry Khachaturian</usernam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8B3CA1-4A2B-4833-AF48-88CC8CC32DA1}"/>
</file>

<file path=customXml/itemProps2.xml><?xml version="1.0" encoding="utf-8"?>
<ds:datastoreItem xmlns:ds="http://schemas.openxmlformats.org/officeDocument/2006/customXml" ds:itemID="{03ED9886-8626-4258-9E3C-8AC46B353C98}"/>
</file>

<file path=customXml/itemProps3.xml><?xml version="1.0" encoding="utf-8"?>
<ds:datastoreItem xmlns:ds="http://schemas.openxmlformats.org/officeDocument/2006/customXml" ds:itemID="{92FAC11F-4B09-4284-958C-081128C65D32}"/>
</file>

<file path=docProps/app.xml><?xml version="1.0" encoding="utf-8"?>
<Properties xmlns="http://schemas.openxmlformats.org/officeDocument/2006/extended-properties" xmlns:vt="http://schemas.openxmlformats.org/officeDocument/2006/docPropsVTypes">
  <Template/>
  <TotalTime>19057</TotalTime>
  <Words>2899</Words>
  <Application>Microsoft Office PowerPoint</Application>
  <PresentationFormat>On-screen Show (4:3)</PresentationFormat>
  <Paragraphs>312</Paragraphs>
  <Slides>39</Slides>
  <Notes>37</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39</vt:i4>
      </vt:variant>
    </vt:vector>
  </HeadingPairs>
  <TitlesOfParts>
    <vt:vector size="42" baseType="lpstr">
      <vt:lpstr>Urban</vt:lpstr>
      <vt:lpstr>OER PowerPoint template</vt:lpstr>
      <vt:lpstr>Clip</vt:lpstr>
      <vt:lpstr>Writing a Successful Career (K) Application</vt:lpstr>
      <vt:lpstr>NIH Grant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NIH/OER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a Successful K Application - NIH Regional Seminar 2014</dc:title>
  <dc:subject>OER PPT</dc:subject>
  <dc:creator>NIH/OER</dc:creator>
  <cp:lastModifiedBy>Khachaturian, Henry (NIH/OD) [E]</cp:lastModifiedBy>
  <cp:revision>767</cp:revision>
  <dcterms:created xsi:type="dcterms:W3CDTF">2006-12-01T15:20:27Z</dcterms:created>
  <dcterms:modified xsi:type="dcterms:W3CDTF">2014-04-04T18:18:43Z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0x0101004E06E598776B79408DE98D0C79F14201</vt:lpwstr>
  </property>
</Properties>
</file>