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</p:sldMasterIdLst>
  <p:notesMasterIdLst>
    <p:notesMasterId r:id="rId63"/>
  </p:notesMasterIdLst>
  <p:handoutMasterIdLst>
    <p:handoutMasterId r:id="rId64"/>
  </p:handoutMasterIdLst>
  <p:sldIdLst>
    <p:sldId id="339" r:id="rId5"/>
    <p:sldId id="564" r:id="rId6"/>
    <p:sldId id="512" r:id="rId7"/>
    <p:sldId id="514" r:id="rId8"/>
    <p:sldId id="470" r:id="rId9"/>
    <p:sldId id="515" r:id="rId10"/>
    <p:sldId id="516" r:id="rId11"/>
    <p:sldId id="517" r:id="rId12"/>
    <p:sldId id="518" r:id="rId13"/>
    <p:sldId id="520" r:id="rId14"/>
    <p:sldId id="521" r:id="rId15"/>
    <p:sldId id="522" r:id="rId16"/>
    <p:sldId id="523" r:id="rId17"/>
    <p:sldId id="508" r:id="rId18"/>
    <p:sldId id="652" r:id="rId19"/>
    <p:sldId id="685" r:id="rId20"/>
    <p:sldId id="689" r:id="rId21"/>
    <p:sldId id="607" r:id="rId22"/>
    <p:sldId id="682" r:id="rId23"/>
    <p:sldId id="614" r:id="rId24"/>
    <p:sldId id="611" r:id="rId25"/>
    <p:sldId id="687" r:id="rId26"/>
    <p:sldId id="688" r:id="rId27"/>
    <p:sldId id="690" r:id="rId28"/>
    <p:sldId id="691" r:id="rId29"/>
    <p:sldId id="692" r:id="rId30"/>
    <p:sldId id="683" r:id="rId31"/>
    <p:sldId id="571" r:id="rId32"/>
    <p:sldId id="572" r:id="rId33"/>
    <p:sldId id="511" r:id="rId34"/>
    <p:sldId id="581" r:id="rId35"/>
    <p:sldId id="662" r:id="rId36"/>
    <p:sldId id="585" r:id="rId37"/>
    <p:sldId id="664" r:id="rId38"/>
    <p:sldId id="584" r:id="rId39"/>
    <p:sldId id="693" r:id="rId40"/>
    <p:sldId id="677" r:id="rId41"/>
    <p:sldId id="678" r:id="rId42"/>
    <p:sldId id="694" r:id="rId43"/>
    <p:sldId id="665" r:id="rId44"/>
    <p:sldId id="666" r:id="rId45"/>
    <p:sldId id="595" r:id="rId46"/>
    <p:sldId id="596" r:id="rId47"/>
    <p:sldId id="599" r:id="rId48"/>
    <p:sldId id="601" r:id="rId49"/>
    <p:sldId id="600" r:id="rId50"/>
    <p:sldId id="602" r:id="rId51"/>
    <p:sldId id="676" r:id="rId52"/>
    <p:sldId id="673" r:id="rId53"/>
    <p:sldId id="674" r:id="rId54"/>
    <p:sldId id="675" r:id="rId55"/>
    <p:sldId id="695" r:id="rId56"/>
    <p:sldId id="603" r:id="rId57"/>
    <p:sldId id="604" r:id="rId58"/>
    <p:sldId id="605" r:id="rId59"/>
    <p:sldId id="679" r:id="rId60"/>
    <p:sldId id="680" r:id="rId61"/>
    <p:sldId id="671" r:id="rId62"/>
  </p:sldIdLst>
  <p:sldSz cx="9144000" cy="6858000" type="screen4x3"/>
  <p:notesSz cx="6858000" cy="9296400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6000" b="1" kern="1200">
        <a:solidFill>
          <a:srgbClr val="000066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6000" b="1" kern="1200">
        <a:solidFill>
          <a:srgbClr val="000066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6000" b="1" kern="1200">
        <a:solidFill>
          <a:srgbClr val="000066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6000" b="1" kern="1200">
        <a:solidFill>
          <a:srgbClr val="000066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6000" b="1" kern="1200">
        <a:solidFill>
          <a:srgbClr val="00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6000" b="1" kern="1200">
        <a:solidFill>
          <a:srgbClr val="00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6000" b="1" kern="1200">
        <a:solidFill>
          <a:srgbClr val="00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6000" b="1" kern="1200">
        <a:solidFill>
          <a:srgbClr val="00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6000" b="1" kern="1200">
        <a:solidFill>
          <a:srgbClr val="00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80E"/>
    <a:srgbClr val="FD0912"/>
    <a:srgbClr val="1E16EA"/>
    <a:srgbClr val="800000"/>
    <a:srgbClr val="FFF8FF"/>
    <a:srgbClr val="FFFFCC"/>
    <a:srgbClr val="CCCCFF"/>
    <a:srgbClr val="0D0964"/>
    <a:srgbClr val="9933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0789" autoAdjust="0"/>
  </p:normalViewPr>
  <p:slideViewPr>
    <p:cSldViewPr>
      <p:cViewPr>
        <p:scale>
          <a:sx n="66" d="100"/>
          <a:sy n="66" d="100"/>
        </p:scale>
        <p:origin x="-744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2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1AB4513-A722-4CA0-98F7-BC3334F65E17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5C98D33-8DBF-4D28-AD1F-9708BD325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77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757A39F-3BE3-4E3F-BAB7-A4BF30790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08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0CFDD3-78D3-479B-99FB-86997087ADEB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8500"/>
            <a:ext cx="4648200" cy="348615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416425"/>
            <a:ext cx="5032375" cy="418147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1197BFA-F518-497E-8FC0-23346C001360}" type="slidenum">
              <a:rPr lang="en-US" smtClean="0">
                <a:latin typeface="Arial" charset="0"/>
              </a:rPr>
              <a:pPr/>
              <a:t>11</a:t>
            </a:fld>
            <a:endParaRPr lang="en-US" smtClean="0">
              <a:latin typeface="Arial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9C0D251-861F-4E98-ADB7-3AE95380FFBE}" type="slidenum">
              <a:rPr lang="en-US" smtClean="0">
                <a:latin typeface="Arial" charset="0"/>
              </a:rPr>
              <a:pPr/>
              <a:t>12</a:t>
            </a:fld>
            <a:endParaRPr lang="en-US" smtClean="0">
              <a:latin typeface="Arial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C0FBB8E-8EE0-4B7D-B0DD-68FAB6E87FD1}" type="slidenum">
              <a:rPr lang="en-US" smtClean="0">
                <a:latin typeface="Arial" charset="0"/>
              </a:rPr>
              <a:pPr/>
              <a:t>13</a:t>
            </a:fld>
            <a:endParaRPr lang="en-US" smtClean="0">
              <a:latin typeface="Arial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418AB8-3C05-4442-B9FB-90E5F701ED6F}" type="slidenum">
              <a:rPr lang="en-US" smtClean="0">
                <a:latin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D8DD28-AF3B-4FEE-A15D-EB797C79A9CC}" type="slidenum">
              <a:rPr lang="en-US" smtClean="0">
                <a:latin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30738" cy="3475037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 lIns="91877" tIns="45937" rIns="91877" bIns="45937"/>
          <a:lstStyle/>
          <a:p>
            <a:pPr eaLnBrk="1" hangingPunct="1">
              <a:lnSpc>
                <a:spcPct val="90000"/>
              </a:lnSpc>
            </a:pPr>
            <a:endParaRPr lang="en-US" sz="1000" b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A26950F-6FFA-4EC8-B56B-F5B1FFA96291}" type="slidenum">
              <a:rPr lang="en-US" smtClean="0">
                <a:latin typeface="Arial" charset="0"/>
              </a:rPr>
              <a:pPr/>
              <a:t>18</a:t>
            </a:fld>
            <a:endParaRPr lang="en-US" smtClean="0">
              <a:latin typeface="Arial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96913"/>
            <a:ext cx="4643437" cy="3484562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4" y="4413251"/>
            <a:ext cx="5032375" cy="4186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RPGs are appropriate for any stage of your independent research career.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34" tIns="46116" rIns="92234" bIns="46116" anchor="b"/>
          <a:lstStyle>
            <a:lvl1pPr defTabSz="922338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8440D2A1-DAAA-4419-AF05-CE8B0252AA6E}" type="slidenum">
              <a:rPr lang="en-US" sz="1100"/>
              <a:pPr algn="r"/>
              <a:t>20</a:t>
            </a:fld>
            <a:endParaRPr lang="en-US" sz="11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8013"/>
            <a:ext cx="5486400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34" tIns="46116" rIns="92234" bIns="46116" anchor="b"/>
          <a:lstStyle>
            <a:lvl1pPr defTabSz="922338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5FB5D362-3320-4F48-9A29-0BFBC850FFAB}" type="slidenum">
              <a:rPr lang="en-US" sz="1100"/>
              <a:pPr algn="r"/>
              <a:t>21</a:t>
            </a:fld>
            <a:endParaRPr lang="en-US" sz="11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8013"/>
            <a:ext cx="5486400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22990D66-A641-442A-90D1-9E42B20E3499}" type="slidenum">
              <a:rPr lang="en-US" sz="1200" b="0">
                <a:solidFill>
                  <a:schemeClr val="tx1"/>
                </a:solidFill>
              </a:rPr>
              <a:pPr algn="r">
                <a:spcBef>
                  <a:spcPct val="0"/>
                </a:spcBef>
              </a:pPr>
              <a:t>22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0F3742B-6B6F-4D6E-9436-B96F8A4FDD71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3738"/>
            <a:ext cx="4624388" cy="3468687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92613"/>
            <a:ext cx="5029200" cy="4240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0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60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14960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CE6F14-0251-47C7-A7E8-B8226EB9A5BB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D8DD28-AF3B-4FEE-A15D-EB797C79A9CC}" type="slidenum">
              <a:rPr lang="en-US" smtClean="0">
                <a:latin typeface="Arial" pitchFamily="34" charset="0"/>
              </a:rPr>
              <a:pPr/>
              <a:t>28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30738" cy="3475037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 lIns="91877" tIns="45937" rIns="91877" bIns="45937"/>
          <a:lstStyle/>
          <a:p>
            <a:pPr eaLnBrk="1" hangingPunct="1">
              <a:lnSpc>
                <a:spcPct val="90000"/>
              </a:lnSpc>
            </a:pPr>
            <a:endParaRPr lang="en-US" sz="1000" b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6E2E6D-AE5F-4DA6-BAB1-4BF1056E4295}" type="slidenum">
              <a:rPr lang="en-US" smtClean="0">
                <a:latin typeface="Arial" pitchFamily="34" charset="0"/>
              </a:rPr>
              <a:pPr/>
              <a:t>29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DC4EB76-5FDA-4045-B0CC-6ACD36F9426E}" type="slidenum">
              <a:rPr lang="en-US" smtClean="0">
                <a:latin typeface="Arial" charset="0"/>
              </a:rPr>
              <a:pPr/>
              <a:t>32</a:t>
            </a:fld>
            <a:endParaRPr lang="en-US" smtClean="0">
              <a:latin typeface="Arial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EFA4AEB-B295-4B0D-8BE6-CF6FE6906F2D}" type="slidenum">
              <a:rPr lang="en-US" smtClean="0">
                <a:latin typeface="Arial" charset="0"/>
              </a:rPr>
              <a:pPr/>
              <a:t>34</a:t>
            </a:fld>
            <a:endParaRPr lang="en-US" smtClean="0">
              <a:latin typeface="Arial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6E2E6D-AE5F-4DA6-BAB1-4BF1056E4295}" type="slidenum">
              <a:rPr lang="en-US" smtClean="0">
                <a:latin typeface="Arial" pitchFamily="34" charset="0"/>
              </a:rPr>
              <a:pPr/>
              <a:t>36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6E2E6D-AE5F-4DA6-BAB1-4BF1056E4295}" type="slidenum">
              <a:rPr lang="en-US" smtClean="0">
                <a:latin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6E2E6D-AE5F-4DA6-BAB1-4BF1056E4295}" type="slidenum">
              <a:rPr lang="en-US" smtClean="0">
                <a:latin typeface="Arial" pitchFamily="34" charset="0"/>
              </a:rPr>
              <a:pPr/>
              <a:t>38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9380BAC-D613-47F9-8452-4C7ECB823C50}" type="slidenum">
              <a:rPr lang="en-US" smtClean="0">
                <a:latin typeface="Arial" charset="0"/>
              </a:rPr>
              <a:pPr/>
              <a:t>40</a:t>
            </a:fld>
            <a:endParaRPr lang="en-US" smtClean="0">
              <a:latin typeface="Arial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DF1A207-9900-40AB-8DEB-20BF1A780262}" type="slidenum">
              <a:rPr lang="en-US" smtClean="0">
                <a:latin typeface="Arial" charset="0"/>
              </a:rPr>
              <a:pPr/>
              <a:t>41</a:t>
            </a:fld>
            <a:endParaRPr lang="en-US" smtClean="0">
              <a:latin typeface="Arial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698500"/>
            <a:ext cx="4646613" cy="3484563"/>
          </a:xfrm>
          <a:ln w="12700" cap="flat"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18" tIns="46909" rIns="93818" bIns="46909"/>
          <a:lstStyle/>
          <a:p>
            <a:endParaRPr lang="en-US" b="1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246B551-020A-43C4-B6AB-08AFB85AD372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10FDD4-E0D2-482D-A45F-CA13CA3D3603}" type="slidenum">
              <a:rPr lang="en-US" smtClean="0"/>
              <a:pPr eaLnBrk="1" hangingPunct="1"/>
              <a:t>45</a:t>
            </a:fld>
            <a:endParaRPr lang="en-US" smtClean="0"/>
          </a:p>
        </p:txBody>
      </p:sp>
      <p:sp>
        <p:nvSpPr>
          <p:cNvPr id="113667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defTabSz="9302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C93C0DA-B9A2-4F97-B007-7DC3A05D94B7}" type="slidenum">
              <a:rPr lang="en-US" sz="1200">
                <a:effectLst/>
              </a:rPr>
              <a:pPr algn="r" eaLnBrk="1" hangingPunct="1"/>
              <a:t>45</a:t>
            </a:fld>
            <a:endParaRPr lang="en-US" sz="1200">
              <a:effectLst/>
            </a:endParaRPr>
          </a:p>
        </p:txBody>
      </p:sp>
      <p:sp>
        <p:nvSpPr>
          <p:cNvPr id="1136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A3A2A8-9921-48D7-9A7D-61E8E6D1848D}" type="slidenum">
              <a:rPr lang="en-US" smtClean="0"/>
              <a:pPr eaLnBrk="1" hangingPunct="1"/>
              <a:t>46</a:t>
            </a:fld>
            <a:endParaRPr lang="en-US" smtClean="0"/>
          </a:p>
        </p:txBody>
      </p:sp>
      <p:sp>
        <p:nvSpPr>
          <p:cNvPr id="112643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defTabSz="9302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0F52373-B5DD-4F1B-A49D-BB64299DB741}" type="slidenum">
              <a:rPr lang="en-US" sz="1200">
                <a:effectLst/>
              </a:rPr>
              <a:pPr algn="r" eaLnBrk="1" hangingPunct="1"/>
              <a:t>46</a:t>
            </a:fld>
            <a:endParaRPr lang="en-US" sz="1200">
              <a:effectLst/>
            </a:endParaRPr>
          </a:p>
        </p:txBody>
      </p:sp>
      <p:sp>
        <p:nvSpPr>
          <p:cNvPr id="1126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2AE492-6868-48F5-83DB-2A7E496BF2FF}" type="slidenum">
              <a:rPr lang="en-US" smtClean="0"/>
              <a:pPr eaLnBrk="1" hangingPunct="1"/>
              <a:t>47</a:t>
            </a:fld>
            <a:endParaRPr lang="en-US" smtClean="0"/>
          </a:p>
        </p:txBody>
      </p:sp>
      <p:sp>
        <p:nvSpPr>
          <p:cNvPr id="114691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defTabSz="9302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061B3B4-5639-491D-BA91-FE5FF487325D}" type="slidenum">
              <a:rPr lang="en-US" sz="1200">
                <a:effectLst/>
              </a:rPr>
              <a:pPr algn="r" eaLnBrk="1" hangingPunct="1"/>
              <a:t>47</a:t>
            </a:fld>
            <a:endParaRPr lang="en-US" sz="1200">
              <a:effectLst/>
            </a:endParaRPr>
          </a:p>
        </p:txBody>
      </p:sp>
      <p:sp>
        <p:nvSpPr>
          <p:cNvPr id="1146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/>
          <a:lstStyle/>
          <a:p>
            <a:pPr eaLnBrk="1" hangingPunct="1"/>
            <a:r>
              <a:rPr lang="en-US" smtClean="0"/>
              <a:t>Also mention this applies to Key Personnel NAMED in the NGA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4838"/>
            <a:ext cx="5029200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Because an administrative supplement is based on a change in financial need rather than a change in scientific work or plans, it is initiated with grants management and peer review is not needed (there’s no science to review).  The request may be presented as a letter or on a PHS 398 and is sent directly to the Grants Management Branch of NIDA.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E6535F8-7C1C-46B5-B525-4D545BD919B6}" type="slidenum">
              <a:rPr lang="en-US" smtClean="0"/>
              <a:pPr eaLnBrk="1" hangingPunct="1"/>
              <a:t>50</a:t>
            </a:fld>
            <a:endParaRPr lang="en-US" smtClean="0"/>
          </a:p>
        </p:txBody>
      </p:sp>
      <p:sp>
        <p:nvSpPr>
          <p:cNvPr id="117763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6419174-65F3-41B0-961F-6F5A6F59D5C4}" type="slidenum">
              <a:rPr lang="en-US" sz="1200">
                <a:effectLst/>
              </a:rPr>
              <a:pPr algn="r" eaLnBrk="1" hangingPunct="1"/>
              <a:t>50</a:t>
            </a:fld>
            <a:endParaRPr lang="en-US" sz="1200">
              <a:effectLst/>
            </a:endParaRPr>
          </a:p>
        </p:txBody>
      </p:sp>
      <p:sp>
        <p:nvSpPr>
          <p:cNvPr id="1177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A30771F-26C7-4B05-90D1-7FB81DDDECDE}" type="slidenum">
              <a:rPr lang="en-US" smtClean="0"/>
              <a:pPr eaLnBrk="1" hangingPunct="1"/>
              <a:t>51</a:t>
            </a:fld>
            <a:endParaRPr lang="en-US" smtClean="0"/>
          </a:p>
        </p:txBody>
      </p:sp>
      <p:sp>
        <p:nvSpPr>
          <p:cNvPr id="119811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E2A7176-B24C-4518-8D9A-9C6546422463}" type="slidenum">
              <a:rPr lang="en-US" sz="1200">
                <a:effectLst/>
              </a:rPr>
              <a:pPr algn="r" eaLnBrk="1" hangingPunct="1"/>
              <a:t>51</a:t>
            </a:fld>
            <a:endParaRPr lang="en-US" sz="1200">
              <a:effectLst/>
            </a:endParaRPr>
          </a:p>
        </p:txBody>
      </p:sp>
      <p:sp>
        <p:nvSpPr>
          <p:cNvPr id="1198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4838"/>
            <a:ext cx="5029200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Because an administrative supplement is based on a change in financial need rather than a change in scientific work or plans, it is initiated with grants management and peer review is not needed (there’s no science to review).  The request may be presented as a letter or on a PHS 398 and is sent directly to the Grants Management Branch of NIDA.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A5A839-97DE-4595-B08D-B18902739872}" type="slidenum">
              <a:rPr lang="en-US" smtClean="0"/>
              <a:pPr eaLnBrk="1" hangingPunct="1"/>
              <a:t>54</a:t>
            </a:fld>
            <a:endParaRPr lang="en-US" smtClean="0"/>
          </a:p>
        </p:txBody>
      </p:sp>
      <p:sp>
        <p:nvSpPr>
          <p:cNvPr id="121859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defTabSz="9302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B4A0E8E-9635-4D13-B525-1299A76C0FC3}" type="slidenum">
              <a:rPr lang="en-US" sz="1200">
                <a:effectLst/>
              </a:rPr>
              <a:pPr algn="r" eaLnBrk="1" hangingPunct="1"/>
              <a:t>54</a:t>
            </a:fld>
            <a:endParaRPr lang="en-US" sz="1200">
              <a:effectLst/>
            </a:endParaRPr>
          </a:p>
        </p:txBody>
      </p:sp>
      <p:sp>
        <p:nvSpPr>
          <p:cNvPr id="1218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/>
          <a:lstStyle/>
          <a:p>
            <a:pPr eaLnBrk="1" hangingPunct="1"/>
            <a:r>
              <a:rPr lang="en-US" smtClean="0"/>
              <a:t>MODIFIED to add link to section of NIH GPS...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E765A4-765F-44D2-8FAD-55D5589BCF5A}" type="slidenum">
              <a:rPr lang="en-US" smtClean="0"/>
              <a:pPr eaLnBrk="1" hangingPunct="1"/>
              <a:t>55</a:t>
            </a:fld>
            <a:endParaRPr lang="en-US" smtClean="0"/>
          </a:p>
        </p:txBody>
      </p:sp>
      <p:sp>
        <p:nvSpPr>
          <p:cNvPr id="122883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defTabSz="9302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F82FBA1-4F19-454B-AC63-F0B7BC620CB4}" type="slidenum">
              <a:rPr lang="en-US" sz="1200">
                <a:effectLst/>
              </a:rPr>
              <a:pPr algn="r" eaLnBrk="1" hangingPunct="1"/>
              <a:t>55</a:t>
            </a:fld>
            <a:endParaRPr lang="en-US" sz="1200">
              <a:effectLst/>
            </a:endParaRPr>
          </a:p>
        </p:txBody>
      </p:sp>
      <p:sp>
        <p:nvSpPr>
          <p:cNvPr id="1228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246B551-020A-43C4-B6AB-08AFB85AD372}" type="slidenum">
              <a:rPr lang="en-US" smtClean="0">
                <a:latin typeface="Arial" charset="0"/>
              </a:rPr>
              <a:pPr/>
              <a:t>56</a:t>
            </a:fld>
            <a:endParaRPr lang="en-US" smtClean="0">
              <a:latin typeface="Arial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9FC0E6-8B85-4B3F-86FF-0EB5AA677AC2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2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8A69B2-379E-47B7-9A66-FE99BAC55323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229379" name="Rectangle 7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8" tIns="46479" rIns="92958" bIns="46479" anchor="b"/>
          <a:lstStyle/>
          <a:p>
            <a:pPr algn="r" defTabSz="930275">
              <a:spcBef>
                <a:spcPct val="0"/>
              </a:spcBef>
            </a:pPr>
            <a:fld id="{850916D7-21E8-463D-B01B-16F6C2C0D52D}" type="slidenum">
              <a:rPr lang="en-US" sz="1200" b="0">
                <a:solidFill>
                  <a:schemeClr val="tx1"/>
                </a:solidFill>
              </a:rPr>
              <a:pPr algn="r" defTabSz="930275">
                <a:spcBef>
                  <a:spcPct val="0"/>
                </a:spcBef>
              </a:pPr>
              <a:t>58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229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958" tIns="46479" rIns="92958" bIns="46479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BEEA463-19C6-43ED-A26B-07AE99A91992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3912" cy="3475037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77" tIns="45937" rIns="91877" bIns="45937"/>
          <a:lstStyle/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566F479-1B72-4CF4-9003-E1AF41055B6A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We have scientific and administrative responsibilities.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AF74435-708E-495F-B7CE-CF5711AB01C0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3912" cy="3475037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77" tIns="45937" rIns="91877" bIns="45937"/>
          <a:lstStyle/>
          <a:p>
            <a:pPr eaLnBrk="1" hangingPunct="1">
              <a:lnSpc>
                <a:spcPct val="90000"/>
              </a:lnSpc>
            </a:pPr>
            <a:endParaRPr lang="en-US" sz="1000" b="1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6771598-36A6-4226-8D60-DF3E5996791E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3912" cy="3475037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77" tIns="45937" rIns="91877" bIns="45937"/>
          <a:lstStyle/>
          <a:p>
            <a:pPr eaLnBrk="1" hangingPunct="1">
              <a:lnSpc>
                <a:spcPct val="90000"/>
              </a:lnSpc>
            </a:pPr>
            <a:endParaRPr lang="en-US" sz="1000" b="1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52FEBA0-A399-4B8D-8EFC-0DB8A2168CC0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74A225-A575-440E-B8B5-75DB92543E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0B479-5311-4318-93B3-8A259CFC70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C0972-501D-489C-9E20-C573DF7C77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89BCF-7754-4B88-8DE5-698D139F5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03342-DB58-45A8-AF10-5431EBC51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55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BAF5C-5449-43CD-A9FE-ECC63BF87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2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FA4685-A0E0-49D2-8A5D-E1BF36BB68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896DF-36B0-4602-85C0-7FF1CB41F8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07FE2-AC7C-4D53-8B5C-36A8BE7979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1A5FB-D036-44C5-B419-0BEAB6524A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005061-B99D-4D98-A44F-7AB84AA82C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B6167D-02B9-40C8-9714-36952A22CF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899FB-CE57-4049-B293-0C17F6DFAA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377FA-0201-47A1-BC85-8926D1CDC1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674A225-A575-440E-B8B5-75DB92543E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blog.maxwellsystems.com/wp-content/uploads/2013/06/Working-together.jp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4.gif"/><Relationship Id="rId2" Type="http://schemas.openxmlformats.org/officeDocument/2006/relationships/hyperlink" Target="http://4.bp.blogspot.com/-W1_yAcs_naU/UjnhkNE22PI/AAAAAAAABug/GVhq2Ww7_EA/s1600/writing+girl.gif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acplteens.files.wordpress.com/2007/11/clipart_pen_and_paper.gif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://www.clker.com/clipart-pen.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guide/parent_announcements.ht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grants.nih.gov/grants/guide/index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-SgSjp2HP25s/T4zbrMYiBDI/AAAAAAAAAnY/9wo3_iltBsY/s1600/DJI_Science_method_hypothesis_c.png" TargetMode="Externa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reamstime.com/stock-image-policy-procedure-road-sign-illustration-design-over-white-image31418071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://armageddonworld.com/wp-content/uploads/2013/03/peer-review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clker.com/clipart-pen.html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hyperlink" Target="http://socap13.socialcapitalmarkets.net/socap13-registration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31.gif"/><Relationship Id="rId4" Type="http://schemas.openxmlformats.org/officeDocument/2006/relationships/hyperlink" Target="http://www.usrf.org/research/research.html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guide/notice-files/NOT-OD-12-101.html" TargetMode="External"/><Relationship Id="rId2" Type="http://schemas.openxmlformats.org/officeDocument/2006/relationships/hyperlink" Target="http://grants.nih.gov/grants/glossary.htm#J2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policy/hs/data_safety.htm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rants.nih.gov/grants/guide/notice-files/NOT-OD-04-042.html" TargetMode="External"/><Relationship Id="rId5" Type="http://schemas.openxmlformats.org/officeDocument/2006/relationships/hyperlink" Target="http://grants.nih.gov/grants/policy/model_organism/index.htm" TargetMode="External"/><Relationship Id="rId4" Type="http://schemas.openxmlformats.org/officeDocument/2006/relationships/hyperlink" Target="http://grants.nih.gov/grants/policy/data_sharing/data_sharing_guidance.htm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guide/notice-%20files/NOT-OD-08-013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rants.nih.gov/grants/multi_PI/" TargetMode="External"/><Relationship Id="rId4" Type="http://schemas.openxmlformats.org/officeDocument/2006/relationships/hyperlink" Target="http://grants.nih.gov/grants/guide/notice-files/NOT-OD-10-019.html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grants.nih.gov/grants/foreig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nicholasferguson.org/leadership/the-a-d-of-succes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llthrottletn.com/measuring-performance/progress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ccess.nih.gov/" TargetMode="External"/><Relationship Id="rId2" Type="http://schemas.openxmlformats.org/officeDocument/2006/relationships/hyperlink" Target="http://grants.nih.gov/grants/guide/notice-files/NOT-OD-09-071.html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hcfany.org/wp/wp-content/uploads/2010/10/decisions1.gif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gi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hoRJwSnQjtc/TZnmlo-4plI/AAAAAAAAABo/VJhte3-J4ck/s1600/baby%2Belephant%2B3.gif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gi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mailto:rsorense@mail.nih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79319" y="3962400"/>
            <a:ext cx="5755081" cy="25146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z="1000" b="1" dirty="0" smtClean="0">
                <a:solidFill>
                  <a:srgbClr val="1E16EA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000" b="1" dirty="0" smtClean="0">
                <a:solidFill>
                  <a:srgbClr val="1E16EA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2014 Regional Seminars</a:t>
            </a:r>
            <a:br>
              <a:rPr lang="en-US" sz="2800" b="1" dirty="0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Baltimore, MD</a:t>
            </a:r>
            <a:endParaRPr lang="en-US" sz="1600" i="1" dirty="0" smtClean="0">
              <a:solidFill>
                <a:srgbClr val="99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0"/>
            <a:ext cx="4191000" cy="9906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43013" name="Text Box 10"/>
          <p:cNvSpPr txBox="1">
            <a:spLocks noChangeArrowheads="1"/>
          </p:cNvSpPr>
          <p:nvPr/>
        </p:nvSpPr>
        <p:spPr bwMode="auto">
          <a:xfrm>
            <a:off x="381000" y="1676400"/>
            <a:ext cx="8382000" cy="227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00"/>
            </a:prstShdw>
          </a:effectLst>
        </p:spPr>
        <p:txBody>
          <a:bodyPr wrap="square">
            <a:spAutoFit/>
          </a:bodyPr>
          <a:lstStyle/>
          <a:p>
            <a:r>
              <a:rPr lang="en-US" sz="4400" i="1" dirty="0" smtClean="0">
                <a:solidFill>
                  <a:srgbClr val="C00000"/>
                </a:solidFill>
              </a:rPr>
              <a:t>Working with NIH Program Officials:</a:t>
            </a:r>
            <a:endParaRPr lang="en-US" sz="4400" i="1" dirty="0">
              <a:solidFill>
                <a:srgbClr val="C00000"/>
              </a:solidFill>
            </a:endParaRPr>
          </a:p>
          <a:p>
            <a:r>
              <a:rPr lang="en-US" sz="3600" dirty="0" smtClean="0"/>
              <a:t>Pre-Award &amp; Post-Award</a:t>
            </a:r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9" y="152400"/>
            <a:ext cx="3374571" cy="1054826"/>
          </a:xfrm>
          <a:prstGeom prst="rect">
            <a:avLst/>
          </a:prstGeom>
          <a:noFill/>
        </p:spPr>
      </p:pic>
      <p:pic>
        <p:nvPicPr>
          <p:cNvPr id="1026" name="Picture 2" descr="http://blog.maxwellsystems.com/wp-content/uploads/2013/06/Working-together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572000"/>
            <a:ext cx="3248025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orking togeth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607" y="309456"/>
            <a:ext cx="1154793" cy="113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97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590800"/>
            <a:ext cx="83820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i="1" dirty="0">
                <a:solidFill>
                  <a:srgbClr val="FF0000"/>
                </a:solidFill>
              </a:rPr>
              <a:t>An Important Resource </a:t>
            </a:r>
            <a:r>
              <a:rPr lang="en-US" sz="2800" i="1" dirty="0" smtClean="0">
                <a:solidFill>
                  <a:srgbClr val="FF0000"/>
                </a:solidFill>
              </a:rPr>
              <a:t>for Applicants </a:t>
            </a:r>
            <a:r>
              <a:rPr lang="en-US" sz="2800" i="1" dirty="0">
                <a:solidFill>
                  <a:srgbClr val="FF0000"/>
                </a:solidFill>
              </a:rPr>
              <a:t>&amp; </a:t>
            </a:r>
            <a:r>
              <a:rPr lang="en-US" sz="2800" i="1" dirty="0" smtClean="0">
                <a:solidFill>
                  <a:srgbClr val="FF0000"/>
                </a:solidFill>
              </a:rPr>
              <a:t>Investigators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en-US" sz="1200" i="1" dirty="0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z="2800" i="1" dirty="0" smtClean="0">
                <a:solidFill>
                  <a:srgbClr val="FF0000"/>
                </a:solidFill>
              </a:rPr>
              <a:t>Principal liaison between Investigators and the NIH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i="1" dirty="0" smtClean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9933FF"/>
                </a:solidFill>
              </a:rPr>
              <a:t>The most important contact for Scientists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i="1" dirty="0" smtClean="0">
                <a:solidFill>
                  <a:schemeClr val="accent3">
                    <a:lumMod val="75000"/>
                  </a:schemeClr>
                </a:solidFill>
              </a:rPr>
              <a:t>Call us early …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i="1" dirty="0" smtClean="0">
                <a:solidFill>
                  <a:schemeClr val="accent3">
                    <a:lumMod val="75000"/>
                  </a:schemeClr>
                </a:solidFill>
              </a:rPr>
              <a:t>Contact us often!</a:t>
            </a:r>
            <a:endParaRPr lang="en-US" sz="2800" i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75983-5295-4119-B180-93644483F29A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79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82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Program Official</a:t>
            </a:r>
            <a:endParaRPr lang="en-US" sz="2800" b="1" i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362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027" name="Rectangle 3"/>
          <p:cNvSpPr>
            <a:spLocks noGrp="1" noChangeArrowheads="1"/>
          </p:cNvSpPr>
          <p:nvPr>
            <p:ph idx="1"/>
          </p:nvPr>
        </p:nvSpPr>
        <p:spPr>
          <a:xfrm>
            <a:off x="471714" y="2286000"/>
            <a:ext cx="8382000" cy="4267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Ø"/>
              <a:defRPr/>
            </a:pPr>
            <a:r>
              <a:rPr lang="en-US" sz="2800" b="1" i="1" dirty="0" smtClean="0"/>
              <a:t>At Your Favorite </a:t>
            </a:r>
            <a:r>
              <a:rPr lang="en-US" sz="2800" b="1" i="1" dirty="0" smtClean="0">
                <a:solidFill>
                  <a:srgbClr val="FD0912"/>
                </a:solidFill>
              </a:rPr>
              <a:t>Scientific or Professional Meeting</a:t>
            </a:r>
          </a:p>
          <a:p>
            <a:pPr lvl="1"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Ø"/>
              <a:defRPr/>
            </a:pPr>
            <a:r>
              <a:rPr lang="en-US" sz="2400" i="1" dirty="0" smtClean="0"/>
              <a:t>Institute Booths</a:t>
            </a:r>
          </a:p>
          <a:p>
            <a:pPr lvl="1"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Ø"/>
              <a:defRPr/>
            </a:pPr>
            <a:r>
              <a:rPr lang="en-US" sz="2400" i="1" dirty="0" smtClean="0"/>
              <a:t>Mingling thru the Crowds</a:t>
            </a:r>
          </a:p>
          <a:p>
            <a:pPr lvl="1"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Ø"/>
              <a:defRPr/>
            </a:pPr>
            <a:r>
              <a:rPr lang="en-US" sz="2400" i="1" dirty="0" smtClean="0"/>
              <a:t>Institute sponsored workshops</a:t>
            </a:r>
          </a:p>
          <a:p>
            <a:pPr lvl="1"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Ø"/>
              <a:defRPr/>
            </a:pPr>
            <a:endParaRPr lang="en-US" sz="1200" i="1" dirty="0" smtClean="0"/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Ø"/>
              <a:defRPr/>
            </a:pPr>
            <a:r>
              <a:rPr lang="en-US" sz="2800" b="1" i="1" dirty="0" smtClean="0"/>
              <a:t>Ask a </a:t>
            </a:r>
            <a:r>
              <a:rPr lang="en-US" sz="2800" b="1" i="1" dirty="0" smtClean="0">
                <a:solidFill>
                  <a:srgbClr val="FD0912"/>
                </a:solidFill>
              </a:rPr>
              <a:t>Colleague</a:t>
            </a:r>
          </a:p>
          <a:p>
            <a:pPr lvl="1"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Ø"/>
              <a:defRPr/>
            </a:pPr>
            <a:r>
              <a:rPr lang="en-US" sz="2400" i="1" dirty="0" smtClean="0"/>
              <a:t>Surely somebody knows a Program Contact</a:t>
            </a:r>
          </a:p>
          <a:p>
            <a:pPr lvl="1"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Ø"/>
              <a:defRPr/>
            </a:pPr>
            <a:endParaRPr lang="en-US" sz="1200" b="1" i="1" dirty="0" smtClean="0"/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Ø"/>
              <a:defRPr/>
            </a:pPr>
            <a:r>
              <a:rPr lang="en-US" sz="2800" b="1" i="1" dirty="0" smtClean="0"/>
              <a:t>Search </a:t>
            </a:r>
            <a:r>
              <a:rPr lang="en-US" sz="2800" b="1" i="1" dirty="0" smtClean="0">
                <a:solidFill>
                  <a:srgbClr val="FD0912"/>
                </a:solidFill>
              </a:rPr>
              <a:t>NIH Institute Websites </a:t>
            </a:r>
            <a:r>
              <a:rPr lang="en-US" sz="2800" b="1" i="1" dirty="0" smtClean="0"/>
              <a:t>or </a:t>
            </a:r>
            <a:r>
              <a:rPr lang="en-US" sz="2800" b="1" i="1" dirty="0" smtClean="0">
                <a:solidFill>
                  <a:srgbClr val="FD0912"/>
                </a:solidFill>
              </a:rPr>
              <a:t>Directory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Ø"/>
              <a:defRPr/>
            </a:pPr>
            <a:endParaRPr lang="en-US" sz="1200" b="1" i="1" dirty="0" smtClean="0">
              <a:solidFill>
                <a:srgbClr val="FD0912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Ø"/>
              <a:defRPr/>
            </a:pP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</a:rPr>
              <a:t>Program Contacts listed on </a:t>
            </a:r>
            <a:r>
              <a:rPr lang="en-US" sz="2800" b="1" i="1" dirty="0" smtClean="0">
                <a:solidFill>
                  <a:srgbClr val="FF0000"/>
                </a:solidFill>
              </a:rPr>
              <a:t>All FOAs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B9F9B-C819-4736-A0A7-54C312EE0EB8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79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Getting Started:</a:t>
            </a:r>
            <a:r>
              <a:rPr lang="en-US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4000" b="1" dirty="0" smtClean="0">
                <a:solidFill>
                  <a:srgbClr val="FFFF00"/>
                </a:solidFill>
              </a:rPr>
              <a:t>Contact a Program Official</a:t>
            </a:r>
            <a:endParaRPr lang="en-US" sz="2400" b="1" i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195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075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2286000"/>
            <a:ext cx="7010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None/>
              <a:defRPr/>
            </a:pPr>
            <a:r>
              <a:rPr lang="en-US" sz="2800" b="1" i="1" dirty="0" smtClean="0"/>
              <a:t>Why contact?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None/>
              <a:defRPr/>
            </a:pPr>
            <a:endParaRPr lang="en-US" sz="1400" b="1" i="1" dirty="0" smtClean="0"/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None/>
              <a:defRPr/>
            </a:pPr>
            <a:r>
              <a:rPr lang="en-US" sz="2800" b="1" i="1" dirty="0" smtClean="0"/>
              <a:t>We can direct Your Science to: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None/>
              <a:defRPr/>
            </a:pPr>
            <a:endParaRPr lang="en-US" sz="1200" b="1" i="1" dirty="0" smtClean="0"/>
          </a:p>
          <a:p>
            <a:pPr lvl="1"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Ø"/>
              <a:defRPr/>
            </a:pPr>
            <a:r>
              <a:rPr lang="en-US" sz="2400" b="1" i="1" dirty="0" smtClean="0"/>
              <a:t>The appropriate </a:t>
            </a:r>
            <a:r>
              <a:rPr lang="en-US" sz="2400" b="1" i="1" dirty="0" smtClean="0">
                <a:solidFill>
                  <a:srgbClr val="FF0000"/>
                </a:solidFill>
              </a:rPr>
              <a:t>Institute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Font typeface="Times New Roman" pitchFamily="18" charset="0"/>
              <a:buChar char="-"/>
              <a:defRPr/>
            </a:pPr>
            <a:r>
              <a:rPr lang="en-US" sz="2000" b="1" i="1" dirty="0" smtClean="0"/>
              <a:t>24 institutes have granting authority</a:t>
            </a:r>
          </a:p>
          <a:p>
            <a:pPr lvl="2"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Ø"/>
              <a:defRPr/>
            </a:pPr>
            <a:endParaRPr lang="en-US" sz="1200" b="1" i="1" dirty="0" smtClean="0"/>
          </a:p>
          <a:p>
            <a:pPr lvl="1"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Ø"/>
              <a:defRPr/>
            </a:pPr>
            <a:r>
              <a:rPr lang="en-US" sz="2400" b="1" i="1" dirty="0" smtClean="0"/>
              <a:t>The appropriate </a:t>
            </a:r>
            <a:r>
              <a:rPr lang="en-US" sz="2400" b="1" i="1" dirty="0" smtClean="0">
                <a:solidFill>
                  <a:srgbClr val="FF0000"/>
                </a:solidFill>
              </a:rPr>
              <a:t>Division/Office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Font typeface="Times New Roman" pitchFamily="18" charset="0"/>
              <a:buChar char="-"/>
              <a:defRPr/>
            </a:pPr>
            <a:r>
              <a:rPr lang="en-US" sz="2000" b="1" i="1" dirty="0" smtClean="0"/>
              <a:t>Basic, clinical, behavioral, translational</a:t>
            </a:r>
          </a:p>
          <a:p>
            <a:pPr lvl="2"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Ø"/>
              <a:defRPr/>
            </a:pPr>
            <a:endParaRPr lang="en-US" sz="1200" b="1" i="1" dirty="0" smtClean="0"/>
          </a:p>
          <a:p>
            <a:pPr lvl="1"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Ø"/>
              <a:defRPr/>
            </a:pPr>
            <a:r>
              <a:rPr lang="en-US" sz="2400" b="1" i="1" dirty="0" smtClean="0"/>
              <a:t>The appropriate </a:t>
            </a:r>
            <a:r>
              <a:rPr lang="en-US" sz="2400" b="1" i="1" dirty="0" smtClean="0">
                <a:solidFill>
                  <a:srgbClr val="FF0000"/>
                </a:solidFill>
              </a:rPr>
              <a:t>Program Official</a:t>
            </a:r>
          </a:p>
          <a:p>
            <a:pPr lvl="2" eaLnBrk="1" hangingPunct="1">
              <a:lnSpc>
                <a:spcPct val="90000"/>
              </a:lnSpc>
              <a:buClr>
                <a:schemeClr val="tx1"/>
              </a:buClr>
              <a:buFont typeface="Times New Roman" pitchFamily="18" charset="0"/>
              <a:buChar char="-"/>
              <a:defRPr/>
            </a:pPr>
            <a:r>
              <a:rPr lang="en-US" sz="2000" b="1" i="1" dirty="0" smtClean="0"/>
              <a:t>Extramural research portfolio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0284E-25A7-4E99-A3F6-F753F91A8CE1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79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Why Contact:</a:t>
            </a:r>
            <a:r>
              <a:rPr lang="en-US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4000" b="1" dirty="0" smtClean="0">
                <a:solidFill>
                  <a:srgbClr val="FFFF00"/>
                </a:solidFill>
              </a:rPr>
              <a:t>Contact a Program Official</a:t>
            </a:r>
            <a:endParaRPr lang="en-US" sz="2400" b="1" i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250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427" name="Rectangle 3"/>
          <p:cNvSpPr>
            <a:spLocks noGrp="1" noChangeArrowheads="1"/>
          </p:cNvSpPr>
          <p:nvPr>
            <p:ph idx="1"/>
          </p:nvPr>
        </p:nvSpPr>
        <p:spPr>
          <a:xfrm>
            <a:off x="635000" y="2743200"/>
            <a:ext cx="7899400" cy="3200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/>
              <a:t>Benefits of Contacting: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12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Two</a:t>
            </a:r>
            <a:r>
              <a:rPr lang="en-US" sz="2800" dirty="0" smtClean="0"/>
              <a:t> most important reasons: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</a:rPr>
              <a:t>Develop a relationship </a:t>
            </a:r>
            <a:r>
              <a:rPr lang="en-US" dirty="0" smtClean="0">
                <a:solidFill>
                  <a:schemeClr val="tx1"/>
                </a:solidFill>
              </a:rPr>
              <a:t>with a potential program official</a:t>
            </a:r>
          </a:p>
          <a:p>
            <a:pPr eaLnBrk="1" hangingPunct="1">
              <a:defRPr/>
            </a:pPr>
            <a:endParaRPr lang="en-US" sz="1400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Program Officials have the </a:t>
            </a:r>
            <a:r>
              <a:rPr lang="en-US" b="1" dirty="0" smtClean="0">
                <a:solidFill>
                  <a:srgbClr val="FF0000"/>
                </a:solidFill>
              </a:rPr>
              <a:t>inside scoop </a:t>
            </a:r>
            <a:r>
              <a:rPr lang="en-US" dirty="0" smtClean="0">
                <a:solidFill>
                  <a:schemeClr val="tx1"/>
                </a:solidFill>
              </a:rPr>
              <a:t>on all things NIH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2D5B3C-A24A-4FFB-BD15-4A3D7AB5A54F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30200" y="304800"/>
            <a:ext cx="8382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Benefits of Contacting:</a:t>
            </a:r>
            <a:r>
              <a:rPr 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sz="4000" b="1" dirty="0" smtClean="0">
                <a:solidFill>
                  <a:srgbClr val="FFFF00"/>
                </a:solidFill>
              </a:rPr>
              <a:t>Contact a Program Official</a:t>
            </a:r>
            <a:endParaRPr lang="en-US" sz="2400" b="1" i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7313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4191000"/>
            <a:ext cx="6324600" cy="7889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Preparing a NIH Application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304800"/>
            <a:ext cx="792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Pre-Award: NIH Grant Preparation &amp; Submission</a:t>
            </a:r>
          </a:p>
        </p:txBody>
      </p:sp>
      <p:pic>
        <p:nvPicPr>
          <p:cNvPr id="3075" name="Picture 3" descr="http://4.bp.blogspot.com/-W1_yAcs_naU/UjnhkNE22PI/AAAAAAAABug/GVhq2Ww7_EA/s1600/writing+girl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267200"/>
            <a:ext cx="1905000" cy="159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Pen Clip Ar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-482600"/>
            <a:ext cx="8191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lipart_pen_and_paper.gif">
            <a:hlinkClick r:id="rId6" tooltip="clipart_pen_and_paper.gif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799"/>
            <a:ext cx="11430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2571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45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362200"/>
            <a:ext cx="7772400" cy="3733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hlink"/>
                </a:solidFill>
              </a:rPr>
              <a:t>Grant</a:t>
            </a:r>
          </a:p>
          <a:p>
            <a:pPr marL="808038" lvl="1" indent="-350838" eaLnBrk="1" hangingPunct="1">
              <a:defRPr/>
            </a:pPr>
            <a:r>
              <a:rPr lang="en-US" dirty="0" smtClean="0"/>
              <a:t> Financial assistance to carry out approved activities (e.g., research, training)</a:t>
            </a:r>
          </a:p>
          <a:p>
            <a:pPr marL="808038" lvl="1" indent="-350838"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r>
              <a:rPr lang="en-US" b="1" dirty="0" smtClean="0">
                <a:solidFill>
                  <a:schemeClr val="hlink"/>
                </a:solidFill>
              </a:rPr>
              <a:t>Contract</a:t>
            </a:r>
          </a:p>
          <a:p>
            <a:pPr marL="808038" lvl="1" indent="-350838" eaLnBrk="1" hangingPunct="1">
              <a:defRPr/>
            </a:pPr>
            <a:r>
              <a:rPr lang="en-US" dirty="0" smtClean="0"/>
              <a:t> Acquisition of goods or services</a:t>
            </a:r>
          </a:p>
          <a:p>
            <a:pPr marL="808038" lvl="1" indent="-350838" eaLnBrk="1" hangingPunct="1">
              <a:defRPr/>
            </a:pPr>
            <a:endParaRPr lang="en-US" sz="1200" dirty="0" smtClean="0"/>
          </a:p>
          <a:p>
            <a:pPr eaLnBrk="1" hangingPunct="1">
              <a:defRPr/>
            </a:pPr>
            <a:r>
              <a:rPr lang="en-US" b="1" dirty="0" smtClean="0">
                <a:solidFill>
                  <a:schemeClr val="hlink"/>
                </a:solidFill>
              </a:rPr>
              <a:t>Cooperative Agreement</a:t>
            </a:r>
          </a:p>
          <a:p>
            <a:pPr marL="808038" lvl="1" indent="-350838" eaLnBrk="1" hangingPunct="1">
              <a:defRPr/>
            </a:pPr>
            <a:r>
              <a:rPr lang="en-US" dirty="0" smtClean="0"/>
              <a:t>Grant support that includes substantial Federal </a:t>
            </a:r>
            <a:r>
              <a:rPr lang="en-US" dirty="0"/>
              <a:t>(</a:t>
            </a:r>
            <a:r>
              <a:rPr lang="en-US" dirty="0" smtClean="0"/>
              <a:t>Programmatic) involvement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2ACB15-EF95-4FDC-830D-B29FBDD9AC20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810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buNone/>
              <a:defRPr/>
            </a:pPr>
            <a:r>
              <a:rPr lang="en-US" sz="4000" dirty="0">
                <a:solidFill>
                  <a:srgbClr val="FFFF00"/>
                </a:solidFill>
              </a:rPr>
              <a:t>Types of Awards</a:t>
            </a:r>
          </a:p>
        </p:txBody>
      </p:sp>
    </p:spTree>
    <p:extLst>
      <p:ext uri="{BB962C8B-B14F-4D97-AF65-F5344CB8AC3E}">
        <p14:creationId xmlns:p14="http://schemas.microsoft.com/office/powerpoint/2010/main" val="1168543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52600"/>
            <a:ext cx="6858000" cy="4953000"/>
          </a:xfrm>
        </p:spPr>
        <p:txBody>
          <a:bodyPr lIns="90488" tIns="44450" rIns="90488" bIns="44450">
            <a:norm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en-US" sz="2800" b="1" dirty="0" smtClean="0">
                <a:solidFill>
                  <a:srgbClr val="800000"/>
                </a:solidFill>
              </a:rPr>
              <a:t>How the Program Official Can Help: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sz="14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Direct you to appropriate </a:t>
            </a:r>
            <a:r>
              <a:rPr lang="en-US" dirty="0">
                <a:solidFill>
                  <a:srgbClr val="FD0912"/>
                </a:solidFill>
              </a:rPr>
              <a:t>program </a:t>
            </a:r>
            <a:r>
              <a:rPr lang="en-US" dirty="0" smtClean="0">
                <a:solidFill>
                  <a:srgbClr val="FD0912"/>
                </a:solidFill>
              </a:rPr>
              <a:t>contact</a:t>
            </a:r>
          </a:p>
          <a:p>
            <a:pPr>
              <a:lnSpc>
                <a:spcPct val="90000"/>
              </a:lnSpc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Recommend appropriate </a:t>
            </a:r>
            <a:r>
              <a:rPr lang="en-US" dirty="0" smtClean="0">
                <a:solidFill>
                  <a:srgbClr val="FD0912"/>
                </a:solidFill>
              </a:rPr>
              <a:t>grant mechanism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For your need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For your stage of career</a:t>
            </a:r>
          </a:p>
          <a:p>
            <a:pPr lvl="1">
              <a:lnSpc>
                <a:spcPct val="90000"/>
              </a:lnSpc>
              <a:defRPr/>
            </a:pPr>
            <a:endParaRPr lang="en-US" sz="12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Identify </a:t>
            </a:r>
            <a:r>
              <a:rPr lang="en-US" dirty="0" smtClean="0">
                <a:solidFill>
                  <a:srgbClr val="FD0912"/>
                </a:solidFill>
              </a:rPr>
              <a:t>FOAs</a:t>
            </a:r>
            <a:r>
              <a:rPr lang="en-US" dirty="0" smtClean="0">
                <a:solidFill>
                  <a:schemeClr val="tx1"/>
                </a:solidFill>
              </a:rPr>
              <a:t> and application due dates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2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FD0912"/>
                </a:solidFill>
              </a:rPr>
              <a:t>Critique</a:t>
            </a:r>
            <a:r>
              <a:rPr lang="en-US" dirty="0" smtClean="0">
                <a:solidFill>
                  <a:schemeClr val="tx1"/>
                </a:solidFill>
              </a:rPr>
              <a:t> draft research grant proposals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2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FD0912"/>
                </a:solidFill>
              </a:rPr>
              <a:t>Answer</a:t>
            </a:r>
            <a:r>
              <a:rPr lang="en-US" dirty="0" smtClean="0">
                <a:solidFill>
                  <a:schemeClr val="tx1"/>
                </a:solidFill>
              </a:rPr>
              <a:t> all questions: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NIH grant policies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Peer review process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59EDF-7422-48BC-8578-EFB5EABA71FB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810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Developing Research Applications</a:t>
            </a:r>
          </a:p>
        </p:txBody>
      </p:sp>
    </p:spTree>
    <p:extLst>
      <p:ext uri="{BB962C8B-B14F-4D97-AF65-F5344CB8AC3E}">
        <p14:creationId xmlns:p14="http://schemas.microsoft.com/office/powerpoint/2010/main" val="150136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3962400" cy="33528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sz="2800" b="1" dirty="0" smtClean="0">
                <a:solidFill>
                  <a:srgbClr val="FD0912"/>
                </a:solidFill>
              </a:rPr>
              <a:t>Research</a:t>
            </a:r>
          </a:p>
          <a:p>
            <a:pPr eaLnBrk="1" hangingPunct="1"/>
            <a:r>
              <a:rPr lang="en-US" sz="2400" dirty="0" smtClean="0"/>
              <a:t>Basic</a:t>
            </a:r>
          </a:p>
          <a:p>
            <a:pPr eaLnBrk="1" hangingPunct="1"/>
            <a:r>
              <a:rPr lang="en-US" sz="2400" dirty="0" smtClean="0"/>
              <a:t>Clinical</a:t>
            </a:r>
          </a:p>
          <a:p>
            <a:pPr eaLnBrk="1" hangingPunct="1"/>
            <a:r>
              <a:rPr lang="en-US" sz="2400" dirty="0" smtClean="0"/>
              <a:t>Epidemiology</a:t>
            </a:r>
          </a:p>
          <a:p>
            <a:pPr eaLnBrk="1" hangingPunct="1"/>
            <a:r>
              <a:rPr lang="en-US" sz="2400" dirty="0" smtClean="0"/>
              <a:t>Prevention/Treatment</a:t>
            </a:r>
          </a:p>
          <a:p>
            <a:pPr eaLnBrk="1" hangingPunct="1"/>
            <a:r>
              <a:rPr lang="en-US" sz="2400" dirty="0" smtClean="0"/>
              <a:t>Health Services</a:t>
            </a:r>
          </a:p>
          <a:p>
            <a:pPr eaLnBrk="1" hangingPunct="1"/>
            <a:r>
              <a:rPr lang="en-US" sz="2400" dirty="0" smtClean="0"/>
              <a:t>Medications Development</a:t>
            </a:r>
          </a:p>
          <a:p>
            <a:pPr eaLnBrk="1" hangingPunct="1"/>
            <a:r>
              <a:rPr lang="en-US" dirty="0" smtClean="0"/>
              <a:t>Specific Diseases</a:t>
            </a:r>
            <a:endParaRPr lang="en-US" sz="2400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B16C3DC-DC7C-4313-B0C9-AA37C5E4731D}" type="slidenum">
              <a:rPr lang="en-US" smtClean="0">
                <a:solidFill>
                  <a:srgbClr val="FFFFFF"/>
                </a:solidFill>
              </a:rPr>
              <a:pPr/>
              <a:t>17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74676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NIH Program Contacts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53000" y="3810000"/>
            <a:ext cx="35052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Symbol" pitchFamily="18" charset="2"/>
              <a:buNone/>
            </a:pPr>
            <a:r>
              <a:rPr lang="en-US" sz="2800" b="1" dirty="0" smtClean="0">
                <a:solidFill>
                  <a:srgbClr val="FD0912"/>
                </a:solidFill>
              </a:rPr>
              <a:t>Other</a:t>
            </a:r>
          </a:p>
          <a:p>
            <a:pPr fontAlgn="auto">
              <a:spcAft>
                <a:spcPts val="0"/>
              </a:spcAft>
            </a:pPr>
            <a:r>
              <a:rPr lang="en-US" b="0" dirty="0" smtClean="0"/>
              <a:t>Training</a:t>
            </a:r>
          </a:p>
          <a:p>
            <a:pPr fontAlgn="auto">
              <a:spcAft>
                <a:spcPts val="0"/>
              </a:spcAft>
            </a:pPr>
            <a:r>
              <a:rPr lang="en-US" b="0" dirty="0" smtClean="0"/>
              <a:t>Career Development</a:t>
            </a:r>
          </a:p>
          <a:p>
            <a:pPr fontAlgn="auto">
              <a:spcAft>
                <a:spcPts val="0"/>
              </a:spcAft>
            </a:pPr>
            <a:r>
              <a:rPr lang="en-US" b="0" dirty="0" smtClean="0"/>
              <a:t>Science Education</a:t>
            </a:r>
          </a:p>
          <a:p>
            <a:pPr fontAlgn="auto">
              <a:spcAft>
                <a:spcPts val="0"/>
              </a:spcAft>
            </a:pPr>
            <a:r>
              <a:rPr lang="en-US" b="0" dirty="0" smtClean="0"/>
              <a:t>Conference Support</a:t>
            </a:r>
          </a:p>
        </p:txBody>
      </p:sp>
    </p:spTree>
    <p:extLst>
      <p:ext uri="{BB962C8B-B14F-4D97-AF65-F5344CB8AC3E}">
        <p14:creationId xmlns:p14="http://schemas.microsoft.com/office/powerpoint/2010/main" val="27190796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A04814-F615-47A3-9688-7B9F2C352C18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68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NIH Grant Award Mechanisms</a:t>
            </a:r>
          </a:p>
        </p:txBody>
      </p:sp>
      <p:sp>
        <p:nvSpPr>
          <p:cNvPr id="1680387" name="WordArt 3"/>
          <p:cNvSpPr>
            <a:spLocks noChangeArrowheads="1" noChangeShapeType="1" noTextEdit="1"/>
          </p:cNvSpPr>
          <p:nvPr/>
        </p:nvSpPr>
        <p:spPr bwMode="auto">
          <a:xfrm>
            <a:off x="1066800" y="2209800"/>
            <a:ext cx="13208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91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R01</a:t>
            </a:r>
          </a:p>
        </p:txBody>
      </p:sp>
      <p:sp>
        <p:nvSpPr>
          <p:cNvPr id="1680388" name="WordArt 4"/>
          <p:cNvSpPr>
            <a:spLocks noChangeArrowheads="1" noChangeShapeType="1" noTextEdit="1"/>
          </p:cNvSpPr>
          <p:nvPr/>
        </p:nvSpPr>
        <p:spPr bwMode="auto">
          <a:xfrm>
            <a:off x="3352800" y="5029200"/>
            <a:ext cx="1344613" cy="10890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K23</a:t>
            </a:r>
          </a:p>
        </p:txBody>
      </p:sp>
      <p:sp>
        <p:nvSpPr>
          <p:cNvPr id="1680389" name="WordArt 5"/>
          <p:cNvSpPr>
            <a:spLocks noChangeArrowheads="1" noChangeShapeType="1" noTextEdit="1"/>
          </p:cNvSpPr>
          <p:nvPr/>
        </p:nvSpPr>
        <p:spPr bwMode="auto">
          <a:xfrm rot="-1648622">
            <a:off x="1371600" y="4343400"/>
            <a:ext cx="1096963" cy="1201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T32</a:t>
            </a:r>
          </a:p>
        </p:txBody>
      </p:sp>
      <p:sp>
        <p:nvSpPr>
          <p:cNvPr id="1680390" name="WordArt 6"/>
          <p:cNvSpPr>
            <a:spLocks noChangeArrowheads="1" noChangeShapeType="1" noTextEdit="1"/>
          </p:cNvSpPr>
          <p:nvPr/>
        </p:nvSpPr>
        <p:spPr bwMode="auto">
          <a:xfrm>
            <a:off x="6705600" y="2133600"/>
            <a:ext cx="1368425" cy="1189038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R21</a:t>
            </a:r>
          </a:p>
        </p:txBody>
      </p:sp>
      <p:sp>
        <p:nvSpPr>
          <p:cNvPr id="1680391" name="WordArt 7"/>
          <p:cNvSpPr>
            <a:spLocks noChangeArrowheads="1" noChangeShapeType="1" noTextEdit="1"/>
          </p:cNvSpPr>
          <p:nvPr/>
        </p:nvSpPr>
        <p:spPr bwMode="auto">
          <a:xfrm>
            <a:off x="6781800" y="5105400"/>
            <a:ext cx="1544638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6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/>
              </a:rPr>
              <a:t>R43</a:t>
            </a:r>
          </a:p>
        </p:txBody>
      </p:sp>
      <p:sp>
        <p:nvSpPr>
          <p:cNvPr id="1680392" name="WordArt 8" descr="Paper bag"/>
          <p:cNvSpPr>
            <a:spLocks noChangeArrowheads="1" noChangeShapeType="1" noTextEdit="1"/>
          </p:cNvSpPr>
          <p:nvPr/>
        </p:nvSpPr>
        <p:spPr bwMode="auto">
          <a:xfrm>
            <a:off x="3505200" y="2438400"/>
            <a:ext cx="1524000" cy="14890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5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 Black"/>
              </a:rPr>
              <a:t>K08</a:t>
            </a:r>
          </a:p>
        </p:txBody>
      </p:sp>
      <p:sp>
        <p:nvSpPr>
          <p:cNvPr id="1680393" name="WordArt 9"/>
          <p:cNvSpPr>
            <a:spLocks noChangeArrowheads="1" noChangeShapeType="1" noTextEdit="1"/>
          </p:cNvSpPr>
          <p:nvPr/>
        </p:nvSpPr>
        <p:spPr bwMode="auto">
          <a:xfrm rot="1416896">
            <a:off x="6629400" y="3733800"/>
            <a:ext cx="134302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R03</a:t>
            </a:r>
          </a:p>
        </p:txBody>
      </p:sp>
      <p:sp>
        <p:nvSpPr>
          <p:cNvPr id="1680394" name="WordArt 10"/>
          <p:cNvSpPr>
            <a:spLocks noChangeArrowheads="1" noChangeShapeType="1" noTextEdit="1"/>
          </p:cNvSpPr>
          <p:nvPr/>
        </p:nvSpPr>
        <p:spPr bwMode="auto">
          <a:xfrm>
            <a:off x="4800600" y="3505200"/>
            <a:ext cx="1025525" cy="108743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/>
              </a:rPr>
              <a:t>F33</a:t>
            </a:r>
          </a:p>
        </p:txBody>
      </p:sp>
    </p:spTree>
    <p:extLst>
      <p:ext uri="{BB962C8B-B14F-4D97-AF65-F5344CB8AC3E}">
        <p14:creationId xmlns:p14="http://schemas.microsoft.com/office/powerpoint/2010/main" val="890970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68" name="Rectangle 48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229600" cy="1143000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</a:rPr>
              <a:t>NIH </a:t>
            </a:r>
            <a:r>
              <a:rPr lang="en-US" sz="3200" b="1" dirty="0" smtClean="0">
                <a:solidFill>
                  <a:srgbClr val="FFFF00"/>
                </a:solidFill>
              </a:rPr>
              <a:t>Funding </a:t>
            </a:r>
            <a:r>
              <a:rPr lang="en-US" sz="3200" b="1" dirty="0">
                <a:solidFill>
                  <a:srgbClr val="FFFF00"/>
                </a:solidFill>
              </a:rPr>
              <a:t>Programs </a:t>
            </a:r>
            <a:r>
              <a:rPr lang="en-US" sz="3200" b="1" dirty="0" smtClean="0">
                <a:solidFill>
                  <a:srgbClr val="FFFF00"/>
                </a:solidFill>
              </a:rPr>
              <a:t>Support </a:t>
            </a:r>
            <a:r>
              <a:rPr lang="en-US" sz="3200" b="1" dirty="0">
                <a:solidFill>
                  <a:srgbClr val="FFFF00"/>
                </a:solidFill>
              </a:rPr>
              <a:t>Scientists at Every Stage of Their Career</a:t>
            </a:r>
          </a:p>
        </p:txBody>
      </p:sp>
      <p:sp>
        <p:nvSpPr>
          <p:cNvPr id="22532" name="Line 2"/>
          <p:cNvSpPr>
            <a:spLocks noChangeShapeType="1"/>
          </p:cNvSpPr>
          <p:nvPr/>
        </p:nvSpPr>
        <p:spPr bwMode="auto">
          <a:xfrm>
            <a:off x="3048000" y="1676400"/>
            <a:ext cx="406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Line 3"/>
          <p:cNvSpPr>
            <a:spLocks noChangeShapeType="1"/>
          </p:cNvSpPr>
          <p:nvPr/>
        </p:nvSpPr>
        <p:spPr bwMode="auto">
          <a:xfrm>
            <a:off x="3048000" y="1981200"/>
            <a:ext cx="406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Line 4"/>
          <p:cNvSpPr>
            <a:spLocks noChangeShapeType="1"/>
          </p:cNvSpPr>
          <p:nvPr/>
        </p:nvSpPr>
        <p:spPr bwMode="auto">
          <a:xfrm>
            <a:off x="3048000" y="2286000"/>
            <a:ext cx="406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Line 5"/>
          <p:cNvSpPr>
            <a:spLocks noChangeShapeType="1"/>
          </p:cNvSpPr>
          <p:nvPr/>
        </p:nvSpPr>
        <p:spPr bwMode="auto">
          <a:xfrm>
            <a:off x="3048000" y="2590800"/>
            <a:ext cx="406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6"/>
          <p:cNvSpPr>
            <a:spLocks noChangeShapeType="1"/>
          </p:cNvSpPr>
          <p:nvPr/>
        </p:nvSpPr>
        <p:spPr bwMode="auto">
          <a:xfrm flipH="1">
            <a:off x="4225925" y="2514600"/>
            <a:ext cx="269875" cy="0"/>
          </a:xfrm>
          <a:prstGeom prst="line">
            <a:avLst/>
          </a:prstGeom>
          <a:noFill/>
          <a:ln w="28575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3527" name="Text Box 7"/>
          <p:cNvSpPr txBox="1">
            <a:spLocks noChangeArrowheads="1"/>
          </p:cNvSpPr>
          <p:nvPr/>
        </p:nvSpPr>
        <p:spPr bwMode="auto">
          <a:xfrm>
            <a:off x="4406468" y="2186869"/>
            <a:ext cx="3431452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indent="111125">
              <a:lnSpc>
                <a:spcPct val="80000"/>
              </a:lnSpc>
              <a:defRPr/>
            </a:pPr>
            <a:r>
              <a:rPr lang="en-US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Predoctoral</a:t>
            </a:r>
            <a:r>
              <a:rPr lang="en-US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Individual NRSA (F31)</a:t>
            </a:r>
          </a:p>
          <a:p>
            <a:pPr indent="111125">
              <a:lnSpc>
                <a:spcPct val="80000"/>
              </a:lnSpc>
              <a:defRPr/>
            </a:pPr>
            <a:r>
              <a:rPr lang="en-US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Predoctoral</a:t>
            </a:r>
            <a:r>
              <a:rPr lang="en-US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Individual MD/PhD NRSA (F30)</a:t>
            </a:r>
          </a:p>
        </p:txBody>
      </p:sp>
      <p:sp>
        <p:nvSpPr>
          <p:cNvPr id="22538" name="Line 8"/>
          <p:cNvSpPr>
            <a:spLocks noChangeShapeType="1"/>
          </p:cNvSpPr>
          <p:nvPr/>
        </p:nvSpPr>
        <p:spPr bwMode="auto">
          <a:xfrm>
            <a:off x="3048000" y="2895600"/>
            <a:ext cx="406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Line 9"/>
          <p:cNvSpPr>
            <a:spLocks noChangeShapeType="1"/>
          </p:cNvSpPr>
          <p:nvPr/>
        </p:nvSpPr>
        <p:spPr bwMode="auto">
          <a:xfrm>
            <a:off x="3048000" y="3200400"/>
            <a:ext cx="406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Line 10"/>
          <p:cNvSpPr>
            <a:spLocks noChangeShapeType="1"/>
          </p:cNvSpPr>
          <p:nvPr/>
        </p:nvSpPr>
        <p:spPr bwMode="auto">
          <a:xfrm>
            <a:off x="3048000" y="3810000"/>
            <a:ext cx="406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Line 11"/>
          <p:cNvSpPr>
            <a:spLocks noChangeShapeType="1"/>
          </p:cNvSpPr>
          <p:nvPr/>
        </p:nvSpPr>
        <p:spPr bwMode="auto">
          <a:xfrm flipH="1">
            <a:off x="4225925" y="3048000"/>
            <a:ext cx="269875" cy="0"/>
          </a:xfrm>
          <a:prstGeom prst="line">
            <a:avLst/>
          </a:prstGeom>
          <a:noFill/>
          <a:ln w="28575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3532" name="Text Box 12"/>
          <p:cNvSpPr txBox="1">
            <a:spLocks noChangeArrowheads="1"/>
          </p:cNvSpPr>
          <p:nvPr/>
        </p:nvSpPr>
        <p:spPr bwMode="auto">
          <a:xfrm>
            <a:off x="4457700" y="2892623"/>
            <a:ext cx="36195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Postdoctoral Institutional Training Grant (T32) </a:t>
            </a:r>
          </a:p>
        </p:txBody>
      </p:sp>
      <p:sp>
        <p:nvSpPr>
          <p:cNvPr id="22543" name="Line 13"/>
          <p:cNvSpPr>
            <a:spLocks noChangeShapeType="1"/>
          </p:cNvSpPr>
          <p:nvPr/>
        </p:nvSpPr>
        <p:spPr bwMode="auto">
          <a:xfrm flipH="1">
            <a:off x="4225925" y="3352800"/>
            <a:ext cx="269875" cy="0"/>
          </a:xfrm>
          <a:prstGeom prst="line">
            <a:avLst/>
          </a:prstGeom>
          <a:noFill/>
          <a:ln w="28575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3534" name="Text Box 14"/>
          <p:cNvSpPr txBox="1">
            <a:spLocks noChangeArrowheads="1"/>
          </p:cNvSpPr>
          <p:nvPr/>
        </p:nvSpPr>
        <p:spPr bwMode="auto">
          <a:xfrm>
            <a:off x="4419600" y="3200400"/>
            <a:ext cx="29152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Postdoctoral Individual NRSA (F32)</a:t>
            </a:r>
            <a:r>
              <a:rPr lang="en-US" sz="12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22545" name="Line 15"/>
          <p:cNvSpPr>
            <a:spLocks noChangeShapeType="1"/>
          </p:cNvSpPr>
          <p:nvPr/>
        </p:nvSpPr>
        <p:spPr bwMode="auto">
          <a:xfrm>
            <a:off x="3048000" y="4114800"/>
            <a:ext cx="406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6" name="Line 16"/>
          <p:cNvSpPr>
            <a:spLocks noChangeShapeType="1"/>
          </p:cNvSpPr>
          <p:nvPr/>
        </p:nvSpPr>
        <p:spPr bwMode="auto">
          <a:xfrm>
            <a:off x="3048000" y="4419600"/>
            <a:ext cx="406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Line 17"/>
          <p:cNvSpPr>
            <a:spLocks noChangeShapeType="1"/>
          </p:cNvSpPr>
          <p:nvPr/>
        </p:nvSpPr>
        <p:spPr bwMode="auto">
          <a:xfrm>
            <a:off x="3048000" y="4724400"/>
            <a:ext cx="406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8" name="Line 18"/>
          <p:cNvSpPr>
            <a:spLocks noChangeShapeType="1"/>
          </p:cNvSpPr>
          <p:nvPr/>
        </p:nvSpPr>
        <p:spPr bwMode="auto">
          <a:xfrm>
            <a:off x="3048000" y="5029200"/>
            <a:ext cx="406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Line 19"/>
          <p:cNvSpPr>
            <a:spLocks noChangeShapeType="1"/>
          </p:cNvSpPr>
          <p:nvPr/>
        </p:nvSpPr>
        <p:spPr bwMode="auto">
          <a:xfrm>
            <a:off x="3048000" y="5334000"/>
            <a:ext cx="406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Line 20"/>
          <p:cNvSpPr>
            <a:spLocks noChangeShapeType="1"/>
          </p:cNvSpPr>
          <p:nvPr/>
        </p:nvSpPr>
        <p:spPr bwMode="auto">
          <a:xfrm>
            <a:off x="3048000" y="3505200"/>
            <a:ext cx="406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Line 21"/>
          <p:cNvSpPr>
            <a:spLocks noChangeShapeType="1"/>
          </p:cNvSpPr>
          <p:nvPr/>
        </p:nvSpPr>
        <p:spPr bwMode="auto">
          <a:xfrm>
            <a:off x="3048000" y="5638800"/>
            <a:ext cx="406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2" name="Line 22"/>
          <p:cNvSpPr>
            <a:spLocks noChangeShapeType="1"/>
          </p:cNvSpPr>
          <p:nvPr/>
        </p:nvSpPr>
        <p:spPr bwMode="auto">
          <a:xfrm>
            <a:off x="3048000" y="5943600"/>
            <a:ext cx="406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Line 23"/>
          <p:cNvSpPr>
            <a:spLocks noChangeShapeType="1"/>
          </p:cNvSpPr>
          <p:nvPr/>
        </p:nvSpPr>
        <p:spPr bwMode="auto">
          <a:xfrm>
            <a:off x="3048000" y="6248400"/>
            <a:ext cx="406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3544" name="Text Box 24"/>
          <p:cNvSpPr txBox="1">
            <a:spLocks noChangeArrowheads="1"/>
          </p:cNvSpPr>
          <p:nvPr/>
        </p:nvSpPr>
        <p:spPr bwMode="auto">
          <a:xfrm>
            <a:off x="533400" y="5026223"/>
            <a:ext cx="1676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Small Grant (R03) </a:t>
            </a:r>
          </a:p>
        </p:txBody>
      </p:sp>
      <p:sp>
        <p:nvSpPr>
          <p:cNvPr id="363545" name="Text Box 25"/>
          <p:cNvSpPr txBox="1">
            <a:spLocks noChangeArrowheads="1"/>
          </p:cNvSpPr>
          <p:nvPr/>
        </p:nvSpPr>
        <p:spPr bwMode="auto">
          <a:xfrm>
            <a:off x="609600" y="4353580"/>
            <a:ext cx="175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Research Project Grant (R01)</a:t>
            </a:r>
          </a:p>
        </p:txBody>
      </p:sp>
      <p:sp>
        <p:nvSpPr>
          <p:cNvPr id="363546" name="Text Box 26"/>
          <p:cNvSpPr txBox="1">
            <a:spLocks noChangeArrowheads="1"/>
          </p:cNvSpPr>
          <p:nvPr/>
        </p:nvSpPr>
        <p:spPr bwMode="auto">
          <a:xfrm>
            <a:off x="4419600" y="4906963"/>
            <a:ext cx="28035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Independent Scientist Award (K02)</a:t>
            </a:r>
            <a:endParaRPr lang="en-US" sz="2400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3547" name="Text Box 27"/>
          <p:cNvSpPr txBox="1">
            <a:spLocks noChangeArrowheads="1"/>
          </p:cNvSpPr>
          <p:nvPr/>
        </p:nvSpPr>
        <p:spPr bwMode="auto">
          <a:xfrm>
            <a:off x="4419600" y="6019800"/>
            <a:ext cx="24733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Senior Scientist Award (K05</a:t>
            </a:r>
            <a:r>
              <a:rPr lang="en-US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 </a:t>
            </a:r>
          </a:p>
        </p:txBody>
      </p:sp>
      <p:sp>
        <p:nvSpPr>
          <p:cNvPr id="22558" name="Line 28"/>
          <p:cNvSpPr>
            <a:spLocks noChangeShapeType="1"/>
          </p:cNvSpPr>
          <p:nvPr/>
        </p:nvSpPr>
        <p:spPr bwMode="auto">
          <a:xfrm flipH="1">
            <a:off x="4225925" y="5486400"/>
            <a:ext cx="269875" cy="0"/>
          </a:xfrm>
          <a:prstGeom prst="line">
            <a:avLst/>
          </a:prstGeom>
          <a:noFill/>
          <a:ln w="28575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3549" name="Text Box 29"/>
          <p:cNvSpPr txBox="1">
            <a:spLocks noChangeArrowheads="1"/>
          </p:cNvSpPr>
          <p:nvPr/>
        </p:nvSpPr>
        <p:spPr bwMode="auto">
          <a:xfrm>
            <a:off x="1981200" y="1368623"/>
            <a:ext cx="23535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Stage 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Scientific Career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3550" name="Text Box 30"/>
          <p:cNvSpPr txBox="1">
            <a:spLocks noChangeArrowheads="1"/>
          </p:cNvSpPr>
          <p:nvPr/>
        </p:nvSpPr>
        <p:spPr bwMode="auto">
          <a:xfrm>
            <a:off x="4909893" y="1447800"/>
            <a:ext cx="24224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 smtClean="0">
                <a:solidFill>
                  <a:srgbClr val="FFF8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Grant Support Mechanism</a:t>
            </a:r>
            <a:endParaRPr lang="en-US" sz="2400" b="1" dirty="0">
              <a:solidFill>
                <a:srgbClr val="FFF8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61" name="Rectangle 31"/>
          <p:cNvSpPr>
            <a:spLocks noChangeArrowheads="1"/>
          </p:cNvSpPr>
          <p:nvPr/>
        </p:nvSpPr>
        <p:spPr bwMode="auto">
          <a:xfrm>
            <a:off x="2692400" y="1676400"/>
            <a:ext cx="1422400" cy="472440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2562" name="Line 32"/>
          <p:cNvSpPr>
            <a:spLocks noChangeShapeType="1"/>
          </p:cNvSpPr>
          <p:nvPr/>
        </p:nvSpPr>
        <p:spPr bwMode="auto">
          <a:xfrm flipH="1">
            <a:off x="2700336" y="2819400"/>
            <a:ext cx="141446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3" name="Line 33"/>
          <p:cNvSpPr>
            <a:spLocks noChangeShapeType="1"/>
          </p:cNvSpPr>
          <p:nvPr/>
        </p:nvSpPr>
        <p:spPr bwMode="auto">
          <a:xfrm flipH="1">
            <a:off x="2666999" y="3886200"/>
            <a:ext cx="1447799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3554" name="Text Box 34"/>
          <p:cNvSpPr txBox="1">
            <a:spLocks noChangeArrowheads="1"/>
          </p:cNvSpPr>
          <p:nvPr/>
        </p:nvSpPr>
        <p:spPr bwMode="auto">
          <a:xfrm>
            <a:off x="2797175" y="1771650"/>
            <a:ext cx="12414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GRADUATE/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MEDICAL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STUDENT</a:t>
            </a:r>
          </a:p>
        </p:txBody>
      </p:sp>
      <p:sp>
        <p:nvSpPr>
          <p:cNvPr id="363555" name="Text Box 35"/>
          <p:cNvSpPr txBox="1">
            <a:spLocks noChangeArrowheads="1"/>
          </p:cNvSpPr>
          <p:nvPr/>
        </p:nvSpPr>
        <p:spPr bwMode="auto">
          <a:xfrm>
            <a:off x="2847975" y="2946400"/>
            <a:ext cx="11906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POST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DOCTORAL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3556" name="Text Box 36"/>
          <p:cNvSpPr txBox="1">
            <a:spLocks noChangeArrowheads="1"/>
          </p:cNvSpPr>
          <p:nvPr/>
        </p:nvSpPr>
        <p:spPr bwMode="auto">
          <a:xfrm>
            <a:off x="3098800" y="4165600"/>
            <a:ext cx="78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EARLY</a:t>
            </a: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3557" name="Text Box 37"/>
          <p:cNvSpPr txBox="1">
            <a:spLocks noChangeArrowheads="1"/>
          </p:cNvSpPr>
          <p:nvPr/>
        </p:nvSpPr>
        <p:spPr bwMode="auto">
          <a:xfrm>
            <a:off x="3021013" y="5029200"/>
            <a:ext cx="865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MIDDLE</a:t>
            </a: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3558" name="Text Box 38"/>
          <p:cNvSpPr txBox="1">
            <a:spLocks noChangeArrowheads="1"/>
          </p:cNvSpPr>
          <p:nvPr/>
        </p:nvSpPr>
        <p:spPr bwMode="auto">
          <a:xfrm>
            <a:off x="2971800" y="5954713"/>
            <a:ext cx="866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SENIOR</a:t>
            </a: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3559" name="Text Box 39"/>
          <p:cNvSpPr txBox="1">
            <a:spLocks noChangeArrowheads="1"/>
          </p:cNvSpPr>
          <p:nvPr/>
        </p:nvSpPr>
        <p:spPr bwMode="auto">
          <a:xfrm rot="-5400000">
            <a:off x="2389187" y="5060951"/>
            <a:ext cx="93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CAREER</a:t>
            </a:r>
            <a:endParaRPr lang="en-US" sz="240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3560" name="Text Box 40"/>
          <p:cNvSpPr txBox="1">
            <a:spLocks noChangeArrowheads="1"/>
          </p:cNvSpPr>
          <p:nvPr/>
        </p:nvSpPr>
        <p:spPr bwMode="auto">
          <a:xfrm>
            <a:off x="4495800" y="1935163"/>
            <a:ext cx="35088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Predoctoral</a:t>
            </a:r>
            <a:r>
              <a:rPr lang="en-US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Institutional Training Grant (T32)</a:t>
            </a:r>
          </a:p>
        </p:txBody>
      </p:sp>
      <p:sp>
        <p:nvSpPr>
          <p:cNvPr id="22571" name="Line 41"/>
          <p:cNvSpPr>
            <a:spLocks noChangeShapeType="1"/>
          </p:cNvSpPr>
          <p:nvPr/>
        </p:nvSpPr>
        <p:spPr bwMode="auto">
          <a:xfrm flipH="1">
            <a:off x="4225925" y="2057400"/>
            <a:ext cx="269875" cy="0"/>
          </a:xfrm>
          <a:prstGeom prst="line">
            <a:avLst/>
          </a:prstGeom>
          <a:noFill/>
          <a:ln w="28575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2" name="Line 42"/>
          <p:cNvSpPr>
            <a:spLocks noChangeShapeType="1"/>
          </p:cNvSpPr>
          <p:nvPr/>
        </p:nvSpPr>
        <p:spPr bwMode="auto">
          <a:xfrm flipH="1">
            <a:off x="4191000" y="4038600"/>
            <a:ext cx="269875" cy="0"/>
          </a:xfrm>
          <a:prstGeom prst="line">
            <a:avLst/>
          </a:prstGeom>
          <a:noFill/>
          <a:ln w="28575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3563" name="Text Box 43"/>
          <p:cNvSpPr txBox="1">
            <a:spLocks noChangeArrowheads="1"/>
          </p:cNvSpPr>
          <p:nvPr/>
        </p:nvSpPr>
        <p:spPr bwMode="auto">
          <a:xfrm>
            <a:off x="4484688" y="3657600"/>
            <a:ext cx="4202112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NIH Pathway to Independence (PI) Award (K99/R00)</a:t>
            </a:r>
          </a:p>
          <a:p>
            <a:pPr>
              <a:lnSpc>
                <a:spcPct val="85000"/>
              </a:lnSpc>
              <a:defRPr/>
            </a:pPr>
            <a:r>
              <a:rPr lang="en-US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Mentored Research Scientist Development Award (K01)</a:t>
            </a:r>
          </a:p>
          <a:p>
            <a:pPr>
              <a:lnSpc>
                <a:spcPct val="85000"/>
              </a:lnSpc>
              <a:defRPr/>
            </a:pPr>
            <a:r>
              <a:rPr lang="en-US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Mentored Clinical Scientist Development Award (K08)</a:t>
            </a:r>
          </a:p>
          <a:p>
            <a:pPr>
              <a:lnSpc>
                <a:spcPct val="85000"/>
              </a:lnSpc>
              <a:defRPr/>
            </a:pPr>
            <a:r>
              <a:rPr lang="en-US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Mentored Patient-Oriented RCDA (K23)</a:t>
            </a:r>
          </a:p>
          <a:p>
            <a:pPr>
              <a:lnSpc>
                <a:spcPct val="85000"/>
              </a:lnSpc>
              <a:defRPr/>
            </a:pPr>
            <a:r>
              <a:rPr lang="en-US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Mentored Quantitative RCDA (K25)</a:t>
            </a:r>
          </a:p>
        </p:txBody>
      </p:sp>
      <p:sp>
        <p:nvSpPr>
          <p:cNvPr id="22574" name="Line 44"/>
          <p:cNvSpPr>
            <a:spLocks noChangeShapeType="1"/>
          </p:cNvSpPr>
          <p:nvPr/>
        </p:nvSpPr>
        <p:spPr bwMode="auto">
          <a:xfrm flipH="1">
            <a:off x="4225925" y="5054600"/>
            <a:ext cx="269875" cy="0"/>
          </a:xfrm>
          <a:prstGeom prst="line">
            <a:avLst/>
          </a:prstGeom>
          <a:noFill/>
          <a:ln w="28575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3565" name="Text Box 45"/>
          <p:cNvSpPr txBox="1">
            <a:spLocks noChangeArrowheads="1"/>
          </p:cNvSpPr>
          <p:nvPr/>
        </p:nvSpPr>
        <p:spPr bwMode="auto">
          <a:xfrm>
            <a:off x="4478548" y="5257800"/>
            <a:ext cx="2714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Midcareer Investigator Award in </a:t>
            </a:r>
          </a:p>
          <a:p>
            <a:pPr>
              <a:defRPr/>
            </a:pPr>
            <a:r>
              <a:rPr lang="en-US" sz="12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Patient-Oriented Research (K24)  </a:t>
            </a:r>
            <a:endParaRPr lang="en-US" sz="1400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76" name="Line 46"/>
          <p:cNvSpPr>
            <a:spLocks noChangeShapeType="1"/>
          </p:cNvSpPr>
          <p:nvPr/>
        </p:nvSpPr>
        <p:spPr bwMode="auto">
          <a:xfrm flipH="1">
            <a:off x="4225925" y="6172200"/>
            <a:ext cx="269875" cy="0"/>
          </a:xfrm>
          <a:prstGeom prst="line">
            <a:avLst/>
          </a:prstGeom>
          <a:noFill/>
          <a:ln w="28575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3567" name="Text Box 47"/>
          <p:cNvSpPr txBox="1">
            <a:spLocks noChangeArrowheads="1"/>
          </p:cNvSpPr>
          <p:nvPr/>
        </p:nvSpPr>
        <p:spPr bwMode="auto">
          <a:xfrm>
            <a:off x="457200" y="5486400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Exploratory/Develop-mental Grant 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(R21) </a:t>
            </a:r>
          </a:p>
        </p:txBody>
      </p:sp>
      <p:sp>
        <p:nvSpPr>
          <p:cNvPr id="22578" name="Line 49"/>
          <p:cNvSpPr>
            <a:spLocks noChangeShapeType="1"/>
          </p:cNvSpPr>
          <p:nvPr/>
        </p:nvSpPr>
        <p:spPr bwMode="auto">
          <a:xfrm flipH="1">
            <a:off x="4191000" y="4267200"/>
            <a:ext cx="269875" cy="0"/>
          </a:xfrm>
          <a:prstGeom prst="line">
            <a:avLst/>
          </a:prstGeom>
          <a:noFill/>
          <a:ln w="28575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9" name="Line 50"/>
          <p:cNvSpPr>
            <a:spLocks noChangeShapeType="1"/>
          </p:cNvSpPr>
          <p:nvPr/>
        </p:nvSpPr>
        <p:spPr bwMode="auto">
          <a:xfrm flipH="1">
            <a:off x="4191000" y="4572000"/>
            <a:ext cx="269875" cy="0"/>
          </a:xfrm>
          <a:prstGeom prst="line">
            <a:avLst/>
          </a:prstGeom>
          <a:noFill/>
          <a:ln w="28575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0" name="Line 51"/>
          <p:cNvSpPr>
            <a:spLocks noChangeShapeType="1"/>
          </p:cNvSpPr>
          <p:nvPr/>
        </p:nvSpPr>
        <p:spPr bwMode="auto">
          <a:xfrm flipH="1">
            <a:off x="4191000" y="4724400"/>
            <a:ext cx="269875" cy="0"/>
          </a:xfrm>
          <a:prstGeom prst="line">
            <a:avLst/>
          </a:prstGeom>
          <a:noFill/>
          <a:ln w="28575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1" name="AutoShape 52"/>
          <p:cNvSpPr>
            <a:spLocks/>
          </p:cNvSpPr>
          <p:nvPr/>
        </p:nvSpPr>
        <p:spPr bwMode="auto">
          <a:xfrm>
            <a:off x="2286000" y="4114800"/>
            <a:ext cx="228600" cy="2057400"/>
          </a:xfrm>
          <a:prstGeom prst="leftBrace">
            <a:avLst>
              <a:gd name="adj1" fmla="val 7500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2" name="Line 53"/>
          <p:cNvSpPr>
            <a:spLocks noChangeShapeType="1"/>
          </p:cNvSpPr>
          <p:nvPr/>
        </p:nvSpPr>
        <p:spPr bwMode="auto">
          <a:xfrm flipH="1">
            <a:off x="4191000" y="3733800"/>
            <a:ext cx="269875" cy="0"/>
          </a:xfrm>
          <a:prstGeom prst="line">
            <a:avLst/>
          </a:prstGeom>
          <a:noFill/>
          <a:ln w="28575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3" name="Text Box 54"/>
          <p:cNvSpPr txBox="1">
            <a:spLocks noChangeArrowheads="1"/>
          </p:cNvSpPr>
          <p:nvPr/>
        </p:nvSpPr>
        <p:spPr bwMode="auto">
          <a:xfrm>
            <a:off x="1447800" y="6491288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2584" name="Text Box 55"/>
          <p:cNvSpPr txBox="1">
            <a:spLocks noChangeArrowheads="1"/>
          </p:cNvSpPr>
          <p:nvPr/>
        </p:nvSpPr>
        <p:spPr bwMode="auto">
          <a:xfrm>
            <a:off x="2057400" y="6369050"/>
            <a:ext cx="5087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dirty="0"/>
              <a:t>*Graph represents a small sample of NIH funding mechanisms available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8690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3"/>
          <p:cNvSpPr>
            <a:spLocks noGrp="1"/>
          </p:cNvSpPr>
          <p:nvPr>
            <p:ph idx="1"/>
          </p:nvPr>
        </p:nvSpPr>
        <p:spPr>
          <a:xfrm>
            <a:off x="1143000" y="2819399"/>
            <a:ext cx="7289800" cy="3124201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/>
              <a:t>Duties of the </a:t>
            </a:r>
            <a:r>
              <a:rPr lang="en-US" sz="3200" b="1" dirty="0"/>
              <a:t>Program Official</a:t>
            </a:r>
          </a:p>
          <a:p>
            <a:pPr eaLnBrk="1" hangingPunct="1"/>
            <a:endParaRPr lang="en-US" sz="1200" b="1" dirty="0" smtClean="0"/>
          </a:p>
          <a:p>
            <a:r>
              <a:rPr lang="en-US" sz="3200" b="1" dirty="0" smtClean="0"/>
              <a:t>Pre-Award</a:t>
            </a:r>
            <a:r>
              <a:rPr lang="en-US" sz="3200" b="1" dirty="0"/>
              <a:t>: NIH </a:t>
            </a:r>
            <a:r>
              <a:rPr lang="en-US" sz="3200" b="1" dirty="0" smtClean="0"/>
              <a:t>Grant Preparation &amp; Submission</a:t>
            </a:r>
          </a:p>
          <a:p>
            <a:endParaRPr lang="en-US" sz="1200" b="1" dirty="0" smtClean="0"/>
          </a:p>
          <a:p>
            <a:r>
              <a:rPr lang="en-US" sz="3200" b="1" dirty="0" smtClean="0"/>
              <a:t>Post-Award: Monitoring </a:t>
            </a:r>
            <a:r>
              <a:rPr lang="en-US" sz="3200" b="1" dirty="0"/>
              <a:t>the Grant </a:t>
            </a:r>
            <a:r>
              <a:rPr lang="en-US" sz="3200" b="1" dirty="0" smtClean="0"/>
              <a:t>Award &amp; Research Progress</a:t>
            </a:r>
            <a:endParaRPr lang="en-US" sz="3200" b="1" dirty="0"/>
          </a:p>
        </p:txBody>
      </p:sp>
      <p:sp>
        <p:nvSpPr>
          <p:cNvPr id="1229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1FAD589-8FC3-41A5-8461-A3C0B7385CB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00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7717727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328"/>
            <a:ext cx="8229600" cy="1109472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800" b="1" dirty="0" smtClean="0"/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Research Training and  </a:t>
            </a:r>
            <a:br>
              <a:rPr lang="en-US" sz="3200" b="1" dirty="0" smtClean="0">
                <a:solidFill>
                  <a:srgbClr val="FFFF00"/>
                </a:solidFill>
              </a:rPr>
            </a:br>
            <a:r>
              <a:rPr lang="en-US" sz="3200" b="1" dirty="0" smtClean="0">
                <a:solidFill>
                  <a:srgbClr val="FFFF00"/>
                </a:solidFill>
              </a:rPr>
              <a:t>Career Development Awards</a:t>
            </a:r>
          </a:p>
        </p:txBody>
      </p:sp>
      <p:sp>
        <p:nvSpPr>
          <p:cNvPr id="26628" name="Text Box 8"/>
          <p:cNvSpPr txBox="1">
            <a:spLocks noChangeArrowheads="1"/>
          </p:cNvSpPr>
          <p:nvPr/>
        </p:nvSpPr>
        <p:spPr bwMode="auto">
          <a:xfrm>
            <a:off x="685800" y="2229683"/>
            <a:ext cx="79248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dash"/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1E16EA"/>
                </a:solidFill>
              </a:rPr>
              <a:t>Individual NRSA Training Fellowships</a:t>
            </a:r>
            <a:r>
              <a:rPr lang="en-US" sz="2400" dirty="0" smtClean="0">
                <a:solidFill>
                  <a:srgbClr val="1E16EA"/>
                </a:solidFill>
              </a:rPr>
              <a:t> </a:t>
            </a:r>
            <a:r>
              <a:rPr lang="en-US" sz="2400" dirty="0">
                <a:solidFill>
                  <a:srgbClr val="1E16EA"/>
                </a:solidFill>
              </a:rPr>
              <a:t>– </a:t>
            </a:r>
            <a:r>
              <a:rPr lang="en-US" sz="2400" b="1" i="1" dirty="0">
                <a:solidFill>
                  <a:srgbClr val="1E16EA"/>
                </a:solidFill>
              </a:rPr>
              <a:t>F</a:t>
            </a:r>
            <a:endParaRPr lang="en-US" sz="2400" b="1" dirty="0">
              <a:solidFill>
                <a:srgbClr val="1E16EA"/>
              </a:solidFill>
            </a:endParaRPr>
          </a:p>
          <a:p>
            <a:pPr lvl="1" algn="l">
              <a:buFontTx/>
              <a:buChar char="•"/>
            </a:pPr>
            <a:r>
              <a:rPr lang="en-US" sz="2400" dirty="0" smtClean="0">
                <a:solidFill>
                  <a:srgbClr val="1E16EA"/>
                </a:solidFill>
              </a:rPr>
              <a:t> </a:t>
            </a:r>
            <a:r>
              <a:rPr lang="en-US" sz="2000" b="0" dirty="0" err="1" smtClean="0">
                <a:solidFill>
                  <a:srgbClr val="1E16EA"/>
                </a:solidFill>
              </a:rPr>
              <a:t>Predoctoral</a:t>
            </a:r>
            <a:r>
              <a:rPr lang="en-US" sz="2000" b="0" dirty="0" smtClean="0">
                <a:solidFill>
                  <a:srgbClr val="1E16EA"/>
                </a:solidFill>
              </a:rPr>
              <a:t> </a:t>
            </a:r>
            <a:r>
              <a:rPr lang="en-US" sz="2000" b="0" dirty="0">
                <a:solidFill>
                  <a:srgbClr val="1E16EA"/>
                </a:solidFill>
              </a:rPr>
              <a:t>– </a:t>
            </a:r>
            <a:r>
              <a:rPr lang="en-US" sz="2000" b="0" i="1" dirty="0" smtClean="0">
                <a:solidFill>
                  <a:srgbClr val="1E16EA"/>
                </a:solidFill>
              </a:rPr>
              <a:t>F31; </a:t>
            </a:r>
            <a:r>
              <a:rPr lang="en-US" sz="2000" b="0" dirty="0" smtClean="0">
                <a:solidFill>
                  <a:srgbClr val="1E16EA"/>
                </a:solidFill>
              </a:rPr>
              <a:t>Postdoctoral </a:t>
            </a:r>
            <a:r>
              <a:rPr lang="en-US" sz="2000" b="0" dirty="0">
                <a:solidFill>
                  <a:srgbClr val="1E16EA"/>
                </a:solidFill>
              </a:rPr>
              <a:t>– </a:t>
            </a:r>
            <a:r>
              <a:rPr lang="en-US" sz="2000" b="0" i="1" dirty="0" smtClean="0">
                <a:solidFill>
                  <a:srgbClr val="1E16EA"/>
                </a:solidFill>
              </a:rPr>
              <a:t>F32</a:t>
            </a:r>
          </a:p>
          <a:p>
            <a:pPr lvl="1" algn="l">
              <a:buFontTx/>
              <a:buChar char="•"/>
            </a:pPr>
            <a:r>
              <a:rPr lang="en-US" sz="2000" b="0" dirty="0" smtClean="0">
                <a:solidFill>
                  <a:srgbClr val="1E16EA"/>
                </a:solidFill>
              </a:rPr>
              <a:t> Fellows </a:t>
            </a:r>
            <a:r>
              <a:rPr lang="en-US" sz="2000" b="0" dirty="0">
                <a:solidFill>
                  <a:srgbClr val="1E16EA"/>
                </a:solidFill>
              </a:rPr>
              <a:t>must be U.S. citizens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1E16EA"/>
                </a:solidFill>
              </a:rPr>
              <a:t>Career </a:t>
            </a:r>
            <a:r>
              <a:rPr lang="en-US" sz="2400" b="1" dirty="0">
                <a:solidFill>
                  <a:srgbClr val="1E16EA"/>
                </a:solidFill>
              </a:rPr>
              <a:t>Development Awards</a:t>
            </a:r>
            <a:r>
              <a:rPr lang="en-US" sz="2400" dirty="0">
                <a:solidFill>
                  <a:srgbClr val="1E16EA"/>
                </a:solidFill>
              </a:rPr>
              <a:t> – </a:t>
            </a:r>
            <a:r>
              <a:rPr lang="en-US" sz="2400" b="1" i="1" dirty="0" smtClean="0">
                <a:solidFill>
                  <a:srgbClr val="1E16EA"/>
                </a:solidFill>
              </a:rPr>
              <a:t>K</a:t>
            </a:r>
          </a:p>
          <a:p>
            <a:pPr lvl="1" algn="l">
              <a:buFontTx/>
              <a:buChar char="•"/>
            </a:pPr>
            <a:r>
              <a:rPr lang="en-US" sz="2800" i="1" dirty="0">
                <a:solidFill>
                  <a:srgbClr val="1E16EA"/>
                </a:solidFill>
              </a:rPr>
              <a:t> </a:t>
            </a:r>
            <a:r>
              <a:rPr lang="en-US" sz="2000" b="0" dirty="0" smtClean="0">
                <a:solidFill>
                  <a:srgbClr val="1E16EA"/>
                </a:solidFill>
              </a:rPr>
              <a:t>Candidates must have independent positions, except K99</a:t>
            </a:r>
            <a:endParaRPr lang="en-US" sz="2000" b="0" dirty="0">
              <a:solidFill>
                <a:srgbClr val="1E16EA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E16EA"/>
                </a:solidFill>
              </a:rPr>
              <a:t>Institutional Training Grants – </a:t>
            </a:r>
            <a:r>
              <a:rPr lang="en-US" sz="2400" i="1" dirty="0">
                <a:solidFill>
                  <a:srgbClr val="1E16EA"/>
                </a:solidFill>
              </a:rPr>
              <a:t>T</a:t>
            </a:r>
          </a:p>
          <a:p>
            <a:pPr lvl="1" algn="l">
              <a:buFontTx/>
              <a:buChar char="•"/>
            </a:pPr>
            <a:r>
              <a:rPr lang="en-US" sz="2400" dirty="0">
                <a:solidFill>
                  <a:srgbClr val="1E16EA"/>
                </a:solidFill>
              </a:rPr>
              <a:t> </a:t>
            </a:r>
            <a:r>
              <a:rPr lang="en-US" sz="2000" b="0" dirty="0" err="1">
                <a:solidFill>
                  <a:srgbClr val="1E16EA"/>
                </a:solidFill>
              </a:rPr>
              <a:t>Predoctoral</a:t>
            </a:r>
            <a:r>
              <a:rPr lang="en-US" sz="2000" b="0" dirty="0">
                <a:solidFill>
                  <a:srgbClr val="1E16EA"/>
                </a:solidFill>
              </a:rPr>
              <a:t> and Postdoctoral</a:t>
            </a:r>
          </a:p>
          <a:p>
            <a:pPr lvl="1" algn="l">
              <a:buFontTx/>
              <a:buChar char="•"/>
            </a:pPr>
            <a:r>
              <a:rPr lang="en-US" sz="2000" b="0" dirty="0">
                <a:solidFill>
                  <a:srgbClr val="1E16EA"/>
                </a:solidFill>
              </a:rPr>
              <a:t> Trainees must be U.S. </a:t>
            </a:r>
            <a:r>
              <a:rPr lang="en-US" sz="2000" b="0" dirty="0" smtClean="0">
                <a:solidFill>
                  <a:srgbClr val="1E16EA"/>
                </a:solidFill>
              </a:rPr>
              <a:t>citizens</a:t>
            </a:r>
            <a:endParaRPr lang="en-US" sz="2000" b="0" dirty="0">
              <a:solidFill>
                <a:srgbClr val="1E16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478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0043"/>
            <a:ext cx="8229600" cy="102775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Research Project Grants</a:t>
            </a:r>
          </a:p>
        </p:txBody>
      </p:sp>
      <p:sp>
        <p:nvSpPr>
          <p:cNvPr id="23556" name="Text Box 21"/>
          <p:cNvSpPr txBox="1">
            <a:spLocks noChangeArrowheads="1"/>
          </p:cNvSpPr>
          <p:nvPr/>
        </p:nvSpPr>
        <p:spPr bwMode="auto">
          <a:xfrm>
            <a:off x="685800" y="2711946"/>
            <a:ext cx="76962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prstDash val="dash"/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1E16EA"/>
                </a:solidFill>
              </a:rPr>
              <a:t>Traditional </a:t>
            </a:r>
            <a:r>
              <a:rPr lang="en-US" sz="2400" b="1" dirty="0">
                <a:solidFill>
                  <a:srgbClr val="1E16EA"/>
                </a:solidFill>
              </a:rPr>
              <a:t>– </a:t>
            </a:r>
            <a:r>
              <a:rPr lang="en-US" sz="2400" b="1" i="1" dirty="0">
                <a:solidFill>
                  <a:srgbClr val="1E16EA"/>
                </a:solidFill>
              </a:rPr>
              <a:t>R01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1E16EA"/>
                </a:solidFill>
              </a:rPr>
              <a:t> Small </a:t>
            </a:r>
            <a:r>
              <a:rPr lang="en-US" sz="2400" b="1" dirty="0">
                <a:solidFill>
                  <a:srgbClr val="1E16EA"/>
                </a:solidFill>
              </a:rPr>
              <a:t>Research – </a:t>
            </a:r>
            <a:r>
              <a:rPr lang="en-US" sz="2400" b="1" i="1" dirty="0">
                <a:solidFill>
                  <a:srgbClr val="1E16EA"/>
                </a:solidFill>
              </a:rPr>
              <a:t>R03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1E16EA"/>
                </a:solidFill>
              </a:rPr>
              <a:t> Exploratory </a:t>
            </a:r>
            <a:r>
              <a:rPr lang="en-US" sz="2400" b="1" dirty="0">
                <a:solidFill>
                  <a:srgbClr val="1E16EA"/>
                </a:solidFill>
              </a:rPr>
              <a:t>Development Grants – </a:t>
            </a:r>
            <a:r>
              <a:rPr lang="en-US" sz="2400" b="1" i="1" dirty="0">
                <a:solidFill>
                  <a:srgbClr val="1E16EA"/>
                </a:solidFill>
              </a:rPr>
              <a:t>R21/R33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1E16EA"/>
                </a:solidFill>
              </a:rPr>
              <a:t> Program </a:t>
            </a:r>
            <a:r>
              <a:rPr lang="en-US" sz="2400" b="1" dirty="0">
                <a:solidFill>
                  <a:srgbClr val="1E16EA"/>
                </a:solidFill>
              </a:rPr>
              <a:t>Project – </a:t>
            </a:r>
            <a:r>
              <a:rPr lang="en-US" sz="2400" b="1" i="1" dirty="0">
                <a:solidFill>
                  <a:srgbClr val="1E16EA"/>
                </a:solidFill>
              </a:rPr>
              <a:t>P01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1E16EA"/>
                </a:solidFill>
              </a:rPr>
              <a:t> Research </a:t>
            </a:r>
            <a:r>
              <a:rPr lang="en-US" sz="2400" b="1" dirty="0">
                <a:solidFill>
                  <a:srgbClr val="1E16EA"/>
                </a:solidFill>
              </a:rPr>
              <a:t>Center Grants – </a:t>
            </a:r>
            <a:r>
              <a:rPr lang="en-US" sz="2400" b="1" i="1" dirty="0" smtClean="0">
                <a:solidFill>
                  <a:srgbClr val="1E16EA"/>
                </a:solidFill>
              </a:rPr>
              <a:t>P20, P50, P60</a:t>
            </a:r>
            <a:endParaRPr lang="en-US" sz="2400" b="1" i="1" dirty="0">
              <a:solidFill>
                <a:srgbClr val="1E16EA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1E16EA"/>
                </a:solidFill>
              </a:rPr>
              <a:t> Small </a:t>
            </a:r>
            <a:r>
              <a:rPr lang="en-US" sz="2400" b="1" dirty="0">
                <a:solidFill>
                  <a:srgbClr val="1E16EA"/>
                </a:solidFill>
              </a:rPr>
              <a:t>Business – </a:t>
            </a:r>
            <a:r>
              <a:rPr lang="en-US" sz="2400" b="1" i="1" dirty="0">
                <a:solidFill>
                  <a:srgbClr val="1E16EA"/>
                </a:solidFill>
              </a:rPr>
              <a:t>R41, </a:t>
            </a:r>
            <a:r>
              <a:rPr lang="en-US" sz="2400" b="1" i="1" dirty="0" smtClean="0">
                <a:solidFill>
                  <a:srgbClr val="1E16EA"/>
                </a:solidFill>
              </a:rPr>
              <a:t>R42</a:t>
            </a:r>
            <a:r>
              <a:rPr lang="en-US" sz="2400" i="1" dirty="0" smtClean="0">
                <a:solidFill>
                  <a:srgbClr val="1E16EA"/>
                </a:solidFill>
              </a:rPr>
              <a:t> (STTR):</a:t>
            </a:r>
            <a:r>
              <a:rPr lang="en-US" sz="2400" b="1" i="1" dirty="0" smtClean="0">
                <a:solidFill>
                  <a:srgbClr val="1E16EA"/>
                </a:solidFill>
              </a:rPr>
              <a:t> R43</a:t>
            </a:r>
            <a:r>
              <a:rPr lang="en-US" sz="2400" b="1" i="1" dirty="0">
                <a:solidFill>
                  <a:srgbClr val="1E16EA"/>
                </a:solidFill>
              </a:rPr>
              <a:t>, </a:t>
            </a:r>
            <a:r>
              <a:rPr lang="en-US" sz="2400" b="1" i="1" dirty="0" smtClean="0">
                <a:solidFill>
                  <a:srgbClr val="1E16EA"/>
                </a:solidFill>
              </a:rPr>
              <a:t>R44 (SBIR)</a:t>
            </a:r>
            <a:endParaRPr lang="en-US" sz="2400" b="1" i="1" dirty="0">
              <a:solidFill>
                <a:srgbClr val="1E16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896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/>
          </p:nvPr>
        </p:nvSpPr>
        <p:spPr>
          <a:xfrm>
            <a:off x="457200" y="2438399"/>
            <a:ext cx="8229600" cy="4191001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3400" dirty="0" smtClean="0">
                <a:solidFill>
                  <a:schemeClr val="tx1"/>
                </a:solidFill>
              </a:rPr>
              <a:t>Unsolicited Parent Grant Announcements</a:t>
            </a:r>
          </a:p>
          <a:p>
            <a:pPr lvl="1" eaLnBrk="1" hangingPunct="1"/>
            <a:r>
              <a:rPr lang="en-US" sz="2300" dirty="0">
                <a:solidFill>
                  <a:schemeClr val="tx1"/>
                </a:solidFill>
                <a:hlinkClick r:id="rId3"/>
              </a:rPr>
              <a:t>http://grants.nih.gov/grants/guide/parent_announcements.htm</a:t>
            </a:r>
            <a:endParaRPr lang="en-US" sz="2300" dirty="0" smtClean="0">
              <a:solidFill>
                <a:schemeClr val="tx1"/>
              </a:solidFill>
            </a:endParaRPr>
          </a:p>
          <a:p>
            <a:pPr eaLnBrk="1" hangingPunct="1"/>
            <a:endParaRPr lang="en-US" sz="26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3400" dirty="0" smtClean="0">
                <a:solidFill>
                  <a:schemeClr val="tx1"/>
                </a:solidFill>
              </a:rPr>
              <a:t>Solicited Announcements</a:t>
            </a:r>
            <a:endParaRPr lang="en-US" sz="3400" dirty="0">
              <a:solidFill>
                <a:schemeClr val="tx1"/>
              </a:solidFill>
            </a:endParaRPr>
          </a:p>
          <a:p>
            <a:pPr marL="800100" lvl="3" indent="-342900" eaLnBrk="1" hangingPunct="1">
              <a:buClr>
                <a:schemeClr val="hlink"/>
              </a:buClr>
            </a:pPr>
            <a:r>
              <a:rPr lang="en-US" sz="2300" dirty="0">
                <a:solidFill>
                  <a:schemeClr val="tx1"/>
                </a:solidFill>
                <a:hlinkClick r:id="rId4"/>
              </a:rPr>
              <a:t>http://</a:t>
            </a:r>
            <a:r>
              <a:rPr lang="en-US" sz="2300" dirty="0" smtClean="0">
                <a:solidFill>
                  <a:schemeClr val="tx1"/>
                </a:solidFill>
                <a:hlinkClick r:id="rId4"/>
              </a:rPr>
              <a:t>grants.nih.gov/grants/guide/index.html</a:t>
            </a:r>
            <a:endParaRPr lang="en-US" sz="2300" dirty="0" smtClean="0">
              <a:solidFill>
                <a:schemeClr val="tx1"/>
              </a:solidFill>
            </a:endParaRPr>
          </a:p>
          <a:p>
            <a:pPr marL="800100" lvl="3" indent="-342900" eaLnBrk="1" hangingPunct="1">
              <a:buClr>
                <a:schemeClr val="hlink"/>
              </a:buClr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858837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Request for Applications (RFA)</a:t>
            </a:r>
          </a:p>
          <a:p>
            <a:pPr marL="919163" lvl="2" indent="-27305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</a:pPr>
            <a:r>
              <a:rPr lang="en-US" kern="1200" dirty="0">
                <a:solidFill>
                  <a:schemeClr val="tx1"/>
                </a:solidFill>
                <a:latin typeface="Calibri"/>
              </a:rPr>
              <a:t>Identifies narrow </a:t>
            </a:r>
            <a:r>
              <a:rPr lang="en-US" kern="1200" dirty="0" smtClean="0">
                <a:solidFill>
                  <a:schemeClr val="tx1"/>
                </a:solidFill>
                <a:latin typeface="Calibri"/>
              </a:rPr>
              <a:t>program area </a:t>
            </a:r>
            <a:r>
              <a:rPr lang="en-US" kern="1200" dirty="0">
                <a:solidFill>
                  <a:schemeClr val="tx1"/>
                </a:solidFill>
                <a:latin typeface="Calibri"/>
              </a:rPr>
              <a:t>with set-aside funds </a:t>
            </a:r>
          </a:p>
          <a:p>
            <a:pPr marL="919163" lvl="2" indent="-27305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</a:pPr>
            <a:r>
              <a:rPr lang="en-US" dirty="0">
                <a:solidFill>
                  <a:schemeClr val="tx1"/>
                </a:solidFill>
                <a:latin typeface="Calibri"/>
              </a:rPr>
              <a:t>O</a:t>
            </a:r>
            <a:r>
              <a:rPr lang="en-US" kern="1200" dirty="0" smtClean="0">
                <a:solidFill>
                  <a:schemeClr val="tx1"/>
                </a:solidFill>
                <a:latin typeface="Calibri"/>
              </a:rPr>
              <a:t>ne </a:t>
            </a:r>
            <a:r>
              <a:rPr lang="en-US" kern="1200" dirty="0">
                <a:solidFill>
                  <a:schemeClr val="tx1"/>
                </a:solidFill>
                <a:latin typeface="Calibri"/>
              </a:rPr>
              <a:t>receipt date only</a:t>
            </a:r>
          </a:p>
          <a:p>
            <a:pPr marL="344487" lvl="1" indent="0"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 marL="858837" lvl="1" indent="-514350">
              <a:buFont typeface="+mj-lt"/>
              <a:buAutoNum type="arabicPeriod" startAt="2"/>
            </a:pPr>
            <a:r>
              <a:rPr lang="en-US" dirty="0" smtClean="0">
                <a:solidFill>
                  <a:schemeClr val="tx1"/>
                </a:solidFill>
              </a:rPr>
              <a:t>Program Announcements (PA, PAR, PAS)</a:t>
            </a:r>
          </a:p>
          <a:p>
            <a:pPr marL="1039813" lvl="2" indent="-273050" eaLnBrk="1" hangingPunct="1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</a:pPr>
            <a:r>
              <a:rPr lang="en-US" kern="1200" dirty="0">
                <a:solidFill>
                  <a:schemeClr val="tx1"/>
                </a:solidFill>
                <a:latin typeface="Calibri"/>
              </a:rPr>
              <a:t>Identifies increased </a:t>
            </a:r>
            <a:r>
              <a:rPr lang="en-US" kern="1200" dirty="0" err="1" smtClean="0">
                <a:solidFill>
                  <a:schemeClr val="tx1"/>
                </a:solidFill>
                <a:latin typeface="Calibri"/>
              </a:rPr>
              <a:t>programatic</a:t>
            </a:r>
            <a:r>
              <a:rPr lang="en-US" kern="1200" dirty="0" smtClean="0">
                <a:solidFill>
                  <a:schemeClr val="tx1"/>
                </a:solidFill>
                <a:latin typeface="Calibri"/>
              </a:rPr>
              <a:t> priority </a:t>
            </a:r>
            <a:r>
              <a:rPr lang="en-US" kern="1200" dirty="0">
                <a:solidFill>
                  <a:schemeClr val="tx1"/>
                </a:solidFill>
                <a:latin typeface="Calibri"/>
              </a:rPr>
              <a:t>or </a:t>
            </a:r>
            <a:r>
              <a:rPr lang="en-US" kern="1200" dirty="0" smtClean="0">
                <a:solidFill>
                  <a:schemeClr val="tx1"/>
                </a:solidFill>
                <a:latin typeface="Calibri"/>
              </a:rPr>
              <a:t>emphasis areas</a:t>
            </a:r>
            <a:endParaRPr lang="en-US" kern="1200" dirty="0">
              <a:solidFill>
                <a:schemeClr val="tx1"/>
              </a:solidFill>
              <a:latin typeface="Calibri"/>
            </a:endParaRPr>
          </a:p>
          <a:p>
            <a:pPr marL="1039813" lvl="2" indent="-273050" eaLnBrk="1" hangingPunct="1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</a:pPr>
            <a:r>
              <a:rPr lang="en-US" kern="1200" dirty="0" smtClean="0">
                <a:solidFill>
                  <a:schemeClr val="tx1"/>
                </a:solidFill>
                <a:latin typeface="Calibri"/>
              </a:rPr>
              <a:t>Three year </a:t>
            </a:r>
            <a:r>
              <a:rPr lang="en-US" kern="1200" dirty="0">
                <a:solidFill>
                  <a:schemeClr val="tx1"/>
                </a:solidFill>
                <a:latin typeface="Calibri"/>
              </a:rPr>
              <a:t>life span – 3 annual receipt </a:t>
            </a:r>
            <a:r>
              <a:rPr lang="en-US" kern="1200" dirty="0" smtClean="0">
                <a:solidFill>
                  <a:schemeClr val="tx1"/>
                </a:solidFill>
                <a:latin typeface="Calibri"/>
              </a:rPr>
              <a:t>dates</a:t>
            </a:r>
            <a:endParaRPr lang="en-US" kern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4175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rgbClr val="FFFF00"/>
                </a:solidFill>
              </a:rPr>
              <a:t>Funding Opportunity Announcements (FOAs)</a:t>
            </a:r>
          </a:p>
        </p:txBody>
      </p:sp>
    </p:spTree>
    <p:extLst>
      <p:ext uri="{BB962C8B-B14F-4D97-AF65-F5344CB8AC3E}">
        <p14:creationId xmlns:p14="http://schemas.microsoft.com/office/powerpoint/2010/main" val="538976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4514" name="Picture 2"/>
          <p:cNvPicPr>
            <a:picLocks noChangeAspect="1" noChangeArrowheads="1"/>
          </p:cNvPicPr>
          <p:nvPr/>
        </p:nvPicPr>
        <p:blipFill>
          <a:blip r:embed="rId3" cstate="print"/>
          <a:srcRect t="8081" b="22181"/>
          <a:stretch>
            <a:fillRect/>
          </a:stretch>
        </p:blipFill>
        <p:spPr bwMode="auto">
          <a:xfrm>
            <a:off x="0" y="6096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 rot="1354459">
            <a:off x="82683" y="4110995"/>
            <a:ext cx="9108871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993300"/>
                </a:solidFill>
                <a:cs typeface="Arial" charset="0"/>
              </a:rPr>
              <a:t>http://grants.nih.gov/grants/funding/submissionschedule.htm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t="39112" b="50317"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07F08-B8C6-4BC3-A25A-67E0BC2CAD3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352800" y="1295400"/>
            <a:ext cx="48006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Application Due Dates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0546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Critique Your Draft Proposal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139241">
            <a:off x="267073" y="4312674"/>
            <a:ext cx="4304882" cy="200523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Specific Aims</a:t>
            </a:r>
          </a:p>
          <a:p>
            <a:pPr marL="0" indent="0">
              <a:buNone/>
            </a:pPr>
            <a:endParaRPr lang="en-US" sz="12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Figure this stuff out.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Break this stuff down.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Blow the door open on this stuff.</a:t>
            </a:r>
            <a:endParaRPr lang="en-US" sz="2000" dirty="0"/>
          </a:p>
        </p:txBody>
      </p:sp>
      <p:pic>
        <p:nvPicPr>
          <p:cNvPr id="1028" name="Picture 4" descr="http://schools.comfort.txed.net/users/0039/images/ani_thinkingcap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9641">
            <a:off x="6858000" y="3733800"/>
            <a:ext cx="1520825" cy="222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3.bp.blogspot.com/-SgSjp2HP25s/T4zbrMYiBDI/AAAAAAAAAnY/9wo3_iltBsY/s200/DJI_Science_method_hypothesis_c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4542">
            <a:off x="6172200" y="5863215"/>
            <a:ext cx="1905000" cy="32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mrsaverettsclassroom.com/resources/TF_2217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81200"/>
            <a:ext cx="2532108" cy="325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3245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Answer All Your Questions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2051" name="Picture 3" descr="Poli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2590800"/>
            <a:ext cx="3280574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ctemps.org/sites/default/files/imagecache/247px-gold_seal_policy.svg_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908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armageddonworld.com/wp-content/uploads/2013/03/peer-review-300x20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5919">
            <a:off x="5741526" y="3695265"/>
            <a:ext cx="28575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Policy procedure road sign illustration design over white Stock Imag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55929"/>
            <a:ext cx="1690486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91000" y="318129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NIH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57019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 rot="21100641">
            <a:off x="814401" y="3882581"/>
            <a:ext cx="6324600" cy="78898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After Submitting Your Application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304800"/>
            <a:ext cx="792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Pre-Award: NIH Grant Preparation &amp; Submission</a:t>
            </a:r>
          </a:p>
        </p:txBody>
      </p:sp>
      <p:pic>
        <p:nvPicPr>
          <p:cNvPr id="3083" name="Picture 11" descr="Pen Clip Ar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-482600"/>
            <a:ext cx="8191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OCAP13 Black Box Specia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19050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or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19600"/>
            <a:ext cx="226344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6936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AutoShape 7"/>
          <p:cNvSpPr>
            <a:spLocks noChangeArrowheads="1"/>
          </p:cNvSpPr>
          <p:nvPr/>
        </p:nvSpPr>
        <p:spPr bwMode="auto">
          <a:xfrm>
            <a:off x="3073400" y="876300"/>
            <a:ext cx="1485900" cy="571500"/>
          </a:xfrm>
          <a:prstGeom prst="flowChartProcess">
            <a:avLst/>
          </a:prstGeom>
          <a:solidFill>
            <a:schemeClr val="bg2">
              <a:alpha val="70195"/>
            </a:schemeClr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rgbClr val="7030A0"/>
                </a:solidFill>
              </a:rPr>
              <a:t>CSR </a:t>
            </a:r>
            <a:r>
              <a:rPr lang="en-US" altLang="en-US" sz="1400" dirty="0">
                <a:solidFill>
                  <a:srgbClr val="7030A0"/>
                </a:solidFill>
              </a:rPr>
              <a:t>assigns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rgbClr val="7030A0"/>
                </a:solidFill>
              </a:rPr>
              <a:t>to </a:t>
            </a:r>
            <a:r>
              <a:rPr lang="en-US" altLang="en-US" sz="1400" dirty="0">
                <a:solidFill>
                  <a:srgbClr val="7030A0"/>
                </a:solidFill>
              </a:rPr>
              <a:t>IC, SRG</a:t>
            </a:r>
          </a:p>
        </p:txBody>
      </p:sp>
      <p:sp>
        <p:nvSpPr>
          <p:cNvPr id="16388" name="AutoShape 9"/>
          <p:cNvSpPr>
            <a:spLocks noChangeArrowheads="1"/>
          </p:cNvSpPr>
          <p:nvPr/>
        </p:nvSpPr>
        <p:spPr bwMode="auto">
          <a:xfrm>
            <a:off x="3124200" y="2005013"/>
            <a:ext cx="1473200" cy="609600"/>
          </a:xfrm>
          <a:prstGeom prst="flowChartProcess">
            <a:avLst/>
          </a:prstGeom>
          <a:solidFill>
            <a:schemeClr val="bg2">
              <a:alpha val="70195"/>
            </a:schemeClr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rgbClr val="7030A0"/>
                </a:solidFill>
              </a:rPr>
              <a:t>SRG: </a:t>
            </a:r>
            <a:r>
              <a:rPr lang="en-US" altLang="en-US" sz="1400" dirty="0">
                <a:solidFill>
                  <a:srgbClr val="7030A0"/>
                </a:solidFill>
              </a:rPr>
              <a:t>1</a:t>
            </a:r>
            <a:r>
              <a:rPr lang="en-US" altLang="en-US" sz="1400" baseline="30000" dirty="0">
                <a:solidFill>
                  <a:srgbClr val="7030A0"/>
                </a:solidFill>
              </a:rPr>
              <a:t>st</a:t>
            </a:r>
            <a:r>
              <a:rPr lang="en-US" altLang="en-US" sz="1400" dirty="0">
                <a:solidFill>
                  <a:srgbClr val="7030A0"/>
                </a:solidFill>
              </a:rPr>
              <a:t> level of Review</a:t>
            </a:r>
          </a:p>
        </p:txBody>
      </p:sp>
      <p:sp>
        <p:nvSpPr>
          <p:cNvPr id="16389" name="AutoShape 11"/>
          <p:cNvSpPr>
            <a:spLocks noChangeArrowheads="1"/>
          </p:cNvSpPr>
          <p:nvPr/>
        </p:nvSpPr>
        <p:spPr bwMode="auto">
          <a:xfrm>
            <a:off x="4997450" y="2362200"/>
            <a:ext cx="1746250" cy="571500"/>
          </a:xfrm>
          <a:prstGeom prst="flowChartProcess">
            <a:avLst/>
          </a:prstGeom>
          <a:solidFill>
            <a:schemeClr val="bg2">
              <a:alpha val="70195"/>
            </a:schemeClr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rgbClr val="7030A0"/>
                </a:solidFill>
              </a:rPr>
              <a:t>Council: 2</a:t>
            </a:r>
            <a:r>
              <a:rPr lang="en-US" altLang="en-US" sz="1400" baseline="30000" dirty="0" smtClean="0">
                <a:solidFill>
                  <a:srgbClr val="7030A0"/>
                </a:solidFill>
              </a:rPr>
              <a:t>nd</a:t>
            </a:r>
            <a:r>
              <a:rPr lang="en-US" altLang="en-US" sz="1400" dirty="0" smtClean="0">
                <a:solidFill>
                  <a:srgbClr val="7030A0"/>
                </a:solidFill>
              </a:rPr>
              <a:t> </a:t>
            </a:r>
            <a:r>
              <a:rPr lang="en-US" altLang="en-US" sz="1400" dirty="0">
                <a:solidFill>
                  <a:srgbClr val="7030A0"/>
                </a:solidFill>
              </a:rPr>
              <a:t>level of </a:t>
            </a:r>
            <a:r>
              <a:rPr lang="en-US" altLang="en-US" sz="1400" dirty="0" smtClean="0">
                <a:solidFill>
                  <a:srgbClr val="7030A0"/>
                </a:solidFill>
              </a:rPr>
              <a:t>Review</a:t>
            </a:r>
            <a:endParaRPr lang="en-US" altLang="en-US" sz="1400" dirty="0">
              <a:solidFill>
                <a:srgbClr val="7030A0"/>
              </a:solidFill>
            </a:endParaRPr>
          </a:p>
        </p:txBody>
      </p:sp>
      <p:sp>
        <p:nvSpPr>
          <p:cNvPr id="16390" name="AutoShape 13"/>
          <p:cNvSpPr>
            <a:spLocks noChangeArrowheads="1"/>
          </p:cNvSpPr>
          <p:nvPr/>
        </p:nvSpPr>
        <p:spPr bwMode="auto">
          <a:xfrm>
            <a:off x="6997700" y="3271838"/>
            <a:ext cx="1485900" cy="571500"/>
          </a:xfrm>
          <a:prstGeom prst="flowChartProcess">
            <a:avLst/>
          </a:prstGeom>
          <a:solidFill>
            <a:schemeClr val="bg2">
              <a:alpha val="70195"/>
            </a:schemeClr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rgbClr val="7030A0"/>
                </a:solidFill>
              </a:rPr>
              <a:t>Not</a:t>
            </a:r>
            <a:endParaRPr lang="en-US" altLang="en-US" sz="1400" dirty="0">
              <a:solidFill>
                <a:srgbClr val="7030A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rgbClr val="7030A0"/>
                </a:solidFill>
              </a:rPr>
              <a:t>Fundable</a:t>
            </a:r>
            <a:endParaRPr lang="en-US" altLang="en-US" sz="1400" dirty="0">
              <a:solidFill>
                <a:srgbClr val="7030A0"/>
              </a:solidFill>
            </a:endParaRPr>
          </a:p>
        </p:txBody>
      </p:sp>
      <p:sp>
        <p:nvSpPr>
          <p:cNvPr id="16391" name="AutoShape 15"/>
          <p:cNvSpPr>
            <a:spLocks noChangeArrowheads="1"/>
          </p:cNvSpPr>
          <p:nvPr/>
        </p:nvSpPr>
        <p:spPr bwMode="auto">
          <a:xfrm>
            <a:off x="7035800" y="4302125"/>
            <a:ext cx="1485900" cy="571500"/>
          </a:xfrm>
          <a:prstGeom prst="flowChartProcess">
            <a:avLst/>
          </a:prstGeom>
          <a:solidFill>
            <a:schemeClr val="bg2">
              <a:alpha val="70195"/>
            </a:schemeClr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7030A0"/>
                </a:solidFill>
              </a:rPr>
              <a:t>Applicant Evaluates SS</a:t>
            </a:r>
          </a:p>
        </p:txBody>
      </p:sp>
      <p:sp>
        <p:nvSpPr>
          <p:cNvPr id="16392" name="AutoShape 17"/>
          <p:cNvSpPr>
            <a:spLocks noChangeArrowheads="1"/>
          </p:cNvSpPr>
          <p:nvPr/>
        </p:nvSpPr>
        <p:spPr bwMode="auto">
          <a:xfrm>
            <a:off x="7073900" y="5262563"/>
            <a:ext cx="1485900" cy="812800"/>
          </a:xfrm>
          <a:prstGeom prst="flowChartProcess">
            <a:avLst/>
          </a:prstGeom>
          <a:solidFill>
            <a:schemeClr val="bg2">
              <a:alpha val="70195"/>
            </a:schemeClr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rgbClr val="7030A0"/>
                </a:solidFill>
              </a:rPr>
              <a:t>Revised</a:t>
            </a:r>
            <a:endParaRPr lang="en-US" altLang="en-US" sz="1400" dirty="0">
              <a:solidFill>
                <a:srgbClr val="7030A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rgbClr val="7030A0"/>
                </a:solidFill>
              </a:rPr>
              <a:t>Application </a:t>
            </a:r>
            <a:r>
              <a:rPr lang="en-US" altLang="en-US" sz="1100" dirty="0">
                <a:solidFill>
                  <a:srgbClr val="7030A0"/>
                </a:solidFill>
              </a:rPr>
              <a:t>(x1)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rgbClr val="7030A0"/>
                </a:solidFill>
              </a:rPr>
              <a:t>Prepared</a:t>
            </a:r>
            <a:endParaRPr lang="en-US" altLang="en-US" sz="1400" dirty="0">
              <a:solidFill>
                <a:srgbClr val="7030A0"/>
              </a:solidFill>
            </a:endParaRPr>
          </a:p>
        </p:txBody>
      </p:sp>
      <p:sp>
        <p:nvSpPr>
          <p:cNvPr id="16393" name="AutoShape 18"/>
          <p:cNvSpPr>
            <a:spLocks noChangeArrowheads="1"/>
          </p:cNvSpPr>
          <p:nvPr/>
        </p:nvSpPr>
        <p:spPr bwMode="auto">
          <a:xfrm>
            <a:off x="4800600" y="3809999"/>
            <a:ext cx="1752600" cy="777875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800000"/>
                </a:solidFill>
              </a:rPr>
              <a:t>Applicant Notified and Given Feedback</a:t>
            </a:r>
          </a:p>
        </p:txBody>
      </p:sp>
      <p:sp>
        <p:nvSpPr>
          <p:cNvPr id="16394" name="AutoShape 19"/>
          <p:cNvSpPr>
            <a:spLocks noChangeArrowheads="1"/>
          </p:cNvSpPr>
          <p:nvPr/>
        </p:nvSpPr>
        <p:spPr bwMode="auto">
          <a:xfrm>
            <a:off x="3640138" y="4914900"/>
            <a:ext cx="347662" cy="304800"/>
          </a:xfrm>
          <a:prstGeom prst="downArrow">
            <a:avLst>
              <a:gd name="adj1" fmla="val 49769"/>
              <a:gd name="adj2" fmla="val 3072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6395" name="AutoShape 20"/>
          <p:cNvSpPr>
            <a:spLocks noChangeArrowheads="1"/>
          </p:cNvSpPr>
          <p:nvPr/>
        </p:nvSpPr>
        <p:spPr bwMode="auto">
          <a:xfrm>
            <a:off x="7569200" y="3941763"/>
            <a:ext cx="347663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6396" name="AutoShape 21"/>
          <p:cNvSpPr>
            <a:spLocks noChangeArrowheads="1"/>
          </p:cNvSpPr>
          <p:nvPr/>
        </p:nvSpPr>
        <p:spPr bwMode="auto">
          <a:xfrm>
            <a:off x="3640138" y="3913188"/>
            <a:ext cx="347662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6397" name="AutoShape 22"/>
          <p:cNvSpPr>
            <a:spLocks noChangeArrowheads="1"/>
          </p:cNvSpPr>
          <p:nvPr/>
        </p:nvSpPr>
        <p:spPr bwMode="auto">
          <a:xfrm>
            <a:off x="7569200" y="4914900"/>
            <a:ext cx="347663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4" name="AutoShape 23"/>
          <p:cNvSpPr>
            <a:spLocks noChangeArrowheads="1"/>
          </p:cNvSpPr>
          <p:nvPr/>
        </p:nvSpPr>
        <p:spPr bwMode="auto">
          <a:xfrm>
            <a:off x="3606800" y="1460500"/>
            <a:ext cx="347663" cy="431800"/>
          </a:xfrm>
          <a:prstGeom prst="downArrow">
            <a:avLst>
              <a:gd name="adj1" fmla="val 50000"/>
              <a:gd name="adj2" fmla="val 31050"/>
            </a:avLst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399" name="AutoShape 25"/>
          <p:cNvSpPr>
            <a:spLocks noChangeArrowheads="1"/>
          </p:cNvSpPr>
          <p:nvPr/>
        </p:nvSpPr>
        <p:spPr bwMode="auto">
          <a:xfrm rot="10800000">
            <a:off x="4711700" y="2946400"/>
            <a:ext cx="952500" cy="868363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AutoShape 26"/>
          <p:cNvSpPr>
            <a:spLocks noChangeArrowheads="1"/>
          </p:cNvSpPr>
          <p:nvPr/>
        </p:nvSpPr>
        <p:spPr bwMode="auto">
          <a:xfrm rot="10800000" flipH="1">
            <a:off x="5942013" y="2933700"/>
            <a:ext cx="889000" cy="855663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6401" name="AutoShape 30"/>
          <p:cNvCxnSpPr>
            <a:cxnSpLocks noChangeShapeType="1"/>
          </p:cNvCxnSpPr>
          <p:nvPr/>
        </p:nvCxnSpPr>
        <p:spPr bwMode="auto">
          <a:xfrm>
            <a:off x="7797800" y="6096000"/>
            <a:ext cx="1588" cy="3048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3" name="Line 33"/>
          <p:cNvSpPr>
            <a:spLocks noChangeShapeType="1"/>
          </p:cNvSpPr>
          <p:nvPr/>
        </p:nvSpPr>
        <p:spPr bwMode="auto">
          <a:xfrm>
            <a:off x="2540000" y="457200"/>
            <a:ext cx="2260600" cy="0"/>
          </a:xfrm>
          <a:prstGeom prst="line">
            <a:avLst/>
          </a:prstGeom>
          <a:noFill/>
          <a:ln w="38100">
            <a:solidFill>
              <a:srgbClr val="002060"/>
            </a:solidFill>
            <a:prstDash val="dashDot"/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" name="AutoShape 34"/>
          <p:cNvSpPr>
            <a:spLocks noChangeArrowheads="1"/>
          </p:cNvSpPr>
          <p:nvPr/>
        </p:nvSpPr>
        <p:spPr bwMode="auto">
          <a:xfrm rot="10800000">
            <a:off x="4914900" y="990600"/>
            <a:ext cx="1143000" cy="457200"/>
          </a:xfrm>
          <a:custGeom>
            <a:avLst/>
            <a:gdLst>
              <a:gd name="T0" fmla="*/ 484122032 w 21600"/>
              <a:gd name="T1" fmla="*/ 0 h 21600"/>
              <a:gd name="T2" fmla="*/ 484122032 w 21600"/>
              <a:gd name="T3" fmla="*/ 115297268 h 21600"/>
              <a:gd name="T4" fmla="*/ 103603616 w 21600"/>
              <a:gd name="T5" fmla="*/ 204838300 h 21600"/>
              <a:gd name="T6" fmla="*/ 691329263 w 21600"/>
              <a:gd name="T7" fmla="*/ 5764862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405" name="AutoShape 37"/>
          <p:cNvSpPr>
            <a:spLocks noChangeArrowheads="1"/>
          </p:cNvSpPr>
          <p:nvPr/>
        </p:nvSpPr>
        <p:spPr bwMode="auto">
          <a:xfrm>
            <a:off x="5092700" y="1438275"/>
            <a:ext cx="1917700" cy="762000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solidFill>
                  <a:srgbClr val="800000"/>
                </a:solidFill>
              </a:rPr>
              <a:t>Summary </a:t>
            </a:r>
            <a:endParaRPr lang="en-US" altLang="en-US" sz="1600" dirty="0">
              <a:solidFill>
                <a:srgbClr val="80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solidFill>
                  <a:srgbClr val="800000"/>
                </a:solidFill>
              </a:rPr>
              <a:t>Statement </a:t>
            </a:r>
            <a:r>
              <a:rPr lang="en-US" altLang="en-US" sz="1600" dirty="0">
                <a:solidFill>
                  <a:srgbClr val="800000"/>
                </a:solidFill>
              </a:rPr>
              <a:t>(SS)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solidFill>
                  <a:srgbClr val="800000"/>
                </a:solidFill>
              </a:rPr>
              <a:t>to </a:t>
            </a:r>
            <a:r>
              <a:rPr lang="en-US" altLang="en-US" sz="1600" dirty="0">
                <a:solidFill>
                  <a:srgbClr val="800000"/>
                </a:solidFill>
              </a:rPr>
              <a:t>Applicant</a:t>
            </a:r>
          </a:p>
        </p:txBody>
      </p:sp>
      <p:sp>
        <p:nvSpPr>
          <p:cNvPr id="66" name="Text Box 38"/>
          <p:cNvSpPr txBox="1">
            <a:spLocks noChangeArrowheads="1"/>
          </p:cNvSpPr>
          <p:nvPr/>
        </p:nvSpPr>
        <p:spPr bwMode="auto">
          <a:xfrm>
            <a:off x="76200" y="387350"/>
            <a:ext cx="2667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rgbClr val="002060"/>
                </a:solidFill>
              </a:rPr>
              <a:t>NIH   Application Process  Overview</a:t>
            </a:r>
          </a:p>
        </p:txBody>
      </p:sp>
      <p:pic>
        <p:nvPicPr>
          <p:cNvPr id="16407" name="Picture 39" descr="MCj029507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25750"/>
            <a:ext cx="9906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8" name="Line 41"/>
          <p:cNvSpPr>
            <a:spLocks noChangeShapeType="1"/>
          </p:cNvSpPr>
          <p:nvPr/>
        </p:nvSpPr>
        <p:spPr bwMode="auto">
          <a:xfrm flipV="1">
            <a:off x="1981200" y="4876800"/>
            <a:ext cx="584200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409" name="AutoShape 42"/>
          <p:cNvSpPr>
            <a:spLocks noChangeArrowheads="1"/>
          </p:cNvSpPr>
          <p:nvPr/>
        </p:nvSpPr>
        <p:spPr bwMode="auto">
          <a:xfrm>
            <a:off x="5067300" y="381000"/>
            <a:ext cx="1676400" cy="609600"/>
          </a:xfrm>
          <a:prstGeom prst="flowChartProcess">
            <a:avLst/>
          </a:prstGeom>
          <a:solidFill>
            <a:schemeClr val="bg2">
              <a:alpha val="70195"/>
            </a:schemeClr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rgbClr val="7030A0"/>
                </a:solidFill>
              </a:rPr>
              <a:t>Application </a:t>
            </a:r>
            <a:endParaRPr lang="en-US" altLang="en-US" sz="1400" dirty="0">
              <a:solidFill>
                <a:srgbClr val="7030A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rgbClr val="7030A0"/>
                </a:solidFill>
              </a:rPr>
              <a:t>to </a:t>
            </a:r>
            <a:r>
              <a:rPr lang="en-US" altLang="en-US" sz="1400" dirty="0">
                <a:solidFill>
                  <a:srgbClr val="7030A0"/>
                </a:solidFill>
              </a:rPr>
              <a:t>NIH via CSR</a:t>
            </a:r>
          </a:p>
        </p:txBody>
      </p:sp>
      <p:sp>
        <p:nvSpPr>
          <p:cNvPr id="71" name="AutoShape 44"/>
          <p:cNvSpPr>
            <a:spLocks noChangeArrowheads="1"/>
          </p:cNvSpPr>
          <p:nvPr/>
        </p:nvSpPr>
        <p:spPr bwMode="auto">
          <a:xfrm rot="13953836">
            <a:off x="4788284" y="1841639"/>
            <a:ext cx="313958" cy="496878"/>
          </a:xfrm>
          <a:prstGeom prst="downArrow">
            <a:avLst>
              <a:gd name="adj1" fmla="val 50000"/>
              <a:gd name="adj2" fmla="val 25571"/>
            </a:avLst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3" name="Picture 5" descr="MP900441046[2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87750"/>
            <a:ext cx="3124200" cy="3124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412" name="AutoShape 14"/>
          <p:cNvSpPr>
            <a:spLocks noChangeArrowheads="1"/>
          </p:cNvSpPr>
          <p:nvPr/>
        </p:nvSpPr>
        <p:spPr bwMode="auto">
          <a:xfrm>
            <a:off x="3149600" y="4287838"/>
            <a:ext cx="1485900" cy="571500"/>
          </a:xfrm>
          <a:prstGeom prst="flowChartProcess">
            <a:avLst/>
          </a:prstGeom>
          <a:solidFill>
            <a:schemeClr val="bg2">
              <a:alpha val="70195"/>
            </a:schemeClr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7030A0"/>
                </a:solidFill>
              </a:rPr>
              <a:t>IC Makes Award</a:t>
            </a:r>
          </a:p>
        </p:txBody>
      </p:sp>
      <p:sp>
        <p:nvSpPr>
          <p:cNvPr id="16413" name="AutoShape 16"/>
          <p:cNvSpPr>
            <a:spLocks noChangeArrowheads="1"/>
          </p:cNvSpPr>
          <p:nvPr/>
        </p:nvSpPr>
        <p:spPr bwMode="auto">
          <a:xfrm>
            <a:off x="2946400" y="5359400"/>
            <a:ext cx="1968500" cy="736600"/>
          </a:xfrm>
          <a:prstGeom prst="flowChartProcess">
            <a:avLst/>
          </a:prstGeom>
          <a:solidFill>
            <a:schemeClr val="bg2">
              <a:alpha val="70195"/>
            </a:schemeClr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rgbClr val="7030A0"/>
                </a:solidFill>
              </a:rPr>
              <a:t>Award </a:t>
            </a:r>
            <a:r>
              <a:rPr lang="en-US" altLang="en-US" sz="1400" dirty="0">
                <a:solidFill>
                  <a:srgbClr val="7030A0"/>
                </a:solidFill>
              </a:rPr>
              <a:t>Ends,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7030A0"/>
                </a:solidFill>
              </a:rPr>
              <a:t>Renewal Application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rgbClr val="7030A0"/>
                </a:solidFill>
              </a:rPr>
              <a:t>Prepared</a:t>
            </a:r>
            <a:endParaRPr lang="en-US" altLang="en-US" sz="1400" dirty="0">
              <a:solidFill>
                <a:srgbClr val="7030A0"/>
              </a:solidFill>
            </a:endParaRPr>
          </a:p>
        </p:txBody>
      </p:sp>
      <p:sp>
        <p:nvSpPr>
          <p:cNvPr id="16414" name="AutoShape 12"/>
          <p:cNvSpPr>
            <a:spLocks noChangeArrowheads="1"/>
          </p:cNvSpPr>
          <p:nvPr/>
        </p:nvSpPr>
        <p:spPr bwMode="auto">
          <a:xfrm>
            <a:off x="3086100" y="3200400"/>
            <a:ext cx="1485900" cy="571500"/>
          </a:xfrm>
          <a:prstGeom prst="flowChartProcess">
            <a:avLst/>
          </a:prstGeom>
          <a:solidFill>
            <a:schemeClr val="bg2">
              <a:alpha val="70195"/>
            </a:schemeClr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solidFill>
                  <a:srgbClr val="7030A0"/>
                </a:solidFill>
                <a:latin typeface="Times New Roman" pitchFamily="18" charset="0"/>
              </a:rPr>
              <a:t> 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rgbClr val="7030A0"/>
                </a:solidFill>
              </a:rPr>
              <a:t>Fundable</a:t>
            </a:r>
            <a:endParaRPr lang="en-US" altLang="en-US" sz="1400" dirty="0">
              <a:solidFill>
                <a:srgbClr val="7030A0"/>
              </a:solidFill>
            </a:endParaRPr>
          </a:p>
        </p:txBody>
      </p:sp>
      <p:cxnSp>
        <p:nvCxnSpPr>
          <p:cNvPr id="16415" name="AutoShape 30"/>
          <p:cNvCxnSpPr>
            <a:cxnSpLocks noChangeShapeType="1"/>
          </p:cNvCxnSpPr>
          <p:nvPr/>
        </p:nvCxnSpPr>
        <p:spPr bwMode="auto">
          <a:xfrm>
            <a:off x="3884613" y="6096000"/>
            <a:ext cx="1587" cy="3048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" name="5-Point Star 78"/>
          <p:cNvSpPr/>
          <p:nvPr/>
        </p:nvSpPr>
        <p:spPr bwMode="auto">
          <a:xfrm>
            <a:off x="6172200" y="6494463"/>
            <a:ext cx="190500" cy="211137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0" name="5-Point Star 79"/>
          <p:cNvSpPr/>
          <p:nvPr/>
        </p:nvSpPr>
        <p:spPr bwMode="auto">
          <a:xfrm>
            <a:off x="1646238" y="3683000"/>
            <a:ext cx="190500" cy="212725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1" name="5-Point Star 80"/>
          <p:cNvSpPr/>
          <p:nvPr/>
        </p:nvSpPr>
        <p:spPr bwMode="auto">
          <a:xfrm>
            <a:off x="5334000" y="1447800"/>
            <a:ext cx="192087" cy="212725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2" name="5-Point Star 81"/>
          <p:cNvSpPr/>
          <p:nvPr/>
        </p:nvSpPr>
        <p:spPr bwMode="auto">
          <a:xfrm>
            <a:off x="4953000" y="3857625"/>
            <a:ext cx="190500" cy="212725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6420" name="TextBox 82"/>
          <p:cNvSpPr txBox="1">
            <a:spLocks noChangeArrowheads="1"/>
          </p:cNvSpPr>
          <p:nvPr/>
        </p:nvSpPr>
        <p:spPr bwMode="auto">
          <a:xfrm>
            <a:off x="6399213" y="6524625"/>
            <a:ext cx="26479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i="1"/>
              <a:t>Time to Talk w/ NIH Program Officer</a:t>
            </a:r>
          </a:p>
        </p:txBody>
      </p:sp>
      <p:sp>
        <p:nvSpPr>
          <p:cNvPr id="16421" name="AutoShape 37"/>
          <p:cNvSpPr>
            <a:spLocks noChangeArrowheads="1"/>
          </p:cNvSpPr>
          <p:nvPr/>
        </p:nvSpPr>
        <p:spPr bwMode="auto">
          <a:xfrm>
            <a:off x="4572000" y="4800600"/>
            <a:ext cx="1460500" cy="558800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2"/>
                </a:solidFill>
              </a:rPr>
              <a:t>  </a:t>
            </a:r>
            <a:r>
              <a:rPr lang="en-US" altLang="en-US" sz="1600" dirty="0">
                <a:solidFill>
                  <a:srgbClr val="800000"/>
                </a:solidFill>
              </a:rPr>
              <a:t>Progress Reports</a:t>
            </a:r>
          </a:p>
        </p:txBody>
      </p:sp>
      <p:sp>
        <p:nvSpPr>
          <p:cNvPr id="85" name="5-Point Star 84"/>
          <p:cNvSpPr/>
          <p:nvPr/>
        </p:nvSpPr>
        <p:spPr bwMode="auto">
          <a:xfrm>
            <a:off x="4648200" y="4968875"/>
            <a:ext cx="192087" cy="212725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6" name="5-Point Star 85"/>
          <p:cNvSpPr/>
          <p:nvPr/>
        </p:nvSpPr>
        <p:spPr bwMode="auto">
          <a:xfrm>
            <a:off x="6858000" y="5273675"/>
            <a:ext cx="192088" cy="212725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cxnSp>
        <p:nvCxnSpPr>
          <p:cNvPr id="16424" name="AutoShape 29"/>
          <p:cNvCxnSpPr>
            <a:cxnSpLocks noChangeShapeType="1"/>
          </p:cNvCxnSpPr>
          <p:nvPr/>
        </p:nvCxnSpPr>
        <p:spPr bwMode="auto">
          <a:xfrm>
            <a:off x="2540000" y="6397625"/>
            <a:ext cx="5257800" cy="0"/>
          </a:xfrm>
          <a:prstGeom prst="straightConnector1">
            <a:avLst/>
          </a:prstGeom>
          <a:noFill/>
          <a:ln w="38100">
            <a:solidFill>
              <a:schemeClr val="tx2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25" name="Line 28"/>
          <p:cNvSpPr>
            <a:spLocks noChangeShapeType="1"/>
          </p:cNvSpPr>
          <p:nvPr/>
        </p:nvSpPr>
        <p:spPr bwMode="auto">
          <a:xfrm>
            <a:off x="2565400" y="431800"/>
            <a:ext cx="0" cy="5867400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" name="5-Point Star 41"/>
          <p:cNvSpPr/>
          <p:nvPr/>
        </p:nvSpPr>
        <p:spPr bwMode="auto">
          <a:xfrm>
            <a:off x="5141913" y="396875"/>
            <a:ext cx="192087" cy="212725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1832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EF80E"/>
                </a:solidFill>
              </a:rPr>
              <a:t>Institute Assignment </a:t>
            </a:r>
            <a:br>
              <a:rPr lang="en-US" b="1" dirty="0" smtClean="0">
                <a:solidFill>
                  <a:srgbClr val="FEF80E"/>
                </a:solidFill>
              </a:rPr>
            </a:br>
            <a:r>
              <a:rPr lang="en-US" b="1" dirty="0">
                <a:solidFill>
                  <a:srgbClr val="FEF80E"/>
                </a:solidFill>
              </a:rPr>
              <a:t>	</a:t>
            </a:r>
            <a:r>
              <a:rPr lang="en-US" b="1" dirty="0" smtClean="0">
                <a:solidFill>
                  <a:srgbClr val="FEF80E"/>
                </a:solidFill>
              </a:rPr>
              <a:t>and Peer Review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438400"/>
            <a:ext cx="7467600" cy="3657600"/>
          </a:xfrm>
        </p:spPr>
        <p:txBody>
          <a:bodyPr lIns="90488" tIns="44450" rIns="90488" bIns="44450">
            <a:normAutofit fontScale="92500" lnSpcReduction="2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en-US" sz="3000" b="1" dirty="0">
                <a:solidFill>
                  <a:srgbClr val="FF0000"/>
                </a:solidFill>
              </a:rPr>
              <a:t>Role of </a:t>
            </a:r>
            <a:r>
              <a:rPr lang="en-US" sz="3000" b="1" dirty="0" smtClean="0">
                <a:solidFill>
                  <a:srgbClr val="FF0000"/>
                </a:solidFill>
              </a:rPr>
              <a:t>the Program </a:t>
            </a:r>
            <a:r>
              <a:rPr lang="en-US" sz="3000" b="1" dirty="0">
                <a:solidFill>
                  <a:srgbClr val="FF0000"/>
                </a:solidFill>
              </a:rPr>
              <a:t>Official</a:t>
            </a:r>
            <a:endParaRPr lang="en-US" sz="30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Check for duplicate/overlapping proposals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Assist SRO</a:t>
            </a:r>
          </a:p>
          <a:p>
            <a:pPr>
              <a:lnSpc>
                <a:spcPct val="90000"/>
              </a:lnSpc>
              <a:defRPr/>
            </a:pP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Program Official assigned to application</a:t>
            </a:r>
          </a:p>
          <a:p>
            <a:pPr>
              <a:lnSpc>
                <a:spcPct val="90000"/>
              </a:lnSpc>
              <a:defRPr/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Observes </a:t>
            </a:r>
            <a:r>
              <a:rPr lang="en-US" sz="2800" dirty="0">
                <a:solidFill>
                  <a:schemeClr val="tx1"/>
                </a:solidFill>
              </a:rPr>
              <a:t>scientific review meetings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  <a:defRPr/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Discusses </a:t>
            </a:r>
            <a:r>
              <a:rPr lang="en-US" sz="2800" dirty="0">
                <a:solidFill>
                  <a:schemeClr val="tx1"/>
                </a:solidFill>
              </a:rPr>
              <a:t>review issues with applicant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59EDF-7422-48BC-8578-EFB5EABA71FB}" type="slidenum">
              <a:rPr lang="en-US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22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8153400" cy="4800600"/>
          </a:xfrm>
        </p:spPr>
        <p:txBody>
          <a:bodyPr>
            <a:normAutofit lnSpcReduction="10000"/>
          </a:bodyPr>
          <a:lstStyle/>
          <a:p>
            <a:pPr eaLnBrk="1" hangingPunct="1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Program Staff Funding Recommendations</a:t>
            </a:r>
          </a:p>
          <a:p>
            <a:pPr eaLnBrk="1" hangingPunct="1">
              <a:buNone/>
            </a:pPr>
            <a:endParaRPr lang="en-US" sz="13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Evaluates applications for programmatic merit and mission relevance</a:t>
            </a: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Identify grants addressing Institute Program Priorities</a:t>
            </a:r>
          </a:p>
          <a:p>
            <a:pPr eaLnBrk="1" hangingPunct="1"/>
            <a:endParaRPr lang="en-US" sz="13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Identify grants filling gap in grant portfolio or specific program area</a:t>
            </a:r>
          </a:p>
          <a:p>
            <a:pPr eaLnBrk="1" hangingPunct="1"/>
            <a:endParaRPr lang="en-US" sz="1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Review requested grant budgets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Maximize the number of grants to fund without potentially hindering the research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Consider grant portfolio balance</a:t>
            </a:r>
          </a:p>
          <a:p>
            <a:pPr lvl="2"/>
            <a:endParaRPr lang="en-US" sz="15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34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After Peer Review</a:t>
            </a:r>
          </a:p>
        </p:txBody>
      </p:sp>
    </p:spTree>
    <p:extLst>
      <p:ext uri="{BB962C8B-B14F-4D97-AF65-F5344CB8AC3E}">
        <p14:creationId xmlns:p14="http://schemas.microsoft.com/office/powerpoint/2010/main" val="371494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4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90800"/>
            <a:ext cx="8229600" cy="4038600"/>
          </a:xfrm>
        </p:spPr>
        <p:txBody>
          <a:bodyPr lIns="92075" tIns="46038" rIns="92075" bIns="46038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Communicate with NIH Program Staff</a:t>
            </a:r>
          </a:p>
          <a:p>
            <a:pPr marL="1257300" lvl="2" indent="-457200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Our job is to provide administrative and technical assistance in preparing and submitting NIH grants and, when possible, facilitating your research</a:t>
            </a:r>
          </a:p>
          <a:p>
            <a:pPr marL="1543050" lvl="2" indent="-742950" eaLnBrk="1" hangingPunct="1">
              <a:lnSpc>
                <a:spcPct val="90000"/>
              </a:lnSpc>
              <a:defRPr/>
            </a:pPr>
            <a:endParaRPr lang="en-US" sz="13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All Official Correspondence goes through the Institution, not You</a:t>
            </a:r>
          </a:p>
          <a:p>
            <a:pPr marL="1257300" lvl="2" indent="-457200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Awards are made to the Institution</a:t>
            </a:r>
          </a:p>
          <a:p>
            <a:pPr marL="1257300" lvl="2" indent="-457200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Correspondence becomes included in the official grant folder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87D60-C659-45DF-B9CC-9560F5F19299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76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 lIns="92075" tIns="46038" rIns="92075" bIns="46038" anchor="b">
            <a:normAutofit fontScale="90000"/>
          </a:bodyPr>
          <a:lstStyle/>
          <a:p>
            <a:pPr eaLnBrk="1" hangingPunct="1">
              <a:defRPr/>
            </a:pPr>
            <a:r>
              <a:rPr lang="en-US" sz="5400" dirty="0" smtClean="0">
                <a:solidFill>
                  <a:srgbClr val="FFFF00"/>
                </a:solidFill>
              </a:rPr>
              <a:t>Take-Home Messages</a:t>
            </a:r>
          </a:p>
        </p:txBody>
      </p:sp>
    </p:spTree>
    <p:extLst>
      <p:ext uri="{BB962C8B-B14F-4D97-AF65-F5344CB8AC3E}">
        <p14:creationId xmlns:p14="http://schemas.microsoft.com/office/powerpoint/2010/main" val="27528643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0"/>
            <a:ext cx="838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dirty="0" smtClean="0">
                <a:solidFill>
                  <a:srgbClr val="FFFF00"/>
                </a:solidFill>
              </a:rPr>
              <a:t>Post-Award</a:t>
            </a:r>
            <a:r>
              <a:rPr lang="en-US" sz="4000" dirty="0">
                <a:solidFill>
                  <a:srgbClr val="FFFF00"/>
                </a:solidFill>
              </a:rPr>
              <a:t>: </a:t>
            </a:r>
            <a:r>
              <a:rPr lang="en-US" sz="4000" dirty="0" smtClean="0">
                <a:solidFill>
                  <a:srgbClr val="FFFF00"/>
                </a:solidFill>
              </a:rPr>
              <a:t>Monitoring the </a:t>
            </a:r>
            <a:r>
              <a:rPr lang="en-US" sz="4000" dirty="0" smtClean="0">
                <a:solidFill>
                  <a:srgbClr val="FFFF00"/>
                </a:solidFill>
              </a:rPr>
              <a:t>Grant </a:t>
            </a:r>
            <a:r>
              <a:rPr lang="en-US" sz="4000" dirty="0" smtClean="0">
                <a:solidFill>
                  <a:srgbClr val="FFFF00"/>
                </a:solidFill>
              </a:rPr>
              <a:t>Award &amp; Research Progress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4098" name="Picture 2" descr="http://4.bp.blogspot.com/-KlGGt0yb1bs/T8h-YC-V3hI/AAAAAAAAWPA/iuyBCaOhD30/s200/HappyF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343400"/>
            <a:ext cx="1905000" cy="16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rant Awa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0338">
            <a:off x="685800" y="2065919"/>
            <a:ext cx="19050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earch in Progress: A list of ongoing or future clinical studies at USRF (Urological Sciences Research Foundation).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962">
            <a:off x="4343400" y="2971800"/>
            <a:ext cx="2667000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stockpho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6969">
            <a:off x="1724159" y="4313848"/>
            <a:ext cx="3017611" cy="200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2854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590800"/>
            <a:ext cx="7162800" cy="3505200"/>
          </a:xfrm>
        </p:spPr>
        <p:txBody>
          <a:bodyPr/>
          <a:lstStyle/>
          <a:p>
            <a:r>
              <a:rPr lang="en-US" dirty="0" smtClean="0"/>
              <a:t>Assist in Preparing First Year Award</a:t>
            </a:r>
          </a:p>
          <a:p>
            <a:endParaRPr lang="en-US" sz="1400" dirty="0" smtClean="0"/>
          </a:p>
          <a:p>
            <a:r>
              <a:rPr lang="en-US" dirty="0" smtClean="0"/>
              <a:t>Review Annual Progress Reports</a:t>
            </a:r>
          </a:p>
          <a:p>
            <a:endParaRPr lang="en-US" sz="1400" dirty="0" smtClean="0"/>
          </a:p>
          <a:p>
            <a:r>
              <a:rPr lang="en-US" dirty="0" smtClean="0"/>
              <a:t>Prior Approval – </a:t>
            </a:r>
            <a:r>
              <a:rPr lang="en-US" sz="2400" dirty="0" smtClean="0"/>
              <a:t>Program Evaluation</a:t>
            </a:r>
          </a:p>
          <a:p>
            <a:endParaRPr lang="en-US" sz="1400" dirty="0" smtClean="0"/>
          </a:p>
          <a:p>
            <a:r>
              <a:rPr lang="en-US" dirty="0" smtClean="0"/>
              <a:t>Administrative Supplements</a:t>
            </a:r>
          </a:p>
          <a:p>
            <a:endParaRPr lang="en-US" sz="1400" dirty="0" smtClean="0"/>
          </a:p>
          <a:p>
            <a:r>
              <a:rPr lang="en-US" dirty="0" smtClean="0"/>
              <a:t>Grant Termination</a:t>
            </a:r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Program Official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42134545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Program Officials ...</a:t>
            </a:r>
          </a:p>
        </p:txBody>
      </p:sp>
      <p:sp>
        <p:nvSpPr>
          <p:cNvPr id="19200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00400" y="3733800"/>
            <a:ext cx="5791200" cy="2133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Consult with applicant on key issues:</a:t>
            </a:r>
          </a:p>
          <a:p>
            <a:pPr lvl="1" eaLnBrk="1" hangingPunct="1">
              <a:defRPr/>
            </a:pPr>
            <a:r>
              <a:rPr lang="en-US" sz="2400" dirty="0" smtClean="0"/>
              <a:t>Budget</a:t>
            </a:r>
          </a:p>
          <a:p>
            <a:pPr lvl="1" eaLnBrk="1" hangingPunct="1">
              <a:defRPr/>
            </a:pPr>
            <a:r>
              <a:rPr lang="en-US" sz="2400" dirty="0" smtClean="0"/>
              <a:t>Animal &amp; Human Subjects</a:t>
            </a:r>
          </a:p>
          <a:p>
            <a:pPr lvl="1" eaLnBrk="1" hangingPunct="1">
              <a:defRPr/>
            </a:pPr>
            <a:r>
              <a:rPr lang="en-US" sz="2400" dirty="0" smtClean="0"/>
              <a:t>Policy Requirements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640D7-B668-4726-8E3A-66C40DBC8985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1920005" name="Rectangle 5"/>
          <p:cNvSpPr>
            <a:spLocks noChangeArrowheads="1"/>
          </p:cNvSpPr>
          <p:nvPr/>
        </p:nvSpPr>
        <p:spPr bwMode="auto">
          <a:xfrm>
            <a:off x="1143000" y="2477869"/>
            <a:ext cx="769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3600" dirty="0" smtClean="0">
                <a:solidFill>
                  <a:schemeClr val="tx1"/>
                </a:solidFill>
                <a:latin typeface="Arial" charset="0"/>
              </a:rPr>
              <a:t>… </a:t>
            </a:r>
            <a:r>
              <a:rPr lang="en-US" sz="3200" i="1" dirty="0" smtClean="0">
                <a:solidFill>
                  <a:schemeClr val="tx1"/>
                </a:solidFill>
                <a:latin typeface="Arial" charset="0"/>
              </a:rPr>
              <a:t>can </a:t>
            </a:r>
            <a:r>
              <a:rPr lang="en-US" sz="3200" i="1" dirty="0">
                <a:solidFill>
                  <a:schemeClr val="tx1"/>
                </a:solidFill>
                <a:latin typeface="Arial" charset="0"/>
              </a:rPr>
              <a:t>help </a:t>
            </a:r>
            <a:r>
              <a:rPr lang="en-US" sz="3200" b="1" u="sng" dirty="0" smtClean="0">
                <a:solidFill>
                  <a:schemeClr val="tx1"/>
                </a:solidFill>
                <a:latin typeface="Arial" charset="0"/>
              </a:rPr>
              <a:t>with Preparing the Award</a:t>
            </a:r>
            <a:endParaRPr lang="en-US" sz="3200" b="1" u="sng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122" name="Picture 2" descr="AWARD 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433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54197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514600"/>
            <a:ext cx="7086600" cy="3810000"/>
          </a:xfrm>
        </p:spPr>
        <p:txBody>
          <a:bodyPr/>
          <a:lstStyle/>
          <a:p>
            <a:pPr marL="0" indent="0" eaLnBrk="1" hangingPunct="1">
              <a:buClr>
                <a:schemeClr val="tx1"/>
              </a:buClr>
              <a:buNone/>
            </a:pPr>
            <a:r>
              <a:rPr lang="en-US" sz="2800" b="1" dirty="0">
                <a:solidFill>
                  <a:srgbClr val="FD0912"/>
                </a:solidFill>
              </a:rPr>
              <a:t>S</a:t>
            </a:r>
            <a:r>
              <a:rPr lang="en-US" sz="2800" b="1" dirty="0" smtClean="0">
                <a:solidFill>
                  <a:srgbClr val="FD0912"/>
                </a:solidFill>
              </a:rPr>
              <a:t>RG Recommendations</a:t>
            </a:r>
          </a:p>
          <a:p>
            <a:pPr eaLnBrk="1" hangingPunct="1">
              <a:buClr>
                <a:schemeClr val="tx1"/>
              </a:buClr>
              <a:buFont typeface="Arial" charset="0"/>
              <a:buChar char="●"/>
            </a:pPr>
            <a:endParaRPr lang="en-US" sz="1600" b="1" dirty="0" smtClean="0"/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US" sz="2400" dirty="0" smtClean="0"/>
              <a:t>Study design changes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US" sz="2400" dirty="0" smtClean="0"/>
              <a:t>Reduction of scientific scope, budget, or time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US" sz="2400" dirty="0" smtClean="0"/>
              <a:t>Human subjects or animal welfare concerns 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US" sz="2400" dirty="0" smtClean="0"/>
              <a:t>Biohazards, Select Agents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US" sz="2400" dirty="0" smtClean="0"/>
              <a:t>Grant Policy Issues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endParaRPr lang="en-US" sz="1200" b="1" dirty="0" smtClean="0"/>
          </a:p>
          <a:p>
            <a:endParaRPr lang="en-US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Preparing Grant Awards</a:t>
            </a:r>
          </a:p>
        </p:txBody>
      </p:sp>
    </p:spTree>
    <p:extLst>
      <p:ext uri="{BB962C8B-B14F-4D97-AF65-F5344CB8AC3E}">
        <p14:creationId xmlns:p14="http://schemas.microsoft.com/office/powerpoint/2010/main" val="17317439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09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438400"/>
            <a:ext cx="7543800" cy="3657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FD0912"/>
                </a:solidFill>
              </a:rPr>
              <a:t>Discussions with Investigator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Negotiate Funding Amounts</a:t>
            </a:r>
          </a:p>
          <a:p>
            <a:pPr lvl="1" eaLnBrk="1" hangingPunct="1">
              <a:buClr>
                <a:schemeClr val="tx2"/>
              </a:buClr>
              <a:buFontTx/>
              <a:buChar char="•"/>
              <a:defRPr/>
            </a:pPr>
            <a:r>
              <a:rPr lang="en-US" sz="2000" dirty="0" smtClean="0"/>
              <a:t>Study Section Recommendations</a:t>
            </a:r>
          </a:p>
          <a:p>
            <a:pPr lvl="1" eaLnBrk="1" hangingPunct="1">
              <a:buClr>
                <a:schemeClr val="tx2"/>
              </a:buClr>
              <a:buFontTx/>
              <a:buChar char="•"/>
              <a:defRPr/>
            </a:pPr>
            <a:r>
              <a:rPr lang="en-US" sz="2000" dirty="0" smtClean="0"/>
              <a:t>NIH and Institute Guidance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  <a:defRPr/>
            </a:pPr>
            <a:endParaRPr lang="en-US" sz="1200" dirty="0" smtClean="0"/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Approve Changes in Scientific Goals</a:t>
            </a:r>
            <a:endParaRPr lang="en-US" dirty="0"/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  <a:defRPr/>
            </a:pPr>
            <a:endParaRPr lang="en-US" sz="1200" dirty="0" smtClean="0"/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Request Responses to Reviewer Concerns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063E4-41EA-40BE-8760-7CDA6D464B10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192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Preparing Grant Awards</a:t>
            </a:r>
          </a:p>
        </p:txBody>
      </p:sp>
    </p:spTree>
    <p:extLst>
      <p:ext uri="{BB962C8B-B14F-4D97-AF65-F5344CB8AC3E}">
        <p14:creationId xmlns:p14="http://schemas.microsoft.com/office/powerpoint/2010/main" val="233064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8382000" cy="41148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3000" b="1" dirty="0" smtClean="0">
                <a:solidFill>
                  <a:srgbClr val="FD0912"/>
                </a:solidFill>
              </a:rPr>
              <a:t>Just-In-Time </a:t>
            </a:r>
            <a:endParaRPr lang="en-US" sz="3000" b="1" dirty="0" smtClean="0">
              <a:solidFill>
                <a:srgbClr val="FD0912"/>
              </a:solidFill>
              <a:hlinkClick r:id="rId2"/>
            </a:endParaRPr>
          </a:p>
          <a:p>
            <a:pPr>
              <a:lnSpc>
                <a:spcPct val="80000"/>
              </a:lnSpc>
            </a:pPr>
            <a:endParaRPr lang="en-US" dirty="0">
              <a:hlinkClick r:id="rId2"/>
            </a:endParaRPr>
          </a:p>
          <a:p>
            <a:pPr>
              <a:lnSpc>
                <a:spcPct val="80000"/>
              </a:lnSpc>
            </a:pPr>
            <a:r>
              <a:rPr lang="en-US" sz="2400" b="1" dirty="0" smtClean="0"/>
              <a:t>JIT</a:t>
            </a:r>
            <a:r>
              <a:rPr lang="en-US" sz="2400" dirty="0" smtClean="0"/>
              <a:t> information is requested for applications receiving an impact score of 40 or less</a:t>
            </a:r>
            <a:r>
              <a:rPr lang="en-US" sz="2400" dirty="0"/>
              <a:t>. </a:t>
            </a: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grants.nih.gov/grants/guide/notice-files/NOT-OD-12-101.html</a:t>
            </a:r>
            <a:endParaRPr lang="en-US" sz="18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JIT information requested includes:</a:t>
            </a:r>
          </a:p>
          <a:p>
            <a:pPr>
              <a:lnSpc>
                <a:spcPct val="80000"/>
              </a:lnSpc>
            </a:pPr>
            <a:endParaRPr lang="en-US" sz="1200" dirty="0" smtClean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Current Other Support</a:t>
            </a:r>
          </a:p>
          <a:p>
            <a:pPr lvl="1">
              <a:lnSpc>
                <a:spcPct val="80000"/>
              </a:lnSpc>
            </a:pPr>
            <a:endParaRPr lang="en-US" sz="1800" dirty="0" smtClean="0"/>
          </a:p>
          <a:p>
            <a:pPr lvl="1">
              <a:lnSpc>
                <a:spcPct val="80000"/>
              </a:lnSpc>
            </a:pPr>
            <a:r>
              <a:rPr lang="en-US" sz="2000" dirty="0"/>
              <a:t>C</a:t>
            </a:r>
            <a:r>
              <a:rPr lang="en-US" sz="2000" dirty="0" smtClean="0"/>
              <a:t>ertifications of 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Institutional Review Board (IRB) approval date 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IACUC approval date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Human Subjects Research Training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Human Embryonic Stem Cell (</a:t>
            </a:r>
            <a:r>
              <a:rPr lang="en-US" sz="2000" dirty="0" err="1" smtClean="0"/>
              <a:t>hESCs</a:t>
            </a:r>
            <a:r>
              <a:rPr lang="en-US" sz="2000" dirty="0" smtClean="0"/>
              <a:t>)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34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Preparing Grant Awards</a:t>
            </a:r>
          </a:p>
        </p:txBody>
      </p:sp>
    </p:spTree>
    <p:extLst>
      <p:ext uri="{BB962C8B-B14F-4D97-AF65-F5344CB8AC3E}">
        <p14:creationId xmlns:p14="http://schemas.microsoft.com/office/powerpoint/2010/main" val="21851958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52600"/>
            <a:ext cx="7391400" cy="4419600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b="1" dirty="0" smtClean="0">
                <a:solidFill>
                  <a:srgbClr val="FD0912"/>
                </a:solidFill>
              </a:rPr>
              <a:t>Grants Management and </a:t>
            </a:r>
          </a:p>
          <a:p>
            <a:pPr eaLnBrk="1" hangingPunct="1">
              <a:buNone/>
            </a:pPr>
            <a:r>
              <a:rPr lang="en-US" b="1" dirty="0">
                <a:solidFill>
                  <a:srgbClr val="FD0912"/>
                </a:solidFill>
              </a:rPr>
              <a:t>	</a:t>
            </a:r>
            <a:r>
              <a:rPr lang="en-US" b="1" dirty="0" smtClean="0">
                <a:solidFill>
                  <a:srgbClr val="FD0912"/>
                </a:solidFill>
              </a:rPr>
              <a:t>Program Official</a:t>
            </a:r>
          </a:p>
          <a:p>
            <a:pPr eaLnBrk="1" hangingPunct="1">
              <a:buNone/>
            </a:pPr>
            <a:endParaRPr lang="en-US" sz="1300" dirty="0" smtClean="0"/>
          </a:p>
          <a:p>
            <a:pPr>
              <a:buNone/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Document Policy Compliance</a:t>
            </a:r>
          </a:p>
          <a:p>
            <a:pPr>
              <a:buNone/>
              <a:defRPr/>
            </a:pPr>
            <a:endParaRPr lang="en-US" sz="1000" dirty="0" smtClean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Animal and Human Subjects Approvals</a:t>
            </a:r>
          </a:p>
          <a:p>
            <a:pPr lvl="2">
              <a:defRPr/>
            </a:pPr>
            <a:r>
              <a:rPr lang="en-US" sz="2000" dirty="0" smtClean="0"/>
              <a:t>Animal Welfare</a:t>
            </a:r>
          </a:p>
          <a:p>
            <a:pPr lvl="2">
              <a:defRPr/>
            </a:pPr>
            <a:r>
              <a:rPr lang="en-US" sz="2000" dirty="0" smtClean="0"/>
              <a:t>Women, Minorities, Children Inclusions</a:t>
            </a:r>
          </a:p>
          <a:p>
            <a:pPr lvl="2">
              <a:defRPr/>
            </a:pPr>
            <a:r>
              <a:rPr lang="en-US" sz="2000" dirty="0" smtClean="0"/>
              <a:t>Check Required Human Subjects Training</a:t>
            </a:r>
          </a:p>
          <a:p>
            <a:pPr lvl="2">
              <a:defRPr/>
            </a:pPr>
            <a:endParaRPr lang="en-US" sz="1000" dirty="0" smtClean="0"/>
          </a:p>
          <a:p>
            <a:pPr lvl="1">
              <a:buFont typeface="Wingdings" pitchFamily="2" charset="2"/>
              <a:buChar char="§"/>
              <a:defRPr/>
            </a:pPr>
            <a:endParaRPr lang="en-US" sz="1000" dirty="0" smtClean="0"/>
          </a:p>
          <a:p>
            <a:pPr lvl="1"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Review Other Grant Support for Scientific </a:t>
            </a:r>
            <a:r>
              <a:rPr lang="en-US" sz="2400" b="1" dirty="0" smtClean="0">
                <a:solidFill>
                  <a:schemeClr val="tx1"/>
                </a:solidFill>
              </a:rPr>
              <a:t>Overlap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34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Preparing Grant Awards</a:t>
            </a:r>
          </a:p>
        </p:txBody>
      </p:sp>
    </p:spTree>
    <p:extLst>
      <p:ext uri="{BB962C8B-B14F-4D97-AF65-F5344CB8AC3E}">
        <p14:creationId xmlns:p14="http://schemas.microsoft.com/office/powerpoint/2010/main" val="3290993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52600"/>
            <a:ext cx="7391400" cy="4724400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b="1" dirty="0" smtClean="0">
                <a:solidFill>
                  <a:srgbClr val="FD0912"/>
                </a:solidFill>
              </a:rPr>
              <a:t>Grants Management and </a:t>
            </a:r>
          </a:p>
          <a:p>
            <a:pPr eaLnBrk="1" hangingPunct="1">
              <a:buNone/>
            </a:pPr>
            <a:r>
              <a:rPr lang="en-US" b="1" dirty="0">
                <a:solidFill>
                  <a:srgbClr val="FD0912"/>
                </a:solidFill>
              </a:rPr>
              <a:t>	</a:t>
            </a:r>
            <a:r>
              <a:rPr lang="en-US" b="1" dirty="0" smtClean="0">
                <a:solidFill>
                  <a:srgbClr val="FD0912"/>
                </a:solidFill>
              </a:rPr>
              <a:t>Program Official</a:t>
            </a:r>
          </a:p>
          <a:p>
            <a:pPr eaLnBrk="1" hangingPunct="1">
              <a:buNone/>
            </a:pPr>
            <a:endParaRPr lang="en-US" sz="1300" dirty="0" smtClean="0">
              <a:solidFill>
                <a:schemeClr val="tx1"/>
              </a:solidFill>
            </a:endParaRPr>
          </a:p>
          <a:p>
            <a:pPr>
              <a:buNone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Document Policy Compliance</a:t>
            </a:r>
          </a:p>
          <a:p>
            <a:pPr>
              <a:buNone/>
              <a:defRPr/>
            </a:pPr>
            <a:endParaRPr lang="en-US" sz="10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tx1"/>
                </a:solidFill>
              </a:rPr>
              <a:t>Data and Safety Monitoring of Clinical Trials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chemeClr val="tx1"/>
                </a:solidFill>
                <a:hlinkClick r:id="rId3"/>
              </a:rPr>
              <a:t>http://grants.nih.gov/grants/policy/hs/data_safety.htm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tx1"/>
                </a:solidFill>
              </a:rPr>
              <a:t>NIH Data Sharing Policy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chemeClr val="tx1"/>
                </a:solidFill>
                <a:hlinkClick r:id="rId4"/>
              </a:rPr>
              <a:t>http://grants.nih.gov/grants/policy/data_sharing/data_sharing_guidance.htm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n-US" sz="10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tx1"/>
                </a:solidFill>
              </a:rPr>
              <a:t>NIH Model Organism Sharing Policy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chemeClr val="tx1"/>
                </a:solidFill>
                <a:hlinkClick r:id="rId5"/>
              </a:rPr>
              <a:t>http://grants.nih.gov/grants/policy/model_organism/index.htm</a:t>
            </a:r>
            <a:endParaRPr lang="en-US" sz="1800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chemeClr val="tx1"/>
                </a:solidFill>
                <a:hlinkClick r:id="rId6"/>
              </a:rPr>
              <a:t>http://</a:t>
            </a:r>
            <a:r>
              <a:rPr lang="en-US" sz="1800" dirty="0" smtClean="0">
                <a:solidFill>
                  <a:schemeClr val="tx1"/>
                </a:solidFill>
                <a:hlinkClick r:id="rId6"/>
              </a:rPr>
              <a:t>grants.nih.gov/grants/guide/notice-files/NOT-OD-04-042.html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34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Preparing Grant Awards</a:t>
            </a:r>
          </a:p>
        </p:txBody>
      </p:sp>
    </p:spTree>
    <p:extLst>
      <p:ext uri="{BB962C8B-B14F-4D97-AF65-F5344CB8AC3E}">
        <p14:creationId xmlns:p14="http://schemas.microsoft.com/office/powerpoint/2010/main" val="46784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52600"/>
            <a:ext cx="7391400" cy="4876800"/>
          </a:xfrm>
        </p:spPr>
        <p:txBody>
          <a:bodyPr>
            <a:normAutofit lnSpcReduction="10000"/>
          </a:bodyPr>
          <a:lstStyle/>
          <a:p>
            <a:pPr eaLnBrk="1" hangingPunct="1">
              <a:buNone/>
            </a:pPr>
            <a:r>
              <a:rPr lang="en-US" b="1" dirty="0" smtClean="0">
                <a:solidFill>
                  <a:srgbClr val="FD0912"/>
                </a:solidFill>
              </a:rPr>
              <a:t>Grants Management and </a:t>
            </a:r>
          </a:p>
          <a:p>
            <a:pPr eaLnBrk="1" hangingPunct="1">
              <a:buNone/>
            </a:pPr>
            <a:r>
              <a:rPr lang="en-US" b="1" dirty="0">
                <a:solidFill>
                  <a:srgbClr val="FD0912"/>
                </a:solidFill>
              </a:rPr>
              <a:t>	</a:t>
            </a:r>
            <a:r>
              <a:rPr lang="en-US" b="1" dirty="0" smtClean="0">
                <a:solidFill>
                  <a:srgbClr val="FD0912"/>
                </a:solidFill>
              </a:rPr>
              <a:t>Program Official</a:t>
            </a:r>
          </a:p>
          <a:p>
            <a:pPr eaLnBrk="1" hangingPunct="1">
              <a:buNone/>
            </a:pPr>
            <a:endParaRPr lang="en-US" sz="1300" dirty="0" smtClean="0">
              <a:solidFill>
                <a:schemeClr val="tx1"/>
              </a:solidFill>
            </a:endParaRPr>
          </a:p>
          <a:p>
            <a:pPr>
              <a:buNone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Document Policy Compliance</a:t>
            </a:r>
          </a:p>
          <a:p>
            <a:pPr>
              <a:buNone/>
              <a:defRPr/>
            </a:pPr>
            <a:endParaRPr lang="en-US" sz="10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tx1"/>
                </a:solidFill>
              </a:rPr>
              <a:t>Genome-Wide Association Studies (GWAS)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1900" dirty="0">
                <a:solidFill>
                  <a:schemeClr val="tx1"/>
                </a:solidFill>
                <a:hlinkClick r:id="rId3"/>
              </a:rPr>
              <a:t>http://grants.nih.gov/grants/guide/notice- files/NOT-OD-08-013.html</a:t>
            </a:r>
            <a:endParaRPr lang="en-US" sz="1900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§"/>
              <a:defRPr/>
            </a:pPr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Training in </a:t>
            </a:r>
            <a:r>
              <a:rPr lang="en-US" sz="2400" b="1" dirty="0">
                <a:solidFill>
                  <a:schemeClr val="tx1"/>
                </a:solidFill>
              </a:rPr>
              <a:t>the Responsible Conduct of Research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/>
            <a:r>
              <a:rPr lang="en-US" sz="1900" dirty="0" smtClean="0">
                <a:solidFill>
                  <a:schemeClr val="tx1"/>
                </a:solidFill>
                <a:hlinkClick r:id="rId4"/>
              </a:rPr>
              <a:t>http</a:t>
            </a:r>
            <a:r>
              <a:rPr lang="en-US" sz="1900" dirty="0">
                <a:solidFill>
                  <a:schemeClr val="tx1"/>
                </a:solidFill>
                <a:hlinkClick r:id="rId4"/>
              </a:rPr>
              <a:t>://grants.nih.gov/grants/guide/notice-files/NOT-OD-10-019.html</a:t>
            </a:r>
            <a:endParaRPr lang="en-US" sz="1900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§"/>
              <a:defRPr/>
            </a:pPr>
            <a:endParaRPr lang="en-US" sz="10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Multiple PI Leadership Plan</a:t>
            </a:r>
          </a:p>
          <a:p>
            <a:pPr lvl="1">
              <a:defRPr/>
            </a:pPr>
            <a:r>
              <a:rPr lang="en-US" sz="1900" dirty="0" smtClean="0">
                <a:solidFill>
                  <a:schemeClr val="tx1"/>
                </a:solidFill>
                <a:hlinkClick r:id="rId5"/>
              </a:rPr>
              <a:t>http</a:t>
            </a:r>
            <a:r>
              <a:rPr lang="en-US" sz="1900" dirty="0">
                <a:solidFill>
                  <a:schemeClr val="tx1"/>
                </a:solidFill>
                <a:hlinkClick r:id="rId5"/>
              </a:rPr>
              <a:t>://grants.nih.gov/grants/multi_PI</a:t>
            </a:r>
            <a:r>
              <a:rPr lang="en-US" sz="1900" dirty="0" smtClean="0">
                <a:solidFill>
                  <a:schemeClr val="tx1"/>
                </a:solidFill>
                <a:hlinkClick r:id="rId5"/>
              </a:rPr>
              <a:t>/</a:t>
            </a:r>
            <a:endParaRPr lang="en-US" sz="24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34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Preparing Grant Awards</a:t>
            </a:r>
          </a:p>
        </p:txBody>
      </p:sp>
    </p:spTree>
    <p:extLst>
      <p:ext uri="{BB962C8B-B14F-4D97-AF65-F5344CB8AC3E}">
        <p14:creationId xmlns:p14="http://schemas.microsoft.com/office/powerpoint/2010/main" val="1282213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514600"/>
            <a:ext cx="7010400" cy="37338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rgbClr val="FD0912"/>
                </a:solidFill>
              </a:rPr>
              <a:t>Foreign Institution Clearance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b="1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Awards to: 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Foreign Institutions/Organizations</a:t>
            </a: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Domestic Institutions with Foreign Components 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en-US" sz="1800" dirty="0">
                <a:solidFill>
                  <a:schemeClr val="tx1"/>
                </a:solidFill>
                <a:hlinkClick r:id="rId2"/>
              </a:rPr>
              <a:t>://grants.nih.gov/grants/foreign</a:t>
            </a:r>
            <a:r>
              <a:rPr lang="en-US" sz="1800" dirty="0" smtClean="0">
                <a:solidFill>
                  <a:schemeClr val="tx1"/>
                </a:solidFill>
                <a:hlinkClick r:id="rId2"/>
              </a:rPr>
              <a:t>/</a:t>
            </a:r>
            <a:endParaRPr lang="en-US" sz="18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2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2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Requires State Department Clearance (internal)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34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Preparing Grant Awards</a:t>
            </a:r>
          </a:p>
        </p:txBody>
      </p:sp>
    </p:spTree>
    <p:extLst>
      <p:ext uri="{BB962C8B-B14F-4D97-AF65-F5344CB8AC3E}">
        <p14:creationId xmlns:p14="http://schemas.microsoft.com/office/powerpoint/2010/main" val="9311982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NIH Program Staff: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sz="4000" b="1" i="1" dirty="0" smtClean="0">
                <a:solidFill>
                  <a:srgbClr val="FFFF00"/>
                </a:solidFill>
              </a:rPr>
              <a:t>Your Guide to Scientific Success</a:t>
            </a:r>
            <a:endParaRPr lang="en-US" sz="4000" b="1" dirty="0" smtClean="0">
              <a:solidFill>
                <a:srgbClr val="FFFF00"/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E6B11-1AB5-490E-8283-EA5D1CB9329F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1026" name="Picture 2" descr="The A-D of Success">
            <a:hlinkClick r:id="rId3" tooltip="The A-D of Success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31269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443" name="Rectangle 3"/>
          <p:cNvSpPr>
            <a:spLocks noGrp="1" noChangeArrowheads="1"/>
          </p:cNvSpPr>
          <p:nvPr>
            <p:ph idx="1"/>
          </p:nvPr>
        </p:nvSpPr>
        <p:spPr>
          <a:xfrm>
            <a:off x="3048000" y="3200400"/>
            <a:ext cx="5943600" cy="2971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Clr>
                <a:schemeClr val="bg1"/>
              </a:buClr>
              <a:buFont typeface="Tahoma" pitchFamily="34" charset="0"/>
              <a:buChar char="−"/>
              <a:defRPr/>
            </a:pPr>
            <a:r>
              <a:rPr lang="en-US" sz="2800" dirty="0" smtClean="0"/>
              <a:t>Serve as resource and liaison</a:t>
            </a:r>
          </a:p>
          <a:p>
            <a:pPr eaLnBrk="1" hangingPunct="1">
              <a:lnSpc>
                <a:spcPct val="120000"/>
              </a:lnSpc>
              <a:buClr>
                <a:schemeClr val="bg1"/>
              </a:buClr>
              <a:buFont typeface="Tahoma" pitchFamily="34" charset="0"/>
              <a:buChar char="−"/>
              <a:defRPr/>
            </a:pPr>
            <a:r>
              <a:rPr lang="en-US" sz="2800" dirty="0" smtClean="0"/>
              <a:t>Answer technical questions</a:t>
            </a:r>
          </a:p>
          <a:p>
            <a:pPr eaLnBrk="1" hangingPunct="1">
              <a:lnSpc>
                <a:spcPct val="110000"/>
              </a:lnSpc>
              <a:buClr>
                <a:schemeClr val="bg1"/>
              </a:buClr>
              <a:buFont typeface="Tahoma" pitchFamily="34" charset="0"/>
              <a:buChar char="−"/>
              <a:defRPr/>
            </a:pPr>
            <a:r>
              <a:rPr lang="en-US" sz="2800" dirty="0" smtClean="0"/>
              <a:t>Provide information about funding opportunities</a:t>
            </a:r>
          </a:p>
          <a:p>
            <a:pPr eaLnBrk="1" hangingPunct="1">
              <a:lnSpc>
                <a:spcPct val="120000"/>
              </a:lnSpc>
              <a:buClr>
                <a:schemeClr val="bg1"/>
              </a:buClr>
              <a:buFont typeface="Tahoma" pitchFamily="34" charset="0"/>
              <a:buChar char="−"/>
              <a:defRPr/>
            </a:pPr>
            <a:r>
              <a:rPr lang="en-US" sz="2800" dirty="0" smtClean="0"/>
              <a:t>Monitor progress of study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2F17DB-32F8-4DFF-AAA7-C42F2DB0891A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172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Program Officials ...</a:t>
            </a:r>
          </a:p>
        </p:txBody>
      </p:sp>
      <p:sp>
        <p:nvSpPr>
          <p:cNvPr id="1725445" name="Rectangle 5"/>
          <p:cNvSpPr>
            <a:spLocks noChangeArrowheads="1"/>
          </p:cNvSpPr>
          <p:nvPr/>
        </p:nvSpPr>
        <p:spPr bwMode="auto">
          <a:xfrm>
            <a:off x="1752600" y="1676400"/>
            <a:ext cx="708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i="1" dirty="0">
                <a:solidFill>
                  <a:schemeClr val="tx1"/>
                </a:solidFill>
                <a:latin typeface="Arial" charset="0"/>
              </a:rPr>
              <a:t>can help </a:t>
            </a:r>
            <a:r>
              <a:rPr lang="en-US" sz="3200" b="1" u="sng" dirty="0" smtClean="0">
                <a:solidFill>
                  <a:schemeClr val="tx1"/>
                </a:solidFill>
                <a:latin typeface="Arial" charset="0"/>
              </a:rPr>
              <a:t>Monitor Grant Progress</a:t>
            </a:r>
            <a:endParaRPr lang="en-US" sz="3200" b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6146" name="Picture 2" descr="progres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3047999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41391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305800" cy="4648200"/>
          </a:xfrm>
        </p:spPr>
        <p:txBody>
          <a:bodyPr lIns="92075" tIns="46038" rIns="92075" bIns="46038"/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/>
              <a:t>Annual Non-Competing Renewal Applications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200" b="1" dirty="0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i="1" dirty="0" smtClean="0">
                <a:solidFill>
                  <a:srgbClr val="FF0000"/>
                </a:solidFill>
              </a:rPr>
              <a:t>RPPR Progress Reports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200" dirty="0" smtClean="0"/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Monitor scientific progress</a:t>
            </a:r>
          </a:p>
          <a:p>
            <a:pPr lvl="1">
              <a:lnSpc>
                <a:spcPct val="90000"/>
              </a:lnSpc>
              <a:defRPr/>
            </a:pPr>
            <a:endParaRPr lang="en-US" sz="1200" dirty="0" smtClean="0"/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Confirm policy adherence</a:t>
            </a:r>
          </a:p>
          <a:p>
            <a:pPr lvl="1">
              <a:lnSpc>
                <a:spcPct val="90000"/>
              </a:lnSpc>
              <a:defRPr/>
            </a:pPr>
            <a:endParaRPr lang="en-US" sz="1200" dirty="0" smtClean="0"/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Evaluate changes in key personnel, levels of effort, or Changes in Other Support</a:t>
            </a:r>
          </a:p>
          <a:p>
            <a:pPr lvl="1">
              <a:lnSpc>
                <a:spcPct val="90000"/>
              </a:lnSpc>
              <a:defRPr/>
            </a:pPr>
            <a:endParaRPr lang="en-US" sz="1200" dirty="0" smtClean="0"/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Approve Carry-over of Unspent Funds</a:t>
            </a:r>
          </a:p>
          <a:p>
            <a:pPr lvl="1">
              <a:lnSpc>
                <a:spcPct val="90000"/>
              </a:lnSpc>
              <a:defRPr/>
            </a:pPr>
            <a:endParaRPr lang="en-US" sz="1200" dirty="0" smtClean="0"/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Communicate your exciting results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5FFF31-72A6-4A9E-B8A9-E65E65897513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170543"/>
            <a:ext cx="8229600" cy="112485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Annual Progress Report</a:t>
            </a:r>
          </a:p>
        </p:txBody>
      </p:sp>
    </p:spTree>
    <p:extLst>
      <p:ext uri="{BB962C8B-B14F-4D97-AF65-F5344CB8AC3E}">
        <p14:creationId xmlns:p14="http://schemas.microsoft.com/office/powerpoint/2010/main" val="1822053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534400" cy="51054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FD0912"/>
                </a:solidFill>
              </a:rPr>
              <a:t>The THREE Questions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1200" dirty="0" smtClean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Changes </a:t>
            </a:r>
            <a:r>
              <a:rPr lang="en-US" sz="2800" dirty="0" smtClean="0">
                <a:solidFill>
                  <a:srgbClr val="0070C0"/>
                </a:solidFill>
              </a:rPr>
              <a:t>in </a:t>
            </a:r>
            <a:r>
              <a:rPr lang="en-US" sz="2800" b="1" dirty="0" smtClean="0">
                <a:solidFill>
                  <a:srgbClr val="0070C0"/>
                </a:solidFill>
              </a:rPr>
              <a:t>Other Support</a:t>
            </a:r>
            <a:endParaRPr lang="en-US" sz="2800" dirty="0" smtClean="0">
              <a:solidFill>
                <a:srgbClr val="0070C0"/>
              </a:solidFill>
            </a:endParaRPr>
          </a:p>
          <a:p>
            <a:pPr marL="990600" lvl="1" indent="-533400">
              <a:lnSpc>
                <a:spcPct val="90000"/>
              </a:lnSpc>
              <a:buFontTx/>
              <a:buChar char="•"/>
            </a:pPr>
            <a:r>
              <a:rPr lang="en-US" sz="2400" dirty="0" smtClean="0"/>
              <a:t>New/terminated grant awards</a:t>
            </a:r>
          </a:p>
          <a:p>
            <a:pPr marL="990600" lvl="1" indent="-533400">
              <a:lnSpc>
                <a:spcPct val="90000"/>
              </a:lnSpc>
              <a:buFontTx/>
              <a:buChar char="•"/>
            </a:pPr>
            <a:r>
              <a:rPr lang="en-US" sz="2400" dirty="0" smtClean="0"/>
              <a:t>Check for scientific overlap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Changes </a:t>
            </a:r>
            <a:r>
              <a:rPr lang="en-US" sz="2800" dirty="0" smtClean="0">
                <a:solidFill>
                  <a:srgbClr val="0070C0"/>
                </a:solidFill>
              </a:rPr>
              <a:t>in </a:t>
            </a:r>
            <a:r>
              <a:rPr lang="en-US" sz="2800" b="1" dirty="0" smtClean="0">
                <a:solidFill>
                  <a:srgbClr val="0070C0"/>
                </a:solidFill>
              </a:rPr>
              <a:t>Level of Effort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(&gt;25%)</a:t>
            </a:r>
          </a:p>
          <a:p>
            <a:pPr marL="990600" lvl="1" indent="-533400">
              <a:lnSpc>
                <a:spcPct val="90000"/>
              </a:lnSpc>
              <a:buFontTx/>
              <a:buChar char="•"/>
            </a:pPr>
            <a:r>
              <a:rPr lang="en-US" sz="2400" dirty="0" smtClean="0"/>
              <a:t>New/lost personnel</a:t>
            </a:r>
          </a:p>
          <a:p>
            <a:pPr marL="990600" lvl="1" indent="-533400">
              <a:lnSpc>
                <a:spcPct val="90000"/>
              </a:lnSpc>
              <a:buFontTx/>
              <a:buChar char="•"/>
            </a:pPr>
            <a:r>
              <a:rPr lang="en-US" sz="2400" dirty="0" smtClean="0"/>
              <a:t>Briefly describe reason for change(s)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Anticipated </a:t>
            </a:r>
            <a:r>
              <a:rPr lang="en-US" sz="2800" b="1" dirty="0" smtClean="0">
                <a:solidFill>
                  <a:srgbClr val="0070C0"/>
                </a:solidFill>
              </a:rPr>
              <a:t>Unobligated Balance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greater than 25% of previous budget period</a:t>
            </a:r>
          </a:p>
          <a:p>
            <a:pPr marL="990600" lvl="1" indent="-533400">
              <a:lnSpc>
                <a:spcPct val="90000"/>
              </a:lnSpc>
              <a:buFontTx/>
              <a:buChar char="•"/>
            </a:pPr>
            <a:r>
              <a:rPr lang="en-US" sz="2400" dirty="0" smtClean="0"/>
              <a:t>Provide brief description on future use of these funds</a:t>
            </a:r>
          </a:p>
          <a:p>
            <a:pPr marL="990600" lvl="1" indent="-533400">
              <a:lnSpc>
                <a:spcPct val="90000"/>
              </a:lnSpc>
              <a:buFontTx/>
              <a:buChar char="•"/>
            </a:pPr>
            <a:r>
              <a:rPr lang="en-US" sz="2400" dirty="0" smtClean="0"/>
              <a:t>If replacing personnel, provide duties/expertise</a:t>
            </a:r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152399"/>
            <a:ext cx="8229600" cy="112485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Annual Progress Report</a:t>
            </a:r>
          </a:p>
        </p:txBody>
      </p:sp>
    </p:spTree>
    <p:extLst>
      <p:ext uri="{BB962C8B-B14F-4D97-AF65-F5344CB8AC3E}">
        <p14:creationId xmlns:p14="http://schemas.microsoft.com/office/powerpoint/2010/main" val="2772077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077200" cy="4191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FD0912"/>
                </a:solidFill>
              </a:rPr>
              <a:t>Publications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0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NIH Public Access Policy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submit paper to PubMed Central (PMC)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Include PMCID in all Citations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List all publications citing your grant </a:t>
            </a:r>
            <a:r>
              <a:rPr lang="en-US" sz="2400" dirty="0" smtClean="0">
                <a:solidFill>
                  <a:schemeClr val="tx1"/>
                </a:solidFill>
              </a:rPr>
              <a:t>the previous </a:t>
            </a:r>
            <a:r>
              <a:rPr lang="en-US" sz="2400" dirty="0">
                <a:solidFill>
                  <a:schemeClr val="tx1"/>
                </a:solidFill>
              </a:rPr>
              <a:t>year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hlinkClick r:id="rId2"/>
              </a:rPr>
              <a:t>http://grants.nih.gov/grants/guide/notice-files/NOT-OD-09-071.html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chemeClr val="tx1"/>
                </a:solidFill>
                <a:hlinkClick r:id="rId3"/>
              </a:rPr>
              <a:t>http://publicaccess.nih.gov/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b="1" i="1" dirty="0" smtClean="0">
                <a:solidFill>
                  <a:srgbClr val="00B050"/>
                </a:solidFill>
              </a:rPr>
              <a:t>Please don’t wait until progress report is due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152399"/>
            <a:ext cx="8229600" cy="112485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Annual Progress Report</a:t>
            </a:r>
          </a:p>
        </p:txBody>
      </p:sp>
    </p:spTree>
    <p:extLst>
      <p:ext uri="{BB962C8B-B14F-4D97-AF65-F5344CB8AC3E}">
        <p14:creationId xmlns:p14="http://schemas.microsoft.com/office/powerpoint/2010/main" val="26682106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457201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Prior Approval – program review</a:t>
            </a:r>
          </a:p>
        </p:txBody>
      </p:sp>
      <p:pic>
        <p:nvPicPr>
          <p:cNvPr id="7170" name="Picture 2" descr="Prior Authorization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52698"/>
            <a:ext cx="2362200" cy="236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cfany.org/wp/wp-content/uploads/2010/10/decisions1.gif?w=30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87751"/>
            <a:ext cx="2895600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8542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286000"/>
            <a:ext cx="8458200" cy="42672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Change of Grantee Institution</a:t>
            </a:r>
          </a:p>
          <a:p>
            <a:pPr eaLnBrk="1" hangingPunct="1">
              <a:lnSpc>
                <a:spcPct val="90000"/>
              </a:lnSpc>
            </a:pPr>
            <a:endParaRPr lang="en-US" sz="1900" b="1" i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Program Officer assesses: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Pct val="70000"/>
              <a:buFontTx/>
              <a:buChar char="•"/>
            </a:pPr>
            <a:r>
              <a:rPr lang="en-US" sz="2400" dirty="0" smtClean="0"/>
              <a:t>Progress to date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Pct val="70000"/>
              <a:buFontTx/>
              <a:buChar char="•"/>
            </a:pPr>
            <a:r>
              <a:rPr lang="en-US" sz="2400" dirty="0" smtClean="0"/>
              <a:t>Adequacy of new resources and environment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Pct val="70000"/>
              <a:buFontTx/>
              <a:buChar char="•"/>
            </a:pPr>
            <a:r>
              <a:rPr lang="en-US" sz="2400" dirty="0" smtClean="0"/>
              <a:t>Availability of expertise (key personnel)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Pct val="70000"/>
              <a:buFontTx/>
              <a:buChar char="•"/>
            </a:pPr>
            <a:r>
              <a:rPr lang="en-US" sz="2400" dirty="0" smtClean="0"/>
              <a:t>Potential problems (e.g., equipment</a:t>
            </a:r>
            <a:r>
              <a:rPr lang="en-US" sz="2400" dirty="0" smtClean="0"/>
              <a:t>)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Pct val="70000"/>
              <a:buFontTx/>
              <a:buChar char="•"/>
            </a:pPr>
            <a:endParaRPr lang="en-US" sz="1300" dirty="0"/>
          </a:p>
          <a:p>
            <a:pPr marL="0" indent="0">
              <a:lnSpc>
                <a:spcPct val="90000"/>
              </a:lnSpc>
              <a:buClr>
                <a:schemeClr val="tx1"/>
              </a:buClr>
              <a:buSzPct val="70000"/>
              <a:buNone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Requires Grant Close-out and New Grant Submission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SzPct val="70000"/>
              <a:buFont typeface="Wingdings" pitchFamily="2" charset="2"/>
              <a:buChar char="u"/>
            </a:pPr>
            <a:endParaRPr lang="en-US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i="1" dirty="0" smtClean="0">
                <a:solidFill>
                  <a:schemeClr val="tx1"/>
                </a:solidFill>
              </a:rPr>
              <a:t>Contact NIH Program and Grants Management Staff early!</a:t>
            </a:r>
            <a:endParaRPr lang="en-US" sz="2800" i="1" dirty="0" smtClean="0">
              <a:solidFill>
                <a:schemeClr val="tx1"/>
              </a:solidFill>
            </a:endParaRPr>
          </a:p>
        </p:txBody>
      </p:sp>
      <p:sp>
        <p:nvSpPr>
          <p:cNvPr id="165376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Ctr="1"/>
          <a:lstStyle/>
          <a:p>
            <a:pPr eaLnBrk="1" hangingPunct="1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Prior Approval</a:t>
            </a:r>
          </a:p>
        </p:txBody>
      </p:sp>
    </p:spTree>
    <p:extLst>
      <p:ext uri="{BB962C8B-B14F-4D97-AF65-F5344CB8AC3E}">
        <p14:creationId xmlns:p14="http://schemas.microsoft.com/office/powerpoint/2010/main" val="2401568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828800"/>
            <a:ext cx="8229600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Change in Scope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Significant change in aims, methodology, approach, or other aspects of project objectives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Reflects significant change from the project as reviewed and approved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2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Examples: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Change in </a:t>
            </a:r>
            <a:r>
              <a:rPr lang="en-US" sz="2000" b="1" dirty="0" smtClean="0">
                <a:solidFill>
                  <a:schemeClr val="tx1"/>
                </a:solidFill>
              </a:rPr>
              <a:t>specific aims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Change to a </a:t>
            </a:r>
            <a:r>
              <a:rPr lang="en-US" sz="2000" b="1" dirty="0" smtClean="0">
                <a:solidFill>
                  <a:schemeClr val="tx1"/>
                </a:solidFill>
              </a:rPr>
              <a:t>different animal</a:t>
            </a:r>
            <a:r>
              <a:rPr lang="en-US" sz="2000" dirty="0" smtClean="0">
                <a:solidFill>
                  <a:schemeClr val="tx1"/>
                </a:solidFill>
              </a:rPr>
              <a:t> model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Any change from the </a:t>
            </a:r>
            <a:r>
              <a:rPr lang="en-US" sz="2000" b="1" dirty="0" smtClean="0">
                <a:solidFill>
                  <a:schemeClr val="tx1"/>
                </a:solidFill>
              </a:rPr>
              <a:t>approved use of animals or human subjects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Shift of research emphasis to a </a:t>
            </a:r>
            <a:r>
              <a:rPr lang="en-US" sz="2000" b="1" dirty="0" smtClean="0">
                <a:solidFill>
                  <a:schemeClr val="tx1"/>
                </a:solidFill>
              </a:rPr>
              <a:t>different disease area</a:t>
            </a:r>
          </a:p>
          <a:p>
            <a:pPr lvl="1" eaLnBrk="1" hangingPunct="1">
              <a:lnSpc>
                <a:spcPct val="80000"/>
              </a:lnSpc>
            </a:pPr>
            <a:endParaRPr lang="en-US" sz="1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</a:rPr>
              <a:t>Final approval requires concurrence of the Program Officer and Grants Management Specialist.</a:t>
            </a:r>
            <a:endParaRPr lang="en-US" sz="2400" b="1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Ctr="1"/>
          <a:lstStyle/>
          <a:p>
            <a:pPr eaLnBrk="1" hangingPunct="1"/>
            <a:r>
              <a:rPr lang="en-US" sz="4000" b="1" dirty="0" smtClean="0">
                <a:solidFill>
                  <a:srgbClr val="FFFF00"/>
                </a:solidFill>
              </a:rPr>
              <a:t>Prior Approval</a:t>
            </a:r>
          </a:p>
        </p:txBody>
      </p:sp>
    </p:spTree>
    <p:extLst>
      <p:ext uri="{BB962C8B-B14F-4D97-AF65-F5344CB8AC3E}">
        <p14:creationId xmlns:p14="http://schemas.microsoft.com/office/powerpoint/2010/main" val="3531241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Change in Status of PI</a:t>
            </a:r>
          </a:p>
          <a:p>
            <a:pPr eaLnBrk="1" hangingPunct="1">
              <a:buFont typeface="Wingdings" pitchFamily="2" charset="2"/>
              <a:buNone/>
            </a:pPr>
            <a:endParaRPr lang="en-US" sz="1200" b="1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Death, retirement, new position where PI can’t take </a:t>
            </a:r>
            <a:r>
              <a:rPr lang="en-US" sz="2800" dirty="0" smtClean="0">
                <a:solidFill>
                  <a:schemeClr val="tx1"/>
                </a:solidFill>
              </a:rPr>
              <a:t>grant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1200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2800" b="1" u="sng" dirty="0" smtClean="0">
                <a:solidFill>
                  <a:schemeClr val="tx1"/>
                </a:solidFill>
              </a:rPr>
              <a:t>&gt;</a:t>
            </a:r>
            <a:r>
              <a:rPr lang="en-US" sz="2800" dirty="0" smtClean="0">
                <a:solidFill>
                  <a:schemeClr val="tx1"/>
                </a:solidFill>
              </a:rPr>
              <a:t>25% change in PI </a:t>
            </a:r>
            <a:r>
              <a:rPr lang="en-US" sz="2800" dirty="0" smtClean="0">
                <a:solidFill>
                  <a:schemeClr val="tx1"/>
                </a:solidFill>
              </a:rPr>
              <a:t>effort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1200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PI absence of 90 days or more</a:t>
            </a:r>
          </a:p>
          <a:p>
            <a:pPr eaLnBrk="1" hangingPunct="1">
              <a:buFont typeface="Wingdings" pitchFamily="2" charset="2"/>
              <a:buNone/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Ctr="1"/>
          <a:lstStyle/>
          <a:p>
            <a:pPr eaLnBrk="1" hangingPunct="1"/>
            <a:r>
              <a:rPr lang="en-US" sz="4000" b="1" dirty="0" smtClean="0">
                <a:solidFill>
                  <a:srgbClr val="FFFF00"/>
                </a:solidFill>
              </a:rPr>
              <a:t>Prior Approval</a:t>
            </a:r>
          </a:p>
        </p:txBody>
      </p:sp>
    </p:spTree>
    <p:extLst>
      <p:ext uri="{BB962C8B-B14F-4D97-AF65-F5344CB8AC3E}">
        <p14:creationId xmlns:p14="http://schemas.microsoft.com/office/powerpoint/2010/main" val="3406690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62400" y="1120775"/>
            <a:ext cx="4724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Grant 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Supplements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657600"/>
            <a:ext cx="6400800" cy="1752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Administrative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Revision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63600"/>
            <a:ext cx="350493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401k Contribution Limit Gu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72000"/>
            <a:ext cx="1524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9311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419100" y="2743200"/>
            <a:ext cx="8229600" cy="3581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“A request for additional funding for a current budget period to meet increased costs that are </a:t>
            </a:r>
            <a:r>
              <a:rPr lang="en-US" b="1" dirty="0" smtClean="0">
                <a:solidFill>
                  <a:srgbClr val="FF0000"/>
                </a:solidFill>
              </a:rPr>
              <a:t>within the scope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of the approved application but that were unforeseen…” 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sz="12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 Funds would </a:t>
            </a:r>
            <a:r>
              <a:rPr lang="en-US" b="1" dirty="0" smtClean="0">
                <a:solidFill>
                  <a:srgbClr val="FF0000"/>
                </a:solidFill>
              </a:rPr>
              <a:t>enhance or add value </a:t>
            </a:r>
            <a:r>
              <a:rPr lang="en-US" dirty="0" smtClean="0">
                <a:solidFill>
                  <a:schemeClr val="tx1"/>
                </a:solidFill>
              </a:rPr>
              <a:t>to current </a:t>
            </a:r>
            <a:r>
              <a:rPr lang="en-US" dirty="0" smtClean="0">
                <a:solidFill>
                  <a:schemeClr val="tx1"/>
                </a:solidFill>
              </a:rPr>
              <a:t>project</a:t>
            </a:r>
          </a:p>
          <a:p>
            <a:pPr>
              <a:lnSpc>
                <a:spcPct val="90000"/>
              </a:lnSpc>
            </a:pPr>
            <a:endParaRPr lang="en-US" sz="12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Internal </a:t>
            </a:r>
            <a:r>
              <a:rPr lang="en-US" b="1" dirty="0" smtClean="0">
                <a:solidFill>
                  <a:srgbClr val="FF0000"/>
                </a:solidFill>
              </a:rPr>
              <a:t>(NIH IC</a:t>
            </a:r>
            <a:r>
              <a:rPr lang="en-US" b="1" dirty="0" smtClean="0">
                <a:solidFill>
                  <a:srgbClr val="FF0000"/>
                </a:solidFill>
              </a:rPr>
              <a:t>) </a:t>
            </a:r>
            <a:r>
              <a:rPr lang="en-US" b="1" dirty="0" smtClean="0">
                <a:solidFill>
                  <a:srgbClr val="FF0000"/>
                </a:solidFill>
              </a:rPr>
              <a:t>review</a:t>
            </a:r>
          </a:p>
          <a:p>
            <a:pPr>
              <a:lnSpc>
                <a:spcPct val="90000"/>
              </a:lnSpc>
            </a:pPr>
            <a:endParaRPr lang="en-US" sz="12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PA-14-077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Administrative Supplements to Existing NIH Grants and Cooperative Agreements (Parent Admin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Supp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http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://grants.nih.gov/grants/guide/pa-files/PA-14-077.html</a:t>
            </a:r>
            <a:endParaRPr lang="en-US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Administrative Supplements</a:t>
            </a:r>
          </a:p>
        </p:txBody>
      </p:sp>
    </p:spTree>
    <p:extLst>
      <p:ext uri="{BB962C8B-B14F-4D97-AF65-F5344CB8AC3E}">
        <p14:creationId xmlns:p14="http://schemas.microsoft.com/office/powerpoint/2010/main" val="7037947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3971" name="Text Box 3"/>
          <p:cNvSpPr txBox="1">
            <a:spLocks noChangeArrowheads="1"/>
          </p:cNvSpPr>
          <p:nvPr/>
        </p:nvSpPr>
        <p:spPr bwMode="auto">
          <a:xfrm>
            <a:off x="2362200" y="5464314"/>
            <a:ext cx="4168450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292929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dirty="0">
                <a:solidFill>
                  <a:srgbClr val="FF0000"/>
                </a:solidFill>
                <a:latin typeface="Arial" pitchFamily="34" charset="0"/>
              </a:rPr>
              <a:t>Program </a:t>
            </a:r>
            <a:r>
              <a:rPr lang="en-US" sz="4000" i="1" dirty="0" smtClean="0">
                <a:solidFill>
                  <a:srgbClr val="FF0000"/>
                </a:solidFill>
                <a:latin typeface="Arial" pitchFamily="34" charset="0"/>
              </a:rPr>
              <a:t>Official</a:t>
            </a:r>
            <a:endParaRPr lang="en-US" sz="4000" i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643973" name="Rectangle 5"/>
          <p:cNvSpPr>
            <a:spLocks noChangeArrowheads="1"/>
          </p:cNvSpPr>
          <p:nvPr/>
        </p:nvSpPr>
        <p:spPr bwMode="auto">
          <a:xfrm>
            <a:off x="1447800" y="3553361"/>
            <a:ext cx="4343400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292929"/>
            </a:outerShdw>
          </a:effectLst>
        </p:spPr>
        <p:txBody>
          <a:bodyPr wrap="square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i="1" dirty="0" smtClean="0">
                <a:solidFill>
                  <a:schemeClr val="tx2">
                    <a:lumMod val="90000"/>
                  </a:schemeClr>
                </a:solidFill>
                <a:latin typeface="Arial" pitchFamily="34" charset="0"/>
              </a:rPr>
              <a:t>Scientific Review 	Officer</a:t>
            </a:r>
            <a:endParaRPr lang="en-US" sz="4000" i="1" dirty="0">
              <a:solidFill>
                <a:schemeClr val="tx2">
                  <a:lumMod val="90000"/>
                </a:schemeClr>
              </a:solidFill>
              <a:latin typeface="Arial" pitchFamily="34" charset="0"/>
            </a:endParaRPr>
          </a:p>
        </p:txBody>
      </p:sp>
      <p:sp>
        <p:nvSpPr>
          <p:cNvPr id="2643974" name="Rectangle 6"/>
          <p:cNvSpPr>
            <a:spLocks noChangeArrowheads="1"/>
          </p:cNvSpPr>
          <p:nvPr/>
        </p:nvSpPr>
        <p:spPr bwMode="auto">
          <a:xfrm>
            <a:off x="228600" y="1952625"/>
            <a:ext cx="5105400" cy="1323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292929"/>
            </a:outerShdw>
          </a:effectLst>
        </p:spPr>
        <p:txBody>
          <a:bodyPr wrap="square">
            <a:spAutoFit/>
          </a:bodyPr>
          <a:lstStyle/>
          <a:p>
            <a:pPr algn="r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sz="4000" i="1" dirty="0">
                <a:solidFill>
                  <a:schemeClr val="tx2">
                    <a:lumMod val="90000"/>
                  </a:schemeClr>
                </a:solidFill>
                <a:latin typeface="Arial" pitchFamily="34" charset="0"/>
              </a:rPr>
              <a:t>Grants Management 	Specialist</a:t>
            </a:r>
            <a:endParaRPr lang="en-US" sz="4000" dirty="0">
              <a:solidFill>
                <a:schemeClr val="tx2">
                  <a:lumMod val="90000"/>
                </a:schemeClr>
              </a:solidFill>
              <a:latin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07F08-B8C6-4BC3-A25A-67E0BC2CAD3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7813"/>
            <a:ext cx="7391400" cy="1139825"/>
          </a:xfrm>
        </p:spPr>
        <p:txBody>
          <a:bodyPr/>
          <a:lstStyle/>
          <a:p>
            <a:r>
              <a:rPr lang="en-US" sz="4200" b="1" i="1" dirty="0" smtClean="0">
                <a:solidFill>
                  <a:srgbClr val="FFFF00"/>
                </a:solidFill>
              </a:rPr>
              <a:t>Do You Know These Players?</a:t>
            </a:r>
            <a:endParaRPr lang="en-US" sz="4200" b="1" i="1" dirty="0">
              <a:solidFill>
                <a:srgbClr val="FFFF00"/>
              </a:solidFill>
            </a:endParaRPr>
          </a:p>
        </p:txBody>
      </p:sp>
      <p:pic>
        <p:nvPicPr>
          <p:cNvPr id="59394" name="Picture 2" descr="http://succeedonline.asu.edu/wp-content/uploads/2013/07/Laptop-on-Beac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23"/>
          <a:stretch/>
        </p:blipFill>
        <p:spPr bwMode="auto">
          <a:xfrm>
            <a:off x="5791200" y="1952625"/>
            <a:ext cx="1260593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4" descr="http://farm7.staticflickr.com/6232/6323394539_2738895034_z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4" t="9817" r="23742" b="5691"/>
          <a:stretch/>
        </p:blipFill>
        <p:spPr bwMode="auto">
          <a:xfrm>
            <a:off x="6274023" y="3506782"/>
            <a:ext cx="1385667" cy="141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6"/>
          <p:cNvGrpSpPr>
            <a:grpSpLocks/>
          </p:cNvGrpSpPr>
          <p:nvPr/>
        </p:nvGrpSpPr>
        <p:grpSpPr bwMode="auto">
          <a:xfrm>
            <a:off x="2819399" y="5105400"/>
            <a:ext cx="5181601" cy="1525587"/>
            <a:chOff x="2971800" y="1952625"/>
            <a:chExt cx="8280400" cy="2895600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0500" y="1952625"/>
              <a:ext cx="2171700" cy="289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4"/>
            <p:cNvPicPr>
              <a:picLocks noChangeAspect="1" noChangeArrowheads="1" noCrop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2819400"/>
              <a:ext cx="952500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57937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385181"/>
            <a:ext cx="8411030" cy="4015619"/>
          </a:xfrm>
        </p:spPr>
        <p:txBody>
          <a:bodyPr>
            <a:normAutofit fontScale="92500" lnSpcReduction="10000"/>
          </a:bodyPr>
          <a:lstStyle/>
          <a:p>
            <a:pPr marL="609600" indent="-60960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Unanticipated Expenses Within Scope</a:t>
            </a:r>
            <a:endParaRPr lang="en-US" sz="3000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Char char="●"/>
            </a:pPr>
            <a:endParaRPr lang="en-US" sz="1200" dirty="0" smtClean="0">
              <a:solidFill>
                <a:schemeClr val="tx1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Char char="●"/>
            </a:pPr>
            <a:r>
              <a:rPr lang="en-US" sz="2600" dirty="0" smtClean="0">
                <a:solidFill>
                  <a:schemeClr val="tx1"/>
                </a:solidFill>
              </a:rPr>
              <a:t>Catastrophes or natural disasters</a:t>
            </a:r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Char char="●"/>
            </a:pPr>
            <a:r>
              <a:rPr lang="en-US" sz="2600" dirty="0" smtClean="0">
                <a:solidFill>
                  <a:schemeClr val="tx1"/>
                </a:solidFill>
              </a:rPr>
              <a:t>Critical equipment breakdowns</a:t>
            </a:r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Char char="●"/>
            </a:pPr>
            <a:r>
              <a:rPr lang="en-US" sz="2600" dirty="0" smtClean="0">
                <a:solidFill>
                  <a:schemeClr val="tx1"/>
                </a:solidFill>
              </a:rPr>
              <a:t>Loss of equipment originally available from other sources (a facility closes, earthquake damage)</a:t>
            </a:r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Char char="●"/>
            </a:pPr>
            <a:r>
              <a:rPr lang="en-US" sz="2600" dirty="0" smtClean="0">
                <a:solidFill>
                  <a:schemeClr val="tx1"/>
                </a:solidFill>
              </a:rPr>
              <a:t>Loss of source for critical reagents</a:t>
            </a:r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Char char="●"/>
            </a:pPr>
            <a:r>
              <a:rPr lang="en-US" sz="2600" dirty="0" smtClean="0">
                <a:solidFill>
                  <a:schemeClr val="tx1"/>
                </a:solidFill>
              </a:rPr>
              <a:t>Salary increases</a:t>
            </a:r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Char char="●"/>
            </a:pPr>
            <a:r>
              <a:rPr lang="en-US" sz="2600" dirty="0" smtClean="0">
                <a:solidFill>
                  <a:schemeClr val="tx1"/>
                </a:solidFill>
              </a:rPr>
              <a:t>Correcting errors in recommendations or awards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sz="1500" dirty="0" smtClean="0">
              <a:solidFill>
                <a:schemeClr val="tx1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</a:rPr>
              <a:t>Generally one-time supplement 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</a:rPr>
              <a:t>Cannot be used for changes in scope.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</a:rPr>
              <a:t>Not intended to cover inflationary increases in </a:t>
            </a:r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</a:rPr>
              <a:t>research costs</a:t>
            </a:r>
            <a:endParaRPr lang="en-US" sz="2000" b="1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Ctr="1"/>
          <a:lstStyle/>
          <a:p>
            <a:pPr eaLnBrk="1" hangingPunct="1"/>
            <a:r>
              <a:rPr lang="en-US" sz="4000" b="1" dirty="0" smtClean="0">
                <a:solidFill>
                  <a:srgbClr val="FFFF00"/>
                </a:solidFill>
              </a:rPr>
              <a:t>Administrative Supplements</a:t>
            </a:r>
          </a:p>
        </p:txBody>
      </p:sp>
    </p:spTree>
    <p:extLst>
      <p:ext uri="{BB962C8B-B14F-4D97-AF65-F5344CB8AC3E}">
        <p14:creationId xmlns:p14="http://schemas.microsoft.com/office/powerpoint/2010/main" val="2736209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416704"/>
            <a:ext cx="7408333" cy="3450696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Closeout of Grant</a:t>
            </a:r>
            <a:r>
              <a:rPr lang="en-US" sz="3000" b="1" i="1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b="1" i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</a:rPr>
              <a:t>VERY RARE!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Finish work or maintain resources that would be of clear benefit to NIH and research community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n-US" sz="16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R01 Clinical Trials where termination without completion of studies is particularly undesirable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Ctr="1"/>
          <a:lstStyle/>
          <a:p>
            <a:pPr eaLnBrk="1" hangingPunct="1"/>
            <a:r>
              <a:rPr lang="en-US" sz="4000" b="1" dirty="0" smtClean="0">
                <a:solidFill>
                  <a:srgbClr val="FFFF00"/>
                </a:solidFill>
              </a:rPr>
              <a:t>Administrative Supplements</a:t>
            </a:r>
          </a:p>
        </p:txBody>
      </p:sp>
    </p:spTree>
    <p:extLst>
      <p:ext uri="{BB962C8B-B14F-4D97-AF65-F5344CB8AC3E}">
        <p14:creationId xmlns:p14="http://schemas.microsoft.com/office/powerpoint/2010/main" val="3096542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514600"/>
            <a:ext cx="8229600" cy="4038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Formerly termed </a:t>
            </a:r>
            <a:r>
              <a:rPr lang="en-US" b="1" dirty="0" smtClean="0">
                <a:solidFill>
                  <a:srgbClr val="FF0000"/>
                </a:solidFill>
              </a:rPr>
              <a:t>Competing Supplement</a:t>
            </a:r>
          </a:p>
          <a:p>
            <a:pPr>
              <a:lnSpc>
                <a:spcPct val="90000"/>
              </a:lnSpc>
            </a:pPr>
            <a:endParaRPr lang="en-US" sz="12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en-US" dirty="0" smtClean="0">
                <a:solidFill>
                  <a:schemeClr val="tx1"/>
                </a:solidFill>
              </a:rPr>
              <a:t>A request for additional funding for a current </a:t>
            </a:r>
            <a:r>
              <a:rPr lang="en-US" dirty="0" smtClean="0">
                <a:solidFill>
                  <a:schemeClr val="tx1"/>
                </a:solidFill>
              </a:rPr>
              <a:t>grant award to </a:t>
            </a:r>
            <a:r>
              <a:rPr lang="en-US" b="1" dirty="0" smtClean="0">
                <a:solidFill>
                  <a:srgbClr val="FF0000"/>
                </a:solidFill>
              </a:rPr>
              <a:t>expand (outside) the </a:t>
            </a:r>
            <a:r>
              <a:rPr lang="en-US" b="1" dirty="0" smtClean="0">
                <a:solidFill>
                  <a:srgbClr val="FF0000"/>
                </a:solidFill>
              </a:rPr>
              <a:t>scope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the approved application”</a:t>
            </a:r>
          </a:p>
          <a:p>
            <a:pPr>
              <a:lnSpc>
                <a:spcPct val="90000"/>
              </a:lnSpc>
            </a:pPr>
            <a:endParaRPr lang="en-US" sz="12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 Funds would </a:t>
            </a:r>
            <a:r>
              <a:rPr lang="en-US" b="1" dirty="0" smtClean="0">
                <a:solidFill>
                  <a:srgbClr val="FF0000"/>
                </a:solidFill>
              </a:rPr>
              <a:t>support significant expansion</a:t>
            </a:r>
            <a:r>
              <a:rPr lang="en-US" dirty="0" smtClean="0">
                <a:solidFill>
                  <a:schemeClr val="tx1"/>
                </a:solidFill>
              </a:rPr>
              <a:t> of the current project’s scope or research protocol</a:t>
            </a:r>
          </a:p>
          <a:p>
            <a:pPr>
              <a:lnSpc>
                <a:spcPct val="90000"/>
              </a:lnSpc>
            </a:pPr>
            <a:endParaRPr lang="en-US" sz="12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E</a:t>
            </a:r>
            <a:r>
              <a:rPr lang="en-US" b="1" dirty="0" smtClean="0">
                <a:solidFill>
                  <a:srgbClr val="FF0000"/>
                </a:solidFill>
              </a:rPr>
              <a:t>valuated by peer review</a:t>
            </a:r>
          </a:p>
          <a:p>
            <a:pPr>
              <a:lnSpc>
                <a:spcPct val="90000"/>
              </a:lnSpc>
            </a:pPr>
            <a:endParaRPr lang="en-US" sz="12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Ask NIH staff for submission details</a:t>
            </a:r>
          </a:p>
          <a:p>
            <a:pPr lvl="1">
              <a:lnSpc>
                <a:spcPct val="90000"/>
              </a:lnSpc>
            </a:pP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Via parent grant FOA</a:t>
            </a:r>
          </a:p>
          <a:p>
            <a:pPr lvl="1">
              <a:lnSpc>
                <a:spcPct val="90000"/>
              </a:lnSpc>
            </a:pP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Via special programs</a:t>
            </a:r>
            <a:endParaRPr lang="en-US" b="1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Revision Applications</a:t>
            </a:r>
            <a:endParaRPr lang="en-US" sz="40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1677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09800" y="990600"/>
            <a:ext cx="67056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Grant Termination</a:t>
            </a:r>
          </a:p>
        </p:txBody>
      </p:sp>
      <p:pic>
        <p:nvPicPr>
          <p:cNvPr id="3076" name="Picture 4" descr="http://vector.me/files/images/1/8/188799/hourglass_with_sand_clip_art_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399"/>
            <a:ext cx="731559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ace-clipart.com/photos/sunsets/sunset-photo-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78" y="2895600"/>
            <a:ext cx="3557522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6546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872067" y="2209800"/>
            <a:ext cx="7662333" cy="42672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No-Cost </a:t>
            </a:r>
            <a:r>
              <a:rPr lang="en-US" sz="2800" b="1" dirty="0" smtClean="0">
                <a:solidFill>
                  <a:srgbClr val="FF0000"/>
                </a:solidFill>
              </a:rPr>
              <a:t>Extension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</a:p>
          <a:p>
            <a:pPr lvl="1" eaLnBrk="1" hangingPunct="1"/>
            <a:r>
              <a:rPr lang="en-US" sz="2400" dirty="0" smtClean="0">
                <a:solidFill>
                  <a:schemeClr val="tx1"/>
                </a:solidFill>
              </a:rPr>
              <a:t>Grantee may extend at the end of the project period </a:t>
            </a:r>
            <a:r>
              <a:rPr lang="en-US" sz="2400" i="1" dirty="0" smtClean="0">
                <a:solidFill>
                  <a:schemeClr val="tx1"/>
                </a:solidFill>
              </a:rPr>
              <a:t>up to 12 months</a:t>
            </a:r>
            <a:r>
              <a:rPr lang="en-US" sz="2400" dirty="0" smtClean="0">
                <a:solidFill>
                  <a:schemeClr val="tx1"/>
                </a:solidFill>
              </a:rPr>
              <a:t> without prior approval</a:t>
            </a:r>
          </a:p>
          <a:p>
            <a:pPr lvl="1" eaLnBrk="1" hangingPunct="1"/>
            <a:endParaRPr lang="en-US" sz="1200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en-US" sz="2400" dirty="0" smtClean="0">
                <a:solidFill>
                  <a:schemeClr val="tx1"/>
                </a:solidFill>
              </a:rPr>
              <a:t>Notify </a:t>
            </a:r>
            <a:r>
              <a:rPr lang="en-US" sz="2400" dirty="0" smtClean="0">
                <a:solidFill>
                  <a:schemeClr val="tx1"/>
                </a:solidFill>
              </a:rPr>
              <a:t>NIH </a:t>
            </a:r>
          </a:p>
          <a:p>
            <a:pPr lvl="2" eaLnBrk="1" hangingPunct="1"/>
            <a:r>
              <a:rPr lang="en-US" sz="2000" dirty="0" smtClean="0">
                <a:solidFill>
                  <a:srgbClr val="FF0000"/>
                </a:solidFill>
              </a:rPr>
              <a:t>Signing Official </a:t>
            </a:r>
            <a:r>
              <a:rPr lang="en-US" sz="2000" dirty="0" smtClean="0">
                <a:solidFill>
                  <a:schemeClr val="tx1"/>
                </a:solidFill>
              </a:rPr>
              <a:t>submits via link on eRA Commons account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2" eaLnBrk="1" hangingPunct="1"/>
            <a:r>
              <a:rPr lang="en-US" sz="2000" dirty="0" smtClean="0">
                <a:solidFill>
                  <a:schemeClr val="tx1"/>
                </a:solidFill>
              </a:rPr>
              <a:t>Submit from </a:t>
            </a:r>
            <a:r>
              <a:rPr lang="en-US" sz="2000" dirty="0" smtClean="0">
                <a:solidFill>
                  <a:srgbClr val="FF0000"/>
                </a:solidFill>
              </a:rPr>
              <a:t>90 days before till end </a:t>
            </a:r>
            <a:r>
              <a:rPr lang="en-US" sz="2000" dirty="0" smtClean="0">
                <a:solidFill>
                  <a:schemeClr val="tx1"/>
                </a:solidFill>
              </a:rPr>
              <a:t>of </a:t>
            </a:r>
            <a:r>
              <a:rPr lang="en-US" sz="2000" dirty="0" smtClean="0">
                <a:solidFill>
                  <a:schemeClr val="tx1"/>
                </a:solidFill>
              </a:rPr>
              <a:t>the budget </a:t>
            </a:r>
            <a:r>
              <a:rPr lang="en-US" sz="2000" dirty="0" smtClean="0">
                <a:solidFill>
                  <a:schemeClr val="tx1"/>
                </a:solidFill>
              </a:rPr>
              <a:t>period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2" eaLnBrk="1" hangingPunct="1"/>
            <a:endParaRPr lang="en-US" sz="2000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But Beware the Second No Cost Extension</a:t>
            </a:r>
          </a:p>
          <a:p>
            <a:pPr lvl="2" eaLnBrk="1" hangingPunct="1"/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</a:rPr>
              <a:t>Requires Program AND Grants Management Approval</a:t>
            </a:r>
          </a:p>
          <a:p>
            <a:pPr lvl="1" eaLnBrk="1" hangingPunct="1">
              <a:buFontTx/>
              <a:buNone/>
            </a:pPr>
            <a:endParaRPr lang="en-US" sz="24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760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solidFill>
                  <a:srgbClr val="FFFF00"/>
                </a:solidFill>
              </a:rPr>
              <a:t>Grant Termination</a:t>
            </a:r>
          </a:p>
        </p:txBody>
      </p:sp>
    </p:spTree>
    <p:extLst>
      <p:ext uri="{BB962C8B-B14F-4D97-AF65-F5344CB8AC3E}">
        <p14:creationId xmlns:p14="http://schemas.microsoft.com/office/powerpoint/2010/main" val="22276917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09800"/>
            <a:ext cx="8153400" cy="4419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Early Termination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2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PI leaves research project without qualified and willing replacement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Failed to comply with Terms and Conditions of the award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Failed to carry out the purpose of the award</a:t>
            </a:r>
            <a:endParaRPr lang="en-US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After Termination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n-US" sz="12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Grantee legally bound to submit: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Final Financial Status Report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Final Invention Statement and Certification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</a:rPr>
              <a:t>Final Progress Report</a:t>
            </a:r>
          </a:p>
          <a:p>
            <a:pPr lvl="1" eaLnBrk="1" hangingPunct="1">
              <a:lnSpc>
                <a:spcPct val="80000"/>
              </a:lnSpc>
              <a:buClr>
                <a:schemeClr val="hlink"/>
              </a:buClr>
              <a:buSzPct val="70000"/>
              <a:buFont typeface="Wingdings" pitchFamily="2" charset="2"/>
              <a:buChar char="u"/>
            </a:pPr>
            <a:endParaRPr lang="en-US" sz="32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</a:rPr>
              <a:t>Failure to submit timely final reports may affect future funding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Ctr="1"/>
          <a:lstStyle/>
          <a:p>
            <a:pPr eaLnBrk="1" hangingPunct="1"/>
            <a:r>
              <a:rPr lang="en-US" sz="4000" b="1" dirty="0" smtClean="0">
                <a:solidFill>
                  <a:srgbClr val="FFFF00"/>
                </a:solidFill>
              </a:rPr>
              <a:t>Grant Termination</a:t>
            </a:r>
          </a:p>
        </p:txBody>
      </p:sp>
    </p:spTree>
    <p:extLst>
      <p:ext uri="{BB962C8B-B14F-4D97-AF65-F5344CB8AC3E}">
        <p14:creationId xmlns:p14="http://schemas.microsoft.com/office/powerpoint/2010/main" val="4092321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371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NIH Program Staff: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i="1" dirty="0" smtClean="0">
                <a:solidFill>
                  <a:srgbClr val="FFFF00"/>
                </a:solidFill>
              </a:rPr>
              <a:t>Your Guide to Scientific Success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E6B11-1AB5-490E-8283-EA5D1CB9329F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310743" y="3782943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Don’t Forget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4099" name="Picture 3" descr="http://2.bp.blogspot.com/-hoRJwSnQjtc/TZnmlo-4plI/AAAAAAAAABo/VJhte3-J4ck/s320/baby%2Belephant%2B3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0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0671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762000" y="762000"/>
            <a:ext cx="6629400" cy="3962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Contact Info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</a:p>
          <a:p>
            <a:pPr marL="45720" indent="0">
              <a:buNone/>
            </a:pPr>
            <a:endParaRPr lang="en-US" sz="2800" dirty="0"/>
          </a:p>
          <a:p>
            <a:pPr marL="45720" indent="0"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Roger Sorensen</a:t>
            </a:r>
          </a:p>
          <a:p>
            <a:pPr marL="45720" indent="0">
              <a:buNone/>
            </a:pPr>
            <a:r>
              <a:rPr lang="en-US" sz="2400" b="1" dirty="0" smtClean="0"/>
              <a:t>Program Official</a:t>
            </a:r>
          </a:p>
          <a:p>
            <a:pPr marL="45720" indent="0">
              <a:buNone/>
            </a:pPr>
            <a:r>
              <a:rPr lang="en-US" sz="2400" b="1" dirty="0" smtClean="0"/>
              <a:t>Division of Basic Neuroscience and Behavioral Research National Institute on Drug Abuse [NIDA]</a:t>
            </a:r>
          </a:p>
          <a:p>
            <a:pPr marL="45720" indent="0">
              <a:buNone/>
            </a:pPr>
            <a:r>
              <a:rPr lang="en-US" sz="2400" b="1" dirty="0" smtClean="0"/>
              <a:t>Email: </a:t>
            </a:r>
            <a:r>
              <a:rPr lang="en-US" sz="2400" b="1" dirty="0" smtClean="0">
                <a:hlinkClick r:id="rId2"/>
              </a:rPr>
              <a:t>rsorense@mail.nih.gov</a:t>
            </a:r>
            <a:endParaRPr lang="en-US" sz="2400" b="1" dirty="0" smtClean="0"/>
          </a:p>
          <a:p>
            <a:pPr marL="45720" indent="0">
              <a:buNone/>
            </a:pPr>
            <a:r>
              <a:rPr lang="en-US" sz="2400" b="1" dirty="0" smtClean="0"/>
              <a:t>Phone: 301-443-3205</a:t>
            </a:r>
            <a:endParaRPr lang="en-US" sz="2400" b="1" dirty="0"/>
          </a:p>
        </p:txBody>
      </p:sp>
      <p:pic>
        <p:nvPicPr>
          <p:cNvPr id="31746" name="Picture 2" descr="email-integration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"/>
            <a:ext cx="232410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Cisco Unified IP Phone 896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38600"/>
            <a:ext cx="2857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4149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22" name="Picture 2" descr="j033639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4958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123" name="Picture 3" descr="j033639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295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124" name="Picture 4" descr="j033639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781629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125" name="Picture 5" descr="j033639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4958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126" name="Picture 6" descr="j033639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3886" y="27432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78612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5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743200"/>
            <a:ext cx="8305800" cy="2819400"/>
          </a:xfrm>
        </p:spPr>
        <p:txBody>
          <a:bodyPr lIns="90488" tIns="44450" rIns="90488" bIns="44450"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b="1" i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600" b="1" dirty="0" smtClean="0"/>
              <a:t>Responsible for the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chemeClr val="hlink"/>
                </a:solidFill>
              </a:rPr>
              <a:t>programmatic</a:t>
            </a:r>
            <a:r>
              <a:rPr lang="en-US" sz="3600" b="1" dirty="0" smtClean="0"/>
              <a:t>, </a:t>
            </a:r>
            <a:r>
              <a:rPr lang="en-US" sz="3600" b="1" dirty="0" smtClean="0">
                <a:solidFill>
                  <a:schemeClr val="hlink"/>
                </a:solidFill>
              </a:rPr>
              <a:t>scientific</a:t>
            </a:r>
            <a:r>
              <a:rPr lang="en-US" sz="3600" b="1" dirty="0" smtClean="0"/>
              <a:t>, and </a:t>
            </a:r>
            <a:r>
              <a:rPr lang="en-US" sz="3600" b="1" dirty="0" smtClean="0">
                <a:solidFill>
                  <a:schemeClr val="hlink"/>
                </a:solidFill>
              </a:rPr>
              <a:t>technical</a:t>
            </a:r>
            <a:r>
              <a:rPr lang="en-US" sz="3600" b="1" dirty="0" smtClean="0"/>
              <a:t>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600" b="1" dirty="0" smtClean="0"/>
              <a:t>aspects of a grant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F8BF8-C123-4DF7-BC6F-1FC2DD2D07A2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731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823200" cy="14478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FF00"/>
                </a:solidFill>
              </a:rPr>
              <a:t>Program Official 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[</a:t>
            </a:r>
            <a:r>
              <a:rPr lang="en-US" sz="2400" i="1" dirty="0" smtClean="0">
                <a:solidFill>
                  <a:srgbClr val="FEF80E"/>
                </a:solidFill>
              </a:rPr>
              <a:t>aka</a:t>
            </a:r>
            <a:r>
              <a:rPr lang="en-US" sz="3200" dirty="0" smtClean="0">
                <a:solidFill>
                  <a:srgbClr val="FEF80E"/>
                </a:solidFill>
              </a:rPr>
              <a:t> Program Director </a:t>
            </a:r>
            <a:r>
              <a:rPr lang="en-US" sz="3200" i="1" dirty="0" smtClean="0">
                <a:solidFill>
                  <a:srgbClr val="FEF80E"/>
                </a:solidFill>
              </a:rPr>
              <a:t>or</a:t>
            </a:r>
            <a:r>
              <a:rPr lang="en-US" sz="3200" dirty="0" smtClean="0">
                <a:solidFill>
                  <a:srgbClr val="FEF80E"/>
                </a:solidFill>
              </a:rPr>
              <a:t>  Project Officer</a:t>
            </a:r>
            <a:r>
              <a:rPr lang="en-US" sz="3200" dirty="0" smtClean="0">
                <a:solidFill>
                  <a:schemeClr val="tx1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73865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 lIns="92075" tIns="46038" rIns="92075" bIns="46038" anchor="b"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Who/What</a:t>
            </a:r>
            <a:r>
              <a:rPr lang="en-US" sz="4000" b="1" dirty="0" smtClean="0">
                <a:solidFill>
                  <a:srgbClr val="FFFF00"/>
                </a:solidFill>
              </a:rPr>
              <a:t> is a</a:t>
            </a:r>
            <a:br>
              <a:rPr lang="en-US" sz="4000" b="1" dirty="0" smtClean="0">
                <a:solidFill>
                  <a:srgbClr val="FFFF00"/>
                </a:solidFill>
              </a:rPr>
            </a:br>
            <a:r>
              <a:rPr lang="en-US" sz="4000" b="1" dirty="0" smtClean="0">
                <a:solidFill>
                  <a:srgbClr val="FFFF00"/>
                </a:solidFill>
              </a:rPr>
              <a:t>Program Official?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26C4F-23C3-4688-BC15-23D522C5DED4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2050" name="Picture 2" descr="De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958839"/>
            <a:ext cx="2225978" cy="229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cientist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00400"/>
            <a:ext cx="17811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3916" y="2481232"/>
            <a:ext cx="2790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</a:rPr>
              <a:t>a </a:t>
            </a:r>
            <a:r>
              <a:rPr lang="en-US" sz="2800" dirty="0" smtClean="0">
                <a:solidFill>
                  <a:schemeClr val="tx1"/>
                </a:solidFill>
              </a:rPr>
              <a:t>Scientist …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6771" y="5413476"/>
            <a:ext cx="4343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800" i="1" dirty="0" smtClean="0">
                <a:solidFill>
                  <a:schemeClr val="tx1"/>
                </a:solidFill>
              </a:rPr>
              <a:t>… </a:t>
            </a:r>
            <a:r>
              <a:rPr lang="en-US" sz="2800" i="1" u="sng" dirty="0" smtClean="0">
                <a:solidFill>
                  <a:schemeClr val="tx1"/>
                </a:solidFill>
              </a:rPr>
              <a:t>and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an Administrator </a:t>
            </a:r>
          </a:p>
        </p:txBody>
      </p:sp>
    </p:spTree>
    <p:extLst>
      <p:ext uri="{BB962C8B-B14F-4D97-AF65-F5344CB8AC3E}">
        <p14:creationId xmlns:p14="http://schemas.microsoft.com/office/powerpoint/2010/main" val="117483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lIns="90488" tIns="44450" rIns="90488" bIns="44450"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Responsibilities of the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Program Official</a:t>
            </a:r>
            <a:endParaRPr lang="en-US" sz="3200" b="1" dirty="0" smtClean="0">
              <a:solidFill>
                <a:srgbClr val="FFFF00"/>
              </a:solidFill>
            </a:endParaRPr>
          </a:p>
        </p:txBody>
      </p:sp>
      <p:sp>
        <p:nvSpPr>
          <p:cNvPr id="1733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133600"/>
            <a:ext cx="8305800" cy="4419600"/>
          </a:xfrm>
        </p:spPr>
        <p:txBody>
          <a:bodyPr lIns="90488" tIns="44450" rIns="90488" bIns="44450"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Scientific Responsibilities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12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Identifies opportunities and needs of science specific to an Institute’s mission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Stimulates interest in scientific areas of emphasis for each Institute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Reports on scientific progress and program accomplishments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Communicates program priorities &amp; FOAs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		</a:t>
            </a:r>
            <a:r>
              <a:rPr lang="en-US" sz="2000" dirty="0" smtClean="0">
                <a:solidFill>
                  <a:schemeClr val="tx1"/>
                </a:solidFill>
              </a:rPr>
              <a:t>-Program Announcements (PA)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		-Request for Applications (RFA) 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E83EE-48D7-496D-BD74-A3670C1DD7E7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13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447800"/>
          </a:xfrm>
        </p:spPr>
        <p:txBody>
          <a:bodyPr lIns="90488" tIns="44450" rIns="90488" bIns="44450">
            <a:normAutofit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FF00"/>
                </a:solidFill>
              </a:rPr>
              <a:t>Responsibilities of the</a:t>
            </a:r>
            <a:br>
              <a:rPr lang="en-US" sz="4000" b="1" dirty="0" smtClean="0">
                <a:solidFill>
                  <a:srgbClr val="FFFF00"/>
                </a:solidFill>
              </a:rPr>
            </a:br>
            <a:r>
              <a:rPr lang="en-US" sz="4000" b="1" dirty="0" smtClean="0">
                <a:solidFill>
                  <a:srgbClr val="FFFF00"/>
                </a:solidFill>
              </a:rPr>
              <a:t>Program Official </a:t>
            </a:r>
            <a:endParaRPr lang="en-US" sz="4000" b="1" i="1" dirty="0" smtClean="0">
              <a:solidFill>
                <a:srgbClr val="FFFF00"/>
              </a:solidFill>
            </a:endParaRPr>
          </a:p>
        </p:txBody>
      </p:sp>
      <p:sp>
        <p:nvSpPr>
          <p:cNvPr id="1746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362200"/>
            <a:ext cx="8077200" cy="4114800"/>
          </a:xfrm>
        </p:spPr>
        <p:txBody>
          <a:bodyPr lIns="90488" tIns="44450" rIns="90488" bIns="44450"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Administrative Responsibilities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12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Manages scientific research portfolio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Provides technical assistance to applicants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Observes scientific review meetings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Discusses review issues with applicant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Evaluates the programmatic merit and mission relevance of applications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Prepares funding recommendations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Reviews annual research progress of grantees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FB2F8-2ADB-43F5-B1E0-C2CFE59AD181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36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06E598776B79408DE98D0C79F14201" ma:contentTypeVersion="4" ma:contentTypeDescription="Create a new document." ma:contentTypeScope="" ma:versionID="74804a151ccd934a2f99bdedab4b878b">
  <xsd:schema xmlns:xsd="http://www.w3.org/2001/XMLSchema" xmlns:xs="http://www.w3.org/2001/XMLSchema" xmlns:p="http://schemas.microsoft.com/office/2006/metadata/properties" xmlns:ns2="e64061a7-bc73-4e36-8b6e-74220a960d58" targetNamespace="http://schemas.microsoft.com/office/2006/metadata/properties" ma:root="true" ma:fieldsID="381f62e2a68e65fe632c2feb79df998c" ns2:_="">
    <xsd:import namespace="e64061a7-bc73-4e36-8b6e-74220a960d58"/>
    <xsd:element name="properties">
      <xsd:complexType>
        <xsd:sequence>
          <xsd:element name="documentManagement">
            <xsd:complexType>
              <xsd:all>
                <xsd:element ref="ns2:Assigned_x0020_To0"/>
                <xsd:element ref="ns2:user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4061a7-bc73-4e36-8b6e-74220a960d58" elementFormDefault="qualified">
    <xsd:import namespace="http://schemas.microsoft.com/office/2006/documentManagement/types"/>
    <xsd:import namespace="http://schemas.microsoft.com/office/infopath/2007/PartnerControls"/>
    <xsd:element name="Assigned_x0020_To0" ma:index="8" ma:displayName="Assigned To" ma:description="Your name" ma:list="UserInfo" ma:SharePointGroup="0" ma:internalName="Assigned_x0020_To0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sername" ma:index="9" nillable="true" ma:displayName="username" ma:internalName="user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Assigned_x0020_To0 xmlns="e64061a7-bc73-4e36-8b6e-74220a960d58">
      <UserInfo>
        <DisplayName>Sorensen, Roger (NIH/NIDA) [E]</DisplayName>
        <AccountId>384</AccountId>
        <AccountType/>
      </UserInfo>
    </Assigned_x0020_To0>
    <username xmlns="e64061a7-bc73-4e36-8b6e-74220a960d58">rgsorensen</usernam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BAA0FD-023B-40FD-8FBE-F6ED603FAC68}"/>
</file>

<file path=customXml/itemProps2.xml><?xml version="1.0" encoding="utf-8"?>
<ds:datastoreItem xmlns:ds="http://schemas.openxmlformats.org/officeDocument/2006/customXml" ds:itemID="{CDA08C48-8BB6-4A83-8BE3-C2E386116FC5}"/>
</file>

<file path=customXml/itemProps3.xml><?xml version="1.0" encoding="utf-8"?>
<ds:datastoreItem xmlns:ds="http://schemas.openxmlformats.org/officeDocument/2006/customXml" ds:itemID="{B0C73B63-0630-4933-B732-8B670185952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8143</TotalTime>
  <Words>2159</Words>
  <Application>Microsoft Office PowerPoint</Application>
  <PresentationFormat>On-screen Show (4:3)</PresentationFormat>
  <Paragraphs>595</Paragraphs>
  <Slides>58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Waveform</vt:lpstr>
      <vt:lpstr> 2014 Regional Seminars Baltimore, MD</vt:lpstr>
      <vt:lpstr>Presentation</vt:lpstr>
      <vt:lpstr>Take-Home Messages</vt:lpstr>
      <vt:lpstr>NIH Program Staff: Your Guide to Scientific Success</vt:lpstr>
      <vt:lpstr>Do You Know These Players?</vt:lpstr>
      <vt:lpstr>Program Official  [aka Program Director or  Project Officer]</vt:lpstr>
      <vt:lpstr>Who/What is a Program Official?</vt:lpstr>
      <vt:lpstr>Responsibilities of the Program Official</vt:lpstr>
      <vt:lpstr>Responsibilities of the Program Official </vt:lpstr>
      <vt:lpstr>Program Official</vt:lpstr>
      <vt:lpstr>Getting Started: Contact a Program Official</vt:lpstr>
      <vt:lpstr>Why Contact: Contact a Program Official</vt:lpstr>
      <vt:lpstr>PowerPoint Presentation</vt:lpstr>
      <vt:lpstr>PowerPoint Presentation</vt:lpstr>
      <vt:lpstr>PowerPoint Presentation</vt:lpstr>
      <vt:lpstr>PowerPoint Presentation</vt:lpstr>
      <vt:lpstr>NIH Program Contacts</vt:lpstr>
      <vt:lpstr>NIH Grant Award Mechanisms</vt:lpstr>
      <vt:lpstr>NIH Funding Programs Support Scientists at Every Stage of Their Career</vt:lpstr>
      <vt:lpstr> Research Training and   Career Development Awards</vt:lpstr>
      <vt:lpstr>Research Project Grants</vt:lpstr>
      <vt:lpstr>Funding Opportunity Announcements (FOAs)</vt:lpstr>
      <vt:lpstr>PowerPoint Presentation</vt:lpstr>
      <vt:lpstr>Critique Your Draft Proposal</vt:lpstr>
      <vt:lpstr>Answer All Your Questions</vt:lpstr>
      <vt:lpstr>PowerPoint Presentation</vt:lpstr>
      <vt:lpstr>PowerPoint Presentation</vt:lpstr>
      <vt:lpstr>Institute Assignment   and Peer Review</vt:lpstr>
      <vt:lpstr>PowerPoint Presentation</vt:lpstr>
      <vt:lpstr>PowerPoint Presentation</vt:lpstr>
      <vt:lpstr>Program Official Responsibilities</vt:lpstr>
      <vt:lpstr>Program Officials ...</vt:lpstr>
      <vt:lpstr>Preparing Grant Awards</vt:lpstr>
      <vt:lpstr>Preparing Grant Awards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 Officials ...</vt:lpstr>
      <vt:lpstr>Annual Progress Report</vt:lpstr>
      <vt:lpstr>Annual Progress Report</vt:lpstr>
      <vt:lpstr>Annual Progress Report</vt:lpstr>
      <vt:lpstr>Prior Approval – program review</vt:lpstr>
      <vt:lpstr>Prior Approval</vt:lpstr>
      <vt:lpstr>Prior Approval</vt:lpstr>
      <vt:lpstr>Prior Approval</vt:lpstr>
      <vt:lpstr>Grant  Supplements</vt:lpstr>
      <vt:lpstr>Administrative Supplements</vt:lpstr>
      <vt:lpstr>Administrative Supplements</vt:lpstr>
      <vt:lpstr>Administrative Supplements</vt:lpstr>
      <vt:lpstr>Revision Applications</vt:lpstr>
      <vt:lpstr>Grant Termination</vt:lpstr>
      <vt:lpstr>Grant Termination</vt:lpstr>
      <vt:lpstr>Grant Termination</vt:lpstr>
      <vt:lpstr>NIH Program Staff: Your Guide to Scientific Success</vt:lpstr>
      <vt:lpstr>PowerPoint Presentation</vt:lpstr>
      <vt:lpstr>PowerPoint Presentation</vt:lpstr>
    </vt:vector>
  </TitlesOfParts>
  <Company>NIDA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with NIH Program Officials Pre and Post Award - NIH Regional Seminar 2014</dc:title>
  <dc:creator>Harold Perl</dc:creator>
  <cp:lastModifiedBy>temp</cp:lastModifiedBy>
  <cp:revision>484</cp:revision>
  <dcterms:created xsi:type="dcterms:W3CDTF">2007-09-18T19:48:45Z</dcterms:created>
  <dcterms:modified xsi:type="dcterms:W3CDTF">2014-05-05T21:23:56Z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0x0101004E06E598776B79408DE98D0C79F14201</vt:lpwstr>
  </property>
</Properties>
</file>