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56"/>
  </p:notes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67" r:id="rId17"/>
    <p:sldId id="271" r:id="rId18"/>
    <p:sldId id="272" r:id="rId19"/>
    <p:sldId id="274" r:id="rId20"/>
    <p:sldId id="275" r:id="rId21"/>
    <p:sldId id="273" r:id="rId22"/>
    <p:sldId id="277" r:id="rId23"/>
    <p:sldId id="279" r:id="rId24"/>
    <p:sldId id="278" r:id="rId25"/>
    <p:sldId id="284" r:id="rId26"/>
    <p:sldId id="283" r:id="rId27"/>
    <p:sldId id="285" r:id="rId28"/>
    <p:sldId id="286" r:id="rId29"/>
    <p:sldId id="287" r:id="rId30"/>
    <p:sldId id="289" r:id="rId31"/>
    <p:sldId id="290" r:id="rId32"/>
    <p:sldId id="291" r:id="rId33"/>
    <p:sldId id="292" r:id="rId34"/>
    <p:sldId id="295" r:id="rId35"/>
    <p:sldId id="296" r:id="rId36"/>
    <p:sldId id="297" r:id="rId37"/>
    <p:sldId id="298" r:id="rId38"/>
    <p:sldId id="299" r:id="rId39"/>
    <p:sldId id="301" r:id="rId40"/>
    <p:sldId id="300" r:id="rId41"/>
    <p:sldId id="302" r:id="rId42"/>
    <p:sldId id="303" r:id="rId43"/>
    <p:sldId id="304" r:id="rId44"/>
    <p:sldId id="288" r:id="rId45"/>
    <p:sldId id="305" r:id="rId46"/>
    <p:sldId id="306" r:id="rId47"/>
    <p:sldId id="307" r:id="rId48"/>
    <p:sldId id="308" r:id="rId49"/>
    <p:sldId id="309" r:id="rId50"/>
    <p:sldId id="311" r:id="rId51"/>
    <p:sldId id="310" r:id="rId52"/>
    <p:sldId id="312" r:id="rId53"/>
    <p:sldId id="281" r:id="rId54"/>
    <p:sldId id="28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0" autoAdjust="0"/>
    <p:restoredTop sz="67716" autoAdjust="0"/>
  </p:normalViewPr>
  <p:slideViewPr>
    <p:cSldViewPr>
      <p:cViewPr>
        <p:scale>
          <a:sx n="49" d="100"/>
          <a:sy n="49" d="100"/>
        </p:scale>
        <p:origin x="-1986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35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1124E-6C77-4D1A-8784-64951F94B4EB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73ECC-4D07-4C11-B0A1-334B642B4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Since </a:t>
            </a:r>
            <a:r>
              <a:rPr lang="en-US" dirty="0" err="1" smtClean="0"/>
              <a:t>RePORTER</a:t>
            </a:r>
            <a:r>
              <a:rPr lang="en-US" dirty="0" smtClean="0"/>
              <a:t> launched in 2008, project funding has been available for all NIH projects from FY2000 forward. This spring, we released project funding data for NIH projects for FY1989 - FY1999, meaning the full 25 years of funding data are now available through </a:t>
            </a:r>
            <a:r>
              <a:rPr lang="en-US" dirty="0" err="1" smtClean="0"/>
              <a:t>RePORTER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3ECC-4D07-4C11-B0A1-334B642B49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73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3ECC-4D07-4C11-B0A1-334B642B491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18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3ECC-4D07-4C11-B0A1-334B642B491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18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3ECC-4D07-4C11-B0A1-334B642B491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74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3ECC-4D07-4C11-B0A1-334B642B491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11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3ECC-4D07-4C11-B0A1-334B642B491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7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http://exporter.nih.gov/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3ECC-4D07-4C11-B0A1-334B642B491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99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for the tutorials page linked in the </a:t>
            </a:r>
            <a:r>
              <a:rPr lang="en-US" baseline="0" dirty="0" smtClean="0"/>
              <a:t>side navigation. Access direct links to videos available via the “View tutorial” buttons throughout RePORT. Or, use the “FAQ” or “About RePORT” links at the top of the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3ECC-4D07-4C11-B0A1-334B642B491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7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3ECC-4D07-4C11-B0A1-334B642B49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6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can filter further by any of the three graphed parameters and see the breakdown by the others. For example: select a study section and see the breakdown – of the projects in that study section, which are funded by a particular IC, or using a particular activity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3ECC-4D07-4C11-B0A1-334B642B49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In RePORTER we also allow PIs to supplement the information on their NIH-funded grants by providing links to their lab or institution websites so that interested people can get a more complete picture of that PI’s work.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47FF976-ED56-4DDE-BA08-CE775027056F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*Includes</a:t>
            </a:r>
            <a:r>
              <a:rPr lang="en-US" baseline="0" dirty="0" smtClean="0"/>
              <a:t> a feature for modifying list (additional filter criteria)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3A892-F418-4F32-AD67-2CC5DDEC29D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676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3ECC-4D07-4C11-B0A1-334B642B49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7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3A892-F418-4F32-AD67-2CC5DDEC29D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71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3ECC-4D07-4C11-B0A1-334B642B491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67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*By PI</a:t>
            </a:r>
          </a:p>
          <a:p>
            <a:r>
              <a:rPr lang="en-US" dirty="0" smtClean="0"/>
              <a:t>*Map</a:t>
            </a:r>
          </a:p>
          <a:p>
            <a:r>
              <a:rPr lang="en-US" dirty="0" smtClean="0"/>
              <a:t>*Data tab for project</a:t>
            </a:r>
            <a:r>
              <a:rPr lang="en-US" baseline="0" dirty="0" smtClean="0"/>
              <a:t>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3ECC-4D07-4C11-B0A1-334B642B491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8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fld id="{FCE7C039-2B44-42D0-9FD3-FF27EAB6DE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E7DD-3C42-4FBD-8B49-3D3F889516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with Hidd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-1524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3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 with Red Title Text and Whit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solidFill>
            <a:schemeClr val="bg1"/>
          </a:solidFill>
        </p:spPr>
        <p:txBody>
          <a:bodyPr anchor="ctr"/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2743200"/>
            <a:ext cx="3124200" cy="1219200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b="1" i="1">
                <a:solidFill>
                  <a:srgbClr val="FF0000"/>
                </a:solidFill>
              </a:defRPr>
            </a:lvl1pPr>
            <a:lvl2pPr marL="393192" indent="0">
              <a:buNone/>
              <a:defRPr/>
            </a:lvl2pPr>
            <a:lvl3pPr marL="667512" indent="0">
              <a:buNone/>
              <a:defRPr/>
            </a:lvl3pPr>
            <a:lvl4pPr marL="978408" indent="0">
              <a:buNone/>
              <a:defRPr/>
            </a:lvl4pPr>
            <a:lvl5pPr marL="125272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95800" y="2819400"/>
            <a:ext cx="3200400" cy="1219200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marL="274320" indent="-274320" algn="ctr">
              <a:buNone/>
              <a:defRPr kumimoji="0" lang="en-US" sz="2600" b="1" i="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56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fld id="{FCE7C039-2B44-42D0-9FD3-FF27EAB6DE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E7DD-3C42-4FBD-8B49-3D3F88951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fld id="{FCE7C039-2B44-42D0-9FD3-FF27EAB6DE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99E7DD-3C42-4FBD-8B49-3D3F8895160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fld id="{FCE7C039-2B44-42D0-9FD3-FF27EAB6DE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E7DD-3C42-4FBD-8B49-3D3F88951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fld id="{FCE7C039-2B44-42D0-9FD3-FF27EAB6DE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E7DD-3C42-4FBD-8B49-3D3F88951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Light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ome_im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6696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top_headers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r="947"/>
          <a:stretch/>
        </p:blipFill>
        <p:spPr bwMode="auto">
          <a:xfrm rot="10800000">
            <a:off x="138987" y="761998"/>
            <a:ext cx="6566612" cy="67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2181664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</a:bodyPr>
          <a:lstStyle>
            <a:lvl1pPr algn="r" rtl="0">
              <a:spcBef>
                <a:spcPct val="0"/>
              </a:spcBef>
              <a:buNone/>
              <a:defRPr sz="56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rgbClr val="003399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fld id="{FCE7C039-2B44-42D0-9FD3-FF27EAB6DE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E7DD-3C42-4FBD-8B49-3D3F8895160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 descr="nih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8768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707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fld id="{FCE7C039-2B44-42D0-9FD3-FF27EAB6DE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E7DD-3C42-4FBD-8B49-3D3F88951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off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981200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543800"/>
            <a:ext cx="8229600" cy="43891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fld id="{FCE7C039-2B44-42D0-9FD3-FF27EAB6DE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E7DD-3C42-4FBD-8B49-3D3F88951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2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fld id="{FCE7C039-2B44-42D0-9FD3-FF27EAB6DE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E7DD-3C42-4FBD-8B49-3D3F889516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fld id="{FCE7C039-2B44-42D0-9FD3-FF27EAB6DE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E7DD-3C42-4FBD-8B49-3D3F88951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fld id="{FCE7C039-2B44-42D0-9FD3-FF27EAB6DE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E7DD-3C42-4FBD-8B49-3D3F88951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fld id="{FCE7C039-2B44-42D0-9FD3-FF27EAB6DE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E7DD-3C42-4FBD-8B49-3D3F88951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400800"/>
            <a:ext cx="1828800" cy="365125"/>
          </a:xfrm>
          <a:prstGeom prst="rect">
            <a:avLst/>
          </a:prstGeom>
        </p:spPr>
        <p:txBody>
          <a:bodyPr/>
          <a:lstStyle/>
          <a:p>
            <a:fld id="{FCE7C039-2B44-42D0-9FD3-FF27EAB6DE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E7DD-3C42-4FBD-8B49-3D3F88951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99E7DD-3C42-4FBD-8B49-3D3F8895160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 descr="NIH_OER_Master_Logo_2Color.eps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2363044" cy="40324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 w="19050" cap="flat" cmpd="sng" algn="ctr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7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5" r:id="rId10"/>
    <p:sldLayoutId id="2147483686" r:id="rId11"/>
    <p:sldLayoutId id="2147483680" r:id="rId12"/>
    <p:sldLayoutId id="2147483681" r:id="rId13"/>
    <p:sldLayoutId id="2147483682" r:id="rId14"/>
    <p:sldLayoutId id="2147483683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rgbClr val="003399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accent4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rgbClr val="0033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en-US" sz="4400" dirty="0">
                <a:latin typeface="Calibri" pitchFamily="34" charset="0"/>
              </a:rPr>
              <a:t>Using NIH’s </a:t>
            </a:r>
            <a:r>
              <a:rPr lang="en-US" altLang="en-US" sz="4000" dirty="0">
                <a:latin typeface="Calibri" pitchFamily="34" charset="0"/>
              </a:rPr>
              <a:t>Research Portfolio Online Report Tool (RePORT) to Your </a:t>
            </a:r>
            <a:r>
              <a:rPr lang="en-US" altLang="en-US" sz="4000" dirty="0" smtClean="0">
                <a:latin typeface="Calibri" pitchFamily="34" charset="0"/>
              </a:rPr>
              <a:t>Advantage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2209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June 2014</a:t>
            </a:r>
          </a:p>
          <a:p>
            <a:pPr algn="ctr"/>
            <a:r>
              <a:rPr lang="en-US" dirty="0" smtClean="0"/>
              <a:t>NIH Regional Seminar</a:t>
            </a:r>
          </a:p>
          <a:p>
            <a:pPr algn="ctr"/>
            <a:endParaRPr lang="en-US" dirty="0" smtClean="0"/>
          </a:p>
          <a:p>
            <a:pPr algn="ctr"/>
            <a:r>
              <a:rPr lang="en-US" sz="2000" b="1" dirty="0" smtClean="0"/>
              <a:t>Megan Columbus</a:t>
            </a:r>
          </a:p>
          <a:p>
            <a:pPr algn="ctr"/>
            <a:r>
              <a:rPr lang="en-US" altLang="en-US" sz="2000" dirty="0" smtClean="0"/>
              <a:t>Director</a:t>
            </a:r>
            <a:r>
              <a:rPr lang="en-US" altLang="en-US" sz="2000" dirty="0"/>
              <a:t>, Division of Communications and </a:t>
            </a:r>
            <a:r>
              <a:rPr lang="en-US" altLang="en-US" sz="2000" dirty="0" smtClean="0"/>
              <a:t>Outreach</a:t>
            </a:r>
          </a:p>
          <a:p>
            <a:pPr algn="ctr"/>
            <a:endParaRPr lang="en-US" altLang="en-US" sz="2000" dirty="0" smtClean="0"/>
          </a:p>
          <a:p>
            <a:pPr algn="ctr"/>
            <a:r>
              <a:rPr lang="en-US" altLang="en-US" sz="2000" b="1" dirty="0" smtClean="0"/>
              <a:t>Nicole J. Garbarini, Ph.D.</a:t>
            </a:r>
          </a:p>
          <a:p>
            <a:pPr algn="ctr"/>
            <a:r>
              <a:rPr lang="en-US" altLang="en-US" sz="2000" dirty="0" smtClean="0"/>
              <a:t>Media and Communications Specialist, Division of Communications and Outreach</a:t>
            </a:r>
            <a:endParaRPr lang="en-US" altLang="en-US" sz="20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title="screenshot of strategic plans and visions page on RePORT.nih.g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82000" cy="622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060" y="3615832"/>
            <a:ext cx="5105400" cy="99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r>
              <a:rPr lang="en-US" altLang="en-US" sz="3200" dirty="0"/>
              <a:t>Here’s a strategic plan for obesity research!</a:t>
            </a:r>
            <a:br>
              <a:rPr lang="en-US" altLang="en-US" sz="3200" dirty="0"/>
            </a:br>
            <a:endParaRPr lang="en-US" sz="2800" dirty="0"/>
          </a:p>
        </p:txBody>
      </p:sp>
      <p:sp>
        <p:nvSpPr>
          <p:cNvPr id="6" name="Right Arrow 5" title="Arrow pointing to the NIH Obesity Research strategic plan thumbnail"/>
          <p:cNvSpPr>
            <a:spLocks noChangeArrowheads="1"/>
          </p:cNvSpPr>
          <p:nvPr/>
        </p:nvSpPr>
        <p:spPr bwMode="auto">
          <a:xfrm rot="9720701">
            <a:off x="2023090" y="4436827"/>
            <a:ext cx="604838" cy="293688"/>
          </a:xfrm>
          <a:prstGeom prst="rightArrow">
            <a:avLst>
              <a:gd name="adj1" fmla="val 50000"/>
              <a:gd name="adj2" fmla="val 50028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76800" y="-2209800"/>
            <a:ext cx="32004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Screenshot of NIH RePORT strategic plans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9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-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information is in a strategic plan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84850" y="914400"/>
            <a:ext cx="3200400" cy="1219200"/>
          </a:xfrm>
        </p:spPr>
        <p:txBody>
          <a:bodyPr/>
          <a:lstStyle/>
          <a:p>
            <a:r>
              <a:rPr lang="en-US" altLang="en-US" sz="2400" dirty="0"/>
              <a:t>Can provide long term view of NIH interests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600" y="1752600"/>
            <a:ext cx="6324600" cy="434975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Arial"/>
              </a:rPr>
              <a:t>Major Themes for Research Highlighted in the </a:t>
            </a:r>
            <a:r>
              <a:rPr lang="en-US" i="1" dirty="0">
                <a:solidFill>
                  <a:srgbClr val="000000"/>
                </a:solidFill>
                <a:latin typeface="Arial"/>
              </a:rPr>
              <a:t>Strategic Plan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:</a:t>
            </a:r>
            <a:r>
              <a:rPr lang="en-US" b="0" dirty="0">
                <a:solidFill>
                  <a:srgbClr val="000000"/>
                </a:solidFill>
                <a:latin typeface="Arial"/>
              </a:rPr>
              <a:t> </a:t>
            </a:r>
            <a:br>
              <a:rPr lang="en-US" b="0" dirty="0">
                <a:solidFill>
                  <a:srgbClr val="000000"/>
                </a:solidFill>
                <a:latin typeface="Arial"/>
              </a:rPr>
            </a:br>
            <a:r>
              <a:rPr lang="en-US" b="0" dirty="0">
                <a:solidFill>
                  <a:srgbClr val="000000"/>
                </a:solidFill>
                <a:latin typeface="Arial"/>
              </a:rPr>
              <a:t/>
            </a:r>
            <a:br>
              <a:rPr lang="en-US" b="0" dirty="0">
                <a:solidFill>
                  <a:srgbClr val="000000"/>
                </a:solidFill>
                <a:latin typeface="Arial"/>
              </a:rPr>
            </a:br>
            <a:endParaRPr lang="en-US" b="0" dirty="0">
              <a:solidFill>
                <a:srgbClr val="000000"/>
              </a:solidFill>
              <a:latin typeface="Arial"/>
            </a:endParaRPr>
          </a:p>
          <a:p>
            <a:pPr algn="l" fontAlgn="ctr">
              <a:buFont typeface="Arial"/>
              <a:buChar char="•"/>
            </a:pPr>
            <a:r>
              <a:rPr lang="en-US" b="0" i="1" dirty="0">
                <a:solidFill>
                  <a:srgbClr val="000000"/>
                </a:solidFill>
                <a:latin typeface="Arial"/>
              </a:rPr>
              <a:t>Research Opportunities</a:t>
            </a:r>
            <a:r>
              <a:rPr lang="en-US" b="0" i="1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lvl="1" fontAlgn="ctr">
              <a:buFont typeface="Arial"/>
              <a:buChar char="•"/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Discover </a:t>
            </a:r>
            <a:r>
              <a:rPr lang="en-US" b="0" dirty="0">
                <a:solidFill>
                  <a:srgbClr val="000000"/>
                </a:solidFill>
                <a:latin typeface="Arial"/>
              </a:rPr>
              <a:t>fundamental biological processes that regulate body weight and influence behavior</a:t>
            </a:r>
          </a:p>
          <a:p>
            <a:pPr lvl="1" fontAlgn="ctr">
              <a:buFont typeface="Arial"/>
              <a:buChar char="•"/>
            </a:pPr>
            <a:r>
              <a:rPr lang="en-US" b="0" dirty="0">
                <a:solidFill>
                  <a:srgbClr val="000000"/>
                </a:solidFill>
                <a:latin typeface="Arial"/>
              </a:rPr>
              <a:t>Understand the factors that contribute to obesity and its consequences</a:t>
            </a:r>
          </a:p>
          <a:p>
            <a:pPr lvl="1" fontAlgn="ctr">
              <a:buFont typeface="Arial"/>
              <a:buChar char="•"/>
            </a:pPr>
            <a:r>
              <a:rPr lang="en-US" b="0" dirty="0">
                <a:solidFill>
                  <a:srgbClr val="000000"/>
                </a:solidFill>
                <a:latin typeface="Arial"/>
              </a:rPr>
              <a:t>Design and test new interventions for achieving and maintaining a healthy weight</a:t>
            </a:r>
          </a:p>
          <a:p>
            <a:pPr lvl="1" fontAlgn="ctr">
              <a:buFont typeface="Arial"/>
              <a:buChar char="•"/>
            </a:pPr>
            <a:r>
              <a:rPr lang="en-US" b="0" dirty="0">
                <a:solidFill>
                  <a:srgbClr val="000000"/>
                </a:solidFill>
                <a:latin typeface="Arial"/>
              </a:rPr>
              <a:t>Evaluate promising strategies for obesity prevention and treatment in real-world settings and diverse populations</a:t>
            </a:r>
          </a:p>
          <a:p>
            <a:pPr lvl="1" fontAlgn="ctr">
              <a:buFont typeface="Arial"/>
              <a:buChar char="•"/>
            </a:pPr>
            <a:r>
              <a:rPr lang="en-US" b="0" dirty="0">
                <a:solidFill>
                  <a:srgbClr val="000000"/>
                </a:solidFill>
                <a:latin typeface="Arial"/>
              </a:rPr>
              <a:t>Harness technology and tools to advance obesity research and improve healthcare delivery</a:t>
            </a:r>
          </a:p>
          <a:p>
            <a:pPr algn="l" fontAlgn="ctr">
              <a:buFont typeface="Arial"/>
              <a:buChar char="•"/>
            </a:pPr>
            <a:r>
              <a:rPr lang="en-US" b="0" i="1" dirty="0">
                <a:solidFill>
                  <a:srgbClr val="000000"/>
                </a:solidFill>
                <a:latin typeface="Arial"/>
              </a:rPr>
              <a:t>Application of Research Findings</a:t>
            </a:r>
            <a:r>
              <a:rPr lang="en-US" b="0" i="1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lvl="1" fontAlgn="ctr">
              <a:buFont typeface="Arial"/>
              <a:buChar char="•"/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Facilitate </a:t>
            </a:r>
            <a:r>
              <a:rPr lang="en-US" b="0" dirty="0">
                <a:solidFill>
                  <a:srgbClr val="000000"/>
                </a:solidFill>
                <a:latin typeface="Arial"/>
              </a:rPr>
              <a:t>integration of research results into community programs and medical practice</a:t>
            </a:r>
          </a:p>
          <a:p>
            <a:endParaRPr lang="en-US" dirty="0"/>
          </a:p>
        </p:txBody>
      </p:sp>
      <p:pic>
        <p:nvPicPr>
          <p:cNvPr id="12293" name="Picture 4" title="thumbnail of NIH obsesity strategic plan 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5908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8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8957" y="-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RePORTER</a:t>
            </a:r>
            <a:r>
              <a:rPr lang="en-US" dirty="0" smtClean="0"/>
              <a:t> to search NIH data</a:t>
            </a:r>
            <a:endParaRPr lang="en-US" dirty="0"/>
          </a:p>
        </p:txBody>
      </p:sp>
      <p:pic>
        <p:nvPicPr>
          <p:cNvPr id="13316" name="Picture 2" title="screenshot of RePORT homepage with RePORTER tab highligh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9067800" cy="56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81400" y="228600"/>
            <a:ext cx="34290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Let’s search to learn who and what NIH funds on this topic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ight Arrow 5" title="arrow pointing to RePORTER icon in RePORT homepage navigation bar"/>
          <p:cNvSpPr>
            <a:spLocks noChangeArrowheads="1"/>
          </p:cNvSpPr>
          <p:nvPr/>
        </p:nvSpPr>
        <p:spPr bwMode="auto">
          <a:xfrm rot="2891501">
            <a:off x="237332" y="4471194"/>
            <a:ext cx="603250" cy="293687"/>
          </a:xfrm>
          <a:prstGeom prst="rightArrow">
            <a:avLst>
              <a:gd name="adj1" fmla="val 50000"/>
              <a:gd name="adj2" fmla="val 49896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0" y="7728466"/>
            <a:ext cx="3200400" cy="1219200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Let’s search to learn who and what NIH funds on this topic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96" y="-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text search of the </a:t>
            </a:r>
            <a:r>
              <a:rPr lang="en-US" dirty="0" err="1" smtClean="0"/>
              <a:t>RePORTER</a:t>
            </a:r>
            <a:r>
              <a:rPr lang="en-US" dirty="0" smtClean="0"/>
              <a:t> database</a:t>
            </a:r>
            <a:endParaRPr lang="en-US" dirty="0"/>
          </a:p>
        </p:txBody>
      </p:sp>
      <p:pic>
        <p:nvPicPr>
          <p:cNvPr id="3074" name="Picture 2" title="screencap of RePORTER query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3" y="228600"/>
            <a:ext cx="898315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title="zoom in to text search field, with &quot;obesity&quot; typed in as the search qu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3609975" cy="5810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71775" y="838200"/>
            <a:ext cx="3200400" cy="53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/>
              <a:t>Text search for </a:t>
            </a:r>
            <a:r>
              <a:rPr lang="en-US" altLang="en-US" sz="2000" dirty="0" smtClean="0"/>
              <a:t>“obesity” </a:t>
            </a:r>
            <a:endParaRPr lang="en-US" altLang="en-US" sz="2000" dirty="0"/>
          </a:p>
        </p:txBody>
      </p:sp>
      <p:sp>
        <p:nvSpPr>
          <p:cNvPr id="14" name="Right Arrow 13" title="Arrow pointing to &quot;fiscal year&quot; query field, with &quot;Active Projects&quot; as default search"/>
          <p:cNvSpPr>
            <a:spLocks noChangeArrowheads="1"/>
          </p:cNvSpPr>
          <p:nvPr/>
        </p:nvSpPr>
        <p:spPr bwMode="auto">
          <a:xfrm rot="2891501">
            <a:off x="5570650" y="2157929"/>
            <a:ext cx="604838" cy="292100"/>
          </a:xfrm>
          <a:prstGeom prst="rightArrow">
            <a:avLst>
              <a:gd name="adj1" fmla="val 50000"/>
              <a:gd name="adj2" fmla="val 50300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title="screenshot of the project search results page showing the list of NIH projects obtained by the 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5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-1219200"/>
            <a:ext cx="8229600" cy="1143000"/>
          </a:xfrm>
        </p:spPr>
        <p:txBody>
          <a:bodyPr/>
          <a:lstStyle/>
          <a:p>
            <a:r>
              <a:rPr lang="en-US" dirty="0" smtClean="0"/>
              <a:t>Project search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23792" y="685800"/>
            <a:ext cx="3124200" cy="1066800"/>
          </a:xfrm>
          <a:prstGeom prst="wedgeRoundRectCallout">
            <a:avLst>
              <a:gd name="adj1" fmla="val -79420"/>
              <a:gd name="adj2" fmla="val 160351"/>
              <a:gd name="adj3" fmla="val 16667"/>
            </a:avLst>
          </a:prstGeom>
        </p:spPr>
        <p:txBody>
          <a:bodyPr>
            <a:normAutofit/>
          </a:bodyPr>
          <a:lstStyle/>
          <a:p>
            <a:r>
              <a:rPr lang="en-US" dirty="0" smtClean="0"/>
              <a:t>4,502 active projects… yikes!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81600" y="1371600"/>
            <a:ext cx="3200400" cy="1219200"/>
          </a:xfr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to understand our result?</a:t>
            </a:r>
          </a:p>
          <a:p>
            <a:r>
              <a:rPr lang="en-US" dirty="0" smtClean="0"/>
              <a:t>Try the Data and Visualize tab</a:t>
            </a:r>
            <a:endParaRPr lang="en-US" dirty="0"/>
          </a:p>
        </p:txBody>
      </p:sp>
      <p:sp>
        <p:nvSpPr>
          <p:cNvPr id="6" name="Right Arrow 5" title="Arrow pointing to Data and Visualize tab on screenshot"/>
          <p:cNvSpPr>
            <a:spLocks noChangeArrowheads="1"/>
          </p:cNvSpPr>
          <p:nvPr/>
        </p:nvSpPr>
        <p:spPr bwMode="auto">
          <a:xfrm rot="9541426">
            <a:off x="4468036" y="2350983"/>
            <a:ext cx="604838" cy="293688"/>
          </a:xfrm>
          <a:prstGeom prst="rightArrow">
            <a:avLst>
              <a:gd name="adj1" fmla="val 50000"/>
              <a:gd name="adj2" fmla="val 50028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371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Search results as bar chart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title="screen shot of search results displayed as a bar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" y="1341473"/>
            <a:ext cx="9067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title="Closeup of screenshot showing the top administering ICs for the search results, including total funding, broken out by total projects and total subprojec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8" t="59496" r="1055" b="3721"/>
          <a:stretch/>
        </p:blipFill>
        <p:spPr bwMode="auto">
          <a:xfrm>
            <a:off x="4133223" y="3480392"/>
            <a:ext cx="5010777" cy="24632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05670" y="304800"/>
            <a:ext cx="3124200" cy="121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Now it is more clear which ICs fund obesity research!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5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Search results as pie chart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57800" y="228600"/>
            <a:ext cx="3200400" cy="121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Options to export information, transform into different chart types</a:t>
            </a:r>
            <a:endParaRPr lang="en-US" dirty="0"/>
          </a:p>
        </p:txBody>
      </p:sp>
      <p:pic>
        <p:nvPicPr>
          <p:cNvPr id="5122" name="Picture 2" title="screen shot of search results displayed as a bar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" y="1341473"/>
            <a:ext cx="9067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title="Closeup of screenshot showing the top administering ICs for the search results, including total funding, broken out by total projects and total subprojec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8" t="59496" r="1055" b="3721"/>
          <a:stretch/>
        </p:blipFill>
        <p:spPr bwMode="auto">
          <a:xfrm>
            <a:off x="4133223" y="3480392"/>
            <a:ext cx="5010777" cy="24632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ight Arrow 8" title="arrow pointing to export to excel button on screen shot"/>
          <p:cNvSpPr>
            <a:spLocks noChangeArrowheads="1"/>
          </p:cNvSpPr>
          <p:nvPr/>
        </p:nvSpPr>
        <p:spPr bwMode="auto">
          <a:xfrm rot="7694977">
            <a:off x="7848725" y="2315162"/>
            <a:ext cx="604838" cy="293687"/>
          </a:xfrm>
          <a:prstGeom prst="rightArrow">
            <a:avLst>
              <a:gd name="adj1" fmla="val 50000"/>
              <a:gd name="adj2" fmla="val 50028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2" name="Right Arrow 8" title="arrow pointing to export to powerpoint button on screen shot"/>
          <p:cNvSpPr>
            <a:spLocks noChangeArrowheads="1"/>
          </p:cNvSpPr>
          <p:nvPr/>
        </p:nvSpPr>
        <p:spPr bwMode="auto">
          <a:xfrm rot="7694977">
            <a:off x="4724524" y="2315161"/>
            <a:ext cx="604838" cy="293687"/>
          </a:xfrm>
          <a:prstGeom prst="rightArrow">
            <a:avLst>
              <a:gd name="adj1" fmla="val 50000"/>
              <a:gd name="adj2" fmla="val 50028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3" name="Right Arrow 8" title="arrow pointing to button for pie chart option"/>
          <p:cNvSpPr>
            <a:spLocks noChangeArrowheads="1"/>
          </p:cNvSpPr>
          <p:nvPr/>
        </p:nvSpPr>
        <p:spPr bwMode="auto">
          <a:xfrm rot="7694977">
            <a:off x="2174964" y="1781761"/>
            <a:ext cx="604838" cy="293687"/>
          </a:xfrm>
          <a:prstGeom prst="rightArrow">
            <a:avLst>
              <a:gd name="adj1" fmla="val 50000"/>
              <a:gd name="adj2" fmla="val 50028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pic>
        <p:nvPicPr>
          <p:cNvPr id="6146" name="Picture 2" title="search result data transformed into a pie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5638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0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371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Search results in Circles</a:t>
            </a:r>
            <a:endParaRPr lang="en-US" dirty="0"/>
          </a:p>
        </p:txBody>
      </p:sp>
      <p:pic>
        <p:nvPicPr>
          <p:cNvPr id="5122" name="Picture 2" title="screen shot of search results displayed as a bar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" y="398084"/>
            <a:ext cx="9067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8" title="arrow pointing to &quot;Circles&quot; tab on screenshot"/>
          <p:cNvSpPr>
            <a:spLocks noChangeArrowheads="1"/>
          </p:cNvSpPr>
          <p:nvPr/>
        </p:nvSpPr>
        <p:spPr bwMode="auto">
          <a:xfrm rot="7694977">
            <a:off x="1752724" y="176814"/>
            <a:ext cx="604838" cy="293687"/>
          </a:xfrm>
          <a:prstGeom prst="rightArrow">
            <a:avLst>
              <a:gd name="adj1" fmla="val 50000"/>
              <a:gd name="adj2" fmla="val 50028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grpSp>
        <p:nvGrpSpPr>
          <p:cNvPr id="3" name="Group 2" title="Screenshit of circles visualization tool"/>
          <p:cNvGrpSpPr/>
          <p:nvPr/>
        </p:nvGrpSpPr>
        <p:grpSpPr>
          <a:xfrm>
            <a:off x="0" y="0"/>
            <a:ext cx="8991600" cy="6687073"/>
            <a:chOff x="228600" y="244432"/>
            <a:chExt cx="8991600" cy="6687073"/>
          </a:xfrm>
        </p:grpSpPr>
        <p:pic>
          <p:nvPicPr>
            <p:cNvPr id="7171" name="Picture 3" descr="keywords for NIH projects related to &quot;obesity&quot; are shown as segments of concentric circles&#10;" title="screenshot of circles visualizat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149101"/>
              <a:ext cx="8991600" cy="578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title="Banner of Circles visualization tool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89"/>
            <a:stretch/>
          </p:blipFill>
          <p:spPr bwMode="auto">
            <a:xfrm>
              <a:off x="259188" y="244432"/>
              <a:ext cx="8961012" cy="904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410200" y="5410200"/>
            <a:ext cx="38100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Drill down to narrow field of science and find individual grants</a:t>
            </a:r>
          </a:p>
        </p:txBody>
      </p:sp>
      <p:pic>
        <p:nvPicPr>
          <p:cNvPr id="7172" name="Picture 4" title="Clicking on &quot;insulin resistance&quot; in curcles displays a list of projects in that are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" y="984967"/>
            <a:ext cx="9135091" cy="588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69780" y="0"/>
            <a:ext cx="469782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Circles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helps </a:t>
            </a:r>
            <a:r>
              <a:rPr lang="en-US" altLang="en-US" sz="2800" b="1" dirty="0">
                <a:solidFill>
                  <a:srgbClr val="FF0000"/>
                </a:solidFill>
              </a:rPr>
              <a:t>visualize specific scientific areas</a:t>
            </a:r>
          </a:p>
        </p:txBody>
      </p:sp>
      <p:sp>
        <p:nvSpPr>
          <p:cNvPr id="13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0" y="7728466"/>
            <a:ext cx="3200400" cy="12192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/>
              <a:t>Circles </a:t>
            </a:r>
            <a:r>
              <a:rPr lang="en-US" altLang="en-US" sz="2400" dirty="0" smtClean="0"/>
              <a:t>helps </a:t>
            </a:r>
            <a:r>
              <a:rPr lang="en-US" altLang="en-US" sz="2400" dirty="0"/>
              <a:t>visualize specific scientific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5400"/>
            <a:ext cx="8229600" cy="1143000"/>
          </a:xfrm>
        </p:spPr>
        <p:txBody>
          <a:bodyPr/>
          <a:lstStyle/>
          <a:p>
            <a:r>
              <a:rPr lang="en-US" dirty="0" smtClean="0"/>
              <a:t>Search results mapped</a:t>
            </a:r>
            <a:endParaRPr lang="en-US" dirty="0"/>
          </a:p>
        </p:txBody>
      </p:sp>
      <p:pic>
        <p:nvPicPr>
          <p:cNvPr id="8194" name="Picture 2" title="Heat map of the United States showing which states have projects in the search result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903922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title="Zoom in to Ohio with markers showing locations of research projects in the state on an interactiv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3" y="1152525"/>
            <a:ext cx="8343900" cy="570547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638800" y="228600"/>
            <a:ext cx="3200400" cy="12192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/>
              <a:t>Mapping tools show us where the research is being done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51775" y="4495800"/>
            <a:ext cx="2363788" cy="9540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Input state to drill down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65706" y="7010400"/>
            <a:ext cx="3200400" cy="533400"/>
          </a:xfrm>
        </p:spPr>
        <p:txBody>
          <a:bodyPr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/>
              <a:t>Input state to drill down</a:t>
            </a:r>
          </a:p>
        </p:txBody>
      </p:sp>
    </p:spTree>
    <p:extLst>
      <p:ext uri="{BB962C8B-B14F-4D97-AF65-F5344CB8AC3E}">
        <p14:creationId xmlns:p14="http://schemas.microsoft.com/office/powerpoint/2010/main" val="35559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MatchMaker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Enter abstracts or other scientific </a:t>
            </a:r>
            <a:r>
              <a:rPr lang="en-US" dirty="0" smtClean="0"/>
              <a:t>text</a:t>
            </a:r>
          </a:p>
          <a:p>
            <a:endParaRPr lang="en-US" dirty="0" smtClean="0"/>
          </a:p>
          <a:p>
            <a:r>
              <a:rPr lang="en-US" dirty="0" smtClean="0"/>
              <a:t>100 </a:t>
            </a:r>
            <a:r>
              <a:rPr lang="en-US" dirty="0"/>
              <a:t>similar projects from </a:t>
            </a:r>
            <a:r>
              <a:rPr lang="en-US" dirty="0" err="1" smtClean="0"/>
              <a:t>RePORTER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Matches </a:t>
            </a:r>
            <a:r>
              <a:rPr lang="en-US" dirty="0"/>
              <a:t>are based on the terms and concepts used in the submitted </a:t>
            </a:r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0" name="Picture 2" title="screencap of RePORTER query wind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58200" cy="588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4.94912E-6 L 0.2875 0.2708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135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artoon of a man behind piles of paperwork on a desk saying &quot;If I'd known they wanted me to use all this info, I would never have asked for it!&quot;" title="Cartoo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/>
          <a:srcRect r="5578"/>
          <a:stretch/>
        </p:blipFill>
        <p:spPr bwMode="auto">
          <a:xfrm>
            <a:off x="3774760" y="1371600"/>
            <a:ext cx="5213597" cy="422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About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381000" y="1371600"/>
            <a:ext cx="4495800" cy="5105400"/>
          </a:xfrm>
        </p:spPr>
        <p:txBody>
          <a:bodyPr>
            <a:normAutofit/>
          </a:bodyPr>
          <a:lstStyle/>
          <a:p>
            <a:pPr lvl="1"/>
            <a:r>
              <a:rPr lang="en-US" altLang="en-US" sz="2200" b="1" dirty="0">
                <a:solidFill>
                  <a:schemeClr val="accent2"/>
                </a:solidFill>
              </a:rPr>
              <a:t>Providing access to reports, data and analyses on NIH supported research activities  </a:t>
            </a:r>
            <a:endParaRPr lang="en-US" altLang="en-US" sz="2200" b="1" dirty="0" smtClean="0">
              <a:solidFill>
                <a:schemeClr val="accent2"/>
              </a:solidFill>
            </a:endParaRPr>
          </a:p>
          <a:p>
            <a:pPr lvl="1"/>
            <a:endParaRPr lang="en-US" altLang="en-US" sz="2200" b="1" dirty="0">
              <a:solidFill>
                <a:schemeClr val="accent2"/>
              </a:solidFill>
            </a:endParaRPr>
          </a:p>
          <a:p>
            <a:pPr lvl="1"/>
            <a:r>
              <a:rPr lang="en-US" altLang="en-US" sz="2200" b="1" dirty="0" smtClean="0">
                <a:solidFill>
                  <a:schemeClr val="accent2"/>
                </a:solidFill>
              </a:rPr>
              <a:t>Launched in 2008</a:t>
            </a:r>
          </a:p>
          <a:p>
            <a:pPr lvl="1"/>
            <a:endParaRPr lang="en-US" altLang="en-US" sz="2200" b="1" dirty="0">
              <a:solidFill>
                <a:schemeClr val="accent2"/>
              </a:solidFill>
            </a:endParaRPr>
          </a:p>
          <a:p>
            <a:pPr lvl="1"/>
            <a:r>
              <a:rPr lang="en-US" altLang="en-US" sz="2200" b="1" dirty="0" smtClean="0">
                <a:solidFill>
                  <a:schemeClr val="accent2"/>
                </a:solidFill>
              </a:rPr>
              <a:t>New features continually implemented since then!</a:t>
            </a:r>
          </a:p>
          <a:p>
            <a:pPr lvl="1"/>
            <a:endParaRPr lang="en-US" altLang="en-US" sz="2200" b="1" dirty="0" smtClean="0">
              <a:solidFill>
                <a:schemeClr val="accent2"/>
              </a:solidFill>
            </a:endParaRPr>
          </a:p>
          <a:p>
            <a:pPr lvl="1"/>
            <a:r>
              <a:rPr lang="en-US" altLang="en-US" sz="2200" b="1" dirty="0" smtClean="0">
                <a:solidFill>
                  <a:schemeClr val="accent2"/>
                </a:solidFill>
              </a:rPr>
              <a:t>Past 25 years of project data available!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295400"/>
            <a:ext cx="8229600" cy="1143000"/>
          </a:xfrm>
        </p:spPr>
        <p:txBody>
          <a:bodyPr/>
          <a:lstStyle/>
          <a:p>
            <a:r>
              <a:rPr lang="en-US" dirty="0" smtClean="0"/>
              <a:t>Enter text into Matchmaker</a:t>
            </a:r>
            <a:endParaRPr lang="en-US" dirty="0"/>
          </a:p>
        </p:txBody>
      </p:sp>
      <p:pic>
        <p:nvPicPr>
          <p:cNvPr id="10242" name="Picture 2" title="blank Matchmaker text entry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18903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3048000"/>
            <a:ext cx="5181600" cy="2514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Hypothalamic neurons expressing Agouti-related peptide (</a:t>
            </a:r>
            <a:r>
              <a:rPr lang="en-US" baseline="-25000" dirty="0" err="1">
                <a:solidFill>
                  <a:schemeClr val="bg1">
                    <a:lumMod val="75000"/>
                  </a:schemeClr>
                </a:solidFill>
              </a:rPr>
              <a:t>AgRP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) are critical for initiating food intake, but </a:t>
            </a:r>
            <a:r>
              <a:rPr lang="en-US" baseline="-25000" dirty="0" err="1">
                <a:solidFill>
                  <a:schemeClr val="bg1">
                    <a:lumMod val="75000"/>
                  </a:schemeClr>
                </a:solidFill>
              </a:rPr>
              <a:t>druggable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 biochemical pathways that control this response remain elusive. Thus, genetic ablation of insulin or </a:t>
            </a:r>
            <a:r>
              <a:rPr lang="en-US" baseline="-25000" dirty="0" err="1">
                <a:solidFill>
                  <a:schemeClr val="bg1">
                    <a:lumMod val="75000"/>
                  </a:schemeClr>
                </a:solidFill>
              </a:rPr>
              <a:t>leptin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 signaling in </a:t>
            </a:r>
            <a:r>
              <a:rPr lang="en-US" baseline="-25000" dirty="0" err="1">
                <a:solidFill>
                  <a:schemeClr val="bg1">
                    <a:lumMod val="75000"/>
                  </a:schemeClr>
                </a:solidFill>
              </a:rPr>
              <a:t>AgRP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 neurons is predicted to reduce satiety but fails to do so. FoxO1 is a shared mediator of both pathways, and its inhibition is required to induce satiety. Accordingly, FoxO1 ablation in </a:t>
            </a:r>
            <a:r>
              <a:rPr lang="en-US" baseline="-25000" dirty="0" err="1">
                <a:solidFill>
                  <a:schemeClr val="bg1">
                    <a:lumMod val="75000"/>
                  </a:schemeClr>
                </a:solidFill>
              </a:rPr>
              <a:t>AgRP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 neurons of mice results in reduced food intake, leanness, improved glucose homeostasis, and increased sensitivity to insulin and </a:t>
            </a:r>
            <a:r>
              <a:rPr lang="en-US" baseline="-25000" dirty="0" err="1">
                <a:solidFill>
                  <a:schemeClr val="bg1">
                    <a:lumMod val="75000"/>
                  </a:schemeClr>
                </a:solidFill>
              </a:rPr>
              <a:t>leptin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. Expression profiling of flow-sorted FoxO1-deficient </a:t>
            </a:r>
            <a:r>
              <a:rPr lang="en-US" baseline="-25000" dirty="0" err="1">
                <a:solidFill>
                  <a:schemeClr val="bg1">
                    <a:lumMod val="75000"/>
                  </a:schemeClr>
                </a:solidFill>
              </a:rPr>
              <a:t>AgRP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 neurons identifies G-protein-coupled receptor Gpr17 as a FoxO1 target whose expression is regulated by nutritional status. </a:t>
            </a:r>
            <a:r>
              <a:rPr lang="en-US" baseline="-25000" dirty="0" err="1">
                <a:solidFill>
                  <a:schemeClr val="bg1">
                    <a:lumMod val="75000"/>
                  </a:schemeClr>
                </a:solidFill>
              </a:rPr>
              <a:t>Intracerebroventricular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 injection of Gpr17 agonists induces food intake, whereas Gpr17 antagonist </a:t>
            </a:r>
            <a:r>
              <a:rPr lang="en-US" baseline="-25000" dirty="0" err="1">
                <a:solidFill>
                  <a:schemeClr val="bg1">
                    <a:lumMod val="75000"/>
                  </a:schemeClr>
                </a:solidFill>
              </a:rPr>
              <a:t>cangrelor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 curtails it. These effects are absent in Agrp-Foxo1 knockouts, suggesting that pharmacological modulation of this pathway has therapeutic potential to treat obesity.</a:t>
            </a:r>
          </a:p>
        </p:txBody>
      </p:sp>
    </p:spTree>
    <p:extLst>
      <p:ext uri="{BB962C8B-B14F-4D97-AF65-F5344CB8AC3E}">
        <p14:creationId xmlns:p14="http://schemas.microsoft.com/office/powerpoint/2010/main" val="25936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list of projects is shown, the information is also shown in graphs  displaying the # of projects in the project list by activty codes, study sections, and study sections" title="example of matchmaker search result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599"/>
            <a:ext cx="8305800" cy="655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600200"/>
            <a:ext cx="8229600" cy="1143000"/>
          </a:xfrm>
        </p:spPr>
        <p:txBody>
          <a:bodyPr/>
          <a:lstStyle/>
          <a:p>
            <a:r>
              <a:rPr lang="en-US" dirty="0" smtClean="0"/>
              <a:t>Matchmaker search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62800"/>
            <a:ext cx="8229600" cy="4389120"/>
          </a:xfrm>
        </p:spPr>
        <p:txBody>
          <a:bodyPr/>
          <a:lstStyle/>
          <a:p>
            <a:r>
              <a:rPr lang="en-US" altLang="en-US" sz="2800" dirty="0"/>
              <a:t>Screenshot of Matchmaker search </a:t>
            </a:r>
            <a:r>
              <a:rPr lang="en-US" altLang="en-US" sz="2800" dirty="0" smtClean="0"/>
              <a:t>results</a:t>
            </a:r>
          </a:p>
          <a:p>
            <a:r>
              <a:rPr lang="en-US" altLang="en-US" sz="2800" dirty="0"/>
              <a:t>Text mining. Higher match scores = more similar projects </a:t>
            </a:r>
          </a:p>
          <a:p>
            <a:endParaRPr lang="en-US" altLang="en-US" sz="2800" dirty="0" smtClean="0"/>
          </a:p>
          <a:p>
            <a:endParaRPr lang="en-US" dirty="0"/>
          </a:p>
        </p:txBody>
      </p:sp>
      <p:sp>
        <p:nvSpPr>
          <p:cNvPr id="6" name="Rounded Rectangle 5" title="circle around match scores of listed projects in the screen shot"/>
          <p:cNvSpPr>
            <a:spLocks noChangeArrowheads="1"/>
          </p:cNvSpPr>
          <p:nvPr/>
        </p:nvSpPr>
        <p:spPr bwMode="auto">
          <a:xfrm>
            <a:off x="914400" y="4446351"/>
            <a:ext cx="609600" cy="2411649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72920" y="5654607"/>
            <a:ext cx="7371080" cy="830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Text mining. Higher match scores = more similar projects 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9" name="Rounded Rectangle 8" title="circle around hyperlinks to filter listed projects by IC, Activity Code, or Study Section"/>
          <p:cNvSpPr>
            <a:spLocks noChangeArrowheads="1"/>
          </p:cNvSpPr>
          <p:nvPr/>
        </p:nvSpPr>
        <p:spPr bwMode="auto">
          <a:xfrm>
            <a:off x="914400" y="3242959"/>
            <a:ext cx="7696200" cy="49084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4255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716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What information can I find in the project search results?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40880"/>
            <a:ext cx="8229600" cy="4389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Search results screen also provides info on clinical studies,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patents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press releases and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stories</a:t>
            </a:r>
          </a:p>
          <a:p>
            <a:r>
              <a:rPr lang="en-US" altLang="en-US" sz="2400" b="1" dirty="0">
                <a:solidFill>
                  <a:srgbClr val="FF0000"/>
                </a:solidFill>
              </a:rPr>
              <a:t>and publications</a:t>
            </a:r>
          </a:p>
          <a:p>
            <a:endParaRPr lang="en-US" altLang="en-US" sz="2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8548" name="Picture 4" title="Screenshot of clinical trials 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15629">
            <a:off x="-26194" y="595403"/>
            <a:ext cx="8991600" cy="39163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5180013" y="304800"/>
            <a:ext cx="3811587" cy="181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Search results screen also provides info on clinical studies,</a:t>
            </a:r>
          </a:p>
        </p:txBody>
      </p:sp>
      <p:pic>
        <p:nvPicPr>
          <p:cNvPr id="108549" name="Picture 5" title="Screenshot of patents associated with search resu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692400"/>
            <a:ext cx="9024937" cy="3251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0" y="2982913"/>
            <a:ext cx="152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patents</a:t>
            </a:r>
          </a:p>
        </p:txBody>
      </p:sp>
      <p:pic>
        <p:nvPicPr>
          <p:cNvPr id="108550" name="Picture 6" title="Screenshot of press rleases and new associated with search resul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6029">
            <a:off x="-119063" y="3689350"/>
            <a:ext cx="9177338" cy="20494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32550" y="3360738"/>
            <a:ext cx="2735263" cy="9540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press releases and stories</a:t>
            </a:r>
          </a:p>
        </p:txBody>
      </p:sp>
      <p:pic>
        <p:nvPicPr>
          <p:cNvPr id="108551" name="Picture 7" title="Screenshot of research publications associated with search resul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705350"/>
            <a:ext cx="8997950" cy="2152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19800" y="5319713"/>
            <a:ext cx="2733675" cy="9540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and publications</a:t>
            </a:r>
          </a:p>
        </p:txBody>
      </p:sp>
    </p:spTree>
    <p:extLst>
      <p:ext uri="{BB962C8B-B14F-4D97-AF65-F5344CB8AC3E}">
        <p14:creationId xmlns:p14="http://schemas.microsoft.com/office/powerpoint/2010/main" val="146445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title="List of search results from RePORT search of &quot;obesit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703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28600"/>
            <a:ext cx="3733800" cy="2209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Delving back into individual projects…</a:t>
            </a:r>
            <a:endParaRPr lang="en-US" dirty="0"/>
          </a:p>
        </p:txBody>
      </p:sp>
      <p:sp>
        <p:nvSpPr>
          <p:cNvPr id="7" name="Right Arrow 6" title="Arrow pointing to title of a project"/>
          <p:cNvSpPr>
            <a:spLocks noChangeArrowheads="1"/>
          </p:cNvSpPr>
          <p:nvPr/>
        </p:nvSpPr>
        <p:spPr bwMode="auto">
          <a:xfrm rot="7694977">
            <a:off x="2895725" y="6077950"/>
            <a:ext cx="604838" cy="293688"/>
          </a:xfrm>
          <a:prstGeom prst="rightArrow">
            <a:avLst>
              <a:gd name="adj1" fmla="val 50000"/>
              <a:gd name="adj2" fmla="val 50028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Description tab of project</a:t>
            </a:r>
            <a:endParaRPr lang="en-US" dirty="0"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888480"/>
            <a:ext cx="8229600" cy="438912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Description tab – project abstract, terms and more</a:t>
            </a:r>
          </a:p>
          <a:p>
            <a:endParaRPr lang="en-US" dirty="0"/>
          </a:p>
        </p:txBody>
      </p:sp>
      <p:pic>
        <p:nvPicPr>
          <p:cNvPr id="22532" name="Picture 2" title="screenshot of project information description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31133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2533" name="Picture 3" title="Closeup of NIH Spending Category labels and project terms for a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38650"/>
            <a:ext cx="9067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80013" y="304800"/>
            <a:ext cx="3811587" cy="1384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Description tab – project abstract, terms and more</a:t>
            </a:r>
          </a:p>
        </p:txBody>
      </p:sp>
      <p:sp>
        <p:nvSpPr>
          <p:cNvPr id="7" name="Right Arrow 6" title="arrow pointing to Description tavb"/>
          <p:cNvSpPr>
            <a:spLocks noChangeArrowheads="1"/>
          </p:cNvSpPr>
          <p:nvPr/>
        </p:nvSpPr>
        <p:spPr bwMode="auto">
          <a:xfrm rot="9699969">
            <a:off x="1021439" y="615589"/>
            <a:ext cx="604838" cy="293688"/>
          </a:xfrm>
          <a:prstGeom prst="rightArrow">
            <a:avLst>
              <a:gd name="adj1" fmla="val 50000"/>
              <a:gd name="adj2" fmla="val 50028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8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8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Details tab of project information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1880"/>
            <a:ext cx="8229600" cy="438912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Details tab provides PI contact info and profile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(if this is you, add profile info by clicking on icon</a:t>
            </a:r>
            <a:r>
              <a:rPr lang="en-US" altLang="en-US" sz="2800" dirty="0" smtClean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NIH program official for this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grant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FOA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Review  panel</a:t>
            </a:r>
          </a:p>
          <a:p>
            <a:pPr>
              <a:spcBef>
                <a:spcPct val="0"/>
              </a:spcBef>
              <a:buNone/>
            </a:pPr>
            <a:endParaRPr lang="en-US" alt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3554" name="Picture 4" title="Screenshot of project information details tab for an NIH grant record on 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270375" y="-66675"/>
            <a:ext cx="3654425" cy="1384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Details tab provides PI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contact </a:t>
            </a:r>
            <a:r>
              <a:rPr lang="en-US" altLang="en-US" sz="2400" b="1" dirty="0">
                <a:solidFill>
                  <a:srgbClr val="FF0000"/>
                </a:solidFill>
              </a:rPr>
              <a:t>info and profile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(if this is you, add profile info by clicking on icon)</a:t>
            </a:r>
          </a:p>
        </p:txBody>
      </p:sp>
      <p:pic>
        <p:nvPicPr>
          <p:cNvPr id="23556" name="Picture 3" title="Project information banner on Re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03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3557" name="Line 5" title="Arrow pointing to &quot;Contact PI&quot; field"/>
          <p:cNvSpPr>
            <a:spLocks noChangeShapeType="1"/>
          </p:cNvSpPr>
          <p:nvPr/>
        </p:nvSpPr>
        <p:spPr bwMode="auto">
          <a:xfrm flipH="1">
            <a:off x="1905000" y="1360487"/>
            <a:ext cx="1938337" cy="100171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5486400" y="2439988"/>
            <a:ext cx="2819400" cy="12017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NIH program official for this grant</a:t>
            </a:r>
          </a:p>
        </p:txBody>
      </p:sp>
      <p:sp>
        <p:nvSpPr>
          <p:cNvPr id="23560" name="Line 5" title="Arrow pointing to &quot;Program Official&quot; field"/>
          <p:cNvSpPr>
            <a:spLocks noChangeShapeType="1"/>
          </p:cNvSpPr>
          <p:nvPr/>
        </p:nvSpPr>
        <p:spPr bwMode="auto">
          <a:xfrm flipH="1" flipV="1">
            <a:off x="4656138" y="2693988"/>
            <a:ext cx="646112" cy="201612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Text Box 6"/>
          <p:cNvSpPr txBox="1">
            <a:spLocks noChangeArrowheads="1"/>
          </p:cNvSpPr>
          <p:nvPr/>
        </p:nvSpPr>
        <p:spPr bwMode="auto">
          <a:xfrm>
            <a:off x="2816330" y="4003964"/>
            <a:ext cx="1027008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FOA</a:t>
            </a:r>
          </a:p>
        </p:txBody>
      </p:sp>
      <p:sp>
        <p:nvSpPr>
          <p:cNvPr id="23562" name="Line 5" title="Arrow pointing to &quot;FOA&quot; field and hyperlinked number in screenshot"/>
          <p:cNvSpPr>
            <a:spLocks noChangeShapeType="1"/>
          </p:cNvSpPr>
          <p:nvPr/>
        </p:nvSpPr>
        <p:spPr bwMode="auto">
          <a:xfrm flipH="1">
            <a:off x="1096963" y="4259222"/>
            <a:ext cx="1531937" cy="274638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Text Box 6"/>
          <p:cNvSpPr txBox="1">
            <a:spLocks noChangeArrowheads="1"/>
          </p:cNvSpPr>
          <p:nvPr/>
        </p:nvSpPr>
        <p:spPr bwMode="auto">
          <a:xfrm>
            <a:off x="2232025" y="5210175"/>
            <a:ext cx="2644775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Review  panel</a:t>
            </a:r>
          </a:p>
        </p:txBody>
      </p:sp>
      <p:sp>
        <p:nvSpPr>
          <p:cNvPr id="23563" name="Line 5" title="Arrow pointing to where Study section information appears in screenshot"/>
          <p:cNvSpPr>
            <a:spLocks noChangeShapeType="1"/>
          </p:cNvSpPr>
          <p:nvPr/>
        </p:nvSpPr>
        <p:spPr bwMode="auto">
          <a:xfrm flipH="1">
            <a:off x="1096963" y="5373688"/>
            <a:ext cx="1135062" cy="1905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52400" y="609600"/>
            <a:ext cx="2453925" cy="1676399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5000" b="1" kern="120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/>
              <a:t>PI profiles:</a:t>
            </a:r>
            <a:br>
              <a:rPr lang="en-US" altLang="en-US" sz="4000" dirty="0" smtClean="0"/>
            </a:br>
            <a:r>
              <a:rPr lang="en-US" altLang="en-US" sz="4000" dirty="0" smtClean="0"/>
              <a:t> one example</a:t>
            </a:r>
            <a:endParaRPr lang="en-US" sz="3600" dirty="0"/>
          </a:p>
        </p:txBody>
      </p:sp>
      <p:pic>
        <p:nvPicPr>
          <p:cNvPr id="1026" name="Picture 2" title="Pi profiles screenshot - list of webpages entered by the 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5900"/>
            <a:ext cx="8115300" cy="518160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title="Screenshot of the PI's university (.edu) home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38463"/>
            <a:ext cx="8162925" cy="434975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5363" y="-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/>
              <a:t>PI profiles:</a:t>
            </a:r>
            <a:br>
              <a:rPr lang="en-US" altLang="en-US" sz="5400" dirty="0"/>
            </a:br>
            <a:r>
              <a:rPr lang="en-US" altLang="en-US" sz="5400" dirty="0"/>
              <a:t> one example</a:t>
            </a:r>
            <a:r>
              <a:rPr lang="en-US" sz="4800" dirty="0"/>
              <a:t/>
            </a:r>
            <a:br>
              <a:rPr lang="en-US" sz="4800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PI Profile and website of an NIH funded PI accessed through RePORT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5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tab of project information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02880"/>
            <a:ext cx="8229600" cy="438912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Results tab provides publications and patents resulting from the project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(Pubs missing? If you are the PI, add them!)</a:t>
            </a:r>
          </a:p>
          <a:p>
            <a:endParaRPr lang="en-US" dirty="0"/>
          </a:p>
        </p:txBody>
      </p:sp>
      <p:pic>
        <p:nvPicPr>
          <p:cNvPr id="25604" name="Picture 2" title="Screenshot of project information results t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24975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606" name="Line 5" title="Arrow pointing to results tab"/>
          <p:cNvSpPr>
            <a:spLocks noChangeShapeType="1"/>
          </p:cNvSpPr>
          <p:nvPr/>
        </p:nvSpPr>
        <p:spPr bwMode="auto">
          <a:xfrm flipH="1" flipV="1">
            <a:off x="1811337" y="1143000"/>
            <a:ext cx="1744122" cy="1068386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657600" y="1334293"/>
            <a:ext cx="3886200" cy="17541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Results tab provides publications and patents resulting from the project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(Pubs missing? If you are the PI, add them!)</a:t>
            </a:r>
          </a:p>
        </p:txBody>
      </p:sp>
    </p:spTree>
    <p:extLst>
      <p:ext uri="{BB962C8B-B14F-4D97-AF65-F5344CB8AC3E}">
        <p14:creationId xmlns:p14="http://schemas.microsoft.com/office/powerpoint/2010/main" val="32863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146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Nearby Projects tab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1880"/>
            <a:ext cx="8229600" cy="438912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Use Nearby Projects tab to locate others who may be working locally on your topic of interest</a:t>
            </a:r>
            <a:endParaRPr lang="en-US" altLang="en-US" sz="1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6628" name="Picture 2" title="Screenshot of &quot;nearby projects&quot; tab and map of nearby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9220200" cy="737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630" name="Line 5" title="Arrow pointing to nearby projects tab"/>
          <p:cNvSpPr>
            <a:spLocks noChangeShapeType="1"/>
          </p:cNvSpPr>
          <p:nvPr/>
        </p:nvSpPr>
        <p:spPr bwMode="auto">
          <a:xfrm flipH="1">
            <a:off x="6705600" y="180975"/>
            <a:ext cx="644525" cy="3048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4533900" y="1603375"/>
            <a:ext cx="3848100" cy="2247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Use Nearby Projects tab to locate others who may be working locally on your topic of interest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Similar projects tab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64880"/>
            <a:ext cx="8229600" cy="438912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Is this project very close to your area of research interest?  Use similar projects tab to find more projects like this one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altLang="en-US" sz="2000" b="1" dirty="0">
                <a:solidFill>
                  <a:srgbClr val="FF0000"/>
                </a:solidFill>
              </a:rPr>
              <a:t>Text mining. Higher match scores = more similar projects </a:t>
            </a:r>
            <a:endParaRPr lang="en-US" altLang="en-US" sz="1600" dirty="0">
              <a:solidFill>
                <a:srgbClr val="FF0000"/>
              </a:solidFill>
            </a:endParaRPr>
          </a:p>
          <a:p>
            <a:endParaRPr lang="en-US" alt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7652" name="Picture 2" title="Screenshot of similar projects 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96400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4572000" y="1603375"/>
            <a:ext cx="43053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Use </a:t>
            </a:r>
            <a:r>
              <a:rPr lang="en-US" altLang="en-US" sz="2400" b="1" dirty="0">
                <a:solidFill>
                  <a:srgbClr val="FF0000"/>
                </a:solidFill>
              </a:rPr>
              <a:t>similar projects tab to find more projects like this one!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27654" name="Line 5" title="arrow pointing to similar projects tab on screenshot"/>
          <p:cNvSpPr>
            <a:spLocks noChangeShapeType="1"/>
          </p:cNvSpPr>
          <p:nvPr/>
        </p:nvSpPr>
        <p:spPr bwMode="auto">
          <a:xfrm flipH="1">
            <a:off x="4724400" y="471488"/>
            <a:ext cx="644525" cy="3048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ounded Rectangle 3" title="circle around match scores of listed projects in the screen shot"/>
          <p:cNvSpPr>
            <a:spLocks noChangeArrowheads="1"/>
          </p:cNvSpPr>
          <p:nvPr/>
        </p:nvSpPr>
        <p:spPr bwMode="auto">
          <a:xfrm>
            <a:off x="152400" y="2362200"/>
            <a:ext cx="381000" cy="4191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2000" y="5486400"/>
            <a:ext cx="4606925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Text mining. Higher match scores = more similar projects 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3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81000"/>
            <a:ext cx="5867400" cy="704848"/>
          </a:xfrm>
        </p:spPr>
        <p:txBody>
          <a:bodyPr/>
          <a:lstStyle/>
          <a:p>
            <a:r>
              <a:rPr lang="en-US" altLang="en-US" sz="4000" b="1" dirty="0"/>
              <a:t>Opening the black box…</a:t>
            </a:r>
          </a:p>
        </p:txBody>
      </p:sp>
      <p:pic>
        <p:nvPicPr>
          <p:cNvPr id="8" name="Picture 5" title="Picture of black box with &quot;NIH&quot; on 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778931"/>
            <a:ext cx="4054926" cy="324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2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title="screenshot of RePORT query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10936213" cy="688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52400"/>
            <a:ext cx="4953000" cy="12192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/>
              </a:rPr>
              <a:t>RePORTER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/>
              </a:rPr>
              <a:t> allows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/>
              </a:rPr>
              <a:t>advanced text searches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66800" y="8458200"/>
            <a:ext cx="3200400" cy="121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Obesity AND </a:t>
            </a:r>
            <a:r>
              <a:rPr lang="en-US" sz="2000" dirty="0" err="1" smtClean="0"/>
              <a:t>hypothalam</a:t>
            </a:r>
            <a:r>
              <a:rPr lang="en-US" sz="2000" dirty="0" smtClean="0"/>
              <a:t>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6019800"/>
            <a:ext cx="2514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CC"/>
                </a:solidFill>
                <a:latin typeface="+mj-lt"/>
              </a:rPr>
              <a:t>Obesity AND </a:t>
            </a:r>
            <a:r>
              <a:rPr lang="en-US" sz="1600" dirty="0" err="1" smtClean="0">
                <a:solidFill>
                  <a:srgbClr val="0066CC"/>
                </a:solidFill>
                <a:latin typeface="+mj-lt"/>
              </a:rPr>
              <a:t>hypothalam</a:t>
            </a:r>
            <a:r>
              <a:rPr lang="en-US" sz="1600" dirty="0" smtClean="0">
                <a:solidFill>
                  <a:srgbClr val="0066CC"/>
                </a:solidFill>
                <a:latin typeface="+mj-lt"/>
              </a:rPr>
              <a:t>%</a:t>
            </a:r>
            <a:endParaRPr lang="en-US" sz="1600" dirty="0">
              <a:solidFill>
                <a:srgbClr val="0066CC"/>
              </a:solidFill>
              <a:latin typeface="+mj-lt"/>
            </a:endParaRPr>
          </a:p>
        </p:txBody>
      </p:sp>
      <p:pic>
        <p:nvPicPr>
          <p:cNvPr id="3076" name="Picture 4" title="Screenshot of results from searching &quot;obesity AND hypothalam%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1219200"/>
            <a:ext cx="11811786" cy="64008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title="Screenshot of a project detail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0" b="13593"/>
          <a:stretch/>
        </p:blipFill>
        <p:spPr>
          <a:xfrm>
            <a:off x="76200" y="2573976"/>
            <a:ext cx="9144000" cy="36694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6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title="Screenshot of query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2"/>
            <a:ext cx="10936213" cy="688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52400"/>
            <a:ext cx="4953000" cy="12192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/>
              </a:rPr>
              <a:t>RePORTER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/>
              </a:rPr>
              <a:t> allows you to search on many criteria.  </a:t>
            </a:r>
            <a:endParaRPr lang="en-US" dirty="0"/>
          </a:p>
        </p:txBody>
      </p:sp>
      <p:pic>
        <p:nvPicPr>
          <p:cNvPr id="5122" name="Picture 2" title="Screenshot of project details section of query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438400"/>
            <a:ext cx="11892486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Line 5" title="Arrow pointing to awardnotice field on screenshot"/>
          <p:cNvSpPr>
            <a:spLocks noChangeShapeType="1"/>
          </p:cNvSpPr>
          <p:nvPr/>
        </p:nvSpPr>
        <p:spPr bwMode="auto">
          <a:xfrm flipH="1">
            <a:off x="5000357" y="5484173"/>
            <a:ext cx="592137" cy="3810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" title="Arrow pointing to FOA field on screenshot"/>
          <p:cNvSpPr>
            <a:spLocks noChangeShapeType="1"/>
          </p:cNvSpPr>
          <p:nvPr/>
        </p:nvSpPr>
        <p:spPr bwMode="auto">
          <a:xfrm>
            <a:off x="6347464" y="5712773"/>
            <a:ext cx="609600" cy="1524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" title="Arrow pointing to Study Section field on screenshot"/>
          <p:cNvSpPr>
            <a:spLocks noChangeShapeType="1"/>
          </p:cNvSpPr>
          <p:nvPr/>
        </p:nvSpPr>
        <p:spPr bwMode="auto">
          <a:xfrm>
            <a:off x="6506894" y="5181600"/>
            <a:ext cx="558800" cy="9525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33600" y="6172200"/>
            <a:ext cx="4525694" cy="6858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Award notice date, FOA, study section, and more!</a:t>
            </a:r>
          </a:p>
        </p:txBody>
      </p:sp>
    </p:spTree>
    <p:extLst>
      <p:ext uri="{BB962C8B-B14F-4D97-AF65-F5344CB8AC3E}">
        <p14:creationId xmlns:p14="http://schemas.microsoft.com/office/powerpoint/2010/main" val="270740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Study section drop-down menu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* When </a:t>
            </a:r>
            <a:r>
              <a:rPr lang="en-US" altLang="en-US" sz="2400" b="1" dirty="0">
                <a:solidFill>
                  <a:srgbClr val="FF0000"/>
                </a:solidFill>
              </a:rPr>
              <a:t>you select the study section field</a:t>
            </a:r>
            <a:endParaRPr lang="en-US" altLang="en-US" sz="1800" dirty="0">
              <a:solidFill>
                <a:srgbClr val="FF0000"/>
              </a:solidFill>
            </a:endParaRPr>
          </a:p>
          <a:p>
            <a:r>
              <a:rPr lang="en-US" altLang="en-US" sz="2400" b="1" dirty="0">
                <a:solidFill>
                  <a:srgbClr val="FF0000"/>
                </a:solidFill>
              </a:rPr>
              <a:t>Expand a category to drill down</a:t>
            </a:r>
            <a:endParaRPr lang="en-US" altLang="en-US" sz="1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9700" name="Picture 2" title="Screenshot of project details section of query 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3175"/>
            <a:ext cx="9182101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20763" y="838200"/>
            <a:ext cx="4008437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Select the study section field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Line 5" title="arrow pointing to study section field"/>
          <p:cNvSpPr>
            <a:spLocks noChangeShapeType="1"/>
          </p:cNvSpPr>
          <p:nvPr/>
        </p:nvSpPr>
        <p:spPr bwMode="auto">
          <a:xfrm>
            <a:off x="4495800" y="2044700"/>
            <a:ext cx="722313" cy="2413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979" name="Picture 3" title="screenshot of studysection dropdown 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8738"/>
            <a:ext cx="7181850" cy="495617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6980" name="Picture 4" title="screenshot of study section menu with groups expand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754313"/>
            <a:ext cx="7181850" cy="495617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" y="5076825"/>
            <a:ext cx="2393950" cy="13858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Expand a category to drill down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Line 5" descr="dropdown menu allows the usr to click the study sections of interest for the search&#10;" title="arrow pointing to dropdown menu for study sections"/>
          <p:cNvSpPr>
            <a:spLocks noChangeShapeType="1"/>
          </p:cNvSpPr>
          <p:nvPr/>
        </p:nvSpPr>
        <p:spPr bwMode="auto">
          <a:xfrm flipV="1">
            <a:off x="1944688" y="4343400"/>
            <a:ext cx="593725" cy="638175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b="1" dirty="0">
                <a:solidFill>
                  <a:srgbClr val="FF0000"/>
                </a:solidFill>
              </a:rPr>
              <a:t>Learn more by browsing the NIH portfolio: use</a:t>
            </a:r>
            <a:br>
              <a:rPr lang="en-US" altLang="en-US" sz="5400" b="1" dirty="0">
                <a:solidFill>
                  <a:srgbClr val="FF0000"/>
                </a:solidFill>
              </a:rPr>
            </a:br>
            <a:r>
              <a:rPr lang="en-US" altLang="en-US" sz="5400" b="1" dirty="0">
                <a:solidFill>
                  <a:srgbClr val="FF0000"/>
                </a:solidFill>
              </a:rPr>
              <a:t>filters to narrow </a:t>
            </a:r>
            <a:br>
              <a:rPr lang="en-US" altLang="en-US" sz="5400" b="1" dirty="0">
                <a:solidFill>
                  <a:srgbClr val="FF0000"/>
                </a:solidFill>
              </a:rPr>
            </a:br>
            <a:r>
              <a:rPr lang="en-US" altLang="en-US" sz="5400" b="1" dirty="0">
                <a:solidFill>
                  <a:srgbClr val="FF0000"/>
                </a:solidFill>
              </a:rPr>
              <a:t>your view</a:t>
            </a:r>
            <a:r>
              <a:rPr lang="en-US" altLang="en-US" sz="4400" dirty="0">
                <a:solidFill>
                  <a:srgbClr val="FF0000"/>
                </a:solidFill>
              </a:rPr>
              <a:t/>
            </a:r>
            <a:br>
              <a:rPr lang="en-US" altLang="en-US" sz="4400" dirty="0">
                <a:solidFill>
                  <a:srgbClr val="FF0000"/>
                </a:solidFill>
              </a:rPr>
            </a:b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pic>
        <p:nvPicPr>
          <p:cNvPr id="30724" name="Picture 2" title="screenshot of Browse NIH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36" y="76200"/>
            <a:ext cx="895492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419600" y="304800"/>
            <a:ext cx="4010025" cy="2246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Learn more by browsing the NIH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portfolio: 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filters to narrow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your </a:t>
            </a:r>
            <a:r>
              <a:rPr lang="en-US" altLang="en-US" sz="2800" b="1" dirty="0">
                <a:solidFill>
                  <a:srgbClr val="FF0000"/>
                </a:solidFill>
              </a:rPr>
              <a:t>view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Line 5" title="Arrow pointing to &quot;Browse NIH&quot; tab"/>
          <p:cNvSpPr>
            <a:spLocks noChangeShapeType="1"/>
          </p:cNvSpPr>
          <p:nvPr/>
        </p:nvSpPr>
        <p:spPr bwMode="auto">
          <a:xfrm flipH="1">
            <a:off x="2133600" y="1447800"/>
            <a:ext cx="2057400" cy="6350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Funding Mechanism detail of “Browse NIH”</a:t>
            </a:r>
            <a:endParaRPr lang="en-US" dirty="0"/>
          </a:p>
        </p:txBody>
      </p:sp>
      <p:pic>
        <p:nvPicPr>
          <p:cNvPr id="31748" name="Picture 2" title="screenshot of funding mechanism summary details in Browse NI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/>
          <a:stretch/>
        </p:blipFill>
        <p:spPr bwMode="auto">
          <a:xfrm>
            <a:off x="1" y="304800"/>
            <a:ext cx="9677400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362200" y="3048000"/>
            <a:ext cx="3124200" cy="1219200"/>
          </a:xfrm>
          <a:prstGeom prst="wedgeRoundRectCallout">
            <a:avLst>
              <a:gd name="adj1" fmla="val -52762"/>
              <a:gd name="adj2" fmla="val 70292"/>
              <a:gd name="adj3" fmla="val 16667"/>
            </a:avLst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does their intramural program do?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34000" y="304800"/>
            <a:ext cx="3200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en-US" sz="2400" dirty="0"/>
              <a:t>Pick an IC and see who and what they are funding.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375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-1676400"/>
            <a:ext cx="8229600" cy="1143000"/>
          </a:xfrm>
        </p:spPr>
        <p:txBody>
          <a:bodyPr/>
          <a:lstStyle/>
          <a:p>
            <a:r>
              <a:rPr lang="en-US" dirty="0" err="1" smtClean="0"/>
              <a:t>MyReporter</a:t>
            </a:r>
            <a:r>
              <a:rPr lang="en-US" dirty="0" smtClean="0"/>
              <a:t> for custom alerts</a:t>
            </a:r>
            <a:endParaRPr lang="en-US" dirty="0"/>
          </a:p>
        </p:txBody>
      </p:sp>
      <p:pic>
        <p:nvPicPr>
          <p:cNvPr id="7171" name="Picture 3" title="screenshot of RePORT query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7" y="-161074"/>
            <a:ext cx="9695985" cy="686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0" y="609600"/>
            <a:ext cx="3584688" cy="2014537"/>
          </a:xfrm>
          <a:prstGeom prst="wedgeRoundRectCallout">
            <a:avLst>
              <a:gd name="adj1" fmla="val 63317"/>
              <a:gd name="adj2" fmla="val 27320"/>
              <a:gd name="adj3" fmla="val 16667"/>
            </a:avLst>
          </a:prstGeom>
        </p:spPr>
        <p:txBody>
          <a:bodyPr>
            <a:noAutofit/>
          </a:bodyPr>
          <a:lstStyle/>
          <a:p>
            <a:r>
              <a:rPr lang="en-US" altLang="en-US" sz="2400" dirty="0" smtClean="0"/>
              <a:t>How can I </a:t>
            </a:r>
            <a:r>
              <a:rPr lang="en-US" altLang="en-US" sz="2400" dirty="0"/>
              <a:t>monitor what NIH is funding in </a:t>
            </a:r>
            <a:r>
              <a:rPr lang="en-US" altLang="en-US" sz="2400" dirty="0" smtClean="0"/>
              <a:t>my field</a:t>
            </a:r>
            <a:r>
              <a:rPr lang="en-US" altLang="en-US" sz="2400" dirty="0"/>
              <a:t>, in response to an FOA, or at </a:t>
            </a:r>
            <a:r>
              <a:rPr lang="en-US" altLang="en-US" sz="2400" dirty="0" smtClean="0"/>
              <a:t>my </a:t>
            </a:r>
            <a:r>
              <a:rPr lang="en-US" altLang="en-US" sz="2400" dirty="0"/>
              <a:t>institution</a:t>
            </a:r>
            <a:r>
              <a:rPr lang="en-US" altLang="en-US" sz="2400" dirty="0" smtClean="0"/>
              <a:t>?</a:t>
            </a:r>
            <a:endParaRPr lang="en-US" dirty="0"/>
          </a:p>
        </p:txBody>
      </p:sp>
      <p:pic>
        <p:nvPicPr>
          <p:cNvPr id="18" name="Picture 17" title="MyRePORTE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28800"/>
            <a:ext cx="3124200" cy="50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02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7189E-7 L -0.22083 0.218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1093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09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Save portfolios or queries with </a:t>
            </a:r>
            <a:r>
              <a:rPr lang="en-US" dirty="0" err="1" smtClean="0">
                <a:ea typeface="+mj-ea"/>
              </a:rPr>
              <a:t>MyRePORTER</a:t>
            </a:r>
            <a:endParaRPr lang="en-US" dirty="0"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title="screenshot of MyRePORTER query lis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28988"/>
          <a:stretch>
            <a:fillRect/>
          </a:stretch>
        </p:blipFill>
        <p:spPr bwMode="auto">
          <a:xfrm>
            <a:off x="0" y="24384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572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797" name="Picture 8" title="MyReport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79156"/>
            <a:ext cx="46101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81600" y="279156"/>
            <a:ext cx="2971800" cy="26926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Save portfolios or queries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Set email alerts for updates to queries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Email results </a:t>
            </a:r>
            <a:endParaRPr lang="en-US" alt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828800"/>
            <a:ext cx="8229600" cy="1143000"/>
          </a:xfrm>
        </p:spPr>
        <p:txBody>
          <a:bodyPr/>
          <a:lstStyle/>
          <a:p>
            <a:r>
              <a:rPr lang="en-US" dirty="0" smtClean="0"/>
              <a:t>Awards By Location</a:t>
            </a:r>
            <a:endParaRPr lang="en-US" dirty="0"/>
          </a:p>
        </p:txBody>
      </p:sp>
      <p:pic>
        <p:nvPicPr>
          <p:cNvPr id="1026" name="Picture 2" title="Screenshot of RePORT home page with &quot;Awards by Location&quot; selec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6107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676399"/>
            <a:ext cx="2667000" cy="1786647"/>
          </a:xfrm>
          <a:prstGeom prst="wedgeRoundRectCallout">
            <a:avLst>
              <a:gd name="adj1" fmla="val -1404"/>
              <a:gd name="adj2" fmla="val 83762"/>
              <a:gd name="adj3" fmla="val 16667"/>
            </a:avLst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much funding in my state and congressional district?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38600" y="3581400"/>
            <a:ext cx="2667000" cy="1786647"/>
          </a:xfrm>
          <a:prstGeom prst="wedgeRoundRectCallout">
            <a:avLst>
              <a:gd name="adj1" fmla="val -96967"/>
              <a:gd name="adj2" fmla="val -3352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anchor="ctr">
            <a:normAutofit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b="1" i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93192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67512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8408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52728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types of organizations does NIH fund?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810000" y="5714999"/>
            <a:ext cx="3200400" cy="1033463"/>
          </a:xfrm>
          <a:prstGeom prst="wedgeRoundRectCallout">
            <a:avLst>
              <a:gd name="adj1" fmla="val -88821"/>
              <a:gd name="adj2" fmla="val -73468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anchor="ctr">
            <a:normAutofit fontScale="8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b="1" i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93192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67512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8408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52728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Who has NIH funding in my university system?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7848600"/>
            <a:ext cx="2667000" cy="1786647"/>
          </a:xfrm>
          <a:prstGeom prst="wedgeRoundRectCallout">
            <a:avLst>
              <a:gd name="adj1" fmla="val -1404"/>
              <a:gd name="adj2" fmla="val 83762"/>
              <a:gd name="adj3" fmla="val 16667"/>
            </a:avLst>
          </a:prstGeo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types of organizations does NIH fund</a:t>
            </a:r>
            <a:r>
              <a:rPr lang="en-US" dirty="0" smtClean="0"/>
              <a:t>?</a:t>
            </a:r>
          </a:p>
          <a:p>
            <a:r>
              <a:rPr lang="en-US" dirty="0"/>
              <a:t>Who has NIH funding in my university system?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Awards by Location Search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Select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criteria</a:t>
            </a:r>
          </a:p>
          <a:p>
            <a:r>
              <a:rPr lang="en-US" altLang="en-US" sz="2800" b="1" dirty="0">
                <a:solidFill>
                  <a:srgbClr val="FF0000"/>
                </a:solidFill>
              </a:rPr>
              <a:t>Drill down to grant level data</a:t>
            </a:r>
          </a:p>
          <a:p>
            <a:r>
              <a:rPr lang="en-US" altLang="en-US" sz="2800" b="1" dirty="0">
                <a:solidFill>
                  <a:srgbClr val="FF0000"/>
                </a:solidFill>
              </a:rPr>
              <a:t>Sort by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heading</a:t>
            </a:r>
          </a:p>
          <a:p>
            <a:r>
              <a:rPr lang="en-US" altLang="en-US" sz="2800" b="1" dirty="0">
                <a:solidFill>
                  <a:srgbClr val="FF0000"/>
                </a:solidFill>
              </a:rPr>
              <a:t>Select  output</a:t>
            </a:r>
          </a:p>
          <a:p>
            <a:endParaRPr lang="en-US" altLang="en-US" sz="2800" b="1" dirty="0">
              <a:solidFill>
                <a:srgbClr val="FF0000"/>
              </a:solidFill>
            </a:endParaRPr>
          </a:p>
          <a:p>
            <a:endParaRPr lang="en-US" altLang="en-US" sz="2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050" name="Picture 2" title="screenshot of Awards by Location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708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60917" y="4800600"/>
            <a:ext cx="2938462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Sort by heading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33600" y="4648200"/>
            <a:ext cx="2586037" cy="830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Drill down to grant level data</a:t>
            </a:r>
          </a:p>
        </p:txBody>
      </p:sp>
      <p:sp>
        <p:nvSpPr>
          <p:cNvPr id="8" name="Line 4" title="Arrow pointing to sortable data table headings in screenshot of Awards By Location page"/>
          <p:cNvSpPr>
            <a:spLocks noChangeShapeType="1"/>
          </p:cNvSpPr>
          <p:nvPr/>
        </p:nvSpPr>
        <p:spPr bwMode="auto">
          <a:xfrm>
            <a:off x="5311302" y="5355430"/>
            <a:ext cx="265113" cy="24606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0779" y="3835232"/>
            <a:ext cx="2208213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Select criteria</a:t>
            </a:r>
          </a:p>
        </p:txBody>
      </p:sp>
      <p:sp>
        <p:nvSpPr>
          <p:cNvPr id="10" name="Line 4" title="Arrow pointing to query field in screenshot of Awards By Location page"/>
          <p:cNvSpPr>
            <a:spLocks noChangeShapeType="1"/>
          </p:cNvSpPr>
          <p:nvPr/>
        </p:nvSpPr>
        <p:spPr bwMode="auto">
          <a:xfrm flipV="1">
            <a:off x="2170079" y="3535194"/>
            <a:ext cx="265113" cy="43021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46779" y="3749507"/>
            <a:ext cx="2438400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Select  output</a:t>
            </a:r>
          </a:p>
        </p:txBody>
      </p:sp>
      <p:sp>
        <p:nvSpPr>
          <p:cNvPr id="12" name="Line 4" title="Arrow pointing to navigation tab in screenshot of Awards By Location page"/>
          <p:cNvSpPr>
            <a:spLocks noChangeShapeType="1"/>
          </p:cNvSpPr>
          <p:nvPr/>
        </p:nvSpPr>
        <p:spPr bwMode="auto">
          <a:xfrm flipH="1">
            <a:off x="5737225" y="3962400"/>
            <a:ext cx="434975" cy="35401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Awards by Location Search Example (State/Campus System)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0" y="8001000"/>
            <a:ext cx="32004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Examples of searching by state and examining grantee organization data</a:t>
            </a:r>
            <a:endParaRPr lang="en-US" dirty="0"/>
          </a:p>
        </p:txBody>
      </p:sp>
      <p:pic>
        <p:nvPicPr>
          <p:cNvPr id="3076" name="Picture 4" title="screenshot of search of &quot;Texas&quot; in Awards By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22"/>
            <a:ext cx="9144000" cy="771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title="screenshot of search of &quot;Texas&quot; in Awards By Location, sorted by Award NUmber (descending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7" r="11454"/>
          <a:stretch/>
        </p:blipFill>
        <p:spPr bwMode="auto">
          <a:xfrm>
            <a:off x="-91902" y="609600"/>
            <a:ext cx="9388302" cy="601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title="screenshot of ABL search with organizations organized into university sy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" y="638174"/>
            <a:ext cx="9083381" cy="6287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0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On RePORT you can  find… </a:t>
            </a:r>
          </a:p>
        </p:txBody>
      </p:sp>
      <p:pic>
        <p:nvPicPr>
          <p:cNvPr id="8" name="Picture 5" title="Picture of black box with &quot;NIH&quot; on 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219200" y="3933825"/>
            <a:ext cx="2514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969934" y="-5181600"/>
            <a:ext cx="5783666" cy="443484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FF0000"/>
                </a:solidFill>
              </a:rPr>
              <a:t>Organizational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 funding information</a:t>
            </a:r>
          </a:p>
          <a:p>
            <a:r>
              <a:rPr lang="en-US" altLang="en-US" sz="2800" b="1" dirty="0">
                <a:solidFill>
                  <a:srgbClr val="FF0000"/>
                </a:solidFill>
              </a:rPr>
              <a:t>NIH staff contacts</a:t>
            </a:r>
          </a:p>
          <a:p>
            <a:r>
              <a:rPr lang="en-US" altLang="en-US" sz="2800" b="1" dirty="0">
                <a:solidFill>
                  <a:srgbClr val="FF0000"/>
                </a:solidFill>
              </a:rPr>
              <a:t>Success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rates</a:t>
            </a:r>
          </a:p>
          <a:p>
            <a:r>
              <a:rPr lang="en-US" altLang="en-US" sz="2800" b="1" dirty="0" smtClean="0">
                <a:solidFill>
                  <a:srgbClr val="FF0000"/>
                </a:solidFill>
              </a:rPr>
              <a:t>Award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trends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FF0000"/>
                </a:solidFill>
              </a:rPr>
              <a:t>Which </a:t>
            </a:r>
            <a:r>
              <a:rPr lang="en-US" altLang="en-US" sz="2800" b="1" dirty="0">
                <a:solidFill>
                  <a:srgbClr val="FF0000"/>
                </a:solidFill>
              </a:rPr>
              <a:t>ICs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fund </a:t>
            </a:r>
            <a:r>
              <a:rPr lang="en-US" altLang="en-US" sz="2800" b="1" dirty="0">
                <a:solidFill>
                  <a:srgbClr val="FF0000"/>
                </a:solidFill>
              </a:rPr>
              <a:t>research  like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yours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FF0000"/>
                </a:solidFill>
              </a:rPr>
              <a:t>Projects </a:t>
            </a:r>
            <a:r>
              <a:rPr lang="en-US" altLang="en-US" sz="2800" b="1" dirty="0">
                <a:solidFill>
                  <a:srgbClr val="FF0000"/>
                </a:solidFill>
              </a:rPr>
              <a:t>similar to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yours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NIH-funded workforce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data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Potential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collaborators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NIH grantees in your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area</a:t>
            </a:r>
            <a:endParaRPr lang="en-US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 rot="2019910">
            <a:off x="82392" y="3237770"/>
            <a:ext cx="1211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Award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trends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 rot="2558842">
            <a:off x="-3162" y="1953079"/>
            <a:ext cx="27464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Which ICs fund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research  like yours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 rot="3394828">
            <a:off x="1913409" y="2048265"/>
            <a:ext cx="25242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Projects similar to yours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 rot="19567050">
            <a:off x="3901272" y="1647606"/>
            <a:ext cx="30016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NIH grantees in your area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 rot="19481776">
            <a:off x="4876497" y="1802273"/>
            <a:ext cx="3516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Potential collaborators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 rot="19745728">
            <a:off x="4249276" y="3092365"/>
            <a:ext cx="4116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NIH-funded workforce data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 rot="20897121">
            <a:off x="5067644" y="4252029"/>
            <a:ext cx="225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Success rates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 rot="21402186">
            <a:off x="4588266" y="4907217"/>
            <a:ext cx="280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NIH staff contacts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 rot="180670">
            <a:off x="4435775" y="5516401"/>
            <a:ext cx="25836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Organizational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funding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41092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986" y="200025"/>
            <a:ext cx="4352925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Drill down to Awards By Location data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7772400"/>
            <a:ext cx="3124200" cy="1219200"/>
          </a:xfrm>
        </p:spPr>
        <p:txBody>
          <a:bodyPr/>
          <a:lstStyle/>
          <a:p>
            <a:r>
              <a:rPr lang="en-US" dirty="0" smtClean="0"/>
              <a:t>For example, by PI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title="screenshot: example of grantee organization data on ABL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1" y="200025"/>
            <a:ext cx="9096375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 title="Screenshot of institution data by department from ABL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276350"/>
            <a:ext cx="6572250" cy="43053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 title="screenshot of PI data for an institution on ABL p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3200400"/>
            <a:ext cx="9058275" cy="3657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2438400" y="3801285"/>
            <a:ext cx="3200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anchor="ctr">
            <a:normAutofit/>
          </a:bodyPr>
          <a:lstStyle>
            <a:lvl1pPr marL="274320" indent="-27432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lang="en-US" sz="2600" b="1" i="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example, by PI…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title="Screenshot of the RePORT homepage with Funding Facts tab selected in main navigation b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"/>
          <a:stretch/>
        </p:blipFill>
        <p:spPr bwMode="auto">
          <a:xfrm>
            <a:off x="0" y="-76200"/>
            <a:ext cx="933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Quick statistics via Funding Facts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95800" y="2819400"/>
            <a:ext cx="3962400" cy="1219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Quick access to stats on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title="Screenshot of funding facts p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/>
          <a:stretch/>
        </p:blipFill>
        <p:spPr bwMode="auto">
          <a:xfrm>
            <a:off x="-6484" y="0"/>
            <a:ext cx="9298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0"/>
            <a:ext cx="8229600" cy="1143000"/>
          </a:xfrm>
        </p:spPr>
        <p:txBody>
          <a:bodyPr/>
          <a:lstStyle/>
          <a:p>
            <a:r>
              <a:rPr lang="en-US" dirty="0" smtClean="0"/>
              <a:t>Why use Funding Facts?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67200" y="533400"/>
            <a:ext cx="3962400" cy="1219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 dirty="0" smtClean="0"/>
              <a:t>In aggregate </a:t>
            </a:r>
            <a:r>
              <a:rPr lang="en-US" altLang="en-US" sz="2400" dirty="0"/>
              <a:t>or by year, IC, mechanism, activity, new/continuing</a:t>
            </a:r>
          </a:p>
        </p:txBody>
      </p:sp>
    </p:spTree>
    <p:extLst>
      <p:ext uri="{BB962C8B-B14F-4D97-AF65-F5344CB8AC3E}">
        <p14:creationId xmlns:p14="http://schemas.microsoft.com/office/powerpoint/2010/main" val="40458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467468" y="-1524000"/>
            <a:ext cx="788913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500" b="1" dirty="0"/>
              <a:t>Funding </a:t>
            </a:r>
            <a:r>
              <a:rPr lang="en-US" sz="4500" b="1" dirty="0" smtClean="0"/>
              <a:t>Facts sample search</a:t>
            </a:r>
            <a:endParaRPr lang="en-US" sz="45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054600" y="533400"/>
            <a:ext cx="4038600" cy="1219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rgbClr val="004386"/>
                </a:solidFill>
              </a:rPr>
              <a:t>Quick searches for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solidFill>
                  <a:srgbClr val="004386"/>
                </a:solidFill>
              </a:rPr>
              <a:t> a single answer…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The query entered is &quot;How many new R01 awards did NIGMS make in 2011&quot;" title="Screenshot of Funding Facts basic query wind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4024" r="6854" b="23415"/>
          <a:stretch>
            <a:fillRect/>
          </a:stretch>
        </p:blipFill>
        <p:spPr bwMode="auto">
          <a:xfrm>
            <a:off x="381000" y="533400"/>
            <a:ext cx="4598988" cy="1831975"/>
          </a:xfrm>
          <a:prstGeom prst="rect">
            <a:avLst/>
          </a:prstGeom>
          <a:noFill/>
          <a:ln w="28575">
            <a:solidFill>
              <a:srgbClr val="528AC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 title="Emphasis of query entry field in screenshot"/>
          <p:cNvSpPr/>
          <p:nvPr/>
        </p:nvSpPr>
        <p:spPr bwMode="auto">
          <a:xfrm>
            <a:off x="381000" y="914400"/>
            <a:ext cx="4505325" cy="381000"/>
          </a:xfrm>
          <a:prstGeom prst="round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="1" u="sng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5" name="Picture 4" descr="result shows NIGMS made 395 new R01 awards in 2011" title="Screenshot of search result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9" b="11621"/>
          <a:stretch>
            <a:fillRect/>
          </a:stretch>
        </p:blipFill>
        <p:spPr bwMode="auto">
          <a:xfrm>
            <a:off x="1752600" y="1981200"/>
            <a:ext cx="6604000" cy="525463"/>
          </a:xfrm>
          <a:prstGeom prst="rect">
            <a:avLst/>
          </a:prstGeom>
          <a:noFill/>
          <a:ln w="38100">
            <a:solidFill>
              <a:srgbClr val="FF6600"/>
            </a:solidFill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title="Screenshot of advanced Funding Facts query form with fiscal year field as 20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124200"/>
            <a:ext cx="4581525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 title="Emphasis of fiscal year field on screenshot of advanced search"/>
          <p:cNvSpPr/>
          <p:nvPr/>
        </p:nvSpPr>
        <p:spPr bwMode="auto">
          <a:xfrm>
            <a:off x="1828800" y="4800600"/>
            <a:ext cx="457200" cy="304800"/>
          </a:xfrm>
          <a:prstGeom prst="round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="1" u="sng">
              <a:ln w="28575" cmpd="sng">
                <a:solidFill>
                  <a:schemeClr val="tx1"/>
                </a:solidFill>
              </a:ln>
              <a:solidFill>
                <a:schemeClr val="bg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76200" y="5471160"/>
            <a:ext cx="3733800" cy="199644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solidFill>
                  <a:srgbClr val="004386"/>
                </a:solidFill>
              </a:rPr>
              <a:t>…or </a:t>
            </a:r>
            <a:r>
              <a:rPr lang="en-US" altLang="en-US" sz="2800" dirty="0">
                <a:solidFill>
                  <a:srgbClr val="004386"/>
                </a:solidFill>
              </a:rPr>
              <a:t>retrieve all years and analyze trends over time</a:t>
            </a:r>
          </a:p>
          <a:p>
            <a:endParaRPr lang="en-US" dirty="0"/>
          </a:p>
        </p:txBody>
      </p:sp>
      <p:pic>
        <p:nvPicPr>
          <p:cNvPr id="12" name="Picture 11" title="Screenshot of Advanced Funding Facts query with fiscal year switched to AL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7" y="3136900"/>
            <a:ext cx="4592638" cy="2273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esults are shown in a table for each fiscal year from 1998 through 2012&#10;" title="Screenshot of advanced search result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 b="2008"/>
          <a:stretch>
            <a:fillRect/>
          </a:stretch>
        </p:blipFill>
        <p:spPr bwMode="auto">
          <a:xfrm>
            <a:off x="3657600" y="2743200"/>
            <a:ext cx="4978400" cy="35210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1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Quick access to </a:t>
            </a:r>
            <a:br>
              <a:rPr lang="en-US" dirty="0" smtClean="0"/>
            </a:br>
            <a:r>
              <a:rPr lang="en-US" dirty="0" smtClean="0"/>
              <a:t>NIH and workforce statistics: NIH Data Book </a:t>
            </a:r>
            <a:endParaRPr lang="en-US" dirty="0"/>
          </a:p>
        </p:txBody>
      </p:sp>
      <p:pic>
        <p:nvPicPr>
          <p:cNvPr id="3074" name="Picture 2" title="Screenshot of RePORT homepage with NIH Data Book highlighted in the main navigation b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r="7224" b="7929"/>
          <a:stretch/>
        </p:blipFill>
        <p:spPr bwMode="auto">
          <a:xfrm>
            <a:off x="-76201" y="0"/>
            <a:ext cx="92417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14600" y="7848600"/>
            <a:ext cx="3200400" cy="175260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anchor="ctr">
            <a:normAutofit fontScale="92500" lnSpcReduction="10000"/>
          </a:bodyPr>
          <a:lstStyle/>
          <a:p>
            <a:r>
              <a:rPr lang="en-US" i="1" dirty="0"/>
              <a:t>I’d like to learn more about NIH application and award trends over time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191000" y="5105400"/>
            <a:ext cx="3124200" cy="1219200"/>
          </a:xfrm>
          <a:prstGeom prst="wedgeRoundRectCallout">
            <a:avLst>
              <a:gd name="adj1" fmla="val -60065"/>
              <a:gd name="adj2" fmla="val -89095"/>
              <a:gd name="adj3" fmla="val 16667"/>
            </a:avLst>
          </a:prstGeo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How can I learn more about the NIH-funded workforce?</a:t>
            </a:r>
            <a:endParaRPr lang="en-US" dirty="0"/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76199" y="3124200"/>
            <a:ext cx="2057401" cy="2743200"/>
          </a:xfrm>
          <a:prstGeom prst="wedgeRoundRectCallout">
            <a:avLst>
              <a:gd name="adj1" fmla="val 71576"/>
              <a:gd name="adj2" fmla="val -19838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anchor="ctr">
            <a:normAutofit fontScale="92500"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b="1" i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93192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67512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8408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52728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I’d like to learn more about NIH application and award trends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81200"/>
            <a:ext cx="8229600" cy="1143000"/>
          </a:xfrm>
        </p:spPr>
        <p:txBody>
          <a:bodyPr/>
          <a:lstStyle/>
          <a:p>
            <a:r>
              <a:rPr lang="en-US" dirty="0" smtClean="0"/>
              <a:t>NIH Data Book sections</a:t>
            </a:r>
            <a:endParaRPr lang="en-US" dirty="0"/>
          </a:p>
        </p:txBody>
      </p:sp>
      <p:pic>
        <p:nvPicPr>
          <p:cNvPr id="4098" name="Picture 2" title="Screenshot closeup of the NIH Data Book s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67950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4007491"/>
            <a:ext cx="2514600" cy="20123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dirty="0" smtClean="0"/>
              <a:t>Drill down for data on these topics</a:t>
            </a:r>
          </a:p>
          <a:p>
            <a:r>
              <a:rPr lang="en-US" dirty="0" smtClean="0"/>
              <a:t>(updated annually)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7848600"/>
            <a:ext cx="3124200" cy="1219200"/>
          </a:xfrm>
        </p:spPr>
        <p:txBody>
          <a:bodyPr>
            <a:normAutofit fontScale="25000" lnSpcReduction="20000"/>
          </a:bodyPr>
          <a:lstStyle/>
          <a:p>
            <a:pPr fontAlgn="ctr"/>
            <a:r>
              <a:rPr lang="en-US" dirty="0" smtClean="0"/>
              <a:t>NIH Data Book sections NIH </a:t>
            </a:r>
            <a:r>
              <a:rPr lang="en-US" dirty="0"/>
              <a:t>Budget History</a:t>
            </a:r>
            <a:endParaRPr lang="en-US" b="0" dirty="0"/>
          </a:p>
          <a:p>
            <a:pPr fontAlgn="ctr"/>
            <a:r>
              <a:rPr lang="en-US" dirty="0"/>
              <a:t>Research Grants</a:t>
            </a:r>
            <a:endParaRPr lang="en-US" b="0" dirty="0"/>
          </a:p>
          <a:p>
            <a:pPr fontAlgn="ctr"/>
            <a:r>
              <a:rPr lang="en-US" dirty="0"/>
              <a:t>Small Business Research (SBIR / STTR)</a:t>
            </a:r>
            <a:endParaRPr lang="en-US" b="0" dirty="0"/>
          </a:p>
          <a:p>
            <a:pPr fontAlgn="ctr"/>
            <a:r>
              <a:rPr lang="en-US" dirty="0"/>
              <a:t>Success Rates and Funding Rates</a:t>
            </a:r>
            <a:endParaRPr lang="en-US" b="0" dirty="0"/>
          </a:p>
          <a:p>
            <a:pPr fontAlgn="ctr"/>
            <a:r>
              <a:rPr lang="en-US" dirty="0"/>
              <a:t>NIH Peer Review</a:t>
            </a:r>
            <a:endParaRPr lang="en-US" b="0" dirty="0"/>
          </a:p>
          <a:p>
            <a:pPr fontAlgn="ctr"/>
            <a:r>
              <a:rPr lang="en-US" dirty="0"/>
              <a:t>The NIH-Funded Research Workforce</a:t>
            </a:r>
            <a:endParaRPr lang="en-US" b="0" dirty="0"/>
          </a:p>
          <a:p>
            <a:pPr fontAlgn="ctr"/>
            <a:r>
              <a:rPr lang="en-US" b="0" dirty="0"/>
              <a:t>New NIH Investigators</a:t>
            </a:r>
          </a:p>
          <a:p>
            <a:pPr fontAlgn="ctr"/>
            <a:r>
              <a:rPr lang="en-US" b="0" dirty="0"/>
              <a:t>Data by Gender</a:t>
            </a:r>
          </a:p>
          <a:p>
            <a:pPr fontAlgn="ctr"/>
            <a:r>
              <a:rPr lang="en-US" b="0" dirty="0"/>
              <a:t>Trends in Research Career Development (K) Awards</a:t>
            </a:r>
          </a:p>
          <a:p>
            <a:pPr fontAlgn="ctr"/>
            <a:r>
              <a:rPr lang="en-US" b="0" dirty="0"/>
              <a:t>NIH Research Training Grants and Fellowships</a:t>
            </a:r>
          </a:p>
          <a:p>
            <a:pPr fontAlgn="ctr"/>
            <a:r>
              <a:rPr lang="en-US" b="0" dirty="0"/>
              <a:t>NIH-Supported Ph.D. Recipients</a:t>
            </a:r>
          </a:p>
          <a:p>
            <a:pPr fontAlgn="ctr"/>
            <a:r>
              <a:rPr lang="en-US" dirty="0"/>
              <a:t>National Statistics on Graduate Students in the Biomedical, Behavioral, Social, and Clinical Sciences</a:t>
            </a:r>
            <a:endParaRPr lang="en-US" b="0" dirty="0"/>
          </a:p>
          <a:p>
            <a:pPr fontAlgn="ctr"/>
            <a:r>
              <a:rPr lang="en-US" dirty="0"/>
              <a:t>National Statistics on Postdoctorates in the Biomedical, Behavioral, Social, and Clinical Sciences</a:t>
            </a:r>
            <a:endParaRPr lang="en-US" b="0" dirty="0"/>
          </a:p>
        </p:txBody>
      </p:sp>
      <p:sp>
        <p:nvSpPr>
          <p:cNvPr id="8" name="Line 4" title="Arrow pointing to list of sections in NIH databook"/>
          <p:cNvSpPr>
            <a:spLocks noChangeShapeType="1"/>
          </p:cNvSpPr>
          <p:nvPr/>
        </p:nvSpPr>
        <p:spPr bwMode="auto">
          <a:xfrm flipV="1">
            <a:off x="1981201" y="3595686"/>
            <a:ext cx="838200" cy="366713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title="Screenshot of example NIH data book chart on isntitutional fellowship success r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546"/>
          <a:stretch/>
        </p:blipFill>
        <p:spPr bwMode="auto">
          <a:xfrm>
            <a:off x="-38795" y="0"/>
            <a:ext cx="918279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09800" y="1828800"/>
            <a:ext cx="2667000" cy="1219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dirty="0" smtClean="0"/>
              <a:t>Export slides directly into PowerPoint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NIH Data Book chart and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10200" y="3124200"/>
            <a:ext cx="3124200" cy="1219200"/>
          </a:xfrm>
          <a:prstGeom prst="wedgeRoundRectCallout">
            <a:avLst>
              <a:gd name="adj1" fmla="val -38269"/>
              <a:gd name="adj2" fmla="val 72075"/>
              <a:gd name="adj3" fmla="val 16667"/>
            </a:avLst>
          </a:prstGeom>
        </p:spPr>
        <p:txBody>
          <a:bodyPr/>
          <a:lstStyle/>
          <a:p>
            <a:r>
              <a:rPr lang="en-US" dirty="0" smtClean="0"/>
              <a:t>Show me the numbers!</a:t>
            </a:r>
            <a:endParaRPr lang="en-US" dirty="0"/>
          </a:p>
        </p:txBody>
      </p:sp>
      <p:sp>
        <p:nvSpPr>
          <p:cNvPr id="6" name="Line 4" title="Arrow pointing to list of sections in NIH databook"/>
          <p:cNvSpPr>
            <a:spLocks noChangeShapeType="1"/>
          </p:cNvSpPr>
          <p:nvPr/>
        </p:nvSpPr>
        <p:spPr bwMode="auto">
          <a:xfrm flipV="1">
            <a:off x="4953000" y="1828800"/>
            <a:ext cx="2286000" cy="183356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2" title="Screenshot of an example NIH Data Book data table for a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1"/>
            <a:ext cx="95734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9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3" grpId="0" uiExpand="1" build="p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title="Screenshot of RePORT homepage with Categorical Spending highlighted in main navigation b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r="2340" b="7495"/>
          <a:stretch/>
        </p:blipFill>
        <p:spPr bwMode="auto">
          <a:xfrm>
            <a:off x="0" y="8107"/>
            <a:ext cx="9144000" cy="684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133600"/>
            <a:ext cx="8229600" cy="1143000"/>
          </a:xfrm>
        </p:spPr>
        <p:txBody>
          <a:bodyPr/>
          <a:lstStyle/>
          <a:p>
            <a:r>
              <a:rPr lang="en-US" dirty="0" smtClean="0"/>
              <a:t>Categorical Spending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5029200"/>
            <a:ext cx="3581400" cy="1600200"/>
          </a:xfrm>
          <a:prstGeom prst="wedgeRoundRectCallout">
            <a:avLst>
              <a:gd name="adj1" fmla="val 54796"/>
              <a:gd name="adj2" fmla="val -103078"/>
              <a:gd name="adj3" fmla="val 16667"/>
            </a:avLst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much did NIH spend on a particular disease or research area?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91200" y="3352800"/>
            <a:ext cx="3124200" cy="33943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dirty="0" smtClean="0"/>
              <a:t>Annual funding for </a:t>
            </a:r>
            <a:r>
              <a:rPr lang="en-US" sz="2800" dirty="0"/>
              <a:t>various research, condition, and disease categories</a:t>
            </a:r>
          </a:p>
        </p:txBody>
      </p:sp>
    </p:spTree>
    <p:extLst>
      <p:ext uri="{BB962C8B-B14F-4D97-AF65-F5344CB8AC3E}">
        <p14:creationId xmlns:p14="http://schemas.microsoft.com/office/powerpoint/2010/main" val="2694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title="Screenshot of ExPOR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 b="4167"/>
          <a:stretch/>
        </p:blipFill>
        <p:spPr bwMode="auto">
          <a:xfrm>
            <a:off x="-1" y="0"/>
            <a:ext cx="91833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819400"/>
            <a:ext cx="8229600" cy="1143000"/>
          </a:xfrm>
        </p:spPr>
        <p:txBody>
          <a:bodyPr/>
          <a:lstStyle/>
          <a:p>
            <a:r>
              <a:rPr lang="en-US" dirty="0" err="1" smtClean="0"/>
              <a:t>ExPORTER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4600" y="1905000"/>
            <a:ext cx="3733800" cy="1828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en-US" sz="2400" dirty="0"/>
              <a:t>Use </a:t>
            </a:r>
            <a:r>
              <a:rPr lang="en-US" altLang="en-US" sz="2400" dirty="0" err="1"/>
              <a:t>ExPORTER</a:t>
            </a:r>
            <a:r>
              <a:rPr lang="en-US" altLang="en-US" sz="2400" dirty="0"/>
              <a:t> to get the data to do your own detailed </a:t>
            </a:r>
            <a:r>
              <a:rPr lang="en-US" altLang="en-US" sz="2400" dirty="0" smtClean="0"/>
              <a:t>analysis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8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title="Screenshot of RePORT tutorials p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8800"/>
            <a:ext cx="8229600" cy="1143000"/>
          </a:xfrm>
        </p:spPr>
        <p:txBody>
          <a:bodyPr/>
          <a:lstStyle/>
          <a:p>
            <a:r>
              <a:rPr lang="en-US" dirty="0" smtClean="0"/>
              <a:t>RePORT tutorials and help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3000" y="1295398"/>
            <a:ext cx="4038600" cy="1676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dirty="0" smtClean="0"/>
              <a:t>Video tutorials are available to help you with the RePORT website and tools!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61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09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find RePORT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391400"/>
            <a:ext cx="8229600" cy="4389120"/>
          </a:xfrm>
        </p:spPr>
        <p:txBody>
          <a:bodyPr/>
          <a:lstStyle/>
          <a:p>
            <a:r>
              <a:rPr lang="en-US" dirty="0"/>
              <a:t>grants.nih.gov homepage links to RePORT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title="Screenshot of grants.nih.g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7086600" cy="656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 title="Red box highlighting RePORT on the grants.nih.gov homepage"/>
          <p:cNvSpPr/>
          <p:nvPr/>
        </p:nvSpPr>
        <p:spPr>
          <a:xfrm>
            <a:off x="1981200" y="5334000"/>
            <a:ext cx="3276600" cy="13787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title="Zoomed in picture of RePORT links on grants.nih.g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40" y="3563092"/>
            <a:ext cx="5531520" cy="248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title="screencap of http://grants.nih.gov in address 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43" y="126050"/>
            <a:ext cx="5162550" cy="55245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78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447800"/>
            <a:ext cx="8229600" cy="1143000"/>
          </a:xfrm>
        </p:spPr>
        <p:txBody>
          <a:bodyPr/>
          <a:lstStyle/>
          <a:p>
            <a:r>
              <a:rPr lang="en-US" dirty="0" smtClean="0"/>
              <a:t>Explore!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305800" cy="14327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C00000"/>
                </a:solidFill>
              </a:rPr>
              <a:t>I encourage you to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explore… </a:t>
            </a:r>
            <a:endParaRPr lang="en-US" altLang="en-US" sz="32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200" b="1" dirty="0" smtClean="0">
                <a:solidFill>
                  <a:srgbClr val="C00000"/>
                </a:solidFill>
              </a:rPr>
              <a:t>				information </a:t>
            </a:r>
            <a:r>
              <a:rPr lang="en-US" altLang="en-US" sz="3200" b="1" dirty="0">
                <a:solidFill>
                  <a:srgbClr val="C00000"/>
                </a:solidFill>
              </a:rPr>
              <a:t>is power!</a:t>
            </a:r>
          </a:p>
          <a:p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429000"/>
            <a:ext cx="7772400" cy="2438400"/>
          </a:xfrm>
        </p:spPr>
        <p:txBody>
          <a:bodyPr>
            <a:noAutofit/>
          </a:bodyPr>
          <a:lstStyle/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en-US" altLang="en-US" sz="3200" dirty="0">
                <a:solidFill>
                  <a:prstClr val="black"/>
                </a:solidFill>
                <a:latin typeface="+mj-lt"/>
              </a:rPr>
              <a:t>Let’s go live and see how RePORT does at answering some of your questions…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en-US" altLang="en-US" sz="4400" dirty="0">
              <a:solidFill>
                <a:prstClr val="black"/>
              </a:solidFill>
              <a:latin typeface="+mj-lt"/>
            </a:endParaRPr>
          </a:p>
          <a:p>
            <a:pPr marL="0" lvl="0" indent="0" algn="r">
              <a:spcBef>
                <a:spcPct val="0"/>
              </a:spcBef>
              <a:buClrTx/>
              <a:buSzTx/>
              <a:buNone/>
            </a:pPr>
            <a:r>
              <a:rPr lang="en-US" altLang="en-US" sz="4400" dirty="0">
                <a:solidFill>
                  <a:prstClr val="black"/>
                </a:solidFill>
                <a:latin typeface="+mj-lt"/>
              </a:rPr>
              <a:t>			</a:t>
            </a:r>
            <a:r>
              <a:rPr lang="en-US" altLang="en-US" sz="4400" dirty="0">
                <a:solidFill>
                  <a:srgbClr val="0066CC"/>
                </a:solidFill>
                <a:latin typeface="+mj-lt"/>
              </a:rPr>
              <a:t>http</a:t>
            </a:r>
            <a:r>
              <a:rPr lang="en-US" altLang="en-US" sz="4400" dirty="0" smtClean="0">
                <a:solidFill>
                  <a:srgbClr val="0066CC"/>
                </a:solidFill>
                <a:latin typeface="+mj-lt"/>
              </a:rPr>
              <a:t>://RePORT.nih.gov/</a:t>
            </a:r>
            <a:endParaRPr lang="en-US" altLang="en-US" sz="4400" dirty="0">
              <a:solidFill>
                <a:srgbClr val="009DD9"/>
              </a:solidFill>
              <a:latin typeface="Constantia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en-US" altLang="en-US" sz="4400" dirty="0">
                <a:solidFill>
                  <a:srgbClr val="009DD9"/>
                </a:solidFill>
                <a:latin typeface="Constantia"/>
              </a:rPr>
              <a:t>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27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>
                <a:ln w="18415" cmpd="sng">
                  <a:solidFill>
                    <a:srgbClr val="00B85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l" rotWithShape="0">
                    <a:srgbClr val="0000FF">
                      <a:alpha val="64000"/>
                    </a:srgbClr>
                  </a:outerShdw>
                </a:effectLst>
                <a:latin typeface="Franklin Gothic Demi" pitchFamily="34" charset="0"/>
              </a:rPr>
              <a:t>We Value Your Input</a:t>
            </a:r>
            <a:r>
              <a:rPr lang="en-US" sz="4800" dirty="0" smtClean="0">
                <a:ln w="18415" cmpd="sng">
                  <a:solidFill>
                    <a:srgbClr val="00B85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l" rotWithShape="0">
                    <a:srgbClr val="0000FF">
                      <a:alpha val="64000"/>
                    </a:srgbClr>
                  </a:outerShdw>
                </a:effectLst>
                <a:latin typeface="Franklin Gothic Demi" pitchFamily="34" charset="0"/>
              </a:rPr>
              <a:t>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16480"/>
            <a:ext cx="8229600" cy="4389120"/>
          </a:xfrm>
        </p:spPr>
        <p:txBody>
          <a:bodyPr/>
          <a:lstStyle/>
          <a:p>
            <a:r>
              <a:rPr lang="en-US" sz="2800" dirty="0">
                <a:solidFill>
                  <a:srgbClr val="00518E"/>
                </a:solidFill>
                <a:latin typeface="Arial Black" pitchFamily="34" charset="0"/>
              </a:rPr>
              <a:t>Session Evaluations:  </a:t>
            </a:r>
            <a:r>
              <a:rPr lang="en-US" sz="2800" dirty="0" smtClean="0">
                <a:solidFill>
                  <a:srgbClr val="00518E"/>
                </a:solidFill>
                <a:latin typeface="Arial Black" pitchFamily="34" charset="0"/>
              </a:rPr>
              <a:t>http</a:t>
            </a:r>
            <a:r>
              <a:rPr lang="en-US" sz="2800" dirty="0">
                <a:solidFill>
                  <a:srgbClr val="00518E"/>
                </a:solidFill>
                <a:latin typeface="Arial Black" pitchFamily="34" charset="0"/>
              </a:rPr>
              <a:t>://surveymonkey.com/s/nihsessions</a:t>
            </a:r>
            <a:br>
              <a:rPr lang="en-US" sz="2800" dirty="0">
                <a:solidFill>
                  <a:srgbClr val="00518E"/>
                </a:solidFill>
                <a:latin typeface="Arial Black" pitchFamily="34" charset="0"/>
              </a:rPr>
            </a:br>
            <a:endParaRPr lang="en-US" sz="2800" dirty="0" smtClean="0">
              <a:solidFill>
                <a:srgbClr val="00518E"/>
              </a:solidFill>
              <a:latin typeface="Arial Black" pitchFamily="34" charset="0"/>
            </a:endParaRPr>
          </a:p>
          <a:p>
            <a:r>
              <a:rPr lang="en-US" sz="2800" dirty="0" smtClean="0">
                <a:solidFill>
                  <a:srgbClr val="00518E"/>
                </a:solidFill>
                <a:latin typeface="Arial Black" pitchFamily="34" charset="0"/>
              </a:rPr>
              <a:t>Overall </a:t>
            </a:r>
            <a:r>
              <a:rPr lang="en-US" sz="2800" dirty="0">
                <a:solidFill>
                  <a:srgbClr val="00518E"/>
                </a:solidFill>
                <a:latin typeface="Arial Black" pitchFamily="34" charset="0"/>
              </a:rPr>
              <a:t>Evaluations:  http://surveymonkey.com/s/nihoverall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0065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Screenshot of RePORT.NIH.GOV homepage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879080"/>
            <a:ext cx="8229600" cy="883920"/>
          </a:xfrm>
        </p:spPr>
        <p:txBody>
          <a:bodyPr/>
          <a:lstStyle/>
          <a:p>
            <a:r>
              <a:rPr lang="en-US" dirty="0" smtClean="0"/>
              <a:t>Main navigation bar</a:t>
            </a:r>
            <a:endParaRPr lang="en-US" dirty="0"/>
          </a:p>
        </p:txBody>
      </p:sp>
      <p:pic>
        <p:nvPicPr>
          <p:cNvPr id="7172" name="Picture 2" title="screenshot of RePORT home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2"/>
            <a:ext cx="9067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ext Box 5" title="Label: Main navigation bar"/>
          <p:cNvSpPr txBox="1">
            <a:spLocks noChangeArrowheads="1"/>
          </p:cNvSpPr>
          <p:nvPr/>
        </p:nvSpPr>
        <p:spPr bwMode="auto">
          <a:xfrm>
            <a:off x="5257800" y="3505200"/>
            <a:ext cx="35433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Main navigation bar </a:t>
            </a:r>
          </a:p>
        </p:txBody>
      </p:sp>
      <p:sp>
        <p:nvSpPr>
          <p:cNvPr id="6" name="Right Arrow 5" title="arrow pointing to main navigation bar on RePORT homepage"/>
          <p:cNvSpPr>
            <a:spLocks noChangeArrowheads="1"/>
          </p:cNvSpPr>
          <p:nvPr/>
        </p:nvSpPr>
        <p:spPr bwMode="auto">
          <a:xfrm rot="7020359">
            <a:off x="5375275" y="4183063"/>
            <a:ext cx="604837" cy="293688"/>
          </a:xfrm>
          <a:prstGeom prst="rightArrow">
            <a:avLst>
              <a:gd name="adj1" fmla="val 50000"/>
              <a:gd name="adj2" fmla="val 50028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run through an example that shows the power of RePORT….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4191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914400" lvl="3" indent="0">
              <a:buNone/>
            </a:pPr>
            <a:r>
              <a:rPr lang="en-US" sz="4000" i="1" dirty="0" smtClean="0">
                <a:solidFill>
                  <a:srgbClr val="003399"/>
                </a:solidFill>
              </a:rPr>
              <a:t>Let’s say I am interested in </a:t>
            </a:r>
            <a:r>
              <a:rPr lang="en-US" sz="4000" i="1" u="sng" dirty="0" smtClean="0">
                <a:solidFill>
                  <a:srgbClr val="003399"/>
                </a:solidFill>
              </a:rPr>
              <a:t>obesity</a:t>
            </a:r>
            <a:r>
              <a:rPr lang="en-US" sz="4000" i="1" dirty="0" smtClean="0">
                <a:solidFill>
                  <a:srgbClr val="003399"/>
                </a:solidFill>
              </a:rPr>
              <a:t> research… </a:t>
            </a:r>
            <a:endParaRPr lang="en-US" sz="4000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title="A screen shot of the RePORT homepage with &quot;special reports&quot; selected in the navigation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85282"/>
            <a:ext cx="7924800" cy="590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0" y="308842"/>
            <a:ext cx="5867400" cy="78743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with the big picture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694" y="4800600"/>
            <a:ext cx="4428506" cy="579120"/>
          </a:xfrm>
          <a:prstGeom prst="wedgeRoundRectCallout">
            <a:avLst>
              <a:gd name="adj1" fmla="val -38177"/>
              <a:gd name="adj2" fmla="val 85056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Any NIH reports on obesity research?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" name="Right Arrow 6" title="arrow pointing to search bar of RePORT home page"/>
          <p:cNvSpPr>
            <a:spLocks noChangeArrowheads="1"/>
          </p:cNvSpPr>
          <p:nvPr/>
        </p:nvSpPr>
        <p:spPr bwMode="auto">
          <a:xfrm rot="-4555813">
            <a:off x="7048346" y="1542143"/>
            <a:ext cx="573087" cy="285750"/>
          </a:xfrm>
          <a:prstGeom prst="rightArrow">
            <a:avLst>
              <a:gd name="adj1" fmla="val 50000"/>
              <a:gd name="adj2" fmla="val 49935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8" name="Right Arrow 7" title="arrow pointing to special reports tab on RePORT home page"/>
          <p:cNvSpPr>
            <a:spLocks noChangeArrowheads="1"/>
          </p:cNvSpPr>
          <p:nvPr/>
        </p:nvSpPr>
        <p:spPr bwMode="auto">
          <a:xfrm rot="7020359">
            <a:off x="6556065" y="3954170"/>
            <a:ext cx="604838" cy="293688"/>
          </a:xfrm>
          <a:prstGeom prst="rightArrow">
            <a:avLst>
              <a:gd name="adj1" fmla="val 50000"/>
              <a:gd name="adj2" fmla="val 50028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0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title="Screenshot of NIH RePORT &quot;Reports&quot; p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8" b="7091"/>
          <a:stretch/>
        </p:blipFill>
        <p:spPr bwMode="auto">
          <a:xfrm>
            <a:off x="152401" y="275519"/>
            <a:ext cx="8991600" cy="646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3400" y="1295400"/>
            <a:ext cx="4572000" cy="1219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600" dirty="0" smtClean="0"/>
              <a:t>Let’s look at strategic plans</a:t>
            </a:r>
            <a:endParaRPr lang="en-US" sz="3600" dirty="0"/>
          </a:p>
        </p:txBody>
      </p:sp>
      <p:sp>
        <p:nvSpPr>
          <p:cNvPr id="8" name="Right Arrow 7" title="Arrow pointing to &quot;strategic plans&quot; in the sidebar"/>
          <p:cNvSpPr>
            <a:spLocks noChangeArrowheads="1"/>
          </p:cNvSpPr>
          <p:nvPr/>
        </p:nvSpPr>
        <p:spPr bwMode="auto">
          <a:xfrm rot="9720701">
            <a:off x="1658437" y="4203766"/>
            <a:ext cx="604838" cy="293688"/>
          </a:xfrm>
          <a:prstGeom prst="rightArrow">
            <a:avLst>
              <a:gd name="adj1" fmla="val 50000"/>
              <a:gd name="adj2" fmla="val 50028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10200" y="7696200"/>
            <a:ext cx="3200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Screenshot of NIH </a:t>
            </a:r>
            <a:r>
              <a:rPr lang="en-US" dirty="0" err="1" smtClean="0"/>
              <a:t>RePORTS</a:t>
            </a:r>
            <a:r>
              <a:rPr lang="en-US" dirty="0" smtClean="0"/>
              <a:t>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3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6E598776B79408DE98D0C79F14201" ma:contentTypeVersion="4" ma:contentTypeDescription="Create a new document." ma:contentTypeScope="" ma:versionID="74804a151ccd934a2f99bdedab4b878b">
  <xsd:schema xmlns:xsd="http://www.w3.org/2001/XMLSchema" xmlns:xs="http://www.w3.org/2001/XMLSchema" xmlns:p="http://schemas.microsoft.com/office/2006/metadata/properties" xmlns:ns2="e64061a7-bc73-4e36-8b6e-74220a960d58" targetNamespace="http://schemas.microsoft.com/office/2006/metadata/properties" ma:root="true" ma:fieldsID="381f62e2a68e65fe632c2feb79df998c" ns2:_="">
    <xsd:import namespace="e64061a7-bc73-4e36-8b6e-74220a960d58"/>
    <xsd:element name="properties">
      <xsd:complexType>
        <xsd:sequence>
          <xsd:element name="documentManagement">
            <xsd:complexType>
              <xsd:all>
                <xsd:element ref="ns2:Assigned_x0020_To0"/>
                <xsd:element ref="ns2:user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061a7-bc73-4e36-8b6e-74220a960d58" elementFormDefault="qualified">
    <xsd:import namespace="http://schemas.microsoft.com/office/2006/documentManagement/types"/>
    <xsd:import namespace="http://schemas.microsoft.com/office/infopath/2007/PartnerControls"/>
    <xsd:element name="Assigned_x0020_To0" ma:index="8" ma:displayName="Assigned To" ma:description="Your name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sername" ma:index="9" nillable="true" ma:displayName="username" ma:internalName="user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_x0020_To0 xmlns="e64061a7-bc73-4e36-8b6e-74220a960d58">
      <UserInfo>
        <DisplayName>Garbarini, Nicole (NIH/OD) [E]</DisplayName>
        <AccountId>3695</AccountId>
        <AccountType/>
      </UserInfo>
    </Assigned_x0020_To0>
    <username xmlns="e64061a7-bc73-4e36-8b6e-74220a960d58" xsi:nil="true"/>
  </documentManagement>
</p:properties>
</file>

<file path=customXml/itemProps1.xml><?xml version="1.0" encoding="utf-8"?>
<ds:datastoreItem xmlns:ds="http://schemas.openxmlformats.org/officeDocument/2006/customXml" ds:itemID="{4E64E3CC-1DEC-4B83-ADB6-20B9CC38F90B}"/>
</file>

<file path=customXml/itemProps2.xml><?xml version="1.0" encoding="utf-8"?>
<ds:datastoreItem xmlns:ds="http://schemas.openxmlformats.org/officeDocument/2006/customXml" ds:itemID="{E7D2025F-51D0-4207-938A-84FEAC0132FB}"/>
</file>

<file path=customXml/itemProps3.xml><?xml version="1.0" encoding="utf-8"?>
<ds:datastoreItem xmlns:ds="http://schemas.openxmlformats.org/officeDocument/2006/customXml" ds:itemID="{9623DE00-28F2-4581-B315-13CF6B4894A5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6410</TotalTime>
  <Words>1723</Words>
  <Application>Microsoft Office PowerPoint</Application>
  <PresentationFormat>On-screen Show (4:3)</PresentationFormat>
  <Paragraphs>260</Paragraphs>
  <Slides>51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Flow</vt:lpstr>
      <vt:lpstr>Using NIH’s Research Portfolio Online Report Tool (RePORT) to Your Advantage</vt:lpstr>
      <vt:lpstr>About RePORT</vt:lpstr>
      <vt:lpstr>Opening the black box…</vt:lpstr>
      <vt:lpstr>On RePORT you can  find… </vt:lpstr>
      <vt:lpstr>How to find RePORT</vt:lpstr>
      <vt:lpstr>Screenshot of RePORT.NIH.GOV homepage</vt:lpstr>
      <vt:lpstr>Let’s run through an example that shows the power of RePORT….</vt:lpstr>
      <vt:lpstr>Start with the big picture</vt:lpstr>
      <vt:lpstr>Let’s look at strategic plans</vt:lpstr>
      <vt:lpstr>Here’s a strategic plan for obesity research! </vt:lpstr>
      <vt:lpstr>What kind of information is in a strategic plan</vt:lpstr>
      <vt:lpstr>Using RePORTER to search NIH data</vt:lpstr>
      <vt:lpstr>Simple text search of the RePORTER database</vt:lpstr>
      <vt:lpstr>Project search results</vt:lpstr>
      <vt:lpstr>Search results as bar chart</vt:lpstr>
      <vt:lpstr>Search results as pie chart</vt:lpstr>
      <vt:lpstr>Search results in Circles</vt:lpstr>
      <vt:lpstr>Search results mapped</vt:lpstr>
      <vt:lpstr>MatchMaker</vt:lpstr>
      <vt:lpstr>Enter text into Matchmaker</vt:lpstr>
      <vt:lpstr>Matchmaker search results</vt:lpstr>
      <vt:lpstr>What information can I find in the project search results?</vt:lpstr>
      <vt:lpstr>Delving back into individual projects…</vt:lpstr>
      <vt:lpstr>Description tab of project</vt:lpstr>
      <vt:lpstr>Details tab of project information</vt:lpstr>
      <vt:lpstr>PI profiles:  one example </vt:lpstr>
      <vt:lpstr>Results tab of project information</vt:lpstr>
      <vt:lpstr>Nearby Projects tab</vt:lpstr>
      <vt:lpstr>Similar projects tab</vt:lpstr>
      <vt:lpstr>RePORTER allows advanced text searches  </vt:lpstr>
      <vt:lpstr>RePORTER allows you to search on many criteria.  </vt:lpstr>
      <vt:lpstr>Study section drop-down menu</vt:lpstr>
      <vt:lpstr>Learn more by browsing the NIH portfolio: use filters to narrow  your view </vt:lpstr>
      <vt:lpstr>Funding Mechanism detail of “Browse NIH”</vt:lpstr>
      <vt:lpstr>MyReporter for custom alerts</vt:lpstr>
      <vt:lpstr>Save portfolios or queries with MyRePORTER</vt:lpstr>
      <vt:lpstr>Awards By Location</vt:lpstr>
      <vt:lpstr>Awards by Location Search Page</vt:lpstr>
      <vt:lpstr>Awards by Location Search Example (State/Campus System)</vt:lpstr>
      <vt:lpstr>Drill down to Awards By Location data</vt:lpstr>
      <vt:lpstr>Quick statistics via Funding Facts</vt:lpstr>
      <vt:lpstr>Why use Funding Facts?</vt:lpstr>
      <vt:lpstr>Funding Facts sample search</vt:lpstr>
      <vt:lpstr>Quick access to  NIH and workforce statistics: NIH Data Book </vt:lpstr>
      <vt:lpstr>NIH Data Book sections</vt:lpstr>
      <vt:lpstr>Example of NIH Data Book chart and data</vt:lpstr>
      <vt:lpstr>Categorical Spending</vt:lpstr>
      <vt:lpstr>ExPORTER</vt:lpstr>
      <vt:lpstr>RePORT tutorials and help</vt:lpstr>
      <vt:lpstr>Explore!</vt:lpstr>
      <vt:lpstr>We Value Your Input!</vt:lpstr>
    </vt:vector>
  </TitlesOfParts>
  <Company>NIH\OD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NIH's RePORT to your Advantage-NIH Regional Seminar 2014</dc:title>
  <dc:creator>Nicole J. Garbarini, Ph.D.</dc:creator>
  <cp:lastModifiedBy>Nicole J. Garbarini, Ph.D.</cp:lastModifiedBy>
  <cp:revision>94</cp:revision>
  <dcterms:created xsi:type="dcterms:W3CDTF">2014-05-01T18:59:52Z</dcterms:created>
  <dcterms:modified xsi:type="dcterms:W3CDTF">2014-05-14T13:46:00Z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0x0101004E06E598776B79408DE98D0C79F14201</vt:lpwstr>
  </property>
</Properties>
</file>