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81.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presentation.xml" ContentType="application/vnd.openxmlformats-officedocument.presentationml.presentation.main+xml"/>
  <Override PartName="/ppt/slides/slide80.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54.xml" ContentType="application/vnd.openxmlformats-officedocument.presentationml.slide+xml"/>
  <Override PartName="/ppt/slides/slide2.xml" ContentType="application/vnd.openxmlformats-officedocument.presentationml.slide+xml"/>
  <Override PartName="/ppt/slides/slide56.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68.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notesSlides/notesSlide57.xml" ContentType="application/vnd.openxmlformats-officedocument.presentationml.notesSlide+xml"/>
  <Override PartName="/ppt/notesSlides/notesSlide60.xml" ContentType="application/vnd.openxmlformats-officedocument.presentationml.notesSlide+xml"/>
  <Override PartName="/ppt/slideLayouts/slideLayout106.xml" ContentType="application/vnd.openxmlformats-officedocument.presentationml.slideLayout+xml"/>
  <Override PartName="/ppt/slideLayouts/slideLayout191.xml" ContentType="application/vnd.openxmlformats-officedocument.presentationml.slideLayout+xml"/>
  <Override PartName="/ppt/slideLayouts/slideLayout190.xml" ContentType="application/vnd.openxmlformats-officedocument.presentationml.slideLayout+xml"/>
  <Override PartName="/ppt/slideLayouts/slideLayout189.xml" ContentType="application/vnd.openxmlformats-officedocument.presentationml.slideLayout+xml"/>
  <Override PartName="/ppt/slideLayouts/slideLayout188.xml" ContentType="application/vnd.openxmlformats-officedocument.presentationml.slideLayout+xml"/>
  <Override PartName="/ppt/slideLayouts/slideLayout187.xml" ContentType="application/vnd.openxmlformats-officedocument.presentationml.slideLayout+xml"/>
  <Override PartName="/ppt/slideLayouts/slideLayout186.xml" ContentType="application/vnd.openxmlformats-officedocument.presentationml.slideLayout+xml"/>
  <Override PartName="/ppt/slideLayouts/slideLayout185.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9.xml" ContentType="application/vnd.openxmlformats-officedocument.presentationml.slideLayout+xml"/>
  <Override PartName="/ppt/slideLayouts/slideLayout88.xml" ContentType="application/vnd.openxmlformats-officedocument.presentationml.slideLayout+xml"/>
  <Override PartName="/ppt/slideLayouts/slideLayout198.xml" ContentType="application/vnd.openxmlformats-officedocument.presentationml.slideLayout+xml"/>
  <Override PartName="/ppt/slideLayouts/slideLayout197.xml" ContentType="application/vnd.openxmlformats-officedocument.presentationml.slideLayout+xml"/>
  <Override PartName="/ppt/slideLayouts/slideLayout196.xml" ContentType="application/vnd.openxmlformats-officedocument.presentationml.slideLayout+xml"/>
  <Override PartName="/ppt/slideLayouts/slideLayout195.xml" ContentType="application/vnd.openxmlformats-officedocument.presentationml.slideLayout+xml"/>
  <Override PartName="/ppt/slideLayouts/slideLayout184.xml" ContentType="application/vnd.openxmlformats-officedocument.presentationml.slideLayout+xml"/>
  <Override PartName="/ppt/slideLayouts/slideLayout183.xml" ContentType="application/vnd.openxmlformats-officedocument.presentationml.slideLayout+xml"/>
  <Override PartName="/ppt/slideLayouts/slideLayout182.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173.xml" ContentType="application/vnd.openxmlformats-officedocument.presentationml.slideLayout+xml"/>
  <Override PartName="/ppt/slideLayouts/slideLayout92.xml" ContentType="application/vnd.openxmlformats-officedocument.presentationml.slideLayout+xml"/>
  <Override PartName="/ppt/slideLayouts/slideLayout172.xml" ContentType="application/vnd.openxmlformats-officedocument.presentationml.slideLayout+xml"/>
  <Override PartName="/ppt/slideLayouts/slideLayout171.xml" ContentType="application/vnd.openxmlformats-officedocument.presentationml.slideLayout+xml"/>
  <Override PartName="/ppt/slideLayouts/slideLayout170.xml" ContentType="application/vnd.openxmlformats-officedocument.presentationml.slideLayout+xml"/>
  <Override PartName="/ppt/slideLayouts/slideLayout89.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81.xml" ContentType="application/vnd.openxmlformats-officedocument.presentationml.slideLayout+xml"/>
  <Override PartName="/ppt/slideLayouts/slideLayout180.xml" ContentType="application/vnd.openxmlformats-officedocument.presentationml.slideLayout+xml"/>
  <Override PartName="/ppt/slideLayouts/slideLayout179.xml" ContentType="application/vnd.openxmlformats-officedocument.presentationml.slideLayout+xml"/>
  <Override PartName="/ppt/slideLayouts/slideLayout178.xml" ContentType="application/vnd.openxmlformats-officedocument.presentationml.slideLayout+xml"/>
  <Override PartName="/ppt/slideLayouts/slideLayout177.xml" ContentType="application/vnd.openxmlformats-officedocument.presentationml.slideLayout+xml"/>
  <Override PartName="/ppt/slideLayouts/slideLayout176.xml" ContentType="application/vnd.openxmlformats-officedocument.presentationml.slideLayout+xml"/>
  <Override PartName="/ppt/slideLayouts/slideLayout87.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22.xml" ContentType="application/vnd.openxmlformats-officedocument.presentationml.slideLayout+xml"/>
  <Override PartName="/ppt/slideLayouts/slideLayout221.xml" ContentType="application/vnd.openxmlformats-officedocument.presentationml.slideLayout+xml"/>
  <Override PartName="/ppt/slideLayouts/slideLayout220.xml" ContentType="application/vnd.openxmlformats-officedocument.presentationml.slideLayout+xml"/>
  <Override PartName="/ppt/slideLayouts/slideLayout219.xml" ContentType="application/vnd.openxmlformats-officedocument.presentationml.slideLayout+xml"/>
  <Override PartName="/ppt/slideLayouts/slideLayout218.xml" ContentType="application/vnd.openxmlformats-officedocument.presentationml.slideLayout+xml"/>
  <Override PartName="/ppt/slideLayouts/slideLayout217.xml" ContentType="application/vnd.openxmlformats-officedocument.presentationml.slideLayout+xml"/>
  <Override PartName="/ppt/slideLayouts/slideLayout216.xml" ContentType="application/vnd.openxmlformats-officedocument.presentationml.slideLayout+xml"/>
  <Override PartName="/ppt/slideLayouts/slideLayout81.xml" ContentType="application/vnd.openxmlformats-officedocument.presentationml.slideLayout+xml"/>
  <Override PartName="/ppt/slideLayouts/slideLayout223.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105.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notesSlides/notesSlide1.xml" ContentType="application/vnd.openxmlformats-officedocument.presentationml.notesSlide+xml"/>
  <Override PartName="/ppt/slideLayouts/slideLayout215.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207.xml" ContentType="application/vnd.openxmlformats-officedocument.presentationml.slideLayout+xml"/>
  <Override PartName="/ppt/slideLayouts/slideLayout86.xml" ContentType="application/vnd.openxmlformats-officedocument.presentationml.slideLayout+xml"/>
  <Override PartName="/ppt/slideLayouts/slideLayout206.xml" ContentType="application/vnd.openxmlformats-officedocument.presentationml.slideLayout+xml"/>
  <Override PartName="/ppt/slideLayouts/slideLayout205.xml" ContentType="application/vnd.openxmlformats-officedocument.presentationml.slideLayout+xml"/>
  <Override PartName="/ppt/slideLayouts/slideLayout204.xml" ContentType="application/vnd.openxmlformats-officedocument.presentationml.slideLayout+xml"/>
  <Override PartName="/ppt/slideLayouts/slideLayout203.xml" ContentType="application/vnd.openxmlformats-officedocument.presentationml.slideLayout+xml"/>
  <Override PartName="/ppt/slideLayouts/slideLayout202.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214.xml" ContentType="application/vnd.openxmlformats-officedocument.presentationml.slideLayout+xml"/>
  <Override PartName="/ppt/slideLayouts/slideLayout213.xml" ContentType="application/vnd.openxmlformats-officedocument.presentationml.slideLayout+xml"/>
  <Override PartName="/ppt/slideLayouts/slideLayout212.xml" ContentType="application/vnd.openxmlformats-officedocument.presentationml.slideLayout+xml"/>
  <Override PartName="/ppt/slideLayouts/slideLayout211.xml" ContentType="application/vnd.openxmlformats-officedocument.presentationml.slideLayout+xml"/>
  <Override PartName="/ppt/slideLayouts/slideLayout210.xml" ContentType="application/vnd.openxmlformats-officedocument.presentationml.slideLayout+xml"/>
  <Override PartName="/ppt/slideLayouts/slideLayout169.xml" ContentType="application/vnd.openxmlformats-officedocument.presentationml.slideLayout+xml"/>
  <Override PartName="/ppt/slideLayouts/slideLayout168.xml" ContentType="application/vnd.openxmlformats-officedocument.presentationml.slideLayout+xml"/>
  <Override PartName="/ppt/slideLayouts/slideLayout167.xml" ContentType="application/vnd.openxmlformats-officedocument.presentationml.slideLayout+xml"/>
  <Override PartName="/ppt/slideLayouts/slideLayout128.xml" ContentType="application/vnd.openxmlformats-officedocument.presentationml.slideLayout+xml"/>
  <Override PartName="/ppt/slideLayouts/slideLayout101.xml" ContentType="application/vnd.openxmlformats-officedocument.presentationml.slideLayout+xml"/>
  <Override PartName="/ppt/slideLayouts/slideLayout127.xml" ContentType="application/vnd.openxmlformats-officedocument.presentationml.slideLayout+xml"/>
  <Override PartName="/ppt/slideLayouts/slideLayout126.xml" ContentType="application/vnd.openxmlformats-officedocument.presentationml.slideLayout+xml"/>
  <Override PartName="/ppt/slideLayouts/slideLayout125.xml" ContentType="application/vnd.openxmlformats-officedocument.presentationml.slideLayout+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00.xml" ContentType="application/vnd.openxmlformats-officedocument.presentationml.slideLayout+xml"/>
  <Override PartName="/ppt/slideLayouts/slideLayout136.xml" ContentType="application/vnd.openxmlformats-officedocument.presentationml.slideLayout+xml"/>
  <Override PartName="/ppt/slideLayouts/slideLayout135.xml" ContentType="application/vnd.openxmlformats-officedocument.presentationml.slideLayout+xml"/>
  <Override PartName="/ppt/slideLayouts/slideLayout134.xml" ContentType="application/vnd.openxmlformats-officedocument.presentationml.slideLayout+xml"/>
  <Override PartName="/ppt/slideLayouts/slideLayout133.xml" ContentType="application/vnd.openxmlformats-officedocument.presentationml.slideLayout+xml"/>
  <Override PartName="/ppt/slideLayouts/slideLayout132.xml" ContentType="application/vnd.openxmlformats-officedocument.presentationml.slideLayout+xml"/>
  <Override PartName="/ppt/slideLayouts/slideLayout102.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04.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13.xml" ContentType="application/vnd.openxmlformats-officedocument.presentationml.slideLayout+xml"/>
  <Override PartName="/ppt/slideLayouts/slideLayout103.xml" ContentType="application/vnd.openxmlformats-officedocument.presentationml.slideLayout+xml"/>
  <Override PartName="/ppt/slideLayouts/slideLayout114.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99.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59.xml" ContentType="application/vnd.openxmlformats-officedocument.presentationml.slideLayout+xml"/>
  <Override PartName="/ppt/slideLayouts/slideLayout158.xml" ContentType="application/vnd.openxmlformats-officedocument.presentationml.slideLayout+xml"/>
  <Override PartName="/ppt/slideLayouts/slideLayout95.xml" ContentType="application/vnd.openxmlformats-officedocument.presentationml.slideLayout+xml"/>
  <Override PartName="/ppt/slideLayouts/slideLayout157.xml" ContentType="application/vnd.openxmlformats-officedocument.presentationml.slideLayout+xml"/>
  <Override PartName="/ppt/slideLayouts/slideLayout156.xml" ContentType="application/vnd.openxmlformats-officedocument.presentationml.slideLayout+xml"/>
  <Override PartName="/ppt/slideLayouts/slideLayout155.xml" ContentType="application/vnd.openxmlformats-officedocument.presentationml.slideLayout+xml"/>
  <Override PartName="/ppt/slideLayouts/slideLayout154.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6.xml" ContentType="application/vnd.openxmlformats-officedocument.presentationml.slideLayout+xml"/>
  <Override PartName="/ppt/slideLayouts/slideLayout165.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164.xml" ContentType="application/vnd.openxmlformats-officedocument.presentationml.slideLayout+xml"/>
  <Override PartName="/ppt/slideLayouts/slideLayout163.xml" ContentType="application/vnd.openxmlformats-officedocument.presentationml.slideLayout+xml"/>
  <Override PartName="/ppt/slideLayouts/slideLayout96.xml" ContentType="application/vnd.openxmlformats-officedocument.presentationml.slideLayout+xml"/>
  <Override PartName="/ppt/slideLayouts/slideLayout153.xml" ContentType="application/vnd.openxmlformats-officedocument.presentationml.slideLayout+xml"/>
  <Override PartName="/ppt/slideLayouts/slideLayout152.xml" ContentType="application/vnd.openxmlformats-officedocument.presentationml.slideLayout+xml"/>
  <Override PartName="/ppt/slideLayouts/slideLayout98.xml" ContentType="application/vnd.openxmlformats-officedocument.presentationml.slideLayout+xml"/>
  <Override PartName="/ppt/slideLayouts/slideLayout143.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139.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97.xml" ContentType="application/vnd.openxmlformats-officedocument.presentationml.slideLayout+xml"/>
  <Override PartName="/ppt/slideLayouts/slideLayout151.xml" ContentType="application/vnd.openxmlformats-officedocument.presentationml.slideLayout+xml"/>
  <Override PartName="/ppt/slideLayouts/slideLayout150.xml" ContentType="application/vnd.openxmlformats-officedocument.presentationml.slideLayout+xml"/>
  <Override PartName="/ppt/slideLayouts/slideLayout149.xml" ContentType="application/vnd.openxmlformats-officedocument.presentationml.slideLayout+xml"/>
  <Override PartName="/ppt/slideLayouts/slideLayout148.xml" ContentType="application/vnd.openxmlformats-officedocument.presentationml.slideLayout+xml"/>
  <Override PartName="/ppt/slideLayouts/slideLayout147.xml" ContentType="application/vnd.openxmlformats-officedocument.presentationml.slideLayout+xml"/>
  <Override PartName="/ppt/slideLayouts/slideLayout146.xml" ContentType="application/vnd.openxmlformats-officedocument.presentationml.slideLayout+xml"/>
  <Override PartName="/ppt/slideLayouts/slideLayout74.xml" ContentType="application/vnd.openxmlformats-officedocument.presentationml.slideLayout+xml"/>
  <Override PartName="/ppt/slideLayouts/slideLayout76.xml" ContentType="application/vnd.openxmlformats-officedocument.presentationml.slideLayout+xml"/>
  <Override PartName="/ppt/slideLayouts/slideLayout1.xml" ContentType="application/vnd.openxmlformats-officedocument.presentationml.slideLayout+xml"/>
  <Override PartName="/ppt/notesSlides/notesSlide40.xml" ContentType="application/vnd.openxmlformats-officedocument.presentationml.notesSlide+xml"/>
  <Override PartName="/ppt/slideLayouts/slideLayout31.xml" ContentType="application/vnd.openxmlformats-officedocument.presentationml.slideLayout+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slideLayouts/slideLayout32.xml" ContentType="application/vnd.openxmlformats-officedocument.presentationml.slideLayout+xml"/>
  <Override PartName="/ppt/notesSlides/notesSlide37.xml" ContentType="application/vnd.openxmlformats-officedocument.presentationml.notesSlide+xml"/>
  <Override PartName="/ppt/slideLayouts/slideLayout30.xml" ContentType="application/vnd.openxmlformats-officedocument.presentationml.slideLayout+xml"/>
  <Override PartName="/ppt/notesSlides/notesSlide41.xml" ContentType="application/vnd.openxmlformats-officedocument.presentationml.notesSlide+xml"/>
  <Override PartName="/ppt/slideLayouts/slideLayout29.xml" ContentType="application/vnd.openxmlformats-officedocument.presentationml.slideLayout+xml"/>
  <Override PartName="/ppt/slideLayouts/slideLayout26.xml" ContentType="application/vnd.openxmlformats-officedocument.presentationml.slideLayout+xml"/>
  <Override PartName="/ppt/notesSlides/notesSlide44.xml" ContentType="application/vnd.openxmlformats-officedocument.presentationml.notesSlide+xml"/>
  <Override PartName="/ppt/slideLayouts/slideLayout27.xml" ContentType="application/vnd.openxmlformats-officedocument.presentationml.slideLayout+xml"/>
  <Override PartName="/ppt/notesSlides/notesSlide43.xml" ContentType="application/vnd.openxmlformats-officedocument.presentationml.notesSlide+xml"/>
  <Override PartName="/ppt/slideLayouts/slideLayout28.xml" ContentType="application/vnd.openxmlformats-officedocument.presentationml.slideLayout+xml"/>
  <Override PartName="/ppt/notesSlides/notesSlide42.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slideLayouts/slideLayout37.xml" ContentType="application/vnd.openxmlformats-officedocument.presentationml.slideLayout+xml"/>
  <Override PartName="/ppt/notesSlides/notesSlide28.xml" ContentType="application/vnd.openxmlformats-officedocument.presentationml.notesSlide+xml"/>
  <Override PartName="/ppt/slideLayouts/slideLayout38.xml" ContentType="application/vnd.openxmlformats-officedocument.presentationml.slideLayout+xml"/>
  <Override PartName="/ppt/notesSlides/notesSlide27.xml" ContentType="application/vnd.openxmlformats-officedocument.presentationml.notesSlide+xml"/>
  <Override PartName="/ppt/slideLayouts/slideLayout39.xml" ContentType="application/vnd.openxmlformats-officedocument.presentationml.slideLayout+xml"/>
  <Override PartName="/ppt/notesSlides/notesSlide26.xml" ContentType="application/vnd.openxmlformats-officedocument.presentationml.notesSlide+xml"/>
  <Override PartName="/ppt/notesSlides/notesSlide2.xml" ContentType="application/vnd.openxmlformats-officedocument.presentationml.notesSlide+xml"/>
  <Override PartName="/ppt/slideLayouts/slideLayout36.xml" ContentType="application/vnd.openxmlformats-officedocument.presentationml.slideLayout+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slideLayouts/slideLayout33.xml" ContentType="application/vnd.openxmlformats-officedocument.presentationml.slideLayout+xml"/>
  <Override PartName="/ppt/notesSlides/notesSlide32.xml" ContentType="application/vnd.openxmlformats-officedocument.presentationml.notesSlide+xml"/>
  <Override PartName="/ppt/slideLayouts/slideLayout34.xml" ContentType="application/vnd.openxmlformats-officedocument.presentationml.slideLayout+xml"/>
  <Override PartName="/ppt/notesSlides/notesSlide31.xml" ContentType="application/vnd.openxmlformats-officedocument.presentationml.notesSlide+xml"/>
  <Override PartName="/ppt/slideLayouts/slideLayout35.xml" ContentType="application/vnd.openxmlformats-officedocument.presentationml.slideLayout+xml"/>
  <Override PartName="/ppt/notesSlides/notesSlide45.xml" ContentType="application/vnd.openxmlformats-officedocument.presentationml.notesSlide+xml"/>
  <Override PartName="/ppt/slideLayouts/slideLayout25.xml" ContentType="application/vnd.openxmlformats-officedocument.presentationml.slideLayout+xml"/>
  <Override PartName="/ppt/notesSlides/notesSlide46.xml" ContentType="application/vnd.openxmlformats-officedocument.presentationml.notesSlide+xml"/>
  <Override PartName="/ppt/notesSlides/notesSlide56.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49.xml" ContentType="application/vnd.openxmlformats-officedocument.presentationml.notesSlide+xml"/>
  <Override PartName="/ppt/slideLayouts/slideLayout22.xml" ContentType="application/vnd.openxmlformats-officedocument.presentationml.slideLayout+xml"/>
  <Override PartName="/ppt/notesSlides/notesSlide48.xml" ContentType="application/vnd.openxmlformats-officedocument.presentationml.notesSlide+xml"/>
  <Override PartName="/ppt/slideLayouts/slideLayout23.xml" ContentType="application/vnd.openxmlformats-officedocument.presentationml.slideLayout+xml"/>
  <Override PartName="/ppt/notesSlides/notesSlide47.xml" ContentType="application/vnd.openxmlformats-officedocument.presentationml.notesSlide+xml"/>
  <Override PartName="/ppt/slideLayouts/slideLayout24.xml" ContentType="application/vnd.openxmlformats-officedocument.presentationml.slideLayou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slideLayouts/slideLayout19.xml" ContentType="application/vnd.openxmlformats-officedocument.presentationml.slideLayout+xml"/>
  <Override PartName="/ppt/notesSlides/notesSlide55.xml" ContentType="application/vnd.openxmlformats-officedocument.presentationml.notesSlide+xml"/>
  <Override PartName="/ppt/slideLayouts/slideLayout20.xml" ContentType="application/vnd.openxmlformats-officedocument.presentationml.slideLayout+xml"/>
  <Override PartName="/ppt/notesSlides/notesSlide54.xml" ContentType="application/vnd.openxmlformats-officedocument.presentationml.notesSlide+xml"/>
  <Override PartName="/ppt/slideLayouts/slideLayout21.xml" ContentType="application/vnd.openxmlformats-officedocument.presentationml.slideLayout+xml"/>
  <Override PartName="/ppt/notesSlides/notesSlide53.xml" ContentType="application/vnd.openxmlformats-officedocument.presentationml.notesSlide+xml"/>
  <Override PartName="/ppt/slideLayouts/slideLayout40.xml" ContentType="application/vnd.openxmlformats-officedocument.presentationml.slideLayout+xml"/>
  <Override PartName="/ppt/notesSlides/notesSlide29.xml" ContentType="application/vnd.openxmlformats-officedocument.presentationml.notesSlide+xml"/>
  <Override PartName="/ppt/slideLayouts/slideLayout73.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notesSlides/notesSlide8.xml" ContentType="application/vnd.openxmlformats-officedocument.presentationml.notesSlid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5.xml" ContentType="application/vnd.openxmlformats-officedocument.presentationml.notesSlide+xml"/>
  <Override PartName="/ppt/notesSlides/notesSlide13.xml" ContentType="application/vnd.openxmlformats-officedocument.presentationml.notesSlide+xml"/>
  <Override PartName="/ppt/slideLayouts/slideLayout52.xml" ContentType="application/vnd.openxmlformats-officedocument.presentationml.slideLayout+xml"/>
  <Override PartName="/ppt/notesSlides/notesSlide12.xml" ContentType="application/vnd.openxmlformats-officedocument.presentationml.notesSlid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notesSlides/notesSlide11.xml" ContentType="application/vnd.openxmlformats-officedocument.presentationml.notesSlid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notesSlides/notesSlide4.xml" ContentType="application/vnd.openxmlformats-officedocument.presentationml.notesSlide+xml"/>
  <Override PartName="/ppt/slideLayouts/slideLayout71.xml" ContentType="application/vnd.openxmlformats-officedocument.presentationml.slideLayout+xml"/>
  <Override PartName="/ppt/notesSlides/notesSlide3.xml" ContentType="application/vnd.openxmlformats-officedocument.presentationml.notesSlide+xml"/>
  <Override PartName="/ppt/slideLayouts/slideLayout72.xml" ContentType="application/vnd.openxmlformats-officedocument.presentationml.slideLayout+xml"/>
  <Override PartName="/ppt/slideLayouts/slideLayout68.xml" ContentType="application/vnd.openxmlformats-officedocument.presentationml.slideLayout+xml"/>
  <Override PartName="/ppt/notesSlides/notesSlide5.xml" ContentType="application/vnd.openxmlformats-officedocument.presentationml.notesSlide+xml"/>
  <Override PartName="/ppt/slideLayouts/slideLayout67.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notesSlides/notesSlide7.xml" ContentType="application/vnd.openxmlformats-officedocument.presentationml.notesSlide+xml"/>
  <Override PartName="/ppt/slideLayouts/slideLayout66.xml" ContentType="application/vnd.openxmlformats-officedocument.presentationml.slideLayout+xml"/>
  <Override PartName="/ppt/notesSlides/notesSlide6.xml" ContentType="application/vnd.openxmlformats-officedocument.presentationml.notesSlide+xml"/>
  <Override PartName="/ppt/notesSlides/notesSlide14.xml" ContentType="application/vnd.openxmlformats-officedocument.presentationml.notesSlide+xml"/>
  <Override PartName="/ppt/slideLayouts/slideLayout55.xml" ContentType="application/vnd.openxmlformats-officedocument.presentationml.slideLayout+xml"/>
  <Override PartName="/ppt/slideLayouts/slideLayout51.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20.xml" ContentType="application/vnd.openxmlformats-officedocument.presentationml.notesSlide+xml"/>
  <Override PartName="/ppt/slideLayouts/slideLayout46.xml" ContentType="application/vnd.openxmlformats-officedocument.presentationml.slideLayout+xml"/>
  <Override PartName="/ppt/notesSlides/notesSlide21.xml" ContentType="application/vnd.openxmlformats-officedocument.presentationml.notesSlide+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slideLayouts/slideLayout41.xml" ContentType="application/vnd.openxmlformats-officedocument.presentationml.slideLayout+xml"/>
  <Override PartName="/ppt/slideLayouts/slideLayout47.xml" ContentType="application/vnd.openxmlformats-officedocument.presentationml.slideLayout+xml"/>
  <Override PartName="/ppt/notesSlides/notesSlide15.xml" ContentType="application/vnd.openxmlformats-officedocument.presentationml.notesSlide+xml"/>
  <Override PartName="/ppt/slideLayouts/slideLayout49.xml" ContentType="application/vnd.openxmlformats-officedocument.presentationml.slideLayout+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slideLayouts/slideLayout48.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50.xml" ContentType="application/vnd.openxmlformats-officedocument.presentationml.slideLayout+xml"/>
  <Override PartName="/ppt/theme/theme4.xml" ContentType="application/vnd.openxmlformats-officedocument.theme+xml"/>
  <Override PartName="/ppt/theme/theme3.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7.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5.xml" ContentType="application/vnd.openxmlformats-officedocument.theme+xml"/>
  <Override PartName="/ppt/theme/theme2.xml" ContentType="application/vnd.openxmlformats-officedocument.theme+xml"/>
  <Override PartName="/ppt/theme/theme9.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charts/chart1.xml" ContentType="application/vnd.openxmlformats-officedocument.drawingml.chart+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23.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18.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5.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26.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3" r:id="rId3"/>
    <p:sldMasterId id="2147483695" r:id="rId4"/>
    <p:sldMasterId id="2147483784" r:id="rId5"/>
    <p:sldMasterId id="2147483794" r:id="rId6"/>
    <p:sldMasterId id="2147483812" r:id="rId7"/>
    <p:sldMasterId id="2147483867" r:id="rId8"/>
    <p:sldMasterId id="2147483876" r:id="rId9"/>
    <p:sldMasterId id="2147483885" r:id="rId10"/>
    <p:sldMasterId id="2147483894" r:id="rId11"/>
    <p:sldMasterId id="2147483903" r:id="rId12"/>
    <p:sldMasterId id="2147483912" r:id="rId13"/>
    <p:sldMasterId id="2147483928" r:id="rId14"/>
    <p:sldMasterId id="2147483938" r:id="rId15"/>
    <p:sldMasterId id="2147483948" r:id="rId16"/>
    <p:sldMasterId id="2147483957" r:id="rId17"/>
    <p:sldMasterId id="2147483969" r:id="rId18"/>
    <p:sldMasterId id="2147483979" r:id="rId19"/>
    <p:sldMasterId id="2147483988" r:id="rId20"/>
    <p:sldMasterId id="2147483997" r:id="rId21"/>
    <p:sldMasterId id="2147484008" r:id="rId22"/>
    <p:sldMasterId id="2147484019" r:id="rId23"/>
    <p:sldMasterId id="2147484025" r:id="rId24"/>
    <p:sldMasterId id="2147484034" r:id="rId25"/>
  </p:sldMasterIdLst>
  <p:notesMasterIdLst>
    <p:notesMasterId r:id="rId117"/>
  </p:notesMasterIdLst>
  <p:sldIdLst>
    <p:sldId id="393" r:id="rId26"/>
    <p:sldId id="449" r:id="rId27"/>
    <p:sldId id="455" r:id="rId28"/>
    <p:sldId id="471" r:id="rId29"/>
    <p:sldId id="418" r:id="rId30"/>
    <p:sldId id="420" r:id="rId31"/>
    <p:sldId id="406" r:id="rId32"/>
    <p:sldId id="460" r:id="rId33"/>
    <p:sldId id="485" r:id="rId34"/>
    <p:sldId id="486" r:id="rId35"/>
    <p:sldId id="487" r:id="rId36"/>
    <p:sldId id="488" r:id="rId37"/>
    <p:sldId id="489" r:id="rId38"/>
    <p:sldId id="490" r:id="rId39"/>
    <p:sldId id="416" r:id="rId40"/>
    <p:sldId id="480" r:id="rId41"/>
    <p:sldId id="463" r:id="rId42"/>
    <p:sldId id="464" r:id="rId43"/>
    <p:sldId id="465" r:id="rId44"/>
    <p:sldId id="450" r:id="rId45"/>
    <p:sldId id="466" r:id="rId46"/>
    <p:sldId id="451" r:id="rId47"/>
    <p:sldId id="467" r:id="rId48"/>
    <p:sldId id="470" r:id="rId49"/>
    <p:sldId id="542" r:id="rId50"/>
    <p:sldId id="543" r:id="rId51"/>
    <p:sldId id="474" r:id="rId52"/>
    <p:sldId id="475" r:id="rId53"/>
    <p:sldId id="545" r:id="rId54"/>
    <p:sldId id="410" r:id="rId55"/>
    <p:sldId id="491" r:id="rId56"/>
    <p:sldId id="492" r:id="rId57"/>
    <p:sldId id="493" r:id="rId58"/>
    <p:sldId id="494" r:id="rId59"/>
    <p:sldId id="495" r:id="rId60"/>
    <p:sldId id="496" r:id="rId61"/>
    <p:sldId id="497" r:id="rId62"/>
    <p:sldId id="498" r:id="rId63"/>
    <p:sldId id="499" r:id="rId64"/>
    <p:sldId id="500" r:id="rId65"/>
    <p:sldId id="501" r:id="rId66"/>
    <p:sldId id="502" r:id="rId67"/>
    <p:sldId id="503" r:id="rId68"/>
    <p:sldId id="504" r:id="rId69"/>
    <p:sldId id="505" r:id="rId70"/>
    <p:sldId id="506" r:id="rId71"/>
    <p:sldId id="507" r:id="rId72"/>
    <p:sldId id="508" r:id="rId73"/>
    <p:sldId id="509" r:id="rId74"/>
    <p:sldId id="510" r:id="rId75"/>
    <p:sldId id="511" r:id="rId76"/>
    <p:sldId id="512" r:id="rId77"/>
    <p:sldId id="513" r:id="rId78"/>
    <p:sldId id="514" r:id="rId79"/>
    <p:sldId id="515" r:id="rId80"/>
    <p:sldId id="516" r:id="rId81"/>
    <p:sldId id="517" r:id="rId82"/>
    <p:sldId id="518" r:id="rId83"/>
    <p:sldId id="519" r:id="rId84"/>
    <p:sldId id="520" r:id="rId85"/>
    <p:sldId id="521" r:id="rId86"/>
    <p:sldId id="522" r:id="rId87"/>
    <p:sldId id="523" r:id="rId88"/>
    <p:sldId id="524" r:id="rId89"/>
    <p:sldId id="525" r:id="rId90"/>
    <p:sldId id="526" r:id="rId91"/>
    <p:sldId id="527" r:id="rId92"/>
    <p:sldId id="528" r:id="rId93"/>
    <p:sldId id="529" r:id="rId94"/>
    <p:sldId id="530" r:id="rId95"/>
    <p:sldId id="531" r:id="rId96"/>
    <p:sldId id="532" r:id="rId97"/>
    <p:sldId id="533" r:id="rId98"/>
    <p:sldId id="534" r:id="rId99"/>
    <p:sldId id="535" r:id="rId100"/>
    <p:sldId id="536" r:id="rId101"/>
    <p:sldId id="537" r:id="rId102"/>
    <p:sldId id="538" r:id="rId103"/>
    <p:sldId id="539" r:id="rId104"/>
    <p:sldId id="540" r:id="rId105"/>
    <p:sldId id="415" r:id="rId106"/>
    <p:sldId id="456" r:id="rId107"/>
    <p:sldId id="452" r:id="rId108"/>
    <p:sldId id="458" r:id="rId109"/>
    <p:sldId id="481" r:id="rId110"/>
    <p:sldId id="482" r:id="rId111"/>
    <p:sldId id="483" r:id="rId112"/>
    <p:sldId id="544" r:id="rId113"/>
    <p:sldId id="484" r:id="rId114"/>
    <p:sldId id="303" r:id="rId115"/>
    <p:sldId id="546" r:id="rId116"/>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600"/>
    <a:srgbClr val="FFCC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323" autoAdjust="0"/>
  </p:normalViewPr>
  <p:slideViewPr>
    <p:cSldViewPr>
      <p:cViewPr varScale="1">
        <p:scale>
          <a:sx n="63" d="100"/>
          <a:sy n="63" d="100"/>
        </p:scale>
        <p:origin x="-414" y="-108"/>
      </p:cViewPr>
      <p:guideLst>
        <p:guide orient="horz" pos="2160"/>
        <p:guide pos="2880"/>
      </p:guideLst>
    </p:cSldViewPr>
  </p:slideViewPr>
  <p:outlineViewPr>
    <p:cViewPr>
      <p:scale>
        <a:sx n="33" d="100"/>
        <a:sy n="33" d="100"/>
      </p:scale>
      <p:origin x="0" y="12150"/>
    </p:cViewPr>
    <p:sldLst>
      <p:sld r:id="rId1" collapse="1"/>
    </p:sldLst>
  </p:outlin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customXml" Target="../customXml/item2.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presProps" Target="presProps.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customXml" Target="../customXml/item3.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viewProps" Target="viewProps.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customXml" Target="../customXml/item1.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036242344706911"/>
          <c:y val="5.4933932393336535E-2"/>
          <c:w val="0.61713757655293089"/>
          <c:h val="0.91408602880937195"/>
        </c:manualLayout>
      </c:layout>
      <c:barChart>
        <c:barDir val="bar"/>
        <c:grouping val="stacked"/>
        <c:varyColors val="0"/>
        <c:ser>
          <c:idx val="0"/>
          <c:order val="0"/>
          <c:tx>
            <c:strRef>
              <c:f>'post_docs_support_N (2)'!$D$2</c:f>
              <c:strCache>
                <c:ptCount val="1"/>
                <c:pt idx="0">
                  <c:v>Biological/Biomedical Science</c:v>
                </c:pt>
              </c:strCache>
            </c:strRef>
          </c:tx>
          <c:spPr>
            <a:solidFill>
              <a:srgbClr val="0070C0"/>
            </a:solidFill>
            <a:ln>
              <a:solidFill>
                <a:srgbClr val="0070C0"/>
              </a:solidFill>
            </a:ln>
          </c:spPr>
          <c:invertIfNegative val="0"/>
          <c:cat>
            <c:multiLvlStrRef>
              <c:f>'post_docs_support_N (2)'!$B$4:$C$13</c:f>
              <c:multiLvlStrCache>
                <c:ptCount val="10"/>
                <c:lvl>
                  <c:pt idx="0">
                    <c:v>DOD</c:v>
                  </c:pt>
                  <c:pt idx="1">
                    <c:v>DOE</c:v>
                  </c:pt>
                  <c:pt idx="2">
                    <c:v>HHS-NIH</c:v>
                  </c:pt>
                  <c:pt idx="3">
                    <c:v>HHS-Other</c:v>
                  </c:pt>
                  <c:pt idx="4">
                    <c:v>NASA</c:v>
                  </c:pt>
                  <c:pt idx="5">
                    <c:v>NSF</c:v>
                  </c:pt>
                  <c:pt idx="6">
                    <c:v>USDA</c:v>
                  </c:pt>
                  <c:pt idx="7">
                    <c:v>Other</c:v>
                  </c:pt>
                </c:lvl>
                <c:lvl>
                  <c:pt idx="0">
                    <c:v>Federal</c:v>
                  </c:pt>
                  <c:pt idx="8">
                    <c:v>Non-Federal</c:v>
                  </c:pt>
                  <c:pt idx="9">
                    <c:v>Other</c:v>
                  </c:pt>
                </c:lvl>
              </c:multiLvlStrCache>
            </c:multiLvlStrRef>
          </c:cat>
          <c:val>
            <c:numRef>
              <c:f>'post_docs_support_N (2)'!$D$4:$D$13</c:f>
              <c:numCache>
                <c:formatCode>General</c:formatCode>
                <c:ptCount val="10"/>
                <c:pt idx="0">
                  <c:v>418</c:v>
                </c:pt>
                <c:pt idx="1">
                  <c:v>192</c:v>
                </c:pt>
                <c:pt idx="2">
                  <c:v>10194</c:v>
                </c:pt>
                <c:pt idx="3">
                  <c:v>335</c:v>
                </c:pt>
                <c:pt idx="4">
                  <c:v>38</c:v>
                </c:pt>
                <c:pt idx="5">
                  <c:v>1008</c:v>
                </c:pt>
                <c:pt idx="6">
                  <c:v>254</c:v>
                </c:pt>
                <c:pt idx="7">
                  <c:v>1141</c:v>
                </c:pt>
                <c:pt idx="8">
                  <c:v>6522</c:v>
                </c:pt>
                <c:pt idx="9">
                  <c:v>3678</c:v>
                </c:pt>
              </c:numCache>
            </c:numRef>
          </c:val>
        </c:ser>
        <c:ser>
          <c:idx val="1"/>
          <c:order val="1"/>
          <c:tx>
            <c:strRef>
              <c:f>'post_docs_support_N (2)'!$E$2</c:f>
              <c:strCache>
                <c:ptCount val="1"/>
                <c:pt idx="0">
                  <c:v>Clinical Medicine/Health</c:v>
                </c:pt>
              </c:strCache>
            </c:strRef>
          </c:tx>
          <c:spPr>
            <a:solidFill>
              <a:srgbClr val="C00000"/>
            </a:solidFill>
            <a:ln>
              <a:solidFill>
                <a:srgbClr val="C00000"/>
              </a:solidFill>
            </a:ln>
          </c:spPr>
          <c:invertIfNegative val="0"/>
          <c:cat>
            <c:multiLvlStrRef>
              <c:f>'post_docs_support_N (2)'!$B$4:$C$13</c:f>
              <c:multiLvlStrCache>
                <c:ptCount val="10"/>
                <c:lvl>
                  <c:pt idx="0">
                    <c:v>DOD</c:v>
                  </c:pt>
                  <c:pt idx="1">
                    <c:v>DOE</c:v>
                  </c:pt>
                  <c:pt idx="2">
                    <c:v>HHS-NIH</c:v>
                  </c:pt>
                  <c:pt idx="3">
                    <c:v>HHS-Other</c:v>
                  </c:pt>
                  <c:pt idx="4">
                    <c:v>NASA</c:v>
                  </c:pt>
                  <c:pt idx="5">
                    <c:v>NSF</c:v>
                  </c:pt>
                  <c:pt idx="6">
                    <c:v>USDA</c:v>
                  </c:pt>
                  <c:pt idx="7">
                    <c:v>Other</c:v>
                  </c:pt>
                </c:lvl>
                <c:lvl>
                  <c:pt idx="0">
                    <c:v>Federal</c:v>
                  </c:pt>
                  <c:pt idx="8">
                    <c:v>Non-Federal</c:v>
                  </c:pt>
                  <c:pt idx="9">
                    <c:v>Other</c:v>
                  </c:pt>
                </c:lvl>
              </c:multiLvlStrCache>
            </c:multiLvlStrRef>
          </c:cat>
          <c:val>
            <c:numRef>
              <c:f>'post_docs_support_N (2)'!$E$4:$E$13</c:f>
              <c:numCache>
                <c:formatCode>General</c:formatCode>
                <c:ptCount val="10"/>
                <c:pt idx="0">
                  <c:v>312</c:v>
                </c:pt>
                <c:pt idx="1">
                  <c:v>20</c:v>
                </c:pt>
                <c:pt idx="2">
                  <c:v>7552</c:v>
                </c:pt>
                <c:pt idx="3">
                  <c:v>267</c:v>
                </c:pt>
                <c:pt idx="4">
                  <c:v>17</c:v>
                </c:pt>
                <c:pt idx="5">
                  <c:v>42</c:v>
                </c:pt>
                <c:pt idx="6">
                  <c:v>45</c:v>
                </c:pt>
                <c:pt idx="7">
                  <c:v>604</c:v>
                </c:pt>
                <c:pt idx="8">
                  <c:v>6149</c:v>
                </c:pt>
                <c:pt idx="9">
                  <c:v>3690</c:v>
                </c:pt>
              </c:numCache>
            </c:numRef>
          </c:val>
        </c:ser>
        <c:dLbls>
          <c:showLegendKey val="0"/>
          <c:showVal val="0"/>
          <c:showCatName val="0"/>
          <c:showSerName val="0"/>
          <c:showPercent val="0"/>
          <c:showBubbleSize val="0"/>
        </c:dLbls>
        <c:gapWidth val="51"/>
        <c:overlap val="100"/>
        <c:axId val="78117888"/>
        <c:axId val="78713600"/>
      </c:barChart>
      <c:catAx>
        <c:axId val="78117888"/>
        <c:scaling>
          <c:orientation val="maxMin"/>
        </c:scaling>
        <c:delete val="0"/>
        <c:axPos val="l"/>
        <c:majorTickMark val="out"/>
        <c:minorTickMark val="none"/>
        <c:tickLblPos val="nextTo"/>
        <c:crossAx val="78713600"/>
        <c:crosses val="autoZero"/>
        <c:auto val="1"/>
        <c:lblAlgn val="ctr"/>
        <c:lblOffset val="100"/>
        <c:noMultiLvlLbl val="0"/>
      </c:catAx>
      <c:valAx>
        <c:axId val="78713600"/>
        <c:scaling>
          <c:orientation val="minMax"/>
        </c:scaling>
        <c:delete val="0"/>
        <c:axPos val="t"/>
        <c:numFmt formatCode="#,##0" sourceLinked="0"/>
        <c:majorTickMark val="out"/>
        <c:minorTickMark val="none"/>
        <c:tickLblPos val="nextTo"/>
        <c:crossAx val="78117888"/>
        <c:crosses val="autoZero"/>
        <c:crossBetween val="between"/>
      </c:valAx>
      <c:spPr>
        <a:noFill/>
        <a:ln w="25400">
          <a:noFill/>
        </a:ln>
      </c:spPr>
    </c:plotArea>
    <c:legend>
      <c:legendPos val="r"/>
      <c:layout>
        <c:manualLayout>
          <c:xMode val="edge"/>
          <c:yMode val="edge"/>
          <c:x val="0.43440266841644792"/>
          <c:y val="7.5416632313040188E-2"/>
          <c:w val="0.54337510936132982"/>
          <c:h val="6.5133514397367864E-2"/>
        </c:manualLayout>
      </c:layout>
      <c:overlay val="0"/>
    </c:legend>
    <c:plotVisOnly val="1"/>
    <c:dispBlanksAs val="gap"/>
    <c:showDLblsOverMax val="0"/>
  </c:chart>
  <c:spPr>
    <a:noFill/>
    <a:ln>
      <a:noFill/>
    </a:ln>
  </c:spPr>
  <c:txPr>
    <a:bodyPr/>
    <a:lstStyle/>
    <a:p>
      <a:pPr>
        <a:defRPr sz="12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59E85609-E835-4822-AC52-884E172687D0}" type="datetimeFigureOut">
              <a:rPr lang="en-US" smtClean="0"/>
              <a:t>6/23/2014</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17CB6928-2BC0-4257-AD1A-A0768D49305C}" type="slidenum">
              <a:rPr lang="en-US" smtClean="0"/>
              <a:t>‹#›</a:t>
            </a:fld>
            <a:endParaRPr lang="en-US" dirty="0"/>
          </a:p>
        </p:txBody>
      </p:sp>
    </p:spTree>
    <p:extLst>
      <p:ext uri="{BB962C8B-B14F-4D97-AF65-F5344CB8AC3E}">
        <p14:creationId xmlns:p14="http://schemas.microsoft.com/office/powerpoint/2010/main" val="231677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a:solidFill>
                  <a:schemeClr val="tx1"/>
                </a:solidFill>
                <a:latin typeface="Arial" charset="0"/>
                <a:cs typeface="Arial" charset="0"/>
              </a:defRPr>
            </a:lvl1pPr>
            <a:lvl2pPr marL="742950" indent="-285750" defTabSz="930275" eaLnBrk="0" hangingPunct="0">
              <a:defRPr>
                <a:solidFill>
                  <a:schemeClr val="tx1"/>
                </a:solidFill>
                <a:latin typeface="Arial" charset="0"/>
                <a:cs typeface="Arial" charset="0"/>
              </a:defRPr>
            </a:lvl2pPr>
            <a:lvl3pPr marL="1143000" indent="-228600" defTabSz="930275" eaLnBrk="0" hangingPunct="0">
              <a:defRPr>
                <a:solidFill>
                  <a:schemeClr val="tx1"/>
                </a:solidFill>
                <a:latin typeface="Arial" charset="0"/>
                <a:cs typeface="Arial" charset="0"/>
              </a:defRPr>
            </a:lvl3pPr>
            <a:lvl4pPr marL="1600200" indent="-228600" defTabSz="930275" eaLnBrk="0" hangingPunct="0">
              <a:defRPr>
                <a:solidFill>
                  <a:schemeClr val="tx1"/>
                </a:solidFill>
                <a:latin typeface="Arial" charset="0"/>
                <a:cs typeface="Arial" charset="0"/>
              </a:defRPr>
            </a:lvl4pPr>
            <a:lvl5pPr marL="2057400" indent="-228600" defTabSz="930275" eaLnBrk="0" hangingPunct="0">
              <a:defRPr>
                <a:solidFill>
                  <a:schemeClr val="tx1"/>
                </a:solidFill>
                <a:latin typeface="Arial" charset="0"/>
                <a:cs typeface="Arial" charset="0"/>
              </a:defRPr>
            </a:lvl5pPr>
            <a:lvl6pPr marL="2514600" indent="-228600" defTabSz="930275" eaLnBrk="0" fontAlgn="base" hangingPunct="0">
              <a:spcBef>
                <a:spcPct val="0"/>
              </a:spcBef>
              <a:spcAft>
                <a:spcPct val="0"/>
              </a:spcAft>
              <a:defRPr>
                <a:solidFill>
                  <a:schemeClr val="tx1"/>
                </a:solidFill>
                <a:latin typeface="Arial" charset="0"/>
                <a:cs typeface="Arial" charset="0"/>
              </a:defRPr>
            </a:lvl6pPr>
            <a:lvl7pPr marL="2971800" indent="-228600" defTabSz="930275" eaLnBrk="0" fontAlgn="base" hangingPunct="0">
              <a:spcBef>
                <a:spcPct val="0"/>
              </a:spcBef>
              <a:spcAft>
                <a:spcPct val="0"/>
              </a:spcAft>
              <a:defRPr>
                <a:solidFill>
                  <a:schemeClr val="tx1"/>
                </a:solidFill>
                <a:latin typeface="Arial" charset="0"/>
                <a:cs typeface="Arial" charset="0"/>
              </a:defRPr>
            </a:lvl7pPr>
            <a:lvl8pPr marL="3429000" indent="-228600" defTabSz="930275" eaLnBrk="0" fontAlgn="base" hangingPunct="0">
              <a:spcBef>
                <a:spcPct val="0"/>
              </a:spcBef>
              <a:spcAft>
                <a:spcPct val="0"/>
              </a:spcAft>
              <a:defRPr>
                <a:solidFill>
                  <a:schemeClr val="tx1"/>
                </a:solidFill>
                <a:latin typeface="Arial" charset="0"/>
                <a:cs typeface="Arial" charset="0"/>
              </a:defRPr>
            </a:lvl8pPr>
            <a:lvl9pPr marL="3886200" indent="-228600" defTabSz="930275" eaLnBrk="0" fontAlgn="base" hangingPunct="0">
              <a:spcBef>
                <a:spcPct val="0"/>
              </a:spcBef>
              <a:spcAft>
                <a:spcPct val="0"/>
              </a:spcAft>
              <a:defRPr>
                <a:solidFill>
                  <a:schemeClr val="tx1"/>
                </a:solidFill>
                <a:latin typeface="Arial" charset="0"/>
                <a:cs typeface="Arial" charset="0"/>
              </a:defRPr>
            </a:lvl9pPr>
          </a:lstStyle>
          <a:p>
            <a:pPr eaLnBrk="1" hangingPunct="1"/>
            <a:fld id="{42277D51-ACE2-4035-8884-48676D65259F}" type="slidenum">
              <a:rPr lang="en-US" smtClean="0">
                <a:solidFill>
                  <a:prstClr val="black"/>
                </a:solidFill>
              </a:rPr>
              <a:pPr eaLnBrk="1" hangingPunct="1"/>
              <a:t>1</a:t>
            </a:fld>
            <a:endParaRPr lang="en-US" dirty="0"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B6928-2BC0-4257-AD1A-A0768D49305C}" type="slidenum">
              <a:rPr lang="en-US" smtClean="0"/>
              <a:t>20</a:t>
            </a:fld>
            <a:endParaRPr lang="en-US" dirty="0"/>
          </a:p>
        </p:txBody>
      </p:sp>
    </p:spTree>
    <p:extLst>
      <p:ext uri="{BB962C8B-B14F-4D97-AF65-F5344CB8AC3E}">
        <p14:creationId xmlns:p14="http://schemas.microsoft.com/office/powerpoint/2010/main" val="3917347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B6928-2BC0-4257-AD1A-A0768D49305C}" type="slidenum">
              <a:rPr lang="en-US" smtClean="0"/>
              <a:t>21</a:t>
            </a:fld>
            <a:endParaRPr lang="en-US" dirty="0"/>
          </a:p>
        </p:txBody>
      </p:sp>
    </p:spTree>
    <p:extLst>
      <p:ext uri="{BB962C8B-B14F-4D97-AF65-F5344CB8AC3E}">
        <p14:creationId xmlns:p14="http://schemas.microsoft.com/office/powerpoint/2010/main" val="1927230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Notice: NOT-OD-14-091</a:t>
            </a:r>
          </a:p>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2300779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7B19C0-F659-4841-9158-54E83993DA5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311404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7B19C0-F659-4841-9158-54E83993DA5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515857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a typeface="ＭＳ Ｐゴシック" pitchFamily="34" charset="-128"/>
            </a:endParaRPr>
          </a:p>
        </p:txBody>
      </p:sp>
      <p:sp>
        <p:nvSpPr>
          <p:cNvPr id="319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D09344-5C0C-4076-9A89-05A3BBBD3975}" type="slidenum">
              <a:rPr lang="en-US" altLang="en-US">
                <a:solidFill>
                  <a:srgbClr val="000000"/>
                </a:solidFill>
                <a:latin typeface="Calibri" pitchFamily="34" charset="0"/>
                <a:ea typeface="ＭＳ Ｐゴシック" pitchFamily="34" charset="-128"/>
              </a:rPr>
              <a:pPr eaLnBrk="1" hangingPunct="1">
                <a:spcBef>
                  <a:spcPct val="0"/>
                </a:spcBef>
              </a:pPr>
              <a:t>27</a:t>
            </a:fld>
            <a:endParaRPr lang="en-US" altLang="en-US" dirty="0">
              <a:solidFill>
                <a:srgbClr val="000000"/>
              </a:solidFill>
              <a:latin typeface="Calibri"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xfrm>
            <a:off x="1165225" y="690563"/>
            <a:ext cx="4619625" cy="3465512"/>
          </a:xfrm>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210" eaLnBrk="0" hangingPunct="0">
              <a:spcBef>
                <a:spcPct val="30000"/>
              </a:spcBef>
              <a:defRPr sz="1200">
                <a:solidFill>
                  <a:schemeClr val="tx1"/>
                </a:solidFill>
                <a:latin typeface="Arial" pitchFamily="34" charset="0"/>
              </a:defRPr>
            </a:lvl1pPr>
            <a:lvl2pPr marL="735877" indent="-282060" defTabSz="909210" eaLnBrk="0" hangingPunct="0">
              <a:spcBef>
                <a:spcPct val="30000"/>
              </a:spcBef>
              <a:defRPr sz="1200">
                <a:solidFill>
                  <a:schemeClr val="tx1"/>
                </a:solidFill>
                <a:latin typeface="Arial" pitchFamily="34" charset="0"/>
              </a:defRPr>
            </a:lvl2pPr>
            <a:lvl3pPr marL="1132967" indent="-225333" defTabSz="909210" eaLnBrk="0" hangingPunct="0">
              <a:spcBef>
                <a:spcPct val="30000"/>
              </a:spcBef>
              <a:defRPr sz="1200">
                <a:solidFill>
                  <a:schemeClr val="tx1"/>
                </a:solidFill>
                <a:latin typeface="Arial" pitchFamily="34" charset="0"/>
              </a:defRPr>
            </a:lvl3pPr>
            <a:lvl4pPr marL="1586783" indent="-225333" defTabSz="909210" eaLnBrk="0" hangingPunct="0">
              <a:spcBef>
                <a:spcPct val="30000"/>
              </a:spcBef>
              <a:defRPr sz="1200">
                <a:solidFill>
                  <a:schemeClr val="tx1"/>
                </a:solidFill>
                <a:latin typeface="Arial" pitchFamily="34" charset="0"/>
              </a:defRPr>
            </a:lvl4pPr>
            <a:lvl5pPr marL="2040600" indent="-225333" defTabSz="909210" eaLnBrk="0" hangingPunct="0">
              <a:spcBef>
                <a:spcPct val="30000"/>
              </a:spcBef>
              <a:defRPr sz="1200">
                <a:solidFill>
                  <a:schemeClr val="tx1"/>
                </a:solidFill>
                <a:latin typeface="Arial" pitchFamily="34" charset="0"/>
              </a:defRPr>
            </a:lvl5pPr>
            <a:lvl6pPr marL="2494417" indent="-225333" defTabSz="909210" eaLnBrk="0" fontAlgn="base" hangingPunct="0">
              <a:spcBef>
                <a:spcPct val="30000"/>
              </a:spcBef>
              <a:spcAft>
                <a:spcPct val="0"/>
              </a:spcAft>
              <a:defRPr sz="1200">
                <a:solidFill>
                  <a:schemeClr val="tx1"/>
                </a:solidFill>
                <a:latin typeface="Arial" pitchFamily="34" charset="0"/>
              </a:defRPr>
            </a:lvl6pPr>
            <a:lvl7pPr marL="2948233" indent="-225333" defTabSz="909210" eaLnBrk="0" fontAlgn="base" hangingPunct="0">
              <a:spcBef>
                <a:spcPct val="30000"/>
              </a:spcBef>
              <a:spcAft>
                <a:spcPct val="0"/>
              </a:spcAft>
              <a:defRPr sz="1200">
                <a:solidFill>
                  <a:schemeClr val="tx1"/>
                </a:solidFill>
                <a:latin typeface="Arial" pitchFamily="34" charset="0"/>
              </a:defRPr>
            </a:lvl7pPr>
            <a:lvl8pPr marL="3402050" indent="-225333" defTabSz="909210" eaLnBrk="0" fontAlgn="base" hangingPunct="0">
              <a:spcBef>
                <a:spcPct val="30000"/>
              </a:spcBef>
              <a:spcAft>
                <a:spcPct val="0"/>
              </a:spcAft>
              <a:defRPr sz="1200">
                <a:solidFill>
                  <a:schemeClr val="tx1"/>
                </a:solidFill>
                <a:latin typeface="Arial" pitchFamily="34" charset="0"/>
              </a:defRPr>
            </a:lvl8pPr>
            <a:lvl9pPr marL="3855867" indent="-225333" defTabSz="90921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D6013E7-FC58-4FB0-B170-1A4B05A882BC}" type="slidenum">
              <a:rPr lang="en-US" altLang="en-US">
                <a:solidFill>
                  <a:srgbClr val="000000"/>
                </a:solidFill>
              </a:rPr>
              <a:pPr eaLnBrk="1" hangingPunct="1">
                <a:spcBef>
                  <a:spcPct val="0"/>
                </a:spcBef>
              </a:pPr>
              <a:t>28</a:t>
            </a:fld>
            <a:endParaRPr lang="en-US" altLang="en-US" dirty="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a typeface="ＭＳ Ｐゴシック" pitchFamily="34" charset="-128"/>
            </a:endParaRPr>
          </a:p>
        </p:txBody>
      </p:sp>
      <p:sp>
        <p:nvSpPr>
          <p:cNvPr id="319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D09344-5C0C-4076-9A89-05A3BBBD3975}" type="slidenum">
              <a:rPr lang="en-US" altLang="en-US">
                <a:solidFill>
                  <a:srgbClr val="000000"/>
                </a:solidFill>
                <a:latin typeface="Calibri" pitchFamily="34" charset="0"/>
                <a:ea typeface="ＭＳ Ｐゴシック" pitchFamily="34" charset="-128"/>
              </a:rPr>
              <a:pPr eaLnBrk="1" hangingPunct="1">
                <a:spcBef>
                  <a:spcPct val="0"/>
                </a:spcBef>
              </a:pPr>
              <a:t>29</a:t>
            </a:fld>
            <a:endParaRPr lang="en-US" altLang="en-US" dirty="0">
              <a:solidFill>
                <a:srgbClr val="000000"/>
              </a:solidFill>
              <a:latin typeface="Calibri"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eaLnBrk="0" fontAlgn="base" hangingPunct="0">
              <a:spcBef>
                <a:spcPct val="30000"/>
              </a:spcBef>
              <a:spcAft>
                <a:spcPct val="0"/>
              </a:spcAft>
              <a:defRPr/>
            </a:pPr>
            <a:r>
              <a:rPr lang="en-US" dirty="0">
                <a:solidFill>
                  <a:prstClr val="black"/>
                </a:solidFill>
                <a:latin typeface="Times New Roman" panose="02020603050405020304" pitchFamily="18" charset="0"/>
                <a:cs typeface="Times New Roman" panose="02020603050405020304" pitchFamily="18" charset="0"/>
              </a:rPr>
              <a:t>Note: Life sciences includes biology, biomedical sciences, and health sciences, agricultural sciences. and natural resources. Social sciences includes psychology.</a:t>
            </a:r>
          </a:p>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455998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2441887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B6928-2BC0-4257-AD1A-A0768D49305C}" type="slidenum">
              <a:rPr lang="en-US" smtClean="0"/>
              <a:t>6</a:t>
            </a:fld>
            <a:endParaRPr lang="en-US" dirty="0"/>
          </a:p>
        </p:txBody>
      </p:sp>
    </p:spTree>
    <p:extLst>
      <p:ext uri="{BB962C8B-B14F-4D97-AF65-F5344CB8AC3E}">
        <p14:creationId xmlns:p14="http://schemas.microsoft.com/office/powerpoint/2010/main" val="240175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A88DEE-EB2A-4FE9-AA1F-A42544952F1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71135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6450"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B715DB-22EB-4A67-B1D6-A6A0B8D48E1B}" type="slidenum">
              <a:rPr lang="en-US" smtClean="0">
                <a:solidFill>
                  <a:prstClr val="black"/>
                </a:solidFill>
              </a:rPr>
              <a:pPr/>
              <a:t>38</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xfrm>
            <a:off x="1165225" y="690563"/>
            <a:ext cx="4619625" cy="3465512"/>
          </a:xfrm>
          <a:ln/>
        </p:spPr>
      </p:sp>
      <p:sp>
        <p:nvSpPr>
          <p:cNvPr id="280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80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698BFC7-79CF-463F-84D4-B6FF1547140A}" type="slidenum">
              <a:rPr lang="en-US" altLang="en-US">
                <a:solidFill>
                  <a:srgbClr val="000000"/>
                </a:solidFill>
              </a:rPr>
              <a:pPr eaLnBrk="1" hangingPunct="1">
                <a:spcBef>
                  <a:spcPct val="0"/>
                </a:spcBef>
              </a:pPr>
              <a:t>41</a:t>
            </a:fld>
            <a:endParaRPr lang="en-US" altLang="en-US" dirty="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xfrm>
            <a:off x="1165225" y="690563"/>
            <a:ext cx="4619625" cy="3465512"/>
          </a:xfrm>
          <a:ln/>
        </p:spPr>
      </p:sp>
      <p:sp>
        <p:nvSpPr>
          <p:cNvPr id="281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81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53A1A71-B262-41A4-BD76-A79795273837}" type="slidenum">
              <a:rPr lang="en-US" altLang="en-US">
                <a:solidFill>
                  <a:srgbClr val="000000"/>
                </a:solidFill>
              </a:rPr>
              <a:pPr eaLnBrk="1" hangingPunct="1">
                <a:spcBef>
                  <a:spcPct val="0"/>
                </a:spcBef>
              </a:pPr>
              <a:t>42</a:t>
            </a:fld>
            <a:endParaRPr lang="en-US" altLang="en-US" dirty="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xfrm>
            <a:off x="1165225" y="690563"/>
            <a:ext cx="4619625" cy="3465512"/>
          </a:xfrm>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82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4AD48D6-4EBB-49AB-813B-0FE3F5588910}" type="slidenum">
              <a:rPr lang="en-US" altLang="en-US">
                <a:solidFill>
                  <a:srgbClr val="000000"/>
                </a:solidFill>
              </a:rPr>
              <a:pPr eaLnBrk="1" hangingPunct="1">
                <a:spcBef>
                  <a:spcPct val="0"/>
                </a:spcBef>
              </a:pPr>
              <a:t>43</a:t>
            </a:fld>
            <a:endParaRPr lang="en-US" altLang="en-US" dirty="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xfrm>
            <a:off x="1165225" y="690563"/>
            <a:ext cx="4619625" cy="3465512"/>
          </a:xfrm>
          <a:ln/>
        </p:spPr>
      </p:sp>
      <p:sp>
        <p:nvSpPr>
          <p:cNvPr id="283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83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B34B6CC-92EE-45C8-A356-DAAAC039B53A}" type="slidenum">
              <a:rPr lang="en-US" altLang="en-US">
                <a:solidFill>
                  <a:srgbClr val="000000"/>
                </a:solidFill>
              </a:rPr>
              <a:pPr eaLnBrk="1" hangingPunct="1">
                <a:spcBef>
                  <a:spcPct val="0"/>
                </a:spcBef>
              </a:pPr>
              <a:t>44</a:t>
            </a:fld>
            <a:endParaRPr lang="en-US" altLang="en-US" dirty="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xfrm>
            <a:off x="1165225" y="690563"/>
            <a:ext cx="4619625" cy="3465512"/>
          </a:xfrm>
          <a:ln/>
        </p:spPr>
      </p:sp>
      <p:sp>
        <p:nvSpPr>
          <p:cNvPr id="284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84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3AAE781-A685-436C-8B68-307D4216F99B}" type="slidenum">
              <a:rPr lang="en-US" altLang="en-US">
                <a:solidFill>
                  <a:srgbClr val="000000"/>
                </a:solidFill>
              </a:rPr>
              <a:pPr eaLnBrk="1" hangingPunct="1">
                <a:spcBef>
                  <a:spcPct val="0"/>
                </a:spcBef>
              </a:pPr>
              <a:t>45</a:t>
            </a:fld>
            <a:endParaRPr lang="en-US" altLang="en-US" dirty="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xfrm>
            <a:off x="1165225" y="690563"/>
            <a:ext cx="4619625" cy="3465512"/>
          </a:xfrm>
          <a:ln/>
        </p:spPr>
      </p:sp>
      <p:sp>
        <p:nvSpPr>
          <p:cNvPr id="285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85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A5E9AE2-6C16-4E78-BBF5-937D068DF6EC}" type="slidenum">
              <a:rPr lang="en-US" altLang="en-US">
                <a:solidFill>
                  <a:srgbClr val="000000"/>
                </a:solidFill>
              </a:rPr>
              <a:pPr eaLnBrk="1" hangingPunct="1">
                <a:spcBef>
                  <a:spcPct val="0"/>
                </a:spcBef>
              </a:pPr>
              <a:t>46</a:t>
            </a:fld>
            <a:endParaRPr lang="en-US" altLang="en-US" dirty="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xfrm>
            <a:off x="1165225" y="690563"/>
            <a:ext cx="4619625" cy="3465512"/>
          </a:xfrm>
          <a:ln/>
        </p:spPr>
      </p:sp>
      <p:sp>
        <p:nvSpPr>
          <p:cNvPr id="286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86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BFBD601-5EF8-47A4-9022-A5BC7779F918}" type="slidenum">
              <a:rPr lang="en-US" altLang="en-US">
                <a:solidFill>
                  <a:srgbClr val="000000"/>
                </a:solidFill>
              </a:rPr>
              <a:pPr eaLnBrk="1" hangingPunct="1">
                <a:spcBef>
                  <a:spcPct val="0"/>
                </a:spcBef>
              </a:pPr>
              <a:t>47</a:t>
            </a:fld>
            <a:endParaRPr lang="en-US" altLang="en-US" dirty="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xfrm>
            <a:off x="1165225" y="690563"/>
            <a:ext cx="4619625" cy="3465512"/>
          </a:xfrm>
          <a:ln/>
        </p:spPr>
      </p:sp>
      <p:sp>
        <p:nvSpPr>
          <p:cNvPr id="287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87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9547207-7364-489C-92EE-DE656CAE1D78}" type="slidenum">
              <a:rPr lang="en-US" altLang="en-US">
                <a:solidFill>
                  <a:srgbClr val="000000"/>
                </a:solidFill>
              </a:rPr>
              <a:pPr eaLnBrk="1" hangingPunct="1">
                <a:spcBef>
                  <a:spcPct val="0"/>
                </a:spcBef>
              </a:pPr>
              <a:t>48</a:t>
            </a:fld>
            <a:endParaRPr lang="en-US" altLang="en-US" dirty="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9D470E-BC0D-4972-8BF9-366E4C640DFC}"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3427269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xfrm>
            <a:off x="1165225" y="690563"/>
            <a:ext cx="4619625" cy="3465512"/>
          </a:xfrm>
          <a:ln/>
        </p:spPr>
      </p:sp>
      <p:sp>
        <p:nvSpPr>
          <p:cNvPr id="288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88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8928981-C91B-4A3D-BF24-5C489A11E3DE}" type="slidenum">
              <a:rPr lang="en-US" altLang="en-US">
                <a:solidFill>
                  <a:srgbClr val="000000"/>
                </a:solidFill>
              </a:rPr>
              <a:pPr eaLnBrk="1" hangingPunct="1">
                <a:spcBef>
                  <a:spcPct val="0"/>
                </a:spcBef>
              </a:pPr>
              <a:t>49</a:t>
            </a:fld>
            <a:endParaRPr lang="en-US" altLang="en-US" dirty="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xfrm>
            <a:off x="1165225" y="690563"/>
            <a:ext cx="4619625" cy="3465512"/>
          </a:xfrm>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045A05A-BA13-482C-980A-9D7CB1AE6C9D}" type="slidenum">
              <a:rPr lang="en-US" altLang="en-US">
                <a:solidFill>
                  <a:srgbClr val="000000"/>
                </a:solidFill>
              </a:rPr>
              <a:pPr eaLnBrk="1" hangingPunct="1">
                <a:spcBef>
                  <a:spcPct val="0"/>
                </a:spcBef>
              </a:pPr>
              <a:t>50</a:t>
            </a:fld>
            <a:endParaRPr lang="en-US" altLang="en-US" dirty="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xfrm>
            <a:off x="1165225" y="690563"/>
            <a:ext cx="4619625" cy="3465512"/>
          </a:xfrm>
          <a:ln/>
        </p:spPr>
      </p:sp>
      <p:sp>
        <p:nvSpPr>
          <p:cNvPr id="290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90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64B87A9-A3B2-4375-BBAA-D88690372A09}" type="slidenum">
              <a:rPr lang="en-US" altLang="en-US">
                <a:solidFill>
                  <a:srgbClr val="000000"/>
                </a:solidFill>
              </a:rPr>
              <a:pPr eaLnBrk="1" hangingPunct="1">
                <a:spcBef>
                  <a:spcPct val="0"/>
                </a:spcBef>
              </a:pPr>
              <a:t>51</a:t>
            </a:fld>
            <a:endParaRPr lang="en-US" altLang="en-US" dirty="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xfrm>
            <a:off x="1165225" y="690563"/>
            <a:ext cx="4619625" cy="3465512"/>
          </a:xfrm>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B752822-6072-4398-95E3-A1B10AFEA12B}" type="slidenum">
              <a:rPr lang="en-US" altLang="en-US">
                <a:solidFill>
                  <a:srgbClr val="000000"/>
                </a:solidFill>
              </a:rPr>
              <a:pPr eaLnBrk="1" hangingPunct="1">
                <a:spcBef>
                  <a:spcPct val="0"/>
                </a:spcBef>
              </a:pPr>
              <a:t>52</a:t>
            </a:fld>
            <a:endParaRPr lang="en-US" altLang="en-US" dirty="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xfrm>
            <a:off x="1165225" y="690563"/>
            <a:ext cx="4619625" cy="3465512"/>
          </a:xfrm>
          <a:ln/>
        </p:spPr>
      </p:sp>
      <p:sp>
        <p:nvSpPr>
          <p:cNvPr id="292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92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6415D78-8C6C-413E-B5B4-C24F72C54025}" type="slidenum">
              <a:rPr lang="en-US" altLang="en-US">
                <a:solidFill>
                  <a:srgbClr val="000000"/>
                </a:solidFill>
              </a:rPr>
              <a:pPr eaLnBrk="1" hangingPunct="1">
                <a:spcBef>
                  <a:spcPct val="0"/>
                </a:spcBef>
              </a:pPr>
              <a:t>53</a:t>
            </a:fld>
            <a:endParaRPr lang="en-US" altLang="en-US" dirty="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165225" y="690563"/>
            <a:ext cx="4619625" cy="3465512"/>
          </a:xfrm>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55E5B02-8F2D-4881-B76A-22793912D5DB}" type="slidenum">
              <a:rPr lang="en-US" altLang="en-US">
                <a:solidFill>
                  <a:srgbClr val="000000"/>
                </a:solidFill>
              </a:rPr>
              <a:pPr eaLnBrk="1" hangingPunct="1">
                <a:spcBef>
                  <a:spcPct val="0"/>
                </a:spcBef>
              </a:pPr>
              <a:t>54</a:t>
            </a:fld>
            <a:endParaRPr lang="en-US" altLang="en-US" dirty="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xfrm>
            <a:off x="1165225" y="690563"/>
            <a:ext cx="4619625" cy="3465512"/>
          </a:xfrm>
          <a:ln/>
        </p:spPr>
      </p:sp>
      <p:sp>
        <p:nvSpPr>
          <p:cNvPr id="294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94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2B22C47-B5A2-4B02-94D1-1656D9EC4B61}" type="slidenum">
              <a:rPr lang="en-US" altLang="en-US">
                <a:solidFill>
                  <a:srgbClr val="000000"/>
                </a:solidFill>
              </a:rPr>
              <a:pPr eaLnBrk="1" hangingPunct="1">
                <a:spcBef>
                  <a:spcPct val="0"/>
                </a:spcBef>
              </a:pPr>
              <a:t>55</a:t>
            </a:fld>
            <a:endParaRPr lang="en-US" altLang="en-US" dirty="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1165225" y="690563"/>
            <a:ext cx="4619625" cy="3465512"/>
          </a:xfrm>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FFB0CBF-808B-47A7-9AEB-CC4AD59BD330}" type="slidenum">
              <a:rPr lang="en-US" altLang="en-US">
                <a:solidFill>
                  <a:srgbClr val="000000"/>
                </a:solidFill>
              </a:rPr>
              <a:pPr eaLnBrk="1" hangingPunct="1">
                <a:spcBef>
                  <a:spcPct val="0"/>
                </a:spcBef>
              </a:pPr>
              <a:t>56</a:t>
            </a:fld>
            <a:endParaRPr lang="en-US" altLang="en-US" dirty="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xfrm>
            <a:off x="1165225" y="690563"/>
            <a:ext cx="4619625" cy="3465512"/>
          </a:xfrm>
          <a:ln/>
        </p:spPr>
      </p:sp>
      <p:sp>
        <p:nvSpPr>
          <p:cNvPr id="296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96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05A9C7A-3EE7-4EE8-9D07-28A7BB7A45C3}" type="slidenum">
              <a:rPr lang="en-US" altLang="en-US">
                <a:solidFill>
                  <a:srgbClr val="000000"/>
                </a:solidFill>
              </a:rPr>
              <a:pPr eaLnBrk="1" hangingPunct="1">
                <a:spcBef>
                  <a:spcPct val="0"/>
                </a:spcBef>
              </a:pPr>
              <a:t>57</a:t>
            </a:fld>
            <a:endParaRPr lang="en-US" altLang="en-US" dirty="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1165225" y="690563"/>
            <a:ext cx="4619625" cy="3465512"/>
          </a:xfrm>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1952F5C-76F9-4F8F-9170-E42C40B22A2B}" type="slidenum">
              <a:rPr lang="en-US" altLang="en-US">
                <a:solidFill>
                  <a:srgbClr val="000000"/>
                </a:solidFill>
              </a:rPr>
              <a:pPr eaLnBrk="1" hangingPunct="1">
                <a:spcBef>
                  <a:spcPct val="0"/>
                </a:spcBef>
              </a:pPr>
              <a:t>58</a:t>
            </a:fld>
            <a:endParaRPr lang="en-US" altLang="en-US" dirty="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9D470E-BC0D-4972-8BF9-366E4C640DFC}"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2513704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xfrm>
            <a:off x="1165225" y="690563"/>
            <a:ext cx="4619625" cy="3465512"/>
          </a:xfrm>
          <a:ln/>
        </p:spPr>
      </p:sp>
      <p:sp>
        <p:nvSpPr>
          <p:cNvPr id="299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99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E922170-82B2-4FC4-8D33-6B2FB7DB6BA7}" type="slidenum">
              <a:rPr lang="en-US" altLang="en-US">
                <a:solidFill>
                  <a:srgbClr val="000000"/>
                </a:solidFill>
              </a:rPr>
              <a:pPr eaLnBrk="1" hangingPunct="1">
                <a:spcBef>
                  <a:spcPct val="0"/>
                </a:spcBef>
              </a:pPr>
              <a:t>59</a:t>
            </a:fld>
            <a:endParaRPr lang="en-US" altLang="en-US" dirty="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xfrm>
            <a:off x="1165225" y="690563"/>
            <a:ext cx="4619625" cy="3465512"/>
          </a:xfrm>
          <a:ln/>
        </p:spPr>
      </p:sp>
      <p:sp>
        <p:nvSpPr>
          <p:cNvPr id="300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00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F2C3849-61E4-4E33-94F3-22C13D9E8C7C}" type="slidenum">
              <a:rPr lang="en-US" altLang="en-US">
                <a:solidFill>
                  <a:srgbClr val="000000"/>
                </a:solidFill>
              </a:rPr>
              <a:pPr eaLnBrk="1" hangingPunct="1">
                <a:spcBef>
                  <a:spcPct val="0"/>
                </a:spcBef>
              </a:pPr>
              <a:t>60</a:t>
            </a:fld>
            <a:endParaRPr lang="en-US" altLang="en-US" dirty="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xfrm>
            <a:off x="1165225" y="690563"/>
            <a:ext cx="4619625" cy="3465512"/>
          </a:xfrm>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01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1AC211C-C7CA-48EC-A343-6129F2486A33}" type="slidenum">
              <a:rPr lang="en-US" altLang="en-US">
                <a:solidFill>
                  <a:srgbClr val="000000"/>
                </a:solidFill>
              </a:rPr>
              <a:pPr eaLnBrk="1" hangingPunct="1">
                <a:spcBef>
                  <a:spcPct val="0"/>
                </a:spcBef>
              </a:pPr>
              <a:t>61</a:t>
            </a:fld>
            <a:endParaRPr lang="en-US" altLang="en-US" dirty="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xfrm>
            <a:off x="1165225" y="690563"/>
            <a:ext cx="4619625" cy="3465512"/>
          </a:xfrm>
          <a:ln/>
        </p:spPr>
      </p:sp>
      <p:sp>
        <p:nvSpPr>
          <p:cNvPr id="302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02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F80BCF1-A524-496B-B29F-B97CC2DC6DF3}" type="slidenum">
              <a:rPr lang="en-US" altLang="en-US">
                <a:solidFill>
                  <a:srgbClr val="000000"/>
                </a:solidFill>
              </a:rPr>
              <a:pPr eaLnBrk="1" hangingPunct="1">
                <a:spcBef>
                  <a:spcPct val="0"/>
                </a:spcBef>
              </a:pPr>
              <a:t>62</a:t>
            </a:fld>
            <a:endParaRPr lang="en-US" altLang="en-US" dirty="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xfrm>
            <a:off x="1165225" y="690563"/>
            <a:ext cx="4619625" cy="3465512"/>
          </a:xfrm>
          <a:ln/>
        </p:spPr>
      </p:sp>
      <p:sp>
        <p:nvSpPr>
          <p:cNvPr id="303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03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55117A9-5813-4F92-A93A-70DBFC3696BF}" type="slidenum">
              <a:rPr lang="en-US" altLang="en-US">
                <a:solidFill>
                  <a:srgbClr val="000000"/>
                </a:solidFill>
              </a:rPr>
              <a:pPr eaLnBrk="1" hangingPunct="1">
                <a:spcBef>
                  <a:spcPct val="0"/>
                </a:spcBef>
              </a:pPr>
              <a:t>63</a:t>
            </a:fld>
            <a:endParaRPr lang="en-US" altLang="en-US" dirty="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xfrm>
            <a:off x="1165225" y="690563"/>
            <a:ext cx="4619625" cy="3465512"/>
          </a:xfrm>
          <a:ln/>
        </p:spPr>
      </p:sp>
      <p:sp>
        <p:nvSpPr>
          <p:cNvPr id="304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04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B69EF17-50C9-4C39-8BAF-6187B4249A45}" type="slidenum">
              <a:rPr lang="en-US" altLang="en-US">
                <a:solidFill>
                  <a:srgbClr val="000000"/>
                </a:solidFill>
              </a:rPr>
              <a:pPr eaLnBrk="1" hangingPunct="1">
                <a:spcBef>
                  <a:spcPct val="0"/>
                </a:spcBef>
              </a:pPr>
              <a:t>64</a:t>
            </a:fld>
            <a:endParaRPr lang="en-US" altLang="en-US" dirty="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xfrm>
            <a:off x="1165225" y="690563"/>
            <a:ext cx="4619625" cy="3465512"/>
          </a:xfrm>
          <a:ln/>
        </p:spPr>
      </p:sp>
      <p:sp>
        <p:nvSpPr>
          <p:cNvPr id="305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05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E924532-1DD0-450E-AE4C-F8F4CE3198BF}" type="slidenum">
              <a:rPr lang="en-US" altLang="en-US">
                <a:solidFill>
                  <a:srgbClr val="000000"/>
                </a:solidFill>
              </a:rPr>
              <a:pPr eaLnBrk="1" hangingPunct="1">
                <a:spcBef>
                  <a:spcPct val="0"/>
                </a:spcBef>
              </a:pPr>
              <a:t>65</a:t>
            </a:fld>
            <a:endParaRPr lang="en-US" altLang="en-US" dirty="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xfrm>
            <a:off x="1165225" y="690563"/>
            <a:ext cx="4619625" cy="3465512"/>
          </a:xfrm>
          <a:ln/>
        </p:spPr>
      </p:sp>
      <p:sp>
        <p:nvSpPr>
          <p:cNvPr id="306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06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32E2D76-AF30-4803-B217-8580FF9A7C15}" type="slidenum">
              <a:rPr lang="en-US" altLang="en-US">
                <a:solidFill>
                  <a:srgbClr val="000000"/>
                </a:solidFill>
              </a:rPr>
              <a:pPr eaLnBrk="1" hangingPunct="1">
                <a:spcBef>
                  <a:spcPct val="0"/>
                </a:spcBef>
              </a:pPr>
              <a:t>66</a:t>
            </a:fld>
            <a:endParaRPr lang="en-US" altLang="en-US" dirty="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xfrm>
            <a:off x="1165225" y="690563"/>
            <a:ext cx="4619625" cy="3465512"/>
          </a:xfrm>
          <a:ln/>
        </p:spPr>
      </p:sp>
      <p:sp>
        <p:nvSpPr>
          <p:cNvPr id="307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07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FCEDA6E-DC8D-4690-BB54-E18572BCE4DE}" type="slidenum">
              <a:rPr lang="en-US" altLang="en-US">
                <a:solidFill>
                  <a:srgbClr val="000000"/>
                </a:solidFill>
              </a:rPr>
              <a:pPr eaLnBrk="1" hangingPunct="1">
                <a:spcBef>
                  <a:spcPct val="0"/>
                </a:spcBef>
              </a:pPr>
              <a:t>67</a:t>
            </a:fld>
            <a:endParaRPr lang="en-US" altLang="en-US" dirty="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xfrm>
            <a:off x="1165225" y="690563"/>
            <a:ext cx="4619625" cy="3465512"/>
          </a:xfrm>
          <a:ln/>
        </p:spPr>
      </p:sp>
      <p:sp>
        <p:nvSpPr>
          <p:cNvPr id="308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08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A204DE4-0180-4A7A-AD35-C81D636802A0}" type="slidenum">
              <a:rPr lang="en-US" altLang="en-US">
                <a:solidFill>
                  <a:srgbClr val="000000"/>
                </a:solidFill>
              </a:rPr>
              <a:pPr eaLnBrk="1" hangingPunct="1">
                <a:spcBef>
                  <a:spcPct val="0"/>
                </a:spcBef>
              </a:pPr>
              <a:t>68</a:t>
            </a:fld>
            <a:endParaRPr lang="en-US" altLang="en-US" dirty="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9D470E-BC0D-4972-8BF9-366E4C640DFC}"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19242769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xfrm>
            <a:off x="1165225" y="690563"/>
            <a:ext cx="4619625" cy="3465512"/>
          </a:xfrm>
          <a:ln/>
        </p:spPr>
      </p:sp>
      <p:sp>
        <p:nvSpPr>
          <p:cNvPr id="309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09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E71D9D6-2D48-4C4F-88B0-433109EFF1B1}" type="slidenum">
              <a:rPr lang="en-US" altLang="en-US">
                <a:solidFill>
                  <a:srgbClr val="000000"/>
                </a:solidFill>
              </a:rPr>
              <a:pPr eaLnBrk="1" hangingPunct="1">
                <a:spcBef>
                  <a:spcPct val="0"/>
                </a:spcBef>
              </a:pPr>
              <a:t>69</a:t>
            </a:fld>
            <a:endParaRPr lang="en-US" altLang="en-US" dirty="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xfrm>
            <a:off x="1165225" y="690563"/>
            <a:ext cx="4619625" cy="3465512"/>
          </a:xfrm>
          <a:ln/>
        </p:spPr>
      </p:sp>
      <p:sp>
        <p:nvSpPr>
          <p:cNvPr id="310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10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DA56303-BC00-455F-8F26-FD9D8846EB19}" type="slidenum">
              <a:rPr lang="en-US" altLang="en-US">
                <a:solidFill>
                  <a:srgbClr val="000000"/>
                </a:solidFill>
              </a:rPr>
              <a:pPr eaLnBrk="1" hangingPunct="1">
                <a:spcBef>
                  <a:spcPct val="0"/>
                </a:spcBef>
              </a:pPr>
              <a:t>70</a:t>
            </a:fld>
            <a:endParaRPr lang="en-US" altLang="en-US" dirty="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xfrm>
            <a:off x="1165225" y="690563"/>
            <a:ext cx="4619625" cy="3465512"/>
          </a:xfrm>
          <a:ln/>
        </p:spPr>
      </p:sp>
      <p:sp>
        <p:nvSpPr>
          <p:cNvPr id="311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11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8A13177-C0CE-4B81-AD97-828BC3F8E273}" type="slidenum">
              <a:rPr lang="en-US" altLang="en-US">
                <a:solidFill>
                  <a:srgbClr val="000000"/>
                </a:solidFill>
              </a:rPr>
              <a:pPr eaLnBrk="1" hangingPunct="1">
                <a:spcBef>
                  <a:spcPct val="0"/>
                </a:spcBef>
              </a:pPr>
              <a:t>71</a:t>
            </a:fld>
            <a:endParaRPr lang="en-US" altLang="en-US" dirty="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xfrm>
            <a:off x="1165225" y="690563"/>
            <a:ext cx="4619625" cy="3465512"/>
          </a:xfrm>
          <a:ln/>
        </p:spPr>
      </p:sp>
      <p:sp>
        <p:nvSpPr>
          <p:cNvPr id="312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12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1C40207-97ED-4D49-8619-5F54947353DA}" type="slidenum">
              <a:rPr lang="en-US" altLang="en-US">
                <a:solidFill>
                  <a:srgbClr val="000000"/>
                </a:solidFill>
              </a:rPr>
              <a:pPr eaLnBrk="1" hangingPunct="1">
                <a:spcBef>
                  <a:spcPct val="0"/>
                </a:spcBef>
              </a:pPr>
              <a:t>72</a:t>
            </a:fld>
            <a:endParaRPr lang="en-US" altLang="en-US" dirty="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xfrm>
            <a:off x="1165225" y="690563"/>
            <a:ext cx="4619625" cy="3465512"/>
          </a:xfrm>
          <a:ln/>
        </p:spPr>
      </p:sp>
      <p:sp>
        <p:nvSpPr>
          <p:cNvPr id="313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13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8E81E04-5DF9-48A6-B3D0-18E91422CF5D}" type="slidenum">
              <a:rPr lang="en-US" altLang="en-US">
                <a:solidFill>
                  <a:srgbClr val="000000"/>
                </a:solidFill>
              </a:rPr>
              <a:pPr eaLnBrk="1" hangingPunct="1">
                <a:spcBef>
                  <a:spcPct val="0"/>
                </a:spcBef>
              </a:pPr>
              <a:t>73</a:t>
            </a:fld>
            <a:endParaRPr lang="en-US" altLang="en-US" dirty="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xfrm>
            <a:off x="1165225" y="690563"/>
            <a:ext cx="4619625" cy="3465512"/>
          </a:xfrm>
          <a:ln/>
        </p:spPr>
      </p:sp>
      <p:sp>
        <p:nvSpPr>
          <p:cNvPr id="314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314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D66C58F-06C7-4A8A-9E8A-004E5A355274}" type="slidenum">
              <a:rPr lang="en-US" altLang="en-US">
                <a:solidFill>
                  <a:srgbClr val="000000"/>
                </a:solidFill>
              </a:rPr>
              <a:pPr eaLnBrk="1" hangingPunct="1">
                <a:spcBef>
                  <a:spcPct val="0"/>
                </a:spcBef>
              </a:pPr>
              <a:t>74</a:t>
            </a:fld>
            <a:endParaRPr lang="en-US" altLang="en-US" dirty="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smtClean="0">
              <a:latin typeface="Arial" pitchFamily="34" charset="0"/>
            </a:endParaRPr>
          </a:p>
        </p:txBody>
      </p:sp>
      <p:sp>
        <p:nvSpPr>
          <p:cNvPr id="317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eaLnBrk="0" hangingPunct="0">
              <a:spcBef>
                <a:spcPct val="30000"/>
              </a:spcBef>
              <a:defRPr sz="1200">
                <a:solidFill>
                  <a:schemeClr val="tx1"/>
                </a:solidFill>
                <a:latin typeface="Arial" pitchFamily="34" charset="0"/>
              </a:defRPr>
            </a:lvl1pPr>
            <a:lvl2pPr marL="737452" indent="-283635" defTabSz="910785" eaLnBrk="0" hangingPunct="0">
              <a:spcBef>
                <a:spcPct val="30000"/>
              </a:spcBef>
              <a:defRPr sz="1200">
                <a:solidFill>
                  <a:schemeClr val="tx1"/>
                </a:solidFill>
                <a:latin typeface="Arial" pitchFamily="34" charset="0"/>
              </a:defRPr>
            </a:lvl2pPr>
            <a:lvl3pPr marL="1134542" indent="-226908" defTabSz="910785" eaLnBrk="0" hangingPunct="0">
              <a:spcBef>
                <a:spcPct val="30000"/>
              </a:spcBef>
              <a:defRPr sz="1200">
                <a:solidFill>
                  <a:schemeClr val="tx1"/>
                </a:solidFill>
                <a:latin typeface="Arial" pitchFamily="34" charset="0"/>
              </a:defRPr>
            </a:lvl3pPr>
            <a:lvl4pPr marL="1588359" indent="-226908" defTabSz="910785" eaLnBrk="0" hangingPunct="0">
              <a:spcBef>
                <a:spcPct val="30000"/>
              </a:spcBef>
              <a:defRPr sz="1200">
                <a:solidFill>
                  <a:schemeClr val="tx1"/>
                </a:solidFill>
                <a:latin typeface="Arial" pitchFamily="34" charset="0"/>
              </a:defRPr>
            </a:lvl4pPr>
            <a:lvl5pPr marL="2042175" indent="-226908" defTabSz="910785" eaLnBrk="0" hangingPunct="0">
              <a:spcBef>
                <a:spcPct val="30000"/>
              </a:spcBef>
              <a:defRPr sz="1200">
                <a:solidFill>
                  <a:schemeClr val="tx1"/>
                </a:solidFill>
                <a:latin typeface="Arial" pitchFamily="34" charset="0"/>
              </a:defRPr>
            </a:lvl5pPr>
            <a:lvl6pPr marL="2495992" indent="-226908" defTabSz="910785" eaLnBrk="0" fontAlgn="base" hangingPunct="0">
              <a:spcBef>
                <a:spcPct val="30000"/>
              </a:spcBef>
              <a:spcAft>
                <a:spcPct val="0"/>
              </a:spcAft>
              <a:defRPr sz="1200">
                <a:solidFill>
                  <a:schemeClr val="tx1"/>
                </a:solidFill>
                <a:latin typeface="Arial" pitchFamily="34" charset="0"/>
              </a:defRPr>
            </a:lvl6pPr>
            <a:lvl7pPr marL="2949809" indent="-226908" defTabSz="910785" eaLnBrk="0" fontAlgn="base" hangingPunct="0">
              <a:spcBef>
                <a:spcPct val="30000"/>
              </a:spcBef>
              <a:spcAft>
                <a:spcPct val="0"/>
              </a:spcAft>
              <a:defRPr sz="1200">
                <a:solidFill>
                  <a:schemeClr val="tx1"/>
                </a:solidFill>
                <a:latin typeface="Arial" pitchFamily="34" charset="0"/>
              </a:defRPr>
            </a:lvl7pPr>
            <a:lvl8pPr marL="3403625" indent="-226908" defTabSz="910785" eaLnBrk="0" fontAlgn="base" hangingPunct="0">
              <a:spcBef>
                <a:spcPct val="30000"/>
              </a:spcBef>
              <a:spcAft>
                <a:spcPct val="0"/>
              </a:spcAft>
              <a:defRPr sz="1200">
                <a:solidFill>
                  <a:schemeClr val="tx1"/>
                </a:solidFill>
                <a:latin typeface="Arial" pitchFamily="34" charset="0"/>
              </a:defRPr>
            </a:lvl8pPr>
            <a:lvl9pPr marL="3857442" indent="-226908" defTabSz="91078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94FED1F-0807-4115-92B7-6B7FD306F1DF}" type="slidenum">
              <a:rPr lang="en-US" altLang="en-US">
                <a:solidFill>
                  <a:srgbClr val="000000"/>
                </a:solidFill>
              </a:rPr>
              <a:pPr eaLnBrk="1" hangingPunct="1">
                <a:spcBef>
                  <a:spcPct val="0"/>
                </a:spcBef>
              </a:pPr>
              <a:t>75</a:t>
            </a:fld>
            <a:endParaRPr lang="en-US" altLang="en-US" dirty="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7B463F-3871-4934-B80F-02F4F0F2A9BD}"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20839515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B463F-3871-4934-B80F-02F4F0F2A9BD}"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36940660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9D470E-BC0D-4972-8BF9-366E4C640DFC}" type="slidenum">
              <a:rPr lang="en-US" smtClean="0">
                <a:solidFill>
                  <a:prstClr val="black"/>
                </a:solidFill>
              </a:rPr>
              <a:pPr>
                <a:defRPr/>
              </a:pPr>
              <a:t>90</a:t>
            </a:fld>
            <a:endParaRPr lang="en-US" dirty="0">
              <a:solidFill>
                <a:prstClr val="black"/>
              </a:solidFill>
            </a:endParaRPr>
          </a:p>
        </p:txBody>
      </p:sp>
    </p:spTree>
    <p:extLst>
      <p:ext uri="{BB962C8B-B14F-4D97-AF65-F5344CB8AC3E}">
        <p14:creationId xmlns:p14="http://schemas.microsoft.com/office/powerpoint/2010/main" val="2293537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B6928-2BC0-4257-AD1A-A0768D49305C}" type="slidenum">
              <a:rPr lang="en-US" smtClean="0"/>
              <a:t>14</a:t>
            </a:fld>
            <a:endParaRPr lang="en-US" dirty="0"/>
          </a:p>
        </p:txBody>
      </p:sp>
    </p:spTree>
    <p:extLst>
      <p:ext uri="{BB962C8B-B14F-4D97-AF65-F5344CB8AC3E}">
        <p14:creationId xmlns:p14="http://schemas.microsoft.com/office/powerpoint/2010/main" val="14196507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0FABE23-DC57-493D-AA1D-81D403AD9DAE}" type="slidenum">
              <a:rPr lang="en-US" smtClean="0">
                <a:solidFill>
                  <a:srgbClr val="000000"/>
                </a:solidFill>
              </a:rPr>
              <a:pPr>
                <a:defRPr/>
              </a:pPr>
              <a:t>91</a:t>
            </a:fld>
            <a:endParaRPr lang="en-US" smtClean="0">
              <a:solidFill>
                <a:srgbClr val="000000"/>
              </a:solidFill>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xfrm>
            <a:off x="925070" y="4387137"/>
            <a:ext cx="5099939" cy="4157837"/>
          </a:xfrm>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xfrm>
            <a:off x="1166813" y="692150"/>
            <a:ext cx="4616450" cy="3463925"/>
          </a:xfrm>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72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25" eaLnBrk="0" hangingPunct="0">
              <a:spcBef>
                <a:spcPct val="30000"/>
              </a:spcBef>
              <a:defRPr sz="1200">
                <a:solidFill>
                  <a:schemeClr val="tx1"/>
                </a:solidFill>
                <a:latin typeface="Arial" pitchFamily="34" charset="0"/>
              </a:defRPr>
            </a:lvl1pPr>
            <a:lvl2pPr marL="742909" indent="-285735" defTabSz="917525" eaLnBrk="0" hangingPunct="0">
              <a:spcBef>
                <a:spcPct val="30000"/>
              </a:spcBef>
              <a:defRPr sz="1200">
                <a:solidFill>
                  <a:schemeClr val="tx1"/>
                </a:solidFill>
                <a:latin typeface="Arial" pitchFamily="34" charset="0"/>
              </a:defRPr>
            </a:lvl2pPr>
            <a:lvl3pPr marL="1142937" indent="-228588" defTabSz="917525" eaLnBrk="0" hangingPunct="0">
              <a:spcBef>
                <a:spcPct val="30000"/>
              </a:spcBef>
              <a:defRPr sz="1200">
                <a:solidFill>
                  <a:schemeClr val="tx1"/>
                </a:solidFill>
                <a:latin typeface="Arial" pitchFamily="34" charset="0"/>
              </a:defRPr>
            </a:lvl3pPr>
            <a:lvl4pPr marL="1600112" indent="-228588" defTabSz="917525" eaLnBrk="0" hangingPunct="0">
              <a:spcBef>
                <a:spcPct val="30000"/>
              </a:spcBef>
              <a:defRPr sz="1200">
                <a:solidFill>
                  <a:schemeClr val="tx1"/>
                </a:solidFill>
                <a:latin typeface="Arial" pitchFamily="34" charset="0"/>
              </a:defRPr>
            </a:lvl4pPr>
            <a:lvl5pPr marL="2057288" indent="-228588" defTabSz="917525" eaLnBrk="0" hangingPunct="0">
              <a:spcBef>
                <a:spcPct val="30000"/>
              </a:spcBef>
              <a:defRPr sz="1200">
                <a:solidFill>
                  <a:schemeClr val="tx1"/>
                </a:solidFill>
                <a:latin typeface="Arial" pitchFamily="34" charset="0"/>
              </a:defRPr>
            </a:lvl5pPr>
            <a:lvl6pPr marL="2514462" indent="-228588" defTabSz="917525" eaLnBrk="0" fontAlgn="base" hangingPunct="0">
              <a:spcBef>
                <a:spcPct val="30000"/>
              </a:spcBef>
              <a:spcAft>
                <a:spcPct val="0"/>
              </a:spcAft>
              <a:defRPr sz="1200">
                <a:solidFill>
                  <a:schemeClr val="tx1"/>
                </a:solidFill>
                <a:latin typeface="Arial" pitchFamily="34" charset="0"/>
              </a:defRPr>
            </a:lvl6pPr>
            <a:lvl7pPr marL="2971637" indent="-228588" defTabSz="917525" eaLnBrk="0" fontAlgn="base" hangingPunct="0">
              <a:spcBef>
                <a:spcPct val="30000"/>
              </a:spcBef>
              <a:spcAft>
                <a:spcPct val="0"/>
              </a:spcAft>
              <a:defRPr sz="1200">
                <a:solidFill>
                  <a:schemeClr val="tx1"/>
                </a:solidFill>
                <a:latin typeface="Arial" pitchFamily="34" charset="0"/>
              </a:defRPr>
            </a:lvl7pPr>
            <a:lvl8pPr marL="3428813" indent="-228588" defTabSz="917525" eaLnBrk="0" fontAlgn="base" hangingPunct="0">
              <a:spcBef>
                <a:spcPct val="30000"/>
              </a:spcBef>
              <a:spcAft>
                <a:spcPct val="0"/>
              </a:spcAft>
              <a:defRPr sz="1200">
                <a:solidFill>
                  <a:schemeClr val="tx1"/>
                </a:solidFill>
                <a:latin typeface="Arial" pitchFamily="34" charset="0"/>
              </a:defRPr>
            </a:lvl8pPr>
            <a:lvl9pPr marL="3885987" indent="-228588" defTabSz="9175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C4DB65A-7A45-46E9-A089-9C52A0235F37}" type="slidenum">
              <a:rPr lang="en-US" altLang="en-US">
                <a:solidFill>
                  <a:srgbClr val="000000"/>
                </a:solidFill>
              </a:rPr>
              <a:pPr eaLnBrk="1" hangingPunct="1">
                <a:spcBef>
                  <a:spcPct val="0"/>
                </a:spcBef>
              </a:pPr>
              <a:t>16</a:t>
            </a:fld>
            <a:endParaRPr lang="en-US" altLang="en-US"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74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25" eaLnBrk="0" hangingPunct="0">
              <a:spcBef>
                <a:spcPct val="30000"/>
              </a:spcBef>
              <a:defRPr sz="1200">
                <a:solidFill>
                  <a:schemeClr val="tx1"/>
                </a:solidFill>
                <a:latin typeface="Arial" pitchFamily="34" charset="0"/>
              </a:defRPr>
            </a:lvl1pPr>
            <a:lvl2pPr marL="742909" indent="-285735" defTabSz="917525" eaLnBrk="0" hangingPunct="0">
              <a:spcBef>
                <a:spcPct val="30000"/>
              </a:spcBef>
              <a:defRPr sz="1200">
                <a:solidFill>
                  <a:schemeClr val="tx1"/>
                </a:solidFill>
                <a:latin typeface="Arial" pitchFamily="34" charset="0"/>
              </a:defRPr>
            </a:lvl2pPr>
            <a:lvl3pPr marL="1142937" indent="-228588" defTabSz="917525" eaLnBrk="0" hangingPunct="0">
              <a:spcBef>
                <a:spcPct val="30000"/>
              </a:spcBef>
              <a:defRPr sz="1200">
                <a:solidFill>
                  <a:schemeClr val="tx1"/>
                </a:solidFill>
                <a:latin typeface="Arial" pitchFamily="34" charset="0"/>
              </a:defRPr>
            </a:lvl3pPr>
            <a:lvl4pPr marL="1600112" indent="-228588" defTabSz="917525" eaLnBrk="0" hangingPunct="0">
              <a:spcBef>
                <a:spcPct val="30000"/>
              </a:spcBef>
              <a:defRPr sz="1200">
                <a:solidFill>
                  <a:schemeClr val="tx1"/>
                </a:solidFill>
                <a:latin typeface="Arial" pitchFamily="34" charset="0"/>
              </a:defRPr>
            </a:lvl4pPr>
            <a:lvl5pPr marL="2057288" indent="-228588" defTabSz="917525" eaLnBrk="0" hangingPunct="0">
              <a:spcBef>
                <a:spcPct val="30000"/>
              </a:spcBef>
              <a:defRPr sz="1200">
                <a:solidFill>
                  <a:schemeClr val="tx1"/>
                </a:solidFill>
                <a:latin typeface="Arial" pitchFamily="34" charset="0"/>
              </a:defRPr>
            </a:lvl5pPr>
            <a:lvl6pPr marL="2514462" indent="-228588" defTabSz="917525" eaLnBrk="0" fontAlgn="base" hangingPunct="0">
              <a:spcBef>
                <a:spcPct val="30000"/>
              </a:spcBef>
              <a:spcAft>
                <a:spcPct val="0"/>
              </a:spcAft>
              <a:defRPr sz="1200">
                <a:solidFill>
                  <a:schemeClr val="tx1"/>
                </a:solidFill>
                <a:latin typeface="Arial" pitchFamily="34" charset="0"/>
              </a:defRPr>
            </a:lvl6pPr>
            <a:lvl7pPr marL="2971637" indent="-228588" defTabSz="917525" eaLnBrk="0" fontAlgn="base" hangingPunct="0">
              <a:spcBef>
                <a:spcPct val="30000"/>
              </a:spcBef>
              <a:spcAft>
                <a:spcPct val="0"/>
              </a:spcAft>
              <a:defRPr sz="1200">
                <a:solidFill>
                  <a:schemeClr val="tx1"/>
                </a:solidFill>
                <a:latin typeface="Arial" pitchFamily="34" charset="0"/>
              </a:defRPr>
            </a:lvl7pPr>
            <a:lvl8pPr marL="3428813" indent="-228588" defTabSz="917525" eaLnBrk="0" fontAlgn="base" hangingPunct="0">
              <a:spcBef>
                <a:spcPct val="30000"/>
              </a:spcBef>
              <a:spcAft>
                <a:spcPct val="0"/>
              </a:spcAft>
              <a:defRPr sz="1200">
                <a:solidFill>
                  <a:schemeClr val="tx1"/>
                </a:solidFill>
                <a:latin typeface="Arial" pitchFamily="34" charset="0"/>
              </a:defRPr>
            </a:lvl8pPr>
            <a:lvl9pPr marL="3885987" indent="-228588" defTabSz="9175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3B0CD43-E3F4-4C7B-94D7-E1019ED92223}" type="slidenum">
              <a:rPr lang="en-US" altLang="en-US">
                <a:solidFill>
                  <a:srgbClr val="000000"/>
                </a:solidFill>
              </a:rPr>
              <a:pPr eaLnBrk="1" hangingPunct="1">
                <a:spcBef>
                  <a:spcPct val="0"/>
                </a:spcBef>
              </a:pPr>
              <a:t>17</a:t>
            </a:fld>
            <a:endParaRPr lang="en-US" altLang="en-US"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25" eaLnBrk="0" hangingPunct="0">
              <a:spcBef>
                <a:spcPct val="30000"/>
              </a:spcBef>
              <a:defRPr sz="1200">
                <a:solidFill>
                  <a:schemeClr val="tx1"/>
                </a:solidFill>
                <a:latin typeface="Arial" pitchFamily="34" charset="0"/>
              </a:defRPr>
            </a:lvl1pPr>
            <a:lvl2pPr marL="742909" indent="-285735" defTabSz="917525" eaLnBrk="0" hangingPunct="0">
              <a:spcBef>
                <a:spcPct val="30000"/>
              </a:spcBef>
              <a:defRPr sz="1200">
                <a:solidFill>
                  <a:schemeClr val="tx1"/>
                </a:solidFill>
                <a:latin typeface="Arial" pitchFamily="34" charset="0"/>
              </a:defRPr>
            </a:lvl2pPr>
            <a:lvl3pPr marL="1142937" indent="-228588" defTabSz="917525" eaLnBrk="0" hangingPunct="0">
              <a:spcBef>
                <a:spcPct val="30000"/>
              </a:spcBef>
              <a:defRPr sz="1200">
                <a:solidFill>
                  <a:schemeClr val="tx1"/>
                </a:solidFill>
                <a:latin typeface="Arial" pitchFamily="34" charset="0"/>
              </a:defRPr>
            </a:lvl3pPr>
            <a:lvl4pPr marL="1600112" indent="-228588" defTabSz="917525" eaLnBrk="0" hangingPunct="0">
              <a:spcBef>
                <a:spcPct val="30000"/>
              </a:spcBef>
              <a:defRPr sz="1200">
                <a:solidFill>
                  <a:schemeClr val="tx1"/>
                </a:solidFill>
                <a:latin typeface="Arial" pitchFamily="34" charset="0"/>
              </a:defRPr>
            </a:lvl4pPr>
            <a:lvl5pPr marL="2057288" indent="-228588" defTabSz="917525" eaLnBrk="0" hangingPunct="0">
              <a:spcBef>
                <a:spcPct val="30000"/>
              </a:spcBef>
              <a:defRPr sz="1200">
                <a:solidFill>
                  <a:schemeClr val="tx1"/>
                </a:solidFill>
                <a:latin typeface="Arial" pitchFamily="34" charset="0"/>
              </a:defRPr>
            </a:lvl5pPr>
            <a:lvl6pPr marL="2514462" indent="-228588" defTabSz="917525" eaLnBrk="0" fontAlgn="base" hangingPunct="0">
              <a:spcBef>
                <a:spcPct val="30000"/>
              </a:spcBef>
              <a:spcAft>
                <a:spcPct val="0"/>
              </a:spcAft>
              <a:defRPr sz="1200">
                <a:solidFill>
                  <a:schemeClr val="tx1"/>
                </a:solidFill>
                <a:latin typeface="Arial" pitchFamily="34" charset="0"/>
              </a:defRPr>
            </a:lvl6pPr>
            <a:lvl7pPr marL="2971637" indent="-228588" defTabSz="917525" eaLnBrk="0" fontAlgn="base" hangingPunct="0">
              <a:spcBef>
                <a:spcPct val="30000"/>
              </a:spcBef>
              <a:spcAft>
                <a:spcPct val="0"/>
              </a:spcAft>
              <a:defRPr sz="1200">
                <a:solidFill>
                  <a:schemeClr val="tx1"/>
                </a:solidFill>
                <a:latin typeface="Arial" pitchFamily="34" charset="0"/>
              </a:defRPr>
            </a:lvl7pPr>
            <a:lvl8pPr marL="3428813" indent="-228588" defTabSz="917525" eaLnBrk="0" fontAlgn="base" hangingPunct="0">
              <a:spcBef>
                <a:spcPct val="30000"/>
              </a:spcBef>
              <a:spcAft>
                <a:spcPct val="0"/>
              </a:spcAft>
              <a:defRPr sz="1200">
                <a:solidFill>
                  <a:schemeClr val="tx1"/>
                </a:solidFill>
                <a:latin typeface="Arial" pitchFamily="34" charset="0"/>
              </a:defRPr>
            </a:lvl8pPr>
            <a:lvl9pPr marL="3885987" indent="-228588" defTabSz="91752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20BE2E3-19D3-47B2-8318-CA94962BCB3F}" type="slidenum">
              <a:rPr lang="en-US" altLang="en-US">
                <a:solidFill>
                  <a:srgbClr val="000000"/>
                </a:solidFill>
              </a:rPr>
              <a:pPr eaLnBrk="1" hangingPunct="1">
                <a:spcBef>
                  <a:spcPct val="0"/>
                </a:spcBef>
              </a:pPr>
              <a:t>19</a:t>
            </a:fld>
            <a:endParaRPr lang="en-US" altLang="en-US"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408549-2C97-463F-A33E-3ED9C26BCDF2}" type="datetimeFigureOut">
              <a:rPr lang="en-US" smtClean="0"/>
              <a:t>6/23/2014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31CA33-0CFB-4D13-B4BD-ED85507A18C0}" type="slidenum">
              <a:rPr lang="en-US" smtClean="0"/>
              <a:t>‹#›</a:t>
            </a:fld>
            <a:endParaRPr lang="en-US" dirty="0"/>
          </a:p>
        </p:txBody>
      </p:sp>
    </p:spTree>
    <p:extLst>
      <p:ext uri="{BB962C8B-B14F-4D97-AF65-F5344CB8AC3E}">
        <p14:creationId xmlns:p14="http://schemas.microsoft.com/office/powerpoint/2010/main" val="936989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408549-2C97-463F-A33E-3ED9C26BCDF2}" type="datetimeFigureOut">
              <a:rPr lang="en-US" smtClean="0"/>
              <a:t>6/23/2014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31CA33-0CFB-4D13-B4BD-ED85507A18C0}" type="slidenum">
              <a:rPr lang="en-US" smtClean="0"/>
              <a:t>‹#›</a:t>
            </a:fld>
            <a:endParaRPr lang="en-US" dirty="0"/>
          </a:p>
        </p:txBody>
      </p:sp>
    </p:spTree>
    <p:extLst>
      <p:ext uri="{BB962C8B-B14F-4D97-AF65-F5344CB8AC3E}">
        <p14:creationId xmlns:p14="http://schemas.microsoft.com/office/powerpoint/2010/main" val="17273543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214096829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1610091118"/>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249131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999490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810734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4740342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9399019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124501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35270521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20299024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408549-2C97-463F-A33E-3ED9C26BCDF2}" type="datetimeFigureOut">
              <a:rPr lang="en-US" smtClean="0"/>
              <a:t>6/23/2014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31CA33-0CFB-4D13-B4BD-ED85507A18C0}" type="slidenum">
              <a:rPr lang="en-US" smtClean="0"/>
              <a:t>‹#›</a:t>
            </a:fld>
            <a:endParaRPr lang="en-US" dirty="0"/>
          </a:p>
        </p:txBody>
      </p:sp>
    </p:spTree>
    <p:extLst>
      <p:ext uri="{BB962C8B-B14F-4D97-AF65-F5344CB8AC3E}">
        <p14:creationId xmlns:p14="http://schemas.microsoft.com/office/powerpoint/2010/main" val="2337389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605165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179263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9824651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E441FF05-9A63-43E0-94E8-C2115DEDB973}" type="slidenum">
              <a:rPr lang="en-US"/>
              <a:pPr>
                <a:defRPr/>
              </a:pPr>
              <a:t>‹#›</a:t>
            </a:fld>
            <a:endParaRPr lang="en-US" dirty="0"/>
          </a:p>
        </p:txBody>
      </p:sp>
    </p:spTree>
    <p:extLst>
      <p:ext uri="{BB962C8B-B14F-4D97-AF65-F5344CB8AC3E}">
        <p14:creationId xmlns:p14="http://schemas.microsoft.com/office/powerpoint/2010/main" val="15425279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DAD5DF0B-E0C0-42BC-A4A2-D43AA4D56E9A}" type="slidenum">
              <a:rPr lang="en-US"/>
              <a:pPr>
                <a:defRPr/>
              </a:pPr>
              <a:t>‹#›</a:t>
            </a:fld>
            <a:endParaRPr lang="en-US" dirty="0"/>
          </a:p>
        </p:txBody>
      </p:sp>
    </p:spTree>
    <p:extLst>
      <p:ext uri="{BB962C8B-B14F-4D97-AF65-F5344CB8AC3E}">
        <p14:creationId xmlns:p14="http://schemas.microsoft.com/office/powerpoint/2010/main" val="31643356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B0F79F6C-9B62-4E67-B087-6C6A6C3CAFA1}" type="slidenum">
              <a:rPr lang="en-US"/>
              <a:pPr>
                <a:defRPr/>
              </a:pPr>
              <a:t>‹#›</a:t>
            </a:fld>
            <a:endParaRPr lang="en-US" dirty="0"/>
          </a:p>
        </p:txBody>
      </p:sp>
    </p:spTree>
    <p:extLst>
      <p:ext uri="{BB962C8B-B14F-4D97-AF65-F5344CB8AC3E}">
        <p14:creationId xmlns:p14="http://schemas.microsoft.com/office/powerpoint/2010/main" val="2431033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E55192D4-B9DD-40BC-ABB8-7F13B6039FBF}" type="slidenum">
              <a:rPr lang="en-US"/>
              <a:pPr>
                <a:defRPr/>
              </a:pPr>
              <a:t>‹#›</a:t>
            </a:fld>
            <a:endParaRPr lang="en-US" dirty="0"/>
          </a:p>
        </p:txBody>
      </p:sp>
    </p:spTree>
    <p:extLst>
      <p:ext uri="{BB962C8B-B14F-4D97-AF65-F5344CB8AC3E}">
        <p14:creationId xmlns:p14="http://schemas.microsoft.com/office/powerpoint/2010/main" val="9279395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8" name="Footer Placeholder 7"/>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AFA732CC-289F-4DC8-B6C9-6468B778CB33}" type="slidenum">
              <a:rPr lang="en-US"/>
              <a:pPr>
                <a:defRPr/>
              </a:pPr>
              <a:t>‹#›</a:t>
            </a:fld>
            <a:endParaRPr lang="en-US" dirty="0"/>
          </a:p>
        </p:txBody>
      </p:sp>
    </p:spTree>
    <p:extLst>
      <p:ext uri="{BB962C8B-B14F-4D97-AF65-F5344CB8AC3E}">
        <p14:creationId xmlns:p14="http://schemas.microsoft.com/office/powerpoint/2010/main" val="30310104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4" name="Footer Placeholder 3"/>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487B07A4-1F4D-406D-AD9B-F3899BAE01F4}" type="slidenum">
              <a:rPr lang="en-US"/>
              <a:pPr>
                <a:defRPr/>
              </a:pPr>
              <a:t>‹#›</a:t>
            </a:fld>
            <a:endParaRPr lang="en-US" dirty="0"/>
          </a:p>
        </p:txBody>
      </p:sp>
    </p:spTree>
    <p:extLst>
      <p:ext uri="{BB962C8B-B14F-4D97-AF65-F5344CB8AC3E}">
        <p14:creationId xmlns:p14="http://schemas.microsoft.com/office/powerpoint/2010/main" val="18574827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3" name="Footer Placeholder 2"/>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A5861694-804C-4D4C-B2D2-CDF2C8620522}" type="slidenum">
              <a:rPr lang="en-US"/>
              <a:pPr>
                <a:defRPr/>
              </a:pPr>
              <a:t>‹#›</a:t>
            </a:fld>
            <a:endParaRPr lang="en-US" dirty="0"/>
          </a:p>
        </p:txBody>
      </p:sp>
    </p:spTree>
    <p:extLst>
      <p:ext uri="{BB962C8B-B14F-4D97-AF65-F5344CB8AC3E}">
        <p14:creationId xmlns:p14="http://schemas.microsoft.com/office/powerpoint/2010/main" val="82873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9"/>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1"/>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6"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6" y="4198950"/>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6"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7"/>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9"/>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71"/>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99"/>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t>DESIGN SAMPLE DEC 1</a:t>
            </a:r>
          </a:p>
        </p:txBody>
      </p:sp>
      <p:sp>
        <p:nvSpPr>
          <p:cNvPr id="19" name="Slide Number Placeholder 28"/>
          <p:cNvSpPr>
            <a:spLocks noGrp="1"/>
          </p:cNvSpPr>
          <p:nvPr>
            <p:ph type="sldNum" sz="quarter" idx="12"/>
          </p:nvPr>
        </p:nvSpPr>
        <p:spPr>
          <a:xfrm>
            <a:off x="76206" y="6400812"/>
            <a:ext cx="747713" cy="365125"/>
          </a:xfrm>
        </p:spPr>
        <p:txBody>
          <a:bodyPr/>
          <a:lstStyle>
            <a:lvl1pPr algn="r">
              <a:defRPr sz="1800">
                <a:solidFill>
                  <a:prstClr val="black"/>
                </a:solidFill>
              </a:defRPr>
            </a:lvl1pPr>
          </a:lstStyle>
          <a:p>
            <a:pPr>
              <a:defRPr/>
            </a:pPr>
            <a:fld id="{0BF0515B-2676-427F-9E54-76995E09AC10}" type="slidenum">
              <a:rPr lang="en-US"/>
              <a:pPr>
                <a:defRPr/>
              </a:pPr>
              <a:t>‹#›</a:t>
            </a:fld>
            <a:endParaRPr lang="en-US" dirty="0"/>
          </a:p>
        </p:txBody>
      </p:sp>
    </p:spTree>
    <p:extLst>
      <p:ext uri="{BB962C8B-B14F-4D97-AF65-F5344CB8AC3E}">
        <p14:creationId xmlns:p14="http://schemas.microsoft.com/office/powerpoint/2010/main" val="40606724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9EABE6C9-9305-4D74-A0D6-86E6030E8EE4}" type="slidenum">
              <a:rPr lang="en-US"/>
              <a:pPr>
                <a:defRPr/>
              </a:pPr>
              <a:t>‹#›</a:t>
            </a:fld>
            <a:endParaRPr lang="en-US" dirty="0"/>
          </a:p>
        </p:txBody>
      </p:sp>
    </p:spTree>
    <p:extLst>
      <p:ext uri="{BB962C8B-B14F-4D97-AF65-F5344CB8AC3E}">
        <p14:creationId xmlns:p14="http://schemas.microsoft.com/office/powerpoint/2010/main" val="35352637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61A6A67E-5277-44EF-9248-D545877CC288}" type="slidenum">
              <a:rPr lang="en-US"/>
              <a:pPr>
                <a:defRPr/>
              </a:pPr>
              <a:t>‹#›</a:t>
            </a:fld>
            <a:endParaRPr lang="en-US" dirty="0"/>
          </a:p>
        </p:txBody>
      </p:sp>
    </p:spTree>
    <p:extLst>
      <p:ext uri="{BB962C8B-B14F-4D97-AF65-F5344CB8AC3E}">
        <p14:creationId xmlns:p14="http://schemas.microsoft.com/office/powerpoint/2010/main" val="22392908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FB3C55C1-C192-4623-B35E-AC691534EF2B}" type="slidenum">
              <a:rPr lang="en-US"/>
              <a:pPr>
                <a:defRPr/>
              </a:pPr>
              <a:t>‹#›</a:t>
            </a:fld>
            <a:endParaRPr lang="en-US" dirty="0"/>
          </a:p>
        </p:txBody>
      </p:sp>
    </p:spTree>
    <p:extLst>
      <p:ext uri="{BB962C8B-B14F-4D97-AF65-F5344CB8AC3E}">
        <p14:creationId xmlns:p14="http://schemas.microsoft.com/office/powerpoint/2010/main" val="33315547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r>
              <a:rPr lang="en-US" dirty="0"/>
              <a:t>3/7/2014</a:t>
            </a:r>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3F7A01A4-3FB0-4885-B13C-C0B58A60502C}" type="slidenum">
              <a:rPr lang="en-US"/>
              <a:pPr>
                <a:defRPr/>
              </a:pPr>
              <a:t>‹#›</a:t>
            </a:fld>
            <a:endParaRPr lang="en-US" dirty="0"/>
          </a:p>
        </p:txBody>
      </p:sp>
    </p:spTree>
    <p:extLst>
      <p:ext uri="{BB962C8B-B14F-4D97-AF65-F5344CB8AC3E}">
        <p14:creationId xmlns:p14="http://schemas.microsoft.com/office/powerpoint/2010/main" val="35626277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vl1pPr>
          </a:lstStyle>
          <a:p>
            <a:pPr>
              <a:defRPr/>
            </a:pPr>
            <a:endParaRPr lang="en-US" dirty="0"/>
          </a:p>
        </p:txBody>
      </p:sp>
      <p:sp>
        <p:nvSpPr>
          <p:cNvPr id="4" name="Footer Placeholder 2"/>
          <p:cNvSpPr>
            <a:spLocks noGrp="1"/>
          </p:cNvSpPr>
          <p:nvPr>
            <p:ph type="ftr" sz="quarter" idx="11"/>
          </p:nvPr>
        </p:nvSpPr>
        <p:spPr/>
        <p:txBody>
          <a:bodyPr/>
          <a:lstStyle>
            <a:lvl1pPr>
              <a:defRPr i="1"/>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B23A49A5-2845-4E36-B7FB-C7CB08F30874}" type="slidenum">
              <a:rPr lang="en-US"/>
              <a:pPr>
                <a:defRPr/>
              </a:pPr>
              <a:t>‹#›</a:t>
            </a:fld>
            <a:endParaRPr lang="en-US" dirty="0"/>
          </a:p>
        </p:txBody>
      </p:sp>
    </p:spTree>
    <p:extLst>
      <p:ext uri="{BB962C8B-B14F-4D97-AF65-F5344CB8AC3E}">
        <p14:creationId xmlns:p14="http://schemas.microsoft.com/office/powerpoint/2010/main" val="14399980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vl1pPr>
          </a:lstStyle>
          <a:p>
            <a:pPr>
              <a:defRPr/>
            </a:pPr>
            <a:endParaRPr lang="en-US" dirty="0"/>
          </a:p>
        </p:txBody>
      </p:sp>
      <p:sp>
        <p:nvSpPr>
          <p:cNvPr id="4" name="Footer Placeholder 2"/>
          <p:cNvSpPr>
            <a:spLocks noGrp="1"/>
          </p:cNvSpPr>
          <p:nvPr>
            <p:ph type="ftr" sz="quarter" idx="11"/>
          </p:nvPr>
        </p:nvSpPr>
        <p:spPr/>
        <p:txBody>
          <a:bodyPr/>
          <a:lstStyle>
            <a:lvl1pPr>
              <a:defRPr i="1"/>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D9476FAE-1CC4-4A06-A474-D1E6EED7A5F2}" type="slidenum">
              <a:rPr lang="en-US"/>
              <a:pPr>
                <a:defRPr/>
              </a:pPr>
              <a:t>‹#›</a:t>
            </a:fld>
            <a:endParaRPr lang="en-US" dirty="0"/>
          </a:p>
        </p:txBody>
      </p:sp>
    </p:spTree>
    <p:extLst>
      <p:ext uri="{BB962C8B-B14F-4D97-AF65-F5344CB8AC3E}">
        <p14:creationId xmlns:p14="http://schemas.microsoft.com/office/powerpoint/2010/main" val="8346247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solidFill>
                  <a:srgbClr val="0037A4"/>
                </a:solidFill>
              </a:defRPr>
            </a:lvl1pPr>
          </a:lstStyle>
          <a:p>
            <a:pPr>
              <a:defRPr/>
            </a:pPr>
            <a:endParaRPr lang="en-US" dirty="0"/>
          </a:p>
        </p:txBody>
      </p:sp>
      <p:sp>
        <p:nvSpPr>
          <p:cNvPr id="4" name="Footer Placeholder 2"/>
          <p:cNvSpPr>
            <a:spLocks noGrp="1"/>
          </p:cNvSpPr>
          <p:nvPr>
            <p:ph type="ftr" sz="quarter" idx="11"/>
          </p:nvPr>
        </p:nvSpPr>
        <p:spPr/>
        <p:txBody>
          <a:bodyPr/>
          <a:lstStyle>
            <a:lvl1pPr>
              <a:defRPr i="1">
                <a:solidFill>
                  <a:srgbClr val="0037A4"/>
                </a:solidFill>
              </a:defRPr>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EC548F85-7785-42BA-8C11-11B4E0CA444B}" type="slidenum">
              <a:rPr lang="en-US"/>
              <a:pPr>
                <a:defRPr/>
              </a:pPr>
              <a:t>‹#›</a:t>
            </a:fld>
            <a:endParaRPr lang="en-US" dirty="0"/>
          </a:p>
        </p:txBody>
      </p:sp>
    </p:spTree>
    <p:extLst>
      <p:ext uri="{BB962C8B-B14F-4D97-AF65-F5344CB8AC3E}">
        <p14:creationId xmlns:p14="http://schemas.microsoft.com/office/powerpoint/2010/main" val="25232354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dirty="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rtlCol="0"/>
          <a:lstStyle>
            <a:lvl1pPr>
              <a:defRPr i="1">
                <a:solidFill>
                  <a:srgbClr val="0037A4"/>
                </a:solidFill>
                <a:latin typeface="Arial" charset="0"/>
                <a:cs typeface="+mn-cs"/>
              </a:defRPr>
            </a:lvl1pPr>
            <a:extLst/>
          </a:lstStyle>
          <a:p>
            <a:pPr>
              <a:defRPr/>
            </a:pPr>
            <a:fld id="{97A6C02F-F118-4123-8E50-1D9ED92CE5CB}" type="datetimeFigureOut">
              <a:rPr lang="en-US"/>
              <a:pPr>
                <a:defRPr/>
              </a:pPr>
              <a:t>6/23/2014</a:t>
            </a:fld>
            <a:endParaRPr lang="en-US" dirty="0"/>
          </a:p>
        </p:txBody>
      </p:sp>
      <p:sp>
        <p:nvSpPr>
          <p:cNvPr id="5" name="Slide Number Placeholder 8"/>
          <p:cNvSpPr>
            <a:spLocks noGrp="1"/>
          </p:cNvSpPr>
          <p:nvPr>
            <p:ph type="sldNum" sz="quarter" idx="11"/>
          </p:nvPr>
        </p:nvSpPr>
        <p:spPr>
          <a:xfrm>
            <a:off x="8639175" y="6508750"/>
            <a:ext cx="463550" cy="274638"/>
          </a:xfrm>
        </p:spPr>
        <p:txBody>
          <a:bodyPr rtlCol="0"/>
          <a:lstStyle>
            <a:lvl1pPr>
              <a:defRPr i="1">
                <a:solidFill>
                  <a:srgbClr val="0037A4">
                    <a:shade val="90000"/>
                  </a:srgbClr>
                </a:solidFill>
              </a:defRPr>
            </a:lvl1pPr>
            <a:extLst/>
          </a:lstStyle>
          <a:p>
            <a:pPr>
              <a:defRPr/>
            </a:pPr>
            <a:fld id="{02C771BF-27A3-4B0E-B80A-3DA00BEDD501}" type="slidenum">
              <a:rPr lang="en-US"/>
              <a:pPr>
                <a:defRPr/>
              </a:pPr>
              <a:t>‹#›</a:t>
            </a:fld>
            <a:endParaRPr lang="en-US" dirty="0"/>
          </a:p>
        </p:txBody>
      </p:sp>
      <p:sp>
        <p:nvSpPr>
          <p:cNvPr id="6" name="Footer Placeholder 9"/>
          <p:cNvSpPr>
            <a:spLocks noGrp="1"/>
          </p:cNvSpPr>
          <p:nvPr>
            <p:ph type="ftr" sz="quarter" idx="12"/>
          </p:nvPr>
        </p:nvSpPr>
        <p:spPr>
          <a:xfrm>
            <a:off x="1600200" y="6508750"/>
            <a:ext cx="3906838" cy="274638"/>
          </a:xfrm>
        </p:spPr>
        <p:txBody>
          <a:bodyPr rtlCol="0"/>
          <a:lstStyle>
            <a:lvl1pPr>
              <a:defRPr i="1">
                <a:solidFill>
                  <a:srgbClr val="0037A4"/>
                </a:solidFill>
                <a:latin typeface="Arial" charset="0"/>
                <a:cs typeface="+mn-cs"/>
              </a:defRPr>
            </a:lvl1pPr>
            <a:extLst/>
          </a:lstStyle>
          <a:p>
            <a:pPr>
              <a:defRPr/>
            </a:pPr>
            <a:endParaRPr lang="en-US" dirty="0"/>
          </a:p>
        </p:txBody>
      </p:sp>
    </p:spTree>
    <p:extLst>
      <p:ext uri="{BB962C8B-B14F-4D97-AF65-F5344CB8AC3E}">
        <p14:creationId xmlns:p14="http://schemas.microsoft.com/office/powerpoint/2010/main" val="7100044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393139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41334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rgbClr val="00B050"/>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prstClr val="black"/>
                </a:solidFill>
              </a:defRPr>
            </a:lvl1pPr>
          </a:lstStyle>
          <a:p>
            <a:pPr>
              <a:defRPr/>
            </a:pPr>
            <a:fld id="{B3A097F3-CCC8-4242-A5D8-F99AD3673FF2}" type="slidenum">
              <a:rPr lang="en-US"/>
              <a:pPr>
                <a:defRPr/>
              </a:pPr>
              <a:t>‹#›</a:t>
            </a:fld>
            <a:endParaRPr lang="en-US" dirty="0"/>
          </a:p>
        </p:txBody>
      </p:sp>
    </p:spTree>
    <p:extLst>
      <p:ext uri="{BB962C8B-B14F-4D97-AF65-F5344CB8AC3E}">
        <p14:creationId xmlns:p14="http://schemas.microsoft.com/office/powerpoint/2010/main" val="14381863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8945360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2537836877"/>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753175736"/>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26298259"/>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022747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21233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5878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830206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58418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087150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a:solidFill>
                  <a:prstClr val="black"/>
                </a:solidFill>
              </a:defRPr>
            </a:lvl1pPr>
          </a:lstStyle>
          <a:p>
            <a:pPr>
              <a:defRPr/>
            </a:pPr>
            <a:fld id="{A3E452AE-0EDC-424B-B9E1-43301ABA0549}" type="slidenum">
              <a:rPr lang="en-US"/>
              <a:pPr>
                <a:defRPr/>
              </a:pPr>
              <a:t>‹#›</a:t>
            </a:fld>
            <a:endParaRPr lang="en-US" dirty="0"/>
          </a:p>
        </p:txBody>
      </p:sp>
    </p:spTree>
    <p:extLst>
      <p:ext uri="{BB962C8B-B14F-4D97-AF65-F5344CB8AC3E}">
        <p14:creationId xmlns:p14="http://schemas.microsoft.com/office/powerpoint/2010/main" val="30917057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927933345"/>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328982563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40576313"/>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8122788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021994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315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4275823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66490766"/>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1959304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36035931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DESIGN SAMPLE DEC 1</a:t>
            </a:r>
          </a:p>
        </p:txBody>
      </p:sp>
    </p:spTree>
    <p:extLst>
      <p:ext uri="{BB962C8B-B14F-4D97-AF65-F5344CB8AC3E}">
        <p14:creationId xmlns:p14="http://schemas.microsoft.com/office/powerpoint/2010/main" val="17288490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337801491"/>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78102395"/>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8252665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847210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93B018C5-0572-4238-90ED-875398A7726F}" type="slidenum">
              <a:rPr lang="en-US"/>
              <a:pPr>
                <a:defRPr/>
              </a:pPr>
              <a:t>‹#›</a:t>
            </a:fld>
            <a:endParaRPr lang="en-US" dirty="0"/>
          </a:p>
        </p:txBody>
      </p:sp>
    </p:spTree>
    <p:extLst>
      <p:ext uri="{BB962C8B-B14F-4D97-AF65-F5344CB8AC3E}">
        <p14:creationId xmlns:p14="http://schemas.microsoft.com/office/powerpoint/2010/main" val="33189745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261936BF-297F-46BB-9AA0-239C83F2191B}" type="slidenum">
              <a:rPr lang="en-US"/>
              <a:pPr>
                <a:defRPr/>
              </a:pPr>
              <a:t>‹#›</a:t>
            </a:fld>
            <a:endParaRPr lang="en-US" dirty="0"/>
          </a:p>
        </p:txBody>
      </p:sp>
    </p:spTree>
    <p:extLst>
      <p:ext uri="{BB962C8B-B14F-4D97-AF65-F5344CB8AC3E}">
        <p14:creationId xmlns:p14="http://schemas.microsoft.com/office/powerpoint/2010/main" val="16282896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98804BD5-703A-4502-82B3-259076A45087}" type="slidenum">
              <a:rPr lang="en-US"/>
              <a:pPr>
                <a:defRPr/>
              </a:pPr>
              <a:t>‹#›</a:t>
            </a:fld>
            <a:endParaRPr lang="en-US" dirty="0"/>
          </a:p>
        </p:txBody>
      </p:sp>
    </p:spTree>
    <p:extLst>
      <p:ext uri="{BB962C8B-B14F-4D97-AF65-F5344CB8AC3E}">
        <p14:creationId xmlns:p14="http://schemas.microsoft.com/office/powerpoint/2010/main" val="1093299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A60A1414-0903-4D34-822E-B6C057552BEE}" type="slidenum">
              <a:rPr lang="en-US"/>
              <a:pPr>
                <a:defRPr/>
              </a:pPr>
              <a:t>‹#›</a:t>
            </a:fld>
            <a:endParaRPr lang="en-US" dirty="0"/>
          </a:p>
        </p:txBody>
      </p:sp>
    </p:spTree>
    <p:extLst>
      <p:ext uri="{BB962C8B-B14F-4D97-AF65-F5344CB8AC3E}">
        <p14:creationId xmlns:p14="http://schemas.microsoft.com/office/powerpoint/2010/main" val="35405341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AA52C17B-806D-4901-BAFA-FC90CBC1D197}" type="slidenum">
              <a:rPr lang="en-US"/>
              <a:pPr>
                <a:defRPr/>
              </a:pPr>
              <a:t>‹#›</a:t>
            </a:fld>
            <a:endParaRPr lang="en-US" dirty="0"/>
          </a:p>
        </p:txBody>
      </p:sp>
    </p:spTree>
    <p:extLst>
      <p:ext uri="{BB962C8B-B14F-4D97-AF65-F5344CB8AC3E}">
        <p14:creationId xmlns:p14="http://schemas.microsoft.com/office/powerpoint/2010/main" val="28614128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2C0B789A-A9FD-461F-8BFC-D1E83C90024F}" type="slidenum">
              <a:rPr lang="en-US"/>
              <a:pPr>
                <a:defRPr/>
              </a:pPr>
              <a:t>‹#›</a:t>
            </a:fld>
            <a:endParaRPr lang="en-US" dirty="0"/>
          </a:p>
        </p:txBody>
      </p:sp>
    </p:spTree>
    <p:extLst>
      <p:ext uri="{BB962C8B-B14F-4D97-AF65-F5344CB8AC3E}">
        <p14:creationId xmlns:p14="http://schemas.microsoft.com/office/powerpoint/2010/main" val="3591985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DESIGN SAMPLE DEC 1</a:t>
            </a:r>
          </a:p>
        </p:txBody>
      </p:sp>
      <p:sp>
        <p:nvSpPr>
          <p:cNvPr id="7" name="Slide Number Placeholder 6"/>
          <p:cNvSpPr>
            <a:spLocks noGrp="1"/>
          </p:cNvSpPr>
          <p:nvPr>
            <p:ph type="sldNum" sz="quarter" idx="12"/>
          </p:nvPr>
        </p:nvSpPr>
        <p:spPr/>
        <p:txBody>
          <a:bodyPr/>
          <a:lstStyle>
            <a:lvl1pPr>
              <a:defRPr>
                <a:solidFill>
                  <a:prstClr val="black"/>
                </a:solidFill>
              </a:defRPr>
            </a:lvl1pPr>
          </a:lstStyle>
          <a:p>
            <a:pPr>
              <a:defRPr/>
            </a:pPr>
            <a:fld id="{FE810E50-8853-472F-B3A9-3CD0A31C8FC5}" type="slidenum">
              <a:rPr lang="en-US"/>
              <a:pPr>
                <a:defRPr/>
              </a:pPr>
              <a:t>‹#›</a:t>
            </a:fld>
            <a:endParaRPr lang="en-US" dirty="0"/>
          </a:p>
        </p:txBody>
      </p:sp>
    </p:spTree>
    <p:extLst>
      <p:ext uri="{BB962C8B-B14F-4D97-AF65-F5344CB8AC3E}">
        <p14:creationId xmlns:p14="http://schemas.microsoft.com/office/powerpoint/2010/main" val="12888064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67573273-F18F-4D09-B934-B38E589B1BAC}" type="slidenum">
              <a:rPr lang="en-US"/>
              <a:pPr>
                <a:defRPr/>
              </a:pPr>
              <a:t>‹#›</a:t>
            </a:fld>
            <a:endParaRPr lang="en-US" dirty="0"/>
          </a:p>
        </p:txBody>
      </p:sp>
    </p:spTree>
    <p:extLst>
      <p:ext uri="{BB962C8B-B14F-4D97-AF65-F5344CB8AC3E}">
        <p14:creationId xmlns:p14="http://schemas.microsoft.com/office/powerpoint/2010/main" val="5335564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186190BD-E031-419B-97FC-EF73683A3F03}" type="slidenum">
              <a:rPr lang="en-US"/>
              <a:pPr>
                <a:defRPr/>
              </a:pPr>
              <a:t>‹#›</a:t>
            </a:fld>
            <a:endParaRPr lang="en-US" dirty="0"/>
          </a:p>
        </p:txBody>
      </p:sp>
    </p:spTree>
    <p:extLst>
      <p:ext uri="{BB962C8B-B14F-4D97-AF65-F5344CB8AC3E}">
        <p14:creationId xmlns:p14="http://schemas.microsoft.com/office/powerpoint/2010/main" val="24576637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D26FAF30-1DE6-478E-BBBD-F9ABC9A3A627}" type="slidenum">
              <a:rPr lang="en-US"/>
              <a:pPr>
                <a:defRPr/>
              </a:pPr>
              <a:t>‹#›</a:t>
            </a:fld>
            <a:endParaRPr lang="en-US" dirty="0"/>
          </a:p>
        </p:txBody>
      </p:sp>
    </p:spTree>
    <p:extLst>
      <p:ext uri="{BB962C8B-B14F-4D97-AF65-F5344CB8AC3E}">
        <p14:creationId xmlns:p14="http://schemas.microsoft.com/office/powerpoint/2010/main" val="41529469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688B099A-E39D-469D-BE50-CBAA28FDA98D}" type="slidenum">
              <a:rPr lang="en-US"/>
              <a:pPr>
                <a:defRPr/>
              </a:pPr>
              <a:t>‹#›</a:t>
            </a:fld>
            <a:endParaRPr lang="en-US" dirty="0"/>
          </a:p>
        </p:txBody>
      </p:sp>
    </p:spTree>
    <p:extLst>
      <p:ext uri="{BB962C8B-B14F-4D97-AF65-F5344CB8AC3E}">
        <p14:creationId xmlns:p14="http://schemas.microsoft.com/office/powerpoint/2010/main" val="1694209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pitchFamily="34" charset="0"/>
              </a:defRPr>
            </a:lvl1pPr>
          </a:lstStyle>
          <a:p>
            <a:pPr>
              <a:defRPr/>
            </a:pPr>
            <a:fld id="{97408549-2C97-463F-A33E-3ED9C26BCDF2}" type="datetimeFigureOut">
              <a:rPr lang="en-US"/>
              <a:pPr>
                <a:defRPr/>
              </a:pPr>
              <a:t>6/23/2014</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pitchFamily="34" charset="0"/>
              </a:defRPr>
            </a:lvl1pPr>
          </a:lstStyle>
          <a:p>
            <a:pPr>
              <a:defRPr/>
            </a:pPr>
            <a:fld id="{B34F074D-9FDB-494F-9E7E-794814DB7C29}" type="slidenum">
              <a:rPr lang="en-US"/>
              <a:pPr>
                <a:defRPr/>
              </a:pPr>
              <a:t>‹#›</a:t>
            </a:fld>
            <a:endParaRPr lang="en-US" dirty="0"/>
          </a:p>
        </p:txBody>
      </p:sp>
    </p:spTree>
    <p:extLst>
      <p:ext uri="{BB962C8B-B14F-4D97-AF65-F5344CB8AC3E}">
        <p14:creationId xmlns:p14="http://schemas.microsoft.com/office/powerpoint/2010/main" val="31681549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99"/>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i="1">
                <a:latin typeface="Arial" pitchFamily="34" charset="0"/>
              </a:defRPr>
            </a:lvl1pPr>
          </a:lstStyle>
          <a:p>
            <a:pPr>
              <a:defRPr/>
            </a:pPr>
            <a:endParaRPr lang="en-US" dirty="0"/>
          </a:p>
        </p:txBody>
      </p:sp>
      <p:sp>
        <p:nvSpPr>
          <p:cNvPr id="18" name="Footer Placeholder 16"/>
          <p:cNvSpPr>
            <a:spLocks noGrp="1"/>
          </p:cNvSpPr>
          <p:nvPr>
            <p:ph type="ftr" sz="quarter" idx="11"/>
          </p:nvPr>
        </p:nvSpPr>
        <p:spPr>
          <a:xfrm>
            <a:off x="5410200" y="4205288"/>
            <a:ext cx="1295400" cy="457200"/>
          </a:xfrm>
        </p:spPr>
        <p:txBody>
          <a:bodyPr/>
          <a:lstStyle>
            <a:lvl1pPr>
              <a:defRPr i="1">
                <a:latin typeface="Arial" pitchFamily="34" charset="0"/>
              </a:defRPr>
            </a:lvl1pPr>
          </a:lstStyle>
          <a:p>
            <a:pPr>
              <a:defRPr/>
            </a:pPr>
            <a:r>
              <a:rPr lang="en-US" dirty="0"/>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i="1">
                <a:solidFill>
                  <a:prstClr val="black"/>
                </a:solidFill>
                <a:latin typeface="Arial" pitchFamily="34" charset="0"/>
              </a:defRPr>
            </a:lvl1pPr>
          </a:lstStyle>
          <a:p>
            <a:pPr>
              <a:defRPr/>
            </a:pPr>
            <a:fld id="{1D6EF99B-4F95-40D1-AE82-F995243E90F9}" type="slidenum">
              <a:rPr lang="en-US"/>
              <a:pPr>
                <a:defRPr/>
              </a:pPr>
              <a:t>‹#›</a:t>
            </a:fld>
            <a:endParaRPr lang="en-US" dirty="0"/>
          </a:p>
        </p:txBody>
      </p:sp>
    </p:spTree>
    <p:extLst>
      <p:ext uri="{BB962C8B-B14F-4D97-AF65-F5344CB8AC3E}">
        <p14:creationId xmlns:p14="http://schemas.microsoft.com/office/powerpoint/2010/main" val="33472759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i="1">
                <a:solidFill>
                  <a:prstClr val="black"/>
                </a:solidFill>
                <a:latin typeface="Arial" pitchFamily="34" charset="0"/>
              </a:defRPr>
            </a:lvl1pPr>
          </a:lstStyle>
          <a:p>
            <a:pPr>
              <a:defRPr/>
            </a:pPr>
            <a:fld id="{E737D960-59A2-4F7F-A839-195E26CC69EF}" type="slidenum">
              <a:rPr lang="en-US"/>
              <a:pPr>
                <a:defRPr/>
              </a:pPr>
              <a:t>‹#›</a:t>
            </a:fld>
            <a:endParaRPr lang="en-US" dirty="0"/>
          </a:p>
        </p:txBody>
      </p:sp>
    </p:spTree>
    <p:extLst>
      <p:ext uri="{BB962C8B-B14F-4D97-AF65-F5344CB8AC3E}">
        <p14:creationId xmlns:p14="http://schemas.microsoft.com/office/powerpoint/2010/main" val="13980670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atin typeface="Arial" pitchFamily="34" charset="0"/>
              </a:defRPr>
            </a:lvl1pPr>
          </a:lstStyle>
          <a:p>
            <a:pPr>
              <a:defRPr/>
            </a:pPr>
            <a:endParaRPr lang="en-US" dirty="0"/>
          </a:p>
        </p:txBody>
      </p:sp>
      <p:sp>
        <p:nvSpPr>
          <p:cNvPr id="4" name="Footer Placeholder 2"/>
          <p:cNvSpPr>
            <a:spLocks noGrp="1"/>
          </p:cNvSpPr>
          <p:nvPr>
            <p:ph type="ftr" sz="quarter" idx="11"/>
          </p:nvPr>
        </p:nvSpPr>
        <p:spPr/>
        <p:txBody>
          <a:bodyPr/>
          <a:lstStyle>
            <a:lvl1pPr>
              <a:defRPr i="1">
                <a:latin typeface="Arial" pitchFamily="34" charset="0"/>
              </a:defRPr>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i="1">
                <a:solidFill>
                  <a:prstClr val="black"/>
                </a:solidFill>
                <a:latin typeface="Arial" pitchFamily="34" charset="0"/>
              </a:defRPr>
            </a:lvl1pPr>
          </a:lstStyle>
          <a:p>
            <a:pPr>
              <a:defRPr/>
            </a:pPr>
            <a:fld id="{2544ED82-32C8-4D09-AB88-7E2A4D8378B6}" type="slidenum">
              <a:rPr lang="en-US"/>
              <a:pPr>
                <a:defRPr/>
              </a:pPr>
              <a:t>‹#›</a:t>
            </a:fld>
            <a:endParaRPr lang="en-US" dirty="0"/>
          </a:p>
        </p:txBody>
      </p:sp>
    </p:spTree>
    <p:extLst>
      <p:ext uri="{BB962C8B-B14F-4D97-AF65-F5344CB8AC3E}">
        <p14:creationId xmlns:p14="http://schemas.microsoft.com/office/powerpoint/2010/main" val="10442771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i="1">
                <a:latin typeface="Arial"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i="1">
                <a:latin typeface="Arial" pitchFamily="34" charset="0"/>
              </a:defRPr>
            </a:lvl1pPr>
          </a:lstStyle>
          <a:p>
            <a:pPr>
              <a:defRPr/>
            </a:pPr>
            <a:r>
              <a:rPr lang="en-US" dirty="0"/>
              <a:t>DESIGN SAMPLE DEC 1</a:t>
            </a:r>
          </a:p>
        </p:txBody>
      </p:sp>
    </p:spTree>
    <p:extLst>
      <p:ext uri="{BB962C8B-B14F-4D97-AF65-F5344CB8AC3E}">
        <p14:creationId xmlns:p14="http://schemas.microsoft.com/office/powerpoint/2010/main" val="30671003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Rectangle 4"/>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pic>
        <p:nvPicPr>
          <p:cNvPr id="6" name="Picture 5" descr="People and Places" title="NIH Photo Banner"/>
          <p:cNvPicPr>
            <a:picLocks noChangeAspect="1"/>
          </p:cNvPicPr>
          <p:nvPr userDrawn="1"/>
        </p:nvPicPr>
        <p:blipFill>
          <a:blip r:embed="rId2"/>
          <a:stretch>
            <a:fillRect/>
          </a:stretch>
        </p:blipFill>
        <p:spPr>
          <a:xfrm>
            <a:off x="-19050" y="-152400"/>
            <a:ext cx="9144000" cy="2811463"/>
          </a:xfrm>
          <a:prstGeom prst="rect">
            <a:avLst/>
          </a:prstGeom>
        </p:spPr>
      </p:pic>
      <p:sp>
        <p:nvSpPr>
          <p:cNvPr id="2" name="Title 1"/>
          <p:cNvSpPr>
            <a:spLocks noGrp="1"/>
          </p:cNvSpPr>
          <p:nvPr>
            <p:ph type="title"/>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sp>
        <p:nvSpPr>
          <p:cNvPr id="11" name="Text Placeholder 10"/>
          <p:cNvSpPr>
            <a:spLocks noGrp="1"/>
          </p:cNvSpPr>
          <p:nvPr>
            <p:ph type="body" sz="quarter" idx="10"/>
          </p:nvPr>
        </p:nvSpPr>
        <p:spPr>
          <a:xfrm>
            <a:off x="0" y="4648200"/>
            <a:ext cx="9124950" cy="457200"/>
          </a:xfrm>
        </p:spPr>
        <p:txBody>
          <a:bodyPr/>
          <a:lstStyle>
            <a:lvl1pPr marL="109537" indent="0" algn="ctr">
              <a:buNone/>
              <a:defRPr sz="2000">
                <a:solidFill>
                  <a:srgbClr val="008000"/>
                </a:solidFill>
              </a:defRPr>
            </a:lvl1pPr>
          </a:lstStyle>
          <a:p>
            <a:pPr lvl="0"/>
            <a:r>
              <a:rPr lang="en-US" smtClean="0"/>
              <a:t>Click to edit Master text styles</a:t>
            </a:r>
          </a:p>
        </p:txBody>
      </p:sp>
    </p:spTree>
    <p:extLst>
      <p:ext uri="{BB962C8B-B14F-4D97-AF65-F5344CB8AC3E}">
        <p14:creationId xmlns:p14="http://schemas.microsoft.com/office/powerpoint/2010/main" val="1022717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5" y="612775"/>
            <a:ext cx="957262" cy="457200"/>
          </a:xfrm>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DESIGN SAMPLE DEC 1</a:t>
            </a:r>
          </a:p>
        </p:txBody>
      </p:sp>
      <p:sp>
        <p:nvSpPr>
          <p:cNvPr id="5" name="Slide Number Placeholder 4"/>
          <p:cNvSpPr>
            <a:spLocks noGrp="1"/>
          </p:cNvSpPr>
          <p:nvPr>
            <p:ph type="sldNum" sz="quarter" idx="12"/>
          </p:nvPr>
        </p:nvSpPr>
        <p:spPr/>
        <p:txBody>
          <a:bodyPr/>
          <a:lstStyle>
            <a:lvl1pPr>
              <a:defRPr>
                <a:solidFill>
                  <a:prstClr val="black"/>
                </a:solidFill>
              </a:defRPr>
            </a:lvl1pPr>
          </a:lstStyle>
          <a:p>
            <a:pPr>
              <a:defRPr/>
            </a:pPr>
            <a:fld id="{8F105E8D-65C1-4964-BE3E-A29893BFF4B7}" type="slidenum">
              <a:rPr lang="en-US"/>
              <a:pPr>
                <a:defRPr/>
              </a:pPr>
              <a:t>‹#›</a:t>
            </a:fld>
            <a:endParaRPr lang="en-US" dirty="0"/>
          </a:p>
        </p:txBody>
      </p:sp>
    </p:spTree>
    <p:extLst>
      <p:ext uri="{BB962C8B-B14F-4D97-AF65-F5344CB8AC3E}">
        <p14:creationId xmlns:p14="http://schemas.microsoft.com/office/powerpoint/2010/main" val="17003381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i="1">
                <a:latin typeface="Arial"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i="1">
                <a:latin typeface="Arial" pitchFamily="34" charset="0"/>
              </a:defRPr>
            </a:lvl1pPr>
          </a:lstStyle>
          <a:p>
            <a:pPr>
              <a:defRPr/>
            </a:pPr>
            <a:r>
              <a:rPr lang="en-US" dirty="0"/>
              <a:t>DESIGN SAMPLE DEC 1</a:t>
            </a:r>
          </a:p>
        </p:txBody>
      </p:sp>
      <p:sp>
        <p:nvSpPr>
          <p:cNvPr id="7" name="Slide Number Placeholder 6"/>
          <p:cNvSpPr>
            <a:spLocks noGrp="1"/>
          </p:cNvSpPr>
          <p:nvPr>
            <p:ph type="sldNum" sz="quarter" idx="12"/>
          </p:nvPr>
        </p:nvSpPr>
        <p:spPr/>
        <p:txBody>
          <a:bodyPr/>
          <a:lstStyle>
            <a:lvl1pPr>
              <a:defRPr i="1">
                <a:solidFill>
                  <a:prstClr val="black"/>
                </a:solidFill>
                <a:latin typeface="Arial" pitchFamily="34" charset="0"/>
              </a:defRPr>
            </a:lvl1pPr>
          </a:lstStyle>
          <a:p>
            <a:pPr>
              <a:defRPr/>
            </a:pPr>
            <a:fld id="{1A2BAB7D-228E-4DB7-A1E7-0228E51AD960}" type="slidenum">
              <a:rPr lang="en-US"/>
              <a:pPr>
                <a:defRPr/>
              </a:pPr>
              <a:t>‹#›</a:t>
            </a:fld>
            <a:endParaRPr lang="en-US" dirty="0"/>
          </a:p>
        </p:txBody>
      </p:sp>
    </p:spTree>
    <p:extLst>
      <p:ext uri="{BB962C8B-B14F-4D97-AF65-F5344CB8AC3E}">
        <p14:creationId xmlns:p14="http://schemas.microsoft.com/office/powerpoint/2010/main" val="5104805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i="1">
                <a:latin typeface="Arial"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i="1">
                <a:latin typeface="Arial" pitchFamily="34" charset="0"/>
              </a:defRPr>
            </a:lvl1pPr>
          </a:lstStyle>
          <a:p>
            <a:pPr>
              <a:defRPr/>
            </a:pPr>
            <a:r>
              <a:rPr lang="en-US" dirty="0"/>
              <a:t>DESIGN SAMPLE DEC 1</a:t>
            </a:r>
          </a:p>
        </p:txBody>
      </p:sp>
      <p:sp>
        <p:nvSpPr>
          <p:cNvPr id="5" name="Slide Number Placeholder 4"/>
          <p:cNvSpPr>
            <a:spLocks noGrp="1"/>
          </p:cNvSpPr>
          <p:nvPr>
            <p:ph type="sldNum" sz="quarter" idx="12"/>
          </p:nvPr>
        </p:nvSpPr>
        <p:spPr/>
        <p:txBody>
          <a:bodyPr/>
          <a:lstStyle>
            <a:lvl1pPr>
              <a:defRPr i="1">
                <a:solidFill>
                  <a:prstClr val="black"/>
                </a:solidFill>
                <a:latin typeface="Arial" pitchFamily="34" charset="0"/>
              </a:defRPr>
            </a:lvl1pPr>
          </a:lstStyle>
          <a:p>
            <a:pPr>
              <a:defRPr/>
            </a:pPr>
            <a:fld id="{46B35A92-AE79-486B-AE80-FE9C74B9590D}" type="slidenum">
              <a:rPr lang="en-US"/>
              <a:pPr>
                <a:defRPr/>
              </a:pPr>
              <a:t>‹#›</a:t>
            </a:fld>
            <a:endParaRPr lang="en-US" dirty="0"/>
          </a:p>
        </p:txBody>
      </p:sp>
    </p:spTree>
    <p:extLst>
      <p:ext uri="{BB962C8B-B14F-4D97-AF65-F5344CB8AC3E}">
        <p14:creationId xmlns:p14="http://schemas.microsoft.com/office/powerpoint/2010/main" val="10640161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i="1">
                <a:latin typeface="Arial"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i="1">
                <a:latin typeface="Arial" pitchFamily="34" charset="0"/>
              </a:defRPr>
            </a:lvl1pPr>
          </a:lstStyle>
          <a:p>
            <a:pPr>
              <a:defRPr/>
            </a:pPr>
            <a:r>
              <a:rPr lang="en-US" dirty="0"/>
              <a:t>DESIGN SAMPLE DEC 1</a:t>
            </a:r>
          </a:p>
        </p:txBody>
      </p:sp>
      <p:sp>
        <p:nvSpPr>
          <p:cNvPr id="4" name="Slide Number Placeholder 3"/>
          <p:cNvSpPr>
            <a:spLocks noGrp="1"/>
          </p:cNvSpPr>
          <p:nvPr>
            <p:ph type="sldNum" sz="quarter" idx="12"/>
          </p:nvPr>
        </p:nvSpPr>
        <p:spPr/>
        <p:txBody>
          <a:bodyPr/>
          <a:lstStyle>
            <a:lvl1pPr>
              <a:defRPr i="1">
                <a:solidFill>
                  <a:prstClr val="black"/>
                </a:solidFill>
                <a:latin typeface="Arial" pitchFamily="34" charset="0"/>
              </a:defRPr>
            </a:lvl1pPr>
          </a:lstStyle>
          <a:p>
            <a:pPr>
              <a:defRPr/>
            </a:pPr>
            <a:fld id="{7796350D-5972-47D2-8ABF-2A7EBC22C715}" type="slidenum">
              <a:rPr lang="en-US"/>
              <a:pPr>
                <a:defRPr/>
              </a:pPr>
              <a:t>‹#›</a:t>
            </a:fld>
            <a:endParaRPr lang="en-US" dirty="0"/>
          </a:p>
        </p:txBody>
      </p:sp>
    </p:spTree>
    <p:extLst>
      <p:ext uri="{BB962C8B-B14F-4D97-AF65-F5344CB8AC3E}">
        <p14:creationId xmlns:p14="http://schemas.microsoft.com/office/powerpoint/2010/main" val="6264750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305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a:defRPr i="1">
                <a:latin typeface="Arial" pitchFamily="34" charset="0"/>
              </a:defRPr>
            </a:lvl1pPr>
          </a:lstStyle>
          <a:p>
            <a:pPr>
              <a:defRPr/>
            </a:pPr>
            <a:fld id="{1900F1A2-B186-4458-A049-42AC8AB5B2AF}" type="slidenum">
              <a:rPr lang="en-US"/>
              <a:pPr>
                <a:defRPr/>
              </a:pPr>
              <a:t>‹#›</a:t>
            </a:fld>
            <a:endParaRPr lang="en-US" dirty="0"/>
          </a:p>
        </p:txBody>
      </p:sp>
    </p:spTree>
    <p:extLst>
      <p:ext uri="{BB962C8B-B14F-4D97-AF65-F5344CB8AC3E}">
        <p14:creationId xmlns:p14="http://schemas.microsoft.com/office/powerpoint/2010/main" val="28426011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99445255"/>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8771032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01635965"/>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822113787"/>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1146306458"/>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987884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a:t>DESIGN SAMPLE DEC 1</a:t>
            </a:r>
          </a:p>
        </p:txBody>
      </p:sp>
      <p:sp>
        <p:nvSpPr>
          <p:cNvPr id="4" name="Slide Number Placeholder 3"/>
          <p:cNvSpPr>
            <a:spLocks noGrp="1"/>
          </p:cNvSpPr>
          <p:nvPr>
            <p:ph type="sldNum" sz="quarter" idx="12"/>
          </p:nvPr>
        </p:nvSpPr>
        <p:spPr/>
        <p:txBody>
          <a:bodyPr/>
          <a:lstStyle>
            <a:lvl1pPr>
              <a:defRPr>
                <a:solidFill>
                  <a:prstClr val="black"/>
                </a:solidFill>
              </a:defRPr>
            </a:lvl1pPr>
          </a:lstStyle>
          <a:p>
            <a:pPr>
              <a:defRPr/>
            </a:pPr>
            <a:fld id="{EEF9A834-3138-448D-9A44-A0ED0BC4EC85}" type="slidenum">
              <a:rPr lang="en-US"/>
              <a:pPr>
                <a:defRPr/>
              </a:pPr>
              <a:t>‹#›</a:t>
            </a:fld>
            <a:endParaRPr lang="en-US" dirty="0"/>
          </a:p>
        </p:txBody>
      </p:sp>
    </p:spTree>
    <p:extLst>
      <p:ext uri="{BB962C8B-B14F-4D97-AF65-F5344CB8AC3E}">
        <p14:creationId xmlns:p14="http://schemas.microsoft.com/office/powerpoint/2010/main" val="40916013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854027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540281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44862260"/>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761027963"/>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49216095"/>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3645596130"/>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3576937768"/>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50095227"/>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665203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57658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a:solidFill>
                  <a:prstClr val="black"/>
                </a:solidFill>
              </a:defRPr>
            </a:lvl1pPr>
          </a:lstStyle>
          <a:p>
            <a:pPr>
              <a:defRPr/>
            </a:pPr>
            <a:fld id="{FFCA339B-E328-4C8A-96D0-E188C6C20AEC}" type="slidenum">
              <a:rPr lang="en-US"/>
              <a:pPr>
                <a:defRPr/>
              </a:pPr>
              <a:t>‹#›</a:t>
            </a:fld>
            <a:endParaRPr lang="en-US" dirty="0"/>
          </a:p>
        </p:txBody>
      </p:sp>
    </p:spTree>
    <p:extLst>
      <p:ext uri="{BB962C8B-B14F-4D97-AF65-F5344CB8AC3E}">
        <p14:creationId xmlns:p14="http://schemas.microsoft.com/office/powerpoint/2010/main" val="9007786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37A4"/>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37A4"/>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997658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rgbClr val="00B050"/>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7465427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37A4"/>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37A4"/>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69369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37A4"/>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37A4"/>
                </a:solidFill>
              </a:rPr>
              <a:t>DESIGN SAMPLE DEC 1</a:t>
            </a:r>
          </a:p>
        </p:txBody>
      </p:sp>
    </p:spTree>
    <p:extLst>
      <p:ext uri="{BB962C8B-B14F-4D97-AF65-F5344CB8AC3E}">
        <p14:creationId xmlns:p14="http://schemas.microsoft.com/office/powerpoint/2010/main" val="34344998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37A4"/>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37A4"/>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076365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37A4"/>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37A4"/>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736420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37A4"/>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37A4"/>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817398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305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a:defRPr/>
            </a:lvl1pPr>
          </a:lstStyle>
          <a:p>
            <a:pPr>
              <a:defRPr/>
            </a:pPr>
            <a:fld id="{58DFC281-DF36-4A57-B48E-A0054748198E}" type="slidenum">
              <a:rPr lang="en-US"/>
              <a:pPr>
                <a:defRPr/>
              </a:pPr>
              <a:t>‹#›</a:t>
            </a:fld>
            <a:endParaRPr lang="en-US" dirty="0"/>
          </a:p>
        </p:txBody>
      </p:sp>
    </p:spTree>
    <p:extLst>
      <p:ext uri="{BB962C8B-B14F-4D97-AF65-F5344CB8AC3E}">
        <p14:creationId xmlns:p14="http://schemas.microsoft.com/office/powerpoint/2010/main" val="41049825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13E080-E2B0-4FBF-8463-5AD15EDB5714}" type="datetimeFigureOut">
              <a:rPr lang="en-US" smtClean="0">
                <a:solidFill>
                  <a:srgbClr val="0037A4"/>
                </a:solidFill>
              </a:rPr>
              <a:pPr/>
              <a:t>6/23/2014</a:t>
            </a:fld>
            <a:endParaRPr lang="en-US" dirty="0">
              <a:solidFill>
                <a:srgbClr val="0037A4"/>
              </a:solidFill>
            </a:endParaRPr>
          </a:p>
        </p:txBody>
      </p:sp>
      <p:sp>
        <p:nvSpPr>
          <p:cNvPr id="6" name="Footer Placeholder 5"/>
          <p:cNvSpPr>
            <a:spLocks noGrp="1"/>
          </p:cNvSpPr>
          <p:nvPr>
            <p:ph type="ftr" sz="quarter" idx="11"/>
          </p:nvPr>
        </p:nvSpPr>
        <p:spPr/>
        <p:txBody>
          <a:bodyPr/>
          <a:lstStyle/>
          <a:p>
            <a:endParaRPr lang="en-US" dirty="0">
              <a:solidFill>
                <a:srgbClr val="0037A4"/>
              </a:solidFill>
            </a:endParaRPr>
          </a:p>
        </p:txBody>
      </p:sp>
      <p:sp>
        <p:nvSpPr>
          <p:cNvPr id="7" name="Slide Number Placeholder 6"/>
          <p:cNvSpPr>
            <a:spLocks noGrp="1"/>
          </p:cNvSpPr>
          <p:nvPr>
            <p:ph type="sldNum" sz="quarter" idx="12"/>
          </p:nvPr>
        </p:nvSpPr>
        <p:spPr/>
        <p:txBody>
          <a:bodyPr/>
          <a:lstStyle/>
          <a:p>
            <a:fld id="{CFC3DE89-B280-44A6-A335-F8CAD42C4189}" type="slidenum">
              <a:rPr lang="en-US" smtClean="0"/>
              <a:pPr/>
              <a:t>‹#›</a:t>
            </a:fld>
            <a:endParaRPr lang="en-US" dirty="0"/>
          </a:p>
        </p:txBody>
      </p:sp>
    </p:spTree>
    <p:extLst>
      <p:ext uri="{BB962C8B-B14F-4D97-AF65-F5344CB8AC3E}">
        <p14:creationId xmlns:p14="http://schemas.microsoft.com/office/powerpoint/2010/main" val="34299692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37A4"/>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37A4"/>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279083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408549-2C97-463F-A33E-3ED9C26BCDF2}" type="datetimeFigureOut">
              <a:rPr lang="en-US" smtClean="0"/>
              <a:t>6/23/2014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31CA33-0CFB-4D13-B4BD-ED85507A18C0}" type="slidenum">
              <a:rPr lang="en-US" smtClean="0"/>
              <a:t>‹#›</a:t>
            </a:fld>
            <a:endParaRPr lang="en-US" dirty="0"/>
          </a:p>
        </p:txBody>
      </p:sp>
    </p:spTree>
    <p:extLst>
      <p:ext uri="{BB962C8B-B14F-4D97-AF65-F5344CB8AC3E}">
        <p14:creationId xmlns:p14="http://schemas.microsoft.com/office/powerpoint/2010/main" val="3216663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solidFill>
                  <a:schemeClr val="accent2"/>
                </a:solidFill>
              </a:defRPr>
            </a:lvl1pPr>
          </a:lstStyle>
          <a:p>
            <a:pPr>
              <a:defRPr/>
            </a:pPr>
            <a:endParaRPr lang="en-US" dirty="0">
              <a:solidFill>
                <a:srgbClr val="0037A4"/>
              </a:solidFill>
            </a:endParaRPr>
          </a:p>
        </p:txBody>
      </p:sp>
      <p:sp>
        <p:nvSpPr>
          <p:cNvPr id="4" name="Footer Placeholder 2"/>
          <p:cNvSpPr>
            <a:spLocks noGrp="1"/>
          </p:cNvSpPr>
          <p:nvPr>
            <p:ph type="ftr" sz="quarter" idx="11"/>
          </p:nvPr>
        </p:nvSpPr>
        <p:spPr/>
        <p:txBody>
          <a:bodyPr/>
          <a:lstStyle>
            <a:lvl1pPr>
              <a:defRPr>
                <a:solidFill>
                  <a:schemeClr val="accent2"/>
                </a:solidFill>
              </a:defRPr>
            </a:lvl1pPr>
          </a:lstStyle>
          <a:p>
            <a:pPr>
              <a:defRPr/>
            </a:pPr>
            <a:r>
              <a:rPr lang="en-US" dirty="0">
                <a:solidFill>
                  <a:srgbClr val="0037A4"/>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8020C6D6-489B-4833-98E2-545E156811C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8147596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99"/>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i="1"/>
            </a:lvl1pPr>
          </a:lstStyle>
          <a:p>
            <a:pPr>
              <a:defRPr/>
            </a:pPr>
            <a:endParaRPr lang="en-US" dirty="0"/>
          </a:p>
        </p:txBody>
      </p:sp>
      <p:sp>
        <p:nvSpPr>
          <p:cNvPr id="18" name="Footer Placeholder 16"/>
          <p:cNvSpPr>
            <a:spLocks noGrp="1"/>
          </p:cNvSpPr>
          <p:nvPr>
            <p:ph type="ftr" sz="quarter" idx="11"/>
          </p:nvPr>
        </p:nvSpPr>
        <p:spPr>
          <a:xfrm>
            <a:off x="5410200" y="4205288"/>
            <a:ext cx="1295400" cy="457200"/>
          </a:xfrm>
        </p:spPr>
        <p:txBody>
          <a:bodyPr/>
          <a:lstStyle>
            <a:lvl1pPr>
              <a:defRPr i="1"/>
            </a:lvl1pPr>
          </a:lstStyle>
          <a:p>
            <a:pPr>
              <a:defRPr/>
            </a:pPr>
            <a:r>
              <a:rPr lang="en-US" dirty="0"/>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i="1">
                <a:solidFill>
                  <a:prstClr val="black"/>
                </a:solidFill>
              </a:defRPr>
            </a:lvl1pPr>
          </a:lstStyle>
          <a:p>
            <a:pPr>
              <a:defRPr/>
            </a:pPr>
            <a:fld id="{35D8EA31-8233-4E12-8AFB-DF429F72F1BC}" type="slidenum">
              <a:rPr lang="en-US"/>
              <a:pPr>
                <a:defRPr/>
              </a:pPr>
              <a:t>‹#›</a:t>
            </a:fld>
            <a:endParaRPr lang="en-US" dirty="0"/>
          </a:p>
        </p:txBody>
      </p:sp>
    </p:spTree>
    <p:extLst>
      <p:ext uri="{BB962C8B-B14F-4D97-AF65-F5344CB8AC3E}">
        <p14:creationId xmlns:p14="http://schemas.microsoft.com/office/powerpoint/2010/main" val="27502913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rgbClr val="00B050"/>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i="1">
                <a:solidFill>
                  <a:prstClr val="black"/>
                </a:solidFill>
              </a:defRPr>
            </a:lvl1pPr>
          </a:lstStyle>
          <a:p>
            <a:pPr>
              <a:defRPr/>
            </a:pPr>
            <a:fld id="{548BB9F8-786E-4AD5-BEDE-3354859B3FB2}" type="slidenum">
              <a:rPr lang="en-US"/>
              <a:pPr>
                <a:defRPr/>
              </a:pPr>
              <a:t>‹#›</a:t>
            </a:fld>
            <a:endParaRPr lang="en-US" dirty="0"/>
          </a:p>
        </p:txBody>
      </p:sp>
    </p:spTree>
    <p:extLst>
      <p:ext uri="{BB962C8B-B14F-4D97-AF65-F5344CB8AC3E}">
        <p14:creationId xmlns:p14="http://schemas.microsoft.com/office/powerpoint/2010/main" val="27945433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vl1pPr>
          </a:lstStyle>
          <a:p>
            <a:pPr>
              <a:defRPr/>
            </a:pPr>
            <a:endParaRPr lang="en-US" dirty="0"/>
          </a:p>
        </p:txBody>
      </p:sp>
      <p:sp>
        <p:nvSpPr>
          <p:cNvPr id="4" name="Footer Placeholder 2"/>
          <p:cNvSpPr>
            <a:spLocks noGrp="1"/>
          </p:cNvSpPr>
          <p:nvPr>
            <p:ph type="ftr" sz="quarter" idx="11"/>
          </p:nvPr>
        </p:nvSpPr>
        <p:spPr/>
        <p:txBody>
          <a:bodyPr/>
          <a:lstStyle>
            <a:lvl1pPr>
              <a:defRPr i="1"/>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504D158C-08A8-44A6-8091-EAD26C218619}" type="slidenum">
              <a:rPr lang="en-US"/>
              <a:pPr>
                <a:defRPr/>
              </a:pPr>
              <a:t>‹#›</a:t>
            </a:fld>
            <a:endParaRPr lang="en-US" dirty="0"/>
          </a:p>
        </p:txBody>
      </p:sp>
    </p:spTree>
    <p:extLst>
      <p:ext uri="{BB962C8B-B14F-4D97-AF65-F5344CB8AC3E}">
        <p14:creationId xmlns:p14="http://schemas.microsoft.com/office/powerpoint/2010/main" val="24533587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i="1"/>
            </a:lvl1pPr>
          </a:lstStyle>
          <a:p>
            <a:pPr>
              <a:defRPr/>
            </a:pPr>
            <a:endParaRPr lang="en-US" dirty="0"/>
          </a:p>
        </p:txBody>
      </p:sp>
      <p:sp>
        <p:nvSpPr>
          <p:cNvPr id="5" name="Footer Placeholder 4"/>
          <p:cNvSpPr>
            <a:spLocks noGrp="1"/>
          </p:cNvSpPr>
          <p:nvPr>
            <p:ph type="ftr" sz="quarter" idx="11"/>
          </p:nvPr>
        </p:nvSpPr>
        <p:spPr/>
        <p:txBody>
          <a:bodyPr/>
          <a:lstStyle>
            <a:lvl1pPr>
              <a:defRPr i="1"/>
            </a:lvl1pPr>
          </a:lstStyle>
          <a:p>
            <a:pPr>
              <a:defRPr/>
            </a:pPr>
            <a:r>
              <a:rPr lang="en-US" dirty="0"/>
              <a:t>DESIGN SAMPLE DEC 1</a:t>
            </a:r>
          </a:p>
        </p:txBody>
      </p:sp>
    </p:spTree>
    <p:extLst>
      <p:ext uri="{BB962C8B-B14F-4D97-AF65-F5344CB8AC3E}">
        <p14:creationId xmlns:p14="http://schemas.microsoft.com/office/powerpoint/2010/main" val="4223492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31"/>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i="1"/>
            </a:lvl1pPr>
          </a:lstStyle>
          <a:p>
            <a:pPr>
              <a:defRPr/>
            </a:pPr>
            <a:endParaRPr lang="en-US" dirty="0"/>
          </a:p>
        </p:txBody>
      </p:sp>
      <p:sp>
        <p:nvSpPr>
          <p:cNvPr id="6" name="Footer Placeholder 5"/>
          <p:cNvSpPr>
            <a:spLocks noGrp="1"/>
          </p:cNvSpPr>
          <p:nvPr>
            <p:ph type="ftr" sz="quarter" idx="11"/>
          </p:nvPr>
        </p:nvSpPr>
        <p:spPr/>
        <p:txBody>
          <a:bodyPr/>
          <a:lstStyle>
            <a:lvl1pPr>
              <a:defRPr i="1"/>
            </a:lvl1pPr>
          </a:lstStyle>
          <a:p>
            <a:pPr>
              <a:defRPr/>
            </a:pPr>
            <a:r>
              <a:rPr lang="en-US" dirty="0"/>
              <a:t>DESIGN SAMPLE DEC 1</a:t>
            </a:r>
          </a:p>
        </p:txBody>
      </p:sp>
      <p:sp>
        <p:nvSpPr>
          <p:cNvPr id="7" name="Slide Number Placeholder 6"/>
          <p:cNvSpPr>
            <a:spLocks noGrp="1"/>
          </p:cNvSpPr>
          <p:nvPr>
            <p:ph type="sldNum" sz="quarter" idx="12"/>
          </p:nvPr>
        </p:nvSpPr>
        <p:spPr/>
        <p:txBody>
          <a:bodyPr/>
          <a:lstStyle>
            <a:lvl1pPr>
              <a:defRPr i="1">
                <a:solidFill>
                  <a:prstClr val="black"/>
                </a:solidFill>
              </a:defRPr>
            </a:lvl1pPr>
          </a:lstStyle>
          <a:p>
            <a:pPr>
              <a:defRPr/>
            </a:pPr>
            <a:fld id="{5BA11CCC-8535-4C48-AD32-54BB613C2BB3}" type="slidenum">
              <a:rPr lang="en-US"/>
              <a:pPr>
                <a:defRPr/>
              </a:pPr>
              <a:t>‹#›</a:t>
            </a:fld>
            <a:endParaRPr lang="en-US" dirty="0"/>
          </a:p>
        </p:txBody>
      </p:sp>
    </p:spTree>
    <p:extLst>
      <p:ext uri="{BB962C8B-B14F-4D97-AF65-F5344CB8AC3E}">
        <p14:creationId xmlns:p14="http://schemas.microsoft.com/office/powerpoint/2010/main" val="88583856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i="1"/>
            </a:lvl1pPr>
          </a:lstStyle>
          <a:p>
            <a:pPr>
              <a:defRPr/>
            </a:pPr>
            <a:endParaRPr lang="en-US" dirty="0"/>
          </a:p>
        </p:txBody>
      </p:sp>
      <p:sp>
        <p:nvSpPr>
          <p:cNvPr id="4" name="Footer Placeholder 3"/>
          <p:cNvSpPr>
            <a:spLocks noGrp="1"/>
          </p:cNvSpPr>
          <p:nvPr>
            <p:ph type="ftr" sz="quarter" idx="11"/>
          </p:nvPr>
        </p:nvSpPr>
        <p:spPr/>
        <p:txBody>
          <a:bodyPr/>
          <a:lstStyle>
            <a:lvl1pPr>
              <a:defRPr i="1"/>
            </a:lvl1pPr>
          </a:lstStyle>
          <a:p>
            <a:pPr>
              <a:defRPr/>
            </a:pPr>
            <a:r>
              <a:rPr lang="en-US" dirty="0"/>
              <a:t>DESIGN SAMPLE DEC 1</a:t>
            </a:r>
          </a:p>
        </p:txBody>
      </p:sp>
      <p:sp>
        <p:nvSpPr>
          <p:cNvPr id="5" name="Slide Number Placeholder 4"/>
          <p:cNvSpPr>
            <a:spLocks noGrp="1"/>
          </p:cNvSpPr>
          <p:nvPr>
            <p:ph type="sldNum" sz="quarter" idx="12"/>
          </p:nvPr>
        </p:nvSpPr>
        <p:spPr/>
        <p:txBody>
          <a:bodyPr/>
          <a:lstStyle>
            <a:lvl1pPr>
              <a:defRPr i="1">
                <a:solidFill>
                  <a:prstClr val="black"/>
                </a:solidFill>
              </a:defRPr>
            </a:lvl1pPr>
          </a:lstStyle>
          <a:p>
            <a:pPr>
              <a:defRPr/>
            </a:pPr>
            <a:fld id="{DE0FFB64-03E7-4C4B-BDEC-4DA8AA856CE2}" type="slidenum">
              <a:rPr lang="en-US"/>
              <a:pPr>
                <a:defRPr/>
              </a:pPr>
              <a:t>‹#›</a:t>
            </a:fld>
            <a:endParaRPr lang="en-US" dirty="0"/>
          </a:p>
        </p:txBody>
      </p:sp>
    </p:spTree>
    <p:extLst>
      <p:ext uri="{BB962C8B-B14F-4D97-AF65-F5344CB8AC3E}">
        <p14:creationId xmlns:p14="http://schemas.microsoft.com/office/powerpoint/2010/main" val="11409178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i="1"/>
            </a:lvl1pPr>
          </a:lstStyle>
          <a:p>
            <a:pPr>
              <a:defRPr/>
            </a:pPr>
            <a:endParaRPr lang="en-US" dirty="0"/>
          </a:p>
        </p:txBody>
      </p:sp>
      <p:sp>
        <p:nvSpPr>
          <p:cNvPr id="3" name="Footer Placeholder 2"/>
          <p:cNvSpPr>
            <a:spLocks noGrp="1"/>
          </p:cNvSpPr>
          <p:nvPr>
            <p:ph type="ftr" sz="quarter" idx="11"/>
          </p:nvPr>
        </p:nvSpPr>
        <p:spPr/>
        <p:txBody>
          <a:bodyPr/>
          <a:lstStyle>
            <a:lvl1pPr>
              <a:defRPr i="1"/>
            </a:lvl1pPr>
          </a:lstStyle>
          <a:p>
            <a:pPr>
              <a:defRPr/>
            </a:pPr>
            <a:r>
              <a:rPr lang="en-US" dirty="0"/>
              <a:t>DESIGN SAMPLE DEC 1</a:t>
            </a:r>
          </a:p>
        </p:txBody>
      </p:sp>
      <p:sp>
        <p:nvSpPr>
          <p:cNvPr id="4" name="Slide Number Placeholder 3"/>
          <p:cNvSpPr>
            <a:spLocks noGrp="1"/>
          </p:cNvSpPr>
          <p:nvPr>
            <p:ph type="sldNum" sz="quarter" idx="12"/>
          </p:nvPr>
        </p:nvSpPr>
        <p:spPr/>
        <p:txBody>
          <a:bodyPr/>
          <a:lstStyle>
            <a:lvl1pPr>
              <a:defRPr i="1">
                <a:solidFill>
                  <a:prstClr val="black"/>
                </a:solidFill>
              </a:defRPr>
            </a:lvl1pPr>
          </a:lstStyle>
          <a:p>
            <a:pPr>
              <a:defRPr/>
            </a:pPr>
            <a:fld id="{F45C7720-A009-47B7-9143-396C55617A43}" type="slidenum">
              <a:rPr lang="en-US"/>
              <a:pPr>
                <a:defRPr/>
              </a:pPr>
              <a:t>‹#›</a:t>
            </a:fld>
            <a:endParaRPr lang="en-US" dirty="0"/>
          </a:p>
        </p:txBody>
      </p:sp>
    </p:spTree>
    <p:extLst>
      <p:ext uri="{BB962C8B-B14F-4D97-AF65-F5344CB8AC3E}">
        <p14:creationId xmlns:p14="http://schemas.microsoft.com/office/powerpoint/2010/main" val="39217439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lvl1pPr>
          </a:lstStyle>
          <a:p>
            <a:pPr>
              <a:defRPr/>
            </a:pPr>
            <a:endParaRPr lang="en-US" dirty="0"/>
          </a:p>
        </p:txBody>
      </p:sp>
      <p:sp>
        <p:nvSpPr>
          <p:cNvPr id="4" name="Footer Placeholder 2"/>
          <p:cNvSpPr>
            <a:spLocks noGrp="1"/>
          </p:cNvSpPr>
          <p:nvPr>
            <p:ph type="ftr" sz="quarter" idx="11"/>
          </p:nvPr>
        </p:nvSpPr>
        <p:spPr/>
        <p:txBody>
          <a:bodyPr/>
          <a:lstStyle>
            <a:lvl1pPr>
              <a:defRPr i="1"/>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56B91734-9C36-4177-9881-C61927A030D7}" type="slidenum">
              <a:rPr lang="en-US"/>
              <a:pPr>
                <a:defRPr/>
              </a:pPr>
              <a:t>‹#›</a:t>
            </a:fld>
            <a:endParaRPr lang="en-US" dirty="0"/>
          </a:p>
        </p:txBody>
      </p:sp>
    </p:spTree>
    <p:extLst>
      <p:ext uri="{BB962C8B-B14F-4D97-AF65-F5344CB8AC3E}">
        <p14:creationId xmlns:p14="http://schemas.microsoft.com/office/powerpoint/2010/main" val="29158933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i="1">
                <a:solidFill>
                  <a:srgbClr val="0037A4"/>
                </a:solidFill>
              </a:defRPr>
            </a:lvl1pPr>
          </a:lstStyle>
          <a:p>
            <a:pPr>
              <a:defRPr/>
            </a:pPr>
            <a:endParaRPr lang="en-US" dirty="0"/>
          </a:p>
        </p:txBody>
      </p:sp>
      <p:sp>
        <p:nvSpPr>
          <p:cNvPr id="4" name="Footer Placeholder 2"/>
          <p:cNvSpPr>
            <a:spLocks noGrp="1"/>
          </p:cNvSpPr>
          <p:nvPr>
            <p:ph type="ftr" sz="quarter" idx="11"/>
          </p:nvPr>
        </p:nvSpPr>
        <p:spPr/>
        <p:txBody>
          <a:bodyPr/>
          <a:lstStyle>
            <a:lvl1pPr>
              <a:defRPr i="1">
                <a:solidFill>
                  <a:srgbClr val="0037A4"/>
                </a:solidFill>
              </a:defRPr>
            </a:lvl1pPr>
          </a:lstStyle>
          <a:p>
            <a:pPr>
              <a:defRPr/>
            </a:pPr>
            <a:r>
              <a:rPr lang="en-US" dirty="0"/>
              <a:t>DESIGN SAMPLE DEC 1</a:t>
            </a:r>
          </a:p>
        </p:txBody>
      </p:sp>
      <p:sp>
        <p:nvSpPr>
          <p:cNvPr id="5" name="Slide Number Placeholder 22"/>
          <p:cNvSpPr>
            <a:spLocks noGrp="1"/>
          </p:cNvSpPr>
          <p:nvPr>
            <p:ph type="sldNum" sz="quarter" idx="12"/>
          </p:nvPr>
        </p:nvSpPr>
        <p:spPr/>
        <p:txBody>
          <a:bodyPr/>
          <a:lstStyle>
            <a:lvl1pPr>
              <a:defRPr i="1">
                <a:solidFill>
                  <a:prstClr val="black"/>
                </a:solidFill>
              </a:defRPr>
            </a:lvl1pPr>
          </a:lstStyle>
          <a:p>
            <a:pPr>
              <a:defRPr/>
            </a:pPr>
            <a:fld id="{403F874E-8A1D-4621-824C-9D5191811B9B}" type="slidenum">
              <a:rPr lang="en-US"/>
              <a:pPr>
                <a:defRPr/>
              </a:pPr>
              <a:t>‹#›</a:t>
            </a:fld>
            <a:endParaRPr lang="en-US" dirty="0"/>
          </a:p>
        </p:txBody>
      </p:sp>
    </p:spTree>
    <p:extLst>
      <p:ext uri="{BB962C8B-B14F-4D97-AF65-F5344CB8AC3E}">
        <p14:creationId xmlns:p14="http://schemas.microsoft.com/office/powerpoint/2010/main" val="36701409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dirty="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rtlCol="0"/>
          <a:lstStyle>
            <a:lvl1pPr>
              <a:defRPr i="1">
                <a:solidFill>
                  <a:srgbClr val="0037A4"/>
                </a:solidFill>
                <a:latin typeface="Arial" charset="0"/>
                <a:cs typeface="+mn-cs"/>
              </a:defRPr>
            </a:lvl1pPr>
            <a:extLst/>
          </a:lstStyle>
          <a:p>
            <a:pPr>
              <a:defRPr/>
            </a:pPr>
            <a:fld id="{97A6C02F-F118-4123-8E50-1D9ED92CE5CB}" type="datetimeFigureOut">
              <a:rPr lang="en-US"/>
              <a:pPr>
                <a:defRPr/>
              </a:pPr>
              <a:t>6/23/2014</a:t>
            </a:fld>
            <a:endParaRPr lang="en-US" dirty="0"/>
          </a:p>
        </p:txBody>
      </p:sp>
      <p:sp>
        <p:nvSpPr>
          <p:cNvPr id="5" name="Slide Number Placeholder 8"/>
          <p:cNvSpPr>
            <a:spLocks noGrp="1"/>
          </p:cNvSpPr>
          <p:nvPr>
            <p:ph type="sldNum" sz="quarter" idx="11"/>
          </p:nvPr>
        </p:nvSpPr>
        <p:spPr>
          <a:xfrm>
            <a:off x="8639175" y="6508750"/>
            <a:ext cx="463550" cy="274638"/>
          </a:xfrm>
        </p:spPr>
        <p:txBody>
          <a:bodyPr rtlCol="0"/>
          <a:lstStyle>
            <a:lvl1pPr>
              <a:defRPr i="1">
                <a:solidFill>
                  <a:srgbClr val="0037A4">
                    <a:shade val="90000"/>
                  </a:srgbClr>
                </a:solidFill>
              </a:defRPr>
            </a:lvl1pPr>
            <a:extLst/>
          </a:lstStyle>
          <a:p>
            <a:pPr>
              <a:defRPr/>
            </a:pPr>
            <a:fld id="{1A245934-91C8-4ACF-B008-7E65531A5C98}" type="slidenum">
              <a:rPr lang="en-US"/>
              <a:pPr>
                <a:defRPr/>
              </a:pPr>
              <a:t>‹#›</a:t>
            </a:fld>
            <a:endParaRPr lang="en-US" dirty="0"/>
          </a:p>
        </p:txBody>
      </p:sp>
      <p:sp>
        <p:nvSpPr>
          <p:cNvPr id="6" name="Footer Placeholder 9"/>
          <p:cNvSpPr>
            <a:spLocks noGrp="1"/>
          </p:cNvSpPr>
          <p:nvPr>
            <p:ph type="ftr" sz="quarter" idx="12"/>
          </p:nvPr>
        </p:nvSpPr>
        <p:spPr>
          <a:xfrm>
            <a:off x="1600200" y="6508750"/>
            <a:ext cx="3906838" cy="274638"/>
          </a:xfrm>
        </p:spPr>
        <p:txBody>
          <a:bodyPr rtlCol="0"/>
          <a:lstStyle>
            <a:lvl1pPr>
              <a:defRPr i="1">
                <a:solidFill>
                  <a:srgbClr val="0037A4"/>
                </a:solidFill>
                <a:latin typeface="Arial" charset="0"/>
                <a:cs typeface="+mn-cs"/>
              </a:defRPr>
            </a:lvl1pPr>
            <a:extLst/>
          </a:lstStyle>
          <a:p>
            <a:pPr>
              <a:defRPr/>
            </a:pPr>
            <a:endParaRPr lang="en-US" dirty="0"/>
          </a:p>
        </p:txBody>
      </p:sp>
    </p:spTree>
    <p:extLst>
      <p:ext uri="{BB962C8B-B14F-4D97-AF65-F5344CB8AC3E}">
        <p14:creationId xmlns:p14="http://schemas.microsoft.com/office/powerpoint/2010/main" val="798093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dirty="0" smtClean="0"/>
              <a:t>Click icon to add picture</a:t>
            </a:r>
            <a:endParaRPr lang="en-US" noProof="0" dirty="0"/>
          </a:p>
        </p:txBody>
      </p:sp>
      <p:sp>
        <p:nvSpPr>
          <p:cNvPr id="4" name="Date Placeholder 7"/>
          <p:cNvSpPr>
            <a:spLocks noGrp="1"/>
          </p:cNvSpPr>
          <p:nvPr>
            <p:ph type="dt" sz="half" idx="10"/>
          </p:nvPr>
        </p:nvSpPr>
        <p:spPr>
          <a:xfrm>
            <a:off x="5562606" y="6508750"/>
            <a:ext cx="3001963" cy="274638"/>
          </a:xfrm>
        </p:spPr>
        <p:txBody>
          <a:bodyPr rtlCol="0"/>
          <a:lstStyle>
            <a:lvl1pPr>
              <a:defRPr>
                <a:solidFill>
                  <a:schemeClr val="accent2"/>
                </a:solidFill>
                <a:latin typeface="Arial" charset="0"/>
                <a:cs typeface="+mn-cs"/>
              </a:defRPr>
            </a:lvl1pPr>
            <a:extLst/>
          </a:lstStyle>
          <a:p>
            <a:pPr>
              <a:defRPr/>
            </a:pPr>
            <a:fld id="{97A6C02F-F118-4123-8E50-1D9ED92CE5CB}" type="datetimeFigureOut">
              <a:rPr lang="en-US">
                <a:solidFill>
                  <a:srgbClr val="0037A4"/>
                </a:solidFill>
              </a:rPr>
              <a:pPr>
                <a:defRPr/>
              </a:pPr>
              <a:t>6/23/2014</a:t>
            </a:fld>
            <a:endParaRPr lang="en-US" dirty="0">
              <a:solidFill>
                <a:srgbClr val="0037A4"/>
              </a:solidFill>
            </a:endParaRPr>
          </a:p>
        </p:txBody>
      </p:sp>
      <p:sp>
        <p:nvSpPr>
          <p:cNvPr id="5" name="Slide Number Placeholder 8"/>
          <p:cNvSpPr>
            <a:spLocks noGrp="1"/>
          </p:cNvSpPr>
          <p:nvPr>
            <p:ph type="sldNum" sz="quarter" idx="11"/>
          </p:nvPr>
        </p:nvSpPr>
        <p:spPr>
          <a:xfrm>
            <a:off x="8639176" y="6508750"/>
            <a:ext cx="463550" cy="274638"/>
          </a:xfrm>
        </p:spPr>
        <p:txBody>
          <a:bodyPr rtlCol="0"/>
          <a:lstStyle>
            <a:lvl1pPr>
              <a:defRPr>
                <a:solidFill>
                  <a:schemeClr val="tx2">
                    <a:shade val="90000"/>
                  </a:schemeClr>
                </a:solidFill>
              </a:defRPr>
            </a:lvl1pPr>
            <a:extLst/>
          </a:lstStyle>
          <a:p>
            <a:pPr>
              <a:defRPr/>
            </a:pPr>
            <a:fld id="{FC353310-CCA8-49B5-B838-EE0B4ABB15E8}" type="slidenum">
              <a:rPr lang="en-US">
                <a:solidFill>
                  <a:srgbClr val="0037A4">
                    <a:shade val="90000"/>
                  </a:srgbClr>
                </a:solidFill>
              </a:rPr>
              <a:pPr>
                <a:defRPr/>
              </a:pPr>
              <a:t>‹#›</a:t>
            </a:fld>
            <a:endParaRPr lang="en-US" dirty="0">
              <a:solidFill>
                <a:srgbClr val="0037A4">
                  <a:shade val="90000"/>
                </a:srgbClr>
              </a:solidFill>
            </a:endParaRPr>
          </a:p>
        </p:txBody>
      </p:sp>
      <p:sp>
        <p:nvSpPr>
          <p:cNvPr id="6" name="Footer Placeholder 9"/>
          <p:cNvSpPr>
            <a:spLocks noGrp="1"/>
          </p:cNvSpPr>
          <p:nvPr>
            <p:ph type="ftr" sz="quarter" idx="12"/>
          </p:nvPr>
        </p:nvSpPr>
        <p:spPr>
          <a:xfrm>
            <a:off x="1600200" y="6508750"/>
            <a:ext cx="3906838" cy="274638"/>
          </a:xfrm>
        </p:spPr>
        <p:txBody>
          <a:bodyPr rtlCol="0"/>
          <a:lstStyle>
            <a:lvl1pPr>
              <a:defRPr>
                <a:solidFill>
                  <a:schemeClr val="accent2"/>
                </a:solidFill>
                <a:latin typeface="Arial" charset="0"/>
                <a:cs typeface="+mn-cs"/>
              </a:defRPr>
            </a:lvl1pPr>
            <a:extLst/>
          </a:lstStyle>
          <a:p>
            <a:pPr>
              <a:defRPr/>
            </a:pPr>
            <a:endParaRPr lang="en-US" dirty="0">
              <a:solidFill>
                <a:srgbClr val="0037A4"/>
              </a:solidFill>
            </a:endParaRPr>
          </a:p>
        </p:txBody>
      </p:sp>
    </p:spTree>
    <p:extLst>
      <p:ext uri="{BB962C8B-B14F-4D97-AF65-F5344CB8AC3E}">
        <p14:creationId xmlns:p14="http://schemas.microsoft.com/office/powerpoint/2010/main" val="1248614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F8BFA9F0-7437-4C1A-A92D-6C68857B237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66788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317EAECD-0C34-47F9-BB82-893F5739E8E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73062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3" name="Slide Number Placeholder 5"/>
          <p:cNvSpPr>
            <a:spLocks noGrp="1"/>
          </p:cNvSpPr>
          <p:nvPr>
            <p:ph type="sldNum" sz="quarter" idx="11"/>
          </p:nvPr>
        </p:nvSpPr>
        <p:spPr/>
        <p:txBody>
          <a:bodyPr/>
          <a:lstStyle>
            <a:lvl1pPr>
              <a:defRPr/>
            </a:lvl1pPr>
          </a:lstStyle>
          <a:p>
            <a:pPr>
              <a:defRPr/>
            </a:pPr>
            <a:fld id="{CB5532E1-EDBB-43C3-AD35-F28BABD13E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68659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0000" cy="563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a:defRPr/>
            </a:lvl1pPr>
          </a:lstStyle>
          <a:p>
            <a:pPr>
              <a:defRPr/>
            </a:pPr>
            <a:fld id="{F74A2F70-F929-4296-9C71-D9D4329A199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23764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a:xfrm>
            <a:off x="6586538" y="612775"/>
            <a:ext cx="957262" cy="457200"/>
          </a:xfrm>
          <a:prstGeom prst="rect">
            <a:avLst/>
          </a:prstGeom>
        </p:spPr>
        <p:txBody>
          <a:bodyPr/>
          <a:lstStyle>
            <a:lvl1pPr>
              <a:defRPr/>
            </a:lvl1pPr>
          </a:lstStyle>
          <a:p>
            <a:pPr fontAlgn="base">
              <a:spcBef>
                <a:spcPct val="0"/>
              </a:spcBef>
              <a:spcAft>
                <a:spcPct val="0"/>
              </a:spcAft>
              <a:defRPr/>
            </a:pPr>
            <a:endParaRPr lang="en-US" i="1" dirty="0">
              <a:solidFill>
                <a:prstClr val="black"/>
              </a:solidFill>
              <a:latin typeface="Arial" pitchFamily="34" charset="0"/>
              <a:cs typeface="Arial" pitchFamily="34" charset="0"/>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prstClr val="black">
                    <a:tint val="75000"/>
                  </a:prstClr>
                </a:solidFill>
              </a:rPr>
              <a:t>DESIGN SAMPLE DEC 1</a:t>
            </a:r>
          </a:p>
        </p:txBody>
      </p:sp>
      <p:sp>
        <p:nvSpPr>
          <p:cNvPr id="5" name="Slide Number Placeholder 22"/>
          <p:cNvSpPr>
            <a:spLocks noGrp="1"/>
          </p:cNvSpPr>
          <p:nvPr>
            <p:ph type="sldNum" sz="quarter" idx="12"/>
          </p:nvPr>
        </p:nvSpPr>
        <p:spPr/>
        <p:txBody>
          <a:bodyPr/>
          <a:lstStyle>
            <a:lvl1pPr>
              <a:defRPr>
                <a:solidFill>
                  <a:prstClr val="black"/>
                </a:solidFill>
              </a:defRPr>
            </a:lvl1pPr>
          </a:lstStyle>
          <a:p>
            <a:pPr>
              <a:defRPr/>
            </a:pPr>
            <a:fld id="{0FE2C090-0294-4337-8E40-966932224B37}" type="slidenum">
              <a:rPr lang="en-US"/>
              <a:pPr>
                <a:defRPr/>
              </a:pPr>
              <a:t>‹#›</a:t>
            </a:fld>
            <a:endParaRPr lang="en-US" dirty="0"/>
          </a:p>
        </p:txBody>
      </p:sp>
    </p:spTree>
    <p:extLst>
      <p:ext uri="{BB962C8B-B14F-4D97-AF65-F5344CB8AC3E}">
        <p14:creationId xmlns:p14="http://schemas.microsoft.com/office/powerpoint/2010/main" val="22811849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963477735"/>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76197038"/>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21456542"/>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3733534325"/>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172235828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60"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6/23/2014</a:t>
            </a:fld>
            <a:endParaRPr lang="en-US" dirty="0">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dirty="0">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dirty="0">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6" y="6011333"/>
            <a:ext cx="963065" cy="604534"/>
          </a:xfrm>
          <a:prstGeom prst="rect">
            <a:avLst/>
          </a:prstGeom>
        </p:spPr>
      </p:pic>
    </p:spTree>
    <p:extLst>
      <p:ext uri="{BB962C8B-B14F-4D97-AF65-F5344CB8AC3E}">
        <p14:creationId xmlns:p14="http://schemas.microsoft.com/office/powerpoint/2010/main" val="2790933230"/>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58695480"/>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9292252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099036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F061F-504D-41DC-8086-360FA13D9DAD}" type="datetimeFigureOut">
              <a:rPr lang="en-US" smtClean="0">
                <a:solidFill>
                  <a:prstClr val="black">
                    <a:tint val="75000"/>
                  </a:prstClr>
                </a:solidFill>
              </a:rPr>
              <a:pPr/>
              <a:t>6/23/2014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740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6/23/2014</a:t>
            </a:fld>
            <a:endParaRPr lang="en-US" dirty="0">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905244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6/23/2014</a:t>
            </a:fld>
            <a:endParaRPr lang="en-US" dirty="0">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4316775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4"/>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4"/>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6/23/2014</a:t>
            </a:fld>
            <a:endParaRPr lang="en-US" dirty="0">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8588487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6/23/2014</a:t>
            </a:fld>
            <a:endParaRPr lang="en-US" dirty="0">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329375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6/23/2014</a:t>
            </a:fld>
            <a:endParaRPr lang="en-US" dirty="0">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05526745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6/23/2014</a:t>
            </a:fld>
            <a:endParaRPr lang="en-US" dirty="0">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69510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6/23/2014</a:t>
            </a:fld>
            <a:endParaRPr lang="en-US" dirty="0">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979215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408549-2C97-463F-A33E-3ED9C26BCDF2}" type="datetimeFigureOut">
              <a:rPr lang="en-US" smtClean="0"/>
              <a:t>6/23/2014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31CA33-0CFB-4D13-B4BD-ED85507A18C0}" type="slidenum">
              <a:rPr lang="en-US" smtClean="0"/>
              <a:t>‹#›</a:t>
            </a:fld>
            <a:endParaRPr lang="en-US" dirty="0"/>
          </a:p>
        </p:txBody>
      </p:sp>
    </p:spTree>
    <p:extLst>
      <p:ext uri="{BB962C8B-B14F-4D97-AF65-F5344CB8AC3E}">
        <p14:creationId xmlns:p14="http://schemas.microsoft.com/office/powerpoint/2010/main" val="135939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6/23/2014</a:t>
            </a:fld>
            <a:endParaRPr lang="en-US" dirty="0">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06615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6/23/2014</a:t>
            </a:fld>
            <a:endParaRPr lang="en-US" dirty="0">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96544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6/23/2014</a:t>
            </a:fld>
            <a:endParaRPr lang="en-US" dirty="0">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87256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9538166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7525342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0040855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390371508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391683234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0900675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92750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408549-2C97-463F-A33E-3ED9C26BCDF2}" type="datetimeFigureOut">
              <a:rPr lang="en-US" smtClean="0"/>
              <a:t>6/23/2014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31CA33-0CFB-4D13-B4BD-ED85507A18C0}" type="slidenum">
              <a:rPr lang="en-US" smtClean="0"/>
              <a:t>‹#›</a:t>
            </a:fld>
            <a:endParaRPr lang="en-US" dirty="0"/>
          </a:p>
        </p:txBody>
      </p:sp>
    </p:spTree>
    <p:extLst>
      <p:ext uri="{BB962C8B-B14F-4D97-AF65-F5344CB8AC3E}">
        <p14:creationId xmlns:p14="http://schemas.microsoft.com/office/powerpoint/2010/main" val="2674308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47986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4801100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07736393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1619459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103735651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273246719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2418312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58652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47340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13" name="Group 12"/>
          <p:cNvGrpSpPr/>
          <p:nvPr userDrawn="1"/>
        </p:nvGrpSpPr>
        <p:grpSpPr>
          <a:xfrm>
            <a:off x="0" y="0"/>
            <a:ext cx="9144000" cy="6858000"/>
            <a:chOff x="0" y="0"/>
            <a:chExt cx="9144000" cy="6858000"/>
          </a:xfrm>
        </p:grpSpPr>
        <p:sp>
          <p:nvSpPr>
            <p:cNvPr id="14" name="Rectangle 13"/>
            <p:cNvSpPr/>
            <p:nvPr/>
          </p:nvSpPr>
          <p:spPr>
            <a:xfrm>
              <a:off x="0" y="0"/>
              <a:ext cx="9144000" cy="685800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5" name="Rectangle 14"/>
            <p:cNvSpPr/>
            <p:nvPr/>
          </p:nvSpPr>
          <p:spPr>
            <a:xfrm>
              <a:off x="0" y="6553200"/>
              <a:ext cx="9144000" cy="304800"/>
            </a:xfrm>
            <a:prstGeom prst="rect">
              <a:avLst/>
            </a:prstGeom>
            <a:solidFill>
              <a:srgbClr val="1C6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6" name="Chevron 15"/>
            <p:cNvSpPr/>
            <p:nvPr/>
          </p:nvSpPr>
          <p:spPr>
            <a:xfrm>
              <a:off x="457200" y="0"/>
              <a:ext cx="3505200" cy="6553200"/>
            </a:xfrm>
            <a:prstGeom prst="chevron">
              <a:avLst>
                <a:gd name="adj" fmla="val 59635"/>
              </a:avLst>
            </a:prstGeom>
            <a:solidFill>
              <a:srgbClr val="1C61B4">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black"/>
                </a:solidFill>
              </a:endParaRPr>
            </a:p>
          </p:txBody>
        </p:sp>
        <p:sp>
          <p:nvSpPr>
            <p:cNvPr id="17" name="Pentagon 16"/>
            <p:cNvSpPr/>
            <p:nvPr/>
          </p:nvSpPr>
          <p:spPr>
            <a:xfrm>
              <a:off x="0" y="77969"/>
              <a:ext cx="2314361" cy="6400800"/>
            </a:xfrm>
            <a:prstGeom prst="homePlate">
              <a:avLst>
                <a:gd name="adj" fmla="val 88514"/>
              </a:avLst>
            </a:prstGeom>
            <a:solidFill>
              <a:srgbClr val="BFBFB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9" name="Rectangle 18"/>
            <p:cNvSpPr/>
            <p:nvPr/>
          </p:nvSpPr>
          <p:spPr>
            <a:xfrm>
              <a:off x="0" y="0"/>
              <a:ext cx="9144000" cy="152400"/>
            </a:xfrm>
            <a:prstGeom prst="rect">
              <a:avLst/>
            </a:prstGeom>
            <a:solidFill>
              <a:srgbClr val="BAB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grpSp>
      <p:pic>
        <p:nvPicPr>
          <p:cNvPr id="9" name="Picture 11" descr="NCF_NIH_New_logo.png"/>
          <p:cNvPicPr>
            <a:picLocks noChangeAspect="1"/>
          </p:cNvPicPr>
          <p:nvPr userDrawn="1"/>
        </p:nvPicPr>
        <p:blipFill>
          <a:blip r:embed="rId2" cstate="print"/>
          <a:srcRect/>
          <a:stretch>
            <a:fillRect/>
          </a:stretch>
        </p:blipFill>
        <p:spPr bwMode="auto">
          <a:xfrm>
            <a:off x="6449271" y="6019800"/>
            <a:ext cx="2694729" cy="552450"/>
          </a:xfrm>
          <a:prstGeom prst="rect">
            <a:avLst/>
          </a:prstGeom>
          <a:noFill/>
          <a:ln w="9525">
            <a:noFill/>
            <a:miter lim="800000"/>
            <a:headEnd/>
            <a:tailEnd/>
          </a:ln>
        </p:spPr>
      </p:pic>
    </p:spTree>
    <p:extLst>
      <p:ext uri="{BB962C8B-B14F-4D97-AF65-F5344CB8AC3E}">
        <p14:creationId xmlns:p14="http://schemas.microsoft.com/office/powerpoint/2010/main" val="788207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408549-2C97-463F-A33E-3ED9C26BCDF2}" type="datetimeFigureOut">
              <a:rPr lang="en-US" smtClean="0"/>
              <a:t>6/23/2014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31CA33-0CFB-4D13-B4BD-ED85507A18C0}" type="slidenum">
              <a:rPr lang="en-US" smtClean="0"/>
              <a:t>‹#›</a:t>
            </a:fld>
            <a:endParaRPr lang="en-US" dirty="0"/>
          </a:p>
        </p:txBody>
      </p:sp>
    </p:spTree>
    <p:extLst>
      <p:ext uri="{BB962C8B-B14F-4D97-AF65-F5344CB8AC3E}">
        <p14:creationId xmlns:p14="http://schemas.microsoft.com/office/powerpoint/2010/main" val="8706886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2549317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1104342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6024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dirty="0">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392366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dirty="0">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28887072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dirty="0">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3744244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dirty="0">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3838342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dirty="0">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1338511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dirty="0">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960762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2718727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408549-2C97-463F-A33E-3ED9C26BCDF2}" type="datetimeFigureOut">
              <a:rPr lang="en-US" smtClean="0"/>
              <a:t>6/23/2014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31CA33-0CFB-4D13-B4BD-ED85507A18C0}" type="slidenum">
              <a:rPr lang="en-US" smtClean="0"/>
              <a:t>‹#›</a:t>
            </a:fld>
            <a:endParaRPr lang="en-US" dirty="0"/>
          </a:p>
        </p:txBody>
      </p:sp>
    </p:spTree>
    <p:extLst>
      <p:ext uri="{BB962C8B-B14F-4D97-AF65-F5344CB8AC3E}">
        <p14:creationId xmlns:p14="http://schemas.microsoft.com/office/powerpoint/2010/main" val="20103077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dirty="0">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dirty="0">
              <a:solidFill>
                <a:prstClr val="white"/>
              </a:solidFill>
            </a:endParaRPr>
          </a:p>
        </p:txBody>
      </p:sp>
    </p:spTree>
    <p:extLst>
      <p:ext uri="{BB962C8B-B14F-4D97-AF65-F5344CB8AC3E}">
        <p14:creationId xmlns:p14="http://schemas.microsoft.com/office/powerpoint/2010/main" val="3439502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5850" y="5849938"/>
            <a:ext cx="9683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NIH_Logo_Mark_K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64288" y="6011863"/>
            <a:ext cx="9636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i="1">
                <a:solidFill>
                  <a:prstClr val="black"/>
                </a:solidFill>
              </a:defRPr>
            </a:lvl1pPr>
          </a:lstStyle>
          <a:p>
            <a:pPr>
              <a:defRPr/>
            </a:pPr>
            <a:fld id="{8CA083D7-DD03-471F-811F-43B6599BD76A}" type="datetimeFigureOut">
              <a:rPr lang="en-US"/>
              <a:pPr>
                <a:defRPr/>
              </a:pPr>
              <a:t>6/23/2014</a:t>
            </a:fld>
            <a:endParaRPr lang="en-US" dirty="0"/>
          </a:p>
        </p:txBody>
      </p:sp>
      <p:sp>
        <p:nvSpPr>
          <p:cNvPr id="7" name="Rectangle 6"/>
          <p:cNvSpPr>
            <a:spLocks noGrp="1" noChangeArrowheads="1"/>
          </p:cNvSpPr>
          <p:nvPr>
            <p:ph type="ftr" sz="quarter" idx="11"/>
          </p:nvPr>
        </p:nvSpPr>
        <p:spPr/>
        <p:txBody>
          <a:bodyPr/>
          <a:lstStyle>
            <a:lvl1pPr eaLnBrk="0" hangingPunct="0">
              <a:defRPr i="1">
                <a:solidFill>
                  <a:prstClr val="black"/>
                </a:solidFill>
              </a:defRPr>
            </a:lvl1pPr>
          </a:lstStyle>
          <a:p>
            <a:pPr>
              <a:defRPr/>
            </a:pPr>
            <a:endParaRPr lang="en-US" dirty="0"/>
          </a:p>
        </p:txBody>
      </p:sp>
      <p:sp>
        <p:nvSpPr>
          <p:cNvPr id="8" name="Rectangle 7"/>
          <p:cNvSpPr>
            <a:spLocks noGrp="1" noChangeArrowheads="1"/>
          </p:cNvSpPr>
          <p:nvPr>
            <p:ph type="sldNum" sz="quarter" idx="12"/>
          </p:nvPr>
        </p:nvSpPr>
        <p:spPr/>
        <p:txBody>
          <a:bodyPr/>
          <a:lstStyle>
            <a:lvl1pPr eaLnBrk="0" hangingPunct="0">
              <a:defRPr i="1">
                <a:solidFill>
                  <a:prstClr val="black"/>
                </a:solidFill>
              </a:defRPr>
            </a:lvl1pPr>
          </a:lstStyle>
          <a:p>
            <a:pPr>
              <a:defRPr/>
            </a:pPr>
            <a:fld id="{693919B7-593A-4636-9010-3D6B3F971EC0}" type="slidenum">
              <a:rPr lang="en-US"/>
              <a:pPr>
                <a:defRPr/>
              </a:pPr>
              <a:t>‹#›</a:t>
            </a:fld>
            <a:endParaRPr lang="en-US" dirty="0"/>
          </a:p>
        </p:txBody>
      </p:sp>
    </p:spTree>
    <p:extLst>
      <p:ext uri="{BB962C8B-B14F-4D97-AF65-F5344CB8AC3E}">
        <p14:creationId xmlns:p14="http://schemas.microsoft.com/office/powerpoint/2010/main" val="11546787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i="1"/>
            </a:lvl1pPr>
          </a:lstStyle>
          <a:p>
            <a:pPr>
              <a:defRPr/>
            </a:pPr>
            <a:fld id="{C0D50540-0C08-4278-A45F-A40131863445}" type="datetimeFigureOut">
              <a:rPr lang="en-US"/>
              <a:pPr>
                <a:defRPr/>
              </a:pPr>
              <a:t>6/23/2014</a:t>
            </a:fld>
            <a:endParaRPr lang="en-US" dirty="0"/>
          </a:p>
        </p:txBody>
      </p:sp>
      <p:sp>
        <p:nvSpPr>
          <p:cNvPr id="5" name="Rectangle 6"/>
          <p:cNvSpPr>
            <a:spLocks noGrp="1" noChangeArrowheads="1"/>
          </p:cNvSpPr>
          <p:nvPr>
            <p:ph type="ftr" sz="quarter" idx="11"/>
          </p:nvPr>
        </p:nvSpPr>
        <p:spPr/>
        <p:txBody>
          <a:bodyPr/>
          <a:lstStyle>
            <a:lvl1pPr>
              <a:defRPr i="1"/>
            </a:lvl1pPr>
          </a:lstStyle>
          <a:p>
            <a:pPr>
              <a:defRPr/>
            </a:pPr>
            <a:endParaRPr lang="en-US" dirty="0"/>
          </a:p>
        </p:txBody>
      </p:sp>
      <p:sp>
        <p:nvSpPr>
          <p:cNvPr id="6" name="Rectangle 7"/>
          <p:cNvSpPr>
            <a:spLocks noGrp="1" noChangeArrowheads="1"/>
          </p:cNvSpPr>
          <p:nvPr>
            <p:ph type="sldNum" sz="quarter" idx="12"/>
          </p:nvPr>
        </p:nvSpPr>
        <p:spPr/>
        <p:txBody>
          <a:bodyPr/>
          <a:lstStyle>
            <a:lvl1pPr>
              <a:defRPr i="1"/>
            </a:lvl1pPr>
          </a:lstStyle>
          <a:p>
            <a:pPr>
              <a:defRPr/>
            </a:pPr>
            <a:fld id="{94860F59-F986-426A-831C-DAB9D844D817}" type="slidenum">
              <a:rPr lang="en-US"/>
              <a:pPr>
                <a:defRPr/>
              </a:pPr>
              <a:t>‹#›</a:t>
            </a:fld>
            <a:endParaRPr lang="en-US" dirty="0"/>
          </a:p>
        </p:txBody>
      </p:sp>
    </p:spTree>
    <p:extLst>
      <p:ext uri="{BB962C8B-B14F-4D97-AF65-F5344CB8AC3E}">
        <p14:creationId xmlns:p14="http://schemas.microsoft.com/office/powerpoint/2010/main" val="3762063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i="1"/>
            </a:lvl1pPr>
          </a:lstStyle>
          <a:p>
            <a:pPr>
              <a:defRPr/>
            </a:pPr>
            <a:fld id="{414B0588-FE0A-4ED7-9380-BCAE1A2152F1}" type="datetimeFigureOut">
              <a:rPr lang="en-US"/>
              <a:pPr>
                <a:defRPr/>
              </a:pPr>
              <a:t>6/23/2014</a:t>
            </a:fld>
            <a:endParaRPr lang="en-US" dirty="0"/>
          </a:p>
        </p:txBody>
      </p:sp>
      <p:sp>
        <p:nvSpPr>
          <p:cNvPr id="5" name="Rectangle 6"/>
          <p:cNvSpPr>
            <a:spLocks noGrp="1" noChangeArrowheads="1"/>
          </p:cNvSpPr>
          <p:nvPr>
            <p:ph type="ftr" sz="quarter" idx="11"/>
          </p:nvPr>
        </p:nvSpPr>
        <p:spPr/>
        <p:txBody>
          <a:bodyPr/>
          <a:lstStyle>
            <a:lvl1pPr>
              <a:defRPr i="1"/>
            </a:lvl1pPr>
          </a:lstStyle>
          <a:p>
            <a:pPr>
              <a:defRPr/>
            </a:pPr>
            <a:endParaRPr lang="en-US" dirty="0"/>
          </a:p>
        </p:txBody>
      </p:sp>
      <p:sp>
        <p:nvSpPr>
          <p:cNvPr id="6" name="Rectangle 7"/>
          <p:cNvSpPr>
            <a:spLocks noGrp="1" noChangeArrowheads="1"/>
          </p:cNvSpPr>
          <p:nvPr>
            <p:ph type="sldNum" sz="quarter" idx="12"/>
          </p:nvPr>
        </p:nvSpPr>
        <p:spPr/>
        <p:txBody>
          <a:bodyPr/>
          <a:lstStyle>
            <a:lvl1pPr>
              <a:defRPr i="1"/>
            </a:lvl1pPr>
          </a:lstStyle>
          <a:p>
            <a:pPr>
              <a:defRPr/>
            </a:pPr>
            <a:fld id="{43D745A2-0256-4704-9756-094C2C53729C}" type="slidenum">
              <a:rPr lang="en-US"/>
              <a:pPr>
                <a:defRPr/>
              </a:pPr>
              <a:t>‹#›</a:t>
            </a:fld>
            <a:endParaRPr lang="en-US" dirty="0"/>
          </a:p>
        </p:txBody>
      </p:sp>
    </p:spTree>
    <p:extLst>
      <p:ext uri="{BB962C8B-B14F-4D97-AF65-F5344CB8AC3E}">
        <p14:creationId xmlns:p14="http://schemas.microsoft.com/office/powerpoint/2010/main" val="140358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4"/>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4"/>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i="1"/>
            </a:lvl1pPr>
          </a:lstStyle>
          <a:p>
            <a:pPr>
              <a:defRPr/>
            </a:pPr>
            <a:fld id="{06A8F636-D492-454F-8569-D9F9B722822E}" type="datetimeFigureOut">
              <a:rPr lang="en-US"/>
              <a:pPr>
                <a:defRPr/>
              </a:pPr>
              <a:t>6/23/2014</a:t>
            </a:fld>
            <a:endParaRPr lang="en-US" dirty="0"/>
          </a:p>
        </p:txBody>
      </p:sp>
      <p:sp>
        <p:nvSpPr>
          <p:cNvPr id="6" name="Rectangle 6"/>
          <p:cNvSpPr>
            <a:spLocks noGrp="1" noChangeArrowheads="1"/>
          </p:cNvSpPr>
          <p:nvPr>
            <p:ph type="ftr" sz="quarter" idx="11"/>
          </p:nvPr>
        </p:nvSpPr>
        <p:spPr/>
        <p:txBody>
          <a:bodyPr/>
          <a:lstStyle>
            <a:lvl1pPr>
              <a:defRPr i="1"/>
            </a:lvl1pPr>
          </a:lstStyle>
          <a:p>
            <a:pPr>
              <a:defRPr/>
            </a:pPr>
            <a:endParaRPr lang="en-US" dirty="0"/>
          </a:p>
        </p:txBody>
      </p:sp>
      <p:sp>
        <p:nvSpPr>
          <p:cNvPr id="7" name="Rectangle 7"/>
          <p:cNvSpPr>
            <a:spLocks noGrp="1" noChangeArrowheads="1"/>
          </p:cNvSpPr>
          <p:nvPr>
            <p:ph type="sldNum" sz="quarter" idx="12"/>
          </p:nvPr>
        </p:nvSpPr>
        <p:spPr/>
        <p:txBody>
          <a:bodyPr/>
          <a:lstStyle>
            <a:lvl1pPr>
              <a:defRPr i="1"/>
            </a:lvl1pPr>
          </a:lstStyle>
          <a:p>
            <a:pPr>
              <a:defRPr/>
            </a:pPr>
            <a:fld id="{2D21A7E7-A59C-40D9-9715-8A47D783A37D}" type="slidenum">
              <a:rPr lang="en-US"/>
              <a:pPr>
                <a:defRPr/>
              </a:pPr>
              <a:t>‹#›</a:t>
            </a:fld>
            <a:endParaRPr lang="en-US" dirty="0"/>
          </a:p>
        </p:txBody>
      </p:sp>
    </p:spTree>
    <p:extLst>
      <p:ext uri="{BB962C8B-B14F-4D97-AF65-F5344CB8AC3E}">
        <p14:creationId xmlns:p14="http://schemas.microsoft.com/office/powerpoint/2010/main" val="3614118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i="1"/>
            </a:lvl1pPr>
          </a:lstStyle>
          <a:p>
            <a:pPr>
              <a:defRPr/>
            </a:pPr>
            <a:fld id="{81DB6BB3-DE07-4DB8-B4AC-AE57374D03D4}" type="datetimeFigureOut">
              <a:rPr lang="en-US"/>
              <a:pPr>
                <a:defRPr/>
              </a:pPr>
              <a:t>6/23/2014</a:t>
            </a:fld>
            <a:endParaRPr lang="en-US" dirty="0"/>
          </a:p>
        </p:txBody>
      </p:sp>
      <p:sp>
        <p:nvSpPr>
          <p:cNvPr id="8" name="Rectangle 6"/>
          <p:cNvSpPr>
            <a:spLocks noGrp="1" noChangeArrowheads="1"/>
          </p:cNvSpPr>
          <p:nvPr>
            <p:ph type="ftr" sz="quarter" idx="11"/>
          </p:nvPr>
        </p:nvSpPr>
        <p:spPr/>
        <p:txBody>
          <a:bodyPr/>
          <a:lstStyle>
            <a:lvl1pPr>
              <a:defRPr i="1"/>
            </a:lvl1pPr>
          </a:lstStyle>
          <a:p>
            <a:pPr>
              <a:defRPr/>
            </a:pPr>
            <a:endParaRPr lang="en-US" dirty="0"/>
          </a:p>
        </p:txBody>
      </p:sp>
      <p:sp>
        <p:nvSpPr>
          <p:cNvPr id="9" name="Rectangle 7"/>
          <p:cNvSpPr>
            <a:spLocks noGrp="1" noChangeArrowheads="1"/>
          </p:cNvSpPr>
          <p:nvPr>
            <p:ph type="sldNum" sz="quarter" idx="12"/>
          </p:nvPr>
        </p:nvSpPr>
        <p:spPr/>
        <p:txBody>
          <a:bodyPr/>
          <a:lstStyle>
            <a:lvl1pPr>
              <a:defRPr i="1"/>
            </a:lvl1pPr>
          </a:lstStyle>
          <a:p>
            <a:pPr>
              <a:defRPr/>
            </a:pPr>
            <a:fld id="{2C7039A3-BCA5-4E0D-96EC-E669D032F430}" type="slidenum">
              <a:rPr lang="en-US"/>
              <a:pPr>
                <a:defRPr/>
              </a:pPr>
              <a:t>‹#›</a:t>
            </a:fld>
            <a:endParaRPr lang="en-US" dirty="0"/>
          </a:p>
        </p:txBody>
      </p:sp>
    </p:spTree>
    <p:extLst>
      <p:ext uri="{BB962C8B-B14F-4D97-AF65-F5344CB8AC3E}">
        <p14:creationId xmlns:p14="http://schemas.microsoft.com/office/powerpoint/2010/main" val="11468471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i="1"/>
            </a:lvl1pPr>
          </a:lstStyle>
          <a:p>
            <a:pPr>
              <a:defRPr/>
            </a:pPr>
            <a:fld id="{4E707A0A-FE11-41B2-95E8-AE67D4871EC0}" type="datetimeFigureOut">
              <a:rPr lang="en-US"/>
              <a:pPr>
                <a:defRPr/>
              </a:pPr>
              <a:t>6/23/2014</a:t>
            </a:fld>
            <a:endParaRPr lang="en-US" dirty="0"/>
          </a:p>
        </p:txBody>
      </p:sp>
      <p:sp>
        <p:nvSpPr>
          <p:cNvPr id="4" name="Rectangle 6"/>
          <p:cNvSpPr>
            <a:spLocks noGrp="1" noChangeArrowheads="1"/>
          </p:cNvSpPr>
          <p:nvPr>
            <p:ph type="ftr" sz="quarter" idx="11"/>
          </p:nvPr>
        </p:nvSpPr>
        <p:spPr/>
        <p:txBody>
          <a:bodyPr/>
          <a:lstStyle>
            <a:lvl1pPr>
              <a:defRPr i="1"/>
            </a:lvl1pPr>
          </a:lstStyle>
          <a:p>
            <a:pPr>
              <a:defRPr/>
            </a:pPr>
            <a:endParaRPr lang="en-US" dirty="0"/>
          </a:p>
        </p:txBody>
      </p:sp>
      <p:sp>
        <p:nvSpPr>
          <p:cNvPr id="5" name="Rectangle 7"/>
          <p:cNvSpPr>
            <a:spLocks noGrp="1" noChangeArrowheads="1"/>
          </p:cNvSpPr>
          <p:nvPr>
            <p:ph type="sldNum" sz="quarter" idx="12"/>
          </p:nvPr>
        </p:nvSpPr>
        <p:spPr/>
        <p:txBody>
          <a:bodyPr/>
          <a:lstStyle>
            <a:lvl1pPr>
              <a:defRPr i="1"/>
            </a:lvl1pPr>
          </a:lstStyle>
          <a:p>
            <a:pPr>
              <a:defRPr/>
            </a:pPr>
            <a:fld id="{28080CFC-1484-49DE-B5F5-EDAB9005A27C}" type="slidenum">
              <a:rPr lang="en-US"/>
              <a:pPr>
                <a:defRPr/>
              </a:pPr>
              <a:t>‹#›</a:t>
            </a:fld>
            <a:endParaRPr lang="en-US" dirty="0"/>
          </a:p>
        </p:txBody>
      </p:sp>
    </p:spTree>
    <p:extLst>
      <p:ext uri="{BB962C8B-B14F-4D97-AF65-F5344CB8AC3E}">
        <p14:creationId xmlns:p14="http://schemas.microsoft.com/office/powerpoint/2010/main" val="12334368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i="1"/>
            </a:lvl1pPr>
          </a:lstStyle>
          <a:p>
            <a:pPr>
              <a:defRPr/>
            </a:pPr>
            <a:fld id="{693FA309-096C-4A15-8853-D6041EF1F2C0}" type="datetimeFigureOut">
              <a:rPr lang="en-US"/>
              <a:pPr>
                <a:defRPr/>
              </a:pPr>
              <a:t>6/23/2014</a:t>
            </a:fld>
            <a:endParaRPr lang="en-US" dirty="0"/>
          </a:p>
        </p:txBody>
      </p:sp>
      <p:sp>
        <p:nvSpPr>
          <p:cNvPr id="3" name="Rectangle 6"/>
          <p:cNvSpPr>
            <a:spLocks noGrp="1" noChangeArrowheads="1"/>
          </p:cNvSpPr>
          <p:nvPr>
            <p:ph type="ftr" sz="quarter" idx="11"/>
          </p:nvPr>
        </p:nvSpPr>
        <p:spPr/>
        <p:txBody>
          <a:bodyPr/>
          <a:lstStyle>
            <a:lvl1pPr>
              <a:defRPr i="1"/>
            </a:lvl1pPr>
          </a:lstStyle>
          <a:p>
            <a:pPr>
              <a:defRPr/>
            </a:pPr>
            <a:endParaRPr lang="en-US" dirty="0"/>
          </a:p>
        </p:txBody>
      </p:sp>
      <p:sp>
        <p:nvSpPr>
          <p:cNvPr id="4" name="Rectangle 7"/>
          <p:cNvSpPr>
            <a:spLocks noGrp="1" noChangeArrowheads="1"/>
          </p:cNvSpPr>
          <p:nvPr>
            <p:ph type="sldNum" sz="quarter" idx="12"/>
          </p:nvPr>
        </p:nvSpPr>
        <p:spPr/>
        <p:txBody>
          <a:bodyPr/>
          <a:lstStyle>
            <a:lvl1pPr>
              <a:defRPr i="1"/>
            </a:lvl1pPr>
          </a:lstStyle>
          <a:p>
            <a:pPr>
              <a:defRPr/>
            </a:pPr>
            <a:fld id="{82275E2F-D613-4D4E-B9C1-1283BB92C90C}" type="slidenum">
              <a:rPr lang="en-US"/>
              <a:pPr>
                <a:defRPr/>
              </a:pPr>
              <a:t>‹#›</a:t>
            </a:fld>
            <a:endParaRPr lang="en-US" dirty="0"/>
          </a:p>
        </p:txBody>
      </p:sp>
    </p:spTree>
    <p:extLst>
      <p:ext uri="{BB962C8B-B14F-4D97-AF65-F5344CB8AC3E}">
        <p14:creationId xmlns:p14="http://schemas.microsoft.com/office/powerpoint/2010/main" val="1749853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i="1"/>
            </a:lvl1pPr>
          </a:lstStyle>
          <a:p>
            <a:pPr>
              <a:defRPr/>
            </a:pPr>
            <a:fld id="{13B7CBA0-1AF2-464B-9152-512B381B187D}" type="datetimeFigureOut">
              <a:rPr lang="en-US"/>
              <a:pPr>
                <a:defRPr/>
              </a:pPr>
              <a:t>6/23/2014</a:t>
            </a:fld>
            <a:endParaRPr lang="en-US" dirty="0"/>
          </a:p>
        </p:txBody>
      </p:sp>
      <p:sp>
        <p:nvSpPr>
          <p:cNvPr id="6" name="Rectangle 6"/>
          <p:cNvSpPr>
            <a:spLocks noGrp="1" noChangeArrowheads="1"/>
          </p:cNvSpPr>
          <p:nvPr>
            <p:ph type="ftr" sz="quarter" idx="11"/>
          </p:nvPr>
        </p:nvSpPr>
        <p:spPr/>
        <p:txBody>
          <a:bodyPr/>
          <a:lstStyle>
            <a:lvl1pPr>
              <a:defRPr i="1"/>
            </a:lvl1pPr>
          </a:lstStyle>
          <a:p>
            <a:pPr>
              <a:defRPr/>
            </a:pPr>
            <a:endParaRPr lang="en-US" dirty="0"/>
          </a:p>
        </p:txBody>
      </p:sp>
      <p:sp>
        <p:nvSpPr>
          <p:cNvPr id="7" name="Rectangle 7"/>
          <p:cNvSpPr>
            <a:spLocks noGrp="1" noChangeArrowheads="1"/>
          </p:cNvSpPr>
          <p:nvPr>
            <p:ph type="sldNum" sz="quarter" idx="12"/>
          </p:nvPr>
        </p:nvSpPr>
        <p:spPr/>
        <p:txBody>
          <a:bodyPr/>
          <a:lstStyle>
            <a:lvl1pPr>
              <a:defRPr i="1"/>
            </a:lvl1pPr>
          </a:lstStyle>
          <a:p>
            <a:pPr>
              <a:defRPr/>
            </a:pPr>
            <a:fld id="{7FB649AF-C895-4483-8F2A-FA861F014CE4}" type="slidenum">
              <a:rPr lang="en-US"/>
              <a:pPr>
                <a:defRPr/>
              </a:pPr>
              <a:t>‹#›</a:t>
            </a:fld>
            <a:endParaRPr lang="en-US" dirty="0"/>
          </a:p>
        </p:txBody>
      </p:sp>
    </p:spTree>
    <p:extLst>
      <p:ext uri="{BB962C8B-B14F-4D97-AF65-F5344CB8AC3E}">
        <p14:creationId xmlns:p14="http://schemas.microsoft.com/office/powerpoint/2010/main" val="1596306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i="1"/>
            </a:lvl1pPr>
          </a:lstStyle>
          <a:p>
            <a:pPr>
              <a:defRPr/>
            </a:pPr>
            <a:fld id="{71756203-59C3-4865-9B33-E51ADDA01CB3}" type="datetimeFigureOut">
              <a:rPr lang="en-US"/>
              <a:pPr>
                <a:defRPr/>
              </a:pPr>
              <a:t>6/23/2014</a:t>
            </a:fld>
            <a:endParaRPr lang="en-US" dirty="0"/>
          </a:p>
        </p:txBody>
      </p:sp>
      <p:sp>
        <p:nvSpPr>
          <p:cNvPr id="6" name="Rectangle 6"/>
          <p:cNvSpPr>
            <a:spLocks noGrp="1" noChangeArrowheads="1"/>
          </p:cNvSpPr>
          <p:nvPr>
            <p:ph type="ftr" sz="quarter" idx="11"/>
          </p:nvPr>
        </p:nvSpPr>
        <p:spPr/>
        <p:txBody>
          <a:bodyPr/>
          <a:lstStyle>
            <a:lvl1pPr>
              <a:defRPr i="1"/>
            </a:lvl1pPr>
          </a:lstStyle>
          <a:p>
            <a:pPr>
              <a:defRPr/>
            </a:pPr>
            <a:endParaRPr lang="en-US" dirty="0"/>
          </a:p>
        </p:txBody>
      </p:sp>
      <p:sp>
        <p:nvSpPr>
          <p:cNvPr id="7" name="Rectangle 7"/>
          <p:cNvSpPr>
            <a:spLocks noGrp="1" noChangeArrowheads="1"/>
          </p:cNvSpPr>
          <p:nvPr>
            <p:ph type="sldNum" sz="quarter" idx="12"/>
          </p:nvPr>
        </p:nvSpPr>
        <p:spPr/>
        <p:txBody>
          <a:bodyPr/>
          <a:lstStyle>
            <a:lvl1pPr>
              <a:defRPr i="1"/>
            </a:lvl1pPr>
          </a:lstStyle>
          <a:p>
            <a:pPr>
              <a:defRPr/>
            </a:pPr>
            <a:fld id="{5907879A-2701-451F-9DFA-2D933FC5E484}" type="slidenum">
              <a:rPr lang="en-US"/>
              <a:pPr>
                <a:defRPr/>
              </a:pPr>
              <a:t>‹#›</a:t>
            </a:fld>
            <a:endParaRPr lang="en-US" dirty="0"/>
          </a:p>
        </p:txBody>
      </p:sp>
    </p:spTree>
    <p:extLst>
      <p:ext uri="{BB962C8B-B14F-4D97-AF65-F5344CB8AC3E}">
        <p14:creationId xmlns:p14="http://schemas.microsoft.com/office/powerpoint/2010/main" val="2072631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08549-2C97-463F-A33E-3ED9C26BCDF2}" type="datetimeFigureOut">
              <a:rPr lang="en-US" smtClean="0"/>
              <a:t>6/23/2014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31CA33-0CFB-4D13-B4BD-ED85507A18C0}" type="slidenum">
              <a:rPr lang="en-US" smtClean="0"/>
              <a:t>‹#›</a:t>
            </a:fld>
            <a:endParaRPr lang="en-US" dirty="0"/>
          </a:p>
        </p:txBody>
      </p:sp>
    </p:spTree>
    <p:extLst>
      <p:ext uri="{BB962C8B-B14F-4D97-AF65-F5344CB8AC3E}">
        <p14:creationId xmlns:p14="http://schemas.microsoft.com/office/powerpoint/2010/main" val="13577183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i="1"/>
            </a:lvl1pPr>
          </a:lstStyle>
          <a:p>
            <a:pPr>
              <a:defRPr/>
            </a:pPr>
            <a:fld id="{C0F55D3B-A5C0-405D-8DAC-56807B8A4C23}" type="datetimeFigureOut">
              <a:rPr lang="en-US"/>
              <a:pPr>
                <a:defRPr/>
              </a:pPr>
              <a:t>6/23/2014</a:t>
            </a:fld>
            <a:endParaRPr lang="en-US" dirty="0"/>
          </a:p>
        </p:txBody>
      </p:sp>
      <p:sp>
        <p:nvSpPr>
          <p:cNvPr id="5" name="Rectangle 6"/>
          <p:cNvSpPr>
            <a:spLocks noGrp="1" noChangeArrowheads="1"/>
          </p:cNvSpPr>
          <p:nvPr>
            <p:ph type="ftr" sz="quarter" idx="11"/>
          </p:nvPr>
        </p:nvSpPr>
        <p:spPr/>
        <p:txBody>
          <a:bodyPr/>
          <a:lstStyle>
            <a:lvl1pPr>
              <a:defRPr i="1"/>
            </a:lvl1pPr>
          </a:lstStyle>
          <a:p>
            <a:pPr>
              <a:defRPr/>
            </a:pPr>
            <a:endParaRPr lang="en-US" dirty="0"/>
          </a:p>
        </p:txBody>
      </p:sp>
      <p:sp>
        <p:nvSpPr>
          <p:cNvPr id="6" name="Rectangle 7"/>
          <p:cNvSpPr>
            <a:spLocks noGrp="1" noChangeArrowheads="1"/>
          </p:cNvSpPr>
          <p:nvPr>
            <p:ph type="sldNum" sz="quarter" idx="12"/>
          </p:nvPr>
        </p:nvSpPr>
        <p:spPr/>
        <p:txBody>
          <a:bodyPr/>
          <a:lstStyle>
            <a:lvl1pPr>
              <a:defRPr i="1"/>
            </a:lvl1pPr>
          </a:lstStyle>
          <a:p>
            <a:pPr>
              <a:defRPr/>
            </a:pPr>
            <a:fld id="{3BB30DCD-F54A-4F7A-88BC-ED86496EC851}" type="slidenum">
              <a:rPr lang="en-US"/>
              <a:pPr>
                <a:defRPr/>
              </a:pPr>
              <a:t>‹#›</a:t>
            </a:fld>
            <a:endParaRPr lang="en-US" dirty="0"/>
          </a:p>
        </p:txBody>
      </p:sp>
    </p:spTree>
    <p:extLst>
      <p:ext uri="{BB962C8B-B14F-4D97-AF65-F5344CB8AC3E}">
        <p14:creationId xmlns:p14="http://schemas.microsoft.com/office/powerpoint/2010/main" val="3872009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i="1"/>
            </a:lvl1pPr>
          </a:lstStyle>
          <a:p>
            <a:pPr>
              <a:defRPr/>
            </a:pPr>
            <a:fld id="{99049305-EAF3-47F7-947F-27D962776D54}" type="datetimeFigureOut">
              <a:rPr lang="en-US"/>
              <a:pPr>
                <a:defRPr/>
              </a:pPr>
              <a:t>6/23/2014</a:t>
            </a:fld>
            <a:endParaRPr lang="en-US" dirty="0"/>
          </a:p>
        </p:txBody>
      </p:sp>
      <p:sp>
        <p:nvSpPr>
          <p:cNvPr id="5" name="Rectangle 6"/>
          <p:cNvSpPr>
            <a:spLocks noGrp="1" noChangeArrowheads="1"/>
          </p:cNvSpPr>
          <p:nvPr>
            <p:ph type="ftr" sz="quarter" idx="11"/>
          </p:nvPr>
        </p:nvSpPr>
        <p:spPr/>
        <p:txBody>
          <a:bodyPr/>
          <a:lstStyle>
            <a:lvl1pPr>
              <a:defRPr i="1"/>
            </a:lvl1pPr>
          </a:lstStyle>
          <a:p>
            <a:pPr>
              <a:defRPr/>
            </a:pPr>
            <a:endParaRPr lang="en-US" dirty="0"/>
          </a:p>
        </p:txBody>
      </p:sp>
      <p:sp>
        <p:nvSpPr>
          <p:cNvPr id="6" name="Rectangle 7"/>
          <p:cNvSpPr>
            <a:spLocks noGrp="1" noChangeArrowheads="1"/>
          </p:cNvSpPr>
          <p:nvPr>
            <p:ph type="sldNum" sz="quarter" idx="12"/>
          </p:nvPr>
        </p:nvSpPr>
        <p:spPr/>
        <p:txBody>
          <a:bodyPr/>
          <a:lstStyle>
            <a:lvl1pPr>
              <a:defRPr i="1"/>
            </a:lvl1pPr>
          </a:lstStyle>
          <a:p>
            <a:pPr>
              <a:defRPr/>
            </a:pPr>
            <a:fld id="{5559F11D-EEDD-4CE7-AB72-FB5BBD333FF9}" type="slidenum">
              <a:rPr lang="en-US"/>
              <a:pPr>
                <a:defRPr/>
              </a:pPr>
              <a:t>‹#›</a:t>
            </a:fld>
            <a:endParaRPr lang="en-US" dirty="0"/>
          </a:p>
        </p:txBody>
      </p:sp>
    </p:spTree>
    <p:extLst>
      <p:ext uri="{BB962C8B-B14F-4D97-AF65-F5344CB8AC3E}">
        <p14:creationId xmlns:p14="http://schemas.microsoft.com/office/powerpoint/2010/main" val="4507394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i="1"/>
            </a:lvl1pPr>
          </a:lstStyle>
          <a:p>
            <a:pPr>
              <a:defRPr/>
            </a:pPr>
            <a:endParaRPr lang="en-US" dirty="0"/>
          </a:p>
        </p:txBody>
      </p:sp>
      <p:sp>
        <p:nvSpPr>
          <p:cNvPr id="5" name="Rectangle 5"/>
          <p:cNvSpPr>
            <a:spLocks noGrp="1" noChangeArrowheads="1"/>
          </p:cNvSpPr>
          <p:nvPr>
            <p:ph type="ftr" sz="quarter" idx="11"/>
          </p:nvPr>
        </p:nvSpPr>
        <p:spPr/>
        <p:txBody>
          <a:bodyPr/>
          <a:lstStyle>
            <a:lvl1pPr>
              <a:defRPr i="1"/>
            </a:lvl1pPr>
          </a:lstStyle>
          <a:p>
            <a:pPr>
              <a:defRPr/>
            </a:pPr>
            <a:endParaRPr lang="en-US" dirty="0"/>
          </a:p>
        </p:txBody>
      </p:sp>
      <p:sp>
        <p:nvSpPr>
          <p:cNvPr id="6" name="Rectangle 6"/>
          <p:cNvSpPr>
            <a:spLocks noGrp="1" noChangeArrowheads="1"/>
          </p:cNvSpPr>
          <p:nvPr>
            <p:ph type="sldNum" sz="quarter" idx="12"/>
          </p:nvPr>
        </p:nvSpPr>
        <p:spPr/>
        <p:txBody>
          <a:bodyPr/>
          <a:lstStyle>
            <a:lvl1pPr>
              <a:defRPr i="1"/>
            </a:lvl1pPr>
          </a:lstStyle>
          <a:p>
            <a:pPr>
              <a:defRPr/>
            </a:pPr>
            <a:fld id="{57A46BE4-FD55-4AFB-8950-847D421908C8}" type="slidenum">
              <a:rPr lang="en-US"/>
              <a:pPr>
                <a:defRPr/>
              </a:pPr>
              <a:t>‹#›</a:t>
            </a:fld>
            <a:endParaRPr lang="en-US" dirty="0"/>
          </a:p>
        </p:txBody>
      </p:sp>
    </p:spTree>
    <p:extLst>
      <p:ext uri="{BB962C8B-B14F-4D97-AF65-F5344CB8AC3E}">
        <p14:creationId xmlns:p14="http://schemas.microsoft.com/office/powerpoint/2010/main" val="25505495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7142579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2962968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4924510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128891112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49775819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2823186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3074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408549-2C97-463F-A33E-3ED9C26BCDF2}" type="datetimeFigureOut">
              <a:rPr lang="en-US" smtClean="0"/>
              <a:t>6/23/2014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31CA33-0CFB-4D13-B4BD-ED85507A18C0}" type="slidenum">
              <a:rPr lang="en-US" smtClean="0"/>
              <a:t>‹#›</a:t>
            </a:fld>
            <a:endParaRPr lang="en-US" dirty="0"/>
          </a:p>
        </p:txBody>
      </p:sp>
    </p:spTree>
    <p:extLst>
      <p:ext uri="{BB962C8B-B14F-4D97-AF65-F5344CB8AC3E}">
        <p14:creationId xmlns:p14="http://schemas.microsoft.com/office/powerpoint/2010/main" val="210057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64963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3201720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8427540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0656544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919512769"/>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1794815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9600466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2944995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44202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156933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408549-2C97-463F-A33E-3ED9C26BCDF2}" type="datetimeFigureOut">
              <a:rPr lang="en-US" smtClean="0"/>
              <a:t>6/23/2014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31CA33-0CFB-4D13-B4BD-ED85507A18C0}" type="slidenum">
              <a:rPr lang="en-US" smtClean="0"/>
              <a:t>‹#›</a:t>
            </a:fld>
            <a:endParaRPr lang="en-US" dirty="0"/>
          </a:p>
        </p:txBody>
      </p:sp>
    </p:spTree>
    <p:extLst>
      <p:ext uri="{BB962C8B-B14F-4D97-AF65-F5344CB8AC3E}">
        <p14:creationId xmlns:p14="http://schemas.microsoft.com/office/powerpoint/2010/main" val="40895535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93049623"/>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80208436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Tree>
    <p:extLst>
      <p:ext uri="{BB962C8B-B14F-4D97-AF65-F5344CB8AC3E}">
        <p14:creationId xmlns:p14="http://schemas.microsoft.com/office/powerpoint/2010/main" val="171614281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253901295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2304193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85839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348404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30646909"/>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87412941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dirty="0">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dirty="0">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778516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7.jpeg"/><Relationship Id="rId5" Type="http://schemas.openxmlformats.org/officeDocument/2006/relationships/slideLayout" Target="../slideLayouts/slideLayout93.xml"/><Relationship Id="rId10" Type="http://schemas.openxmlformats.org/officeDocument/2006/relationships/image" Target="../media/image2.jpeg"/><Relationship Id="rId4" Type="http://schemas.openxmlformats.org/officeDocument/2006/relationships/slideLayout" Target="../slideLayouts/slideLayout92.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image" Target="../media/image7.jpeg"/><Relationship Id="rId5" Type="http://schemas.openxmlformats.org/officeDocument/2006/relationships/slideLayout" Target="../slideLayouts/slideLayout101.xml"/><Relationship Id="rId10" Type="http://schemas.openxmlformats.org/officeDocument/2006/relationships/image" Target="../media/image2.jpeg"/><Relationship Id="rId4" Type="http://schemas.openxmlformats.org/officeDocument/2006/relationships/slideLayout" Target="../slideLayouts/slideLayout100.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image" Target="../media/image7.jpeg"/><Relationship Id="rId5" Type="http://schemas.openxmlformats.org/officeDocument/2006/relationships/slideLayout" Target="../slideLayouts/slideLayout109.xml"/><Relationship Id="rId10" Type="http://schemas.openxmlformats.org/officeDocument/2006/relationships/image" Target="../media/image2.jpeg"/><Relationship Id="rId4" Type="http://schemas.openxmlformats.org/officeDocument/2006/relationships/slideLayout" Target="../slideLayouts/slideLayout108.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theme" Target="../theme/theme13.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image" Target="../media/image10.jpeg"/><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image" Target="../media/image2.jpeg"/><Relationship Id="rId5" Type="http://schemas.openxmlformats.org/officeDocument/2006/relationships/slideLayout" Target="../slideLayouts/slideLayout132.xml"/><Relationship Id="rId10" Type="http://schemas.openxmlformats.org/officeDocument/2006/relationships/theme" Target="../theme/theme14.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image" Target="../media/image10.jpeg"/><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image" Target="../media/image2.jpeg"/><Relationship Id="rId5" Type="http://schemas.openxmlformats.org/officeDocument/2006/relationships/slideLayout" Target="../slideLayouts/slideLayout141.xml"/><Relationship Id="rId10" Type="http://schemas.openxmlformats.org/officeDocument/2006/relationships/theme" Target="../theme/theme15.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image" Target="../media/image7.jpeg"/><Relationship Id="rId5" Type="http://schemas.openxmlformats.org/officeDocument/2006/relationships/slideLayout" Target="../slideLayouts/slideLayout150.xml"/><Relationship Id="rId10" Type="http://schemas.openxmlformats.org/officeDocument/2006/relationships/image" Target="../media/image2.jpeg"/><Relationship Id="rId4" Type="http://schemas.openxmlformats.org/officeDocument/2006/relationships/slideLayout" Target="../slideLayouts/slideLayout149.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7.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image" Target="../media/image12.jpeg"/><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image" Target="../media/image11.jpeg"/><Relationship Id="rId5" Type="http://schemas.openxmlformats.org/officeDocument/2006/relationships/slideLayout" Target="../slideLayouts/slideLayout169.xml"/><Relationship Id="rId10" Type="http://schemas.openxmlformats.org/officeDocument/2006/relationships/theme" Target="../theme/theme18.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image" Target="../media/image7.jpeg"/><Relationship Id="rId5" Type="http://schemas.openxmlformats.org/officeDocument/2006/relationships/slideLayout" Target="../slideLayouts/slideLayout178.xml"/><Relationship Id="rId10" Type="http://schemas.openxmlformats.org/officeDocument/2006/relationships/image" Target="../media/image2.jpeg"/><Relationship Id="rId4" Type="http://schemas.openxmlformats.org/officeDocument/2006/relationships/slideLayout" Target="../slideLayouts/slideLayout177.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image" Target="../media/image7.jpeg"/><Relationship Id="rId5" Type="http://schemas.openxmlformats.org/officeDocument/2006/relationships/slideLayout" Target="../slideLayouts/slideLayout186.xml"/><Relationship Id="rId10" Type="http://schemas.openxmlformats.org/officeDocument/2006/relationships/image" Target="../media/image2.jpeg"/><Relationship Id="rId4" Type="http://schemas.openxmlformats.org/officeDocument/2006/relationships/slideLayout" Target="../slideLayouts/slideLayout185.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3.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image" Target="../media/image2.jpeg"/><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theme" Target="../theme/theme21.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3.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image" Target="../media/image2.jpeg"/><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theme" Target="../theme/theme22.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12.xml"/><Relationship Id="rId7" Type="http://schemas.openxmlformats.org/officeDocument/2006/relationships/image" Target="../media/image13.png"/><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theme" Target="../theme/theme23.xml"/><Relationship Id="rId5" Type="http://schemas.openxmlformats.org/officeDocument/2006/relationships/slideLayout" Target="../slideLayouts/slideLayout214.xml"/><Relationship Id="rId4" Type="http://schemas.openxmlformats.org/officeDocument/2006/relationships/slideLayout" Target="../slideLayouts/slideLayout21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image" Target="../media/image7.jpeg"/><Relationship Id="rId5" Type="http://schemas.openxmlformats.org/officeDocument/2006/relationships/slideLayout" Target="../slideLayouts/slideLayout219.xml"/><Relationship Id="rId10" Type="http://schemas.openxmlformats.org/officeDocument/2006/relationships/image" Target="../media/image2.jpeg"/><Relationship Id="rId4" Type="http://schemas.openxmlformats.org/officeDocument/2006/relationships/slideLayout" Target="../slideLayouts/slideLayout218.xml"/><Relationship Id="rId9"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7.jpeg"/><Relationship Id="rId5" Type="http://schemas.openxmlformats.org/officeDocument/2006/relationships/slideLayout" Target="../slideLayouts/slideLayout37.xml"/><Relationship Id="rId10" Type="http://schemas.openxmlformats.org/officeDocument/2006/relationships/image" Target="../media/image2.jpeg"/><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7.jpe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2.jpeg"/><Relationship Id="rId5" Type="http://schemas.openxmlformats.org/officeDocument/2006/relationships/slideLayout" Target="../slideLayouts/slideLayout45.xml"/><Relationship Id="rId10"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7.jpeg"/><Relationship Id="rId5" Type="http://schemas.openxmlformats.org/officeDocument/2006/relationships/slideLayout" Target="../slideLayouts/slideLayout77.xml"/><Relationship Id="rId10" Type="http://schemas.openxmlformats.org/officeDocument/2006/relationships/image" Target="../media/image2.jpeg"/><Relationship Id="rId4" Type="http://schemas.openxmlformats.org/officeDocument/2006/relationships/slideLayout" Target="../slideLayouts/slideLayout76.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image" Target="../media/image7.jpeg"/><Relationship Id="rId5" Type="http://schemas.openxmlformats.org/officeDocument/2006/relationships/slideLayout" Target="../slideLayouts/slideLayout85.xml"/><Relationship Id="rId10" Type="http://schemas.openxmlformats.org/officeDocument/2006/relationships/image" Target="../media/image2.jpeg"/><Relationship Id="rId4" Type="http://schemas.openxmlformats.org/officeDocument/2006/relationships/slideLayout" Target="../slideLayouts/slideLayout84.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08549-2C97-463F-A33E-3ED9C26BCDF2}" type="datetimeFigureOut">
              <a:rPr lang="en-US" smtClean="0"/>
              <a:t>6/23/2014</a:t>
            </a:fld>
            <a:endParaRPr lang="en-US" dirty="0"/>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1CA33-0CFB-4D13-B4BD-ED85507A18C0}" type="slidenum">
              <a:rPr lang="en-US" smtClean="0"/>
              <a:t>‹#›</a:t>
            </a:fld>
            <a:endParaRPr lang="en-US" dirty="0"/>
          </a:p>
        </p:txBody>
      </p:sp>
    </p:spTree>
    <p:extLst>
      <p:ext uri="{BB962C8B-B14F-4D97-AF65-F5344CB8AC3E}">
        <p14:creationId xmlns:p14="http://schemas.microsoft.com/office/powerpoint/2010/main" val="314739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309424690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287893540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1785245899"/>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i="0">
                <a:solidFill>
                  <a:prstClr val="black">
                    <a:tint val="75000"/>
                  </a:prstClr>
                </a:solidFill>
                <a:latin typeface="Calibri"/>
              </a:defRPr>
            </a:lvl1pPr>
          </a:lstStyle>
          <a:p>
            <a:pPr>
              <a:defRPr/>
            </a:pPr>
            <a:r>
              <a:rPr lang="en-US" dirty="0">
                <a:cs typeface="Arial" pitchFamily="34" charset="0"/>
              </a:rPr>
              <a:t>3/7/2014</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prstClr val="black">
                    <a:tint val="75000"/>
                  </a:prstClr>
                </a:solidFill>
                <a:latin typeface="Calibri"/>
              </a:defRPr>
            </a:lvl1pPr>
          </a:lstStyle>
          <a:p>
            <a:pPr>
              <a:defRPr/>
            </a:pPr>
            <a:endParaRPr lang="en-US" dirty="0">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i="0">
                <a:solidFill>
                  <a:prstClr val="black">
                    <a:tint val="75000"/>
                  </a:prstClr>
                </a:solidFill>
                <a:latin typeface="Calibri"/>
              </a:defRPr>
            </a:lvl1pPr>
          </a:lstStyle>
          <a:p>
            <a:pPr>
              <a:defRPr/>
            </a:pPr>
            <a:fld id="{E60763FF-6F83-492F-AE75-CBE77080688C}"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115229761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0" fontAlgn="base" hangingPunct="0">
        <a:spcBef>
          <a:spcPct val="20000"/>
        </a:spcBef>
        <a:spcAft>
          <a:spcPct val="0"/>
        </a:spcAft>
        <a:buClr>
          <a:srgbClr val="558ED5"/>
        </a:buClr>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0" fontAlgn="base" hangingPunct="0">
        <a:spcBef>
          <a:spcPct val="20000"/>
        </a:spcBef>
        <a:spcAft>
          <a:spcPct val="0"/>
        </a:spcAft>
        <a:buClr>
          <a:schemeClr val="tx2"/>
        </a:buClr>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p:cNvPicPr>
            <a:picLocks noChangeAspect="1"/>
          </p:cNvPicPr>
          <p:nvPr userDrawn="1"/>
        </p:nvPicPr>
        <p:blipFill>
          <a:blip r:embed="rId11"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46215327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p:cNvPicPr>
            <a:picLocks noChangeAspect="1"/>
          </p:cNvPicPr>
          <p:nvPr userDrawn="1"/>
        </p:nvPicPr>
        <p:blipFill>
          <a:blip r:embed="rId11"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156708996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408287422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i="0">
                <a:solidFill>
                  <a:prstClr val="black">
                    <a:tint val="75000"/>
                  </a:prstClr>
                </a:solidFill>
                <a:latin typeface="Calibri"/>
              </a:defRPr>
            </a:lvl1pPr>
          </a:lstStyle>
          <a:p>
            <a:pPr>
              <a:defRPr/>
            </a:pPr>
            <a:fld id="{97408549-2C97-463F-A33E-3ED9C26BCDF2}" type="datetimeFigureOut">
              <a:rPr lang="en-US">
                <a:cs typeface="Arial" pitchFamily="34" charset="0"/>
              </a:rPr>
              <a:pPr>
                <a:defRPr/>
              </a:pPr>
              <a:t>6/23/2014</a:t>
            </a:fld>
            <a:endParaRPr lang="en-US" dirty="0">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prstClr val="black">
                    <a:tint val="75000"/>
                  </a:prstClr>
                </a:solidFill>
                <a:latin typeface="Calibri"/>
              </a:defRPr>
            </a:lvl1pPr>
          </a:lstStyle>
          <a:p>
            <a:pPr>
              <a:defRPr/>
            </a:pPr>
            <a:endParaRPr lang="en-US" dirty="0">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i="0">
                <a:solidFill>
                  <a:prstClr val="black">
                    <a:tint val="75000"/>
                  </a:prstClr>
                </a:solidFill>
                <a:latin typeface="Calibri"/>
              </a:defRPr>
            </a:lvl1pPr>
          </a:lstStyle>
          <a:p>
            <a:pPr>
              <a:defRPr/>
            </a:pPr>
            <a:fld id="{318E4365-106D-4783-A299-63C15A2F11AF}" type="slidenum">
              <a:rPr lang="en-US">
                <a:cs typeface="Arial" pitchFamily="34" charset="0"/>
              </a:rPr>
              <a:pPr>
                <a:defRPr/>
              </a:pPr>
              <a:t>‹#›</a:t>
            </a:fld>
            <a:endParaRPr lang="en-US" dirty="0">
              <a:cs typeface="Arial" pitchFamily="34" charset="0"/>
            </a:endParaRPr>
          </a:p>
        </p:txBody>
      </p:sp>
    </p:spTree>
    <p:extLst>
      <p:ext uri="{BB962C8B-B14F-4D97-AF65-F5344CB8AC3E}">
        <p14:creationId xmlns:p14="http://schemas.microsoft.com/office/powerpoint/2010/main" val="1108719330"/>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10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i="0">
                <a:solidFill>
                  <a:srgbClr val="C0504D"/>
                </a:solidFill>
                <a:latin typeface="Arial"/>
                <a:cs typeface="Arial" pitchFamily="34" charset="0"/>
              </a:defRPr>
            </a:lvl1pPr>
          </a:lstStyle>
          <a:p>
            <a:pPr fontAlgn="base">
              <a:spcBef>
                <a:spcPct val="0"/>
              </a:spcBef>
              <a:spcAft>
                <a:spcPct val="0"/>
              </a:spcAft>
              <a:defRPr/>
            </a:pPr>
            <a:endParaRPr lang="en-US" dirty="0"/>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i="0">
                <a:solidFill>
                  <a:srgbClr val="C0504D"/>
                </a:solidFill>
                <a:latin typeface="Arial"/>
                <a:cs typeface="Arial" pitchFamily="34" charset="0"/>
              </a:defRPr>
            </a:lvl1pPr>
          </a:lstStyle>
          <a:p>
            <a:pPr fontAlgn="base">
              <a:spcBef>
                <a:spcPct val="0"/>
              </a:spcBef>
              <a:spcAft>
                <a:spcPct val="0"/>
              </a:spcAft>
              <a:defRPr/>
            </a:pPr>
            <a:r>
              <a:rPr lang="en-US" dirty="0"/>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i="0">
                <a:solidFill>
                  <a:srgbClr val="FFFFFF"/>
                </a:solidFill>
                <a:latin typeface="Arial"/>
                <a:cs typeface="Arial" pitchFamily="34" charset="0"/>
              </a:defRPr>
            </a:lvl1pPr>
          </a:lstStyle>
          <a:p>
            <a:pPr fontAlgn="base">
              <a:spcBef>
                <a:spcPct val="0"/>
              </a:spcBef>
              <a:spcAft>
                <a:spcPct val="0"/>
              </a:spcAft>
              <a:defRPr/>
            </a:pPr>
            <a:fld id="{2E9C279C-C0C4-4B5D-8335-3989393C557C}" type="slidenum">
              <a:rPr lang="en-US"/>
              <a:pPr fontAlgn="base">
                <a:spcBef>
                  <a:spcPct val="0"/>
                </a:spcBef>
                <a:spcAft>
                  <a:spcPct val="0"/>
                </a:spcAft>
                <a:defRPr/>
              </a:pPr>
              <a:t>‹#›</a:t>
            </a:fld>
            <a:endParaRPr lang="en-US" dirty="0"/>
          </a:p>
        </p:txBody>
      </p:sp>
      <p:sp>
        <p:nvSpPr>
          <p:cNvPr id="22" name="Rectangle 21"/>
          <p:cNvSpPr/>
          <p:nvPr userDrawn="1"/>
        </p:nvSpPr>
        <p:spPr>
          <a:xfrm>
            <a:off x="101602" y="101602"/>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1" cstate="screen">
            <a:clrChange>
              <a:clrFrom>
                <a:srgbClr val="FFFFFB"/>
              </a:clrFrom>
              <a:clrTo>
                <a:srgbClr val="FFFFFB">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000876" y="6321576"/>
            <a:ext cx="403226" cy="384024"/>
          </a:xfrm>
          <a:prstGeom prst="rect">
            <a:avLst/>
          </a:prstGeom>
          <a:ln>
            <a:noFill/>
          </a:ln>
        </p:spPr>
      </p:pic>
      <p:pic>
        <p:nvPicPr>
          <p:cNvPr id="4114" name="Picture 1" descr="NIH_OER_Master_Logo_2Color.jp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467600" y="6364288"/>
            <a:ext cx="15240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310587"/>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2799927233"/>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2"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3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9" y="612775"/>
            <a:ext cx="957262" cy="457200"/>
          </a:xfrm>
          <a:prstGeom prst="rect">
            <a:avLst/>
          </a:prstGeom>
        </p:spPr>
        <p:txBody>
          <a:bodyPr vert="horz"/>
          <a:lstStyle>
            <a:lvl1pPr algn="l" eaLnBrk="1" latinLnBrk="0" hangingPunct="1">
              <a:defRPr kumimoji="0" sz="800">
                <a:solidFill>
                  <a:srgbClr val="0037A4"/>
                </a:solidFill>
              </a:defRPr>
            </a:lvl1pPr>
          </a:lstStyle>
          <a:p>
            <a:pPr fontAlgn="base">
              <a:spcBef>
                <a:spcPct val="0"/>
              </a:spcBef>
              <a:spcAft>
                <a:spcPct val="0"/>
              </a:spcAft>
              <a:defRPr/>
            </a:pPr>
            <a:endParaRPr lang="en-US" dirty="0">
              <a:latin typeface="Arial" pitchFamily="34" charset="0"/>
              <a:cs typeface="Arial" pitchFamily="34" charset="0"/>
            </a:endParaRPr>
          </a:p>
        </p:txBody>
      </p:sp>
      <p:sp>
        <p:nvSpPr>
          <p:cNvPr id="3" name="Footer Placeholder 2"/>
          <p:cNvSpPr>
            <a:spLocks noGrp="1"/>
          </p:cNvSpPr>
          <p:nvPr>
            <p:ph type="ftr" sz="quarter" idx="3"/>
          </p:nvPr>
        </p:nvSpPr>
        <p:spPr>
          <a:xfrm>
            <a:off x="5257806" y="612775"/>
            <a:ext cx="1325563" cy="457200"/>
          </a:xfrm>
          <a:prstGeom prst="rect">
            <a:avLst/>
          </a:prstGeom>
        </p:spPr>
        <p:txBody>
          <a:bodyPr vert="horz"/>
          <a:lstStyle>
            <a:lvl1pPr algn="r" eaLnBrk="1" latinLnBrk="0" hangingPunct="1">
              <a:defRPr kumimoji="0" sz="800">
                <a:solidFill>
                  <a:srgbClr val="0037A4"/>
                </a:solidFill>
              </a:defRPr>
            </a:lvl1pPr>
          </a:lstStyle>
          <a:p>
            <a:pPr fontAlgn="base">
              <a:spcBef>
                <a:spcPct val="0"/>
              </a:spcBef>
              <a:spcAft>
                <a:spcPct val="0"/>
              </a:spcAft>
              <a:defRPr/>
            </a:pPr>
            <a:r>
              <a:rPr lang="en-US" dirty="0">
                <a:latin typeface="Arial" pitchFamily="34" charset="0"/>
                <a:cs typeface="Arial" pitchFamily="34" charset="0"/>
              </a:rPr>
              <a:t>DESIGN SAMPLE DEC 1</a:t>
            </a:r>
          </a:p>
        </p:txBody>
      </p:sp>
      <p:sp>
        <p:nvSpPr>
          <p:cNvPr id="23" name="Slide Number Placeholder 22"/>
          <p:cNvSpPr>
            <a:spLocks noGrp="1"/>
          </p:cNvSpPr>
          <p:nvPr>
            <p:ph type="sldNum" sz="quarter" idx="4"/>
          </p:nvPr>
        </p:nvSpPr>
        <p:spPr>
          <a:xfrm>
            <a:off x="152400" y="6324612"/>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0074D010-7093-47A7-8229-278CD7F94AE5}" type="slidenum">
              <a:rPr lang="en-US">
                <a:latin typeface="Arial" pitchFamily="34" charset="0"/>
                <a:cs typeface="Arial" pitchFamily="34" charset="0"/>
              </a:rPr>
              <a:pPr fontAlgn="base">
                <a:spcBef>
                  <a:spcPct val="0"/>
                </a:spcBef>
                <a:spcAft>
                  <a:spcPct val="0"/>
                </a:spcAft>
                <a:defRPr/>
              </a:pPr>
              <a:t>‹#›</a:t>
            </a:fld>
            <a:endParaRPr lang="en-US" dirty="0">
              <a:latin typeface="Arial" pitchFamily="34" charset="0"/>
              <a:cs typeface="Arial" pitchFamily="34" charset="0"/>
            </a:endParaRPr>
          </a:p>
        </p:txBody>
      </p:sp>
      <p:sp>
        <p:nvSpPr>
          <p:cNvPr id="22" name="Rectangle 21"/>
          <p:cNvSpPr/>
          <p:nvPr userDrawn="1"/>
        </p:nvSpPr>
        <p:spPr>
          <a:xfrm>
            <a:off x="101602" y="101602"/>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descr="HHS-NIH-OER Logo Combo.jpg"/>
          <p:cNvPicPr>
            <a:picLocks noChangeAspect="1"/>
          </p:cNvPicPr>
          <p:nvPr userDrawn="1"/>
        </p:nvPicPr>
        <p:blipFill>
          <a:blip r:embed="rId12"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5641549" y="6055070"/>
            <a:ext cx="683057" cy="650530"/>
          </a:xfrm>
          <a:prstGeom prst="rect">
            <a:avLst/>
          </a:prstGeom>
          <a:ln>
            <a:noFill/>
          </a:ln>
        </p:spPr>
      </p:pic>
      <p:pic>
        <p:nvPicPr>
          <p:cNvPr id="1042" name="Picture 19" descr="nih-oer-logo.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324600" y="6172212"/>
            <a:ext cx="25717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387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251189275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37A4"/>
              </a:solidFill>
              <a:latin typeface="Arial" pitchFamily="34" charset="0"/>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37A4"/>
                </a:solidFill>
                <a:latin typeface="Arial" pitchFamily="34" charset="0"/>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latin typeface="Arial" pitchFamily="34" charset="0"/>
                <a:cs typeface="Arial" pitchFamily="34" charset="0"/>
              </a:rPr>
              <a:pPr fontAlgn="base">
                <a:spcBef>
                  <a:spcPct val="0"/>
                </a:spcBef>
                <a:spcAft>
                  <a:spcPct val="0"/>
                </a:spcAft>
                <a:defRPr/>
              </a:pPr>
              <a:t>‹#›</a:t>
            </a:fld>
            <a:endParaRPr lang="en-US" dirty="0">
              <a:latin typeface="Arial" pitchFamily="34" charset="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descr="HHS-NIH-OER Logo Combo.jpg"/>
          <p:cNvPicPr>
            <a:picLocks noChangeAspect="1"/>
          </p:cNvPicPr>
          <p:nvPr userDrawn="1"/>
        </p:nvPicPr>
        <p:blipFill>
          <a:blip r:embed="rId12"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5641543" y="6055070"/>
            <a:ext cx="683057" cy="650530"/>
          </a:xfrm>
          <a:prstGeom prst="rect">
            <a:avLst/>
          </a:prstGeom>
          <a:ln>
            <a:noFill/>
          </a:ln>
        </p:spPr>
      </p:pic>
      <p:pic>
        <p:nvPicPr>
          <p:cNvPr id="20" name="Picture 19" descr="nih-oer-logo.jpg"/>
          <p:cNvPicPr>
            <a:picLocks noChangeAspect="1"/>
          </p:cNvPicPr>
          <p:nvPr userDrawn="1"/>
        </p:nvPicPr>
        <p:blipFill>
          <a:blip r:embed="rId13" cstate="print"/>
          <a:stretch>
            <a:fillRect/>
          </a:stretch>
        </p:blipFill>
        <p:spPr>
          <a:xfrm>
            <a:off x="6324600" y="6172200"/>
            <a:ext cx="2571750" cy="447261"/>
          </a:xfrm>
          <a:prstGeom prst="rect">
            <a:avLst/>
          </a:prstGeom>
        </p:spPr>
      </p:pic>
    </p:spTree>
    <p:extLst>
      <p:ext uri="{BB962C8B-B14F-4D97-AF65-F5344CB8AC3E}">
        <p14:creationId xmlns:p14="http://schemas.microsoft.com/office/powerpoint/2010/main" val="153657517"/>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922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2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i="0">
                <a:solidFill>
                  <a:srgbClr val="0037A4"/>
                </a:solidFill>
              </a:defRPr>
            </a:lvl1pPr>
          </a:lstStyle>
          <a:p>
            <a:pPr fontAlgn="base">
              <a:spcBef>
                <a:spcPct val="0"/>
              </a:spcBef>
              <a:spcAft>
                <a:spcPct val="0"/>
              </a:spcAft>
              <a:defRPr/>
            </a:pPr>
            <a:endParaRPr lang="en-US" dirty="0">
              <a:latin typeface="Arial" pitchFamily="34" charset="0"/>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i="0">
                <a:solidFill>
                  <a:srgbClr val="0037A4"/>
                </a:solidFill>
              </a:defRPr>
            </a:lvl1pPr>
          </a:lstStyle>
          <a:p>
            <a:pPr fontAlgn="base">
              <a:spcBef>
                <a:spcPct val="0"/>
              </a:spcBef>
              <a:spcAft>
                <a:spcPct val="0"/>
              </a:spcAft>
              <a:defRPr/>
            </a:pPr>
            <a:r>
              <a:rPr lang="en-US" dirty="0">
                <a:latin typeface="Arial" pitchFamily="34" charset="0"/>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i="0">
                <a:solidFill>
                  <a:srgbClr val="FFFFFF"/>
                </a:solidFill>
              </a:defRPr>
            </a:lvl1pPr>
          </a:lstStyle>
          <a:p>
            <a:pPr fontAlgn="base">
              <a:spcBef>
                <a:spcPct val="0"/>
              </a:spcBef>
              <a:spcAft>
                <a:spcPct val="0"/>
              </a:spcAft>
              <a:defRPr/>
            </a:pPr>
            <a:fld id="{1FB42A4A-B7D7-42A3-983B-A0714733692D}" type="slidenum">
              <a:rPr lang="en-US">
                <a:latin typeface="Arial" pitchFamily="34" charset="0"/>
                <a:cs typeface="Arial" pitchFamily="34" charset="0"/>
              </a:rPr>
              <a:pPr fontAlgn="base">
                <a:spcBef>
                  <a:spcPct val="0"/>
                </a:spcBef>
                <a:spcAft>
                  <a:spcPct val="0"/>
                </a:spcAft>
                <a:defRPr/>
              </a:pPr>
              <a:t>‹#›</a:t>
            </a:fld>
            <a:endParaRPr lang="en-US" dirty="0">
              <a:latin typeface="Arial" pitchFamily="34" charset="0"/>
              <a:cs typeface="Arial" pitchFamily="34" charset="0"/>
            </a:endParaRPr>
          </a:p>
        </p:txBody>
      </p:sp>
      <p:sp>
        <p:nvSpPr>
          <p:cNvPr id="22" name="Rectangle 21"/>
          <p:cNvSpPr/>
          <p:nvPr userDrawn="1"/>
        </p:nvSpPr>
        <p:spPr>
          <a:xfrm>
            <a:off x="101602" y="101602"/>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descr="HHS-NIH-OER Logo Combo.jpg"/>
          <p:cNvPicPr>
            <a:picLocks noChangeAspect="1"/>
          </p:cNvPicPr>
          <p:nvPr userDrawn="1"/>
        </p:nvPicPr>
        <p:blipFill>
          <a:blip r:embed="rId12"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5641549" y="6055070"/>
            <a:ext cx="683057" cy="650530"/>
          </a:xfrm>
          <a:prstGeom prst="rect">
            <a:avLst/>
          </a:prstGeom>
          <a:ln>
            <a:noFill/>
          </a:ln>
        </p:spPr>
      </p:pic>
      <p:pic>
        <p:nvPicPr>
          <p:cNvPr id="9234" name="Picture 19" descr="nih-oer-logo.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324600" y="6172200"/>
            <a:ext cx="25717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57208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i="1"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33346A4-AB73-4C60-92FB-92FF7F5F7B49}" type="slidenum">
              <a:rPr lang="en-US" i="1">
                <a:solidFill>
                  <a:prstClr val="black">
                    <a:tint val="75000"/>
                  </a:prstClr>
                </a:solidFill>
                <a:latin typeface="Arial" pitchFamily="34" charset="0"/>
                <a:cs typeface="Arial" pitchFamily="34" charset="0"/>
              </a:rPr>
              <a:pPr fontAlgn="base">
                <a:spcBef>
                  <a:spcPct val="0"/>
                </a:spcBef>
                <a:spcAft>
                  <a:spcPct val="0"/>
                </a:spcAft>
                <a:defRPr/>
              </a:pPr>
              <a:t>‹#›</a:t>
            </a:fld>
            <a:endParaRPr lang="en-US" i="1" dirty="0">
              <a:solidFill>
                <a:prstClr val="black">
                  <a:tint val="75000"/>
                </a:prstClr>
              </a:solidFill>
              <a:latin typeface="Arial" pitchFamily="34" charset="0"/>
              <a:cs typeface="Arial" pitchFamily="34" charset="0"/>
            </a:endParaRPr>
          </a:p>
        </p:txBody>
      </p:sp>
      <p:pic>
        <p:nvPicPr>
          <p:cNvPr id="1030" name="Picture 9" descr="OER Logo.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07438" y="6446838"/>
            <a:ext cx="311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i="1" dirty="0">
              <a:solidFill>
                <a:prstClr val="white"/>
              </a:solidFill>
            </a:endParaRPr>
          </a:p>
        </p:txBody>
      </p:sp>
      <p:pic>
        <p:nvPicPr>
          <p:cNvPr id="1034" name="Picture 9" descr="OER Logo.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07438" y="6446838"/>
            <a:ext cx="311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i="1" dirty="0">
              <a:solidFill>
                <a:prstClr val="white"/>
              </a:solidFill>
            </a:endParaRPr>
          </a:p>
        </p:txBody>
      </p:sp>
      <p:pic>
        <p:nvPicPr>
          <p:cNvPr id="1038" name="Picture 19" descr="https://oer-sharepoint.nih.gov/NIH%20logo%20files/NIH%20logo%20with%20tagline/NIH_Master_Logo_With_Tag_2Color-JPG.jp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600" y="6499225"/>
            <a:ext cx="16319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74329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814340462"/>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F061F-504D-41DC-8086-360FA13D9DAD}" type="datetimeFigureOut">
              <a:rPr lang="en-US" smtClean="0">
                <a:solidFill>
                  <a:prstClr val="black">
                    <a:tint val="75000"/>
                  </a:prstClr>
                </a:solidFill>
              </a:rPr>
              <a:pPr/>
              <a:t>6/23/2014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86597"/>
      </p:ext>
    </p:extLst>
  </p:cSld>
  <p:clrMap bg1="lt1" tx1="dk1" bg2="lt2" tx2="dk2" accent1="accent1" accent2="accent2" accent3="accent3" accent4="accent4" accent5="accent5" accent6="accent6" hlink="hlink" folHlink="folHlink"/>
  <p:sldLayoutIdLst>
    <p:sldLayoutId id="214748403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4"/>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fontAlgn="base">
              <a:spcBef>
                <a:spcPct val="0"/>
              </a:spcBef>
              <a:spcAft>
                <a:spcPct val="0"/>
              </a:spcAft>
              <a:defRPr/>
            </a:pPr>
            <a:fld id="{1DD99336-281E-4F82-9B57-13F9705F03D0}" type="datetimeFigureOut">
              <a:rPr lang="en-US">
                <a:solidFill>
                  <a:prstClr val="black"/>
                </a:solidFill>
              </a:rPr>
              <a:pPr fontAlgn="base">
                <a:spcBef>
                  <a:spcPct val="0"/>
                </a:spcBef>
                <a:spcAft>
                  <a:spcPct val="0"/>
                </a:spcAft>
                <a:defRPr/>
              </a:pPr>
              <a:t>6/23/2014</a:t>
            </a:fld>
            <a:endParaRPr lang="en-US" dirty="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fontAlgn="base">
              <a:spcBef>
                <a:spcPct val="0"/>
              </a:spcBef>
              <a:spcAft>
                <a:spcPct val="0"/>
              </a:spcAft>
              <a:defRPr/>
            </a:pPr>
            <a:endParaRPr lang="en-US" dirty="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fontAlgn="base">
              <a:spcBef>
                <a:spcPct val="0"/>
              </a:spcBef>
              <a:spcAft>
                <a:spcPct val="0"/>
              </a:spcAft>
              <a:defRPr/>
            </a:pPr>
            <a:fld id="{0416BD4E-44EC-4106-8AA0-E17A80EA05B3}"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394907859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9361872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1"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191537038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fontAlgn="base">
              <a:spcBef>
                <a:spcPct val="0"/>
              </a:spcBef>
              <a:spcAft>
                <a:spcPct val="0"/>
              </a:spcAft>
              <a:defRPr/>
            </a:pPr>
            <a:endParaRPr lang="en-US" dirty="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fontAlgn="base">
              <a:spcBef>
                <a:spcPct val="0"/>
              </a:spcBef>
              <a:spcAft>
                <a:spcPct val="0"/>
              </a:spcAft>
              <a:defRPr/>
            </a:pPr>
            <a:fld id="{19A64E40-3FF0-4206-8394-9572DA62A538}" type="slidenum">
              <a:rPr lang="en-US">
                <a:solidFill>
                  <a:prstClr val="white"/>
                </a:solidFill>
              </a:rPr>
              <a:pPr fontAlgn="base">
                <a:spcBef>
                  <a:spcPct val="0"/>
                </a:spcBef>
                <a:spcAft>
                  <a:spcPct val="0"/>
                </a:spcAft>
                <a:defRPr/>
              </a:pPr>
              <a:t>‹#›</a:t>
            </a:fld>
            <a:endParaRPr lang="en-US" dirty="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fontAlgn="base">
              <a:spcBef>
                <a:spcPct val="0"/>
              </a:spcBef>
              <a:spcAft>
                <a:spcPct val="0"/>
              </a:spcAft>
              <a:defRPr/>
            </a:pPr>
            <a:endParaRPr lang="en-US" dirty="0">
              <a:solidFill>
                <a:prstClr val="white"/>
              </a:solidFill>
            </a:endParaRPr>
          </a:p>
        </p:txBody>
      </p:sp>
    </p:spTree>
    <p:extLst>
      <p:ext uri="{BB962C8B-B14F-4D97-AF65-F5344CB8AC3E}">
        <p14:creationId xmlns:p14="http://schemas.microsoft.com/office/powerpoint/2010/main" val="183644160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5"/>
          <p:cNvSpPr>
            <a:spLocks noGrp="1" noChangeArrowheads="1"/>
          </p:cNvSpPr>
          <p:nvPr>
            <p:ph type="body" idx="1"/>
          </p:nvPr>
        </p:nvSpPr>
        <p:spPr bwMode="auto">
          <a:xfrm>
            <a:off x="457200" y="1420813"/>
            <a:ext cx="8229600"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i="0">
                <a:solidFill>
                  <a:prstClr val="black"/>
                </a:solidFill>
                <a:latin typeface="Arial" charset="0"/>
              </a:defRPr>
            </a:lvl1pPr>
          </a:lstStyle>
          <a:p>
            <a:pPr fontAlgn="base">
              <a:spcBef>
                <a:spcPct val="0"/>
              </a:spcBef>
              <a:spcAft>
                <a:spcPct val="0"/>
              </a:spcAft>
              <a:defRPr/>
            </a:pPr>
            <a:fld id="{1DD99336-281E-4F82-9B57-13F9705F03D0}" type="datetimeFigureOut">
              <a:rPr lang="en-US">
                <a:cs typeface="Arial" pitchFamily="34" charset="0"/>
              </a:rPr>
              <a:pPr fontAlgn="base">
                <a:spcBef>
                  <a:spcPct val="0"/>
                </a:spcBef>
                <a:spcAft>
                  <a:spcPct val="0"/>
                </a:spcAft>
                <a:defRPr/>
              </a:pPr>
              <a:t>6/23/2014</a:t>
            </a:fld>
            <a:endParaRPr lang="en-US" dirty="0">
              <a:cs typeface="Arial" pitchFamily="34" charset="0"/>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i="0">
                <a:solidFill>
                  <a:prstClr val="black"/>
                </a:solidFill>
                <a:latin typeface="Arial" charset="0"/>
              </a:defRPr>
            </a:lvl1pPr>
          </a:lstStyle>
          <a:p>
            <a:pPr fontAlgn="base">
              <a:spcBef>
                <a:spcPct val="0"/>
              </a:spcBef>
              <a:spcAft>
                <a:spcPct val="0"/>
              </a:spcAft>
              <a:defRPr/>
            </a:pPr>
            <a:endParaRPr lang="en-US" dirty="0">
              <a:cs typeface="Arial" pitchFamily="34" charset="0"/>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i="0">
                <a:solidFill>
                  <a:prstClr val="black"/>
                </a:solidFill>
                <a:latin typeface="Arial" charset="0"/>
              </a:defRPr>
            </a:lvl1pPr>
          </a:lstStyle>
          <a:p>
            <a:pPr fontAlgn="base">
              <a:spcBef>
                <a:spcPct val="0"/>
              </a:spcBef>
              <a:spcAft>
                <a:spcPct val="0"/>
              </a:spcAft>
              <a:defRPr/>
            </a:pPr>
            <a:fld id="{F42819DF-712E-4E04-A431-5C93A8DB6AA5}" type="slidenum">
              <a:rPr lang="en-US">
                <a:cs typeface="Arial" pitchFamily="34" charset="0"/>
              </a:rPr>
              <a:pPr fontAlgn="base">
                <a:spcBef>
                  <a:spcPct val="0"/>
                </a:spcBef>
                <a:spcAft>
                  <a:spcPct val="0"/>
                </a:spcAft>
                <a:defRPr/>
              </a:pPr>
              <a:t>‹#›</a:t>
            </a:fld>
            <a:endParaRPr lang="en-US" dirty="0">
              <a:cs typeface="Arial" pitchFamily="34" charset="0"/>
            </a:endParaRPr>
          </a:p>
        </p:txBody>
      </p:sp>
    </p:spTree>
    <p:extLst>
      <p:ext uri="{BB962C8B-B14F-4D97-AF65-F5344CB8AC3E}">
        <p14:creationId xmlns:p14="http://schemas.microsoft.com/office/powerpoint/2010/main" val="135380722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341094381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defRPr/>
            </a:pPr>
            <a:endParaRPr lang="en-US" dirty="0">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defRPr/>
            </a:pPr>
            <a:r>
              <a:rPr lang="en-US" dirty="0">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28F09152-4AE8-43EA-B2CC-655DE9FC6C96}" type="slidenum">
              <a:rPr lang="en-US">
                <a:cs typeface="Arial" pitchFamily="34" charset="0"/>
              </a:rPr>
              <a:pPr fontAlgn="base">
                <a:spcBef>
                  <a:spcPct val="0"/>
                </a:spcBef>
                <a:spcAft>
                  <a:spcPct val="0"/>
                </a:spcAft>
                <a:defRPr/>
              </a:pPr>
              <a:t>‹#›</a:t>
            </a:fld>
            <a:endParaRPr lang="en-US" dirty="0">
              <a:cs typeface="Arial" pitchFamily="34" charset="0"/>
            </a:endParaRPr>
          </a:p>
        </p:txBody>
      </p:sp>
      <p:sp>
        <p:nvSpPr>
          <p:cNvPr id="22" name="Rectangle 21"/>
          <p:cNvSpPr/>
          <p:nvPr userDrawn="1"/>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endParaRPr lang="en-US" dirty="0">
              <a:solidFill>
                <a:prstClr val="white"/>
              </a:solidFill>
            </a:endParaRPr>
          </a:p>
        </p:txBody>
      </p:sp>
      <p:pic>
        <p:nvPicPr>
          <p:cNvPr id="16" name="Picture 15" title="HHS Logo"/>
          <p:cNvPicPr>
            <a:picLocks noChangeAspect="1"/>
          </p:cNvPicPr>
          <p:nvPr userDrawn="1"/>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298951524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chemeClr val="tx2"/>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389063" indent="-182563" algn="l" rtl="0" eaLnBrk="0" fontAlgn="base" hangingPunct="0">
        <a:spcBef>
          <a:spcPts val="300"/>
        </a:spcBef>
        <a:spcAft>
          <a:spcPct val="0"/>
        </a:spcAft>
        <a:buClr>
          <a:schemeClr val="tx2"/>
        </a:buClr>
        <a:buSzPct val="80000"/>
        <a:buFont typeface="Georgia" pitchFamily="18" charset="0"/>
        <a:buChar char="▫"/>
        <a:defRPr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7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75.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8.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acd.od.nih.gov/Biomedical_research_wgreport.pdf" TargetMode="External"/><Relationship Id="rId2" Type="http://schemas.openxmlformats.org/officeDocument/2006/relationships/hyperlink" Target="http://acd.od.nih.gov/bmw_report.pdf" TargetMode="External"/><Relationship Id="rId1" Type="http://schemas.openxmlformats.org/officeDocument/2006/relationships/slideLayout" Target="../slideLayouts/slideLayout183.xml"/><Relationship Id="rId5" Type="http://schemas.openxmlformats.org/officeDocument/2006/relationships/hyperlink" Target="http://acd.od.nih.gov/index.htm" TargetMode="External"/><Relationship Id="rId4" Type="http://schemas.openxmlformats.org/officeDocument/2006/relationships/hyperlink" Target="http://report.nih.gov/investigators_and_trainees/ACD_BW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nsf.gov/statistics/sed/2012/data_table.cfm" TargetMode="External"/><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88.xml"/><Relationship Id="rId4" Type="http://schemas.openxmlformats.org/officeDocument/2006/relationships/hyperlink" Target="http://www.nsf.gov/statistics/sed/2012/data_table.cf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88.xml"/><Relationship Id="rId4" Type="http://schemas.openxmlformats.org/officeDocument/2006/relationships/hyperlink" Target="http://www.nsf.gov/statistics/sed/2012/data_table.cf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8.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8.xml"/></Relationships>
</file>

<file path=ppt/slides/_rels/slide37.xml.rels><?xml version="1.0" encoding="UTF-8" standalone="yes"?>
<Relationships xmlns="http://schemas.openxmlformats.org/package/2006/relationships"><Relationship Id="rId3" Type="http://schemas.openxmlformats.org/officeDocument/2006/relationships/hyperlink" Target="http://www.nsf.gov/statistics/nsf13331/pdf/nsf13331.pdf" TargetMode="External"/><Relationship Id="rId2" Type="http://schemas.openxmlformats.org/officeDocument/2006/relationships/notesSlide" Target="../notesSlides/notesSlide20.xml"/><Relationship Id="rId1" Type="http://schemas.openxmlformats.org/officeDocument/2006/relationships/slideLayout" Target="../slideLayouts/slideLayout198.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29.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59.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59.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59.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59.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59.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59.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59.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59.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59.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59.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59.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59.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59.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59.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59.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59.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59.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59.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159.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159.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159.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59.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159.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59.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159.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159.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59.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159.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159.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159.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159.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159.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15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4.xml"/></Relationships>
</file>

<file path=ppt/slides/_rels/slide7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16.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01.xml"/></Relationships>
</file>

<file path=ppt/slides/_rels/slide78.xml.rels><?xml version="1.0" encoding="UTF-8" standalone="yes"?>
<Relationships xmlns="http://schemas.openxmlformats.org/package/2006/relationships"><Relationship Id="rId3" Type="http://schemas.openxmlformats.org/officeDocument/2006/relationships/hyperlink" Target="http://grants.nih.gov/grants/guide/rfa-files/RFA-RM-12-022.html" TargetMode="External"/><Relationship Id="rId2" Type="http://schemas.openxmlformats.org/officeDocument/2006/relationships/image" Target="../media/image94.jpeg"/><Relationship Id="rId1" Type="http://schemas.openxmlformats.org/officeDocument/2006/relationships/slideLayout" Target="../slideLayouts/slideLayout216.xml"/><Relationship Id="rId4" Type="http://schemas.openxmlformats.org/officeDocument/2006/relationships/hyperlink" Target="http://www.nih.gov/news/health/sep2013/od-23.ht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grants.nih.gov/grants/guide/notice-files/NOT-OD-13-093.html" TargetMode="External"/><Relationship Id="rId1" Type="http://schemas.openxmlformats.org/officeDocument/2006/relationships/slideLayout" Target="../slideLayouts/slideLayout2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16.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7.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148.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89.xml.rels><?xml version="1.0" encoding="UTF-8" standalone="yes"?>
<Relationships xmlns="http://schemas.openxmlformats.org/package/2006/relationships"><Relationship Id="rId3" Type="http://schemas.openxmlformats.org/officeDocument/2006/relationships/hyperlink" Target="http://www.report.nih.gov/workforce.aspx" TargetMode="External"/><Relationship Id="rId2" Type="http://schemas.openxmlformats.org/officeDocument/2006/relationships/hyperlink" Target="http://acd.od.nih.gov/psw.htm" TargetMode="External"/><Relationship Id="rId1" Type="http://schemas.openxmlformats.org/officeDocument/2006/relationships/slideLayout" Target="../slideLayouts/slideLayout147.xml"/><Relationship Id="rId4" Type="http://schemas.openxmlformats.org/officeDocument/2006/relationships/image" Target="../media/image103.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7.xml"/></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223.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295400"/>
          </a:xfrm>
          <a:solidFill>
            <a:schemeClr val="accent3">
              <a:lumMod val="25000"/>
            </a:schemeClr>
          </a:solidFill>
          <a:ln>
            <a:miter lim="800000"/>
            <a:headEnd/>
            <a:tailEnd/>
          </a:ln>
          <a:extLst/>
        </p:spPr>
        <p:txBody>
          <a:bodyPr/>
          <a:lstStyle/>
          <a:p>
            <a:pPr algn="ctr" eaLnBrk="1" hangingPunct="1">
              <a:defRPr/>
            </a:pPr>
            <a:r>
              <a:rPr lang="en-US" sz="4000" i="1" dirty="0" smtClean="0">
                <a:solidFill>
                  <a:srgbClr val="FFFF00"/>
                </a:solidFill>
                <a:latin typeface="Arial" pitchFamily="34" charset="0"/>
                <a:cs typeface="Arial" pitchFamily="34" charset="0"/>
              </a:rPr>
              <a:t>Rock Talk:</a:t>
            </a:r>
            <a:r>
              <a:rPr lang="en-US" sz="4000" dirty="0" smtClean="0">
                <a:solidFill>
                  <a:schemeClr val="tx1"/>
                </a:solidFill>
                <a:latin typeface="Arial" pitchFamily="34" charset="0"/>
                <a:cs typeface="Arial" pitchFamily="34" charset="0"/>
              </a:rPr>
              <a:t/>
            </a:r>
            <a:br>
              <a:rPr lang="en-US" sz="4000" dirty="0" smtClean="0">
                <a:solidFill>
                  <a:schemeClr val="tx1"/>
                </a:solidFill>
                <a:latin typeface="Arial" pitchFamily="34" charset="0"/>
                <a:cs typeface="Arial" pitchFamily="34" charset="0"/>
              </a:rPr>
            </a:br>
            <a:r>
              <a:rPr lang="en-US" sz="3600" dirty="0" smtClean="0">
                <a:solidFill>
                  <a:schemeClr val="bg1"/>
                </a:solidFill>
                <a:latin typeface="Arial" pitchFamily="34" charset="0"/>
                <a:cs typeface="Arial" pitchFamily="34" charset="0"/>
              </a:rPr>
              <a:t>NIH Support of Biomedical Research</a:t>
            </a:r>
            <a:endParaRPr lang="en-US" sz="4000" dirty="0">
              <a:solidFill>
                <a:schemeClr val="bg1"/>
              </a:solidFill>
              <a:effectLst/>
              <a:latin typeface="Arial" pitchFamily="34" charset="0"/>
              <a:cs typeface="Arial" pitchFamily="34" charset="0"/>
            </a:endParaRPr>
          </a:p>
        </p:txBody>
      </p:sp>
      <p:sp>
        <p:nvSpPr>
          <p:cNvPr id="13315" name="Slide Number Placeholder 10"/>
          <p:cNvSpPr>
            <a:spLocks noGrp="1"/>
          </p:cNvSpPr>
          <p:nvPr>
            <p:ph type="sldNum" sz="quarter" idx="4294967295"/>
          </p:nvPr>
        </p:nvSpPr>
        <p:spPr bwMode="auto">
          <a:xfrm>
            <a:off x="0" y="6324600"/>
            <a:ext cx="7620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D04ED16-9E76-4563-A433-22D5497A16AE}" type="slidenum">
              <a:rPr lang="en-US" smtClean="0">
                <a:solidFill>
                  <a:srgbClr val="FFFFFF"/>
                </a:solidFill>
              </a:rPr>
              <a:pPr eaLnBrk="1" hangingPunct="1"/>
              <a:t>1</a:t>
            </a:fld>
            <a:endParaRPr lang="en-US" dirty="0" smtClean="0">
              <a:solidFill>
                <a:srgbClr val="FFFFFF"/>
              </a:solidFill>
            </a:endParaRPr>
          </a:p>
        </p:txBody>
      </p:sp>
      <p:sp>
        <p:nvSpPr>
          <p:cNvPr id="13316" name="TextBox 8"/>
          <p:cNvSpPr txBox="1">
            <a:spLocks noChangeArrowheads="1"/>
          </p:cNvSpPr>
          <p:nvPr/>
        </p:nvSpPr>
        <p:spPr bwMode="auto">
          <a:xfrm>
            <a:off x="76200" y="5791200"/>
            <a:ext cx="5410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2000" dirty="0">
                <a:solidFill>
                  <a:srgbClr val="00359E"/>
                </a:solidFill>
              </a:rPr>
              <a:t>Sally J. Rockey, PhD</a:t>
            </a:r>
          </a:p>
          <a:p>
            <a:pPr eaLnBrk="1" fontAlgn="base" hangingPunct="1">
              <a:spcBef>
                <a:spcPct val="0"/>
              </a:spcBef>
              <a:spcAft>
                <a:spcPct val="0"/>
              </a:spcAft>
            </a:pPr>
            <a:r>
              <a:rPr lang="en-US" sz="2000" dirty="0">
                <a:solidFill>
                  <a:srgbClr val="00359E"/>
                </a:solidFill>
              </a:rPr>
              <a:t>Deputy Director for Extramural Research</a:t>
            </a:r>
          </a:p>
          <a:p>
            <a:pPr eaLnBrk="1" fontAlgn="base" hangingPunct="1">
              <a:spcBef>
                <a:spcPct val="0"/>
              </a:spcBef>
              <a:spcAft>
                <a:spcPct val="0"/>
              </a:spcAft>
            </a:pPr>
            <a:r>
              <a:rPr lang="en-US" sz="2000" dirty="0">
                <a:solidFill>
                  <a:srgbClr val="00359E"/>
                </a:solidFill>
              </a:rPr>
              <a:t>National Institutes of Health</a:t>
            </a:r>
          </a:p>
        </p:txBody>
      </p:sp>
      <p:sp>
        <p:nvSpPr>
          <p:cNvPr id="13318" name="TextBox 13"/>
          <p:cNvSpPr txBox="1">
            <a:spLocks noChangeArrowheads="1"/>
          </p:cNvSpPr>
          <p:nvPr/>
        </p:nvSpPr>
        <p:spPr bwMode="auto">
          <a:xfrm>
            <a:off x="533400" y="3733800"/>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2800" dirty="0" smtClean="0">
                <a:solidFill>
                  <a:srgbClr val="003399"/>
                </a:solidFill>
              </a:rPr>
              <a:t>June 2014</a:t>
            </a:r>
            <a:endParaRPr lang="en-US" sz="2400" dirty="0">
              <a:solidFill>
                <a:srgbClr val="008000"/>
              </a:solidFill>
            </a:endParaRPr>
          </a:p>
        </p:txBody>
      </p:sp>
      <p:grpSp>
        <p:nvGrpSpPr>
          <p:cNvPr id="4" name="Group 3"/>
          <p:cNvGrpSpPr/>
          <p:nvPr/>
        </p:nvGrpSpPr>
        <p:grpSpPr>
          <a:xfrm>
            <a:off x="0" y="-152400"/>
            <a:ext cx="9144000" cy="2819400"/>
            <a:chOff x="0" y="-152400"/>
            <a:chExt cx="9144000" cy="2819400"/>
          </a:xfrm>
        </p:grpSpPr>
        <p:pic>
          <p:nvPicPr>
            <p:cNvPr id="12" name="Picture 11" descr="Images of: individuals working in a laboratory; a table filled with computers; a man looking at a map of the globe; and a picture of Building 1 on the NIH campus." title="A series of science-related images"/>
            <p:cNvPicPr>
              <a:picLocks noChangeAspect="1"/>
            </p:cNvPicPr>
            <p:nvPr/>
          </p:nvPicPr>
          <p:blipFill>
            <a:blip r:embed="rId3" cstate="print"/>
            <a:srcRect l="13597" t="-10794" r="4568"/>
            <a:stretch>
              <a:fillRect/>
            </a:stretch>
          </p:blipFill>
          <p:spPr>
            <a:xfrm>
              <a:off x="0" y="-152400"/>
              <a:ext cx="2209800" cy="2590800"/>
            </a:xfrm>
            <a:prstGeom prst="rect">
              <a:avLst/>
            </a:prstGeom>
            <a:effectLst>
              <a:softEdge rad="127000"/>
            </a:effectLst>
          </p:spPr>
        </p:pic>
        <p:grpSp>
          <p:nvGrpSpPr>
            <p:cNvPr id="3" name="Group 2"/>
            <p:cNvGrpSpPr/>
            <p:nvPr/>
          </p:nvGrpSpPr>
          <p:grpSpPr>
            <a:xfrm>
              <a:off x="1981199" y="45720"/>
              <a:ext cx="7162801" cy="2621280"/>
              <a:chOff x="1981199" y="45720"/>
              <a:chExt cx="7162801" cy="2621280"/>
            </a:xfrm>
          </p:grpSpPr>
          <p:pic>
            <p:nvPicPr>
              <p:cNvPr id="20" name="Picture 19" descr="Images of: individuals working in a laboratory; a table filled with computers; a man looking at a map of the globe; and a picture of Building 1 on the NIH campus." title="A series of science-related images"/>
              <p:cNvPicPr>
                <a:picLocks noChangeAspect="1"/>
              </p:cNvPicPr>
              <p:nvPr/>
            </p:nvPicPr>
            <p:blipFill>
              <a:blip r:embed="rId4" cstate="print"/>
              <a:stretch>
                <a:fillRect/>
              </a:stretch>
            </p:blipFill>
            <p:spPr>
              <a:xfrm>
                <a:off x="4419600" y="60960"/>
                <a:ext cx="3550913" cy="2377440"/>
              </a:xfrm>
              <a:prstGeom prst="rect">
                <a:avLst/>
              </a:prstGeom>
              <a:effectLst>
                <a:softEdge rad="127000"/>
              </a:effectLst>
            </p:spPr>
          </p:pic>
          <p:pic>
            <p:nvPicPr>
              <p:cNvPr id="21" name="Picture 20" descr="Images of: individuals working in a laboratory; a table filled with computers; a man looking at a map of the globe; and a picture of Building 1 on the NIH campus." title="A series of science-related images"/>
              <p:cNvPicPr>
                <a:picLocks noChangeAspect="1"/>
              </p:cNvPicPr>
              <p:nvPr/>
            </p:nvPicPr>
            <p:blipFill>
              <a:blip r:embed="rId5" cstate="print"/>
              <a:srcRect l="16509" r="944" b="-9669"/>
              <a:stretch>
                <a:fillRect/>
              </a:stretch>
            </p:blipFill>
            <p:spPr>
              <a:xfrm>
                <a:off x="1981199" y="45720"/>
                <a:ext cx="2787446" cy="2621280"/>
              </a:xfrm>
              <a:prstGeom prst="rect">
                <a:avLst/>
              </a:prstGeom>
              <a:effectLst>
                <a:softEdge rad="127000"/>
              </a:effectLst>
            </p:spPr>
          </p:pic>
          <p:pic>
            <p:nvPicPr>
              <p:cNvPr id="6" name="Picture 5" descr="Images of: individuals working in a laboratory; a table filled with computers; a man looking at a map of the globe; and a picture of Building 1 on the NIH campus." title="A series of science-related images"/>
              <p:cNvPicPr>
                <a:picLocks noChangeAspect="1"/>
              </p:cNvPicPr>
              <p:nvPr/>
            </p:nvPicPr>
            <p:blipFill>
              <a:blip r:embed="rId6" cstate="print"/>
              <a:srcRect b="6250"/>
              <a:stretch>
                <a:fillRect/>
              </a:stretch>
            </p:blipFill>
            <p:spPr>
              <a:xfrm>
                <a:off x="7065438" y="152400"/>
                <a:ext cx="2078562" cy="2286000"/>
              </a:xfrm>
              <a:prstGeom prst="rect">
                <a:avLst/>
              </a:prstGeom>
              <a:ln w="88900" cap="sq" cmpd="thickThin">
                <a:solidFill>
                  <a:srgbClr val="000000"/>
                </a:solidFill>
                <a:prstDash val="solid"/>
                <a:miter lim="800000"/>
              </a:ln>
              <a:effectLst>
                <a:innerShdw blurRad="76200">
                  <a:srgbClr val="000000"/>
                </a:innerShdw>
                <a:softEdge rad="127000"/>
              </a:effectLst>
            </p:spPr>
          </p:pic>
        </p:grpSp>
      </p:grpSp>
    </p:spTree>
    <p:extLst>
      <p:ext uri="{BB962C8B-B14F-4D97-AF65-F5344CB8AC3E}">
        <p14:creationId xmlns:p14="http://schemas.microsoft.com/office/powerpoint/2010/main" val="3838469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066800"/>
          </a:xfrm>
        </p:spPr>
        <p:txBody>
          <a:bodyPr>
            <a:noAutofit/>
          </a:bodyPr>
          <a:lstStyle/>
          <a:p>
            <a:pPr algn="ctr"/>
            <a:r>
              <a:rPr lang="en-US" sz="2400" dirty="0" smtClean="0"/>
              <a:t>NIH Policy on Resubmission (Amended) Applications</a:t>
            </a:r>
            <a:br>
              <a:rPr lang="en-US" sz="2400" dirty="0" smtClean="0"/>
            </a:br>
            <a:r>
              <a:rPr lang="en-US" sz="2400" dirty="0" smtClean="0"/>
              <a:t>NIH Guide </a:t>
            </a:r>
            <a:r>
              <a:rPr lang="en-US" sz="2400" dirty="0"/>
              <a:t>Notice </a:t>
            </a:r>
            <a:r>
              <a:rPr lang="en-US" sz="2400" dirty="0" smtClean="0"/>
              <a:t>(NOT-OD-09-003)</a:t>
            </a:r>
            <a:br>
              <a:rPr lang="en-US" sz="2400" dirty="0" smtClean="0"/>
            </a:br>
            <a:r>
              <a:rPr lang="en-US" sz="2400" dirty="0" smtClean="0"/>
              <a:t>October 8, 2008</a:t>
            </a:r>
            <a:endParaRPr lang="en-US" sz="2400" dirty="0"/>
          </a:p>
        </p:txBody>
      </p:sp>
      <p:sp>
        <p:nvSpPr>
          <p:cNvPr id="3" name="Content Placeholder 2"/>
          <p:cNvSpPr>
            <a:spLocks noGrp="1"/>
          </p:cNvSpPr>
          <p:nvPr>
            <p:ph sz="quarter" idx="4294967295"/>
          </p:nvPr>
        </p:nvSpPr>
        <p:spPr>
          <a:xfrm>
            <a:off x="762000" y="1676400"/>
            <a:ext cx="7848600" cy="4187952"/>
          </a:xfrm>
          <a:prstGeom prst="rect">
            <a:avLst/>
          </a:prstGeom>
        </p:spPr>
        <p:txBody>
          <a:bodyPr/>
          <a:lstStyle/>
          <a:p>
            <a:pPr indent="-274320">
              <a:spcBef>
                <a:spcPts val="0"/>
              </a:spcBef>
            </a:pPr>
            <a:r>
              <a:rPr lang="en-US" sz="2400" dirty="0" smtClean="0"/>
              <a:t>The NIH will accept only a single amendment to an original new or competing renewal application.  </a:t>
            </a:r>
          </a:p>
          <a:p>
            <a:pPr indent="-274320">
              <a:spcBef>
                <a:spcPts val="0"/>
              </a:spcBef>
            </a:pPr>
            <a:endParaRPr lang="en-US" sz="2400" dirty="0" smtClean="0"/>
          </a:p>
          <a:p>
            <a:pPr indent="-274320">
              <a:spcBef>
                <a:spcPts val="0"/>
              </a:spcBef>
            </a:pPr>
            <a:r>
              <a:rPr lang="en-US" sz="2400" dirty="0" smtClean="0"/>
              <a:t>Failure to receive funding after two submissions (i.e., the original and the single amendment) will mean that the applicant should substantially re-design the project rather than simply change the application in response to previous reviews.  </a:t>
            </a:r>
          </a:p>
          <a:p>
            <a:pPr indent="-274320">
              <a:spcBef>
                <a:spcPts val="0"/>
              </a:spcBef>
            </a:pPr>
            <a:endParaRPr lang="en-US" sz="2400" dirty="0" smtClean="0"/>
          </a:p>
          <a:p>
            <a:pPr indent="-274320">
              <a:spcBef>
                <a:spcPts val="0"/>
              </a:spcBef>
            </a:pPr>
            <a:r>
              <a:rPr lang="en-US" sz="2400" dirty="0" smtClean="0"/>
              <a:t>It is expected that this policy will lead to funding high quality applications earlier, with fewer resubmissions.</a:t>
            </a:r>
            <a:endParaRPr lang="en-US" sz="2400" dirty="0"/>
          </a:p>
        </p:txBody>
      </p:sp>
      <p:sp>
        <p:nvSpPr>
          <p:cNvPr id="4" name="Slide Number Placeholder 3"/>
          <p:cNvSpPr>
            <a:spLocks noGrp="1"/>
          </p:cNvSpPr>
          <p:nvPr>
            <p:ph type="sldNum" sz="quarter" idx="4294967295"/>
          </p:nvPr>
        </p:nvSpPr>
        <p:spPr>
          <a:xfrm>
            <a:off x="152400" y="6096000"/>
            <a:ext cx="457200" cy="441325"/>
          </a:xfrm>
          <a:prstGeom prst="rect">
            <a:avLst/>
          </a:prstGeom>
        </p:spPr>
        <p:txBody>
          <a:bodyPr/>
          <a:lstStyle/>
          <a:p>
            <a:pPr>
              <a:defRPr/>
            </a:pPr>
            <a:fld id="{41303DC8-D049-4606-B080-DDC65A2B61F5}" type="slidenum">
              <a:rPr lang="en-US" smtClean="0"/>
              <a:pPr>
                <a:defRPr/>
              </a:pPr>
              <a:t>10</a:t>
            </a:fld>
            <a:endParaRPr lang="en-US" dirty="0"/>
          </a:p>
        </p:txBody>
      </p:sp>
    </p:spTree>
    <p:extLst>
      <p:ext uri="{BB962C8B-B14F-4D97-AF65-F5344CB8AC3E}">
        <p14:creationId xmlns:p14="http://schemas.microsoft.com/office/powerpoint/2010/main" val="27553275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9144000" cy="838200"/>
          </a:xfrm>
        </p:spPr>
        <p:txBody>
          <a:bodyPr>
            <a:normAutofit fontScale="90000"/>
          </a:bodyPr>
          <a:lstStyle/>
          <a:p>
            <a:r>
              <a:rPr lang="en-US" dirty="0" smtClean="0"/>
              <a:t>R01 Equivalent Awards by Submission Number</a:t>
            </a:r>
            <a:endParaRPr lang="en-US" dirty="0"/>
          </a:p>
        </p:txBody>
      </p:sp>
      <p:sp>
        <p:nvSpPr>
          <p:cNvPr id="4" name="Slide Number Placeholder 3"/>
          <p:cNvSpPr>
            <a:spLocks noGrp="1"/>
          </p:cNvSpPr>
          <p:nvPr>
            <p:ph type="sldNum" sz="quarter" idx="12"/>
          </p:nvPr>
        </p:nvSpPr>
        <p:spPr/>
        <p:txBody>
          <a:bodyPr/>
          <a:lstStyle/>
          <a:p>
            <a:pPr>
              <a:defRPr/>
            </a:pPr>
            <a:fld id="{161627A0-52BE-49C3-90CB-787EE860760A}" type="slidenum">
              <a:rPr lang="en-US" smtClean="0">
                <a:solidFill>
                  <a:prstClr val="black"/>
                </a:solidFill>
              </a:rPr>
              <a:pPr>
                <a:defRPr/>
              </a:pPr>
              <a:t>11</a:t>
            </a:fld>
            <a:endParaRPr lang="en-US" dirty="0">
              <a:solidFill>
                <a:prstClr val="black"/>
              </a:solidFill>
            </a:endParaRPr>
          </a:p>
        </p:txBody>
      </p:sp>
      <p:pic>
        <p:nvPicPr>
          <p:cNvPr id="2051" name="Picture 3" descr="This chart depicts the numer of awards made for applications at the first submission (A0), first resubmission (A1), or second resubmission (A2).  " title="Line chart titled R01 Equivalent Awards by Submission Number, Total Competing Type 1s, FY 1998-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70" y="279400"/>
            <a:ext cx="8852830" cy="642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8041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Time to Award</a:t>
            </a:r>
            <a:endParaRPr lang="en-US" sz="3600" dirty="0"/>
          </a:p>
        </p:txBody>
      </p:sp>
      <p:pic>
        <p:nvPicPr>
          <p:cNvPr id="5" name="Picture 3" descr="This line chart demonstrates that since the 2008 change in the NIH application resubmission policy, whereby A2 submissions were eliminated, the time to award has decreased." title="Time to A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821856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697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NIH Policy on Resubmission </a:t>
            </a:r>
            <a:r>
              <a:rPr lang="en-US" sz="3600" dirty="0" smtClean="0"/>
              <a:t>Applications</a:t>
            </a:r>
            <a:endParaRPr lang="en-US" sz="3600" dirty="0"/>
          </a:p>
        </p:txBody>
      </p:sp>
      <p:sp>
        <p:nvSpPr>
          <p:cNvPr id="3" name="Content Placeholder 2"/>
          <p:cNvSpPr>
            <a:spLocks noGrp="1"/>
          </p:cNvSpPr>
          <p:nvPr>
            <p:ph idx="4294967295"/>
          </p:nvPr>
        </p:nvSpPr>
        <p:spPr>
          <a:xfrm>
            <a:off x="152400" y="1066800"/>
            <a:ext cx="8610600" cy="5486400"/>
          </a:xfrm>
          <a:prstGeom prst="rect">
            <a:avLst/>
          </a:prstGeom>
        </p:spPr>
        <p:txBody>
          <a:bodyPr>
            <a:normAutofit lnSpcReduction="10000"/>
          </a:bodyPr>
          <a:lstStyle/>
          <a:p>
            <a:pPr>
              <a:spcBef>
                <a:spcPts val="0"/>
              </a:spcBef>
              <a:spcAft>
                <a:spcPts val="1200"/>
              </a:spcAft>
            </a:pPr>
            <a:r>
              <a:rPr lang="en-US" sz="2400" dirty="0"/>
              <a:t>Since the 2008 A2 </a:t>
            </a:r>
            <a:r>
              <a:rPr lang="en-US" sz="2400" dirty="0" smtClean="0"/>
              <a:t>policy </a:t>
            </a:r>
            <a:r>
              <a:rPr lang="en-US" sz="2400" dirty="0"/>
              <a:t>c</a:t>
            </a:r>
            <a:r>
              <a:rPr lang="en-US" sz="2400" dirty="0" smtClean="0"/>
              <a:t>hange</a:t>
            </a:r>
            <a:r>
              <a:rPr lang="en-US" sz="2400" dirty="0"/>
              <a:t>:</a:t>
            </a:r>
          </a:p>
          <a:p>
            <a:pPr lvl="1">
              <a:lnSpc>
                <a:spcPct val="110000"/>
              </a:lnSpc>
              <a:spcBef>
                <a:spcPts val="0"/>
              </a:spcBef>
              <a:spcAft>
                <a:spcPts val="0"/>
              </a:spcAft>
            </a:pPr>
            <a:r>
              <a:rPr lang="en-US" sz="2200" dirty="0" smtClean="0">
                <a:solidFill>
                  <a:schemeClr val="tx1"/>
                </a:solidFill>
              </a:rPr>
              <a:t>Awards are being made to A0s more </a:t>
            </a:r>
          </a:p>
          <a:p>
            <a:pPr marL="411162" lvl="1" indent="0">
              <a:lnSpc>
                <a:spcPct val="110000"/>
              </a:lnSpc>
              <a:spcBef>
                <a:spcPts val="0"/>
              </a:spcBef>
              <a:spcAft>
                <a:spcPts val="0"/>
              </a:spcAft>
              <a:buNone/>
            </a:pPr>
            <a:r>
              <a:rPr lang="en-US" sz="2200" dirty="0" smtClean="0">
                <a:solidFill>
                  <a:schemeClr val="tx1"/>
                </a:solidFill>
              </a:rPr>
              <a:t>   frequently </a:t>
            </a:r>
          </a:p>
          <a:p>
            <a:pPr lvl="1">
              <a:lnSpc>
                <a:spcPct val="110000"/>
              </a:lnSpc>
              <a:spcBef>
                <a:spcPts val="1200"/>
              </a:spcBef>
              <a:spcAft>
                <a:spcPts val="0"/>
              </a:spcAft>
            </a:pPr>
            <a:r>
              <a:rPr lang="en-US" sz="2200" dirty="0" smtClean="0">
                <a:solidFill>
                  <a:schemeClr val="tx1"/>
                </a:solidFill>
              </a:rPr>
              <a:t>Time-to-award and the average </a:t>
            </a:r>
          </a:p>
          <a:p>
            <a:pPr marL="411162" lvl="1" indent="0">
              <a:lnSpc>
                <a:spcPct val="110000"/>
              </a:lnSpc>
              <a:spcBef>
                <a:spcPts val="0"/>
              </a:spcBef>
              <a:spcAft>
                <a:spcPts val="0"/>
              </a:spcAft>
              <a:buNone/>
            </a:pPr>
            <a:r>
              <a:rPr lang="en-US" sz="2200" dirty="0" smtClean="0">
                <a:solidFill>
                  <a:schemeClr val="tx1"/>
                </a:solidFill>
              </a:rPr>
              <a:t>    number of submissions required to </a:t>
            </a:r>
          </a:p>
          <a:p>
            <a:pPr marL="411162" lvl="1" indent="0">
              <a:lnSpc>
                <a:spcPct val="110000"/>
              </a:lnSpc>
              <a:spcBef>
                <a:spcPts val="0"/>
              </a:spcBef>
              <a:spcAft>
                <a:spcPts val="0"/>
              </a:spcAft>
              <a:buNone/>
            </a:pPr>
            <a:r>
              <a:rPr lang="en-US" sz="2200" dirty="0" smtClean="0">
                <a:solidFill>
                  <a:schemeClr val="tx1"/>
                </a:solidFill>
              </a:rPr>
              <a:t>    obtain funding have decreased, despite falling success rates</a:t>
            </a:r>
          </a:p>
          <a:p>
            <a:pPr>
              <a:lnSpc>
                <a:spcPct val="110000"/>
              </a:lnSpc>
              <a:spcBef>
                <a:spcPts val="1200"/>
              </a:spcBef>
              <a:spcAft>
                <a:spcPts val="1200"/>
              </a:spcAft>
            </a:pPr>
            <a:r>
              <a:rPr lang="en-US" sz="2400" dirty="0"/>
              <a:t>Continuing </a:t>
            </a:r>
            <a:r>
              <a:rPr lang="en-US" sz="2400" dirty="0" smtClean="0"/>
              <a:t>concerns from </a:t>
            </a:r>
            <a:r>
              <a:rPr lang="en-US" sz="2400" dirty="0"/>
              <a:t>the </a:t>
            </a:r>
            <a:r>
              <a:rPr lang="en-US" sz="2400" dirty="0" smtClean="0"/>
              <a:t>extramural community</a:t>
            </a:r>
          </a:p>
          <a:p>
            <a:pPr lvl="1">
              <a:spcBef>
                <a:spcPts val="0"/>
              </a:spcBef>
              <a:spcAft>
                <a:spcPts val="1200"/>
              </a:spcAft>
            </a:pPr>
            <a:r>
              <a:rPr lang="en-US" sz="2200" dirty="0">
                <a:solidFill>
                  <a:schemeClr val="tx1"/>
                </a:solidFill>
              </a:rPr>
              <a:t>NIH requires substantial change in the </a:t>
            </a:r>
            <a:r>
              <a:rPr lang="en-US" sz="2200" dirty="0" smtClean="0">
                <a:solidFill>
                  <a:schemeClr val="tx1"/>
                </a:solidFill>
              </a:rPr>
              <a:t>research </a:t>
            </a:r>
            <a:r>
              <a:rPr lang="en-US" sz="2200" dirty="0">
                <a:solidFill>
                  <a:schemeClr val="tx1"/>
                </a:solidFill>
              </a:rPr>
              <a:t>idea when submitting next </a:t>
            </a:r>
            <a:r>
              <a:rPr lang="en-US" sz="2200" dirty="0" smtClean="0">
                <a:solidFill>
                  <a:schemeClr val="tx1"/>
                </a:solidFill>
              </a:rPr>
              <a:t> application</a:t>
            </a:r>
            <a:r>
              <a:rPr lang="en-US" sz="2200" dirty="0">
                <a:solidFill>
                  <a:schemeClr val="tx1"/>
                </a:solidFill>
              </a:rPr>
              <a:t>, or the application will be </a:t>
            </a:r>
            <a:r>
              <a:rPr lang="en-US" sz="2200" dirty="0" smtClean="0">
                <a:solidFill>
                  <a:schemeClr val="tx1"/>
                </a:solidFill>
              </a:rPr>
              <a:t>deemed </a:t>
            </a:r>
            <a:r>
              <a:rPr lang="en-US" sz="2200" dirty="0">
                <a:solidFill>
                  <a:schemeClr val="tx1"/>
                </a:solidFill>
              </a:rPr>
              <a:t>a “virtual A2”</a:t>
            </a:r>
          </a:p>
          <a:p>
            <a:pPr lvl="1">
              <a:spcBef>
                <a:spcPts val="0"/>
              </a:spcBef>
              <a:spcAft>
                <a:spcPts val="1200"/>
              </a:spcAft>
            </a:pPr>
            <a:r>
              <a:rPr lang="en-US" sz="2200" dirty="0" smtClean="0">
                <a:solidFill>
                  <a:schemeClr val="tx1"/>
                </a:solidFill>
              </a:rPr>
              <a:t>New </a:t>
            </a:r>
            <a:r>
              <a:rPr lang="en-US" sz="2200" dirty="0">
                <a:solidFill>
                  <a:schemeClr val="tx1"/>
                </a:solidFill>
              </a:rPr>
              <a:t>investigators may not have enough </a:t>
            </a:r>
            <a:r>
              <a:rPr lang="en-US" sz="2200" dirty="0" smtClean="0">
                <a:solidFill>
                  <a:schemeClr val="tx1"/>
                </a:solidFill>
              </a:rPr>
              <a:t>research </a:t>
            </a:r>
            <a:r>
              <a:rPr lang="en-US" sz="2200" dirty="0">
                <a:solidFill>
                  <a:schemeClr val="tx1"/>
                </a:solidFill>
              </a:rPr>
              <a:t>experience/support to go in new directions</a:t>
            </a:r>
          </a:p>
          <a:p>
            <a:pPr lvl="1">
              <a:spcBef>
                <a:spcPts val="0"/>
              </a:spcBef>
              <a:spcAft>
                <a:spcPts val="1200"/>
              </a:spcAft>
            </a:pPr>
            <a:r>
              <a:rPr lang="en-US" sz="2200" dirty="0" smtClean="0">
                <a:solidFill>
                  <a:schemeClr val="tx1"/>
                </a:solidFill>
              </a:rPr>
              <a:t>Established </a:t>
            </a:r>
            <a:r>
              <a:rPr lang="en-US" sz="2200" dirty="0">
                <a:solidFill>
                  <a:schemeClr val="tx1"/>
                </a:solidFill>
              </a:rPr>
              <a:t>investigators must “give up” their careers</a:t>
            </a:r>
            <a:r>
              <a:rPr lang="en-US" sz="2200" dirty="0" smtClean="0">
                <a:solidFill>
                  <a:schemeClr val="tx1"/>
                </a:solidFill>
              </a:rPr>
              <a:t>’ </a:t>
            </a:r>
            <a:r>
              <a:rPr lang="en-US" sz="2200" dirty="0">
                <a:solidFill>
                  <a:schemeClr val="tx1"/>
                </a:solidFill>
              </a:rPr>
              <a:t>work</a:t>
            </a:r>
          </a:p>
          <a:p>
            <a:pPr>
              <a:spcBef>
                <a:spcPts val="0"/>
              </a:spcBef>
              <a:spcAft>
                <a:spcPts val="1200"/>
              </a:spcAft>
            </a:pPr>
            <a:endParaRPr lang="en-US" sz="2400" dirty="0" smtClean="0">
              <a:solidFill>
                <a:schemeClr val="accent2"/>
              </a:solidFill>
            </a:endParaRPr>
          </a:p>
        </p:txBody>
      </p:sp>
      <p:sp>
        <p:nvSpPr>
          <p:cNvPr id="4" name="Slide Number Placeholder 3"/>
          <p:cNvSpPr>
            <a:spLocks noGrp="1"/>
          </p:cNvSpPr>
          <p:nvPr>
            <p:ph type="sldNum" sz="quarter" idx="4294967295"/>
          </p:nvPr>
        </p:nvSpPr>
        <p:spPr>
          <a:xfrm>
            <a:off x="228600" y="6172200"/>
            <a:ext cx="457200" cy="441325"/>
          </a:xfrm>
          <a:prstGeom prst="rect">
            <a:avLst/>
          </a:prstGeom>
        </p:spPr>
        <p:txBody>
          <a:bodyPr/>
          <a:lstStyle/>
          <a:p>
            <a:pPr>
              <a:defRPr/>
            </a:pPr>
            <a:fld id="{41303DC8-D049-4606-B080-DDC65A2B61F5}" type="slidenum">
              <a:rPr lang="en-US" smtClean="0"/>
              <a:pPr>
                <a:defRPr/>
              </a:pPr>
              <a:t>13</a:t>
            </a:fld>
            <a:endParaRPr lang="en-US" dirty="0"/>
          </a:p>
        </p:txBody>
      </p:sp>
      <p:pic>
        <p:nvPicPr>
          <p:cNvPr id="5" name="Picture 3" title="picture of a magnifying glass over the word &quot;progress&quot; in the diction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406" y="914400"/>
            <a:ext cx="2754594" cy="196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74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839200" cy="1066800"/>
          </a:xfrm>
        </p:spPr>
        <p:txBody>
          <a:bodyPr>
            <a:noAutofit/>
          </a:bodyPr>
          <a:lstStyle/>
          <a:p>
            <a:pPr algn="ctr"/>
            <a:r>
              <a:rPr lang="en-US" sz="2800" dirty="0" smtClean="0"/>
              <a:t>NIH Guide Notice (NOT-OD-14-074)</a:t>
            </a:r>
            <a:r>
              <a:rPr lang="en-US" sz="2800" dirty="0"/>
              <a:t/>
            </a:r>
            <a:br>
              <a:rPr lang="en-US" sz="2800" dirty="0"/>
            </a:br>
            <a:r>
              <a:rPr lang="en-US" sz="2800" dirty="0"/>
              <a:t>NIH and AHRQ Announce Updated Policy for Application Submission </a:t>
            </a:r>
            <a:r>
              <a:rPr lang="en-US" sz="2800" dirty="0" smtClean="0"/>
              <a:t/>
            </a:r>
            <a:br>
              <a:rPr lang="en-US" sz="2800" dirty="0" smtClean="0"/>
            </a:br>
            <a:r>
              <a:rPr lang="en-US" sz="2800" dirty="0" smtClean="0"/>
              <a:t>April 17, 2014</a:t>
            </a:r>
            <a:br>
              <a:rPr lang="en-US" sz="2800" dirty="0" smtClean="0"/>
            </a:br>
            <a:endParaRPr lang="en-US" sz="1600" dirty="0"/>
          </a:p>
        </p:txBody>
      </p:sp>
      <p:sp>
        <p:nvSpPr>
          <p:cNvPr id="3" name="Content Placeholder 2"/>
          <p:cNvSpPr>
            <a:spLocks noGrp="1"/>
          </p:cNvSpPr>
          <p:nvPr>
            <p:ph sz="quarter" idx="4294967295"/>
          </p:nvPr>
        </p:nvSpPr>
        <p:spPr>
          <a:xfrm>
            <a:off x="762000" y="2212848"/>
            <a:ext cx="7848600" cy="3121152"/>
          </a:xfrm>
          <a:prstGeom prst="rect">
            <a:avLst/>
          </a:prstGeom>
        </p:spPr>
        <p:txBody>
          <a:bodyPr/>
          <a:lstStyle/>
          <a:p>
            <a:pPr marL="90805" indent="0">
              <a:spcBef>
                <a:spcPts val="0"/>
              </a:spcBef>
              <a:buNone/>
            </a:pPr>
            <a:r>
              <a:rPr lang="en-US" sz="2400" dirty="0" smtClean="0"/>
              <a:t>“Effective </a:t>
            </a:r>
            <a:r>
              <a:rPr lang="en-US" sz="2400" dirty="0"/>
              <a:t>immediately, the NIH and AHRQ will accept a new (A0) application following an unsuccessful resubmission (A1) application. The subsequent new application need not demonstrate substantial changes in scientific direction compared to previously reviewed submissions, and must not contain an introduction to respond to the critiques from the previous </a:t>
            </a:r>
            <a:r>
              <a:rPr lang="en-US" sz="2400" dirty="0" smtClean="0"/>
              <a:t>review.” </a:t>
            </a:r>
            <a:endParaRPr lang="en-US" sz="2400" dirty="0"/>
          </a:p>
        </p:txBody>
      </p:sp>
      <p:sp>
        <p:nvSpPr>
          <p:cNvPr id="4" name="Slide Number Placeholder 3"/>
          <p:cNvSpPr>
            <a:spLocks noGrp="1"/>
          </p:cNvSpPr>
          <p:nvPr>
            <p:ph type="sldNum" sz="quarter" idx="4294967295"/>
          </p:nvPr>
        </p:nvSpPr>
        <p:spPr>
          <a:xfrm>
            <a:off x="152400" y="6096000"/>
            <a:ext cx="457200" cy="441325"/>
          </a:xfrm>
          <a:prstGeom prst="rect">
            <a:avLst/>
          </a:prstGeom>
        </p:spPr>
        <p:txBody>
          <a:bodyPr/>
          <a:lstStyle/>
          <a:p>
            <a:pPr>
              <a:defRPr/>
            </a:pPr>
            <a:fld id="{41303DC8-D049-4606-B080-DDC65A2B61F5}" type="slidenum">
              <a:rPr lang="en-US" smtClean="0"/>
              <a:pPr>
                <a:defRPr/>
              </a:pPr>
              <a:t>14</a:t>
            </a:fld>
            <a:endParaRPr lang="en-US" dirty="0"/>
          </a:p>
        </p:txBody>
      </p:sp>
      <p:sp>
        <p:nvSpPr>
          <p:cNvPr id="5" name="TextBox 4"/>
          <p:cNvSpPr txBox="1"/>
          <p:nvPr/>
        </p:nvSpPr>
        <p:spPr>
          <a:xfrm>
            <a:off x="2971800" y="5333998"/>
            <a:ext cx="3227743" cy="584775"/>
          </a:xfrm>
          <a:prstGeom prst="rect">
            <a:avLst/>
          </a:prstGeom>
          <a:noFill/>
        </p:spPr>
        <p:txBody>
          <a:bodyPr wrap="none" rtlCol="0">
            <a:spAutoFit/>
          </a:bodyPr>
          <a:lstStyle/>
          <a:p>
            <a:r>
              <a:rPr lang="en-US" sz="3200" b="1" i="1" dirty="0" smtClean="0">
                <a:solidFill>
                  <a:srgbClr val="00359E"/>
                </a:solidFill>
                <a:cs typeface="Arial" pitchFamily="34" charset="0"/>
              </a:rPr>
              <a:t>We’re listening!</a:t>
            </a:r>
            <a:endParaRPr lang="en-US" sz="3200" b="1" i="1" dirty="0">
              <a:solidFill>
                <a:srgbClr val="00359E"/>
              </a:solidFill>
              <a:cs typeface="Arial" pitchFamily="34" charset="0"/>
            </a:endParaRPr>
          </a:p>
        </p:txBody>
      </p:sp>
    </p:spTree>
    <p:extLst>
      <p:ext uri="{BB962C8B-B14F-4D97-AF65-F5344CB8AC3E}">
        <p14:creationId xmlns:p14="http://schemas.microsoft.com/office/powerpoint/2010/main" val="74078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Rock Talk</a:t>
            </a:r>
            <a:r>
              <a:rPr lang="en-US" baseline="0" dirty="0" smtClean="0"/>
              <a:t> – Looking at Reproducibility</a:t>
            </a:r>
            <a:endParaRPr lang="en-US" dirty="0"/>
          </a:p>
        </p:txBody>
      </p:sp>
      <p:pic>
        <p:nvPicPr>
          <p:cNvPr id="2" name="Picture 1" descr="Title: Looking at Reproducibility&#10;&#10;More at: http://nexus.od.nih.gov/all/2014/02/07/looking-at-reproducibility/" title="Screenshot of Sally Rockey's Rock Talk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24" y="-76200"/>
            <a:ext cx="9298024" cy="8686800"/>
          </a:xfrm>
          <a:prstGeom prst="rect">
            <a:avLst/>
          </a:prstGeom>
        </p:spPr>
      </p:pic>
    </p:spTree>
    <p:extLst>
      <p:ext uri="{BB962C8B-B14F-4D97-AF65-F5344CB8AC3E}">
        <p14:creationId xmlns:p14="http://schemas.microsoft.com/office/powerpoint/2010/main" val="2101211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PreClinical</a:t>
            </a:r>
            <a:r>
              <a:rPr lang="en-US" dirty="0" smtClean="0"/>
              <a:t> Study Headlines</a:t>
            </a:r>
            <a:endParaRPr lang="en-US" dirty="0"/>
          </a:p>
        </p:txBody>
      </p:sp>
      <p:grpSp>
        <p:nvGrpSpPr>
          <p:cNvPr id="3" name="Group 2" descr="There has been a flurry of manuscripts, commentaries and editorials in recent years, a small sample of which are shown here, highlighting issues with preclinical studies, in particular issues related to study design, poor reporting, and potential bias in many studies.&#10;" title="Multiple Headlines of preclinical studies"/>
          <p:cNvGrpSpPr/>
          <p:nvPr/>
        </p:nvGrpSpPr>
        <p:grpSpPr>
          <a:xfrm>
            <a:off x="0" y="0"/>
            <a:ext cx="9144000" cy="6808788"/>
            <a:chOff x="0" y="0"/>
            <a:chExt cx="9144000" cy="6808788"/>
          </a:xfrm>
        </p:grpSpPr>
        <p:pic>
          <p:nvPicPr>
            <p:cNvPr id="1026" name="Picture 2" title="Journal article title: &quot;Beware the creeping cracks of bias&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910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title="Journal article title: &quot;Helping editors, peer reviewers, and authors improve the clarity, completeness, and transparency of reporting health research&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0" y="3760788"/>
              <a:ext cx="61182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4467225"/>
              <a:ext cx="632618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title="Journal article title: &quot;False-positive psychology: unidsclosed flexibility in data collection and analysis allows presenting anything as significant&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350" y="2881313"/>
              <a:ext cx="41846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title="Journal article title: Why animal research needs to improve&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406650"/>
              <a:ext cx="48371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title="Journal article title: &quot;Drug targets slip-sliding away&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225" y="4938713"/>
              <a:ext cx="7069138"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title="Journal article title: Statistical design considerations in animal studies published recently in Cancer Research&quo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900" y="1395413"/>
              <a:ext cx="5048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title="Journal article title: &quot;Translating animal research into clinical benefit&quo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97075" y="6024563"/>
              <a:ext cx="52673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title="Journal article title: Raise standards for preclinical cancer research&qu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6088" y="1689100"/>
              <a:ext cx="4703762"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title="Journal article title: &quot;Believe it or not: how much can we rely on published data on potential drug targets?&quot;"/>
            <p:cNvPicPr>
              <a:picLocks noChangeAspect="1" noChangeArrowheads="1"/>
            </p:cNvPicPr>
            <p:nvPr/>
          </p:nvPicPr>
          <p:blipFill>
            <a:blip r:embed="rId12" cstate="print">
              <a:extLst>
                <a:ext uri="{28A0092B-C50C-407E-A947-70E740481C1C}">
                  <a14:useLocalDpi xmlns:a14="http://schemas.microsoft.com/office/drawing/2010/main" val="0"/>
                </a:ext>
              </a:extLst>
            </a:blip>
            <a:srcRect t="7184"/>
            <a:stretch>
              <a:fillRect/>
            </a:stretch>
          </p:blipFill>
          <p:spPr bwMode="auto">
            <a:xfrm>
              <a:off x="4746625" y="0"/>
              <a:ext cx="4352925"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48458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4" title="gold stick figure holding a magnifying 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itle 1"/>
          <p:cNvSpPr>
            <a:spLocks noGrp="1"/>
          </p:cNvSpPr>
          <p:nvPr>
            <p:ph type="title"/>
          </p:nvPr>
        </p:nvSpPr>
        <p:spPr/>
        <p:txBody>
          <a:bodyPr/>
          <a:lstStyle/>
          <a:p>
            <a:pPr algn="ctr" eaLnBrk="1" hangingPunct="1"/>
            <a:r>
              <a:rPr lang="en-US" altLang="en-US" sz="2800" dirty="0" smtClean="0"/>
              <a:t> Possible Causes for Difficulties </a:t>
            </a:r>
            <a:br>
              <a:rPr lang="en-US" altLang="en-US" sz="2800" dirty="0" smtClean="0"/>
            </a:br>
            <a:r>
              <a:rPr lang="en-US" altLang="en-US" sz="2800" dirty="0" smtClean="0"/>
              <a:t>Reproducing Data</a:t>
            </a:r>
          </a:p>
        </p:txBody>
      </p:sp>
      <p:sp>
        <p:nvSpPr>
          <p:cNvPr id="194564" name="Content Placeholder 2"/>
          <p:cNvSpPr>
            <a:spLocks noGrp="1"/>
          </p:cNvSpPr>
          <p:nvPr>
            <p:ph idx="1"/>
          </p:nvPr>
        </p:nvSpPr>
        <p:spPr>
          <a:xfrm>
            <a:off x="685800" y="1371600"/>
            <a:ext cx="8229600" cy="4324350"/>
          </a:xfrm>
        </p:spPr>
        <p:txBody>
          <a:bodyPr/>
          <a:lstStyle/>
          <a:p>
            <a:pPr eaLnBrk="1" hangingPunct="1">
              <a:spcBef>
                <a:spcPts val="1200"/>
              </a:spcBef>
            </a:pPr>
            <a:r>
              <a:rPr lang="en-US" altLang="en-US" sz="2000" dirty="0">
                <a:solidFill>
                  <a:schemeClr val="tx1"/>
                </a:solidFill>
              </a:rPr>
              <a:t>Poor experimental </a:t>
            </a:r>
            <a:r>
              <a:rPr lang="en-US" altLang="en-US" sz="2000" dirty="0" smtClean="0">
                <a:solidFill>
                  <a:schemeClr val="tx1"/>
                </a:solidFill>
              </a:rPr>
              <a:t>design:  e.g., no blinding, randomization</a:t>
            </a:r>
            <a:r>
              <a:rPr lang="en-US" altLang="en-US" sz="2000" dirty="0">
                <a:solidFill>
                  <a:schemeClr val="tx1"/>
                </a:solidFill>
              </a:rPr>
              <a:t>, </a:t>
            </a:r>
            <a:r>
              <a:rPr lang="en-US" altLang="en-US" sz="2000" dirty="0" smtClean="0">
                <a:solidFill>
                  <a:schemeClr val="tx1"/>
                </a:solidFill>
              </a:rPr>
              <a:t>insufficient power, variable experimental conditions, insufficient documentation of methods</a:t>
            </a:r>
            <a:endParaRPr lang="en-US" altLang="en-US" sz="2000" dirty="0">
              <a:solidFill>
                <a:schemeClr val="tx1"/>
              </a:solidFill>
            </a:endParaRPr>
          </a:p>
          <a:p>
            <a:pPr eaLnBrk="1" hangingPunct="1">
              <a:spcBef>
                <a:spcPts val="1200"/>
              </a:spcBef>
            </a:pPr>
            <a:r>
              <a:rPr lang="en-US" altLang="en-US" sz="2000" dirty="0" smtClean="0">
                <a:solidFill>
                  <a:schemeClr val="tx1"/>
                </a:solidFill>
              </a:rPr>
              <a:t>Errors in analysis &amp; interpretation:  lack of replication, inappropriate use of statistics, misinterpretation of findings</a:t>
            </a:r>
            <a:endParaRPr lang="en-US" altLang="en-US" sz="2000" dirty="0">
              <a:solidFill>
                <a:schemeClr val="tx1"/>
              </a:solidFill>
            </a:endParaRPr>
          </a:p>
          <a:p>
            <a:pPr eaLnBrk="1" hangingPunct="1">
              <a:spcBef>
                <a:spcPts val="1200"/>
              </a:spcBef>
            </a:pPr>
            <a:r>
              <a:rPr lang="en-US" altLang="en-US" sz="2000" dirty="0">
                <a:solidFill>
                  <a:schemeClr val="tx1"/>
                </a:solidFill>
              </a:rPr>
              <a:t>Inadequate </a:t>
            </a:r>
            <a:r>
              <a:rPr lang="en-US" altLang="en-US" sz="2000" dirty="0" smtClean="0">
                <a:solidFill>
                  <a:schemeClr val="tx1"/>
                </a:solidFill>
              </a:rPr>
              <a:t>reporting of: detailed methods, failures to replicate, exclusion of outliers, changes to endpoints</a:t>
            </a:r>
          </a:p>
          <a:p>
            <a:pPr eaLnBrk="1" hangingPunct="1">
              <a:spcBef>
                <a:spcPts val="1200"/>
              </a:spcBef>
            </a:pPr>
            <a:r>
              <a:rPr lang="en-US" altLang="en-US" sz="2000" dirty="0" smtClean="0">
                <a:solidFill>
                  <a:schemeClr val="tx1"/>
                </a:solidFill>
              </a:rPr>
              <a:t>Overemphasis on the “exciting” or “big picture” finding sometimes results in publications leaving out necessary details of experiments performed</a:t>
            </a:r>
          </a:p>
          <a:p>
            <a:pPr eaLnBrk="1" hangingPunct="1">
              <a:spcBef>
                <a:spcPts val="1200"/>
              </a:spcBef>
            </a:pPr>
            <a:r>
              <a:rPr lang="en-US" altLang="en-US" sz="2000" dirty="0" smtClean="0">
                <a:solidFill>
                  <a:schemeClr val="tx1"/>
                </a:solidFill>
              </a:rPr>
              <a:t>Difficulty in publication of “negative” findings</a:t>
            </a:r>
          </a:p>
          <a:p>
            <a:pPr eaLnBrk="1" hangingPunct="1">
              <a:spcBef>
                <a:spcPts val="1200"/>
              </a:spcBef>
            </a:pPr>
            <a:r>
              <a:rPr lang="en-US" altLang="en-US" sz="2000" dirty="0" smtClean="0">
                <a:solidFill>
                  <a:schemeClr val="tx1"/>
                </a:solidFill>
              </a:rPr>
              <a:t>Underlying issues of poor training in experimental design and perverse reward incentives</a:t>
            </a:r>
          </a:p>
          <a:p>
            <a:pPr eaLnBrk="1" hangingPunct="1">
              <a:spcBef>
                <a:spcPts val="1200"/>
              </a:spcBef>
            </a:pPr>
            <a:endParaRPr lang="en-US" altLang="en-US" dirty="0" smtClean="0">
              <a:solidFill>
                <a:schemeClr val="tx1"/>
              </a:solidFill>
            </a:endParaRPr>
          </a:p>
        </p:txBody>
      </p:sp>
    </p:spTree>
    <p:extLst>
      <p:ext uri="{BB962C8B-B14F-4D97-AF65-F5344CB8AC3E}">
        <p14:creationId xmlns:p14="http://schemas.microsoft.com/office/powerpoint/2010/main" val="11218012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NIH Plans to Enhance Reproducibility</a:t>
            </a:r>
            <a:endParaRPr lang="en-US" dirty="0"/>
          </a:p>
        </p:txBody>
      </p:sp>
      <p:pic>
        <p:nvPicPr>
          <p:cNvPr id="2" name="Picture 2" descr="Full article at: http://www.nature.com/news/policy-nih-plans-to-enhance-reproducibility-1.14586" title="Screenshot of Nature article titled: &quot;NIH plans to enhance reproducibility&quot;"/>
          <p:cNvPicPr>
            <a:picLocks noChangeAspect="1" noChangeArrowheads="1"/>
          </p:cNvPicPr>
          <p:nvPr/>
        </p:nvPicPr>
        <p:blipFill rotWithShape="1">
          <a:blip r:embed="rId2"/>
          <a:srcRect l="6218"/>
          <a:stretch/>
        </p:blipFill>
        <p:spPr bwMode="auto">
          <a:xfrm>
            <a:off x="1143000" y="-4763"/>
            <a:ext cx="6781800" cy="6715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srcRect/>
          <a:stretch>
            <a:fillRect/>
          </a:stretch>
        </p:blipFill>
        <p:spPr bwMode="auto">
          <a:xfrm>
            <a:off x="5715000" y="3538538"/>
            <a:ext cx="2014538" cy="2557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697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title="gold stick figure holding a magnifying 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Title 1"/>
          <p:cNvSpPr>
            <a:spLocks noGrp="1"/>
          </p:cNvSpPr>
          <p:nvPr>
            <p:ph type="title"/>
          </p:nvPr>
        </p:nvSpPr>
        <p:spPr/>
        <p:txBody>
          <a:bodyPr/>
          <a:lstStyle/>
          <a:p>
            <a:pPr algn="ctr" eaLnBrk="1" hangingPunct="1"/>
            <a:r>
              <a:rPr lang="en-US" altLang="en-US" sz="3600" dirty="0" smtClean="0"/>
              <a:t>Trans-NIH Actions</a:t>
            </a:r>
          </a:p>
        </p:txBody>
      </p:sp>
      <p:sp>
        <p:nvSpPr>
          <p:cNvPr id="3" name="Content Placeholder 2"/>
          <p:cNvSpPr>
            <a:spLocks noGrp="1"/>
          </p:cNvSpPr>
          <p:nvPr>
            <p:ph idx="1"/>
          </p:nvPr>
        </p:nvSpPr>
        <p:spPr>
          <a:xfrm>
            <a:off x="762000" y="1371600"/>
            <a:ext cx="8229600" cy="4324350"/>
          </a:xfrm>
        </p:spPr>
        <p:txBody>
          <a:bodyPr rtlCol="0">
            <a:noAutofit/>
          </a:bodyPr>
          <a:lstStyle/>
          <a:p>
            <a:pPr marL="342900" indent="-342900" eaLnBrk="1" fontAlgn="auto" hangingPunct="1">
              <a:lnSpc>
                <a:spcPct val="120000"/>
              </a:lnSpc>
              <a:spcBef>
                <a:spcPts val="600"/>
              </a:spcBef>
              <a:spcAft>
                <a:spcPts val="0"/>
              </a:spcAft>
              <a:defRPr/>
            </a:pPr>
            <a:r>
              <a:rPr lang="en-US" sz="2000" dirty="0" smtClean="0">
                <a:solidFill>
                  <a:schemeClr val="tx1"/>
                </a:solidFill>
              </a:rPr>
              <a:t>Discussing reproducibility and transparency of research findings with stakeholder communities, such as journal editors </a:t>
            </a:r>
          </a:p>
          <a:p>
            <a:pPr marL="342900" indent="-342900" eaLnBrk="1" fontAlgn="auto" hangingPunct="1">
              <a:lnSpc>
                <a:spcPct val="120000"/>
              </a:lnSpc>
              <a:spcBef>
                <a:spcPts val="600"/>
              </a:spcBef>
              <a:spcAft>
                <a:spcPts val="0"/>
              </a:spcAft>
              <a:defRPr/>
            </a:pPr>
            <a:r>
              <a:rPr lang="en-US" sz="2000" dirty="0" smtClean="0">
                <a:solidFill>
                  <a:schemeClr val="tx1"/>
                </a:solidFill>
              </a:rPr>
              <a:t>Creating a new training module on research integrity and experimental design </a:t>
            </a:r>
          </a:p>
          <a:p>
            <a:pPr marL="342900" indent="-342900" eaLnBrk="1" fontAlgn="auto" hangingPunct="1">
              <a:spcBef>
                <a:spcPts val="600"/>
              </a:spcBef>
              <a:spcAft>
                <a:spcPts val="0"/>
              </a:spcAft>
              <a:defRPr/>
            </a:pPr>
            <a:r>
              <a:rPr lang="en-US" sz="2000" dirty="0">
                <a:solidFill>
                  <a:schemeClr val="tx1"/>
                </a:solidFill>
              </a:rPr>
              <a:t>Implementing pilot studies to address key concerns, such as:</a:t>
            </a:r>
          </a:p>
          <a:p>
            <a:pPr marL="635000" lvl="1" indent="-342900" eaLnBrk="1" fontAlgn="auto" hangingPunct="1">
              <a:spcBef>
                <a:spcPts val="600"/>
              </a:spcBef>
              <a:spcAft>
                <a:spcPts val="0"/>
              </a:spcAft>
              <a:defRPr/>
            </a:pPr>
            <a:r>
              <a:rPr lang="en-US" sz="2000" dirty="0" smtClean="0">
                <a:solidFill>
                  <a:schemeClr val="tx1"/>
                </a:solidFill>
              </a:rPr>
              <a:t>Developing </a:t>
            </a:r>
            <a:r>
              <a:rPr lang="en-US" sz="2000" dirty="0">
                <a:solidFill>
                  <a:schemeClr val="tx1"/>
                </a:solidFill>
              </a:rPr>
              <a:t>a checklist to ensure more systematic evaluation of grant applications</a:t>
            </a:r>
          </a:p>
          <a:p>
            <a:pPr marL="635000" lvl="1" indent="-342900" eaLnBrk="1" fontAlgn="auto" hangingPunct="1">
              <a:spcBef>
                <a:spcPts val="600"/>
              </a:spcBef>
              <a:spcAft>
                <a:spcPts val="0"/>
              </a:spcAft>
              <a:defRPr/>
            </a:pPr>
            <a:r>
              <a:rPr lang="en-US" sz="2000" dirty="0">
                <a:solidFill>
                  <a:schemeClr val="tx1"/>
                </a:solidFill>
              </a:rPr>
              <a:t>Determining approaches needed to reduce “perverse </a:t>
            </a:r>
            <a:r>
              <a:rPr lang="en-US" sz="2000" dirty="0" smtClean="0">
                <a:solidFill>
                  <a:schemeClr val="tx1"/>
                </a:solidFill>
              </a:rPr>
              <a:t>incentives</a:t>
            </a:r>
            <a:r>
              <a:rPr lang="en-US" sz="2000" dirty="0">
                <a:solidFill>
                  <a:schemeClr val="tx1"/>
                </a:solidFill>
              </a:rPr>
              <a:t>,” e.g., longer term support for investigators</a:t>
            </a:r>
          </a:p>
          <a:p>
            <a:pPr marL="635000" lvl="1" indent="-342900" eaLnBrk="1" fontAlgn="auto" hangingPunct="1">
              <a:spcBef>
                <a:spcPts val="600"/>
              </a:spcBef>
              <a:spcAft>
                <a:spcPts val="0"/>
              </a:spcAft>
              <a:defRPr/>
            </a:pPr>
            <a:r>
              <a:rPr lang="en-US" sz="2000" dirty="0">
                <a:solidFill>
                  <a:schemeClr val="tx1"/>
                </a:solidFill>
              </a:rPr>
              <a:t>Supporting replication studies</a:t>
            </a:r>
          </a:p>
          <a:p>
            <a:pPr eaLnBrk="1" hangingPunct="1"/>
            <a:r>
              <a:rPr lang="en-US" altLang="en-US" sz="2000" dirty="0">
                <a:solidFill>
                  <a:schemeClr val="tx1"/>
                </a:solidFill>
              </a:rPr>
              <a:t>Considering approaches to encourage applicants to:</a:t>
            </a:r>
          </a:p>
          <a:p>
            <a:pPr lvl="1" eaLnBrk="1" hangingPunct="1"/>
            <a:r>
              <a:rPr lang="en-US" altLang="en-US" sz="2000" dirty="0">
                <a:solidFill>
                  <a:schemeClr val="tx1"/>
                </a:solidFill>
              </a:rPr>
              <a:t>Authenticate cell lines and other unique research resources</a:t>
            </a:r>
          </a:p>
          <a:p>
            <a:pPr lvl="1" eaLnBrk="1" hangingPunct="1"/>
            <a:r>
              <a:rPr lang="en-US" altLang="en-US" sz="2000" dirty="0">
                <a:solidFill>
                  <a:schemeClr val="tx1"/>
                </a:solidFill>
              </a:rPr>
              <a:t>Analyze and report sex differences in preclinical research </a:t>
            </a:r>
          </a:p>
          <a:p>
            <a:pPr marL="342900" indent="-342900" eaLnBrk="1" fontAlgn="auto" hangingPunct="1">
              <a:lnSpc>
                <a:spcPct val="120000"/>
              </a:lnSpc>
              <a:spcBef>
                <a:spcPts val="600"/>
              </a:spcBef>
              <a:spcAft>
                <a:spcPts val="0"/>
              </a:spcAft>
              <a:defRPr/>
            </a:pPr>
            <a:endParaRPr lang="en-US" sz="2000" dirty="0" smtClean="0">
              <a:solidFill>
                <a:schemeClr val="tx1"/>
              </a:solidFill>
            </a:endParaRPr>
          </a:p>
          <a:p>
            <a:pPr lvl="1" eaLnBrk="1" fontAlgn="auto" hangingPunct="1">
              <a:spcAft>
                <a:spcPts val="0"/>
              </a:spcAft>
              <a:buClr>
                <a:schemeClr val="tx2">
                  <a:lumMod val="60000"/>
                  <a:lumOff val="40000"/>
                </a:schemeClr>
              </a:buClr>
              <a:defRPr/>
            </a:pPr>
            <a:endParaRPr lang="en-US" sz="2000" dirty="0">
              <a:solidFill>
                <a:schemeClr val="tx1"/>
              </a:solidFill>
            </a:endParaRPr>
          </a:p>
        </p:txBody>
      </p:sp>
    </p:spTree>
    <p:extLst>
      <p:ext uri="{BB962C8B-B14F-4D97-AF65-F5344CB8AC3E}">
        <p14:creationId xmlns:p14="http://schemas.microsoft.com/office/powerpoint/2010/main" val="1562187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9144000" cy="838200"/>
          </a:xfrm>
        </p:spPr>
        <p:txBody>
          <a:bodyPr/>
          <a:lstStyle/>
          <a:p>
            <a:r>
              <a:rPr lang="en-US" dirty="0" smtClean="0"/>
              <a:t>Rock Talk Sample</a:t>
            </a:r>
            <a:endParaRPr lang="en-US" dirty="0"/>
          </a:p>
        </p:txBody>
      </p:sp>
      <p:pic>
        <p:nvPicPr>
          <p:cNvPr id="4" name="Picture 3" descr="Title:  Join Me and Many Other NIH Experts at the NIH Regional Seminar &#10;&#10;More at: http://nexus.od.nih.gov/all/2014/04/22/join-me-and-many-other-nih-experts-at-the-nih-regional-seminar/#sthash.VJnFidbi.dpuf" title="Screenshot of Sally Rockey's Rock Talk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8"/>
            <a:ext cx="9190094" cy="8620878"/>
          </a:xfrm>
          <a:prstGeom prst="rect">
            <a:avLst/>
          </a:prstGeom>
        </p:spPr>
      </p:pic>
    </p:spTree>
    <p:extLst>
      <p:ext uri="{BB962C8B-B14F-4D97-AF65-F5344CB8AC3E}">
        <p14:creationId xmlns:p14="http://schemas.microsoft.com/office/powerpoint/2010/main" val="2449731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Rock Talk – More on Addressing</a:t>
            </a:r>
            <a:r>
              <a:rPr lang="en-US" baseline="0" dirty="0" smtClean="0"/>
              <a:t> Sex Difference in Pre-Clinical Studies</a:t>
            </a:r>
            <a:endParaRPr lang="en-US" dirty="0"/>
          </a:p>
        </p:txBody>
      </p:sp>
      <p:pic>
        <p:nvPicPr>
          <p:cNvPr id="2" name="Picture 1" descr="Title:  More on Addressing Sex Differences in Pre-clinical Studies &#10;&#10;More at: http://nexus.od.nih.gov/all/2014/05/16/more-on-addressing-sex-differences-in-pre-clinical-studies/#sthash.fNc2QUSW.dpuf" title="Screenshot of Sally Rockey's Rock Talk Bl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13855"/>
            <a:ext cx="9296400" cy="8604704"/>
          </a:xfrm>
          <a:prstGeom prst="rect">
            <a:avLst/>
          </a:prstGeom>
        </p:spPr>
      </p:pic>
    </p:spTree>
    <p:extLst>
      <p:ext uri="{BB962C8B-B14F-4D97-AF65-F5344CB8AC3E}">
        <p14:creationId xmlns:p14="http://schemas.microsoft.com/office/powerpoint/2010/main" val="4247378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p>
            <a:r>
              <a:rPr lang="en-US" dirty="0" smtClean="0"/>
              <a:t>NIH to Balance Sex in cell and Animal Studies</a:t>
            </a:r>
            <a:endParaRPr lang="en-US" dirty="0"/>
          </a:p>
        </p:txBody>
      </p:sp>
      <p:pic>
        <p:nvPicPr>
          <p:cNvPr id="4" name="Picture 3" descr="Full article at: http://www.nature.com/news/policy-nih-to-balance-sex-in-cell-and-animal-studies-1.15195" title="Screenshot of Nature article: &quot;NIH to balance sex in cell and animal studies&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4233"/>
            <a:ext cx="5334000" cy="6448152"/>
          </a:xfrm>
          <a:prstGeom prst="rect">
            <a:avLst/>
          </a:prstGeom>
        </p:spPr>
      </p:pic>
      <p:sp>
        <p:nvSpPr>
          <p:cNvPr id="6" name="TextBox 5"/>
          <p:cNvSpPr txBox="1"/>
          <p:nvPr/>
        </p:nvSpPr>
        <p:spPr>
          <a:xfrm>
            <a:off x="5486400" y="609600"/>
            <a:ext cx="3581400" cy="3416320"/>
          </a:xfrm>
          <a:prstGeom prst="rect">
            <a:avLst/>
          </a:prstGeom>
          <a:noFill/>
        </p:spPr>
        <p:txBody>
          <a:bodyPr wrap="square" rtlCol="0">
            <a:spAutoFit/>
          </a:bodyPr>
          <a:lstStyle/>
          <a:p>
            <a:pPr fontAlgn="base">
              <a:spcBef>
                <a:spcPct val="0"/>
              </a:spcBef>
              <a:spcAft>
                <a:spcPct val="0"/>
              </a:spcAft>
            </a:pPr>
            <a:r>
              <a:rPr lang="en-US" sz="2400" i="1" dirty="0" smtClean="0">
                <a:solidFill>
                  <a:srgbClr val="00359E"/>
                </a:solidFill>
                <a:cs typeface="Arial" pitchFamily="34" charset="0"/>
              </a:rPr>
              <a:t>Over the course of FY 2015, NIH plans to roll out policies that will require applicants to address inclusion of both sexes in biomedical research</a:t>
            </a:r>
            <a:r>
              <a:rPr lang="en-US" sz="2400" dirty="0" smtClean="0">
                <a:solidFill>
                  <a:srgbClr val="00359E"/>
                </a:solidFill>
                <a:cs typeface="Arial" pitchFamily="34" charset="0"/>
              </a:rPr>
              <a:t>. </a:t>
            </a:r>
          </a:p>
          <a:p>
            <a:pPr marL="285750" indent="-285750" fontAlgn="base">
              <a:spcBef>
                <a:spcPct val="0"/>
              </a:spcBef>
              <a:spcAft>
                <a:spcPct val="0"/>
              </a:spcAft>
              <a:buFont typeface="Arial" panose="020B0604020202020204" pitchFamily="34" charset="0"/>
              <a:buChar char="•"/>
            </a:pPr>
            <a:endParaRPr lang="en-US" sz="2400" dirty="0" smtClean="0">
              <a:solidFill>
                <a:srgbClr val="00359E"/>
              </a:solidFill>
              <a:cs typeface="Arial" pitchFamily="34" charset="0"/>
            </a:endParaRPr>
          </a:p>
          <a:p>
            <a:pPr fontAlgn="base">
              <a:spcBef>
                <a:spcPct val="0"/>
              </a:spcBef>
              <a:spcAft>
                <a:spcPct val="0"/>
              </a:spcAft>
            </a:pPr>
            <a:endParaRPr lang="en-US" sz="2400" dirty="0">
              <a:solidFill>
                <a:srgbClr val="00359E"/>
              </a:solidFill>
              <a:cs typeface="Arial" pitchFamily="34" charset="0"/>
            </a:endParaRPr>
          </a:p>
        </p:txBody>
      </p:sp>
    </p:spTree>
    <p:extLst>
      <p:ext uri="{BB962C8B-B14F-4D97-AF65-F5344CB8AC3E}">
        <p14:creationId xmlns:p14="http://schemas.microsoft.com/office/powerpoint/2010/main" val="2886658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Rock Talk</a:t>
            </a:r>
            <a:r>
              <a:rPr lang="en-US" baseline="0" dirty="0" smtClean="0"/>
              <a:t> – changes to the </a:t>
            </a:r>
            <a:r>
              <a:rPr lang="en-US" baseline="0" dirty="0" err="1" smtClean="0"/>
              <a:t>biosketch</a:t>
            </a:r>
            <a:endParaRPr lang="en-US" dirty="0"/>
          </a:p>
        </p:txBody>
      </p:sp>
      <p:pic>
        <p:nvPicPr>
          <p:cNvPr id="2" name="Picture 1" descr="Title: Changes to the Biosketch&#10;&#10;More at: http://nexus.od.nih.gov/all/2014/05/22/changes-to-the-biosketch/" title="Screenshot of Sally Rockey's Rock Talk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9" y="0"/>
            <a:ext cx="9143998" cy="8535006"/>
          </a:xfrm>
          <a:prstGeom prst="rect">
            <a:avLst/>
          </a:prstGeom>
        </p:spPr>
      </p:pic>
    </p:spTree>
    <p:extLst>
      <p:ext uri="{BB962C8B-B14F-4D97-AF65-F5344CB8AC3E}">
        <p14:creationId xmlns:p14="http://schemas.microsoft.com/office/powerpoint/2010/main" val="1425729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066800"/>
          </a:xfrm>
        </p:spPr>
        <p:txBody>
          <a:bodyPr/>
          <a:lstStyle/>
          <a:p>
            <a:pPr algn="ctr"/>
            <a:r>
              <a:rPr lang="en-US" sz="2800" dirty="0" smtClean="0"/>
              <a:t>The Modified Biographical Sketch (Biosketch) in NIH Applications</a:t>
            </a:r>
            <a:endParaRPr lang="en-US" sz="2800" dirty="0"/>
          </a:p>
        </p:txBody>
      </p:sp>
      <p:sp>
        <p:nvSpPr>
          <p:cNvPr id="3" name="Content Placeholder 2"/>
          <p:cNvSpPr>
            <a:spLocks noGrp="1"/>
          </p:cNvSpPr>
          <p:nvPr>
            <p:ph idx="1"/>
          </p:nvPr>
        </p:nvSpPr>
        <p:spPr>
          <a:xfrm>
            <a:off x="304800" y="1295400"/>
            <a:ext cx="8229600" cy="4648200"/>
          </a:xfrm>
        </p:spPr>
        <p:txBody>
          <a:bodyPr/>
          <a:lstStyle/>
          <a:p>
            <a:r>
              <a:rPr lang="en-US" sz="2200" dirty="0" smtClean="0"/>
              <a:t>A </a:t>
            </a:r>
            <a:r>
              <a:rPr lang="en-US" sz="2200" dirty="0"/>
              <a:t>second round of </a:t>
            </a:r>
            <a:r>
              <a:rPr lang="en-US" sz="2200" dirty="0" smtClean="0"/>
              <a:t>Biosketch pilots (announced </a:t>
            </a:r>
            <a:r>
              <a:rPr lang="en-US" sz="2200" dirty="0"/>
              <a:t>May 16, </a:t>
            </a:r>
            <a:r>
              <a:rPr lang="en-US" sz="2200" dirty="0" smtClean="0"/>
              <a:t>2014) will:</a:t>
            </a:r>
          </a:p>
          <a:p>
            <a:pPr lvl="1">
              <a:spcBef>
                <a:spcPts val="1200"/>
              </a:spcBef>
            </a:pPr>
            <a:r>
              <a:rPr lang="en-US" sz="2200" dirty="0" smtClean="0">
                <a:solidFill>
                  <a:schemeClr val="tx1"/>
                </a:solidFill>
              </a:rPr>
              <a:t>Extend </a:t>
            </a:r>
            <a:r>
              <a:rPr lang="en-US" sz="2200" dirty="0">
                <a:solidFill>
                  <a:schemeClr val="tx1"/>
                </a:solidFill>
              </a:rPr>
              <a:t>the page limit from four to five </a:t>
            </a:r>
            <a:r>
              <a:rPr lang="en-US" sz="2200" dirty="0" smtClean="0">
                <a:solidFill>
                  <a:schemeClr val="tx1"/>
                </a:solidFill>
              </a:rPr>
              <a:t>pages. </a:t>
            </a:r>
          </a:p>
          <a:p>
            <a:pPr lvl="1">
              <a:spcBef>
                <a:spcPts val="1200"/>
              </a:spcBef>
            </a:pPr>
            <a:r>
              <a:rPr lang="en-US" sz="2200" dirty="0" smtClean="0">
                <a:solidFill>
                  <a:schemeClr val="tx1"/>
                </a:solidFill>
              </a:rPr>
              <a:t>Allow researchers </a:t>
            </a:r>
            <a:r>
              <a:rPr lang="en-US" sz="2200" dirty="0">
                <a:solidFill>
                  <a:schemeClr val="tx1"/>
                </a:solidFill>
              </a:rPr>
              <a:t>to describe up to five of their most significant contributions to </a:t>
            </a:r>
            <a:r>
              <a:rPr lang="en-US" sz="2200" dirty="0" smtClean="0">
                <a:solidFill>
                  <a:schemeClr val="tx1"/>
                </a:solidFill>
              </a:rPr>
              <a:t>science</a:t>
            </a:r>
            <a:r>
              <a:rPr lang="en-US" sz="2200" dirty="0">
                <a:solidFill>
                  <a:schemeClr val="tx1"/>
                </a:solidFill>
              </a:rPr>
              <a:t>, their specific role in those </a:t>
            </a:r>
            <a:r>
              <a:rPr lang="en-US" sz="2200" dirty="0" smtClean="0">
                <a:solidFill>
                  <a:schemeClr val="tx1"/>
                </a:solidFill>
              </a:rPr>
              <a:t>discoveries, and the </a:t>
            </a:r>
            <a:r>
              <a:rPr lang="en-US" sz="2200" dirty="0">
                <a:solidFill>
                  <a:schemeClr val="tx1"/>
                </a:solidFill>
              </a:rPr>
              <a:t>influence of their contributions on their scientific </a:t>
            </a:r>
            <a:r>
              <a:rPr lang="en-US" sz="2200" dirty="0" smtClean="0">
                <a:solidFill>
                  <a:schemeClr val="tx1"/>
                </a:solidFill>
              </a:rPr>
              <a:t>field.</a:t>
            </a:r>
          </a:p>
          <a:p>
            <a:pPr>
              <a:spcBef>
                <a:spcPts val="1200"/>
              </a:spcBef>
            </a:pPr>
            <a:r>
              <a:rPr lang="en-US" sz="2200" dirty="0" smtClean="0"/>
              <a:t>The new Biosketch may start a culture shift to: </a:t>
            </a:r>
          </a:p>
          <a:p>
            <a:pPr lvl="1">
              <a:spcBef>
                <a:spcPts val="1200"/>
              </a:spcBef>
            </a:pPr>
            <a:r>
              <a:rPr lang="en-US" sz="2200" dirty="0" smtClean="0">
                <a:solidFill>
                  <a:schemeClr val="tx1"/>
                </a:solidFill>
              </a:rPr>
              <a:t>Emphasize </a:t>
            </a:r>
            <a:r>
              <a:rPr lang="en-US" sz="2200" dirty="0">
                <a:solidFill>
                  <a:schemeClr val="tx1"/>
                </a:solidFill>
              </a:rPr>
              <a:t>accomplishments </a:t>
            </a:r>
            <a:r>
              <a:rPr lang="en-US" sz="2200" dirty="0" smtClean="0">
                <a:solidFill>
                  <a:schemeClr val="tx1"/>
                </a:solidFill>
              </a:rPr>
              <a:t>rather than a </a:t>
            </a:r>
            <a:r>
              <a:rPr lang="en-US" sz="2200" dirty="0">
                <a:solidFill>
                  <a:schemeClr val="tx1"/>
                </a:solidFill>
              </a:rPr>
              <a:t>list of </a:t>
            </a:r>
            <a:r>
              <a:rPr lang="en-US" sz="2200" dirty="0" smtClean="0">
                <a:solidFill>
                  <a:schemeClr val="tx1"/>
                </a:solidFill>
              </a:rPr>
              <a:t>publications. </a:t>
            </a:r>
          </a:p>
          <a:p>
            <a:pPr lvl="1">
              <a:spcBef>
                <a:spcPts val="1200"/>
              </a:spcBef>
            </a:pPr>
            <a:r>
              <a:rPr lang="en-US" sz="2200" dirty="0">
                <a:solidFill>
                  <a:schemeClr val="tx1"/>
                </a:solidFill>
              </a:rPr>
              <a:t>De-emphasize the focus of publishing in a small number of competitive journals.</a:t>
            </a:r>
          </a:p>
          <a:p>
            <a:pPr marL="411162" lvl="1" indent="0">
              <a:spcBef>
                <a:spcPts val="1200"/>
              </a:spcBef>
              <a:buNone/>
            </a:pPr>
            <a:endParaRPr lang="en-US" sz="2200" dirty="0">
              <a:solidFill>
                <a:schemeClr val="tx2"/>
              </a:solidFill>
            </a:endParaRPr>
          </a:p>
        </p:txBody>
      </p:sp>
    </p:spTree>
    <p:extLst>
      <p:ext uri="{BB962C8B-B14F-4D97-AF65-F5344CB8AC3E}">
        <p14:creationId xmlns:p14="http://schemas.microsoft.com/office/powerpoint/2010/main" val="3212033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Rock Talk – New Efforts to Maximize Fairness in NIH Peer Review</a:t>
            </a:r>
            <a:endParaRPr lang="en-US" dirty="0"/>
          </a:p>
        </p:txBody>
      </p:sp>
      <p:pic>
        <p:nvPicPr>
          <p:cNvPr id="2" name="Picture 1" descr="Title:  New Efforts to Maximize Fairness in NIH Peer Review &#10;&#10;More at: http://nexus.od.nih.gov/all/2014/05/29/new-efforts-to-maximize-fairness-in-nih-peer-review/#sthash.DzNKbI6E.dpuf" title="Screenshot of Sally Rockey's Rock Talk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7" y="0"/>
            <a:ext cx="9259092" cy="8585200"/>
          </a:xfrm>
          <a:prstGeom prst="rect">
            <a:avLst/>
          </a:prstGeom>
        </p:spPr>
      </p:pic>
    </p:spTree>
    <p:extLst>
      <p:ext uri="{BB962C8B-B14F-4D97-AF65-F5344CB8AC3E}">
        <p14:creationId xmlns:p14="http://schemas.microsoft.com/office/powerpoint/2010/main" val="1894715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What’s the problem?</a:t>
            </a:r>
            <a:endParaRPr lang="en-US" dirty="0"/>
          </a:p>
        </p:txBody>
      </p:sp>
      <p:sp>
        <p:nvSpPr>
          <p:cNvPr id="55" name="TextBox 54"/>
          <p:cNvSpPr txBox="1"/>
          <p:nvPr/>
        </p:nvSpPr>
        <p:spPr>
          <a:xfrm>
            <a:off x="2300089" y="5567680"/>
            <a:ext cx="1813382" cy="369332"/>
          </a:xfrm>
          <a:prstGeom prst="rect">
            <a:avLst/>
          </a:prstGeom>
          <a:noFill/>
        </p:spPr>
        <p:txBody>
          <a:bodyPr wrap="none" rtlCol="0">
            <a:spAutoFit/>
          </a:bodyPr>
          <a:lstStyle/>
          <a:p>
            <a:r>
              <a:rPr lang="en-US" dirty="0">
                <a:solidFill>
                  <a:prstClr val="white"/>
                </a:solidFill>
              </a:rPr>
              <a:t>Study Section A</a:t>
            </a:r>
          </a:p>
        </p:txBody>
      </p:sp>
      <p:sp>
        <p:nvSpPr>
          <p:cNvPr id="56" name="TextBox 55"/>
          <p:cNvSpPr txBox="1"/>
          <p:nvPr/>
        </p:nvSpPr>
        <p:spPr>
          <a:xfrm>
            <a:off x="4332095" y="5567680"/>
            <a:ext cx="1826141" cy="369332"/>
          </a:xfrm>
          <a:prstGeom prst="rect">
            <a:avLst/>
          </a:prstGeom>
          <a:noFill/>
        </p:spPr>
        <p:txBody>
          <a:bodyPr wrap="none" rtlCol="0">
            <a:spAutoFit/>
          </a:bodyPr>
          <a:lstStyle/>
          <a:p>
            <a:r>
              <a:rPr lang="en-US" dirty="0">
                <a:solidFill>
                  <a:prstClr val="white"/>
                </a:solidFill>
              </a:rPr>
              <a:t>Study Section B</a:t>
            </a:r>
          </a:p>
        </p:txBody>
      </p:sp>
      <p:sp>
        <p:nvSpPr>
          <p:cNvPr id="57" name="Rectangle 56"/>
          <p:cNvSpPr/>
          <p:nvPr/>
        </p:nvSpPr>
        <p:spPr>
          <a:xfrm>
            <a:off x="6451791" y="1747520"/>
            <a:ext cx="264160" cy="23368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8" name="Rectangle 57"/>
          <p:cNvSpPr/>
          <p:nvPr/>
        </p:nvSpPr>
        <p:spPr>
          <a:xfrm>
            <a:off x="6451791" y="2133600"/>
            <a:ext cx="264160" cy="23368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9" name="TextBox 58"/>
          <p:cNvSpPr txBox="1"/>
          <p:nvPr/>
        </p:nvSpPr>
        <p:spPr>
          <a:xfrm>
            <a:off x="6793308" y="1686560"/>
            <a:ext cx="1928733" cy="369332"/>
          </a:xfrm>
          <a:prstGeom prst="rect">
            <a:avLst/>
          </a:prstGeom>
          <a:noFill/>
        </p:spPr>
        <p:txBody>
          <a:bodyPr wrap="none" rtlCol="0">
            <a:spAutoFit/>
          </a:bodyPr>
          <a:lstStyle/>
          <a:p>
            <a:r>
              <a:rPr lang="en-US" dirty="0">
                <a:solidFill>
                  <a:prstClr val="white"/>
                </a:solidFill>
              </a:rPr>
              <a:t>Great application</a:t>
            </a:r>
          </a:p>
        </p:txBody>
      </p:sp>
      <p:sp>
        <p:nvSpPr>
          <p:cNvPr id="60" name="TextBox 59"/>
          <p:cNvSpPr txBox="1"/>
          <p:nvPr/>
        </p:nvSpPr>
        <p:spPr>
          <a:xfrm>
            <a:off x="6793302" y="2062480"/>
            <a:ext cx="2300630" cy="369332"/>
          </a:xfrm>
          <a:prstGeom prst="rect">
            <a:avLst/>
          </a:prstGeom>
          <a:noFill/>
        </p:spPr>
        <p:txBody>
          <a:bodyPr wrap="none" rtlCol="0">
            <a:spAutoFit/>
          </a:bodyPr>
          <a:lstStyle/>
          <a:p>
            <a:r>
              <a:rPr lang="en-US" dirty="0">
                <a:solidFill>
                  <a:prstClr val="white"/>
                </a:solidFill>
              </a:rPr>
              <a:t>Not great application</a:t>
            </a:r>
          </a:p>
        </p:txBody>
      </p:sp>
      <p:grpSp>
        <p:nvGrpSpPr>
          <p:cNvPr id="3" name="Group 2" descr="The chart has two bars, representing Study Section A and Study Section B.  A dashed line intersecting both bars indicates the payline.  The applications are binned as &quot;Great application&quot; or &quot;Not great application.&quot;  Study Section A receives many &quot;Great applications,&quot; so it increases the likelihood that all grants that fall below the payline are considered great applications.  Of the applications that Study Section B reviews, only a few could be considered &quot;great applications&quot;, but the study section recognized these and these applications fell below the payline.  However, several &quot;not great applications&quot; are also included within the payline." title="Bar chart simulating how review study sections rank grant applications"/>
          <p:cNvGrpSpPr/>
          <p:nvPr/>
        </p:nvGrpSpPr>
        <p:grpSpPr>
          <a:xfrm>
            <a:off x="426726" y="1747520"/>
            <a:ext cx="5760715" cy="3667760"/>
            <a:chOff x="426726" y="1747520"/>
            <a:chExt cx="5760715" cy="3667760"/>
          </a:xfrm>
        </p:grpSpPr>
        <p:sp>
          <p:nvSpPr>
            <p:cNvPr id="4" name="Rectangle 3"/>
            <p:cNvSpPr/>
            <p:nvPr/>
          </p:nvSpPr>
          <p:spPr>
            <a:xfrm>
              <a:off x="2381370" y="1747520"/>
              <a:ext cx="1483360" cy="364744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4423530" y="1747520"/>
              <a:ext cx="1483360" cy="364744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2381371" y="17576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2381371" y="19100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2381371" y="20624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2381371" y="22148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2381371" y="23672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2381371" y="25196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381371" y="26720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2381371" y="28244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2381371" y="29768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2381371" y="31292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2381371" y="32816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2381371" y="34340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a:off x="2381371" y="35864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2381371" y="37388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2381371" y="38912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2381371" y="40436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a:off x="2381371" y="41960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2381371" y="43484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p:nvSpPr>
          <p:spPr>
            <a:xfrm>
              <a:off x="2381371" y="4500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p:nvSpPr>
          <p:spPr>
            <a:xfrm>
              <a:off x="2381371" y="46532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2381371" y="48056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2381371" y="4958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2381371" y="51104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p:nvPr/>
          </p:nvSpPr>
          <p:spPr>
            <a:xfrm>
              <a:off x="2381371" y="5262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p:nvPr/>
          </p:nvSpPr>
          <p:spPr>
            <a:xfrm>
              <a:off x="4423530" y="1747520"/>
              <a:ext cx="1483360" cy="364744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p:nvSpPr>
          <p:spPr>
            <a:xfrm>
              <a:off x="4423531" y="17576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p:nvSpPr>
          <p:spPr>
            <a:xfrm>
              <a:off x="4423531" y="19100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3" name="Rectangle 32"/>
            <p:cNvSpPr/>
            <p:nvPr/>
          </p:nvSpPr>
          <p:spPr>
            <a:xfrm>
              <a:off x="4423531" y="20624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p:nvSpPr>
          <p:spPr>
            <a:xfrm>
              <a:off x="4423531" y="2214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5" name="Rectangle 34"/>
            <p:cNvSpPr/>
            <p:nvPr/>
          </p:nvSpPr>
          <p:spPr>
            <a:xfrm>
              <a:off x="4423531" y="23672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6" name="Rectangle 35"/>
            <p:cNvSpPr/>
            <p:nvPr/>
          </p:nvSpPr>
          <p:spPr>
            <a:xfrm>
              <a:off x="4423531" y="25196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7" name="Rectangle 36"/>
            <p:cNvSpPr/>
            <p:nvPr/>
          </p:nvSpPr>
          <p:spPr>
            <a:xfrm>
              <a:off x="4423531" y="2672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8" name="Rectangle 37"/>
            <p:cNvSpPr/>
            <p:nvPr/>
          </p:nvSpPr>
          <p:spPr>
            <a:xfrm>
              <a:off x="4423531" y="28244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9" name="Rectangle 38"/>
            <p:cNvSpPr/>
            <p:nvPr/>
          </p:nvSpPr>
          <p:spPr>
            <a:xfrm>
              <a:off x="4423531" y="2976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0" name="Rectangle 39"/>
            <p:cNvSpPr/>
            <p:nvPr/>
          </p:nvSpPr>
          <p:spPr>
            <a:xfrm>
              <a:off x="4423531" y="31292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1" name="Rectangle 40"/>
            <p:cNvSpPr/>
            <p:nvPr/>
          </p:nvSpPr>
          <p:spPr>
            <a:xfrm>
              <a:off x="4423531" y="32816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2" name="Rectangle 41"/>
            <p:cNvSpPr/>
            <p:nvPr/>
          </p:nvSpPr>
          <p:spPr>
            <a:xfrm>
              <a:off x="4423531" y="3434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3" name="Rectangle 42"/>
            <p:cNvSpPr/>
            <p:nvPr/>
          </p:nvSpPr>
          <p:spPr>
            <a:xfrm>
              <a:off x="4423531" y="35864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4" name="Rectangle 43"/>
            <p:cNvSpPr/>
            <p:nvPr/>
          </p:nvSpPr>
          <p:spPr>
            <a:xfrm>
              <a:off x="4423531" y="3738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5" name="Rectangle 44"/>
            <p:cNvSpPr/>
            <p:nvPr/>
          </p:nvSpPr>
          <p:spPr>
            <a:xfrm>
              <a:off x="4423531" y="38912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6" name="Rectangle 45"/>
            <p:cNvSpPr/>
            <p:nvPr/>
          </p:nvSpPr>
          <p:spPr>
            <a:xfrm>
              <a:off x="4423531" y="40436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7" name="Rectangle 46"/>
            <p:cNvSpPr/>
            <p:nvPr/>
          </p:nvSpPr>
          <p:spPr>
            <a:xfrm>
              <a:off x="4423531" y="4196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8" name="Rectangle 47"/>
            <p:cNvSpPr/>
            <p:nvPr/>
          </p:nvSpPr>
          <p:spPr>
            <a:xfrm>
              <a:off x="4423531" y="43484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9" name="Rectangle 48"/>
            <p:cNvSpPr/>
            <p:nvPr/>
          </p:nvSpPr>
          <p:spPr>
            <a:xfrm>
              <a:off x="4423531" y="4500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0" name="Rectangle 49"/>
            <p:cNvSpPr/>
            <p:nvPr/>
          </p:nvSpPr>
          <p:spPr>
            <a:xfrm>
              <a:off x="4423531" y="46532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1" name="Rectangle 50"/>
            <p:cNvSpPr/>
            <p:nvPr/>
          </p:nvSpPr>
          <p:spPr>
            <a:xfrm>
              <a:off x="4423531" y="48056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2" name="Rectangle 51"/>
            <p:cNvSpPr/>
            <p:nvPr/>
          </p:nvSpPr>
          <p:spPr>
            <a:xfrm>
              <a:off x="4423531" y="4958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3" name="Rectangle 52"/>
            <p:cNvSpPr/>
            <p:nvPr/>
          </p:nvSpPr>
          <p:spPr>
            <a:xfrm>
              <a:off x="4423531" y="51104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4" name="Rectangle 53"/>
            <p:cNvSpPr/>
            <p:nvPr/>
          </p:nvSpPr>
          <p:spPr>
            <a:xfrm>
              <a:off x="4423531" y="5262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62" name="Straight Connector 61"/>
            <p:cNvCxnSpPr/>
            <p:nvPr/>
          </p:nvCxnSpPr>
          <p:spPr>
            <a:xfrm flipV="1">
              <a:off x="1229361" y="2946400"/>
              <a:ext cx="4958080" cy="20320"/>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426726" y="2733040"/>
              <a:ext cx="941283" cy="369332"/>
            </a:xfrm>
            <a:prstGeom prst="rect">
              <a:avLst/>
            </a:prstGeom>
            <a:noFill/>
          </p:spPr>
          <p:txBody>
            <a:bodyPr wrap="none" rtlCol="0">
              <a:spAutoFit/>
            </a:bodyPr>
            <a:lstStyle/>
            <a:p>
              <a:r>
                <a:rPr lang="en-US" dirty="0">
                  <a:solidFill>
                    <a:prstClr val="white"/>
                  </a:solidFill>
                </a:rPr>
                <a:t>Payline</a:t>
              </a:r>
            </a:p>
          </p:txBody>
        </p:sp>
      </p:grpSp>
      <p:sp>
        <p:nvSpPr>
          <p:cNvPr id="61" name="TextBox 60"/>
          <p:cNvSpPr txBox="1"/>
          <p:nvPr/>
        </p:nvSpPr>
        <p:spPr>
          <a:xfrm>
            <a:off x="6" y="6513802"/>
            <a:ext cx="3606949" cy="338554"/>
          </a:xfrm>
          <a:prstGeom prst="rect">
            <a:avLst/>
          </a:prstGeom>
          <a:noFill/>
        </p:spPr>
        <p:txBody>
          <a:bodyPr wrap="none" rtlCol="0">
            <a:spAutoFit/>
          </a:bodyPr>
          <a:lstStyle/>
          <a:p>
            <a:r>
              <a:rPr lang="en-US" sz="1600" b="1" dirty="0">
                <a:solidFill>
                  <a:prstClr val="white"/>
                </a:solidFill>
              </a:rPr>
              <a:t>Courtesy of Dr. Jon Lorsch, NIGMS</a:t>
            </a:r>
          </a:p>
        </p:txBody>
      </p:sp>
    </p:spTree>
    <p:extLst>
      <p:ext uri="{BB962C8B-B14F-4D97-AF65-F5344CB8AC3E}">
        <p14:creationId xmlns:p14="http://schemas.microsoft.com/office/powerpoint/2010/main" val="551500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What’s the problem?</a:t>
            </a:r>
            <a:endParaRPr lang="en-US" dirty="0"/>
          </a:p>
        </p:txBody>
      </p:sp>
      <p:sp>
        <p:nvSpPr>
          <p:cNvPr id="57" name="Rectangle 56"/>
          <p:cNvSpPr/>
          <p:nvPr/>
        </p:nvSpPr>
        <p:spPr>
          <a:xfrm>
            <a:off x="6451791" y="1747520"/>
            <a:ext cx="264160" cy="23368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8" name="Rectangle 57"/>
          <p:cNvSpPr/>
          <p:nvPr/>
        </p:nvSpPr>
        <p:spPr>
          <a:xfrm>
            <a:off x="6451791" y="2133600"/>
            <a:ext cx="264160" cy="23368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9" name="TextBox 58"/>
          <p:cNvSpPr txBox="1"/>
          <p:nvPr/>
        </p:nvSpPr>
        <p:spPr>
          <a:xfrm>
            <a:off x="6793308" y="1686560"/>
            <a:ext cx="1928733" cy="369332"/>
          </a:xfrm>
          <a:prstGeom prst="rect">
            <a:avLst/>
          </a:prstGeom>
          <a:noFill/>
        </p:spPr>
        <p:txBody>
          <a:bodyPr wrap="none" rtlCol="0">
            <a:spAutoFit/>
          </a:bodyPr>
          <a:lstStyle/>
          <a:p>
            <a:r>
              <a:rPr lang="en-US" dirty="0">
                <a:solidFill>
                  <a:prstClr val="white"/>
                </a:solidFill>
              </a:rPr>
              <a:t>Great application</a:t>
            </a:r>
          </a:p>
        </p:txBody>
      </p:sp>
      <p:sp>
        <p:nvSpPr>
          <p:cNvPr id="60" name="TextBox 59"/>
          <p:cNvSpPr txBox="1"/>
          <p:nvPr/>
        </p:nvSpPr>
        <p:spPr>
          <a:xfrm>
            <a:off x="6793302" y="2062480"/>
            <a:ext cx="2300630" cy="369332"/>
          </a:xfrm>
          <a:prstGeom prst="rect">
            <a:avLst/>
          </a:prstGeom>
          <a:noFill/>
        </p:spPr>
        <p:txBody>
          <a:bodyPr wrap="none" rtlCol="0">
            <a:spAutoFit/>
          </a:bodyPr>
          <a:lstStyle/>
          <a:p>
            <a:r>
              <a:rPr lang="en-US" dirty="0">
                <a:solidFill>
                  <a:prstClr val="white"/>
                </a:solidFill>
              </a:rPr>
              <a:t>Not great application</a:t>
            </a:r>
          </a:p>
        </p:txBody>
      </p:sp>
      <p:grpSp>
        <p:nvGrpSpPr>
          <p:cNvPr id="3" name="Group 2" descr="The chart has two bars, representing Study Section A and Study Section B.  A dashed line intersecting both bars indicates the payline.  The applications are binned as &quot;Great application&quot; or &quot;Not great application.&quot;  Study Section A recognizes all of the &quot;great applications,&quot; which fall below the payline.  However, Study Section B does not recognize all of the &quot;Great applications,&quot; and seemingly randomly, a mix of &quot;great applications&quot; and &quot;not great applications&quot; are included within the payline." title="Bar chart simulating how review study sections rank grant applications"/>
          <p:cNvGrpSpPr/>
          <p:nvPr/>
        </p:nvGrpSpPr>
        <p:grpSpPr>
          <a:xfrm>
            <a:off x="1229361" y="1747520"/>
            <a:ext cx="4958080" cy="4189492"/>
            <a:chOff x="1229361" y="1747520"/>
            <a:chExt cx="4958080" cy="4189492"/>
          </a:xfrm>
        </p:grpSpPr>
        <p:sp>
          <p:nvSpPr>
            <p:cNvPr id="4" name="Rectangle 3"/>
            <p:cNvSpPr/>
            <p:nvPr/>
          </p:nvSpPr>
          <p:spPr>
            <a:xfrm>
              <a:off x="2381370" y="1747520"/>
              <a:ext cx="1483360" cy="364744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4423530" y="1747520"/>
              <a:ext cx="1483360" cy="364744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2381371" y="17576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2381371" y="19100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2381371" y="20624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2381371" y="22148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2381371" y="23672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2381371" y="25196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381371" y="26720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2381371" y="28244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2381371" y="29768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2381371" y="31292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2381371" y="32816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2381371" y="3434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a:off x="2381371" y="35864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2381371" y="3738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2381371" y="38912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2381371" y="40436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a:off x="2381371" y="4196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2381371" y="43484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p:nvSpPr>
          <p:spPr>
            <a:xfrm>
              <a:off x="2381371" y="4500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p:nvSpPr>
          <p:spPr>
            <a:xfrm>
              <a:off x="2381371" y="46532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2381371" y="48056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2381371" y="4958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2381371" y="51104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p:nvPr/>
          </p:nvSpPr>
          <p:spPr>
            <a:xfrm>
              <a:off x="2381371" y="5262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p:nvPr/>
          </p:nvSpPr>
          <p:spPr>
            <a:xfrm>
              <a:off x="4423530" y="1747520"/>
              <a:ext cx="1483360" cy="364744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p:nvSpPr>
          <p:spPr>
            <a:xfrm>
              <a:off x="4423531" y="17576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p:nvSpPr>
          <p:spPr>
            <a:xfrm>
              <a:off x="4423531" y="1910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3" name="Rectangle 32"/>
            <p:cNvSpPr/>
            <p:nvPr/>
          </p:nvSpPr>
          <p:spPr>
            <a:xfrm>
              <a:off x="4423531" y="20624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p:nvSpPr>
          <p:spPr>
            <a:xfrm>
              <a:off x="4423531" y="2214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5" name="Rectangle 34"/>
            <p:cNvSpPr/>
            <p:nvPr/>
          </p:nvSpPr>
          <p:spPr>
            <a:xfrm>
              <a:off x="4423531" y="23672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6" name="Rectangle 35"/>
            <p:cNvSpPr/>
            <p:nvPr/>
          </p:nvSpPr>
          <p:spPr>
            <a:xfrm>
              <a:off x="4423531" y="25196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7" name="Rectangle 36"/>
            <p:cNvSpPr/>
            <p:nvPr/>
          </p:nvSpPr>
          <p:spPr>
            <a:xfrm>
              <a:off x="4423531" y="2672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8" name="Rectangle 37"/>
            <p:cNvSpPr/>
            <p:nvPr/>
          </p:nvSpPr>
          <p:spPr>
            <a:xfrm>
              <a:off x="4423531" y="28244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9" name="Rectangle 38"/>
            <p:cNvSpPr/>
            <p:nvPr/>
          </p:nvSpPr>
          <p:spPr>
            <a:xfrm>
              <a:off x="4423531" y="2976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0" name="Rectangle 39"/>
            <p:cNvSpPr/>
            <p:nvPr/>
          </p:nvSpPr>
          <p:spPr>
            <a:xfrm>
              <a:off x="4423531" y="31292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1" name="Rectangle 40"/>
            <p:cNvSpPr/>
            <p:nvPr/>
          </p:nvSpPr>
          <p:spPr>
            <a:xfrm>
              <a:off x="4423531" y="32816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2" name="Rectangle 41"/>
            <p:cNvSpPr/>
            <p:nvPr/>
          </p:nvSpPr>
          <p:spPr>
            <a:xfrm>
              <a:off x="4423531" y="3434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3" name="Rectangle 42"/>
            <p:cNvSpPr/>
            <p:nvPr/>
          </p:nvSpPr>
          <p:spPr>
            <a:xfrm>
              <a:off x="4423531" y="35864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4" name="Rectangle 43"/>
            <p:cNvSpPr/>
            <p:nvPr/>
          </p:nvSpPr>
          <p:spPr>
            <a:xfrm>
              <a:off x="4423531" y="3738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5" name="Rectangle 44"/>
            <p:cNvSpPr/>
            <p:nvPr/>
          </p:nvSpPr>
          <p:spPr>
            <a:xfrm>
              <a:off x="4423531" y="38912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6" name="Rectangle 45"/>
            <p:cNvSpPr/>
            <p:nvPr/>
          </p:nvSpPr>
          <p:spPr>
            <a:xfrm>
              <a:off x="4423531" y="40436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7" name="Rectangle 46"/>
            <p:cNvSpPr/>
            <p:nvPr/>
          </p:nvSpPr>
          <p:spPr>
            <a:xfrm>
              <a:off x="4423531" y="41960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8" name="Rectangle 47"/>
            <p:cNvSpPr/>
            <p:nvPr/>
          </p:nvSpPr>
          <p:spPr>
            <a:xfrm>
              <a:off x="4423531" y="43484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9" name="Rectangle 48"/>
            <p:cNvSpPr/>
            <p:nvPr/>
          </p:nvSpPr>
          <p:spPr>
            <a:xfrm>
              <a:off x="4423531" y="45008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0" name="Rectangle 49"/>
            <p:cNvSpPr/>
            <p:nvPr/>
          </p:nvSpPr>
          <p:spPr>
            <a:xfrm>
              <a:off x="4423531" y="46532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1" name="Rectangle 50"/>
            <p:cNvSpPr/>
            <p:nvPr/>
          </p:nvSpPr>
          <p:spPr>
            <a:xfrm>
              <a:off x="4423531" y="48056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2" name="Rectangle 51"/>
            <p:cNvSpPr/>
            <p:nvPr/>
          </p:nvSpPr>
          <p:spPr>
            <a:xfrm>
              <a:off x="4423531" y="4958080"/>
              <a:ext cx="1473200" cy="1524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3" name="Rectangle 52"/>
            <p:cNvSpPr/>
            <p:nvPr/>
          </p:nvSpPr>
          <p:spPr>
            <a:xfrm>
              <a:off x="4423531" y="51104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4" name="Rectangle 53"/>
            <p:cNvSpPr/>
            <p:nvPr/>
          </p:nvSpPr>
          <p:spPr>
            <a:xfrm>
              <a:off x="4423531" y="5262880"/>
              <a:ext cx="1473200" cy="152400"/>
            </a:xfrm>
            <a:prstGeom prst="rect">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5" name="TextBox 54"/>
            <p:cNvSpPr txBox="1"/>
            <p:nvPr/>
          </p:nvSpPr>
          <p:spPr>
            <a:xfrm>
              <a:off x="2300089" y="5567680"/>
              <a:ext cx="1813382" cy="369332"/>
            </a:xfrm>
            <a:prstGeom prst="rect">
              <a:avLst/>
            </a:prstGeom>
            <a:noFill/>
          </p:spPr>
          <p:txBody>
            <a:bodyPr wrap="none" rtlCol="0">
              <a:spAutoFit/>
            </a:bodyPr>
            <a:lstStyle/>
            <a:p>
              <a:r>
                <a:rPr lang="en-US" dirty="0">
                  <a:solidFill>
                    <a:prstClr val="white"/>
                  </a:solidFill>
                </a:rPr>
                <a:t>Study Section A</a:t>
              </a:r>
            </a:p>
          </p:txBody>
        </p:sp>
        <p:sp>
          <p:nvSpPr>
            <p:cNvPr id="56" name="TextBox 55"/>
            <p:cNvSpPr txBox="1"/>
            <p:nvPr/>
          </p:nvSpPr>
          <p:spPr>
            <a:xfrm>
              <a:off x="4332095" y="5567680"/>
              <a:ext cx="1826141" cy="369332"/>
            </a:xfrm>
            <a:prstGeom prst="rect">
              <a:avLst/>
            </a:prstGeom>
            <a:noFill/>
          </p:spPr>
          <p:txBody>
            <a:bodyPr wrap="none" rtlCol="0">
              <a:spAutoFit/>
            </a:bodyPr>
            <a:lstStyle/>
            <a:p>
              <a:r>
                <a:rPr lang="en-US" dirty="0">
                  <a:solidFill>
                    <a:prstClr val="white"/>
                  </a:solidFill>
                </a:rPr>
                <a:t>Study Section B</a:t>
              </a:r>
            </a:p>
          </p:txBody>
        </p:sp>
        <p:cxnSp>
          <p:nvCxnSpPr>
            <p:cNvPr id="62" name="Straight Connector 61"/>
            <p:cNvCxnSpPr/>
            <p:nvPr/>
          </p:nvCxnSpPr>
          <p:spPr>
            <a:xfrm flipV="1">
              <a:off x="1229361" y="2946400"/>
              <a:ext cx="4958080" cy="20320"/>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64" name="TextBox 63"/>
          <p:cNvSpPr txBox="1"/>
          <p:nvPr/>
        </p:nvSpPr>
        <p:spPr>
          <a:xfrm>
            <a:off x="426726" y="2733040"/>
            <a:ext cx="941283" cy="369332"/>
          </a:xfrm>
          <a:prstGeom prst="rect">
            <a:avLst/>
          </a:prstGeom>
          <a:noFill/>
        </p:spPr>
        <p:txBody>
          <a:bodyPr wrap="none" rtlCol="0">
            <a:spAutoFit/>
          </a:bodyPr>
          <a:lstStyle/>
          <a:p>
            <a:r>
              <a:rPr lang="en-US" dirty="0">
                <a:solidFill>
                  <a:prstClr val="white"/>
                </a:solidFill>
              </a:rPr>
              <a:t>Payline</a:t>
            </a:r>
          </a:p>
        </p:txBody>
      </p:sp>
      <p:sp>
        <p:nvSpPr>
          <p:cNvPr id="61" name="Rectangle 60"/>
          <p:cNvSpPr/>
          <p:nvPr/>
        </p:nvSpPr>
        <p:spPr>
          <a:xfrm>
            <a:off x="11295" y="6471735"/>
            <a:ext cx="3606949" cy="338554"/>
          </a:xfrm>
          <a:prstGeom prst="rect">
            <a:avLst/>
          </a:prstGeom>
        </p:spPr>
        <p:txBody>
          <a:bodyPr wrap="none">
            <a:spAutoFit/>
          </a:bodyPr>
          <a:lstStyle/>
          <a:p>
            <a:r>
              <a:rPr lang="en-US" sz="1600" b="1" dirty="0">
                <a:solidFill>
                  <a:prstClr val="white"/>
                </a:solidFill>
              </a:rPr>
              <a:t>Courtesy of Dr. Jon Lorsch, NIGMS</a:t>
            </a:r>
          </a:p>
        </p:txBody>
      </p:sp>
    </p:spTree>
    <p:extLst>
      <p:ext uri="{BB962C8B-B14F-4D97-AF65-F5344CB8AC3E}">
        <p14:creationId xmlns:p14="http://schemas.microsoft.com/office/powerpoint/2010/main" val="13081661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7" descr="untit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03638"/>
            <a:ext cx="7010400" cy="2428875"/>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ull article at: http://www.sciencemag.org/content/333/6045/940" title="Screenshot of Science article: Weaving a Richer Tapestry in Biomedical Science"/>
          <p:cNvPicPr>
            <a:picLocks noChangeAspect="1" noChangeArrowheads="1"/>
          </p:cNvPicPr>
          <p:nvPr/>
        </p:nvPicPr>
        <p:blipFill>
          <a:blip r:embed="rId4"/>
          <a:srcRect/>
          <a:stretch>
            <a:fillRect/>
          </a:stretch>
        </p:blipFill>
        <p:spPr bwMode="auto">
          <a:xfrm>
            <a:off x="609600" y="1295400"/>
            <a:ext cx="7775575" cy="53594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5"/>
          <p:cNvSpPr>
            <a:spLocks noGrp="1"/>
          </p:cNvSpPr>
          <p:nvPr>
            <p:ph type="title"/>
          </p:nvPr>
        </p:nvSpPr>
        <p:spPr>
          <a:xfrm>
            <a:off x="152400" y="152400"/>
            <a:ext cx="8839200" cy="1066800"/>
          </a:xfrm>
        </p:spPr>
        <p:txBody>
          <a:bodyPr rtlCol="0">
            <a:normAutofit fontScale="90000"/>
          </a:bodyPr>
          <a:lstStyle/>
          <a:p>
            <a:pPr algn="ctr" eaLnBrk="1" fontAlgn="auto" hangingPunct="1">
              <a:spcAft>
                <a:spcPts val="0"/>
              </a:spcAft>
              <a:defRPr/>
            </a:pPr>
            <a:r>
              <a:rPr lang="en-US" altLang="en-US" dirty="0" smtClean="0">
                <a:ea typeface="ＭＳ Ｐゴシック" pitchFamily="34" charset="-128"/>
              </a:rPr>
              <a:t>Greater Diversity in Research Workforce is Needed</a:t>
            </a:r>
          </a:p>
        </p:txBody>
      </p:sp>
    </p:spTree>
    <p:extLst>
      <p:ext uri="{BB962C8B-B14F-4D97-AF65-F5344CB8AC3E}">
        <p14:creationId xmlns:p14="http://schemas.microsoft.com/office/powerpoint/2010/main" val="5575434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a:xfrm>
            <a:off x="152400" y="76200"/>
            <a:ext cx="8839200" cy="1066800"/>
          </a:xfrm>
        </p:spPr>
        <p:txBody>
          <a:bodyPr/>
          <a:lstStyle/>
          <a:p>
            <a:pPr algn="ctr"/>
            <a:r>
              <a:rPr lang="en-US" altLang="en-US" sz="3200" dirty="0" smtClean="0">
                <a:ea typeface="ＭＳ Ｐゴシック" pitchFamily="34" charset="-128"/>
              </a:rPr>
              <a:t>Award Probability – Institution and Race/Ethnicity*</a:t>
            </a:r>
          </a:p>
        </p:txBody>
      </p:sp>
      <p:sp>
        <p:nvSpPr>
          <p:cNvPr id="250883" name="TextBox 3"/>
          <p:cNvSpPr txBox="1">
            <a:spLocks noChangeArrowheads="1"/>
          </p:cNvSpPr>
          <p:nvPr/>
        </p:nvSpPr>
        <p:spPr bwMode="auto">
          <a:xfrm>
            <a:off x="360363" y="6184900"/>
            <a:ext cx="3846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eaLnBrk="1" fontAlgn="base" hangingPunct="1">
              <a:spcBef>
                <a:spcPct val="0"/>
              </a:spcBef>
              <a:spcAft>
                <a:spcPct val="0"/>
              </a:spcAft>
              <a:buClrTx/>
              <a:buFontTx/>
              <a:buNone/>
            </a:pPr>
            <a:r>
              <a:rPr lang="en-US" altLang="en-US" sz="1800" dirty="0" smtClean="0">
                <a:solidFill>
                  <a:srgbClr val="000000"/>
                </a:solidFill>
                <a:latin typeface="Verdana" pitchFamily="34" charset="0"/>
                <a:cs typeface="Arial" pitchFamily="34" charset="0"/>
              </a:rPr>
              <a:t>*Courtesy of Dr. Donna Ginther</a:t>
            </a:r>
          </a:p>
        </p:txBody>
      </p:sp>
      <p:pic>
        <p:nvPicPr>
          <p:cNvPr id="250884" name="Picture 6" descr="Chart showing award probability by institution and applicant race/ethnicity; The x-axis shows the rank of institutions by NIH funding, and the y-axis shows R01 award probability.  Regardless of the institution rank, the graph shows that Black applicants are the least likely to receive an R01 award, compared to Asian, Hispanic, or White applicants" title="Award Probability – Institution and Race/Ethnicit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3812"/>
            <a:ext cx="6888163" cy="4802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2286000" y="2209800"/>
            <a:ext cx="3886200" cy="160020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842689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5"/>
          <p:cNvSpPr>
            <a:spLocks noGrp="1"/>
          </p:cNvSpPr>
          <p:nvPr>
            <p:ph type="title"/>
          </p:nvPr>
        </p:nvSpPr>
        <p:spPr>
          <a:xfrm>
            <a:off x="152400" y="152400"/>
            <a:ext cx="8839200" cy="1066800"/>
          </a:xfrm>
        </p:spPr>
        <p:txBody>
          <a:bodyPr rtlCol="0">
            <a:normAutofit fontScale="90000"/>
          </a:bodyPr>
          <a:lstStyle/>
          <a:p>
            <a:pPr algn="ctr" eaLnBrk="1" fontAlgn="auto" hangingPunct="1">
              <a:spcAft>
                <a:spcPts val="0"/>
              </a:spcAft>
              <a:defRPr/>
            </a:pPr>
            <a:r>
              <a:rPr lang="en-US" altLang="en-US" dirty="0" smtClean="0">
                <a:ea typeface="ＭＳ Ｐゴシック" pitchFamily="34" charset="-128"/>
              </a:rPr>
              <a:t>Greater Diversity in Research Workforce is Needed</a:t>
            </a:r>
          </a:p>
        </p:txBody>
      </p:sp>
      <p:sp>
        <p:nvSpPr>
          <p:cNvPr id="13" name="Content Placeholder 12"/>
          <p:cNvSpPr>
            <a:spLocks noGrp="1"/>
          </p:cNvSpPr>
          <p:nvPr>
            <p:ph idx="1"/>
          </p:nvPr>
        </p:nvSpPr>
        <p:spPr>
          <a:xfrm>
            <a:off x="457200" y="1619250"/>
            <a:ext cx="8229600" cy="4324350"/>
          </a:xfrm>
        </p:spPr>
        <p:txBody>
          <a:bodyPr rtlCol="0">
            <a:normAutofit fontScale="92500"/>
          </a:bodyPr>
          <a:lstStyle/>
          <a:p>
            <a:pPr eaLnBrk="1" fontAlgn="auto" hangingPunct="1">
              <a:spcAft>
                <a:spcPts val="0"/>
              </a:spcAft>
              <a:buFont typeface="Wingdings" pitchFamily="2" charset="2"/>
              <a:buNone/>
              <a:defRPr/>
            </a:pPr>
            <a:r>
              <a:rPr lang="en-US" altLang="en-US" b="1" dirty="0" smtClean="0">
                <a:solidFill>
                  <a:schemeClr val="tx2"/>
                </a:solidFill>
                <a:latin typeface="Arial" pitchFamily="34" charset="0"/>
                <a:ea typeface="ＭＳ Ｐゴシック" pitchFamily="34" charset="-128"/>
              </a:rPr>
              <a:t>NIH’s Plan for Action:</a:t>
            </a:r>
          </a:p>
          <a:p>
            <a:pPr eaLnBrk="1" fontAlgn="auto" hangingPunct="1">
              <a:spcAft>
                <a:spcPts val="0"/>
              </a:spcAft>
              <a:defRPr/>
            </a:pPr>
            <a:r>
              <a:rPr lang="en-US" altLang="en-US" dirty="0" smtClean="0">
                <a:ea typeface="ＭＳ Ｐゴシック" pitchFamily="34" charset="-128"/>
              </a:rPr>
              <a:t>Evaluate current training programs</a:t>
            </a:r>
          </a:p>
          <a:p>
            <a:pPr eaLnBrk="1" fontAlgn="auto" hangingPunct="1">
              <a:spcAft>
                <a:spcPts val="0"/>
              </a:spcAft>
              <a:defRPr/>
            </a:pPr>
            <a:r>
              <a:rPr lang="en-US" altLang="en-US" dirty="0" smtClean="0">
                <a:ea typeface="ＭＳ Ｐゴシック" pitchFamily="34" charset="-128"/>
              </a:rPr>
              <a:t>Phase out unsuccessful programs, expand successful ones</a:t>
            </a:r>
          </a:p>
          <a:p>
            <a:pPr eaLnBrk="1" fontAlgn="auto" hangingPunct="1">
              <a:spcAft>
                <a:spcPts val="0"/>
              </a:spcAft>
              <a:defRPr/>
            </a:pPr>
            <a:r>
              <a:rPr lang="en-US" altLang="en-US" dirty="0" smtClean="0">
                <a:ea typeface="ＭＳ Ｐゴシック" pitchFamily="34" charset="-128"/>
              </a:rPr>
              <a:t>Increase number of early career reviewers,  including those from underrepresented populations </a:t>
            </a:r>
          </a:p>
          <a:p>
            <a:pPr eaLnBrk="1" fontAlgn="auto" hangingPunct="1">
              <a:spcAft>
                <a:spcPts val="0"/>
              </a:spcAft>
              <a:defRPr/>
            </a:pPr>
            <a:r>
              <a:rPr lang="en-US" altLang="en-US" dirty="0" smtClean="0">
                <a:ea typeface="ＭＳ Ｐゴシック" pitchFamily="34" charset="-128"/>
              </a:rPr>
              <a:t>Examine grant review process for bias and develop interventions</a:t>
            </a:r>
          </a:p>
          <a:p>
            <a:pPr eaLnBrk="1" fontAlgn="auto" hangingPunct="1">
              <a:spcAft>
                <a:spcPts val="0"/>
              </a:spcAft>
              <a:defRPr/>
            </a:pPr>
            <a:r>
              <a:rPr lang="en-US" altLang="en-US" dirty="0" smtClean="0">
                <a:ea typeface="ＭＳ Ｐゴシック" pitchFamily="34" charset="-128"/>
              </a:rPr>
              <a:t>Improve support for grant applicants</a:t>
            </a:r>
          </a:p>
          <a:p>
            <a:pPr eaLnBrk="1" fontAlgn="auto" hangingPunct="1">
              <a:spcAft>
                <a:spcPts val="0"/>
              </a:spcAft>
              <a:defRPr/>
            </a:pPr>
            <a:r>
              <a:rPr lang="en-US" altLang="en-US" dirty="0" smtClean="0">
                <a:ea typeface="ＭＳ Ｐゴシック" pitchFamily="34" charset="-128"/>
              </a:rPr>
              <a:t>Gather expert advice on additional action steps</a:t>
            </a:r>
          </a:p>
        </p:txBody>
      </p:sp>
    </p:spTree>
    <p:extLst>
      <p:ext uri="{BB962C8B-B14F-4D97-AF65-F5344CB8AC3E}">
        <p14:creationId xmlns:p14="http://schemas.microsoft.com/office/powerpoint/2010/main" val="441077983"/>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838200"/>
          </a:xfrm>
        </p:spPr>
        <p:txBody>
          <a:bodyPr/>
          <a:lstStyle/>
          <a:p>
            <a:r>
              <a:rPr lang="en-US" dirty="0" smtClean="0"/>
              <a:t>Rock Talk Sample – Fiscal Policies</a:t>
            </a:r>
            <a:endParaRPr lang="en-US" dirty="0"/>
          </a:p>
        </p:txBody>
      </p:sp>
      <p:pic>
        <p:nvPicPr>
          <p:cNvPr id="2" name="Picture 1" descr="Title: Fiscal Policies, and More, for 2014&#10;&#10;More at: http://nexus.od.nih.gov/all/2014/02/14/fiscal-policies-and-more-for-2014/" title="Screenshot of Sally Rockey's Rock Talk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 y="0"/>
            <a:ext cx="9140588" cy="8565306"/>
          </a:xfrm>
          <a:prstGeom prst="rect">
            <a:avLst/>
          </a:prstGeom>
        </p:spPr>
      </p:pic>
    </p:spTree>
    <p:extLst>
      <p:ext uri="{BB962C8B-B14F-4D97-AF65-F5344CB8AC3E}">
        <p14:creationId xmlns:p14="http://schemas.microsoft.com/office/powerpoint/2010/main" val="26836279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Rock Talk – Keeping Up with the Biomedical Research Workforce initiative</a:t>
            </a:r>
            <a:endParaRPr lang="en-US" dirty="0"/>
          </a:p>
        </p:txBody>
      </p:sp>
      <p:pic>
        <p:nvPicPr>
          <p:cNvPr id="2" name="Picture 1" descr="Keeping Up With the Biomedical Research Workforce Initiative - &#10;&#10;More at: http://nexus.od.nih.gov/all/2013/08/30/keeping-up-with-the-biomedical-research-workforce-initiative/#sthash.1YNaL3e6.dpuf" title="Screenshot of Sally Rockey's Rock Talk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9313928" cy="8728322"/>
          </a:xfrm>
          <a:prstGeom prst="rect">
            <a:avLst/>
          </a:prstGeom>
        </p:spPr>
      </p:pic>
    </p:spTree>
    <p:extLst>
      <p:ext uri="{BB962C8B-B14F-4D97-AF65-F5344CB8AC3E}">
        <p14:creationId xmlns:p14="http://schemas.microsoft.com/office/powerpoint/2010/main" val="2010278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2"/>
          <p:cNvSpPr>
            <a:spLocks noGrp="1"/>
          </p:cNvSpPr>
          <p:nvPr>
            <p:ph type="title"/>
          </p:nvPr>
        </p:nvSpPr>
        <p:spPr/>
        <p:txBody>
          <a:bodyPr/>
          <a:lstStyle/>
          <a:p>
            <a:pPr algn="ctr"/>
            <a:r>
              <a:rPr lang="en-US" altLang="en-US" sz="2400" dirty="0" smtClean="0"/>
              <a:t>Biomedical Research Workforce Working Group</a:t>
            </a:r>
            <a:br>
              <a:rPr lang="en-US" altLang="en-US" sz="2400" dirty="0" smtClean="0"/>
            </a:br>
            <a:r>
              <a:rPr lang="en-US" altLang="en-US" sz="2400" dirty="0" smtClean="0"/>
              <a:t>Implementation Update </a:t>
            </a:r>
          </a:p>
        </p:txBody>
      </p:sp>
      <p:sp>
        <p:nvSpPr>
          <p:cNvPr id="4" name="Content Placeholder 3"/>
          <p:cNvSpPr>
            <a:spLocks noGrp="1"/>
          </p:cNvSpPr>
          <p:nvPr>
            <p:ph idx="1"/>
          </p:nvPr>
        </p:nvSpPr>
        <p:spPr>
          <a:xfrm>
            <a:off x="152400" y="1066800"/>
            <a:ext cx="8229600" cy="5257800"/>
          </a:xfrm>
        </p:spPr>
        <p:txBody>
          <a:bodyPr/>
          <a:lstStyle/>
          <a:p>
            <a:pPr>
              <a:spcBef>
                <a:spcPts val="600"/>
              </a:spcBef>
              <a:buClr>
                <a:schemeClr val="tx2"/>
              </a:buClr>
              <a:defRPr/>
            </a:pPr>
            <a:r>
              <a:rPr lang="en-US" sz="2000" dirty="0">
                <a:solidFill>
                  <a:schemeClr val="tx1"/>
                </a:solidFill>
              </a:rPr>
              <a:t>A </a:t>
            </a:r>
            <a:r>
              <a:rPr lang="en-US" sz="2000" dirty="0" smtClean="0">
                <a:solidFill>
                  <a:schemeClr val="tx1"/>
                </a:solidFill>
              </a:rPr>
              <a:t>working group </a:t>
            </a:r>
            <a:r>
              <a:rPr lang="en-US" sz="2000" dirty="0">
                <a:solidFill>
                  <a:schemeClr val="tx1"/>
                </a:solidFill>
              </a:rPr>
              <a:t>of the </a:t>
            </a:r>
            <a:r>
              <a:rPr lang="en-US" sz="2000" dirty="0" smtClean="0">
                <a:solidFill>
                  <a:schemeClr val="tx1"/>
                </a:solidFill>
              </a:rPr>
              <a:t>Advisory </a:t>
            </a:r>
            <a:r>
              <a:rPr lang="en-US" sz="2000" dirty="0">
                <a:solidFill>
                  <a:schemeClr val="tx1"/>
                </a:solidFill>
              </a:rPr>
              <a:t>Committee to the NIH Director </a:t>
            </a:r>
            <a:endParaRPr lang="en-US" sz="2000" dirty="0" smtClean="0">
              <a:solidFill>
                <a:schemeClr val="tx1"/>
              </a:solidFill>
            </a:endParaRPr>
          </a:p>
          <a:p>
            <a:pPr>
              <a:spcBef>
                <a:spcPts val="600"/>
              </a:spcBef>
              <a:buClr>
                <a:schemeClr val="tx2"/>
              </a:buClr>
              <a:defRPr/>
            </a:pPr>
            <a:r>
              <a:rPr lang="en-US" sz="2000" dirty="0" smtClean="0">
                <a:solidFill>
                  <a:schemeClr val="tx1"/>
                </a:solidFill>
              </a:rPr>
              <a:t>Chaired by Shirley Tilghman (Princeton) and Sally Rockey (NIH)</a:t>
            </a:r>
          </a:p>
          <a:p>
            <a:pPr>
              <a:spcBef>
                <a:spcPts val="600"/>
              </a:spcBef>
              <a:buClr>
                <a:schemeClr val="tx2"/>
              </a:buClr>
              <a:defRPr/>
            </a:pPr>
            <a:r>
              <a:rPr lang="en-US" sz="2000" u="sng" dirty="0" smtClean="0">
                <a:solidFill>
                  <a:schemeClr val="tx1"/>
                </a:solidFill>
              </a:rPr>
              <a:t>Charge</a:t>
            </a:r>
          </a:p>
          <a:p>
            <a:pPr lvl="1">
              <a:spcBef>
                <a:spcPts val="600"/>
              </a:spcBef>
              <a:defRPr/>
            </a:pPr>
            <a:r>
              <a:rPr lang="en-US" sz="2000" dirty="0" smtClean="0">
                <a:solidFill>
                  <a:schemeClr val="tx1"/>
                </a:solidFill>
              </a:rPr>
              <a:t>Develop a model for a sustainable and diverse U.S. biomedical research workforce that can inform decisions about training of the optimal number of people for the appropriate types of positions that will advance science and promote health.  </a:t>
            </a:r>
          </a:p>
          <a:p>
            <a:pPr lvl="1">
              <a:spcBef>
                <a:spcPts val="600"/>
              </a:spcBef>
              <a:defRPr/>
            </a:pPr>
            <a:r>
              <a:rPr lang="en-US" sz="2000" dirty="0" smtClean="0">
                <a:solidFill>
                  <a:schemeClr val="tx1"/>
                </a:solidFill>
              </a:rPr>
              <a:t>Based on this analysis and input from the extramural community, make recommendations for actions that NIH should take to support a future sustainable biomedical infrastructure. </a:t>
            </a:r>
          </a:p>
          <a:p>
            <a:pPr marL="365125" lvl="1" indent="-255588">
              <a:spcBef>
                <a:spcPts val="600"/>
              </a:spcBef>
              <a:buClr>
                <a:schemeClr val="tx2"/>
              </a:buClr>
              <a:buFont typeface="Georgia" pitchFamily="18" charset="0"/>
              <a:buChar char="•"/>
              <a:defRPr/>
            </a:pPr>
            <a:r>
              <a:rPr lang="en-US" sz="2000" u="sng" dirty="0">
                <a:solidFill>
                  <a:schemeClr val="tx1"/>
                </a:solidFill>
              </a:rPr>
              <a:t>Report</a:t>
            </a:r>
          </a:p>
          <a:p>
            <a:pPr lvl="1">
              <a:lnSpc>
                <a:spcPct val="90000"/>
              </a:lnSpc>
              <a:spcBef>
                <a:spcPts val="600"/>
              </a:spcBef>
              <a:defRPr/>
            </a:pPr>
            <a:r>
              <a:rPr lang="en-US" sz="2000" dirty="0" smtClean="0">
                <a:solidFill>
                  <a:schemeClr val="tx1"/>
                </a:solidFill>
              </a:rPr>
              <a:t>Executive Summary </a:t>
            </a:r>
            <a:r>
              <a:rPr lang="en-US" sz="2000" dirty="0" smtClean="0">
                <a:hlinkClick r:id="rId2"/>
              </a:rPr>
              <a:t>http://acd.od.nih.gov/bmw_report.pdf</a:t>
            </a:r>
            <a:r>
              <a:rPr lang="en-US" sz="2000" dirty="0" smtClean="0"/>
              <a:t> </a:t>
            </a:r>
          </a:p>
          <a:p>
            <a:pPr lvl="1">
              <a:lnSpc>
                <a:spcPct val="90000"/>
              </a:lnSpc>
              <a:spcBef>
                <a:spcPts val="600"/>
              </a:spcBef>
              <a:defRPr/>
            </a:pPr>
            <a:r>
              <a:rPr lang="en-US" sz="2000" dirty="0" smtClean="0">
                <a:solidFill>
                  <a:schemeClr val="tx1"/>
                </a:solidFill>
              </a:rPr>
              <a:t>Report </a:t>
            </a:r>
            <a:r>
              <a:rPr lang="en-US" sz="2000" dirty="0" smtClean="0">
                <a:solidFill>
                  <a:schemeClr val="tx2"/>
                </a:solidFill>
                <a:hlinkClick r:id="rId3"/>
              </a:rPr>
              <a:t>http://acd.od.nih.gov/Biomedical_research_wgreport.pdf</a:t>
            </a:r>
            <a:r>
              <a:rPr lang="en-US" sz="2000" dirty="0" smtClean="0">
                <a:solidFill>
                  <a:schemeClr val="tx2"/>
                </a:solidFill>
              </a:rPr>
              <a:t> </a:t>
            </a:r>
          </a:p>
          <a:p>
            <a:pPr lvl="1">
              <a:lnSpc>
                <a:spcPct val="90000"/>
              </a:lnSpc>
              <a:spcBef>
                <a:spcPts val="600"/>
              </a:spcBef>
              <a:defRPr/>
            </a:pPr>
            <a:r>
              <a:rPr lang="en-US" sz="2000" dirty="0" smtClean="0">
                <a:solidFill>
                  <a:schemeClr val="tx1"/>
                </a:solidFill>
              </a:rPr>
              <a:t>Supplementary Web Site </a:t>
            </a:r>
            <a:r>
              <a:rPr lang="en-US" sz="2000" dirty="0" smtClean="0">
                <a:hlinkClick r:id="rId4"/>
              </a:rPr>
              <a:t>http://report.nih.gov/investigators_and_trainees/ACD_BWF</a:t>
            </a:r>
            <a:r>
              <a:rPr lang="en-US" sz="2000" dirty="0" smtClean="0">
                <a:hlinkClick r:id="rId5"/>
              </a:rPr>
              <a:t> </a:t>
            </a:r>
          </a:p>
          <a:p>
            <a:pPr marL="365125" lvl="1" indent="-255588">
              <a:buClr>
                <a:srgbClr val="CBCBFF"/>
              </a:buClr>
              <a:buFont typeface="Georgia" pitchFamily="18" charset="0"/>
              <a:buChar char="•"/>
              <a:defRPr/>
            </a:pPr>
            <a:endParaRPr lang="en-US" sz="1800" dirty="0" smtClean="0">
              <a:solidFill>
                <a:srgbClr val="00B050"/>
              </a:solidFill>
            </a:endParaRPr>
          </a:p>
          <a:p>
            <a:pPr lvl="1">
              <a:defRPr/>
            </a:pPr>
            <a:endParaRPr lang="en-US" dirty="0" smtClean="0"/>
          </a:p>
          <a:p>
            <a:pPr lvl="1">
              <a:defRPr/>
            </a:pPr>
            <a:endParaRPr lang="en-US" dirty="0"/>
          </a:p>
        </p:txBody>
      </p:sp>
    </p:spTree>
    <p:extLst>
      <p:ext uri="{BB962C8B-B14F-4D97-AF65-F5344CB8AC3E}">
        <p14:creationId xmlns:p14="http://schemas.microsoft.com/office/powerpoint/2010/main" val="2587799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9848"/>
          </a:xfrm>
        </p:spPr>
        <p:txBody>
          <a:bodyPr>
            <a:noAutofit/>
          </a:bodyPr>
          <a:lstStyle/>
          <a:p>
            <a:pPr algn="ctr"/>
            <a:r>
              <a:rPr lang="en-US" sz="2800" b="1" dirty="0" smtClean="0">
                <a:latin typeface="Arial" panose="020B0604020202020204" pitchFamily="34" charset="0"/>
                <a:cs typeface="Arial" panose="020B0604020202020204" pitchFamily="34" charset="0"/>
              </a:rPr>
              <a:t>Doctoral Recipients by Major Field of Study,</a:t>
            </a:r>
            <a:br>
              <a:rPr lang="en-US"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1982-2012</a:t>
            </a:r>
            <a:endParaRPr lang="en-US" sz="2800" b="1" dirty="0">
              <a:latin typeface="Arial" panose="020B0604020202020204" pitchFamily="34" charset="0"/>
              <a:cs typeface="Arial" panose="020B0604020202020204" pitchFamily="34" charset="0"/>
            </a:endParaRPr>
          </a:p>
        </p:txBody>
      </p:sp>
      <p:sp>
        <p:nvSpPr>
          <p:cNvPr id="4" name="TextBox 3"/>
          <p:cNvSpPr txBox="1"/>
          <p:nvPr/>
        </p:nvSpPr>
        <p:spPr>
          <a:xfrm>
            <a:off x="1295400" y="5809437"/>
            <a:ext cx="7391400" cy="461665"/>
          </a:xfrm>
          <a:prstGeom prst="rect">
            <a:avLst/>
          </a:prstGeom>
          <a:noFill/>
        </p:spPr>
        <p:txBody>
          <a:bodyPr wrap="square" rtlCol="0">
            <a:spAutoFit/>
          </a:bodyPr>
          <a:lstStyle/>
          <a:p>
            <a:r>
              <a:rPr lang="en-US" sz="1200" dirty="0" smtClean="0">
                <a:solidFill>
                  <a:prstClr val="black"/>
                </a:solidFill>
                <a:latin typeface="Times New Roman" panose="02020603050405020304" pitchFamily="18" charset="0"/>
                <a:cs typeface="Times New Roman" panose="02020603050405020304" pitchFamily="18" charset="0"/>
              </a:rPr>
              <a:t>Source: Survey of Earned Doctorates </a:t>
            </a:r>
          </a:p>
          <a:p>
            <a:r>
              <a:rPr lang="en-US" sz="1200" dirty="0" smtClean="0">
                <a:solidFill>
                  <a:prstClr val="black"/>
                </a:solidFill>
                <a:latin typeface="Times New Roman" panose="02020603050405020304" pitchFamily="18" charset="0"/>
                <a:cs typeface="Times New Roman" panose="02020603050405020304" pitchFamily="18" charset="0"/>
              </a:rPr>
              <a:t>(accessed May 10, 2014, </a:t>
            </a:r>
            <a:r>
              <a:rPr lang="en-US" sz="1200" dirty="0" smtClean="0">
                <a:solidFill>
                  <a:prstClr val="black"/>
                </a:solidFill>
                <a:latin typeface="Times New Roman" panose="02020603050405020304" pitchFamily="18" charset="0"/>
                <a:cs typeface="Times New Roman" panose="02020603050405020304" pitchFamily="18" charset="0"/>
                <a:hlinkClick r:id="rId2"/>
              </a:rPr>
              <a:t>http://www.nsf.gov/statistics/sed/2012/data_table.cfm</a:t>
            </a:r>
            <a:r>
              <a:rPr lang="en-US" sz="1200" dirty="0" smtClean="0">
                <a:solidFill>
                  <a:prstClr val="black"/>
                </a:solidFill>
                <a:latin typeface="Times New Roman" panose="02020603050405020304" pitchFamily="18" charset="0"/>
                <a:cs typeface="Times New Roman" panose="02020603050405020304" pitchFamily="18" charset="0"/>
              </a:rPr>
              <a:t>)</a:t>
            </a:r>
            <a:endParaRPr lang="en-US" sz="1200" dirty="0">
              <a:solidFill>
                <a:prstClr val="black"/>
              </a:solidFill>
              <a:latin typeface="Times New Roman" panose="02020603050405020304" pitchFamily="18" charset="0"/>
              <a:cs typeface="Times New Roman" panose="02020603050405020304" pitchFamily="18" charset="0"/>
            </a:endParaRPr>
          </a:p>
        </p:txBody>
      </p:sp>
      <p:pic>
        <p:nvPicPr>
          <p:cNvPr id="3076" name="Picture 4" descr="This chart shows that the number of doctoral recipients in biological, biomedical, and health sciences have been steadily increasing over time, whereas the number of chemistry doctoral recipients has remained relatively constant." title="Doctoral Recipients by Major Field of Study, 1982-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25" y="1147763"/>
            <a:ext cx="7042150"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0943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400"/>
            <a:ext cx="8229600" cy="1069848"/>
          </a:xfrm>
        </p:spPr>
        <p:txBody>
          <a:bodyPr>
            <a:normAutofit/>
          </a:bodyPr>
          <a:lstStyle/>
          <a:p>
            <a:pPr algn="ctr"/>
            <a:r>
              <a:rPr lang="en-US" sz="2800" b="1" dirty="0">
                <a:latin typeface="Arial" panose="020B0604020202020204" pitchFamily="34" charset="0"/>
                <a:cs typeface="Arial" panose="020B0604020202020204" pitchFamily="34" charset="0"/>
              </a:rPr>
              <a:t>Median Years to Doctorate Since Starting Graduate School, </a:t>
            </a:r>
            <a:r>
              <a:rPr lang="en-US" sz="2800" b="1" dirty="0" smtClean="0">
                <a:latin typeface="Arial" panose="020B0604020202020204" pitchFamily="34" charset="0"/>
                <a:cs typeface="Arial" panose="020B0604020202020204" pitchFamily="34" charset="0"/>
              </a:rPr>
              <a:t>1987-2012</a:t>
            </a:r>
            <a:endParaRPr lang="en-US" sz="2800" b="1" dirty="0">
              <a:latin typeface="Arial" panose="020B0604020202020204" pitchFamily="34" charset="0"/>
              <a:cs typeface="Arial" panose="020B0604020202020204" pitchFamily="34" charset="0"/>
            </a:endParaRPr>
          </a:p>
        </p:txBody>
      </p:sp>
      <p:pic>
        <p:nvPicPr>
          <p:cNvPr id="2053" name="Picture 5" descr="This chart shows that the median number of years to doctorate degree for the life sciences has remained relatively constant over time, between 6 and 8 years." title="Median Years to Doctorate Since Starting Graduate School, 1987-201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5791200" cy="465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838200" y="5971401"/>
            <a:ext cx="7467600" cy="461665"/>
          </a:xfrm>
          <a:prstGeom prst="rect">
            <a:avLst/>
          </a:prstGeom>
          <a:noFill/>
        </p:spPr>
        <p:txBody>
          <a:bodyPr wrap="square" rtlCol="0">
            <a:spAutoFit/>
          </a:bodyPr>
          <a:lstStyle/>
          <a:p>
            <a:r>
              <a:rPr lang="en-US" sz="1200" dirty="0" smtClean="0">
                <a:solidFill>
                  <a:prstClr val="black"/>
                </a:solidFill>
                <a:latin typeface="Times New Roman" panose="02020603050405020304" pitchFamily="18" charset="0"/>
                <a:cs typeface="Times New Roman" panose="02020603050405020304" pitchFamily="18" charset="0"/>
              </a:rPr>
              <a:t>Source: Survey of Earned </a:t>
            </a:r>
            <a:r>
              <a:rPr lang="en-US" sz="1200" dirty="0">
                <a:solidFill>
                  <a:prstClr val="black"/>
                </a:solidFill>
                <a:latin typeface="Times New Roman" panose="02020603050405020304" pitchFamily="18" charset="0"/>
                <a:cs typeface="Times New Roman" panose="02020603050405020304" pitchFamily="18" charset="0"/>
              </a:rPr>
              <a:t>Doctorates </a:t>
            </a:r>
            <a:endParaRPr lang="en-US" sz="1200" dirty="0" smtClean="0">
              <a:solidFill>
                <a:prstClr val="black"/>
              </a:solidFill>
              <a:latin typeface="Times New Roman" panose="02020603050405020304" pitchFamily="18" charset="0"/>
              <a:cs typeface="Times New Roman" panose="02020603050405020304" pitchFamily="18" charset="0"/>
            </a:endParaRPr>
          </a:p>
          <a:p>
            <a:r>
              <a:rPr lang="en-US" sz="1200" dirty="0" smtClean="0">
                <a:solidFill>
                  <a:prstClr val="black"/>
                </a:solidFill>
                <a:latin typeface="Times New Roman" panose="02020603050405020304" pitchFamily="18" charset="0"/>
                <a:cs typeface="Times New Roman" panose="02020603050405020304" pitchFamily="18" charset="0"/>
              </a:rPr>
              <a:t>(accessed May 10, 2014, </a:t>
            </a:r>
            <a:r>
              <a:rPr lang="en-US" sz="1200" dirty="0" smtClean="0">
                <a:solidFill>
                  <a:prstClr val="black"/>
                </a:solidFill>
                <a:latin typeface="Times New Roman" panose="02020603050405020304" pitchFamily="18" charset="0"/>
                <a:cs typeface="Times New Roman" panose="02020603050405020304" pitchFamily="18" charset="0"/>
                <a:hlinkClick r:id="rId4"/>
              </a:rPr>
              <a:t>http</a:t>
            </a:r>
            <a:r>
              <a:rPr lang="en-US" sz="1200" dirty="0">
                <a:solidFill>
                  <a:prstClr val="black"/>
                </a:solidFill>
                <a:latin typeface="Times New Roman" panose="02020603050405020304" pitchFamily="18" charset="0"/>
                <a:cs typeface="Times New Roman" panose="02020603050405020304" pitchFamily="18" charset="0"/>
                <a:hlinkClick r:id="rId4"/>
              </a:rPr>
              <a:t>://</a:t>
            </a:r>
            <a:r>
              <a:rPr lang="en-US" sz="1200" dirty="0" smtClean="0">
                <a:solidFill>
                  <a:prstClr val="black"/>
                </a:solidFill>
                <a:latin typeface="Times New Roman" panose="02020603050405020304" pitchFamily="18" charset="0"/>
                <a:cs typeface="Times New Roman" panose="02020603050405020304" pitchFamily="18" charset="0"/>
                <a:hlinkClick r:id="rId4"/>
              </a:rPr>
              <a:t>www.nsf.gov/statistics/sed/2012/data_table.cfm</a:t>
            </a:r>
            <a:r>
              <a:rPr lang="en-US" sz="1200" dirty="0" smtClean="0">
                <a:solidFill>
                  <a:prstClr val="black"/>
                </a:solidFill>
                <a:latin typeface="Times New Roman" panose="02020603050405020304" pitchFamily="18" charset="0"/>
                <a:cs typeface="Times New Roman" panose="02020603050405020304" pitchFamily="18" charset="0"/>
              </a:rPr>
              <a:t>)</a:t>
            </a:r>
            <a:endParaRPr 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0389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400"/>
            <a:ext cx="8229600" cy="1069848"/>
          </a:xfrm>
        </p:spPr>
        <p:txBody>
          <a:bodyPr>
            <a:normAutofit/>
          </a:bodyPr>
          <a:lstStyle/>
          <a:p>
            <a:pPr algn="ctr"/>
            <a:r>
              <a:rPr lang="en-US" sz="2800" b="1" dirty="0">
                <a:latin typeface="Arial" panose="020B0604020202020204" pitchFamily="34" charset="0"/>
                <a:cs typeface="Arial" panose="020B0604020202020204" pitchFamily="34" charset="0"/>
              </a:rPr>
              <a:t>Median Age of Doctorate Recipients by </a:t>
            </a:r>
            <a:r>
              <a:rPr lang="en-US" sz="2800" b="1" dirty="0" smtClean="0">
                <a:latin typeface="Arial" panose="020B0604020202020204" pitchFamily="34" charset="0"/>
                <a:cs typeface="Arial" panose="020B0604020202020204" pitchFamily="34" charset="0"/>
              </a:rPr>
              <a:t/>
            </a:r>
            <a:br>
              <a:rPr lang="en-US" sz="28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Field </a:t>
            </a:r>
            <a:r>
              <a:rPr lang="en-US" sz="2800" b="1" dirty="0">
                <a:latin typeface="Arial" panose="020B0604020202020204" pitchFamily="34" charset="0"/>
                <a:cs typeface="Arial" panose="020B0604020202020204" pitchFamily="34" charset="0"/>
              </a:rPr>
              <a:t>of Study, 2012</a:t>
            </a:r>
          </a:p>
        </p:txBody>
      </p:sp>
      <p:pic>
        <p:nvPicPr>
          <p:cNvPr id="2052" name="Picture 4" descr="This chart highlights that the median age of doctorate recipients in the life sciences is 31.3 years." title="Median Age of Doctorate Recipients by Field of Study, 201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1117600" y="838200"/>
            <a:ext cx="6654800" cy="548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28600" y="6135469"/>
            <a:ext cx="7467600" cy="646331"/>
          </a:xfrm>
          <a:prstGeom prst="rect">
            <a:avLst/>
          </a:prstGeom>
          <a:noFill/>
        </p:spPr>
        <p:txBody>
          <a:bodyPr wrap="square" rtlCol="0">
            <a:spAutoFit/>
          </a:bodyPr>
          <a:lstStyle/>
          <a:p>
            <a:endParaRPr lang="en-US" sz="1200" dirty="0" smtClean="0">
              <a:solidFill>
                <a:prstClr val="black"/>
              </a:solidFill>
              <a:latin typeface="Times New Roman" panose="02020603050405020304" pitchFamily="18" charset="0"/>
              <a:cs typeface="Times New Roman" panose="02020603050405020304" pitchFamily="18" charset="0"/>
            </a:endParaRPr>
          </a:p>
          <a:p>
            <a:r>
              <a:rPr lang="en-US" sz="1200" dirty="0" smtClean="0">
                <a:solidFill>
                  <a:prstClr val="black"/>
                </a:solidFill>
                <a:latin typeface="Times New Roman" panose="02020603050405020304" pitchFamily="18" charset="0"/>
                <a:cs typeface="Times New Roman" panose="02020603050405020304" pitchFamily="18" charset="0"/>
              </a:rPr>
              <a:t>Source: Survey of Earned </a:t>
            </a:r>
            <a:r>
              <a:rPr lang="en-US" sz="1200" dirty="0">
                <a:solidFill>
                  <a:prstClr val="black"/>
                </a:solidFill>
                <a:latin typeface="Times New Roman" panose="02020603050405020304" pitchFamily="18" charset="0"/>
                <a:cs typeface="Times New Roman" panose="02020603050405020304" pitchFamily="18" charset="0"/>
              </a:rPr>
              <a:t>Doctorates </a:t>
            </a:r>
            <a:endParaRPr lang="en-US" sz="1200" dirty="0" smtClean="0">
              <a:solidFill>
                <a:prstClr val="black"/>
              </a:solidFill>
              <a:latin typeface="Times New Roman" panose="02020603050405020304" pitchFamily="18" charset="0"/>
              <a:cs typeface="Times New Roman" panose="02020603050405020304" pitchFamily="18" charset="0"/>
            </a:endParaRPr>
          </a:p>
          <a:p>
            <a:r>
              <a:rPr lang="en-US" sz="1200" dirty="0" smtClean="0">
                <a:solidFill>
                  <a:prstClr val="black"/>
                </a:solidFill>
                <a:latin typeface="Times New Roman" panose="02020603050405020304" pitchFamily="18" charset="0"/>
                <a:cs typeface="Times New Roman" panose="02020603050405020304" pitchFamily="18" charset="0"/>
              </a:rPr>
              <a:t>(accessed May 10, 2014, </a:t>
            </a:r>
            <a:r>
              <a:rPr lang="en-US" sz="1200" dirty="0" smtClean="0">
                <a:solidFill>
                  <a:prstClr val="black"/>
                </a:solidFill>
                <a:latin typeface="Times New Roman" panose="02020603050405020304" pitchFamily="18" charset="0"/>
                <a:cs typeface="Times New Roman" panose="02020603050405020304" pitchFamily="18" charset="0"/>
                <a:hlinkClick r:id="rId4"/>
              </a:rPr>
              <a:t>http</a:t>
            </a:r>
            <a:r>
              <a:rPr lang="en-US" sz="1200" dirty="0">
                <a:solidFill>
                  <a:prstClr val="black"/>
                </a:solidFill>
                <a:latin typeface="Times New Roman" panose="02020603050405020304" pitchFamily="18" charset="0"/>
                <a:cs typeface="Times New Roman" panose="02020603050405020304" pitchFamily="18" charset="0"/>
                <a:hlinkClick r:id="rId4"/>
              </a:rPr>
              <a:t>://</a:t>
            </a:r>
            <a:r>
              <a:rPr lang="en-US" sz="1200" dirty="0" smtClean="0">
                <a:solidFill>
                  <a:prstClr val="black"/>
                </a:solidFill>
                <a:latin typeface="Times New Roman" panose="02020603050405020304" pitchFamily="18" charset="0"/>
                <a:cs typeface="Times New Roman" panose="02020603050405020304" pitchFamily="18" charset="0"/>
                <a:hlinkClick r:id="rId4"/>
              </a:rPr>
              <a:t>www.nsf.gov/statistics/sed/2012/data_table.cfm</a:t>
            </a:r>
            <a:r>
              <a:rPr lang="en-US" sz="1200" dirty="0" smtClean="0">
                <a:solidFill>
                  <a:prstClr val="black"/>
                </a:solidFill>
                <a:latin typeface="Times New Roman" panose="02020603050405020304" pitchFamily="18" charset="0"/>
                <a:cs typeface="Times New Roman" panose="02020603050405020304" pitchFamily="18" charset="0"/>
              </a:rPr>
              <a:t>)</a:t>
            </a:r>
            <a:endParaRPr 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44239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28600"/>
            <a:ext cx="8915400" cy="1069848"/>
          </a:xfrm>
        </p:spPr>
        <p:txBody>
          <a:bodyPr>
            <a:noAutofit/>
          </a:bodyPr>
          <a:lstStyle/>
          <a:p>
            <a:pPr algn="ctr"/>
            <a:r>
              <a:rPr lang="en-US" sz="2800" b="1" dirty="0" smtClean="0">
                <a:latin typeface="Arial" panose="020B0604020202020204" pitchFamily="34" charset="0"/>
                <a:cs typeface="Arial" panose="020B0604020202020204" pitchFamily="34" charset="0"/>
              </a:rPr>
              <a:t>Number of Full-Time Graduate Students Receiving NIH Support by Mechanism (1985 to 2011)</a:t>
            </a:r>
            <a:endParaRPr lang="en-US" sz="2800" b="1" dirty="0">
              <a:latin typeface="Arial" panose="020B0604020202020204" pitchFamily="34" charset="0"/>
              <a:cs typeface="Arial" panose="020B0604020202020204" pitchFamily="34" charset="0"/>
            </a:endParaRPr>
          </a:p>
        </p:txBody>
      </p:sp>
      <p:sp>
        <p:nvSpPr>
          <p:cNvPr id="6" name="TextBox 5"/>
          <p:cNvSpPr txBox="1"/>
          <p:nvPr/>
        </p:nvSpPr>
        <p:spPr>
          <a:xfrm>
            <a:off x="609600" y="5733871"/>
            <a:ext cx="7467600" cy="1200329"/>
          </a:xfrm>
          <a:prstGeom prst="rect">
            <a:avLst/>
          </a:prstGeom>
          <a:noFill/>
        </p:spPr>
        <p:txBody>
          <a:bodyPr wrap="square" rtlCol="0">
            <a:spAutoFit/>
          </a:bodyPr>
          <a:lstStyle/>
          <a:p>
            <a:r>
              <a:rPr lang="en-US" sz="1200" dirty="0" smtClean="0">
                <a:solidFill>
                  <a:prstClr val="black"/>
                </a:solidFill>
                <a:latin typeface="Times New Roman" panose="02020603050405020304" pitchFamily="18" charset="0"/>
                <a:cs typeface="Times New Roman" panose="02020603050405020304" pitchFamily="18" charset="0"/>
              </a:rPr>
              <a:t>Source: </a:t>
            </a:r>
            <a:r>
              <a:rPr lang="en-US" sz="1200" dirty="0">
                <a:solidFill>
                  <a:prstClr val="black"/>
                </a:solidFill>
                <a:latin typeface="Times New Roman" panose="02020603050405020304" pitchFamily="18" charset="0"/>
                <a:cs typeface="Times New Roman" panose="02020603050405020304" pitchFamily="18" charset="0"/>
              </a:rPr>
              <a:t>National Institutes of Health, NSF-NIH Survey of Graduate Students and Postdoctorates in Science and Engineering </a:t>
            </a:r>
            <a:r>
              <a:rPr lang="en-US" sz="1200" dirty="0" smtClean="0">
                <a:solidFill>
                  <a:prstClr val="black"/>
                </a:solidFill>
                <a:latin typeface="Times New Roman" panose="02020603050405020304" pitchFamily="18" charset="0"/>
                <a:cs typeface="Times New Roman" panose="02020603050405020304" pitchFamily="18" charset="0"/>
              </a:rPr>
              <a:t>(accessed May 10, 2014 from </a:t>
            </a:r>
            <a:r>
              <a:rPr lang="en-US" sz="1200" dirty="0">
                <a:solidFill>
                  <a:prstClr val="black"/>
                </a:solidFill>
                <a:latin typeface="Times New Roman" panose="02020603050405020304" pitchFamily="18" charset="0"/>
                <a:cs typeface="Times New Roman" panose="02020603050405020304" pitchFamily="18" charset="0"/>
              </a:rPr>
              <a:t>the NIH </a:t>
            </a:r>
            <a:r>
              <a:rPr lang="en-US" sz="1200" dirty="0" smtClean="0">
                <a:solidFill>
                  <a:prstClr val="black"/>
                </a:solidFill>
                <a:latin typeface="Times New Roman" panose="02020603050405020304" pitchFamily="18" charset="0"/>
                <a:cs typeface="Times New Roman" panose="02020603050405020304" pitchFamily="18" charset="0"/>
              </a:rPr>
              <a:t>Databook, report.nih.gov/nihdatabook/index.aspx)</a:t>
            </a:r>
          </a:p>
          <a:p>
            <a:endParaRPr lang="en-US" sz="1200" dirty="0">
              <a:solidFill>
                <a:prstClr val="black"/>
              </a:solidFill>
              <a:latin typeface="Times New Roman" panose="02020603050405020304" pitchFamily="18" charset="0"/>
              <a:cs typeface="Times New Roman" panose="02020603050405020304" pitchFamily="18" charset="0"/>
            </a:endParaRPr>
          </a:p>
          <a:p>
            <a:r>
              <a:rPr lang="en-US" sz="1200" dirty="0">
                <a:solidFill>
                  <a:prstClr val="black"/>
                </a:solidFill>
                <a:latin typeface="Times New Roman" panose="02020603050405020304" pitchFamily="18" charset="0"/>
                <a:cs typeface="Times New Roman" panose="02020603050405020304" pitchFamily="18" charset="0"/>
              </a:rPr>
              <a:t>Note: Students in the biomedical, behavioral and social, and clinical science </a:t>
            </a:r>
            <a:endParaRPr lang="en-US" sz="1200" dirty="0" smtClean="0">
              <a:solidFill>
                <a:prstClr val="black"/>
              </a:solidFill>
              <a:latin typeface="Times New Roman" panose="02020603050405020304" pitchFamily="18" charset="0"/>
              <a:cs typeface="Times New Roman" panose="02020603050405020304" pitchFamily="18" charset="0"/>
            </a:endParaRPr>
          </a:p>
          <a:p>
            <a:r>
              <a:rPr lang="en-US" sz="1200" dirty="0" smtClean="0">
                <a:solidFill>
                  <a:prstClr val="black"/>
                </a:solidFill>
                <a:latin typeface="Times New Roman" panose="02020603050405020304" pitchFamily="18" charset="0"/>
                <a:cs typeface="Times New Roman" panose="02020603050405020304" pitchFamily="18" charset="0"/>
              </a:rPr>
              <a:t>whose </a:t>
            </a:r>
            <a:r>
              <a:rPr lang="en-US" sz="1200" dirty="0">
                <a:solidFill>
                  <a:prstClr val="black"/>
                </a:solidFill>
                <a:latin typeface="Times New Roman" panose="02020603050405020304" pitchFamily="18" charset="0"/>
                <a:cs typeface="Times New Roman" panose="02020603050405020304" pitchFamily="18" charset="0"/>
              </a:rPr>
              <a:t>primary source of support is the NIH.</a:t>
            </a:r>
          </a:p>
          <a:p>
            <a:endParaRPr lang="en-US" sz="1200" dirty="0">
              <a:solidFill>
                <a:prstClr val="black"/>
              </a:solidFill>
              <a:latin typeface="Times New Roman" panose="02020603050405020304" pitchFamily="18" charset="0"/>
              <a:cs typeface="Times New Roman" panose="02020603050405020304" pitchFamily="18" charset="0"/>
            </a:endParaRPr>
          </a:p>
        </p:txBody>
      </p:sp>
      <p:pic>
        <p:nvPicPr>
          <p:cNvPr id="1027" name="Picture 3" descr="This chart shows the number of graduate students receiving support by fellowships, traineeships, or research assistantships.The number of students being supported by research assistantships has increased over time, while the number supported by fellowships and traineeships has been relatively constant over time." title="Number of Full-Time Graduate Students Receiving NIH Support by Mechanism (1985 to 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475" y="1385887"/>
            <a:ext cx="6621463"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4000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9848"/>
          </a:xfrm>
        </p:spPr>
        <p:txBody>
          <a:bodyPr>
            <a:normAutofit/>
          </a:bodyPr>
          <a:lstStyle/>
          <a:p>
            <a:pPr algn="ctr"/>
            <a:r>
              <a:rPr lang="en-US" sz="2800" b="1" dirty="0" smtClean="0">
                <a:latin typeface="Arial" panose="020B0604020202020204" pitchFamily="34" charset="0"/>
                <a:cs typeface="Arial" panose="020B0604020202020204" pitchFamily="34" charset="0"/>
              </a:rPr>
              <a:t>Number of Postdoctorates Receiving Federal Funding by Mechanism (1985 to 2011)</a:t>
            </a:r>
            <a:endParaRPr lang="en-US" sz="2800" b="1" dirty="0">
              <a:latin typeface="Arial" panose="020B0604020202020204" pitchFamily="34" charset="0"/>
              <a:cs typeface="Arial" panose="020B0604020202020204" pitchFamily="34" charset="0"/>
            </a:endParaRPr>
          </a:p>
        </p:txBody>
      </p:sp>
      <p:sp>
        <p:nvSpPr>
          <p:cNvPr id="5" name="TextBox 4"/>
          <p:cNvSpPr txBox="1"/>
          <p:nvPr/>
        </p:nvSpPr>
        <p:spPr>
          <a:xfrm>
            <a:off x="304800" y="5562600"/>
            <a:ext cx="7467600" cy="1200329"/>
          </a:xfrm>
          <a:prstGeom prst="rect">
            <a:avLst/>
          </a:prstGeom>
          <a:noFill/>
        </p:spPr>
        <p:txBody>
          <a:bodyPr wrap="square" rtlCol="0">
            <a:spAutoFit/>
          </a:bodyPr>
          <a:lstStyle/>
          <a:p>
            <a:r>
              <a:rPr lang="en-US" sz="1200" dirty="0">
                <a:solidFill>
                  <a:prstClr val="black"/>
                </a:solidFill>
                <a:latin typeface="Times New Roman" panose="02020603050405020304" pitchFamily="18" charset="0"/>
                <a:cs typeface="Times New Roman" panose="02020603050405020304" pitchFamily="18" charset="0"/>
              </a:rPr>
              <a:t>Source: National Institutes of Health, NSF-NIH Survey of Graduate Students and Postdoctorates in Science and Engineering (accessed May 10, 2014 from the NIH Databook, report.nih.gov/nihdatabook/index.aspx)</a:t>
            </a:r>
          </a:p>
          <a:p>
            <a:endParaRPr lang="en-US" sz="1200" dirty="0" smtClean="0">
              <a:solidFill>
                <a:prstClr val="black"/>
              </a:solidFill>
              <a:latin typeface="Times New Roman" panose="02020603050405020304" pitchFamily="18" charset="0"/>
              <a:cs typeface="Times New Roman" panose="02020603050405020304" pitchFamily="18" charset="0"/>
            </a:endParaRPr>
          </a:p>
          <a:p>
            <a:r>
              <a:rPr lang="en-US" sz="1200" dirty="0" smtClean="0">
                <a:solidFill>
                  <a:prstClr val="black"/>
                </a:solidFill>
                <a:latin typeface="Times New Roman" panose="02020603050405020304" pitchFamily="18" charset="0"/>
                <a:cs typeface="Times New Roman" panose="02020603050405020304" pitchFamily="18" charset="0"/>
              </a:rPr>
              <a:t>Note: Postdoctorates in the biomedical, behavioral or social, and clinical science </a:t>
            </a:r>
          </a:p>
          <a:p>
            <a:r>
              <a:rPr lang="en-US" sz="1200" dirty="0" smtClean="0">
                <a:solidFill>
                  <a:prstClr val="black"/>
                </a:solidFill>
                <a:latin typeface="Times New Roman" panose="02020603050405020304" pitchFamily="18" charset="0"/>
                <a:cs typeface="Times New Roman" panose="02020603050405020304" pitchFamily="18" charset="0"/>
              </a:rPr>
              <a:t>whose primary source of support is federal.</a:t>
            </a:r>
          </a:p>
          <a:p>
            <a:endParaRPr lang="en-US" sz="1200" dirty="0" smtClean="0">
              <a:solidFill>
                <a:prstClr val="black"/>
              </a:solidFill>
              <a:latin typeface="Times New Roman" panose="02020603050405020304" pitchFamily="18" charset="0"/>
              <a:cs typeface="Times New Roman" panose="02020603050405020304" pitchFamily="18" charset="0"/>
            </a:endParaRPr>
          </a:p>
        </p:txBody>
      </p:sp>
      <p:pic>
        <p:nvPicPr>
          <p:cNvPr id="2050" name="Picture 2" descr="This chart shows the number of postdoctorates receiving support by fellowships, traineeships, or research assistantships.The number of postdoctorates being supported by research assistantships has increased dramatically over time, while the number supported by fellowships and traineeships has been relatively constant over time." title="Number of Postdoctorates Receiving Federal Funding by Mechanism (1985 to 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1325563"/>
            <a:ext cx="6761163"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3272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153400" cy="946150"/>
          </a:xfrm>
        </p:spPr>
        <p:txBody>
          <a:bodyPr>
            <a:noAutofit/>
          </a:bodyPr>
          <a:lstStyle/>
          <a:p>
            <a:r>
              <a:rPr lang="en-US" sz="2800" dirty="0" smtClean="0">
                <a:latin typeface="Arial" panose="020B0604020202020204" pitchFamily="34" charset="0"/>
                <a:cs typeface="Arial" panose="020B0604020202020204" pitchFamily="34" charset="0"/>
              </a:rPr>
              <a:t>Biomedical Postdoctorates by Primary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Source of Support, 2011</a:t>
            </a:r>
            <a:endParaRPr lang="en-US" sz="2800" dirty="0">
              <a:latin typeface="Arial" panose="020B0604020202020204" pitchFamily="34" charset="0"/>
              <a:cs typeface="Arial" panose="020B0604020202020204" pitchFamily="34" charset="0"/>
            </a:endParaRPr>
          </a:p>
        </p:txBody>
      </p:sp>
      <p:sp>
        <p:nvSpPr>
          <p:cNvPr id="5" name="Text Placeholder 4"/>
          <p:cNvSpPr>
            <a:spLocks noGrp="1"/>
          </p:cNvSpPr>
          <p:nvPr>
            <p:ph type="body" sz="half" idx="2"/>
          </p:nvPr>
        </p:nvSpPr>
        <p:spPr>
          <a:xfrm>
            <a:off x="457200" y="1447800"/>
            <a:ext cx="3008313" cy="4191000"/>
          </a:xfrm>
        </p:spPr>
        <p:txBody>
          <a:bodyPr/>
          <a:lstStyle/>
          <a:p>
            <a:pPr marL="285750" indent="-285750">
              <a:buFont typeface="Arial" panose="020B0604020202020204" pitchFamily="34" charset="0"/>
              <a:buChar char="•"/>
            </a:pPr>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There were </a:t>
            </a:r>
            <a:r>
              <a:rPr lang="en-US" sz="2000" b="1" dirty="0" smtClean="0">
                <a:latin typeface="Times New Roman" panose="02020603050405020304" pitchFamily="18" charset="0"/>
                <a:cs typeface="Times New Roman" panose="02020603050405020304" pitchFamily="18" charset="0"/>
              </a:rPr>
              <a:t>42,478 </a:t>
            </a:r>
            <a:r>
              <a:rPr lang="en-US" sz="2000" dirty="0" smtClean="0">
                <a:latin typeface="Times New Roman" panose="02020603050405020304" pitchFamily="18" charset="0"/>
                <a:cs typeface="Times New Roman" panose="02020603050405020304" pitchFamily="18" charset="0"/>
              </a:rPr>
              <a:t>biomedical research postdoctoral appointees in the United States in 2011.</a:t>
            </a:r>
          </a:p>
          <a:p>
            <a:pPr marL="742950" lvl="1" indent="-285750">
              <a:buFont typeface="Arial" panose="020B0604020202020204" pitchFamily="34" charset="0"/>
              <a:buChar char="•"/>
            </a:pPr>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Almost half (</a:t>
            </a:r>
            <a:r>
              <a:rPr lang="en-US" sz="2000" b="1" dirty="0" smtClean="0">
                <a:latin typeface="Times New Roman" panose="02020603050405020304" pitchFamily="18" charset="0"/>
                <a:cs typeface="Times New Roman" panose="02020603050405020304" pitchFamily="18" charset="0"/>
              </a:rPr>
              <a:t>41.8%</a:t>
            </a:r>
            <a:r>
              <a:rPr lang="en-US" sz="2000" dirty="0" smtClean="0">
                <a:latin typeface="Times New Roman" panose="02020603050405020304" pitchFamily="18" charset="0"/>
                <a:cs typeface="Times New Roman" panose="02020603050405020304" pitchFamily="18" charset="0"/>
              </a:rPr>
              <a:t>) of all postdoctoral appointees were funded by NIH.</a:t>
            </a:r>
          </a:p>
          <a:p>
            <a:pPr marL="742950" lvl="1"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p:txBody>
      </p:sp>
      <p:sp>
        <p:nvSpPr>
          <p:cNvPr id="6" name="TextBox 5"/>
          <p:cNvSpPr txBox="1"/>
          <p:nvPr/>
        </p:nvSpPr>
        <p:spPr>
          <a:xfrm>
            <a:off x="76200" y="6135469"/>
            <a:ext cx="3733800" cy="646331"/>
          </a:xfrm>
          <a:prstGeom prst="rect">
            <a:avLst/>
          </a:prstGeom>
          <a:noFill/>
        </p:spPr>
        <p:txBody>
          <a:bodyPr wrap="square" rtlCol="0">
            <a:spAutoFit/>
          </a:bodyPr>
          <a:lstStyle/>
          <a:p>
            <a:r>
              <a:rPr lang="en-US" sz="1200" dirty="0" smtClean="0">
                <a:solidFill>
                  <a:prstClr val="black"/>
                </a:solidFill>
                <a:latin typeface="Times New Roman" panose="02020603050405020304" pitchFamily="18" charset="0"/>
                <a:cs typeface="Times New Roman" panose="02020603050405020304" pitchFamily="18" charset="0"/>
              </a:rPr>
              <a:t>Source: Survey of Graduate Students and Postdoctorates in Science and Engineering (accessed </a:t>
            </a:r>
            <a:r>
              <a:rPr lang="en-US" sz="1200" dirty="0">
                <a:solidFill>
                  <a:prstClr val="black"/>
                </a:solidFill>
                <a:latin typeface="Times New Roman" panose="02020603050405020304" pitchFamily="18" charset="0"/>
                <a:cs typeface="Times New Roman" panose="02020603050405020304" pitchFamily="18" charset="0"/>
              </a:rPr>
              <a:t>May 10, </a:t>
            </a:r>
            <a:r>
              <a:rPr lang="en-US" sz="1200" dirty="0" smtClean="0">
                <a:solidFill>
                  <a:prstClr val="black"/>
                </a:solidFill>
                <a:latin typeface="Times New Roman" panose="02020603050405020304" pitchFamily="18" charset="0"/>
                <a:cs typeface="Times New Roman" panose="02020603050405020304" pitchFamily="18" charset="0"/>
              </a:rPr>
              <a:t>2014, </a:t>
            </a:r>
            <a:r>
              <a:rPr lang="en-US" sz="1200" dirty="0" smtClean="0">
                <a:solidFill>
                  <a:prstClr val="black"/>
                </a:solidFill>
                <a:latin typeface="Times New Roman" panose="02020603050405020304" pitchFamily="18" charset="0"/>
                <a:cs typeface="Times New Roman" panose="02020603050405020304" pitchFamily="18" charset="0"/>
                <a:hlinkClick r:id="rId3"/>
              </a:rPr>
              <a:t>http</a:t>
            </a:r>
            <a:r>
              <a:rPr lang="en-US" sz="1200" dirty="0">
                <a:solidFill>
                  <a:prstClr val="black"/>
                </a:solidFill>
                <a:latin typeface="Times New Roman" panose="02020603050405020304" pitchFamily="18" charset="0"/>
                <a:cs typeface="Times New Roman" panose="02020603050405020304" pitchFamily="18" charset="0"/>
                <a:hlinkClick r:id="rId3"/>
              </a:rPr>
              <a:t>://</a:t>
            </a:r>
            <a:r>
              <a:rPr lang="en-US" sz="1200" dirty="0" smtClean="0">
                <a:solidFill>
                  <a:prstClr val="black"/>
                </a:solidFill>
                <a:latin typeface="Times New Roman" panose="02020603050405020304" pitchFamily="18" charset="0"/>
                <a:cs typeface="Times New Roman" panose="02020603050405020304" pitchFamily="18" charset="0"/>
                <a:hlinkClick r:id="rId3"/>
              </a:rPr>
              <a:t>www.nsf.gov/statistics/nsf13331/pdf/nsf13331.pdf</a:t>
            </a:r>
            <a:r>
              <a:rPr lang="en-US" sz="1200" dirty="0" smtClean="0">
                <a:solidFill>
                  <a:prstClr val="black"/>
                </a:solidFill>
                <a:latin typeface="Times New Roman" panose="02020603050405020304" pitchFamily="18" charset="0"/>
                <a:cs typeface="Times New Roman" panose="02020603050405020304" pitchFamily="18" charset="0"/>
              </a:rPr>
              <a:t>)</a:t>
            </a:r>
            <a:endParaRPr lang="en-US" sz="1200" dirty="0">
              <a:solidFill>
                <a:prstClr val="black"/>
              </a:solidFill>
              <a:latin typeface="Times New Roman" panose="02020603050405020304" pitchFamily="18" charset="0"/>
              <a:cs typeface="Times New Roman" panose="02020603050405020304" pitchFamily="18" charset="0"/>
            </a:endParaRPr>
          </a:p>
        </p:txBody>
      </p:sp>
      <p:graphicFrame>
        <p:nvGraphicFramePr>
          <p:cNvPr id="8" name="Chart 7" descr="This chart depicts sources of support for postdoctorates in biological/biomedical sciences and clinical medicine/health.  Sources of support include: DOD, DOE, HHS-NIH, HHS-Other, NASA, NSF, USDA, Other Federal, Non-Federal, or Other/Unknown." title="Biomedical Postdoctorates by Primary Source of Support, 2011"/>
          <p:cNvGraphicFramePr>
            <a:graphicFrameLocks/>
          </p:cNvGraphicFramePr>
          <p:nvPr>
            <p:extLst>
              <p:ext uri="{D42A27DB-BD31-4B8C-83A1-F6EECF244321}">
                <p14:modId xmlns:p14="http://schemas.microsoft.com/office/powerpoint/2010/main" val="845420472"/>
              </p:ext>
            </p:extLst>
          </p:nvPr>
        </p:nvGraphicFramePr>
        <p:xfrm>
          <a:off x="3657600" y="914400"/>
          <a:ext cx="5334000" cy="5791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064449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400" dirty="0" smtClean="0"/>
              <a:t>Age at First PhD, First Non Postdoctoral Job, First Tenure Track Job, for US trained Doctorates</a:t>
            </a:r>
            <a:endParaRPr lang="en-US" sz="2400" dirty="0"/>
          </a:p>
        </p:txBody>
      </p:sp>
      <p:pic>
        <p:nvPicPr>
          <p:cNvPr id="7" name="Content Placeholder 6" descr="These charts depict that the median age at first PhD, first non-postdoctoral job, and first tenure track job is higher for those in the field of biomedical sciences compared to those in chemistry." title="Age at First PhD, First Non Postdoctoral Job, First Tenure Track Job, for US trained Doctorates"/>
          <p:cNvPicPr>
            <a:picLocks noGrp="1" noChangeAspect="1"/>
          </p:cNvPicPr>
          <p:nvPr>
            <p:ph idx="1"/>
          </p:nvPr>
        </p:nvPicPr>
        <p:blipFill>
          <a:blip r:embed="rId3" cstate="print"/>
          <a:stretch>
            <a:fillRect/>
          </a:stretch>
        </p:blipFill>
        <p:spPr>
          <a:xfrm>
            <a:off x="152400" y="1371600"/>
            <a:ext cx="8229600" cy="4324350"/>
          </a:xfrm>
        </p:spPr>
      </p:pic>
      <p:sp>
        <p:nvSpPr>
          <p:cNvPr id="4" name="TextBox 3"/>
          <p:cNvSpPr txBox="1"/>
          <p:nvPr/>
        </p:nvSpPr>
        <p:spPr>
          <a:xfrm>
            <a:off x="609600" y="6019812"/>
            <a:ext cx="2672526" cy="276999"/>
          </a:xfrm>
          <a:prstGeom prst="rect">
            <a:avLst/>
          </a:prstGeom>
          <a:noFill/>
        </p:spPr>
        <p:txBody>
          <a:bodyPr wrap="none" rtlCol="0">
            <a:spAutoFit/>
          </a:bodyPr>
          <a:lstStyle/>
          <a:p>
            <a:pPr fontAlgn="base">
              <a:spcBef>
                <a:spcPct val="20000"/>
              </a:spcBef>
              <a:spcAft>
                <a:spcPct val="0"/>
              </a:spcAft>
            </a:pPr>
            <a:r>
              <a:rPr lang="en-US" sz="1200" dirty="0" smtClean="0">
                <a:solidFill>
                  <a:prstClr val="black"/>
                </a:solidFill>
                <a:cs typeface="Arial" pitchFamily="34" charset="0"/>
              </a:rPr>
              <a:t>Source: Survey of Earned Doctorates</a:t>
            </a:r>
          </a:p>
        </p:txBody>
      </p:sp>
    </p:spTree>
    <p:extLst>
      <p:ext uri="{BB962C8B-B14F-4D97-AF65-F5344CB8AC3E}">
        <p14:creationId xmlns:p14="http://schemas.microsoft.com/office/powerpoint/2010/main" val="24675119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“…runs in our family. My father and grandfather are also working as postdocs.”</a:t>
            </a:r>
            <a:endParaRPr lang="en-US" dirty="0"/>
          </a:p>
        </p:txBody>
      </p:sp>
      <p:pic>
        <p:nvPicPr>
          <p:cNvPr id="203780" name="Picture 4" descr="Cartoon of young man saying to an interview committee: &quot;...runs in our family.  My father and grandfather are also working as postdocs.&quot;" title="PostDoc cartoon pictur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28575"/>
            <a:ext cx="91567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37305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Fiscal Policies and More for FY 2014</a:t>
            </a:r>
            <a:endParaRPr lang="en-US" sz="3600" dirty="0"/>
          </a:p>
        </p:txBody>
      </p:sp>
      <p:sp>
        <p:nvSpPr>
          <p:cNvPr id="3" name="Content Placeholder 2"/>
          <p:cNvSpPr>
            <a:spLocks noGrp="1"/>
          </p:cNvSpPr>
          <p:nvPr>
            <p:ph idx="1"/>
          </p:nvPr>
        </p:nvSpPr>
        <p:spPr/>
        <p:txBody>
          <a:bodyPr/>
          <a:lstStyle/>
          <a:p>
            <a:pPr>
              <a:spcBef>
                <a:spcPts val="1200"/>
              </a:spcBef>
            </a:pPr>
            <a:r>
              <a:rPr lang="en-US" sz="2000" dirty="0"/>
              <a:t>Because of the increased NIH budget as compared to last year, and due to the cycle of out-year commitments, we </a:t>
            </a:r>
            <a:r>
              <a:rPr lang="en-US" sz="2000" dirty="0" smtClean="0"/>
              <a:t>expect to make more </a:t>
            </a:r>
            <a:r>
              <a:rPr lang="en-US" sz="2000" dirty="0"/>
              <a:t>competing awards in FY 2014. </a:t>
            </a:r>
            <a:endParaRPr lang="en-US" sz="2000" dirty="0" smtClean="0"/>
          </a:p>
          <a:p>
            <a:pPr>
              <a:spcBef>
                <a:spcPts val="1200"/>
              </a:spcBef>
            </a:pPr>
            <a:r>
              <a:rPr lang="en-US" sz="2000" dirty="0"/>
              <a:t>NRSA </a:t>
            </a:r>
            <a:r>
              <a:rPr lang="en-US" sz="2000" dirty="0" smtClean="0"/>
              <a:t>stipends: </a:t>
            </a:r>
          </a:p>
          <a:p>
            <a:pPr lvl="1">
              <a:spcBef>
                <a:spcPts val="1200"/>
              </a:spcBef>
            </a:pPr>
            <a:r>
              <a:rPr lang="en-US" sz="2000" dirty="0" smtClean="0">
                <a:solidFill>
                  <a:schemeClr val="tx1"/>
                </a:solidFill>
              </a:rPr>
              <a:t>Undergraduate </a:t>
            </a:r>
            <a:r>
              <a:rPr lang="en-US" sz="2000" dirty="0">
                <a:solidFill>
                  <a:schemeClr val="tx1"/>
                </a:solidFill>
              </a:rPr>
              <a:t>and graduate student stipends will increase by 2</a:t>
            </a:r>
            <a:r>
              <a:rPr lang="en-US" sz="2000" dirty="0" smtClean="0">
                <a:solidFill>
                  <a:schemeClr val="tx1"/>
                </a:solidFill>
              </a:rPr>
              <a:t>% </a:t>
            </a:r>
          </a:p>
          <a:p>
            <a:pPr lvl="1">
              <a:spcBef>
                <a:spcPts val="1200"/>
              </a:spcBef>
            </a:pPr>
            <a:r>
              <a:rPr lang="en-US" sz="2000" dirty="0" smtClean="0">
                <a:solidFill>
                  <a:schemeClr val="tx1"/>
                </a:solidFill>
              </a:rPr>
              <a:t>Entry </a:t>
            </a:r>
            <a:r>
              <a:rPr lang="en-US" sz="2000" dirty="0">
                <a:solidFill>
                  <a:schemeClr val="tx1"/>
                </a:solidFill>
              </a:rPr>
              <a:t>level postdoctoral stipends will be increased to $42,000 with 4% increases for additional years of experience. (More details are in NIH Guide Notice NOT-OD-14-046). </a:t>
            </a:r>
            <a:endParaRPr lang="en-US" sz="2000" dirty="0" smtClean="0">
              <a:solidFill>
                <a:schemeClr val="tx1"/>
              </a:solidFill>
            </a:endParaRPr>
          </a:p>
          <a:p>
            <a:pPr>
              <a:spcBef>
                <a:spcPts val="1200"/>
              </a:spcBef>
            </a:pPr>
            <a:r>
              <a:rPr lang="en-US" sz="2000" dirty="0"/>
              <a:t>Salaries received from an NIH grant continue to be restricted to no more than Executive Level II of the Federal Executive Pay scale. </a:t>
            </a:r>
            <a:r>
              <a:rPr lang="en-US" sz="2000" dirty="0" smtClean="0"/>
              <a:t>The </a:t>
            </a:r>
            <a:r>
              <a:rPr lang="en-US" sz="2000" dirty="0"/>
              <a:t>Executive Level II salary was increased to $181,500 as of January 12, 2014. </a:t>
            </a:r>
            <a:r>
              <a:rPr lang="en-US" sz="2000" dirty="0" smtClean="0"/>
              <a:t>(</a:t>
            </a:r>
            <a:r>
              <a:rPr lang="en-US" sz="2000" dirty="0"/>
              <a:t>More details are in NIH Guide Notice </a:t>
            </a:r>
            <a:r>
              <a:rPr lang="en-US" sz="2000" dirty="0" smtClean="0"/>
              <a:t>NOT-OD-14-052</a:t>
            </a:r>
            <a:r>
              <a:rPr lang="en-US" sz="2000" dirty="0"/>
              <a:t>) </a:t>
            </a:r>
          </a:p>
        </p:txBody>
      </p:sp>
    </p:spTree>
    <p:extLst>
      <p:ext uri="{BB962C8B-B14F-4D97-AF65-F5344CB8AC3E}">
        <p14:creationId xmlns:p14="http://schemas.microsoft.com/office/powerpoint/2010/main" val="198172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851900" cy="838200"/>
          </a:xfrm>
        </p:spPr>
        <p:txBody>
          <a:bodyPr>
            <a:normAutofit fontScale="90000"/>
          </a:bodyPr>
          <a:lstStyle/>
          <a:p>
            <a:r>
              <a:rPr lang="en-US" dirty="0" smtClean="0"/>
              <a:t>Average Age of Principal Investigators at the time of First R01 Equivalent Award from NIH</a:t>
            </a:r>
            <a:endParaRPr lang="en-US" dirty="0"/>
          </a:p>
        </p:txBody>
      </p:sp>
      <p:sp>
        <p:nvSpPr>
          <p:cNvPr id="20480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spcBef>
                <a:spcPts val="300"/>
              </a:spcBef>
              <a:buClr>
                <a:srgbClr val="CBCBFF"/>
              </a:buClr>
              <a:buFont typeface="Georgia" pitchFamily="18" charset="0"/>
              <a:buChar char="•"/>
              <a:defRPr sz="2800">
                <a:solidFill>
                  <a:schemeClr val="tx1"/>
                </a:solidFill>
                <a:latin typeface="Georgia" pitchFamily="18"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Georgia" pitchFamily="18"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Georgia" pitchFamily="18"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Georgia" pitchFamily="18" charset="0"/>
              </a:defRPr>
            </a:lvl4pPr>
            <a:lvl5pPr marL="2057400" indent="-228600" eaLnBrk="0" hangingPunct="0">
              <a:spcBef>
                <a:spcPts val="300"/>
              </a:spcBef>
              <a:buClr>
                <a:srgbClr val="CBCBFF"/>
              </a:buClr>
              <a:buFont typeface="Georgia" pitchFamily="18" charset="0"/>
              <a:buChar char="▫"/>
              <a:defRPr sz="2000">
                <a:solidFill>
                  <a:srgbClr val="CBCBFF"/>
                </a:solidFill>
                <a:latin typeface="Georgia" pitchFamily="18" charset="0"/>
              </a:defRPr>
            </a:lvl5pPr>
            <a:lvl6pPr marL="25146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6pPr>
            <a:lvl7pPr marL="29718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7pPr>
            <a:lvl8pPr marL="34290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8pPr>
            <a:lvl9pPr marL="3886200" indent="-228600" eaLnBrk="0" fontAlgn="base" hangingPunct="0">
              <a:spcBef>
                <a:spcPts val="300"/>
              </a:spcBef>
              <a:spcAft>
                <a:spcPct val="0"/>
              </a:spcAft>
              <a:buClr>
                <a:srgbClr val="CBCBFF"/>
              </a:buClr>
              <a:buFont typeface="Georgia" pitchFamily="18" charset="0"/>
              <a:buChar char="▫"/>
              <a:defRPr sz="2000">
                <a:solidFill>
                  <a:srgbClr val="CBCBFF"/>
                </a:solidFill>
                <a:latin typeface="Georgia" pitchFamily="18" charset="0"/>
              </a:defRPr>
            </a:lvl9pPr>
          </a:lstStyle>
          <a:p>
            <a:pPr eaLnBrk="1" hangingPunct="1">
              <a:spcBef>
                <a:spcPct val="0"/>
              </a:spcBef>
              <a:buClrTx/>
              <a:buFontTx/>
              <a:buNone/>
            </a:pPr>
            <a:fld id="{B7963715-7BF1-4868-A795-4D86E50D16F3}" type="slidenum">
              <a:rPr lang="en-US" altLang="en-US" sz="800" smtClean="0">
                <a:solidFill>
                  <a:srgbClr val="898989"/>
                </a:solidFill>
                <a:latin typeface="Arial" pitchFamily="34" charset="0"/>
              </a:rPr>
              <a:pPr eaLnBrk="1" hangingPunct="1">
                <a:spcBef>
                  <a:spcPct val="0"/>
                </a:spcBef>
                <a:buClrTx/>
                <a:buFontTx/>
                <a:buNone/>
              </a:pPr>
              <a:t>40</a:t>
            </a:fld>
            <a:endParaRPr lang="en-US" altLang="en-US" sz="800" dirty="0" smtClean="0">
              <a:solidFill>
                <a:srgbClr val="898989"/>
              </a:solidFill>
              <a:latin typeface="Arial" pitchFamily="34" charset="0"/>
            </a:endParaRPr>
          </a:p>
        </p:txBody>
      </p:sp>
      <p:pic>
        <p:nvPicPr>
          <p:cNvPr id="204803" name="Picture 2" descr="This chart depicts the average age of principal investigators with MD, MD/PhD, or PhD at the time of first R01 equivalent award from NIH, fiscal years 1980-2011.  The chart shows that the average age for all groups has increased over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4638"/>
            <a:ext cx="8851900"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691211"/>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p:txBody>
          <a:bodyPr rtlCol="0">
            <a:normAutofit fontScale="90000"/>
          </a:bodyPr>
          <a:lstStyle/>
          <a:p>
            <a:pPr algn="r" eaLnBrk="1" fontAlgn="auto" hangingPunct="1">
              <a:spcAft>
                <a:spcPts val="0"/>
              </a:spcAft>
              <a:defRPr/>
            </a:pPr>
            <a:r>
              <a:rPr lang="en-US" sz="4000" dirty="0" smtClean="0">
                <a:solidFill>
                  <a:schemeClr val="tx2"/>
                </a:solidFill>
              </a:rPr>
              <a:t>1980</a:t>
            </a:r>
            <a:r>
              <a:rPr lang="en-US" dirty="0" smtClean="0"/>
              <a:t> </a:t>
            </a:r>
            <a:br>
              <a:rPr lang="en-US" dirty="0" smtClean="0"/>
            </a:br>
            <a:endParaRPr lang="en-US" dirty="0"/>
          </a:p>
        </p:txBody>
      </p:sp>
      <p:pic>
        <p:nvPicPr>
          <p:cNvPr id="205827" name="Picture 3" descr="Chart showing the age distribution of NIH RPG PIs and medical school PhD faculty in 19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525882"/>
      </p:ext>
    </p:extLst>
  </p:cSld>
  <p:clrMapOvr>
    <a:masterClrMapping/>
  </p:clrMapOvr>
  <p:transition spd="slow"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1143000"/>
          </a:xfrm>
        </p:spPr>
        <p:txBody>
          <a:bodyPr rtlCol="0">
            <a:normAutofit fontScale="90000"/>
          </a:bodyPr>
          <a:lstStyle/>
          <a:p>
            <a:pPr algn="r" eaLnBrk="1" fontAlgn="auto" hangingPunct="1">
              <a:spcAft>
                <a:spcPts val="0"/>
              </a:spcAft>
              <a:defRPr/>
            </a:pPr>
            <a:r>
              <a:rPr lang="en-US" sz="4000" dirty="0" smtClean="0">
                <a:solidFill>
                  <a:schemeClr val="tx2"/>
                </a:solidFill>
              </a:rPr>
              <a:t>1981</a:t>
            </a:r>
            <a:r>
              <a:rPr lang="en-US" dirty="0" smtClean="0"/>
              <a:t/>
            </a:r>
            <a:br>
              <a:rPr lang="en-US" dirty="0" smtClean="0"/>
            </a:br>
            <a:endParaRPr lang="en-US" dirty="0"/>
          </a:p>
        </p:txBody>
      </p:sp>
      <p:pic>
        <p:nvPicPr>
          <p:cNvPr id="206851" name="Picture 3" descr="Chart showing the age distribution of NIH RPG PIs and medical school PhD faculty in 19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352803"/>
      </p:ext>
    </p:extLst>
  </p:cSld>
  <p:clrMapOvr>
    <a:masterClrMapping/>
  </p:clrMapOvr>
  <p:transition spd="slow"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title"/>
          </p:nvPr>
        </p:nvSpPr>
        <p:spPr>
          <a:xfrm>
            <a:off x="457200" y="304800"/>
            <a:ext cx="8229600" cy="1143000"/>
          </a:xfrm>
        </p:spPr>
        <p:txBody>
          <a:bodyPr rtlCol="0">
            <a:normAutofit fontScale="90000"/>
          </a:bodyPr>
          <a:lstStyle/>
          <a:p>
            <a:pPr algn="r" eaLnBrk="1" fontAlgn="auto" hangingPunct="1">
              <a:spcAft>
                <a:spcPts val="0"/>
              </a:spcAft>
              <a:defRPr/>
            </a:pPr>
            <a:r>
              <a:rPr lang="en-US" sz="4000" dirty="0" smtClean="0">
                <a:solidFill>
                  <a:schemeClr val="tx2"/>
                </a:solidFill>
              </a:rPr>
              <a:t>1982</a:t>
            </a:r>
            <a:r>
              <a:rPr lang="en-US" dirty="0" smtClean="0"/>
              <a:t/>
            </a:r>
            <a:br>
              <a:rPr lang="en-US" dirty="0" smtClean="0"/>
            </a:br>
            <a:endParaRPr lang="en-US" dirty="0"/>
          </a:p>
        </p:txBody>
      </p:sp>
      <p:pic>
        <p:nvPicPr>
          <p:cNvPr id="207875" name="Picture 3" descr="Chart showing the age distribution of NIH RPG PIs and medical school PhD faculty in 19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303258"/>
      </p:ext>
    </p:extLst>
  </p:cSld>
  <p:clrMapOvr>
    <a:masterClrMapping/>
  </p:clrMapOvr>
  <p:transition spd="slow"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1143000"/>
          </a:xfrm>
        </p:spPr>
        <p:txBody>
          <a:bodyPr rtlCol="0">
            <a:normAutofit fontScale="90000"/>
          </a:bodyPr>
          <a:lstStyle/>
          <a:p>
            <a:pPr algn="r" eaLnBrk="1" fontAlgn="auto" hangingPunct="1">
              <a:spcAft>
                <a:spcPts val="0"/>
              </a:spcAft>
              <a:defRPr/>
            </a:pPr>
            <a:r>
              <a:rPr lang="en-US" sz="4000" dirty="0" smtClean="0">
                <a:solidFill>
                  <a:schemeClr val="tx2"/>
                </a:solidFill>
              </a:rPr>
              <a:t>1983</a:t>
            </a:r>
            <a:r>
              <a:rPr lang="en-US" dirty="0" smtClean="0"/>
              <a:t/>
            </a:r>
            <a:br>
              <a:rPr lang="en-US" dirty="0" smtClean="0"/>
            </a:br>
            <a:endParaRPr lang="en-US" dirty="0"/>
          </a:p>
        </p:txBody>
      </p:sp>
      <p:pic>
        <p:nvPicPr>
          <p:cNvPr id="208899" name="Picture 3" descr="Chart showing the age distribution of NIH RPG PIs and medical school PhD faculty in 19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87908"/>
      </p:ext>
    </p:extLst>
  </p:cSld>
  <p:clrMapOvr>
    <a:masterClrMapping/>
  </p:clrMapOvr>
  <p:transition spd="slow"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1143000"/>
          </a:xfrm>
        </p:spPr>
        <p:txBody>
          <a:bodyPr rtlCol="0">
            <a:normAutofit fontScale="90000"/>
          </a:bodyPr>
          <a:lstStyle/>
          <a:p>
            <a:pPr algn="r" eaLnBrk="1" fontAlgn="auto" hangingPunct="1">
              <a:spcAft>
                <a:spcPts val="0"/>
              </a:spcAft>
              <a:defRPr/>
            </a:pPr>
            <a:r>
              <a:rPr lang="en-US" sz="4000" dirty="0" smtClean="0">
                <a:solidFill>
                  <a:schemeClr val="tx2"/>
                </a:solidFill>
              </a:rPr>
              <a:t>1984</a:t>
            </a:r>
            <a:r>
              <a:rPr lang="en-US" dirty="0" smtClean="0"/>
              <a:t/>
            </a:r>
            <a:br>
              <a:rPr lang="en-US" dirty="0" smtClean="0"/>
            </a:br>
            <a:endParaRPr lang="en-US" dirty="0"/>
          </a:p>
        </p:txBody>
      </p:sp>
      <p:pic>
        <p:nvPicPr>
          <p:cNvPr id="209923" name="Picture 3" descr="Chart showing the age distribution of NIH RPG PIs and medical school PhD faculty in 19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220585"/>
      </p:ext>
    </p:extLst>
  </p:cSld>
  <p:clrMapOvr>
    <a:masterClrMapping/>
  </p:clrMapOvr>
  <p:transition spd="slow"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Title 2"/>
          <p:cNvSpPr>
            <a:spLocks noGrp="1"/>
          </p:cNvSpPr>
          <p:nvPr>
            <p:ph type="title"/>
          </p:nvPr>
        </p:nvSpPr>
        <p:spPr>
          <a:xfrm>
            <a:off x="461963" y="1371600"/>
            <a:ext cx="8229600" cy="1143000"/>
          </a:xfrm>
        </p:spPr>
        <p:txBody>
          <a:bodyPr/>
          <a:lstStyle/>
          <a:p>
            <a:pPr eaLnBrk="1" hangingPunct="1"/>
            <a:r>
              <a:rPr lang="en-US" altLang="en-US" dirty="0" smtClean="0"/>
              <a:t>1985</a:t>
            </a:r>
          </a:p>
        </p:txBody>
      </p:sp>
      <p:sp>
        <p:nvSpPr>
          <p:cNvPr id="4" name="Title 5"/>
          <p:cNvSpPr txBox="1">
            <a:spLocks/>
          </p:cNvSpPr>
          <p:nvPr/>
        </p:nvSpPr>
        <p:spPr bwMode="auto">
          <a:xfrm>
            <a:off x="457200" y="228600"/>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1985</a:t>
            </a:r>
            <a:br>
              <a:rPr lang="en-US" dirty="0" smtClean="0">
                <a:solidFill>
                  <a:srgbClr val="1F497D"/>
                </a:solidFill>
              </a:rPr>
            </a:br>
            <a:endParaRPr lang="en-US" dirty="0">
              <a:solidFill>
                <a:srgbClr val="1F497D"/>
              </a:solidFill>
            </a:endParaRPr>
          </a:p>
        </p:txBody>
      </p:sp>
      <p:pic>
        <p:nvPicPr>
          <p:cNvPr id="210946" name="Picture 3" descr="Chart showing the age distribution of NIH RPG PIs and medical school PhD faculty in 19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6419"/>
      </p:ext>
    </p:extLst>
  </p:cSld>
  <p:clrMapOvr>
    <a:masterClrMapping/>
  </p:clrMapOvr>
  <p:transition spd="slow"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Title 1"/>
          <p:cNvSpPr>
            <a:spLocks noGrp="1"/>
          </p:cNvSpPr>
          <p:nvPr>
            <p:ph type="title"/>
          </p:nvPr>
        </p:nvSpPr>
        <p:spPr>
          <a:xfrm>
            <a:off x="1219200" y="1417638"/>
            <a:ext cx="7010400" cy="1143000"/>
          </a:xfrm>
        </p:spPr>
        <p:txBody>
          <a:bodyPr/>
          <a:lstStyle/>
          <a:p>
            <a:pPr eaLnBrk="1" hangingPunct="1"/>
            <a:r>
              <a:rPr lang="en-US" altLang="en-US" dirty="0" smtClean="0"/>
              <a:t>1986</a:t>
            </a:r>
          </a:p>
        </p:txBody>
      </p:sp>
      <p:pic>
        <p:nvPicPr>
          <p:cNvPr id="211970" name="Picture 3" descr="Chart showing the age distribution of NIH RPG PIs and medical school PhD faculty in 19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1986</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636511780"/>
      </p:ext>
    </p:extLst>
  </p:cSld>
  <p:clrMapOvr>
    <a:masterClrMapping/>
  </p:clrMapOvr>
  <p:transition spd="slow"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1143000"/>
          </a:xfrm>
        </p:spPr>
        <p:txBody>
          <a:bodyPr rtlCol="0">
            <a:normAutofit fontScale="90000"/>
          </a:bodyPr>
          <a:lstStyle/>
          <a:p>
            <a:pPr algn="r" eaLnBrk="1" fontAlgn="auto" hangingPunct="1">
              <a:spcAft>
                <a:spcPts val="0"/>
              </a:spcAft>
              <a:defRPr/>
            </a:pPr>
            <a:r>
              <a:rPr lang="en-US" sz="4000" dirty="0" smtClean="0">
                <a:solidFill>
                  <a:schemeClr val="tx2"/>
                </a:solidFill>
              </a:rPr>
              <a:t>1987</a:t>
            </a:r>
            <a:r>
              <a:rPr lang="en-US" dirty="0" smtClean="0"/>
              <a:t/>
            </a:r>
            <a:br>
              <a:rPr lang="en-US" dirty="0" smtClean="0"/>
            </a:br>
            <a:endParaRPr lang="en-US" dirty="0"/>
          </a:p>
        </p:txBody>
      </p:sp>
      <p:pic>
        <p:nvPicPr>
          <p:cNvPr id="212995" name="Picture 3" descr="Chart showing the age distribution of NIH RPG PIs and medical school PhD faculty in 19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996534"/>
      </p:ext>
    </p:extLst>
  </p:cSld>
  <p:clrMapOvr>
    <a:masterClrMapping/>
  </p:clrMapOvr>
  <p:transition spd="slow"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3" descr="Chart showing the age distribution of NIH RPG PIs and medical school PhD faculty in 19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a:spLocks noGrp="1"/>
          </p:cNvSpPr>
          <p:nvPr>
            <p:ph type="title"/>
          </p:nvPr>
        </p:nvSpPr>
        <p:spPr>
          <a:xfrm>
            <a:off x="457200" y="304800"/>
            <a:ext cx="8229600" cy="1143000"/>
          </a:xfrm>
        </p:spPr>
        <p:txBody>
          <a:bodyPr rtlCol="0">
            <a:normAutofit fontScale="90000"/>
          </a:bodyPr>
          <a:lstStyle/>
          <a:p>
            <a:pPr algn="r" eaLnBrk="1" fontAlgn="auto" hangingPunct="1">
              <a:spcAft>
                <a:spcPts val="0"/>
              </a:spcAft>
              <a:defRPr/>
            </a:pPr>
            <a:r>
              <a:rPr lang="en-US" sz="4000" dirty="0" smtClean="0">
                <a:solidFill>
                  <a:schemeClr val="tx2"/>
                </a:solidFill>
              </a:rPr>
              <a:t>1988</a:t>
            </a:r>
            <a:r>
              <a:rPr lang="en-US" dirty="0" smtClean="0"/>
              <a:t/>
            </a:r>
            <a:br>
              <a:rPr lang="en-US" dirty="0" smtClean="0"/>
            </a:br>
            <a:endParaRPr lang="en-US" dirty="0"/>
          </a:p>
        </p:txBody>
      </p:sp>
    </p:spTree>
    <p:extLst>
      <p:ext uri="{BB962C8B-B14F-4D97-AF65-F5344CB8AC3E}">
        <p14:creationId xmlns:p14="http://schemas.microsoft.com/office/powerpoint/2010/main" val="961458092"/>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676400"/>
            <a:ext cx="8229600" cy="1143000"/>
          </a:xfrm>
        </p:spPr>
        <p:txBody>
          <a:bodyPr>
            <a:normAutofit fontScale="90000"/>
          </a:bodyPr>
          <a:lstStyle/>
          <a:p>
            <a:r>
              <a:rPr lang="en-US" dirty="0" smtClean="0"/>
              <a:t>Rock Talk – comparing success rates</a:t>
            </a:r>
            <a:endParaRPr lang="en-US" dirty="0"/>
          </a:p>
        </p:txBody>
      </p:sp>
      <p:pic>
        <p:nvPicPr>
          <p:cNvPr id="2" name="Picture 1" descr="Title: Comparing Success Rates, Award Rates, and Funding Rates &#10;&#10;More at: http://nexus.od.nih.gov/all/2014/03/05/comparing-success-award-funding-rates/#sthash.uti7s4pq.dpuf" title="Screenshot of Sally Rockey's Rock Talk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04"/>
            <a:ext cx="9144517" cy="8594196"/>
          </a:xfrm>
          <a:prstGeom prst="rect">
            <a:avLst/>
          </a:prstGeom>
        </p:spPr>
      </p:pic>
    </p:spTree>
    <p:extLst>
      <p:ext uri="{BB962C8B-B14F-4D97-AF65-F5344CB8AC3E}">
        <p14:creationId xmlns:p14="http://schemas.microsoft.com/office/powerpoint/2010/main" val="10597267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1143000"/>
          </a:xfrm>
        </p:spPr>
        <p:txBody>
          <a:bodyPr rtlCol="0">
            <a:normAutofit fontScale="90000"/>
          </a:bodyPr>
          <a:lstStyle/>
          <a:p>
            <a:pPr algn="r" eaLnBrk="1" fontAlgn="auto" hangingPunct="1">
              <a:spcAft>
                <a:spcPts val="0"/>
              </a:spcAft>
              <a:defRPr/>
            </a:pPr>
            <a:r>
              <a:rPr lang="en-US" sz="4000" dirty="0" smtClean="0">
                <a:solidFill>
                  <a:schemeClr val="tx2"/>
                </a:solidFill>
              </a:rPr>
              <a:t>1989</a:t>
            </a:r>
            <a:r>
              <a:rPr lang="en-US" dirty="0" smtClean="0"/>
              <a:t/>
            </a:r>
            <a:br>
              <a:rPr lang="en-US" dirty="0" smtClean="0"/>
            </a:br>
            <a:endParaRPr lang="en-US" dirty="0"/>
          </a:p>
        </p:txBody>
      </p:sp>
      <p:pic>
        <p:nvPicPr>
          <p:cNvPr id="215043" name="Picture 3" descr="Chart showing the age distribution of NIH RPG PIs and medical school PhD faculty in 19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6590060"/>
      </p:ext>
    </p:extLst>
  </p:cSld>
  <p:clrMapOvr>
    <a:masterClrMapping/>
  </p:clrMapOvr>
  <p:transition spd="slow"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1143000"/>
          </a:xfrm>
        </p:spPr>
        <p:txBody>
          <a:bodyPr rtlCol="0">
            <a:normAutofit fontScale="90000"/>
          </a:bodyPr>
          <a:lstStyle/>
          <a:p>
            <a:pPr algn="r" eaLnBrk="1" fontAlgn="auto" hangingPunct="1">
              <a:spcAft>
                <a:spcPts val="0"/>
              </a:spcAft>
              <a:defRPr/>
            </a:pPr>
            <a:r>
              <a:rPr lang="en-US" sz="4000" dirty="0" smtClean="0">
                <a:solidFill>
                  <a:schemeClr val="tx2"/>
                </a:solidFill>
              </a:rPr>
              <a:t>1990</a:t>
            </a:r>
            <a:r>
              <a:rPr lang="en-US" dirty="0" smtClean="0"/>
              <a:t/>
            </a:r>
            <a:br>
              <a:rPr lang="en-US" dirty="0" smtClean="0"/>
            </a:br>
            <a:endParaRPr lang="en-US" dirty="0"/>
          </a:p>
        </p:txBody>
      </p:sp>
      <p:pic>
        <p:nvPicPr>
          <p:cNvPr id="216067" name="Picture 3" descr="Chart showing the age distribution of NIH RPG PIs and medical school PhD faculty in 19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730783"/>
      </p:ext>
    </p:extLst>
  </p:cSld>
  <p:clrMapOvr>
    <a:masterClrMapping/>
  </p:clrMapOvr>
  <p:transition spd="slow"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Title 1"/>
          <p:cNvSpPr>
            <a:spLocks noGrp="1"/>
          </p:cNvSpPr>
          <p:nvPr>
            <p:ph type="title"/>
          </p:nvPr>
        </p:nvSpPr>
        <p:spPr>
          <a:xfrm>
            <a:off x="457200" y="914400"/>
            <a:ext cx="8229600" cy="1143000"/>
          </a:xfrm>
        </p:spPr>
        <p:txBody>
          <a:bodyPr/>
          <a:lstStyle/>
          <a:p>
            <a:pPr eaLnBrk="1" hangingPunct="1"/>
            <a:r>
              <a:rPr lang="en-US" altLang="en-US" dirty="0" smtClean="0"/>
              <a:t>1991</a:t>
            </a:r>
          </a:p>
        </p:txBody>
      </p:sp>
      <p:pic>
        <p:nvPicPr>
          <p:cNvPr id="217090" name="Picture 3" descr="Chart showing the age distribution of NIH RPG PIs and medical school PhD faculty in 19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1991</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3626207514"/>
      </p:ext>
    </p:extLst>
  </p:cSld>
  <p:clrMapOvr>
    <a:masterClrMapping/>
  </p:clrMapOvr>
  <p:transition spd="slow"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Title 1"/>
          <p:cNvSpPr>
            <a:spLocks noGrp="1"/>
          </p:cNvSpPr>
          <p:nvPr>
            <p:ph type="title"/>
          </p:nvPr>
        </p:nvSpPr>
        <p:spPr>
          <a:xfrm>
            <a:off x="457200" y="1295400"/>
            <a:ext cx="8229600" cy="1143000"/>
          </a:xfrm>
        </p:spPr>
        <p:txBody>
          <a:bodyPr/>
          <a:lstStyle/>
          <a:p>
            <a:pPr eaLnBrk="1" hangingPunct="1"/>
            <a:r>
              <a:rPr lang="en-US" altLang="en-US" dirty="0" smtClean="0"/>
              <a:t>1992</a:t>
            </a:r>
          </a:p>
        </p:txBody>
      </p:sp>
      <p:pic>
        <p:nvPicPr>
          <p:cNvPr id="218114" name="Picture 3" descr="Chart showing the age distribution of NIH RPG PIs and medical school PhD faculty in 19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1992</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1461527194"/>
      </p:ext>
    </p:extLst>
  </p:cSld>
  <p:clrMapOvr>
    <a:masterClrMapping/>
  </p:clrMapOvr>
  <p:transition spd="slow"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0" name="Title 1"/>
          <p:cNvSpPr>
            <a:spLocks noGrp="1"/>
          </p:cNvSpPr>
          <p:nvPr>
            <p:ph type="title"/>
          </p:nvPr>
        </p:nvSpPr>
        <p:spPr>
          <a:xfrm>
            <a:off x="457200" y="1447800"/>
            <a:ext cx="8229600" cy="1143000"/>
          </a:xfrm>
        </p:spPr>
        <p:txBody>
          <a:bodyPr/>
          <a:lstStyle/>
          <a:p>
            <a:pPr eaLnBrk="1" hangingPunct="1"/>
            <a:r>
              <a:rPr lang="en-US" altLang="en-US" dirty="0" smtClean="0"/>
              <a:t>1993</a:t>
            </a:r>
          </a:p>
        </p:txBody>
      </p:sp>
      <p:pic>
        <p:nvPicPr>
          <p:cNvPr id="219138" name="Picture 3" descr="Chart showing the age distribution of NIH RPG PIs and medical school PhD faculty in 19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1993</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1146254677"/>
      </p:ext>
    </p:extLst>
  </p:cSld>
  <p:clrMapOvr>
    <a:masterClrMapping/>
  </p:clrMapOvr>
  <p:transition spd="slow"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Title 1"/>
          <p:cNvSpPr>
            <a:spLocks noGrp="1"/>
          </p:cNvSpPr>
          <p:nvPr>
            <p:ph type="title"/>
          </p:nvPr>
        </p:nvSpPr>
        <p:spPr>
          <a:xfrm>
            <a:off x="457200" y="1295400"/>
            <a:ext cx="8229600" cy="1143000"/>
          </a:xfrm>
        </p:spPr>
        <p:txBody>
          <a:bodyPr/>
          <a:lstStyle/>
          <a:p>
            <a:pPr eaLnBrk="1" hangingPunct="1"/>
            <a:r>
              <a:rPr lang="en-US" altLang="en-US" dirty="0" smtClean="0"/>
              <a:t>1994</a:t>
            </a:r>
          </a:p>
        </p:txBody>
      </p:sp>
      <p:pic>
        <p:nvPicPr>
          <p:cNvPr id="220162" name="Picture 3" descr="Chart showing the age distribution of NIH RPG PIs and medical school PhD faculty in 19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1994</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1303024770"/>
      </p:ext>
    </p:extLst>
  </p:cSld>
  <p:clrMapOvr>
    <a:masterClrMapping/>
  </p:clrMapOvr>
  <p:transition spd="slow"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Title 1"/>
          <p:cNvSpPr>
            <a:spLocks noGrp="1"/>
          </p:cNvSpPr>
          <p:nvPr>
            <p:ph type="title"/>
          </p:nvPr>
        </p:nvSpPr>
        <p:spPr>
          <a:xfrm>
            <a:off x="457200" y="1143000"/>
            <a:ext cx="8229600" cy="1143000"/>
          </a:xfrm>
        </p:spPr>
        <p:txBody>
          <a:bodyPr/>
          <a:lstStyle/>
          <a:p>
            <a:pPr eaLnBrk="1" hangingPunct="1"/>
            <a:r>
              <a:rPr lang="en-US" altLang="en-US" dirty="0" smtClean="0"/>
              <a:t>1995</a:t>
            </a:r>
          </a:p>
        </p:txBody>
      </p:sp>
      <p:pic>
        <p:nvPicPr>
          <p:cNvPr id="221186" name="Picture 3" descr="Chart showing the age distribution of NIH RPG PIs and medical school PhD faculty in 19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1995</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736585067"/>
      </p:ext>
    </p:extLst>
  </p:cSld>
  <p:clrMapOvr>
    <a:masterClrMapping/>
  </p:clrMapOvr>
  <p:transition spd="slow"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2" name="Title 1"/>
          <p:cNvSpPr>
            <a:spLocks noGrp="1"/>
          </p:cNvSpPr>
          <p:nvPr>
            <p:ph type="title"/>
          </p:nvPr>
        </p:nvSpPr>
        <p:spPr>
          <a:xfrm>
            <a:off x="457200" y="1524000"/>
            <a:ext cx="8229600" cy="1143000"/>
          </a:xfrm>
        </p:spPr>
        <p:txBody>
          <a:bodyPr/>
          <a:lstStyle/>
          <a:p>
            <a:pPr eaLnBrk="1" hangingPunct="1"/>
            <a:r>
              <a:rPr lang="en-US" altLang="en-US" dirty="0" smtClean="0"/>
              <a:t>1996</a:t>
            </a:r>
          </a:p>
        </p:txBody>
      </p:sp>
      <p:pic>
        <p:nvPicPr>
          <p:cNvPr id="222210" name="Picture 3" descr="Chart showing the age distribution of NIH RPG PIs and medical school PhD faculty in 19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1996</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673769282"/>
      </p:ext>
    </p:extLst>
  </p:cSld>
  <p:clrMapOvr>
    <a:masterClrMapping/>
  </p:clrMapOvr>
  <p:transition spd="slow"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Title 1"/>
          <p:cNvSpPr>
            <a:spLocks noGrp="1"/>
          </p:cNvSpPr>
          <p:nvPr>
            <p:ph type="title"/>
          </p:nvPr>
        </p:nvSpPr>
        <p:spPr>
          <a:xfrm>
            <a:off x="461963" y="1905000"/>
            <a:ext cx="8229600" cy="1143000"/>
          </a:xfrm>
        </p:spPr>
        <p:txBody>
          <a:bodyPr/>
          <a:lstStyle/>
          <a:p>
            <a:pPr eaLnBrk="1" hangingPunct="1"/>
            <a:r>
              <a:rPr lang="en-US" altLang="en-US" dirty="0" smtClean="0"/>
              <a:t>1997</a:t>
            </a:r>
          </a:p>
        </p:txBody>
      </p:sp>
      <p:pic>
        <p:nvPicPr>
          <p:cNvPr id="223234" name="Picture 3" descr="Chart showing the age distribution of NIH RPG PIs and medical school PhD faculty in 19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20370" y="381000"/>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1997</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1175748127"/>
      </p:ext>
    </p:extLst>
  </p:cSld>
  <p:clrMapOvr>
    <a:masterClrMapping/>
  </p:clrMapOvr>
  <p:transition spd="slow"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Title 1"/>
          <p:cNvSpPr>
            <a:spLocks noGrp="1"/>
          </p:cNvSpPr>
          <p:nvPr>
            <p:ph type="title"/>
          </p:nvPr>
        </p:nvSpPr>
        <p:spPr>
          <a:xfrm>
            <a:off x="457200" y="1143000"/>
            <a:ext cx="8229600" cy="1143000"/>
          </a:xfrm>
        </p:spPr>
        <p:txBody>
          <a:bodyPr/>
          <a:lstStyle/>
          <a:p>
            <a:pPr eaLnBrk="1" hangingPunct="1"/>
            <a:r>
              <a:rPr lang="en-US" altLang="en-US" dirty="0" smtClean="0"/>
              <a:t>1998</a:t>
            </a:r>
          </a:p>
        </p:txBody>
      </p:sp>
      <p:pic>
        <p:nvPicPr>
          <p:cNvPr id="224258" name="Picture 3" descr="Chart showing the age distribution of NIH RPG PIs and medical school PhD faculty in 1998.&#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1998</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2765038847"/>
      </p:ext>
    </p:extLst>
  </p:cSld>
  <p:clrMapOvr>
    <a:masterClrMapping/>
  </p:clrMapOvr>
  <p:transition spd="slow"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Funding, Award and Success Rate Graph</a:t>
            </a:r>
            <a:endParaRPr lang="en-US" dirty="0"/>
          </a:p>
        </p:txBody>
      </p:sp>
      <p:pic>
        <p:nvPicPr>
          <p:cNvPr id="2" name="Picture 1" descr="This chart depicts funding, award, and success rates for research project grants, fiscal years 1990-2013" title="Line cha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34"/>
            <a:ext cx="9144000" cy="6601931"/>
          </a:xfrm>
          <a:prstGeom prst="rect">
            <a:avLst/>
          </a:prstGeom>
        </p:spPr>
      </p:pic>
    </p:spTree>
    <p:extLst>
      <p:ext uri="{BB962C8B-B14F-4D97-AF65-F5344CB8AC3E}">
        <p14:creationId xmlns:p14="http://schemas.microsoft.com/office/powerpoint/2010/main" val="11266279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4" name="Title 1"/>
          <p:cNvSpPr>
            <a:spLocks noGrp="1"/>
          </p:cNvSpPr>
          <p:nvPr>
            <p:ph type="title"/>
          </p:nvPr>
        </p:nvSpPr>
        <p:spPr>
          <a:xfrm>
            <a:off x="685800" y="1981200"/>
            <a:ext cx="8229600" cy="1143000"/>
          </a:xfrm>
        </p:spPr>
        <p:txBody>
          <a:bodyPr/>
          <a:lstStyle/>
          <a:p>
            <a:pPr eaLnBrk="1" hangingPunct="1"/>
            <a:r>
              <a:rPr lang="en-US" altLang="en-US" dirty="0" smtClean="0"/>
              <a:t>1999</a:t>
            </a:r>
          </a:p>
        </p:txBody>
      </p:sp>
      <p:pic>
        <p:nvPicPr>
          <p:cNvPr id="225282" name="Picture 3" descr="Chart showing the age distribution of NIH RPG PIs and medical school PhD faculty in 1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1999</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878002544"/>
      </p:ext>
    </p:extLst>
  </p:cSld>
  <p:clrMapOvr>
    <a:masterClrMapping/>
  </p:clrMapOvr>
  <p:transition spd="slow"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Title 1"/>
          <p:cNvSpPr>
            <a:spLocks noGrp="1"/>
          </p:cNvSpPr>
          <p:nvPr>
            <p:ph type="title"/>
          </p:nvPr>
        </p:nvSpPr>
        <p:spPr>
          <a:xfrm>
            <a:off x="457200" y="1676400"/>
            <a:ext cx="8229600" cy="1143000"/>
          </a:xfrm>
        </p:spPr>
        <p:txBody>
          <a:bodyPr/>
          <a:lstStyle/>
          <a:p>
            <a:pPr eaLnBrk="1" hangingPunct="1"/>
            <a:r>
              <a:rPr lang="en-US" altLang="en-US" dirty="0" smtClean="0"/>
              <a:t>2000</a:t>
            </a:r>
          </a:p>
        </p:txBody>
      </p:sp>
      <p:pic>
        <p:nvPicPr>
          <p:cNvPr id="226306" name="Picture 3" descr="Chart showing the age distribution of NIH RPG PIs and medical school PhD faculty in 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28600"/>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2000</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2328766423"/>
      </p:ext>
    </p:extLst>
  </p:cSld>
  <p:clrMapOvr>
    <a:masterClrMapping/>
  </p:clrMapOvr>
  <p:transition spd="slow"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1143000"/>
          </a:xfrm>
        </p:spPr>
        <p:txBody>
          <a:bodyPr rtlCol="0">
            <a:normAutofit fontScale="90000"/>
          </a:bodyPr>
          <a:lstStyle/>
          <a:p>
            <a:pPr algn="r" eaLnBrk="1" fontAlgn="auto" hangingPunct="1">
              <a:spcAft>
                <a:spcPts val="0"/>
              </a:spcAft>
              <a:defRPr/>
            </a:pPr>
            <a:r>
              <a:rPr lang="en-US" sz="4000" dirty="0" smtClean="0">
                <a:solidFill>
                  <a:schemeClr val="tx2"/>
                </a:solidFill>
              </a:rPr>
              <a:t>2001</a:t>
            </a:r>
            <a:r>
              <a:rPr lang="en-US" dirty="0" smtClean="0"/>
              <a:t/>
            </a:r>
            <a:br>
              <a:rPr lang="en-US" dirty="0" smtClean="0"/>
            </a:br>
            <a:endParaRPr lang="en-US" dirty="0"/>
          </a:p>
        </p:txBody>
      </p:sp>
      <p:pic>
        <p:nvPicPr>
          <p:cNvPr id="227331" name="Picture 3" descr="Chart showing the age distribution of NIH RPG PIs and medical school PhD faculty in 2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73337"/>
      </p:ext>
    </p:extLst>
  </p:cSld>
  <p:clrMapOvr>
    <a:masterClrMapping/>
  </p:clrMapOvr>
  <p:transition spd="slow"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Title 1"/>
          <p:cNvSpPr>
            <a:spLocks noGrp="1"/>
          </p:cNvSpPr>
          <p:nvPr>
            <p:ph type="title"/>
          </p:nvPr>
        </p:nvSpPr>
        <p:spPr>
          <a:xfrm>
            <a:off x="457200" y="1295400"/>
            <a:ext cx="8229600" cy="1143000"/>
          </a:xfrm>
        </p:spPr>
        <p:txBody>
          <a:bodyPr/>
          <a:lstStyle/>
          <a:p>
            <a:pPr eaLnBrk="1" hangingPunct="1"/>
            <a:r>
              <a:rPr lang="en-US" altLang="en-US" dirty="0" smtClean="0"/>
              <a:t>2002</a:t>
            </a:r>
          </a:p>
        </p:txBody>
      </p:sp>
      <p:pic>
        <p:nvPicPr>
          <p:cNvPr id="228354" name="Picture 4" descr="Chart showing the age distribution of NIH RPG PIs and medical school PhD faculty in 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28600"/>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2002</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984036346"/>
      </p:ext>
    </p:extLst>
  </p:cSld>
  <p:clrMapOvr>
    <a:masterClrMapping/>
  </p:clrMapOvr>
  <p:transition spd="slow"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Title 1"/>
          <p:cNvSpPr>
            <a:spLocks noGrp="1"/>
          </p:cNvSpPr>
          <p:nvPr>
            <p:ph type="title"/>
          </p:nvPr>
        </p:nvSpPr>
        <p:spPr>
          <a:xfrm>
            <a:off x="461963" y="1417638"/>
            <a:ext cx="8229600" cy="1143000"/>
          </a:xfrm>
        </p:spPr>
        <p:txBody>
          <a:bodyPr/>
          <a:lstStyle/>
          <a:p>
            <a:pPr eaLnBrk="1" hangingPunct="1"/>
            <a:r>
              <a:rPr lang="en-US" altLang="en-US" dirty="0" smtClean="0"/>
              <a:t>2003</a:t>
            </a:r>
          </a:p>
        </p:txBody>
      </p:sp>
      <p:pic>
        <p:nvPicPr>
          <p:cNvPr id="229378" name="Picture 3" descr="Chart showing the age distribution of NIH RPG PIs and medical school PhD faculty in 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2003</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1651765291"/>
      </p:ext>
    </p:extLst>
  </p:cSld>
  <p:clrMapOvr>
    <a:masterClrMapping/>
  </p:clrMapOvr>
  <p:transition spd="slow"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Title 1"/>
          <p:cNvSpPr>
            <a:spLocks noGrp="1"/>
          </p:cNvSpPr>
          <p:nvPr>
            <p:ph type="title"/>
          </p:nvPr>
        </p:nvSpPr>
        <p:spPr>
          <a:xfrm>
            <a:off x="685800" y="1448436"/>
            <a:ext cx="8229600" cy="1143000"/>
          </a:xfrm>
        </p:spPr>
        <p:txBody>
          <a:bodyPr/>
          <a:lstStyle/>
          <a:p>
            <a:pPr eaLnBrk="1" hangingPunct="1"/>
            <a:r>
              <a:rPr lang="en-US" altLang="en-US" dirty="0" smtClean="0"/>
              <a:t>2004</a:t>
            </a:r>
          </a:p>
        </p:txBody>
      </p:sp>
      <p:pic>
        <p:nvPicPr>
          <p:cNvPr id="230402" name="Picture 2" descr="Chart showing the age distribution of NIH RPG PIs and medical school PhD faculty in 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2004</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2284854560"/>
      </p:ext>
    </p:extLst>
  </p:cSld>
  <p:clrMapOvr>
    <a:masterClrMapping/>
  </p:clrMapOvr>
  <p:transition spd="slow"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Title 1"/>
          <p:cNvSpPr>
            <a:spLocks noGrp="1"/>
          </p:cNvSpPr>
          <p:nvPr>
            <p:ph type="title"/>
          </p:nvPr>
        </p:nvSpPr>
        <p:spPr>
          <a:xfrm>
            <a:off x="609600" y="1295400"/>
            <a:ext cx="8229600" cy="1143000"/>
          </a:xfrm>
        </p:spPr>
        <p:txBody>
          <a:bodyPr/>
          <a:lstStyle/>
          <a:p>
            <a:pPr eaLnBrk="1" hangingPunct="1"/>
            <a:r>
              <a:rPr lang="en-US" altLang="en-US" dirty="0" smtClean="0"/>
              <a:t>2005</a:t>
            </a:r>
          </a:p>
        </p:txBody>
      </p:sp>
      <p:pic>
        <p:nvPicPr>
          <p:cNvPr id="231426" name="Picture 2" descr="Chart showing the age distribution of NIH RPG PIs and medical school PhD faculty in 2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2005</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1452088686"/>
      </p:ext>
    </p:extLst>
  </p:cSld>
  <p:clrMapOvr>
    <a:masterClrMapping/>
  </p:clrMapOvr>
  <p:transition spd="slow"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itle 1"/>
          <p:cNvSpPr>
            <a:spLocks noGrp="1"/>
          </p:cNvSpPr>
          <p:nvPr>
            <p:ph type="title"/>
          </p:nvPr>
        </p:nvSpPr>
        <p:spPr>
          <a:xfrm>
            <a:off x="472440" y="1417638"/>
            <a:ext cx="8229600" cy="1143000"/>
          </a:xfrm>
        </p:spPr>
        <p:txBody>
          <a:bodyPr/>
          <a:lstStyle/>
          <a:p>
            <a:pPr eaLnBrk="1" hangingPunct="1"/>
            <a:r>
              <a:rPr lang="en-US" altLang="en-US" dirty="0" smtClean="0"/>
              <a:t>2006</a:t>
            </a:r>
          </a:p>
        </p:txBody>
      </p:sp>
      <p:pic>
        <p:nvPicPr>
          <p:cNvPr id="232450" name="Picture 2" descr="Chart showing the age distribution of NIH RPG PIs and medical school PhD faculty in 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2006</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2568416302"/>
      </p:ext>
    </p:extLst>
  </p:cSld>
  <p:clrMapOvr>
    <a:masterClrMapping/>
  </p:clrMapOvr>
  <p:transition spd="slow"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1143000"/>
          </a:xfrm>
        </p:spPr>
        <p:txBody>
          <a:bodyPr rtlCol="0">
            <a:normAutofit fontScale="90000"/>
          </a:bodyPr>
          <a:lstStyle/>
          <a:p>
            <a:pPr algn="r" eaLnBrk="1" fontAlgn="auto" hangingPunct="1">
              <a:spcAft>
                <a:spcPts val="0"/>
              </a:spcAft>
              <a:defRPr/>
            </a:pPr>
            <a:r>
              <a:rPr lang="en-US" sz="4000" dirty="0" smtClean="0">
                <a:solidFill>
                  <a:schemeClr val="tx2"/>
                </a:solidFill>
              </a:rPr>
              <a:t>2007</a:t>
            </a:r>
            <a:r>
              <a:rPr lang="en-US" dirty="0" smtClean="0">
                <a:solidFill>
                  <a:schemeClr val="tx2"/>
                </a:solidFill>
              </a:rPr>
              <a:t/>
            </a:r>
            <a:br>
              <a:rPr lang="en-US" dirty="0" smtClean="0">
                <a:solidFill>
                  <a:schemeClr val="tx2"/>
                </a:solidFill>
              </a:rPr>
            </a:br>
            <a:endParaRPr lang="en-US" dirty="0">
              <a:solidFill>
                <a:schemeClr val="tx2"/>
              </a:solidFill>
            </a:endParaRPr>
          </a:p>
        </p:txBody>
      </p:sp>
      <p:pic>
        <p:nvPicPr>
          <p:cNvPr id="233475" name="Picture 2" descr="Chart showing the age distribution of NIH RPG PIs and medical school PhD faculty in 2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804000"/>
      </p:ext>
    </p:extLst>
  </p:cSld>
  <p:clrMapOvr>
    <a:masterClrMapping/>
  </p:clrMapOvr>
  <p:transition spd="slow"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Title 1"/>
          <p:cNvSpPr>
            <a:spLocks noGrp="1"/>
          </p:cNvSpPr>
          <p:nvPr>
            <p:ph type="title"/>
          </p:nvPr>
        </p:nvSpPr>
        <p:spPr>
          <a:xfrm>
            <a:off x="461963" y="1433196"/>
            <a:ext cx="8229600" cy="1143000"/>
          </a:xfrm>
        </p:spPr>
        <p:txBody>
          <a:bodyPr/>
          <a:lstStyle/>
          <a:p>
            <a:pPr eaLnBrk="1" hangingPunct="1"/>
            <a:r>
              <a:rPr lang="en-US" altLang="en-US" dirty="0" smtClean="0"/>
              <a:t>2008</a:t>
            </a:r>
          </a:p>
        </p:txBody>
      </p:sp>
      <p:pic>
        <p:nvPicPr>
          <p:cNvPr id="234498" name="Picture 2" descr="Chart showing the age distribution of NIH RPG PIs and medical school PhD faculty in 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2008</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2737937966"/>
      </p:ext>
    </p:extLst>
  </p:cSld>
  <p:clrMapOvr>
    <a:masterClrMapping/>
  </p:clrMapOvr>
  <p:transition spd="slow"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Rock Talk – FY2013 by</a:t>
            </a:r>
            <a:r>
              <a:rPr lang="en-US" baseline="0" dirty="0" smtClean="0"/>
              <a:t> the Numbers</a:t>
            </a:r>
            <a:endParaRPr lang="en-US" dirty="0"/>
          </a:p>
        </p:txBody>
      </p:sp>
      <p:pic>
        <p:nvPicPr>
          <p:cNvPr id="2" name="Picture 1" descr="Title: FY2013 By The Numbers: Research Applications, Funding, and Awards &#10;&#10;More at: http://nexus.od.nih.gov/all/2014/01/10/fy2013-by-the-numbers/#sthash.8wxBINPv.dpuf" title="Screenshot of Sally Rockey's Rock Talk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2" y="-76200"/>
            <a:ext cx="9277472" cy="8704560"/>
          </a:xfrm>
          <a:prstGeom prst="rect">
            <a:avLst/>
          </a:prstGeom>
        </p:spPr>
      </p:pic>
    </p:spTree>
    <p:extLst>
      <p:ext uri="{BB962C8B-B14F-4D97-AF65-F5344CB8AC3E}">
        <p14:creationId xmlns:p14="http://schemas.microsoft.com/office/powerpoint/2010/main" val="17699207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Title 1"/>
          <p:cNvSpPr>
            <a:spLocks noGrp="1"/>
          </p:cNvSpPr>
          <p:nvPr>
            <p:ph type="title"/>
          </p:nvPr>
        </p:nvSpPr>
        <p:spPr>
          <a:xfrm>
            <a:off x="492443" y="1387476"/>
            <a:ext cx="8229600" cy="1143000"/>
          </a:xfrm>
        </p:spPr>
        <p:txBody>
          <a:bodyPr/>
          <a:lstStyle/>
          <a:p>
            <a:pPr eaLnBrk="1" hangingPunct="1"/>
            <a:r>
              <a:rPr lang="en-US" altLang="en-US" dirty="0" smtClean="0"/>
              <a:t>2009</a:t>
            </a:r>
          </a:p>
        </p:txBody>
      </p:sp>
      <p:pic>
        <p:nvPicPr>
          <p:cNvPr id="235522" name="Picture 2" descr="Chart showing the age distribution of NIH RPG PIs and medical school PhD faculty in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2009</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2442942095"/>
      </p:ext>
    </p:extLst>
  </p:cSld>
  <p:clrMapOvr>
    <a:masterClrMapping/>
  </p:clrMapOvr>
  <p:transition spd="slow"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Title 1"/>
          <p:cNvSpPr>
            <a:spLocks noGrp="1"/>
          </p:cNvSpPr>
          <p:nvPr>
            <p:ph type="title"/>
          </p:nvPr>
        </p:nvSpPr>
        <p:spPr>
          <a:xfrm>
            <a:off x="685800" y="1752600"/>
            <a:ext cx="8229600" cy="1143000"/>
          </a:xfrm>
        </p:spPr>
        <p:txBody>
          <a:bodyPr/>
          <a:lstStyle/>
          <a:p>
            <a:pPr eaLnBrk="1" hangingPunct="1"/>
            <a:r>
              <a:rPr lang="en-US" altLang="en-US" dirty="0" smtClean="0"/>
              <a:t>2010</a:t>
            </a:r>
          </a:p>
        </p:txBody>
      </p:sp>
      <p:pic>
        <p:nvPicPr>
          <p:cNvPr id="236546" name="Picture 2" descr="Chart showing the age distribution of NIH RPG PIs and medical school PhD faculty in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2010</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741541645"/>
      </p:ext>
    </p:extLst>
  </p:cSld>
  <p:clrMapOvr>
    <a:masterClrMapping/>
  </p:clrMapOvr>
  <p:transition spd="slow"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2" name="Title 1"/>
          <p:cNvSpPr>
            <a:spLocks noGrp="1"/>
          </p:cNvSpPr>
          <p:nvPr>
            <p:ph type="title"/>
          </p:nvPr>
        </p:nvSpPr>
        <p:spPr>
          <a:xfrm>
            <a:off x="461963" y="1828800"/>
            <a:ext cx="8229600" cy="1143000"/>
          </a:xfrm>
        </p:spPr>
        <p:txBody>
          <a:bodyPr/>
          <a:lstStyle/>
          <a:p>
            <a:pPr eaLnBrk="1" hangingPunct="1"/>
            <a:r>
              <a:rPr lang="en-US" altLang="en-US" dirty="0" smtClean="0"/>
              <a:t>2011</a:t>
            </a:r>
          </a:p>
        </p:txBody>
      </p:sp>
      <p:pic>
        <p:nvPicPr>
          <p:cNvPr id="237570" name="Picture 2" descr="Chart showing the age distribution of NIH RPG PIs and medical school PhD faculty in 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2011</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2428962750"/>
      </p:ext>
    </p:extLst>
  </p:cSld>
  <p:clrMapOvr>
    <a:masterClrMapping/>
  </p:clrMapOvr>
  <p:transition spd="slow"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Title 1"/>
          <p:cNvSpPr>
            <a:spLocks noGrp="1"/>
          </p:cNvSpPr>
          <p:nvPr>
            <p:ph type="title"/>
          </p:nvPr>
        </p:nvSpPr>
        <p:spPr>
          <a:xfrm>
            <a:off x="461963" y="1676400"/>
            <a:ext cx="8229600" cy="1143000"/>
          </a:xfrm>
        </p:spPr>
        <p:txBody>
          <a:bodyPr/>
          <a:lstStyle/>
          <a:p>
            <a:pPr eaLnBrk="1" hangingPunct="1"/>
            <a:r>
              <a:rPr lang="en-US" altLang="en-US" dirty="0" smtClean="0"/>
              <a:t>2012</a:t>
            </a:r>
          </a:p>
        </p:txBody>
      </p:sp>
      <p:pic>
        <p:nvPicPr>
          <p:cNvPr id="238594" name="Picture 2" descr="Chart showing the age distribution of NIH RPG PIs and medical school PhD faculty in 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0000" lnSpcReduction="1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r">
              <a:defRPr/>
            </a:pPr>
            <a:r>
              <a:rPr lang="en-US" dirty="0" smtClean="0">
                <a:solidFill>
                  <a:srgbClr val="1F497D"/>
                </a:solidFill>
              </a:rPr>
              <a:t>2012</a:t>
            </a:r>
            <a:br>
              <a:rPr lang="en-US" dirty="0" smtClean="0">
                <a:solidFill>
                  <a:srgbClr val="1F497D"/>
                </a:solidFill>
              </a:rPr>
            </a:br>
            <a:endParaRPr lang="en-US" dirty="0">
              <a:solidFill>
                <a:srgbClr val="1F497D"/>
              </a:solidFill>
            </a:endParaRPr>
          </a:p>
        </p:txBody>
      </p:sp>
    </p:spTree>
    <p:extLst>
      <p:ext uri="{BB962C8B-B14F-4D97-AF65-F5344CB8AC3E}">
        <p14:creationId xmlns:p14="http://schemas.microsoft.com/office/powerpoint/2010/main" val="640512569"/>
      </p:ext>
    </p:extLst>
  </p:cSld>
  <p:clrMapOvr>
    <a:masterClrMapping/>
  </p:clrMapOvr>
  <p:transition spd="slow"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rtlCol="0">
            <a:normAutofit fontScale="90000"/>
          </a:bodyPr>
          <a:lstStyle/>
          <a:p>
            <a:pPr algn="r" eaLnBrk="1" fontAlgn="auto" hangingPunct="1">
              <a:spcAft>
                <a:spcPts val="0"/>
              </a:spcAft>
              <a:defRPr/>
            </a:pPr>
            <a:r>
              <a:rPr lang="en-US" dirty="0" smtClean="0"/>
              <a:t>1980 &amp; 2012</a:t>
            </a:r>
            <a:br>
              <a:rPr lang="en-US" dirty="0" smtClean="0"/>
            </a:br>
            <a:endParaRPr lang="en-US" dirty="0"/>
          </a:p>
        </p:txBody>
      </p:sp>
      <p:pic>
        <p:nvPicPr>
          <p:cNvPr id="239619" name="Picture 3" descr="Chart showing the age distribution of NIH RPG PIs and medical school PhD faculty in 1980 and 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057275"/>
            <a:ext cx="82184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20" name="TextBox 6"/>
          <p:cNvSpPr txBox="1">
            <a:spLocks noChangeArrowheads="1"/>
          </p:cNvSpPr>
          <p:nvPr/>
        </p:nvSpPr>
        <p:spPr bwMode="auto">
          <a:xfrm>
            <a:off x="1371600" y="2819400"/>
            <a:ext cx="652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dirty="0" smtClean="0">
                <a:solidFill>
                  <a:srgbClr val="000000"/>
                </a:solidFill>
                <a:cs typeface="Arial" pitchFamily="34" charset="0"/>
              </a:rPr>
              <a:t>1980</a:t>
            </a:r>
          </a:p>
        </p:txBody>
      </p:sp>
      <p:sp>
        <p:nvSpPr>
          <p:cNvPr id="239621" name="TextBox 7"/>
          <p:cNvSpPr txBox="1">
            <a:spLocks noChangeArrowheads="1"/>
          </p:cNvSpPr>
          <p:nvPr/>
        </p:nvSpPr>
        <p:spPr bwMode="auto">
          <a:xfrm>
            <a:off x="4343400" y="2819400"/>
            <a:ext cx="652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dirty="0" smtClean="0">
                <a:solidFill>
                  <a:srgbClr val="000000"/>
                </a:solidFill>
                <a:cs typeface="Arial" pitchFamily="34" charset="0"/>
              </a:rPr>
              <a:t>2012</a:t>
            </a:r>
          </a:p>
        </p:txBody>
      </p:sp>
    </p:spTree>
    <p:extLst>
      <p:ext uri="{BB962C8B-B14F-4D97-AF65-F5344CB8AC3E}">
        <p14:creationId xmlns:p14="http://schemas.microsoft.com/office/powerpoint/2010/main" val="3648630533"/>
      </p:ext>
    </p:extLst>
  </p:cSld>
  <p:clrMapOvr>
    <a:masterClrMapping/>
  </p:clrMapOvr>
  <p:transition spd="slow"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42690" name="TextBox 242"/>
          <p:cNvSpPr txBox="1">
            <a:spLocks noChangeArrowheads="1"/>
          </p:cNvSpPr>
          <p:nvPr/>
        </p:nvSpPr>
        <p:spPr bwMode="auto">
          <a:xfrm>
            <a:off x="228600" y="147638"/>
            <a:ext cx="8628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2400" b="1" dirty="0" smtClean="0">
                <a:solidFill>
                  <a:srgbClr val="000000"/>
                </a:solidFill>
                <a:latin typeface="Arial" pitchFamily="34" charset="0"/>
                <a:cs typeface="Arial" pitchFamily="34" charset="0"/>
              </a:rPr>
              <a:t>PhD Biomedical Research Workforce</a:t>
            </a:r>
          </a:p>
        </p:txBody>
      </p:sp>
      <p:grpSp>
        <p:nvGrpSpPr>
          <p:cNvPr id="2" name="Group 1"/>
          <p:cNvGrpSpPr/>
          <p:nvPr/>
        </p:nvGrpSpPr>
        <p:grpSpPr>
          <a:xfrm>
            <a:off x="257175" y="915988"/>
            <a:ext cx="9258300" cy="5735637"/>
            <a:chOff x="257175" y="915988"/>
            <a:chExt cx="9258300" cy="5735637"/>
          </a:xfrm>
        </p:grpSpPr>
        <p:sp>
          <p:nvSpPr>
            <p:cNvPr id="242691" name="Rectangle 65"/>
            <p:cNvSpPr>
              <a:spLocks noChangeArrowheads="1"/>
            </p:cNvSpPr>
            <p:nvPr/>
          </p:nvSpPr>
          <p:spPr bwMode="auto">
            <a:xfrm>
              <a:off x="6126163" y="4313238"/>
              <a:ext cx="33893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 typeface="Wingdings" pitchFamily="2" charset="2"/>
                <a:buChar char="§"/>
              </a:pPr>
              <a:r>
                <a:rPr lang="en-US" altLang="en-US" sz="800" b="1" dirty="0" smtClean="0">
                  <a:solidFill>
                    <a:srgbClr val="FFFFFF"/>
                  </a:solidFill>
                  <a:latin typeface="Arial" pitchFamily="34" charset="0"/>
                  <a:cs typeface="Arial" pitchFamily="34" charset="0"/>
                </a:rPr>
                <a:t>Total of </a:t>
              </a:r>
              <a:r>
                <a:rPr lang="en-US" altLang="en-US" sz="800" b="1" dirty="0" smtClean="0">
                  <a:solidFill>
                    <a:srgbClr val="FF0000"/>
                  </a:solidFill>
                  <a:latin typeface="Arial" pitchFamily="34" charset="0"/>
                  <a:cs typeface="Arial" pitchFamily="34" charset="0"/>
                </a:rPr>
                <a:t>~150,000</a:t>
              </a:r>
              <a:r>
                <a:rPr lang="en-US" altLang="en-US" sz="800" b="1" dirty="0" smtClean="0">
                  <a:solidFill>
                    <a:srgbClr val="FFFF00"/>
                  </a:solidFill>
                  <a:latin typeface="Arial" pitchFamily="34" charset="0"/>
                  <a:cs typeface="Arial" pitchFamily="34" charset="0"/>
                </a:rPr>
                <a:t> </a:t>
              </a:r>
              <a:r>
                <a:rPr lang="en-US" altLang="en-US" sz="800" b="1" dirty="0" smtClean="0">
                  <a:solidFill>
                    <a:srgbClr val="FFFFFF"/>
                  </a:solidFill>
                  <a:latin typeface="Arial" pitchFamily="34" charset="0"/>
                  <a:cs typeface="Arial" pitchFamily="34" charset="0"/>
                </a:rPr>
                <a:t>Biomedical US-trained PhD’s</a:t>
              </a:r>
            </a:p>
          </p:txBody>
        </p:sp>
        <p:sp>
          <p:nvSpPr>
            <p:cNvPr id="44" name="Rectangle 43"/>
            <p:cNvSpPr/>
            <p:nvPr/>
          </p:nvSpPr>
          <p:spPr>
            <a:xfrm>
              <a:off x="257175" y="4151313"/>
              <a:ext cx="8396288" cy="2500312"/>
            </a:xfrm>
            <a:prstGeom prst="rect">
              <a:avLst/>
            </a:prstGeom>
            <a:solidFill>
              <a:schemeClr val="accent1">
                <a:lumMod val="20000"/>
                <a:lumOff val="8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cxnSp>
          <p:nvCxnSpPr>
            <p:cNvPr id="195" name="Straight Arrow Connector 194"/>
            <p:cNvCxnSpPr>
              <a:cxnSpLocks noChangeShapeType="1"/>
              <a:stCxn id="23" idx="1"/>
            </p:cNvCxnSpPr>
            <p:nvPr/>
          </p:nvCxnSpPr>
          <p:spPr bwMode="auto">
            <a:xfrm flipH="1">
              <a:off x="1673225" y="2154238"/>
              <a:ext cx="1793875" cy="1997075"/>
            </a:xfrm>
            <a:prstGeom prst="straightConnector1">
              <a:avLst/>
            </a:prstGeom>
            <a:ln w="28575">
              <a:solidFill>
                <a:schemeClr val="tx1">
                  <a:lumMod val="50000"/>
                </a:schemeClr>
              </a:solidFill>
              <a:headEnd/>
              <a:tailEnd type="triangle" w="med" len="med"/>
            </a:ln>
          </p:spPr>
          <p:style>
            <a:lnRef idx="3">
              <a:schemeClr val="accent4"/>
            </a:lnRef>
            <a:fillRef idx="0">
              <a:schemeClr val="accent4"/>
            </a:fillRef>
            <a:effectRef idx="2">
              <a:schemeClr val="accent4"/>
            </a:effectRef>
            <a:fontRef idx="minor">
              <a:schemeClr val="tx1"/>
            </a:fontRef>
          </p:style>
        </p:cxnSp>
        <p:cxnSp>
          <p:nvCxnSpPr>
            <p:cNvPr id="28" name="Straight Arrow Connector 27"/>
            <p:cNvCxnSpPr>
              <a:cxnSpLocks noChangeShapeType="1"/>
            </p:cNvCxnSpPr>
            <p:nvPr/>
          </p:nvCxnSpPr>
          <p:spPr bwMode="auto">
            <a:xfrm flipH="1">
              <a:off x="4565650" y="1250950"/>
              <a:ext cx="0" cy="411163"/>
            </a:xfrm>
            <a:prstGeom prst="straightConnector1">
              <a:avLst/>
            </a:prstGeom>
            <a:noFill/>
            <a:ln w="28575">
              <a:solidFill>
                <a:schemeClr val="tx1">
                  <a:lumMod val="50000"/>
                </a:schemeClr>
              </a:solidFill>
              <a:round/>
              <a:headEnd type="none" w="med" len="med"/>
              <a:tailEnd type="triangle" w="med" len="med"/>
            </a:ln>
            <a:effectLst>
              <a:outerShdw dist="23000" dir="5400000" rotWithShape="0">
                <a:srgbClr val="808080">
                  <a:alpha val="34999"/>
                </a:srgbClr>
              </a:outerShdw>
            </a:effectLst>
          </p:spPr>
        </p:cxnSp>
        <p:sp>
          <p:nvSpPr>
            <p:cNvPr id="22" name="Rectangle 21"/>
            <p:cNvSpPr/>
            <p:nvPr/>
          </p:nvSpPr>
          <p:spPr bwMode="auto">
            <a:xfrm>
              <a:off x="3467100" y="3011488"/>
              <a:ext cx="2195513" cy="914400"/>
            </a:xfrm>
            <a:prstGeom prst="rect">
              <a:avLst/>
            </a:prstGeom>
            <a:solidFill>
              <a:schemeClr val="accent1">
                <a:lumMod val="20000"/>
                <a:lumOff val="80000"/>
              </a:schemeClr>
            </a:solidFill>
            <a:ln w="1270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base">
                <a:spcBef>
                  <a:spcPct val="0"/>
                </a:spcBef>
                <a:spcAft>
                  <a:spcPct val="0"/>
                </a:spcAft>
                <a:defRPr/>
              </a:pPr>
              <a:r>
                <a:rPr lang="en-US" sz="1500" b="1" dirty="0">
                  <a:solidFill>
                    <a:prstClr val="black"/>
                  </a:solidFill>
                  <a:latin typeface="Arial" charset="0"/>
                  <a:ea typeface="ＭＳ Ｐゴシック" charset="-128"/>
                  <a:cs typeface="Arial" charset="0"/>
                </a:rPr>
                <a:t>Postdoctoral</a:t>
              </a:r>
              <a:r>
                <a:rPr lang="en-US" sz="1500" b="1" dirty="0">
                  <a:solidFill>
                    <a:prstClr val="black"/>
                  </a:solidFill>
                  <a:effectLst>
                    <a:outerShdw blurRad="38100" dist="38100" dir="2700000" algn="tl">
                      <a:srgbClr val="C0C0C0"/>
                    </a:outerShdw>
                  </a:effectLst>
                  <a:latin typeface="Arial" charset="0"/>
                  <a:ea typeface="ＭＳ Ｐゴシック" charset="-128"/>
                  <a:cs typeface="Arial" charset="0"/>
                </a:rPr>
                <a:t> </a:t>
              </a:r>
              <a:r>
                <a:rPr lang="en-US" sz="1500" b="1" dirty="0">
                  <a:solidFill>
                    <a:prstClr val="black"/>
                  </a:solidFill>
                  <a:latin typeface="Arial" charset="0"/>
                  <a:ea typeface="ＭＳ Ｐゴシック" charset="-128"/>
                  <a:cs typeface="Arial" charset="0"/>
                </a:rPr>
                <a:t>Training</a:t>
              </a:r>
            </a:p>
            <a:p>
              <a:pPr algn="ctr" fontAlgn="base">
                <a:spcBef>
                  <a:spcPct val="0"/>
                </a:spcBef>
                <a:spcAft>
                  <a:spcPct val="0"/>
                </a:spcAft>
                <a:defRPr/>
              </a:pPr>
              <a:endParaRPr lang="en-US" sz="800" b="1" dirty="0">
                <a:solidFill>
                  <a:srgbClr val="FFFFFF"/>
                </a:solidFill>
                <a:latin typeface="Arial" charset="0"/>
                <a:ea typeface="ＭＳ Ｐゴシック" charset="-128"/>
                <a:cs typeface="Arial" charset="0"/>
              </a:endParaRPr>
            </a:p>
            <a:p>
              <a:pPr algn="ctr" fontAlgn="base">
                <a:spcBef>
                  <a:spcPct val="0"/>
                </a:spcBef>
                <a:spcAft>
                  <a:spcPct val="0"/>
                </a:spcAft>
                <a:defRPr/>
              </a:pPr>
              <a:r>
                <a:rPr lang="en-US" sz="1000" b="1" dirty="0">
                  <a:solidFill>
                    <a:prstClr val="black"/>
                  </a:solidFill>
                  <a:latin typeface="Arial" charset="0"/>
                  <a:ea typeface="ＭＳ Ｐゴシック" charset="-128"/>
                  <a:cs typeface="Arial" charset="0"/>
                </a:rPr>
                <a:t>2009 Total: </a:t>
              </a:r>
              <a:r>
                <a:rPr lang="en-US" sz="1200" b="1" dirty="0">
                  <a:solidFill>
                    <a:srgbClr val="C00000"/>
                  </a:solidFill>
                  <a:latin typeface="Arial" charset="0"/>
                  <a:ea typeface="ＭＳ Ｐゴシック" charset="-128"/>
                  <a:cs typeface="Arial" charset="0"/>
                </a:rPr>
                <a:t>37,000</a:t>
              </a:r>
              <a:r>
                <a:rPr lang="en-US" sz="1200" b="1" dirty="0">
                  <a:solidFill>
                    <a:prstClr val="white"/>
                  </a:solidFill>
                  <a:latin typeface="Arial" charset="0"/>
                  <a:ea typeface="ＭＳ Ｐゴシック" charset="-128"/>
                  <a:cs typeface="Arial" charset="0"/>
                </a:rPr>
                <a:t> </a:t>
              </a:r>
              <a:r>
                <a:rPr lang="en-US" sz="1200" b="1" dirty="0">
                  <a:solidFill>
                    <a:prstClr val="black"/>
                  </a:solidFill>
                  <a:latin typeface="Arial" charset="0"/>
                  <a:ea typeface="ＭＳ Ｐゴシック" charset="-128"/>
                  <a:cs typeface="Arial" charset="0"/>
                </a:rPr>
                <a:t>to</a:t>
              </a:r>
              <a:r>
                <a:rPr lang="en-US" sz="1200" b="1" dirty="0">
                  <a:solidFill>
                    <a:prstClr val="white"/>
                  </a:solidFill>
                  <a:latin typeface="Arial" charset="0"/>
                  <a:ea typeface="ＭＳ Ｐゴシック" charset="-128"/>
                  <a:cs typeface="Arial" charset="0"/>
                </a:rPr>
                <a:t> </a:t>
              </a:r>
              <a:r>
                <a:rPr lang="en-US" sz="1200" b="1" dirty="0">
                  <a:solidFill>
                    <a:srgbClr val="C00000"/>
                  </a:solidFill>
                  <a:latin typeface="Arial" charset="0"/>
                  <a:ea typeface="ＭＳ Ｐゴシック" charset="-128"/>
                  <a:cs typeface="Arial" charset="0"/>
                </a:rPr>
                <a:t>68,000 </a:t>
              </a:r>
              <a:endParaRPr lang="en-US" sz="1000" b="1" dirty="0">
                <a:solidFill>
                  <a:srgbClr val="C00000"/>
                </a:solidFill>
                <a:latin typeface="Arial" charset="0"/>
                <a:ea typeface="ＭＳ Ｐゴシック" charset="-128"/>
                <a:cs typeface="Arial" charset="0"/>
              </a:endParaRPr>
            </a:p>
            <a:p>
              <a:pPr algn="ctr" fontAlgn="base">
                <a:spcBef>
                  <a:spcPct val="0"/>
                </a:spcBef>
                <a:spcAft>
                  <a:spcPct val="0"/>
                </a:spcAft>
                <a:defRPr/>
              </a:pPr>
              <a:r>
                <a:rPr lang="en-US" sz="1000" b="1" dirty="0">
                  <a:solidFill>
                    <a:prstClr val="black"/>
                  </a:solidFill>
                  <a:latin typeface="Arial" charset="0"/>
                  <a:ea typeface="ＭＳ Ｐゴシック" charset="-128"/>
                  <a:cs typeface="Arial" charset="0"/>
                </a:rPr>
                <a:t>Median Length</a:t>
              </a:r>
              <a:r>
                <a:rPr lang="en-US" sz="1000" b="1" dirty="0">
                  <a:solidFill>
                    <a:prstClr val="white"/>
                  </a:solidFill>
                  <a:latin typeface="Arial" charset="0"/>
                  <a:ea typeface="ＭＳ Ｐゴシック" charset="-128"/>
                  <a:cs typeface="Arial" charset="0"/>
                </a:rPr>
                <a:t>: </a:t>
              </a:r>
              <a:r>
                <a:rPr lang="en-US" sz="1000" b="1" dirty="0">
                  <a:solidFill>
                    <a:srgbClr val="C00000"/>
                  </a:solidFill>
                  <a:latin typeface="Arial" charset="0"/>
                  <a:ea typeface="ＭＳ Ｐゴシック" charset="-128"/>
                  <a:cs typeface="Arial" charset="0"/>
                </a:rPr>
                <a:t>4 years</a:t>
              </a:r>
            </a:p>
          </p:txBody>
        </p:sp>
        <p:sp>
          <p:nvSpPr>
            <p:cNvPr id="41" name="Rectangle 40"/>
            <p:cNvSpPr/>
            <p:nvPr/>
          </p:nvSpPr>
          <p:spPr bwMode="auto">
            <a:xfrm>
              <a:off x="6624638" y="1697038"/>
              <a:ext cx="2028825" cy="914400"/>
            </a:xfrm>
            <a:prstGeom prst="rect">
              <a:avLst/>
            </a:prstGeom>
            <a:solidFill>
              <a:schemeClr val="accent1">
                <a:lumMod val="20000"/>
                <a:lumOff val="80000"/>
              </a:schemeClr>
            </a:solidFill>
            <a:ln w="1270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base">
                <a:spcBef>
                  <a:spcPct val="0"/>
                </a:spcBef>
                <a:spcAft>
                  <a:spcPct val="0"/>
                </a:spcAft>
                <a:defRPr/>
              </a:pPr>
              <a:r>
                <a:rPr lang="en-US" sz="1600" b="1" dirty="0">
                  <a:solidFill>
                    <a:prstClr val="black"/>
                  </a:solidFill>
                  <a:latin typeface="Arial" charset="0"/>
                  <a:ea typeface="ＭＳ Ｐゴシック" charset="-128"/>
                  <a:cs typeface="Arial" charset="0"/>
                </a:rPr>
                <a:t>International</a:t>
              </a:r>
            </a:p>
          </p:txBody>
        </p:sp>
        <p:cxnSp>
          <p:nvCxnSpPr>
            <p:cNvPr id="56" name="Straight Arrow Connector 55"/>
            <p:cNvCxnSpPr>
              <a:cxnSpLocks noChangeShapeType="1"/>
              <a:stCxn id="41" idx="2"/>
            </p:cNvCxnSpPr>
            <p:nvPr/>
          </p:nvCxnSpPr>
          <p:spPr bwMode="auto">
            <a:xfrm>
              <a:off x="7639050" y="2611438"/>
              <a:ext cx="82550" cy="1539875"/>
            </a:xfrm>
            <a:prstGeom prst="straightConnector1">
              <a:avLst/>
            </a:prstGeom>
            <a:noFill/>
            <a:ln w="28575">
              <a:solidFill>
                <a:schemeClr val="tx1">
                  <a:lumMod val="50000"/>
                </a:schemeClr>
              </a:solidFill>
              <a:round/>
              <a:headEnd/>
              <a:tailEnd type="triangle" w="med" len="med"/>
            </a:ln>
            <a:effectLst>
              <a:outerShdw dist="23000" dir="5400000" rotWithShape="0">
                <a:srgbClr val="808080">
                  <a:alpha val="34999"/>
                </a:srgbClr>
              </a:outerShdw>
            </a:effectLst>
          </p:spPr>
        </p:cxnSp>
        <p:sp>
          <p:nvSpPr>
            <p:cNvPr id="242698" name="TextBox 45"/>
            <p:cNvSpPr txBox="1">
              <a:spLocks noChangeArrowheads="1"/>
            </p:cNvSpPr>
            <p:nvPr/>
          </p:nvSpPr>
          <p:spPr bwMode="auto">
            <a:xfrm>
              <a:off x="3282950" y="4249738"/>
              <a:ext cx="256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b="1" dirty="0" smtClean="0">
                  <a:solidFill>
                    <a:srgbClr val="000000"/>
                  </a:solidFill>
                  <a:latin typeface="Arial" pitchFamily="34" charset="0"/>
                  <a:cs typeface="Arial" pitchFamily="34" charset="0"/>
                </a:rPr>
                <a:t>Post-Training Workforce</a:t>
              </a:r>
            </a:p>
          </p:txBody>
        </p:sp>
        <p:cxnSp>
          <p:nvCxnSpPr>
            <p:cNvPr id="69" name="Straight Arrow Connector 68"/>
            <p:cNvCxnSpPr>
              <a:cxnSpLocks noChangeShapeType="1"/>
              <a:stCxn id="41" idx="1"/>
              <a:endCxn id="23" idx="3"/>
            </p:cNvCxnSpPr>
            <p:nvPr/>
          </p:nvCxnSpPr>
          <p:spPr bwMode="auto">
            <a:xfrm flipH="1">
              <a:off x="5662613" y="2154238"/>
              <a:ext cx="962025" cy="0"/>
            </a:xfrm>
            <a:prstGeom prst="straightConnector1">
              <a:avLst/>
            </a:prstGeom>
            <a:noFill/>
            <a:ln w="28575">
              <a:solidFill>
                <a:schemeClr val="tx1">
                  <a:lumMod val="50000"/>
                </a:schemeClr>
              </a:solidFill>
              <a:round/>
              <a:headEnd type="triangle"/>
              <a:tailEnd type="triangle" w="med" len="med"/>
            </a:ln>
            <a:effectLst>
              <a:outerShdw dist="23000" dir="5400000" rotWithShape="0">
                <a:srgbClr val="808080">
                  <a:alpha val="34999"/>
                </a:srgbClr>
              </a:outerShdw>
            </a:effectLst>
          </p:spPr>
        </p:cxnSp>
        <p:sp>
          <p:nvSpPr>
            <p:cNvPr id="242700" name="Rectangle 4"/>
            <p:cNvSpPr>
              <a:spLocks noChangeArrowheads="1"/>
            </p:cNvSpPr>
            <p:nvPr/>
          </p:nvSpPr>
          <p:spPr bwMode="auto">
            <a:xfrm>
              <a:off x="3452813" y="915988"/>
              <a:ext cx="2224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800" b="1" dirty="0" smtClean="0">
                  <a:solidFill>
                    <a:srgbClr val="000000"/>
                  </a:solidFill>
                  <a:latin typeface="Arial" pitchFamily="34" charset="0"/>
                  <a:cs typeface="Arial" pitchFamily="34" charset="0"/>
                </a:rPr>
                <a:t>College Graduates</a:t>
              </a:r>
            </a:p>
          </p:txBody>
        </p:sp>
        <p:sp>
          <p:nvSpPr>
            <p:cNvPr id="31" name="TextBox 30"/>
            <p:cNvSpPr txBox="1"/>
            <p:nvPr/>
          </p:nvSpPr>
          <p:spPr>
            <a:xfrm>
              <a:off x="5629275" y="2154238"/>
              <a:ext cx="1130300" cy="584200"/>
            </a:xfrm>
            <a:prstGeom prst="rect">
              <a:avLst/>
            </a:prstGeom>
            <a:noFill/>
            <a:ln w="3175">
              <a:noFill/>
            </a:ln>
          </p:spPr>
          <p:txBody>
            <a:bodyPr>
              <a:spAutoFit/>
            </a:bodyPr>
            <a:lstStyle/>
            <a:p>
              <a:pPr algn="ctr" fontAlgn="base">
                <a:spcBef>
                  <a:spcPct val="0"/>
                </a:spcBef>
                <a:spcAft>
                  <a:spcPct val="0"/>
                </a:spcAft>
                <a:defRPr/>
              </a:pPr>
              <a:r>
                <a:rPr lang="en-US" sz="1200" b="1" dirty="0">
                  <a:solidFill>
                    <a:srgbClr val="FFFF00"/>
                  </a:solidFill>
                  <a:effectLst>
                    <a:outerShdw blurRad="38100" dist="38100" dir="2700000" algn="tl">
                      <a:srgbClr val="000000">
                        <a:alpha val="43137"/>
                      </a:srgbClr>
                    </a:outerShdw>
                  </a:effectLst>
                  <a:latin typeface="Arial" pitchFamily="34" charset="0"/>
                  <a:cs typeface="Arial" pitchFamily="34" charset="0"/>
                </a:rPr>
                <a:t>8% </a:t>
              </a:r>
              <a:r>
                <a:rPr lang="en-US" sz="1000" b="1" dirty="0">
                  <a:solidFill>
                    <a:prstClr val="black"/>
                  </a:solidFill>
                  <a:latin typeface="Arial" pitchFamily="34" charset="0"/>
                  <a:cs typeface="Arial" pitchFamily="34" charset="0"/>
                </a:rPr>
                <a:t>of graduates </a:t>
              </a:r>
            </a:p>
            <a:p>
              <a:pPr algn="ctr" fontAlgn="base">
                <a:spcBef>
                  <a:spcPct val="0"/>
                </a:spcBef>
                <a:spcAft>
                  <a:spcPct val="0"/>
                </a:spcAft>
                <a:defRPr/>
              </a:pPr>
              <a:r>
                <a:rPr lang="en-US" sz="1000" b="1" dirty="0">
                  <a:solidFill>
                    <a:prstClr val="black"/>
                  </a:solidFill>
                  <a:latin typeface="Arial" pitchFamily="34" charset="0"/>
                  <a:cs typeface="Arial" pitchFamily="34" charset="0"/>
                </a:rPr>
                <a:t>leave the US</a:t>
              </a:r>
            </a:p>
          </p:txBody>
        </p:sp>
        <p:sp>
          <p:nvSpPr>
            <p:cNvPr id="33" name="TextBox 32" descr="Graphic depicting the various career paths of individuals in the PhD biomedical research workforce."/>
            <p:cNvSpPr txBox="1"/>
            <p:nvPr/>
          </p:nvSpPr>
          <p:spPr>
            <a:xfrm>
              <a:off x="628684" y="2438518"/>
              <a:ext cx="2316261" cy="931024"/>
            </a:xfrm>
            <a:prstGeom prst="rect">
              <a:avLst/>
            </a:prstGeom>
            <a:noFill/>
          </p:spPr>
          <p:txBody>
            <a:bodyPr>
              <a:spAutoFit/>
            </a:bodyPr>
            <a:lstStyle/>
            <a:p>
              <a:pPr fontAlgn="base">
                <a:spcBef>
                  <a:spcPct val="0"/>
                </a:spcBef>
                <a:spcAft>
                  <a:spcPct val="0"/>
                </a:spcAft>
                <a:defRPr/>
              </a:pPr>
              <a:r>
                <a:rPr lang="en-US" sz="1050" b="1" dirty="0">
                  <a:solidFill>
                    <a:prstClr val="black"/>
                  </a:solidFill>
                  <a:latin typeface="Arial" pitchFamily="34" charset="0"/>
                  <a:cs typeface="Arial" pitchFamily="34" charset="0"/>
                </a:rPr>
                <a:t>Of graduates who stay in the US</a:t>
              </a:r>
            </a:p>
            <a:p>
              <a:pPr algn="ctr" fontAlgn="base">
                <a:spcBef>
                  <a:spcPct val="0"/>
                </a:spcBef>
                <a:spcAft>
                  <a:spcPct val="0"/>
                </a:spcAft>
                <a:defRPr/>
              </a:pPr>
              <a:r>
                <a:rPr lang="en-US" sz="1400" dirty="0">
                  <a:ln>
                    <a:solidFill>
                      <a:srgbClr val="FFFF00"/>
                    </a:solidFill>
                  </a:ln>
                  <a:solidFill>
                    <a:srgbClr val="FFFF00"/>
                  </a:solidFill>
                  <a:effectLst>
                    <a:outerShdw blurRad="38100" dist="38100" dir="2700000" algn="tl">
                      <a:srgbClr val="000000">
                        <a:alpha val="43137"/>
                      </a:srgbClr>
                    </a:outerShdw>
                  </a:effectLst>
                  <a:latin typeface="Arial" pitchFamily="34" charset="0"/>
                  <a:cs typeface="Arial" pitchFamily="34" charset="0"/>
                </a:rPr>
                <a:t>30%</a:t>
              </a:r>
              <a:r>
                <a:rPr lang="en-US" sz="1400" dirty="0">
                  <a:solidFill>
                    <a:srgbClr val="FFFF00"/>
                  </a:solidFill>
                  <a:effectLst>
                    <a:outerShdw blurRad="38100" dist="38100" dir="2700000" algn="tl">
                      <a:srgbClr val="000000">
                        <a:alpha val="43137"/>
                      </a:srgbClr>
                    </a:outerShdw>
                  </a:effectLst>
                  <a:latin typeface="Arial" pitchFamily="34" charset="0"/>
                  <a:cs typeface="Arial" pitchFamily="34" charset="0"/>
                </a:rPr>
                <a:t> </a:t>
              </a:r>
              <a:r>
                <a:rPr lang="en-US" sz="1000" b="1" dirty="0">
                  <a:solidFill>
                    <a:prstClr val="black"/>
                  </a:solidFill>
                  <a:latin typeface="Arial" pitchFamily="34" charset="0"/>
                  <a:cs typeface="Arial" pitchFamily="34" charset="0"/>
                </a:rPr>
                <a:t>skip a postdoc</a:t>
              </a:r>
            </a:p>
            <a:p>
              <a:pPr algn="ctr" fontAlgn="base">
                <a:spcBef>
                  <a:spcPct val="0"/>
                </a:spcBef>
                <a:spcAft>
                  <a:spcPct val="0"/>
                </a:spcAft>
                <a:defRPr/>
              </a:pPr>
              <a:r>
                <a:rPr lang="en-US" sz="1400" dirty="0">
                  <a:ln>
                    <a:solidFill>
                      <a:srgbClr val="FFFF00"/>
                    </a:solidFill>
                  </a:ln>
                  <a:solidFill>
                    <a:srgbClr val="FFFF00"/>
                  </a:solidFill>
                  <a:effectLst>
                    <a:outerShdw blurRad="38100" dist="38100" dir="2700000" algn="tl">
                      <a:srgbClr val="000000">
                        <a:alpha val="43137"/>
                      </a:srgbClr>
                    </a:outerShdw>
                  </a:effectLst>
                  <a:latin typeface="Arial" pitchFamily="34" charset="0"/>
                  <a:cs typeface="Arial" pitchFamily="34" charset="0"/>
                </a:rPr>
                <a:t>70% </a:t>
              </a:r>
              <a:r>
                <a:rPr lang="en-US" sz="1000" b="1" dirty="0">
                  <a:solidFill>
                    <a:prstClr val="black"/>
                  </a:solidFill>
                  <a:latin typeface="Arial" pitchFamily="34" charset="0"/>
                  <a:cs typeface="Arial" pitchFamily="34" charset="0"/>
                </a:rPr>
                <a:t>do a postdoc</a:t>
              </a:r>
            </a:p>
            <a:p>
              <a:pPr fontAlgn="base">
                <a:spcBef>
                  <a:spcPct val="0"/>
                </a:spcBef>
                <a:spcAft>
                  <a:spcPct val="0"/>
                </a:spcAft>
                <a:defRPr/>
              </a:pPr>
              <a:endParaRPr lang="en-US" sz="800" b="1" dirty="0">
                <a:solidFill>
                  <a:prstClr val="black"/>
                </a:solidFill>
                <a:latin typeface="Arial" pitchFamily="34" charset="0"/>
                <a:cs typeface="Arial" pitchFamily="34" charset="0"/>
              </a:endParaRPr>
            </a:p>
            <a:p>
              <a:pPr fontAlgn="base">
                <a:spcBef>
                  <a:spcPct val="0"/>
                </a:spcBef>
                <a:spcAft>
                  <a:spcPct val="0"/>
                </a:spcAft>
                <a:defRPr/>
              </a:pPr>
              <a:endParaRPr lang="en-US" sz="800" b="1" dirty="0">
                <a:solidFill>
                  <a:prstClr val="black"/>
                </a:solidFill>
                <a:latin typeface="Arial" pitchFamily="34" charset="0"/>
                <a:cs typeface="Arial" pitchFamily="34" charset="0"/>
              </a:endParaRPr>
            </a:p>
          </p:txBody>
        </p:sp>
        <p:sp>
          <p:nvSpPr>
            <p:cNvPr id="36" name="TextBox 35"/>
            <p:cNvSpPr txBox="1"/>
            <p:nvPr/>
          </p:nvSpPr>
          <p:spPr>
            <a:xfrm>
              <a:off x="5654675" y="3470275"/>
              <a:ext cx="1143000" cy="431800"/>
            </a:xfrm>
            <a:prstGeom prst="rect">
              <a:avLst/>
            </a:prstGeom>
            <a:noFill/>
          </p:spPr>
          <p:txBody>
            <a:bodyPr wrap="none">
              <a:spAutoFit/>
            </a:bodyPr>
            <a:lstStyle/>
            <a:p>
              <a:pPr algn="ctr" fontAlgn="base">
                <a:spcBef>
                  <a:spcPct val="0"/>
                </a:spcBef>
                <a:spcAft>
                  <a:spcPct val="0"/>
                </a:spcAft>
                <a:defRPr/>
              </a:pPr>
              <a:r>
                <a:rPr lang="en-US" sz="1200" b="1" dirty="0">
                  <a:solidFill>
                    <a:srgbClr val="C00000"/>
                  </a:solidFill>
                  <a:latin typeface="Arial" pitchFamily="34" charset="0"/>
                  <a:cs typeface="Arial" pitchFamily="34" charset="0"/>
                </a:rPr>
                <a:t>1,900</a:t>
              </a:r>
              <a:r>
                <a:rPr lang="en-US" sz="1000" b="1" dirty="0">
                  <a:solidFill>
                    <a:srgbClr val="FF0000"/>
                  </a:solidFill>
                  <a:latin typeface="Arial" pitchFamily="34" charset="0"/>
                  <a:cs typeface="Arial" pitchFamily="34" charset="0"/>
                </a:rPr>
                <a:t> </a:t>
              </a:r>
              <a:r>
                <a:rPr lang="en-US" sz="1000" b="1" dirty="0">
                  <a:solidFill>
                    <a:prstClr val="black"/>
                  </a:solidFill>
                  <a:latin typeface="Arial" pitchFamily="34" charset="0"/>
                  <a:cs typeface="Arial" pitchFamily="34" charset="0"/>
                </a:rPr>
                <a:t>to</a:t>
              </a:r>
              <a:r>
                <a:rPr lang="en-US" sz="1000" b="1" dirty="0">
                  <a:solidFill>
                    <a:srgbClr val="FF0000"/>
                  </a:solidFill>
                  <a:latin typeface="Arial" pitchFamily="34" charset="0"/>
                  <a:cs typeface="Arial" pitchFamily="34" charset="0"/>
                </a:rPr>
                <a:t> </a:t>
              </a:r>
              <a:r>
                <a:rPr lang="en-US" sz="1200" b="1" dirty="0">
                  <a:solidFill>
                    <a:srgbClr val="C00000"/>
                  </a:solidFill>
                  <a:latin typeface="Arial" pitchFamily="34" charset="0"/>
                  <a:cs typeface="Arial" pitchFamily="34" charset="0"/>
                </a:rPr>
                <a:t>3,900</a:t>
              </a:r>
              <a:endParaRPr lang="en-US" sz="1000" b="1" dirty="0">
                <a:solidFill>
                  <a:srgbClr val="C00000"/>
                </a:solidFill>
                <a:latin typeface="Arial" pitchFamily="34" charset="0"/>
                <a:cs typeface="Arial" pitchFamily="34" charset="0"/>
              </a:endParaRPr>
            </a:p>
            <a:p>
              <a:pPr marL="228600" indent="-228600" algn="ctr" fontAlgn="base">
                <a:spcBef>
                  <a:spcPct val="0"/>
                </a:spcBef>
                <a:spcAft>
                  <a:spcPct val="0"/>
                </a:spcAft>
                <a:defRPr/>
              </a:pPr>
              <a:r>
                <a:rPr lang="en-US" sz="1000" b="1" dirty="0">
                  <a:solidFill>
                    <a:prstClr val="black"/>
                  </a:solidFill>
                  <a:latin typeface="Arial" pitchFamily="34" charset="0"/>
                  <a:cs typeface="Arial" pitchFamily="34" charset="0"/>
                </a:rPr>
                <a:t>in 2009</a:t>
              </a:r>
            </a:p>
          </p:txBody>
        </p:sp>
        <p:sp>
          <p:nvSpPr>
            <p:cNvPr id="242704" name="TextBox 36"/>
            <p:cNvSpPr txBox="1">
              <a:spLocks noChangeArrowheads="1"/>
            </p:cNvSpPr>
            <p:nvPr/>
          </p:nvSpPr>
          <p:spPr bwMode="auto">
            <a:xfrm>
              <a:off x="5624513" y="1870075"/>
              <a:ext cx="1042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200" b="1" dirty="0" smtClean="0">
                  <a:solidFill>
                    <a:srgbClr val="00FF00"/>
                  </a:solidFill>
                  <a:latin typeface="Arial" pitchFamily="34" charset="0"/>
                  <a:cs typeface="Arial" pitchFamily="34" charset="0"/>
                </a:rPr>
                <a:t>4,000 </a:t>
              </a:r>
              <a:r>
                <a:rPr lang="en-US" altLang="en-US" sz="1000" b="1" dirty="0" smtClean="0">
                  <a:solidFill>
                    <a:srgbClr val="000000"/>
                  </a:solidFill>
                  <a:latin typeface="Arial" pitchFamily="34" charset="0"/>
                  <a:cs typeface="Arial" pitchFamily="34" charset="0"/>
                </a:rPr>
                <a:t>in 2009</a:t>
              </a:r>
            </a:p>
          </p:txBody>
        </p:sp>
        <p:sp>
          <p:nvSpPr>
            <p:cNvPr id="23" name="Rectangle 22"/>
            <p:cNvSpPr/>
            <p:nvPr/>
          </p:nvSpPr>
          <p:spPr bwMode="auto">
            <a:xfrm>
              <a:off x="3467100" y="1697038"/>
              <a:ext cx="2195513" cy="914400"/>
            </a:xfrm>
            <a:prstGeom prst="rect">
              <a:avLst/>
            </a:prstGeom>
            <a:solidFill>
              <a:schemeClr val="accent1">
                <a:lumMod val="20000"/>
                <a:lumOff val="80000"/>
              </a:schemeClr>
            </a:solidFill>
            <a:ln w="1270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base">
                <a:spcBef>
                  <a:spcPct val="0"/>
                </a:spcBef>
                <a:spcAft>
                  <a:spcPct val="0"/>
                </a:spcAft>
                <a:defRPr/>
              </a:pPr>
              <a:r>
                <a:rPr lang="en-US" sz="1500" b="1" dirty="0">
                  <a:solidFill>
                    <a:prstClr val="black"/>
                  </a:solidFill>
                  <a:latin typeface="Arial" charset="0"/>
                  <a:ea typeface="ＭＳ Ｐゴシック" charset="-128"/>
                  <a:cs typeface="Arial" charset="0"/>
                </a:rPr>
                <a:t>Graduate Education &amp;  Training</a:t>
              </a:r>
            </a:p>
            <a:p>
              <a:pPr algn="ctr" fontAlgn="base">
                <a:spcBef>
                  <a:spcPct val="0"/>
                </a:spcBef>
                <a:spcAft>
                  <a:spcPct val="0"/>
                </a:spcAft>
                <a:defRPr/>
              </a:pPr>
              <a:r>
                <a:rPr lang="en-US" sz="1000" b="1" dirty="0">
                  <a:solidFill>
                    <a:prstClr val="black"/>
                  </a:solidFill>
                  <a:latin typeface="Arial" charset="0"/>
                  <a:ea typeface="ＭＳ Ｐゴシック" charset="-128"/>
                  <a:cs typeface="Arial" charset="0"/>
                </a:rPr>
                <a:t>2009 Total:</a:t>
              </a:r>
              <a:r>
                <a:rPr lang="en-US" sz="1000" b="1" dirty="0">
                  <a:solidFill>
                    <a:prstClr val="white"/>
                  </a:solidFill>
                  <a:latin typeface="Arial" charset="0"/>
                  <a:ea typeface="ＭＳ Ｐゴシック" charset="-128"/>
                  <a:cs typeface="Arial" charset="0"/>
                </a:rPr>
                <a:t> </a:t>
              </a:r>
              <a:r>
                <a:rPr lang="en-US" sz="1000" b="1" dirty="0">
                  <a:solidFill>
                    <a:srgbClr val="339966"/>
                  </a:solidFill>
                  <a:latin typeface="Arial" charset="0"/>
                  <a:ea typeface="ＭＳ Ｐゴシック" charset="-128"/>
                  <a:cs typeface="Arial" charset="0"/>
                </a:rPr>
                <a:t>83,000</a:t>
              </a:r>
            </a:p>
            <a:p>
              <a:pPr algn="ctr" fontAlgn="base">
                <a:spcBef>
                  <a:spcPct val="0"/>
                </a:spcBef>
                <a:spcAft>
                  <a:spcPct val="0"/>
                </a:spcAft>
                <a:defRPr/>
              </a:pPr>
              <a:r>
                <a:rPr lang="en-US" sz="1000" b="1" dirty="0">
                  <a:solidFill>
                    <a:prstClr val="black"/>
                  </a:solidFill>
                  <a:latin typeface="Arial" charset="0"/>
                  <a:ea typeface="ＭＳ Ｐゴシック" charset="-128"/>
                  <a:cs typeface="Arial" charset="0"/>
                </a:rPr>
                <a:t>Time to Degree </a:t>
              </a:r>
              <a:r>
                <a:rPr lang="en-US" sz="1050" b="1" dirty="0">
                  <a:solidFill>
                    <a:prstClr val="black"/>
                  </a:solidFill>
                  <a:latin typeface="Arial" charset="0"/>
                  <a:ea typeface="ＭＳ Ｐゴシック" charset="-128"/>
                  <a:cs typeface="Arial" charset="0"/>
                </a:rPr>
                <a:t>:</a:t>
              </a:r>
              <a:r>
                <a:rPr lang="en-US" sz="1050" b="1" dirty="0">
                  <a:solidFill>
                    <a:srgbClr val="FFFF00"/>
                  </a:solidFill>
                  <a:effectLst>
                    <a:outerShdw blurRad="38100" dist="38100" dir="2700000" algn="tl">
                      <a:srgbClr val="000000">
                        <a:alpha val="43137"/>
                      </a:srgbClr>
                    </a:outerShdw>
                  </a:effectLst>
                  <a:latin typeface="Arial" charset="0"/>
                  <a:ea typeface="ＭＳ Ｐゴシック" charset="-128"/>
                  <a:cs typeface="Arial" charset="0"/>
                </a:rPr>
                <a:t>5.5-7yrs</a:t>
              </a:r>
            </a:p>
            <a:p>
              <a:pPr algn="ctr" fontAlgn="base">
                <a:spcBef>
                  <a:spcPct val="0"/>
                </a:spcBef>
                <a:spcAft>
                  <a:spcPct val="0"/>
                </a:spcAft>
                <a:defRPr/>
              </a:pPr>
              <a:r>
                <a:rPr lang="en-US" sz="1000" b="1" dirty="0">
                  <a:solidFill>
                    <a:prstClr val="black"/>
                  </a:solidFill>
                  <a:latin typeface="Arial" charset="0"/>
                  <a:ea typeface="ＭＳ Ｐゴシック" charset="-128"/>
                  <a:cs typeface="Arial" charset="0"/>
                </a:rPr>
                <a:t>2009 Graduates</a:t>
              </a:r>
              <a:r>
                <a:rPr lang="en-US" sz="1000" b="1" dirty="0">
                  <a:solidFill>
                    <a:prstClr val="white"/>
                  </a:solidFill>
                  <a:latin typeface="Arial" charset="0"/>
                  <a:ea typeface="ＭＳ Ｐゴシック" charset="-128"/>
                  <a:cs typeface="Arial" charset="0"/>
                </a:rPr>
                <a:t>: </a:t>
              </a:r>
              <a:r>
                <a:rPr lang="en-US" sz="1000" b="1" dirty="0">
                  <a:solidFill>
                    <a:srgbClr val="339966"/>
                  </a:solidFill>
                  <a:latin typeface="Arial" charset="0"/>
                  <a:ea typeface="ＭＳ Ｐゴシック" charset="-128"/>
                  <a:cs typeface="Arial" charset="0"/>
                </a:rPr>
                <a:t>9,000</a:t>
              </a:r>
            </a:p>
          </p:txBody>
        </p:sp>
        <p:cxnSp>
          <p:nvCxnSpPr>
            <p:cNvPr id="63" name="Straight Arrow Connector 62"/>
            <p:cNvCxnSpPr>
              <a:cxnSpLocks noChangeShapeType="1"/>
              <a:stCxn id="41" idx="2"/>
              <a:endCxn id="22" idx="3"/>
            </p:cNvCxnSpPr>
            <p:nvPr/>
          </p:nvCxnSpPr>
          <p:spPr bwMode="auto">
            <a:xfrm flipH="1">
              <a:off x="5662613" y="2611438"/>
              <a:ext cx="1976437" cy="857250"/>
            </a:xfrm>
            <a:prstGeom prst="straightConnector1">
              <a:avLst/>
            </a:prstGeom>
            <a:noFill/>
            <a:ln w="28575">
              <a:solidFill>
                <a:schemeClr val="tx1">
                  <a:lumMod val="50000"/>
                </a:schemeClr>
              </a:solidFill>
              <a:round/>
              <a:headEnd type="triangle"/>
              <a:tailEnd type="triangle" w="med" len="med"/>
            </a:ln>
            <a:effectLst>
              <a:outerShdw dist="23000" dir="5400000" rotWithShape="0">
                <a:srgbClr val="808080">
                  <a:alpha val="34999"/>
                </a:srgbClr>
              </a:outerShdw>
            </a:effectLst>
          </p:spPr>
        </p:cxnSp>
        <p:cxnSp>
          <p:nvCxnSpPr>
            <p:cNvPr id="47" name="Straight Arrow Connector 46"/>
            <p:cNvCxnSpPr>
              <a:cxnSpLocks noChangeShapeType="1"/>
            </p:cNvCxnSpPr>
            <p:nvPr/>
          </p:nvCxnSpPr>
          <p:spPr bwMode="auto">
            <a:xfrm>
              <a:off x="4565650" y="2628900"/>
              <a:ext cx="0" cy="398463"/>
            </a:xfrm>
            <a:prstGeom prst="straightConnector1">
              <a:avLst/>
            </a:prstGeom>
            <a:noFill/>
            <a:ln w="28575">
              <a:solidFill>
                <a:schemeClr val="tx1">
                  <a:lumMod val="50000"/>
                </a:schemeClr>
              </a:solidFill>
              <a:round/>
              <a:headEnd type="none" w="med" len="med"/>
              <a:tailEnd type="triangle" w="med" len="med"/>
            </a:ln>
            <a:effectLst>
              <a:outerShdw dist="23000" dir="5400000" rotWithShape="0">
                <a:srgbClr val="808080">
                  <a:alpha val="34999"/>
                </a:srgbClr>
              </a:outerShdw>
            </a:effectLst>
          </p:spPr>
        </p:cxnSp>
        <p:cxnSp>
          <p:nvCxnSpPr>
            <p:cNvPr id="50" name="Straight Arrow Connector 49"/>
            <p:cNvCxnSpPr>
              <a:cxnSpLocks noChangeShapeType="1"/>
              <a:stCxn id="22" idx="2"/>
            </p:cNvCxnSpPr>
            <p:nvPr/>
          </p:nvCxnSpPr>
          <p:spPr bwMode="auto">
            <a:xfrm>
              <a:off x="4565650" y="3925888"/>
              <a:ext cx="0" cy="225425"/>
            </a:xfrm>
            <a:prstGeom prst="straightConnector1">
              <a:avLst/>
            </a:prstGeom>
            <a:noFill/>
            <a:ln w="28575">
              <a:solidFill>
                <a:schemeClr val="tx1">
                  <a:lumMod val="50000"/>
                </a:schemeClr>
              </a:solidFill>
              <a:round/>
              <a:headEnd type="none" w="med" len="med"/>
              <a:tailEnd type="triangle" w="med" len="med"/>
            </a:ln>
            <a:effectLst>
              <a:outerShdw dist="23000" dir="5400000" rotWithShape="0">
                <a:srgbClr val="808080">
                  <a:alpha val="34999"/>
                </a:srgbClr>
              </a:outerShdw>
            </a:effectLst>
          </p:spPr>
        </p:cxnSp>
        <p:sp>
          <p:nvSpPr>
            <p:cNvPr id="242709" name="TextBox 53"/>
            <p:cNvSpPr txBox="1">
              <a:spLocks noChangeArrowheads="1"/>
            </p:cNvSpPr>
            <p:nvPr/>
          </p:nvSpPr>
          <p:spPr bwMode="auto">
            <a:xfrm>
              <a:off x="3411538" y="1343025"/>
              <a:ext cx="1217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200" b="1" dirty="0" smtClean="0">
                  <a:solidFill>
                    <a:srgbClr val="00FF00"/>
                  </a:solidFill>
                  <a:latin typeface="Arial" pitchFamily="34" charset="0"/>
                  <a:cs typeface="Arial" pitchFamily="34" charset="0"/>
                </a:rPr>
                <a:t>16,000</a:t>
              </a:r>
              <a:r>
                <a:rPr lang="en-US" altLang="en-US" sz="1200" b="1" dirty="0" smtClean="0">
                  <a:solidFill>
                    <a:srgbClr val="339966"/>
                  </a:solidFill>
                  <a:latin typeface="Arial" pitchFamily="34" charset="0"/>
                  <a:cs typeface="Arial" pitchFamily="34" charset="0"/>
                </a:rPr>
                <a:t> </a:t>
              </a:r>
              <a:r>
                <a:rPr lang="en-US" altLang="en-US" sz="1200" b="1" dirty="0" smtClean="0">
                  <a:solidFill>
                    <a:srgbClr val="000000"/>
                  </a:solidFill>
                  <a:latin typeface="Arial" pitchFamily="34" charset="0"/>
                  <a:cs typeface="Arial" pitchFamily="34" charset="0"/>
                </a:rPr>
                <a:t>in 2009</a:t>
              </a:r>
            </a:p>
          </p:txBody>
        </p:sp>
        <p:sp>
          <p:nvSpPr>
            <p:cNvPr id="38" name="TextBox 37"/>
            <p:cNvSpPr txBox="1"/>
            <p:nvPr/>
          </p:nvSpPr>
          <p:spPr>
            <a:xfrm>
              <a:off x="4652963" y="2703513"/>
              <a:ext cx="1033462" cy="276225"/>
            </a:xfrm>
            <a:prstGeom prst="rect">
              <a:avLst/>
            </a:prstGeom>
            <a:noFill/>
          </p:spPr>
          <p:txBody>
            <a:bodyPr wrap="none">
              <a:spAutoFit/>
            </a:bodyPr>
            <a:lstStyle/>
            <a:p>
              <a:pPr fontAlgn="base">
                <a:spcBef>
                  <a:spcPct val="0"/>
                </a:spcBef>
                <a:spcAft>
                  <a:spcPct val="0"/>
                </a:spcAft>
                <a:defRPr/>
              </a:pPr>
              <a:r>
                <a:rPr lang="en-US" sz="1200" b="1" dirty="0">
                  <a:solidFill>
                    <a:srgbClr val="FFFF00"/>
                  </a:solidFill>
                  <a:effectLst>
                    <a:outerShdw blurRad="38100" dist="38100" dir="2700000" algn="tl">
                      <a:srgbClr val="000000">
                        <a:alpha val="43137"/>
                      </a:srgbClr>
                    </a:outerShdw>
                  </a:effectLst>
                  <a:latin typeface="Arial" pitchFamily="34" charset="0"/>
                  <a:cs typeface="Arial" pitchFamily="34" charset="0"/>
                </a:rPr>
                <a:t>5,800</a:t>
              </a:r>
              <a:r>
                <a:rPr lang="en-US" sz="1000" b="1" dirty="0">
                  <a:solidFill>
                    <a:prstClr val="black"/>
                  </a:solidFill>
                  <a:latin typeface="Arial" pitchFamily="34" charset="0"/>
                  <a:cs typeface="Arial" pitchFamily="34" charset="0"/>
                </a:rPr>
                <a:t> in 2009</a:t>
              </a:r>
            </a:p>
          </p:txBody>
        </p:sp>
        <p:cxnSp>
          <p:nvCxnSpPr>
            <p:cNvPr id="53" name="Straight Arrow Connector 52"/>
            <p:cNvCxnSpPr>
              <a:cxnSpLocks noChangeShapeType="1"/>
              <a:stCxn id="41" idx="0"/>
            </p:cNvCxnSpPr>
            <p:nvPr/>
          </p:nvCxnSpPr>
          <p:spPr bwMode="auto">
            <a:xfrm flipH="1" flipV="1">
              <a:off x="5564188" y="1085850"/>
              <a:ext cx="2074862" cy="611188"/>
            </a:xfrm>
            <a:prstGeom prst="straightConnector1">
              <a:avLst/>
            </a:prstGeom>
            <a:noFill/>
            <a:ln w="28575">
              <a:solidFill>
                <a:schemeClr val="tx1">
                  <a:lumMod val="50000"/>
                </a:schemeClr>
              </a:solidFill>
              <a:round/>
              <a:headEnd type="triangle"/>
              <a:tailEnd type="triangle" w="med" len="med"/>
            </a:ln>
            <a:effectLst>
              <a:outerShdw dist="23000" dir="5400000" rotWithShape="0">
                <a:srgbClr val="808080">
                  <a:alpha val="34999"/>
                </a:srgbClr>
              </a:outerShdw>
            </a:effectLst>
          </p:spPr>
        </p:cxnSp>
        <p:grpSp>
          <p:nvGrpSpPr>
            <p:cNvPr id="242712" name="Group 12"/>
            <p:cNvGrpSpPr>
              <a:grpSpLocks/>
            </p:cNvGrpSpPr>
            <p:nvPr/>
          </p:nvGrpSpPr>
          <p:grpSpPr bwMode="auto">
            <a:xfrm>
              <a:off x="442913" y="4613275"/>
              <a:ext cx="7934325" cy="1787525"/>
              <a:chOff x="769640" y="4942060"/>
              <a:chExt cx="7634847" cy="1625013"/>
            </a:xfrm>
          </p:grpSpPr>
          <p:grpSp>
            <p:nvGrpSpPr>
              <p:cNvPr id="242714" name="Group 11"/>
              <p:cNvGrpSpPr>
                <a:grpSpLocks/>
              </p:cNvGrpSpPr>
              <p:nvPr/>
            </p:nvGrpSpPr>
            <p:grpSpPr bwMode="auto">
              <a:xfrm>
                <a:off x="4650149" y="4976391"/>
                <a:ext cx="1167333" cy="1590664"/>
                <a:chOff x="257576" y="1240527"/>
                <a:chExt cx="1167333" cy="1590664"/>
              </a:xfrm>
            </p:grpSpPr>
            <p:sp>
              <p:nvSpPr>
                <p:cNvPr id="65" name="Rectangle 64"/>
                <p:cNvSpPr/>
                <p:nvPr/>
              </p:nvSpPr>
              <p:spPr>
                <a:xfrm>
                  <a:off x="257121" y="1240832"/>
                  <a:ext cx="1167071" cy="1590377"/>
                </a:xfrm>
                <a:prstGeom prst="rect">
                  <a:avLst/>
                </a:prstGeom>
                <a:solidFill>
                  <a:schemeClr val="tx2">
                    <a:lumMod val="60000"/>
                    <a:lumOff val="40000"/>
                  </a:schemeClr>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18%</a:t>
                  </a:r>
                </a:p>
                <a:p>
                  <a:pPr algn="ctr">
                    <a:defRPr/>
                  </a:pPr>
                  <a:r>
                    <a:rPr lang="en-US" sz="1000" b="1" dirty="0">
                      <a:solidFill>
                        <a:prstClr val="black"/>
                      </a:solidFill>
                      <a:latin typeface="Arial" pitchFamily="34" charset="0"/>
                      <a:cs typeface="Arial" pitchFamily="34" charset="0"/>
                    </a:rPr>
                    <a:t>Biomedical US- trained PhD 2008 </a:t>
                  </a:r>
                </a:p>
                <a:p>
                  <a:pPr algn="ctr">
                    <a:defRPr/>
                  </a:pPr>
                  <a:endParaRPr lang="en-US" sz="1000" b="1" dirty="0">
                    <a:solidFill>
                      <a:prstClr val="black"/>
                    </a:solidFill>
                    <a:latin typeface="Arial" pitchFamily="34" charset="0"/>
                    <a:cs typeface="Arial" pitchFamily="34" charset="0"/>
                  </a:endParaRPr>
                </a:p>
                <a:p>
                  <a:pPr algn="ctr">
                    <a:defRPr/>
                  </a:pPr>
                  <a:r>
                    <a:rPr lang="en-US" sz="1200" b="1" dirty="0">
                      <a:solidFill>
                        <a:srgbClr val="C00000"/>
                      </a:solidFill>
                      <a:latin typeface="Arial" pitchFamily="34" charset="0"/>
                      <a:cs typeface="Arial" pitchFamily="34" charset="0"/>
                    </a:rPr>
                    <a:t>~22,500</a:t>
                  </a:r>
                  <a:endParaRPr lang="en-US" sz="1000" b="1" dirty="0">
                    <a:solidFill>
                      <a:srgbClr val="C00000"/>
                    </a:solidFill>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31" name="TextBox 50"/>
                <p:cNvSpPr txBox="1">
                  <a:spLocks noChangeArrowheads="1"/>
                </p:cNvSpPr>
                <p:nvPr/>
              </p:nvSpPr>
              <p:spPr bwMode="auto">
                <a:xfrm>
                  <a:off x="257576" y="1290059"/>
                  <a:ext cx="1167333" cy="587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200" b="1" dirty="0" smtClean="0">
                      <a:solidFill>
                        <a:srgbClr val="000000"/>
                      </a:solidFill>
                      <a:latin typeface="Arial" pitchFamily="34" charset="0"/>
                      <a:cs typeface="Arial" pitchFamily="34" charset="0"/>
                    </a:rPr>
                    <a:t>Industrial Research</a:t>
                  </a:r>
                </a:p>
                <a:p>
                  <a:pPr algn="ctr" eaLnBrk="1" fontAlgn="base" hangingPunct="1">
                    <a:spcBef>
                      <a:spcPct val="0"/>
                    </a:spcBef>
                    <a:spcAft>
                      <a:spcPct val="0"/>
                    </a:spcAft>
                    <a:buFontTx/>
                    <a:buNone/>
                  </a:pPr>
                  <a:endParaRPr lang="en-US" altLang="en-US" sz="1200" b="1" dirty="0" smtClean="0">
                    <a:solidFill>
                      <a:srgbClr val="000000"/>
                    </a:solidFill>
                    <a:latin typeface="Arial" pitchFamily="34" charset="0"/>
                    <a:cs typeface="Arial" pitchFamily="34" charset="0"/>
                  </a:endParaRPr>
                </a:p>
              </p:txBody>
            </p:sp>
          </p:grpSp>
          <p:grpSp>
            <p:nvGrpSpPr>
              <p:cNvPr id="242715" name="Group 66"/>
              <p:cNvGrpSpPr>
                <a:grpSpLocks/>
              </p:cNvGrpSpPr>
              <p:nvPr/>
            </p:nvGrpSpPr>
            <p:grpSpPr bwMode="auto">
              <a:xfrm>
                <a:off x="3356646" y="4976404"/>
                <a:ext cx="1167333" cy="1590669"/>
                <a:chOff x="257576" y="1240540"/>
                <a:chExt cx="1167333" cy="1590669"/>
              </a:xfrm>
            </p:grpSpPr>
            <p:sp>
              <p:nvSpPr>
                <p:cNvPr id="68" name="Rectangle 67"/>
                <p:cNvSpPr/>
                <p:nvPr/>
              </p:nvSpPr>
              <p:spPr>
                <a:xfrm>
                  <a:off x="258291" y="1240832"/>
                  <a:ext cx="1167071" cy="1590377"/>
                </a:xfrm>
                <a:prstGeom prst="rect">
                  <a:avLst/>
                </a:prstGeom>
                <a:solidFill>
                  <a:schemeClr val="tx2">
                    <a:lumMod val="60000"/>
                    <a:lumOff val="40000"/>
                  </a:schemeClr>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43%</a:t>
                  </a:r>
                </a:p>
                <a:p>
                  <a:pPr algn="ctr">
                    <a:defRPr/>
                  </a:pPr>
                  <a:r>
                    <a:rPr lang="en-US" sz="1000" b="1" dirty="0">
                      <a:solidFill>
                        <a:prstClr val="black"/>
                      </a:solidFill>
                      <a:latin typeface="Arial" pitchFamily="34" charset="0"/>
                      <a:cs typeface="Arial" pitchFamily="34" charset="0"/>
                    </a:rPr>
                    <a:t>(</a:t>
                  </a:r>
                  <a:r>
                    <a:rPr lang="en-US" sz="1000" b="1" dirty="0">
                      <a:solidFill>
                        <a:srgbClr val="FFFF00"/>
                      </a:solidFill>
                      <a:latin typeface="Arial" pitchFamily="34" charset="0"/>
                      <a:cs typeface="Arial" pitchFamily="34" charset="0"/>
                    </a:rPr>
                    <a:t>23%</a:t>
                  </a:r>
                  <a:r>
                    <a:rPr lang="en-US" sz="1000" b="1" dirty="0">
                      <a:solidFill>
                        <a:prstClr val="black"/>
                      </a:solidFill>
                      <a:latin typeface="Arial" pitchFamily="34" charset="0"/>
                      <a:cs typeface="Arial" pitchFamily="34" charset="0"/>
                    </a:rPr>
                    <a:t> tenured)</a:t>
                  </a:r>
                </a:p>
                <a:p>
                  <a:pPr algn="ctr">
                    <a:defRPr/>
                  </a:pPr>
                  <a:r>
                    <a:rPr lang="en-US" sz="1000" b="1" dirty="0">
                      <a:solidFill>
                        <a:prstClr val="black"/>
                      </a:solidFill>
                      <a:latin typeface="Arial" pitchFamily="34" charset="0"/>
                      <a:cs typeface="Arial" pitchFamily="34" charset="0"/>
                    </a:rPr>
                    <a:t>Biomedical US- trained PhD</a:t>
                  </a:r>
                </a:p>
                <a:p>
                  <a:pPr algn="ctr">
                    <a:defRPr/>
                  </a:pPr>
                  <a:r>
                    <a:rPr lang="en-US" sz="1050" b="1" dirty="0">
                      <a:solidFill>
                        <a:prstClr val="black"/>
                      </a:solidFill>
                      <a:latin typeface="Arial" pitchFamily="34" charset="0"/>
                      <a:cs typeface="Arial" pitchFamily="34" charset="0"/>
                    </a:rPr>
                    <a:t>2008 </a:t>
                  </a:r>
                </a:p>
                <a:p>
                  <a:pPr algn="ctr">
                    <a:defRPr/>
                  </a:pPr>
                  <a:r>
                    <a:rPr lang="en-US" sz="1200" b="1" dirty="0">
                      <a:solidFill>
                        <a:srgbClr val="C00000"/>
                      </a:solidFill>
                      <a:latin typeface="Arial" pitchFamily="34" charset="0"/>
                      <a:cs typeface="Arial" pitchFamily="34" charset="0"/>
                    </a:rPr>
                    <a:t>~55,000</a:t>
                  </a: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29" name="TextBox 69"/>
                <p:cNvSpPr txBox="1">
                  <a:spLocks noChangeArrowheads="1"/>
                </p:cNvSpPr>
                <p:nvPr/>
              </p:nvSpPr>
              <p:spPr bwMode="auto">
                <a:xfrm>
                  <a:off x="257576" y="1290059"/>
                  <a:ext cx="1167333" cy="587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200" b="1" dirty="0" smtClean="0">
                      <a:solidFill>
                        <a:srgbClr val="000000"/>
                      </a:solidFill>
                      <a:latin typeface="Arial" pitchFamily="34" charset="0"/>
                      <a:cs typeface="Arial" pitchFamily="34" charset="0"/>
                    </a:rPr>
                    <a:t>Academic Research or Teaching</a:t>
                  </a:r>
                </a:p>
              </p:txBody>
            </p:sp>
          </p:grpSp>
          <p:grpSp>
            <p:nvGrpSpPr>
              <p:cNvPr id="242716" name="Group 70"/>
              <p:cNvGrpSpPr>
                <a:grpSpLocks/>
              </p:cNvGrpSpPr>
              <p:nvPr/>
            </p:nvGrpSpPr>
            <p:grpSpPr bwMode="auto">
              <a:xfrm>
                <a:off x="2063143" y="4976391"/>
                <a:ext cx="1167333" cy="1590664"/>
                <a:chOff x="257576" y="1240527"/>
                <a:chExt cx="1167333" cy="1590664"/>
              </a:xfrm>
            </p:grpSpPr>
            <p:sp>
              <p:nvSpPr>
                <p:cNvPr id="72" name="Rectangle 71"/>
                <p:cNvSpPr/>
                <p:nvPr/>
              </p:nvSpPr>
              <p:spPr>
                <a:xfrm>
                  <a:off x="257933" y="1240832"/>
                  <a:ext cx="1167071" cy="1590377"/>
                </a:xfrm>
                <a:prstGeom prst="rect">
                  <a:avLst/>
                </a:prstGeom>
                <a:solidFill>
                  <a:schemeClr val="tx2">
                    <a:lumMod val="60000"/>
                    <a:lumOff val="40000"/>
                  </a:schemeClr>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6%</a:t>
                  </a:r>
                </a:p>
                <a:p>
                  <a:pPr algn="ctr">
                    <a:defRPr/>
                  </a:pPr>
                  <a:r>
                    <a:rPr lang="en-US" sz="1000" b="1" dirty="0">
                      <a:solidFill>
                        <a:prstClr val="black"/>
                      </a:solidFill>
                      <a:latin typeface="Arial" pitchFamily="34" charset="0"/>
                      <a:cs typeface="Arial" pitchFamily="34" charset="0"/>
                    </a:rPr>
                    <a:t>Biomedical US- trained PhD 2008 </a:t>
                  </a:r>
                </a:p>
                <a:p>
                  <a:pPr algn="ctr">
                    <a:defRPr/>
                  </a:pPr>
                  <a:endParaRPr lang="en-US" sz="1000" b="1" dirty="0">
                    <a:solidFill>
                      <a:prstClr val="black"/>
                    </a:solidFill>
                    <a:latin typeface="Arial" pitchFamily="34" charset="0"/>
                    <a:cs typeface="Arial" pitchFamily="34" charset="0"/>
                  </a:endParaRPr>
                </a:p>
                <a:p>
                  <a:pPr algn="ctr">
                    <a:defRPr/>
                  </a:pPr>
                  <a:r>
                    <a:rPr lang="en-US" sz="1200" b="1" dirty="0">
                      <a:solidFill>
                        <a:srgbClr val="C00000"/>
                      </a:solidFill>
                      <a:latin typeface="Arial" pitchFamily="34" charset="0"/>
                      <a:cs typeface="Arial" pitchFamily="34" charset="0"/>
                    </a:rPr>
                    <a:t>~7,000</a:t>
                  </a:r>
                  <a:endParaRPr lang="en-US" sz="1000" b="1" dirty="0">
                    <a:solidFill>
                      <a:srgbClr val="C00000"/>
                    </a:solidFill>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27" name="TextBox 72"/>
                <p:cNvSpPr txBox="1">
                  <a:spLocks noChangeArrowheads="1"/>
                </p:cNvSpPr>
                <p:nvPr/>
              </p:nvSpPr>
              <p:spPr bwMode="auto">
                <a:xfrm>
                  <a:off x="257576" y="1290059"/>
                  <a:ext cx="1167333" cy="587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200" b="1" dirty="0" smtClean="0">
                      <a:solidFill>
                        <a:srgbClr val="000000"/>
                      </a:solidFill>
                      <a:latin typeface="Arial" pitchFamily="34" charset="0"/>
                      <a:cs typeface="Arial" pitchFamily="34" charset="0"/>
                    </a:rPr>
                    <a:t>Government Research </a:t>
                  </a:r>
                </a:p>
                <a:p>
                  <a:pPr algn="ctr" eaLnBrk="1" fontAlgn="base" hangingPunct="1">
                    <a:spcBef>
                      <a:spcPct val="0"/>
                    </a:spcBef>
                    <a:spcAft>
                      <a:spcPct val="0"/>
                    </a:spcAft>
                    <a:buFontTx/>
                    <a:buNone/>
                  </a:pPr>
                  <a:endParaRPr lang="en-US" altLang="en-US" sz="1200" b="1" dirty="0" smtClean="0">
                    <a:solidFill>
                      <a:srgbClr val="000000"/>
                    </a:solidFill>
                    <a:latin typeface="Arial" pitchFamily="34" charset="0"/>
                    <a:cs typeface="Arial" pitchFamily="34" charset="0"/>
                  </a:endParaRPr>
                </a:p>
              </p:txBody>
            </p:sp>
          </p:grpSp>
          <p:grpSp>
            <p:nvGrpSpPr>
              <p:cNvPr id="242717" name="Group 73"/>
              <p:cNvGrpSpPr>
                <a:grpSpLocks/>
              </p:cNvGrpSpPr>
              <p:nvPr/>
            </p:nvGrpSpPr>
            <p:grpSpPr bwMode="auto">
              <a:xfrm>
                <a:off x="769640" y="4976391"/>
                <a:ext cx="1167333" cy="1590682"/>
                <a:chOff x="257576" y="1240527"/>
                <a:chExt cx="1167333" cy="1590682"/>
              </a:xfrm>
            </p:grpSpPr>
            <p:sp>
              <p:nvSpPr>
                <p:cNvPr id="75" name="Rectangle 74"/>
                <p:cNvSpPr/>
                <p:nvPr/>
              </p:nvSpPr>
              <p:spPr>
                <a:xfrm>
                  <a:off x="257576" y="1240832"/>
                  <a:ext cx="1167071" cy="1590377"/>
                </a:xfrm>
                <a:prstGeom prst="rect">
                  <a:avLst/>
                </a:prstGeom>
                <a:solidFill>
                  <a:srgbClr val="297DB1"/>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18%</a:t>
                  </a:r>
                </a:p>
                <a:p>
                  <a:pPr algn="ctr">
                    <a:defRPr/>
                  </a:pPr>
                  <a:r>
                    <a:rPr lang="en-US" sz="1000" b="1" dirty="0">
                      <a:solidFill>
                        <a:prstClr val="black"/>
                      </a:solidFill>
                      <a:latin typeface="Arial" pitchFamily="34" charset="0"/>
                      <a:cs typeface="Arial" pitchFamily="34" charset="0"/>
                    </a:rPr>
                    <a:t>Biomedical US- trained PhD 2008 </a:t>
                  </a:r>
                </a:p>
                <a:p>
                  <a:pPr algn="ctr">
                    <a:defRPr/>
                  </a:pPr>
                  <a:endParaRPr lang="en-US" sz="1000" b="1" dirty="0">
                    <a:solidFill>
                      <a:prstClr val="black"/>
                    </a:solidFill>
                    <a:latin typeface="Arial" pitchFamily="34" charset="0"/>
                    <a:cs typeface="Arial" pitchFamily="34" charset="0"/>
                  </a:endParaRPr>
                </a:p>
                <a:p>
                  <a:pPr algn="ctr">
                    <a:defRPr/>
                  </a:pPr>
                  <a:r>
                    <a:rPr lang="en-US" sz="1200" b="1" dirty="0">
                      <a:solidFill>
                        <a:srgbClr val="C00000"/>
                      </a:solidFill>
                      <a:latin typeface="Arial" pitchFamily="34" charset="0"/>
                      <a:cs typeface="Arial" pitchFamily="34" charset="0"/>
                    </a:rPr>
                    <a:t>~24,000</a:t>
                  </a:r>
                  <a:endParaRPr lang="en-US" sz="1000" b="1" dirty="0">
                    <a:solidFill>
                      <a:srgbClr val="C00000"/>
                    </a:solidFill>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25" name="TextBox 75"/>
                <p:cNvSpPr txBox="1">
                  <a:spLocks noChangeArrowheads="1"/>
                </p:cNvSpPr>
                <p:nvPr/>
              </p:nvSpPr>
              <p:spPr bwMode="auto">
                <a:xfrm>
                  <a:off x="257576" y="1374105"/>
                  <a:ext cx="1167333" cy="419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200" b="1" dirty="0" smtClean="0">
                      <a:solidFill>
                        <a:srgbClr val="000000"/>
                      </a:solidFill>
                      <a:latin typeface="Arial" pitchFamily="34" charset="0"/>
                      <a:cs typeface="Arial" pitchFamily="34" charset="0"/>
                    </a:rPr>
                    <a:t>Research- Related</a:t>
                  </a:r>
                </a:p>
              </p:txBody>
            </p:sp>
          </p:grpSp>
          <p:grpSp>
            <p:nvGrpSpPr>
              <p:cNvPr id="242718" name="Group 76"/>
              <p:cNvGrpSpPr>
                <a:grpSpLocks/>
              </p:cNvGrpSpPr>
              <p:nvPr/>
            </p:nvGrpSpPr>
            <p:grpSpPr bwMode="auto">
              <a:xfrm>
                <a:off x="5943555" y="4942060"/>
                <a:ext cx="1167430" cy="1625013"/>
                <a:chOff x="257479" y="1206196"/>
                <a:chExt cx="1167430" cy="1625013"/>
              </a:xfrm>
            </p:grpSpPr>
            <p:sp>
              <p:nvSpPr>
                <p:cNvPr id="78" name="Rectangle 77"/>
                <p:cNvSpPr/>
                <p:nvPr/>
              </p:nvSpPr>
              <p:spPr>
                <a:xfrm>
                  <a:off x="257478" y="1240832"/>
                  <a:ext cx="1167071" cy="1590377"/>
                </a:xfrm>
                <a:prstGeom prst="rect">
                  <a:avLst/>
                </a:prstGeom>
                <a:solidFill>
                  <a:srgbClr val="00B050"/>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13%</a:t>
                  </a:r>
                </a:p>
                <a:p>
                  <a:pPr algn="ctr">
                    <a:defRPr/>
                  </a:pPr>
                  <a:r>
                    <a:rPr lang="en-US" sz="1000" b="1" dirty="0">
                      <a:solidFill>
                        <a:prstClr val="black"/>
                      </a:solidFill>
                      <a:latin typeface="Arial" pitchFamily="34" charset="0"/>
                      <a:cs typeface="Arial" pitchFamily="34" charset="0"/>
                    </a:rPr>
                    <a:t>Biomedical US- trained PhD 2008</a:t>
                  </a:r>
                </a:p>
                <a:p>
                  <a:pPr algn="ctr">
                    <a:defRPr/>
                  </a:pPr>
                  <a:endParaRPr lang="en-US" sz="1000" b="1" dirty="0">
                    <a:solidFill>
                      <a:prstClr val="black"/>
                    </a:solidFill>
                    <a:latin typeface="Arial" pitchFamily="34" charset="0"/>
                    <a:cs typeface="Arial" pitchFamily="34" charset="0"/>
                  </a:endParaRPr>
                </a:p>
                <a:p>
                  <a:pPr algn="ctr">
                    <a:defRPr/>
                  </a:pPr>
                  <a:r>
                    <a:rPr lang="en-US" sz="1000" b="1" dirty="0">
                      <a:solidFill>
                        <a:prstClr val="black"/>
                      </a:solidFill>
                      <a:latin typeface="Arial" pitchFamily="34" charset="0"/>
                      <a:cs typeface="Arial" pitchFamily="34" charset="0"/>
                    </a:rPr>
                    <a:t> </a:t>
                  </a:r>
                  <a:r>
                    <a:rPr lang="en-US" sz="1200" b="1" dirty="0">
                      <a:solidFill>
                        <a:srgbClr val="C00000"/>
                      </a:solidFill>
                      <a:latin typeface="Arial" pitchFamily="34" charset="0"/>
                      <a:cs typeface="Arial" pitchFamily="34" charset="0"/>
                    </a:rPr>
                    <a:t>~17,000</a:t>
                  </a:r>
                  <a:endParaRPr lang="en-US" sz="1000" b="1" dirty="0">
                    <a:solidFill>
                      <a:srgbClr val="C00000"/>
                    </a:solidFill>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23" name="TextBox 78"/>
                <p:cNvSpPr txBox="1">
                  <a:spLocks noChangeArrowheads="1"/>
                </p:cNvSpPr>
                <p:nvPr/>
              </p:nvSpPr>
              <p:spPr bwMode="auto">
                <a:xfrm>
                  <a:off x="257576" y="1206196"/>
                  <a:ext cx="1167333" cy="7555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200" b="1" dirty="0" smtClean="0">
                      <a:solidFill>
                        <a:srgbClr val="000000"/>
                      </a:solidFill>
                      <a:latin typeface="Arial" pitchFamily="34" charset="0"/>
                      <a:cs typeface="Arial" pitchFamily="34" charset="0"/>
                    </a:rPr>
                    <a:t>Non-Research Related</a:t>
                  </a:r>
                </a:p>
                <a:p>
                  <a:pPr algn="ctr" eaLnBrk="1" fontAlgn="base" hangingPunct="1">
                    <a:spcBef>
                      <a:spcPct val="0"/>
                    </a:spcBef>
                    <a:spcAft>
                      <a:spcPct val="0"/>
                    </a:spcAft>
                    <a:buFontTx/>
                    <a:buNone/>
                  </a:pPr>
                  <a:endParaRPr lang="en-US" altLang="en-US" sz="1200" b="1" dirty="0" smtClean="0">
                    <a:solidFill>
                      <a:srgbClr val="000000"/>
                    </a:solidFill>
                    <a:latin typeface="Arial" pitchFamily="34" charset="0"/>
                    <a:cs typeface="Arial" pitchFamily="34" charset="0"/>
                  </a:endParaRPr>
                </a:p>
              </p:txBody>
            </p:sp>
          </p:grpSp>
          <p:grpSp>
            <p:nvGrpSpPr>
              <p:cNvPr id="242719" name="Group 79"/>
              <p:cNvGrpSpPr>
                <a:grpSpLocks/>
              </p:cNvGrpSpPr>
              <p:nvPr/>
            </p:nvGrpSpPr>
            <p:grpSpPr bwMode="auto">
              <a:xfrm>
                <a:off x="7237154" y="4976391"/>
                <a:ext cx="1167333" cy="1590664"/>
                <a:chOff x="257576" y="1240527"/>
                <a:chExt cx="1167333" cy="1590664"/>
              </a:xfrm>
            </p:grpSpPr>
            <p:sp>
              <p:nvSpPr>
                <p:cNvPr id="81" name="Rectangle 80"/>
                <p:cNvSpPr/>
                <p:nvPr/>
              </p:nvSpPr>
              <p:spPr>
                <a:xfrm>
                  <a:off x="257838" y="1240832"/>
                  <a:ext cx="1167071" cy="1590377"/>
                </a:xfrm>
                <a:prstGeom prst="rect">
                  <a:avLst/>
                </a:prstGeom>
                <a:solidFill>
                  <a:schemeClr val="accent6"/>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endParaRPr lang="en-US" sz="1100" b="1" dirty="0">
                    <a:solidFill>
                      <a:srgbClr val="FFFF00"/>
                    </a:solidFill>
                    <a:latin typeface="Arial" pitchFamily="34" charset="0"/>
                    <a:cs typeface="Arial" pitchFamily="34" charset="0"/>
                  </a:endParaRPr>
                </a:p>
                <a:p>
                  <a:pPr algn="ctr">
                    <a:defRPr/>
                  </a:pPr>
                  <a:r>
                    <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rPr>
                    <a:t>2%</a:t>
                  </a:r>
                </a:p>
                <a:p>
                  <a:pPr algn="ctr">
                    <a:defRPr/>
                  </a:pPr>
                  <a:r>
                    <a:rPr lang="en-US" sz="1000" b="1" dirty="0">
                      <a:solidFill>
                        <a:prstClr val="black"/>
                      </a:solidFill>
                      <a:latin typeface="Arial" pitchFamily="34" charset="0"/>
                      <a:cs typeface="Arial" pitchFamily="34" charset="0"/>
                    </a:rPr>
                    <a:t>Biomedical US- trained PhD 2008 </a:t>
                  </a:r>
                </a:p>
                <a:p>
                  <a:pPr algn="ctr">
                    <a:defRPr/>
                  </a:pPr>
                  <a:endParaRPr lang="en-US" sz="1000" b="1" dirty="0">
                    <a:solidFill>
                      <a:prstClr val="black"/>
                    </a:solidFill>
                    <a:latin typeface="Arial" pitchFamily="34" charset="0"/>
                    <a:cs typeface="Arial" pitchFamily="34" charset="0"/>
                  </a:endParaRPr>
                </a:p>
                <a:p>
                  <a:pPr algn="ctr">
                    <a:defRPr/>
                  </a:pPr>
                  <a:r>
                    <a:rPr lang="en-US" sz="1200" b="1" dirty="0">
                      <a:solidFill>
                        <a:srgbClr val="C00000"/>
                      </a:solidFill>
                      <a:latin typeface="Arial" pitchFamily="34" charset="0"/>
                      <a:cs typeface="Arial" pitchFamily="34" charset="0"/>
                    </a:rPr>
                    <a:t>~2,500</a:t>
                  </a: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11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242721" name="TextBox 81"/>
                <p:cNvSpPr txBox="1">
                  <a:spLocks noChangeArrowheads="1"/>
                </p:cNvSpPr>
                <p:nvPr/>
              </p:nvSpPr>
              <p:spPr bwMode="auto">
                <a:xfrm>
                  <a:off x="257576" y="1290059"/>
                  <a:ext cx="1167333" cy="587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200" b="1" dirty="0" smtClean="0">
                      <a:solidFill>
                        <a:srgbClr val="000000"/>
                      </a:solidFill>
                      <a:latin typeface="Arial" pitchFamily="34" charset="0"/>
                      <a:cs typeface="Arial" pitchFamily="34" charset="0"/>
                    </a:rPr>
                    <a:t>Unemployed</a:t>
                  </a:r>
                </a:p>
                <a:p>
                  <a:pPr algn="ctr" eaLnBrk="1" fontAlgn="base" hangingPunct="1">
                    <a:spcBef>
                      <a:spcPct val="0"/>
                    </a:spcBef>
                    <a:spcAft>
                      <a:spcPct val="0"/>
                    </a:spcAft>
                    <a:buFontTx/>
                    <a:buNone/>
                  </a:pPr>
                  <a:endParaRPr lang="en-US" altLang="en-US" sz="1200" b="1" dirty="0" smtClean="0">
                    <a:solidFill>
                      <a:srgbClr val="000000"/>
                    </a:solidFill>
                    <a:latin typeface="Arial" pitchFamily="34" charset="0"/>
                    <a:cs typeface="Arial" pitchFamily="34" charset="0"/>
                  </a:endParaRPr>
                </a:p>
                <a:p>
                  <a:pPr algn="ctr" eaLnBrk="1" fontAlgn="base" hangingPunct="1">
                    <a:spcBef>
                      <a:spcPct val="0"/>
                    </a:spcBef>
                    <a:spcAft>
                      <a:spcPct val="0"/>
                    </a:spcAft>
                    <a:buFontTx/>
                    <a:buNone/>
                  </a:pPr>
                  <a:endParaRPr lang="en-US" altLang="en-US" sz="1200" b="1" dirty="0" smtClean="0">
                    <a:solidFill>
                      <a:srgbClr val="000000"/>
                    </a:solidFill>
                    <a:latin typeface="Arial" pitchFamily="34" charset="0"/>
                    <a:cs typeface="Arial" pitchFamily="34" charset="0"/>
                  </a:endParaRPr>
                </a:p>
              </p:txBody>
            </p:sp>
          </p:grpSp>
        </p:grpSp>
        <p:sp>
          <p:nvSpPr>
            <p:cNvPr id="242713" name="TextBox 82"/>
            <p:cNvSpPr txBox="1">
              <a:spLocks noChangeArrowheads="1"/>
            </p:cNvSpPr>
            <p:nvPr/>
          </p:nvSpPr>
          <p:spPr bwMode="auto">
            <a:xfrm>
              <a:off x="6051550" y="4316413"/>
              <a:ext cx="2601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200" b="1" dirty="0" smtClean="0">
                  <a:solidFill>
                    <a:srgbClr val="000000"/>
                  </a:solidFill>
                  <a:latin typeface="Arial" pitchFamily="34" charset="0"/>
                  <a:cs typeface="Arial" pitchFamily="34" charset="0"/>
                </a:rPr>
                <a:t>(</a:t>
              </a:r>
              <a:r>
                <a:rPr lang="en-US" altLang="en-US" sz="1200" b="1" dirty="0" smtClean="0">
                  <a:solidFill>
                    <a:srgbClr val="C00000"/>
                  </a:solidFill>
                  <a:latin typeface="Arial" pitchFamily="34" charset="0"/>
                  <a:cs typeface="Arial" pitchFamily="34" charset="0"/>
                </a:rPr>
                <a:t>128,000</a:t>
              </a:r>
              <a:r>
                <a:rPr lang="en-US" altLang="en-US" sz="1200" b="1" dirty="0" smtClean="0">
                  <a:solidFill>
                    <a:srgbClr val="FF0000"/>
                  </a:solidFill>
                  <a:latin typeface="Arial" pitchFamily="34" charset="0"/>
                  <a:cs typeface="Arial" pitchFamily="34" charset="0"/>
                </a:rPr>
                <a:t> </a:t>
              </a:r>
              <a:r>
                <a:rPr lang="en-US" altLang="en-US" sz="1000" b="1" dirty="0" smtClean="0">
                  <a:solidFill>
                    <a:srgbClr val="000000"/>
                  </a:solidFill>
                  <a:latin typeface="Arial" pitchFamily="34" charset="0"/>
                  <a:cs typeface="Arial" pitchFamily="34" charset="0"/>
                </a:rPr>
                <a:t>Biomedical US-trained PhDs)</a:t>
              </a:r>
            </a:p>
          </p:txBody>
        </p:sp>
      </p:grpSp>
      <p:sp>
        <p:nvSpPr>
          <p:cNvPr id="3" name="Title 2"/>
          <p:cNvSpPr>
            <a:spLocks noGrp="1"/>
          </p:cNvSpPr>
          <p:nvPr>
            <p:ph type="title"/>
          </p:nvPr>
        </p:nvSpPr>
        <p:spPr>
          <a:xfrm>
            <a:off x="0" y="-838200"/>
            <a:ext cx="9144000" cy="838200"/>
          </a:xfrm>
        </p:spPr>
        <p:txBody>
          <a:bodyPr/>
          <a:lstStyle/>
          <a:p>
            <a:r>
              <a:rPr lang="en-US" dirty="0" smtClean="0"/>
              <a:t>PhD Biomedical Research Workforce</a:t>
            </a:r>
            <a:endParaRPr lang="en-US" dirty="0"/>
          </a:p>
        </p:txBody>
      </p:sp>
    </p:spTree>
    <p:extLst>
      <p:ext uri="{BB962C8B-B14F-4D97-AF65-F5344CB8AC3E}">
        <p14:creationId xmlns:p14="http://schemas.microsoft.com/office/powerpoint/2010/main" val="3124434540"/>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pPr algn="ctr"/>
            <a:r>
              <a:rPr lang="en-US" altLang="en-US" dirty="0" smtClean="0"/>
              <a:t>WG Conclusions</a:t>
            </a:r>
          </a:p>
        </p:txBody>
      </p:sp>
      <p:sp>
        <p:nvSpPr>
          <p:cNvPr id="243715" name="Content Placeholder 2"/>
          <p:cNvSpPr>
            <a:spLocks noGrp="1"/>
          </p:cNvSpPr>
          <p:nvPr>
            <p:ph idx="1"/>
          </p:nvPr>
        </p:nvSpPr>
        <p:spPr>
          <a:xfrm>
            <a:off x="457200" y="857250"/>
            <a:ext cx="8229600" cy="4324350"/>
          </a:xfrm>
        </p:spPr>
        <p:txBody>
          <a:bodyPr/>
          <a:lstStyle/>
          <a:p>
            <a:pPr marL="120650" indent="-11113">
              <a:buFont typeface="Georgia" pitchFamily="18" charset="0"/>
              <a:buNone/>
            </a:pPr>
            <a:r>
              <a:rPr lang="en-US" altLang="en-US" sz="2000" dirty="0" smtClean="0">
                <a:solidFill>
                  <a:schemeClr val="tx1"/>
                </a:solidFill>
              </a:rPr>
              <a:t>Weighing all the data analyzed, the working group concluded that:</a:t>
            </a:r>
          </a:p>
          <a:p>
            <a:pPr lvl="1">
              <a:spcBef>
                <a:spcPts val="1200"/>
              </a:spcBef>
            </a:pPr>
            <a:r>
              <a:rPr lang="en-US" altLang="en-US" sz="1800" dirty="0" smtClean="0">
                <a:solidFill>
                  <a:schemeClr val="tx1"/>
                </a:solidFill>
              </a:rPr>
              <a:t>The large upsurge in US-trained PhDs, increased influx of foreign-trained PhDs, and aging of the academic biomedical research workforce make launching a traditional, independent, academic research career increasingly difficult.  </a:t>
            </a:r>
          </a:p>
          <a:p>
            <a:pPr lvl="1">
              <a:spcBef>
                <a:spcPts val="1200"/>
              </a:spcBef>
            </a:pPr>
            <a:r>
              <a:rPr lang="en-US" altLang="en-US" sz="1800" dirty="0" smtClean="0">
                <a:solidFill>
                  <a:schemeClr val="tx1"/>
                </a:solidFill>
              </a:rPr>
              <a:t>The long training time and relatively low early-career salaries when compared to other scientific disciplines and professional careers may make the biomedical research career less attractive to the best and brightest of our young people.  </a:t>
            </a:r>
          </a:p>
          <a:p>
            <a:pPr lvl="1">
              <a:spcBef>
                <a:spcPts val="1200"/>
              </a:spcBef>
            </a:pPr>
            <a:r>
              <a:rPr lang="en-US" altLang="en-US" sz="1800" dirty="0" smtClean="0">
                <a:solidFill>
                  <a:schemeClr val="tx1"/>
                </a:solidFill>
              </a:rPr>
              <a:t>The current training programs do little to prepare people for anything besides an academic research career, despite clear evidence that a declining percentage of graduates find such positions in the future.  </a:t>
            </a:r>
          </a:p>
        </p:txBody>
      </p:sp>
      <p:pic>
        <p:nvPicPr>
          <p:cNvPr id="243716" name="Picture 8" title="group of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775200"/>
            <a:ext cx="258286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0482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17" title="Time lapse series of a seedling becoming a 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953000"/>
            <a:ext cx="57150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52400"/>
            <a:ext cx="8229600" cy="639763"/>
          </a:xfrm>
        </p:spPr>
        <p:txBody>
          <a:bodyPr>
            <a:normAutofit fontScale="90000"/>
          </a:bodyPr>
          <a:lstStyle/>
          <a:p>
            <a:pPr algn="ctr">
              <a:defRPr/>
            </a:pPr>
            <a:r>
              <a:rPr lang="en-US" dirty="0" smtClean="0"/>
              <a:t>WG Recommendations</a:t>
            </a:r>
            <a:endParaRPr lang="en-US" dirty="0"/>
          </a:p>
        </p:txBody>
      </p:sp>
      <p:sp>
        <p:nvSpPr>
          <p:cNvPr id="3" name="Content Placeholder 2"/>
          <p:cNvSpPr>
            <a:spLocks noGrp="1"/>
          </p:cNvSpPr>
          <p:nvPr>
            <p:ph idx="1"/>
          </p:nvPr>
        </p:nvSpPr>
        <p:spPr>
          <a:xfrm>
            <a:off x="228600" y="762000"/>
            <a:ext cx="8458200" cy="4724400"/>
          </a:xfrm>
        </p:spPr>
        <p:txBody>
          <a:bodyPr>
            <a:normAutofit fontScale="92500" lnSpcReduction="20000"/>
          </a:bodyPr>
          <a:lstStyle/>
          <a:p>
            <a:pPr marL="109537" lvl="1" indent="0">
              <a:lnSpc>
                <a:spcPct val="120000"/>
              </a:lnSpc>
              <a:spcBef>
                <a:spcPts val="600"/>
              </a:spcBef>
              <a:buClr>
                <a:srgbClr val="CBCBFF"/>
              </a:buClr>
              <a:buFont typeface="Georgia" pitchFamily="18" charset="0"/>
              <a:buNone/>
              <a:defRPr/>
            </a:pPr>
            <a:r>
              <a:rPr lang="en-US" sz="2000" dirty="0" smtClean="0">
                <a:solidFill>
                  <a:schemeClr val="tx1"/>
                </a:solidFill>
              </a:rPr>
              <a:t>The working group made specific recommendations on:</a:t>
            </a:r>
          </a:p>
          <a:p>
            <a:pPr lvl="1">
              <a:spcBef>
                <a:spcPts val="1200"/>
              </a:spcBef>
              <a:defRPr/>
            </a:pPr>
            <a:r>
              <a:rPr lang="en-US" sz="1800" b="1" dirty="0" smtClean="0">
                <a:solidFill>
                  <a:schemeClr val="tx1"/>
                </a:solidFill>
              </a:rPr>
              <a:t>Graduate Students </a:t>
            </a:r>
            <a:r>
              <a:rPr lang="en-US" sz="1800" dirty="0" smtClean="0">
                <a:solidFill>
                  <a:schemeClr val="tx1"/>
                </a:solidFill>
              </a:rPr>
              <a:t>- diversify and shorten the PhD and increase support on training grants and fellowships.</a:t>
            </a:r>
          </a:p>
          <a:p>
            <a:pPr lvl="1">
              <a:spcBef>
                <a:spcPts val="1200"/>
              </a:spcBef>
              <a:defRPr/>
            </a:pPr>
            <a:r>
              <a:rPr lang="en-US" sz="1800" b="1" dirty="0" smtClean="0">
                <a:solidFill>
                  <a:schemeClr val="tx1"/>
                </a:solidFill>
              </a:rPr>
              <a:t>Postdoctoral Researchers</a:t>
            </a:r>
            <a:r>
              <a:rPr lang="en-US" sz="1800" dirty="0" smtClean="0">
                <a:solidFill>
                  <a:schemeClr val="tx1"/>
                </a:solidFill>
              </a:rPr>
              <a:t> - shorten the pathway to an independent career, increase support on training grants and fellowships, enhance the training aspects of the postdoc, and improve pay and benefits.</a:t>
            </a:r>
          </a:p>
          <a:p>
            <a:pPr lvl="1">
              <a:spcBef>
                <a:spcPts val="1200"/>
              </a:spcBef>
              <a:defRPr/>
            </a:pPr>
            <a:r>
              <a:rPr lang="en-US" sz="1800" b="1" dirty="0" smtClean="0">
                <a:solidFill>
                  <a:schemeClr val="tx1"/>
                </a:solidFill>
              </a:rPr>
              <a:t>Information Collection, Analysis and Dissemination </a:t>
            </a:r>
            <a:r>
              <a:rPr lang="en-US" sz="1800" dirty="0" smtClean="0">
                <a:solidFill>
                  <a:schemeClr val="tx1"/>
                </a:solidFill>
              </a:rPr>
              <a:t>- fill data gaps, routinely tracking of student and postdoc career outcomes, and  institute ongoing analysis of the workforce</a:t>
            </a:r>
          </a:p>
          <a:p>
            <a:pPr lvl="1">
              <a:spcBef>
                <a:spcPts val="1200"/>
              </a:spcBef>
              <a:defRPr/>
            </a:pPr>
            <a:r>
              <a:rPr lang="en-US" sz="1800" b="1" dirty="0" smtClean="0">
                <a:solidFill>
                  <a:schemeClr val="tx1"/>
                </a:solidFill>
              </a:rPr>
              <a:t>Physician Scientists </a:t>
            </a:r>
            <a:r>
              <a:rPr lang="en-US" sz="1800" dirty="0" smtClean="0">
                <a:solidFill>
                  <a:schemeClr val="tx1"/>
                </a:solidFill>
              </a:rPr>
              <a:t>- conduct a focused follow-on study.</a:t>
            </a:r>
          </a:p>
          <a:p>
            <a:pPr lvl="1">
              <a:spcBef>
                <a:spcPts val="1200"/>
              </a:spcBef>
              <a:defRPr/>
            </a:pPr>
            <a:r>
              <a:rPr lang="en-US" sz="1800" b="1" dirty="0" smtClean="0">
                <a:solidFill>
                  <a:schemeClr val="tx1"/>
                </a:solidFill>
              </a:rPr>
              <a:t>Staff Scientists </a:t>
            </a:r>
            <a:r>
              <a:rPr lang="en-US" sz="1800" dirty="0" smtClean="0">
                <a:solidFill>
                  <a:schemeClr val="tx1"/>
                </a:solidFill>
              </a:rPr>
              <a:t>-  study sections should be receptive to these positions in applications.</a:t>
            </a:r>
          </a:p>
          <a:p>
            <a:pPr lvl="1">
              <a:spcBef>
                <a:spcPts val="1200"/>
              </a:spcBef>
              <a:defRPr/>
            </a:pPr>
            <a:r>
              <a:rPr lang="en-US" sz="1800" b="1" dirty="0" smtClean="0">
                <a:solidFill>
                  <a:schemeClr val="tx1"/>
                </a:solidFill>
              </a:rPr>
              <a:t>Salary Support </a:t>
            </a:r>
            <a:r>
              <a:rPr lang="en-US" sz="1800" dirty="0" smtClean="0">
                <a:solidFill>
                  <a:schemeClr val="tx1"/>
                </a:solidFill>
              </a:rPr>
              <a:t>– long term approach to gradually reduce the percent of funds from NIH.</a:t>
            </a:r>
          </a:p>
          <a:p>
            <a:pPr lvl="1">
              <a:spcBef>
                <a:spcPts val="1200"/>
              </a:spcBef>
              <a:defRPr/>
            </a:pPr>
            <a:r>
              <a:rPr lang="en-US" sz="1800" b="1" dirty="0" smtClean="0">
                <a:solidFill>
                  <a:schemeClr val="tx1"/>
                </a:solidFill>
              </a:rPr>
              <a:t>Diversity</a:t>
            </a:r>
            <a:r>
              <a:rPr lang="en-US" sz="1800" dirty="0" smtClean="0">
                <a:solidFill>
                  <a:schemeClr val="tx1"/>
                </a:solidFill>
              </a:rPr>
              <a:t> – stronger coordination of programs and rigorous evaluation.</a:t>
            </a:r>
          </a:p>
          <a:p>
            <a:pPr>
              <a:defRPr/>
            </a:pPr>
            <a:endParaRPr lang="en-US" dirty="0"/>
          </a:p>
        </p:txBody>
      </p:sp>
    </p:spTree>
    <p:extLst>
      <p:ext uri="{BB962C8B-B14F-4D97-AF65-F5344CB8AC3E}">
        <p14:creationId xmlns:p14="http://schemas.microsoft.com/office/powerpoint/2010/main" val="24608662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4" name="Picture 4" descr="Strengthening the Biomedical Research Workfor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667000"/>
            <a:ext cx="17526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itle 1"/>
          <p:cNvSpPr>
            <a:spLocks noGrp="1"/>
          </p:cNvSpPr>
          <p:nvPr>
            <p:ph type="title"/>
          </p:nvPr>
        </p:nvSpPr>
        <p:spPr>
          <a:xfrm>
            <a:off x="152400" y="76200"/>
            <a:ext cx="8839200" cy="1066800"/>
          </a:xfrm>
        </p:spPr>
        <p:txBody>
          <a:bodyPr/>
          <a:lstStyle/>
          <a:p>
            <a:pPr algn="ctr"/>
            <a:r>
              <a:rPr lang="en-US" altLang="en-US" sz="3200" dirty="0" smtClean="0"/>
              <a:t>DP7 BEST Program - Broadening Experiences in Scientific Training</a:t>
            </a:r>
          </a:p>
        </p:txBody>
      </p:sp>
      <p:sp>
        <p:nvSpPr>
          <p:cNvPr id="3" name="Content Placeholder 2"/>
          <p:cNvSpPr>
            <a:spLocks noGrp="1"/>
          </p:cNvSpPr>
          <p:nvPr>
            <p:ph idx="1"/>
          </p:nvPr>
        </p:nvSpPr>
        <p:spPr>
          <a:xfrm>
            <a:off x="152400" y="1219200"/>
            <a:ext cx="8763000" cy="5105400"/>
          </a:xfrm>
        </p:spPr>
        <p:txBody>
          <a:bodyPr>
            <a:noAutofit/>
          </a:bodyPr>
          <a:lstStyle/>
          <a:p>
            <a:pPr>
              <a:lnSpc>
                <a:spcPct val="120000"/>
              </a:lnSpc>
              <a:spcBef>
                <a:spcPts val="0"/>
              </a:spcBef>
              <a:defRPr/>
            </a:pPr>
            <a:r>
              <a:rPr lang="en-US" sz="1800" dirty="0" smtClean="0">
                <a:solidFill>
                  <a:schemeClr val="tx1"/>
                </a:solidFill>
              </a:rPr>
              <a:t>Common Fund program seeking innovative </a:t>
            </a:r>
            <a:r>
              <a:rPr lang="en-US" sz="1800" dirty="0">
                <a:solidFill>
                  <a:schemeClr val="tx1"/>
                </a:solidFill>
              </a:rPr>
              <a:t>approaches </a:t>
            </a:r>
            <a:r>
              <a:rPr lang="en-US" sz="1800" dirty="0" smtClean="0">
                <a:solidFill>
                  <a:schemeClr val="tx1"/>
                </a:solidFill>
              </a:rPr>
              <a:t>to </a:t>
            </a:r>
            <a:r>
              <a:rPr lang="en-US" sz="1800" dirty="0">
                <a:solidFill>
                  <a:schemeClr val="tx1"/>
                </a:solidFill>
              </a:rPr>
              <a:t>complement traditional research training in </a:t>
            </a:r>
            <a:r>
              <a:rPr lang="en-US" sz="1800" dirty="0" smtClean="0">
                <a:solidFill>
                  <a:schemeClr val="tx1"/>
                </a:solidFill>
              </a:rPr>
              <a:t>biomedical </a:t>
            </a:r>
            <a:r>
              <a:rPr lang="en-US" sz="1800" dirty="0">
                <a:solidFill>
                  <a:schemeClr val="tx1"/>
                </a:solidFill>
              </a:rPr>
              <a:t>sciences at institutions that receive NIH </a:t>
            </a:r>
            <a:r>
              <a:rPr lang="en-US" sz="1800" dirty="0" smtClean="0">
                <a:solidFill>
                  <a:schemeClr val="tx1"/>
                </a:solidFill>
              </a:rPr>
              <a:t>funds</a:t>
            </a:r>
            <a:r>
              <a:rPr lang="en-US" sz="1800" dirty="0">
                <a:solidFill>
                  <a:schemeClr val="tx1"/>
                </a:solidFill>
              </a:rPr>
              <a:t>. </a:t>
            </a:r>
            <a:endParaRPr lang="en-US" sz="1800" dirty="0" smtClean="0">
              <a:solidFill>
                <a:schemeClr val="tx1"/>
              </a:solidFill>
            </a:endParaRPr>
          </a:p>
          <a:p>
            <a:pPr lvl="1">
              <a:lnSpc>
                <a:spcPct val="120000"/>
              </a:lnSpc>
              <a:spcBef>
                <a:spcPts val="0"/>
              </a:spcBef>
              <a:defRPr/>
            </a:pPr>
            <a:r>
              <a:rPr lang="en-US" sz="1800" b="1" dirty="0">
                <a:hlinkClick r:id="rId3"/>
              </a:rPr>
              <a:t>http://grants.nih.gov/grants/guide/rfa-files/RFA-RM-12-022.html</a:t>
            </a:r>
            <a:r>
              <a:rPr lang="en-US" sz="1800" b="1" dirty="0"/>
              <a:t>  </a:t>
            </a:r>
            <a:endParaRPr lang="en-US" sz="1800" b="1" dirty="0" smtClean="0"/>
          </a:p>
          <a:p>
            <a:pPr lvl="1">
              <a:lnSpc>
                <a:spcPct val="120000"/>
              </a:lnSpc>
              <a:spcBef>
                <a:spcPts val="0"/>
              </a:spcBef>
              <a:defRPr/>
            </a:pPr>
            <a:r>
              <a:rPr lang="en-US" sz="1800" b="1" dirty="0" smtClean="0"/>
              <a:t>One application per institution</a:t>
            </a:r>
          </a:p>
          <a:p>
            <a:pPr lvl="1">
              <a:lnSpc>
                <a:spcPct val="120000"/>
              </a:lnSpc>
              <a:spcBef>
                <a:spcPts val="0"/>
              </a:spcBef>
              <a:defRPr/>
            </a:pPr>
            <a:r>
              <a:rPr lang="en-US" sz="1800" b="1" dirty="0" smtClean="0"/>
              <a:t>Up </a:t>
            </a:r>
            <a:r>
              <a:rPr lang="en-US" sz="1800" b="1" dirty="0"/>
              <a:t>to $250,000 in direct costs per year</a:t>
            </a:r>
          </a:p>
          <a:p>
            <a:pPr lvl="1">
              <a:lnSpc>
                <a:spcPct val="120000"/>
              </a:lnSpc>
              <a:spcBef>
                <a:spcPts val="0"/>
              </a:spcBef>
              <a:defRPr/>
            </a:pPr>
            <a:r>
              <a:rPr lang="en-US" sz="1800" b="1" dirty="0" smtClean="0"/>
              <a:t>Closed </a:t>
            </a:r>
            <a:r>
              <a:rPr lang="en-US" sz="1800" b="1" dirty="0"/>
              <a:t>May 10, </a:t>
            </a:r>
            <a:r>
              <a:rPr lang="en-US" sz="1800" b="1" dirty="0" smtClean="0"/>
              <a:t>2013</a:t>
            </a:r>
          </a:p>
          <a:p>
            <a:pPr lvl="1">
              <a:lnSpc>
                <a:spcPct val="120000"/>
              </a:lnSpc>
              <a:spcBef>
                <a:spcPts val="0"/>
              </a:spcBef>
              <a:defRPr/>
            </a:pPr>
            <a:r>
              <a:rPr lang="en-US" sz="1800" b="1" dirty="0" smtClean="0"/>
              <a:t>Over 100 applications</a:t>
            </a:r>
          </a:p>
          <a:p>
            <a:pPr lvl="1">
              <a:lnSpc>
                <a:spcPct val="120000"/>
              </a:lnSpc>
              <a:spcBef>
                <a:spcPts val="0"/>
              </a:spcBef>
              <a:defRPr/>
            </a:pPr>
            <a:r>
              <a:rPr lang="en-US" sz="1800" b="1" dirty="0"/>
              <a:t>Awards were announced on September 23 - </a:t>
            </a:r>
            <a:r>
              <a:rPr lang="en-US" sz="1800" b="1" dirty="0">
                <a:solidFill>
                  <a:schemeClr val="tx1"/>
                </a:solidFill>
                <a:hlinkClick r:id="rId4"/>
              </a:rPr>
              <a:t>http://www.nih.gov/news/health/sep2013/od-23.htm</a:t>
            </a:r>
            <a:r>
              <a:rPr lang="en-US" sz="1800" b="1" dirty="0">
                <a:solidFill>
                  <a:schemeClr val="tx1"/>
                </a:solidFill>
              </a:rPr>
              <a:t> </a:t>
            </a:r>
            <a:endParaRPr lang="en-US" sz="1800" dirty="0">
              <a:solidFill>
                <a:schemeClr val="tx1"/>
              </a:solidFill>
            </a:endParaRPr>
          </a:p>
          <a:p>
            <a:pPr>
              <a:lnSpc>
                <a:spcPct val="120000"/>
              </a:lnSpc>
              <a:spcBef>
                <a:spcPts val="0"/>
              </a:spcBef>
              <a:defRPr/>
            </a:pPr>
            <a:r>
              <a:rPr lang="en-US" sz="1800" dirty="0" smtClean="0">
                <a:solidFill>
                  <a:schemeClr val="tx1"/>
                </a:solidFill>
              </a:rPr>
              <a:t>Encourage institutions to </a:t>
            </a:r>
            <a:r>
              <a:rPr lang="en-US" sz="1800" dirty="0">
                <a:solidFill>
                  <a:schemeClr val="tx1"/>
                </a:solidFill>
              </a:rPr>
              <a:t>leverage funds </a:t>
            </a:r>
            <a:r>
              <a:rPr lang="en-US" sz="1800" dirty="0" smtClean="0">
                <a:solidFill>
                  <a:schemeClr val="tx1"/>
                </a:solidFill>
              </a:rPr>
              <a:t>with </a:t>
            </a:r>
            <a:r>
              <a:rPr lang="en-US" sz="1800" dirty="0">
                <a:solidFill>
                  <a:schemeClr val="tx1"/>
                </a:solidFill>
              </a:rPr>
              <a:t>existing institutional offices and programs, </a:t>
            </a:r>
            <a:r>
              <a:rPr lang="en-US" sz="1800" dirty="0" smtClean="0">
                <a:solidFill>
                  <a:schemeClr val="tx1"/>
                </a:solidFill>
              </a:rPr>
              <a:t>local </a:t>
            </a:r>
            <a:r>
              <a:rPr lang="en-US" sz="1800" dirty="0">
                <a:solidFill>
                  <a:schemeClr val="tx1"/>
                </a:solidFill>
              </a:rPr>
              <a:t>resources outside the institution, or that partner with industry or </a:t>
            </a:r>
            <a:r>
              <a:rPr lang="en-US" sz="1800" dirty="0" smtClean="0">
                <a:solidFill>
                  <a:schemeClr val="tx1"/>
                </a:solidFill>
              </a:rPr>
              <a:t>other entities.</a:t>
            </a:r>
          </a:p>
          <a:p>
            <a:pPr>
              <a:lnSpc>
                <a:spcPct val="120000"/>
              </a:lnSpc>
              <a:spcBef>
                <a:spcPts val="0"/>
              </a:spcBef>
              <a:defRPr/>
            </a:pPr>
            <a:r>
              <a:rPr lang="en-US" sz="1800" dirty="0" smtClean="0">
                <a:solidFill>
                  <a:schemeClr val="tx1"/>
                </a:solidFill>
              </a:rPr>
              <a:t>Must include </a:t>
            </a:r>
            <a:r>
              <a:rPr lang="en-US" sz="1800" dirty="0">
                <a:solidFill>
                  <a:schemeClr val="tx1"/>
                </a:solidFill>
              </a:rPr>
              <a:t>rigorous analysis to </a:t>
            </a:r>
            <a:r>
              <a:rPr lang="en-US" sz="1800" dirty="0" smtClean="0">
                <a:solidFill>
                  <a:schemeClr val="tx1"/>
                </a:solidFill>
              </a:rPr>
              <a:t>demonstrate impact</a:t>
            </a:r>
            <a:r>
              <a:rPr lang="en-US" sz="1800" dirty="0">
                <a:solidFill>
                  <a:schemeClr val="tx1"/>
                </a:solidFill>
              </a:rPr>
              <a:t>.</a:t>
            </a:r>
            <a:endParaRPr lang="en-US" sz="1800" dirty="0" smtClean="0">
              <a:solidFill>
                <a:schemeClr val="tx1"/>
              </a:solidFill>
            </a:endParaRPr>
          </a:p>
          <a:p>
            <a:pPr>
              <a:lnSpc>
                <a:spcPct val="120000"/>
              </a:lnSpc>
              <a:spcBef>
                <a:spcPts val="0"/>
              </a:spcBef>
              <a:defRPr/>
            </a:pPr>
            <a:r>
              <a:rPr lang="en-US" sz="1800" dirty="0" smtClean="0">
                <a:solidFill>
                  <a:schemeClr val="tx1"/>
                </a:solidFill>
              </a:rPr>
              <a:t>Proven </a:t>
            </a:r>
            <a:r>
              <a:rPr lang="en-US" sz="1800" dirty="0">
                <a:solidFill>
                  <a:schemeClr val="tx1"/>
                </a:solidFill>
              </a:rPr>
              <a:t>approaches </a:t>
            </a:r>
            <a:r>
              <a:rPr lang="en-US" sz="1800" dirty="0" smtClean="0">
                <a:solidFill>
                  <a:schemeClr val="tx1"/>
                </a:solidFill>
              </a:rPr>
              <a:t>will </a:t>
            </a:r>
            <a:r>
              <a:rPr lang="en-US" sz="1800" dirty="0">
                <a:solidFill>
                  <a:schemeClr val="tx1"/>
                </a:solidFill>
              </a:rPr>
              <a:t>be widely disseminated throughout the biomedical research </a:t>
            </a:r>
            <a:r>
              <a:rPr lang="en-US" sz="1800" dirty="0" smtClean="0">
                <a:solidFill>
                  <a:schemeClr val="tx1"/>
                </a:solidFill>
              </a:rPr>
              <a:t>community; awardees will meet to exchange ideas. </a:t>
            </a:r>
          </a:p>
          <a:p>
            <a:pPr>
              <a:spcBef>
                <a:spcPts val="0"/>
              </a:spcBef>
              <a:defRPr/>
            </a:pPr>
            <a:endParaRPr lang="en-US" sz="1800" dirty="0" smtClean="0"/>
          </a:p>
        </p:txBody>
      </p:sp>
    </p:spTree>
    <p:extLst>
      <p:ext uri="{BB962C8B-B14F-4D97-AF65-F5344CB8AC3E}">
        <p14:creationId xmlns:p14="http://schemas.microsoft.com/office/powerpoint/2010/main" val="35548784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p:nvPr>
        </p:nvSpPr>
        <p:spPr/>
        <p:txBody>
          <a:bodyPr/>
          <a:lstStyle/>
          <a:p>
            <a:pPr algn="ctr"/>
            <a:r>
              <a:rPr lang="en-US" altLang="en-US" dirty="0" smtClean="0"/>
              <a:t>Other initiatives </a:t>
            </a:r>
          </a:p>
        </p:txBody>
      </p:sp>
      <p:sp>
        <p:nvSpPr>
          <p:cNvPr id="150531" name="Content Placeholder 2"/>
          <p:cNvSpPr>
            <a:spLocks noGrp="1"/>
          </p:cNvSpPr>
          <p:nvPr>
            <p:ph idx="1"/>
          </p:nvPr>
        </p:nvSpPr>
        <p:spPr>
          <a:xfrm>
            <a:off x="2819400" y="990600"/>
            <a:ext cx="6172200" cy="4324350"/>
          </a:xfrm>
        </p:spPr>
        <p:txBody>
          <a:bodyPr>
            <a:noAutofit/>
          </a:bodyPr>
          <a:lstStyle/>
          <a:p>
            <a:pPr>
              <a:spcBef>
                <a:spcPts val="0"/>
              </a:spcBef>
              <a:spcAft>
                <a:spcPts val="1200"/>
              </a:spcAft>
              <a:defRPr/>
            </a:pPr>
            <a:r>
              <a:rPr lang="en-US" sz="1800" dirty="0">
                <a:solidFill>
                  <a:schemeClr val="tx1"/>
                </a:solidFill>
              </a:rPr>
              <a:t>Improve graduate student and postdoctoral training by:</a:t>
            </a:r>
          </a:p>
          <a:p>
            <a:pPr marL="522288" lvl="3">
              <a:spcBef>
                <a:spcPts val="0"/>
              </a:spcBef>
              <a:spcAft>
                <a:spcPts val="1200"/>
              </a:spcAft>
              <a:defRPr/>
            </a:pPr>
            <a:r>
              <a:rPr lang="en-US" sz="1800" dirty="0" smtClean="0">
                <a:solidFill>
                  <a:srgbClr val="008000"/>
                </a:solidFill>
              </a:rPr>
              <a:t>Putting IDPs in place for all trainees </a:t>
            </a:r>
          </a:p>
          <a:p>
            <a:pPr marL="531813" lvl="4" indent="0">
              <a:spcBef>
                <a:spcPts val="0"/>
              </a:spcBef>
              <a:spcAft>
                <a:spcPts val="1200"/>
              </a:spcAft>
              <a:buFont typeface="Georgia" pitchFamily="18" charset="0"/>
              <a:buNone/>
              <a:defRPr/>
            </a:pPr>
            <a:r>
              <a:rPr lang="en-US" sz="1800" dirty="0" smtClean="0">
                <a:solidFill>
                  <a:srgbClr val="008000"/>
                </a:solidFill>
                <a:hlinkClick r:id="rId2"/>
              </a:rPr>
              <a:t>http</a:t>
            </a:r>
            <a:r>
              <a:rPr lang="en-US" sz="1800" dirty="0">
                <a:solidFill>
                  <a:srgbClr val="008000"/>
                </a:solidFill>
                <a:hlinkClick r:id="rId2"/>
              </a:rPr>
              <a:t>://</a:t>
            </a:r>
            <a:r>
              <a:rPr lang="en-US" sz="1800" dirty="0" smtClean="0">
                <a:solidFill>
                  <a:srgbClr val="008000"/>
                </a:solidFill>
                <a:hlinkClick r:id="rId2"/>
              </a:rPr>
              <a:t>grants.nih.gov/grants/guide/notice-files/NOT-OD-13-093.html</a:t>
            </a:r>
            <a:r>
              <a:rPr lang="en-US" sz="1800" dirty="0" smtClean="0">
                <a:solidFill>
                  <a:srgbClr val="008000"/>
                </a:solidFill>
              </a:rPr>
              <a:t> </a:t>
            </a:r>
          </a:p>
          <a:p>
            <a:pPr marL="522288" lvl="3">
              <a:spcBef>
                <a:spcPts val="0"/>
              </a:spcBef>
              <a:spcAft>
                <a:spcPts val="1200"/>
              </a:spcAft>
              <a:defRPr/>
            </a:pPr>
            <a:r>
              <a:rPr lang="en-US" sz="1800" dirty="0" smtClean="0">
                <a:solidFill>
                  <a:srgbClr val="008000"/>
                </a:solidFill>
              </a:rPr>
              <a:t>Reducing the length of graduate training </a:t>
            </a:r>
          </a:p>
          <a:p>
            <a:pPr marL="522288" lvl="3">
              <a:spcBef>
                <a:spcPts val="0"/>
              </a:spcBef>
              <a:spcAft>
                <a:spcPts val="1200"/>
              </a:spcAft>
              <a:defRPr/>
            </a:pPr>
            <a:r>
              <a:rPr lang="en-US" sz="1800" dirty="0" smtClean="0">
                <a:solidFill>
                  <a:srgbClr val="008000"/>
                </a:solidFill>
              </a:rPr>
              <a:t>Providing F30s and F31s from all ICs – fully implemented for applications received after April 2014.</a:t>
            </a:r>
          </a:p>
          <a:p>
            <a:pPr>
              <a:spcBef>
                <a:spcPts val="0"/>
              </a:spcBef>
              <a:spcAft>
                <a:spcPts val="1200"/>
              </a:spcAft>
              <a:defRPr/>
            </a:pPr>
            <a:r>
              <a:rPr lang="en-US" sz="1800" dirty="0" smtClean="0">
                <a:solidFill>
                  <a:schemeClr val="tx1"/>
                </a:solidFill>
              </a:rPr>
              <a:t>Increase postdoctoral stipends – to be implemented in FY2014</a:t>
            </a:r>
          </a:p>
          <a:p>
            <a:pPr>
              <a:spcBef>
                <a:spcPts val="0"/>
              </a:spcBef>
              <a:spcAft>
                <a:spcPts val="1200"/>
              </a:spcAft>
              <a:defRPr/>
            </a:pPr>
            <a:r>
              <a:rPr lang="en-US" sz="1800" dirty="0" smtClean="0">
                <a:solidFill>
                  <a:schemeClr val="tx1"/>
                </a:solidFill>
              </a:rPr>
              <a:t>Consider policies on benefits – developing comprehensive survey</a:t>
            </a:r>
          </a:p>
          <a:p>
            <a:pPr>
              <a:spcBef>
                <a:spcPts val="0"/>
              </a:spcBef>
              <a:spcAft>
                <a:spcPts val="1200"/>
              </a:spcAft>
              <a:defRPr/>
            </a:pPr>
            <a:r>
              <a:rPr lang="en-US" sz="1800" dirty="0" smtClean="0">
                <a:solidFill>
                  <a:schemeClr val="tx1"/>
                </a:solidFill>
              </a:rPr>
              <a:t>Shorten eligibility period and increase support for K99/R00 – implemented for </a:t>
            </a:r>
            <a:r>
              <a:rPr lang="en-US" sz="1800" dirty="0">
                <a:solidFill>
                  <a:schemeClr val="tx1"/>
                </a:solidFill>
              </a:rPr>
              <a:t>applications received after </a:t>
            </a:r>
            <a:r>
              <a:rPr lang="en-US" sz="1800" dirty="0" smtClean="0">
                <a:solidFill>
                  <a:schemeClr val="tx1"/>
                </a:solidFill>
              </a:rPr>
              <a:t>February 2014</a:t>
            </a:r>
          </a:p>
        </p:txBody>
      </p:sp>
      <p:pic>
        <p:nvPicPr>
          <p:cNvPr id="246788" name="Picture 4" title="Picture of a microscope and petri d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21431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030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This table depicts the data described in Sally Rockey's blog:&#10;FY2013 By The Numbers: Research Applications, Funding, and Awards&#10;&#10;More at: http://nexus.od.nih.gov/all/2014/01/10/fy2013-by-the-numbers/#sthash.8wxBINPv.dpuf" title="FY 2013 by the Numbers: Research Applications, Funding, and Awards"/>
          <p:cNvGraphicFramePr>
            <a:graphicFrameLocks noGrp="1"/>
          </p:cNvGraphicFramePr>
          <p:nvPr>
            <p:extLst>
              <p:ext uri="{D42A27DB-BD31-4B8C-83A1-F6EECF244321}">
                <p14:modId xmlns:p14="http://schemas.microsoft.com/office/powerpoint/2010/main" val="4263694482"/>
              </p:ext>
            </p:extLst>
          </p:nvPr>
        </p:nvGraphicFramePr>
        <p:xfrm>
          <a:off x="228600" y="1143000"/>
          <a:ext cx="8686800" cy="5124948"/>
        </p:xfrm>
        <a:graphic>
          <a:graphicData uri="http://schemas.openxmlformats.org/drawingml/2006/table">
            <a:tbl>
              <a:tblPr firstRow="1" bandRow="1">
                <a:tableStyleId>{5C22544A-7EE6-4342-B048-85BDC9FD1C3A}</a:tableStyleId>
              </a:tblPr>
              <a:tblGrid>
                <a:gridCol w="5181600"/>
                <a:gridCol w="1752600"/>
                <a:gridCol w="1752600"/>
              </a:tblGrid>
              <a:tr h="401595">
                <a:tc>
                  <a:txBody>
                    <a:bodyPr/>
                    <a:lstStyle/>
                    <a:p>
                      <a:endParaRPr lang="en-US" sz="1600" dirty="0"/>
                    </a:p>
                  </a:txBody>
                  <a:tcPr/>
                </a:tc>
                <a:tc>
                  <a:txBody>
                    <a:bodyPr/>
                    <a:lstStyle/>
                    <a:p>
                      <a:r>
                        <a:rPr lang="en-US" sz="1600" dirty="0" smtClean="0"/>
                        <a:t>2012</a:t>
                      </a:r>
                      <a:endParaRPr lang="en-US" sz="1600" dirty="0"/>
                    </a:p>
                  </a:txBody>
                  <a:tcPr/>
                </a:tc>
                <a:tc>
                  <a:txBody>
                    <a:bodyPr/>
                    <a:lstStyle/>
                    <a:p>
                      <a:r>
                        <a:rPr lang="en-US" sz="1600" dirty="0" smtClean="0"/>
                        <a:t>2013</a:t>
                      </a:r>
                      <a:endParaRPr lang="en-US" sz="1600" dirty="0"/>
                    </a:p>
                  </a:txBody>
                  <a:tcPr/>
                </a:tc>
              </a:tr>
              <a:tr h="407172">
                <a:tc>
                  <a:txBody>
                    <a:bodyPr/>
                    <a:lstStyle/>
                    <a:p>
                      <a:r>
                        <a:rPr lang="en-US" sz="1600" dirty="0" smtClean="0"/>
                        <a:t>The overall success rate for competing RPGs declined</a:t>
                      </a:r>
                      <a:endParaRPr lang="en-US" sz="1600" dirty="0"/>
                    </a:p>
                  </a:txBody>
                  <a:tcPr/>
                </a:tc>
                <a:tc>
                  <a:txBody>
                    <a:bodyPr/>
                    <a:lstStyle/>
                    <a:p>
                      <a:r>
                        <a:rPr lang="en-US" sz="1600" dirty="0" smtClean="0"/>
                        <a:t>17.6%</a:t>
                      </a:r>
                      <a:endParaRPr lang="en-US" sz="1600" dirty="0"/>
                    </a:p>
                  </a:txBody>
                  <a:tcPr/>
                </a:tc>
                <a:tc>
                  <a:txBody>
                    <a:bodyPr/>
                    <a:lstStyle/>
                    <a:p>
                      <a:r>
                        <a:rPr lang="en-US" sz="1600" dirty="0" smtClean="0"/>
                        <a:t>16.8%</a:t>
                      </a:r>
                      <a:endParaRPr lang="en-US" sz="1600" dirty="0"/>
                    </a:p>
                  </a:txBody>
                  <a:tcPr/>
                </a:tc>
              </a:tr>
              <a:tr h="407172">
                <a:tc>
                  <a:txBody>
                    <a:bodyPr/>
                    <a:lstStyle/>
                    <a:p>
                      <a:r>
                        <a:rPr lang="en-US" sz="1600" dirty="0" smtClean="0"/>
                        <a:t>The average size of RPGs decreased</a:t>
                      </a:r>
                      <a:endParaRPr lang="en-US" sz="1600" dirty="0"/>
                    </a:p>
                  </a:txBody>
                  <a:tcPr/>
                </a:tc>
                <a:tc>
                  <a:txBody>
                    <a:bodyPr/>
                    <a:lstStyle/>
                    <a:p>
                      <a:r>
                        <a:rPr lang="en-US" sz="1600" dirty="0" smtClean="0"/>
                        <a:t>$454,588</a:t>
                      </a:r>
                      <a:endParaRPr lang="en-US" sz="1600" dirty="0"/>
                    </a:p>
                  </a:txBody>
                  <a:tcPr/>
                </a:tc>
                <a:tc>
                  <a:txBody>
                    <a:bodyPr/>
                    <a:lstStyle/>
                    <a:p>
                      <a:r>
                        <a:rPr lang="en-US" sz="1600" dirty="0" smtClean="0"/>
                        <a:t>$441,404</a:t>
                      </a:r>
                      <a:endParaRPr lang="en-US" sz="1600" dirty="0"/>
                    </a:p>
                  </a:txBody>
                  <a:tcPr/>
                </a:tc>
              </a:tr>
              <a:tr h="702791">
                <a:tc>
                  <a:txBody>
                    <a:bodyPr/>
                    <a:lstStyle/>
                    <a:p>
                      <a:r>
                        <a:rPr lang="en-US" sz="1600" dirty="0" smtClean="0"/>
                        <a:t>The average size of RPGs in constant 1999 dollars is the lowest</a:t>
                      </a:r>
                      <a:r>
                        <a:rPr lang="en-US" sz="1600" baseline="0" dirty="0" smtClean="0"/>
                        <a:t> ever since 1999</a:t>
                      </a:r>
                      <a:endParaRPr lang="en-US" sz="1600" dirty="0"/>
                    </a:p>
                  </a:txBody>
                  <a:tcPr/>
                </a:tc>
                <a:tc>
                  <a:txBody>
                    <a:bodyPr/>
                    <a:lstStyle/>
                    <a:p>
                      <a:r>
                        <a:rPr lang="en-US" sz="1600" dirty="0" smtClean="0"/>
                        <a:t>$290,869</a:t>
                      </a:r>
                      <a:endParaRPr lang="en-US" sz="1600" dirty="0"/>
                    </a:p>
                  </a:txBody>
                  <a:tcPr/>
                </a:tc>
                <a:tc>
                  <a:txBody>
                    <a:bodyPr/>
                    <a:lstStyle/>
                    <a:p>
                      <a:r>
                        <a:rPr lang="en-US" sz="1600" dirty="0" smtClean="0"/>
                        <a:t>$277,653</a:t>
                      </a:r>
                      <a:endParaRPr lang="en-US" sz="1600" dirty="0"/>
                    </a:p>
                  </a:txBody>
                  <a:tcPr/>
                </a:tc>
              </a:tr>
              <a:tr h="702791">
                <a:tc>
                  <a:txBody>
                    <a:bodyPr/>
                    <a:lstStyle/>
                    <a:p>
                      <a:r>
                        <a:rPr lang="en-US" sz="1600" dirty="0" smtClean="0"/>
                        <a:t>There was a decrease in the total amount of funding that went to RPGs</a:t>
                      </a:r>
                      <a:endParaRPr lang="en-US" sz="1600" dirty="0"/>
                    </a:p>
                  </a:txBody>
                  <a:tcPr/>
                </a:tc>
                <a:tc>
                  <a:txBody>
                    <a:bodyPr/>
                    <a:lstStyle/>
                    <a:p>
                      <a:r>
                        <a:rPr lang="en-US" sz="1600" dirty="0" smtClean="0"/>
                        <a:t>$15,923,746,065</a:t>
                      </a:r>
                      <a:endParaRPr lang="en-US" sz="1600" dirty="0"/>
                    </a:p>
                  </a:txBody>
                  <a:tcPr/>
                </a:tc>
                <a:tc>
                  <a:txBody>
                    <a:bodyPr/>
                    <a:lstStyle/>
                    <a:p>
                      <a:r>
                        <a:rPr lang="en-US" sz="1600" dirty="0" smtClean="0"/>
                        <a:t>$14,917,675,859</a:t>
                      </a:r>
                      <a:endParaRPr lang="en-US" sz="1600" dirty="0"/>
                    </a:p>
                  </a:txBody>
                  <a:tcPr/>
                </a:tc>
              </a:tr>
              <a:tr h="407172">
                <a:tc>
                  <a:txBody>
                    <a:bodyPr/>
                    <a:lstStyle/>
                    <a:p>
                      <a:r>
                        <a:rPr lang="en-US" sz="1600" dirty="0" smtClean="0"/>
                        <a:t>NIH received fewer R01 equivalent grant applications</a:t>
                      </a:r>
                      <a:endParaRPr lang="en-US" sz="1600" dirty="0"/>
                    </a:p>
                  </a:txBody>
                  <a:tcPr/>
                </a:tc>
                <a:tc>
                  <a:txBody>
                    <a:bodyPr/>
                    <a:lstStyle/>
                    <a:p>
                      <a:r>
                        <a:rPr lang="en-US" sz="1600" dirty="0" smtClean="0"/>
                        <a:t>29,626</a:t>
                      </a:r>
                      <a:endParaRPr lang="en-US" sz="1600" dirty="0"/>
                    </a:p>
                  </a:txBody>
                  <a:tcPr/>
                </a:tc>
                <a:tc>
                  <a:txBody>
                    <a:bodyPr/>
                    <a:lstStyle/>
                    <a:p>
                      <a:r>
                        <a:rPr lang="en-US" sz="1600" dirty="0" smtClean="0"/>
                        <a:t>28,044</a:t>
                      </a:r>
                      <a:endParaRPr lang="en-US" sz="1600" dirty="0"/>
                    </a:p>
                  </a:txBody>
                  <a:tcPr/>
                </a:tc>
              </a:tr>
              <a:tr h="407172">
                <a:tc>
                  <a:txBody>
                    <a:bodyPr/>
                    <a:lstStyle/>
                    <a:p>
                      <a:r>
                        <a:rPr lang="en-US" sz="1600" dirty="0" smtClean="0"/>
                        <a:t>Success rates for R01 equivalent applications decreased</a:t>
                      </a:r>
                      <a:endParaRPr lang="en-US" sz="1600" dirty="0"/>
                    </a:p>
                  </a:txBody>
                  <a:tcPr/>
                </a:tc>
                <a:tc>
                  <a:txBody>
                    <a:bodyPr/>
                    <a:lstStyle/>
                    <a:p>
                      <a:r>
                        <a:rPr lang="en-US" sz="1600" dirty="0" smtClean="0"/>
                        <a:t>18.4%</a:t>
                      </a:r>
                      <a:endParaRPr lang="en-US" sz="1600" dirty="0"/>
                    </a:p>
                  </a:txBody>
                  <a:tcPr/>
                </a:tc>
                <a:tc>
                  <a:txBody>
                    <a:bodyPr/>
                    <a:lstStyle/>
                    <a:p>
                      <a:r>
                        <a:rPr lang="en-US" sz="1600" dirty="0" smtClean="0"/>
                        <a:t>17.5%</a:t>
                      </a:r>
                      <a:endParaRPr lang="en-US" sz="1600" dirty="0"/>
                    </a:p>
                  </a:txBody>
                  <a:tcPr/>
                </a:tc>
              </a:tr>
              <a:tr h="407172">
                <a:tc>
                  <a:txBody>
                    <a:bodyPr/>
                    <a:lstStyle/>
                    <a:p>
                      <a:r>
                        <a:rPr lang="en-US" sz="1600" dirty="0" smtClean="0"/>
                        <a:t>The average</a:t>
                      </a:r>
                      <a:r>
                        <a:rPr lang="en-US" sz="1600" baseline="0" dirty="0" smtClean="0"/>
                        <a:t> size of R01 equivalent awards decreased</a:t>
                      </a:r>
                      <a:endParaRPr lang="en-US" sz="1600" dirty="0"/>
                    </a:p>
                  </a:txBody>
                  <a:tcPr/>
                </a:tc>
                <a:tc>
                  <a:txBody>
                    <a:bodyPr/>
                    <a:lstStyle/>
                    <a:p>
                      <a:r>
                        <a:rPr lang="en-US" sz="1600" dirty="0" smtClean="0"/>
                        <a:t>$419,321</a:t>
                      </a:r>
                      <a:endParaRPr lang="en-US" sz="1600" dirty="0"/>
                    </a:p>
                  </a:txBody>
                  <a:tcPr/>
                </a:tc>
                <a:tc>
                  <a:txBody>
                    <a:bodyPr/>
                    <a:lstStyle/>
                    <a:p>
                      <a:r>
                        <a:rPr lang="en-US" sz="1600" dirty="0" smtClean="0"/>
                        <a:t>$405,874</a:t>
                      </a:r>
                      <a:endParaRPr lang="en-US" sz="1600" dirty="0"/>
                    </a:p>
                  </a:txBody>
                  <a:tcPr/>
                </a:tc>
              </a:tr>
              <a:tr h="407172">
                <a:tc>
                  <a:txBody>
                    <a:bodyPr/>
                    <a:lstStyle/>
                    <a:p>
                      <a:r>
                        <a:rPr lang="en-US" sz="1600" dirty="0" smtClean="0"/>
                        <a:t>The number of R01 equivalent</a:t>
                      </a:r>
                      <a:r>
                        <a:rPr lang="en-US" sz="1600" baseline="0" dirty="0" smtClean="0"/>
                        <a:t> awards decreased</a:t>
                      </a:r>
                      <a:endParaRPr lang="en-US" sz="1600" dirty="0"/>
                    </a:p>
                  </a:txBody>
                  <a:tcPr/>
                </a:tc>
                <a:tc>
                  <a:txBody>
                    <a:bodyPr/>
                    <a:lstStyle/>
                    <a:p>
                      <a:r>
                        <a:rPr lang="en-US" sz="1600" dirty="0" smtClean="0"/>
                        <a:t>5,436</a:t>
                      </a:r>
                      <a:endParaRPr lang="en-US" sz="1600" dirty="0"/>
                    </a:p>
                  </a:txBody>
                  <a:tcPr/>
                </a:tc>
                <a:tc>
                  <a:txBody>
                    <a:bodyPr/>
                    <a:lstStyle/>
                    <a:p>
                      <a:r>
                        <a:rPr lang="en-US" sz="1600" dirty="0" smtClean="0"/>
                        <a:t>4,902</a:t>
                      </a:r>
                      <a:endParaRPr lang="en-US" sz="1600" dirty="0"/>
                    </a:p>
                  </a:txBody>
                  <a:tcPr/>
                </a:tc>
              </a:tr>
              <a:tr h="702791">
                <a:tc>
                  <a:txBody>
                    <a:bodyPr/>
                    <a:lstStyle/>
                    <a:p>
                      <a:r>
                        <a:rPr lang="en-US" sz="1600" dirty="0" smtClean="0"/>
                        <a:t>The total number of research grant applications received</a:t>
                      </a:r>
                      <a:r>
                        <a:rPr lang="en-US" sz="1600" baseline="0" dirty="0" smtClean="0"/>
                        <a:t> by NIH decreased</a:t>
                      </a:r>
                      <a:endParaRPr lang="en-US" sz="1600" dirty="0"/>
                    </a:p>
                  </a:txBody>
                  <a:tcPr/>
                </a:tc>
                <a:tc>
                  <a:txBody>
                    <a:bodyPr/>
                    <a:lstStyle/>
                    <a:p>
                      <a:r>
                        <a:rPr lang="en-US" sz="1600" dirty="0" smtClean="0"/>
                        <a:t>63,524</a:t>
                      </a:r>
                      <a:endParaRPr lang="en-US" sz="1600" dirty="0"/>
                    </a:p>
                  </a:txBody>
                  <a:tcPr/>
                </a:tc>
                <a:tc>
                  <a:txBody>
                    <a:bodyPr/>
                    <a:lstStyle/>
                    <a:p>
                      <a:r>
                        <a:rPr lang="en-US" sz="1600" dirty="0" smtClean="0"/>
                        <a:t>61,013</a:t>
                      </a:r>
                      <a:endParaRPr lang="en-US" sz="1600" dirty="0"/>
                    </a:p>
                  </a:txBody>
                  <a:tcPr/>
                </a:tc>
              </a:tr>
            </a:tbl>
          </a:graphicData>
        </a:graphic>
      </p:graphicFrame>
      <p:sp>
        <p:nvSpPr>
          <p:cNvPr id="5" name="Title 4"/>
          <p:cNvSpPr>
            <a:spLocks noGrp="1"/>
          </p:cNvSpPr>
          <p:nvPr>
            <p:ph type="title"/>
          </p:nvPr>
        </p:nvSpPr>
        <p:spPr>
          <a:xfrm>
            <a:off x="152400" y="76200"/>
            <a:ext cx="8839200" cy="1066800"/>
          </a:xfrm>
        </p:spPr>
        <p:txBody>
          <a:bodyPr>
            <a:noAutofit/>
          </a:bodyPr>
          <a:lstStyle/>
          <a:p>
            <a:pPr algn="ctr"/>
            <a:r>
              <a:rPr lang="en-US" sz="2800" b="1" dirty="0" smtClean="0">
                <a:solidFill>
                  <a:schemeClr val="tx2"/>
                </a:solidFill>
                <a:latin typeface="Arial" panose="020B0604020202020204" pitchFamily="34" charset="0"/>
                <a:cs typeface="Arial" panose="020B0604020202020204" pitchFamily="34" charset="0"/>
              </a:rPr>
              <a:t>FY 2013 by the Numbers: Research Applications, Funding, and Awards</a:t>
            </a:r>
            <a:endParaRPr lang="en-US" sz="28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332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p:txBody>
          <a:bodyPr/>
          <a:lstStyle/>
          <a:p>
            <a:pPr algn="ctr"/>
            <a:r>
              <a:rPr lang="en-US" altLang="en-US" dirty="0" smtClean="0"/>
              <a:t>Other initiatives, cont.</a:t>
            </a:r>
          </a:p>
        </p:txBody>
      </p:sp>
      <p:sp>
        <p:nvSpPr>
          <p:cNvPr id="247811" name="Content Placeholder 2"/>
          <p:cNvSpPr>
            <a:spLocks noGrp="1"/>
          </p:cNvSpPr>
          <p:nvPr>
            <p:ph idx="1"/>
          </p:nvPr>
        </p:nvSpPr>
        <p:spPr>
          <a:xfrm>
            <a:off x="457200" y="1371600"/>
            <a:ext cx="8229600" cy="4324350"/>
          </a:xfrm>
        </p:spPr>
        <p:txBody>
          <a:bodyPr/>
          <a:lstStyle/>
          <a:p>
            <a:pPr>
              <a:spcBef>
                <a:spcPct val="0"/>
              </a:spcBef>
              <a:spcAft>
                <a:spcPts val="1200"/>
              </a:spcAft>
            </a:pPr>
            <a:r>
              <a:rPr lang="en-US" altLang="en-US" sz="2000" dirty="0" smtClean="0">
                <a:solidFill>
                  <a:schemeClr val="tx1"/>
                </a:solidFill>
              </a:rPr>
              <a:t>Develop a simple and comprehensive tracking system for trainees</a:t>
            </a:r>
          </a:p>
          <a:p>
            <a:pPr marL="522288" lvl="3">
              <a:spcBef>
                <a:spcPct val="0"/>
              </a:spcBef>
              <a:spcAft>
                <a:spcPts val="1200"/>
              </a:spcAft>
            </a:pPr>
            <a:r>
              <a:rPr lang="en-US" altLang="en-US" sz="2000" dirty="0" smtClean="0">
                <a:solidFill>
                  <a:srgbClr val="008000"/>
                </a:solidFill>
              </a:rPr>
              <a:t>Automate training grant tables to include structured data</a:t>
            </a:r>
          </a:p>
          <a:p>
            <a:pPr marL="522288" lvl="3">
              <a:spcBef>
                <a:spcPct val="0"/>
              </a:spcBef>
              <a:spcAft>
                <a:spcPts val="1200"/>
              </a:spcAft>
            </a:pPr>
            <a:r>
              <a:rPr lang="en-US" altLang="en-US" sz="2000" dirty="0" smtClean="0">
                <a:solidFill>
                  <a:srgbClr val="008000"/>
                </a:solidFill>
              </a:rPr>
              <a:t>Develop SciENCV</a:t>
            </a:r>
          </a:p>
          <a:p>
            <a:pPr marL="522288" lvl="3">
              <a:spcBef>
                <a:spcPct val="0"/>
              </a:spcBef>
              <a:spcAft>
                <a:spcPts val="1200"/>
              </a:spcAft>
            </a:pPr>
            <a:r>
              <a:rPr lang="en-US" altLang="en-US" sz="2000" dirty="0" smtClean="0">
                <a:solidFill>
                  <a:srgbClr val="008000"/>
                </a:solidFill>
              </a:rPr>
              <a:t>Incorporate unique identifier</a:t>
            </a:r>
          </a:p>
          <a:p>
            <a:pPr>
              <a:spcBef>
                <a:spcPct val="0"/>
              </a:spcBef>
              <a:spcAft>
                <a:spcPts val="1200"/>
              </a:spcAft>
            </a:pPr>
            <a:r>
              <a:rPr lang="en-US" altLang="en-US" sz="2000" dirty="0" smtClean="0">
                <a:solidFill>
                  <a:schemeClr val="tx1"/>
                </a:solidFill>
              </a:rPr>
              <a:t>Initiate discussion with the community to assess NIH support of faculty salary – developing pilot survey </a:t>
            </a:r>
          </a:p>
          <a:p>
            <a:pPr>
              <a:spcBef>
                <a:spcPct val="0"/>
              </a:spcBef>
              <a:spcAft>
                <a:spcPts val="1200"/>
              </a:spcAft>
            </a:pPr>
            <a:r>
              <a:rPr lang="en-US" altLang="en-US" sz="2000" dirty="0" smtClean="0">
                <a:solidFill>
                  <a:schemeClr val="tx1"/>
                </a:solidFill>
              </a:rPr>
              <a:t>Create functional unit at NIH to assess the biomedical research workforce</a:t>
            </a:r>
          </a:p>
        </p:txBody>
      </p:sp>
      <p:pic>
        <p:nvPicPr>
          <p:cNvPr id="247812" name="Picture 2" title="A group of gold stick figures sitting together while working on lapt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3434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2375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Rock Talk</a:t>
            </a:r>
            <a:r>
              <a:rPr lang="en-US" baseline="0" dirty="0" smtClean="0"/>
              <a:t> – Individual Development Plans for NIH-Supported Trainees</a:t>
            </a:r>
            <a:endParaRPr lang="en-US" dirty="0"/>
          </a:p>
        </p:txBody>
      </p:sp>
      <p:pic>
        <p:nvPicPr>
          <p:cNvPr id="2" name="Picture 1" descr="Title: Individual Development Plans for NIH-supported Trainees  &#10;&#10;More at: http://nexus.od.nih.gov/all/2013/07/23/individual-development-plans-for-nih-supported-trainees/#sthash.bupWzc5L.dpuf" title="Screenshot of Sally Rockey's Rock Talk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 y="-8238"/>
            <a:ext cx="9144000" cy="8567352"/>
          </a:xfrm>
          <a:prstGeom prst="rect">
            <a:avLst/>
          </a:prstGeom>
        </p:spPr>
      </p:pic>
    </p:spTree>
    <p:extLst>
      <p:ext uri="{BB962C8B-B14F-4D97-AF65-F5344CB8AC3E}">
        <p14:creationId xmlns:p14="http://schemas.microsoft.com/office/powerpoint/2010/main" val="41511729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Rock Talk – Collecting Data on Postdoc Benefits</a:t>
            </a:r>
            <a:endParaRPr lang="en-US" dirty="0"/>
          </a:p>
        </p:txBody>
      </p:sp>
      <p:pic>
        <p:nvPicPr>
          <p:cNvPr id="2" name="Picture 1" descr="Title: Collecting Data on Postdoc Benefits&#10;&#10;More at: http://nexus.od.nih.gov/all/2014/03/12/collecting-data-on-postdoc-benefits/" title="Screenshot of Sally Rockey's Rock Talk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 y="-1983"/>
            <a:ext cx="9144000" cy="8612583"/>
          </a:xfrm>
          <a:prstGeom prst="rect">
            <a:avLst/>
          </a:prstGeom>
        </p:spPr>
      </p:pic>
    </p:spTree>
    <p:extLst>
      <p:ext uri="{BB962C8B-B14F-4D97-AF65-F5344CB8AC3E}">
        <p14:creationId xmlns:p14="http://schemas.microsoft.com/office/powerpoint/2010/main" val="491791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Mentorship matters for the biomedical workforce</a:t>
            </a:r>
            <a:endParaRPr lang="en-US" dirty="0"/>
          </a:p>
        </p:txBody>
      </p:sp>
      <p:pic>
        <p:nvPicPr>
          <p:cNvPr id="4" name="Picture 3" descr="More at: http://www.nature.com/nm/journal/v20/n6/full/nm0614-575.html" title="Screenshot of Nature Medicine article, &quot;Mentorship matters for the biomedical workforce,&quot; by Sally Rocke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9318468" cy="9601200"/>
          </a:xfrm>
          <a:prstGeom prst="rect">
            <a:avLst/>
          </a:prstGeom>
        </p:spPr>
      </p:pic>
    </p:spTree>
    <p:extLst>
      <p:ext uri="{BB962C8B-B14F-4D97-AF65-F5344CB8AC3E}">
        <p14:creationId xmlns:p14="http://schemas.microsoft.com/office/powerpoint/2010/main" val="38033477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Rock Talk – Test Drive </a:t>
            </a:r>
            <a:r>
              <a:rPr lang="en-US" dirty="0" err="1" smtClean="0"/>
              <a:t>SciENcv</a:t>
            </a:r>
            <a:endParaRPr lang="en-US" dirty="0"/>
          </a:p>
        </p:txBody>
      </p:sp>
      <p:pic>
        <p:nvPicPr>
          <p:cNvPr id="5" name="Content Placeholder 4" descr="Title: Test Drive SciENcv&#10;&#10;More at:  http://nexus.od.nih.gov/all/2013/11/20/test-drive-sciencv/" title="Screenshot of Sally Rockey's Rock Talk Blog"/>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11125" y="0"/>
            <a:ext cx="9255125" cy="8693150"/>
          </a:xfrm>
        </p:spPr>
      </p:pic>
    </p:spTree>
    <p:extLst>
      <p:ext uri="{BB962C8B-B14F-4D97-AF65-F5344CB8AC3E}">
        <p14:creationId xmlns:p14="http://schemas.microsoft.com/office/powerpoint/2010/main" val="9283760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lnSpc>
                <a:spcPct val="100000"/>
              </a:lnSpc>
            </a:pPr>
            <a:r>
              <a:rPr lang="en-US" sz="2400" dirty="0"/>
              <a:t>Physician-Scientist Workforce (PSW) Working Group</a:t>
            </a:r>
          </a:p>
        </p:txBody>
      </p:sp>
      <p:sp>
        <p:nvSpPr>
          <p:cNvPr id="3" name="Content Placeholder 2"/>
          <p:cNvSpPr>
            <a:spLocks noGrp="1"/>
          </p:cNvSpPr>
          <p:nvPr>
            <p:ph idx="1"/>
          </p:nvPr>
        </p:nvSpPr>
        <p:spPr>
          <a:xfrm>
            <a:off x="152400" y="1219200"/>
            <a:ext cx="8229600" cy="4476750"/>
          </a:xfrm>
        </p:spPr>
        <p:txBody>
          <a:bodyPr>
            <a:noAutofit/>
          </a:bodyPr>
          <a:lstStyle/>
          <a:p>
            <a:pPr>
              <a:spcBef>
                <a:spcPts val="600"/>
              </a:spcBef>
              <a:buNone/>
            </a:pPr>
            <a:r>
              <a:rPr lang="en-US" sz="2000" b="1" dirty="0" smtClean="0">
                <a:solidFill>
                  <a:schemeClr val="tx1"/>
                </a:solidFill>
              </a:rPr>
              <a:t>The </a:t>
            </a:r>
            <a:r>
              <a:rPr lang="en-US" sz="2000" b="1" dirty="0">
                <a:solidFill>
                  <a:schemeClr val="tx1"/>
                </a:solidFill>
              </a:rPr>
              <a:t>BMW WG recommended that NIH conduct a follow-on study </a:t>
            </a:r>
            <a:r>
              <a:rPr lang="en-US" sz="2000" b="1" dirty="0" smtClean="0">
                <a:solidFill>
                  <a:schemeClr val="tx1"/>
                </a:solidFill>
              </a:rPr>
              <a:t>that focuses </a:t>
            </a:r>
            <a:r>
              <a:rPr lang="en-US" sz="2000" b="1" dirty="0">
                <a:solidFill>
                  <a:schemeClr val="tx1"/>
                </a:solidFill>
              </a:rPr>
              <a:t>on physician-scientists because: </a:t>
            </a:r>
          </a:p>
          <a:p>
            <a:pPr>
              <a:spcBef>
                <a:spcPts val="600"/>
              </a:spcBef>
            </a:pPr>
            <a:r>
              <a:rPr lang="en-US" sz="2000" dirty="0" smtClean="0">
                <a:solidFill>
                  <a:schemeClr val="tx1"/>
                </a:solidFill>
              </a:rPr>
              <a:t>Different </a:t>
            </a:r>
            <a:r>
              <a:rPr lang="en-US" sz="2000" dirty="0">
                <a:solidFill>
                  <a:schemeClr val="tx1"/>
                </a:solidFill>
              </a:rPr>
              <a:t>economic and educational drivers affect the training and career paths of the physician-scientist workforce than the PhD workforce</a:t>
            </a:r>
          </a:p>
          <a:p>
            <a:pPr>
              <a:spcBef>
                <a:spcPts val="600"/>
              </a:spcBef>
            </a:pPr>
            <a:r>
              <a:rPr lang="en-US" sz="2000" dirty="0" smtClean="0">
                <a:solidFill>
                  <a:schemeClr val="tx1"/>
                </a:solidFill>
              </a:rPr>
              <a:t>The changing </a:t>
            </a:r>
            <a:r>
              <a:rPr lang="en-US" sz="2000" dirty="0">
                <a:solidFill>
                  <a:schemeClr val="tx1"/>
                </a:solidFill>
              </a:rPr>
              <a:t>landscape of health care and its effects on academic medical centers will affect future physician-scientist workforce</a:t>
            </a:r>
          </a:p>
          <a:p>
            <a:pPr>
              <a:spcBef>
                <a:spcPts val="600"/>
              </a:spcBef>
              <a:buNone/>
            </a:pPr>
            <a:r>
              <a:rPr lang="en-US" sz="2000" b="1" dirty="0" smtClean="0">
                <a:solidFill>
                  <a:schemeClr val="tx1"/>
                </a:solidFill>
              </a:rPr>
              <a:t>Charge:</a:t>
            </a:r>
          </a:p>
          <a:p>
            <a:pPr lvl="0">
              <a:spcBef>
                <a:spcPts val="600"/>
              </a:spcBef>
              <a:spcAft>
                <a:spcPts val="0"/>
              </a:spcAft>
            </a:pPr>
            <a:r>
              <a:rPr lang="en-US" sz="2000" dirty="0">
                <a:solidFill>
                  <a:schemeClr val="tx1"/>
                </a:solidFill>
              </a:rPr>
              <a:t>Develop approaches that can inform decisions about the development of the U.S. </a:t>
            </a:r>
            <a:r>
              <a:rPr lang="en-US" sz="2000" dirty="0" smtClean="0">
                <a:solidFill>
                  <a:schemeClr val="tx1"/>
                </a:solidFill>
              </a:rPr>
              <a:t>PSW</a:t>
            </a:r>
          </a:p>
          <a:p>
            <a:pPr lvl="0">
              <a:spcBef>
                <a:spcPts val="600"/>
              </a:spcBef>
              <a:spcAft>
                <a:spcPts val="0"/>
              </a:spcAft>
            </a:pPr>
            <a:r>
              <a:rPr lang="en-US" sz="2000" dirty="0" smtClean="0">
                <a:solidFill>
                  <a:schemeClr val="tx1"/>
                </a:solidFill>
              </a:rPr>
              <a:t>Analyze </a:t>
            </a:r>
            <a:r>
              <a:rPr lang="en-US" sz="2000" dirty="0">
                <a:solidFill>
                  <a:schemeClr val="tx1"/>
                </a:solidFill>
              </a:rPr>
              <a:t>the size and composition of the PSW; consider impact of NIH funding policies</a:t>
            </a:r>
          </a:p>
          <a:p>
            <a:pPr lvl="0">
              <a:spcBef>
                <a:spcPts val="600"/>
              </a:spcBef>
              <a:spcAft>
                <a:spcPts val="0"/>
              </a:spcAft>
            </a:pPr>
            <a:r>
              <a:rPr lang="en-US" sz="2000" dirty="0">
                <a:solidFill>
                  <a:schemeClr val="tx1"/>
                </a:solidFill>
              </a:rPr>
              <a:t>Assess needs and career opportunities for </a:t>
            </a:r>
            <a:r>
              <a:rPr lang="en-US" sz="2000" dirty="0" smtClean="0">
                <a:solidFill>
                  <a:schemeClr val="tx1"/>
                </a:solidFill>
              </a:rPr>
              <a:t>PS </a:t>
            </a:r>
            <a:r>
              <a:rPr lang="en-US" sz="2000" dirty="0">
                <a:solidFill>
                  <a:schemeClr val="tx1"/>
                </a:solidFill>
              </a:rPr>
              <a:t>trainees  </a:t>
            </a:r>
          </a:p>
          <a:p>
            <a:pPr lvl="0">
              <a:spcBef>
                <a:spcPts val="600"/>
              </a:spcBef>
              <a:spcAft>
                <a:spcPts val="0"/>
              </a:spcAft>
            </a:pPr>
            <a:r>
              <a:rPr lang="en-US" sz="2000" dirty="0">
                <a:solidFill>
                  <a:schemeClr val="tx1"/>
                </a:solidFill>
              </a:rPr>
              <a:t>Identify incentives and barriers to entering the </a:t>
            </a:r>
            <a:r>
              <a:rPr lang="en-US" sz="2000" dirty="0" smtClean="0">
                <a:solidFill>
                  <a:schemeClr val="tx1"/>
                </a:solidFill>
              </a:rPr>
              <a:t>PSW</a:t>
            </a:r>
            <a:endParaRPr lang="en-US" sz="2000" dirty="0">
              <a:solidFill>
                <a:schemeClr val="tx1"/>
              </a:solidFill>
            </a:endParaRPr>
          </a:p>
        </p:txBody>
      </p:sp>
      <p:sp>
        <p:nvSpPr>
          <p:cNvPr id="4" name="Slide Number Placeholder 3"/>
          <p:cNvSpPr>
            <a:spLocks noGrp="1"/>
          </p:cNvSpPr>
          <p:nvPr>
            <p:ph type="sldNum" sz="quarter" idx="10"/>
          </p:nvPr>
        </p:nvSpPr>
        <p:spPr/>
        <p:txBody>
          <a:bodyPr/>
          <a:lstStyle/>
          <a:p>
            <a:pPr>
              <a:defRPr/>
            </a:pPr>
            <a:fld id="{C67830EE-17FC-D24A-B37C-9C4791CE0300}" type="slidenum">
              <a:rPr lang="en-US">
                <a:solidFill>
                  <a:prstClr val="white"/>
                </a:solidFill>
              </a:rPr>
              <a:pPr>
                <a:defRPr/>
              </a:pPr>
              <a:t>85</a:t>
            </a:fld>
            <a:endParaRPr lang="en-US" dirty="0">
              <a:solidFill>
                <a:prstClr val="white"/>
              </a:solidFill>
            </a:endParaRPr>
          </a:p>
        </p:txBody>
      </p:sp>
    </p:spTree>
    <p:extLst>
      <p:ext uri="{BB962C8B-B14F-4D97-AF65-F5344CB8AC3E}">
        <p14:creationId xmlns:p14="http://schemas.microsoft.com/office/powerpoint/2010/main" val="31442848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838200"/>
          </a:xfrm>
        </p:spPr>
        <p:txBody>
          <a:bodyPr>
            <a:noAutofit/>
          </a:bodyPr>
          <a:lstStyle/>
          <a:p>
            <a:pPr algn="ctr"/>
            <a:r>
              <a:rPr lang="en-US" sz="2800" b="1" dirty="0"/>
              <a:t>Total </a:t>
            </a:r>
            <a:r>
              <a:rPr lang="en-US" sz="2800" b="1" dirty="0" smtClean="0"/>
              <a:t>Number </a:t>
            </a:r>
            <a:r>
              <a:rPr lang="en-US" sz="2800" b="1" dirty="0"/>
              <a:t>of </a:t>
            </a:r>
            <a:r>
              <a:rPr lang="en-US" sz="2800" b="1" dirty="0" smtClean="0"/>
              <a:t>Physician-Scientists Engaged </a:t>
            </a:r>
            <a:r>
              <a:rPr lang="en-US" sz="2800" b="1" dirty="0"/>
              <a:t>in </a:t>
            </a:r>
            <a:r>
              <a:rPr lang="en-US" sz="2800" b="1" dirty="0" smtClean="0"/>
              <a:t>Research Is Unchanged </a:t>
            </a:r>
            <a:r>
              <a:rPr lang="en-US" sz="2800" b="1" dirty="0"/>
              <a:t>over </a:t>
            </a:r>
            <a:r>
              <a:rPr lang="en-US" sz="2800" b="1" dirty="0" smtClean="0"/>
              <a:t>Past Decade</a:t>
            </a:r>
            <a:endParaRPr lang="en-US" sz="2800" b="1" dirty="0"/>
          </a:p>
        </p:txBody>
      </p:sp>
      <p:sp>
        <p:nvSpPr>
          <p:cNvPr id="3" name="Content Placeholder 2"/>
          <p:cNvSpPr>
            <a:spLocks noGrp="1"/>
          </p:cNvSpPr>
          <p:nvPr>
            <p:ph idx="4294967295"/>
          </p:nvPr>
        </p:nvSpPr>
        <p:spPr>
          <a:xfrm>
            <a:off x="0" y="5237163"/>
            <a:ext cx="7185025" cy="1092200"/>
          </a:xfrm>
        </p:spPr>
        <p:txBody>
          <a:bodyPr>
            <a:normAutofit/>
          </a:bodyPr>
          <a:lstStyle/>
          <a:p>
            <a:pPr>
              <a:spcBef>
                <a:spcPts val="2400"/>
              </a:spcBef>
              <a:buNone/>
            </a:pPr>
            <a:r>
              <a:rPr lang="en-US" sz="2400" dirty="0" smtClean="0">
                <a:solidFill>
                  <a:schemeClr val="tx1"/>
                </a:solidFill>
              </a:rPr>
              <a:t>	</a:t>
            </a:r>
          </a:p>
        </p:txBody>
      </p:sp>
      <p:pic>
        <p:nvPicPr>
          <p:cNvPr id="1026" name="Picture 2" descr="This is an image of a line graph for the Number of Physicians Reporting Medical Research, Medical Education as Primary Practice Areas (2003-2012)" title="This is an image of a line graph for the Number of Physicians Reporting Medical Research, Medical Education as Primary Practice Areas (2003-2012)"/>
          <p:cNvPicPr>
            <a:picLocks noChangeAspect="1" noChangeArrowheads="1"/>
          </p:cNvPicPr>
          <p:nvPr/>
        </p:nvPicPr>
        <p:blipFill>
          <a:blip r:embed="rId3" cstate="print"/>
          <a:srcRect/>
          <a:stretch>
            <a:fillRect/>
          </a:stretch>
        </p:blipFill>
        <p:spPr bwMode="auto">
          <a:xfrm>
            <a:off x="1025204" y="1359324"/>
            <a:ext cx="6594828" cy="4736676"/>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5102489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838200"/>
          </a:xfrm>
        </p:spPr>
        <p:txBody>
          <a:bodyPr/>
          <a:lstStyle/>
          <a:p>
            <a:pPr algn="ctr"/>
            <a:r>
              <a:rPr lang="en-US" sz="3600" b="1" dirty="0" smtClean="0"/>
              <a:t>The Physician Scientist Pool is Aging</a:t>
            </a:r>
            <a:endParaRPr lang="en-US" sz="3600" b="1" dirty="0"/>
          </a:p>
        </p:txBody>
      </p:sp>
      <p:pic>
        <p:nvPicPr>
          <p:cNvPr id="1026" name="Picture 2" descr="This chart compares the age distribution of NIH RPG PIs and physicians in medical research in 2003 and 2012." title="The Physician Scientist Pool is Agi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7242" y="1100138"/>
            <a:ext cx="9115358" cy="575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8944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Recommendations from the PSW Working Group</a:t>
            </a:r>
            <a:endParaRPr lang="en-US" sz="2800" dirty="0"/>
          </a:p>
        </p:txBody>
      </p:sp>
      <p:sp>
        <p:nvSpPr>
          <p:cNvPr id="3" name="Content Placeholder 2"/>
          <p:cNvSpPr>
            <a:spLocks noGrp="1"/>
          </p:cNvSpPr>
          <p:nvPr>
            <p:ph idx="1"/>
          </p:nvPr>
        </p:nvSpPr>
        <p:spPr>
          <a:xfrm>
            <a:off x="152400" y="990600"/>
            <a:ext cx="8229600" cy="5410200"/>
          </a:xfrm>
        </p:spPr>
        <p:txBody>
          <a:bodyPr/>
          <a:lstStyle/>
          <a:p>
            <a:pPr>
              <a:spcBef>
                <a:spcPts val="1200"/>
              </a:spcBef>
            </a:pPr>
            <a:r>
              <a:rPr lang="en-US" sz="2200" dirty="0" smtClean="0"/>
              <a:t>Sustain strong support </a:t>
            </a:r>
            <a:r>
              <a:rPr lang="en-US" sz="2200" dirty="0"/>
              <a:t>for MD/PhD </a:t>
            </a:r>
            <a:r>
              <a:rPr lang="en-US" sz="2200" dirty="0" smtClean="0"/>
              <a:t>programs</a:t>
            </a:r>
          </a:p>
          <a:p>
            <a:pPr>
              <a:spcBef>
                <a:spcPts val="1200"/>
              </a:spcBef>
            </a:pPr>
            <a:r>
              <a:rPr lang="en-US" sz="2200" dirty="0" smtClean="0"/>
              <a:t>Shift </a:t>
            </a:r>
            <a:r>
              <a:rPr lang="en-US" sz="2200" dirty="0"/>
              <a:t>NRSA </a:t>
            </a:r>
            <a:r>
              <a:rPr lang="en-US" sz="2200" dirty="0" smtClean="0"/>
              <a:t>postdoc training awards </a:t>
            </a:r>
            <a:r>
              <a:rPr lang="en-US" sz="2200" dirty="0"/>
              <a:t>to </a:t>
            </a:r>
            <a:r>
              <a:rPr lang="en-US" sz="2200" dirty="0" smtClean="0"/>
              <a:t>support proportionately more individual fellowships </a:t>
            </a:r>
            <a:r>
              <a:rPr lang="en-US" sz="2200" dirty="0"/>
              <a:t>vs </a:t>
            </a:r>
            <a:r>
              <a:rPr lang="en-US" sz="2200" dirty="0" smtClean="0"/>
              <a:t>institutional grants </a:t>
            </a:r>
          </a:p>
          <a:p>
            <a:pPr>
              <a:spcBef>
                <a:spcPts val="1200"/>
              </a:spcBef>
            </a:pPr>
            <a:r>
              <a:rPr lang="en-US" sz="2200" dirty="0" smtClean="0"/>
              <a:t>Establish PS-</a:t>
            </a:r>
            <a:r>
              <a:rPr lang="en-US" sz="2200" dirty="0"/>
              <a:t>s</a:t>
            </a:r>
            <a:r>
              <a:rPr lang="en-US" sz="2200" dirty="0" smtClean="0"/>
              <a:t>pecific K99/R00-equivalent </a:t>
            </a:r>
            <a:r>
              <a:rPr lang="en-US" sz="2200" dirty="0"/>
              <a:t>g</a:t>
            </a:r>
            <a:r>
              <a:rPr lang="en-US" sz="2200" dirty="0" smtClean="0"/>
              <a:t>ranting mechanism</a:t>
            </a:r>
          </a:p>
          <a:p>
            <a:pPr>
              <a:spcBef>
                <a:spcPts val="1200"/>
              </a:spcBef>
            </a:pPr>
            <a:r>
              <a:rPr lang="en-US" sz="2200" dirty="0"/>
              <a:t>Expand loan repayment programs &amp; increase dollar amounts of loan forgiven</a:t>
            </a:r>
          </a:p>
          <a:p>
            <a:pPr>
              <a:spcBef>
                <a:spcPts val="1200"/>
              </a:spcBef>
            </a:pPr>
            <a:r>
              <a:rPr lang="en-US" sz="2200" dirty="0"/>
              <a:t>Support pilot grant programs to test existing &amp; novel approaches to improve and/or shorten research training </a:t>
            </a:r>
          </a:p>
          <a:p>
            <a:pPr>
              <a:spcBef>
                <a:spcPts val="1200"/>
              </a:spcBef>
            </a:pPr>
            <a:r>
              <a:rPr lang="en-US" sz="2200" dirty="0"/>
              <a:t>Intensify efforts to increase diversity in the physician-scientist workforce</a:t>
            </a:r>
          </a:p>
          <a:p>
            <a:pPr>
              <a:spcBef>
                <a:spcPts val="1200"/>
              </a:spcBef>
            </a:pPr>
            <a:r>
              <a:rPr lang="en-US" sz="2200" dirty="0"/>
              <a:t>Leverage the existing resources of the CTSA program to obtain maximum benefit for training and career development</a:t>
            </a:r>
          </a:p>
          <a:p>
            <a:pPr>
              <a:spcBef>
                <a:spcPts val="1200"/>
              </a:spcBef>
            </a:pPr>
            <a:endParaRPr lang="en-US" sz="2200" dirty="0" smtClean="0"/>
          </a:p>
          <a:p>
            <a:endParaRPr lang="en-US" sz="2200" dirty="0"/>
          </a:p>
        </p:txBody>
      </p:sp>
    </p:spTree>
    <p:extLst>
      <p:ext uri="{BB962C8B-B14F-4D97-AF65-F5344CB8AC3E}">
        <p14:creationId xmlns:p14="http://schemas.microsoft.com/office/powerpoint/2010/main" val="1988999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066800"/>
          </a:xfrm>
        </p:spPr>
        <p:txBody>
          <a:bodyPr>
            <a:normAutofit fontScale="90000"/>
          </a:bodyPr>
          <a:lstStyle/>
          <a:p>
            <a:pPr algn="ctr"/>
            <a:r>
              <a:rPr lang="en-US" dirty="0"/>
              <a:t>Physician-Scientist Workforce </a:t>
            </a:r>
            <a:r>
              <a:rPr lang="en-US" dirty="0" smtClean="0"/>
              <a:t>Working Group Report</a:t>
            </a:r>
            <a:endParaRPr lang="en-US" dirty="0"/>
          </a:p>
        </p:txBody>
      </p:sp>
      <p:sp>
        <p:nvSpPr>
          <p:cNvPr id="3" name="Content Placeholder 2"/>
          <p:cNvSpPr>
            <a:spLocks noGrp="1"/>
          </p:cNvSpPr>
          <p:nvPr>
            <p:ph idx="1"/>
          </p:nvPr>
        </p:nvSpPr>
        <p:spPr>
          <a:xfrm>
            <a:off x="152400" y="1771650"/>
            <a:ext cx="8229600" cy="4324350"/>
          </a:xfrm>
        </p:spPr>
        <p:txBody>
          <a:bodyPr/>
          <a:lstStyle/>
          <a:p>
            <a:pPr>
              <a:spcAft>
                <a:spcPts val="3000"/>
              </a:spcAft>
            </a:pPr>
            <a:r>
              <a:rPr lang="en-US" dirty="0" smtClean="0">
                <a:solidFill>
                  <a:schemeClr val="tx1"/>
                </a:solidFill>
              </a:rPr>
              <a:t>2014 PSW Working Group Report is accessible at </a:t>
            </a:r>
            <a:r>
              <a:rPr lang="en-US" dirty="0" smtClean="0">
                <a:solidFill>
                  <a:schemeClr val="tx1"/>
                </a:solidFill>
                <a:hlinkClick r:id="rId2" tooltip="http://acd.od.nih.gov/psw.htm"/>
              </a:rPr>
              <a:t>http://acd.od.nih.gov/psw.htm</a:t>
            </a:r>
            <a:endParaRPr lang="en-US" dirty="0" smtClean="0">
              <a:solidFill>
                <a:schemeClr val="tx1"/>
              </a:solidFill>
            </a:endParaRPr>
          </a:p>
          <a:p>
            <a:pPr>
              <a:spcAft>
                <a:spcPts val="3000"/>
              </a:spcAft>
            </a:pPr>
            <a:r>
              <a:rPr lang="en-US" dirty="0" smtClean="0">
                <a:solidFill>
                  <a:schemeClr val="tx1"/>
                </a:solidFill>
              </a:rPr>
              <a:t>Full set of data and graphs of the PSW Report will be accessible from NIH </a:t>
            </a:r>
            <a:r>
              <a:rPr lang="en-US" i="1" dirty="0" smtClean="0">
                <a:solidFill>
                  <a:schemeClr val="tx1"/>
                </a:solidFill>
              </a:rPr>
              <a:t>RePORT</a:t>
            </a:r>
            <a:r>
              <a:rPr lang="en-US" dirty="0" smtClean="0">
                <a:solidFill>
                  <a:schemeClr val="tx1"/>
                </a:solidFill>
              </a:rPr>
              <a:t> website at </a:t>
            </a:r>
            <a:r>
              <a:rPr lang="en-US" dirty="0" smtClean="0">
                <a:solidFill>
                  <a:schemeClr val="tx1"/>
                </a:solidFill>
                <a:hlinkClick r:id="rId3" tooltip="http://www.report.nih.gov/workforce.aspx"/>
              </a:rPr>
              <a:t>http://www.report.nih.gov/workforce.aspx</a:t>
            </a:r>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C67830EE-17FC-D24A-B37C-9C4791CE0300}" type="slidenum">
              <a:rPr lang="en-US">
                <a:solidFill>
                  <a:prstClr val="white"/>
                </a:solidFill>
              </a:rPr>
              <a:pPr>
                <a:defRPr/>
              </a:pPr>
              <a:t>89</a:t>
            </a:fld>
            <a:endParaRPr lang="en-US" dirty="0">
              <a:solidFill>
                <a:prstClr val="white"/>
              </a:solidFill>
            </a:endParaRPr>
          </a:p>
        </p:txBody>
      </p:sp>
      <p:pic>
        <p:nvPicPr>
          <p:cNvPr id="1027" name="Picture 3" title="Doctor looking at MRI imag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572000"/>
            <a:ext cx="3162300" cy="210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12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Rock Talk – A Change in our Resubmission Policy</a:t>
            </a:r>
            <a:endParaRPr lang="en-US" dirty="0"/>
          </a:p>
        </p:txBody>
      </p:sp>
      <p:pic>
        <p:nvPicPr>
          <p:cNvPr id="4" name="Picture 3" descr="Title:  A Change in Our Resubmission Policy&#10;&#10;More at: http://nexus.od.nih.gov/all/2014/04/17/blog-on-nih-policy-notice-14-074/" title="Screenshot of Sally Rockey's Rock Talk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00" y="0"/>
            <a:ext cx="9292500" cy="8716366"/>
          </a:xfrm>
          <a:prstGeom prst="rect">
            <a:avLst/>
          </a:prstGeom>
        </p:spPr>
      </p:pic>
    </p:spTree>
    <p:extLst>
      <p:ext uri="{BB962C8B-B14F-4D97-AF65-F5344CB8AC3E}">
        <p14:creationId xmlns:p14="http://schemas.microsoft.com/office/powerpoint/2010/main" val="13248847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ore at: http://www.nature.com/nature/journal/v493/n7432/full/493298a.html" title="Screenshot of Nature article by Sally Rockey titled &quot;Two years of blogging the NIH&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6" y="190500"/>
            <a:ext cx="4613441" cy="6515100"/>
          </a:xfrm>
          <a:prstGeom prst="rect">
            <a:avLst/>
          </a:prstGeom>
          <a:noFill/>
          <a:ln>
            <a:noFill/>
          </a:ln>
          <a:effectLst>
            <a:glow rad="152400">
              <a:schemeClr val="accent6">
                <a:satMod val="175000"/>
                <a:alpha val="37000"/>
              </a:schemeClr>
            </a:glo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581400" y="4419600"/>
            <a:ext cx="5486400" cy="457200"/>
          </a:xfrm>
          <a:solidFill>
            <a:schemeClr val="bg1"/>
          </a:solidFill>
          <a:ln>
            <a:miter lim="800000"/>
            <a:headEnd/>
            <a:tailEnd/>
          </a:ln>
          <a:effectLst>
            <a:outerShdw blurRad="50800" dist="38100" dir="2700000" algn="tl" rotWithShape="0">
              <a:prstClr val="black">
                <a:alpha val="40000"/>
              </a:prstClr>
            </a:outerShdw>
          </a:effectLst>
          <a:extLst/>
        </p:spPr>
        <p:txBody>
          <a:bodyPr>
            <a:noAutofit/>
          </a:bodyPr>
          <a:lstStyle/>
          <a:p>
            <a:pPr algn="ctr" eaLnBrk="1" hangingPunct="1">
              <a:defRPr/>
            </a:pPr>
            <a:r>
              <a:rPr lang="en-US" sz="2400" dirty="0" smtClean="0">
                <a:solidFill>
                  <a:schemeClr val="accent2">
                    <a:lumMod val="75000"/>
                  </a:schemeClr>
                </a:solidFill>
              </a:rPr>
              <a:t>http://nexus.od.nih.gov/all/rock-talk</a:t>
            </a:r>
            <a:endParaRPr lang="en-US" sz="2800" dirty="0">
              <a:solidFill>
                <a:schemeClr val="accent2">
                  <a:lumMod val="75000"/>
                </a:schemeClr>
              </a:solidFill>
            </a:endParaRPr>
          </a:p>
        </p:txBody>
      </p:sp>
      <p:sp>
        <p:nvSpPr>
          <p:cNvPr id="58371" name="Text Placeholder 2"/>
          <p:cNvSpPr>
            <a:spLocks noGrp="1"/>
          </p:cNvSpPr>
          <p:nvPr>
            <p:ph type="body" idx="1"/>
          </p:nvPr>
        </p:nvSpPr>
        <p:spPr>
          <a:xfrm>
            <a:off x="3886200" y="762000"/>
            <a:ext cx="4875714" cy="2438400"/>
          </a:xfrm>
          <a:solidFill>
            <a:schemeClr val="bg1"/>
          </a:solidFill>
          <a:effectLst>
            <a:outerShdw blurRad="50800" dist="38100" dir="2700000" algn="tl" rotWithShape="0">
              <a:prstClr val="black">
                <a:alpha val="40000"/>
              </a:prstClr>
            </a:outerShdw>
          </a:effectLst>
        </p:spPr>
        <p:txBody>
          <a:bodyPr/>
          <a:lstStyle/>
          <a:p>
            <a:pPr marL="44450" algn="ctr" eaLnBrk="1" hangingPunct="1"/>
            <a:r>
              <a:rPr lang="en-US" sz="4800" b="1" dirty="0" smtClean="0"/>
              <a:t>Get Connected </a:t>
            </a:r>
          </a:p>
          <a:p>
            <a:pPr marL="44450" algn="ctr" eaLnBrk="1" hangingPunct="1"/>
            <a:r>
              <a:rPr lang="en-US" sz="4800" b="1" dirty="0" smtClean="0"/>
              <a:t>to the </a:t>
            </a:r>
          </a:p>
          <a:p>
            <a:pPr marL="44450" algn="ctr" eaLnBrk="1" hangingPunct="1"/>
            <a:r>
              <a:rPr lang="en-US" sz="4800" b="1" dirty="0" smtClean="0"/>
              <a:t>Rock Talk Blog</a:t>
            </a:r>
          </a:p>
        </p:txBody>
      </p:sp>
      <p:sp>
        <p:nvSpPr>
          <p:cNvPr id="58372" name="Slide Number Placeholder 3"/>
          <p:cNvSpPr>
            <a:spLocks noGrp="1"/>
          </p:cNvSpPr>
          <p:nvPr>
            <p:ph type="sldNum" sz="quarter" idx="4294967295"/>
          </p:nvPr>
        </p:nvSpPr>
        <p:spPr bwMode="auto">
          <a:xfrm>
            <a:off x="7772400" y="6553212"/>
            <a:ext cx="1371600" cy="155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FC86EEE-3BA1-4E59-A8E0-6DDBF1D8D39D}" type="slidenum">
              <a:rPr lang="en-US" smtClean="0">
                <a:solidFill>
                  <a:srgbClr val="FFFFFF"/>
                </a:solidFill>
              </a:rPr>
              <a:pPr eaLnBrk="1" hangingPunct="1"/>
              <a:t>90</a:t>
            </a:fld>
            <a:endParaRPr lang="en-US" dirty="0" smtClean="0">
              <a:solidFill>
                <a:srgbClr val="FFFFFF"/>
              </a:solidFill>
            </a:endParaRPr>
          </a:p>
        </p:txBody>
      </p:sp>
      <p:grpSp>
        <p:nvGrpSpPr>
          <p:cNvPr id="3" name="Group 2"/>
          <p:cNvGrpSpPr/>
          <p:nvPr/>
        </p:nvGrpSpPr>
        <p:grpSpPr>
          <a:xfrm>
            <a:off x="4191005" y="1295404"/>
            <a:ext cx="4186579" cy="2039835"/>
            <a:chOff x="4126211" y="3658324"/>
            <a:chExt cx="4186579" cy="2039835"/>
          </a:xfrm>
        </p:grpSpPr>
        <p:sp>
          <p:nvSpPr>
            <p:cNvPr id="15" name="Rectangle 4"/>
            <p:cNvSpPr>
              <a:spLocks noChangeArrowheads="1"/>
            </p:cNvSpPr>
            <p:nvPr/>
          </p:nvSpPr>
          <p:spPr bwMode="auto">
            <a:xfrm rot="9832701" flipV="1">
              <a:off x="4126211" y="3658324"/>
              <a:ext cx="4186579" cy="2039835"/>
            </a:xfrm>
            <a:prstGeom prst="rect">
              <a:avLst/>
            </a:prstGeom>
            <a:gradFill rotWithShape="1">
              <a:gsLst>
                <a:gs pos="0">
                  <a:srgbClr val="4BACC6">
                    <a:tint val="1000"/>
                    <a:satMod val="255000"/>
                  </a:srgbClr>
                </a:gs>
                <a:gs pos="55000">
                  <a:srgbClr val="4BACC6">
                    <a:tint val="12000"/>
                    <a:satMod val="255000"/>
                  </a:srgbClr>
                </a:gs>
                <a:gs pos="100000">
                  <a:srgbClr val="4BACC6">
                    <a:tint val="45000"/>
                    <a:satMod val="250000"/>
                  </a:srgbClr>
                </a:gs>
              </a:gsLst>
              <a:path path="circle">
                <a:fillToRect l="-40000" t="-90000" r="140000" b="190000"/>
              </a:path>
            </a:gradFill>
            <a:ln w="9525" cap="flat" cmpd="sng" algn="ctr">
              <a:solidFill>
                <a:srgbClr val="4BACC6"/>
              </a:solidFill>
              <a:prstDash val="solid"/>
              <a:headEnd type="none" w="sm" len="sm"/>
              <a:tailEnd type="none" w="sm" len="sm"/>
            </a:ln>
            <a:effectLst>
              <a:outerShdw blurRad="51500" dist="25400" dir="5400000" rotWithShape="0">
                <a:srgbClr val="000000">
                  <a:alpha val="40000"/>
                </a:srgbClr>
              </a:outerShdw>
            </a:effectLst>
          </p:spPr>
          <p:txBody>
            <a:bodyPr wrap="none" anchor="t"/>
            <a:lstStyle/>
            <a:p>
              <a:pPr algn="r" eaLnBrk="0" hangingPunct="0">
                <a:defRPr/>
              </a:pPr>
              <a:endParaRPr lang="en-US" sz="2800" kern="0" dirty="0">
                <a:solidFill>
                  <a:prstClr val="black"/>
                </a:solidFill>
                <a:latin typeface="Arial"/>
              </a:endParaRPr>
            </a:p>
            <a:p>
              <a:pPr algn="r" eaLnBrk="0" hangingPunct="0">
                <a:spcAft>
                  <a:spcPts val="600"/>
                </a:spcAft>
                <a:defRPr/>
              </a:pPr>
              <a:r>
                <a:rPr lang="en-US" sz="2800" kern="0" dirty="0">
                  <a:solidFill>
                    <a:prstClr val="black"/>
                  </a:solidFill>
                  <a:latin typeface="Arial"/>
                </a:rPr>
                <a:t>I’m Tweeting!!</a:t>
              </a:r>
            </a:p>
            <a:p>
              <a:pPr algn="r" eaLnBrk="0" hangingPunct="0">
                <a:spcAft>
                  <a:spcPts val="600"/>
                </a:spcAft>
                <a:defRPr/>
              </a:pPr>
              <a:r>
                <a:rPr lang="en-US" sz="2800" kern="0" dirty="0">
                  <a:solidFill>
                    <a:srgbClr val="0033CC"/>
                  </a:solidFill>
                  <a:latin typeface="Arial"/>
                </a:rPr>
                <a:t>@RockTalking</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73240">
              <a:off x="4432996" y="4204396"/>
              <a:ext cx="1264522" cy="1264522"/>
            </a:xfrm>
            <a:prstGeom prst="rect">
              <a:avLst/>
            </a:prstGeom>
          </p:spPr>
        </p:pic>
        <p:sp>
          <p:nvSpPr>
            <p:cNvPr id="17" name="TextBox 16"/>
            <p:cNvSpPr txBox="1"/>
            <p:nvPr/>
          </p:nvSpPr>
          <p:spPr>
            <a:xfrm rot="20590499">
              <a:off x="4402430" y="5378409"/>
              <a:ext cx="3408710" cy="307777"/>
            </a:xfrm>
            <a:prstGeom prst="rect">
              <a:avLst/>
            </a:prstGeom>
            <a:noFill/>
          </p:spPr>
          <p:txBody>
            <a:bodyPr wrap="square" rtlCol="0">
              <a:spAutoFit/>
            </a:bodyPr>
            <a:lstStyle/>
            <a:p>
              <a:pPr>
                <a:defRPr/>
              </a:pPr>
              <a:r>
                <a:rPr lang="en-US" sz="1400" kern="0" dirty="0">
                  <a:solidFill>
                    <a:prstClr val="black"/>
                  </a:solidFill>
                  <a:latin typeface="Arial" pitchFamily="34" charset="0"/>
                  <a:cs typeface="Arial" pitchFamily="34" charset="0"/>
                </a:rPr>
                <a:t>Conference hashtag: #nihsem</a:t>
              </a:r>
            </a:p>
          </p:txBody>
        </p:sp>
      </p:grpSp>
    </p:spTree>
    <p:extLst>
      <p:ext uri="{BB962C8B-B14F-4D97-AF65-F5344CB8AC3E}">
        <p14:creationId xmlns:p14="http://schemas.microsoft.com/office/powerpoint/2010/main" val="387909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roup of scientific-related photos&#10;" title="Group of scientific-related photos"/>
          <p:cNvPicPr>
            <a:picLocks noChangeAspect="1" noChangeArrowheads="1"/>
          </p:cNvPicPr>
          <p:nvPr/>
        </p:nvPicPr>
        <p:blipFill>
          <a:blip r:embed="rId3" cstate="print">
            <a:duotone>
              <a:prstClr val="black"/>
              <a:srgbClr val="D9C3A5">
                <a:tint val="50000"/>
                <a:satMod val="180000"/>
              </a:srgbClr>
            </a:duotone>
            <a:lum bright="96000" contrast="96000"/>
            <a:alphaModFix amt="50000"/>
          </a:blip>
          <a:srcRect l="10278"/>
          <a:stretch>
            <a:fillRect/>
          </a:stretch>
        </p:blipFill>
        <p:spPr bwMode="auto">
          <a:xfrm>
            <a:off x="0" y="-199072"/>
            <a:ext cx="9144000" cy="6858000"/>
          </a:xfrm>
          <a:prstGeom prst="rect">
            <a:avLst/>
          </a:prstGeom>
          <a:solidFill>
            <a:schemeClr val="tx2">
              <a:lumMod val="60000"/>
              <a:lumOff val="40000"/>
            </a:schemeClr>
          </a:solidFill>
          <a:ln w="9525">
            <a:noFill/>
            <a:miter lim="800000"/>
            <a:headEnd/>
            <a:tailEnd/>
          </a:ln>
          <a:effectLst>
            <a:softEdge rad="635000"/>
          </a:effectLst>
        </p:spPr>
      </p:pic>
      <p:grpSp>
        <p:nvGrpSpPr>
          <p:cNvPr id="9" name="Group 8" descr="Scientific related Photos" title="NIH...Turning discovery into Health"/>
          <p:cNvGrpSpPr/>
          <p:nvPr/>
        </p:nvGrpSpPr>
        <p:grpSpPr>
          <a:xfrm>
            <a:off x="131762" y="4144960"/>
            <a:ext cx="9562232" cy="2636840"/>
            <a:chOff x="131762" y="4144960"/>
            <a:chExt cx="9562232" cy="2636840"/>
          </a:xfrm>
        </p:grpSpPr>
        <p:grpSp>
          <p:nvGrpSpPr>
            <p:cNvPr id="3" name="Group 12"/>
            <p:cNvGrpSpPr>
              <a:grpSpLocks/>
            </p:cNvGrpSpPr>
            <p:nvPr/>
          </p:nvGrpSpPr>
          <p:grpSpPr bwMode="auto">
            <a:xfrm>
              <a:off x="609600" y="5730982"/>
              <a:ext cx="9084394" cy="1050818"/>
              <a:chOff x="603912" y="3241675"/>
              <a:chExt cx="9084394" cy="1050818"/>
            </a:xfrm>
          </p:grpSpPr>
          <p:sp>
            <p:nvSpPr>
              <p:cNvPr id="21" name="Rectangle 3"/>
              <p:cNvSpPr>
                <a:spLocks noChangeArrowheads="1"/>
              </p:cNvSpPr>
              <p:nvPr/>
            </p:nvSpPr>
            <p:spPr bwMode="auto">
              <a:xfrm>
                <a:off x="603912" y="3241675"/>
                <a:ext cx="4335462" cy="882650"/>
              </a:xfrm>
              <a:prstGeom prst="rect">
                <a:avLst/>
              </a:prstGeom>
              <a:noFill/>
              <a:ln w="9525">
                <a:noFill/>
                <a:miter lim="800000"/>
                <a:headEnd/>
                <a:tailEnd/>
              </a:ln>
            </p:spPr>
            <p:txBody>
              <a:bodyPr anchor="ctr"/>
              <a:lstStyle/>
              <a:p>
                <a:pPr fontAlgn="base">
                  <a:spcBef>
                    <a:spcPct val="0"/>
                  </a:spcBef>
                  <a:spcAft>
                    <a:spcPct val="0"/>
                  </a:spcAft>
                  <a:defRPr/>
                </a:pPr>
                <a: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t/>
                </a:r>
                <a:b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br>
                <a:r>
                  <a:rPr lang="en-US" sz="5400" b="1" dirty="0">
                    <a:solidFill>
                      <a:srgbClr val="073E87"/>
                    </a:solidFill>
                    <a:effectLst>
                      <a:outerShdw blurRad="38100" dist="38100" dir="2700000" algn="tl">
                        <a:srgbClr val="000000">
                          <a:alpha val="43137"/>
                        </a:srgbClr>
                      </a:outerShdw>
                    </a:effectLst>
                    <a:latin typeface="Arial"/>
                    <a:ea typeface="ＭＳ Ｐゴシック" pitchFamily="34" charset="-128"/>
                  </a:rPr>
                  <a:t>NIH</a:t>
                </a:r>
                <a:r>
                  <a:rPr lang="en-US" sz="8800" b="1" dirty="0">
                    <a:solidFill>
                      <a:srgbClr val="073E87"/>
                    </a:solidFill>
                    <a:effectLst>
                      <a:outerShdw blurRad="38100" dist="38100" dir="2700000" algn="tl">
                        <a:srgbClr val="000000">
                          <a:alpha val="43137"/>
                        </a:srgbClr>
                      </a:outerShdw>
                    </a:effectLst>
                    <a:latin typeface="Arial"/>
                    <a:ea typeface="ＭＳ Ｐゴシック" pitchFamily="34" charset="-128"/>
                  </a:rPr>
                  <a:t>…</a:t>
                </a:r>
                <a: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t/>
                </a:r>
                <a:b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br>
                <a:endPar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endParaRPr>
              </a:p>
            </p:txBody>
          </p:sp>
          <p:sp>
            <p:nvSpPr>
              <p:cNvPr id="22" name="Text Box 4"/>
              <p:cNvSpPr txBox="1">
                <a:spLocks noChangeArrowheads="1"/>
              </p:cNvSpPr>
              <p:nvPr/>
            </p:nvSpPr>
            <p:spPr bwMode="auto">
              <a:xfrm>
                <a:off x="3042312" y="3535363"/>
                <a:ext cx="6645994" cy="757130"/>
              </a:xfrm>
              <a:prstGeom prst="rect">
                <a:avLst/>
              </a:prstGeom>
              <a:noFill/>
              <a:ln w="9525">
                <a:noFill/>
                <a:miter lim="800000"/>
                <a:headEnd/>
                <a:tailEnd/>
              </a:ln>
            </p:spPr>
            <p:txBody>
              <a:bodyPr wrap="square">
                <a:spAutoFit/>
              </a:bodyPr>
              <a:lstStyle/>
              <a:p>
                <a:pPr fontAlgn="base">
                  <a:lnSpc>
                    <a:spcPct val="90000"/>
                  </a:lnSpc>
                  <a:spcBef>
                    <a:spcPct val="50000"/>
                  </a:spcBef>
                  <a:spcAft>
                    <a:spcPct val="0"/>
                  </a:spcAft>
                  <a:defRPr/>
                </a:pPr>
                <a:r>
                  <a:rPr lang="en-US" sz="2800" spc="70" dirty="0">
                    <a:solidFill>
                      <a:srgbClr val="073E87"/>
                    </a:solidFill>
                    <a:effectLst>
                      <a:outerShdw blurRad="38100" dist="38100" dir="2700000" algn="tl">
                        <a:srgbClr val="000000">
                          <a:alpha val="43137"/>
                        </a:srgbClr>
                      </a:outerShdw>
                    </a:effectLst>
                    <a:latin typeface="Arial"/>
                    <a:ea typeface="ＭＳ Ｐゴシック" pitchFamily="34" charset="-128"/>
                  </a:rPr>
                  <a:t>Turning</a:t>
                </a:r>
                <a:r>
                  <a:rPr lang="en-US" sz="4800" spc="70" dirty="0">
                    <a:solidFill>
                      <a:srgbClr val="073E87"/>
                    </a:solidFill>
                    <a:effectLst>
                      <a:outerShdw blurRad="38100" dist="38100" dir="2700000" algn="tl">
                        <a:srgbClr val="000000">
                          <a:alpha val="43137"/>
                        </a:srgbClr>
                      </a:outerShdw>
                    </a:effectLst>
                    <a:latin typeface="Arial"/>
                    <a:ea typeface="ＭＳ Ｐゴシック" pitchFamily="34" charset="-128"/>
                  </a:rPr>
                  <a:t> </a:t>
                </a:r>
                <a:r>
                  <a:rPr lang="en-US" sz="2800" spc="70" dirty="0">
                    <a:solidFill>
                      <a:srgbClr val="073E87"/>
                    </a:solidFill>
                    <a:effectLst>
                      <a:outerShdw blurRad="38100" dist="38100" dir="2700000" algn="tl">
                        <a:srgbClr val="000000">
                          <a:alpha val="43137"/>
                        </a:srgbClr>
                      </a:outerShdw>
                    </a:effectLst>
                    <a:latin typeface="Arial"/>
                    <a:ea typeface="ＭＳ Ｐゴシック" pitchFamily="34" charset="-128"/>
                  </a:rPr>
                  <a:t>Discovery</a:t>
                </a:r>
                <a:r>
                  <a:rPr lang="en-US" sz="4800" spc="70" dirty="0">
                    <a:solidFill>
                      <a:srgbClr val="073E87"/>
                    </a:solidFill>
                    <a:effectLst>
                      <a:outerShdw blurRad="38100" dist="38100" dir="2700000" algn="tl">
                        <a:srgbClr val="000000">
                          <a:alpha val="43137"/>
                        </a:srgbClr>
                      </a:outerShdw>
                    </a:effectLst>
                    <a:latin typeface="Arial"/>
                    <a:ea typeface="ＭＳ Ｐゴシック" pitchFamily="34" charset="-128"/>
                  </a:rPr>
                  <a:t> </a:t>
                </a:r>
                <a:r>
                  <a:rPr lang="en-US" sz="2800" spc="70" dirty="0">
                    <a:solidFill>
                      <a:srgbClr val="073E87"/>
                    </a:solidFill>
                    <a:effectLst>
                      <a:outerShdw blurRad="38100" dist="38100" dir="2700000" algn="tl">
                        <a:srgbClr val="000000">
                          <a:alpha val="43137"/>
                        </a:srgbClr>
                      </a:outerShdw>
                    </a:effectLst>
                    <a:latin typeface="Arial"/>
                    <a:ea typeface="ＭＳ Ｐゴシック" pitchFamily="34" charset="-128"/>
                  </a:rPr>
                  <a:t>Into</a:t>
                </a:r>
                <a:r>
                  <a:rPr lang="en-US" sz="4800" spc="70" dirty="0">
                    <a:solidFill>
                      <a:srgbClr val="073E87"/>
                    </a:solidFill>
                    <a:effectLst>
                      <a:outerShdw blurRad="38100" dist="38100" dir="2700000" algn="tl">
                        <a:srgbClr val="000000">
                          <a:alpha val="43137"/>
                        </a:srgbClr>
                      </a:outerShdw>
                    </a:effectLst>
                    <a:latin typeface="Arial"/>
                    <a:ea typeface="ＭＳ Ｐゴシック" pitchFamily="34" charset="-128"/>
                  </a:rPr>
                  <a:t> </a:t>
                </a:r>
                <a:r>
                  <a:rPr lang="en-US" sz="2800" spc="70" dirty="0" smtClean="0">
                    <a:solidFill>
                      <a:srgbClr val="073E87"/>
                    </a:solidFill>
                    <a:effectLst>
                      <a:outerShdw blurRad="38100" dist="38100" dir="2700000" algn="tl">
                        <a:srgbClr val="000000">
                          <a:alpha val="43137"/>
                        </a:srgbClr>
                      </a:outerShdw>
                    </a:effectLst>
                    <a:latin typeface="Arial"/>
                    <a:ea typeface="ＭＳ Ｐゴシック" pitchFamily="34" charset="-128"/>
                  </a:rPr>
                  <a:t>Health</a:t>
                </a:r>
                <a:endParaRPr lang="en-US" sz="4800" spc="70" baseline="30000" dirty="0">
                  <a:solidFill>
                    <a:srgbClr val="073E87"/>
                  </a:solidFill>
                  <a:effectLst>
                    <a:outerShdw blurRad="38100" dist="38100" dir="2700000" algn="tl">
                      <a:srgbClr val="000000">
                        <a:alpha val="43137"/>
                      </a:srgbClr>
                    </a:outerShdw>
                  </a:effectLst>
                  <a:latin typeface="Arial"/>
                  <a:ea typeface="ＭＳ Ｐゴシック" pitchFamily="34" charset="-128"/>
                </a:endParaRPr>
              </a:p>
            </p:txBody>
          </p:sp>
        </p:grpSp>
        <p:grpSp>
          <p:nvGrpSpPr>
            <p:cNvPr id="8" name="Group 7"/>
            <p:cNvGrpSpPr/>
            <p:nvPr/>
          </p:nvGrpSpPr>
          <p:grpSpPr>
            <a:xfrm>
              <a:off x="131762" y="4144960"/>
              <a:ext cx="8707438" cy="1646240"/>
              <a:chOff x="241300" y="4952998"/>
              <a:chExt cx="8707438" cy="1646240"/>
            </a:xfrm>
          </p:grpSpPr>
          <p:pic>
            <p:nvPicPr>
              <p:cNvPr id="17" name="Picture 16" descr="nci-Doctor Patient.jpg"/>
              <p:cNvPicPr>
                <a:picLocks noChangeAspect="1"/>
              </p:cNvPicPr>
              <p:nvPr/>
            </p:nvPicPr>
            <p:blipFill>
              <a:blip r:embed="rId4" cstate="print"/>
              <a:stretch>
                <a:fillRect/>
              </a:stretch>
            </p:blipFill>
            <p:spPr bwMode="auto">
              <a:xfrm>
                <a:off x="6477000" y="4952998"/>
                <a:ext cx="2471738" cy="1646238"/>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stretch>
                <a:fillRect/>
              </a:stretch>
            </p:blipFill>
            <p:spPr bwMode="auto">
              <a:xfrm>
                <a:off x="2438627" y="4953000"/>
                <a:ext cx="2147887" cy="1646238"/>
              </a:xfrm>
              <a:prstGeom prst="rect">
                <a:avLst/>
              </a:prstGeom>
              <a:ln>
                <a:noFill/>
              </a:ln>
              <a:effectLst>
                <a:outerShdw blurRad="292100" dist="139700" dir="2700000" algn="tl" rotWithShape="0">
                  <a:srgbClr val="333333">
                    <a:alpha val="65000"/>
                  </a:srgbClr>
                </a:outerShdw>
              </a:effectLst>
            </p:spPr>
          </p:pic>
          <p:pic>
            <p:nvPicPr>
              <p:cNvPr id="27" name="Picture 26" descr="Hybrid cells with biomarker.JPG"/>
              <p:cNvPicPr>
                <a:picLocks noChangeAspect="1"/>
              </p:cNvPicPr>
              <p:nvPr/>
            </p:nvPicPr>
            <p:blipFill>
              <a:blip r:embed="rId6" cstate="print"/>
              <a:stretch>
                <a:fillRect/>
              </a:stretch>
            </p:blipFill>
            <p:spPr bwMode="auto">
              <a:xfrm>
                <a:off x="241300" y="4953000"/>
                <a:ext cx="2117725" cy="1646237"/>
              </a:xfrm>
              <a:prstGeom prst="rect">
                <a:avLst/>
              </a:prstGeom>
              <a:ln>
                <a:noFill/>
              </a:ln>
              <a:effectLst>
                <a:outerShdw blurRad="292100" dist="139700" dir="2700000" algn="tl" rotWithShape="0">
                  <a:srgbClr val="333333">
                    <a:alpha val="65000"/>
                  </a:srgbClr>
                </a:outerShdw>
              </a:effectLst>
            </p:spPr>
          </p:pic>
          <p:pic>
            <p:nvPicPr>
              <p:cNvPr id="29698" name="Picture 2"/>
              <p:cNvPicPr>
                <a:picLocks noChangeAspect="1" noChangeArrowheads="1"/>
              </p:cNvPicPr>
              <p:nvPr/>
            </p:nvPicPr>
            <p:blipFill>
              <a:blip r:embed="rId7" cstate="print"/>
              <a:stretch>
                <a:fillRect/>
              </a:stretch>
            </p:blipFill>
            <p:spPr bwMode="auto">
              <a:xfrm>
                <a:off x="4659313" y="4952999"/>
                <a:ext cx="1739900" cy="1646237"/>
              </a:xfrm>
              <a:prstGeom prst="rect">
                <a:avLst/>
              </a:prstGeom>
              <a:ln>
                <a:noFill/>
              </a:ln>
              <a:effectLst>
                <a:outerShdw blurRad="292100" dist="139700" dir="2700000" algn="tl" rotWithShape="0">
                  <a:srgbClr val="333333">
                    <a:alpha val="65000"/>
                  </a:srgbClr>
                </a:outerShdw>
              </a:effectLst>
            </p:spPr>
          </p:pic>
        </p:grpSp>
      </p:grpSp>
      <p:sp>
        <p:nvSpPr>
          <p:cNvPr id="6" name="Title 5"/>
          <p:cNvSpPr>
            <a:spLocks noGrp="1"/>
          </p:cNvSpPr>
          <p:nvPr>
            <p:ph type="ctrTitle"/>
          </p:nvPr>
        </p:nvSpPr>
        <p:spPr>
          <a:xfrm>
            <a:off x="685800" y="228600"/>
            <a:ext cx="7772400" cy="1470025"/>
          </a:xfrm>
        </p:spPr>
        <p:txBody>
          <a:bodyPr>
            <a:normAutofit/>
          </a:bodyPr>
          <a:lstStyle/>
          <a:p>
            <a:r>
              <a:rPr lang="en-US" sz="3600" dirty="0" smtClean="0">
                <a:latin typeface="Impact" panose="020B0806030902050204" pitchFamily="34" charset="0"/>
              </a:rPr>
              <a:t>WE VALUE YOUR INPUT!</a:t>
            </a:r>
            <a:endParaRPr lang="en-US" sz="3600" dirty="0">
              <a:latin typeface="Impact" panose="020B0806030902050204" pitchFamily="34" charset="0"/>
            </a:endParaRPr>
          </a:p>
        </p:txBody>
      </p:sp>
      <p:sp>
        <p:nvSpPr>
          <p:cNvPr id="7" name="Subtitle 6"/>
          <p:cNvSpPr>
            <a:spLocks noGrp="1"/>
          </p:cNvSpPr>
          <p:nvPr>
            <p:ph type="subTitle" idx="1"/>
          </p:nvPr>
        </p:nvSpPr>
        <p:spPr>
          <a:xfrm>
            <a:off x="0" y="1981200"/>
            <a:ext cx="9144000" cy="2133600"/>
          </a:xfrm>
        </p:spPr>
        <p:txBody>
          <a:bodyPr>
            <a:normAutofit fontScale="40000" lnSpcReduction="20000"/>
          </a:bodyPr>
          <a:lstStyle/>
          <a:p>
            <a:pPr fontAlgn="base">
              <a:spcBef>
                <a:spcPct val="0"/>
              </a:spcBef>
              <a:spcAft>
                <a:spcPct val="0"/>
              </a:spcAft>
            </a:pPr>
            <a:r>
              <a:rPr lang="en-US" sz="7000" b="1" dirty="0" smtClean="0">
                <a:solidFill>
                  <a:srgbClr val="002060"/>
                </a:solidFill>
                <a:latin typeface="Arial Black" pitchFamily="34" charset="0"/>
              </a:rPr>
              <a:t>2014 NIH REGIONAL SEMINAR</a:t>
            </a:r>
          </a:p>
          <a:p>
            <a:pPr fontAlgn="base">
              <a:spcBef>
                <a:spcPct val="0"/>
              </a:spcBef>
              <a:spcAft>
                <a:spcPct val="0"/>
              </a:spcAft>
            </a:pPr>
            <a:endParaRPr lang="en-US" sz="4900" b="1" dirty="0" smtClean="0">
              <a:solidFill>
                <a:schemeClr val="tx1"/>
              </a:solidFill>
              <a:latin typeface="Arial Black" pitchFamily="34" charset="0"/>
            </a:endParaRPr>
          </a:p>
          <a:p>
            <a:pPr algn="l" fontAlgn="base">
              <a:spcBef>
                <a:spcPct val="0"/>
              </a:spcBef>
              <a:spcAft>
                <a:spcPct val="0"/>
              </a:spcAft>
            </a:pPr>
            <a:r>
              <a:rPr lang="en-US" sz="4900" b="1" dirty="0" smtClean="0">
                <a:solidFill>
                  <a:schemeClr val="tx1"/>
                </a:solidFill>
                <a:latin typeface="Arial Black" pitchFamily="34" charset="0"/>
              </a:rPr>
              <a:t>   Session Evaluations: http://surveymonkey.com/s/nihsessions</a:t>
            </a:r>
            <a:br>
              <a:rPr lang="en-US" sz="4900" b="1" dirty="0" smtClean="0">
                <a:solidFill>
                  <a:schemeClr val="tx1"/>
                </a:solidFill>
                <a:latin typeface="Arial Black" pitchFamily="34" charset="0"/>
              </a:rPr>
            </a:br>
            <a:r>
              <a:rPr lang="en-US" sz="4900" b="1" dirty="0" smtClean="0">
                <a:solidFill>
                  <a:schemeClr val="tx1"/>
                </a:solidFill>
                <a:latin typeface="Arial Black" pitchFamily="34" charset="0"/>
              </a:rPr>
              <a:t/>
            </a:r>
            <a:br>
              <a:rPr lang="en-US" sz="4900" b="1" dirty="0" smtClean="0">
                <a:solidFill>
                  <a:schemeClr val="tx1"/>
                </a:solidFill>
                <a:latin typeface="Arial Black" pitchFamily="34" charset="0"/>
              </a:rPr>
            </a:br>
            <a:r>
              <a:rPr lang="en-US" sz="4900" b="1" dirty="0" smtClean="0">
                <a:solidFill>
                  <a:schemeClr val="tx1"/>
                </a:solidFill>
                <a:latin typeface="Arial Black" pitchFamily="34" charset="0"/>
              </a:rPr>
              <a:t>   Overall Evaluations:  http://surveymonkey.com/s/nihoverall</a:t>
            </a:r>
            <a:endParaRPr lang="en-US" sz="4900" dirty="0" smtClean="0">
              <a:solidFill>
                <a:schemeClr val="tx1"/>
              </a:solidFill>
            </a:endParaRPr>
          </a:p>
          <a:p>
            <a:endParaRPr lang="en-US" sz="4900" b="1" dirty="0" smtClean="0">
              <a:solidFill>
                <a:srgbClr val="00518E"/>
              </a:solidFill>
              <a:latin typeface="Arial Black" pitchFamily="34" charset="0"/>
            </a:endParaRPr>
          </a:p>
          <a:p>
            <a:endParaRPr lang="en-US" sz="4900" b="1" dirty="0">
              <a:solidFill>
                <a:srgbClr val="00518E"/>
              </a:solidFill>
              <a:latin typeface="Arial Black" pitchFamily="34" charset="0"/>
            </a:endParaRPr>
          </a:p>
          <a:p>
            <a:endParaRPr lang="en-US" sz="4900" dirty="0" smtClean="0">
              <a:solidFill>
                <a:prstClr val="black"/>
              </a:solidFill>
            </a:endParaRPr>
          </a:p>
          <a:p>
            <a:endParaRPr lang="en-US" b="1" dirty="0">
              <a:solidFill>
                <a:srgbClr val="0070C0"/>
              </a:solidFill>
            </a:endParaRPr>
          </a:p>
        </p:txBody>
      </p:sp>
      <p:sp>
        <p:nvSpPr>
          <p:cNvPr id="4" name="Slide Number Placeholder 3"/>
          <p:cNvSpPr>
            <a:spLocks noGrp="1"/>
          </p:cNvSpPr>
          <p:nvPr>
            <p:ph type="sldNum" sz="quarter" idx="12"/>
          </p:nvPr>
        </p:nvSpPr>
        <p:spPr/>
        <p:txBody>
          <a:bodyPr/>
          <a:lstStyle/>
          <a:p>
            <a:fld id="{9EAAFBBC-5701-4823-B1B4-67B5041A6657}"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258965185"/>
      </p:ext>
    </p:extLst>
  </p:cSld>
  <p:clrMapOvr>
    <a:masterClrMapping/>
  </p:clrMapOvr>
  <p:transition/>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00359E"/>
      </a:hlink>
      <a:folHlink>
        <a:srgbClr val="0035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1.xml><?xml version="1.0" encoding="utf-8"?>
<a:theme xmlns:a="http://schemas.openxmlformats.org/drawingml/2006/main" name="10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00359E"/>
      </a:hlink>
      <a:folHlink>
        <a:srgbClr val="0035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11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00359E"/>
      </a:hlink>
      <a:folHlink>
        <a:srgbClr val="0035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FFC000"/>
      </a:hlink>
      <a:folHlink>
        <a:srgbClr val="FFC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12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FFC000"/>
      </a:hlink>
      <a:folHlink>
        <a:srgbClr val="FFC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4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00359E"/>
      </a:hlink>
      <a:folHlink>
        <a:srgbClr val="0035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Urb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9.xml><?xml version="1.0" encoding="utf-8"?>
<a:theme xmlns:a="http://schemas.openxmlformats.org/drawingml/2006/main" name="6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00359E"/>
      </a:hlink>
      <a:folHlink>
        <a:srgbClr val="0035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Urban">
  <a:themeElements>
    <a:clrScheme name="Custom 11">
      <a:dk1>
        <a:sysClr val="windowText" lastClr="000000"/>
      </a:dk1>
      <a:lt1>
        <a:sysClr val="window" lastClr="FFFFFF"/>
      </a:lt1>
      <a:dk2>
        <a:srgbClr val="0037A4"/>
      </a:dk2>
      <a:lt2>
        <a:srgbClr val="EEECE1"/>
      </a:lt2>
      <a:accent1>
        <a:srgbClr val="0037A4"/>
      </a:accent1>
      <a:accent2>
        <a:srgbClr val="0037A4"/>
      </a:accent2>
      <a:accent3>
        <a:srgbClr val="CBCBFF"/>
      </a:accent3>
      <a:accent4>
        <a:srgbClr val="E36C09"/>
      </a:accent4>
      <a:accent5>
        <a:srgbClr val="4BACC6"/>
      </a:accent5>
      <a:accent6>
        <a:srgbClr val="F79646"/>
      </a:accent6>
      <a:hlink>
        <a:srgbClr val="00662D"/>
      </a:hlink>
      <a:folHlink>
        <a:srgbClr val="00662D"/>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0.xml><?xml version="1.0" encoding="utf-8"?>
<a:theme xmlns:a="http://schemas.openxmlformats.org/drawingml/2006/main" name="8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00359E"/>
      </a:hlink>
      <a:folHlink>
        <a:srgbClr val="0035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1.xml><?xml version="1.0" encoding="utf-8"?>
<a:theme xmlns:a="http://schemas.openxmlformats.org/drawingml/2006/main" name="15_Urban">
  <a:themeElements>
    <a:clrScheme name="Custom 11">
      <a:dk1>
        <a:sysClr val="windowText" lastClr="000000"/>
      </a:dk1>
      <a:lt1>
        <a:sysClr val="window" lastClr="FFFFFF"/>
      </a:lt1>
      <a:dk2>
        <a:srgbClr val="0037A4"/>
      </a:dk2>
      <a:lt2>
        <a:srgbClr val="EEECE1"/>
      </a:lt2>
      <a:accent1>
        <a:srgbClr val="0037A4"/>
      </a:accent1>
      <a:accent2>
        <a:srgbClr val="0037A4"/>
      </a:accent2>
      <a:accent3>
        <a:srgbClr val="CBCBFF"/>
      </a:accent3>
      <a:accent4>
        <a:srgbClr val="E36C09"/>
      </a:accent4>
      <a:accent5>
        <a:srgbClr val="4BACC6"/>
      </a:accent5>
      <a:accent6>
        <a:srgbClr val="F79646"/>
      </a:accent6>
      <a:hlink>
        <a:srgbClr val="00662D"/>
      </a:hlink>
      <a:folHlink>
        <a:srgbClr val="00662D"/>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2.xml><?xml version="1.0" encoding="utf-8"?>
<a:theme xmlns:a="http://schemas.openxmlformats.org/drawingml/2006/main" name="16_Urban">
  <a:themeElements>
    <a:clrScheme name="Custom 11">
      <a:dk1>
        <a:sysClr val="windowText" lastClr="000000"/>
      </a:dk1>
      <a:lt1>
        <a:sysClr val="window" lastClr="FFFFFF"/>
      </a:lt1>
      <a:dk2>
        <a:srgbClr val="0037A4"/>
      </a:dk2>
      <a:lt2>
        <a:srgbClr val="EEECE1"/>
      </a:lt2>
      <a:accent1>
        <a:srgbClr val="0037A4"/>
      </a:accent1>
      <a:accent2>
        <a:srgbClr val="0037A4"/>
      </a:accent2>
      <a:accent3>
        <a:srgbClr val="CBCBFF"/>
      </a:accent3>
      <a:accent4>
        <a:srgbClr val="E36C09"/>
      </a:accent4>
      <a:accent5>
        <a:srgbClr val="4BACC6"/>
      </a:accent5>
      <a:accent6>
        <a:srgbClr val="F79646"/>
      </a:accent6>
      <a:hlink>
        <a:srgbClr val="00662D"/>
      </a:hlink>
      <a:folHlink>
        <a:srgbClr val="00662D"/>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3.xml><?xml version="1.0" encoding="utf-8"?>
<a:theme xmlns:a="http://schemas.openxmlformats.org/drawingml/2006/main" name="3_SROER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7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00359E"/>
      </a:hlink>
      <a:folHlink>
        <a:srgbClr val="0035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FFC000"/>
      </a:hlink>
      <a:folHlink>
        <a:srgbClr val="FFC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9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FFC000"/>
      </a:hlink>
      <a:folHlink>
        <a:srgbClr val="FFC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1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FFC000"/>
      </a:hlink>
      <a:folHlink>
        <a:srgbClr val="FFC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14_Urban">
  <a:themeElements>
    <a:clrScheme name="Custom 1">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FFC000"/>
      </a:hlink>
      <a:folHlink>
        <a:srgbClr val="FFC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06E598776B79408DE98D0C79F14201" ma:contentTypeVersion="4" ma:contentTypeDescription="Create a new document." ma:contentTypeScope="" ma:versionID="74804a151ccd934a2f99bdedab4b878b">
  <xsd:schema xmlns:xsd="http://www.w3.org/2001/XMLSchema" xmlns:xs="http://www.w3.org/2001/XMLSchema" xmlns:p="http://schemas.microsoft.com/office/2006/metadata/properties" xmlns:ns2="e64061a7-bc73-4e36-8b6e-74220a960d58" targetNamespace="http://schemas.microsoft.com/office/2006/metadata/properties" ma:root="true" ma:fieldsID="381f62e2a68e65fe632c2feb79df998c" ns2:_="">
    <xsd:import namespace="e64061a7-bc73-4e36-8b6e-74220a960d58"/>
    <xsd:element name="properties">
      <xsd:complexType>
        <xsd:sequence>
          <xsd:element name="documentManagement">
            <xsd:complexType>
              <xsd:all>
                <xsd:element ref="ns2:Assigned_x0020_To0"/>
                <xsd:element ref="ns2:user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061a7-bc73-4e36-8b6e-74220a960d58" elementFormDefault="qualified">
    <xsd:import namespace="http://schemas.microsoft.com/office/2006/documentManagement/types"/>
    <xsd:import namespace="http://schemas.microsoft.com/office/infopath/2007/PartnerControls"/>
    <xsd:element name="Assigned_x0020_To0" ma:index="8" ma:displayName="Assigned To" ma:description="Your name" ma:list="UserInfo" ma:SharePointGroup="0" ma:internalName="Assigned_x0020_To0"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username" ma:index="9" nillable="true" ma:displayName="username" ma:internalName="usernam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ssigned_x0020_To0 xmlns="e64061a7-bc73-4e36-8b6e-74220a960d58">
      <UserInfo>
        <DisplayName>Rockey, Sally (NIH/OD) [E]</DisplayName>
        <AccountId>251</AccountId>
        <AccountType/>
      </UserInfo>
    </Assigned_x0020_To0>
    <username xmlns="e64061a7-bc73-4e36-8b6e-74220a960d58" xsi:nil="true"/>
  </documentManagement>
</p:properties>
</file>

<file path=customXml/itemProps1.xml><?xml version="1.0" encoding="utf-8"?>
<ds:datastoreItem xmlns:ds="http://schemas.openxmlformats.org/officeDocument/2006/customXml" ds:itemID="{FE0FE170-09C4-4770-835E-6915DECA13C7}"/>
</file>

<file path=customXml/itemProps2.xml><?xml version="1.0" encoding="utf-8"?>
<ds:datastoreItem xmlns:ds="http://schemas.openxmlformats.org/officeDocument/2006/customXml" ds:itemID="{90E4EB92-5D53-4D57-A313-07853CBAE379}"/>
</file>

<file path=customXml/itemProps3.xml><?xml version="1.0" encoding="utf-8"?>
<ds:datastoreItem xmlns:ds="http://schemas.openxmlformats.org/officeDocument/2006/customXml" ds:itemID="{5DCF64B6-CA0D-404F-9B99-1F5AD85CCFC6}"/>
</file>

<file path=docProps/app.xml><?xml version="1.0" encoding="utf-8"?>
<Properties xmlns="http://schemas.openxmlformats.org/officeDocument/2006/extended-properties" xmlns:vt="http://schemas.openxmlformats.org/officeDocument/2006/docPropsVTypes">
  <TotalTime>2566</TotalTime>
  <Words>2563</Words>
  <Application>Microsoft Office PowerPoint</Application>
  <PresentationFormat>On-screen Show (4:3)</PresentationFormat>
  <Paragraphs>474</Paragraphs>
  <Slides>91</Slides>
  <Notes>60</Notes>
  <HiddenSlides>0</HiddenSlides>
  <MMClips>0</MMClips>
  <ScaleCrop>false</ScaleCrop>
  <HeadingPairs>
    <vt:vector size="4" baseType="variant">
      <vt:variant>
        <vt:lpstr>Theme</vt:lpstr>
      </vt:variant>
      <vt:variant>
        <vt:i4>25</vt:i4>
      </vt:variant>
      <vt:variant>
        <vt:lpstr>Slide Titles</vt:lpstr>
      </vt:variant>
      <vt:variant>
        <vt:i4>91</vt:i4>
      </vt:variant>
    </vt:vector>
  </HeadingPairs>
  <TitlesOfParts>
    <vt:vector size="116" baseType="lpstr">
      <vt:lpstr>Office Theme</vt:lpstr>
      <vt:lpstr>Urban</vt:lpstr>
      <vt:lpstr>4_Custom Design</vt:lpstr>
      <vt:lpstr>7_Urban</vt:lpstr>
      <vt:lpstr>9_Urban</vt:lpstr>
      <vt:lpstr>1_Default Design</vt:lpstr>
      <vt:lpstr>5_Custom Design</vt:lpstr>
      <vt:lpstr>13_Urban</vt:lpstr>
      <vt:lpstr>14_Urban</vt:lpstr>
      <vt:lpstr>5_Urban</vt:lpstr>
      <vt:lpstr>10_Urban</vt:lpstr>
      <vt:lpstr>11_Urban</vt:lpstr>
      <vt:lpstr>3_Office Theme</vt:lpstr>
      <vt:lpstr>1_Urban</vt:lpstr>
      <vt:lpstr>12_Urban</vt:lpstr>
      <vt:lpstr>4_Urban</vt:lpstr>
      <vt:lpstr>1_Office Theme</vt:lpstr>
      <vt:lpstr>2_Urban</vt:lpstr>
      <vt:lpstr>6_Urban</vt:lpstr>
      <vt:lpstr>8_Urban</vt:lpstr>
      <vt:lpstr>15_Urban</vt:lpstr>
      <vt:lpstr>16_Urban</vt:lpstr>
      <vt:lpstr>3_SROERtitle</vt:lpstr>
      <vt:lpstr>17_Urban</vt:lpstr>
      <vt:lpstr>2_Office Theme</vt:lpstr>
      <vt:lpstr>Rock Talk: NIH Support of Biomedical Research</vt:lpstr>
      <vt:lpstr>Rock Talk Sample</vt:lpstr>
      <vt:lpstr>Rock Talk Sample – Fiscal Policies</vt:lpstr>
      <vt:lpstr>Fiscal Policies and More for FY 2014</vt:lpstr>
      <vt:lpstr>Rock Talk – comparing success rates</vt:lpstr>
      <vt:lpstr>Funding, Award and Success Rate Graph</vt:lpstr>
      <vt:lpstr>Rock Talk – FY2013 by the Numbers</vt:lpstr>
      <vt:lpstr>FY 2013 by the Numbers: Research Applications, Funding, and Awards</vt:lpstr>
      <vt:lpstr>Rock Talk – A Change in our Resubmission Policy</vt:lpstr>
      <vt:lpstr>NIH Policy on Resubmission (Amended) Applications NIH Guide Notice (NOT-OD-09-003) October 8, 2008</vt:lpstr>
      <vt:lpstr>R01 Equivalent Awards by Submission Number</vt:lpstr>
      <vt:lpstr>Time to Award</vt:lpstr>
      <vt:lpstr>NIH Policy on Resubmission Applications</vt:lpstr>
      <vt:lpstr>NIH Guide Notice (NOT-OD-14-074) NIH and AHRQ Announce Updated Policy for Application Submission  April 17, 2014 </vt:lpstr>
      <vt:lpstr>Rock Talk – Looking at Reproducibility</vt:lpstr>
      <vt:lpstr>PreClinical Study Headlines</vt:lpstr>
      <vt:lpstr> Possible Causes for Difficulties  Reproducing Data</vt:lpstr>
      <vt:lpstr>NIH Plans to Enhance Reproducibility</vt:lpstr>
      <vt:lpstr>Trans-NIH Actions</vt:lpstr>
      <vt:lpstr>Rock Talk – More on Addressing Sex Difference in Pre-Clinical Studies</vt:lpstr>
      <vt:lpstr>NIH to Balance Sex in cell and Animal Studies</vt:lpstr>
      <vt:lpstr>Rock Talk – changes to the biosketch</vt:lpstr>
      <vt:lpstr>The Modified Biographical Sketch (Biosketch) in NIH Applications</vt:lpstr>
      <vt:lpstr>Rock Talk – New Efforts to Maximize Fairness in NIH Peer Review</vt:lpstr>
      <vt:lpstr>What’s the problem?</vt:lpstr>
      <vt:lpstr>What’s the problem?</vt:lpstr>
      <vt:lpstr>Greater Diversity in Research Workforce is Needed</vt:lpstr>
      <vt:lpstr>Award Probability – Institution and Race/Ethnicity*</vt:lpstr>
      <vt:lpstr>Greater Diversity in Research Workforce is Needed</vt:lpstr>
      <vt:lpstr>Rock Talk – Keeping Up with the Biomedical Research Workforce initiative</vt:lpstr>
      <vt:lpstr>Biomedical Research Workforce Working Group Implementation Update </vt:lpstr>
      <vt:lpstr>Doctoral Recipients by Major Field of Study, 1982-2012</vt:lpstr>
      <vt:lpstr>Median Years to Doctorate Since Starting Graduate School, 1987-2012</vt:lpstr>
      <vt:lpstr>Median Age of Doctorate Recipients by  Field of Study, 2012</vt:lpstr>
      <vt:lpstr>Number of Full-Time Graduate Students Receiving NIH Support by Mechanism (1985 to 2011)</vt:lpstr>
      <vt:lpstr>Number of Postdoctorates Receiving Federal Funding by Mechanism (1985 to 2011)</vt:lpstr>
      <vt:lpstr>Biomedical Postdoctorates by Primary  Source of Support, 2011</vt:lpstr>
      <vt:lpstr>Age at First PhD, First Non Postdoctoral Job, First Tenure Track Job, for US trained Doctorates</vt:lpstr>
      <vt:lpstr>“…runs in our family. My father and grandfather are also working as postdocs.”</vt:lpstr>
      <vt:lpstr>Average Age of Principal Investigators at the time of First R01 Equivalent Award from NIH</vt:lpstr>
      <vt:lpstr>1980  </vt:lpstr>
      <vt:lpstr>1981 </vt:lpstr>
      <vt:lpstr>1982 </vt:lpstr>
      <vt:lpstr>1983 </vt:lpstr>
      <vt:lpstr>1984 </vt:lpstr>
      <vt:lpstr>1985</vt:lpstr>
      <vt:lpstr>1986</vt:lpstr>
      <vt:lpstr>1987 </vt:lpstr>
      <vt:lpstr>1988 </vt:lpstr>
      <vt:lpstr>1989 </vt:lpstr>
      <vt:lpstr>1990 </vt:lpstr>
      <vt:lpstr>1991</vt:lpstr>
      <vt:lpstr>1992</vt:lpstr>
      <vt:lpstr>1993</vt:lpstr>
      <vt:lpstr>1994</vt:lpstr>
      <vt:lpstr>1995</vt:lpstr>
      <vt:lpstr>1996</vt:lpstr>
      <vt:lpstr>1997</vt:lpstr>
      <vt:lpstr>1998</vt:lpstr>
      <vt:lpstr>1999</vt:lpstr>
      <vt:lpstr>2000</vt:lpstr>
      <vt:lpstr>2001 </vt:lpstr>
      <vt:lpstr>2002</vt:lpstr>
      <vt:lpstr>2003</vt:lpstr>
      <vt:lpstr>2004</vt:lpstr>
      <vt:lpstr>2005</vt:lpstr>
      <vt:lpstr>2006</vt:lpstr>
      <vt:lpstr>2007 </vt:lpstr>
      <vt:lpstr>2008</vt:lpstr>
      <vt:lpstr>2009</vt:lpstr>
      <vt:lpstr>2010</vt:lpstr>
      <vt:lpstr>2011</vt:lpstr>
      <vt:lpstr>2012</vt:lpstr>
      <vt:lpstr>1980 &amp; 2012 </vt:lpstr>
      <vt:lpstr>PhD Biomedical Research Workforce</vt:lpstr>
      <vt:lpstr>WG Conclusions</vt:lpstr>
      <vt:lpstr>WG Recommendations</vt:lpstr>
      <vt:lpstr>DP7 BEST Program - Broadening Experiences in Scientific Training</vt:lpstr>
      <vt:lpstr>Other initiatives </vt:lpstr>
      <vt:lpstr>Other initiatives, cont.</vt:lpstr>
      <vt:lpstr>Rock Talk – Individual Development Plans for NIH-Supported Trainees</vt:lpstr>
      <vt:lpstr>Rock Talk – Collecting Data on Postdoc Benefits</vt:lpstr>
      <vt:lpstr>Mentorship matters for the biomedical workforce</vt:lpstr>
      <vt:lpstr>Rock Talk – Test Drive SciENcv</vt:lpstr>
      <vt:lpstr>Physician-Scientist Workforce (PSW) Working Group</vt:lpstr>
      <vt:lpstr>Total Number of Physician-Scientists Engaged in Research Is Unchanged over Past Decade</vt:lpstr>
      <vt:lpstr>The Physician Scientist Pool is Aging</vt:lpstr>
      <vt:lpstr>Recommendations from the PSW Working Group</vt:lpstr>
      <vt:lpstr>Physician-Scientist Workforce Working Group Report</vt:lpstr>
      <vt:lpstr>http://nexus.od.nih.gov/all/rock-talk</vt:lpstr>
      <vt:lpstr>WE VALUE YOUR INPUT!</vt:lpstr>
    </vt:vector>
  </TitlesOfParts>
  <Company>NIH\OD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Rock Talk PPT - NIH Regional Seminar 2014</dc:title>
  <dc:creator>Rockey, Sally</dc:creator>
  <cp:lastModifiedBy>dwyerc</cp:lastModifiedBy>
  <cp:revision>174</cp:revision>
  <cp:lastPrinted>2014-02-04T21:10:42Z</cp:lastPrinted>
  <dcterms:created xsi:type="dcterms:W3CDTF">2014-02-04T14:17:27Z</dcterms:created>
  <dcterms:modified xsi:type="dcterms:W3CDTF">2014-06-23T20:53:08Z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0x0101004E06E598776B79408DE98D0C79F14201</vt:lpwstr>
  </property>
</Properties>
</file>