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8"/>
  </p:notesMasterIdLst>
  <p:handoutMasterIdLst>
    <p:handoutMasterId r:id="rId79"/>
  </p:handoutMasterIdLst>
  <p:sldIdLst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49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47" r:id="rId76"/>
    <p:sldId id="348" r:id="rId77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lly Rockey" initials="" lastIdx="1" clrIdx="0"/>
  <p:cmAuthor id="1" name="Corio, Tony (NIH/OD) [E]" initials="CT([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21" autoAdjust="0"/>
    <p:restoredTop sz="95186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2018" cy="46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467" y="1"/>
            <a:ext cx="3012018" cy="46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446"/>
            <a:ext cx="3012018" cy="46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467" y="8772446"/>
            <a:ext cx="3012018" cy="46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AD9DCF04-8AE1-CC49-80A1-1E9496B44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2018" cy="46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467" y="1"/>
            <a:ext cx="3012018" cy="46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7" y="4387018"/>
            <a:ext cx="5559424" cy="415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446"/>
            <a:ext cx="3012018" cy="46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467" y="8772446"/>
            <a:ext cx="3012018" cy="46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EBD98385-F1D5-B84A-ABBF-D8781C436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00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B1BEF-3F68-EE41-85E3-C1813BEF4FBA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83E90-79D7-47DD-98FE-6DF8C69B173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65" y="4390921"/>
            <a:ext cx="6131188" cy="455337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4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987FC-4F4D-4012-A12E-2096C17255C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094" y="4390922"/>
            <a:ext cx="5828731" cy="4159073"/>
          </a:xfrm>
        </p:spPr>
        <p:txBody>
          <a:bodyPr/>
          <a:lstStyle/>
          <a:p>
            <a:endParaRPr lang="en-US" sz="1400" b="1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ACDC9-E32E-4CA7-8D3D-3E57082A437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B398E-5874-4FC2-958A-9509EEEF9EFB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0"/>
            <a:ext cx="5093504" cy="3802625"/>
          </a:xfrm>
        </p:spPr>
        <p:txBody>
          <a:bodyPr/>
          <a:lstStyle/>
          <a:p>
            <a:endParaRPr lang="en-US" sz="14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22FEA-7EA4-4EB3-AF33-8BB1C4B49010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042" y="4236355"/>
            <a:ext cx="5989614" cy="463223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156F9-BD73-4538-8247-1D8304054DC1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1AD36-88F6-4416-B10F-438D349E8FB6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A5088C-B517-4215-ADCB-A2C88824CAE8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308D0-EF98-4F7F-B836-38F668C99ED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01DEE-A074-489D-876D-5A0EA816063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C06FB-A89F-42F9-9751-3B9E29AEA40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4382E-64B7-41C2-A912-1DCD49BB530E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A83C1-53AE-4980-9840-29644FDBF50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buFontTx/>
              <a:buChar char="•"/>
            </a:pP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88914-C737-4D2E-B826-B8C75E705722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704A1-B9D8-4410-9812-3C85C4FC3C51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D2B11-8D98-49AE-93BD-824E2710D81D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717F8-2740-47D7-BD38-36D8421E163D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600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F8884-DAF4-4A82-8D56-CDE6CDB0F821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7BE44-7E8C-4918-B0EE-F137BA16683E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BBD89-6761-4884-AD3A-D23D299FFE40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C19C5-A0FC-4443-80FF-FA9F4B63CC38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CEFEC-C67B-41C5-B26C-42FD0EABC2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14862" cy="346075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070" y="4383036"/>
            <a:ext cx="5099939" cy="416222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37261-48EE-4BBC-B43F-D80C0983B3A9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4E43D-AC10-41EF-8F09-1DDAC2445EC8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95B9F-882E-4CD9-A2B7-1C6979BAA868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16C87-7491-473F-9D13-65C3F494C73C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600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F65D8-62EE-4B14-9865-26F6B720CEC2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2E455-5F8F-4CCE-96FF-BCFDD9FCCCCE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D884D-6000-4365-AB95-D1E89B07700E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9432D-0F2E-4F7A-B9EE-CFCFF431FBF0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FA3D8-B176-44F4-951F-8A05007C95F8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83D6B-59FF-4612-AA22-F563D5261AE4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6" y="4386192"/>
            <a:ext cx="5352523" cy="44051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C06FB-A89F-42F9-9751-3B9E29AEA409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F438B-09F9-4610-9166-8385DAA027B0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C34F2-6B58-4B17-8E37-E8C408E67BF0}" type="slidenum">
              <a:rPr lang="en-US"/>
              <a:pPr/>
              <a:t>51</a:t>
            </a:fld>
            <a:endParaRPr lang="en-US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663EE-ED61-4980-9641-6E2431006719}" type="slidenum">
              <a:rPr lang="en-US"/>
              <a:pPr/>
              <a:t>52</a:t>
            </a:fld>
            <a:endParaRPr 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policy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phased in with FY2006 competing awards and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beyond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solidFill>
                  <a:schemeClr val="accent2"/>
                </a:solidFill>
              </a:rPr>
              <a:t>Tuition &amp; fees separately reimbursed when applicable</a:t>
            </a:r>
          </a:p>
          <a:p>
            <a:pPr>
              <a:buFont typeface="Arial" charset="0"/>
              <a:buChar char="•"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463BF-E2E3-48C9-8730-30F593D898E8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400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70A3C-3F4D-432E-9139-1847DA19A9DE}" type="slidenum">
              <a:rPr lang="en-US"/>
              <a:pPr/>
              <a:t>54</a:t>
            </a:fld>
            <a:endParaRPr lang="en-US" dirty="0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BFFBD-7DE4-43F6-BD59-6C8D7B864F6F}" type="slidenum">
              <a:rPr lang="en-US"/>
              <a:pPr/>
              <a:t>56</a:t>
            </a:fld>
            <a:endParaRPr lang="en-US" dirty="0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251" y="4386190"/>
            <a:ext cx="6132798" cy="4477666"/>
          </a:xfrm>
        </p:spPr>
        <p:txBody>
          <a:bodyPr/>
          <a:lstStyle/>
          <a:p>
            <a:endParaRPr lang="en-US" sz="1400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6F6E7-4BCD-4BE6-9A2C-09AE6CD2D8DC}" type="slidenum">
              <a:rPr lang="en-US"/>
              <a:pPr/>
              <a:t>57</a:t>
            </a:fld>
            <a:endParaRPr lang="en-US" dirty="0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6DDD0-94A3-4134-B5BE-04F2B7875CAE}" type="slidenum">
              <a:rPr lang="en-US"/>
              <a:pPr/>
              <a:t>59</a:t>
            </a:fld>
            <a:endParaRPr lang="en-US" dirty="0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600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51972-281C-476E-B9C1-E72659E62A61}" type="slidenum">
              <a:rPr lang="en-US"/>
              <a:pPr/>
              <a:t>60</a:t>
            </a:fld>
            <a:endParaRPr lang="en-US" dirty="0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A2BE9-87D9-408C-A953-137D30E33C95}" type="slidenum">
              <a:rPr lang="en-US"/>
              <a:pPr/>
              <a:t>61</a:t>
            </a:fld>
            <a:endParaRPr lang="en-US" dirty="0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buFontTx/>
              <a:buChar char="•"/>
            </a:pPr>
            <a:endParaRPr lang="en-US" sz="16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6E610-A8F8-4AEF-B819-5DDE9A40F0B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B0E00-602C-4394-B1B8-E76CFDBA09B6}" type="slidenum">
              <a:rPr lang="en-US"/>
              <a:pPr/>
              <a:t>62</a:t>
            </a:fld>
            <a:endParaRPr lang="en-US" dirty="0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FB2E3-5F8B-4840-9B25-A8A1E8773215}" type="slidenum">
              <a:rPr lang="en-US"/>
              <a:pPr/>
              <a:t>63</a:t>
            </a:fld>
            <a:endParaRPr lang="en-US" dirty="0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800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326F8-1E93-4EBD-91DE-811F29B5EB79}" type="slidenum">
              <a:rPr lang="en-US"/>
              <a:pPr/>
              <a:t>64</a:t>
            </a:fld>
            <a:endParaRPr lang="en-US" dirty="0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8A972-0D0E-4631-AA18-3865DAE69FF6}" type="slidenum">
              <a:rPr lang="en-US"/>
              <a:pPr/>
              <a:t>65</a:t>
            </a:fld>
            <a:endParaRPr lang="en-US" dirty="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E7195-F141-4793-A82E-13ABCD31546A}" type="slidenum">
              <a:rPr lang="en-US"/>
              <a:pPr/>
              <a:t>66</a:t>
            </a:fld>
            <a:endParaRPr lang="en-US" dirty="0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 lIns="90738" tIns="45369" rIns="90738" bIns="45369"/>
          <a:lstStyle/>
          <a:p>
            <a:endParaRPr lang="en-US" sz="1600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0CB39-264E-4A56-B159-05AFED7ECD11}" type="slidenum">
              <a:rPr lang="en-US"/>
              <a:pPr/>
              <a:t>67</a:t>
            </a:fld>
            <a:endParaRPr lang="en-US" dirty="0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800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2B49B-EDD4-4025-9F0A-B9340D734471}" type="slidenum">
              <a:rPr lang="en-US"/>
              <a:pPr/>
              <a:t>68</a:t>
            </a:fld>
            <a:endParaRPr lang="en-US" dirty="0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D5816-C4B7-4639-95E5-E90AFEAD1A11}" type="slidenum">
              <a:rPr lang="en-US"/>
              <a:pPr/>
              <a:t>69</a:t>
            </a:fld>
            <a:endParaRPr lang="en-US" dirty="0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282E6-F3D7-4230-A825-85F0D886C671}" type="slidenum">
              <a:rPr lang="en-US"/>
              <a:pPr/>
              <a:t>70</a:t>
            </a:fld>
            <a:endParaRPr lang="en-US" dirty="0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E213C-BCAA-46F8-AFFE-ECB176BD9915}" type="slidenum">
              <a:rPr lang="en-US"/>
              <a:pPr/>
              <a:t>71</a:t>
            </a:fld>
            <a:endParaRPr lang="en-US" dirty="0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2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DB35A-8EB7-408F-9666-F86694926D3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84011-7756-46B2-8111-EF2C453F6101}" type="slidenum">
              <a:rPr lang="en-US"/>
              <a:pPr/>
              <a:t>72</a:t>
            </a:fld>
            <a:endParaRPr lang="en-US" dirty="0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9B8C9-3E1C-4FF7-97AD-5F0718F787DB}" type="slidenum">
              <a:rPr lang="en-US"/>
              <a:pPr/>
              <a:t>73</a:t>
            </a:fld>
            <a:endParaRPr lang="en-US" dirty="0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0563"/>
            <a:ext cx="4619625" cy="3465512"/>
          </a:xfrm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155F8-C2DD-45F4-9E8C-D1D8334A139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FE5C1-7275-436A-9222-8D450375DD1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sz="16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AF0C4A-9D0A-4C2D-A15E-5EA78FB3E40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0563"/>
            <a:ext cx="4621212" cy="3465512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288" y="4386191"/>
            <a:ext cx="5093504" cy="415907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82AFAF-5A4B-5C47-B403-1AB532082E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C2B9A6-E7EC-9E4F-AB6A-26A4ED17D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219200"/>
            <a:ext cx="2076450" cy="47244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76950" cy="4724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A3F9C7-ECB9-D34A-8A58-3C7B9F2AE7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37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72400" y="6553200"/>
            <a:ext cx="1371600" cy="155575"/>
          </a:xfrm>
        </p:spPr>
        <p:txBody>
          <a:bodyPr/>
          <a:lstStyle>
            <a:lvl1pPr>
              <a:defRPr/>
            </a:lvl1pPr>
          </a:lstStyle>
          <a:p>
            <a:fld id="{4DBA8471-E103-4996-BB54-8AE66B539D7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7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772400" y="6553200"/>
            <a:ext cx="1371600" cy="155575"/>
          </a:xfrm>
        </p:spPr>
        <p:txBody>
          <a:bodyPr/>
          <a:lstStyle>
            <a:lvl1pPr>
              <a:defRPr/>
            </a:lvl1pPr>
          </a:lstStyle>
          <a:p>
            <a:fld id="{8BB8B50B-AFCA-4A54-A5DD-68A4D5162F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1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583324-AE1C-3546-A724-4BA4670D7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8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468414-309D-1545-8516-4272FDA8B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4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19172-03F7-3348-B569-171F002506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8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D1C1EC-6680-9B4C-AC2B-20645CBFBE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03D29F-C580-5C4D-AAA1-94293C4E9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0544C4-E35C-7145-8F0C-14E842E56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019591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BE5A4-5F52-0141-A746-9964904CD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703452-609A-F345-AAC0-1247A9502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1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top_header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91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title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553200"/>
            <a:ext cx="13716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2C626EB7-FB23-9946-AC03-BE678F8DC9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8" descr="logo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6429315"/>
            <a:ext cx="310957" cy="31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descr="OER_Master_Logo_2blue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400800"/>
            <a:ext cx="1911246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training/F_files_nrsa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officeofbudget.od.nih.gov/index.htm" TargetMode="Externa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ra.nih.gov/files/termination_fellowship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training/F_files_nrsa.ht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grants.nih.gov/grants/forms.htm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training/T_Table.htm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training/nrsa.htm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hyperlink" Target="http://grants.nih.gov/grants/ElectronicReceipt/index.htm" TargetMode="External"/><Relationship Id="rId3" Type="http://schemas.openxmlformats.org/officeDocument/2006/relationships/hyperlink" Target="mailto:currend@mail.nih.gov" TargetMode="External"/><Relationship Id="rId7" Type="http://schemas.openxmlformats.org/officeDocument/2006/relationships/hyperlink" Target="http://grants.nih.gov/grants/policy/nihgps_2010/nihgps_ch11.htm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nts.nih.gov/grants/policy/nihgps_2012/nihgps_ch11.htm" TargetMode="External"/><Relationship Id="rId5" Type="http://schemas.openxmlformats.org/officeDocument/2006/relationships/hyperlink" Target="http://grants.nih.gov/grants/funding/424/index.htm" TargetMode="External"/><Relationship Id="rId4" Type="http://schemas.openxmlformats.org/officeDocument/2006/relationships/hyperlink" Target="http://grants1.nih.gov/grants/funding/424/index.htm" TargetMode="External"/><Relationship Id="rId9" Type="http://schemas.openxmlformats.org/officeDocument/2006/relationships/hyperlink" Target="http://grants.nih.gov/grants/rppr/index.htm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mailto:hk11b@nih.gov" TargetMode="Externa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rantsPolicy@od.nih.gov" TargetMode="External"/><Relationship Id="rId5" Type="http://schemas.openxmlformats.org/officeDocument/2006/relationships/hyperlink" Target="mailto:tony.corio@mail.nih.gov" TargetMode="External"/><Relationship Id="rId4" Type="http://schemas.openxmlformats.org/officeDocument/2006/relationships/hyperlink" Target="mailto:NIHTrain@mail.nih.g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0"/>
            <a:ext cx="66960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1676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NIH Research Training Awards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2819400"/>
          </a:xfrm>
          <a:noFill/>
          <a:ln/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3366"/>
                </a:solidFill>
              </a:rPr>
              <a:t>Presented </a:t>
            </a:r>
            <a:r>
              <a:rPr lang="en-US" sz="2400" b="1" dirty="0">
                <a:solidFill>
                  <a:srgbClr val="003366"/>
                </a:solidFill>
              </a:rPr>
              <a:t>By:</a:t>
            </a:r>
          </a:p>
          <a:p>
            <a:pPr>
              <a:spcAft>
                <a:spcPts val="600"/>
              </a:spcAft>
            </a:pPr>
            <a:r>
              <a:rPr lang="en-US" sz="1800" b="1" dirty="0">
                <a:solidFill>
                  <a:srgbClr val="003366"/>
                </a:solidFill>
              </a:rPr>
              <a:t>Henry Khachaturian, Ph.D., Office of Extramural Programs, OER, NIH</a:t>
            </a:r>
          </a:p>
          <a:p>
            <a:pPr>
              <a:spcAft>
                <a:spcPts val="600"/>
              </a:spcAft>
            </a:pPr>
            <a:r>
              <a:rPr lang="en-US" sz="1800" b="1" dirty="0">
                <a:solidFill>
                  <a:srgbClr val="003366"/>
                </a:solidFill>
              </a:rPr>
              <a:t>and</a:t>
            </a:r>
          </a:p>
          <a:p>
            <a:pPr>
              <a:spcAft>
                <a:spcPts val="600"/>
              </a:spcAft>
            </a:pPr>
            <a:r>
              <a:rPr lang="en-US" sz="1800" b="1" dirty="0" smtClean="0">
                <a:solidFill>
                  <a:srgbClr val="003366"/>
                </a:solidFill>
              </a:rPr>
              <a:t>Tony Corio, </a:t>
            </a:r>
            <a:r>
              <a:rPr lang="en-US" sz="1800" b="1" dirty="0">
                <a:solidFill>
                  <a:srgbClr val="003366"/>
                </a:solidFill>
              </a:rPr>
              <a:t>Office of Policy for Extramural Research Administration, OER, </a:t>
            </a:r>
            <a:r>
              <a:rPr lang="en-US" sz="1800" b="1" dirty="0" smtClean="0">
                <a:solidFill>
                  <a:srgbClr val="003366"/>
                </a:solidFill>
              </a:rPr>
              <a:t>NIH</a:t>
            </a:r>
            <a:endParaRPr lang="en-US" sz="1800" b="1" dirty="0">
              <a:solidFill>
                <a:srgbClr val="003366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1120" y="17526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Degree Requirements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9037"/>
            <a:ext cx="8534400" cy="45259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b="1" dirty="0"/>
              <a:t>Pre-Baccalaureate:</a:t>
            </a:r>
            <a:r>
              <a:rPr lang="en-US" dirty="0"/>
              <a:t> </a:t>
            </a:r>
            <a:r>
              <a:rPr lang="en-US" sz="2800" dirty="0">
                <a:solidFill>
                  <a:srgbClr val="003366"/>
                </a:solidFill>
              </a:rPr>
              <a:t>Currently enrolled as an honors undergraduate at designated institutions (MARC and COR trainees</a:t>
            </a:r>
            <a:r>
              <a:rPr lang="en-US" sz="2800" dirty="0" smtClean="0">
                <a:solidFill>
                  <a:srgbClr val="003366"/>
                </a:solidFill>
              </a:rPr>
              <a:t>)</a:t>
            </a:r>
          </a:p>
          <a:p>
            <a:pPr>
              <a:lnSpc>
                <a:spcPct val="75000"/>
              </a:lnSpc>
            </a:pPr>
            <a:endParaRPr lang="en-US" sz="2800" dirty="0"/>
          </a:p>
          <a:p>
            <a:pPr>
              <a:lnSpc>
                <a:spcPct val="75000"/>
              </a:lnSpc>
            </a:pPr>
            <a:r>
              <a:rPr lang="en-US" b="1" dirty="0"/>
              <a:t>Predoctoral</a:t>
            </a:r>
            <a:r>
              <a:rPr lang="en-US" dirty="0"/>
              <a:t>: </a:t>
            </a:r>
            <a:r>
              <a:rPr lang="en-US" sz="2800" dirty="0">
                <a:solidFill>
                  <a:srgbClr val="003366"/>
                </a:solidFill>
              </a:rPr>
              <a:t>Must have a baccalaureate degree and be enrolled in doctoral program leading to PhD or equivalent, or dual research/clinical doctorate such as the </a:t>
            </a:r>
            <a:r>
              <a:rPr lang="en-US" sz="2800" dirty="0" smtClean="0">
                <a:solidFill>
                  <a:srgbClr val="003366"/>
                </a:solidFill>
              </a:rPr>
              <a:t>MD/PhD</a:t>
            </a:r>
          </a:p>
          <a:p>
            <a:pPr>
              <a:lnSpc>
                <a:spcPct val="75000"/>
              </a:lnSpc>
            </a:pPr>
            <a:endParaRPr lang="en-US" sz="2800" dirty="0"/>
          </a:p>
          <a:p>
            <a:pPr>
              <a:lnSpc>
                <a:spcPct val="75000"/>
              </a:lnSpc>
            </a:pPr>
            <a:r>
              <a:rPr lang="en-US" b="1" dirty="0"/>
              <a:t>Postdoctoral:</a:t>
            </a:r>
            <a:r>
              <a:rPr lang="en-US" dirty="0"/>
              <a:t> </a:t>
            </a:r>
            <a:r>
              <a:rPr lang="en-US" sz="2800" dirty="0">
                <a:solidFill>
                  <a:srgbClr val="003366"/>
                </a:solidFill>
              </a:rPr>
              <a:t>Must have a PhD or MD or comparable doctoral degree from an accredited domestic or foreign institution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66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880" y="17526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NRSA Limitat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Duration of Support</a:t>
            </a:r>
            <a:r>
              <a:rPr lang="en-US" sz="2800" b="1" dirty="0"/>
              <a:t>:</a:t>
            </a:r>
          </a:p>
          <a:p>
            <a:pPr lvl="1"/>
            <a:r>
              <a:rPr lang="en-US" sz="2400" dirty="0"/>
              <a:t>Predoc: 5 years* </a:t>
            </a:r>
          </a:p>
          <a:p>
            <a:pPr lvl="1"/>
            <a:r>
              <a:rPr lang="en-US" sz="2400" dirty="0"/>
              <a:t>Postdoc: 3 Years</a:t>
            </a:r>
          </a:p>
          <a:p>
            <a:pPr lvl="1"/>
            <a:r>
              <a:rPr lang="en-US" sz="2400" dirty="0"/>
              <a:t>Aggregate limits apply: any combination from individual and/or institutional awards</a:t>
            </a:r>
          </a:p>
          <a:p>
            <a:pPr>
              <a:buFontTx/>
              <a:buNone/>
            </a:pPr>
            <a:r>
              <a:rPr lang="en-US" sz="2800" b="1" u="sng" dirty="0"/>
              <a:t>Exceptions:</a:t>
            </a:r>
          </a:p>
          <a:p>
            <a:pPr lvl="1"/>
            <a:r>
              <a:rPr lang="en-US" sz="2400" dirty="0"/>
              <a:t>Physicians/Clinicians (*combined-degree F30 allows 6 years) </a:t>
            </a:r>
          </a:p>
          <a:p>
            <a:pPr lvl="1"/>
            <a:r>
              <a:rPr lang="en-US" sz="2400" dirty="0"/>
              <a:t>Interruptions (break in service)</a:t>
            </a:r>
          </a:p>
          <a:p>
            <a:pPr lvl="1"/>
            <a:r>
              <a:rPr lang="en-US" sz="2400" dirty="0"/>
              <a:t>Waiver request requires IC prior approval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48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83030" y="194310"/>
            <a:ext cx="7620000" cy="563563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Individual Fellowships: Predoctoral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48006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 smtClean="0"/>
              <a:t>F30</a:t>
            </a:r>
            <a:r>
              <a:rPr lang="en-US" dirty="0"/>
              <a:t>: </a:t>
            </a:r>
            <a:r>
              <a:rPr lang="en-US" dirty="0">
                <a:solidFill>
                  <a:srgbClr val="003366"/>
                </a:solidFill>
              </a:rPr>
              <a:t>Individual </a:t>
            </a:r>
            <a:r>
              <a:rPr lang="en-US" b="1" dirty="0">
                <a:solidFill>
                  <a:srgbClr val="003366"/>
                </a:solidFill>
              </a:rPr>
              <a:t>Predoctoral MD/PhD </a:t>
            </a:r>
            <a:r>
              <a:rPr lang="en-US" dirty="0">
                <a:solidFill>
                  <a:srgbClr val="003366"/>
                </a:solidFill>
              </a:rPr>
              <a:t>(or other dual degree) fellowship 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F31: </a:t>
            </a:r>
            <a:r>
              <a:rPr lang="en-US" dirty="0">
                <a:solidFill>
                  <a:srgbClr val="003366"/>
                </a:solidFill>
              </a:rPr>
              <a:t>Individual </a:t>
            </a:r>
            <a:r>
              <a:rPr lang="en-US" b="1" dirty="0">
                <a:solidFill>
                  <a:srgbClr val="003366"/>
                </a:solidFill>
              </a:rPr>
              <a:t>Predoctoral Fellowship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F31: </a:t>
            </a:r>
            <a:r>
              <a:rPr lang="en-US" dirty="0">
                <a:solidFill>
                  <a:srgbClr val="003366"/>
                </a:solidFill>
              </a:rPr>
              <a:t>Individual </a:t>
            </a:r>
            <a:r>
              <a:rPr lang="en-US" b="1" dirty="0">
                <a:solidFill>
                  <a:srgbClr val="003366"/>
                </a:solidFill>
              </a:rPr>
              <a:t>Predoctoral Fellowship </a:t>
            </a:r>
            <a:r>
              <a:rPr lang="en-US" dirty="0">
                <a:solidFill>
                  <a:srgbClr val="003366"/>
                </a:solidFill>
              </a:rPr>
              <a:t>to promote </a:t>
            </a:r>
            <a:r>
              <a:rPr lang="en-US" b="1" dirty="0">
                <a:solidFill>
                  <a:srgbClr val="003366"/>
                </a:solidFill>
              </a:rPr>
              <a:t>diversity</a:t>
            </a:r>
            <a:r>
              <a:rPr lang="en-US" dirty="0">
                <a:solidFill>
                  <a:srgbClr val="003366"/>
                </a:solidFill>
              </a:rPr>
              <a:t> in Health-Related Research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7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740" y="182880"/>
            <a:ext cx="7620000" cy="563563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Individual Fellowships: Po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stdoctoral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5259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000" dirty="0" smtClean="0"/>
              <a:t>F32</a:t>
            </a:r>
            <a:r>
              <a:rPr lang="en-US" sz="3000" dirty="0"/>
              <a:t>: </a:t>
            </a:r>
            <a:r>
              <a:rPr lang="en-US" sz="3000" b="1" dirty="0">
                <a:solidFill>
                  <a:srgbClr val="003366"/>
                </a:solidFill>
              </a:rPr>
              <a:t>Postdoctoral</a:t>
            </a:r>
            <a:r>
              <a:rPr lang="en-US" sz="3000" dirty="0">
                <a:solidFill>
                  <a:srgbClr val="003366"/>
                </a:solidFill>
              </a:rPr>
              <a:t> Fellowship</a:t>
            </a:r>
          </a:p>
          <a:p>
            <a:pPr>
              <a:spcAft>
                <a:spcPts val="1800"/>
              </a:spcAft>
            </a:pPr>
            <a:r>
              <a:rPr lang="en-US" sz="3000" dirty="0"/>
              <a:t>F33: </a:t>
            </a:r>
            <a:r>
              <a:rPr lang="en-US" sz="3000" dirty="0">
                <a:solidFill>
                  <a:srgbClr val="003366"/>
                </a:solidFill>
              </a:rPr>
              <a:t>Postdoctoral </a:t>
            </a:r>
            <a:r>
              <a:rPr lang="en-US" sz="3000" b="1" dirty="0">
                <a:solidFill>
                  <a:srgbClr val="003366"/>
                </a:solidFill>
              </a:rPr>
              <a:t>Senior</a:t>
            </a:r>
            <a:r>
              <a:rPr lang="en-US" sz="3000" dirty="0">
                <a:solidFill>
                  <a:srgbClr val="003366"/>
                </a:solidFill>
              </a:rPr>
              <a:t> Fellowship</a:t>
            </a:r>
          </a:p>
          <a:p>
            <a:endParaRPr lang="en-US" sz="3000" dirty="0"/>
          </a:p>
          <a:p>
            <a:r>
              <a:rPr lang="en-US" sz="3000" dirty="0"/>
              <a:t>All active fellowship programs found at: </a:t>
            </a:r>
            <a:r>
              <a:rPr lang="en-US" sz="2400" dirty="0">
                <a:hlinkClick r:id="rId3"/>
              </a:rPr>
              <a:t>http://grants.nih.gov/training/F_files_nrsa.htm</a:t>
            </a:r>
            <a:r>
              <a:rPr lang="en-US" sz="2400" dirty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2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"/>
            <a:ext cx="7620000" cy="563563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Fellowship Applications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800600"/>
          </a:xfrm>
        </p:spPr>
        <p:txBody>
          <a:bodyPr/>
          <a:lstStyle/>
          <a:p>
            <a:r>
              <a:rPr lang="en-US" dirty="0"/>
              <a:t>Submitted electronically through Grants.gov using Application Package found with the FOA</a:t>
            </a:r>
          </a:p>
          <a:p>
            <a:endParaRPr lang="en-US" dirty="0"/>
          </a:p>
          <a:p>
            <a:r>
              <a:rPr lang="en-US" dirty="0"/>
              <a:t>Reference letter submission separate through </a:t>
            </a:r>
            <a:r>
              <a:rPr lang="en-US" dirty="0" smtClean="0"/>
              <a:t>the NIH eRA Commons system; </a:t>
            </a:r>
            <a:r>
              <a:rPr lang="en-US" dirty="0"/>
              <a:t>are matched</a:t>
            </a:r>
            <a:r>
              <a:rPr lang="en-US" sz="2800" dirty="0"/>
              <a:t> with application at </a:t>
            </a:r>
            <a:r>
              <a:rPr lang="en-US" sz="2800" dirty="0" smtClean="0"/>
              <a:t>NIH</a:t>
            </a:r>
          </a:p>
          <a:p>
            <a:pPr lvl="1"/>
            <a:r>
              <a:rPr lang="en-US" sz="2400" dirty="0" smtClean="0"/>
              <a:t>Letters are due by the application receipt date  </a:t>
            </a:r>
          </a:p>
          <a:p>
            <a:pPr lvl="1"/>
            <a:r>
              <a:rPr lang="en-US" sz="2400" dirty="0" smtClean="0"/>
              <a:t>5-day grace period has been eliminated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6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3030" y="163830"/>
            <a:ext cx="7620000" cy="563563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Fellowship Review and Award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4800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Two-level </a:t>
            </a:r>
            <a:r>
              <a:rPr lang="en-US" dirty="0"/>
              <a:t>review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Initial review Group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Institute/Center program Staff</a:t>
            </a:r>
          </a:p>
          <a:p>
            <a:pPr>
              <a:spcAft>
                <a:spcPts val="1200"/>
              </a:spcAft>
            </a:pPr>
            <a:r>
              <a:rPr lang="en-US" dirty="0"/>
              <a:t>Generally </a:t>
            </a:r>
            <a:r>
              <a:rPr lang="en-US" dirty="0" smtClean="0"/>
              <a:t>5-6 </a:t>
            </a:r>
            <a:r>
              <a:rPr lang="en-US" dirty="0"/>
              <a:t>month period from receipt to earliest possible award</a:t>
            </a:r>
          </a:p>
          <a:p>
            <a:pPr>
              <a:spcAft>
                <a:spcPts val="1200"/>
              </a:spcAft>
            </a:pPr>
            <a:r>
              <a:rPr lang="en-US" dirty="0"/>
              <a:t>Check Funding Opportunity Announcements for variations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880" y="182880"/>
            <a:ext cx="7620000" cy="563563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</a:rPr>
              <a:t>Fellowship Scored Review Criteria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343400"/>
          </a:xfrm>
        </p:spPr>
        <p:txBody>
          <a:bodyPr/>
          <a:lstStyle/>
          <a:p>
            <a:r>
              <a:rPr lang="en-US" dirty="0">
                <a:solidFill>
                  <a:srgbClr val="003366"/>
                </a:solidFill>
              </a:rPr>
              <a:t>Fellowship Applicant</a:t>
            </a:r>
          </a:p>
          <a:p>
            <a:r>
              <a:rPr lang="en-US" dirty="0">
                <a:solidFill>
                  <a:srgbClr val="003366"/>
                </a:solidFill>
              </a:rPr>
              <a:t>Sponsor, Collaborators/Consultants</a:t>
            </a:r>
          </a:p>
          <a:p>
            <a:r>
              <a:rPr lang="en-US" dirty="0">
                <a:solidFill>
                  <a:srgbClr val="003366"/>
                </a:solidFill>
              </a:rPr>
              <a:t>Research Training Plan</a:t>
            </a:r>
          </a:p>
          <a:p>
            <a:r>
              <a:rPr lang="en-US" dirty="0">
                <a:solidFill>
                  <a:srgbClr val="003366"/>
                </a:solidFill>
              </a:rPr>
              <a:t>Training Potential</a:t>
            </a:r>
          </a:p>
          <a:p>
            <a:r>
              <a:rPr lang="en-US" dirty="0">
                <a:solidFill>
                  <a:srgbClr val="003366"/>
                </a:solidFill>
              </a:rPr>
              <a:t>Institutional Environment and Commitment to Training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2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740" y="18288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Additional Fellowship Review Criteria &amp; Considerations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r>
              <a:rPr lang="en-US" sz="2800" dirty="0"/>
              <a:t>Additional Review Criteria</a:t>
            </a:r>
          </a:p>
          <a:p>
            <a:pPr lvl="1"/>
            <a:r>
              <a:rPr lang="en-US" sz="2400" dirty="0"/>
              <a:t>Protection for Human Subjects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Inclusion of Women, Minorities, and Children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Vertebrate Animals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Biohazards</a:t>
            </a:r>
          </a:p>
          <a:p>
            <a:pPr lvl="1">
              <a:lnSpc>
                <a:spcPct val="75000"/>
              </a:lnSpc>
              <a:spcAft>
                <a:spcPts val="1800"/>
              </a:spcAft>
            </a:pPr>
            <a:r>
              <a:rPr lang="en-US" sz="2400" dirty="0"/>
              <a:t>Resubmission &amp; Renewal factors</a:t>
            </a:r>
          </a:p>
          <a:p>
            <a:pPr>
              <a:lnSpc>
                <a:spcPct val="75000"/>
              </a:lnSpc>
              <a:spcAft>
                <a:spcPts val="1800"/>
              </a:spcAft>
            </a:pPr>
            <a:r>
              <a:rPr lang="en-US" sz="2800" dirty="0"/>
              <a:t>Additional Review Considerations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Training in the Responsible Conduct of Research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Select Agents Research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Resource Sharing Plans 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Budget &amp; Period of Support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3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87630"/>
            <a:ext cx="7924800" cy="7620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Kirschstein-NRSA pre-doctoral </a:t>
            </a:r>
            <a:r>
              <a:rPr lang="en-US" sz="2800" dirty="0" smtClean="0">
                <a:solidFill>
                  <a:schemeClr val="tx2"/>
                </a:solidFill>
              </a:rPr>
              <a:t>fellowships (F31s</a:t>
            </a:r>
            <a:r>
              <a:rPr lang="en-US" sz="2800" dirty="0">
                <a:solidFill>
                  <a:schemeClr val="tx2"/>
                </a:solidFill>
              </a:rPr>
              <a:t>)
 Applications, awards, and success rates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18</a:t>
            </a:fld>
            <a:endParaRPr lang="en-US" dirty="0" smtClean="0"/>
          </a:p>
        </p:txBody>
      </p:sp>
      <p:pic>
        <p:nvPicPr>
          <p:cNvPr id="11" name="Picture 18" descr="Legend for Kirschstein-NRSA pre-doctoral fellowships (F31s): Applications, awards, and success r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3624"/>
            <a:ext cx="27051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Kirschstein-NRSA pre-doctoral fellowships (F31s): Applications, awards, and success r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349375"/>
            <a:ext cx="7778750" cy="4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293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0"/>
            <a:ext cx="8686800" cy="91440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Kirschstein</a:t>
            </a:r>
            <a:r>
              <a:rPr lang="en-US" dirty="0">
                <a:solidFill>
                  <a:schemeClr val="tx2"/>
                </a:solidFill>
              </a:rPr>
              <a:t>-NRSA </a:t>
            </a:r>
            <a:r>
              <a:rPr lang="en-US" dirty="0" smtClean="0">
                <a:solidFill>
                  <a:schemeClr val="tx2"/>
                </a:solidFill>
              </a:rPr>
              <a:t>post-doctoral fellowships (</a:t>
            </a:r>
            <a:r>
              <a:rPr lang="en-US" dirty="0">
                <a:solidFill>
                  <a:schemeClr val="tx2"/>
                </a:solidFill>
              </a:rPr>
              <a:t>F32s)
 Applications, awards, and success </a:t>
            </a:r>
            <a:r>
              <a:rPr lang="en-US" dirty="0" smtClean="0">
                <a:solidFill>
                  <a:schemeClr val="tx2"/>
                </a:solidFill>
              </a:rPr>
              <a:t>rates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19</a:t>
            </a:fld>
            <a:endParaRPr lang="en-US" dirty="0" smtClean="0"/>
          </a:p>
        </p:txBody>
      </p:sp>
      <p:pic>
        <p:nvPicPr>
          <p:cNvPr id="7" name="Picture 18" descr="Legend for Kirschstein-NRSA post-doctoral fellowships (F32s): Applications, awards, and success r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8384"/>
            <a:ext cx="27051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Kirschstein-NRSA post-doctoral fellowships (F32s): Applications, awards, and success r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349375"/>
            <a:ext cx="7778750" cy="4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24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34290"/>
            <a:ext cx="85344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FY 2014 President's Budget: $31.3 billion</a:t>
            </a:r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28600" y="1143000"/>
          <a:ext cx="8699500" cy="528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art" r:id="rId4" imgW="8753551" imgH="5905561" progId="Excel.Sheet.8">
                  <p:embed/>
                </p:oleObj>
              </mc:Choice>
              <mc:Fallback>
                <p:oleObj name="Chart" r:id="rId4" imgW="8753551" imgH="5905561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699500" cy="528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3886200" y="1447800"/>
            <a:ext cx="1066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38200" y="3200400"/>
            <a:ext cx="1676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24600" y="1219200"/>
            <a:ext cx="2436813" cy="104644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65588" dir="1948272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~$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783 </a:t>
            </a:r>
            <a:r>
              <a:rPr lang="en-US" sz="2000" b="1" dirty="0">
                <a:solidFill>
                  <a:srgbClr val="000000"/>
                </a:solidFill>
                <a:latin typeface="+mj-lt"/>
              </a:rPr>
              <a:t>M Training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b="1" u="sng" dirty="0">
                <a:solidFill>
                  <a:srgbClr val="000000"/>
                </a:solidFill>
                <a:latin typeface="+mj-lt"/>
              </a:rPr>
              <a:t>~$</a:t>
            </a:r>
            <a:r>
              <a:rPr lang="en-US" sz="2000" b="1" u="sng" dirty="0" smtClean="0">
                <a:solidFill>
                  <a:srgbClr val="000000"/>
                </a:solidFill>
                <a:latin typeface="+mj-lt"/>
              </a:rPr>
              <a:t>657 </a:t>
            </a:r>
            <a:r>
              <a:rPr lang="en-US" sz="2000" b="1" u="sng" dirty="0">
                <a:solidFill>
                  <a:srgbClr val="000000"/>
                </a:solidFill>
                <a:latin typeface="+mj-lt"/>
              </a:rPr>
              <a:t>M Career</a:t>
            </a:r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~$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1.44  billion</a:t>
            </a:r>
            <a:endParaRPr lang="en-US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5943600"/>
            <a:ext cx="628204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NIH Budget Office: </a:t>
            </a:r>
            <a:r>
              <a:rPr lang="en-US" dirty="0" smtClean="0">
                <a:hlinkClick r:id="rId6"/>
              </a:rPr>
              <a:t>http://officeofbudget.od.nih.gov/index.htm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5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7310" y="16383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Institutional Training Grants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Purpose</a:t>
            </a:r>
            <a:r>
              <a:rPr lang="en-US" dirty="0"/>
              <a:t>: To develop and enhance research training through a </a:t>
            </a:r>
            <a:r>
              <a:rPr lang="en-US" b="1" dirty="0" smtClean="0"/>
              <a:t>coordinated programmatic </a:t>
            </a:r>
            <a:r>
              <a:rPr lang="en-US" b="1" dirty="0"/>
              <a:t>approach</a:t>
            </a:r>
          </a:p>
          <a:p>
            <a:pPr>
              <a:spcAft>
                <a:spcPts val="1200"/>
              </a:spcAft>
            </a:pPr>
            <a:r>
              <a:rPr lang="en-US" b="1" dirty="0"/>
              <a:t>Trainees</a:t>
            </a:r>
            <a:r>
              <a:rPr lang="en-US" dirty="0"/>
              <a:t> and fellows are </a:t>
            </a:r>
            <a:r>
              <a:rPr lang="en-US" b="1" dirty="0"/>
              <a:t>selected by the institution</a:t>
            </a:r>
          </a:p>
          <a:p>
            <a:pPr>
              <a:spcAft>
                <a:spcPts val="1200"/>
              </a:spcAft>
            </a:pPr>
            <a:r>
              <a:rPr lang="en-US" dirty="0"/>
              <a:t>Training usually provided in defined areas of science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20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7310" y="17526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Application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dirty="0" smtClean="0"/>
              <a:t>Uses </a:t>
            </a:r>
            <a:r>
              <a:rPr lang="en-US" dirty="0"/>
              <a:t>an application package found with the Funding Opportunity </a:t>
            </a:r>
            <a:r>
              <a:rPr lang="en-US" dirty="0" smtClean="0"/>
              <a:t>Announcement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en-US" dirty="0" smtClean="0"/>
              <a:t>Submitted Electronically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6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730" y="20574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Application (cont.)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Eligible Institutions = Domestic, non-profit public or private institutions</a:t>
            </a:r>
          </a:p>
          <a:p>
            <a:r>
              <a:rPr lang="en-US" sz="2800" dirty="0"/>
              <a:t>Research training must fall within the mission of the NIH awarding Institute or Center</a:t>
            </a:r>
            <a:endParaRPr lang="en-US" sz="2800" u="sng" dirty="0"/>
          </a:p>
          <a:p>
            <a:r>
              <a:rPr lang="en-US" sz="2800" u="sng" dirty="0"/>
              <a:t>Applicant Institutions must have:</a:t>
            </a:r>
            <a:r>
              <a:rPr lang="en-US" sz="2800" dirty="0"/>
              <a:t>  </a:t>
            </a:r>
          </a:p>
          <a:p>
            <a:pPr lvl="1"/>
            <a:r>
              <a:rPr lang="en-US" sz="2400" dirty="0"/>
              <a:t>Strong research program in the proposed area(s)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Competitive Applicant Pool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u="sng" dirty="0"/>
              <a:t>Program Director(s) is/are responsible for: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Overall direction of the training program</a:t>
            </a:r>
          </a:p>
          <a:p>
            <a:pPr lvl="1"/>
            <a:r>
              <a:rPr lang="en-US" sz="2400" dirty="0"/>
              <a:t>Selection and appointment of NRSA eligible trainees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2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18260" y="20574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Types of Institutional Awards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449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1" dirty="0"/>
              <a:t>Full-term 12 month appointments </a:t>
            </a:r>
            <a:r>
              <a:rPr lang="en-US" sz="2800" dirty="0"/>
              <a:t>(T32); programs can consist of Predocs, Postdocs, or combination</a:t>
            </a:r>
          </a:p>
          <a:p>
            <a:pPr>
              <a:lnSpc>
                <a:spcPct val="75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b="1" dirty="0"/>
              <a:t>Short-term appointments </a:t>
            </a:r>
            <a:r>
              <a:rPr lang="en-US" sz="2800" dirty="0"/>
              <a:t>(T35); generally 3-6 months’ training for medical students</a:t>
            </a:r>
          </a:p>
          <a:p>
            <a:pPr>
              <a:lnSpc>
                <a:spcPct val="75000"/>
              </a:lnSpc>
            </a:pPr>
            <a:endParaRPr lang="en-US" sz="2800" dirty="0"/>
          </a:p>
          <a:p>
            <a:pPr>
              <a:lnSpc>
                <a:spcPct val="75000"/>
              </a:lnSpc>
            </a:pPr>
            <a:r>
              <a:rPr lang="en-US" sz="2800" b="1" dirty="0"/>
              <a:t>Prebaccalaureate</a:t>
            </a:r>
            <a:r>
              <a:rPr lang="en-US" sz="2800" dirty="0"/>
              <a:t> (T34)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MARC – </a:t>
            </a:r>
            <a:r>
              <a:rPr lang="en-US" sz="2400" dirty="0" smtClean="0"/>
              <a:t>NIGMS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7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8669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Review for T’s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Two </a:t>
            </a:r>
            <a:r>
              <a:rPr lang="en-US" dirty="0"/>
              <a:t>Levels of Review:</a:t>
            </a:r>
          </a:p>
          <a:p>
            <a:endParaRPr lang="en-US" dirty="0"/>
          </a:p>
          <a:p>
            <a:r>
              <a:rPr lang="en-US" dirty="0">
                <a:solidFill>
                  <a:srgbClr val="003366"/>
                </a:solidFill>
              </a:rPr>
              <a:t>Initial Review - Study Section</a:t>
            </a:r>
          </a:p>
          <a:p>
            <a:r>
              <a:rPr lang="en-US" dirty="0">
                <a:solidFill>
                  <a:srgbClr val="003366"/>
                </a:solidFill>
              </a:rPr>
              <a:t>Institute or Center Council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37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"/>
            <a:ext cx="7620000" cy="5635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Institutional Training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Review Criteria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876800"/>
          </a:xfrm>
        </p:spPr>
        <p:txBody>
          <a:bodyPr/>
          <a:lstStyle/>
          <a:p>
            <a:r>
              <a:rPr lang="en-US" sz="2800" u="sng" dirty="0"/>
              <a:t>Scored Review Criteria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Training </a:t>
            </a:r>
            <a:r>
              <a:rPr lang="en-US" b="1" dirty="0"/>
              <a:t>Program</a:t>
            </a:r>
            <a:r>
              <a:rPr lang="en-US" dirty="0"/>
              <a:t> and </a:t>
            </a:r>
            <a:r>
              <a:rPr lang="en-US" b="1" dirty="0"/>
              <a:t>Environment</a:t>
            </a:r>
          </a:p>
          <a:p>
            <a:pPr lvl="1"/>
            <a:r>
              <a:rPr lang="en-US" dirty="0"/>
              <a:t>Training </a:t>
            </a:r>
            <a:r>
              <a:rPr lang="en-US" b="1" dirty="0"/>
              <a:t>Program</a:t>
            </a:r>
            <a:r>
              <a:rPr lang="en-US" dirty="0"/>
              <a:t> </a:t>
            </a:r>
            <a:r>
              <a:rPr lang="en-US" b="1" dirty="0"/>
              <a:t>Director</a:t>
            </a:r>
            <a:r>
              <a:rPr lang="en-US" dirty="0"/>
              <a:t>/Principal Investigator</a:t>
            </a:r>
          </a:p>
          <a:p>
            <a:pPr lvl="1"/>
            <a:r>
              <a:rPr lang="en-US" b="1" dirty="0"/>
              <a:t>Preceptors/Mentors</a:t>
            </a:r>
          </a:p>
          <a:p>
            <a:pPr lvl="1"/>
            <a:r>
              <a:rPr lang="en-US" b="1" dirty="0"/>
              <a:t>Trainees</a:t>
            </a:r>
          </a:p>
          <a:p>
            <a:pPr lvl="1"/>
            <a:r>
              <a:rPr lang="en-US" b="1" dirty="0"/>
              <a:t>Training </a:t>
            </a:r>
            <a:r>
              <a:rPr lang="en-US" b="1" dirty="0" smtClean="0"/>
              <a:t>record</a:t>
            </a:r>
            <a:endParaRPr lang="en-US" b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7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1590" y="18669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Institutional Training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Additional Review Criteria &amp; Considerations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400" u="sng" dirty="0"/>
              <a:t>Additional Review Criteria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Protection for Human Subjects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Inclusion of Women, Minorities, and Children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Vertebrate Animals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Biohazards</a:t>
            </a:r>
          </a:p>
          <a:p>
            <a:pPr lvl="1">
              <a:lnSpc>
                <a:spcPct val="75000"/>
              </a:lnSpc>
              <a:spcAft>
                <a:spcPts val="1200"/>
              </a:spcAft>
            </a:pPr>
            <a:r>
              <a:rPr lang="en-US" sz="2400" dirty="0"/>
              <a:t>Resubmission, Renewal, Revision factors</a:t>
            </a:r>
            <a:endParaRPr lang="en-US" sz="2000" u="sng" dirty="0"/>
          </a:p>
          <a:p>
            <a:pPr>
              <a:lnSpc>
                <a:spcPct val="75000"/>
              </a:lnSpc>
              <a:spcAft>
                <a:spcPts val="1200"/>
              </a:spcAft>
            </a:pPr>
            <a:r>
              <a:rPr lang="en-US" sz="2400" u="sng" dirty="0"/>
              <a:t>Additional Review Considerations</a:t>
            </a:r>
            <a:r>
              <a:rPr lang="en-US" sz="2400" dirty="0"/>
              <a:t>: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Diversity Recruitment Plan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Training in Responsible Conduct of Research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Select Agent Research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Budget and Period of Support</a:t>
            </a:r>
          </a:p>
          <a:p>
            <a:pPr>
              <a:lnSpc>
                <a:spcPct val="75000"/>
              </a:lnSpc>
            </a:pPr>
            <a:endParaRPr lang="en-US" sz="2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7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730" y="19431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2"/>
                </a:solidFill>
              </a:rPr>
              <a:t>Kirschstein-NRSA institutional research training </a:t>
            </a:r>
            <a:r>
              <a:rPr lang="en-US" sz="2700" dirty="0" smtClean="0">
                <a:solidFill>
                  <a:schemeClr val="tx2"/>
                </a:solidFill>
              </a:rPr>
              <a:t>grant Applications</a:t>
            </a:r>
            <a:r>
              <a:rPr lang="en-US" sz="2700" dirty="0">
                <a:solidFill>
                  <a:schemeClr val="tx2"/>
                </a:solidFill>
              </a:rPr>
              <a:t>, </a:t>
            </a:r>
            <a:r>
              <a:rPr lang="en-US" sz="2700" dirty="0" smtClean="0">
                <a:solidFill>
                  <a:schemeClr val="tx2"/>
                </a:solidFill>
              </a:rPr>
              <a:t>Awards</a:t>
            </a:r>
            <a:r>
              <a:rPr lang="en-US" sz="2700" dirty="0">
                <a:solidFill>
                  <a:schemeClr val="tx2"/>
                </a:solidFill>
              </a:rPr>
              <a:t>, </a:t>
            </a:r>
            <a:r>
              <a:rPr lang="en-US" sz="2700" dirty="0" smtClean="0">
                <a:solidFill>
                  <a:schemeClr val="tx2"/>
                </a:solidFill>
              </a:rPr>
              <a:t>&amp; Success rates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27</a:t>
            </a:fld>
            <a:endParaRPr lang="en-US" dirty="0" smtClean="0"/>
          </a:p>
        </p:txBody>
      </p:sp>
      <p:pic>
        <p:nvPicPr>
          <p:cNvPr id="7" name="Picture 18" descr="Legend for Kirschstein-NRSA institutional research training grants: Applications, awards, and success r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82674"/>
            <a:ext cx="27051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Kirschstein-NRSA institutional research training grants: Applications, awards, and success r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349375"/>
            <a:ext cx="7778750" cy="4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387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Predoctoral T32 and F Recipients’ Outcomes 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645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53218" y="2209800"/>
          <a:ext cx="82851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3" imgW="8285800" imgH="3200477" progId="Word.Document.8">
                  <p:embed/>
                </p:oleObj>
              </mc:Choice>
              <mc:Fallback>
                <p:oleObj name="Document" r:id="rId3" imgW="8285800" imgH="3200477" progId="Word.Document.8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" y="2209800"/>
                        <a:ext cx="8285163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12954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 defTabSz="290513">
              <a:buFontTx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Within 10 years of their degree*</a:t>
            </a:r>
            <a:r>
              <a:rPr lang="en-US" sz="3200" b="1" dirty="0" smtClean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838200" y="5029200"/>
            <a:ext cx="1377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*1998-2008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8950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Postdoctoral F32 Recipients’ Outcomes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6075" indent="-346075" defTabSz="290513">
              <a:buFontTx/>
              <a:buNone/>
            </a:pPr>
            <a:endParaRPr lang="en-US" sz="800" dirty="0" smtClean="0"/>
          </a:p>
          <a:p>
            <a:pPr marL="346075" indent="-346075" defTabSz="290513">
              <a:buFontTx/>
              <a:buNone/>
            </a:pPr>
            <a:r>
              <a:rPr lang="en-US" dirty="0" smtClean="0"/>
              <a:t>Within 10 years of completing their fellowship*:</a:t>
            </a:r>
          </a:p>
          <a:p>
            <a:pPr marL="346075" indent="-346075" defTabSz="290513">
              <a:buFontTx/>
              <a:buNone/>
            </a:pPr>
            <a:endParaRPr lang="en-US" dirty="0" smtClean="0"/>
          </a:p>
          <a:p>
            <a:pPr marL="346075" indent="-346075" defTabSz="290513">
              <a:buFontTx/>
              <a:buNone/>
            </a:pPr>
            <a:endParaRPr lang="en-US" dirty="0" smtClean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271463" y="2668588"/>
          <a:ext cx="82788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3" imgW="8303446" imgH="3205469" progId="Word.Document.8">
                  <p:embed/>
                </p:oleObj>
              </mc:Choice>
              <mc:Fallback>
                <p:oleObj name="Document" r:id="rId3" imgW="8303446" imgH="3205469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2668588"/>
                        <a:ext cx="82788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62000" y="5562600"/>
            <a:ext cx="1377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*1998-2008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29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45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Line 2"/>
          <p:cNvSpPr>
            <a:spLocks noChangeShapeType="1"/>
          </p:cNvSpPr>
          <p:nvPr/>
        </p:nvSpPr>
        <p:spPr bwMode="auto">
          <a:xfrm>
            <a:off x="3048000" y="11880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75" name="Line 3"/>
          <p:cNvSpPr>
            <a:spLocks noChangeShapeType="1"/>
          </p:cNvSpPr>
          <p:nvPr/>
        </p:nvSpPr>
        <p:spPr bwMode="auto">
          <a:xfrm>
            <a:off x="3048000" y="14928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76" name="Line 4"/>
          <p:cNvSpPr>
            <a:spLocks noChangeShapeType="1"/>
          </p:cNvSpPr>
          <p:nvPr/>
        </p:nvSpPr>
        <p:spPr bwMode="auto">
          <a:xfrm>
            <a:off x="3048000" y="17976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77" name="Line 5"/>
          <p:cNvSpPr>
            <a:spLocks noChangeShapeType="1"/>
          </p:cNvSpPr>
          <p:nvPr/>
        </p:nvSpPr>
        <p:spPr bwMode="auto">
          <a:xfrm>
            <a:off x="3048000" y="21024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0" name="Line 8"/>
          <p:cNvSpPr>
            <a:spLocks noChangeShapeType="1"/>
          </p:cNvSpPr>
          <p:nvPr/>
        </p:nvSpPr>
        <p:spPr bwMode="auto">
          <a:xfrm>
            <a:off x="3048000" y="24072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1" name="Line 9"/>
          <p:cNvSpPr>
            <a:spLocks noChangeShapeType="1"/>
          </p:cNvSpPr>
          <p:nvPr/>
        </p:nvSpPr>
        <p:spPr bwMode="auto">
          <a:xfrm>
            <a:off x="3048000" y="27120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2" name="Line 10"/>
          <p:cNvSpPr>
            <a:spLocks noChangeShapeType="1"/>
          </p:cNvSpPr>
          <p:nvPr/>
        </p:nvSpPr>
        <p:spPr bwMode="auto">
          <a:xfrm>
            <a:off x="3048000" y="33216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5" name="Line 13"/>
          <p:cNvSpPr>
            <a:spLocks noChangeShapeType="1"/>
          </p:cNvSpPr>
          <p:nvPr/>
        </p:nvSpPr>
        <p:spPr bwMode="auto">
          <a:xfrm>
            <a:off x="3048000" y="36264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6" name="Line 14"/>
          <p:cNvSpPr>
            <a:spLocks noChangeShapeType="1"/>
          </p:cNvSpPr>
          <p:nvPr/>
        </p:nvSpPr>
        <p:spPr bwMode="auto">
          <a:xfrm>
            <a:off x="3048000" y="39312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7" name="Line 15"/>
          <p:cNvSpPr>
            <a:spLocks noChangeShapeType="1"/>
          </p:cNvSpPr>
          <p:nvPr/>
        </p:nvSpPr>
        <p:spPr bwMode="auto">
          <a:xfrm>
            <a:off x="3048000" y="42360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8" name="Line 16"/>
          <p:cNvSpPr>
            <a:spLocks noChangeShapeType="1"/>
          </p:cNvSpPr>
          <p:nvPr/>
        </p:nvSpPr>
        <p:spPr bwMode="auto">
          <a:xfrm>
            <a:off x="3048000" y="45408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89" name="Line 17"/>
          <p:cNvSpPr>
            <a:spLocks noChangeShapeType="1"/>
          </p:cNvSpPr>
          <p:nvPr/>
        </p:nvSpPr>
        <p:spPr bwMode="auto">
          <a:xfrm>
            <a:off x="3048000" y="48456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90" name="Line 18"/>
          <p:cNvSpPr>
            <a:spLocks noChangeShapeType="1"/>
          </p:cNvSpPr>
          <p:nvPr/>
        </p:nvSpPr>
        <p:spPr bwMode="auto">
          <a:xfrm>
            <a:off x="3048000" y="30168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91" name="Line 19"/>
          <p:cNvSpPr>
            <a:spLocks noChangeShapeType="1"/>
          </p:cNvSpPr>
          <p:nvPr/>
        </p:nvSpPr>
        <p:spPr bwMode="auto">
          <a:xfrm>
            <a:off x="3048000" y="51504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92" name="Line 20"/>
          <p:cNvSpPr>
            <a:spLocks noChangeShapeType="1"/>
          </p:cNvSpPr>
          <p:nvPr/>
        </p:nvSpPr>
        <p:spPr bwMode="auto">
          <a:xfrm>
            <a:off x="3048000" y="54552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493" name="Line 21"/>
          <p:cNvSpPr>
            <a:spLocks noChangeShapeType="1"/>
          </p:cNvSpPr>
          <p:nvPr/>
        </p:nvSpPr>
        <p:spPr bwMode="auto">
          <a:xfrm>
            <a:off x="3048000" y="576002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502" name="Line 30"/>
          <p:cNvSpPr>
            <a:spLocks noChangeShapeType="1"/>
          </p:cNvSpPr>
          <p:nvPr/>
        </p:nvSpPr>
        <p:spPr bwMode="auto">
          <a:xfrm flipH="1">
            <a:off x="1625600" y="2483427"/>
            <a:ext cx="149066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503" name="Line 31"/>
          <p:cNvSpPr>
            <a:spLocks noChangeShapeType="1"/>
          </p:cNvSpPr>
          <p:nvPr/>
        </p:nvSpPr>
        <p:spPr bwMode="auto">
          <a:xfrm flipH="1">
            <a:off x="1625600" y="3626427"/>
            <a:ext cx="149066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1518" name="Rectangle 46"/>
          <p:cNvSpPr>
            <a:spLocks noGrp="1" noChangeArrowheads="1"/>
          </p:cNvSpPr>
          <p:nvPr>
            <p:ph type="title"/>
          </p:nvPr>
        </p:nvSpPr>
        <p:spPr>
          <a:xfrm>
            <a:off x="1219200" y="45720"/>
            <a:ext cx="77724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Research Training </a:t>
            </a:r>
            <a:r>
              <a:rPr lang="en-US" sz="2800" dirty="0">
                <a:solidFill>
                  <a:schemeClr val="tx2"/>
                </a:solidFill>
              </a:rPr>
              <a:t>and Career </a:t>
            </a:r>
            <a:r>
              <a:rPr lang="en-US" sz="2800" dirty="0" smtClean="0">
                <a:solidFill>
                  <a:schemeClr val="tx2"/>
                </a:solidFill>
              </a:rPr>
              <a:t>Development Timeframe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61524" name="Line 52"/>
          <p:cNvSpPr>
            <a:spLocks noChangeShapeType="1"/>
          </p:cNvSpPr>
          <p:nvPr/>
        </p:nvSpPr>
        <p:spPr bwMode="auto">
          <a:xfrm flipH="1">
            <a:off x="1600200" y="1645227"/>
            <a:ext cx="149066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2"/>
          <p:cNvSpPr>
            <a:spLocks noChangeShapeType="1"/>
          </p:cNvSpPr>
          <p:nvPr/>
        </p:nvSpPr>
        <p:spPr bwMode="auto">
          <a:xfrm>
            <a:off x="3048000" y="16223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59" name="Line 3"/>
          <p:cNvSpPr>
            <a:spLocks noChangeShapeType="1"/>
          </p:cNvSpPr>
          <p:nvPr/>
        </p:nvSpPr>
        <p:spPr bwMode="auto">
          <a:xfrm>
            <a:off x="3048000" y="19271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0" name="Line 4"/>
          <p:cNvSpPr>
            <a:spLocks noChangeShapeType="1"/>
          </p:cNvSpPr>
          <p:nvPr/>
        </p:nvSpPr>
        <p:spPr bwMode="auto">
          <a:xfrm>
            <a:off x="3048000" y="22319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3048000" y="25367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 flipH="1">
            <a:off x="4225925" y="26637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324350" y="2605030"/>
            <a:ext cx="3470822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11125" eaLnBrk="0" hangingPunct="0">
              <a:lnSpc>
                <a:spcPct val="80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Predoctoral Individual NRSA (F31)</a:t>
            </a:r>
          </a:p>
          <a:p>
            <a:pPr indent="111125" eaLnBrk="0" hangingPunct="0">
              <a:lnSpc>
                <a:spcPct val="80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Predoctoral Individual MD/PhD NRSA (F30)</a:t>
            </a:r>
          </a:p>
        </p:txBody>
      </p:sp>
      <p:sp>
        <p:nvSpPr>
          <p:cNvPr id="64" name="Line 8"/>
          <p:cNvSpPr>
            <a:spLocks noChangeShapeType="1"/>
          </p:cNvSpPr>
          <p:nvPr/>
        </p:nvSpPr>
        <p:spPr bwMode="auto">
          <a:xfrm>
            <a:off x="3048000" y="28415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>
            <a:off x="3048000" y="31463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6" name="Line 10"/>
          <p:cNvSpPr>
            <a:spLocks noChangeShapeType="1"/>
          </p:cNvSpPr>
          <p:nvPr/>
        </p:nvSpPr>
        <p:spPr bwMode="auto">
          <a:xfrm>
            <a:off x="3048000" y="37559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7" name="Line 11"/>
          <p:cNvSpPr>
            <a:spLocks noChangeShapeType="1"/>
          </p:cNvSpPr>
          <p:nvPr/>
        </p:nvSpPr>
        <p:spPr bwMode="auto">
          <a:xfrm flipH="1">
            <a:off x="4225925" y="3073342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4457700" y="2925705"/>
            <a:ext cx="361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Postdoctoral Institutional Training (T32)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Postdoctoral Individual NRSA (F32)</a:t>
            </a:r>
          </a:p>
          <a:p>
            <a:pPr eaLnBrk="0" hangingPunct="0">
              <a:defRPr/>
            </a:pPr>
            <a:endParaRPr lang="en-US" sz="12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69" name="Line 13"/>
          <p:cNvSpPr>
            <a:spLocks noChangeShapeType="1"/>
          </p:cNvSpPr>
          <p:nvPr/>
        </p:nvSpPr>
        <p:spPr bwMode="auto">
          <a:xfrm>
            <a:off x="3048000" y="40607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>
            <a:off x="3048000" y="43655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>
            <a:off x="3048000" y="46703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2" name="Line 16"/>
          <p:cNvSpPr>
            <a:spLocks noChangeShapeType="1"/>
          </p:cNvSpPr>
          <p:nvPr/>
        </p:nvSpPr>
        <p:spPr bwMode="auto">
          <a:xfrm>
            <a:off x="3048000" y="49751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3" name="Line 17"/>
          <p:cNvSpPr>
            <a:spLocks noChangeShapeType="1"/>
          </p:cNvSpPr>
          <p:nvPr/>
        </p:nvSpPr>
        <p:spPr bwMode="auto">
          <a:xfrm>
            <a:off x="3048000" y="52799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4" name="Line 18"/>
          <p:cNvSpPr>
            <a:spLocks noChangeShapeType="1"/>
          </p:cNvSpPr>
          <p:nvPr/>
        </p:nvSpPr>
        <p:spPr bwMode="auto">
          <a:xfrm>
            <a:off x="3048000" y="34511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5" name="Line 19"/>
          <p:cNvSpPr>
            <a:spLocks noChangeShapeType="1"/>
          </p:cNvSpPr>
          <p:nvPr/>
        </p:nvSpPr>
        <p:spPr bwMode="auto">
          <a:xfrm>
            <a:off x="3048000" y="55847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6" name="Line 20"/>
          <p:cNvSpPr>
            <a:spLocks noChangeShapeType="1"/>
          </p:cNvSpPr>
          <p:nvPr/>
        </p:nvSpPr>
        <p:spPr bwMode="auto">
          <a:xfrm>
            <a:off x="3048000" y="58895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>
            <a:off x="3048000" y="6194367"/>
            <a:ext cx="406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533400" y="4441767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Small Grant (R03)</a:t>
            </a: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</a:t>
            </a:r>
            <a:endParaRPr lang="en-US" sz="1400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533400" y="4822767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Research Project Grant (R01)</a:t>
            </a:r>
            <a:endParaRPr lang="en-US" sz="2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4419600" y="4852930"/>
            <a:ext cx="28568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 </a:t>
            </a: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Independent Scientist Award (K02)</a:t>
            </a:r>
            <a:endParaRPr lang="en-US" sz="24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4419600" y="5965767"/>
            <a:ext cx="25058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 </a:t>
            </a: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Senior Scientist Award (K05</a:t>
            </a:r>
            <a:r>
              <a:rPr lang="en-US" sz="1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)  </a:t>
            </a:r>
          </a:p>
        </p:txBody>
      </p:sp>
      <p:sp>
        <p:nvSpPr>
          <p:cNvPr id="82" name="Line 26"/>
          <p:cNvSpPr>
            <a:spLocks noChangeShapeType="1"/>
          </p:cNvSpPr>
          <p:nvPr/>
        </p:nvSpPr>
        <p:spPr bwMode="auto">
          <a:xfrm flipH="1">
            <a:off x="4225925" y="54323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83" name="Text Box 27"/>
          <p:cNvSpPr txBox="1">
            <a:spLocks noChangeArrowheads="1"/>
          </p:cNvSpPr>
          <p:nvPr/>
        </p:nvSpPr>
        <p:spPr bwMode="auto">
          <a:xfrm>
            <a:off x="2584450" y="1068330"/>
            <a:ext cx="1608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Career Stage</a:t>
            </a:r>
          </a:p>
        </p:txBody>
      </p:sp>
      <p:sp>
        <p:nvSpPr>
          <p:cNvPr id="84" name="Text Box 28"/>
          <p:cNvSpPr txBox="1">
            <a:spLocks noChangeArrowheads="1"/>
          </p:cNvSpPr>
          <p:nvPr/>
        </p:nvSpPr>
        <p:spPr bwMode="auto">
          <a:xfrm>
            <a:off x="4343400" y="1012767"/>
            <a:ext cx="424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‘Formal’ Training/Career Awards</a:t>
            </a:r>
          </a:p>
        </p:txBody>
      </p:sp>
      <p:sp>
        <p:nvSpPr>
          <p:cNvPr id="85" name="Rectangle 29"/>
          <p:cNvSpPr>
            <a:spLocks noChangeArrowheads="1"/>
          </p:cNvSpPr>
          <p:nvPr/>
        </p:nvSpPr>
        <p:spPr bwMode="auto">
          <a:xfrm>
            <a:off x="2692400" y="1546167"/>
            <a:ext cx="1422400" cy="472440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 flipH="1">
            <a:off x="2627313" y="2984442"/>
            <a:ext cx="1490662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87" name="Line 31"/>
          <p:cNvSpPr>
            <a:spLocks noChangeShapeType="1"/>
          </p:cNvSpPr>
          <p:nvPr/>
        </p:nvSpPr>
        <p:spPr bwMode="auto">
          <a:xfrm flipH="1">
            <a:off x="2670175" y="4016317"/>
            <a:ext cx="149066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2797175" y="2111317"/>
            <a:ext cx="12414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GRADUATE/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MEDICAL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STUDENT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2847975" y="3162242"/>
            <a:ext cx="1190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POST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DOCTORAL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3098800" y="4111567"/>
            <a:ext cx="78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EARLY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>
            <a:off x="3021013" y="4975167"/>
            <a:ext cx="865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MIDDLE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2" name="Text Box 36"/>
          <p:cNvSpPr txBox="1">
            <a:spLocks noChangeArrowheads="1"/>
          </p:cNvSpPr>
          <p:nvPr/>
        </p:nvSpPr>
        <p:spPr bwMode="auto">
          <a:xfrm>
            <a:off x="2971800" y="5900680"/>
            <a:ext cx="86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SENIOR</a:t>
            </a:r>
          </a:p>
        </p:txBody>
      </p:sp>
      <p:sp>
        <p:nvSpPr>
          <p:cNvPr id="93" name="Text Box 37"/>
          <p:cNvSpPr txBox="1">
            <a:spLocks noChangeArrowheads="1"/>
          </p:cNvSpPr>
          <p:nvPr/>
        </p:nvSpPr>
        <p:spPr bwMode="auto">
          <a:xfrm rot="16200000">
            <a:off x="2398712" y="4973580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CAREER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>
            <a:off x="4495800" y="2168467"/>
            <a:ext cx="3600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Predoctoral Institutional Training Grant (T32</a:t>
            </a: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)</a:t>
            </a:r>
          </a:p>
        </p:txBody>
      </p:sp>
      <p:sp>
        <p:nvSpPr>
          <p:cNvPr id="95" name="Line 39"/>
          <p:cNvSpPr>
            <a:spLocks noChangeShapeType="1"/>
          </p:cNvSpPr>
          <p:nvPr/>
        </p:nvSpPr>
        <p:spPr bwMode="auto">
          <a:xfrm flipH="1">
            <a:off x="4225925" y="22954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6" name="Line 40"/>
          <p:cNvSpPr>
            <a:spLocks noChangeShapeType="1"/>
          </p:cNvSpPr>
          <p:nvPr/>
        </p:nvSpPr>
        <p:spPr bwMode="auto">
          <a:xfrm flipH="1">
            <a:off x="4191000" y="39083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7" name="Text Box 41"/>
          <p:cNvSpPr txBox="1">
            <a:spLocks noChangeArrowheads="1"/>
          </p:cNvSpPr>
          <p:nvPr/>
        </p:nvSpPr>
        <p:spPr bwMode="auto">
          <a:xfrm>
            <a:off x="4408488" y="3679767"/>
            <a:ext cx="4202112" cy="104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NIH Pathway to Independence (PI) Award (K99/R00)</a:t>
            </a:r>
          </a:p>
          <a:p>
            <a:pPr eaLnBrk="0" hangingPunct="0">
              <a:lnSpc>
                <a:spcPct val="85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Mentored Research Scientist Development Award (K01)</a:t>
            </a:r>
          </a:p>
          <a:p>
            <a:pPr eaLnBrk="0" hangingPunct="0">
              <a:lnSpc>
                <a:spcPct val="85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Mentored Clinical Scientist Development Award (K08)</a:t>
            </a:r>
          </a:p>
          <a:p>
            <a:pPr eaLnBrk="0" hangingPunct="0">
              <a:lnSpc>
                <a:spcPct val="85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Mentored Patient-Oriented RCDA (K23)</a:t>
            </a:r>
          </a:p>
          <a:p>
            <a:pPr eaLnBrk="0" hangingPunct="0">
              <a:lnSpc>
                <a:spcPct val="85000"/>
              </a:lnSpc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Mentored Quantitative RCDA (K25)</a:t>
            </a:r>
          </a:p>
        </p:txBody>
      </p:sp>
      <p:sp>
        <p:nvSpPr>
          <p:cNvPr id="98" name="Line 42"/>
          <p:cNvSpPr>
            <a:spLocks noChangeShapeType="1"/>
          </p:cNvSpPr>
          <p:nvPr/>
        </p:nvSpPr>
        <p:spPr bwMode="auto">
          <a:xfrm flipH="1">
            <a:off x="4225925" y="50005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99" name="Text Box 43"/>
          <p:cNvSpPr txBox="1">
            <a:spLocks noChangeArrowheads="1"/>
          </p:cNvSpPr>
          <p:nvPr/>
        </p:nvSpPr>
        <p:spPr bwMode="auto">
          <a:xfrm>
            <a:off x="4491038" y="5203767"/>
            <a:ext cx="2794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Midcareer Investigator Award in 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  Patient-Oriented Research (K24)  </a:t>
            </a:r>
            <a:endParaRPr lang="en-US" sz="14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0" name="Line 44"/>
          <p:cNvSpPr>
            <a:spLocks noChangeShapeType="1"/>
          </p:cNvSpPr>
          <p:nvPr/>
        </p:nvSpPr>
        <p:spPr bwMode="auto">
          <a:xfrm flipH="1">
            <a:off x="4225925" y="61181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1" name="Text Box 45"/>
          <p:cNvSpPr txBox="1">
            <a:spLocks noChangeArrowheads="1"/>
          </p:cNvSpPr>
          <p:nvPr/>
        </p:nvSpPr>
        <p:spPr bwMode="auto">
          <a:xfrm>
            <a:off x="533400" y="5356167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Exploratory/Develop-ment Grant (R21) </a:t>
            </a:r>
            <a:endParaRPr lang="en-US" sz="14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2" name="Line 47"/>
          <p:cNvSpPr>
            <a:spLocks noChangeShapeType="1"/>
          </p:cNvSpPr>
          <p:nvPr/>
        </p:nvSpPr>
        <p:spPr bwMode="auto">
          <a:xfrm flipH="1">
            <a:off x="4191000" y="40607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3" name="Line 48"/>
          <p:cNvSpPr>
            <a:spLocks noChangeShapeType="1"/>
          </p:cNvSpPr>
          <p:nvPr/>
        </p:nvSpPr>
        <p:spPr bwMode="auto">
          <a:xfrm flipH="1">
            <a:off x="4191000" y="42131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4" name="Line 49"/>
          <p:cNvSpPr>
            <a:spLocks noChangeShapeType="1"/>
          </p:cNvSpPr>
          <p:nvPr/>
        </p:nvSpPr>
        <p:spPr bwMode="auto">
          <a:xfrm flipH="1">
            <a:off x="4191000" y="43655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5" name="AutoShape 50"/>
          <p:cNvSpPr>
            <a:spLocks/>
          </p:cNvSpPr>
          <p:nvPr/>
        </p:nvSpPr>
        <p:spPr bwMode="auto">
          <a:xfrm>
            <a:off x="2286000" y="4136967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6" name="Line 51"/>
          <p:cNvSpPr>
            <a:spLocks noChangeShapeType="1"/>
          </p:cNvSpPr>
          <p:nvPr/>
        </p:nvSpPr>
        <p:spPr bwMode="auto">
          <a:xfrm flipH="1">
            <a:off x="4191000" y="37559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7" name="Line 52"/>
          <p:cNvSpPr>
            <a:spLocks noChangeShapeType="1"/>
          </p:cNvSpPr>
          <p:nvPr/>
        </p:nvSpPr>
        <p:spPr bwMode="auto">
          <a:xfrm flipH="1">
            <a:off x="2667000" y="2014480"/>
            <a:ext cx="1490663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8" name="Text Box 53"/>
          <p:cNvSpPr txBox="1">
            <a:spLocks noChangeArrowheads="1"/>
          </p:cNvSpPr>
          <p:nvPr/>
        </p:nvSpPr>
        <p:spPr bwMode="auto">
          <a:xfrm>
            <a:off x="2933700" y="1622367"/>
            <a:ext cx="85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Pre-Bac</a:t>
            </a:r>
          </a:p>
        </p:txBody>
      </p:sp>
      <p:sp>
        <p:nvSpPr>
          <p:cNvPr id="109" name="Text Box 54"/>
          <p:cNvSpPr txBox="1">
            <a:spLocks noChangeArrowheads="1"/>
          </p:cNvSpPr>
          <p:nvPr/>
        </p:nvSpPr>
        <p:spPr bwMode="auto">
          <a:xfrm>
            <a:off x="4495800" y="1568392"/>
            <a:ext cx="33281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 </a:t>
            </a: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Pre-Bac Institutional Training Grant (T34)</a:t>
            </a:r>
          </a:p>
        </p:txBody>
      </p:sp>
      <p:sp>
        <p:nvSpPr>
          <p:cNvPr id="110" name="Line 55"/>
          <p:cNvSpPr>
            <a:spLocks noChangeShapeType="1"/>
          </p:cNvSpPr>
          <p:nvPr/>
        </p:nvSpPr>
        <p:spPr bwMode="auto">
          <a:xfrm flipH="1">
            <a:off x="4225925" y="1706505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1" name="AutoShape 50"/>
          <p:cNvSpPr>
            <a:spLocks/>
          </p:cNvSpPr>
          <p:nvPr/>
        </p:nvSpPr>
        <p:spPr bwMode="auto">
          <a:xfrm>
            <a:off x="2057400" y="1622367"/>
            <a:ext cx="228600" cy="2819400"/>
          </a:xfrm>
          <a:prstGeom prst="leftBrace">
            <a:avLst>
              <a:gd name="adj1" fmla="val 7502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2" name="TextBox 57"/>
          <p:cNvSpPr txBox="1">
            <a:spLocks noChangeArrowheads="1"/>
          </p:cNvSpPr>
          <p:nvPr/>
        </p:nvSpPr>
        <p:spPr bwMode="auto">
          <a:xfrm>
            <a:off x="509588" y="2712980"/>
            <a:ext cx="16287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‘Informal’ Training 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and Career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Development on 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RPGs and 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Supplements</a:t>
            </a:r>
          </a:p>
        </p:txBody>
      </p:sp>
      <p:sp>
        <p:nvSpPr>
          <p:cNvPr id="113" name="Line 55"/>
          <p:cNvSpPr>
            <a:spLocks noChangeShapeType="1"/>
          </p:cNvSpPr>
          <p:nvPr/>
        </p:nvSpPr>
        <p:spPr bwMode="auto">
          <a:xfrm flipH="1">
            <a:off x="4210050" y="28415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4" name="Line 55"/>
          <p:cNvSpPr>
            <a:spLocks noChangeShapeType="1"/>
          </p:cNvSpPr>
          <p:nvPr/>
        </p:nvSpPr>
        <p:spPr bwMode="auto">
          <a:xfrm flipH="1">
            <a:off x="4238625" y="3260667"/>
            <a:ext cx="26987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5" name="Text Box 27"/>
          <p:cNvSpPr txBox="1">
            <a:spLocks noChangeArrowheads="1"/>
          </p:cNvSpPr>
          <p:nvPr/>
        </p:nvSpPr>
        <p:spPr bwMode="auto">
          <a:xfrm>
            <a:off x="514350" y="1058805"/>
            <a:ext cx="1660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Research Awards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238625" y="3489267"/>
            <a:ext cx="4419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Administration Issues:</a:t>
            </a:r>
          </a:p>
          <a:p>
            <a:pPr marL="0" indent="0" algn="ctr">
              <a:buNone/>
            </a:pP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r>
              <a:rPr lang="en-US" sz="4400" dirty="0" smtClean="0"/>
              <a:t>For Both Ts and Fs</a:t>
            </a:r>
            <a:endParaRPr lang="en-US" sz="4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8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16863" cy="5334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Stipends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Subsistence allowance to help defray living expenses during the period of training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Not a salary, not considered employees of either Government or Institution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800" dirty="0"/>
              <a:t>NIH publishes levels in NIH Guide when increases are approved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Also see: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hlinkClick r:id="rId3"/>
              </a:rPr>
              <a:t>http://</a:t>
            </a:r>
            <a:r>
              <a:rPr lang="en-US" sz="2400" dirty="0" smtClean="0">
                <a:solidFill>
                  <a:srgbClr val="0000FF"/>
                </a:solidFill>
                <a:hlinkClick r:id="rId3"/>
              </a:rPr>
              <a:t>grants.nih.gov/training/nrsa.htm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800" b="1" u="sng" dirty="0" smtClean="0"/>
              <a:t>Predoctoral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One level for all individuals, regardless of years of experience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FY 2014 Level = $22,476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Postdoctoral</a:t>
            </a:r>
            <a:r>
              <a:rPr lang="en-US" sz="2800" b="1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Dependent on number of years of relevant experience (0 – 7)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For Fs, level set </a:t>
            </a:r>
            <a:r>
              <a:rPr lang="en-US" sz="2800" b="1" i="1" dirty="0"/>
              <a:t>at time of award</a:t>
            </a:r>
            <a:r>
              <a:rPr lang="en-US" sz="2800" dirty="0"/>
              <a:t> (not activation)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For Ts, level set </a:t>
            </a:r>
            <a:r>
              <a:rPr lang="en-US" sz="2800" b="1" i="1" dirty="0"/>
              <a:t>at time of appointment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Once set, no change mid-year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Subsequent year based on initial level + 1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Relevant Experience = research, teaching, internship, residency, clinical duties, or other time spend in a health-related field beyond the qualifying degree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436687" y="228600"/>
            <a:ext cx="7402513" cy="609600"/>
          </a:xfrm>
          <a:noFill/>
          <a:ln/>
        </p:spPr>
        <p:txBody>
          <a:bodyPr anchor="b"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Stipends (cont.)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9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u="sng" dirty="0"/>
              <a:t>Years of Relevant Experience; FY </a:t>
            </a:r>
            <a:r>
              <a:rPr lang="en-US" sz="2800" b="1" u="sng" dirty="0" smtClean="0"/>
              <a:t>2014 Levels*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0 =	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$42,000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1 =	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$43,680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2 =	$45,432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3 = 	$47,244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4 =	$49,128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5 =	$51,096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6 =	$53,148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7 =	$55,272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02512" cy="582612"/>
          </a:xfrm>
          <a:noFill/>
          <a:ln/>
        </p:spPr>
        <p:txBody>
          <a:bodyPr anchor="b"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Stipends (cont.)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1946761" y="5638800"/>
            <a:ext cx="6968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*See Guide Notice at:</a:t>
            </a:r>
          </a:p>
          <a:p>
            <a:r>
              <a:rPr lang="en-US" dirty="0" smtClean="0"/>
              <a:t>http://grants.nih.gov/grants/guide/notice-files/NOT-OD-14-046.html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3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0488" y="49213"/>
            <a:ext cx="7478712" cy="71278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Stipend Supplementation 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Grantees may supplement stipends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</a:rPr>
              <a:t>Amount determined according to formally established policies applied to all in similar training status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</a:rPr>
              <a:t>Consistent treatment is key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Non-Federal funds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Without additional effort or obligation to trainee/fellow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5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9488" y="152400"/>
            <a:ext cx="7478712" cy="7032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Compensation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199" cy="50292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400" dirty="0"/>
              <a:t>Trainees/Fellows may receive additional compensation for services associated with </a:t>
            </a:r>
            <a:r>
              <a:rPr lang="en-US" sz="2400" dirty="0" smtClean="0"/>
              <a:t>employment; e.g., </a:t>
            </a:r>
            <a:r>
              <a:rPr lang="en-US" sz="2400" dirty="0"/>
              <a:t>teaching assistant, lab assistant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400" dirty="0" smtClean="0"/>
              <a:t>Individual </a:t>
            </a:r>
            <a:r>
              <a:rPr lang="en-US" sz="2400" dirty="0"/>
              <a:t>receives </a:t>
            </a:r>
            <a:r>
              <a:rPr lang="en-US" sz="2400" dirty="0" smtClean="0"/>
              <a:t>salary; not </a:t>
            </a:r>
            <a:r>
              <a:rPr lang="en-US" sz="2400" dirty="0"/>
              <a:t>considered stipend </a:t>
            </a:r>
            <a:r>
              <a:rPr lang="en-US" sz="2400" dirty="0" smtClean="0"/>
              <a:t>supplementation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US" sz="2400" dirty="0" smtClean="0"/>
              <a:t>Can compensation be from a NIH research grant?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Yes, on a limited part-time basis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May not be same research that is part of training experience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Fellowship Sponsor or Training Grant Program Director must approve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May not interfere with, detract from, or prolong the approved NRSA training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18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152400"/>
            <a:ext cx="7404100" cy="7032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Stipend Taxability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24775" cy="45005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IRS (not NIH) has domain over interpretation &amp; implementation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NRSA Guidelines provide minimal guidance but individuals should consult local IRS offices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60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391400" cy="609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Employee Benefits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1295400"/>
            <a:ext cx="765175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Stipends are not provided as a condition of employment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At this time, it is inappropriate and unallowable to charge NRSA grants for employee benefits - FICA, workman’s comp, unemployment insurance, </a:t>
            </a:r>
            <a:r>
              <a:rPr lang="en-US" dirty="0" smtClean="0"/>
              <a:t>life insurance, union dues, even </a:t>
            </a:r>
            <a:r>
              <a:rPr lang="en-US" dirty="0"/>
              <a:t>401K contributions, etc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Note, such charges may be deducted from stipend if the trainee/fellow </a:t>
            </a:r>
            <a:r>
              <a:rPr lang="en-US" i="1" dirty="0" smtClean="0"/>
              <a:t>requests</a:t>
            </a:r>
            <a:r>
              <a:rPr lang="en-US" dirty="0" smtClean="0"/>
              <a:t> such a service; however, such deductions cannot be automatic without the trainee/fellow approval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6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92263" y="228600"/>
            <a:ext cx="7246937" cy="66198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Leave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u="sng" dirty="0"/>
              <a:t>Vacations &amp; Holidays</a:t>
            </a:r>
            <a:r>
              <a:rPr lang="en-US" b="1" dirty="0"/>
              <a:t>:</a:t>
            </a:r>
            <a:r>
              <a:rPr lang="en-US" dirty="0"/>
              <a:t> Both Predoc and Postdoc Fellows &amp; Trainees may receive same vacations and holidays available to individuals in comparable training positions at the grantee or sponsoring institution.  </a:t>
            </a:r>
            <a:r>
              <a:rPr lang="en-US" dirty="0" smtClean="0"/>
              <a:t>Trainees </a:t>
            </a:r>
            <a:r>
              <a:rPr lang="en-US" dirty="0"/>
              <a:t>will continue to receive stipends.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Note, consistent treatment with Institutional policy is key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16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/>
              <a:t>Sick Leave</a:t>
            </a:r>
            <a:r>
              <a:rPr lang="en-US" sz="2400" b="1" dirty="0"/>
              <a:t>:</a:t>
            </a:r>
            <a:r>
              <a:rPr lang="en-US" sz="2400" dirty="0"/>
              <a:t> May continue to receive stipends for up to 15 calendar days </a:t>
            </a:r>
            <a:r>
              <a:rPr lang="en-US" sz="2400" dirty="0" smtClean="0"/>
              <a:t>(2 weeks) of </a:t>
            </a:r>
            <a:r>
              <a:rPr lang="en-US" sz="2400" dirty="0"/>
              <a:t>sick leave per year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/>
              <a:t>Parental Leave</a:t>
            </a:r>
            <a:r>
              <a:rPr lang="en-US" sz="2400" b="1" dirty="0"/>
              <a:t>:</a:t>
            </a:r>
            <a:r>
              <a:rPr lang="en-US" sz="2400" dirty="0"/>
              <a:t> May receive stipends for up to </a:t>
            </a:r>
            <a:r>
              <a:rPr lang="en-US" sz="2400" b="1" dirty="0"/>
              <a:t>60*</a:t>
            </a:r>
            <a:r>
              <a:rPr lang="en-US" sz="2400" dirty="0"/>
              <a:t> calendar days </a:t>
            </a:r>
            <a:r>
              <a:rPr lang="en-US" sz="2400" dirty="0" smtClean="0"/>
              <a:t>(8 weeks) of </a:t>
            </a:r>
            <a:r>
              <a:rPr lang="en-US" sz="2400" dirty="0"/>
              <a:t>parental leave per year for the adoption or birth of a child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/>
              <a:t>Leave of Absence</a:t>
            </a:r>
            <a:r>
              <a:rPr lang="en-US" sz="2400" b="1" dirty="0"/>
              <a:t>:</a:t>
            </a:r>
            <a:r>
              <a:rPr lang="en-US" sz="2400" dirty="0"/>
              <a:t> Approval for leave of absence must be requested in advance from awarding component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u="sng" dirty="0">
                <a:solidFill>
                  <a:schemeClr val="accent2"/>
                </a:solidFill>
              </a:rPr>
              <a:t>Fellowship</a:t>
            </a:r>
            <a:r>
              <a:rPr lang="en-US" sz="2400" dirty="0">
                <a:solidFill>
                  <a:schemeClr val="accent2"/>
                </a:solidFill>
              </a:rPr>
              <a:t>: award will be revised extending termination date by the number of months of leave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u="sng" dirty="0">
                <a:solidFill>
                  <a:schemeClr val="accent2"/>
                </a:solidFill>
              </a:rPr>
              <a:t>Trainee (T32)</a:t>
            </a:r>
            <a:r>
              <a:rPr lang="en-US" sz="2400" dirty="0">
                <a:solidFill>
                  <a:schemeClr val="accent2"/>
                </a:solidFill>
              </a:rPr>
              <a:t>: terminate &amp; reappoint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Stipends may not be reimbursed during leave of absence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735138" y="228600"/>
            <a:ext cx="7180262" cy="492125"/>
          </a:xfrm>
          <a:noFill/>
          <a:ln/>
        </p:spPr>
        <p:txBody>
          <a:bodyPr anchor="b"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Leave (cont.)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2209800" y="5988050"/>
            <a:ext cx="685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*http://</a:t>
            </a:r>
            <a:r>
              <a:rPr lang="en-US" sz="1600" b="1" dirty="0" smtClean="0">
                <a:solidFill>
                  <a:schemeClr val="accent2"/>
                </a:solidFill>
              </a:rPr>
              <a:t>grants.nih.gov/grants/guide/notice-files/NOT-OD-08-064.html 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39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4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"/>
            <a:ext cx="86868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/>
                </a:solidFill>
              </a:rPr>
              <a:t>Approximate Numbers of Individuals in Research Training Supported with NIH Funds (FY 2011)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09600" y="1143000"/>
          <a:ext cx="8229600" cy="4454528"/>
        </p:xfrm>
        <a:graphic>
          <a:graphicData uri="http://schemas.openxmlformats.org/drawingml/2006/table">
            <a:tbl>
              <a:tblPr/>
              <a:tblGrid>
                <a:gridCol w="3966944"/>
                <a:gridCol w="1393621"/>
                <a:gridCol w="1359017"/>
                <a:gridCol w="1510018"/>
              </a:tblGrid>
              <a:tr h="1143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Career Stage of Students, Trainees, Fellows, or Scholars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NIH Formal Training, Fellowship or Career Programs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Research Project Grants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NIH's Own Laboratories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 School Students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K-12, Community College, and College Science Teachers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College Students and Post-Baccalaureate Students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Pre-Doctoral Students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28,000+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Post-Doctoral Fellows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6,800+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28,000+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Early Career Investigators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50+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Mid-Career and Senior Faculty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50+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69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391400" cy="63658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Part-time Training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Allowed in unusual and pressing personal circumstances (e.g., medical conditions, disability, child or elder care)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NIH prior approval required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Program Director/Sponsor must submit written request, countersigned by trainee/fellow &amp; authorized institutional official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Must continue to be at least 50%. Less than 50% would require leave-of-absence from NRSA support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0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89088" y="228600"/>
            <a:ext cx="7402512" cy="6270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Payback Requirements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371600"/>
            <a:ext cx="80137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/>
              <a:t>Predoctoral Trainees and Fellows</a:t>
            </a:r>
            <a:r>
              <a:rPr lang="en-US" sz="2400" b="1" dirty="0"/>
              <a:t>:  </a:t>
            </a:r>
            <a:r>
              <a:rPr lang="en-US" sz="2400" dirty="0" smtClean="0"/>
              <a:t>None for appointments 6/10/1993 and beyond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/>
              <a:t>Postdoctoral  Trainees and Fellows</a:t>
            </a:r>
            <a:r>
              <a:rPr lang="en-US" sz="2400" b="1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Incur obligation in </a:t>
            </a:r>
            <a:r>
              <a:rPr lang="en-US" sz="2400" b="1" i="1" dirty="0"/>
              <a:t>first 12 months</a:t>
            </a:r>
            <a:r>
              <a:rPr lang="en-US" sz="2400" dirty="0"/>
              <a:t> of Postdoc NRSA support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The 13</a:t>
            </a:r>
            <a:r>
              <a:rPr lang="en-US" sz="2400" baseline="30000" dirty="0"/>
              <a:t>th</a:t>
            </a:r>
            <a:r>
              <a:rPr lang="en-US" sz="2400" dirty="0"/>
              <a:t> and subsequent months of Postdoc NRSA support can satisfy the Postdoc obligation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Normally, individuals with two years of NRSA postdoctoral support have no further </a:t>
            </a:r>
            <a:r>
              <a:rPr lang="en-US" sz="2400" dirty="0" smtClean="0">
                <a:solidFill>
                  <a:schemeClr val="accent2"/>
                </a:solidFill>
              </a:rPr>
              <a:t>obligation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5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9112" y="152400"/>
            <a:ext cx="7126288" cy="67151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Acceptable Payback Service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dirty="0"/>
              <a:t>Health-related biomedical, behavioral, and/or clinical research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dirty="0"/>
              <a:t>Health-related teaching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dirty="0"/>
              <a:t>Direct administration or review of health-related research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400" dirty="0"/>
              <a:t>Any combination of these activities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600" dirty="0"/>
              <a:t>Definition of health-related has broadened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100" dirty="0"/>
              <a:t>Range of activities related to the description, diagnosis, prevention or treatment of disease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100" dirty="0"/>
              <a:t>From the most basic biomedical/behavioral research &amp; teaching to applied clinical research &amp; teaching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100" dirty="0"/>
              <a:t>Also includes agriculture, environmental sciences, biotechnology &amp; bioengineering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84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1663" y="1371600"/>
            <a:ext cx="80137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Activities must average </a:t>
            </a:r>
            <a:r>
              <a:rPr lang="en-US" u="sng" dirty="0"/>
              <a:t>&gt;</a:t>
            </a:r>
            <a:r>
              <a:rPr lang="en-US" dirty="0"/>
              <a:t> 20 hours per week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&lt; 20 hours per week is allowable in cases of disability or other pressing personal circumstances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&lt; 20 hour/week activity will be prorated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Exceptions are rare &amp; require prior NIH approval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54175" y="76200"/>
            <a:ext cx="7337425" cy="703262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Acceptable Payback (cont.)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00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144000" cy="96678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Payback Reporting Requirements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Annual Payback Activities Certification (APAC) (PHS Form 6031-1)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Mailed annually on the anniversary of termination of support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Report reflects activities performed during last 12 months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Service must begin within 2 years of termination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0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1925" y="76200"/>
            <a:ext cx="7331075" cy="7032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Financial Payback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Can be voluntary or involuntary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Amount owed is total stipend received (plus interest when applicable)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Most people pay back with service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</a:rPr>
              <a:t>Less that 2 percent of all NRSA recipients with obligations (more than 110,000 individuals) have had waivers or have engaged in financial payback</a:t>
            </a: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7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8788" y="152400"/>
            <a:ext cx="7262812" cy="63341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Waiver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425" y="1447800"/>
            <a:ext cx="7724775" cy="45005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Rare &amp; requires NIH Director approval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Permanent or Total Disability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Substantial hardship &amp; against equity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</a:t>
            </a:r>
            <a:r>
              <a:rPr lang="en-US" dirty="0"/>
              <a:t>remaining obligation is cancelled upon death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44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Administrative Issues: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Individual Fellowships</a:t>
            </a:r>
            <a:endParaRPr lang="en-US" sz="4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22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24800" cy="9906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Signatures, Assurances, &amp; Certifications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1219200"/>
            <a:ext cx="8086725" cy="46513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b="1" u="sng" dirty="0"/>
              <a:t>Individual Fellow &amp; Sponsor</a:t>
            </a:r>
            <a:r>
              <a:rPr lang="en-US" sz="2800" dirty="0"/>
              <a:t>:  No longer separate signatures; are now an institutional responsibility to secure &amp; retain for each application submitted 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/>
              <a:t>Human Subjects</a:t>
            </a:r>
            <a:r>
              <a:rPr lang="en-US" sz="2800" b="1" dirty="0"/>
              <a:t>: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Assurance # &amp; IRB approval date (IRB Approval is Just-In-Time)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Education Requirement 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800" b="1" u="sng" dirty="0"/>
              <a:t>Animal Subjects</a:t>
            </a:r>
            <a:r>
              <a:rPr lang="en-US" sz="2800" b="1" dirty="0"/>
              <a:t>:</a:t>
            </a:r>
            <a:r>
              <a:rPr lang="en-US" sz="2800" dirty="0"/>
              <a:t> Assurance # &amp; IACUC date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2"/>
                </a:solidFill>
              </a:rPr>
              <a:t>IACUC Approval is Just-In-Time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8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89012" y="152400"/>
            <a:ext cx="7926388" cy="584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Initiation of Support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295400"/>
            <a:ext cx="8085137" cy="47259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Awarding component will notify individual of intention to make an award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The fellowship award will be issued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Fellow must start training within six months of the award issue date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Before the </a:t>
            </a:r>
            <a:r>
              <a:rPr lang="en-US" sz="2800" dirty="0"/>
              <a:t>day Fellow begins training, Activation Notice and Payback Agreement (only for Postdoc fellows in first 12 months of NRSA support) must be completed and submitted to awarding component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49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65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890" y="19431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Research Training Programs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44196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en-US" sz="2600" b="1" dirty="0" smtClean="0"/>
              <a:t>The Primary Formal NIH Research Training Programs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600" dirty="0" smtClean="0"/>
              <a:t>Ruth </a:t>
            </a:r>
            <a:r>
              <a:rPr lang="en-US" sz="2600" dirty="0"/>
              <a:t>L. Kirschstein National Research Service Awards (NRSA)</a:t>
            </a:r>
          </a:p>
          <a:p>
            <a:pPr>
              <a:lnSpc>
                <a:spcPct val="65000"/>
              </a:lnSpc>
              <a:buFontTx/>
              <a:buNone/>
            </a:pPr>
            <a:endParaRPr lang="en-US" sz="2600" dirty="0"/>
          </a:p>
          <a:p>
            <a:pPr>
              <a:lnSpc>
                <a:spcPct val="65000"/>
              </a:lnSpc>
              <a:buFontTx/>
              <a:buNone/>
            </a:pPr>
            <a:r>
              <a:rPr lang="en-US" sz="2600" dirty="0">
                <a:solidFill>
                  <a:srgbClr val="003366"/>
                </a:solidFill>
              </a:rPr>
              <a:t>Two Types of Awards:</a:t>
            </a:r>
          </a:p>
          <a:p>
            <a:pPr>
              <a:lnSpc>
                <a:spcPct val="65000"/>
              </a:lnSpc>
            </a:pPr>
            <a:endParaRPr lang="en-US" sz="2600" dirty="0"/>
          </a:p>
          <a:p>
            <a:pPr lvl="1">
              <a:lnSpc>
                <a:spcPct val="65000"/>
              </a:lnSpc>
            </a:pPr>
            <a:r>
              <a:rPr lang="en-US" sz="2600" b="1" dirty="0"/>
              <a:t>Individual</a:t>
            </a:r>
            <a:r>
              <a:rPr lang="en-US" sz="2600" dirty="0"/>
              <a:t> Fellowships (“F” Awards)</a:t>
            </a:r>
          </a:p>
          <a:p>
            <a:pPr lvl="1">
              <a:lnSpc>
                <a:spcPct val="65000"/>
              </a:lnSpc>
            </a:pPr>
            <a:endParaRPr lang="en-US" sz="2600" dirty="0"/>
          </a:p>
          <a:p>
            <a:pPr lvl="1">
              <a:lnSpc>
                <a:spcPct val="65000"/>
              </a:lnSpc>
            </a:pPr>
            <a:r>
              <a:rPr lang="en-US" sz="2600" b="1" dirty="0"/>
              <a:t>Institutional </a:t>
            </a:r>
            <a:r>
              <a:rPr lang="en-US" sz="2600" dirty="0"/>
              <a:t>Training Grants (“T” Awards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7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Award Period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 </a:t>
            </a:r>
            <a:r>
              <a:rPr lang="en-US" sz="2400" dirty="0" smtClean="0"/>
              <a:t>general (F31, F32), may </a:t>
            </a:r>
            <a:r>
              <a:rPr lang="en-US" sz="2400" dirty="0"/>
              <a:t>receive </a:t>
            </a:r>
            <a:r>
              <a:rPr lang="en-US" sz="2400" dirty="0" smtClean="0"/>
              <a:t>up to 5 </a:t>
            </a:r>
            <a:r>
              <a:rPr lang="en-US" sz="2400" dirty="0"/>
              <a:t>years of aggregate </a:t>
            </a:r>
            <a:r>
              <a:rPr lang="en-US" sz="2400" dirty="0" smtClean="0"/>
              <a:t>NRSA </a:t>
            </a:r>
            <a:r>
              <a:rPr lang="en-US" sz="2400" dirty="0"/>
              <a:t>support at the </a:t>
            </a:r>
            <a:r>
              <a:rPr lang="en-US" sz="2400" dirty="0" err="1"/>
              <a:t>predoctoral</a:t>
            </a:r>
            <a:r>
              <a:rPr lang="en-US" sz="2400" dirty="0"/>
              <a:t> level and 3 years of aggregate </a:t>
            </a:r>
            <a:r>
              <a:rPr lang="en-US" sz="2400" dirty="0" smtClean="0"/>
              <a:t>NRSA </a:t>
            </a:r>
            <a:r>
              <a:rPr lang="en-US" sz="2400" dirty="0"/>
              <a:t>support at the postdoctoral level, including any combination </a:t>
            </a:r>
            <a:r>
              <a:rPr lang="en-US" sz="2400" dirty="0" smtClean="0"/>
              <a:t>from institutional </a:t>
            </a:r>
            <a:r>
              <a:rPr lang="en-US" sz="2400" dirty="0"/>
              <a:t>research training grants and individual </a:t>
            </a:r>
            <a:r>
              <a:rPr lang="en-US" sz="2400" dirty="0" smtClean="0"/>
              <a:t>fellowships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For individual </a:t>
            </a:r>
            <a:r>
              <a:rPr lang="en-US" sz="2400" dirty="0" err="1"/>
              <a:t>predoctoral</a:t>
            </a:r>
            <a:r>
              <a:rPr lang="en-US" sz="2400" dirty="0"/>
              <a:t> MD/PhD or other dual-doctoral degree fellowships (F30), </a:t>
            </a:r>
            <a:r>
              <a:rPr lang="en-US" sz="2400" dirty="0" smtClean="0"/>
              <a:t>individuals </a:t>
            </a:r>
            <a:r>
              <a:rPr lang="en-US" sz="2400" dirty="0"/>
              <a:t>may receive up to 6 years of aggregate </a:t>
            </a:r>
            <a:r>
              <a:rPr lang="en-US" sz="2400" dirty="0" smtClean="0"/>
              <a:t>NRSA </a:t>
            </a:r>
            <a:r>
              <a:rPr lang="en-US" sz="2400" dirty="0"/>
              <a:t>support at the pre-doctoral level, including any combination </a:t>
            </a:r>
            <a:r>
              <a:rPr lang="en-US" sz="2400" dirty="0" smtClean="0"/>
              <a:t>from </a:t>
            </a:r>
            <a:r>
              <a:rPr lang="en-US" sz="2400" dirty="0"/>
              <a:t>institutional research training grants and individual </a:t>
            </a:r>
            <a:r>
              <a:rPr lang="en-US" sz="2400" dirty="0" smtClean="0"/>
              <a:t>fellowships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Over the total duration of dual degree support, </a:t>
            </a:r>
            <a:r>
              <a:rPr lang="en-US" sz="2000" dirty="0" smtClean="0"/>
              <a:t>the majority </a:t>
            </a:r>
            <a:r>
              <a:rPr lang="en-US" sz="2000" dirty="0" err="1" smtClean="0"/>
              <a:t>mus</a:t>
            </a:r>
            <a:r>
              <a:rPr lang="en-US" sz="2000" dirty="0" smtClean="0"/>
              <a:t> be devoted to research training leading to the PhD.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83324-AE1C-3546-A724-4BA4670D790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1775" y="152400"/>
            <a:ext cx="7261225" cy="68103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Payment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Domestic, non-Federal sponsoring institutions receive an award for stipends, institutional allowance, and tuition and fees (when applicable)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</a:rPr>
              <a:t>Domestic institutions directly pay fellow and disburse all other awarded costs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</a:rPr>
              <a:t>Funds may not be expended until the fellowship is </a:t>
            </a:r>
            <a:r>
              <a:rPr lang="en-US" dirty="0" smtClean="0">
                <a:solidFill>
                  <a:schemeClr val="accent2"/>
                </a:solidFill>
              </a:rPr>
              <a:t>activated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 smtClean="0"/>
              <a:t>Fellows training at Foreign institutions</a:t>
            </a:r>
            <a:endParaRPr lang="en-US" dirty="0"/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 smtClean="0"/>
              <a:t>Stipend paid directly to Fellow by NIH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 smtClean="0"/>
              <a:t>Institutional Allowance awarded to Institution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5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936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96907"/>
              </p:ext>
            </p:extLst>
          </p:nvPr>
        </p:nvGraphicFramePr>
        <p:xfrm>
          <a:off x="685800" y="1921827"/>
          <a:ext cx="7218363" cy="1903413"/>
        </p:xfrm>
        <a:graphic>
          <a:graphicData uri="http://schemas.openxmlformats.org/drawingml/2006/table">
            <a:tbl>
              <a:tblPr/>
              <a:tblGrid>
                <a:gridCol w="1631950"/>
                <a:gridCol w="2627313"/>
                <a:gridCol w="2959100"/>
              </a:tblGrid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Award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Predoctoral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Postdoctoral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Tuition/Fees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60% up to $16,000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60% up to $21,000 for dual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60% up to $4,500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60% up to $16,000 for additional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4932" name="Text Box 20"/>
          <p:cNvSpPr txBox="1">
            <a:spLocks noChangeArrowheads="1"/>
          </p:cNvSpPr>
          <p:nvPr/>
        </p:nvSpPr>
        <p:spPr bwMode="auto">
          <a:xfrm>
            <a:off x="990600" y="1173162"/>
            <a:ext cx="6862763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200" b="1" dirty="0">
                <a:solidFill>
                  <a:schemeClr val="accent2"/>
                </a:solidFill>
                <a:latin typeface="Tahoma" pitchFamily="34" charset="0"/>
              </a:rPr>
              <a:t>Individual Fellowships (F30, F31, F32, and F33)</a:t>
            </a:r>
          </a:p>
        </p:txBody>
      </p:sp>
      <p:sp>
        <p:nvSpPr>
          <p:cNvPr id="2949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360488" y="152400"/>
            <a:ext cx="7478712" cy="595312"/>
          </a:xfrm>
          <a:noFill/>
          <a:ln/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Tuition &amp; </a:t>
            </a:r>
            <a:r>
              <a:rPr lang="en-US" sz="4000" dirty="0" smtClean="0">
                <a:solidFill>
                  <a:schemeClr val="tx2"/>
                </a:solidFill>
              </a:rPr>
              <a:t>Fee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40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267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Excludes Health Insurance (awarded as part of Institutional Allowance)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For postdocs, allowable only when required for specific courses in support of research training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26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0488" y="0"/>
            <a:ext cx="7478712" cy="9318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Institutional </a:t>
            </a:r>
            <a:r>
              <a:rPr lang="en-US" sz="3200" dirty="0" smtClean="0">
                <a:solidFill>
                  <a:schemeClr val="tx2"/>
                </a:solidFill>
              </a:rPr>
              <a:t>Allowance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(including Health Insurance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8534400" cy="274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b="1" u="sng" dirty="0" smtClean="0"/>
              <a:t>*Non-profit </a:t>
            </a:r>
            <a:r>
              <a:rPr lang="en-US" sz="2000" u="sng" dirty="0" smtClean="0"/>
              <a:t>institutions (Domestic &amp; Foreign) 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pPr lvl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accent2"/>
                </a:solidFill>
              </a:rPr>
              <a:t>Allowance intended to defray such expenses as research supplies, equipment, travel to scientific meetings, health insurance, and other administrative costs.  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accent2"/>
                </a:solidFill>
              </a:rPr>
              <a:t>Family health insurance allowable (if allowed for all in similar status regardless of source of support)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b="1" u="sng" dirty="0" smtClean="0"/>
              <a:t>**Federal </a:t>
            </a:r>
            <a:r>
              <a:rPr lang="en-US" sz="2000" b="1" u="sng" dirty="0"/>
              <a:t>&amp; For-profit institutions</a:t>
            </a:r>
            <a:r>
              <a:rPr lang="en-US" sz="2000" b="1" dirty="0"/>
              <a:t>:</a:t>
            </a:r>
            <a:endParaRPr lang="en-US" sz="2000" dirty="0"/>
          </a:p>
          <a:p>
            <a:pPr lvl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accent2"/>
                </a:solidFill>
              </a:rPr>
              <a:t>Allowance is to cover scientific meeting travel, health insurance, and books.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82494"/>
              </p:ext>
            </p:extLst>
          </p:nvPr>
        </p:nvGraphicFramePr>
        <p:xfrm>
          <a:off x="533401" y="1357594"/>
          <a:ext cx="8000999" cy="1614206"/>
        </p:xfrm>
        <a:graphic>
          <a:graphicData uri="http://schemas.openxmlformats.org/drawingml/2006/table">
            <a:tbl>
              <a:tblPr/>
              <a:tblGrid>
                <a:gridCol w="1808891"/>
                <a:gridCol w="2912174"/>
                <a:gridCol w="3279934"/>
              </a:tblGrid>
              <a:tr h="51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Award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Predoctoral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Postdoctoral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Institutional Allowance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$4,200*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$3,100**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$7,850*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$6,750**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2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tx2"/>
                </a:solidFill>
              </a:rPr>
              <a:t>Reporting Procedures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/>
              <a:t>Activation Notice</a:t>
            </a:r>
            <a:r>
              <a:rPr lang="en-US" sz="2400" dirty="0"/>
              <a:t>: (FORM PHS 416-5) Immediately upon initiation of training, fellow completes and returns this form to the NIH awarding component.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/>
              <a:t>Payback Agreement</a:t>
            </a:r>
            <a:r>
              <a:rPr lang="en-US" sz="2400" dirty="0"/>
              <a:t>: (FORM PHS 6031):  Must be signed by each person who is to receive an individual Postdoctoral fellowship that covers their initial 12 months of NRSA postdoc support</a:t>
            </a:r>
            <a:r>
              <a:rPr lang="en-US" sz="2400" dirty="0" smtClean="0"/>
              <a:t>.  Hard copy with original signature is required.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u="sng" dirty="0"/>
              <a:t>Termination Notice</a:t>
            </a:r>
            <a:r>
              <a:rPr lang="en-US" sz="2400" dirty="0"/>
              <a:t>: (FORM PHS 416-7): For individual fellowships, this form is required upon completion of support</a:t>
            </a:r>
            <a:r>
              <a:rPr lang="en-US" sz="2400" dirty="0" smtClean="0"/>
              <a:t>.  Electronic submission now required through eRA Commons xTrain.</a:t>
            </a:r>
            <a:endParaRPr lang="en-US" sz="2400" dirty="0"/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1676400" y="58674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Available in fill-able formats: </a:t>
            </a:r>
            <a:r>
              <a:rPr lang="en-US" u="sng" dirty="0">
                <a:hlinkClick r:id="rId3"/>
              </a:rPr>
              <a:t>http://grants.nih.gov/grants/forms.htm</a:t>
            </a:r>
            <a:endParaRPr lang="en-US" u="sng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6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xTrain and Fellowships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Required for all Fellowship Termination Notices submitted on/after 1/1/2011 regardless of actual termination date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Sponsor must hold the “Sponsor Role” in the eRA Commons to process these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If sponsor already has a Commons ID, the institution’s account administrator can assign this new role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Do not create a new Commons ID for this if the Sponsor already has one established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Quick Reference Guide available at:  </a:t>
            </a:r>
            <a:r>
              <a:rPr lang="en-US" sz="2000" dirty="0" smtClean="0">
                <a:hlinkClick r:id="rId2"/>
              </a:rPr>
              <a:t>http://era.nih.gov/files/termination_fellowship.pdf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6680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7437" y="228600"/>
            <a:ext cx="7827963" cy="5334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Changes in Pro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ject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295400"/>
            <a:ext cx="7724775" cy="42751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A transfer of the award to another institution or a change in Sponsor requires the approval of the NIH awarding component.  Should consult with NIH awarding component ASAP.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Any proposed change in the individual’s area of research training must be approved by the awarding component.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285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62" y="228600"/>
            <a:ext cx="7996238" cy="533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Progress Reports, </a:t>
            </a:r>
            <a:r>
              <a:rPr lang="en-US" sz="3600" dirty="0" smtClean="0">
                <a:solidFill>
                  <a:schemeClr val="tx2"/>
                </a:solidFill>
              </a:rPr>
              <a:t>FFR</a:t>
            </a:r>
            <a:endParaRPr lang="en-US" sz="3600" u="sng" dirty="0">
              <a:solidFill>
                <a:schemeClr val="tx2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371600"/>
            <a:ext cx="8013700" cy="46513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u="sng" dirty="0"/>
              <a:t>Progress Reports</a:t>
            </a:r>
            <a:r>
              <a:rPr lang="en-US" sz="2800" dirty="0"/>
              <a:t>: Progress reports must be submitted </a:t>
            </a:r>
            <a:r>
              <a:rPr lang="en-US" sz="2800" dirty="0" smtClean="0"/>
              <a:t>using the Research Performance Progress Report in the </a:t>
            </a:r>
            <a:r>
              <a:rPr lang="en-US" sz="2800" dirty="0" err="1" smtClean="0"/>
              <a:t>eRA</a:t>
            </a:r>
            <a:r>
              <a:rPr lang="en-US" sz="2800" dirty="0" smtClean="0"/>
              <a:t> Commons. 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Final Progress Report</a:t>
            </a:r>
            <a:r>
              <a:rPr lang="en-US" sz="2800" dirty="0" smtClean="0"/>
              <a:t>:  For </a:t>
            </a:r>
            <a:r>
              <a:rPr lang="en-US" sz="2800" dirty="0"/>
              <a:t>individual awards, a final progress report is required as part of the Termination Notice.  A </a:t>
            </a:r>
            <a:r>
              <a:rPr lang="en-US" sz="2800" b="1" u="sng" dirty="0"/>
              <a:t>separate</a:t>
            </a:r>
            <a:r>
              <a:rPr lang="en-US" sz="2800" dirty="0"/>
              <a:t> final progress report is not required.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/>
              <a:t>Financial </a:t>
            </a:r>
            <a:r>
              <a:rPr lang="en-US" sz="2800" b="1" u="sng" dirty="0" smtClean="0"/>
              <a:t>Expenditure Reports</a:t>
            </a:r>
            <a:r>
              <a:rPr lang="en-US" sz="2800" dirty="0"/>
              <a:t>: A Financial </a:t>
            </a:r>
            <a:r>
              <a:rPr lang="en-US" sz="2800" dirty="0" smtClean="0"/>
              <a:t>Expenditure Report </a:t>
            </a:r>
            <a:r>
              <a:rPr lang="en-US" sz="2800" dirty="0"/>
              <a:t>is </a:t>
            </a:r>
            <a:r>
              <a:rPr lang="en-US" sz="2800" b="1" dirty="0"/>
              <a:t>not</a:t>
            </a:r>
            <a:r>
              <a:rPr lang="en-US" sz="2800" dirty="0"/>
              <a:t> required for individual fellowship awards.  However, institutions should be mindful of documenting final </a:t>
            </a:r>
            <a:r>
              <a:rPr lang="en-US" sz="2800" dirty="0" smtClean="0"/>
              <a:t>cash </a:t>
            </a:r>
            <a:r>
              <a:rPr lang="en-US" sz="2800" dirty="0"/>
              <a:t>transaction reports </a:t>
            </a:r>
            <a:r>
              <a:rPr lang="en-US" sz="2800" dirty="0" smtClean="0"/>
              <a:t>to PMS (SF425</a:t>
            </a:r>
            <a:r>
              <a:rPr lang="en-US" sz="2800" dirty="0"/>
              <a:t>).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79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Administrative Issues: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Institutional Training Grants</a:t>
            </a:r>
            <a:endParaRPr lang="en-US" sz="4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1797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2888" y="152400"/>
            <a:ext cx="7478712" cy="71834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Costs: Summary Chart</a:t>
            </a:r>
          </a:p>
        </p:txBody>
      </p:sp>
      <p:graphicFrame>
        <p:nvGraphicFramePr>
          <p:cNvPr id="312350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89544"/>
              </p:ext>
            </p:extLst>
          </p:nvPr>
        </p:nvGraphicFramePr>
        <p:xfrm>
          <a:off x="850900" y="1295400"/>
          <a:ext cx="7620000" cy="4800601"/>
        </p:xfrm>
        <a:graphic>
          <a:graphicData uri="http://schemas.openxmlformats.org/drawingml/2006/table">
            <a:tbl>
              <a:tblPr/>
              <a:tblGrid>
                <a:gridCol w="1600200"/>
                <a:gridCol w="2895600"/>
                <a:gridCol w="3124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Award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Predoctoral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Postdoctoral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Tuition/Fees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60% up to $16,000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60% up to $21,000 for dual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60% up to $4,500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60% up to $16,000 for additional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Related 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$4,200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(includes health insurance)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$7,850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(includes health insurance)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Trainee Travel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$400 - $1,000 (typical range; varies by NIH awarding component)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F&amp;A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Rate = 8 Percent; Base = MTDC less Tuition/Fees and Equipment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59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4290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/>
              <a:t>Individual Fellowship </a:t>
            </a:r>
            <a:r>
              <a:rPr lang="en-US" sz="3600" b="1" dirty="0" smtClean="0"/>
              <a:t>Awards</a:t>
            </a:r>
          </a:p>
          <a:p>
            <a:pPr algn="ctr">
              <a:buNone/>
            </a:pPr>
            <a:endParaRPr lang="en-US" sz="3600" b="1" dirty="0"/>
          </a:p>
          <a:p>
            <a:pPr lvl="1"/>
            <a:r>
              <a:rPr lang="en-US" b="1" dirty="0"/>
              <a:t>Predoctoral</a:t>
            </a:r>
            <a:r>
              <a:rPr lang="en-US" dirty="0"/>
              <a:t> Students</a:t>
            </a:r>
          </a:p>
          <a:p>
            <a:pPr lvl="1"/>
            <a:r>
              <a:rPr lang="en-US" b="1" dirty="0"/>
              <a:t>Postdoctoral</a:t>
            </a:r>
            <a:r>
              <a:rPr lang="en-US" dirty="0"/>
              <a:t> Fellows</a:t>
            </a:r>
          </a:p>
          <a:p>
            <a:pPr lvl="1"/>
            <a:r>
              <a:rPr lang="en-US" b="1" dirty="0"/>
              <a:t>Established Investigators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890" y="19431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Research Training Programs</a:t>
            </a:r>
          </a:p>
        </p:txBody>
      </p:sp>
    </p:spTree>
    <p:extLst>
      <p:ext uri="{BB962C8B-B14F-4D97-AF65-F5344CB8AC3E}">
        <p14:creationId xmlns:p14="http://schemas.microsoft.com/office/powerpoint/2010/main" val="17533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0487" y="304800"/>
            <a:ext cx="7478713" cy="6270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Costs: Stipends, </a:t>
            </a:r>
            <a:r>
              <a:rPr lang="en-US" sz="3600" dirty="0" smtClean="0">
                <a:solidFill>
                  <a:schemeClr val="tx2"/>
                </a:solidFill>
              </a:rPr>
              <a:t>Tuition </a:t>
            </a:r>
            <a:endParaRPr lang="en-US" sz="3600" u="sng" dirty="0">
              <a:solidFill>
                <a:schemeClr val="tx2"/>
              </a:solidFill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Stipends at rates previously discussed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Grantees request </a:t>
            </a:r>
            <a:r>
              <a:rPr lang="en-US" sz="2400" b="1" dirty="0"/>
              <a:t>full amount for </a:t>
            </a:r>
            <a:r>
              <a:rPr lang="en-US" sz="2400" b="1" dirty="0" smtClean="0"/>
              <a:t>tuition &amp; fees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/>
              <a:t>Formula </a:t>
            </a:r>
            <a:r>
              <a:rPr lang="en-US" sz="2400" dirty="0"/>
              <a:t>applied to the combined cost of </a:t>
            </a:r>
            <a:r>
              <a:rPr lang="en-US" sz="2400" dirty="0" smtClean="0"/>
              <a:t>tuition &amp; </a:t>
            </a:r>
            <a:r>
              <a:rPr lang="en-US" sz="2400" dirty="0"/>
              <a:t>fees </a:t>
            </a:r>
            <a:r>
              <a:rPr lang="en-US" sz="2400" dirty="0" smtClean="0"/>
              <a:t>and </a:t>
            </a:r>
            <a:r>
              <a:rPr lang="en-US" sz="2400" dirty="0"/>
              <a:t>used for award calculation </a:t>
            </a:r>
            <a:r>
              <a:rPr lang="en-US" sz="2400" u="sng" dirty="0"/>
              <a:t>only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Tuition/Fees per trainee basis: Predoctoral--60% up to $16,000, $21K if dual degree; Postdoctoral--60% up to $4,500; No escalation in future years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/>
              <a:t>Grantees reimburse as needed (</a:t>
            </a:r>
            <a:r>
              <a:rPr lang="en-US" sz="2400" i="1" dirty="0"/>
              <a:t>not restricted to formula for actual expenses</a:t>
            </a:r>
            <a:r>
              <a:rPr lang="en-US" sz="2400" dirty="0"/>
              <a:t>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9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1963" y="152400"/>
            <a:ext cx="7259637" cy="7096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Costs: Trainee Travel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Usually per/trainee formula based for award calculation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Varies among IC’s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Scientific meetings OK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Cost of travel from residence to institution (unallowable)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Training experiences away from institution OK but requires IC prior approval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13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543800" cy="5635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Costs: Training Related Expenses</a:t>
            </a:r>
            <a:endParaRPr lang="en-US" sz="3200" u="sng" dirty="0">
              <a:solidFill>
                <a:schemeClr val="tx2"/>
              </a:solidFill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Formula based: $4,200/Predoc, $7,850/Postdoc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Formula is Per Trainee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Can be used for: Health Insurance, staff salaries, Consultant Costs, Equipment, Research Supplies, Staff travel, and Other Expenses directly related to the training program </a:t>
            </a:r>
            <a:endParaRPr lang="en-US" sz="2800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Health Insurance OK if applied consistently (Family Health Insurance allowable, Dental &amp; Vision coverage also OK as long as it is consistently applied)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3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587" y="76200"/>
            <a:ext cx="7262813" cy="7032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Rebudgeting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No prior approval (unless otherwise restricted) for: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3200" u="sng" dirty="0">
                <a:solidFill>
                  <a:schemeClr val="accent2"/>
                </a:solidFill>
              </a:rPr>
              <a:t>Stipends</a:t>
            </a:r>
            <a:r>
              <a:rPr lang="en-US" sz="3200" dirty="0">
                <a:solidFill>
                  <a:schemeClr val="accent2"/>
                </a:solidFill>
              </a:rPr>
              <a:t>: Into Tuition &amp; Fees only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3200" u="sng" dirty="0">
                <a:solidFill>
                  <a:schemeClr val="accent2"/>
                </a:solidFill>
              </a:rPr>
              <a:t>Tuition</a:t>
            </a:r>
            <a:r>
              <a:rPr lang="en-US" sz="3200" dirty="0">
                <a:solidFill>
                  <a:schemeClr val="accent2"/>
                </a:solidFill>
              </a:rPr>
              <a:t>: Into Stipends only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3200" u="sng" dirty="0">
                <a:solidFill>
                  <a:schemeClr val="accent2"/>
                </a:solidFill>
              </a:rPr>
              <a:t>Trainee Travel</a:t>
            </a:r>
            <a:r>
              <a:rPr lang="en-US" sz="3200" dirty="0">
                <a:solidFill>
                  <a:schemeClr val="accent2"/>
                </a:solidFill>
              </a:rPr>
              <a:t>: any category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3200" u="sng" dirty="0">
                <a:solidFill>
                  <a:schemeClr val="accent2"/>
                </a:solidFill>
              </a:rPr>
              <a:t>TRE</a:t>
            </a:r>
            <a:r>
              <a:rPr lang="en-US" sz="3200" dirty="0">
                <a:solidFill>
                  <a:schemeClr val="accent2"/>
                </a:solidFill>
              </a:rPr>
              <a:t>: any category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/>
              <a:t>Prior approval required to rebudget stipends and/or tuition into travel or TRE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6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1962" y="228600"/>
            <a:ext cx="7259638" cy="636587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Period of Support/Appt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371600"/>
            <a:ext cx="8013700" cy="46513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Trainees are considered full-time participants in the training program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9-12 month appointments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Less than 9 months not allowed unless completing a planned training program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Appointment may begin anytime during the budget period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620000" cy="563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“Overlapping” Appointment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382000" cy="83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An appointment period may overlap budget periods.  For example: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	</a:t>
            </a:r>
            <a:endParaRPr lang="en-US" sz="2800" dirty="0"/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2057400" y="4343400"/>
            <a:ext cx="52578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kumimoji="1" lang="en-US" sz="2400" dirty="0">
                <a:latin typeface="Times New Roman" pitchFamily="18" charset="0"/>
              </a:rPr>
              <a:t>Appointment Period</a:t>
            </a:r>
          </a:p>
          <a:p>
            <a:pPr algn="ctr" eaLnBrk="0" hangingPunct="0"/>
            <a:r>
              <a:rPr kumimoji="1" lang="en-US" sz="2400" dirty="0" smtClean="0">
                <a:latin typeface="Times New Roman" pitchFamily="18" charset="0"/>
              </a:rPr>
              <a:t>1/1/2013 </a:t>
            </a:r>
            <a:r>
              <a:rPr kumimoji="1" lang="en-US" sz="2400" dirty="0">
                <a:latin typeface="Times New Roman" pitchFamily="18" charset="0"/>
              </a:rPr>
              <a:t>– </a:t>
            </a:r>
            <a:r>
              <a:rPr kumimoji="1" lang="en-US" sz="2400" dirty="0" smtClean="0">
                <a:latin typeface="Times New Roman" pitchFamily="18" charset="0"/>
              </a:rPr>
              <a:t>12/31/2013</a:t>
            </a:r>
            <a:endParaRPr kumimoji="1" lang="en-US" sz="2400" dirty="0">
              <a:latin typeface="Times New Roman" pitchFamily="18" charset="0"/>
            </a:endParaRPr>
          </a:p>
        </p:txBody>
      </p:sp>
      <p:sp>
        <p:nvSpPr>
          <p:cNvPr id="324613" name="Text Box 5"/>
          <p:cNvSpPr txBox="1">
            <a:spLocks noChangeArrowheads="1"/>
          </p:cNvSpPr>
          <p:nvPr/>
        </p:nvSpPr>
        <p:spPr bwMode="auto">
          <a:xfrm>
            <a:off x="2209800" y="5715000"/>
            <a:ext cx="51816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1" lang="en-US" sz="2000" dirty="0">
                <a:latin typeface="Times New Roman" pitchFamily="18" charset="0"/>
              </a:rPr>
              <a:t>Stipend &amp; Tuition $$   (6-months reported as unliquidated obligation)</a:t>
            </a: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 flipH="1" flipV="1">
            <a:off x="1371600" y="3962400"/>
            <a:ext cx="83820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324626" name="Group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4491466"/>
              </p:ext>
            </p:extLst>
          </p:nvPr>
        </p:nvGraphicFramePr>
        <p:xfrm>
          <a:off x="746125" y="2667000"/>
          <a:ext cx="7435850" cy="1319213"/>
        </p:xfrm>
        <a:graphic>
          <a:graphicData uri="http://schemas.openxmlformats.org/drawingml/2006/table">
            <a:tbl>
              <a:tblPr/>
              <a:tblGrid>
                <a:gridCol w="3717925"/>
                <a:gridCol w="37179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 9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 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7/1/2012 – 6/30/2013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7/1/2013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6/30/2014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0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325" y="-76200"/>
            <a:ext cx="7407275" cy="10175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Statement of Appointment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(Form PHS2271)</a:t>
            </a:r>
            <a:endParaRPr lang="en-US" sz="2800" u="sng" dirty="0">
              <a:solidFill>
                <a:schemeClr val="tx2"/>
              </a:solidFill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724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Due on or before the start of the appointment period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No stipend or other allowance may be paid until submitted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Delinquent </a:t>
            </a:r>
            <a:r>
              <a:rPr lang="en-US" dirty="0" smtClean="0"/>
              <a:t>submissions (&gt; </a:t>
            </a:r>
            <a:r>
              <a:rPr lang="en-US" dirty="0"/>
              <a:t>30 days) may </a:t>
            </a:r>
            <a:r>
              <a:rPr lang="en-US" dirty="0" smtClean="0"/>
              <a:t>result </a:t>
            </a:r>
            <a:r>
              <a:rPr lang="en-US" dirty="0"/>
              <a:t>in </a:t>
            </a:r>
            <a:r>
              <a:rPr lang="en-US" dirty="0" smtClean="0"/>
              <a:t>disallowance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Electronic Submission through eRA Commons xTrain now required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7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Payback Agreement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(Form PHS 6031)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dirty="0"/>
              <a:t>Required only for Postdocs, entering their first 12-months of Postdoctoral NRSA support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36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3600" dirty="0"/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609600" y="5029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Fillable form available at: </a:t>
            </a:r>
            <a:r>
              <a:rPr lang="en-US" sz="2400" u="sng" dirty="0">
                <a:solidFill>
                  <a:schemeClr val="accent2"/>
                </a:solidFill>
                <a:hlinkClick r:id="rId3"/>
              </a:rPr>
              <a:t>http://grants.nih.gov/grants/forms.htm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3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76200"/>
            <a:ext cx="7478713" cy="10080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Termination Notice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(PHS 416-7)</a:t>
            </a:r>
            <a:endParaRPr lang="en-US" sz="2800" u="sng" dirty="0">
              <a:solidFill>
                <a:schemeClr val="tx2"/>
              </a:solidFill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Required at time an appointment is ending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Reflects total period of support &amp; NIH stipend only (do not include any supplementation)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If there was a hiatus of support, report only current period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Do not include support already reported on a prior Term Notice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Electronic Submission through eRA Commons xTrain now required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89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20000" cy="762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xTrain—Electronic Submission of 2271s and Termination </a:t>
            </a:r>
            <a:r>
              <a:rPr lang="en-US" sz="3200" dirty="0" smtClean="0">
                <a:solidFill>
                  <a:schemeClr val="tx2"/>
                </a:solidFill>
              </a:rPr>
              <a:t>Notices—Now Required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The feature in the eRA Commons to electronically submit trainee appointments, reappointments, amendments, and Termination Notices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Takes advantage of stored data; minimizes data entry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Allows grantees to also track status and timing of trainee actions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Use </a:t>
            </a:r>
            <a:r>
              <a:rPr lang="en-US" sz="2800" dirty="0" smtClean="0"/>
              <a:t>now mandated </a:t>
            </a:r>
            <a:r>
              <a:rPr lang="en-US" sz="2800" dirty="0"/>
              <a:t>beginning with submissions </a:t>
            </a:r>
            <a:r>
              <a:rPr lang="en-US" sz="2800" dirty="0" smtClean="0"/>
              <a:t>on/after 1/1/2011</a:t>
            </a:r>
            <a:r>
              <a:rPr lang="en-US" sz="2800" dirty="0"/>
              <a:t>.  See Guide Notice </a:t>
            </a:r>
            <a:r>
              <a:rPr lang="en-US" sz="2800" dirty="0" smtClean="0"/>
              <a:t>OD-11-026: </a:t>
            </a:r>
            <a:r>
              <a:rPr lang="en-US" sz="2800" dirty="0" smtClean="0">
                <a:hlinkClick r:id="rId3"/>
              </a:rPr>
              <a:t>http://grants.nih.gov/grants/guide/notice-files/NOT-OD-11-026.html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69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75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6576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/>
              <a:t>Institutional </a:t>
            </a:r>
            <a:r>
              <a:rPr lang="en-US" sz="4000" b="1" dirty="0" smtClean="0"/>
              <a:t>Awards</a:t>
            </a:r>
          </a:p>
          <a:p>
            <a:pPr algn="ctr">
              <a:buNone/>
            </a:pPr>
            <a:endParaRPr lang="en-US" sz="4000" b="1" dirty="0"/>
          </a:p>
          <a:p>
            <a:pPr lvl="1"/>
            <a:r>
              <a:rPr lang="en-US" b="1" dirty="0"/>
              <a:t>Undergraduate</a:t>
            </a:r>
            <a:r>
              <a:rPr lang="en-US" dirty="0"/>
              <a:t> Students </a:t>
            </a:r>
          </a:p>
          <a:p>
            <a:pPr lvl="1"/>
            <a:r>
              <a:rPr lang="en-US" b="1" dirty="0"/>
              <a:t>Pre-doctoral</a:t>
            </a:r>
            <a:r>
              <a:rPr lang="en-US" dirty="0"/>
              <a:t> </a:t>
            </a:r>
            <a:r>
              <a:rPr lang="en-US" dirty="0" smtClean="0"/>
              <a:t>Students</a:t>
            </a:r>
            <a:endParaRPr lang="en-US" dirty="0"/>
          </a:p>
          <a:p>
            <a:pPr lvl="1"/>
            <a:r>
              <a:rPr lang="en-US" b="1" dirty="0"/>
              <a:t>Post-doctoral</a:t>
            </a:r>
            <a:r>
              <a:rPr lang="en-US" dirty="0"/>
              <a:t> Individuals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5890" y="19431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Research Training Programs</a:t>
            </a:r>
          </a:p>
        </p:txBody>
      </p:sp>
    </p:spTree>
    <p:extLst>
      <p:ext uri="{BB962C8B-B14F-4D97-AF65-F5344CB8AC3E}">
        <p14:creationId xmlns:p14="http://schemas.microsoft.com/office/powerpoint/2010/main" val="1452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712" y="152400"/>
            <a:ext cx="7024688" cy="71278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IRS Form 1099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For tax purposes, stipends paid to trainees </a:t>
            </a:r>
            <a:r>
              <a:rPr lang="en-US" sz="3600" u="sng" dirty="0"/>
              <a:t>may</a:t>
            </a:r>
            <a:r>
              <a:rPr lang="en-US" sz="3600" dirty="0"/>
              <a:t> be reported annually using the Form 1099 - Statement of Miscellaneous Income  (not a W-2)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Generated by Institutional Business Office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70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84860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Reporting Requirements</a:t>
            </a:r>
            <a:endParaRPr lang="en-US" sz="3200" u="sng" dirty="0">
              <a:solidFill>
                <a:schemeClr val="tx2"/>
              </a:solidFill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029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Progress Report: 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Due annually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Currently uses the PHS2590 forms/instructions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Will eventually transition to the RPPR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Financial Reporting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Use the Federal Financial Report [FFR]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Quarterly Cash Report in the Payment Management System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Expenditure reporting of FFR required annually to NIH through eRA Commons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Required </a:t>
            </a:r>
            <a:r>
              <a:rPr lang="en-US" sz="2000" dirty="0"/>
              <a:t>annually </a:t>
            </a:r>
            <a:r>
              <a:rPr lang="en-US" sz="2000" dirty="0" smtClean="0"/>
              <a:t>90 </a:t>
            </a:r>
            <a:r>
              <a:rPr lang="en-US" sz="2000" dirty="0"/>
              <a:t>days </a:t>
            </a:r>
            <a:r>
              <a:rPr lang="en-US" sz="2000" dirty="0" smtClean="0"/>
              <a:t>after end of calendar quarter in which budget period ends 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Example:  Budget period </a:t>
            </a:r>
            <a:r>
              <a:rPr lang="en-US" sz="2000" b="1" dirty="0" smtClean="0"/>
              <a:t>ends 6/30</a:t>
            </a:r>
            <a:r>
              <a:rPr lang="en-US" sz="2000" dirty="0" smtClean="0"/>
              <a:t>; Expenditure report of FFR </a:t>
            </a:r>
            <a:r>
              <a:rPr lang="en-US" sz="2000" b="1" dirty="0" smtClean="0"/>
              <a:t>due 9/30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Unliquidated</a:t>
            </a:r>
            <a:r>
              <a:rPr lang="en-US" sz="2000" dirty="0" smtClean="0"/>
              <a:t> </a:t>
            </a:r>
            <a:r>
              <a:rPr lang="en-US" sz="2000" dirty="0"/>
              <a:t>obligations can be used to report any stipends and tuition charges for “overlapping” appointments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Automatic Carryover of an unobligated balance is not generally allowed but awards are footnoted either way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71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3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Other Resources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/>
              <a:t>NIH Training Website</a:t>
            </a:r>
            <a:r>
              <a:rPr lang="en-US" sz="2000" dirty="0" smtClean="0"/>
              <a:t>: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://grants.nih.gov/training/nrsa.htm#policy</a:t>
            </a:r>
            <a:r>
              <a:rPr lang="en-US" sz="1800" dirty="0"/>
              <a:t> 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/>
              <a:t>T Kiosk (FOAs): </a:t>
            </a:r>
            <a:r>
              <a:rPr lang="en-US" sz="1800" dirty="0">
                <a:hlinkClick r:id="rId4"/>
              </a:rPr>
              <a:t>http://grants.nih.gov/training/T_Table.htm</a:t>
            </a:r>
            <a:endParaRPr lang="en-US" sz="2400" dirty="0"/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/>
              <a:t>F Kiosk (FOAs): </a:t>
            </a:r>
            <a:r>
              <a:rPr lang="en-US" sz="1800" dirty="0">
                <a:hlinkClick r:id="rId5"/>
              </a:rPr>
              <a:t>http://grants.nih.gov/training/F_files_nrsa.htm</a:t>
            </a:r>
            <a:endParaRPr lang="en-US" sz="2400" dirty="0"/>
          </a:p>
          <a:p>
            <a:pPr marL="342900" lvl="1" indent="-342900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NRSA Chapter in NIH GPS: </a:t>
            </a:r>
            <a:r>
              <a:rPr lang="en-US" sz="1800" dirty="0">
                <a:hlinkClick r:id="rId6"/>
              </a:rPr>
              <a:t>http://grants.nih.gov/grants/policy/nihgps_2012/nihgps_ch11.htm#_</a:t>
            </a:r>
            <a:r>
              <a:rPr lang="en-US" sz="1800" dirty="0" smtClean="0">
                <a:hlinkClick r:id="rId6"/>
              </a:rPr>
              <a:t>Toc271265032</a:t>
            </a:r>
            <a:r>
              <a:rPr lang="en-US" sz="1800" dirty="0" smtClean="0"/>
              <a:t> </a:t>
            </a:r>
            <a:endParaRPr lang="en-US" sz="2000" dirty="0" smtClean="0"/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 smtClean="0"/>
              <a:t>Fellowship </a:t>
            </a:r>
            <a:r>
              <a:rPr lang="en-US" sz="2000" dirty="0"/>
              <a:t>Application Guide: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grants.nih.gov/grants/funding/424/index.htm</a:t>
            </a:r>
            <a:endParaRPr lang="en-US" sz="1800" dirty="0" smtClean="0"/>
          </a:p>
          <a:p>
            <a:pPr lvl="1">
              <a:lnSpc>
                <a:spcPct val="75000"/>
              </a:lnSpc>
              <a:buNone/>
            </a:pPr>
            <a:endParaRPr lang="en-US" sz="1800" dirty="0"/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/>
              <a:t>Training Grant Instructions:  See Section 8 of the SF424 (R&amp;R) Application Guide:</a:t>
            </a:r>
            <a:r>
              <a:rPr lang="en-US" sz="1800" dirty="0"/>
              <a:t>  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grants.nih.gov/grants/funding/424/index.htm</a:t>
            </a:r>
            <a:endParaRPr lang="en-US" sz="1800" dirty="0" smtClean="0"/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 err="1" smtClean="0"/>
              <a:t>xTrain</a:t>
            </a:r>
            <a:r>
              <a:rPr lang="en-US" sz="2000" dirty="0" smtClean="0"/>
              <a:t> Resources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7"/>
              </a:rPr>
              <a:t>http://era.nih.gov/training_career/index.cfm</a:t>
            </a:r>
            <a:r>
              <a:rPr lang="en-US" sz="1800" dirty="0" smtClean="0"/>
              <a:t> </a:t>
            </a:r>
          </a:p>
          <a:p>
            <a:pPr lvl="1">
              <a:lnSpc>
                <a:spcPct val="75000"/>
              </a:lnSpc>
              <a:buFont typeface="Wingdings" pitchFamily="2" charset="2"/>
              <a:buChar char="Ø"/>
            </a:pPr>
            <a:r>
              <a:rPr lang="en-US" sz="1800" dirty="0" smtClean="0"/>
              <a:t>Includes User Guide, quick reference sheets, online tutorials, presentations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2000" dirty="0" smtClean="0"/>
              <a:t>Resources for Applying Electronically:  </a:t>
            </a:r>
            <a:r>
              <a:rPr lang="en-US" sz="1800" dirty="0" smtClean="0">
                <a:hlinkClick r:id="rId8"/>
              </a:rPr>
              <a:t>http://grants.nih.gov/grants/ElectronicReceipt/index.htm</a:t>
            </a:r>
            <a:r>
              <a:rPr lang="en-US" sz="1800" dirty="0" smtClean="0"/>
              <a:t> </a:t>
            </a:r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r>
              <a:rPr lang="en-US" sz="1800" dirty="0"/>
              <a:t>RPPR </a:t>
            </a:r>
            <a:r>
              <a:rPr lang="en-US" sz="1800" dirty="0" smtClean="0"/>
              <a:t>Information (including Instruction Guide):  </a:t>
            </a:r>
            <a:r>
              <a:rPr lang="en-US" sz="1800" dirty="0">
                <a:hlinkClick r:id="rId9"/>
              </a:rPr>
              <a:t>http://</a:t>
            </a:r>
            <a:r>
              <a:rPr lang="en-US" sz="1800" dirty="0" smtClean="0">
                <a:hlinkClick r:id="rId9"/>
              </a:rPr>
              <a:t>grants.nih.gov/grants/rppr/index.htm</a:t>
            </a:r>
            <a:endParaRPr lang="en-US" sz="1800" dirty="0" smtClean="0"/>
          </a:p>
          <a:p>
            <a:pPr>
              <a:lnSpc>
                <a:spcPct val="75000"/>
              </a:lnSpc>
              <a:buFont typeface="Wingdings" pitchFamily="2" charset="2"/>
              <a:buChar char="Ø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72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7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752600"/>
            <a:ext cx="8763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Questions?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Henry Khachaturian: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hk11b@nih.gov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NIHTrain@mail.nih.gov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Tony Corio: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tony.corio@mail.nih.gov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GrantsPolicy@od.nih.gov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73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904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620000" cy="76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Kirschstein-NRSA </a:t>
            </a:r>
            <a:r>
              <a:rPr lang="en-US" sz="2000" dirty="0">
                <a:solidFill>
                  <a:schemeClr val="tx2"/>
                </a:solidFill>
              </a:rPr>
              <a:t>training grants </a:t>
            </a:r>
            <a:r>
              <a:rPr lang="en-US" sz="2000" dirty="0" smtClean="0">
                <a:solidFill>
                  <a:schemeClr val="tx2"/>
                </a:solidFill>
              </a:rPr>
              <a:t>&amp; fellowships:</a:t>
            </a:r>
            <a:r>
              <a:rPr lang="en-US" sz="2000" dirty="0">
                <a:solidFill>
                  <a:schemeClr val="tx2"/>
                </a:solidFill>
              </a:rPr>
              <a:t>
 Distribution of </a:t>
            </a:r>
            <a:r>
              <a:rPr lang="en-US" sz="2000" dirty="0" smtClean="0">
                <a:solidFill>
                  <a:schemeClr val="tx2"/>
                </a:solidFill>
              </a:rPr>
              <a:t>training positions </a:t>
            </a:r>
            <a:r>
              <a:rPr lang="en-US" sz="2000" dirty="0">
                <a:solidFill>
                  <a:schemeClr val="tx2"/>
                </a:solidFill>
              </a:rPr>
              <a:t>by activity and career stage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8</a:t>
            </a:fld>
            <a:endParaRPr lang="en-US" dirty="0" smtClean="0"/>
          </a:p>
        </p:txBody>
      </p:sp>
      <p:pic>
        <p:nvPicPr>
          <p:cNvPr id="7" name="Picture 18" descr="Legend for Kirschstein-NRSA training grants and fellowships: Pre- and Post-Doctoral full-time training positions award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082673"/>
            <a:ext cx="54864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Kirschstein-NRSA training grants and fellowships: Pre- and Post-Doctoral full-time training positions award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1349375"/>
            <a:ext cx="7778750" cy="488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00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63830"/>
            <a:ext cx="7620000" cy="563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Citizenship Requirements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525963"/>
          </a:xfrm>
        </p:spPr>
        <p:txBody>
          <a:bodyPr/>
          <a:lstStyle/>
          <a:p>
            <a:r>
              <a:rPr lang="en-US" dirty="0"/>
              <a:t>Must be Citizen, non-citizen national, or lawfully admitted for permanent residence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u="sng" dirty="0">
                <a:solidFill>
                  <a:srgbClr val="003366"/>
                </a:solidFill>
              </a:rPr>
              <a:t>Permanent Residents:</a:t>
            </a:r>
          </a:p>
          <a:p>
            <a:pPr lvl="1"/>
            <a:r>
              <a:rPr lang="en-US" sz="2600" dirty="0"/>
              <a:t>Fellowships: Must have been admitted as a  Permanent Resident </a:t>
            </a:r>
            <a:r>
              <a:rPr lang="en-US" sz="2600" b="1" dirty="0"/>
              <a:t>by the time of award</a:t>
            </a:r>
          </a:p>
          <a:p>
            <a:pPr lvl="1"/>
            <a:r>
              <a:rPr lang="en-US" sz="2600" dirty="0"/>
              <a:t>Training Grants:  Must have been admitted as a Permanent Resident </a:t>
            </a:r>
            <a:r>
              <a:rPr lang="en-US" sz="2600" b="1" dirty="0"/>
              <a:t>at time of appointment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57260" y="6423660"/>
            <a:ext cx="381000" cy="304799"/>
          </a:xfrm>
          <a:noFill/>
        </p:spPr>
        <p:txBody>
          <a:bodyPr/>
          <a:lstStyle/>
          <a:p>
            <a:fld id="{35AC6F42-9309-45F3-9AE5-677869D997CE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3730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e64061a7-bc73-4e36-8b6e-74220a960d58">
      <UserInfo>
        <DisplayName>Corio, Tony (NIH/OD) [E]</DisplayName>
        <AccountId>4409</AccountId>
        <AccountType/>
      </UserInfo>
    </Assigned_x0020_To0>
    <username xmlns="e64061a7-bc73-4e36-8b6e-74220a960d5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6E598776B79408DE98D0C79F14201" ma:contentTypeVersion="4" ma:contentTypeDescription="Create a new document." ma:contentTypeScope="" ma:versionID="74804a151ccd934a2f99bdedab4b878b">
  <xsd:schema xmlns:xsd="http://www.w3.org/2001/XMLSchema" xmlns:xs="http://www.w3.org/2001/XMLSchema" xmlns:p="http://schemas.microsoft.com/office/2006/metadata/properties" xmlns:ns2="e64061a7-bc73-4e36-8b6e-74220a960d58" targetNamespace="http://schemas.microsoft.com/office/2006/metadata/properties" ma:root="true" ma:fieldsID="381f62e2a68e65fe632c2feb79df998c" ns2:_="">
    <xsd:import namespace="e64061a7-bc73-4e36-8b6e-74220a960d58"/>
    <xsd:element name="properties">
      <xsd:complexType>
        <xsd:sequence>
          <xsd:element name="documentManagement">
            <xsd:complexType>
              <xsd:all>
                <xsd:element ref="ns2:Assigned_x0020_To0"/>
                <xsd:element ref="ns2:user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061a7-bc73-4e36-8b6e-74220a960d58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ma:displayName="Assigned To" ma:description="Your name" ma:list="UserInfo" ma:SharePointGroup="0" ma:internalName="Assigned_x0020_To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sername" ma:index="9" nillable="true" ma:displayName="username" ma:internalName="use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EC9694-A4D8-4442-8D4A-036347845C6B}"/>
</file>

<file path=customXml/itemProps2.xml><?xml version="1.0" encoding="utf-8"?>
<ds:datastoreItem xmlns:ds="http://schemas.openxmlformats.org/officeDocument/2006/customXml" ds:itemID="{2F1623C8-F016-43D2-AF5B-122DFD6C0A19}"/>
</file>

<file path=customXml/itemProps3.xml><?xml version="1.0" encoding="utf-8"?>
<ds:datastoreItem xmlns:ds="http://schemas.openxmlformats.org/officeDocument/2006/customXml" ds:itemID="{003B1091-3D76-4FFB-9726-B99CBAD525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3700</Words>
  <Application>Microsoft Office PowerPoint</Application>
  <PresentationFormat>On-screen Show (4:3)</PresentationFormat>
  <Paragraphs>644</Paragraphs>
  <Slides>73</Slides>
  <Notes>61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76" baseType="lpstr">
      <vt:lpstr>Default Design</vt:lpstr>
      <vt:lpstr>Chart</vt:lpstr>
      <vt:lpstr>Document</vt:lpstr>
      <vt:lpstr>NIH Research Training Awards</vt:lpstr>
      <vt:lpstr>FY 2014 President's Budget: $31.3 billion</vt:lpstr>
      <vt:lpstr>Research Training and Career Development Timeframe</vt:lpstr>
      <vt:lpstr>Approximate Numbers of Individuals in Research Training Supported with NIH Funds (FY 2011)</vt:lpstr>
      <vt:lpstr>Research Training Programs</vt:lpstr>
      <vt:lpstr>Research Training Programs</vt:lpstr>
      <vt:lpstr>Research Training Programs</vt:lpstr>
      <vt:lpstr>Kirschstein-NRSA training grants &amp; fellowships:
 Distribution of training positions by activity and career stage</vt:lpstr>
      <vt:lpstr>Citizenship Requirements </vt:lpstr>
      <vt:lpstr>Degree Requirements</vt:lpstr>
      <vt:lpstr>NRSA Limitations</vt:lpstr>
      <vt:lpstr>Individual Fellowships: Predoctoral</vt:lpstr>
      <vt:lpstr>Individual Fellowships: Postdoctoral</vt:lpstr>
      <vt:lpstr>Fellowship Applications</vt:lpstr>
      <vt:lpstr>Fellowship Review and Award</vt:lpstr>
      <vt:lpstr>Fellowship Scored Review Criteria</vt:lpstr>
      <vt:lpstr>Additional Fellowship Review Criteria &amp; Considerations</vt:lpstr>
      <vt:lpstr>Kirschstein-NRSA pre-doctoral fellowships (F31s)
 Applications, awards, and success rates</vt:lpstr>
      <vt:lpstr>Kirschstein-NRSA post-doctoral fellowships (F32s)
 Applications, awards, and success rates</vt:lpstr>
      <vt:lpstr>Institutional Training Grants</vt:lpstr>
      <vt:lpstr>Application</vt:lpstr>
      <vt:lpstr>Application (cont.)</vt:lpstr>
      <vt:lpstr>Types of Institutional Awards</vt:lpstr>
      <vt:lpstr>Review for T’s</vt:lpstr>
      <vt:lpstr>Institutional Training Review Criteria</vt:lpstr>
      <vt:lpstr>Institutional Training Additional Review Criteria &amp; Considerations</vt:lpstr>
      <vt:lpstr>Kirschstein-NRSA institutional research training grant Applications, Awards, &amp; Success rates</vt:lpstr>
      <vt:lpstr>Predoctoral T32 and F Recipients’ Outcomes </vt:lpstr>
      <vt:lpstr>Postdoctoral F32 Recipients’ Outcomes</vt:lpstr>
      <vt:lpstr>PowerPoint Presentation</vt:lpstr>
      <vt:lpstr>Stipends</vt:lpstr>
      <vt:lpstr>Stipends (cont.)</vt:lpstr>
      <vt:lpstr>Stipends (cont.)</vt:lpstr>
      <vt:lpstr>Stipend Supplementation </vt:lpstr>
      <vt:lpstr>Compensation</vt:lpstr>
      <vt:lpstr>Stipend Taxability</vt:lpstr>
      <vt:lpstr>Employee Benefits</vt:lpstr>
      <vt:lpstr>Leave</vt:lpstr>
      <vt:lpstr>Leave (cont.)</vt:lpstr>
      <vt:lpstr>Part-time Training</vt:lpstr>
      <vt:lpstr>Payback Requirements</vt:lpstr>
      <vt:lpstr>Acceptable Payback Service</vt:lpstr>
      <vt:lpstr>Acceptable Payback (cont.)</vt:lpstr>
      <vt:lpstr>Payback Reporting Requirements</vt:lpstr>
      <vt:lpstr>Financial Payback</vt:lpstr>
      <vt:lpstr>Waiver</vt:lpstr>
      <vt:lpstr>PowerPoint Presentation</vt:lpstr>
      <vt:lpstr>Signatures, Assurances, &amp; Certifications</vt:lpstr>
      <vt:lpstr>Initiation of Support</vt:lpstr>
      <vt:lpstr>Award Period</vt:lpstr>
      <vt:lpstr>Payment</vt:lpstr>
      <vt:lpstr>Tuition &amp; Fees</vt:lpstr>
      <vt:lpstr>Institutional Allowance  (including Health Insurance)</vt:lpstr>
      <vt:lpstr> Reporting Procedures</vt:lpstr>
      <vt:lpstr>xTrain and Fellowships</vt:lpstr>
      <vt:lpstr>Changes in Project</vt:lpstr>
      <vt:lpstr>Progress Reports, FFR</vt:lpstr>
      <vt:lpstr>PowerPoint Presentation</vt:lpstr>
      <vt:lpstr>Costs: Summary Chart</vt:lpstr>
      <vt:lpstr>Costs: Stipends, Tuition </vt:lpstr>
      <vt:lpstr>Costs: Trainee Travel</vt:lpstr>
      <vt:lpstr>Costs: Training Related Expenses</vt:lpstr>
      <vt:lpstr>Rebudgeting</vt:lpstr>
      <vt:lpstr>Period of Support/Appt.</vt:lpstr>
      <vt:lpstr>“Overlapping” Appointment</vt:lpstr>
      <vt:lpstr>Statement of Appointment (Form PHS2271)</vt:lpstr>
      <vt:lpstr>Payback Agreement (Form PHS 6031)</vt:lpstr>
      <vt:lpstr>Termination Notice (PHS 416-7)</vt:lpstr>
      <vt:lpstr>xTrain—Electronic Submission of 2271s and Termination Notices—Now Required</vt:lpstr>
      <vt:lpstr>IRS Form 1099</vt:lpstr>
      <vt:lpstr>Reporting Requirements</vt:lpstr>
      <vt:lpstr>Other Resources</vt:lpstr>
      <vt:lpstr>PowerPoint Presentation</vt:lpstr>
    </vt:vector>
  </TitlesOfParts>
  <Company>NIH/OER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Training Awards - NIH Regional Seminar 2014</dc:title>
  <dc:subject>OER PowerPoint (PPT) Template - 508 Compliant</dc:subject>
  <dc:creator>NIH/OER</dc:creator>
  <cp:keywords>OER PowerPoint (PPT) Template - 508 Compliant</cp:keywords>
  <cp:lastModifiedBy>Khachaturian, Henry (NIH/OD) [E]</cp:lastModifiedBy>
  <cp:revision>91</cp:revision>
  <cp:lastPrinted>2014-03-28T13:01:59Z</cp:lastPrinted>
  <dcterms:created xsi:type="dcterms:W3CDTF">2006-12-01T15:20:27Z</dcterms:created>
  <dcterms:modified xsi:type="dcterms:W3CDTF">2014-05-06T13:58:20Z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0x0101004E06E598776B79408DE98D0C79F14201</vt:lpwstr>
  </property>
</Properties>
</file>