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Lst>
  <p:notesMasterIdLst>
    <p:notesMasterId r:id="rId115"/>
  </p:notesMasterIdLst>
  <p:handoutMasterIdLst>
    <p:handoutMasterId r:id="rId116"/>
  </p:handoutMasterIdLst>
  <p:sldIdLst>
    <p:sldId id="257" r:id="rId5"/>
    <p:sldId id="335" r:id="rId6"/>
    <p:sldId id="487" r:id="rId7"/>
    <p:sldId id="569" r:id="rId8"/>
    <p:sldId id="570" r:id="rId9"/>
    <p:sldId id="571" r:id="rId10"/>
    <p:sldId id="572" r:id="rId11"/>
    <p:sldId id="573" r:id="rId12"/>
    <p:sldId id="574" r:id="rId13"/>
    <p:sldId id="575" r:id="rId14"/>
    <p:sldId id="576" r:id="rId15"/>
    <p:sldId id="577" r:id="rId16"/>
    <p:sldId id="578" r:id="rId17"/>
    <p:sldId id="579" r:id="rId18"/>
    <p:sldId id="580" r:id="rId19"/>
    <p:sldId id="581" r:id="rId20"/>
    <p:sldId id="582" r:id="rId21"/>
    <p:sldId id="583" r:id="rId22"/>
    <p:sldId id="584" r:id="rId23"/>
    <p:sldId id="486" r:id="rId24"/>
    <p:sldId id="469" r:id="rId25"/>
    <p:sldId id="470" r:id="rId26"/>
    <p:sldId id="471" r:id="rId27"/>
    <p:sldId id="472" r:id="rId28"/>
    <p:sldId id="473" r:id="rId29"/>
    <p:sldId id="474" r:id="rId30"/>
    <p:sldId id="476" r:id="rId31"/>
    <p:sldId id="477" r:id="rId32"/>
    <p:sldId id="478" r:id="rId33"/>
    <p:sldId id="526" r:id="rId34"/>
    <p:sldId id="479" r:id="rId35"/>
    <p:sldId id="480" r:id="rId36"/>
    <p:sldId id="481" r:id="rId37"/>
    <p:sldId id="482" r:id="rId38"/>
    <p:sldId id="483" r:id="rId39"/>
    <p:sldId id="484" r:id="rId40"/>
    <p:sldId id="485" r:id="rId41"/>
    <p:sldId id="558" r:id="rId42"/>
    <p:sldId id="559" r:id="rId43"/>
    <p:sldId id="560" r:id="rId44"/>
    <p:sldId id="561" r:id="rId45"/>
    <p:sldId id="562" r:id="rId46"/>
    <p:sldId id="563" r:id="rId47"/>
    <p:sldId id="564" r:id="rId48"/>
    <p:sldId id="565" r:id="rId49"/>
    <p:sldId id="566" r:id="rId50"/>
    <p:sldId id="567" r:id="rId51"/>
    <p:sldId id="488" r:id="rId52"/>
    <p:sldId id="542" r:id="rId53"/>
    <p:sldId id="585" r:id="rId54"/>
    <p:sldId id="586" r:id="rId55"/>
    <p:sldId id="587" r:id="rId56"/>
    <p:sldId id="588" r:id="rId57"/>
    <p:sldId id="589" r:id="rId58"/>
    <p:sldId id="590" r:id="rId59"/>
    <p:sldId id="591" r:id="rId60"/>
    <p:sldId id="592" r:id="rId61"/>
    <p:sldId id="593" r:id="rId62"/>
    <p:sldId id="594" r:id="rId63"/>
    <p:sldId id="595" r:id="rId64"/>
    <p:sldId id="596" r:id="rId65"/>
    <p:sldId id="597" r:id="rId66"/>
    <p:sldId id="598" r:id="rId67"/>
    <p:sldId id="599" r:id="rId68"/>
    <p:sldId id="600" r:id="rId69"/>
    <p:sldId id="601" r:id="rId70"/>
    <p:sldId id="602" r:id="rId71"/>
    <p:sldId id="603" r:id="rId72"/>
    <p:sldId id="604" r:id="rId73"/>
    <p:sldId id="605" r:id="rId74"/>
    <p:sldId id="606" r:id="rId75"/>
    <p:sldId id="607" r:id="rId76"/>
    <p:sldId id="608" r:id="rId77"/>
    <p:sldId id="609" r:id="rId78"/>
    <p:sldId id="610" r:id="rId79"/>
    <p:sldId id="611" r:id="rId80"/>
    <p:sldId id="612" r:id="rId81"/>
    <p:sldId id="613" r:id="rId82"/>
    <p:sldId id="614" r:id="rId83"/>
    <p:sldId id="615" r:id="rId84"/>
    <p:sldId id="489" r:id="rId85"/>
    <p:sldId id="492" r:id="rId86"/>
    <p:sldId id="493" r:id="rId87"/>
    <p:sldId id="494" r:id="rId88"/>
    <p:sldId id="495" r:id="rId89"/>
    <p:sldId id="506" r:id="rId90"/>
    <p:sldId id="501" r:id="rId91"/>
    <p:sldId id="554" r:id="rId92"/>
    <p:sldId id="498" r:id="rId93"/>
    <p:sldId id="499" r:id="rId94"/>
    <p:sldId id="500" r:id="rId95"/>
    <p:sldId id="533" r:id="rId96"/>
    <p:sldId id="502" r:id="rId97"/>
    <p:sldId id="503" r:id="rId98"/>
    <p:sldId id="504" r:id="rId99"/>
    <p:sldId id="557" r:id="rId100"/>
    <p:sldId id="549" r:id="rId101"/>
    <p:sldId id="550" r:id="rId102"/>
    <p:sldId id="551" r:id="rId103"/>
    <p:sldId id="553" r:id="rId104"/>
    <p:sldId id="552" r:id="rId105"/>
    <p:sldId id="505" r:id="rId106"/>
    <p:sldId id="525" r:id="rId107"/>
    <p:sldId id="507" r:id="rId108"/>
    <p:sldId id="539" r:id="rId109"/>
    <p:sldId id="540" r:id="rId110"/>
    <p:sldId id="555" r:id="rId111"/>
    <p:sldId id="556" r:id="rId112"/>
    <p:sldId id="568" r:id="rId113"/>
    <p:sldId id="524" r:id="rId114"/>
  </p:sldIdLst>
  <p:sldSz cx="9144000" cy="6858000" type="screen4x3"/>
  <p:notesSz cx="6858000" cy="92662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mple-O'Connor, Meredith (NIH/OD) [E]" initials="MT-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50021"/>
    <a:srgbClr val="148C9C"/>
    <a:srgbClr val="FFFF00"/>
    <a:srgbClr val="FFFFCC"/>
    <a:srgbClr val="63A8BD"/>
    <a:srgbClr val="1505DF"/>
    <a:srgbClr val="00000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86569" autoAdjust="0"/>
  </p:normalViewPr>
  <p:slideViewPr>
    <p:cSldViewPr>
      <p:cViewPr>
        <p:scale>
          <a:sx n="50" d="100"/>
          <a:sy n="50" d="100"/>
        </p:scale>
        <p:origin x="-168" y="-2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5" d="100"/>
          <a:sy n="55" d="100"/>
        </p:scale>
        <p:origin x="-2856" y="-84"/>
      </p:cViewPr>
      <p:guideLst>
        <p:guide orient="horz" pos="291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commentAuthors" Target="commen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81251" name="Rectangle 3"/>
          <p:cNvSpPr>
            <a:spLocks noGrp="1" noChangeArrowheads="1"/>
          </p:cNvSpPr>
          <p:nvPr>
            <p:ph type="dt" sz="quarter" idx="1"/>
          </p:nvPr>
        </p:nvSpPr>
        <p:spPr bwMode="auto">
          <a:xfrm>
            <a:off x="3884613"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81252" name="Rectangle 4"/>
          <p:cNvSpPr>
            <a:spLocks noGrp="1" noChangeArrowheads="1"/>
          </p:cNvSpPr>
          <p:nvPr>
            <p:ph type="ftr" sz="quarter" idx="2"/>
          </p:nvPr>
        </p:nvSpPr>
        <p:spPr bwMode="auto">
          <a:xfrm>
            <a:off x="0"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81253" name="Rectangle 5"/>
          <p:cNvSpPr>
            <a:spLocks noGrp="1" noChangeArrowheads="1"/>
          </p:cNvSpPr>
          <p:nvPr>
            <p:ph type="sldNum" sz="quarter" idx="3"/>
          </p:nvPr>
        </p:nvSpPr>
        <p:spPr bwMode="auto">
          <a:xfrm>
            <a:off x="3884613"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008605E4-BFFC-47F5-87F5-9AB07D7C8DCB}" type="slidenum">
              <a:rPr lang="en-US"/>
              <a:pPr/>
              <a:t>‹#›</a:t>
            </a:fld>
            <a:endParaRPr lang="en-US"/>
          </a:p>
        </p:txBody>
      </p:sp>
    </p:spTree>
    <p:extLst>
      <p:ext uri="{BB962C8B-B14F-4D97-AF65-F5344CB8AC3E}">
        <p14:creationId xmlns:p14="http://schemas.microsoft.com/office/powerpoint/2010/main" val="139128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05475" name="Rectangle 3"/>
          <p:cNvSpPr>
            <a:spLocks noGrp="1" noChangeArrowheads="1"/>
          </p:cNvSpPr>
          <p:nvPr>
            <p:ph type="dt" idx="1"/>
          </p:nvPr>
        </p:nvSpPr>
        <p:spPr bwMode="auto">
          <a:xfrm>
            <a:off x="3884613"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05476" name="Rectangle 4"/>
          <p:cNvSpPr>
            <a:spLocks noGrp="1" noRot="1" noChangeAspect="1" noChangeArrowheads="1" noTextEdit="1"/>
          </p:cNvSpPr>
          <p:nvPr>
            <p:ph type="sldImg" idx="2"/>
          </p:nvPr>
        </p:nvSpPr>
        <p:spPr bwMode="auto">
          <a:xfrm>
            <a:off x="1112838" y="695325"/>
            <a:ext cx="4632325" cy="34750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685800" y="4401463"/>
            <a:ext cx="5486400" cy="41698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78" name="Rectangle 6"/>
          <p:cNvSpPr>
            <a:spLocks noGrp="1" noChangeArrowheads="1"/>
          </p:cNvSpPr>
          <p:nvPr>
            <p:ph type="ftr" sz="quarter" idx="4"/>
          </p:nvPr>
        </p:nvSpPr>
        <p:spPr bwMode="auto">
          <a:xfrm>
            <a:off x="0"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05479" name="Rectangle 7"/>
          <p:cNvSpPr>
            <a:spLocks noGrp="1" noChangeArrowheads="1"/>
          </p:cNvSpPr>
          <p:nvPr>
            <p:ph type="sldNum" sz="quarter" idx="5"/>
          </p:nvPr>
        </p:nvSpPr>
        <p:spPr bwMode="auto">
          <a:xfrm>
            <a:off x="3884613"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EE73B74-89E2-4748-A627-0689C35826C6}" type="slidenum">
              <a:rPr lang="en-US"/>
              <a:pPr/>
              <a:t>‹#›</a:t>
            </a:fld>
            <a:endParaRPr lang="en-US"/>
          </a:p>
        </p:txBody>
      </p:sp>
    </p:spTree>
    <p:extLst>
      <p:ext uri="{BB962C8B-B14F-4D97-AF65-F5344CB8AC3E}">
        <p14:creationId xmlns:p14="http://schemas.microsoft.com/office/powerpoint/2010/main" val="6756960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1C2C2-F4A9-4281-B473-A5D9E164A3E8}" type="slidenum">
              <a:rPr lang="en-US"/>
              <a:pPr/>
              <a:t>1</a:t>
            </a:fld>
            <a:endParaRPr lang="en-US" dirty="0"/>
          </a:p>
        </p:txBody>
      </p:sp>
      <p:sp>
        <p:nvSpPr>
          <p:cNvPr id="106498" name="Rectangle 2"/>
          <p:cNvSpPr>
            <a:spLocks noGrp="1" noRot="1" noChangeAspect="1" noChangeArrowheads="1" noTextEdit="1"/>
          </p:cNvSpPr>
          <p:nvPr>
            <p:ph type="sldImg"/>
          </p:nvPr>
        </p:nvSpPr>
        <p:spPr>
          <a:xfrm>
            <a:off x="1087438" y="685800"/>
            <a:ext cx="4670425" cy="3503613"/>
          </a:xfrm>
          <a:ln/>
        </p:spPr>
      </p:sp>
      <p:sp>
        <p:nvSpPr>
          <p:cNvPr id="106499" name="Rectangle 3"/>
          <p:cNvSpPr>
            <a:spLocks noGrp="1" noChangeArrowheads="1"/>
          </p:cNvSpPr>
          <p:nvPr>
            <p:ph type="body" idx="1"/>
          </p:nvPr>
        </p:nvSpPr>
        <p:spPr>
          <a:xfrm>
            <a:off x="304800" y="4417551"/>
            <a:ext cx="6172200" cy="4617032"/>
          </a:xfrm>
        </p:spPr>
        <p:txBody>
          <a:bodyPr/>
          <a:lstStyle/>
          <a:p>
            <a:pPr>
              <a:lnSpc>
                <a:spcPct val="125000"/>
              </a:lnSpc>
            </a:pPr>
            <a:endParaRPr lang="en-US" sz="1400" dirty="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bwMode="auto">
          <a:xfrm>
            <a:off x="914400" y="4401463"/>
            <a:ext cx="5029200" cy="416980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Alt Text:</a:t>
            </a:r>
            <a:r>
              <a:rPr lang="en-US" baseline="0" dirty="0" smtClean="0"/>
              <a:t>  Chart showing 18 Departments and Agencies that have adopted the Common Rule, also known as the Federal Policy for protecting human subjects of research.  Three have adopted  45 CFR part 46 and all of its subparts. </a:t>
            </a:r>
            <a:r>
              <a:rPr lang="en-US" dirty="0" smtClean="0"/>
              <a:t>	</a:t>
            </a:r>
          </a:p>
        </p:txBody>
      </p:sp>
      <p:sp>
        <p:nvSpPr>
          <p:cNvPr id="51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fld id="{67906A2E-88A5-4004-9016-FFF7848A6D59}" type="datetime1">
              <a:rPr kumimoji="0" lang="en-US" sz="1200" smtClean="0">
                <a:solidFill>
                  <a:schemeClr val="tx1"/>
                </a:solidFill>
              </a:rPr>
              <a:pPr/>
              <a:t>4/28/2014</a:t>
            </a:fld>
            <a:endParaRPr kumimoji="0" lang="en-US" sz="1200" smtClean="0">
              <a:solidFill>
                <a:schemeClr val="tx1"/>
              </a:solidFill>
            </a:endParaRPr>
          </a:p>
        </p:txBody>
      </p:sp>
      <p:sp>
        <p:nvSpPr>
          <p:cNvPr id="51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fld id="{94663F35-52A7-46C2-BB86-0043D2050391}" type="slidenum">
              <a:rPr kumimoji="0" lang="en-US" sz="1200" smtClean="0">
                <a:solidFill>
                  <a:schemeClr val="tx1"/>
                </a:solidFill>
              </a:rPr>
              <a:pPr/>
              <a:t>10</a:t>
            </a:fld>
            <a:endParaRPr kumimoji="0" lang="en-US" sz="120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0EA2C21-9728-4212-A96D-7F870EAB0DBD}" type="slidenum">
              <a:rPr lang="en-US"/>
              <a:pPr/>
              <a:t>11</a:t>
            </a:fld>
            <a:endParaRPr lang="en-US" dirty="0"/>
          </a:p>
        </p:txBody>
      </p:sp>
      <p:sp>
        <p:nvSpPr>
          <p:cNvPr id="690178"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B2E15AFE-5244-4027-945D-F87AF1B56BF6}" type="slidenum">
              <a:rPr lang="en-US" sz="1200">
                <a:ea typeface="ＭＳ Ｐゴシック" charset="-128"/>
              </a:rPr>
              <a:pPr algn="r" defTabSz="917575" eaLnBrk="1" hangingPunct="1"/>
              <a:t>11</a:t>
            </a:fld>
            <a:endParaRPr lang="en-US" sz="1200" dirty="0">
              <a:ea typeface="ＭＳ Ｐゴシック" charset="-128"/>
            </a:endParaRPr>
          </a:p>
        </p:txBody>
      </p:sp>
      <p:sp>
        <p:nvSpPr>
          <p:cNvPr id="690179" name="Rectangle 2"/>
          <p:cNvSpPr>
            <a:spLocks noGrp="1" noRot="1" noChangeAspect="1" noChangeArrowheads="1" noTextEdit="1"/>
          </p:cNvSpPr>
          <p:nvPr>
            <p:ph type="sldImg"/>
          </p:nvPr>
        </p:nvSpPr>
        <p:spPr>
          <a:xfrm>
            <a:off x="1087438" y="684213"/>
            <a:ext cx="4670425" cy="3503612"/>
          </a:xfrm>
          <a:ln/>
        </p:spPr>
      </p:sp>
      <p:sp>
        <p:nvSpPr>
          <p:cNvPr id="690180" name="Rectangle 3"/>
          <p:cNvSpPr>
            <a:spLocks noGrp="1" noChangeArrowheads="1"/>
          </p:cNvSpPr>
          <p:nvPr>
            <p:ph type="body" idx="1"/>
          </p:nvPr>
        </p:nvSpPr>
        <p:spPr>
          <a:xfrm>
            <a:off x="892175" y="4417550"/>
            <a:ext cx="5060950" cy="4189112"/>
          </a:xfrm>
        </p:spPr>
        <p:txBody>
          <a:bodyPr lIns="91673" tIns="45837" rIns="91673" bIns="45837"/>
          <a:lstStyle/>
          <a:p>
            <a:pPr>
              <a:lnSpc>
                <a:spcPct val="90000"/>
              </a:lnSpc>
            </a:pPr>
            <a:r>
              <a:rPr lang="en-US" dirty="0" smtClean="0"/>
              <a:t>Alt Text: an image of a pregnant, possibly incarcerated, teen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11AD051-25ED-4B36-AEA2-52FC34FE017B}" type="slidenum">
              <a:rPr lang="en-US"/>
              <a:pPr/>
              <a:t>12</a:t>
            </a:fld>
            <a:endParaRPr lang="en-US"/>
          </a:p>
        </p:txBody>
      </p:sp>
      <p:sp>
        <p:nvSpPr>
          <p:cNvPr id="830466" name="Rectangle 7"/>
          <p:cNvSpPr txBox="1">
            <a:spLocks noGrp="1" noChangeArrowheads="1"/>
          </p:cNvSpPr>
          <p:nvPr/>
        </p:nvSpPr>
        <p:spPr bwMode="auto">
          <a:xfrm>
            <a:off x="3884613" y="8801318"/>
            <a:ext cx="2971800" cy="463312"/>
          </a:xfrm>
          <a:prstGeom prst="rect">
            <a:avLst/>
          </a:prstGeom>
          <a:noFill/>
          <a:ln w="9525">
            <a:noFill/>
            <a:miter lim="800000"/>
            <a:headEnd/>
            <a:tailEnd/>
          </a:ln>
        </p:spPr>
        <p:txBody>
          <a:bodyPr lIns="91737" tIns="45869" rIns="91737" bIns="45869" anchor="b"/>
          <a:lstStyle/>
          <a:p>
            <a:pPr algn="r" defTabSz="917575" eaLnBrk="1" hangingPunct="1"/>
            <a:fld id="{373585BD-B6D1-4074-A065-568D3D752560}" type="slidenum">
              <a:rPr lang="en-US" sz="1200">
                <a:ea typeface="ＭＳ Ｐゴシック" charset="-128"/>
              </a:rPr>
              <a:pPr algn="r" defTabSz="917575" eaLnBrk="1" hangingPunct="1"/>
              <a:t>12</a:t>
            </a:fld>
            <a:endParaRPr lang="en-US" sz="1200">
              <a:ea typeface="ＭＳ Ｐゴシック" charset="-128"/>
            </a:endParaRPr>
          </a:p>
        </p:txBody>
      </p:sp>
      <p:sp>
        <p:nvSpPr>
          <p:cNvPr id="830467" name="Rectangle 2"/>
          <p:cNvSpPr txBox="1">
            <a:spLocks noGrp="1" noChangeArrowheads="1"/>
          </p:cNvSpPr>
          <p:nvPr/>
        </p:nvSpPr>
        <p:spPr bwMode="auto">
          <a:xfrm>
            <a:off x="0" y="0"/>
            <a:ext cx="2971800" cy="463312"/>
          </a:xfrm>
          <a:prstGeom prst="rect">
            <a:avLst/>
          </a:prstGeom>
          <a:noFill/>
          <a:ln w="9525">
            <a:noFill/>
            <a:miter lim="800000"/>
            <a:headEnd/>
            <a:tailEnd/>
          </a:ln>
        </p:spPr>
        <p:txBody>
          <a:bodyPr lIns="92224" tIns="46111" rIns="92224" bIns="46111"/>
          <a:lstStyle/>
          <a:p>
            <a:pPr defTabSz="922338"/>
            <a:r>
              <a:rPr lang="en-US" sz="1200">
                <a:latin typeface="Times New Roman" pitchFamily="18" charset="0"/>
                <a:ea typeface="ＭＳ Ｐゴシック" charset="-128"/>
              </a:rPr>
              <a:t>Kevin L. Nellis, MS, MT(ASCP)</a:t>
            </a:r>
          </a:p>
        </p:txBody>
      </p:sp>
      <p:sp>
        <p:nvSpPr>
          <p:cNvPr id="830468" name="Rectangle 3"/>
          <p:cNvSpPr txBox="1">
            <a:spLocks noGrp="1" noChangeArrowheads="1"/>
          </p:cNvSpPr>
          <p:nvPr/>
        </p:nvSpPr>
        <p:spPr bwMode="auto">
          <a:xfrm>
            <a:off x="3886200" y="0"/>
            <a:ext cx="2971800" cy="463312"/>
          </a:xfrm>
          <a:prstGeom prst="rect">
            <a:avLst/>
          </a:prstGeom>
          <a:noFill/>
          <a:ln w="9525">
            <a:noFill/>
            <a:miter lim="800000"/>
            <a:headEnd/>
            <a:tailEnd/>
          </a:ln>
        </p:spPr>
        <p:txBody>
          <a:bodyPr lIns="92224" tIns="46111" rIns="92224" bIns="46111"/>
          <a:lstStyle/>
          <a:p>
            <a:pPr algn="r" defTabSz="922338"/>
            <a:r>
              <a:rPr lang="en-US" sz="1200">
                <a:latin typeface="Times New Roman" pitchFamily="18" charset="0"/>
                <a:ea typeface="ＭＳ Ｐゴシック" charset="-128"/>
              </a:rPr>
              <a:t>February 8, 2008</a:t>
            </a:r>
          </a:p>
        </p:txBody>
      </p:sp>
      <p:sp>
        <p:nvSpPr>
          <p:cNvPr id="830469" name="Rectangle 7"/>
          <p:cNvSpPr txBox="1">
            <a:spLocks noGrp="1" noChangeArrowheads="1"/>
          </p:cNvSpPr>
          <p:nvPr/>
        </p:nvSpPr>
        <p:spPr bwMode="auto">
          <a:xfrm>
            <a:off x="3886200" y="8802926"/>
            <a:ext cx="2971800" cy="463312"/>
          </a:xfrm>
          <a:prstGeom prst="rect">
            <a:avLst/>
          </a:prstGeom>
          <a:noFill/>
          <a:ln w="9525">
            <a:noFill/>
            <a:miter lim="800000"/>
            <a:headEnd/>
            <a:tailEnd/>
          </a:ln>
        </p:spPr>
        <p:txBody>
          <a:bodyPr lIns="92224" tIns="46111" rIns="92224" bIns="46111" anchor="b"/>
          <a:lstStyle/>
          <a:p>
            <a:pPr algn="r" defTabSz="922338"/>
            <a:fld id="{4146BD63-047C-4CBF-955B-4836FADD3AB5}" type="slidenum">
              <a:rPr lang="en-US" sz="1200">
                <a:latin typeface="Times New Roman" pitchFamily="18" charset="0"/>
                <a:ea typeface="ＭＳ Ｐゴシック" charset="-128"/>
              </a:rPr>
              <a:pPr algn="r" defTabSz="922338"/>
              <a:t>12</a:t>
            </a:fld>
            <a:endParaRPr lang="en-US" sz="1200">
              <a:latin typeface="Times New Roman" pitchFamily="18" charset="0"/>
              <a:ea typeface="ＭＳ Ｐゴシック" charset="-128"/>
            </a:endParaRPr>
          </a:p>
        </p:txBody>
      </p:sp>
      <p:sp>
        <p:nvSpPr>
          <p:cNvPr id="830470" name="Rectangle 2"/>
          <p:cNvSpPr>
            <a:spLocks noGrp="1" noRot="1" noChangeAspect="1" noChangeArrowheads="1" noTextEdit="1"/>
          </p:cNvSpPr>
          <p:nvPr>
            <p:ph type="sldImg"/>
          </p:nvPr>
        </p:nvSpPr>
        <p:spPr>
          <a:xfrm>
            <a:off x="1089025" y="685800"/>
            <a:ext cx="4675188" cy="3505200"/>
          </a:xfrm>
          <a:ln/>
        </p:spPr>
      </p:sp>
      <p:sp>
        <p:nvSpPr>
          <p:cNvPr id="830471" name="Rectangle 3"/>
          <p:cNvSpPr>
            <a:spLocks noGrp="1" noChangeArrowheads="1"/>
          </p:cNvSpPr>
          <p:nvPr>
            <p:ph type="body" idx="1"/>
          </p:nvPr>
        </p:nvSpPr>
        <p:spPr>
          <a:xfrm>
            <a:off x="892175" y="4415943"/>
            <a:ext cx="5060950" cy="4193937"/>
          </a:xfrm>
        </p:spPr>
        <p:txBody>
          <a:bodyPr lIns="92224" tIns="46111" rIns="92224" bIns="46111"/>
          <a:lstStyle/>
          <a:p>
            <a:pPr marL="228600" indent="-228600">
              <a:lnSpc>
                <a:spcPct val="90000"/>
              </a:lnSpc>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0" y="4400238"/>
            <a:ext cx="6858000" cy="4170420"/>
          </a:xfrm>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10DAEF60-C759-45E7-8A38-18DDA38E116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91A806A-41AD-467F-AB4A-4E0D83FA0C93}" type="slidenum">
              <a:rPr lang="en-US"/>
              <a:pPr/>
              <a:t>14</a:t>
            </a:fld>
            <a:endParaRPr lang="en-US" dirty="0"/>
          </a:p>
        </p:txBody>
      </p:sp>
      <p:sp>
        <p:nvSpPr>
          <p:cNvPr id="695298"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77F06C53-2DFC-45A0-95D4-B8666E05C9B5}" type="slidenum">
              <a:rPr lang="en-US" sz="1200">
                <a:ea typeface="ＭＳ Ｐゴシック" charset="-128"/>
              </a:rPr>
              <a:pPr algn="r" defTabSz="917575" eaLnBrk="1" hangingPunct="1"/>
              <a:t>14</a:t>
            </a:fld>
            <a:endParaRPr lang="en-US" sz="1200" dirty="0">
              <a:ea typeface="ＭＳ Ｐゴシック" charset="-128"/>
            </a:endParaRPr>
          </a:p>
        </p:txBody>
      </p:sp>
      <p:sp>
        <p:nvSpPr>
          <p:cNvPr id="695299" name="Rectangle 2"/>
          <p:cNvSpPr>
            <a:spLocks noGrp="1" noRot="1" noChangeAspect="1" noChangeArrowheads="1" noTextEdit="1"/>
          </p:cNvSpPr>
          <p:nvPr>
            <p:ph type="sldImg"/>
          </p:nvPr>
        </p:nvSpPr>
        <p:spPr>
          <a:xfrm>
            <a:off x="1085850" y="684213"/>
            <a:ext cx="4675188" cy="3505200"/>
          </a:xfrm>
          <a:ln/>
        </p:spPr>
      </p:sp>
      <p:sp>
        <p:nvSpPr>
          <p:cNvPr id="695300" name="Rectangle 3"/>
          <p:cNvSpPr>
            <a:spLocks noGrp="1" noChangeArrowheads="1"/>
          </p:cNvSpPr>
          <p:nvPr>
            <p:ph type="body" idx="1"/>
          </p:nvPr>
        </p:nvSpPr>
        <p:spPr>
          <a:xfrm>
            <a:off x="893763" y="4417550"/>
            <a:ext cx="5059362" cy="4189112"/>
          </a:xfrm>
        </p:spPr>
        <p:txBody>
          <a:bodyPr lIns="91673" tIns="45837" rIns="91673" bIns="45837"/>
          <a:lstStyle/>
          <a:p>
            <a:pPr marL="228600" indent="-228600">
              <a:buFontTx/>
              <a:buAutoNum type="arabicPeriod"/>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460DD9F-BF93-4A7D-A125-6DF2C6E621D8}" type="slidenum">
              <a:rPr lang="en-US"/>
              <a:pPr/>
              <a:t>15</a:t>
            </a:fld>
            <a:endParaRPr lang="en-US" dirty="0"/>
          </a:p>
        </p:txBody>
      </p:sp>
      <p:sp>
        <p:nvSpPr>
          <p:cNvPr id="813058" name="Rectangle 7"/>
          <p:cNvSpPr txBox="1">
            <a:spLocks noGrp="1" noChangeArrowheads="1"/>
          </p:cNvSpPr>
          <p:nvPr/>
        </p:nvSpPr>
        <p:spPr bwMode="auto">
          <a:xfrm>
            <a:off x="3884613" y="8801318"/>
            <a:ext cx="2971800" cy="463312"/>
          </a:xfrm>
          <a:prstGeom prst="rect">
            <a:avLst/>
          </a:prstGeom>
          <a:noFill/>
          <a:ln w="9525">
            <a:noFill/>
            <a:miter lim="800000"/>
            <a:headEnd/>
            <a:tailEnd/>
          </a:ln>
        </p:spPr>
        <p:txBody>
          <a:bodyPr lIns="91737" tIns="45869" rIns="91737" bIns="45869" anchor="b"/>
          <a:lstStyle/>
          <a:p>
            <a:pPr algn="r" defTabSz="917575" eaLnBrk="1" hangingPunct="1"/>
            <a:fld id="{527826E0-9D9E-4C3D-85A5-5D0E068DBCEA}" type="slidenum">
              <a:rPr lang="en-US" sz="1200">
                <a:ea typeface="ＭＳ Ｐゴシック" charset="-128"/>
              </a:rPr>
              <a:pPr algn="r" defTabSz="917575" eaLnBrk="1" hangingPunct="1"/>
              <a:t>15</a:t>
            </a:fld>
            <a:endParaRPr lang="en-US" sz="1200" dirty="0">
              <a:ea typeface="ＭＳ Ｐゴシック" charset="-128"/>
            </a:endParaRPr>
          </a:p>
        </p:txBody>
      </p:sp>
      <p:sp>
        <p:nvSpPr>
          <p:cNvPr id="813059" name="Rectangle 2"/>
          <p:cNvSpPr txBox="1">
            <a:spLocks noGrp="1" noChangeArrowheads="1"/>
          </p:cNvSpPr>
          <p:nvPr/>
        </p:nvSpPr>
        <p:spPr bwMode="auto">
          <a:xfrm>
            <a:off x="0" y="0"/>
            <a:ext cx="2971800" cy="463312"/>
          </a:xfrm>
          <a:prstGeom prst="rect">
            <a:avLst/>
          </a:prstGeom>
          <a:noFill/>
          <a:ln w="9525">
            <a:noFill/>
            <a:miter lim="800000"/>
            <a:headEnd/>
            <a:tailEnd/>
          </a:ln>
        </p:spPr>
        <p:txBody>
          <a:bodyPr lIns="92224" tIns="46111" rIns="92224" bIns="46111"/>
          <a:lstStyle/>
          <a:p>
            <a:pPr defTabSz="922338"/>
            <a:r>
              <a:rPr lang="en-US" sz="1200" dirty="0">
                <a:latin typeface="Times New Roman" pitchFamily="18" charset="0"/>
                <a:ea typeface="ＭＳ Ｐゴシック" charset="-128"/>
              </a:rPr>
              <a:t>Kevin L. Nellis, MS, MT(ASCP)</a:t>
            </a:r>
          </a:p>
        </p:txBody>
      </p:sp>
      <p:sp>
        <p:nvSpPr>
          <p:cNvPr id="813060" name="Rectangle 3"/>
          <p:cNvSpPr txBox="1">
            <a:spLocks noGrp="1" noChangeArrowheads="1"/>
          </p:cNvSpPr>
          <p:nvPr/>
        </p:nvSpPr>
        <p:spPr bwMode="auto">
          <a:xfrm>
            <a:off x="3886200" y="0"/>
            <a:ext cx="2971800" cy="463312"/>
          </a:xfrm>
          <a:prstGeom prst="rect">
            <a:avLst/>
          </a:prstGeom>
          <a:noFill/>
          <a:ln w="9525">
            <a:noFill/>
            <a:miter lim="800000"/>
            <a:headEnd/>
            <a:tailEnd/>
          </a:ln>
        </p:spPr>
        <p:txBody>
          <a:bodyPr lIns="92224" tIns="46111" rIns="92224" bIns="46111"/>
          <a:lstStyle/>
          <a:p>
            <a:pPr algn="r" defTabSz="922338"/>
            <a:r>
              <a:rPr lang="en-US" sz="1200" dirty="0">
                <a:latin typeface="Times New Roman" pitchFamily="18" charset="0"/>
                <a:ea typeface="ＭＳ Ｐゴシック" charset="-128"/>
              </a:rPr>
              <a:t>February 8, 2008</a:t>
            </a:r>
          </a:p>
        </p:txBody>
      </p:sp>
      <p:sp>
        <p:nvSpPr>
          <p:cNvPr id="813061" name="Rectangle 7"/>
          <p:cNvSpPr txBox="1">
            <a:spLocks noGrp="1" noChangeArrowheads="1"/>
          </p:cNvSpPr>
          <p:nvPr/>
        </p:nvSpPr>
        <p:spPr bwMode="auto">
          <a:xfrm>
            <a:off x="3886200" y="8802926"/>
            <a:ext cx="2971800" cy="463312"/>
          </a:xfrm>
          <a:prstGeom prst="rect">
            <a:avLst/>
          </a:prstGeom>
          <a:noFill/>
          <a:ln w="9525">
            <a:noFill/>
            <a:miter lim="800000"/>
            <a:headEnd/>
            <a:tailEnd/>
          </a:ln>
        </p:spPr>
        <p:txBody>
          <a:bodyPr lIns="92224" tIns="46111" rIns="92224" bIns="46111" anchor="b"/>
          <a:lstStyle/>
          <a:p>
            <a:pPr algn="r" defTabSz="922338"/>
            <a:fld id="{783E889D-937B-4005-8DED-1C0FA397EF9F}" type="slidenum">
              <a:rPr lang="en-US" sz="1200">
                <a:latin typeface="Times New Roman" pitchFamily="18" charset="0"/>
                <a:ea typeface="ＭＳ Ｐゴシック" charset="-128"/>
              </a:rPr>
              <a:pPr algn="r" defTabSz="922338"/>
              <a:t>15</a:t>
            </a:fld>
            <a:endParaRPr lang="en-US" sz="1200" dirty="0">
              <a:latin typeface="Times New Roman" pitchFamily="18" charset="0"/>
              <a:ea typeface="ＭＳ Ｐゴシック" charset="-128"/>
            </a:endParaRPr>
          </a:p>
        </p:txBody>
      </p:sp>
      <p:sp>
        <p:nvSpPr>
          <p:cNvPr id="813062" name="Rectangle 2"/>
          <p:cNvSpPr>
            <a:spLocks noGrp="1" noRot="1" noChangeAspect="1" noChangeArrowheads="1" noTextEdit="1"/>
          </p:cNvSpPr>
          <p:nvPr>
            <p:ph type="sldImg"/>
          </p:nvPr>
        </p:nvSpPr>
        <p:spPr>
          <a:xfrm>
            <a:off x="1089025" y="685800"/>
            <a:ext cx="4675188" cy="3505200"/>
          </a:xfrm>
          <a:ln/>
        </p:spPr>
      </p:sp>
      <p:sp>
        <p:nvSpPr>
          <p:cNvPr id="813063" name="Rectangle 3"/>
          <p:cNvSpPr>
            <a:spLocks noGrp="1" noChangeArrowheads="1"/>
          </p:cNvSpPr>
          <p:nvPr>
            <p:ph type="body" idx="1"/>
          </p:nvPr>
        </p:nvSpPr>
        <p:spPr>
          <a:xfrm>
            <a:off x="892175" y="4415943"/>
            <a:ext cx="5060950" cy="4193937"/>
          </a:xfrm>
        </p:spPr>
        <p:txBody>
          <a:bodyPr lIns="92224" tIns="46111" rIns="92224" bIns="46111"/>
          <a:lstStyle/>
          <a:p>
            <a:pPr marL="228600" indent="-228600">
              <a:lnSpc>
                <a:spcPct val="90000"/>
              </a:lnSpc>
            </a:pPr>
            <a:r>
              <a:rPr lang="en-US" dirty="0" smtClean="0"/>
              <a:t>Alt Text:   the image represents money support as a way to trigger applicability of the regulations</a:t>
            </a:r>
          </a:p>
          <a:p>
            <a:pPr marL="228600" indent="-228600">
              <a:lnSpc>
                <a:spcPct val="90000"/>
              </a:lnSpc>
            </a:pPr>
            <a:r>
              <a:rPr lang="en-US" dirty="0" smtClean="0"/>
              <a:t>Alt Text:</a:t>
            </a:r>
            <a:r>
              <a:rPr lang="en-US" baseline="0" dirty="0" smtClean="0"/>
              <a:t> </a:t>
            </a:r>
            <a:r>
              <a:rPr lang="en-US" dirty="0" smtClean="0"/>
              <a:t>the box with a check mark represents an institution voluntarily applying the regulation to all research regardless of the source of support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858FC638-A19E-4AE9-BD0F-FC95CF9DB22B}" type="slidenum">
              <a:rPr lang="en-US"/>
              <a:pPr/>
              <a:t>16</a:t>
            </a:fld>
            <a:endParaRPr lang="en-US"/>
          </a:p>
        </p:txBody>
      </p:sp>
      <p:sp>
        <p:nvSpPr>
          <p:cNvPr id="815106" name="Rectangle 7"/>
          <p:cNvSpPr txBox="1">
            <a:spLocks noGrp="1" noChangeArrowheads="1"/>
          </p:cNvSpPr>
          <p:nvPr/>
        </p:nvSpPr>
        <p:spPr bwMode="auto">
          <a:xfrm>
            <a:off x="3884613" y="8801318"/>
            <a:ext cx="2971800" cy="463312"/>
          </a:xfrm>
          <a:prstGeom prst="rect">
            <a:avLst/>
          </a:prstGeom>
          <a:noFill/>
          <a:ln w="9525">
            <a:noFill/>
            <a:miter lim="800000"/>
            <a:headEnd/>
            <a:tailEnd/>
          </a:ln>
        </p:spPr>
        <p:txBody>
          <a:bodyPr lIns="91737" tIns="45869" rIns="91737" bIns="45869" anchor="b"/>
          <a:lstStyle/>
          <a:p>
            <a:pPr algn="r" defTabSz="917575" eaLnBrk="1" hangingPunct="1"/>
            <a:fld id="{1458872A-8DD2-4C85-BE24-205A943AFC05}" type="slidenum">
              <a:rPr lang="en-US" sz="1200">
                <a:ea typeface="ＭＳ Ｐゴシック" charset="-128"/>
              </a:rPr>
              <a:pPr algn="r" defTabSz="917575" eaLnBrk="1" hangingPunct="1"/>
              <a:t>16</a:t>
            </a:fld>
            <a:endParaRPr lang="en-US" sz="1200">
              <a:ea typeface="ＭＳ Ｐゴシック" charset="-128"/>
            </a:endParaRPr>
          </a:p>
        </p:txBody>
      </p:sp>
      <p:sp>
        <p:nvSpPr>
          <p:cNvPr id="815107" name="Rectangle 2"/>
          <p:cNvSpPr txBox="1">
            <a:spLocks noGrp="1" noChangeArrowheads="1"/>
          </p:cNvSpPr>
          <p:nvPr/>
        </p:nvSpPr>
        <p:spPr bwMode="auto">
          <a:xfrm>
            <a:off x="0" y="0"/>
            <a:ext cx="2971800" cy="463312"/>
          </a:xfrm>
          <a:prstGeom prst="rect">
            <a:avLst/>
          </a:prstGeom>
          <a:noFill/>
          <a:ln w="9525">
            <a:noFill/>
            <a:miter lim="800000"/>
            <a:headEnd/>
            <a:tailEnd/>
          </a:ln>
        </p:spPr>
        <p:txBody>
          <a:bodyPr lIns="92224" tIns="46111" rIns="92224" bIns="46111"/>
          <a:lstStyle/>
          <a:p>
            <a:pPr defTabSz="922338"/>
            <a:r>
              <a:rPr lang="en-US" sz="1200">
                <a:latin typeface="Times New Roman" pitchFamily="18" charset="0"/>
                <a:ea typeface="ＭＳ Ｐゴシック" charset="-128"/>
              </a:rPr>
              <a:t>Kevin L. Nellis, MS, MT(ASCP)</a:t>
            </a:r>
          </a:p>
        </p:txBody>
      </p:sp>
      <p:sp>
        <p:nvSpPr>
          <p:cNvPr id="815108" name="Rectangle 3"/>
          <p:cNvSpPr txBox="1">
            <a:spLocks noGrp="1" noChangeArrowheads="1"/>
          </p:cNvSpPr>
          <p:nvPr/>
        </p:nvSpPr>
        <p:spPr bwMode="auto">
          <a:xfrm>
            <a:off x="3886200" y="0"/>
            <a:ext cx="2971800" cy="463312"/>
          </a:xfrm>
          <a:prstGeom prst="rect">
            <a:avLst/>
          </a:prstGeom>
          <a:noFill/>
          <a:ln w="9525">
            <a:noFill/>
            <a:miter lim="800000"/>
            <a:headEnd/>
            <a:tailEnd/>
          </a:ln>
        </p:spPr>
        <p:txBody>
          <a:bodyPr lIns="92224" tIns="46111" rIns="92224" bIns="46111"/>
          <a:lstStyle/>
          <a:p>
            <a:pPr algn="r" defTabSz="922338"/>
            <a:r>
              <a:rPr lang="en-US" sz="1200">
                <a:latin typeface="Times New Roman" pitchFamily="18" charset="0"/>
                <a:ea typeface="ＭＳ Ｐゴシック" charset="-128"/>
              </a:rPr>
              <a:t>February 8, 2008</a:t>
            </a:r>
          </a:p>
        </p:txBody>
      </p:sp>
      <p:sp>
        <p:nvSpPr>
          <p:cNvPr id="815109" name="Rectangle 7"/>
          <p:cNvSpPr txBox="1">
            <a:spLocks noGrp="1" noChangeArrowheads="1"/>
          </p:cNvSpPr>
          <p:nvPr/>
        </p:nvSpPr>
        <p:spPr bwMode="auto">
          <a:xfrm>
            <a:off x="3886200" y="8802926"/>
            <a:ext cx="2971800" cy="463312"/>
          </a:xfrm>
          <a:prstGeom prst="rect">
            <a:avLst/>
          </a:prstGeom>
          <a:noFill/>
          <a:ln w="9525">
            <a:noFill/>
            <a:miter lim="800000"/>
            <a:headEnd/>
            <a:tailEnd/>
          </a:ln>
        </p:spPr>
        <p:txBody>
          <a:bodyPr lIns="92224" tIns="46111" rIns="92224" bIns="46111" anchor="b"/>
          <a:lstStyle/>
          <a:p>
            <a:pPr algn="r" defTabSz="922338"/>
            <a:fld id="{7B469D06-9DCF-4BF6-BA5C-31F4FAFF4442}" type="slidenum">
              <a:rPr lang="en-US" sz="1200">
                <a:latin typeface="Times New Roman" pitchFamily="18" charset="0"/>
                <a:ea typeface="ＭＳ Ｐゴシック" charset="-128"/>
              </a:rPr>
              <a:pPr algn="r" defTabSz="922338"/>
              <a:t>16</a:t>
            </a:fld>
            <a:endParaRPr lang="en-US" sz="1200">
              <a:latin typeface="Times New Roman" pitchFamily="18" charset="0"/>
              <a:ea typeface="ＭＳ Ｐゴシック" charset="-128"/>
            </a:endParaRPr>
          </a:p>
        </p:txBody>
      </p:sp>
      <p:sp>
        <p:nvSpPr>
          <p:cNvPr id="815110" name="Rectangle 2"/>
          <p:cNvSpPr>
            <a:spLocks noGrp="1" noRot="1" noChangeAspect="1" noChangeArrowheads="1" noTextEdit="1"/>
          </p:cNvSpPr>
          <p:nvPr>
            <p:ph type="sldImg"/>
          </p:nvPr>
        </p:nvSpPr>
        <p:spPr>
          <a:xfrm>
            <a:off x="1089025" y="685800"/>
            <a:ext cx="4675188" cy="3505200"/>
          </a:xfrm>
          <a:ln/>
        </p:spPr>
      </p:sp>
      <p:sp>
        <p:nvSpPr>
          <p:cNvPr id="815111" name="Rectangle 3"/>
          <p:cNvSpPr>
            <a:spLocks noGrp="1" noChangeArrowheads="1"/>
          </p:cNvSpPr>
          <p:nvPr>
            <p:ph type="body" idx="1"/>
          </p:nvPr>
        </p:nvSpPr>
        <p:spPr>
          <a:xfrm>
            <a:off x="892175" y="4415943"/>
            <a:ext cx="5060950" cy="4193937"/>
          </a:xfrm>
        </p:spPr>
        <p:txBody>
          <a:bodyPr lIns="92224" tIns="46111" rIns="92224" bIns="46111"/>
          <a:lstStyle/>
          <a:p>
            <a:pPr marL="228600" indent="-228600">
              <a:lnSpc>
                <a:spcPct val="90000"/>
              </a:lnSpc>
            </a:pPr>
            <a:r>
              <a:rPr lang="en-US" dirty="0" smtClean="0"/>
              <a:t>Alt Text: image of a book depicting government regulations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621046-22B6-458C-B7AA-AFFB2EA66CCA}" type="slidenum">
              <a:rPr lang="en-US"/>
              <a:pPr/>
              <a:t>17</a:t>
            </a:fld>
            <a:endParaRPr lang="en-US"/>
          </a:p>
        </p:txBody>
      </p:sp>
      <p:sp>
        <p:nvSpPr>
          <p:cNvPr id="817154" name="Rectangle 2"/>
          <p:cNvSpPr>
            <a:spLocks noGrp="1" noRot="1" noChangeAspect="1" noChangeArrowheads="1" noTextEdit="1"/>
          </p:cNvSpPr>
          <p:nvPr>
            <p:ph type="sldImg"/>
          </p:nvPr>
        </p:nvSpPr>
        <p:spPr>
          <a:xfrm>
            <a:off x="1085850" y="685800"/>
            <a:ext cx="4675188" cy="3505200"/>
          </a:xfrm>
          <a:ln/>
        </p:spPr>
      </p:sp>
      <p:sp>
        <p:nvSpPr>
          <p:cNvPr id="817155" name="Rectangle 3"/>
          <p:cNvSpPr>
            <a:spLocks noGrp="1" noChangeArrowheads="1"/>
          </p:cNvSpPr>
          <p:nvPr>
            <p:ph type="body" idx="1"/>
          </p:nvPr>
        </p:nvSpPr>
        <p:spPr>
          <a:xfrm>
            <a:off x="893763" y="4417551"/>
            <a:ext cx="5059362" cy="4190721"/>
          </a:xfrm>
        </p:spPr>
        <p:txBody>
          <a:bodyPr/>
          <a:lstStyle/>
          <a:p>
            <a:pPr marL="228600" indent="-228600"/>
            <a:r>
              <a:rPr lang="en-US" sz="1400" dirty="0" smtClean="0">
                <a:solidFill>
                  <a:schemeClr val="tx2"/>
                </a:solidFill>
                <a:latin typeface="Bookman Old Style" pitchFamily="18" charset="0"/>
              </a:rPr>
              <a:t>Alt Text: image of a microscope depicting an instrument used in research </a:t>
            </a:r>
            <a:endParaRPr lang="en-US" sz="1400" dirty="0">
              <a:solidFill>
                <a:schemeClr val="tx2"/>
              </a:solidFill>
              <a:latin typeface="Bookman Old Style"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694178E-E4C8-49C2-944F-92AF38A1D7F3}" type="slidenum">
              <a:rPr lang="en-US"/>
              <a:pPr/>
              <a:t>18</a:t>
            </a:fld>
            <a:endParaRPr lang="en-US"/>
          </a:p>
        </p:txBody>
      </p:sp>
      <p:sp>
        <p:nvSpPr>
          <p:cNvPr id="703490"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6D3E177E-8097-4DE2-ADA9-CA41FB14AAE1}" type="slidenum">
              <a:rPr lang="en-US" sz="1200">
                <a:ea typeface="ＭＳ Ｐゴシック" charset="-128"/>
              </a:rPr>
              <a:pPr algn="r" defTabSz="917575" eaLnBrk="1" hangingPunct="1"/>
              <a:t>18</a:t>
            </a:fld>
            <a:endParaRPr lang="en-US" sz="1200">
              <a:ea typeface="ＭＳ Ｐゴシック" charset="-128"/>
            </a:endParaRPr>
          </a:p>
        </p:txBody>
      </p:sp>
      <p:sp>
        <p:nvSpPr>
          <p:cNvPr id="703491" name="Rectangle 2"/>
          <p:cNvSpPr>
            <a:spLocks noGrp="1" noRot="1" noChangeAspect="1" noChangeArrowheads="1" noTextEdit="1"/>
          </p:cNvSpPr>
          <p:nvPr>
            <p:ph type="sldImg"/>
          </p:nvPr>
        </p:nvSpPr>
        <p:spPr>
          <a:xfrm>
            <a:off x="1085850" y="684213"/>
            <a:ext cx="4675188" cy="3505200"/>
          </a:xfrm>
          <a:ln/>
        </p:spPr>
      </p:sp>
      <p:sp>
        <p:nvSpPr>
          <p:cNvPr id="703492" name="Rectangle 3"/>
          <p:cNvSpPr>
            <a:spLocks noGrp="1" noChangeArrowheads="1"/>
          </p:cNvSpPr>
          <p:nvPr>
            <p:ph type="body" idx="1"/>
          </p:nvPr>
        </p:nvSpPr>
        <p:spPr>
          <a:xfrm>
            <a:off x="893763" y="4417550"/>
            <a:ext cx="5059362" cy="4189112"/>
          </a:xfrm>
        </p:spPr>
        <p:txBody>
          <a:bodyPr lIns="91673" tIns="45837" rIns="91673" bIns="45837"/>
          <a:lstStyle/>
          <a:p>
            <a:pPr marL="228600" indent="-228600"/>
            <a:endParaRPr lang="en-US" sz="1400" dirty="0">
              <a:solidFill>
                <a:schemeClr val="tx2"/>
              </a:solidFill>
              <a:latin typeface="Bookman Old Style"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144D4F8-750B-40B6-AFDE-E020D0519315}" type="slidenum">
              <a:rPr lang="en-US"/>
              <a:pPr/>
              <a:t>19</a:t>
            </a:fld>
            <a:endParaRPr lang="en-US"/>
          </a:p>
        </p:txBody>
      </p:sp>
      <p:sp>
        <p:nvSpPr>
          <p:cNvPr id="705538"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07726245-F7A6-48EB-B33B-EA7E7D0B6722}" type="slidenum">
              <a:rPr lang="en-US" sz="1200">
                <a:ea typeface="ＭＳ Ｐゴシック" charset="-128"/>
              </a:rPr>
              <a:pPr algn="r" defTabSz="917575" eaLnBrk="1" hangingPunct="1"/>
              <a:t>19</a:t>
            </a:fld>
            <a:endParaRPr lang="en-US" sz="1200">
              <a:ea typeface="ＭＳ Ｐゴシック" charset="-128"/>
            </a:endParaRPr>
          </a:p>
        </p:txBody>
      </p:sp>
      <p:sp>
        <p:nvSpPr>
          <p:cNvPr id="705539" name="Rectangle 2"/>
          <p:cNvSpPr>
            <a:spLocks noGrp="1" noRot="1" noChangeAspect="1" noChangeArrowheads="1" noTextEdit="1"/>
          </p:cNvSpPr>
          <p:nvPr>
            <p:ph type="sldImg"/>
          </p:nvPr>
        </p:nvSpPr>
        <p:spPr>
          <a:xfrm>
            <a:off x="1112838" y="695325"/>
            <a:ext cx="4637087" cy="3476625"/>
          </a:xfrm>
          <a:ln/>
        </p:spPr>
      </p:sp>
      <p:sp>
        <p:nvSpPr>
          <p:cNvPr id="705540" name="Rectangle 3"/>
          <p:cNvSpPr>
            <a:spLocks noGrp="1" noChangeArrowheads="1"/>
          </p:cNvSpPr>
          <p:nvPr>
            <p:ph type="body" idx="1"/>
          </p:nvPr>
        </p:nvSpPr>
        <p:spPr/>
        <p:txBody>
          <a:bodyPr lIns="91673" tIns="45837" rIns="91673" bIns="45837"/>
          <a:lstStyle/>
          <a:p>
            <a:endParaRPr lang="en-US" sz="1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A3C59-D363-4950-9693-9DC58CD23AF6}" type="slidenum">
              <a:rPr lang="en-US"/>
              <a:pPr/>
              <a:t>2</a:t>
            </a:fld>
            <a:endParaRPr lang="en-US" dirty="0"/>
          </a:p>
        </p:txBody>
      </p:sp>
      <p:sp>
        <p:nvSpPr>
          <p:cNvPr id="531458" name="Rectangle 2"/>
          <p:cNvSpPr>
            <a:spLocks noGrp="1" noRot="1" noChangeAspect="1" noChangeArrowheads="1" noTextEdit="1"/>
          </p:cNvSpPr>
          <p:nvPr>
            <p:ph type="sldImg"/>
          </p:nvPr>
        </p:nvSpPr>
        <p:spPr>
          <a:xfrm>
            <a:off x="1087438" y="685800"/>
            <a:ext cx="4670425" cy="3503613"/>
          </a:xfrm>
          <a:ln/>
        </p:spPr>
      </p:sp>
      <p:sp>
        <p:nvSpPr>
          <p:cNvPr id="531459" name="Rectangle 3"/>
          <p:cNvSpPr>
            <a:spLocks noGrp="1" noChangeArrowheads="1"/>
          </p:cNvSpPr>
          <p:nvPr>
            <p:ph type="body" idx="1"/>
          </p:nvPr>
        </p:nvSpPr>
        <p:spPr>
          <a:xfrm>
            <a:off x="0" y="4417551"/>
            <a:ext cx="6858000" cy="4190721"/>
          </a:xfrm>
        </p:spPr>
        <p:txBody>
          <a:bodyPr/>
          <a:lstStyle/>
          <a:p>
            <a:pPr marL="228600" indent="-228600"/>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99E721EC-CEF1-4BC2-85BA-F76446EAEE0F}" type="slidenum">
              <a:rPr lang="en-US"/>
              <a:pPr/>
              <a:t>21</a:t>
            </a:fld>
            <a:endParaRPr lang="en-US"/>
          </a:p>
        </p:txBody>
      </p:sp>
      <p:sp>
        <p:nvSpPr>
          <p:cNvPr id="840706" name="Rectangle 7"/>
          <p:cNvSpPr txBox="1">
            <a:spLocks noGrp="1" noChangeArrowheads="1"/>
          </p:cNvSpPr>
          <p:nvPr/>
        </p:nvSpPr>
        <p:spPr bwMode="auto">
          <a:xfrm>
            <a:off x="3884613" y="8801318"/>
            <a:ext cx="2971800" cy="463312"/>
          </a:xfrm>
          <a:prstGeom prst="rect">
            <a:avLst/>
          </a:prstGeom>
          <a:noFill/>
          <a:ln w="9525">
            <a:noFill/>
            <a:miter lim="800000"/>
            <a:headEnd/>
            <a:tailEnd/>
          </a:ln>
        </p:spPr>
        <p:txBody>
          <a:bodyPr lIns="91430" tIns="45715" rIns="91430" bIns="45715" anchor="b"/>
          <a:lstStyle/>
          <a:p>
            <a:pPr algn="r" eaLnBrk="1" hangingPunct="1"/>
            <a:fld id="{222774AD-8B2C-4752-A5AC-1440B70BB20A}" type="slidenum">
              <a:rPr lang="en-US" sz="1200">
                <a:cs typeface="Arial" charset="0"/>
              </a:rPr>
              <a:pPr algn="r" eaLnBrk="1" hangingPunct="1"/>
              <a:t>21</a:t>
            </a:fld>
            <a:endParaRPr lang="en-US" sz="1200">
              <a:cs typeface="Arial" charset="0"/>
            </a:endParaRPr>
          </a:p>
        </p:txBody>
      </p:sp>
      <p:sp>
        <p:nvSpPr>
          <p:cNvPr id="840707" name="Rectangle 7"/>
          <p:cNvSpPr txBox="1">
            <a:spLocks noGrp="1" noChangeArrowheads="1"/>
          </p:cNvSpPr>
          <p:nvPr/>
        </p:nvSpPr>
        <p:spPr bwMode="auto">
          <a:xfrm>
            <a:off x="3886200" y="8802926"/>
            <a:ext cx="2971800" cy="463312"/>
          </a:xfrm>
          <a:prstGeom prst="rect">
            <a:avLst/>
          </a:prstGeom>
          <a:noFill/>
          <a:ln w="9525">
            <a:noFill/>
            <a:miter lim="800000"/>
            <a:headEnd/>
            <a:tailEnd/>
          </a:ln>
        </p:spPr>
        <p:txBody>
          <a:bodyPr lIns="91297" tIns="45648" rIns="91297" bIns="45648" anchor="b"/>
          <a:lstStyle/>
          <a:p>
            <a:pPr algn="r" defTabSz="912813" eaLnBrk="1" hangingPunct="1"/>
            <a:fld id="{69952C75-150D-4515-BBAC-F6A27515480A}" type="slidenum">
              <a:rPr lang="en-US" sz="1200">
                <a:latin typeface="Times New Roman" pitchFamily="18" charset="0"/>
                <a:cs typeface="Arial" charset="0"/>
              </a:rPr>
              <a:pPr algn="r" defTabSz="912813" eaLnBrk="1" hangingPunct="1"/>
              <a:t>21</a:t>
            </a:fld>
            <a:endParaRPr lang="en-US" sz="1200">
              <a:latin typeface="Times New Roman" pitchFamily="18" charset="0"/>
              <a:cs typeface="Arial" charset="0"/>
            </a:endParaRPr>
          </a:p>
        </p:txBody>
      </p:sp>
      <p:sp>
        <p:nvSpPr>
          <p:cNvPr id="840708" name="Rectangle 2"/>
          <p:cNvSpPr>
            <a:spLocks noGrp="1" noRot="1" noChangeAspect="1" noChangeArrowheads="1" noTextEdit="1"/>
          </p:cNvSpPr>
          <p:nvPr>
            <p:ph type="sldImg"/>
          </p:nvPr>
        </p:nvSpPr>
        <p:spPr>
          <a:xfrm>
            <a:off x="1112838" y="695325"/>
            <a:ext cx="4630737" cy="3473450"/>
          </a:xfrm>
          <a:ln/>
        </p:spPr>
      </p:sp>
      <p:sp>
        <p:nvSpPr>
          <p:cNvPr id="840709" name="Rectangle 3"/>
          <p:cNvSpPr>
            <a:spLocks noGrp="1" noChangeArrowheads="1"/>
          </p:cNvSpPr>
          <p:nvPr>
            <p:ph type="body" idx="1"/>
          </p:nvPr>
        </p:nvSpPr>
        <p:spPr/>
        <p:txBody>
          <a:bodyPr lIns="91297" tIns="45648" rIns="91297" bIns="45648"/>
          <a:lstStyle/>
          <a:p>
            <a:r>
              <a:rPr lang="en-US"/>
              <a:t>The Department or Agency head will evaluate all applications and proposals involving human subjects submitted to the Department or Agency through such officers and employees of the Department or Agency and such experts and consultants as the Department or Agency head determines to be appropriate. This evaluation will take into consideration the risks to the subjects, the adequacy of protection against these risks, the potential benefits of the research to the subjects and others, and the importance of the knowledge gained or to be gained.</a:t>
            </a:r>
          </a:p>
          <a:p>
            <a:r>
              <a:rPr lang="en-US"/>
              <a:t>(b) On the basis of this evaluation, the Department or Agency head may approve or disapprove the application or proposal, or enter into negotiations to develop an approvable one.</a:t>
            </a:r>
          </a:p>
          <a:p>
            <a:r>
              <a:rPr lang="en-US"/>
              <a:t>Federal funds administered by a Department or Agency may not be expended for research involving human subjects unless the requirements of this policy have been satisfied.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Graphic illustrates</a:t>
            </a:r>
            <a:r>
              <a:rPr lang="en-US" baseline="0" dirty="0" smtClean="0"/>
              <a:t> a person walking on a high wire.</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23</a:t>
            </a:fld>
            <a:endParaRPr lang="en-US"/>
          </a:p>
        </p:txBody>
      </p:sp>
    </p:spTree>
    <p:extLst>
      <p:ext uri="{BB962C8B-B14F-4D97-AF65-F5344CB8AC3E}">
        <p14:creationId xmlns:p14="http://schemas.microsoft.com/office/powerpoint/2010/main" val="380561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The picture</a:t>
            </a:r>
            <a:r>
              <a:rPr lang="en-US" baseline="0" dirty="0" smtClean="0"/>
              <a:t> illustrated folders with a padlock over them.</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24</a:t>
            </a:fld>
            <a:endParaRPr lang="en-US"/>
          </a:p>
        </p:txBody>
      </p:sp>
    </p:spTree>
    <p:extLst>
      <p:ext uri="{BB962C8B-B14F-4D97-AF65-F5344CB8AC3E}">
        <p14:creationId xmlns:p14="http://schemas.microsoft.com/office/powerpoint/2010/main" val="2670459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25</a:t>
            </a:fld>
            <a:endParaRPr lang="en-US"/>
          </a:p>
        </p:txBody>
      </p:sp>
    </p:spTree>
    <p:extLst>
      <p:ext uri="{BB962C8B-B14F-4D97-AF65-F5344CB8AC3E}">
        <p14:creationId xmlns:p14="http://schemas.microsoft.com/office/powerpoint/2010/main" val="4217255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BB44349-14CD-44DA-87BC-243A2D3ED085}" type="slidenum">
              <a:rPr lang="en-US"/>
              <a:pPr/>
              <a:t>29</a:t>
            </a:fld>
            <a:endParaRPr lang="en-US"/>
          </a:p>
        </p:txBody>
      </p:sp>
      <p:sp>
        <p:nvSpPr>
          <p:cNvPr id="851970" name="Slide Image Placeholder 1"/>
          <p:cNvSpPr>
            <a:spLocks noGrp="1" noRot="1" noChangeAspect="1" noTextEdit="1"/>
          </p:cNvSpPr>
          <p:nvPr>
            <p:ph type="sldImg"/>
          </p:nvPr>
        </p:nvSpPr>
        <p:spPr>
          <a:xfrm>
            <a:off x="1114425" y="695325"/>
            <a:ext cx="4632325" cy="3475038"/>
          </a:xfrm>
          <a:ln/>
        </p:spPr>
      </p:sp>
      <p:sp>
        <p:nvSpPr>
          <p:cNvPr id="851971" name="Notes Placeholder 2"/>
          <p:cNvSpPr>
            <a:spLocks noGrp="1"/>
          </p:cNvSpPr>
          <p:nvPr>
            <p:ph type="body" idx="1"/>
          </p:nvPr>
        </p:nvSpPr>
        <p:spPr/>
        <p:txBody>
          <a:bodyPr lIns="91430" tIns="45715" rIns="91430" bIns="45715"/>
          <a:lstStyle/>
          <a:p>
            <a:r>
              <a:rPr lang="en-US" dirty="0" smtClean="0"/>
              <a:t>Alternate</a:t>
            </a:r>
            <a:r>
              <a:rPr lang="en-US" baseline="0" dirty="0" smtClean="0"/>
              <a:t> text:  The figure is a mouse sitting on the part of the slide that indicates “no human subjects.”</a:t>
            </a:r>
            <a:endParaRPr lang="en-US" dirty="0"/>
          </a:p>
        </p:txBody>
      </p:sp>
      <p:sp>
        <p:nvSpPr>
          <p:cNvPr id="851972" name="Slide Number Placeholder 3"/>
          <p:cNvSpPr txBox="1">
            <a:spLocks noGrp="1"/>
          </p:cNvSpPr>
          <p:nvPr/>
        </p:nvSpPr>
        <p:spPr bwMode="auto">
          <a:xfrm>
            <a:off x="3884613" y="8801318"/>
            <a:ext cx="2971800" cy="463312"/>
          </a:xfrm>
          <a:prstGeom prst="rect">
            <a:avLst/>
          </a:prstGeom>
          <a:noFill/>
          <a:ln w="9525">
            <a:noFill/>
            <a:miter lim="800000"/>
            <a:headEnd/>
            <a:tailEnd/>
          </a:ln>
        </p:spPr>
        <p:txBody>
          <a:bodyPr lIns="91430" tIns="45715" rIns="91430" bIns="45715" anchor="b"/>
          <a:lstStyle/>
          <a:p>
            <a:pPr algn="r" eaLnBrk="1" hangingPunct="1"/>
            <a:fld id="{5E00E8F4-45A2-4404-87BF-E0682F8D15C1}" type="slidenum">
              <a:rPr lang="en-US" sz="1200">
                <a:cs typeface="Arial" charset="0"/>
              </a:rPr>
              <a:pPr algn="r" eaLnBrk="1" hangingPunct="1"/>
              <a:t>29</a:t>
            </a:fld>
            <a:endParaRPr lang="en-US" sz="120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A picture of a set of test tubes in a rack with the shadow of a scientist behind it.</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30</a:t>
            </a:fld>
            <a:endParaRPr lang="en-US"/>
          </a:p>
        </p:txBody>
      </p:sp>
    </p:spTree>
    <p:extLst>
      <p:ext uri="{BB962C8B-B14F-4D97-AF65-F5344CB8AC3E}">
        <p14:creationId xmlns:p14="http://schemas.microsoft.com/office/powerpoint/2010/main" val="1906640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B1F7B99-51F2-4679-A51F-EFEC7D07D11D}" type="slidenum">
              <a:rPr lang="en-US"/>
              <a:pPr/>
              <a:t>37</a:t>
            </a:fld>
            <a:endParaRPr lang="en-US"/>
          </a:p>
        </p:txBody>
      </p:sp>
      <p:sp>
        <p:nvSpPr>
          <p:cNvPr id="860162" name="Rectangle 7"/>
          <p:cNvSpPr txBox="1">
            <a:spLocks noGrp="1" noChangeArrowheads="1"/>
          </p:cNvSpPr>
          <p:nvPr/>
        </p:nvSpPr>
        <p:spPr bwMode="auto">
          <a:xfrm>
            <a:off x="3884613" y="8801318"/>
            <a:ext cx="2971800" cy="463312"/>
          </a:xfrm>
          <a:prstGeom prst="rect">
            <a:avLst/>
          </a:prstGeom>
          <a:noFill/>
          <a:ln w="9525">
            <a:noFill/>
            <a:miter lim="800000"/>
            <a:headEnd/>
            <a:tailEnd/>
          </a:ln>
        </p:spPr>
        <p:txBody>
          <a:bodyPr lIns="91430" tIns="45715" rIns="91430" bIns="45715" anchor="b"/>
          <a:lstStyle/>
          <a:p>
            <a:pPr algn="r" eaLnBrk="1" hangingPunct="1"/>
            <a:fld id="{8A58A415-E370-49F6-9C0E-A3BCA2DFA28B}" type="slidenum">
              <a:rPr lang="en-US" sz="1200">
                <a:cs typeface="Arial" charset="0"/>
              </a:rPr>
              <a:pPr algn="r" eaLnBrk="1" hangingPunct="1"/>
              <a:t>37</a:t>
            </a:fld>
            <a:endParaRPr lang="en-US" sz="1200">
              <a:cs typeface="Arial" charset="0"/>
            </a:endParaRPr>
          </a:p>
        </p:txBody>
      </p:sp>
      <p:sp>
        <p:nvSpPr>
          <p:cNvPr id="860163" name="Rectangle 7"/>
          <p:cNvSpPr txBox="1">
            <a:spLocks noGrp="1" noChangeArrowheads="1"/>
          </p:cNvSpPr>
          <p:nvPr/>
        </p:nvSpPr>
        <p:spPr bwMode="auto">
          <a:xfrm>
            <a:off x="3886200" y="8802926"/>
            <a:ext cx="2971800" cy="463312"/>
          </a:xfrm>
          <a:prstGeom prst="rect">
            <a:avLst/>
          </a:prstGeom>
          <a:noFill/>
          <a:ln w="9525">
            <a:noFill/>
            <a:miter lim="800000"/>
            <a:headEnd/>
            <a:tailEnd/>
          </a:ln>
        </p:spPr>
        <p:txBody>
          <a:bodyPr lIns="91297" tIns="45648" rIns="91297" bIns="45648" anchor="b"/>
          <a:lstStyle/>
          <a:p>
            <a:pPr algn="r" defTabSz="912813" eaLnBrk="1" hangingPunct="1"/>
            <a:fld id="{826168B6-F35E-4CBB-A163-349732EDE79D}" type="slidenum">
              <a:rPr lang="en-US" sz="1200">
                <a:latin typeface="Times New Roman" pitchFamily="18" charset="0"/>
                <a:cs typeface="Arial" charset="0"/>
              </a:rPr>
              <a:pPr algn="r" defTabSz="912813" eaLnBrk="1" hangingPunct="1"/>
              <a:t>37</a:t>
            </a:fld>
            <a:endParaRPr lang="en-US" sz="1200">
              <a:latin typeface="Times New Roman" pitchFamily="18" charset="0"/>
              <a:cs typeface="Arial" charset="0"/>
            </a:endParaRPr>
          </a:p>
        </p:txBody>
      </p:sp>
      <p:sp>
        <p:nvSpPr>
          <p:cNvPr id="860164" name="Rectangle 2"/>
          <p:cNvSpPr>
            <a:spLocks noGrp="1" noRot="1" noChangeAspect="1" noChangeArrowheads="1" noTextEdit="1"/>
          </p:cNvSpPr>
          <p:nvPr>
            <p:ph type="sldImg"/>
          </p:nvPr>
        </p:nvSpPr>
        <p:spPr>
          <a:xfrm>
            <a:off x="1112838" y="695325"/>
            <a:ext cx="4630737" cy="3473450"/>
          </a:xfrm>
          <a:ln/>
        </p:spPr>
      </p:sp>
      <p:sp>
        <p:nvSpPr>
          <p:cNvPr id="860165" name="Rectangle 3"/>
          <p:cNvSpPr>
            <a:spLocks noGrp="1" noChangeArrowheads="1"/>
          </p:cNvSpPr>
          <p:nvPr>
            <p:ph type="body" idx="1"/>
          </p:nvPr>
        </p:nvSpPr>
        <p:spPr>
          <a:xfrm>
            <a:off x="914400" y="4401463"/>
            <a:ext cx="5029200" cy="4169807"/>
          </a:xfrm>
        </p:spPr>
        <p:txBody>
          <a:bodyPr lIns="91297" tIns="45648" rIns="91297" bIns="45648"/>
          <a:lstStyle/>
          <a:p>
            <a:pPr lvl="1"/>
            <a:r>
              <a:rPr lang="en-US"/>
              <a:t>Clinical trials are used to determine whether new biomedical or behavioral interventions are safe, efficacious, and effective.</a:t>
            </a:r>
          </a:p>
          <a:p>
            <a:pPr lvl="1"/>
            <a:r>
              <a:rPr lang="en-US"/>
              <a:t>Behavioral human subjects research involving an intervention to modify behavior </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FAC5D14E-3EE4-4935-85FF-4166D0D2B77B}" type="slidenum">
              <a:rPr lang="en-US" smtClean="0"/>
              <a:pPr/>
              <a:t>44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8AC573BA-75BE-4BCF-B13B-05B73CB26A43}" type="slidenum">
              <a:rPr lang="en-US" smtClean="0"/>
              <a:pPr/>
              <a:t>46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A3C59-D363-4950-9693-9DC58CD23AF6}" type="slidenum">
              <a:rPr lang="en-US"/>
              <a:pPr/>
              <a:t>3</a:t>
            </a:fld>
            <a:endParaRPr lang="en-US" dirty="0"/>
          </a:p>
        </p:txBody>
      </p:sp>
      <p:sp>
        <p:nvSpPr>
          <p:cNvPr id="531458" name="Rectangle 2"/>
          <p:cNvSpPr>
            <a:spLocks noGrp="1" noRot="1" noChangeAspect="1" noChangeArrowheads="1" noTextEdit="1"/>
          </p:cNvSpPr>
          <p:nvPr>
            <p:ph type="sldImg"/>
          </p:nvPr>
        </p:nvSpPr>
        <p:spPr>
          <a:xfrm>
            <a:off x="1087438" y="685800"/>
            <a:ext cx="4670425" cy="3503613"/>
          </a:xfrm>
          <a:ln/>
        </p:spPr>
      </p:sp>
      <p:sp>
        <p:nvSpPr>
          <p:cNvPr id="531459" name="Rectangle 3"/>
          <p:cNvSpPr>
            <a:spLocks noGrp="1" noChangeArrowheads="1"/>
          </p:cNvSpPr>
          <p:nvPr>
            <p:ph type="body" idx="1"/>
          </p:nvPr>
        </p:nvSpPr>
        <p:spPr>
          <a:xfrm>
            <a:off x="0" y="4417551"/>
            <a:ext cx="6858000" cy="4190721"/>
          </a:xfrm>
        </p:spPr>
        <p:txBody>
          <a:bodyPr/>
          <a:lstStyle/>
          <a:p>
            <a:pPr marL="228600" indent="-228600"/>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A3C59-D363-4950-9693-9DC58CD23AF6}" type="slidenum">
              <a:rPr lang="en-US"/>
              <a:pPr/>
              <a:t>49</a:t>
            </a:fld>
            <a:endParaRPr lang="en-US"/>
          </a:p>
        </p:txBody>
      </p:sp>
      <p:sp>
        <p:nvSpPr>
          <p:cNvPr id="531458" name="Rectangle 2"/>
          <p:cNvSpPr>
            <a:spLocks noGrp="1" noRot="1" noChangeAspect="1" noChangeArrowheads="1" noTextEdit="1"/>
          </p:cNvSpPr>
          <p:nvPr>
            <p:ph type="sldImg"/>
          </p:nvPr>
        </p:nvSpPr>
        <p:spPr>
          <a:xfrm>
            <a:off x="1087438" y="685800"/>
            <a:ext cx="4670425" cy="3503613"/>
          </a:xfrm>
          <a:ln/>
        </p:spPr>
      </p:sp>
      <p:sp>
        <p:nvSpPr>
          <p:cNvPr id="531459" name="Rectangle 3"/>
          <p:cNvSpPr>
            <a:spLocks noGrp="1" noChangeArrowheads="1"/>
          </p:cNvSpPr>
          <p:nvPr>
            <p:ph type="body" idx="1"/>
          </p:nvPr>
        </p:nvSpPr>
        <p:spPr>
          <a:xfrm>
            <a:off x="0" y="4417551"/>
            <a:ext cx="6858000" cy="4190721"/>
          </a:xfrm>
        </p:spPr>
        <p:txBody>
          <a:bodyPr/>
          <a:lstStyle/>
          <a:p>
            <a:pPr marL="228600" indent="-228600"/>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50</a:t>
            </a:fld>
            <a:endParaRPr lang="en-US"/>
          </a:p>
        </p:txBody>
      </p:sp>
    </p:spTree>
    <p:extLst>
      <p:ext uri="{BB962C8B-B14F-4D97-AF65-F5344CB8AC3E}">
        <p14:creationId xmlns:p14="http://schemas.microsoft.com/office/powerpoint/2010/main" val="3920571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51</a:t>
            </a:fld>
            <a:endParaRPr lang="en-US"/>
          </a:p>
        </p:txBody>
      </p:sp>
    </p:spTree>
    <p:extLst>
      <p:ext uri="{BB962C8B-B14F-4D97-AF65-F5344CB8AC3E}">
        <p14:creationId xmlns:p14="http://schemas.microsoft.com/office/powerpoint/2010/main" val="3361171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91FB97-F3C4-4EE0-B3C4-493008398BB8}" type="slidenum">
              <a:rPr lang="en-US"/>
              <a:pPr/>
              <a:t>52</a:t>
            </a:fld>
            <a:endParaRPr lang="en-US"/>
          </a:p>
        </p:txBody>
      </p:sp>
      <p:sp>
        <p:nvSpPr>
          <p:cNvPr id="712706"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DFDB196E-4BCD-4547-8E40-928B03381F2D}" type="slidenum">
              <a:rPr lang="en-US" sz="1200">
                <a:ea typeface="ＭＳ Ｐゴシック" charset="-128"/>
              </a:rPr>
              <a:pPr algn="r" defTabSz="917575" eaLnBrk="1" hangingPunct="1"/>
              <a:t>52</a:t>
            </a:fld>
            <a:endParaRPr lang="en-US" sz="1200">
              <a:ea typeface="ＭＳ Ｐゴシック" charset="-128"/>
            </a:endParaRPr>
          </a:p>
        </p:txBody>
      </p:sp>
      <p:sp>
        <p:nvSpPr>
          <p:cNvPr id="712707" name="Rectangle 2"/>
          <p:cNvSpPr>
            <a:spLocks noGrp="1" noRot="1" noChangeAspect="1" noChangeArrowheads="1" noTextEdit="1"/>
          </p:cNvSpPr>
          <p:nvPr>
            <p:ph type="sldImg"/>
          </p:nvPr>
        </p:nvSpPr>
        <p:spPr>
          <a:xfrm>
            <a:off x="1085850" y="684213"/>
            <a:ext cx="4675188" cy="3505200"/>
          </a:xfrm>
          <a:ln/>
        </p:spPr>
      </p:sp>
      <p:sp>
        <p:nvSpPr>
          <p:cNvPr id="712708" name="Rectangle 3"/>
          <p:cNvSpPr>
            <a:spLocks noGrp="1" noChangeArrowheads="1"/>
          </p:cNvSpPr>
          <p:nvPr>
            <p:ph type="body" idx="1"/>
          </p:nvPr>
        </p:nvSpPr>
        <p:spPr>
          <a:xfrm>
            <a:off x="893763" y="4417550"/>
            <a:ext cx="5059362" cy="4189112"/>
          </a:xfrm>
        </p:spPr>
        <p:txBody>
          <a:bodyPr lIns="91673" tIns="45837" rIns="91673" bIns="45837"/>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7FC185F-24CA-4794-8F4E-7E46BC681AA7}" type="slidenum">
              <a:rPr lang="en-US" smtClean="0"/>
              <a:pPr/>
              <a:t>53</a:t>
            </a:fld>
            <a:endParaRPr lang="en-US" smtClean="0"/>
          </a:p>
        </p:txBody>
      </p:sp>
      <p:sp>
        <p:nvSpPr>
          <p:cNvPr id="59395" name="Rectangle 2"/>
          <p:cNvSpPr>
            <a:spLocks noGrp="1" noRot="1" noChangeAspect="1" noChangeArrowheads="1" noTextEdit="1"/>
          </p:cNvSpPr>
          <p:nvPr>
            <p:ph type="sldImg"/>
          </p:nvPr>
        </p:nvSpPr>
        <p:spPr>
          <a:xfrm>
            <a:off x="1555750" y="0"/>
            <a:ext cx="3746500" cy="2811463"/>
          </a:xfrm>
          <a:ln/>
        </p:spPr>
      </p:sp>
      <p:sp>
        <p:nvSpPr>
          <p:cNvPr id="59396" name="Rectangle 3"/>
          <p:cNvSpPr>
            <a:spLocks noGrp="1" noChangeArrowheads="1"/>
          </p:cNvSpPr>
          <p:nvPr>
            <p:ph type="body" idx="1"/>
          </p:nvPr>
        </p:nvSpPr>
        <p:spPr>
          <a:xfrm>
            <a:off x="0" y="2809901"/>
            <a:ext cx="6858000" cy="6456337"/>
          </a:xfrm>
          <a:noFill/>
          <a:ln/>
        </p:spPr>
        <p:txBody>
          <a:bodyPr/>
          <a:lstStyle/>
          <a:p>
            <a:r>
              <a:rPr lang="en-US" dirty="0" smtClean="0"/>
              <a:t>Alt Text:  Picture depicting an IRB meeting with members seated around a table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802FBB-A5C3-4B00-BCE9-9D6146314DBE}" type="slidenum">
              <a:rPr lang="en-US"/>
              <a:pPr/>
              <a:t>54</a:t>
            </a:fld>
            <a:endParaRPr lang="en-US"/>
          </a:p>
        </p:txBody>
      </p:sp>
      <p:sp>
        <p:nvSpPr>
          <p:cNvPr id="716802"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BC7DE90C-0BBB-4C89-A078-474908FCAF47}" type="slidenum">
              <a:rPr lang="en-US" sz="1200">
                <a:ea typeface="ＭＳ Ｐゴシック" charset="-128"/>
              </a:rPr>
              <a:pPr algn="r" defTabSz="917575" eaLnBrk="1" hangingPunct="1"/>
              <a:t>54</a:t>
            </a:fld>
            <a:endParaRPr lang="en-US" sz="1200">
              <a:ea typeface="ＭＳ Ｐゴシック" charset="-128"/>
            </a:endParaRPr>
          </a:p>
        </p:txBody>
      </p:sp>
      <p:sp>
        <p:nvSpPr>
          <p:cNvPr id="716803" name="Rectangle 2"/>
          <p:cNvSpPr>
            <a:spLocks noGrp="1" noRot="1" noChangeAspect="1" noChangeArrowheads="1" noTextEdit="1"/>
          </p:cNvSpPr>
          <p:nvPr>
            <p:ph type="sldImg"/>
          </p:nvPr>
        </p:nvSpPr>
        <p:spPr>
          <a:xfrm>
            <a:off x="1111250" y="695325"/>
            <a:ext cx="4637088" cy="3476625"/>
          </a:xfrm>
          <a:ln/>
        </p:spPr>
      </p:sp>
      <p:sp>
        <p:nvSpPr>
          <p:cNvPr id="716804" name="Rectangle 3"/>
          <p:cNvSpPr>
            <a:spLocks noGrp="1" noChangeArrowheads="1"/>
          </p:cNvSpPr>
          <p:nvPr>
            <p:ph type="body" idx="1"/>
          </p:nvPr>
        </p:nvSpPr>
        <p:spPr/>
        <p:txBody>
          <a:bodyPr lIns="91673" tIns="45837" rIns="91673" bIns="45837"/>
          <a:lstStyle/>
          <a:p>
            <a:r>
              <a:rPr lang="en-US" dirty="0" smtClean="0"/>
              <a:t>Alt text:</a:t>
            </a:r>
            <a:r>
              <a:rPr lang="en-US" baseline="0" dirty="0" smtClean="0"/>
              <a:t>  Photo depicting IRB meeting with members seated around a table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B039B39-ED0E-4FA9-B093-0E3262C57CE8}" type="slidenum">
              <a:rPr lang="en-US"/>
              <a:pPr/>
              <a:t>55</a:t>
            </a:fld>
            <a:endParaRPr lang="en-US"/>
          </a:p>
        </p:txBody>
      </p:sp>
      <p:sp>
        <p:nvSpPr>
          <p:cNvPr id="724994" name="Slide Image Placeholder 1"/>
          <p:cNvSpPr>
            <a:spLocks noGrp="1" noRot="1" noChangeAspect="1" noTextEdit="1"/>
          </p:cNvSpPr>
          <p:nvPr>
            <p:ph type="sldImg"/>
          </p:nvPr>
        </p:nvSpPr>
        <p:spPr>
          <a:xfrm>
            <a:off x="1111250" y="695325"/>
            <a:ext cx="4637088" cy="3476625"/>
          </a:xfrm>
          <a:ln/>
        </p:spPr>
      </p:sp>
      <p:sp>
        <p:nvSpPr>
          <p:cNvPr id="724995" name="Notes Placeholder 2"/>
          <p:cNvSpPr>
            <a:spLocks noGrp="1"/>
          </p:cNvSpPr>
          <p:nvPr>
            <p:ph type="body" idx="1"/>
          </p:nvPr>
        </p:nvSpPr>
        <p:spPr/>
        <p:txBody>
          <a:bodyPr lIns="91673" tIns="45837" rIns="91673" bIns="45837"/>
          <a:lstStyle/>
          <a:p>
            <a:r>
              <a:rPr lang="en-US" dirty="0" smtClean="0"/>
              <a:t>				</a:t>
            </a:r>
            <a:endParaRPr lang="en-US" dirty="0"/>
          </a:p>
        </p:txBody>
      </p:sp>
      <p:sp>
        <p:nvSpPr>
          <p:cNvPr id="724996" name="Slide Number Placeholder 3"/>
          <p:cNvSpPr txBox="1">
            <a:spLocks noGrp="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ADD887D4-746B-4026-9FE2-74F6D2225A84}" type="slidenum">
              <a:rPr lang="en-US" sz="1200">
                <a:ea typeface="ＭＳ Ｐゴシック" charset="-128"/>
              </a:rPr>
              <a:pPr algn="r" defTabSz="917575" eaLnBrk="1" hangingPunct="1"/>
              <a:t>55</a:t>
            </a:fld>
            <a:endParaRPr lang="en-US" sz="120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Text:  Photo depicting IRB members who have a conflict of interest who are not allowed to vote </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56</a:t>
            </a:fld>
            <a:endParaRPr lang="en-US"/>
          </a:p>
        </p:txBody>
      </p:sp>
    </p:spTree>
    <p:extLst>
      <p:ext uri="{BB962C8B-B14F-4D97-AF65-F5344CB8AC3E}">
        <p14:creationId xmlns:p14="http://schemas.microsoft.com/office/powerpoint/2010/main" val="7507480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61697F2-C836-4359-A71C-A687DA97DD9D}" type="slidenum">
              <a:rPr lang="en-US"/>
              <a:pPr/>
              <a:t>57</a:t>
            </a:fld>
            <a:endParaRPr lang="en-US"/>
          </a:p>
        </p:txBody>
      </p:sp>
      <p:sp>
        <p:nvSpPr>
          <p:cNvPr id="729090"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AD87332D-56CC-4DB3-BB9C-F6BED9DDF26C}" type="slidenum">
              <a:rPr lang="en-US" sz="1200">
                <a:ea typeface="ＭＳ Ｐゴシック" charset="-128"/>
              </a:rPr>
              <a:pPr algn="r" defTabSz="917575" eaLnBrk="1" hangingPunct="1"/>
              <a:t>57</a:t>
            </a:fld>
            <a:endParaRPr lang="en-US" sz="1200">
              <a:ea typeface="ＭＳ Ｐゴシック" charset="-128"/>
            </a:endParaRPr>
          </a:p>
        </p:txBody>
      </p:sp>
      <p:sp>
        <p:nvSpPr>
          <p:cNvPr id="729091" name="Rectangle 2"/>
          <p:cNvSpPr>
            <a:spLocks noGrp="1" noRot="1" noChangeAspect="1" noChangeArrowheads="1" noTextEdit="1"/>
          </p:cNvSpPr>
          <p:nvPr>
            <p:ph type="sldImg"/>
          </p:nvPr>
        </p:nvSpPr>
        <p:spPr>
          <a:xfrm>
            <a:off x="1111250" y="695325"/>
            <a:ext cx="4637088" cy="3476625"/>
          </a:xfrm>
          <a:ln/>
        </p:spPr>
      </p:sp>
      <p:sp>
        <p:nvSpPr>
          <p:cNvPr id="729092" name="Rectangle 3"/>
          <p:cNvSpPr>
            <a:spLocks noGrp="1" noChangeArrowheads="1"/>
          </p:cNvSpPr>
          <p:nvPr>
            <p:ph type="body" idx="1"/>
          </p:nvPr>
        </p:nvSpPr>
        <p:spPr>
          <a:xfrm>
            <a:off x="0" y="4401464"/>
            <a:ext cx="6858000" cy="4637946"/>
          </a:xfrm>
        </p:spPr>
        <p:txBody>
          <a:bodyPr lIns="91673" tIns="45837" rIns="91673" bIns="45837"/>
          <a:lstStyle/>
          <a:p>
            <a:pPr>
              <a:lnSpc>
                <a:spcPct val="115000"/>
              </a:lnSpc>
            </a:pPr>
            <a:r>
              <a:rPr lang="en-US" sz="1400"/>
              <a:t> </a:t>
            </a:r>
          </a:p>
          <a:p>
            <a:endParaRPr lang="en-US"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92ADD0C-540B-4DF8-97E2-41E6E4E694B7}" type="slidenum">
              <a:rPr lang="en-US"/>
              <a:pPr/>
              <a:t>4</a:t>
            </a:fld>
            <a:endParaRPr lang="en-US" dirty="0"/>
          </a:p>
        </p:txBody>
      </p:sp>
      <p:sp>
        <p:nvSpPr>
          <p:cNvPr id="832514" name="Slide Image Placeholder 1"/>
          <p:cNvSpPr>
            <a:spLocks noGrp="1" noRot="1" noChangeAspect="1" noTextEdit="1"/>
          </p:cNvSpPr>
          <p:nvPr>
            <p:ph type="sldImg"/>
          </p:nvPr>
        </p:nvSpPr>
        <p:spPr>
          <a:xfrm>
            <a:off x="1114425" y="696913"/>
            <a:ext cx="4630738" cy="3473450"/>
          </a:xfrm>
          <a:ln/>
        </p:spPr>
      </p:sp>
      <p:sp>
        <p:nvSpPr>
          <p:cNvPr id="832515" name="Notes Placeholder 2"/>
          <p:cNvSpPr>
            <a:spLocks noGrp="1"/>
          </p:cNvSpPr>
          <p:nvPr>
            <p:ph type="body" idx="1"/>
          </p:nvPr>
        </p:nvSpPr>
        <p:spPr>
          <a:xfrm>
            <a:off x="685800" y="4399855"/>
            <a:ext cx="5486400" cy="4169807"/>
          </a:xfrm>
        </p:spPr>
        <p:txBody>
          <a:bodyPr lIns="92287" tIns="46145" rIns="92287" bIns="46145"/>
          <a:lstStyle/>
          <a:p>
            <a:endParaRPr lang="en-US" dirty="0"/>
          </a:p>
        </p:txBody>
      </p:sp>
      <p:sp>
        <p:nvSpPr>
          <p:cNvPr id="832516" name="Slide Number Placeholder 3"/>
          <p:cNvSpPr txBox="1">
            <a:spLocks noGrp="1"/>
          </p:cNvSpPr>
          <p:nvPr/>
        </p:nvSpPr>
        <p:spPr bwMode="auto">
          <a:xfrm>
            <a:off x="3884613" y="8801318"/>
            <a:ext cx="2971800" cy="463312"/>
          </a:xfrm>
          <a:prstGeom prst="rect">
            <a:avLst/>
          </a:prstGeom>
          <a:noFill/>
          <a:ln w="9525">
            <a:noFill/>
            <a:miter lim="800000"/>
            <a:headEnd/>
            <a:tailEnd/>
          </a:ln>
        </p:spPr>
        <p:txBody>
          <a:bodyPr lIns="92287" tIns="46145" rIns="92287" bIns="46145" anchor="b"/>
          <a:lstStyle/>
          <a:p>
            <a:pPr algn="r" defTabSz="923925" eaLnBrk="1" hangingPunct="1"/>
            <a:fld id="{FD33AB20-9690-45B8-8B70-9EE7C7AF541F}" type="slidenum">
              <a:rPr lang="en-US" sz="1200"/>
              <a:pPr algn="r" defTabSz="923925" eaLnBrk="1" hangingPunct="1"/>
              <a:t>4</a:t>
            </a:fld>
            <a:endParaRPr 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6390AC3-9CC6-4615-81B7-22295C108D8C}" type="slidenum">
              <a:rPr lang="en-US"/>
              <a:pPr/>
              <a:t>58</a:t>
            </a:fld>
            <a:endParaRPr lang="en-US"/>
          </a:p>
        </p:txBody>
      </p:sp>
      <p:sp>
        <p:nvSpPr>
          <p:cNvPr id="731138"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130246A2-E060-449F-AA83-49E42055AA32}" type="slidenum">
              <a:rPr lang="en-US" sz="1200">
                <a:ea typeface="ＭＳ Ｐゴシック" charset="-128"/>
              </a:rPr>
              <a:pPr algn="r" defTabSz="917575" eaLnBrk="1" hangingPunct="1"/>
              <a:t>58</a:t>
            </a:fld>
            <a:endParaRPr lang="en-US" sz="1200">
              <a:ea typeface="ＭＳ Ｐゴシック" charset="-128"/>
            </a:endParaRPr>
          </a:p>
        </p:txBody>
      </p:sp>
      <p:sp>
        <p:nvSpPr>
          <p:cNvPr id="731139" name="Rectangle 2"/>
          <p:cNvSpPr>
            <a:spLocks noGrp="1" noRot="1" noChangeAspect="1" noChangeArrowheads="1" noTextEdit="1"/>
          </p:cNvSpPr>
          <p:nvPr>
            <p:ph type="sldImg"/>
          </p:nvPr>
        </p:nvSpPr>
        <p:spPr>
          <a:xfrm>
            <a:off x="1111250" y="693738"/>
            <a:ext cx="4637088" cy="3476625"/>
          </a:xfrm>
          <a:ln/>
        </p:spPr>
      </p:sp>
      <p:sp>
        <p:nvSpPr>
          <p:cNvPr id="731140" name="Rectangle 3"/>
          <p:cNvSpPr>
            <a:spLocks noGrp="1" noChangeArrowheads="1"/>
          </p:cNvSpPr>
          <p:nvPr>
            <p:ph type="body" idx="1"/>
          </p:nvPr>
        </p:nvSpPr>
        <p:spPr>
          <a:xfrm>
            <a:off x="0" y="4401463"/>
            <a:ext cx="6858000" cy="4864775"/>
          </a:xfrm>
        </p:spPr>
        <p:txBody>
          <a:bodyPr lIns="91730" tIns="45864" rIns="91730" bIns="45864"/>
          <a:lstStyle/>
          <a:p>
            <a:r>
              <a:rPr lang="en-US" sz="1400">
                <a:latin typeface="Tahoma" pitchFamily="34" charset="0"/>
              </a:rPr>
              <a:t> </a:t>
            </a:r>
            <a:endParaRPr lang="en-US" sz="1400" b="1"/>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DB6AA14-E03C-4BF6-9CDC-E77414775AC2}" type="slidenum">
              <a:rPr lang="en-US"/>
              <a:pPr/>
              <a:t>59</a:t>
            </a:fld>
            <a:endParaRPr lang="en-US"/>
          </a:p>
        </p:txBody>
      </p:sp>
      <p:sp>
        <p:nvSpPr>
          <p:cNvPr id="733186"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8D2EB887-E195-48CB-A6FD-99A0A8FBCE13}" type="slidenum">
              <a:rPr lang="en-US" sz="1200">
                <a:ea typeface="ＭＳ Ｐゴシック" charset="-128"/>
              </a:rPr>
              <a:pPr algn="r" defTabSz="917575" eaLnBrk="1" hangingPunct="1"/>
              <a:t>59</a:t>
            </a:fld>
            <a:endParaRPr lang="en-US" sz="1200">
              <a:ea typeface="ＭＳ Ｐゴシック" charset="-128"/>
            </a:endParaRPr>
          </a:p>
        </p:txBody>
      </p:sp>
      <p:sp>
        <p:nvSpPr>
          <p:cNvPr id="733187" name="Rectangle 2"/>
          <p:cNvSpPr>
            <a:spLocks noGrp="1" noRot="1" noChangeAspect="1" noChangeArrowheads="1" noTextEdit="1"/>
          </p:cNvSpPr>
          <p:nvPr>
            <p:ph type="sldImg"/>
          </p:nvPr>
        </p:nvSpPr>
        <p:spPr>
          <a:xfrm>
            <a:off x="1112838" y="-309563"/>
            <a:ext cx="4632325" cy="3475038"/>
          </a:xfrm>
          <a:ln/>
        </p:spPr>
      </p:sp>
      <p:sp>
        <p:nvSpPr>
          <p:cNvPr id="733188" name="Rectangle 3"/>
          <p:cNvSpPr>
            <a:spLocks noGrp="1" noChangeArrowheads="1"/>
          </p:cNvSpPr>
          <p:nvPr>
            <p:ph type="body" idx="1"/>
          </p:nvPr>
        </p:nvSpPr>
        <p:spPr>
          <a:xfrm>
            <a:off x="0" y="3165966"/>
            <a:ext cx="6858000" cy="6100273"/>
          </a:xfrm>
        </p:spPr>
        <p:txBody>
          <a:bodyPr lIns="91673" tIns="45837" rIns="91673" bIns="45837"/>
          <a:lstStyle/>
          <a:p>
            <a:pPr>
              <a:lnSpc>
                <a:spcPct val="115000"/>
              </a:lnSpc>
            </a:pPr>
            <a:endParaRPr lang="en-US">
              <a:latin typeface="Tahom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7802D36-F604-4FBF-AB04-38A4A51C60ED}" type="slidenum">
              <a:rPr lang="en-US"/>
              <a:pPr/>
              <a:t>60</a:t>
            </a:fld>
            <a:endParaRPr lang="en-US"/>
          </a:p>
        </p:txBody>
      </p:sp>
      <p:sp>
        <p:nvSpPr>
          <p:cNvPr id="735234"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F2673459-16F3-4358-AD0B-1AFA19BD8952}" type="slidenum">
              <a:rPr lang="en-US" sz="1200">
                <a:ea typeface="ＭＳ Ｐゴシック" charset="-128"/>
              </a:rPr>
              <a:pPr algn="r" defTabSz="917575" eaLnBrk="1" hangingPunct="1"/>
              <a:t>60</a:t>
            </a:fld>
            <a:endParaRPr lang="en-US" sz="1200">
              <a:ea typeface="ＭＳ Ｐゴシック" charset="-128"/>
            </a:endParaRPr>
          </a:p>
        </p:txBody>
      </p:sp>
      <p:sp>
        <p:nvSpPr>
          <p:cNvPr id="735235" name="Rectangle 2"/>
          <p:cNvSpPr>
            <a:spLocks noGrp="1" noRot="1" noChangeAspect="1" noChangeArrowheads="1" noTextEdit="1"/>
          </p:cNvSpPr>
          <p:nvPr>
            <p:ph type="sldImg"/>
          </p:nvPr>
        </p:nvSpPr>
        <p:spPr>
          <a:xfrm>
            <a:off x="1112838" y="-309563"/>
            <a:ext cx="4632325" cy="3475038"/>
          </a:xfrm>
          <a:ln/>
        </p:spPr>
      </p:sp>
      <p:sp>
        <p:nvSpPr>
          <p:cNvPr id="735236" name="Rectangle 3"/>
          <p:cNvSpPr>
            <a:spLocks noGrp="1" noChangeArrowheads="1"/>
          </p:cNvSpPr>
          <p:nvPr>
            <p:ph type="body" idx="1"/>
          </p:nvPr>
        </p:nvSpPr>
        <p:spPr>
          <a:xfrm>
            <a:off x="0" y="3165966"/>
            <a:ext cx="6858000" cy="6100273"/>
          </a:xfrm>
        </p:spPr>
        <p:txBody>
          <a:bodyPr lIns="91673" tIns="45837" rIns="91673" bIns="45837"/>
          <a:lstStyle/>
          <a:p>
            <a:pPr>
              <a:lnSpc>
                <a:spcPct val="115000"/>
              </a:lnSpc>
            </a:pPr>
            <a:endParaRPr lang="en-US">
              <a:latin typeface="Tahom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4585F8F-2B3B-4B56-875F-6D76EC0452F5}" type="slidenum">
              <a:rPr lang="en-US"/>
              <a:pPr/>
              <a:t>62</a:t>
            </a:fld>
            <a:endParaRPr lang="en-US"/>
          </a:p>
        </p:txBody>
      </p:sp>
      <p:sp>
        <p:nvSpPr>
          <p:cNvPr id="740354"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F0E2FEED-66E7-4136-A14A-B6CBEC4F36B4}" type="slidenum">
              <a:rPr lang="en-US" sz="1200">
                <a:ea typeface="ＭＳ Ｐゴシック" charset="-128"/>
              </a:rPr>
              <a:pPr algn="r" defTabSz="917575" eaLnBrk="1" hangingPunct="1"/>
              <a:t>62</a:t>
            </a:fld>
            <a:endParaRPr lang="en-US" sz="1200">
              <a:ea typeface="ＭＳ Ｐゴシック" charset="-128"/>
            </a:endParaRPr>
          </a:p>
        </p:txBody>
      </p:sp>
      <p:sp>
        <p:nvSpPr>
          <p:cNvPr id="740355" name="Rectangle 2"/>
          <p:cNvSpPr>
            <a:spLocks noGrp="1" noChangeArrowheads="1"/>
          </p:cNvSpPr>
          <p:nvPr>
            <p:ph type="body" idx="1"/>
          </p:nvPr>
        </p:nvSpPr>
        <p:spPr>
          <a:xfrm>
            <a:off x="0" y="4401463"/>
            <a:ext cx="6858000" cy="4864775"/>
          </a:xfrm>
          <a:noFill/>
        </p:spPr>
        <p:txBody>
          <a:bodyPr lIns="90751" tIns="44578" rIns="90751" bIns="44578"/>
          <a:lstStyle/>
          <a:p>
            <a:pPr>
              <a:lnSpc>
                <a:spcPct val="115000"/>
              </a:lnSpc>
            </a:pPr>
            <a:r>
              <a:rPr lang="en-US" sz="1400" b="1" dirty="0">
                <a:latin typeface="Tahoma" pitchFamily="34" charset="0"/>
              </a:rPr>
              <a:t> </a:t>
            </a:r>
            <a:endParaRPr lang="en-US" dirty="0"/>
          </a:p>
        </p:txBody>
      </p:sp>
      <p:sp>
        <p:nvSpPr>
          <p:cNvPr id="740356" name="Rectangle 3"/>
          <p:cNvSpPr>
            <a:spLocks noGrp="1" noRot="1" noChangeAspect="1" noChangeArrowheads="1" noTextEdit="1"/>
          </p:cNvSpPr>
          <p:nvPr>
            <p:ph type="sldImg"/>
          </p:nvPr>
        </p:nvSpPr>
        <p:spPr>
          <a:xfrm>
            <a:off x="1114425" y="695325"/>
            <a:ext cx="4632325" cy="3473450"/>
          </a:xfrm>
          <a:ln w="12700" cap="flat">
            <a:solidFill>
              <a:schemeClr val="tx1"/>
            </a:solid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09EE357-420A-46F9-9912-54116E00D53B}" type="slidenum">
              <a:rPr lang="en-US"/>
              <a:pPr/>
              <a:t>63</a:t>
            </a:fld>
            <a:endParaRPr lang="en-US"/>
          </a:p>
        </p:txBody>
      </p:sp>
      <p:sp>
        <p:nvSpPr>
          <p:cNvPr id="742402"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ECA40DD6-9F2F-4F6D-A61C-02DC60CDADDF}" type="slidenum">
              <a:rPr lang="en-US" sz="1200">
                <a:ea typeface="ＭＳ Ｐゴシック" charset="-128"/>
              </a:rPr>
              <a:pPr algn="r" defTabSz="917575" eaLnBrk="1" hangingPunct="1"/>
              <a:t>63</a:t>
            </a:fld>
            <a:endParaRPr lang="en-US" sz="1200">
              <a:ea typeface="ＭＳ Ｐゴシック" charset="-128"/>
            </a:endParaRPr>
          </a:p>
        </p:txBody>
      </p:sp>
      <p:sp>
        <p:nvSpPr>
          <p:cNvPr id="742403" name="Rectangle 2"/>
          <p:cNvSpPr>
            <a:spLocks noGrp="1" noChangeArrowheads="1"/>
          </p:cNvSpPr>
          <p:nvPr>
            <p:ph type="body" idx="1"/>
          </p:nvPr>
        </p:nvSpPr>
        <p:spPr>
          <a:xfrm>
            <a:off x="914400" y="4401463"/>
            <a:ext cx="5029200" cy="4171416"/>
          </a:xfrm>
          <a:noFill/>
        </p:spPr>
        <p:txBody>
          <a:bodyPr lIns="90694" tIns="44551" rIns="90694" bIns="44551"/>
          <a:lstStyle/>
          <a:p>
            <a:endParaRPr lang="en-US" dirty="0"/>
          </a:p>
        </p:txBody>
      </p:sp>
      <p:sp>
        <p:nvSpPr>
          <p:cNvPr id="742404"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1AE3693-7956-4230-9B53-54FE61A18941}" type="slidenum">
              <a:rPr lang="en-US"/>
              <a:pPr/>
              <a:t>64</a:t>
            </a:fld>
            <a:endParaRPr lang="en-US"/>
          </a:p>
        </p:txBody>
      </p:sp>
      <p:sp>
        <p:nvSpPr>
          <p:cNvPr id="744450"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86C0C8F8-A34D-4980-AB32-ED566B4C5073}" type="slidenum">
              <a:rPr lang="en-US" sz="1200">
                <a:ea typeface="ＭＳ Ｐゴシック" charset="-128"/>
              </a:rPr>
              <a:pPr algn="r" defTabSz="917575" eaLnBrk="1" hangingPunct="1"/>
              <a:t>64</a:t>
            </a:fld>
            <a:endParaRPr lang="en-US" sz="1200">
              <a:ea typeface="ＭＳ Ｐゴシック" charset="-128"/>
            </a:endParaRPr>
          </a:p>
        </p:txBody>
      </p:sp>
      <p:sp>
        <p:nvSpPr>
          <p:cNvPr id="744451" name="Rectangle 2"/>
          <p:cNvSpPr>
            <a:spLocks noGrp="1" noChangeArrowheads="1"/>
          </p:cNvSpPr>
          <p:nvPr>
            <p:ph type="body" idx="1"/>
          </p:nvPr>
        </p:nvSpPr>
        <p:spPr>
          <a:xfrm>
            <a:off x="914400" y="4401463"/>
            <a:ext cx="5029200" cy="4171416"/>
          </a:xfrm>
          <a:noFill/>
        </p:spPr>
        <p:txBody>
          <a:bodyPr lIns="90694" tIns="44551" rIns="90694" bIns="44551"/>
          <a:lstStyle/>
          <a:p>
            <a:r>
              <a:rPr lang="en-US" dirty="0" smtClean="0"/>
              <a:t>Alt Text:  Photo depicting an investigator seeking consent from a potential subject</a:t>
            </a:r>
            <a:endParaRPr lang="en-US" dirty="0"/>
          </a:p>
        </p:txBody>
      </p:sp>
      <p:sp>
        <p:nvSpPr>
          <p:cNvPr id="744452"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040BB-304A-4A3A-92C6-001765036D85}" type="slidenum">
              <a:rPr lang="en-US"/>
              <a:pPr/>
              <a:t>65</a:t>
            </a:fld>
            <a:endParaRPr lang="en-US"/>
          </a:p>
        </p:txBody>
      </p:sp>
      <p:sp>
        <p:nvSpPr>
          <p:cNvPr id="758786" name="Rectangle 2"/>
          <p:cNvSpPr>
            <a:spLocks noGrp="1" noChangeArrowheads="1"/>
          </p:cNvSpPr>
          <p:nvPr>
            <p:ph type="body" idx="1"/>
          </p:nvPr>
        </p:nvSpPr>
        <p:spPr>
          <a:xfrm>
            <a:off x="0" y="2857090"/>
            <a:ext cx="6858000" cy="6409148"/>
          </a:xfrm>
          <a:ln/>
        </p:spPr>
        <p:txBody>
          <a:bodyPr lIns="90449" tIns="44430" rIns="90449" bIns="44430"/>
          <a:lstStyle/>
          <a:p>
            <a:pPr>
              <a:lnSpc>
                <a:spcPct val="125000"/>
              </a:lnSpc>
            </a:pPr>
            <a:endParaRPr lang="en-US" sz="1400" dirty="0">
              <a:latin typeface="Tahoma" pitchFamily="34" charset="0"/>
            </a:endParaRPr>
          </a:p>
        </p:txBody>
      </p:sp>
      <p:sp>
        <p:nvSpPr>
          <p:cNvPr id="758787" name="Rectangle 3"/>
          <p:cNvSpPr>
            <a:spLocks noGrp="1" noRot="1" noChangeAspect="1" noChangeArrowheads="1" noTextEdit="1"/>
          </p:cNvSpPr>
          <p:nvPr>
            <p:ph type="sldImg"/>
          </p:nvPr>
        </p:nvSpPr>
        <p:spPr>
          <a:xfrm>
            <a:off x="1366838" y="-231775"/>
            <a:ext cx="4119562" cy="3089275"/>
          </a:xfrm>
          <a:ln w="12700" cap="flat">
            <a:solidFill>
              <a:schemeClr val="tx1"/>
            </a:solid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CF9B1B-0B20-4041-B0F2-EC6B975F3ACA}" type="slidenum">
              <a:rPr lang="en-US"/>
              <a:pPr/>
              <a:t>66</a:t>
            </a:fld>
            <a:endParaRPr 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a:xfrm>
            <a:off x="0" y="4401463"/>
            <a:ext cx="6858000" cy="4864775"/>
          </a:xfrm>
        </p:spPr>
        <p:txBody>
          <a:bodyPr/>
          <a:lstStyle/>
          <a:p>
            <a:pPr>
              <a:lnSpc>
                <a:spcPct val="130000"/>
              </a:lnSpc>
            </a:pPr>
            <a:endParaRPr lang="en-US" sz="1400">
              <a:latin typeface="Tahoma"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EBFD-44D1-4CD8-8462-A0E94B9A2C71}" type="slidenum">
              <a:rPr lang="en-US"/>
              <a:pPr/>
              <a:t>67</a:t>
            </a:fld>
            <a:endParaRPr lang="en-US"/>
          </a:p>
        </p:txBody>
      </p:sp>
      <p:sp>
        <p:nvSpPr>
          <p:cNvPr id="762882" name="Rectangle 2"/>
          <p:cNvSpPr>
            <a:spLocks noGrp="1" noRot="1" noChangeAspect="1" noChangeArrowheads="1" noTextEdit="1"/>
          </p:cNvSpPr>
          <p:nvPr>
            <p:ph type="sldImg"/>
          </p:nvPr>
        </p:nvSpPr>
        <p:spPr>
          <a:xfrm>
            <a:off x="1112838" y="-231775"/>
            <a:ext cx="4632325" cy="3475038"/>
          </a:xfrm>
          <a:ln/>
        </p:spPr>
      </p:sp>
      <p:sp>
        <p:nvSpPr>
          <p:cNvPr id="762883" name="Rectangle 3"/>
          <p:cNvSpPr>
            <a:spLocks noGrp="1" noChangeArrowheads="1"/>
          </p:cNvSpPr>
          <p:nvPr>
            <p:ph type="body" idx="1"/>
          </p:nvPr>
        </p:nvSpPr>
        <p:spPr>
          <a:xfrm>
            <a:off x="0" y="3243183"/>
            <a:ext cx="6858000" cy="6023055"/>
          </a:xfrm>
        </p:spPr>
        <p:txBody>
          <a:bodyPr/>
          <a:lstStyle/>
          <a:p>
            <a:pPr>
              <a:lnSpc>
                <a:spcPct val="125000"/>
              </a:lnSpc>
            </a:pPr>
            <a:endParaRPr lang="en-US" sz="1400">
              <a:latin typeface="Tahoma"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31C85-9736-4C80-A24E-A9C861C2422C}" type="slidenum">
              <a:rPr lang="en-US"/>
              <a:pPr/>
              <a:t>68</a:t>
            </a:fld>
            <a:endParaRPr lang="en-US"/>
          </a:p>
        </p:txBody>
      </p:sp>
      <p:sp>
        <p:nvSpPr>
          <p:cNvPr id="821250" name="Rectangle 2"/>
          <p:cNvSpPr>
            <a:spLocks noGrp="1" noRot="1" noChangeAspect="1" noChangeArrowheads="1" noTextEdit="1"/>
          </p:cNvSpPr>
          <p:nvPr>
            <p:ph type="sldImg"/>
          </p:nvPr>
        </p:nvSpPr>
        <p:spPr>
          <a:xfrm>
            <a:off x="1112838" y="696913"/>
            <a:ext cx="4632325" cy="3475037"/>
          </a:xfrm>
          <a:ln/>
        </p:spPr>
      </p:sp>
      <p:sp>
        <p:nvSpPr>
          <p:cNvPr id="821251" name="Rectangle 3"/>
          <p:cNvSpPr>
            <a:spLocks noGrp="1" noChangeArrowheads="1"/>
          </p:cNvSpPr>
          <p:nvPr>
            <p:ph type="body" idx="1"/>
          </p:nvPr>
        </p:nvSpPr>
        <p:spPr>
          <a:xfrm>
            <a:off x="223841" y="4401464"/>
            <a:ext cx="6410325" cy="4636336"/>
          </a:xfrm>
        </p:spPr>
        <p:txBody>
          <a:bodyPr/>
          <a:lstStyle/>
          <a:p>
            <a:r>
              <a:rPr lang="en-US" dirty="0" smtClean="0"/>
              <a:t>Alt Text:  Cartoon of person at a computer when a message pops up on the screen indicating "You have accessed the ‘whoops’ function.  Please stand by while things go wrong."</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747B8A5E-CFAD-4941-8069-D8684F63BA48}" type="slidenum">
              <a:rPr lang="en-US"/>
              <a:pPr/>
              <a:t>5</a:t>
            </a:fld>
            <a:endParaRPr lang="en-US" dirty="0"/>
          </a:p>
        </p:txBody>
      </p:sp>
      <p:sp>
        <p:nvSpPr>
          <p:cNvPr id="754690" name="Rectangle 7"/>
          <p:cNvSpPr txBox="1">
            <a:spLocks noGrp="1" noChangeArrowheads="1"/>
          </p:cNvSpPr>
          <p:nvPr/>
        </p:nvSpPr>
        <p:spPr bwMode="auto">
          <a:xfrm>
            <a:off x="3884613" y="8802928"/>
            <a:ext cx="2971800" cy="461705"/>
          </a:xfrm>
          <a:prstGeom prst="rect">
            <a:avLst/>
          </a:prstGeom>
          <a:noFill/>
          <a:ln w="9525">
            <a:noFill/>
            <a:miter lim="800000"/>
            <a:headEnd/>
            <a:tailEnd/>
          </a:ln>
        </p:spPr>
        <p:txBody>
          <a:bodyPr lIns="91637" tIns="45819" rIns="91637" bIns="45819" anchor="b"/>
          <a:lstStyle/>
          <a:p>
            <a:pPr algn="r" defTabSz="917336" eaLnBrk="1" hangingPunct="1"/>
            <a:fld id="{6FE02BCF-D90A-45DD-AC01-F0434EF81FDA}" type="slidenum">
              <a:rPr lang="en-US" sz="1200">
                <a:ea typeface="ＭＳ Ｐゴシック" charset="-128"/>
              </a:rPr>
              <a:pPr algn="r" defTabSz="917336" eaLnBrk="1" hangingPunct="1"/>
              <a:t>5</a:t>
            </a:fld>
            <a:endParaRPr lang="en-US" sz="1200" dirty="0">
              <a:ea typeface="ＭＳ Ｐゴシック" charset="-128"/>
            </a:endParaRPr>
          </a:p>
        </p:txBody>
      </p:sp>
      <p:sp>
        <p:nvSpPr>
          <p:cNvPr id="754691" name="Rectangle 7"/>
          <p:cNvSpPr txBox="1">
            <a:spLocks noGrp="1" noChangeArrowheads="1"/>
          </p:cNvSpPr>
          <p:nvPr/>
        </p:nvSpPr>
        <p:spPr bwMode="auto">
          <a:xfrm>
            <a:off x="3884613" y="8801319"/>
            <a:ext cx="2971800" cy="463312"/>
          </a:xfrm>
          <a:prstGeom prst="rect">
            <a:avLst/>
          </a:prstGeom>
          <a:noFill/>
          <a:ln w="9525">
            <a:noFill/>
            <a:miter lim="800000"/>
            <a:headEnd/>
            <a:tailEnd/>
          </a:ln>
        </p:spPr>
        <p:txBody>
          <a:bodyPr lIns="91714" tIns="45857" rIns="91714" bIns="45857" anchor="b"/>
          <a:lstStyle/>
          <a:p>
            <a:pPr algn="r" defTabSz="917336" eaLnBrk="1" hangingPunct="1"/>
            <a:fld id="{9F0896F3-923D-4F8B-9FCC-FDD2449FFC3D}" type="slidenum">
              <a:rPr lang="en-US" sz="1200">
                <a:ea typeface="ＭＳ Ｐゴシック" charset="-128"/>
              </a:rPr>
              <a:pPr algn="r" defTabSz="917336" eaLnBrk="1" hangingPunct="1"/>
              <a:t>5</a:t>
            </a:fld>
            <a:endParaRPr lang="en-US" sz="1200" dirty="0">
              <a:ea typeface="ＭＳ Ｐゴシック" charset="-128"/>
            </a:endParaRPr>
          </a:p>
        </p:txBody>
      </p:sp>
      <p:sp>
        <p:nvSpPr>
          <p:cNvPr id="754692" name="Rectangle 2"/>
          <p:cNvSpPr>
            <a:spLocks noGrp="1" noRot="1" noChangeAspect="1" noChangeArrowheads="1" noTextEdit="1"/>
          </p:cNvSpPr>
          <p:nvPr>
            <p:ph type="sldImg"/>
          </p:nvPr>
        </p:nvSpPr>
        <p:spPr>
          <a:xfrm>
            <a:off x="1487488" y="0"/>
            <a:ext cx="3941762" cy="2957513"/>
          </a:xfrm>
          <a:ln/>
        </p:spPr>
      </p:sp>
      <p:sp>
        <p:nvSpPr>
          <p:cNvPr id="754693" name="Rectangle 3"/>
          <p:cNvSpPr>
            <a:spLocks noGrp="1" noChangeArrowheads="1"/>
          </p:cNvSpPr>
          <p:nvPr>
            <p:ph type="body" idx="1"/>
          </p:nvPr>
        </p:nvSpPr>
        <p:spPr>
          <a:xfrm>
            <a:off x="0" y="2956720"/>
            <a:ext cx="6858000" cy="6309518"/>
          </a:xfrm>
        </p:spPr>
        <p:txBody>
          <a:bodyPr lIns="91714" tIns="45857" rIns="91714" bIns="45857"/>
          <a:lstStyle/>
          <a:p>
            <a:r>
              <a:rPr lang="en-US" dirty="0" smtClean="0">
                <a:effectLst>
                  <a:outerShdw blurRad="38100" dist="38100" dir="2700000" algn="tl">
                    <a:srgbClr val="C0C0C0"/>
                  </a:outerShdw>
                </a:effectLst>
              </a:rPr>
              <a:t>				</a:t>
            </a:r>
            <a:endParaRPr lang="en-US" dirty="0">
              <a:effectLst>
                <a:outerShdw blurRad="38100" dist="38100" dir="2700000" algn="tl">
                  <a:srgbClr val="C0C0C0"/>
                </a:outerShdw>
              </a:effectLst>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69</a:t>
            </a:fld>
            <a:endParaRPr lang="en-US"/>
          </a:p>
        </p:txBody>
      </p:sp>
    </p:spTree>
    <p:extLst>
      <p:ext uri="{BB962C8B-B14F-4D97-AF65-F5344CB8AC3E}">
        <p14:creationId xmlns:p14="http://schemas.microsoft.com/office/powerpoint/2010/main" val="17260859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CD6295A1-583D-4163-BADA-73B3B60B071B}" type="slidenum">
              <a:rPr lang="en-US"/>
              <a:pPr/>
              <a:t>70</a:t>
            </a:fld>
            <a:endParaRPr lang="en-US"/>
          </a:p>
        </p:txBody>
      </p:sp>
      <p:sp>
        <p:nvSpPr>
          <p:cNvPr id="819202" name="Slide Image Placeholder 1"/>
          <p:cNvSpPr>
            <a:spLocks noGrp="1" noRot="1" noChangeAspect="1" noTextEdit="1"/>
          </p:cNvSpPr>
          <p:nvPr>
            <p:ph type="sldImg"/>
          </p:nvPr>
        </p:nvSpPr>
        <p:spPr>
          <a:xfrm>
            <a:off x="1125538" y="4941888"/>
            <a:ext cx="4632325" cy="3473450"/>
          </a:xfrm>
          <a:ln/>
        </p:spPr>
      </p:sp>
      <p:sp>
        <p:nvSpPr>
          <p:cNvPr id="819203" name="Notes Placeholder 2"/>
          <p:cNvSpPr>
            <a:spLocks noGrp="1"/>
          </p:cNvSpPr>
          <p:nvPr>
            <p:ph type="body" idx="1"/>
          </p:nvPr>
        </p:nvSpPr>
        <p:spPr>
          <a:xfrm>
            <a:off x="914400" y="643489"/>
            <a:ext cx="5029200" cy="4166590"/>
          </a:xfrm>
        </p:spPr>
        <p:txBody>
          <a:bodyPr lIns="91418" tIns="45709" rIns="91418" bIns="45709"/>
          <a:lstStyle/>
          <a:p>
            <a:r>
              <a:rPr lang="en-US" dirty="0" smtClean="0"/>
              <a:t>Alt Text:  Venn diagram demonstrating that a small number of adverse events are also unanticipated problems - only those that are unanticipated problems must be reported to OHRP </a:t>
            </a:r>
            <a:endParaRPr lang="en-US" dirty="0"/>
          </a:p>
        </p:txBody>
      </p:sp>
      <p:sp>
        <p:nvSpPr>
          <p:cNvPr id="819204" name="Header Placeholder 3"/>
          <p:cNvSpPr txBox="1">
            <a:spLocks noGrp="1"/>
          </p:cNvSpPr>
          <p:nvPr/>
        </p:nvSpPr>
        <p:spPr bwMode="auto">
          <a:xfrm>
            <a:off x="0" y="0"/>
            <a:ext cx="2971800" cy="463312"/>
          </a:xfrm>
          <a:prstGeom prst="rect">
            <a:avLst/>
          </a:prstGeom>
          <a:noFill/>
          <a:ln w="9525">
            <a:noFill/>
            <a:miter lim="800000"/>
            <a:headEnd/>
            <a:tailEnd/>
          </a:ln>
        </p:spPr>
        <p:txBody>
          <a:bodyPr lIns="91418" tIns="45709" rIns="91418" bIns="45709"/>
          <a:lstStyle/>
          <a:p>
            <a:r>
              <a:rPr lang="en-US" sz="1200">
                <a:latin typeface="Times New Roman" pitchFamily="18" charset="0"/>
              </a:rPr>
              <a:t>Kevin L. Nellis, MS, MT(ASCP)</a:t>
            </a:r>
          </a:p>
        </p:txBody>
      </p:sp>
      <p:sp>
        <p:nvSpPr>
          <p:cNvPr id="819205" name="Date Placeholder 4"/>
          <p:cNvSpPr txBox="1">
            <a:spLocks noGrp="1"/>
          </p:cNvSpPr>
          <p:nvPr/>
        </p:nvSpPr>
        <p:spPr bwMode="auto">
          <a:xfrm>
            <a:off x="3886200" y="0"/>
            <a:ext cx="2971800" cy="463312"/>
          </a:xfrm>
          <a:prstGeom prst="rect">
            <a:avLst/>
          </a:prstGeom>
          <a:noFill/>
          <a:ln w="9525">
            <a:noFill/>
            <a:miter lim="800000"/>
            <a:headEnd/>
            <a:tailEnd/>
          </a:ln>
        </p:spPr>
        <p:txBody>
          <a:bodyPr lIns="91418" tIns="45709" rIns="91418" bIns="45709"/>
          <a:lstStyle/>
          <a:p>
            <a:pPr algn="r"/>
            <a:fld id="{AD01A57C-78C6-4BF8-AB2C-B012E9424803}" type="datetime1">
              <a:rPr lang="en-US" sz="1200">
                <a:latin typeface="Times New Roman" pitchFamily="18" charset="0"/>
              </a:rPr>
              <a:pPr algn="r"/>
              <a:t>4/28/2014</a:t>
            </a:fld>
            <a:r>
              <a:rPr lang="en-US" sz="1200">
                <a:latin typeface="Times New Roman" pitchFamily="18" charset="0"/>
              </a:rPr>
              <a:t>February 8, 2008</a:t>
            </a:r>
          </a:p>
        </p:txBody>
      </p:sp>
      <p:sp>
        <p:nvSpPr>
          <p:cNvPr id="819206" name="Slide Number Placeholder 5"/>
          <p:cNvSpPr txBox="1">
            <a:spLocks noGrp="1"/>
          </p:cNvSpPr>
          <p:nvPr/>
        </p:nvSpPr>
        <p:spPr bwMode="auto">
          <a:xfrm>
            <a:off x="3886200" y="8802926"/>
            <a:ext cx="2971800" cy="463312"/>
          </a:xfrm>
          <a:prstGeom prst="rect">
            <a:avLst/>
          </a:prstGeom>
          <a:noFill/>
          <a:ln w="9525">
            <a:noFill/>
            <a:miter lim="800000"/>
            <a:headEnd/>
            <a:tailEnd/>
          </a:ln>
        </p:spPr>
        <p:txBody>
          <a:bodyPr lIns="91418" tIns="45709" rIns="91418" bIns="45709" anchor="b"/>
          <a:lstStyle/>
          <a:p>
            <a:pPr algn="r"/>
            <a:fld id="{B7E2E479-E8D0-495E-9425-47BF5B7E71C1}" type="slidenum">
              <a:rPr lang="en-US" sz="1200">
                <a:latin typeface="Times New Roman" pitchFamily="18" charset="0"/>
              </a:rPr>
              <a:pPr algn="r"/>
              <a:t>70</a:t>
            </a:fld>
            <a:endParaRPr lang="en-US" sz="120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2C32E2CA-9862-427E-AAFA-94EBC49F651D}" type="slidenum">
              <a:rPr lang="en-US"/>
              <a:pPr/>
              <a:t>71</a:t>
            </a:fld>
            <a:endParaRPr lang="en-US"/>
          </a:p>
        </p:txBody>
      </p:sp>
      <p:sp>
        <p:nvSpPr>
          <p:cNvPr id="823298" name="Slide Image Placeholder 1"/>
          <p:cNvSpPr>
            <a:spLocks noGrp="1" noRot="1" noChangeAspect="1" noTextEdit="1"/>
          </p:cNvSpPr>
          <p:nvPr>
            <p:ph type="sldImg"/>
          </p:nvPr>
        </p:nvSpPr>
        <p:spPr>
          <a:xfrm>
            <a:off x="1125538" y="4941888"/>
            <a:ext cx="4632325" cy="3473450"/>
          </a:xfrm>
          <a:ln/>
        </p:spPr>
      </p:sp>
      <p:sp>
        <p:nvSpPr>
          <p:cNvPr id="823299" name="Notes Placeholder 2"/>
          <p:cNvSpPr>
            <a:spLocks noGrp="1"/>
          </p:cNvSpPr>
          <p:nvPr>
            <p:ph type="body" idx="1"/>
          </p:nvPr>
        </p:nvSpPr>
        <p:spPr>
          <a:xfrm>
            <a:off x="914400" y="643489"/>
            <a:ext cx="5029200" cy="4166590"/>
          </a:xfrm>
        </p:spPr>
        <p:txBody>
          <a:bodyPr lIns="91418" tIns="45709" rIns="91418" bIns="45709"/>
          <a:lstStyle/>
          <a:p>
            <a:endParaRPr lang="en-US" sz="800"/>
          </a:p>
        </p:txBody>
      </p:sp>
      <p:sp>
        <p:nvSpPr>
          <p:cNvPr id="823300" name="Header Placeholder 3"/>
          <p:cNvSpPr txBox="1">
            <a:spLocks noGrp="1"/>
          </p:cNvSpPr>
          <p:nvPr/>
        </p:nvSpPr>
        <p:spPr bwMode="auto">
          <a:xfrm>
            <a:off x="0" y="0"/>
            <a:ext cx="2971800" cy="463312"/>
          </a:xfrm>
          <a:prstGeom prst="rect">
            <a:avLst/>
          </a:prstGeom>
          <a:noFill/>
          <a:ln w="9525">
            <a:noFill/>
            <a:miter lim="800000"/>
            <a:headEnd/>
            <a:tailEnd/>
          </a:ln>
        </p:spPr>
        <p:txBody>
          <a:bodyPr lIns="91418" tIns="45709" rIns="91418" bIns="45709"/>
          <a:lstStyle/>
          <a:p>
            <a:r>
              <a:rPr lang="en-US" sz="1200">
                <a:latin typeface="Times New Roman" pitchFamily="18" charset="0"/>
              </a:rPr>
              <a:t>Kevin L. Nellis, MS, MT(ASCP)</a:t>
            </a:r>
          </a:p>
        </p:txBody>
      </p:sp>
      <p:sp>
        <p:nvSpPr>
          <p:cNvPr id="823301" name="Date Placeholder 4"/>
          <p:cNvSpPr txBox="1">
            <a:spLocks noGrp="1"/>
          </p:cNvSpPr>
          <p:nvPr/>
        </p:nvSpPr>
        <p:spPr bwMode="auto">
          <a:xfrm>
            <a:off x="3886200" y="0"/>
            <a:ext cx="2971800" cy="463312"/>
          </a:xfrm>
          <a:prstGeom prst="rect">
            <a:avLst/>
          </a:prstGeom>
          <a:noFill/>
          <a:ln w="9525">
            <a:noFill/>
            <a:miter lim="800000"/>
            <a:headEnd/>
            <a:tailEnd/>
          </a:ln>
        </p:spPr>
        <p:txBody>
          <a:bodyPr lIns="91418" tIns="45709" rIns="91418" bIns="45709"/>
          <a:lstStyle/>
          <a:p>
            <a:pPr algn="r"/>
            <a:fld id="{FB82CAB3-033D-421D-A903-4703DE19A3ED}" type="datetime1">
              <a:rPr lang="en-US" sz="1200">
                <a:latin typeface="Times New Roman" pitchFamily="18" charset="0"/>
              </a:rPr>
              <a:pPr algn="r"/>
              <a:t>4/28/2014</a:t>
            </a:fld>
            <a:r>
              <a:rPr lang="en-US" sz="1200">
                <a:latin typeface="Times New Roman" pitchFamily="18" charset="0"/>
              </a:rPr>
              <a:t>February 8, 2008</a:t>
            </a:r>
          </a:p>
        </p:txBody>
      </p:sp>
      <p:sp>
        <p:nvSpPr>
          <p:cNvPr id="823302" name="Slide Number Placeholder 5"/>
          <p:cNvSpPr txBox="1">
            <a:spLocks noGrp="1"/>
          </p:cNvSpPr>
          <p:nvPr/>
        </p:nvSpPr>
        <p:spPr bwMode="auto">
          <a:xfrm>
            <a:off x="3886200" y="8802926"/>
            <a:ext cx="2971800" cy="463312"/>
          </a:xfrm>
          <a:prstGeom prst="rect">
            <a:avLst/>
          </a:prstGeom>
          <a:noFill/>
          <a:ln w="9525">
            <a:noFill/>
            <a:miter lim="800000"/>
            <a:headEnd/>
            <a:tailEnd/>
          </a:ln>
        </p:spPr>
        <p:txBody>
          <a:bodyPr lIns="91418" tIns="45709" rIns="91418" bIns="45709" anchor="b"/>
          <a:lstStyle/>
          <a:p>
            <a:pPr algn="r"/>
            <a:fld id="{18A4724E-E087-42F3-A97C-7082435BA57F}" type="slidenum">
              <a:rPr lang="en-US" sz="1200">
                <a:latin typeface="Times New Roman" pitchFamily="18" charset="0"/>
              </a:rPr>
              <a:pPr algn="r"/>
              <a:t>71</a:t>
            </a:fld>
            <a:endParaRPr lang="en-US" sz="120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C5604A93-4094-4E8B-B50E-0AEB4501E865}" type="slidenum">
              <a:rPr lang="en-US"/>
              <a:pPr/>
              <a:t>72</a:t>
            </a:fld>
            <a:endParaRPr lang="en-US"/>
          </a:p>
        </p:txBody>
      </p:sp>
      <p:sp>
        <p:nvSpPr>
          <p:cNvPr id="827394" name="Slide Image Placeholder 1"/>
          <p:cNvSpPr>
            <a:spLocks noGrp="1" noRot="1" noChangeAspect="1" noTextEdit="1"/>
          </p:cNvSpPr>
          <p:nvPr>
            <p:ph type="sldImg"/>
          </p:nvPr>
        </p:nvSpPr>
        <p:spPr>
          <a:xfrm>
            <a:off x="1125538" y="4941888"/>
            <a:ext cx="4632325" cy="3473450"/>
          </a:xfrm>
          <a:ln/>
        </p:spPr>
      </p:sp>
      <p:sp>
        <p:nvSpPr>
          <p:cNvPr id="827395" name="Notes Placeholder 2"/>
          <p:cNvSpPr>
            <a:spLocks noGrp="1"/>
          </p:cNvSpPr>
          <p:nvPr>
            <p:ph type="body" idx="1"/>
          </p:nvPr>
        </p:nvSpPr>
        <p:spPr>
          <a:xfrm>
            <a:off x="914400" y="643489"/>
            <a:ext cx="5029200" cy="4166590"/>
          </a:xfrm>
        </p:spPr>
        <p:txBody>
          <a:bodyPr lIns="91418" tIns="45709" rIns="91418" bIns="45709"/>
          <a:lstStyle/>
          <a:p>
            <a:endParaRPr lang="en-US" sz="800" dirty="0"/>
          </a:p>
        </p:txBody>
      </p:sp>
      <p:sp>
        <p:nvSpPr>
          <p:cNvPr id="827396" name="Header Placeholder 3"/>
          <p:cNvSpPr txBox="1">
            <a:spLocks noGrp="1"/>
          </p:cNvSpPr>
          <p:nvPr/>
        </p:nvSpPr>
        <p:spPr bwMode="auto">
          <a:xfrm>
            <a:off x="0" y="0"/>
            <a:ext cx="2971800" cy="463312"/>
          </a:xfrm>
          <a:prstGeom prst="rect">
            <a:avLst/>
          </a:prstGeom>
          <a:noFill/>
          <a:ln w="9525">
            <a:noFill/>
            <a:miter lim="800000"/>
            <a:headEnd/>
            <a:tailEnd/>
          </a:ln>
        </p:spPr>
        <p:txBody>
          <a:bodyPr lIns="91418" tIns="45709" rIns="91418" bIns="45709"/>
          <a:lstStyle/>
          <a:p>
            <a:r>
              <a:rPr lang="en-US" sz="1200">
                <a:latin typeface="Times New Roman" pitchFamily="18" charset="0"/>
              </a:rPr>
              <a:t>Kevin L. Nellis, MS, MT(ASCP)</a:t>
            </a:r>
          </a:p>
        </p:txBody>
      </p:sp>
      <p:sp>
        <p:nvSpPr>
          <p:cNvPr id="827397" name="Date Placeholder 4"/>
          <p:cNvSpPr txBox="1">
            <a:spLocks noGrp="1"/>
          </p:cNvSpPr>
          <p:nvPr/>
        </p:nvSpPr>
        <p:spPr bwMode="auto">
          <a:xfrm>
            <a:off x="3886200" y="0"/>
            <a:ext cx="2971800" cy="463312"/>
          </a:xfrm>
          <a:prstGeom prst="rect">
            <a:avLst/>
          </a:prstGeom>
          <a:noFill/>
          <a:ln w="9525">
            <a:noFill/>
            <a:miter lim="800000"/>
            <a:headEnd/>
            <a:tailEnd/>
          </a:ln>
        </p:spPr>
        <p:txBody>
          <a:bodyPr lIns="91418" tIns="45709" rIns="91418" bIns="45709"/>
          <a:lstStyle/>
          <a:p>
            <a:pPr algn="r"/>
            <a:fld id="{4A47D84D-1BB8-4DCE-BA97-E80A68CF8ED3}" type="datetime1">
              <a:rPr lang="en-US" sz="1200">
                <a:latin typeface="Times New Roman" pitchFamily="18" charset="0"/>
              </a:rPr>
              <a:pPr algn="r"/>
              <a:t>4/28/2014</a:t>
            </a:fld>
            <a:r>
              <a:rPr lang="en-US" sz="1200">
                <a:latin typeface="Times New Roman" pitchFamily="18" charset="0"/>
              </a:rPr>
              <a:t>February 8, 2008</a:t>
            </a:r>
          </a:p>
        </p:txBody>
      </p:sp>
      <p:sp>
        <p:nvSpPr>
          <p:cNvPr id="827398" name="Slide Number Placeholder 5"/>
          <p:cNvSpPr txBox="1">
            <a:spLocks noGrp="1"/>
          </p:cNvSpPr>
          <p:nvPr/>
        </p:nvSpPr>
        <p:spPr bwMode="auto">
          <a:xfrm>
            <a:off x="3886200" y="8802926"/>
            <a:ext cx="2971800" cy="463312"/>
          </a:xfrm>
          <a:prstGeom prst="rect">
            <a:avLst/>
          </a:prstGeom>
          <a:noFill/>
          <a:ln w="9525">
            <a:noFill/>
            <a:miter lim="800000"/>
            <a:headEnd/>
            <a:tailEnd/>
          </a:ln>
        </p:spPr>
        <p:txBody>
          <a:bodyPr lIns="91418" tIns="45709" rIns="91418" bIns="45709" anchor="b"/>
          <a:lstStyle/>
          <a:p>
            <a:pPr algn="r"/>
            <a:fld id="{2509D491-88C0-4EFE-8040-7DEAF8C0B1B9}" type="slidenum">
              <a:rPr lang="en-US" sz="1200">
                <a:latin typeface="Times New Roman" pitchFamily="18" charset="0"/>
              </a:rPr>
              <a:pPr algn="r"/>
              <a:t>72</a:t>
            </a:fld>
            <a:endParaRPr lang="en-US" sz="120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F29B21C2-2673-4756-B665-1FD0ECC31CA9}" type="slidenum">
              <a:rPr lang="en-US"/>
              <a:pPr/>
              <a:t>73</a:t>
            </a:fld>
            <a:endParaRPr lang="en-US" dirty="0"/>
          </a:p>
        </p:txBody>
      </p:sp>
      <p:sp>
        <p:nvSpPr>
          <p:cNvPr id="825346" name="Slide Image Placeholder 1"/>
          <p:cNvSpPr>
            <a:spLocks noGrp="1" noRot="1" noChangeAspect="1" noTextEdit="1"/>
          </p:cNvSpPr>
          <p:nvPr>
            <p:ph type="sldImg"/>
          </p:nvPr>
        </p:nvSpPr>
        <p:spPr>
          <a:xfrm>
            <a:off x="1125538" y="4941888"/>
            <a:ext cx="4632325" cy="3473450"/>
          </a:xfrm>
          <a:ln/>
        </p:spPr>
      </p:sp>
      <p:sp>
        <p:nvSpPr>
          <p:cNvPr id="825347" name="Notes Placeholder 2"/>
          <p:cNvSpPr>
            <a:spLocks noGrp="1"/>
          </p:cNvSpPr>
          <p:nvPr>
            <p:ph type="body" idx="1"/>
          </p:nvPr>
        </p:nvSpPr>
        <p:spPr>
          <a:xfrm>
            <a:off x="914400" y="643489"/>
            <a:ext cx="5029200" cy="4166590"/>
          </a:xfrm>
        </p:spPr>
        <p:txBody>
          <a:bodyPr lIns="91418" tIns="45709" rIns="91418" bIns="45709"/>
          <a:lstStyle/>
          <a:p>
            <a:endParaRPr lang="en-US" sz="800" dirty="0"/>
          </a:p>
        </p:txBody>
      </p:sp>
      <p:sp>
        <p:nvSpPr>
          <p:cNvPr id="825348" name="Header Placeholder 3"/>
          <p:cNvSpPr txBox="1">
            <a:spLocks noGrp="1"/>
          </p:cNvSpPr>
          <p:nvPr/>
        </p:nvSpPr>
        <p:spPr bwMode="auto">
          <a:xfrm>
            <a:off x="0" y="0"/>
            <a:ext cx="2971800" cy="463312"/>
          </a:xfrm>
          <a:prstGeom prst="rect">
            <a:avLst/>
          </a:prstGeom>
          <a:noFill/>
          <a:ln w="9525">
            <a:noFill/>
            <a:miter lim="800000"/>
            <a:headEnd/>
            <a:tailEnd/>
          </a:ln>
        </p:spPr>
        <p:txBody>
          <a:bodyPr lIns="91418" tIns="45709" rIns="91418" bIns="45709"/>
          <a:lstStyle/>
          <a:p>
            <a:r>
              <a:rPr lang="en-US" sz="1200" dirty="0">
                <a:latin typeface="Times New Roman" pitchFamily="18" charset="0"/>
              </a:rPr>
              <a:t>Kevin L. </a:t>
            </a:r>
            <a:r>
              <a:rPr lang="en-US" sz="1200" dirty="0" err="1">
                <a:latin typeface="Times New Roman" pitchFamily="18" charset="0"/>
              </a:rPr>
              <a:t>Nellis</a:t>
            </a:r>
            <a:r>
              <a:rPr lang="en-US" sz="1200" dirty="0">
                <a:latin typeface="Times New Roman" pitchFamily="18" charset="0"/>
              </a:rPr>
              <a:t>, MS, MT(ASCP)</a:t>
            </a:r>
          </a:p>
        </p:txBody>
      </p:sp>
      <p:sp>
        <p:nvSpPr>
          <p:cNvPr id="825349" name="Date Placeholder 4"/>
          <p:cNvSpPr txBox="1">
            <a:spLocks noGrp="1"/>
          </p:cNvSpPr>
          <p:nvPr/>
        </p:nvSpPr>
        <p:spPr bwMode="auto">
          <a:xfrm>
            <a:off x="3886200" y="0"/>
            <a:ext cx="2971800" cy="463312"/>
          </a:xfrm>
          <a:prstGeom prst="rect">
            <a:avLst/>
          </a:prstGeom>
          <a:noFill/>
          <a:ln w="9525">
            <a:noFill/>
            <a:miter lim="800000"/>
            <a:headEnd/>
            <a:tailEnd/>
          </a:ln>
        </p:spPr>
        <p:txBody>
          <a:bodyPr lIns="91418" tIns="45709" rIns="91418" bIns="45709"/>
          <a:lstStyle/>
          <a:p>
            <a:pPr algn="r"/>
            <a:fld id="{A46565CB-BA1E-4B69-911D-85D0055EF869}" type="datetime1">
              <a:rPr lang="en-US" sz="1200">
                <a:latin typeface="Times New Roman" pitchFamily="18" charset="0"/>
              </a:rPr>
              <a:pPr algn="r"/>
              <a:t>4/28/2014</a:t>
            </a:fld>
            <a:r>
              <a:rPr lang="en-US" sz="1200">
                <a:latin typeface="Times New Roman" pitchFamily="18" charset="0"/>
              </a:rPr>
              <a:t>February 8, 2008</a:t>
            </a:r>
          </a:p>
        </p:txBody>
      </p:sp>
      <p:sp>
        <p:nvSpPr>
          <p:cNvPr id="825350" name="Slide Number Placeholder 5"/>
          <p:cNvSpPr txBox="1">
            <a:spLocks noGrp="1"/>
          </p:cNvSpPr>
          <p:nvPr/>
        </p:nvSpPr>
        <p:spPr bwMode="auto">
          <a:xfrm>
            <a:off x="3886200" y="8802926"/>
            <a:ext cx="2971800" cy="463312"/>
          </a:xfrm>
          <a:prstGeom prst="rect">
            <a:avLst/>
          </a:prstGeom>
          <a:noFill/>
          <a:ln w="9525">
            <a:noFill/>
            <a:miter lim="800000"/>
            <a:headEnd/>
            <a:tailEnd/>
          </a:ln>
        </p:spPr>
        <p:txBody>
          <a:bodyPr lIns="91418" tIns="45709" rIns="91418" bIns="45709" anchor="b"/>
          <a:lstStyle/>
          <a:p>
            <a:pPr algn="r"/>
            <a:fld id="{31D70EF1-72BC-4CAF-9B27-2197DFA46FE3}" type="slidenum">
              <a:rPr lang="en-US" sz="1200">
                <a:latin typeface="Times New Roman" pitchFamily="18" charset="0"/>
              </a:rPr>
              <a:pPr algn="r"/>
              <a:t>73</a:t>
            </a:fld>
            <a:endParaRPr lang="en-US" sz="120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8AF1F0A-BF75-4012-84A0-A48E12693B5C}" type="slidenum">
              <a:rPr lang="en-US"/>
              <a:pPr/>
              <a:t>74</a:t>
            </a:fld>
            <a:endParaRPr lang="en-US"/>
          </a:p>
        </p:txBody>
      </p:sp>
      <p:sp>
        <p:nvSpPr>
          <p:cNvPr id="778242"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EC2D5F98-DC9E-4105-9EAD-67BEA66734B9}" type="slidenum">
              <a:rPr lang="en-US" sz="1200">
                <a:ea typeface="ＭＳ Ｐゴシック" charset="-128"/>
              </a:rPr>
              <a:pPr algn="r" defTabSz="917575" eaLnBrk="1" hangingPunct="1"/>
              <a:t>74</a:t>
            </a:fld>
            <a:endParaRPr lang="en-US" sz="1200">
              <a:ea typeface="ＭＳ Ｐゴシック" charset="-128"/>
            </a:endParaRPr>
          </a:p>
        </p:txBody>
      </p:sp>
      <p:sp>
        <p:nvSpPr>
          <p:cNvPr id="778243" name="Rectangle 2"/>
          <p:cNvSpPr>
            <a:spLocks noGrp="1" noRot="1" noChangeAspect="1" noChangeArrowheads="1" noTextEdit="1"/>
          </p:cNvSpPr>
          <p:nvPr>
            <p:ph type="sldImg"/>
          </p:nvPr>
        </p:nvSpPr>
        <p:spPr>
          <a:xfrm>
            <a:off x="1112838" y="696913"/>
            <a:ext cx="4632325" cy="3475037"/>
          </a:xfrm>
          <a:ln/>
        </p:spPr>
      </p:sp>
      <p:sp>
        <p:nvSpPr>
          <p:cNvPr id="778244" name="Rectangle 3"/>
          <p:cNvSpPr>
            <a:spLocks noGrp="1" noChangeArrowheads="1"/>
          </p:cNvSpPr>
          <p:nvPr>
            <p:ph type="body" idx="1"/>
          </p:nvPr>
        </p:nvSpPr>
        <p:spPr>
          <a:xfrm>
            <a:off x="685800" y="4401464"/>
            <a:ext cx="5486400" cy="4168199"/>
          </a:xfrm>
        </p:spPr>
        <p:txBody>
          <a:bodyPr lIns="91673" tIns="45837" rIns="91673" bIns="45837"/>
          <a:lstStyle/>
          <a:p>
            <a:r>
              <a:rPr lang="en-US" dirty="0" smtClean="0"/>
              <a:t>Alt Text:  Cartoon of man looking at eye chart and asked if what he sees is right or wrong</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A0E0EE6-0A1C-4357-BA3A-C8F62A5F7ECC}" type="slidenum">
              <a:rPr lang="en-US"/>
              <a:pPr/>
              <a:t>75</a:t>
            </a:fld>
            <a:endParaRPr lang="en-US"/>
          </a:p>
        </p:txBody>
      </p:sp>
      <p:sp>
        <p:nvSpPr>
          <p:cNvPr id="780290"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2D5F28A6-DB07-47DD-9F0C-33541E3FB176}" type="slidenum">
              <a:rPr lang="en-US" sz="1200">
                <a:ea typeface="ＭＳ Ｐゴシック" charset="-128"/>
              </a:rPr>
              <a:pPr algn="r" defTabSz="917575" eaLnBrk="1" hangingPunct="1"/>
              <a:t>75</a:t>
            </a:fld>
            <a:endParaRPr lang="en-US" sz="1200">
              <a:ea typeface="ＭＳ Ｐゴシック" charset="-128"/>
            </a:endParaRPr>
          </a:p>
        </p:txBody>
      </p:sp>
      <p:sp>
        <p:nvSpPr>
          <p:cNvPr id="780291" name="Rectangle 2"/>
          <p:cNvSpPr>
            <a:spLocks noGrp="1" noRot="1" noChangeAspect="1" noChangeArrowheads="1" noTextEdit="1"/>
          </p:cNvSpPr>
          <p:nvPr>
            <p:ph type="sldImg"/>
          </p:nvPr>
        </p:nvSpPr>
        <p:spPr>
          <a:xfrm>
            <a:off x="1112838" y="693738"/>
            <a:ext cx="4637087" cy="3476625"/>
          </a:xfrm>
          <a:ln/>
        </p:spPr>
      </p:sp>
      <p:sp>
        <p:nvSpPr>
          <p:cNvPr id="780292" name="Rectangle 3"/>
          <p:cNvSpPr>
            <a:spLocks noGrp="1" noChangeArrowheads="1"/>
          </p:cNvSpPr>
          <p:nvPr>
            <p:ph type="body" idx="1"/>
          </p:nvPr>
        </p:nvSpPr>
        <p:spPr>
          <a:xfrm>
            <a:off x="685800" y="4401463"/>
            <a:ext cx="5486400" cy="4171416"/>
          </a:xfrm>
        </p:spPr>
        <p:txBody>
          <a:bodyPr lIns="91673" tIns="45837" rIns="91673" bIns="45837"/>
          <a:lstStyle/>
          <a:p>
            <a:r>
              <a:rPr lang="en-US" dirty="0" smtClean="0"/>
              <a:t>Alt Text: image of gavel to indicate jurisdiction/oversight</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27E9D-10C3-4E68-A977-0DCDFB24273E}" type="slidenum">
              <a:rPr lang="en-US"/>
              <a:pPr/>
              <a:t>76</a:t>
            </a:fld>
            <a:endParaRPr lang="en-US"/>
          </a:p>
        </p:txBody>
      </p:sp>
      <p:sp>
        <p:nvSpPr>
          <p:cNvPr id="769026" name="Rectangle 2"/>
          <p:cNvSpPr>
            <a:spLocks noGrp="1" noRot="1" noChangeAspect="1" noChangeArrowheads="1" noTextEdit="1"/>
          </p:cNvSpPr>
          <p:nvPr>
            <p:ph type="sldImg"/>
          </p:nvPr>
        </p:nvSpPr>
        <p:spPr>
          <a:xfrm>
            <a:off x="1112838" y="-231775"/>
            <a:ext cx="4632325" cy="3475038"/>
          </a:xfrm>
          <a:ln/>
        </p:spPr>
      </p:sp>
      <p:sp>
        <p:nvSpPr>
          <p:cNvPr id="769027" name="Rectangle 3"/>
          <p:cNvSpPr>
            <a:spLocks noGrp="1" noChangeArrowheads="1"/>
          </p:cNvSpPr>
          <p:nvPr>
            <p:ph type="body" idx="1"/>
          </p:nvPr>
        </p:nvSpPr>
        <p:spPr>
          <a:xfrm>
            <a:off x="0" y="3243183"/>
            <a:ext cx="6858000" cy="4169807"/>
          </a:xfrm>
        </p:spPr>
        <p:txBody>
          <a:bodyPr/>
          <a:lstStyle/>
          <a:p>
            <a:r>
              <a:rPr lang="en-US" sz="1400" dirty="0" smtClean="0"/>
              <a:t>		</a:t>
            </a:r>
            <a:endParaRPr lang="en-US" sz="14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2E065-9733-4EC6-9A83-8BD0C4BE9DBC}" type="slidenum">
              <a:rPr lang="en-US"/>
              <a:pPr/>
              <a:t>77</a:t>
            </a:fld>
            <a:endParaRPr lang="en-US"/>
          </a:p>
        </p:txBody>
      </p:sp>
      <p:sp>
        <p:nvSpPr>
          <p:cNvPr id="771074" name="Rectangle 2"/>
          <p:cNvSpPr>
            <a:spLocks noGrp="1" noRot="1" noChangeAspect="1" noChangeArrowheads="1" noTextEdit="1"/>
          </p:cNvSpPr>
          <p:nvPr>
            <p:ph type="sldImg"/>
          </p:nvPr>
        </p:nvSpPr>
        <p:spPr>
          <a:xfrm>
            <a:off x="1112838" y="-309563"/>
            <a:ext cx="4632325" cy="3475038"/>
          </a:xfrm>
          <a:ln/>
        </p:spPr>
      </p:sp>
      <p:sp>
        <p:nvSpPr>
          <p:cNvPr id="771075" name="Rectangle 3"/>
          <p:cNvSpPr>
            <a:spLocks noGrp="1" noChangeArrowheads="1"/>
          </p:cNvSpPr>
          <p:nvPr>
            <p:ph type="body" idx="1"/>
          </p:nvPr>
        </p:nvSpPr>
        <p:spPr>
          <a:xfrm>
            <a:off x="0" y="3243183"/>
            <a:ext cx="6858000" cy="5328087"/>
          </a:xfrm>
        </p:spPr>
        <p:txBody>
          <a:bodyPr/>
          <a:lstStyle/>
          <a:p>
            <a:pPr>
              <a:lnSpc>
                <a:spcPct val="130000"/>
              </a:lnSpc>
            </a:pPr>
            <a:r>
              <a:rPr lang="en-US" sz="1400" dirty="0" smtClean="0">
                <a:solidFill>
                  <a:schemeClr val="tx2"/>
                </a:solidFill>
                <a:latin typeface="Tahoma" pitchFamily="34" charset="0"/>
              </a:rPr>
              <a:t>			</a:t>
            </a:r>
            <a:endParaRPr lang="en-US" sz="1400" dirty="0">
              <a:solidFill>
                <a:schemeClr val="tx2"/>
              </a:solidFill>
              <a:latin typeface="Tahoma"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Text: dollar sign with an X over it - indicating that no funding when the actions noted on slide are taken by OHRP  </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78</a:t>
            </a:fld>
            <a:endParaRPr lang="en-US"/>
          </a:p>
        </p:txBody>
      </p:sp>
    </p:spTree>
    <p:extLst>
      <p:ext uri="{BB962C8B-B14F-4D97-AF65-F5344CB8AC3E}">
        <p14:creationId xmlns:p14="http://schemas.microsoft.com/office/powerpoint/2010/main" val="2338664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9C085-EE84-4421-AB25-A5AE885429E5}" type="slidenum">
              <a:rPr lang="en-US"/>
              <a:pPr/>
              <a:t>6</a:t>
            </a:fld>
            <a:endParaRPr lang="en-US" dirty="0"/>
          </a:p>
        </p:txBody>
      </p:sp>
      <p:sp>
        <p:nvSpPr>
          <p:cNvPr id="756738" name="Rectangle 2"/>
          <p:cNvSpPr>
            <a:spLocks noGrp="1" noRot="1" noChangeAspect="1" noChangeArrowheads="1" noTextEdit="1"/>
          </p:cNvSpPr>
          <p:nvPr>
            <p:ph type="sldImg"/>
          </p:nvPr>
        </p:nvSpPr>
        <p:spPr>
          <a:xfrm>
            <a:off x="1087438" y="685800"/>
            <a:ext cx="4670425" cy="3503613"/>
          </a:xfrm>
          <a:ln/>
        </p:spPr>
      </p:sp>
      <p:sp>
        <p:nvSpPr>
          <p:cNvPr id="756739" name="Rectangle 3"/>
          <p:cNvSpPr>
            <a:spLocks noGrp="1" noChangeArrowheads="1"/>
          </p:cNvSpPr>
          <p:nvPr>
            <p:ph type="body" idx="1"/>
          </p:nvPr>
        </p:nvSpPr>
        <p:spPr>
          <a:xfrm>
            <a:off x="223838" y="4417551"/>
            <a:ext cx="6335712" cy="4620249"/>
          </a:xfrm>
        </p:spPr>
        <p:txBody>
          <a:bodyPr/>
          <a:lstStyle/>
          <a:p>
            <a:r>
              <a:rPr lang="en-US" dirty="0" smtClean="0"/>
              <a:t>Alt text: the subjects are the focus 							</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7032223-8608-4B88-B6CB-B3E659446298}" type="slidenum">
              <a:rPr lang="en-US" smtClean="0"/>
              <a:pPr/>
              <a:t>80</a:t>
            </a:fld>
            <a:endParaRPr lang="en-US" smtClean="0"/>
          </a:p>
        </p:txBody>
      </p:sp>
      <p:sp>
        <p:nvSpPr>
          <p:cNvPr id="76803" name="Rectangle 7"/>
          <p:cNvSpPr txBox="1">
            <a:spLocks noGrp="1" noChangeArrowheads="1"/>
          </p:cNvSpPr>
          <p:nvPr/>
        </p:nvSpPr>
        <p:spPr bwMode="auto">
          <a:xfrm>
            <a:off x="3884414" y="8803539"/>
            <a:ext cx="2972098" cy="461167"/>
          </a:xfrm>
          <a:prstGeom prst="rect">
            <a:avLst/>
          </a:prstGeom>
          <a:noFill/>
          <a:ln w="9525">
            <a:noFill/>
            <a:miter lim="800000"/>
            <a:headEnd/>
            <a:tailEnd/>
          </a:ln>
        </p:spPr>
        <p:txBody>
          <a:bodyPr lIns="92347" tIns="46174" rIns="92347" bIns="46174" anchor="b"/>
          <a:lstStyle/>
          <a:p>
            <a:pPr algn="r" defTabSz="922958"/>
            <a:fld id="{1C18CE0B-18D8-4265-A716-18346F92DAA9}" type="slidenum">
              <a:rPr lang="en-US" sz="1100">
                <a:ea typeface="ＭＳ Ｐゴシック"/>
                <a:cs typeface="ＭＳ Ｐゴシック"/>
              </a:rPr>
              <a:pPr algn="r" defTabSz="922958"/>
              <a:t>80</a:t>
            </a:fld>
            <a:endParaRPr lang="en-US" sz="1100" dirty="0">
              <a:ea typeface="ＭＳ Ｐゴシック"/>
              <a:cs typeface="ＭＳ Ｐゴシック"/>
            </a:endParaRPr>
          </a:p>
        </p:txBody>
      </p:sp>
      <p:sp>
        <p:nvSpPr>
          <p:cNvPr id="76804" name="Rectangle 2"/>
          <p:cNvSpPr>
            <a:spLocks noGrp="1" noRot="1" noChangeAspect="1" noChangeArrowheads="1" noTextEdit="1"/>
          </p:cNvSpPr>
          <p:nvPr>
            <p:ph type="sldImg"/>
          </p:nvPr>
        </p:nvSpPr>
        <p:spPr>
          <a:xfrm>
            <a:off x="1116013" y="696913"/>
            <a:ext cx="4629150" cy="3473450"/>
          </a:xfrm>
          <a:ln/>
        </p:spPr>
      </p:sp>
      <p:sp>
        <p:nvSpPr>
          <p:cNvPr id="76805" name="Rectangle 3"/>
          <p:cNvSpPr>
            <a:spLocks noGrp="1" noChangeArrowheads="1"/>
          </p:cNvSpPr>
          <p:nvPr>
            <p:ph type="body" idx="1"/>
          </p:nvPr>
        </p:nvSpPr>
        <p:spPr>
          <a:xfrm>
            <a:off x="913805" y="4398706"/>
            <a:ext cx="5030391" cy="4170420"/>
          </a:xfrm>
          <a:noFill/>
          <a:ln/>
        </p:spPr>
        <p:txBody>
          <a:bodyPr lIns="92347" tIns="46174" rIns="92347" bIns="46174"/>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2E88260-DFB4-4684-885B-59E4E26A1211}" type="slidenum">
              <a:rPr lang="en-US" smtClean="0"/>
              <a:pPr/>
              <a:t>82</a:t>
            </a:fld>
            <a:endParaRPr lang="en-US" smtClean="0"/>
          </a:p>
        </p:txBody>
      </p:sp>
      <p:sp>
        <p:nvSpPr>
          <p:cNvPr id="70659" name="Rectangle 7"/>
          <p:cNvSpPr txBox="1">
            <a:spLocks noGrp="1" noChangeArrowheads="1"/>
          </p:cNvSpPr>
          <p:nvPr/>
        </p:nvSpPr>
        <p:spPr bwMode="auto">
          <a:xfrm>
            <a:off x="3885887" y="8802688"/>
            <a:ext cx="2972114" cy="463551"/>
          </a:xfrm>
          <a:prstGeom prst="rect">
            <a:avLst/>
          </a:prstGeom>
          <a:noFill/>
          <a:ln w="9525">
            <a:noFill/>
            <a:miter lim="800000"/>
            <a:headEnd/>
            <a:tailEnd/>
          </a:ln>
        </p:spPr>
        <p:txBody>
          <a:bodyPr lIns="91297" tIns="45648" rIns="91297" bIns="45648" anchor="b"/>
          <a:lstStyle/>
          <a:p>
            <a:pPr algn="r" defTabSz="912746"/>
            <a:fld id="{23495487-D0DF-41CC-90EE-B5A3E8EDF555}" type="slidenum">
              <a:rPr lang="en-US" sz="1200">
                <a:latin typeface="Times New Roman" pitchFamily="18" charset="0"/>
              </a:rPr>
              <a:pPr algn="r" defTabSz="912746"/>
              <a:t>82</a:t>
            </a:fld>
            <a:endParaRPr lang="en-US" sz="1200" dirty="0">
              <a:latin typeface="Times New Roman" pitchFamily="18" charset="0"/>
            </a:endParaRPr>
          </a:p>
        </p:txBody>
      </p:sp>
      <p:sp>
        <p:nvSpPr>
          <p:cNvPr id="70660" name="Rectangle 2"/>
          <p:cNvSpPr>
            <a:spLocks noGrp="1" noRot="1" noChangeAspect="1" noChangeArrowheads="1" noTextEdit="1"/>
          </p:cNvSpPr>
          <p:nvPr>
            <p:ph type="sldImg"/>
          </p:nvPr>
        </p:nvSpPr>
        <p:spPr>
          <a:xfrm>
            <a:off x="1111250" y="696913"/>
            <a:ext cx="4632325" cy="3473450"/>
          </a:xfrm>
          <a:ln/>
        </p:spPr>
      </p:sp>
      <p:sp>
        <p:nvSpPr>
          <p:cNvPr id="70661" name="Rectangle 3"/>
          <p:cNvSpPr>
            <a:spLocks noGrp="1" noChangeArrowheads="1"/>
          </p:cNvSpPr>
          <p:nvPr>
            <p:ph type="body" idx="1"/>
          </p:nvPr>
        </p:nvSpPr>
        <p:spPr>
          <a:xfrm>
            <a:off x="304594" y="4401346"/>
            <a:ext cx="6184447" cy="4168771"/>
          </a:xfrm>
          <a:noFill/>
          <a:ln/>
        </p:spPr>
        <p:txBody>
          <a:bodyPr lIns="91297" tIns="45649" rIns="91297" bIns="45649"/>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Alternate text:  This graphic depicts</a:t>
            </a:r>
            <a:r>
              <a:rPr lang="en-US" baseline="0" dirty="0" smtClean="0"/>
              <a:t> a health care professional (a woman) with an </a:t>
            </a:r>
            <a:r>
              <a:rPr lang="en-US" baseline="0" dirty="0" err="1" smtClean="0"/>
              <a:t>otoscope</a:t>
            </a:r>
            <a:r>
              <a:rPr lang="en-US" baseline="0" dirty="0" smtClean="0"/>
              <a:t> looking in the ear of a child.</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85</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9A42F8-51EB-4155-8681-AB4400E932D7}" type="slidenum">
              <a:rPr lang="en-US" smtClean="0"/>
              <a:pPr/>
              <a:t>86</a:t>
            </a:fld>
            <a:endParaRPr lang="en-US" smtClean="0"/>
          </a:p>
        </p:txBody>
      </p:sp>
      <p:sp>
        <p:nvSpPr>
          <p:cNvPr id="69635" name="Rectangle 7"/>
          <p:cNvSpPr txBox="1">
            <a:spLocks noGrp="1" noChangeArrowheads="1"/>
          </p:cNvSpPr>
          <p:nvPr/>
        </p:nvSpPr>
        <p:spPr bwMode="auto">
          <a:xfrm>
            <a:off x="3885887" y="8802688"/>
            <a:ext cx="2972114" cy="463551"/>
          </a:xfrm>
          <a:prstGeom prst="rect">
            <a:avLst/>
          </a:prstGeom>
          <a:noFill/>
          <a:ln w="9525">
            <a:noFill/>
            <a:miter lim="800000"/>
            <a:headEnd/>
            <a:tailEnd/>
          </a:ln>
        </p:spPr>
        <p:txBody>
          <a:bodyPr lIns="91297" tIns="45648" rIns="91297" bIns="45648" anchor="b"/>
          <a:lstStyle/>
          <a:p>
            <a:pPr algn="r" defTabSz="912746"/>
            <a:fld id="{9FEC4D68-A7A1-44F9-B3F9-92082861C986}" type="slidenum">
              <a:rPr lang="en-US" sz="1200">
                <a:latin typeface="Times New Roman" pitchFamily="18" charset="0"/>
              </a:rPr>
              <a:pPr algn="r" defTabSz="912746"/>
              <a:t>86</a:t>
            </a:fld>
            <a:endParaRPr lang="en-US" sz="1200" dirty="0">
              <a:latin typeface="Times New Roman" pitchFamily="18" charset="0"/>
            </a:endParaRPr>
          </a:p>
        </p:txBody>
      </p:sp>
      <p:sp>
        <p:nvSpPr>
          <p:cNvPr id="69636" name="Rectangle 2"/>
          <p:cNvSpPr>
            <a:spLocks noGrp="1" noRot="1" noChangeAspect="1" noChangeArrowheads="1" noTextEdit="1"/>
          </p:cNvSpPr>
          <p:nvPr>
            <p:ph type="sldImg"/>
          </p:nvPr>
        </p:nvSpPr>
        <p:spPr>
          <a:xfrm>
            <a:off x="1112838" y="695325"/>
            <a:ext cx="4632325" cy="3473450"/>
          </a:xfrm>
          <a:ln/>
        </p:spPr>
      </p:sp>
      <p:sp>
        <p:nvSpPr>
          <p:cNvPr id="69637" name="Rectangle 3"/>
          <p:cNvSpPr>
            <a:spLocks noGrp="1" noChangeArrowheads="1"/>
          </p:cNvSpPr>
          <p:nvPr>
            <p:ph type="body" idx="1"/>
          </p:nvPr>
        </p:nvSpPr>
        <p:spPr>
          <a:xfrm>
            <a:off x="915343" y="4401345"/>
            <a:ext cx="5027316" cy="4170364"/>
          </a:xfrm>
          <a:noFill/>
          <a:ln/>
        </p:spPr>
        <p:txBody>
          <a:bodyPr lIns="91297" tIns="45648" rIns="91297" bIns="45648"/>
          <a:lstStyle/>
          <a:p>
            <a:pPr eaLnBrk="1" hangingPunct="1"/>
            <a:r>
              <a:rPr lang="en-US" dirty="0" smtClean="0"/>
              <a:t>Alternate text:  The</a:t>
            </a:r>
            <a:r>
              <a:rPr lang="en-US" baseline="0" dirty="0" smtClean="0"/>
              <a:t> picture depicts a stack of dollars and a stack of gold coins with a red “X” through them.</a:t>
            </a:r>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30C1DA5-2DCD-4CE3-8FB2-C7DD51F37C31}" type="slidenum">
              <a:rPr lang="en-US" smtClean="0"/>
              <a:pPr/>
              <a:t>87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In order from most to least common in FY2002</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30C1DA5-2DCD-4CE3-8FB2-C7DD51F37C31}" type="slidenum">
              <a:rPr lang="en-US" smtClean="0"/>
              <a:pPr/>
              <a:t>88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In order from most to least common in FY2002</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The</a:t>
            </a:r>
            <a:r>
              <a:rPr lang="en-US" baseline="0" dirty="0" smtClean="0"/>
              <a:t> graphic on this page is a clock with a smiley face and feet.</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89</a:t>
            </a:fld>
            <a:endParaRPr lang="en-US"/>
          </a:p>
        </p:txBody>
      </p:sp>
    </p:spTree>
    <p:extLst>
      <p:ext uri="{BB962C8B-B14F-4D97-AF65-F5344CB8AC3E}">
        <p14:creationId xmlns:p14="http://schemas.microsoft.com/office/powerpoint/2010/main" val="18387180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a:t>
            </a:r>
            <a:r>
              <a:rPr lang="en-US" baseline="0" dirty="0" smtClean="0"/>
              <a:t> text:  The graphics at the top of this slide are dollar bills with a $ and smiley face and feet.</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91</a:t>
            </a:fld>
            <a:endParaRPr lang="en-US"/>
          </a:p>
        </p:txBody>
      </p:sp>
    </p:spTree>
    <p:extLst>
      <p:ext uri="{BB962C8B-B14F-4D97-AF65-F5344CB8AC3E}">
        <p14:creationId xmlns:p14="http://schemas.microsoft.com/office/powerpoint/2010/main" val="32212563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Alternate</a:t>
            </a:r>
            <a:r>
              <a:rPr lang="en-US" baseline="0" dirty="0" smtClean="0"/>
              <a:t> text:  The graphics at the top of this slide are dollar bills with a $ and smiley face and feet.</a:t>
            </a:r>
            <a:endParaRPr lang="en-US" dirty="0" smtClean="0"/>
          </a:p>
          <a:p>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92</a:t>
            </a:fld>
            <a:endParaRPr lang="en-US"/>
          </a:p>
        </p:txBody>
      </p:sp>
    </p:spTree>
    <p:extLst>
      <p:ext uri="{BB962C8B-B14F-4D97-AF65-F5344CB8AC3E}">
        <p14:creationId xmlns:p14="http://schemas.microsoft.com/office/powerpoint/2010/main" val="1817765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This graphic illustrates</a:t>
            </a:r>
            <a:r>
              <a:rPr lang="en-US" baseline="0" dirty="0" smtClean="0"/>
              <a:t> a shadow of a man’s head with a lock over it.</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93</a:t>
            </a:fld>
            <a:endParaRPr lang="en-US"/>
          </a:p>
        </p:txBody>
      </p:sp>
    </p:spTree>
    <p:extLst>
      <p:ext uri="{BB962C8B-B14F-4D97-AF65-F5344CB8AC3E}">
        <p14:creationId xmlns:p14="http://schemas.microsoft.com/office/powerpoint/2010/main" val="355724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A05850E-DF53-4B81-BF28-D294232C60AA}" type="slidenum">
              <a:rPr lang="en-US"/>
              <a:pPr/>
              <a:t>7</a:t>
            </a:fld>
            <a:endParaRPr lang="en-US" dirty="0"/>
          </a:p>
        </p:txBody>
      </p:sp>
      <p:sp>
        <p:nvSpPr>
          <p:cNvPr id="680962"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299580A4-A54E-4F22-B931-14D6D0BF2E13}" type="slidenum">
              <a:rPr lang="en-US" sz="1200">
                <a:ea typeface="ＭＳ Ｐゴシック" charset="-128"/>
              </a:rPr>
              <a:pPr algn="r" defTabSz="917575" eaLnBrk="1" hangingPunct="1"/>
              <a:t>7</a:t>
            </a:fld>
            <a:endParaRPr lang="en-US" sz="1200" dirty="0">
              <a:ea typeface="ＭＳ Ｐゴシック" charset="-128"/>
            </a:endParaRPr>
          </a:p>
        </p:txBody>
      </p:sp>
      <p:sp>
        <p:nvSpPr>
          <p:cNvPr id="680963" name="Rectangle 2"/>
          <p:cNvSpPr>
            <a:spLocks noGrp="1" noRot="1" noChangeAspect="1" noChangeArrowheads="1" noTextEdit="1"/>
          </p:cNvSpPr>
          <p:nvPr>
            <p:ph type="sldImg"/>
          </p:nvPr>
        </p:nvSpPr>
        <p:spPr>
          <a:xfrm>
            <a:off x="1085850" y="684213"/>
            <a:ext cx="4675188" cy="3505200"/>
          </a:xfrm>
          <a:ln/>
        </p:spPr>
      </p:sp>
      <p:sp>
        <p:nvSpPr>
          <p:cNvPr id="680964" name="Rectangle 3"/>
          <p:cNvSpPr>
            <a:spLocks noGrp="1" noChangeArrowheads="1"/>
          </p:cNvSpPr>
          <p:nvPr>
            <p:ph type="body" idx="1"/>
          </p:nvPr>
        </p:nvSpPr>
        <p:spPr>
          <a:xfrm>
            <a:off x="893763" y="4417550"/>
            <a:ext cx="5059362" cy="4189112"/>
          </a:xfrm>
        </p:spPr>
        <p:txBody>
          <a:bodyPr lIns="91673" tIns="45837" rIns="91673" bIns="45837"/>
          <a:lstStyle/>
          <a:p>
            <a:pPr marL="228600" indent="-228600"/>
            <a:r>
              <a:rPr lang="en-US" dirty="0" smtClean="0"/>
              <a:t>Alt text:  ethical principles</a:t>
            </a: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a:t>
            </a:r>
            <a:r>
              <a:rPr lang="en-US" baseline="0" dirty="0" smtClean="0"/>
              <a:t> text:  </a:t>
            </a:r>
            <a:r>
              <a:rPr lang="en-US" dirty="0" smtClean="0"/>
              <a:t>This figure depicts a graphic of a “screen bean” person looking at the words through a long</a:t>
            </a:r>
            <a:r>
              <a:rPr lang="en-US" baseline="0" dirty="0" smtClean="0"/>
              <a:t> distance scope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97</a:t>
            </a:fld>
            <a:endParaRPr lang="en-US"/>
          </a:p>
        </p:txBody>
      </p:sp>
    </p:spTree>
    <p:extLst>
      <p:ext uri="{BB962C8B-B14F-4D97-AF65-F5344CB8AC3E}">
        <p14:creationId xmlns:p14="http://schemas.microsoft.com/office/powerpoint/2010/main" val="40163057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a:t>
            </a:r>
            <a:r>
              <a:rPr lang="en-US" baseline="0" dirty="0" smtClean="0"/>
              <a:t> text:  </a:t>
            </a:r>
            <a:r>
              <a:rPr lang="en-US" dirty="0" smtClean="0"/>
              <a:t>This slide illustrates the current Targeted/Planned Enrollment Table</a:t>
            </a:r>
            <a:r>
              <a:rPr lang="en-US" baseline="0" dirty="0" smtClean="0"/>
              <a:t> which includes separate sections for ethnicity (Hispanic/Latino or Not Hispanic/Latino) and race (American Indian/Alaska Native, Asian, Native Hawaiian or Other Pacific Islander, Black or African American, and White).  Both sections are broken out into male and female columns.  The NIH is transitioning to an updated inclusion reporting format entitled the Planned Enrollment Report.  It will include an additional racial category of More Than One Race and race and ethnicity will be integrated into one table rather than separate sections.  This simpler approach will make it clear that participants in a clinical research study need to be accounted for in terms of sex/gender, race, and ethnicity. Also, on the new Planned Enrollment Report format, there will be fields for the Study Title, a drop down box to indicate whether the study involves US or international participants (labeled as foreign or domestic), and a comments box for investigators to use to communicate any additional information.</a:t>
            </a:r>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98</a:t>
            </a:fld>
            <a:endParaRPr lang="en-US" dirty="0"/>
          </a:p>
        </p:txBody>
      </p:sp>
    </p:spTree>
    <p:extLst>
      <p:ext uri="{BB962C8B-B14F-4D97-AF65-F5344CB8AC3E}">
        <p14:creationId xmlns:p14="http://schemas.microsoft.com/office/powerpoint/2010/main" val="41446300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Alternate</a:t>
            </a:r>
            <a:r>
              <a:rPr lang="en-US" baseline="0" dirty="0" smtClean="0"/>
              <a:t> text:  </a:t>
            </a:r>
            <a:r>
              <a:rPr lang="en-US" dirty="0" smtClean="0"/>
              <a:t>This slide illustrates the current Inclusion Enrollment Report which is used for reporting actual recruitment.</a:t>
            </a:r>
            <a:r>
              <a:rPr lang="en-US" baseline="0" dirty="0" smtClean="0"/>
              <a:t>  This format includes separate sections for ethnicity (Hispanic/Latino or Not Hispanic/Latino) and race (American Indian/Alaska Native, Asian, Native Hawaiian or Other Pacific Islander, Black or African American, and White) as well as a section specific to the race of the Hispanic/Latino participants.  Both sections are broken out into male and female columns as well as unknown/not reported columns for sex/gender, race, and ethnicity.  The NIH is transitioning to an updated inclusion reporting format entitled the Cumulative Inclusion Enrollment Report.  On this form, sex/gender, race, and ethnicity will be integrated into one table rather than separate sections.  This simplified layout should make it clear that participants in a clinical research study need to be accounted for in terms of sex/gender, race, and ethnicity. Also, on the new Planned Enrollment Report format, there will be fields for the Study Title and a comments box for investigators to use to communicate any additional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99</a:t>
            </a:fld>
            <a:endParaRPr lang="en-US" dirty="0"/>
          </a:p>
        </p:txBody>
      </p:sp>
    </p:spTree>
    <p:extLst>
      <p:ext uri="{BB962C8B-B14F-4D97-AF65-F5344CB8AC3E}">
        <p14:creationId xmlns:p14="http://schemas.microsoft.com/office/powerpoint/2010/main" val="41853265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The illustration</a:t>
            </a:r>
            <a:r>
              <a:rPr lang="en-US" baseline="0" dirty="0" smtClean="0"/>
              <a:t> depicts a hand holding a puzzle piece as other puzzle pieces float in the air.  </a:t>
            </a:r>
            <a:endParaRPr lang="en-US" dirty="0"/>
          </a:p>
        </p:txBody>
      </p:sp>
      <p:sp>
        <p:nvSpPr>
          <p:cNvPr id="4" name="Slide Number Placeholder 3"/>
          <p:cNvSpPr>
            <a:spLocks noGrp="1"/>
          </p:cNvSpPr>
          <p:nvPr>
            <p:ph type="sldNum" sz="quarter" idx="10"/>
          </p:nvPr>
        </p:nvSpPr>
        <p:spPr/>
        <p:txBody>
          <a:bodyPr/>
          <a:lstStyle/>
          <a:p>
            <a:pPr>
              <a:defRPr/>
            </a:pPr>
            <a:fld id="{6DB84531-532E-4955-9D8E-510EA9476B6B}" type="slidenum">
              <a:rPr lang="en-US" smtClean="0"/>
              <a:pPr>
                <a:defRPr/>
              </a:pPr>
              <a:t>100</a:t>
            </a:fld>
            <a:endParaRPr lang="en-US" dirty="0"/>
          </a:p>
        </p:txBody>
      </p:sp>
    </p:spTree>
    <p:extLst>
      <p:ext uri="{BB962C8B-B14F-4D97-AF65-F5344CB8AC3E}">
        <p14:creationId xmlns:p14="http://schemas.microsoft.com/office/powerpoint/2010/main" val="37179942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This figure depicts a graphic of a “screen bean” person with a light bulb over their head and their hand raised by the light bulb.</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101</a:t>
            </a:fld>
            <a:endParaRPr lang="en-US"/>
          </a:p>
        </p:txBody>
      </p:sp>
    </p:spTree>
    <p:extLst>
      <p:ext uri="{BB962C8B-B14F-4D97-AF65-F5344CB8AC3E}">
        <p14:creationId xmlns:p14="http://schemas.microsoft.com/office/powerpoint/2010/main" val="11934962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58EE1CB-C540-4896-A6E5-514F5A706AD4}" type="slidenum">
              <a:rPr lang="en-US" smtClean="0"/>
              <a:pPr/>
              <a:t>102</a:t>
            </a:fld>
            <a:endParaRPr lang="en-US" smtClean="0"/>
          </a:p>
        </p:txBody>
      </p:sp>
      <p:sp>
        <p:nvSpPr>
          <p:cNvPr id="73731" name="Rectangle 7"/>
          <p:cNvSpPr txBox="1">
            <a:spLocks noGrp="1" noChangeArrowheads="1"/>
          </p:cNvSpPr>
          <p:nvPr/>
        </p:nvSpPr>
        <p:spPr bwMode="auto">
          <a:xfrm>
            <a:off x="3885887" y="8802688"/>
            <a:ext cx="2972114" cy="463551"/>
          </a:xfrm>
          <a:prstGeom prst="rect">
            <a:avLst/>
          </a:prstGeom>
          <a:noFill/>
          <a:ln w="9525">
            <a:noFill/>
            <a:miter lim="800000"/>
            <a:headEnd/>
            <a:tailEnd/>
          </a:ln>
        </p:spPr>
        <p:txBody>
          <a:bodyPr lIns="91297" tIns="45648" rIns="91297" bIns="45648" anchor="b"/>
          <a:lstStyle/>
          <a:p>
            <a:pPr algn="r" defTabSz="912746"/>
            <a:fld id="{0922596B-3061-40E0-9746-2979AFC7840D}" type="slidenum">
              <a:rPr lang="en-US" sz="1200">
                <a:latin typeface="Times New Roman" pitchFamily="18" charset="0"/>
              </a:rPr>
              <a:pPr algn="r" defTabSz="912746"/>
              <a:t>102</a:t>
            </a:fld>
            <a:endParaRPr lang="en-US" sz="1200" dirty="0">
              <a:latin typeface="Times New Roman" pitchFamily="18" charset="0"/>
            </a:endParaRPr>
          </a:p>
        </p:txBody>
      </p:sp>
      <p:sp>
        <p:nvSpPr>
          <p:cNvPr id="73732" name="Rectangle 2"/>
          <p:cNvSpPr>
            <a:spLocks noGrp="1" noRot="1" noChangeAspect="1" noChangeArrowheads="1" noTextEdit="1"/>
          </p:cNvSpPr>
          <p:nvPr>
            <p:ph type="sldImg"/>
          </p:nvPr>
        </p:nvSpPr>
        <p:spPr>
          <a:xfrm>
            <a:off x="1111250" y="696913"/>
            <a:ext cx="4632325" cy="3473450"/>
          </a:xfrm>
          <a:ln/>
        </p:spPr>
      </p:sp>
      <p:sp>
        <p:nvSpPr>
          <p:cNvPr id="73733" name="Rectangle 3"/>
          <p:cNvSpPr>
            <a:spLocks noGrp="1" noChangeArrowheads="1"/>
          </p:cNvSpPr>
          <p:nvPr>
            <p:ph type="body" idx="1"/>
          </p:nvPr>
        </p:nvSpPr>
        <p:spPr>
          <a:xfrm>
            <a:off x="304594" y="4401346"/>
            <a:ext cx="6184447" cy="4168771"/>
          </a:xfrm>
          <a:noFill/>
          <a:ln/>
        </p:spPr>
        <p:txBody>
          <a:bodyPr lIns="91297" tIns="45649" rIns="91297" bIns="45649"/>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53BD133-B09A-4AB1-BAC2-372C2B35C26E}" type="slidenum">
              <a:rPr lang="en-US"/>
              <a:pPr/>
              <a:t>103</a:t>
            </a:fld>
            <a:endParaRPr lang="en-US"/>
          </a:p>
        </p:txBody>
      </p:sp>
      <p:sp>
        <p:nvSpPr>
          <p:cNvPr id="838658" name="Rectangle 7"/>
          <p:cNvSpPr txBox="1">
            <a:spLocks noGrp="1" noChangeArrowheads="1"/>
          </p:cNvSpPr>
          <p:nvPr/>
        </p:nvSpPr>
        <p:spPr bwMode="auto">
          <a:xfrm>
            <a:off x="3884613" y="8802927"/>
            <a:ext cx="2971800" cy="461704"/>
          </a:xfrm>
          <a:prstGeom prst="rect">
            <a:avLst/>
          </a:prstGeom>
          <a:noFill/>
          <a:ln w="9525">
            <a:noFill/>
            <a:miter lim="800000"/>
            <a:headEnd/>
            <a:tailEnd/>
          </a:ln>
        </p:spPr>
        <p:txBody>
          <a:bodyPr lIns="91661" tIns="45831" rIns="91661" bIns="45831" anchor="b"/>
          <a:lstStyle/>
          <a:p>
            <a:pPr algn="r" defTabSz="917575" eaLnBrk="1" hangingPunct="1"/>
            <a:fld id="{CBDF396F-73C2-4EDE-94E3-3D7D29AE82B7}" type="slidenum">
              <a:rPr lang="en-US" sz="1200">
                <a:ea typeface="ＭＳ Ｐゴシック" charset="-128"/>
              </a:rPr>
              <a:pPr algn="r" defTabSz="917575" eaLnBrk="1" hangingPunct="1"/>
              <a:t>103</a:t>
            </a:fld>
            <a:endParaRPr lang="en-US" sz="1200">
              <a:ea typeface="ＭＳ Ｐゴシック" charset="-128"/>
            </a:endParaRPr>
          </a:p>
        </p:txBody>
      </p:sp>
      <p:sp>
        <p:nvSpPr>
          <p:cNvPr id="838659" name="Rectangle 2"/>
          <p:cNvSpPr>
            <a:spLocks noGrp="1" noRot="1" noChangeAspect="1" noChangeArrowheads="1" noTextEdit="1"/>
          </p:cNvSpPr>
          <p:nvPr>
            <p:ph type="sldImg"/>
          </p:nvPr>
        </p:nvSpPr>
        <p:spPr>
          <a:xfrm>
            <a:off x="1114425" y="696913"/>
            <a:ext cx="4630738" cy="3473450"/>
          </a:xfrm>
          <a:ln/>
        </p:spPr>
      </p:sp>
      <p:sp>
        <p:nvSpPr>
          <p:cNvPr id="838660" name="Rectangle 3"/>
          <p:cNvSpPr>
            <a:spLocks noGrp="1" noChangeArrowheads="1"/>
          </p:cNvSpPr>
          <p:nvPr>
            <p:ph type="body" idx="1"/>
          </p:nvPr>
        </p:nvSpPr>
        <p:spPr>
          <a:xfrm>
            <a:off x="914400" y="4399855"/>
            <a:ext cx="5029200" cy="4169807"/>
          </a:xfrm>
        </p:spPr>
        <p:txBody>
          <a:bodyPr lIns="91661" tIns="45831" rIns="91661" bIns="45831"/>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5E49567C-4FAD-4E7D-8CA0-C8DF35752A56}" type="slidenum">
              <a:rPr lang="en-US"/>
              <a:pPr/>
              <a:t>110</a:t>
            </a:fld>
            <a:endParaRPr lang="en-US"/>
          </a:p>
        </p:txBody>
      </p:sp>
      <p:sp>
        <p:nvSpPr>
          <p:cNvPr id="669698" name="Slide Image Placeholder 1"/>
          <p:cNvSpPr>
            <a:spLocks noGrp="1" noRot="1" noChangeAspect="1" noTextEdit="1"/>
          </p:cNvSpPr>
          <p:nvPr>
            <p:ph type="sldImg"/>
          </p:nvPr>
        </p:nvSpPr>
        <p:spPr>
          <a:xfrm>
            <a:off x="1125538" y="4940300"/>
            <a:ext cx="4632325" cy="3473450"/>
          </a:xfrm>
          <a:ln/>
        </p:spPr>
      </p:sp>
      <p:sp>
        <p:nvSpPr>
          <p:cNvPr id="669699" name="Notes Placeholder 2"/>
          <p:cNvSpPr>
            <a:spLocks noGrp="1"/>
          </p:cNvSpPr>
          <p:nvPr>
            <p:ph type="body" idx="1"/>
          </p:nvPr>
        </p:nvSpPr>
        <p:spPr>
          <a:xfrm>
            <a:off x="914400" y="643489"/>
            <a:ext cx="5029200" cy="4166590"/>
          </a:xfrm>
        </p:spPr>
        <p:txBody>
          <a:bodyPr lIns="90557" tIns="45278" rIns="90557" bIns="45278"/>
          <a:lstStyle/>
          <a:p>
            <a:endParaRPr lang="en-US"/>
          </a:p>
        </p:txBody>
      </p:sp>
      <p:sp>
        <p:nvSpPr>
          <p:cNvPr id="669700" name="Header Placeholder 3"/>
          <p:cNvSpPr txBox="1">
            <a:spLocks noGrp="1"/>
          </p:cNvSpPr>
          <p:nvPr/>
        </p:nvSpPr>
        <p:spPr bwMode="auto">
          <a:xfrm>
            <a:off x="0" y="1"/>
            <a:ext cx="2971800" cy="464921"/>
          </a:xfrm>
          <a:prstGeom prst="rect">
            <a:avLst/>
          </a:prstGeom>
          <a:noFill/>
          <a:ln w="9525">
            <a:noFill/>
            <a:miter lim="800000"/>
            <a:headEnd/>
            <a:tailEnd/>
          </a:ln>
        </p:spPr>
        <p:txBody>
          <a:bodyPr lIns="90557" tIns="45278" rIns="90557" bIns="45278"/>
          <a:lstStyle/>
          <a:p>
            <a:pPr defTabSz="904875"/>
            <a:r>
              <a:rPr lang="en-US" sz="1200">
                <a:latin typeface="Times New Roman" pitchFamily="18" charset="0"/>
              </a:rPr>
              <a:t>Kevin L. Nellis, MS, MT(ASCP)</a:t>
            </a:r>
          </a:p>
        </p:txBody>
      </p:sp>
      <p:sp>
        <p:nvSpPr>
          <p:cNvPr id="669701" name="Date Placeholder 4"/>
          <p:cNvSpPr txBox="1">
            <a:spLocks noGrp="1"/>
          </p:cNvSpPr>
          <p:nvPr/>
        </p:nvSpPr>
        <p:spPr bwMode="auto">
          <a:xfrm>
            <a:off x="3886200" y="1"/>
            <a:ext cx="2971800" cy="464921"/>
          </a:xfrm>
          <a:prstGeom prst="rect">
            <a:avLst/>
          </a:prstGeom>
          <a:noFill/>
          <a:ln w="9525">
            <a:noFill/>
            <a:miter lim="800000"/>
            <a:headEnd/>
            <a:tailEnd/>
          </a:ln>
        </p:spPr>
        <p:txBody>
          <a:bodyPr lIns="90557" tIns="45278" rIns="90557" bIns="45278"/>
          <a:lstStyle/>
          <a:p>
            <a:pPr algn="r" defTabSz="904875"/>
            <a:r>
              <a:rPr lang="en-US" sz="1200">
                <a:latin typeface="Times New Roman" pitchFamily="18" charset="0"/>
              </a:rPr>
              <a:t>February 8, 2008</a:t>
            </a:r>
          </a:p>
        </p:txBody>
      </p:sp>
      <p:sp>
        <p:nvSpPr>
          <p:cNvPr id="669702" name="Slide Number Placeholder 5"/>
          <p:cNvSpPr txBox="1">
            <a:spLocks noGrp="1"/>
          </p:cNvSpPr>
          <p:nvPr/>
        </p:nvSpPr>
        <p:spPr bwMode="auto">
          <a:xfrm>
            <a:off x="3886200" y="8801319"/>
            <a:ext cx="2971800" cy="464920"/>
          </a:xfrm>
          <a:prstGeom prst="rect">
            <a:avLst/>
          </a:prstGeom>
          <a:noFill/>
          <a:ln w="9525">
            <a:noFill/>
            <a:miter lim="800000"/>
            <a:headEnd/>
            <a:tailEnd/>
          </a:ln>
        </p:spPr>
        <p:txBody>
          <a:bodyPr lIns="90557" tIns="45278" rIns="90557" bIns="45278" anchor="b"/>
          <a:lstStyle/>
          <a:p>
            <a:pPr algn="r" defTabSz="904875"/>
            <a:fld id="{577540CF-AA3F-4D7D-BB59-761E0FC9577E}" type="slidenum">
              <a:rPr lang="en-US" sz="1200">
                <a:latin typeface="Times New Roman" pitchFamily="18" charset="0"/>
              </a:rPr>
              <a:pPr algn="r" defTabSz="904875"/>
              <a:t>110</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BEEC08C-E36D-4879-883B-3C74C04ADAA0}" type="slidenum">
              <a:rPr lang="en-US"/>
              <a:pPr/>
              <a:t>8</a:t>
            </a:fld>
            <a:endParaRPr lang="en-US" dirty="0"/>
          </a:p>
        </p:txBody>
      </p:sp>
      <p:sp>
        <p:nvSpPr>
          <p:cNvPr id="683010" name="Rectangle 7"/>
          <p:cNvSpPr txBox="1">
            <a:spLocks noGrp="1" noChangeArrowheads="1"/>
          </p:cNvSpPr>
          <p:nvPr/>
        </p:nvSpPr>
        <p:spPr bwMode="auto">
          <a:xfrm>
            <a:off x="3886203" y="8802927"/>
            <a:ext cx="2970213" cy="461704"/>
          </a:xfrm>
          <a:prstGeom prst="rect">
            <a:avLst/>
          </a:prstGeom>
          <a:noFill/>
          <a:ln w="9525">
            <a:noFill/>
            <a:miter lim="800000"/>
            <a:headEnd/>
            <a:tailEnd/>
          </a:ln>
        </p:spPr>
        <p:txBody>
          <a:bodyPr lIns="91673" tIns="45837" rIns="91673" bIns="45837" anchor="b"/>
          <a:lstStyle/>
          <a:p>
            <a:pPr algn="r" defTabSz="917575" eaLnBrk="1" hangingPunct="1"/>
            <a:fld id="{8D738446-907B-4887-BB4F-286A0C9C05C3}" type="slidenum">
              <a:rPr lang="en-US" sz="1200">
                <a:ea typeface="ＭＳ Ｐゴシック" charset="-128"/>
              </a:rPr>
              <a:pPr algn="r" defTabSz="917575" eaLnBrk="1" hangingPunct="1"/>
              <a:t>8</a:t>
            </a:fld>
            <a:endParaRPr lang="en-US" sz="1200" dirty="0">
              <a:ea typeface="ＭＳ Ｐゴシック" charset="-128"/>
            </a:endParaRPr>
          </a:p>
        </p:txBody>
      </p:sp>
      <p:sp>
        <p:nvSpPr>
          <p:cNvPr id="683011" name="Rectangle 2"/>
          <p:cNvSpPr>
            <a:spLocks noGrp="1" noRot="1" noChangeAspect="1" noChangeArrowheads="1" noTextEdit="1"/>
          </p:cNvSpPr>
          <p:nvPr>
            <p:ph type="sldImg"/>
          </p:nvPr>
        </p:nvSpPr>
        <p:spPr>
          <a:xfrm>
            <a:off x="1085850" y="684213"/>
            <a:ext cx="4675188" cy="3505200"/>
          </a:xfrm>
          <a:ln/>
        </p:spPr>
      </p:sp>
      <p:sp>
        <p:nvSpPr>
          <p:cNvPr id="683012" name="Rectangle 3"/>
          <p:cNvSpPr>
            <a:spLocks noGrp="1" noChangeArrowheads="1"/>
          </p:cNvSpPr>
          <p:nvPr>
            <p:ph type="body" idx="1"/>
          </p:nvPr>
        </p:nvSpPr>
        <p:spPr>
          <a:xfrm>
            <a:off x="893763" y="4417550"/>
            <a:ext cx="5059362" cy="4189112"/>
          </a:xfrm>
        </p:spPr>
        <p:txBody>
          <a:bodyPr lIns="91673" tIns="45837" rIns="91673" bIns="45837"/>
          <a:lstStyle/>
          <a:p>
            <a:r>
              <a:rPr lang="en-US" dirty="0" smtClean="0"/>
              <a:t>Alt Text:  The Belmont Report laid out the ethical principles that undergird the regulations for protecting human subjects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 text: balance among the three ethical principles of the Belmont Report </a:t>
            </a:r>
            <a:endParaRPr lang="en-US" dirty="0"/>
          </a:p>
        </p:txBody>
      </p:sp>
      <p:sp>
        <p:nvSpPr>
          <p:cNvPr id="4" name="Slide Number Placeholder 3"/>
          <p:cNvSpPr>
            <a:spLocks noGrp="1"/>
          </p:cNvSpPr>
          <p:nvPr>
            <p:ph type="sldNum" sz="quarter" idx="10"/>
          </p:nvPr>
        </p:nvSpPr>
        <p:spPr/>
        <p:txBody>
          <a:bodyPr/>
          <a:lstStyle/>
          <a:p>
            <a:fld id="{1EE73B74-89E2-4748-A627-0689C35826C6}" type="slidenum">
              <a:rPr lang="en-US" smtClean="0"/>
              <a:pPr/>
              <a:t>9</a:t>
            </a:fld>
            <a:endParaRPr lang="en-US"/>
          </a:p>
        </p:txBody>
      </p:sp>
    </p:spTree>
    <p:extLst>
      <p:ext uri="{BB962C8B-B14F-4D97-AF65-F5344CB8AC3E}">
        <p14:creationId xmlns:p14="http://schemas.microsoft.com/office/powerpoint/2010/main" val="594971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4BC8E2-1DF2-4F71-89F7-A5F382F040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0F776EE-8864-44BC-9826-F1B7EBDAA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1B3851-A852-4892-889D-43865A3A05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609600" y="6245225"/>
            <a:ext cx="1981200" cy="476250"/>
          </a:xfrm>
          <a:prstGeom prst="rect">
            <a:avLst/>
          </a:prstGeom>
        </p:spPr>
        <p:txBody>
          <a:bodyPr/>
          <a:lstStyle>
            <a:lvl1pPr>
              <a:defRPr/>
            </a:lvl1pPr>
          </a:lstStyle>
          <a:p>
            <a:pPr>
              <a:defRPr/>
            </a:pPr>
            <a:endParaRPr lang="en-US"/>
          </a:p>
        </p:txBody>
      </p:sp>
      <p:sp>
        <p:nvSpPr>
          <p:cNvPr id="6" name="Rectangle 7"/>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EAE43C20-B7C6-4B83-BD47-62B3290E06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70C6FF2-7CFB-416B-98AB-B0A07B6135A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92BDC47-CB0B-48B7-A9C2-8308172E9EC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1D15C00-C435-45F3-99E3-71067323354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9B935249-928F-4D88-AEE7-D8E7E0771AE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1750224-E8B0-43FA-AE48-23C4A63B5BD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AFB01B6-CD0A-40EA-A7CE-EAA613F7D4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A4D1A1-957D-4F41-AE00-29D219C358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38203AD-D2EA-4DDA-ADBF-BC275E2C45C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F09CBE-F947-4434-9D3B-70248296D6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grants.nih.gov/grants/funding/424/index.htm" TargetMode="External"/><Relationship Id="rId7" Type="http://schemas.openxmlformats.org/officeDocument/2006/relationships/hyperlink" Target="http://grants.nih.gov/grants/funding/children/children.htm"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grants.nih.gov/grants/funding/women_min/women_min.htm" TargetMode="External"/><Relationship Id="rId5" Type="http://schemas.openxmlformats.org/officeDocument/2006/relationships/hyperlink" Target="http://phrp.nihtraining.com/users/login.php" TargetMode="External"/><Relationship Id="rId4" Type="http://schemas.openxmlformats.org/officeDocument/2006/relationships/hyperlink" Target="http://grants.nih.gov/grants/policy/hs/"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mailto:hardyan@od.nih.gov"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hyperlink" Target="mailto:inclusion@od.nih.gov" TargetMode="External"/><Relationship Id="rId4" Type="http://schemas.openxmlformats.org/officeDocument/2006/relationships/hyperlink" Target="mailto:stagnitm@od.nih.gov"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fda.gov/ScienceResearch/SpecialTopics/RunningClinicalTrials/EducationalMaterials/ucm112910.ht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hyperlink" Target="http://www.hhs.gov/ohrp/policy/checklists/decisionchart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hhs.gov/ohrp/policy/expedited98.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hhs.gov/ohrp/policy/AdvEvntGuid.ht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www.hhs.gov/ohrp"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hyperlink" Target="mailto:ohrp@hhs.gov" TargetMode="External"/><Relationship Id="rId4" Type="http://schemas.openxmlformats.org/officeDocument/2006/relationships/hyperlink" Target="http://www.hhs.gov/ohrp/newsroom/index.html"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grants.nih.gov/grants/policy/coc/"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9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609600" y="-228600"/>
            <a:ext cx="7772400" cy="1829761"/>
          </a:xfrm>
        </p:spPr>
        <p:txBody>
          <a:bodyPr>
            <a:normAutofit fontScale="90000"/>
          </a:bodyPr>
          <a:lstStyle/>
          <a:p>
            <a:pPr algn="ctr"/>
            <a:r>
              <a:rPr lang="en-US" sz="3200" dirty="0"/>
              <a:t/>
            </a:r>
            <a:br>
              <a:rPr lang="en-US" sz="3200" dirty="0"/>
            </a:br>
            <a:r>
              <a:rPr lang="en-US" sz="3200" dirty="0"/>
              <a:t/>
            </a:r>
            <a:br>
              <a:rPr lang="en-US" sz="3200" dirty="0"/>
            </a:br>
            <a:r>
              <a:rPr lang="en-US" sz="3600" b="0" i="1" dirty="0" smtClean="0">
                <a:solidFill>
                  <a:srgbClr val="148C9C"/>
                </a:solidFill>
                <a:effectLst>
                  <a:outerShdw blurRad="38100" dist="38100" dir="2700000" algn="tl">
                    <a:srgbClr val="000000">
                      <a:alpha val="43137"/>
                    </a:srgbClr>
                  </a:outerShdw>
                </a:effectLst>
                <a:latin typeface="Tahoma" pitchFamily="34" charset="0"/>
                <a:cs typeface="Tahoma" pitchFamily="34" charset="0"/>
              </a:rPr>
              <a:t>NIH </a:t>
            </a:r>
            <a:r>
              <a:rPr lang="en-US" sz="3600" b="0" i="1" dirty="0">
                <a:solidFill>
                  <a:srgbClr val="148C9C"/>
                </a:solidFill>
                <a:effectLst>
                  <a:outerShdw blurRad="38100" dist="38100" dir="2700000" algn="tl">
                    <a:srgbClr val="000000">
                      <a:alpha val="43137"/>
                    </a:srgbClr>
                  </a:outerShdw>
                </a:effectLst>
                <a:latin typeface="Tahoma" pitchFamily="34" charset="0"/>
                <a:cs typeface="Tahoma" pitchFamily="34" charset="0"/>
              </a:rPr>
              <a:t>Regional Seminar </a:t>
            </a:r>
            <a:r>
              <a:rPr lang="en-US" sz="2800" b="1" i="1" dirty="0">
                <a:solidFill>
                  <a:srgbClr val="148C9C"/>
                </a:solidFill>
              </a:rPr>
              <a:t/>
            </a:r>
            <a:br>
              <a:rPr lang="en-US" sz="2800" b="1" i="1" dirty="0">
                <a:solidFill>
                  <a:srgbClr val="148C9C"/>
                </a:solidFill>
              </a:rPr>
            </a:br>
            <a:r>
              <a:rPr lang="en-US" sz="2800" i="1" dirty="0"/>
              <a:t/>
            </a:r>
            <a:br>
              <a:rPr lang="en-US" sz="2800" i="1" dirty="0"/>
            </a:br>
            <a:endParaRPr lang="en-US" sz="2800" b="1" dirty="0"/>
          </a:p>
        </p:txBody>
      </p:sp>
      <p:sp>
        <p:nvSpPr>
          <p:cNvPr id="104451" name="Rectangle 3"/>
          <p:cNvSpPr>
            <a:spLocks noGrp="1" noChangeArrowheads="1"/>
          </p:cNvSpPr>
          <p:nvPr>
            <p:ph type="subTitle" idx="1"/>
          </p:nvPr>
        </p:nvSpPr>
        <p:spPr>
          <a:xfrm>
            <a:off x="762000" y="914400"/>
            <a:ext cx="7772400" cy="1199704"/>
          </a:xfrm>
        </p:spPr>
        <p:txBody>
          <a:bodyPr>
            <a:normAutofit fontScale="25000" lnSpcReduction="20000"/>
          </a:bodyPr>
          <a:lstStyle/>
          <a:p>
            <a:pPr algn="ctr">
              <a:buFontTx/>
              <a:buNone/>
            </a:pPr>
            <a:endParaRPr lang="en-US" sz="2400" i="1" dirty="0">
              <a:solidFill>
                <a:schemeClr val="tx2"/>
              </a:solidFill>
              <a:effectLst>
                <a:outerShdw blurRad="38100" dist="38100" dir="2700000" algn="tl">
                  <a:srgbClr val="000000"/>
                </a:outerShdw>
              </a:effectLst>
            </a:endParaRPr>
          </a:p>
          <a:p>
            <a:pPr algn="ctr">
              <a:buFontTx/>
              <a:buNone/>
            </a:pPr>
            <a:endParaRPr lang="en-US" sz="2400" i="1" dirty="0">
              <a:solidFill>
                <a:schemeClr val="tx2"/>
              </a:solidFill>
              <a:effectLst>
                <a:outerShdw blurRad="38100" dist="38100" dir="2700000" algn="tl">
                  <a:srgbClr val="000000"/>
                </a:outerShdw>
              </a:effectLst>
            </a:endParaRPr>
          </a:p>
          <a:p>
            <a:pPr algn="ctr">
              <a:buFontTx/>
              <a:buNone/>
            </a:pPr>
            <a:r>
              <a:rPr lang="en-US" sz="960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Research Involving Human </a:t>
            </a:r>
            <a:r>
              <a:rPr lang="en-US" sz="960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Subjects</a:t>
            </a:r>
          </a:p>
          <a:p>
            <a:pPr algn="ctr">
              <a:buFontTx/>
              <a:buNone/>
            </a:pPr>
            <a:endParaRPr lang="en-US" sz="7200" b="1" i="1" dirty="0" smtClean="0">
              <a:solidFill>
                <a:srgbClr val="FFFF00"/>
              </a:solidFill>
            </a:endParaRPr>
          </a:p>
          <a:p>
            <a:pPr algn="ctr">
              <a:buFontTx/>
              <a:buNone/>
            </a:pPr>
            <a:r>
              <a:rPr lang="en-US" sz="4800" b="1" dirty="0" smtClean="0">
                <a:solidFill>
                  <a:schemeClr val="tx2"/>
                </a:solidFill>
                <a:latin typeface="Tahoma" pitchFamily="34" charset="0"/>
                <a:cs typeface="Tahoma" pitchFamily="34" charset="0"/>
              </a:rPr>
              <a:t>Freda E. Yoder</a:t>
            </a:r>
          </a:p>
          <a:p>
            <a:pPr algn="ctr">
              <a:buFontTx/>
              <a:buNone/>
            </a:pPr>
            <a:r>
              <a:rPr lang="en-US" sz="4800" b="1" dirty="0" smtClean="0">
                <a:solidFill>
                  <a:schemeClr val="tx2"/>
                </a:solidFill>
                <a:latin typeface="Tahoma" pitchFamily="34" charset="0"/>
                <a:cs typeface="Tahoma" pitchFamily="34" charset="0"/>
              </a:rPr>
              <a:t>Division of Education and Development</a:t>
            </a:r>
          </a:p>
          <a:p>
            <a:pPr algn="ctr">
              <a:buFontTx/>
              <a:buNone/>
            </a:pPr>
            <a:r>
              <a:rPr lang="en-US" sz="4800" b="1" dirty="0" smtClean="0">
                <a:solidFill>
                  <a:schemeClr val="tx2"/>
                </a:solidFill>
                <a:latin typeface="Tahoma" pitchFamily="34" charset="0"/>
                <a:cs typeface="Tahoma" pitchFamily="34" charset="0"/>
              </a:rPr>
              <a:t>Office for Human Research Protections (OHRP)</a:t>
            </a:r>
          </a:p>
          <a:p>
            <a:pPr algn="ctr">
              <a:buFontTx/>
              <a:buNone/>
            </a:pPr>
            <a:r>
              <a:rPr lang="en-US" sz="4800" b="1" dirty="0" smtClean="0">
                <a:solidFill>
                  <a:schemeClr val="tx2"/>
                </a:solidFill>
                <a:latin typeface="Tahoma" pitchFamily="34" charset="0"/>
                <a:cs typeface="Tahoma" pitchFamily="34" charset="0"/>
              </a:rPr>
              <a:t>Department of Health and Human Services (HHS)</a:t>
            </a:r>
          </a:p>
          <a:p>
            <a:pPr algn="ctr">
              <a:buFontTx/>
              <a:buNone/>
            </a:pPr>
            <a:endParaRPr lang="en-US" sz="4400" b="1" dirty="0" smtClean="0">
              <a:solidFill>
                <a:schemeClr val="tx2"/>
              </a:solidFill>
            </a:endParaRPr>
          </a:p>
          <a:p>
            <a:pPr algn="ctr">
              <a:buFontTx/>
              <a:buNone/>
            </a:pPr>
            <a:r>
              <a:rPr lang="en-US" sz="4800" b="1" dirty="0" smtClean="0">
                <a:solidFill>
                  <a:schemeClr val="tx2"/>
                </a:solidFill>
                <a:latin typeface="Tahoma" pitchFamily="34" charset="0"/>
                <a:cs typeface="Tahoma" pitchFamily="34" charset="0"/>
              </a:rPr>
              <a:t>Ann M Hardy, Dr.P.H.</a:t>
            </a:r>
          </a:p>
          <a:p>
            <a:pPr algn="ctr">
              <a:buFontTx/>
              <a:buNone/>
            </a:pPr>
            <a:r>
              <a:rPr lang="en-US" sz="4800" b="1" dirty="0" smtClean="0">
                <a:solidFill>
                  <a:schemeClr val="tx2"/>
                </a:solidFill>
                <a:latin typeface="Tahoma" pitchFamily="34" charset="0"/>
                <a:cs typeface="Tahoma" pitchFamily="34" charset="0"/>
              </a:rPr>
              <a:t>NIH Extramural Human Research Protection Officer</a:t>
            </a:r>
          </a:p>
          <a:p>
            <a:pPr algn="ctr">
              <a:buFontTx/>
              <a:buNone/>
            </a:pPr>
            <a:endParaRPr lang="en-US" sz="4800" b="1" dirty="0" smtClean="0">
              <a:solidFill>
                <a:schemeClr val="tx2"/>
              </a:solidFill>
              <a:latin typeface="Tahoma" pitchFamily="34" charset="0"/>
              <a:cs typeface="Tahoma" pitchFamily="34" charset="0"/>
            </a:endParaRPr>
          </a:p>
          <a:p>
            <a:pPr algn="ctr">
              <a:buFontTx/>
              <a:buNone/>
            </a:pPr>
            <a:r>
              <a:rPr lang="en-US" sz="4800" b="1" dirty="0" smtClean="0">
                <a:solidFill>
                  <a:schemeClr val="tx2"/>
                </a:solidFill>
                <a:latin typeface="Tahoma" pitchFamily="34" charset="0"/>
                <a:cs typeface="Tahoma" pitchFamily="34" charset="0"/>
              </a:rPr>
              <a:t>Meredith D. Temple-O’Connor, Ph.D.</a:t>
            </a:r>
          </a:p>
          <a:p>
            <a:pPr algn="ctr">
              <a:buFontTx/>
              <a:buNone/>
            </a:pPr>
            <a:r>
              <a:rPr lang="en-US" sz="4800" b="1" dirty="0" smtClean="0">
                <a:solidFill>
                  <a:schemeClr val="tx2"/>
                </a:solidFill>
                <a:latin typeface="Tahoma" pitchFamily="34" charset="0"/>
                <a:cs typeface="Tahoma" pitchFamily="34" charset="0"/>
              </a:rPr>
              <a:t>NIH Inclusion Policy Officer</a:t>
            </a:r>
          </a:p>
          <a:p>
            <a:pPr algn="ctr">
              <a:buNone/>
            </a:pPr>
            <a:endParaRPr lang="en-US" sz="4800" b="1" dirty="0" smtClean="0">
              <a:solidFill>
                <a:schemeClr val="tx2"/>
              </a:solidFill>
              <a:latin typeface="Tahoma" pitchFamily="34" charset="0"/>
              <a:cs typeface="Tahoma" pitchFamily="34" charset="0"/>
            </a:endParaRPr>
          </a:p>
          <a:p>
            <a:pPr algn="ctr">
              <a:buNone/>
            </a:pPr>
            <a:r>
              <a:rPr lang="en-US" sz="4800" b="1" dirty="0" smtClean="0">
                <a:solidFill>
                  <a:schemeClr val="tx2"/>
                </a:solidFill>
                <a:latin typeface="Tahoma" pitchFamily="34" charset="0"/>
                <a:cs typeface="Tahoma" pitchFamily="34" charset="0"/>
              </a:rPr>
              <a:t>Office of Extramural Research (OER)</a:t>
            </a:r>
          </a:p>
          <a:p>
            <a:pPr algn="ctr">
              <a:buFontTx/>
              <a:buNone/>
            </a:pPr>
            <a:r>
              <a:rPr lang="en-US" sz="4800" b="1" dirty="0" smtClean="0">
                <a:solidFill>
                  <a:schemeClr val="tx2"/>
                </a:solidFill>
                <a:latin typeface="Tahoma" pitchFamily="34" charset="0"/>
                <a:cs typeface="Tahoma" pitchFamily="34" charset="0"/>
              </a:rPr>
              <a:t>National Institutes of Health (</a:t>
            </a:r>
            <a:r>
              <a:rPr lang="en-US" sz="4800" b="1" dirty="0" smtClean="0">
                <a:solidFill>
                  <a:schemeClr val="tx2"/>
                </a:solidFill>
                <a:latin typeface="Tahoma" pitchFamily="34" charset="0"/>
                <a:cs typeface="Tahoma" pitchFamily="34" charset="0"/>
              </a:rPr>
              <a:t>NIH), HHS</a:t>
            </a:r>
          </a:p>
          <a:p>
            <a:pPr algn="ctr">
              <a:buFontTx/>
              <a:buNone/>
            </a:pPr>
            <a:endParaRPr lang="en-US" sz="4800" b="1" dirty="0">
              <a:latin typeface="Tahoma" pitchFamily="34" charset="0"/>
              <a:cs typeface="Tahoma" pitchFamily="34" charset="0"/>
            </a:endParaRPr>
          </a:p>
          <a:p>
            <a:pPr algn="ctr">
              <a:buFontTx/>
              <a:buNone/>
            </a:pPr>
            <a:r>
              <a:rPr lang="en-US" sz="4800" b="1" dirty="0" smtClean="0">
                <a:solidFill>
                  <a:schemeClr val="tx2"/>
                </a:solidFill>
                <a:latin typeface="Tahoma" pitchFamily="34" charset="0"/>
                <a:cs typeface="Tahoma" pitchFamily="34" charset="0"/>
              </a:rPr>
              <a:t>June 26, 2014</a:t>
            </a:r>
            <a:endParaRPr lang="en-US" sz="1800" b="1" dirty="0" smtClean="0">
              <a:solidFill>
                <a:schemeClr val="tx2"/>
              </a:solidFill>
            </a:endParaRPr>
          </a:p>
          <a:p>
            <a:pPr algn="ctr">
              <a:buFontTx/>
              <a:buNone/>
            </a:pPr>
            <a:endParaRPr lang="en-US" sz="2400" b="1" dirty="0">
              <a:solidFill>
                <a:schemeClr val="tx2"/>
              </a:solidFill>
            </a:endParaRPr>
          </a:p>
          <a:p>
            <a:pPr algn="ctr">
              <a:buFontTx/>
              <a:buNone/>
            </a:pPr>
            <a:endParaRPr lang="en-US" sz="2800" b="1" dirty="0">
              <a:solidFill>
                <a:schemeClr val="tx2"/>
              </a:solidFill>
            </a:endParaRPr>
          </a:p>
          <a:p>
            <a:pPr algn="ctr">
              <a:buFontTx/>
              <a:buNone/>
            </a:pPr>
            <a:endParaRPr lang="en-US" i="1" dirty="0">
              <a:solidFill>
                <a:schemeClr val="tx2"/>
              </a:solidFill>
              <a:effectLst>
                <a:outerShdw blurRad="38100" dist="38100" dir="2700000" algn="tl">
                  <a:srgbClr val="000000"/>
                </a:outerShdw>
              </a:effectLst>
            </a:endParaRPr>
          </a:p>
        </p:txBody>
      </p:sp>
      <p:sp>
        <p:nvSpPr>
          <p:cNvPr id="5" name="Slide Number Placeholder 5"/>
          <p:cNvSpPr>
            <a:spLocks noGrp="1"/>
          </p:cNvSpPr>
          <p:nvPr>
            <p:ph type="sldNum" sz="quarter" idx="12"/>
          </p:nvPr>
        </p:nvSpPr>
        <p:spPr/>
        <p:txBody>
          <a:bodyPr/>
          <a:lstStyle/>
          <a:p>
            <a:fld id="{CB11FB4B-28CB-4CEC-8C29-9CD777A6B524}" type="slidenum">
              <a:rPr lang="en-US"/>
              <a:pPr/>
              <a:t>1</a:t>
            </a:fld>
            <a:endParaRPr lang="en-US" dirty="0"/>
          </a:p>
        </p:txBody>
      </p:sp>
      <p:sp>
        <p:nvSpPr>
          <p:cNvPr id="104452" name="Text Box 4"/>
          <p:cNvSpPr txBox="1">
            <a:spLocks noChangeArrowheads="1"/>
          </p:cNvSpPr>
          <p:nvPr/>
        </p:nvSpPr>
        <p:spPr bwMode="auto">
          <a:xfrm>
            <a:off x="8686800" y="6400800"/>
            <a:ext cx="457200" cy="366713"/>
          </a:xfrm>
          <a:prstGeom prst="rect">
            <a:avLst/>
          </a:prstGeom>
          <a:noFill/>
          <a:ln w="9525">
            <a:noFill/>
            <a:miter lim="800000"/>
            <a:headEnd/>
            <a:tailEnd/>
          </a:ln>
          <a:effectLst/>
        </p:spPr>
        <p:txBody>
          <a:bodyPr>
            <a:spAutoFit/>
          </a:bodyPr>
          <a:lstStyle/>
          <a:p>
            <a:pPr eaLnBrk="1" hangingPunct="1"/>
            <a:endParaRPr lang="en-US"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defRPr/>
            </a:pPr>
            <a:endParaRPr lang="en-US" sz="3200" b="1" dirty="0" smtClean="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2"/>
          </p:nvPr>
        </p:nvSpPr>
        <p:spPr/>
        <p:txBody>
          <a:bodyPr/>
          <a:lstStyle/>
          <a:p>
            <a:endParaRPr lang="en-US" dirty="0"/>
          </a:p>
        </p:txBody>
      </p:sp>
      <p:sp>
        <p:nvSpPr>
          <p:cNvPr id="3" name="Content Placeholder 2"/>
          <p:cNvSpPr>
            <a:spLocks noGrp="1"/>
          </p:cNvSpPr>
          <p:nvPr>
            <p:ph sz="half" idx="1"/>
          </p:nvPr>
        </p:nvSpPr>
        <p:spPr>
          <a:xfrm>
            <a:off x="593591" y="176266"/>
            <a:ext cx="8087899" cy="4572000"/>
          </a:xfrm>
        </p:spPr>
        <p:txBody>
          <a:bodyPr/>
          <a:lstStyle/>
          <a:p>
            <a:pPr marL="109728" indent="0">
              <a:buNone/>
            </a:pPr>
            <a:r>
              <a:rPr lang="en-US"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a:t>
            </a:r>
            <a:r>
              <a:rPr lang="en-US"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ommon Rule Department &amp; Agencies</a:t>
            </a:r>
            <a:endParaRPr lang="en-US" dirty="0">
              <a:solidFill>
                <a:srgbClr val="FFFF66"/>
              </a:solidFill>
            </a:endParaRPr>
          </a:p>
        </p:txBody>
      </p:sp>
      <p:sp>
        <p:nvSpPr>
          <p:cNvPr id="43" name="Slide Number Placeholder 3"/>
          <p:cNvSpPr>
            <a:spLocks noGrp="1"/>
          </p:cNvSpPr>
          <p:nvPr>
            <p:ph type="sldNum" sz="quarter" idx="12"/>
          </p:nvPr>
        </p:nvSpPr>
        <p:spPr/>
        <p:txBody>
          <a:bodyPr/>
          <a:lstStyle/>
          <a:p>
            <a:fld id="{06A2F816-56D9-454B-8004-DDC5493F2697}" type="slidenum">
              <a:rPr lang="en-US"/>
              <a:pPr/>
              <a:t>10</a:t>
            </a:fld>
            <a:endParaRPr lang="en-US" dirty="0"/>
          </a:p>
        </p:txBody>
      </p:sp>
      <p:sp>
        <p:nvSpPr>
          <p:cNvPr id="3107" name="Oval 4" descr="Chart showing 18 Departments and Agencies that have adopted the Common Rule, also known as the Federal Policy for protecting human subjects of research.  Three have adopted  45 CFR part 46 and all of its subparts.    "/>
          <p:cNvSpPr>
            <a:spLocks noChangeArrowheads="1"/>
          </p:cNvSpPr>
          <p:nvPr/>
        </p:nvSpPr>
        <p:spPr bwMode="auto">
          <a:xfrm>
            <a:off x="2758723" y="2743200"/>
            <a:ext cx="2286000" cy="2057400"/>
          </a:xfrm>
          <a:prstGeom prst="ellipse">
            <a:avLst/>
          </a:prstGeom>
          <a:solidFill>
            <a:srgbClr val="42C7E2"/>
          </a:solidFill>
          <a:ln w="9525">
            <a:solidFill>
              <a:schemeClr val="tx1"/>
            </a:solidFill>
            <a:round/>
            <a:headEnd/>
            <a:tailEnd/>
          </a:ln>
        </p:spPr>
        <p:txBody>
          <a:bodyPr wrap="none" anchor="ctr"/>
          <a:lstStyle/>
          <a:p>
            <a:endParaRPr lang="en-US" sz="1700" b="1" dirty="0">
              <a:solidFill>
                <a:schemeClr val="tx1"/>
              </a:solidFill>
              <a:latin typeface="Garamond" pitchFamily="18" charset="0"/>
            </a:endParaRPr>
          </a:p>
          <a:p>
            <a:r>
              <a:rPr lang="en-US" sz="1700" b="1" dirty="0">
                <a:solidFill>
                  <a:schemeClr val="tx1"/>
                </a:solidFill>
                <a:latin typeface="Garamond" pitchFamily="18" charset="0"/>
              </a:rPr>
              <a:t>Federal Policy for</a:t>
            </a:r>
          </a:p>
          <a:p>
            <a:r>
              <a:rPr lang="en-US" sz="1700" b="1" dirty="0">
                <a:solidFill>
                  <a:schemeClr val="tx1"/>
                </a:solidFill>
                <a:latin typeface="Garamond" pitchFamily="18" charset="0"/>
              </a:rPr>
              <a:t>the Protection of</a:t>
            </a:r>
          </a:p>
          <a:p>
            <a:r>
              <a:rPr lang="en-US" sz="1700" b="1" dirty="0">
                <a:solidFill>
                  <a:schemeClr val="tx1"/>
                </a:solidFill>
                <a:latin typeface="Garamond" pitchFamily="18" charset="0"/>
              </a:rPr>
              <a:t>Human Subjects</a:t>
            </a:r>
          </a:p>
          <a:p>
            <a:r>
              <a:rPr lang="en-US" sz="1700" b="1" dirty="0">
                <a:solidFill>
                  <a:schemeClr val="tx1"/>
                </a:solidFill>
                <a:latin typeface="Garamond" pitchFamily="18" charset="0"/>
              </a:rPr>
              <a:t>(Common Rule</a:t>
            </a:r>
          </a:p>
          <a:p>
            <a:r>
              <a:rPr lang="en-US" sz="1700" b="1" dirty="0">
                <a:solidFill>
                  <a:schemeClr val="tx1"/>
                </a:solidFill>
                <a:latin typeface="Garamond" pitchFamily="18" charset="0"/>
              </a:rPr>
              <a:t>45 CFR 46, </a:t>
            </a:r>
          </a:p>
          <a:p>
            <a:r>
              <a:rPr lang="en-US" sz="1700" b="1" dirty="0">
                <a:solidFill>
                  <a:schemeClr val="tx1"/>
                </a:solidFill>
                <a:latin typeface="Garamond" pitchFamily="18" charset="0"/>
              </a:rPr>
              <a:t>Subpart A)</a:t>
            </a:r>
          </a:p>
        </p:txBody>
      </p:sp>
      <p:sp>
        <p:nvSpPr>
          <p:cNvPr id="3091" name="Line 13"/>
          <p:cNvSpPr>
            <a:spLocks noChangeShapeType="1"/>
          </p:cNvSpPr>
          <p:nvPr/>
        </p:nvSpPr>
        <p:spPr bwMode="auto">
          <a:xfrm>
            <a:off x="5044723" y="3677451"/>
            <a:ext cx="66583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14"/>
          <p:cNvSpPr txBox="1">
            <a:spLocks noChangeArrowheads="1"/>
          </p:cNvSpPr>
          <p:nvPr/>
        </p:nvSpPr>
        <p:spPr bwMode="auto">
          <a:xfrm>
            <a:off x="5710559" y="3200399"/>
            <a:ext cx="190815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rgbClr val="E6AF00"/>
                </a:solidFill>
                <a:effectLst>
                  <a:outerShdw blurRad="38100" dist="38100" dir="2700000" algn="tl">
                    <a:srgbClr val="000000">
                      <a:alpha val="43137"/>
                    </a:srgbClr>
                  </a:outerShdw>
                </a:effectLst>
                <a:latin typeface="Garamond" pitchFamily="18" charset="0"/>
              </a:rPr>
              <a:t>Department of Health</a:t>
            </a:r>
          </a:p>
          <a:p>
            <a:r>
              <a:rPr lang="en-US" sz="1400" b="1" dirty="0">
                <a:solidFill>
                  <a:srgbClr val="E6AF00"/>
                </a:solidFill>
                <a:effectLst>
                  <a:outerShdw blurRad="38100" dist="38100" dir="2700000" algn="tl">
                    <a:srgbClr val="000000">
                      <a:alpha val="43137"/>
                    </a:srgbClr>
                  </a:outerShdw>
                </a:effectLst>
                <a:latin typeface="Garamond" pitchFamily="18" charset="0"/>
              </a:rPr>
              <a:t>&amp; Human Services</a:t>
            </a:r>
          </a:p>
          <a:p>
            <a:r>
              <a:rPr lang="en-US" sz="1400" b="1" dirty="0">
                <a:solidFill>
                  <a:srgbClr val="E6AF00"/>
                </a:solidFill>
                <a:effectLst>
                  <a:outerShdw blurRad="38100" dist="38100" dir="2700000" algn="tl">
                    <a:srgbClr val="000000">
                      <a:alpha val="43137"/>
                    </a:srgbClr>
                  </a:outerShdw>
                </a:effectLst>
                <a:latin typeface="Garamond" pitchFamily="18" charset="0"/>
              </a:rPr>
              <a:t>45 CFR 46, subpart A</a:t>
            </a:r>
          </a:p>
          <a:p>
            <a:r>
              <a:rPr lang="en-US" sz="1400" b="1" dirty="0">
                <a:solidFill>
                  <a:srgbClr val="E6AF00"/>
                </a:solidFill>
                <a:effectLst>
                  <a:outerShdw blurRad="38100" dist="38100" dir="2700000" algn="tl">
                    <a:srgbClr val="000000">
                      <a:alpha val="43137"/>
                    </a:srgbClr>
                  </a:outerShdw>
                </a:effectLst>
                <a:latin typeface="Garamond" pitchFamily="18" charset="0"/>
              </a:rPr>
              <a:t>Plus subparts B, C, D</a:t>
            </a:r>
          </a:p>
        </p:txBody>
      </p:sp>
      <p:sp>
        <p:nvSpPr>
          <p:cNvPr id="3108" name="Line 49"/>
          <p:cNvSpPr>
            <a:spLocks noChangeShapeType="1"/>
          </p:cNvSpPr>
          <p:nvPr/>
        </p:nvSpPr>
        <p:spPr bwMode="auto">
          <a:xfrm flipV="1">
            <a:off x="7543572" y="3140507"/>
            <a:ext cx="400984" cy="754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 name="Text Box 42"/>
          <p:cNvSpPr txBox="1">
            <a:spLocks noChangeArrowheads="1"/>
          </p:cNvSpPr>
          <p:nvPr/>
        </p:nvSpPr>
        <p:spPr bwMode="auto">
          <a:xfrm>
            <a:off x="7910333" y="2779552"/>
            <a:ext cx="10919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Central </a:t>
            </a:r>
          </a:p>
          <a:p>
            <a:r>
              <a:rPr lang="en-US" sz="1400" b="1" dirty="0">
                <a:solidFill>
                  <a:schemeClr val="tx1"/>
                </a:solidFill>
                <a:latin typeface="Garamond" pitchFamily="18" charset="0"/>
              </a:rPr>
              <a:t>Intelligence</a:t>
            </a:r>
          </a:p>
          <a:p>
            <a:r>
              <a:rPr lang="en-US" sz="1400" b="1" dirty="0">
                <a:solidFill>
                  <a:schemeClr val="tx1"/>
                </a:solidFill>
                <a:latin typeface="Garamond" pitchFamily="18" charset="0"/>
              </a:rPr>
              <a:t>Agency</a:t>
            </a:r>
          </a:p>
        </p:txBody>
      </p:sp>
      <p:sp>
        <p:nvSpPr>
          <p:cNvPr id="3103" name="Line 41"/>
          <p:cNvSpPr>
            <a:spLocks noChangeShapeType="1"/>
          </p:cNvSpPr>
          <p:nvPr/>
        </p:nvSpPr>
        <p:spPr bwMode="auto">
          <a:xfrm>
            <a:off x="7547567" y="3639353"/>
            <a:ext cx="392994" cy="381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9" name="Text Box 50"/>
          <p:cNvSpPr txBox="1">
            <a:spLocks noChangeArrowheads="1"/>
          </p:cNvSpPr>
          <p:nvPr/>
        </p:nvSpPr>
        <p:spPr bwMode="auto">
          <a:xfrm>
            <a:off x="7944556" y="3472049"/>
            <a:ext cx="122251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Department </a:t>
            </a:r>
          </a:p>
          <a:p>
            <a:r>
              <a:rPr lang="en-US" sz="1400" b="1" dirty="0">
                <a:solidFill>
                  <a:schemeClr val="tx1"/>
                </a:solidFill>
                <a:latin typeface="Garamond" pitchFamily="18" charset="0"/>
              </a:rPr>
              <a:t>of Homeland</a:t>
            </a:r>
          </a:p>
          <a:p>
            <a:r>
              <a:rPr lang="en-US" sz="1400" b="1" dirty="0">
                <a:solidFill>
                  <a:schemeClr val="tx1"/>
                </a:solidFill>
                <a:latin typeface="Garamond" pitchFamily="18" charset="0"/>
              </a:rPr>
              <a:t>Security</a:t>
            </a:r>
          </a:p>
        </p:txBody>
      </p:sp>
      <p:sp>
        <p:nvSpPr>
          <p:cNvPr id="3111" name="Line 49"/>
          <p:cNvSpPr>
            <a:spLocks noChangeShapeType="1"/>
          </p:cNvSpPr>
          <p:nvPr/>
        </p:nvSpPr>
        <p:spPr bwMode="auto">
          <a:xfrm>
            <a:off x="7396721" y="3921638"/>
            <a:ext cx="491067" cy="269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2" name="Text Box 50"/>
          <p:cNvSpPr txBox="1">
            <a:spLocks noChangeArrowheads="1"/>
          </p:cNvSpPr>
          <p:nvPr/>
        </p:nvSpPr>
        <p:spPr bwMode="auto">
          <a:xfrm>
            <a:off x="7801443" y="4155757"/>
            <a:ext cx="1382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Social Security</a:t>
            </a:r>
          </a:p>
          <a:p>
            <a:r>
              <a:rPr lang="en-US" sz="1400" b="1" dirty="0">
                <a:solidFill>
                  <a:schemeClr val="tx1"/>
                </a:solidFill>
                <a:latin typeface="Garamond" pitchFamily="18" charset="0"/>
              </a:rPr>
              <a:t> Administration</a:t>
            </a:r>
          </a:p>
        </p:txBody>
      </p:sp>
      <p:sp>
        <p:nvSpPr>
          <p:cNvPr id="3110" name="Text Box 51" descr="The Food and Drug Administration has its own set of regulations fo rproducts it regu;ates.  However, it is bound by 45 CFR part 46 when is conducts or supportes research "/>
          <p:cNvSpPr txBox="1">
            <a:spLocks noChangeArrowheads="1"/>
          </p:cNvSpPr>
          <p:nvPr/>
        </p:nvSpPr>
        <p:spPr bwMode="auto">
          <a:xfrm>
            <a:off x="6122598" y="4185034"/>
            <a:ext cx="1247457" cy="4924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300" b="1" dirty="0">
                <a:solidFill>
                  <a:schemeClr val="tx1"/>
                </a:solidFill>
                <a:latin typeface="Garamond" pitchFamily="18" charset="0"/>
              </a:rPr>
              <a:t>Food &amp; Drug</a:t>
            </a:r>
          </a:p>
          <a:p>
            <a:r>
              <a:rPr lang="en-US" sz="1300" b="1" dirty="0">
                <a:solidFill>
                  <a:schemeClr val="tx1"/>
                </a:solidFill>
                <a:latin typeface="Garamond" pitchFamily="18" charset="0"/>
              </a:rPr>
              <a:t>Administration</a:t>
            </a:r>
          </a:p>
        </p:txBody>
      </p:sp>
      <p:sp>
        <p:nvSpPr>
          <p:cNvPr id="3090" name="Line 11"/>
          <p:cNvSpPr>
            <a:spLocks noChangeShapeType="1"/>
          </p:cNvSpPr>
          <p:nvPr/>
        </p:nvSpPr>
        <p:spPr bwMode="auto">
          <a:xfrm flipV="1">
            <a:off x="4919557" y="2743200"/>
            <a:ext cx="1217888" cy="571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Text Box 12"/>
          <p:cNvSpPr txBox="1">
            <a:spLocks noChangeArrowheads="1"/>
          </p:cNvSpPr>
          <p:nvPr/>
        </p:nvSpPr>
        <p:spPr bwMode="auto">
          <a:xfrm>
            <a:off x="6134307" y="2355075"/>
            <a:ext cx="19413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Department of Energy</a:t>
            </a:r>
          </a:p>
          <a:p>
            <a:r>
              <a:rPr lang="en-US" sz="1400" b="1" dirty="0">
                <a:solidFill>
                  <a:schemeClr val="tx1"/>
                </a:solidFill>
                <a:latin typeface="Garamond" pitchFamily="18" charset="0"/>
              </a:rPr>
              <a:t>10 CFR 745</a:t>
            </a:r>
          </a:p>
        </p:txBody>
      </p:sp>
      <p:sp>
        <p:nvSpPr>
          <p:cNvPr id="3105" name="Line 44"/>
          <p:cNvSpPr>
            <a:spLocks noChangeShapeType="1"/>
          </p:cNvSpPr>
          <p:nvPr/>
        </p:nvSpPr>
        <p:spPr bwMode="auto">
          <a:xfrm flipV="1">
            <a:off x="4749981" y="2312322"/>
            <a:ext cx="897390" cy="7356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 name="Text Box 45"/>
          <p:cNvSpPr txBox="1">
            <a:spLocks noChangeArrowheads="1"/>
          </p:cNvSpPr>
          <p:nvPr/>
        </p:nvSpPr>
        <p:spPr bwMode="auto">
          <a:xfrm>
            <a:off x="5647370" y="1772598"/>
            <a:ext cx="2340507" cy="5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Department of Education</a:t>
            </a:r>
          </a:p>
          <a:p>
            <a:r>
              <a:rPr lang="en-US" sz="1400" b="1" dirty="0">
                <a:solidFill>
                  <a:schemeClr val="tx1"/>
                </a:solidFill>
                <a:latin typeface="Garamond" pitchFamily="18" charset="0"/>
              </a:rPr>
              <a:t>34 CFR 97</a:t>
            </a:r>
          </a:p>
        </p:txBody>
      </p:sp>
      <p:sp>
        <p:nvSpPr>
          <p:cNvPr id="3089" name="Line 9"/>
          <p:cNvSpPr>
            <a:spLocks noChangeShapeType="1"/>
          </p:cNvSpPr>
          <p:nvPr/>
        </p:nvSpPr>
        <p:spPr bwMode="auto">
          <a:xfrm flipV="1">
            <a:off x="4397949" y="1870363"/>
            <a:ext cx="543485" cy="10079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 name="Text Box 10"/>
          <p:cNvSpPr txBox="1">
            <a:spLocks noChangeArrowheads="1"/>
          </p:cNvSpPr>
          <p:nvPr/>
        </p:nvSpPr>
        <p:spPr bwMode="auto">
          <a:xfrm>
            <a:off x="4625069" y="1267222"/>
            <a:ext cx="20043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Department of Defense</a:t>
            </a:r>
          </a:p>
          <a:p>
            <a:r>
              <a:rPr lang="en-US" sz="1400" b="1" dirty="0">
                <a:solidFill>
                  <a:schemeClr val="tx1"/>
                </a:solidFill>
                <a:latin typeface="Garamond" pitchFamily="18" charset="0"/>
              </a:rPr>
              <a:t>32 CFR 219</a:t>
            </a:r>
          </a:p>
        </p:txBody>
      </p:sp>
      <p:sp>
        <p:nvSpPr>
          <p:cNvPr id="3088" name="Line 5"/>
          <p:cNvSpPr>
            <a:spLocks noChangeShapeType="1"/>
          </p:cNvSpPr>
          <p:nvPr/>
        </p:nvSpPr>
        <p:spPr bwMode="auto">
          <a:xfrm flipV="1">
            <a:off x="3901723" y="1772598"/>
            <a:ext cx="0" cy="9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 name="Text Box 6"/>
          <p:cNvSpPr txBox="1">
            <a:spLocks noChangeArrowheads="1"/>
          </p:cNvSpPr>
          <p:nvPr/>
        </p:nvSpPr>
        <p:spPr bwMode="auto">
          <a:xfrm>
            <a:off x="3418611" y="1053649"/>
            <a:ext cx="12417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Department</a:t>
            </a:r>
          </a:p>
          <a:p>
            <a:r>
              <a:rPr lang="en-US" sz="1400" b="1" dirty="0">
                <a:solidFill>
                  <a:schemeClr val="tx1"/>
                </a:solidFill>
                <a:latin typeface="Garamond" pitchFamily="18" charset="0"/>
              </a:rPr>
              <a:t>of Commerce</a:t>
            </a:r>
          </a:p>
          <a:p>
            <a:r>
              <a:rPr lang="en-US" sz="1400" b="1" dirty="0">
                <a:solidFill>
                  <a:schemeClr val="tx1"/>
                </a:solidFill>
                <a:latin typeface="Garamond" pitchFamily="18" charset="0"/>
              </a:rPr>
              <a:t>15 CFR 27</a:t>
            </a:r>
          </a:p>
        </p:txBody>
      </p:sp>
      <p:sp>
        <p:nvSpPr>
          <p:cNvPr id="3101" name="Line 33"/>
          <p:cNvSpPr>
            <a:spLocks noChangeShapeType="1"/>
          </p:cNvSpPr>
          <p:nvPr/>
        </p:nvSpPr>
        <p:spPr bwMode="auto">
          <a:xfrm flipH="1" flipV="1">
            <a:off x="2758722" y="1772597"/>
            <a:ext cx="651095" cy="10794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2" name="Text Box 34"/>
          <p:cNvSpPr txBox="1">
            <a:spLocks noChangeArrowheads="1"/>
          </p:cNvSpPr>
          <p:nvPr/>
        </p:nvSpPr>
        <p:spPr bwMode="auto">
          <a:xfrm>
            <a:off x="1839462" y="1095393"/>
            <a:ext cx="13063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Department of</a:t>
            </a:r>
          </a:p>
          <a:p>
            <a:r>
              <a:rPr lang="en-US" sz="1400" b="1" dirty="0">
                <a:solidFill>
                  <a:schemeClr val="tx1"/>
                </a:solidFill>
                <a:latin typeface="Garamond" pitchFamily="18" charset="0"/>
              </a:rPr>
              <a:t>Agriculture</a:t>
            </a:r>
          </a:p>
          <a:p>
            <a:r>
              <a:rPr lang="en-US" sz="1400" b="1" dirty="0">
                <a:solidFill>
                  <a:schemeClr val="tx1"/>
                </a:solidFill>
                <a:latin typeface="Garamond" pitchFamily="18" charset="0"/>
              </a:rPr>
              <a:t>7 CFR 1c</a:t>
            </a:r>
          </a:p>
        </p:txBody>
      </p:sp>
      <p:sp>
        <p:nvSpPr>
          <p:cNvPr id="3100" name="Line 31"/>
          <p:cNvSpPr>
            <a:spLocks noChangeShapeType="1"/>
          </p:cNvSpPr>
          <p:nvPr/>
        </p:nvSpPr>
        <p:spPr bwMode="auto">
          <a:xfrm flipH="1" flipV="1">
            <a:off x="2090734" y="2270298"/>
            <a:ext cx="949297" cy="77770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Text Box 22"/>
          <p:cNvSpPr txBox="1">
            <a:spLocks noChangeArrowheads="1"/>
          </p:cNvSpPr>
          <p:nvPr/>
        </p:nvSpPr>
        <p:spPr bwMode="auto">
          <a:xfrm>
            <a:off x="722282" y="1792313"/>
            <a:ext cx="1396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Department of </a:t>
            </a:r>
          </a:p>
          <a:p>
            <a:r>
              <a:rPr lang="en-US" sz="1400" b="1" dirty="0">
                <a:solidFill>
                  <a:schemeClr val="tx1"/>
                </a:solidFill>
                <a:latin typeface="Garamond" pitchFamily="18" charset="0"/>
              </a:rPr>
              <a:t>Veterans Affairs</a:t>
            </a:r>
          </a:p>
          <a:p>
            <a:r>
              <a:rPr lang="en-US" sz="1400" b="1" dirty="0">
                <a:solidFill>
                  <a:schemeClr val="tx1"/>
                </a:solidFill>
                <a:latin typeface="Garamond" pitchFamily="18" charset="0"/>
              </a:rPr>
              <a:t>38 CFR 16</a:t>
            </a:r>
          </a:p>
        </p:txBody>
      </p:sp>
      <p:sp>
        <p:nvSpPr>
          <p:cNvPr id="3099" name="Line 29"/>
          <p:cNvSpPr>
            <a:spLocks noChangeShapeType="1"/>
          </p:cNvSpPr>
          <p:nvPr/>
        </p:nvSpPr>
        <p:spPr bwMode="auto">
          <a:xfrm flipH="1" flipV="1">
            <a:off x="1600262" y="3140505"/>
            <a:ext cx="1219625" cy="3315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 name="Text Box 16"/>
          <p:cNvSpPr txBox="1">
            <a:spLocks noChangeArrowheads="1"/>
          </p:cNvSpPr>
          <p:nvPr/>
        </p:nvSpPr>
        <p:spPr bwMode="auto">
          <a:xfrm>
            <a:off x="114372" y="2616685"/>
            <a:ext cx="209570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Department of Housing </a:t>
            </a:r>
          </a:p>
          <a:p>
            <a:r>
              <a:rPr lang="en-US" sz="1400" b="1" dirty="0">
                <a:solidFill>
                  <a:schemeClr val="tx1"/>
                </a:solidFill>
                <a:latin typeface="Garamond" pitchFamily="18" charset="0"/>
              </a:rPr>
              <a:t>&amp; Urban Development</a:t>
            </a:r>
          </a:p>
          <a:p>
            <a:r>
              <a:rPr lang="en-US" sz="1400" b="1" dirty="0">
                <a:solidFill>
                  <a:schemeClr val="tx1"/>
                </a:solidFill>
                <a:latin typeface="Garamond" pitchFamily="18" charset="0"/>
              </a:rPr>
              <a:t>24 CFR 60</a:t>
            </a:r>
          </a:p>
        </p:txBody>
      </p:sp>
      <p:sp>
        <p:nvSpPr>
          <p:cNvPr id="3098" name="Line 27"/>
          <p:cNvSpPr>
            <a:spLocks noChangeShapeType="1"/>
          </p:cNvSpPr>
          <p:nvPr/>
        </p:nvSpPr>
        <p:spPr bwMode="auto">
          <a:xfrm flipH="1">
            <a:off x="1422745" y="3771900"/>
            <a:ext cx="1335978" cy="541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Text Box 20"/>
          <p:cNvSpPr txBox="1">
            <a:spLocks noChangeArrowheads="1"/>
          </p:cNvSpPr>
          <p:nvPr/>
        </p:nvSpPr>
        <p:spPr bwMode="auto">
          <a:xfrm>
            <a:off x="143684" y="3552306"/>
            <a:ext cx="13791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Department of </a:t>
            </a:r>
          </a:p>
          <a:p>
            <a:r>
              <a:rPr lang="en-US" sz="1400" b="1" dirty="0">
                <a:solidFill>
                  <a:schemeClr val="tx1"/>
                </a:solidFill>
                <a:latin typeface="Garamond" pitchFamily="18" charset="0"/>
              </a:rPr>
              <a:t>Transportation</a:t>
            </a:r>
          </a:p>
          <a:p>
            <a:r>
              <a:rPr lang="en-US" sz="1400" b="1" dirty="0">
                <a:solidFill>
                  <a:schemeClr val="tx1"/>
                </a:solidFill>
                <a:latin typeface="Garamond" pitchFamily="18" charset="0"/>
              </a:rPr>
              <a:t>49 CFR 11</a:t>
            </a:r>
          </a:p>
        </p:txBody>
      </p:sp>
      <p:sp>
        <p:nvSpPr>
          <p:cNvPr id="3097" name="Line 25"/>
          <p:cNvSpPr>
            <a:spLocks noChangeShapeType="1"/>
          </p:cNvSpPr>
          <p:nvPr/>
        </p:nvSpPr>
        <p:spPr bwMode="auto">
          <a:xfrm flipH="1">
            <a:off x="1662683" y="4114800"/>
            <a:ext cx="1172239" cy="4571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Text Box 18"/>
          <p:cNvSpPr txBox="1">
            <a:spLocks noChangeArrowheads="1"/>
          </p:cNvSpPr>
          <p:nvPr/>
        </p:nvSpPr>
        <p:spPr bwMode="auto">
          <a:xfrm>
            <a:off x="176991" y="4364404"/>
            <a:ext cx="1530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smtClean="0">
                <a:solidFill>
                  <a:schemeClr val="tx1"/>
                </a:solidFill>
                <a:latin typeface="Garamond" pitchFamily="18" charset="0"/>
              </a:rPr>
              <a:t>Department of  </a:t>
            </a:r>
          </a:p>
          <a:p>
            <a:r>
              <a:rPr lang="en-US" sz="1400" b="1" dirty="0" smtClean="0">
                <a:solidFill>
                  <a:schemeClr val="tx1"/>
                </a:solidFill>
                <a:latin typeface="Garamond" pitchFamily="18" charset="0"/>
              </a:rPr>
              <a:t>Justice 28 CFR 46</a:t>
            </a:r>
            <a:endParaRPr lang="en-US" sz="1400" b="1" dirty="0">
              <a:solidFill>
                <a:schemeClr val="tx1"/>
              </a:solidFill>
              <a:latin typeface="Garamond" pitchFamily="18" charset="0"/>
            </a:endParaRPr>
          </a:p>
        </p:txBody>
      </p:sp>
      <p:sp>
        <p:nvSpPr>
          <p:cNvPr id="3096" name="Line 23"/>
          <p:cNvSpPr>
            <a:spLocks noChangeShapeType="1"/>
          </p:cNvSpPr>
          <p:nvPr/>
        </p:nvSpPr>
        <p:spPr bwMode="auto">
          <a:xfrm flipV="1">
            <a:off x="2120820" y="4417366"/>
            <a:ext cx="942703" cy="7352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Text Box 30"/>
          <p:cNvSpPr txBox="1">
            <a:spLocks noChangeArrowheads="1"/>
          </p:cNvSpPr>
          <p:nvPr/>
        </p:nvSpPr>
        <p:spPr bwMode="auto">
          <a:xfrm>
            <a:off x="591013" y="5190635"/>
            <a:ext cx="20185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National Aeronautics</a:t>
            </a:r>
          </a:p>
          <a:p>
            <a:r>
              <a:rPr lang="en-US" sz="1400" b="1" dirty="0">
                <a:solidFill>
                  <a:schemeClr val="tx1"/>
                </a:solidFill>
                <a:latin typeface="Garamond" pitchFamily="18" charset="0"/>
              </a:rPr>
              <a:t>&amp; Space Administration</a:t>
            </a:r>
          </a:p>
          <a:p>
            <a:r>
              <a:rPr lang="en-US" sz="1400" b="1" dirty="0">
                <a:solidFill>
                  <a:schemeClr val="tx1"/>
                </a:solidFill>
                <a:latin typeface="Garamond" pitchFamily="18" charset="0"/>
              </a:rPr>
              <a:t>14 CFR 1230</a:t>
            </a:r>
          </a:p>
        </p:txBody>
      </p:sp>
      <p:sp>
        <p:nvSpPr>
          <p:cNvPr id="3095" name="Line 21"/>
          <p:cNvSpPr>
            <a:spLocks noChangeShapeType="1"/>
          </p:cNvSpPr>
          <p:nvPr/>
        </p:nvSpPr>
        <p:spPr bwMode="auto">
          <a:xfrm flipV="1">
            <a:off x="2758723" y="4748266"/>
            <a:ext cx="609600" cy="1124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Text Box 32"/>
          <p:cNvSpPr txBox="1">
            <a:spLocks noChangeArrowheads="1"/>
          </p:cNvSpPr>
          <p:nvPr/>
        </p:nvSpPr>
        <p:spPr bwMode="auto">
          <a:xfrm>
            <a:off x="1662684" y="5883132"/>
            <a:ext cx="1483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National Science</a:t>
            </a:r>
          </a:p>
          <a:p>
            <a:r>
              <a:rPr lang="en-US" sz="1400" b="1" dirty="0">
                <a:solidFill>
                  <a:schemeClr val="tx1"/>
                </a:solidFill>
                <a:latin typeface="Garamond" pitchFamily="18" charset="0"/>
              </a:rPr>
              <a:t>Foundation</a:t>
            </a:r>
          </a:p>
          <a:p>
            <a:r>
              <a:rPr lang="en-US" sz="1400" b="1" dirty="0">
                <a:solidFill>
                  <a:schemeClr val="tx1"/>
                </a:solidFill>
                <a:latin typeface="Garamond" pitchFamily="18" charset="0"/>
              </a:rPr>
              <a:t>45 CFR 690</a:t>
            </a:r>
          </a:p>
        </p:txBody>
      </p:sp>
      <p:sp>
        <p:nvSpPr>
          <p:cNvPr id="3094" name="Line 19"/>
          <p:cNvSpPr>
            <a:spLocks noChangeShapeType="1"/>
          </p:cNvSpPr>
          <p:nvPr/>
        </p:nvSpPr>
        <p:spPr bwMode="auto">
          <a:xfrm flipH="1" flipV="1">
            <a:off x="3771901" y="4800600"/>
            <a:ext cx="31172" cy="10806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Text Box 28"/>
          <p:cNvSpPr txBox="1">
            <a:spLocks noChangeArrowheads="1"/>
          </p:cNvSpPr>
          <p:nvPr/>
        </p:nvSpPr>
        <p:spPr bwMode="auto">
          <a:xfrm>
            <a:off x="3063523" y="5891631"/>
            <a:ext cx="12059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Agency for </a:t>
            </a:r>
          </a:p>
          <a:p>
            <a:r>
              <a:rPr lang="en-US" sz="1400" b="1" dirty="0">
                <a:solidFill>
                  <a:schemeClr val="tx1"/>
                </a:solidFill>
                <a:latin typeface="Garamond" pitchFamily="18" charset="0"/>
              </a:rPr>
              <a:t>International</a:t>
            </a:r>
          </a:p>
          <a:p>
            <a:r>
              <a:rPr lang="en-US" sz="1400" b="1" dirty="0">
                <a:solidFill>
                  <a:schemeClr val="tx1"/>
                </a:solidFill>
                <a:latin typeface="Garamond" pitchFamily="18" charset="0"/>
              </a:rPr>
              <a:t>Development</a:t>
            </a:r>
          </a:p>
          <a:p>
            <a:r>
              <a:rPr lang="en-US" sz="1400" b="1" dirty="0">
                <a:solidFill>
                  <a:schemeClr val="tx1"/>
                </a:solidFill>
                <a:latin typeface="Garamond" pitchFamily="18" charset="0"/>
              </a:rPr>
              <a:t>22 CFR 225</a:t>
            </a:r>
          </a:p>
        </p:txBody>
      </p:sp>
      <p:sp>
        <p:nvSpPr>
          <p:cNvPr id="3093" name="Line 17"/>
          <p:cNvSpPr>
            <a:spLocks noChangeShapeType="1"/>
          </p:cNvSpPr>
          <p:nvPr/>
        </p:nvSpPr>
        <p:spPr bwMode="auto">
          <a:xfrm>
            <a:off x="4267199" y="4648200"/>
            <a:ext cx="666805" cy="12209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Text Box 26"/>
          <p:cNvSpPr txBox="1">
            <a:spLocks noChangeArrowheads="1"/>
          </p:cNvSpPr>
          <p:nvPr/>
        </p:nvSpPr>
        <p:spPr bwMode="auto">
          <a:xfrm>
            <a:off x="4300769" y="5883132"/>
            <a:ext cx="15938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Environmental</a:t>
            </a:r>
          </a:p>
          <a:p>
            <a:r>
              <a:rPr lang="en-US" sz="1400" b="1" dirty="0">
                <a:solidFill>
                  <a:schemeClr val="tx1"/>
                </a:solidFill>
                <a:latin typeface="Garamond" pitchFamily="18" charset="0"/>
              </a:rPr>
              <a:t>Protection Agency</a:t>
            </a:r>
          </a:p>
          <a:p>
            <a:r>
              <a:rPr lang="en-US" sz="1400" b="1" dirty="0">
                <a:solidFill>
                  <a:schemeClr val="tx1"/>
                </a:solidFill>
                <a:latin typeface="Garamond" pitchFamily="18" charset="0"/>
              </a:rPr>
              <a:t>40 CFR 26</a:t>
            </a:r>
          </a:p>
        </p:txBody>
      </p:sp>
      <p:sp>
        <p:nvSpPr>
          <p:cNvPr id="3092" name="Line 15"/>
          <p:cNvSpPr>
            <a:spLocks noChangeShapeType="1"/>
          </p:cNvSpPr>
          <p:nvPr/>
        </p:nvSpPr>
        <p:spPr bwMode="auto">
          <a:xfrm>
            <a:off x="4637541" y="4571999"/>
            <a:ext cx="1365926" cy="11246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Text Box 24"/>
          <p:cNvSpPr txBox="1">
            <a:spLocks noChangeArrowheads="1"/>
          </p:cNvSpPr>
          <p:nvPr/>
        </p:nvSpPr>
        <p:spPr bwMode="auto">
          <a:xfrm>
            <a:off x="5855915" y="5715000"/>
            <a:ext cx="16530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folHlink"/>
                </a:solidFill>
                <a:latin typeface="Times New Roman" pitchFamily="18" charset="0"/>
              </a:defRPr>
            </a:lvl1pPr>
            <a:lvl2pPr marL="742950" indent="-285750">
              <a:defRPr kumimoji="1" sz="3400">
                <a:solidFill>
                  <a:schemeClr val="folHlink"/>
                </a:solidFill>
                <a:latin typeface="Times New Roman" pitchFamily="18" charset="0"/>
              </a:defRPr>
            </a:lvl2pPr>
            <a:lvl3pPr marL="1143000" indent="-228600">
              <a:defRPr kumimoji="1" sz="3400">
                <a:solidFill>
                  <a:schemeClr val="folHlink"/>
                </a:solidFill>
                <a:latin typeface="Times New Roman" pitchFamily="18" charset="0"/>
              </a:defRPr>
            </a:lvl3pPr>
            <a:lvl4pPr marL="1600200" indent="-228600">
              <a:defRPr kumimoji="1" sz="3400">
                <a:solidFill>
                  <a:schemeClr val="folHlink"/>
                </a:solidFill>
                <a:latin typeface="Times New Roman" pitchFamily="18" charset="0"/>
              </a:defRPr>
            </a:lvl4pPr>
            <a:lvl5pPr marL="2057400" indent="-228600">
              <a:defRPr kumimoji="1" sz="3400">
                <a:solidFill>
                  <a:schemeClr val="folHlink"/>
                </a:solidFill>
                <a:latin typeface="Times New Roman" pitchFamily="18" charset="0"/>
              </a:defRPr>
            </a:lvl5pPr>
            <a:lvl6pPr marL="2514600" indent="-228600" algn="ctr" eaLnBrk="0" fontAlgn="base" hangingPunct="0">
              <a:spcBef>
                <a:spcPct val="0"/>
              </a:spcBef>
              <a:spcAft>
                <a:spcPct val="0"/>
              </a:spcAft>
              <a:defRPr kumimoji="1" sz="3400">
                <a:solidFill>
                  <a:schemeClr val="folHlink"/>
                </a:solidFill>
                <a:latin typeface="Times New Roman" pitchFamily="18" charset="0"/>
              </a:defRPr>
            </a:lvl6pPr>
            <a:lvl7pPr marL="2971800" indent="-228600" algn="ctr" eaLnBrk="0" fontAlgn="base" hangingPunct="0">
              <a:spcBef>
                <a:spcPct val="0"/>
              </a:spcBef>
              <a:spcAft>
                <a:spcPct val="0"/>
              </a:spcAft>
              <a:defRPr kumimoji="1" sz="3400">
                <a:solidFill>
                  <a:schemeClr val="folHlink"/>
                </a:solidFill>
                <a:latin typeface="Times New Roman" pitchFamily="18" charset="0"/>
              </a:defRPr>
            </a:lvl7pPr>
            <a:lvl8pPr marL="3429000" indent="-228600" algn="ctr" eaLnBrk="0" fontAlgn="base" hangingPunct="0">
              <a:spcBef>
                <a:spcPct val="0"/>
              </a:spcBef>
              <a:spcAft>
                <a:spcPct val="0"/>
              </a:spcAft>
              <a:defRPr kumimoji="1" sz="3400">
                <a:solidFill>
                  <a:schemeClr val="folHlink"/>
                </a:solidFill>
                <a:latin typeface="Times New Roman" pitchFamily="18" charset="0"/>
              </a:defRPr>
            </a:lvl8pPr>
            <a:lvl9pPr marL="3886200" indent="-228600" algn="ctr" eaLnBrk="0" fontAlgn="base" hangingPunct="0">
              <a:spcBef>
                <a:spcPct val="0"/>
              </a:spcBef>
              <a:spcAft>
                <a:spcPct val="0"/>
              </a:spcAft>
              <a:defRPr kumimoji="1" sz="3400">
                <a:solidFill>
                  <a:schemeClr val="folHlink"/>
                </a:solidFill>
                <a:latin typeface="Times New Roman" pitchFamily="18" charset="0"/>
              </a:defRPr>
            </a:lvl9pPr>
          </a:lstStyle>
          <a:p>
            <a:r>
              <a:rPr lang="en-US" sz="1400" b="1" dirty="0">
                <a:solidFill>
                  <a:schemeClr val="tx1"/>
                </a:solidFill>
                <a:latin typeface="Garamond" pitchFamily="18" charset="0"/>
              </a:rPr>
              <a:t>Consumer Product</a:t>
            </a:r>
          </a:p>
          <a:p>
            <a:r>
              <a:rPr lang="en-US" sz="1400" b="1" dirty="0">
                <a:solidFill>
                  <a:schemeClr val="tx1"/>
                </a:solidFill>
                <a:latin typeface="Garamond" pitchFamily="18" charset="0"/>
              </a:rPr>
              <a:t>Safety Commission</a:t>
            </a:r>
          </a:p>
          <a:p>
            <a:r>
              <a:rPr lang="en-US" sz="1400" b="1" dirty="0">
                <a:solidFill>
                  <a:schemeClr val="tx1"/>
                </a:solidFill>
                <a:latin typeface="Garamond" pitchFamily="18" charset="0"/>
              </a:rPr>
              <a:t>16 CFR 1028</a:t>
            </a:r>
          </a:p>
        </p:txBody>
      </p:sp>
      <p:sp>
        <p:nvSpPr>
          <p:cNvPr id="42" name="Line 31"/>
          <p:cNvSpPr>
            <a:spLocks noChangeShapeType="1"/>
          </p:cNvSpPr>
          <p:nvPr/>
        </p:nvSpPr>
        <p:spPr bwMode="auto">
          <a:xfrm flipH="1" flipV="1">
            <a:off x="4934004" y="4290970"/>
            <a:ext cx="1372429" cy="7110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6360736" y="4748266"/>
            <a:ext cx="2783264" cy="523220"/>
          </a:xfrm>
          <a:prstGeom prst="rect">
            <a:avLst/>
          </a:prstGeom>
        </p:spPr>
        <p:txBody>
          <a:bodyPr wrap="square">
            <a:spAutoFit/>
          </a:bodyPr>
          <a:lstStyle/>
          <a:p>
            <a:r>
              <a:rPr lang="en-US" sz="1400" b="1" dirty="0">
                <a:latin typeface="Garamond" panose="02020404030301010803" pitchFamily="18" charset="0"/>
              </a:rPr>
              <a:t>Corporation for National and Community </a:t>
            </a:r>
            <a:r>
              <a:rPr lang="en-US" sz="1400" b="1" dirty="0" smtClean="0">
                <a:latin typeface="Garamond" panose="02020404030301010803" pitchFamily="18" charset="0"/>
              </a:rPr>
              <a:t>Services  - pending</a:t>
            </a:r>
            <a:endParaRPr lang="en-US" sz="1400" b="1" dirty="0">
              <a:latin typeface="Garamond" panose="02020404030301010803" pitchFamily="18" charset="0"/>
            </a:endParaRPr>
          </a:p>
        </p:txBody>
      </p:sp>
    </p:spTree>
    <p:extLst>
      <p:ext uri="{BB962C8B-B14F-4D97-AF65-F5344CB8AC3E}">
        <p14:creationId xmlns:p14="http://schemas.microsoft.com/office/powerpoint/2010/main" val="19126951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98" y="152400"/>
            <a:ext cx="8839200" cy="1066800"/>
          </a:xfrm>
        </p:spPr>
        <p:txBody>
          <a:bodyPr>
            <a:noAutofit/>
          </a:bodyPr>
          <a:lstStyle/>
          <a:p>
            <a:pPr algn="ctr"/>
            <a:r>
              <a:rPr lang="en-US" sz="3200" b="1" i="1" dirty="0" smtClean="0">
                <a:solidFill>
                  <a:srgbClr val="148C9C"/>
                </a:solidFill>
              </a:rPr>
              <a:t>Transition Plans: </a:t>
            </a:r>
            <a:br>
              <a:rPr lang="en-US" sz="3200" b="1" i="1" dirty="0" smtClean="0">
                <a:solidFill>
                  <a:srgbClr val="148C9C"/>
                </a:solidFill>
              </a:rPr>
            </a:br>
            <a:r>
              <a:rPr lang="en-US" sz="3200" b="1" i="1" dirty="0" smtClean="0">
                <a:solidFill>
                  <a:srgbClr val="148C9C"/>
                </a:solidFill>
              </a:rPr>
              <a:t>When to Use Which Form?</a:t>
            </a:r>
            <a:endParaRPr lang="en-US" sz="3200" b="1" i="1" dirty="0">
              <a:solidFill>
                <a:srgbClr val="148C9C"/>
              </a:solidFill>
            </a:endParaRPr>
          </a:p>
        </p:txBody>
      </p:sp>
      <p:sp>
        <p:nvSpPr>
          <p:cNvPr id="4" name="Content Placeholder 3"/>
          <p:cNvSpPr>
            <a:spLocks noGrp="1"/>
          </p:cNvSpPr>
          <p:nvPr>
            <p:ph idx="1"/>
          </p:nvPr>
        </p:nvSpPr>
        <p:spPr>
          <a:xfrm>
            <a:off x="491454" y="1371600"/>
            <a:ext cx="5603319" cy="4492138"/>
          </a:xfrm>
        </p:spPr>
        <p:txBody>
          <a:bodyPr>
            <a:normAutofit lnSpcReduction="10000"/>
          </a:bodyPr>
          <a:lstStyle/>
          <a:p>
            <a:pPr>
              <a:spcBef>
                <a:spcPts val="600"/>
              </a:spcBef>
            </a:pPr>
            <a:r>
              <a:rPr lang="en-US" sz="2600" b="1" dirty="0" smtClean="0">
                <a:solidFill>
                  <a:schemeClr val="tx2"/>
                </a:solidFill>
              </a:rPr>
              <a:t>Competing applications</a:t>
            </a:r>
          </a:p>
          <a:p>
            <a:pPr lvl="1">
              <a:spcBef>
                <a:spcPts val="600"/>
              </a:spcBef>
            </a:pPr>
            <a:r>
              <a:rPr lang="en-US" sz="2400" b="1" dirty="0" smtClean="0">
                <a:solidFill>
                  <a:srgbClr val="A50021"/>
                </a:solidFill>
              </a:rPr>
              <a:t>Modified forms for receipt dates on/after September 25, 2013</a:t>
            </a:r>
          </a:p>
          <a:p>
            <a:pPr>
              <a:spcBef>
                <a:spcPts val="600"/>
              </a:spcBef>
            </a:pPr>
            <a:r>
              <a:rPr lang="en-US" sz="2600" b="1" dirty="0" smtClean="0">
                <a:solidFill>
                  <a:schemeClr val="tx2"/>
                </a:solidFill>
              </a:rPr>
              <a:t>Progress reports/RPPR</a:t>
            </a:r>
          </a:p>
          <a:p>
            <a:pPr lvl="1">
              <a:spcBef>
                <a:spcPts val="600"/>
              </a:spcBef>
            </a:pPr>
            <a:r>
              <a:rPr lang="en-US" sz="2400" b="1" dirty="0" smtClean="0">
                <a:solidFill>
                  <a:srgbClr val="A50021"/>
                </a:solidFill>
              </a:rPr>
              <a:t>Use previous form through FY2014</a:t>
            </a:r>
          </a:p>
          <a:p>
            <a:pPr lvl="1">
              <a:spcBef>
                <a:spcPts val="600"/>
              </a:spcBef>
            </a:pPr>
            <a:r>
              <a:rPr lang="en-US" sz="2400" b="1" dirty="0" smtClean="0">
                <a:solidFill>
                  <a:srgbClr val="A50021"/>
                </a:solidFill>
              </a:rPr>
              <a:t>Transition to modified forms starting with FY2015 progress reports</a:t>
            </a:r>
          </a:p>
          <a:p>
            <a:pPr lvl="1">
              <a:spcBef>
                <a:spcPts val="600"/>
              </a:spcBef>
            </a:pPr>
            <a:r>
              <a:rPr lang="en-US" sz="2400" b="1" dirty="0" smtClean="0">
                <a:solidFill>
                  <a:srgbClr val="A50021"/>
                </a:solidFill>
              </a:rPr>
              <a:t>More guidance will come as we approach transition and IMS deployment  </a:t>
            </a:r>
            <a:endParaRPr lang="en-US" sz="2400" b="1" dirty="0">
              <a:solidFill>
                <a:srgbClr val="A50021"/>
              </a:solidFill>
            </a:endParaRPr>
          </a:p>
        </p:txBody>
      </p:sp>
      <p:sp>
        <p:nvSpPr>
          <p:cNvPr id="6" name="Slide Number Placeholder 5"/>
          <p:cNvSpPr>
            <a:spLocks noGrp="1"/>
          </p:cNvSpPr>
          <p:nvPr>
            <p:ph type="sldNum" sz="quarter" idx="10"/>
          </p:nvPr>
        </p:nvSpPr>
        <p:spPr>
          <a:xfrm>
            <a:off x="8382000" y="6390620"/>
            <a:ext cx="533400" cy="366713"/>
          </a:xfrm>
        </p:spPr>
        <p:txBody>
          <a:bodyPr/>
          <a:lstStyle/>
          <a:p>
            <a:pPr>
              <a:defRPr/>
            </a:pPr>
            <a:fld id="{161627A0-52BE-49C3-90CB-787EE860760A}" type="slidenum">
              <a:rPr lang="en-US" sz="1200" smtClean="0"/>
              <a:pPr>
                <a:defRPr/>
              </a:pPr>
              <a:t>100</a:t>
            </a:fld>
            <a:endParaRPr lang="en-US" sz="1200" dirty="0"/>
          </a:p>
        </p:txBody>
      </p:sp>
      <p:pic>
        <p:nvPicPr>
          <p:cNvPr id="11" name="Picture 7" descr="Puzzle pieces in hand" title="Puzzle pieces in hand"/>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775098" y="2249465"/>
            <a:ext cx="3276600" cy="365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33600" y="5867400"/>
            <a:ext cx="5759910" cy="523220"/>
          </a:xfrm>
          <a:prstGeom prst="rect">
            <a:avLst/>
          </a:prstGeom>
          <a:noFill/>
        </p:spPr>
        <p:txBody>
          <a:bodyPr wrap="none" rtlCol="0">
            <a:spAutoFit/>
          </a:bodyPr>
          <a:lstStyle/>
          <a:p>
            <a:pPr marL="0" lvl="1"/>
            <a:r>
              <a:rPr lang="en-US" sz="1400" b="1" dirty="0">
                <a:solidFill>
                  <a:schemeClr val="accent1"/>
                </a:solidFill>
              </a:rPr>
              <a:t>For more </a:t>
            </a:r>
            <a:r>
              <a:rPr lang="en-US" sz="1400" b="1" dirty="0" smtClean="0">
                <a:solidFill>
                  <a:schemeClr val="accent1"/>
                </a:solidFill>
              </a:rPr>
              <a:t>information, see</a:t>
            </a:r>
            <a:r>
              <a:rPr lang="en-US" sz="1400" b="1" dirty="0">
                <a:solidFill>
                  <a:schemeClr val="accent1"/>
                </a:solidFill>
              </a:rPr>
              <a:t>: </a:t>
            </a:r>
            <a:endParaRPr lang="en-US" sz="1400" b="1" dirty="0" smtClean="0">
              <a:solidFill>
                <a:schemeClr val="accent1"/>
              </a:solidFill>
            </a:endParaRPr>
          </a:p>
          <a:p>
            <a:pPr marL="0" lvl="1"/>
            <a:r>
              <a:rPr lang="en-US" sz="1400" b="1" dirty="0" smtClean="0">
                <a:solidFill>
                  <a:schemeClr val="accent1"/>
                </a:solidFill>
              </a:rPr>
              <a:t>http</a:t>
            </a:r>
            <a:r>
              <a:rPr lang="en-US" sz="1400" b="1" dirty="0">
                <a:solidFill>
                  <a:schemeClr val="accent1"/>
                </a:solidFill>
              </a:rPr>
              <a:t>://grants.nih.gov/grants/funding/women_min/women_min.htm</a:t>
            </a:r>
            <a:endParaRPr lang="en-US" sz="1400" b="1" dirty="0" smtClean="0">
              <a:solidFill>
                <a:schemeClr val="accent1"/>
              </a:solidFill>
            </a:endParaRPr>
          </a:p>
        </p:txBody>
      </p:sp>
    </p:spTree>
    <p:extLst>
      <p:ext uri="{BB962C8B-B14F-4D97-AF65-F5344CB8AC3E}">
        <p14:creationId xmlns:p14="http://schemas.microsoft.com/office/powerpoint/2010/main" val="348061351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fontScale="90000"/>
          </a:bodyPr>
          <a:lstStyle/>
          <a:p>
            <a:pPr algn="ctr"/>
            <a:r>
              <a:rPr lang="en-US" sz="3600" i="1" dirty="0" smtClean="0">
                <a:solidFill>
                  <a:srgbClr val="148C9C"/>
                </a:solidFill>
              </a:rPr>
              <a:t>Inclusion Resources for Investigators</a:t>
            </a:r>
            <a:endParaRPr lang="en-US" sz="3600" i="1" dirty="0">
              <a:solidFill>
                <a:srgbClr val="148C9C"/>
              </a:solidFill>
            </a:endParaRPr>
          </a:p>
        </p:txBody>
      </p:sp>
      <p:sp>
        <p:nvSpPr>
          <p:cNvPr id="3" name="Content Placeholder 2"/>
          <p:cNvSpPr>
            <a:spLocks noGrp="1"/>
          </p:cNvSpPr>
          <p:nvPr>
            <p:ph idx="1"/>
          </p:nvPr>
        </p:nvSpPr>
        <p:spPr>
          <a:xfrm>
            <a:off x="457200" y="1219200"/>
            <a:ext cx="8229600" cy="4788091"/>
          </a:xfrm>
        </p:spPr>
        <p:txBody>
          <a:bodyPr>
            <a:normAutofit fontScale="77500" lnSpcReduction="20000"/>
          </a:bodyPr>
          <a:lstStyle/>
          <a:p>
            <a:pPr>
              <a:lnSpc>
                <a:spcPct val="120000"/>
              </a:lnSpc>
              <a:spcBef>
                <a:spcPts val="600"/>
              </a:spcBef>
            </a:pPr>
            <a:r>
              <a:rPr lang="en-US" b="1" dirty="0" smtClean="0">
                <a:solidFill>
                  <a:schemeClr val="tx2"/>
                </a:solidFill>
              </a:rPr>
              <a:t>Training and Guidance</a:t>
            </a:r>
          </a:p>
          <a:p>
            <a:pPr lvl="1">
              <a:lnSpc>
                <a:spcPct val="120000"/>
              </a:lnSpc>
              <a:spcBef>
                <a:spcPts val="600"/>
              </a:spcBef>
            </a:pPr>
            <a:r>
              <a:rPr lang="en-US" b="1" dirty="0" smtClean="0">
                <a:solidFill>
                  <a:srgbClr val="A50021"/>
                </a:solidFill>
              </a:rPr>
              <a:t>FAQs</a:t>
            </a:r>
          </a:p>
          <a:p>
            <a:pPr lvl="1">
              <a:lnSpc>
                <a:spcPct val="120000"/>
              </a:lnSpc>
              <a:spcBef>
                <a:spcPts val="600"/>
              </a:spcBef>
            </a:pPr>
            <a:r>
              <a:rPr lang="en-US" b="1" dirty="0" smtClean="0">
                <a:solidFill>
                  <a:srgbClr val="A50021"/>
                </a:solidFill>
              </a:rPr>
              <a:t>Podcasts</a:t>
            </a:r>
          </a:p>
          <a:p>
            <a:pPr lvl="1">
              <a:lnSpc>
                <a:spcPct val="120000"/>
              </a:lnSpc>
              <a:spcBef>
                <a:spcPts val="600"/>
              </a:spcBef>
            </a:pPr>
            <a:r>
              <a:rPr lang="en-US" b="1" dirty="0" smtClean="0">
                <a:solidFill>
                  <a:srgbClr val="A50021"/>
                </a:solidFill>
              </a:rPr>
              <a:t>Narrated slide decks</a:t>
            </a:r>
          </a:p>
          <a:p>
            <a:pPr>
              <a:lnSpc>
                <a:spcPct val="120000"/>
              </a:lnSpc>
              <a:spcBef>
                <a:spcPts val="600"/>
              </a:spcBef>
            </a:pPr>
            <a:r>
              <a:rPr lang="en-US" b="1" dirty="0" smtClean="0">
                <a:solidFill>
                  <a:schemeClr val="tx2"/>
                </a:solidFill>
              </a:rPr>
              <a:t>Public website</a:t>
            </a:r>
          </a:p>
          <a:p>
            <a:pPr lvl="1">
              <a:lnSpc>
                <a:spcPct val="120000"/>
              </a:lnSpc>
              <a:spcBef>
                <a:spcPts val="600"/>
              </a:spcBef>
            </a:pPr>
            <a:r>
              <a:rPr lang="en-US" sz="1700" b="1" dirty="0">
                <a:solidFill>
                  <a:srgbClr val="A50021"/>
                </a:solidFill>
              </a:rPr>
              <a:t>http://grants.nih.gov/grants/funding/women_min/women_min.htm</a:t>
            </a:r>
            <a:endParaRPr lang="en-US" sz="1700" b="1" dirty="0" smtClean="0">
              <a:solidFill>
                <a:srgbClr val="A50021"/>
              </a:solidFill>
            </a:endParaRPr>
          </a:p>
          <a:p>
            <a:pPr>
              <a:lnSpc>
                <a:spcPct val="120000"/>
              </a:lnSpc>
              <a:spcBef>
                <a:spcPts val="600"/>
              </a:spcBef>
            </a:pPr>
            <a:r>
              <a:rPr lang="en-US" b="1" dirty="0" smtClean="0">
                <a:solidFill>
                  <a:schemeClr val="tx2"/>
                </a:solidFill>
              </a:rPr>
              <a:t>Guide notices</a:t>
            </a:r>
          </a:p>
          <a:p>
            <a:pPr lvl="1">
              <a:lnSpc>
                <a:spcPct val="120000"/>
              </a:lnSpc>
              <a:spcBef>
                <a:spcPts val="600"/>
              </a:spcBef>
            </a:pPr>
            <a:r>
              <a:rPr lang="en-US" b="1" dirty="0" smtClean="0">
                <a:solidFill>
                  <a:srgbClr val="A50021"/>
                </a:solidFill>
              </a:rPr>
              <a:t>Transition in forms for competing applications (posted)</a:t>
            </a:r>
          </a:p>
          <a:p>
            <a:pPr lvl="1">
              <a:lnSpc>
                <a:spcPct val="120000"/>
              </a:lnSpc>
              <a:spcBef>
                <a:spcPts val="600"/>
              </a:spcBef>
            </a:pPr>
            <a:r>
              <a:rPr lang="en-US" b="1" dirty="0">
                <a:solidFill>
                  <a:srgbClr val="A50021"/>
                </a:solidFill>
              </a:rPr>
              <a:t>Reporting race and </a:t>
            </a:r>
            <a:r>
              <a:rPr lang="en-US" b="1" dirty="0" smtClean="0">
                <a:solidFill>
                  <a:srgbClr val="A50021"/>
                </a:solidFill>
              </a:rPr>
              <a:t>ethnicity (posted)</a:t>
            </a:r>
            <a:endParaRPr lang="en-US" b="1" dirty="0">
              <a:solidFill>
                <a:srgbClr val="A50021"/>
              </a:solidFill>
            </a:endParaRPr>
          </a:p>
          <a:p>
            <a:pPr lvl="1">
              <a:lnSpc>
                <a:spcPct val="120000"/>
              </a:lnSpc>
              <a:spcBef>
                <a:spcPts val="600"/>
              </a:spcBef>
            </a:pPr>
            <a:r>
              <a:rPr lang="en-US" b="1" dirty="0" smtClean="0">
                <a:solidFill>
                  <a:srgbClr val="A50021"/>
                </a:solidFill>
              </a:rPr>
              <a:t>Transition to the Inclusion Management System (IMS) (coming)</a:t>
            </a:r>
          </a:p>
          <a:p>
            <a:pPr lvl="1">
              <a:lnSpc>
                <a:spcPct val="120000"/>
              </a:lnSpc>
              <a:spcBef>
                <a:spcPts val="600"/>
              </a:spcBef>
            </a:pPr>
            <a:r>
              <a:rPr lang="en-US" b="1" dirty="0" smtClean="0">
                <a:solidFill>
                  <a:srgbClr val="A50021"/>
                </a:solidFill>
              </a:rPr>
              <a:t>Transition in forms for RPPR (coming)</a:t>
            </a:r>
          </a:p>
          <a:p>
            <a:pPr lvl="1">
              <a:lnSpc>
                <a:spcPct val="120000"/>
              </a:lnSpc>
              <a:spcBef>
                <a:spcPts val="600"/>
              </a:spcBef>
            </a:pPr>
            <a:r>
              <a:rPr lang="en-US" b="1" dirty="0" smtClean="0">
                <a:solidFill>
                  <a:srgbClr val="A50021"/>
                </a:solidFill>
              </a:rPr>
              <a:t>Updated policy documents (coming)</a:t>
            </a:r>
          </a:p>
          <a:p>
            <a:pPr lvl="1">
              <a:lnSpc>
                <a:spcPct val="120000"/>
              </a:lnSpc>
              <a:spcBef>
                <a:spcPts val="600"/>
              </a:spcBef>
            </a:pPr>
            <a:r>
              <a:rPr lang="en-US" b="1" dirty="0" smtClean="0">
                <a:solidFill>
                  <a:srgbClr val="A50021"/>
                </a:solidFill>
              </a:rPr>
              <a:t>Stay tuned….</a:t>
            </a:r>
          </a:p>
          <a:p>
            <a:pPr lvl="1">
              <a:lnSpc>
                <a:spcPct val="120000"/>
              </a:lnSpc>
              <a:spcBef>
                <a:spcPts val="600"/>
              </a:spcBef>
            </a:pPr>
            <a:endParaRPr lang="en-US" b="1" dirty="0">
              <a:solidFill>
                <a:schemeClr val="tx2"/>
              </a:solidFill>
            </a:endParaRPr>
          </a:p>
        </p:txBody>
      </p:sp>
      <p:sp>
        <p:nvSpPr>
          <p:cNvPr id="4" name="Slide Number Placeholder 3"/>
          <p:cNvSpPr>
            <a:spLocks noGrp="1"/>
          </p:cNvSpPr>
          <p:nvPr>
            <p:ph type="sldNum" sz="quarter" idx="10"/>
          </p:nvPr>
        </p:nvSpPr>
        <p:spPr>
          <a:xfrm>
            <a:off x="8382000" y="6407944"/>
            <a:ext cx="533400" cy="365760"/>
          </a:xfrm>
        </p:spPr>
        <p:txBody>
          <a:bodyPr/>
          <a:lstStyle/>
          <a:p>
            <a:pPr>
              <a:defRPr/>
            </a:pPr>
            <a:fld id="{161627A0-52BE-49C3-90CB-787EE860760A}" type="slidenum">
              <a:rPr lang="en-US" smtClean="0"/>
              <a:pPr>
                <a:defRPr/>
              </a:pPr>
              <a:t>101</a:t>
            </a:fld>
            <a:endParaRPr lang="en-US" dirty="0"/>
          </a:p>
        </p:txBody>
      </p:sp>
      <p:pic>
        <p:nvPicPr>
          <p:cNvPr id="5" name="Picture 4" descr="This figure depicts a graphic of a “screen bean” person with a light bulb over their head and their hand raised by the light bulb.&#10;" title="Screen Bean person with a light bul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066800"/>
            <a:ext cx="1985962" cy="1985962"/>
          </a:xfrm>
          <a:prstGeom prst="rect">
            <a:avLst/>
          </a:prstGeom>
        </p:spPr>
      </p:pic>
    </p:spTree>
    <p:extLst>
      <p:ext uri="{BB962C8B-B14F-4D97-AF65-F5344CB8AC3E}">
        <p14:creationId xmlns:p14="http://schemas.microsoft.com/office/powerpoint/2010/main" val="10792643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Rectangle 5"/>
          <p:cNvSpPr>
            <a:spLocks noGrp="1" noChangeArrowheads="1"/>
          </p:cNvSpPr>
          <p:nvPr>
            <p:ph type="title"/>
          </p:nvPr>
        </p:nvSpPr>
        <p:spPr>
          <a:xfrm>
            <a:off x="381000" y="228600"/>
            <a:ext cx="8229600" cy="762000"/>
          </a:xfrm>
        </p:spPr>
        <p:txBody>
          <a:bodyPr/>
          <a:lstStyle/>
          <a:p>
            <a:pPr algn="ctr" eaLnBrk="1" hangingPunct="1">
              <a:defRPr/>
            </a:pPr>
            <a:r>
              <a:rPr lang="en-US" dirty="0" smtClean="0"/>
              <a:t>Resources for NIH Policies</a:t>
            </a:r>
          </a:p>
        </p:txBody>
      </p:sp>
      <p:sp>
        <p:nvSpPr>
          <p:cNvPr id="51204" name="Rectangle 6"/>
          <p:cNvSpPr>
            <a:spLocks noGrp="1" noChangeArrowheads="1"/>
          </p:cNvSpPr>
          <p:nvPr>
            <p:ph type="body" idx="1"/>
          </p:nvPr>
        </p:nvSpPr>
        <p:spPr>
          <a:xfrm>
            <a:off x="381000" y="1219200"/>
            <a:ext cx="8229600" cy="4800600"/>
          </a:xfrm>
        </p:spPr>
        <p:txBody>
          <a:bodyPr>
            <a:normAutofit fontScale="92500" lnSpcReduction="10000"/>
          </a:bodyPr>
          <a:lstStyle/>
          <a:p>
            <a:pPr>
              <a:lnSpc>
                <a:spcPct val="110000"/>
              </a:lnSpc>
              <a:spcBef>
                <a:spcPts val="600"/>
              </a:spcBef>
            </a:pPr>
            <a:r>
              <a:rPr lang="en-US" sz="2800" dirty="0"/>
              <a:t>SF 424 &amp; Electronic Submission Page</a:t>
            </a:r>
          </a:p>
          <a:p>
            <a:pPr>
              <a:lnSpc>
                <a:spcPct val="110000"/>
              </a:lnSpc>
              <a:spcBef>
                <a:spcPts val="600"/>
              </a:spcBef>
              <a:buNone/>
            </a:pPr>
            <a:r>
              <a:rPr lang="en-US" sz="2800" dirty="0"/>
              <a:t>	</a:t>
            </a:r>
            <a:r>
              <a:rPr lang="en-US" sz="1900" dirty="0">
                <a:hlinkClick r:id="rId3"/>
              </a:rPr>
              <a:t>http://</a:t>
            </a:r>
            <a:r>
              <a:rPr lang="en-US" sz="1900" dirty="0" smtClean="0">
                <a:hlinkClick r:id="rId3"/>
              </a:rPr>
              <a:t>grants.nih.gov/grants/funding/424/index.htm</a:t>
            </a:r>
            <a:endParaRPr lang="en-US" sz="1900" dirty="0" smtClean="0"/>
          </a:p>
          <a:p>
            <a:pPr>
              <a:lnSpc>
                <a:spcPct val="110000"/>
              </a:lnSpc>
              <a:spcBef>
                <a:spcPts val="600"/>
              </a:spcBef>
              <a:buNone/>
            </a:pPr>
            <a:endParaRPr lang="en-US" sz="1900" dirty="0"/>
          </a:p>
          <a:p>
            <a:pPr eaLnBrk="1" hangingPunct="1">
              <a:lnSpc>
                <a:spcPct val="110000"/>
              </a:lnSpc>
              <a:spcBef>
                <a:spcPts val="600"/>
              </a:spcBef>
            </a:pPr>
            <a:r>
              <a:rPr lang="en-US" sz="2800" dirty="0" smtClean="0"/>
              <a:t>NIH OER Human Subjects Website:</a:t>
            </a:r>
          </a:p>
          <a:p>
            <a:pPr eaLnBrk="1" hangingPunct="1">
              <a:lnSpc>
                <a:spcPct val="110000"/>
              </a:lnSpc>
              <a:spcBef>
                <a:spcPts val="600"/>
              </a:spcBef>
              <a:buNone/>
            </a:pPr>
            <a:r>
              <a:rPr lang="en-US" sz="1900" dirty="0" smtClean="0"/>
              <a:t>	</a:t>
            </a:r>
            <a:r>
              <a:rPr lang="en-US" sz="1900" dirty="0" smtClean="0">
                <a:hlinkClick r:id="rId4"/>
              </a:rPr>
              <a:t>http://grants.nih.gov/grants/policy/hs/</a:t>
            </a:r>
            <a:endParaRPr lang="en-US" sz="1900" dirty="0" smtClean="0"/>
          </a:p>
          <a:p>
            <a:pPr eaLnBrk="1" hangingPunct="1">
              <a:lnSpc>
                <a:spcPct val="110000"/>
              </a:lnSpc>
              <a:spcBef>
                <a:spcPts val="600"/>
              </a:spcBef>
              <a:buNone/>
            </a:pPr>
            <a:endParaRPr lang="en-US" sz="1900" dirty="0" smtClean="0"/>
          </a:p>
          <a:p>
            <a:pPr eaLnBrk="1" hangingPunct="1">
              <a:lnSpc>
                <a:spcPct val="110000"/>
              </a:lnSpc>
              <a:spcBef>
                <a:spcPts val="600"/>
              </a:spcBef>
            </a:pPr>
            <a:r>
              <a:rPr lang="en-US" sz="2800" dirty="0" smtClean="0"/>
              <a:t>NIH Human Subjects Protection Education </a:t>
            </a:r>
            <a:r>
              <a:rPr lang="en-US" sz="1900" dirty="0" smtClean="0">
                <a:hlinkClick r:id="rId5"/>
              </a:rPr>
              <a:t>http://phrp.nihtraining.com/users/login.php</a:t>
            </a:r>
            <a:endParaRPr lang="en-US" sz="1900" dirty="0" smtClean="0"/>
          </a:p>
          <a:p>
            <a:pPr eaLnBrk="1" hangingPunct="1">
              <a:lnSpc>
                <a:spcPct val="110000"/>
              </a:lnSpc>
              <a:spcBef>
                <a:spcPts val="600"/>
              </a:spcBef>
            </a:pPr>
            <a:endParaRPr lang="en-US" sz="1900" dirty="0" smtClean="0"/>
          </a:p>
          <a:p>
            <a:pPr eaLnBrk="1" hangingPunct="1">
              <a:lnSpc>
                <a:spcPct val="110000"/>
              </a:lnSpc>
              <a:spcBef>
                <a:spcPts val="600"/>
              </a:spcBef>
            </a:pPr>
            <a:r>
              <a:rPr lang="en-US" sz="2800" dirty="0" smtClean="0"/>
              <a:t>Inclusion: </a:t>
            </a:r>
            <a:r>
              <a:rPr lang="en-US" sz="1900" dirty="0" smtClean="0">
                <a:solidFill>
                  <a:schemeClr val="accent1">
                    <a:lumMod val="50000"/>
                  </a:schemeClr>
                </a:solidFill>
                <a:hlinkClick r:id="rId6"/>
              </a:rPr>
              <a:t>http://grants.nih.gov/grants/funding/women_min/women_min.htm</a:t>
            </a:r>
            <a:r>
              <a:rPr lang="en-US" sz="1900" dirty="0" smtClean="0">
                <a:solidFill>
                  <a:schemeClr val="accent1">
                    <a:lumMod val="50000"/>
                  </a:schemeClr>
                </a:solidFill>
                <a:hlinkClick r:id="rId7"/>
              </a:rPr>
              <a:t>http</a:t>
            </a:r>
            <a:r>
              <a:rPr lang="en-US" sz="1900" dirty="0">
                <a:solidFill>
                  <a:schemeClr val="accent1">
                    <a:lumMod val="50000"/>
                  </a:schemeClr>
                </a:solidFill>
                <a:hlinkClick r:id="rId7"/>
              </a:rPr>
              <a:t>://</a:t>
            </a:r>
            <a:r>
              <a:rPr lang="en-US" sz="1900" dirty="0" smtClean="0">
                <a:solidFill>
                  <a:schemeClr val="accent1">
                    <a:lumMod val="50000"/>
                  </a:schemeClr>
                </a:solidFill>
                <a:hlinkClick r:id="rId7"/>
              </a:rPr>
              <a:t>grants.nih.gov/grants/funding/children/children.htm</a:t>
            </a:r>
            <a:r>
              <a:rPr lang="en-US" sz="1900" dirty="0" smtClean="0">
                <a:solidFill>
                  <a:schemeClr val="accent1">
                    <a:lumMod val="50000"/>
                  </a:schemeClr>
                </a:solidFill>
              </a:rPr>
              <a:t> </a:t>
            </a:r>
          </a:p>
          <a:p>
            <a:pPr eaLnBrk="1" hangingPunct="1">
              <a:lnSpc>
                <a:spcPct val="65000"/>
              </a:lnSpc>
              <a:spcBef>
                <a:spcPts val="600"/>
              </a:spcBef>
            </a:pPr>
            <a:endParaRPr lang="en-US" sz="1600" dirty="0" smtClean="0"/>
          </a:p>
          <a:p>
            <a:pPr eaLnBrk="1" hangingPunct="1">
              <a:lnSpc>
                <a:spcPct val="65000"/>
              </a:lnSpc>
              <a:spcBef>
                <a:spcPts val="600"/>
              </a:spcBef>
            </a:pPr>
            <a:endParaRPr lang="en-US" sz="1600" dirty="0" smtClean="0"/>
          </a:p>
        </p:txBody>
      </p:sp>
      <p:sp>
        <p:nvSpPr>
          <p:cNvPr id="6" name="Rectangle 25"/>
          <p:cNvSpPr>
            <a:spLocks noGrp="1" noChangeArrowheads="1"/>
          </p:cNvSpPr>
          <p:nvPr>
            <p:ph type="sldNum" sz="quarter" idx="12"/>
          </p:nvPr>
        </p:nvSpPr>
        <p:spPr>
          <a:xfrm>
            <a:off x="8534400" y="6407944"/>
            <a:ext cx="478632" cy="365125"/>
          </a:xfrm>
        </p:spPr>
        <p:txBody>
          <a:bodyPr/>
          <a:lstStyle/>
          <a:p>
            <a:fld id="{5EA2AE77-FB2A-4092-A449-080B86B9CD2B}" type="slidenum">
              <a:rPr lang="en-US"/>
              <a:pPr/>
              <a:t>102</a:t>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8534400" y="6407944"/>
            <a:ext cx="478632" cy="365125"/>
          </a:xfrm>
        </p:spPr>
        <p:txBody>
          <a:bodyPr/>
          <a:lstStyle/>
          <a:p>
            <a:fld id="{A8CAA4DA-2D64-46A2-9B94-ED27798BE1E0}" type="slidenum">
              <a:rPr lang="en-US"/>
              <a:pPr/>
              <a:t>103</a:t>
            </a:fld>
            <a:endParaRPr lang="en-US" dirty="0"/>
          </a:p>
        </p:txBody>
      </p:sp>
      <p:sp>
        <p:nvSpPr>
          <p:cNvPr id="1427458" name="Rectangle 2"/>
          <p:cNvSpPr>
            <a:spLocks noGrp="1" noChangeArrowheads="1"/>
          </p:cNvSpPr>
          <p:nvPr>
            <p:ph type="title" idx="4294967295"/>
          </p:nvPr>
        </p:nvSpPr>
        <p:spPr>
          <a:xfrm>
            <a:off x="0" y="304800"/>
            <a:ext cx="9144000" cy="1143000"/>
          </a:xfrm>
          <a:noFill/>
        </p:spPr>
        <p:txBody>
          <a:bodyPr lIns="92075" tIns="46038" rIns="92075" bIns="46038">
            <a:normAutofit/>
          </a:bodyPr>
          <a:lstStyle/>
          <a:p>
            <a:pPr algn="ctr"/>
            <a:r>
              <a:rPr lang="en-US" sz="3600" i="1" dirty="0">
                <a:solidFill>
                  <a:srgbClr val="148C9C"/>
                </a:solidFill>
              </a:rPr>
              <a:t>Contact Information</a:t>
            </a:r>
          </a:p>
        </p:txBody>
      </p:sp>
      <p:sp>
        <p:nvSpPr>
          <p:cNvPr id="1427459" name="Rectangle 3"/>
          <p:cNvSpPr>
            <a:spLocks noGrp="1" noChangeArrowheads="1"/>
          </p:cNvSpPr>
          <p:nvPr>
            <p:ph idx="4294967295"/>
          </p:nvPr>
        </p:nvSpPr>
        <p:spPr>
          <a:xfrm>
            <a:off x="914400" y="1600200"/>
            <a:ext cx="7239000" cy="4419600"/>
          </a:xfrm>
          <a:noFill/>
        </p:spPr>
        <p:txBody>
          <a:bodyPr lIns="92075" tIns="46038" rIns="92075" bIns="46038">
            <a:normAutofit/>
          </a:bodyPr>
          <a:lstStyle/>
          <a:p>
            <a:pPr>
              <a:lnSpc>
                <a:spcPct val="70000"/>
              </a:lnSpc>
              <a:spcBef>
                <a:spcPts val="2000"/>
              </a:spcBef>
              <a:buSzPct val="140000"/>
              <a:buFontTx/>
              <a:buNone/>
            </a:pPr>
            <a:r>
              <a:rPr lang="en-US" sz="2800" dirty="0" smtClean="0"/>
              <a:t>Human Subjects:</a:t>
            </a:r>
          </a:p>
          <a:p>
            <a:pPr>
              <a:lnSpc>
                <a:spcPct val="70000"/>
              </a:lnSpc>
              <a:spcBef>
                <a:spcPts val="2000"/>
              </a:spcBef>
              <a:buSzPct val="140000"/>
              <a:buFontTx/>
              <a:buNone/>
            </a:pPr>
            <a:r>
              <a:rPr lang="en-US" sz="2000" dirty="0" smtClean="0"/>
              <a:t>Ann Hardy			Maria Stagnitto</a:t>
            </a:r>
          </a:p>
          <a:p>
            <a:pPr>
              <a:lnSpc>
                <a:spcPct val="70000"/>
              </a:lnSpc>
              <a:spcBef>
                <a:spcPts val="2000"/>
              </a:spcBef>
              <a:buSzPct val="140000"/>
              <a:buFontTx/>
              <a:buNone/>
            </a:pPr>
            <a:r>
              <a:rPr lang="en-US" sz="2000" dirty="0" smtClean="0"/>
              <a:t>301-435-2690		301-435-0945</a:t>
            </a:r>
          </a:p>
          <a:p>
            <a:pPr>
              <a:lnSpc>
                <a:spcPct val="70000"/>
              </a:lnSpc>
              <a:spcBef>
                <a:spcPts val="2000"/>
              </a:spcBef>
              <a:buSzPct val="140000"/>
              <a:buFontTx/>
              <a:buNone/>
            </a:pPr>
            <a:r>
              <a:rPr lang="en-US" sz="2000" dirty="0" smtClean="0">
                <a:hlinkClick r:id="rId3"/>
              </a:rPr>
              <a:t>hardyan@od.nih.gov</a:t>
            </a:r>
            <a:r>
              <a:rPr lang="en-US" sz="2000" dirty="0" smtClean="0"/>
              <a:t>		</a:t>
            </a:r>
            <a:r>
              <a:rPr lang="en-US" sz="2000" dirty="0" smtClean="0">
                <a:hlinkClick r:id="rId4"/>
              </a:rPr>
              <a:t>stagnitm@od.nih.gov</a:t>
            </a:r>
            <a:endParaRPr lang="en-US" sz="2000" dirty="0" smtClean="0"/>
          </a:p>
          <a:p>
            <a:pPr>
              <a:lnSpc>
                <a:spcPct val="70000"/>
              </a:lnSpc>
              <a:spcBef>
                <a:spcPts val="2000"/>
              </a:spcBef>
              <a:buSzPct val="140000"/>
              <a:buFontTx/>
              <a:buNone/>
            </a:pPr>
            <a:endParaRPr lang="en-US" sz="2000" dirty="0"/>
          </a:p>
          <a:p>
            <a:pPr>
              <a:lnSpc>
                <a:spcPct val="70000"/>
              </a:lnSpc>
              <a:spcBef>
                <a:spcPts val="2000"/>
              </a:spcBef>
              <a:buSzPct val="140000"/>
              <a:buFontTx/>
              <a:buNone/>
            </a:pPr>
            <a:r>
              <a:rPr lang="en-US" sz="2800" dirty="0" smtClean="0"/>
              <a:t>Inclusion Policy:</a:t>
            </a:r>
          </a:p>
          <a:p>
            <a:pPr>
              <a:lnSpc>
                <a:spcPct val="70000"/>
              </a:lnSpc>
              <a:spcBef>
                <a:spcPts val="2000"/>
              </a:spcBef>
              <a:buSzPct val="140000"/>
              <a:buFontTx/>
              <a:buNone/>
            </a:pPr>
            <a:r>
              <a:rPr lang="en-US" sz="2000" dirty="0" smtClean="0"/>
              <a:t>Meredith Temple-O’Connor</a:t>
            </a:r>
          </a:p>
          <a:p>
            <a:pPr>
              <a:lnSpc>
                <a:spcPct val="70000"/>
              </a:lnSpc>
              <a:spcBef>
                <a:spcPts val="2000"/>
              </a:spcBef>
              <a:buSzPct val="140000"/>
              <a:buFontTx/>
              <a:buNone/>
            </a:pPr>
            <a:r>
              <a:rPr lang="en-US" sz="2000" dirty="0" smtClean="0"/>
              <a:t>301-435-7124</a:t>
            </a:r>
          </a:p>
          <a:p>
            <a:pPr>
              <a:lnSpc>
                <a:spcPct val="70000"/>
              </a:lnSpc>
              <a:spcBef>
                <a:spcPts val="2000"/>
              </a:spcBef>
              <a:buSzPct val="140000"/>
              <a:buFontTx/>
              <a:buNone/>
            </a:pPr>
            <a:r>
              <a:rPr lang="en-US" sz="2000" dirty="0" smtClean="0">
                <a:hlinkClick r:id="rId5"/>
              </a:rPr>
              <a:t>inclusion@od.nih.gov</a:t>
            </a:r>
            <a:r>
              <a:rPr lang="en-US" sz="2000" dirty="0" smtClean="0"/>
              <a:t> </a:t>
            </a:r>
          </a:p>
          <a:p>
            <a:pPr>
              <a:lnSpc>
                <a:spcPct val="70000"/>
              </a:lnSpc>
              <a:spcBef>
                <a:spcPts val="2000"/>
              </a:spcBef>
              <a:buSzPct val="140000"/>
              <a:buFontTx/>
              <a:buNone/>
            </a:pPr>
            <a:endParaRPr lang="en-US" sz="2000" dirty="0" smtClean="0"/>
          </a:p>
          <a:p>
            <a:pPr>
              <a:lnSpc>
                <a:spcPct val="70000"/>
              </a:lnSpc>
              <a:spcBef>
                <a:spcPts val="2000"/>
              </a:spcBef>
              <a:buSzPct val="140000"/>
              <a:buFontTx/>
              <a:buNone/>
            </a:pPr>
            <a:endParaRPr lang="en-US" sz="2000" dirty="0" smtClean="0"/>
          </a:p>
          <a:p>
            <a:pPr>
              <a:lnSpc>
                <a:spcPct val="70000"/>
              </a:lnSpc>
              <a:spcBef>
                <a:spcPts val="2000"/>
              </a:spcBef>
              <a:buSzPct val="140000"/>
              <a:buFontTx/>
              <a:buNone/>
            </a:pPr>
            <a:endParaRPr lang="en-US" sz="2000" dirty="0" smtClean="0"/>
          </a:p>
          <a:p>
            <a:pPr>
              <a:lnSpc>
                <a:spcPct val="70000"/>
              </a:lnSpc>
              <a:spcBef>
                <a:spcPts val="2000"/>
              </a:spcBef>
              <a:buSzPct val="140000"/>
              <a:buFontTx/>
              <a:buNone/>
            </a:pPr>
            <a:endParaRPr lang="en-US" sz="2000" dirty="0"/>
          </a:p>
        </p:txBody>
      </p:sp>
    </p:spTree>
  </p:cSld>
  <p:clrMapOvr>
    <a:masterClrMapping/>
  </p:clrMapOvr>
  <p:transition>
    <p:cu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8" name="Rectangle 4"/>
          <p:cNvSpPr>
            <a:spLocks noGrp="1" noChangeArrowheads="1"/>
          </p:cNvSpPr>
          <p:nvPr>
            <p:ph type="ctrTitle"/>
          </p:nvPr>
        </p:nvSpPr>
        <p:spPr>
          <a:xfrm>
            <a:off x="609600" y="762000"/>
            <a:ext cx="7924800" cy="2362199"/>
          </a:xfrm>
        </p:spPr>
        <p:txBody>
          <a:bodyPr>
            <a:normAutofit/>
          </a:bodyPr>
          <a:lstStyle/>
          <a:p>
            <a:pPr algn="ct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CASE STUDIES</a:t>
            </a:r>
            <a:b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b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Q &amp; A</a:t>
            </a:r>
            <a:endPar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Rectangle 25"/>
          <p:cNvSpPr>
            <a:spLocks noGrp="1" noChangeArrowheads="1"/>
          </p:cNvSpPr>
          <p:nvPr>
            <p:ph type="sldNum" sz="quarter" idx="12"/>
          </p:nvPr>
        </p:nvSpPr>
        <p:spPr>
          <a:xfrm>
            <a:off x="8534400" y="6407944"/>
            <a:ext cx="478632" cy="365125"/>
          </a:xfrm>
        </p:spPr>
        <p:txBody>
          <a:bodyPr/>
          <a:lstStyle/>
          <a:p>
            <a:fld id="{5EA2AE77-FB2A-4092-A449-080B86B9CD2B}" type="slidenum">
              <a:rPr lang="en-US"/>
              <a:pPr/>
              <a:t>104</a:t>
            </a:fld>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600"/>
              </a:spcBef>
            </a:pPr>
            <a:r>
              <a:rPr lang="en-US" dirty="0" smtClean="0"/>
              <a:t>A study that involves only focus groups and interviews on perceived barriers to cancer screening is determined to be Exemption 2</a:t>
            </a:r>
          </a:p>
          <a:p>
            <a:pPr marL="109728" indent="0">
              <a:spcBef>
                <a:spcPts val="600"/>
              </a:spcBef>
              <a:buNone/>
            </a:pPr>
            <a:endParaRPr lang="en-US" dirty="0" smtClean="0"/>
          </a:p>
          <a:p>
            <a:pPr>
              <a:spcBef>
                <a:spcPts val="600"/>
              </a:spcBef>
            </a:pPr>
            <a:r>
              <a:rPr lang="en-US" dirty="0" smtClean="0"/>
              <a:t>Does the application need to describe inclusion of women, minorities and children?</a:t>
            </a:r>
          </a:p>
        </p:txBody>
      </p:sp>
      <p:sp>
        <p:nvSpPr>
          <p:cNvPr id="3" name="Slide Number Placeholder 2"/>
          <p:cNvSpPr>
            <a:spLocks noGrp="1"/>
          </p:cNvSpPr>
          <p:nvPr>
            <p:ph type="sldNum" sz="quarter" idx="12"/>
          </p:nvPr>
        </p:nvSpPr>
        <p:spPr>
          <a:xfrm>
            <a:off x="8382000" y="6407944"/>
            <a:ext cx="631032" cy="365125"/>
          </a:xfrm>
        </p:spPr>
        <p:txBody>
          <a:bodyPr/>
          <a:lstStyle/>
          <a:p>
            <a:fld id="{670C6FF2-7CFB-416B-98AB-B0A07B6135AB}" type="slidenum">
              <a:rPr lang="en-US" smtClean="0"/>
              <a:pPr/>
              <a:t>105</a:t>
            </a:fld>
            <a:endParaRPr lang="en-US" dirty="0"/>
          </a:p>
        </p:txBody>
      </p:sp>
      <p:sp>
        <p:nvSpPr>
          <p:cNvPr id="4" name="Title 3"/>
          <p:cNvSpPr>
            <a:spLocks noGrp="1"/>
          </p:cNvSpPr>
          <p:nvPr>
            <p:ph type="title"/>
          </p:nvPr>
        </p:nvSpPr>
        <p:spPr/>
        <p:txBody>
          <a:bodyPr/>
          <a:lstStyle/>
          <a:p>
            <a:pPr algn="ctr"/>
            <a:r>
              <a:rPr lang="en-US" i="1" dirty="0" smtClean="0">
                <a:solidFill>
                  <a:srgbClr val="148C9C"/>
                </a:solidFill>
              </a:rPr>
              <a:t>Case Study 5</a:t>
            </a:r>
            <a:endParaRPr lang="en-US" i="1" dirty="0">
              <a:solidFill>
                <a:srgbClr val="148C9C"/>
              </a:solidFill>
            </a:endParaRPr>
          </a:p>
        </p:txBody>
      </p:sp>
    </p:spTree>
    <p:extLst>
      <p:ext uri="{BB962C8B-B14F-4D97-AF65-F5344CB8AC3E}">
        <p14:creationId xmlns:p14="http://schemas.microsoft.com/office/powerpoint/2010/main" val="237287794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normAutofit/>
          </a:bodyPr>
          <a:lstStyle/>
          <a:p>
            <a:pPr>
              <a:spcBef>
                <a:spcPts val="600"/>
              </a:spcBef>
            </a:pPr>
            <a:r>
              <a:rPr lang="en-US" sz="2800" b="1" dirty="0" smtClean="0"/>
              <a:t>Yes</a:t>
            </a:r>
            <a:r>
              <a:rPr lang="en-US" sz="2800" dirty="0" smtClean="0"/>
              <a:t>, plans for Inclusion must be described; only studies that qualify for E4 do not have to provide inclusion information.</a:t>
            </a:r>
            <a:endParaRPr lang="en-US" sz="2800" dirty="0"/>
          </a:p>
        </p:txBody>
      </p:sp>
      <p:sp>
        <p:nvSpPr>
          <p:cNvPr id="3" name="Slide Number Placeholder 2"/>
          <p:cNvSpPr>
            <a:spLocks noGrp="1"/>
          </p:cNvSpPr>
          <p:nvPr>
            <p:ph type="sldNum" sz="quarter" idx="12"/>
          </p:nvPr>
        </p:nvSpPr>
        <p:spPr>
          <a:xfrm>
            <a:off x="8305800" y="6407944"/>
            <a:ext cx="707232" cy="365125"/>
          </a:xfrm>
        </p:spPr>
        <p:txBody>
          <a:bodyPr/>
          <a:lstStyle/>
          <a:p>
            <a:fld id="{670C6FF2-7CFB-416B-98AB-B0A07B6135AB}" type="slidenum">
              <a:rPr lang="en-US" smtClean="0"/>
              <a:pPr/>
              <a:t>106</a:t>
            </a:fld>
            <a:endParaRPr lang="en-US" dirty="0"/>
          </a:p>
        </p:txBody>
      </p:sp>
      <p:sp>
        <p:nvSpPr>
          <p:cNvPr id="4" name="Title 3"/>
          <p:cNvSpPr>
            <a:spLocks noGrp="1"/>
          </p:cNvSpPr>
          <p:nvPr>
            <p:ph type="title"/>
          </p:nvPr>
        </p:nvSpPr>
        <p:spPr/>
        <p:txBody>
          <a:bodyPr/>
          <a:lstStyle/>
          <a:p>
            <a:pPr algn="ctr"/>
            <a:r>
              <a:rPr lang="en-US" i="1" dirty="0" smtClean="0">
                <a:solidFill>
                  <a:srgbClr val="148C9C"/>
                </a:solidFill>
              </a:rPr>
              <a:t>Case Study 5 (</a:t>
            </a:r>
            <a:r>
              <a:rPr lang="en-US" i="1" dirty="0" err="1" smtClean="0">
                <a:solidFill>
                  <a:srgbClr val="148C9C"/>
                </a:solidFill>
              </a:rPr>
              <a:t>con’t</a:t>
            </a:r>
            <a:r>
              <a:rPr lang="en-US" i="1" dirty="0" smtClean="0">
                <a:solidFill>
                  <a:srgbClr val="148C9C"/>
                </a:solidFill>
              </a:rPr>
              <a:t>)</a:t>
            </a:r>
            <a:endParaRPr lang="en-US" i="1" dirty="0">
              <a:solidFill>
                <a:srgbClr val="148C9C"/>
              </a:solidFill>
            </a:endParaRPr>
          </a:p>
        </p:txBody>
      </p:sp>
    </p:spTree>
    <p:extLst>
      <p:ext uri="{BB962C8B-B14F-4D97-AF65-F5344CB8AC3E}">
        <p14:creationId xmlns:p14="http://schemas.microsoft.com/office/powerpoint/2010/main" val="287267254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ctr"/>
            <a:r>
              <a:rPr lang="en-US" i="1" dirty="0" smtClean="0">
                <a:solidFill>
                  <a:srgbClr val="148C9C"/>
                </a:solidFill>
              </a:rPr>
              <a:t>Case Study 6</a:t>
            </a:r>
            <a:endParaRPr lang="en-US" i="1" dirty="0">
              <a:solidFill>
                <a:srgbClr val="148C9C"/>
              </a:solidFill>
            </a:endParaRPr>
          </a:p>
        </p:txBody>
      </p:sp>
      <p:sp>
        <p:nvSpPr>
          <p:cNvPr id="3" name="Content Placeholder 2"/>
          <p:cNvSpPr>
            <a:spLocks noGrp="1"/>
          </p:cNvSpPr>
          <p:nvPr>
            <p:ph idx="1"/>
          </p:nvPr>
        </p:nvSpPr>
        <p:spPr>
          <a:xfrm>
            <a:off x="685800" y="1219200"/>
            <a:ext cx="7696200" cy="5029200"/>
          </a:xfrm>
        </p:spPr>
        <p:txBody>
          <a:bodyPr>
            <a:normAutofit/>
          </a:bodyPr>
          <a:lstStyle/>
          <a:p>
            <a:pPr marL="457200" indent="-457200">
              <a:spcBef>
                <a:spcPts val="600"/>
              </a:spcBef>
            </a:pPr>
            <a:r>
              <a:rPr lang="en-US" dirty="0" smtClean="0"/>
              <a:t>Dr. I will be conducting a study to understand what brain signals are illuminated during decision-making in healthy individuals.  </a:t>
            </a:r>
            <a:endParaRPr lang="en-US" dirty="0"/>
          </a:p>
          <a:p>
            <a:pPr marL="0" indent="0">
              <a:spcBef>
                <a:spcPts val="600"/>
              </a:spcBef>
              <a:buNone/>
            </a:pPr>
            <a:endParaRPr lang="en-US" dirty="0" smtClean="0"/>
          </a:p>
          <a:p>
            <a:pPr marL="457200" indent="-457200">
              <a:spcBef>
                <a:spcPts val="600"/>
              </a:spcBef>
            </a:pPr>
            <a:r>
              <a:rPr lang="en-US" dirty="0" smtClean="0"/>
              <a:t>Question: Does this study meet the requirements for inclusion?</a:t>
            </a:r>
          </a:p>
          <a:p>
            <a:pPr marL="0" indent="0">
              <a:spcBef>
                <a:spcPts val="600"/>
              </a:spcBef>
              <a:buNone/>
            </a:pPr>
            <a:endParaRPr lang="en-US" b="1" dirty="0" smtClean="0"/>
          </a:p>
        </p:txBody>
      </p:sp>
      <p:sp>
        <p:nvSpPr>
          <p:cNvPr id="4" name="Slide Number Placeholder 3"/>
          <p:cNvSpPr>
            <a:spLocks noGrp="1"/>
          </p:cNvSpPr>
          <p:nvPr>
            <p:ph type="sldNum" sz="quarter" idx="10"/>
          </p:nvPr>
        </p:nvSpPr>
        <p:spPr>
          <a:xfrm>
            <a:off x="152400" y="6324600"/>
            <a:ext cx="457200" cy="366713"/>
          </a:xfrm>
        </p:spPr>
        <p:txBody>
          <a:bodyPr/>
          <a:lstStyle/>
          <a:p>
            <a:pPr>
              <a:defRPr/>
            </a:pPr>
            <a:fld id="{161627A0-52BE-49C3-90CB-787EE860760A}" type="slidenum">
              <a:rPr lang="en-US" sz="1200" b="1" smtClean="0">
                <a:solidFill>
                  <a:schemeClr val="accent1"/>
                </a:solidFill>
              </a:rPr>
              <a:pPr>
                <a:defRPr/>
              </a:pPr>
              <a:t>107</a:t>
            </a:fld>
            <a:endParaRPr lang="en-US" sz="1200" b="1" dirty="0">
              <a:solidFill>
                <a:schemeClr val="accent1"/>
              </a:solidFill>
            </a:endParaRPr>
          </a:p>
        </p:txBody>
      </p:sp>
    </p:spTree>
    <p:extLst>
      <p:ext uri="{BB962C8B-B14F-4D97-AF65-F5344CB8AC3E}">
        <p14:creationId xmlns:p14="http://schemas.microsoft.com/office/powerpoint/2010/main" val="5096926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algn="ctr"/>
            <a:r>
              <a:rPr lang="en-US" i="1" dirty="0" smtClean="0">
                <a:solidFill>
                  <a:srgbClr val="148C9C"/>
                </a:solidFill>
              </a:rPr>
              <a:t>Case Study 6 (</a:t>
            </a:r>
            <a:r>
              <a:rPr lang="en-US" i="1" dirty="0" err="1" smtClean="0">
                <a:solidFill>
                  <a:srgbClr val="148C9C"/>
                </a:solidFill>
              </a:rPr>
              <a:t>con’t</a:t>
            </a:r>
            <a:r>
              <a:rPr lang="en-US" i="1" dirty="0" smtClean="0">
                <a:solidFill>
                  <a:srgbClr val="148C9C"/>
                </a:solidFill>
              </a:rPr>
              <a:t>)</a:t>
            </a:r>
            <a:endParaRPr lang="en-US" i="1" dirty="0">
              <a:solidFill>
                <a:srgbClr val="148C9C"/>
              </a:solidFill>
            </a:endParaRPr>
          </a:p>
        </p:txBody>
      </p:sp>
      <p:sp>
        <p:nvSpPr>
          <p:cNvPr id="3" name="Content Placeholder 2"/>
          <p:cNvSpPr>
            <a:spLocks noGrp="1"/>
          </p:cNvSpPr>
          <p:nvPr>
            <p:ph idx="1"/>
          </p:nvPr>
        </p:nvSpPr>
        <p:spPr>
          <a:xfrm>
            <a:off x="685800" y="1219200"/>
            <a:ext cx="7696200" cy="5029200"/>
          </a:xfrm>
        </p:spPr>
        <p:txBody>
          <a:bodyPr>
            <a:normAutofit/>
          </a:bodyPr>
          <a:lstStyle/>
          <a:p>
            <a:pPr marL="457200" indent="-457200">
              <a:lnSpc>
                <a:spcPct val="110000"/>
              </a:lnSpc>
              <a:spcBef>
                <a:spcPts val="600"/>
              </a:spcBef>
            </a:pPr>
            <a:r>
              <a:rPr lang="en-US" dirty="0" smtClean="0"/>
              <a:t>Answer:  </a:t>
            </a:r>
            <a:r>
              <a:rPr lang="en-US" b="1" dirty="0" smtClean="0"/>
              <a:t>Yes</a:t>
            </a:r>
            <a:r>
              <a:rPr lang="en-US" dirty="0" smtClean="0"/>
              <a:t>.  This research meets the NIH definition for clinical research.  </a:t>
            </a:r>
            <a:endParaRPr lang="en-US" dirty="0"/>
          </a:p>
          <a:p>
            <a:pPr marL="0" indent="0">
              <a:lnSpc>
                <a:spcPct val="110000"/>
              </a:lnSpc>
              <a:spcBef>
                <a:spcPts val="600"/>
              </a:spcBef>
              <a:buNone/>
            </a:pPr>
            <a:endParaRPr lang="en-US" dirty="0" smtClean="0"/>
          </a:p>
          <a:p>
            <a:pPr marL="457200" indent="-457200">
              <a:lnSpc>
                <a:spcPct val="110000"/>
              </a:lnSpc>
              <a:spcBef>
                <a:spcPts val="600"/>
              </a:spcBef>
            </a:pPr>
            <a:r>
              <a:rPr lang="en-US" dirty="0" smtClean="0"/>
              <a:t>There is a lot of confusion about what is subject to inclusion policy.  The NIH definition for clinical research includes research on health volunteers as well as other studies with human subjects.  It does not have to be a clinical trial to be subject to the policy.</a:t>
            </a:r>
            <a:endParaRPr lang="en-US" dirty="0"/>
          </a:p>
        </p:txBody>
      </p:sp>
      <p:sp>
        <p:nvSpPr>
          <p:cNvPr id="4" name="Slide Number Placeholder 3"/>
          <p:cNvSpPr>
            <a:spLocks noGrp="1"/>
          </p:cNvSpPr>
          <p:nvPr>
            <p:ph type="sldNum" sz="quarter" idx="10"/>
          </p:nvPr>
        </p:nvSpPr>
        <p:spPr>
          <a:xfrm>
            <a:off x="152400" y="6324600"/>
            <a:ext cx="457200" cy="366713"/>
          </a:xfrm>
        </p:spPr>
        <p:txBody>
          <a:bodyPr/>
          <a:lstStyle/>
          <a:p>
            <a:pPr>
              <a:defRPr/>
            </a:pPr>
            <a:fld id="{161627A0-52BE-49C3-90CB-787EE860760A}" type="slidenum">
              <a:rPr lang="en-US" sz="1200" b="1" smtClean="0">
                <a:solidFill>
                  <a:schemeClr val="accent1"/>
                </a:solidFill>
              </a:rPr>
              <a:pPr>
                <a:defRPr/>
              </a:pPr>
              <a:t>108</a:t>
            </a:fld>
            <a:endParaRPr lang="en-US" sz="1200" b="1" dirty="0">
              <a:solidFill>
                <a:schemeClr val="accent1"/>
              </a:solidFill>
            </a:endParaRPr>
          </a:p>
        </p:txBody>
      </p:sp>
    </p:spTree>
    <p:extLst>
      <p:ext uri="{BB962C8B-B14F-4D97-AF65-F5344CB8AC3E}">
        <p14:creationId xmlns:p14="http://schemas.microsoft.com/office/powerpoint/2010/main" val="9460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normAutofit/>
          </a:bodyPr>
          <a:lstStyle/>
          <a:p>
            <a:pPr marL="109728" indent="0" algn="ctr">
              <a:buNone/>
            </a:pPr>
            <a:r>
              <a:rPr lang="en-US" sz="4800" b="1" dirty="0" smtClean="0"/>
              <a:t>Questions?</a:t>
            </a:r>
            <a:endParaRPr lang="en-US" sz="4800" b="1" dirty="0"/>
          </a:p>
        </p:txBody>
      </p:sp>
      <p:sp>
        <p:nvSpPr>
          <p:cNvPr id="3" name="Slide Number Placeholder 2"/>
          <p:cNvSpPr>
            <a:spLocks noGrp="1"/>
          </p:cNvSpPr>
          <p:nvPr>
            <p:ph type="sldNum" sz="quarter" idx="12"/>
          </p:nvPr>
        </p:nvSpPr>
        <p:spPr/>
        <p:txBody>
          <a:bodyPr/>
          <a:lstStyle/>
          <a:p>
            <a:fld id="{670C6FF2-7CFB-416B-98AB-B0A07B6135AB}" type="slidenum">
              <a:rPr lang="en-US" smtClean="0"/>
              <a:pPr/>
              <a:t>109</a:t>
            </a:fld>
            <a:endParaRPr lang="en-US"/>
          </a:p>
        </p:txBody>
      </p:sp>
    </p:spTree>
    <p:extLst>
      <p:ext uri="{BB962C8B-B14F-4D97-AF65-F5344CB8AC3E}">
        <p14:creationId xmlns:p14="http://schemas.microsoft.com/office/powerpoint/2010/main" val="2821249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 an image of a pregnant, possibly incarcerated, teen"/>
          <p:cNvPicPr>
            <a:picLocks noChangeAspect="1" noChangeArrowheads="1"/>
          </p:cNvPicPr>
          <p:nvPr/>
        </p:nvPicPr>
        <p:blipFill>
          <a:blip r:embed="rId3" cstate="print"/>
          <a:srcRect/>
          <a:stretch>
            <a:fillRect/>
          </a:stretch>
        </p:blipFill>
        <p:spPr bwMode="auto">
          <a:xfrm>
            <a:off x="5754559" y="3048000"/>
            <a:ext cx="3008441" cy="2286000"/>
          </a:xfrm>
          <a:prstGeom prst="rect">
            <a:avLst/>
          </a:prstGeom>
          <a:noFill/>
          <a:ln w="22225">
            <a:solidFill>
              <a:schemeClr val="tx1"/>
            </a:solidFill>
            <a:miter lim="800000"/>
            <a:headEnd/>
            <a:tailEnd/>
          </a:ln>
        </p:spPr>
      </p:pic>
      <p:sp>
        <p:nvSpPr>
          <p:cNvPr id="5" name="Slide Number Placeholder 3"/>
          <p:cNvSpPr>
            <a:spLocks noGrp="1"/>
          </p:cNvSpPr>
          <p:nvPr>
            <p:ph type="sldNum" sz="quarter" idx="12"/>
          </p:nvPr>
        </p:nvSpPr>
        <p:spPr/>
        <p:txBody>
          <a:bodyPr/>
          <a:lstStyle/>
          <a:p>
            <a:fld id="{68B36606-4E11-456F-B802-A924A914AF58}" type="slidenum">
              <a:rPr lang="en-US"/>
              <a:pPr/>
              <a:t>11</a:t>
            </a:fld>
            <a:endParaRPr lang="en-US" dirty="0"/>
          </a:p>
        </p:txBody>
      </p:sp>
      <p:sp>
        <p:nvSpPr>
          <p:cNvPr id="581634" name="Rectangle 2"/>
          <p:cNvSpPr>
            <a:spLocks noGrp="1" noChangeArrowheads="1"/>
          </p:cNvSpPr>
          <p:nvPr>
            <p:ph type="title" idx="4294967295"/>
          </p:nvPr>
        </p:nvSpPr>
        <p:spPr>
          <a:xfrm>
            <a:off x="-304800" y="533400"/>
            <a:ext cx="9144000" cy="838200"/>
          </a:xfrm>
        </p:spPr>
        <p:txBody>
          <a:bodyPr anchor="b">
            <a:normAutofit/>
          </a:bodyPr>
          <a:lstStyle/>
          <a:p>
            <a:pPr algn="ctr"/>
            <a:r>
              <a:rPr lang="en-US" sz="3600" b="0" i="1" dirty="0">
                <a:solidFill>
                  <a:srgbClr val="148C9C"/>
                </a:solidFill>
                <a:effectLst>
                  <a:outerShdw blurRad="38100" dist="38100" dir="2700000" algn="tl">
                    <a:srgbClr val="000000">
                      <a:alpha val="43137"/>
                    </a:srgbClr>
                  </a:outerShdw>
                </a:effectLst>
                <a:latin typeface="Tahoma" pitchFamily="34" charset="0"/>
                <a:cs typeface="Tahoma" pitchFamily="34" charset="0"/>
              </a:rPr>
              <a:t>  </a:t>
            </a: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Additional HHS Protections</a:t>
            </a:r>
          </a:p>
        </p:txBody>
      </p:sp>
      <p:sp>
        <p:nvSpPr>
          <p:cNvPr id="689155" name="Text Box 3"/>
          <p:cNvSpPr txBox="1">
            <a:spLocks noChangeArrowheads="1"/>
          </p:cNvSpPr>
          <p:nvPr/>
        </p:nvSpPr>
        <p:spPr bwMode="auto">
          <a:xfrm>
            <a:off x="457200" y="1905000"/>
            <a:ext cx="8077200" cy="3402013"/>
          </a:xfrm>
          <a:prstGeom prst="rect">
            <a:avLst/>
          </a:prstGeom>
          <a:noFill/>
          <a:ln w="9525">
            <a:noFill/>
            <a:miter lim="800000"/>
            <a:headEnd/>
            <a:tailEnd/>
          </a:ln>
        </p:spPr>
        <p:txBody>
          <a:bodyPr>
            <a:spAutoFit/>
          </a:bodyPr>
          <a:lstStyle/>
          <a:p>
            <a:pPr marL="457200" indent="-457200">
              <a:lnSpc>
                <a:spcPct val="155000"/>
              </a:lnSpc>
              <a:buFontTx/>
              <a:buChar char="•"/>
            </a:pPr>
            <a:r>
              <a:rPr lang="en-US" sz="2800" dirty="0">
                <a:latin typeface="Tahoma" pitchFamily="34" charset="0"/>
                <a:ea typeface="ＭＳ Ｐゴシック" charset="-128"/>
                <a:cs typeface="Tahoma" pitchFamily="34" charset="0"/>
              </a:rPr>
              <a:t>Subpart B - Pregnant Women, Human Fetuses,  and Neonates</a:t>
            </a:r>
          </a:p>
          <a:p>
            <a:pPr marL="457200" indent="-457200">
              <a:lnSpc>
                <a:spcPct val="155000"/>
              </a:lnSpc>
              <a:buFontTx/>
              <a:buChar char="•"/>
            </a:pPr>
            <a:r>
              <a:rPr lang="en-US" sz="2800" dirty="0">
                <a:latin typeface="Tahoma" pitchFamily="34" charset="0"/>
                <a:ea typeface="ＭＳ Ｐゴシック" charset="-128"/>
                <a:cs typeface="Tahoma" pitchFamily="34" charset="0"/>
              </a:rPr>
              <a:t>Subpart C - Prisoners  </a:t>
            </a:r>
          </a:p>
          <a:p>
            <a:pPr marL="457200" indent="-457200">
              <a:lnSpc>
                <a:spcPct val="155000"/>
              </a:lnSpc>
              <a:buFontTx/>
              <a:buChar char="•"/>
            </a:pPr>
            <a:r>
              <a:rPr lang="en-US" sz="2800" dirty="0">
                <a:latin typeface="Tahoma" pitchFamily="34" charset="0"/>
                <a:ea typeface="ＭＳ Ｐゴシック" charset="-128"/>
                <a:cs typeface="Tahoma" pitchFamily="34" charset="0"/>
              </a:rPr>
              <a:t>Subpart D </a:t>
            </a:r>
            <a:r>
              <a:rPr lang="en-US" sz="2800" dirty="0" smtClean="0">
                <a:latin typeface="Tahoma" pitchFamily="34" charset="0"/>
                <a:ea typeface="ＭＳ Ｐゴシック" charset="-128"/>
                <a:cs typeface="Tahoma" pitchFamily="34" charset="0"/>
              </a:rPr>
              <a:t>- </a:t>
            </a:r>
            <a:r>
              <a:rPr lang="en-US" sz="2800" dirty="0">
                <a:latin typeface="Tahoma" pitchFamily="34" charset="0"/>
                <a:ea typeface="ＭＳ Ｐゴシック" charset="-128"/>
                <a:cs typeface="Tahoma" pitchFamily="34" charset="0"/>
              </a:rPr>
              <a:t>Children</a:t>
            </a:r>
          </a:p>
          <a:p>
            <a:pPr marL="457200" indent="-457200">
              <a:lnSpc>
                <a:spcPct val="155000"/>
              </a:lnSpc>
              <a:buFontTx/>
              <a:buChar char="•"/>
            </a:pPr>
            <a:r>
              <a:rPr lang="en-US" sz="2800" dirty="0">
                <a:latin typeface="Tahoma" pitchFamily="34" charset="0"/>
                <a:ea typeface="ＭＳ Ｐゴシック" charset="-128"/>
                <a:cs typeface="Tahoma" pitchFamily="34" charset="0"/>
              </a:rPr>
              <a:t>Subpart E </a:t>
            </a:r>
            <a:r>
              <a:rPr lang="en-US" sz="2800" dirty="0" smtClean="0">
                <a:latin typeface="Tahoma" pitchFamily="34" charset="0"/>
                <a:ea typeface="ＭＳ Ｐゴシック" charset="-128"/>
                <a:cs typeface="Tahoma" pitchFamily="34" charset="0"/>
              </a:rPr>
              <a:t>- </a:t>
            </a:r>
            <a:r>
              <a:rPr lang="en-US" sz="2800" dirty="0">
                <a:latin typeface="Tahoma" pitchFamily="34" charset="0"/>
                <a:ea typeface="ＭＳ Ｐゴシック" charset="-128"/>
                <a:cs typeface="Tahoma" pitchFamily="34" charset="0"/>
              </a:rPr>
              <a:t>IRB Registration</a:t>
            </a:r>
          </a:p>
        </p:txBody>
      </p:sp>
    </p:spTree>
    <p:extLst>
      <p:ext uri="{BB962C8B-B14F-4D97-AF65-F5344CB8AC3E}">
        <p14:creationId xmlns:p14="http://schemas.microsoft.com/office/powerpoint/2010/main" val="27726913"/>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05800" y="6407944"/>
            <a:ext cx="707232" cy="365125"/>
          </a:xfrm>
        </p:spPr>
        <p:txBody>
          <a:bodyPr/>
          <a:lstStyle/>
          <a:p>
            <a:fld id="{BC8F9E47-4BB1-4B72-B566-E6715A91742F}" type="slidenum">
              <a:rPr lang="en-US"/>
              <a:pPr/>
              <a:t>110</a:t>
            </a:fld>
            <a:endParaRPr lang="en-US" dirty="0"/>
          </a:p>
        </p:txBody>
      </p:sp>
      <p:sp>
        <p:nvSpPr>
          <p:cNvPr id="668675" name="Rectangle 3"/>
          <p:cNvSpPr>
            <a:spLocks noGrp="1" noChangeArrowheads="1"/>
          </p:cNvSpPr>
          <p:nvPr>
            <p:ph type="body" idx="4294967295"/>
          </p:nvPr>
        </p:nvSpPr>
        <p:spPr>
          <a:xfrm>
            <a:off x="1143000" y="1981200"/>
            <a:ext cx="6781800" cy="2667000"/>
          </a:xfrm>
        </p:spPr>
        <p:txBody>
          <a:bodyPr/>
          <a:lstStyle/>
          <a:p>
            <a:pPr marL="469900" indent="-469900" algn="ctr">
              <a:buFontTx/>
              <a:buNone/>
            </a:pPr>
            <a:r>
              <a:rPr lang="en-US" sz="3600"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THANK YOU </a:t>
            </a:r>
          </a:p>
          <a:p>
            <a:pPr marL="469900" indent="-469900" algn="ctr">
              <a:buFontTx/>
              <a:buNone/>
            </a:pPr>
            <a:r>
              <a:rPr lang="en-US" sz="3600"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for </a:t>
            </a:r>
            <a:r>
              <a:rPr lang="en-US" sz="3600"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Protecting </a:t>
            </a:r>
            <a:endParaRPr lang="en-US" sz="3600"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469900" indent="-469900" algn="ctr">
              <a:buFontTx/>
              <a:buNone/>
            </a:pPr>
            <a:r>
              <a:rPr lang="en-US" sz="3600"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Human </a:t>
            </a:r>
            <a:r>
              <a:rPr lang="en-US" sz="3600"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Subjects!</a:t>
            </a:r>
            <a:endParaRPr lang="en-US" sz="3600"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469900" indent="-469900" algn="ctr">
              <a:buFontTx/>
              <a:buNone/>
            </a:pPr>
            <a:endParaRPr lang="en-US"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F25FE0-97D4-45FA-A8FC-59B2D54BF5E3}" type="slidenum">
              <a:rPr lang="en-US"/>
              <a:pPr/>
              <a:t>12</a:t>
            </a:fld>
            <a:endParaRPr lang="en-US" dirty="0"/>
          </a:p>
        </p:txBody>
      </p:sp>
      <p:sp>
        <p:nvSpPr>
          <p:cNvPr id="829442" name="Rectangle 2"/>
          <p:cNvSpPr>
            <a:spLocks noGrp="1" noChangeArrowheads="1"/>
          </p:cNvSpPr>
          <p:nvPr>
            <p:ph type="title" idx="4294967295"/>
          </p:nvPr>
        </p:nvSpPr>
        <p:spPr>
          <a:xfrm>
            <a:off x="381000" y="-228600"/>
            <a:ext cx="7620000" cy="1068388"/>
          </a:xfrm>
          <a:noFill/>
        </p:spPr>
        <p:txBody>
          <a:bodyPr lIns="90488" tIns="44450" rIns="90488" bIns="44450" anchor="b">
            <a:normAutofit/>
          </a:bodyPr>
          <a:lstStyle/>
          <a:p>
            <a:pPr algn="ct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Other ‘Oversight’ Entities</a:t>
            </a: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t>
            </a:r>
          </a:p>
        </p:txBody>
      </p:sp>
      <p:pic>
        <p:nvPicPr>
          <p:cNvPr id="6" name="Picture 8" descr="fdalogo1"/>
          <p:cNvPicPr>
            <a:picLocks noChangeAspect="1" noChangeArrowheads="1"/>
          </p:cNvPicPr>
          <p:nvPr/>
        </p:nvPicPr>
        <p:blipFill>
          <a:blip r:embed="rId3" cstate="print"/>
          <a:srcRect/>
          <a:stretch>
            <a:fillRect/>
          </a:stretch>
        </p:blipFill>
        <p:spPr bwMode="auto">
          <a:xfrm>
            <a:off x="1447800" y="1524000"/>
            <a:ext cx="1752600" cy="816967"/>
          </a:xfrm>
          <a:prstGeom prst="rect">
            <a:avLst/>
          </a:prstGeom>
          <a:noFill/>
          <a:ln w="76200">
            <a:solidFill>
              <a:srgbClr val="FFFF00"/>
            </a:solidFill>
            <a:miter lim="800000"/>
            <a:headEnd/>
            <a:tailEnd/>
          </a:ln>
        </p:spPr>
      </p:pic>
      <p:sp>
        <p:nvSpPr>
          <p:cNvPr id="829443" name="Rectangle 3"/>
          <p:cNvSpPr>
            <a:spLocks noGrp="1" noChangeArrowheads="1"/>
          </p:cNvSpPr>
          <p:nvPr>
            <p:ph type="body" idx="4294967295"/>
          </p:nvPr>
        </p:nvSpPr>
        <p:spPr>
          <a:xfrm>
            <a:off x="914400" y="914400"/>
            <a:ext cx="8001000" cy="4267200"/>
          </a:xfrm>
          <a:noFill/>
        </p:spPr>
        <p:txBody>
          <a:bodyPr lIns="90488" tIns="44450" rIns="90488" bIns="44450">
            <a:normAutofit fontScale="25000" lnSpcReduction="20000"/>
          </a:bodyPr>
          <a:lstStyle/>
          <a:p>
            <a:pPr marL="0" indent="0">
              <a:buNone/>
            </a:pPr>
            <a:r>
              <a:rPr lang="en-US" sz="2800" dirty="0" smtClean="0"/>
              <a:t>.</a:t>
            </a:r>
          </a:p>
          <a:p>
            <a:pPr marL="469900" indent="-469900">
              <a:buFont typeface="Wingdings" panose="05000000000000000000" pitchFamily="2" charset="2"/>
              <a:buChar char="Ø"/>
            </a:pPr>
            <a:endParaRPr lang="en-US" sz="2800" dirty="0" smtClean="0">
              <a:latin typeface="Tahoma" pitchFamily="34" charset="0"/>
              <a:cs typeface="Tahoma" pitchFamily="34" charset="0"/>
            </a:endParaRPr>
          </a:p>
          <a:p>
            <a:pPr lvl="1">
              <a:lnSpc>
                <a:spcPct val="170000"/>
              </a:lnSpc>
              <a:buFont typeface="Wingdings" panose="05000000000000000000" pitchFamily="2" charset="2"/>
              <a:buChar char="Ø"/>
            </a:pPr>
            <a:endParaRPr lang="en-US" sz="5900" dirty="0" smtClean="0">
              <a:latin typeface="Tahoma" pitchFamily="34" charset="0"/>
              <a:cs typeface="Tahoma" pitchFamily="34" charset="0"/>
            </a:endParaRPr>
          </a:p>
          <a:p>
            <a:pPr>
              <a:lnSpc>
                <a:spcPct val="170000"/>
              </a:lnSpc>
              <a:buFont typeface="Wingdings" panose="05000000000000000000" pitchFamily="2" charset="2"/>
              <a:buChar char="Ø"/>
            </a:pPr>
            <a:r>
              <a:rPr lang="en-US" sz="11200" dirty="0" smtClean="0">
                <a:latin typeface="Tahoma" pitchFamily="34" charset="0"/>
                <a:cs typeface="Tahoma" pitchFamily="34" charset="0"/>
              </a:rPr>
              <a:t> </a:t>
            </a:r>
          </a:p>
          <a:p>
            <a:pPr lvl="1">
              <a:lnSpc>
                <a:spcPct val="170000"/>
              </a:lnSpc>
              <a:buFont typeface="Wingdings" panose="05000000000000000000" pitchFamily="2" charset="2"/>
              <a:buChar char="Ø"/>
            </a:pPr>
            <a:r>
              <a:rPr lang="en-US" sz="9600" dirty="0" smtClean="0">
                <a:latin typeface="Tahoma" pitchFamily="34" charset="0"/>
                <a:cs typeface="Tahoma" pitchFamily="34" charset="0"/>
              </a:rPr>
              <a:t>IRB- 21 CFR 56</a:t>
            </a:r>
          </a:p>
          <a:p>
            <a:pPr lvl="1">
              <a:lnSpc>
                <a:spcPct val="170000"/>
              </a:lnSpc>
              <a:buFont typeface="Wingdings" panose="05000000000000000000" pitchFamily="2" charset="2"/>
              <a:buChar char="Ø"/>
            </a:pPr>
            <a:r>
              <a:rPr lang="en-US" sz="9600" dirty="0" smtClean="0">
                <a:latin typeface="Tahoma" pitchFamily="34" charset="0"/>
                <a:cs typeface="Tahoma" pitchFamily="34" charset="0"/>
              </a:rPr>
              <a:t>Informed Consent- 21 CFR 50</a:t>
            </a:r>
            <a:endParaRPr lang="en-US" sz="9600" dirty="0">
              <a:latin typeface="Tahoma" pitchFamily="34" charset="0"/>
              <a:cs typeface="Tahoma" pitchFamily="34" charset="0"/>
            </a:endParaRPr>
          </a:p>
          <a:p>
            <a:pPr>
              <a:lnSpc>
                <a:spcPct val="170000"/>
              </a:lnSpc>
              <a:buFont typeface="Wingdings" panose="05000000000000000000" pitchFamily="2" charset="2"/>
              <a:buChar char="Ø"/>
            </a:pPr>
            <a:r>
              <a:rPr lang="en-US" sz="11200" dirty="0" smtClean="0">
                <a:latin typeface="Tahoma" pitchFamily="34" charset="0"/>
                <a:cs typeface="Tahoma" pitchFamily="34" charset="0"/>
              </a:rPr>
              <a:t>Other </a:t>
            </a:r>
            <a:r>
              <a:rPr lang="en-US" sz="11200" dirty="0" err="1" smtClean="0">
                <a:latin typeface="Tahoma" pitchFamily="34" charset="0"/>
                <a:cs typeface="Tahoma" pitchFamily="34" charset="0"/>
              </a:rPr>
              <a:t>Dept</a:t>
            </a:r>
            <a:r>
              <a:rPr lang="en-US" sz="11200" dirty="0" smtClean="0">
                <a:latin typeface="Tahoma" pitchFamily="34" charset="0"/>
                <a:cs typeface="Tahoma" pitchFamily="34" charset="0"/>
              </a:rPr>
              <a:t>/Agencies </a:t>
            </a:r>
          </a:p>
          <a:p>
            <a:pPr>
              <a:lnSpc>
                <a:spcPct val="170000"/>
              </a:lnSpc>
              <a:buFont typeface="Wingdings" panose="05000000000000000000" pitchFamily="2" charset="2"/>
              <a:buChar char="Ø"/>
            </a:pPr>
            <a:r>
              <a:rPr lang="en-US" sz="11200" dirty="0" smtClean="0">
                <a:latin typeface="Tahoma" pitchFamily="34" charset="0"/>
                <a:cs typeface="Tahoma" pitchFamily="34" charset="0"/>
              </a:rPr>
              <a:t>State and Local Laws</a:t>
            </a:r>
          </a:p>
          <a:p>
            <a:pPr>
              <a:lnSpc>
                <a:spcPct val="170000"/>
              </a:lnSpc>
              <a:buFont typeface="Wingdings" panose="05000000000000000000" pitchFamily="2" charset="2"/>
              <a:buChar char="Ø"/>
            </a:pPr>
            <a:r>
              <a:rPr lang="en-US" sz="11200" dirty="0" smtClean="0">
                <a:latin typeface="Tahoma" pitchFamily="34" charset="0"/>
                <a:cs typeface="Tahoma" pitchFamily="34" charset="0"/>
              </a:rPr>
              <a:t>Funding entities</a:t>
            </a:r>
            <a:endParaRPr lang="en-US" sz="11200" dirty="0">
              <a:latin typeface="Tahoma" pitchFamily="34" charset="0"/>
              <a:cs typeface="Tahoma" pitchFamily="34" charset="0"/>
            </a:endParaRPr>
          </a:p>
          <a:p>
            <a:pPr>
              <a:lnSpc>
                <a:spcPct val="170000"/>
              </a:lnSpc>
              <a:buFont typeface="Wingdings" panose="05000000000000000000" pitchFamily="2" charset="2"/>
              <a:buChar char="Ø"/>
            </a:pPr>
            <a:r>
              <a:rPr lang="en-US" sz="11200" dirty="0" smtClean="0">
                <a:latin typeface="Tahoma" pitchFamily="34" charset="0"/>
                <a:cs typeface="Tahoma" pitchFamily="34" charset="0"/>
              </a:rPr>
              <a:t>Institutional </a:t>
            </a:r>
            <a:r>
              <a:rPr lang="en-US" sz="11200" dirty="0">
                <a:latin typeface="Tahoma" pitchFamily="34" charset="0"/>
                <a:cs typeface="Tahoma" pitchFamily="34" charset="0"/>
              </a:rPr>
              <a:t>Policies</a:t>
            </a:r>
          </a:p>
        </p:txBody>
      </p:sp>
    </p:spTree>
    <p:extLst>
      <p:ext uri="{BB962C8B-B14F-4D97-AF65-F5344CB8AC3E}">
        <p14:creationId xmlns:p14="http://schemas.microsoft.com/office/powerpoint/2010/main" val="265699908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Slide Number Placeholder 5"/>
          <p:cNvSpPr>
            <a:spLocks noGrp="1"/>
          </p:cNvSpPr>
          <p:nvPr>
            <p:ph type="sldNum" sz="quarter" idx="12"/>
          </p:nvPr>
        </p:nvSpPr>
        <p:spPr>
          <a:xfrm>
            <a:off x="8647272" y="6492875"/>
            <a:ext cx="365760" cy="365125"/>
          </a:xfrm>
          <a:noFill/>
        </p:spPr>
        <p:txBody>
          <a:bodyPr/>
          <a:lstStyle/>
          <a:p>
            <a:fld id="{B09C76D6-8FC7-49E8-9E2A-6AD59644DEC4}" type="slidenum">
              <a:rPr lang="en-US" smtClean="0"/>
              <a:pPr/>
              <a:t>13</a:t>
            </a:fld>
            <a:endParaRPr lang="en-US" dirty="0" smtClean="0"/>
          </a:p>
        </p:txBody>
      </p:sp>
      <p:sp>
        <p:nvSpPr>
          <p:cNvPr id="15363" name="Rectangle 2"/>
          <p:cNvSpPr>
            <a:spLocks noGrp="1" noChangeArrowheads="1"/>
          </p:cNvSpPr>
          <p:nvPr>
            <p:ph type="title" idx="4294967295"/>
          </p:nvPr>
        </p:nvSpPr>
        <p:spPr>
          <a:xfrm>
            <a:off x="-152400" y="-457200"/>
            <a:ext cx="9144000" cy="1279525"/>
          </a:xfrm>
        </p:spPr>
        <p:txBody>
          <a:bodyPr anchor="b"/>
          <a:lstStyle/>
          <a:p>
            <a:pPr algn="ctr" eaLnBrk="1" hangingPunct="1">
              <a:defRPr/>
            </a:pP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HHS vs. FDA Regulations  </a:t>
            </a:r>
          </a:p>
        </p:txBody>
      </p:sp>
      <p:sp>
        <p:nvSpPr>
          <p:cNvPr id="10243" name="Rectangle 3"/>
          <p:cNvSpPr>
            <a:spLocks noGrp="1" noChangeArrowheads="1"/>
          </p:cNvSpPr>
          <p:nvPr>
            <p:ph type="body" idx="4294967295"/>
          </p:nvPr>
        </p:nvSpPr>
        <p:spPr>
          <a:xfrm>
            <a:off x="381000" y="914400"/>
            <a:ext cx="8763000" cy="5562600"/>
          </a:xfrm>
        </p:spPr>
        <p:txBody>
          <a:bodyPr>
            <a:normAutofit/>
          </a:bodyPr>
          <a:lstStyle/>
          <a:p>
            <a:pPr eaLnBrk="1" hangingPunct="1">
              <a:lnSpc>
                <a:spcPts val="4500"/>
              </a:lnSpc>
              <a:defRPr/>
            </a:pPr>
            <a:r>
              <a:rPr lang="en-US" sz="2800" dirty="0" smtClean="0">
                <a:latin typeface="Tahoma" pitchFamily="34" charset="0"/>
                <a:cs typeface="Tahoma" pitchFamily="34" charset="0"/>
              </a:rPr>
              <a:t>Basic requirements for IRBs and for informed consent are congruent</a:t>
            </a:r>
          </a:p>
          <a:p>
            <a:pPr eaLnBrk="1" hangingPunct="1">
              <a:lnSpc>
                <a:spcPts val="4500"/>
              </a:lnSpc>
              <a:defRPr/>
            </a:pPr>
            <a:r>
              <a:rPr lang="en-US" sz="2800" dirty="0" smtClean="0">
                <a:latin typeface="Tahoma" pitchFamily="34" charset="0"/>
                <a:cs typeface="Tahoma" pitchFamily="34" charset="0"/>
              </a:rPr>
              <a:t>Differences in applicability</a:t>
            </a:r>
          </a:p>
          <a:p>
            <a:pPr marL="692150" lvl="1" indent="-347663" eaLnBrk="1" hangingPunct="1">
              <a:lnSpc>
                <a:spcPts val="4500"/>
              </a:lnSpc>
              <a:defRPr/>
            </a:pPr>
            <a:r>
              <a:rPr lang="en-US" sz="2400" dirty="0" smtClean="0">
                <a:latin typeface="Tahoma" pitchFamily="34" charset="0"/>
                <a:cs typeface="Tahoma" pitchFamily="34" charset="0"/>
              </a:rPr>
              <a:t>HHS regulations based on HHS conducting or supporting research</a:t>
            </a:r>
          </a:p>
          <a:p>
            <a:pPr marL="692150" lvl="1" indent="-347663" eaLnBrk="1" hangingPunct="1">
              <a:lnSpc>
                <a:spcPts val="4500"/>
              </a:lnSpc>
              <a:defRPr/>
            </a:pPr>
            <a:r>
              <a:rPr lang="en-US" sz="2400" dirty="0" smtClean="0">
                <a:latin typeface="Tahoma" pitchFamily="34" charset="0"/>
                <a:cs typeface="Tahoma" pitchFamily="34" charset="0"/>
              </a:rPr>
              <a:t>FDA regulations based on use of FDA regulated product: drugs, devices, or biologics</a:t>
            </a:r>
          </a:p>
          <a:p>
            <a:pPr marL="292100" indent="-347663">
              <a:lnSpc>
                <a:spcPts val="4500"/>
              </a:lnSpc>
              <a:buFontTx/>
              <a:buNone/>
              <a:defRPr/>
            </a:pPr>
            <a:r>
              <a:rPr lang="en-US" sz="2600" dirty="0" smtClean="0">
                <a:latin typeface="Tahoma" pitchFamily="34" charset="0"/>
                <a:cs typeface="Tahoma" pitchFamily="34" charset="0"/>
              </a:rPr>
              <a:t>Detailed differences at </a:t>
            </a:r>
            <a:r>
              <a:rPr lang="en-US" sz="2600" dirty="0" smtClean="0">
                <a:latin typeface="Tahoma" pitchFamily="34" charset="0"/>
                <a:cs typeface="Tahoma" pitchFamily="34" charset="0"/>
                <a:hlinkClick r:id="rId3"/>
              </a:rPr>
              <a:t>FDA Website</a:t>
            </a:r>
            <a:endParaRPr lang="en-US" sz="1600" dirty="0" smtClean="0">
              <a:latin typeface="Tahoma" pitchFamily="34" charset="0"/>
              <a:cs typeface="Tahoma" pitchFamily="34" charset="0"/>
            </a:endParaRPr>
          </a:p>
        </p:txBody>
      </p:sp>
    </p:spTree>
    <p:extLst>
      <p:ext uri="{BB962C8B-B14F-4D97-AF65-F5344CB8AC3E}">
        <p14:creationId xmlns:p14="http://schemas.microsoft.com/office/powerpoint/2010/main" val="1093323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327B821-B9ED-44AA-9419-F8EA71729B0D}" type="slidenum">
              <a:rPr lang="en-US"/>
              <a:pPr/>
              <a:t>14</a:t>
            </a:fld>
            <a:endParaRPr lang="en-US" dirty="0"/>
          </a:p>
        </p:txBody>
      </p:sp>
      <p:sp>
        <p:nvSpPr>
          <p:cNvPr id="586754" name="Rectangle 2"/>
          <p:cNvSpPr>
            <a:spLocks noGrp="1" noChangeArrowheads="1"/>
          </p:cNvSpPr>
          <p:nvPr>
            <p:ph type="body" idx="4294967295"/>
          </p:nvPr>
        </p:nvSpPr>
        <p:spPr>
          <a:xfrm>
            <a:off x="457200" y="1676400"/>
            <a:ext cx="8153400" cy="4114800"/>
          </a:xfrm>
        </p:spPr>
        <p:txBody>
          <a:bodyPr lIns="90488" tIns="44450" rIns="90488" bIns="44450"/>
          <a:lstStyle/>
          <a:p>
            <a:pPr marL="692150" lvl="1" indent="-347663" algn="ctr">
              <a:buFontTx/>
              <a:buNone/>
            </a:pPr>
            <a:endParaRPr lang="en-US" sz="3300" b="1" i="1" dirty="0">
              <a:solidFill>
                <a:schemeClr val="tx2"/>
              </a:solidFill>
              <a:effectLst>
                <a:outerShdw blurRad="38100" dist="38100" dir="2700000" algn="tl">
                  <a:srgbClr val="000000"/>
                </a:outerShdw>
              </a:effectLst>
            </a:endParaRPr>
          </a:p>
          <a:p>
            <a:pPr marL="692150" lvl="1" indent="-347663" algn="ctr">
              <a:buFontTx/>
              <a:buNone/>
            </a:pPr>
            <a:r>
              <a:rPr lang="en-US" sz="360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Applicability of HHS Regulations </a:t>
            </a:r>
          </a:p>
        </p:txBody>
      </p:sp>
    </p:spTree>
    <p:extLst>
      <p:ext uri="{BB962C8B-B14F-4D97-AF65-F5344CB8AC3E}">
        <p14:creationId xmlns:p14="http://schemas.microsoft.com/office/powerpoint/2010/main" val="24198552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BC7E11B0-A290-49CF-93A3-039E743806DF}" type="slidenum">
              <a:rPr lang="en-US"/>
              <a:pPr/>
              <a:t>15</a:t>
            </a:fld>
            <a:endParaRPr lang="en-US" dirty="0"/>
          </a:p>
        </p:txBody>
      </p:sp>
      <p:sp>
        <p:nvSpPr>
          <p:cNvPr id="812035" name="Rectangle 2"/>
          <p:cNvSpPr>
            <a:spLocks noGrp="1" noChangeArrowheads="1"/>
          </p:cNvSpPr>
          <p:nvPr>
            <p:ph type="title" idx="4294967295"/>
          </p:nvPr>
        </p:nvSpPr>
        <p:spPr>
          <a:xfrm>
            <a:off x="762000" y="228600"/>
            <a:ext cx="7543800" cy="838200"/>
          </a:xfrm>
          <a:noFill/>
        </p:spPr>
        <p:txBody>
          <a:bodyPr lIns="90488" tIns="44450" rIns="90488" bIns="44450" anchor="b">
            <a:normAutofit/>
          </a:bodyPr>
          <a:lstStyle/>
          <a:p>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The Regulations Apply When:</a:t>
            </a:r>
          </a:p>
        </p:txBody>
      </p:sp>
      <p:sp>
        <p:nvSpPr>
          <p:cNvPr id="812036" name="Rectangle 3"/>
          <p:cNvSpPr>
            <a:spLocks noGrp="1" noChangeArrowheads="1"/>
          </p:cNvSpPr>
          <p:nvPr>
            <p:ph type="body" idx="4294967295"/>
          </p:nvPr>
        </p:nvSpPr>
        <p:spPr>
          <a:xfrm>
            <a:off x="0" y="1371600"/>
            <a:ext cx="9144000" cy="4648200"/>
          </a:xfrm>
          <a:noFill/>
        </p:spPr>
        <p:txBody>
          <a:bodyPr lIns="90488" tIns="44450" rIns="90488" bIns="44450"/>
          <a:lstStyle/>
          <a:p>
            <a:pPr marL="469900" indent="-469900">
              <a:lnSpc>
                <a:spcPct val="90000"/>
              </a:lnSpc>
            </a:pPr>
            <a:r>
              <a:rPr lang="en-US" sz="2800" dirty="0">
                <a:latin typeface="Tahoma" pitchFamily="34" charset="0"/>
                <a:cs typeface="Tahoma" pitchFamily="34" charset="0"/>
              </a:rPr>
              <a:t>Research involving human subjects conducted or supported by HHS that is not otherwise exempt</a:t>
            </a:r>
          </a:p>
          <a:p>
            <a:pPr marL="469900" indent="-469900">
              <a:lnSpc>
                <a:spcPct val="90000"/>
              </a:lnSpc>
              <a:buFontTx/>
              <a:buNone/>
            </a:pPr>
            <a:r>
              <a:rPr lang="en-US" sz="2800" dirty="0">
                <a:latin typeface="Tahoma" pitchFamily="34" charset="0"/>
                <a:cs typeface="Tahoma" pitchFamily="34" charset="0"/>
              </a:rPr>
              <a:t>		</a:t>
            </a:r>
            <a:r>
              <a:rPr lang="en-US" sz="2800" i="1" dirty="0">
                <a:latin typeface="Tahoma" pitchFamily="34" charset="0"/>
                <a:cs typeface="Tahoma" pitchFamily="34" charset="0"/>
              </a:rPr>
              <a:t>			</a:t>
            </a:r>
          </a:p>
          <a:p>
            <a:pPr marL="469900" indent="-469900">
              <a:lnSpc>
                <a:spcPct val="90000"/>
              </a:lnSpc>
              <a:buFontTx/>
              <a:buNone/>
            </a:pPr>
            <a:endParaRPr lang="en-US" sz="2800" i="1" dirty="0">
              <a:latin typeface="Tahoma" pitchFamily="34" charset="0"/>
              <a:cs typeface="Tahoma" pitchFamily="34" charset="0"/>
            </a:endParaRPr>
          </a:p>
          <a:p>
            <a:pPr marL="469900" indent="-469900" algn="ctr">
              <a:lnSpc>
                <a:spcPct val="90000"/>
              </a:lnSpc>
              <a:buFontTx/>
              <a:buNone/>
            </a:pPr>
            <a:r>
              <a:rPr lang="en-US" sz="2800" i="1" dirty="0">
                <a:latin typeface="Tahoma" pitchFamily="34" charset="0"/>
                <a:cs typeface="Tahoma" pitchFamily="34" charset="0"/>
              </a:rPr>
              <a:t>-OR-</a:t>
            </a:r>
          </a:p>
          <a:p>
            <a:pPr marL="469900" indent="-469900">
              <a:lnSpc>
                <a:spcPct val="90000"/>
              </a:lnSpc>
              <a:buFontTx/>
              <a:buNone/>
            </a:pPr>
            <a:endParaRPr lang="en-US" sz="2800" i="1" dirty="0">
              <a:latin typeface="Tahoma" pitchFamily="34" charset="0"/>
              <a:cs typeface="Tahoma" pitchFamily="34" charset="0"/>
            </a:endParaRPr>
          </a:p>
          <a:p>
            <a:pPr marL="469900" indent="-469900">
              <a:lnSpc>
                <a:spcPct val="125000"/>
              </a:lnSpc>
            </a:pPr>
            <a:r>
              <a:rPr lang="en-US" sz="2800" dirty="0">
                <a:latin typeface="Tahoma" pitchFamily="34" charset="0"/>
                <a:cs typeface="Tahoma" pitchFamily="34" charset="0"/>
              </a:rPr>
              <a:t>Non-exempt human subject research covered by Assurance of Compliance</a:t>
            </a:r>
            <a:r>
              <a:rPr lang="en-US" sz="2800" dirty="0">
                <a:solidFill>
                  <a:schemeClr val="tx2"/>
                </a:solidFill>
                <a:latin typeface="Tahoma" pitchFamily="34" charset="0"/>
                <a:cs typeface="Tahoma" pitchFamily="34" charset="0"/>
              </a:rPr>
              <a:t> </a:t>
            </a:r>
          </a:p>
          <a:p>
            <a:pPr marL="908050" lvl="1" indent="-436563">
              <a:lnSpc>
                <a:spcPct val="90000"/>
              </a:lnSpc>
            </a:pPr>
            <a:endParaRPr lang="en-US" sz="3200" dirty="0"/>
          </a:p>
          <a:p>
            <a:pPr marL="469900" indent="-469900">
              <a:lnSpc>
                <a:spcPct val="90000"/>
              </a:lnSpc>
              <a:buFontTx/>
              <a:buNone/>
            </a:pPr>
            <a:endParaRPr lang="en-US" dirty="0">
              <a:solidFill>
                <a:srgbClr val="000000"/>
              </a:solidFill>
            </a:endParaRPr>
          </a:p>
          <a:p>
            <a:pPr marL="469900" indent="-469900">
              <a:lnSpc>
                <a:spcPct val="90000"/>
              </a:lnSpc>
              <a:spcBef>
                <a:spcPct val="0"/>
              </a:spcBef>
              <a:buFontTx/>
              <a:buNone/>
            </a:pPr>
            <a:endParaRPr lang="en-US" dirty="0"/>
          </a:p>
          <a:p>
            <a:pPr marL="469900" indent="-469900">
              <a:lnSpc>
                <a:spcPct val="90000"/>
              </a:lnSpc>
              <a:spcBef>
                <a:spcPct val="0"/>
              </a:spcBef>
              <a:buFontTx/>
              <a:buNone/>
            </a:pPr>
            <a:endParaRPr lang="en-US" dirty="0"/>
          </a:p>
        </p:txBody>
      </p:sp>
      <p:pic>
        <p:nvPicPr>
          <p:cNvPr id="812038" name="Picture 6" descr="the image represents money support as a way to trigger applicability of the regulations.  "/>
          <p:cNvPicPr>
            <a:picLocks noChangeAspect="1" noChangeArrowheads="1"/>
          </p:cNvPicPr>
          <p:nvPr/>
        </p:nvPicPr>
        <p:blipFill>
          <a:blip r:embed="rId3" cstate="print"/>
          <a:srcRect/>
          <a:stretch>
            <a:fillRect/>
          </a:stretch>
        </p:blipFill>
        <p:spPr bwMode="auto">
          <a:xfrm>
            <a:off x="1905000" y="2743200"/>
            <a:ext cx="1295400" cy="1100138"/>
          </a:xfrm>
          <a:prstGeom prst="rect">
            <a:avLst/>
          </a:prstGeom>
          <a:noFill/>
          <a:ln w="9525">
            <a:noFill/>
            <a:miter lim="800000"/>
            <a:headEnd/>
            <a:tailEnd/>
          </a:ln>
        </p:spPr>
      </p:pic>
      <p:pic>
        <p:nvPicPr>
          <p:cNvPr id="812037" name="Picture 5" descr="the box with a check mark represents an institution voluntarily applying the regulation to all research regardless of the source of support  "/>
          <p:cNvPicPr>
            <a:picLocks noChangeAspect="1" noChangeArrowheads="1"/>
          </p:cNvPicPr>
          <p:nvPr/>
        </p:nvPicPr>
        <p:blipFill>
          <a:blip r:embed="rId4" cstate="print"/>
          <a:srcRect/>
          <a:stretch>
            <a:fillRect/>
          </a:stretch>
        </p:blipFill>
        <p:spPr bwMode="auto">
          <a:xfrm>
            <a:off x="6019800" y="2514600"/>
            <a:ext cx="1349375" cy="1371600"/>
          </a:xfrm>
          <a:prstGeom prst="rect">
            <a:avLst/>
          </a:prstGeom>
          <a:noFill/>
          <a:ln w="9525">
            <a:noFill/>
            <a:miter lim="800000"/>
            <a:headEnd/>
            <a:tailEnd/>
          </a:ln>
        </p:spPr>
      </p:pic>
    </p:spTree>
    <p:extLst>
      <p:ext uri="{BB962C8B-B14F-4D97-AF65-F5344CB8AC3E}">
        <p14:creationId xmlns:p14="http://schemas.microsoft.com/office/powerpoint/2010/main" val="1182702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2038"/>
                                        </p:tgtEl>
                                        <p:attrNameLst>
                                          <p:attrName>style.visibility</p:attrName>
                                        </p:attrNameLst>
                                      </p:cBhvr>
                                      <p:to>
                                        <p:strVal val="visible"/>
                                      </p:to>
                                    </p:set>
                                    <p:anim calcmode="lin" valueType="num">
                                      <p:cBhvr additive="base">
                                        <p:cTn id="7" dur="500" fill="hold"/>
                                        <p:tgtEl>
                                          <p:spTgt spid="812038"/>
                                        </p:tgtEl>
                                        <p:attrNameLst>
                                          <p:attrName>ppt_x</p:attrName>
                                        </p:attrNameLst>
                                      </p:cBhvr>
                                      <p:tavLst>
                                        <p:tav tm="0">
                                          <p:val>
                                            <p:strVal val="#ppt_x"/>
                                          </p:val>
                                        </p:tav>
                                        <p:tav tm="100000">
                                          <p:val>
                                            <p:strVal val="#ppt_x"/>
                                          </p:val>
                                        </p:tav>
                                      </p:tavLst>
                                    </p:anim>
                                    <p:anim calcmode="lin" valueType="num">
                                      <p:cBhvr additive="base">
                                        <p:cTn id="8" dur="500" fill="hold"/>
                                        <p:tgtEl>
                                          <p:spTgt spid="8120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2037"/>
                                        </p:tgtEl>
                                        <p:attrNameLst>
                                          <p:attrName>style.visibility</p:attrName>
                                        </p:attrNameLst>
                                      </p:cBhvr>
                                      <p:to>
                                        <p:strVal val="visible"/>
                                      </p:to>
                                    </p:set>
                                    <p:anim calcmode="lin" valueType="num">
                                      <p:cBhvr additive="base">
                                        <p:cTn id="13" dur="500" fill="hold"/>
                                        <p:tgtEl>
                                          <p:spTgt spid="812037"/>
                                        </p:tgtEl>
                                        <p:attrNameLst>
                                          <p:attrName>ppt_x</p:attrName>
                                        </p:attrNameLst>
                                      </p:cBhvr>
                                      <p:tavLst>
                                        <p:tav tm="0">
                                          <p:val>
                                            <p:strVal val="#ppt_x"/>
                                          </p:val>
                                        </p:tav>
                                        <p:tav tm="100000">
                                          <p:val>
                                            <p:strVal val="#ppt_x"/>
                                          </p:val>
                                        </p:tav>
                                      </p:tavLst>
                                    </p:anim>
                                    <p:anim calcmode="lin" valueType="num">
                                      <p:cBhvr additive="base">
                                        <p:cTn id="14" dur="500" fill="hold"/>
                                        <p:tgtEl>
                                          <p:spTgt spid="8120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2036">
                                            <p:txEl>
                                              <p:pRg st="0" end="0"/>
                                            </p:txEl>
                                          </p:spTgt>
                                        </p:tgtEl>
                                        <p:attrNameLst>
                                          <p:attrName>style.visibility</p:attrName>
                                        </p:attrNameLst>
                                      </p:cBhvr>
                                      <p:to>
                                        <p:strVal val="visible"/>
                                      </p:to>
                                    </p:set>
                                    <p:anim calcmode="lin" valueType="num">
                                      <p:cBhvr additive="base">
                                        <p:cTn id="19" dur="500" fill="hold"/>
                                        <p:tgtEl>
                                          <p:spTgt spid="81203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203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2036">
                                            <p:txEl>
                                              <p:pRg st="1" end="1"/>
                                            </p:txEl>
                                          </p:spTgt>
                                        </p:tgtEl>
                                        <p:attrNameLst>
                                          <p:attrName>style.visibility</p:attrName>
                                        </p:attrNameLst>
                                      </p:cBhvr>
                                      <p:to>
                                        <p:strVal val="visible"/>
                                      </p:to>
                                    </p:set>
                                    <p:anim calcmode="lin" valueType="num">
                                      <p:cBhvr additive="base">
                                        <p:cTn id="23" dur="500" fill="hold"/>
                                        <p:tgtEl>
                                          <p:spTgt spid="81203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203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12036">
                                            <p:txEl>
                                              <p:pRg st="3" end="3"/>
                                            </p:txEl>
                                          </p:spTgt>
                                        </p:tgtEl>
                                        <p:attrNameLst>
                                          <p:attrName>style.visibility</p:attrName>
                                        </p:attrNameLst>
                                      </p:cBhvr>
                                      <p:to>
                                        <p:strVal val="visible"/>
                                      </p:to>
                                    </p:set>
                                    <p:anim calcmode="lin" valueType="num">
                                      <p:cBhvr additive="base">
                                        <p:cTn id="27" dur="500" fill="hold"/>
                                        <p:tgtEl>
                                          <p:spTgt spid="81203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2036">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2036">
                                            <p:txEl>
                                              <p:pRg st="5" end="5"/>
                                            </p:txEl>
                                          </p:spTgt>
                                        </p:tgtEl>
                                        <p:attrNameLst>
                                          <p:attrName>style.visibility</p:attrName>
                                        </p:attrNameLst>
                                      </p:cBhvr>
                                      <p:to>
                                        <p:strVal val="visible"/>
                                      </p:to>
                                    </p:set>
                                    <p:anim calcmode="lin" valueType="num">
                                      <p:cBhvr additive="base">
                                        <p:cTn id="31" dur="500" fill="hold"/>
                                        <p:tgtEl>
                                          <p:spTgt spid="81203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203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662CB246-CAD7-4B1B-B220-AC030231BB4F}" type="slidenum">
              <a:rPr lang="en-US"/>
              <a:pPr/>
              <a:t>16</a:t>
            </a:fld>
            <a:endParaRPr lang="en-US"/>
          </a:p>
        </p:txBody>
      </p:sp>
      <p:sp>
        <p:nvSpPr>
          <p:cNvPr id="814083" name="Rectangle 2"/>
          <p:cNvSpPr>
            <a:spLocks noGrp="1" noChangeArrowheads="1"/>
          </p:cNvSpPr>
          <p:nvPr>
            <p:ph type="title" idx="4294967295"/>
          </p:nvPr>
        </p:nvSpPr>
        <p:spPr>
          <a:xfrm>
            <a:off x="1295400" y="381000"/>
            <a:ext cx="7848600" cy="762000"/>
          </a:xfrm>
          <a:noFill/>
        </p:spPr>
        <p:txBody>
          <a:bodyPr lIns="90488" tIns="44450" rIns="90488" bIns="44450" anchor="b"/>
          <a:lstStyle/>
          <a:p>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Do the Regulations Apply?</a:t>
            </a:r>
          </a:p>
        </p:txBody>
      </p:sp>
      <p:sp>
        <p:nvSpPr>
          <p:cNvPr id="814084" name="Rectangle 3"/>
          <p:cNvSpPr>
            <a:spLocks noGrp="1" noChangeArrowheads="1"/>
          </p:cNvSpPr>
          <p:nvPr>
            <p:ph type="body" idx="4294967295"/>
          </p:nvPr>
        </p:nvSpPr>
        <p:spPr>
          <a:xfrm>
            <a:off x="304800" y="1371600"/>
            <a:ext cx="8839200" cy="4953000"/>
          </a:xfrm>
          <a:noFill/>
        </p:spPr>
        <p:txBody>
          <a:bodyPr lIns="90488" tIns="44450" rIns="90488" bIns="44450"/>
          <a:lstStyle/>
          <a:p>
            <a:pPr marL="469900" indent="-469900">
              <a:lnSpc>
                <a:spcPct val="150000"/>
              </a:lnSpc>
              <a:buNone/>
            </a:pPr>
            <a:r>
              <a:rPr lang="en-US" sz="2800" dirty="0" smtClean="0">
                <a:latin typeface="Tahoma" pitchFamily="34" charset="0"/>
                <a:cs typeface="Tahoma" pitchFamily="34" charset="0"/>
              </a:rPr>
              <a:t>Does </a:t>
            </a:r>
            <a:r>
              <a:rPr lang="en-US" sz="2800" dirty="0">
                <a:latin typeface="Tahoma" pitchFamily="34" charset="0"/>
                <a:cs typeface="Tahoma" pitchFamily="34" charset="0"/>
              </a:rPr>
              <a:t>activity </a:t>
            </a:r>
            <a:r>
              <a:rPr lang="en-US" sz="2800" dirty="0" smtClean="0">
                <a:latin typeface="Tahoma" pitchFamily="34" charset="0"/>
                <a:cs typeface="Tahoma" pitchFamily="34" charset="0"/>
              </a:rPr>
              <a:t>involve </a:t>
            </a:r>
            <a:r>
              <a:rPr lang="en-US" sz="2800" b="1" dirty="0" smtClean="0">
                <a:latin typeface="Tahoma" pitchFamily="34" charset="0"/>
                <a:cs typeface="Tahoma" pitchFamily="34" charset="0"/>
              </a:rPr>
              <a:t> </a:t>
            </a:r>
            <a:r>
              <a:rPr lang="en-US" sz="2800" b="1" dirty="0" smtClean="0">
                <a:solidFill>
                  <a:schemeClr val="accent3">
                    <a:lumMod val="75000"/>
                  </a:schemeClr>
                </a:solidFill>
                <a:latin typeface="Tahoma" pitchFamily="34" charset="0"/>
                <a:cs typeface="Tahoma" pitchFamily="34" charset="0"/>
              </a:rPr>
              <a:t>Research</a:t>
            </a:r>
            <a:r>
              <a:rPr lang="en-US" sz="2800" dirty="0" smtClean="0">
                <a:latin typeface="Tahoma" pitchFamily="34" charset="0"/>
                <a:cs typeface="Tahoma" pitchFamily="34" charset="0"/>
              </a:rPr>
              <a:t>?</a:t>
            </a:r>
            <a:endParaRPr lang="en-US" sz="2800" dirty="0">
              <a:latin typeface="Tahoma" pitchFamily="34" charset="0"/>
              <a:cs typeface="Tahoma" pitchFamily="34" charset="0"/>
            </a:endParaRPr>
          </a:p>
          <a:p>
            <a:pPr marL="469900" indent="-469900">
              <a:lnSpc>
                <a:spcPct val="150000"/>
              </a:lnSpc>
              <a:buNone/>
            </a:pPr>
            <a:r>
              <a:rPr lang="en-US" sz="2800" dirty="0" smtClean="0">
                <a:latin typeface="Tahoma" pitchFamily="34" charset="0"/>
                <a:cs typeface="Tahoma" pitchFamily="34" charset="0"/>
              </a:rPr>
              <a:t>Does </a:t>
            </a:r>
            <a:r>
              <a:rPr lang="en-US" sz="2800" dirty="0">
                <a:latin typeface="Tahoma" pitchFamily="34" charset="0"/>
                <a:cs typeface="Tahoma" pitchFamily="34" charset="0"/>
              </a:rPr>
              <a:t>research involve </a:t>
            </a:r>
            <a:r>
              <a:rPr lang="en-US" sz="2800" b="1" dirty="0" smtClean="0">
                <a:solidFill>
                  <a:schemeClr val="accent3">
                    <a:lumMod val="75000"/>
                  </a:schemeClr>
                </a:solidFill>
                <a:latin typeface="Tahoma" pitchFamily="34" charset="0"/>
                <a:cs typeface="Tahoma" pitchFamily="34" charset="0"/>
              </a:rPr>
              <a:t>Human Subjects</a:t>
            </a:r>
            <a:r>
              <a:rPr lang="en-US" sz="2800" dirty="0" smtClean="0">
                <a:latin typeface="Tahoma" pitchFamily="34" charset="0"/>
                <a:cs typeface="Tahoma" pitchFamily="34" charset="0"/>
              </a:rPr>
              <a:t>? </a:t>
            </a:r>
            <a:endParaRPr lang="en-US" sz="2800" dirty="0">
              <a:latin typeface="Tahoma" pitchFamily="34" charset="0"/>
              <a:cs typeface="Tahoma" pitchFamily="34" charset="0"/>
            </a:endParaRPr>
          </a:p>
          <a:p>
            <a:pPr marL="469900" indent="-469900">
              <a:lnSpc>
                <a:spcPct val="150000"/>
              </a:lnSpc>
              <a:buNone/>
            </a:pPr>
            <a:r>
              <a:rPr lang="en-US" sz="2800" dirty="0" smtClean="0">
                <a:latin typeface="Tahoma" pitchFamily="34" charset="0"/>
                <a:cs typeface="Tahoma" pitchFamily="34" charset="0"/>
              </a:rPr>
              <a:t>Is </a:t>
            </a:r>
            <a:r>
              <a:rPr lang="en-US" sz="2800" dirty="0">
                <a:latin typeface="Tahoma" pitchFamily="34" charset="0"/>
                <a:cs typeface="Tahoma" pitchFamily="34" charset="0"/>
              </a:rPr>
              <a:t>human subjects </a:t>
            </a:r>
            <a:r>
              <a:rPr lang="en-US" sz="2800" dirty="0" smtClean="0">
                <a:latin typeface="Tahoma" pitchFamily="34" charset="0"/>
                <a:cs typeface="Tahoma" pitchFamily="34" charset="0"/>
              </a:rPr>
              <a:t>research</a:t>
            </a:r>
            <a:r>
              <a:rPr lang="en-US" sz="2800" b="1" dirty="0" smtClean="0">
                <a:solidFill>
                  <a:srgbClr val="1505DF"/>
                </a:solidFill>
                <a:latin typeface="Tahoma" pitchFamily="34" charset="0"/>
                <a:cs typeface="Tahoma" pitchFamily="34" charset="0"/>
              </a:rPr>
              <a:t> </a:t>
            </a:r>
            <a:r>
              <a:rPr lang="en-US" sz="2800" b="1" dirty="0" smtClean="0">
                <a:solidFill>
                  <a:schemeClr val="accent3">
                    <a:lumMod val="75000"/>
                  </a:schemeClr>
                </a:solidFill>
                <a:latin typeface="Tahoma" pitchFamily="34" charset="0"/>
                <a:cs typeface="Tahoma" pitchFamily="34" charset="0"/>
              </a:rPr>
              <a:t>Exempt</a:t>
            </a:r>
            <a:r>
              <a:rPr lang="en-US" sz="2800" dirty="0" smtClean="0">
                <a:latin typeface="Tahoma" pitchFamily="34" charset="0"/>
                <a:cs typeface="Tahoma" pitchFamily="34" charset="0"/>
              </a:rPr>
              <a:t>? </a:t>
            </a:r>
            <a:endParaRPr lang="en-US" sz="2800" dirty="0">
              <a:latin typeface="Tahoma" pitchFamily="34" charset="0"/>
              <a:cs typeface="Tahoma" pitchFamily="34" charset="0"/>
            </a:endParaRPr>
          </a:p>
          <a:p>
            <a:pPr marL="469900" indent="-469900">
              <a:spcBef>
                <a:spcPct val="0"/>
              </a:spcBef>
              <a:buNone/>
            </a:pPr>
            <a:endParaRPr lang="en-US" sz="2800" dirty="0">
              <a:latin typeface="Tahoma" pitchFamily="34" charset="0"/>
              <a:cs typeface="Tahoma" pitchFamily="34" charset="0"/>
            </a:endParaRPr>
          </a:p>
          <a:p>
            <a:pPr marL="469900" indent="-469900">
              <a:spcBef>
                <a:spcPct val="0"/>
              </a:spcBef>
              <a:buFont typeface="Wingdings" pitchFamily="2" charset="2"/>
              <a:buNone/>
            </a:pPr>
            <a:r>
              <a:rPr lang="en-US" sz="2800" dirty="0">
                <a:latin typeface="Tahoma" pitchFamily="34" charset="0"/>
                <a:cs typeface="Tahoma" pitchFamily="34" charset="0"/>
              </a:rPr>
              <a:t>		ASK QUESTIONS IN </a:t>
            </a:r>
            <a:r>
              <a:rPr lang="en-US" sz="2800" b="1" dirty="0" smtClean="0">
                <a:solidFill>
                  <a:schemeClr val="accent3">
                    <a:lumMod val="75000"/>
                  </a:schemeClr>
                </a:solidFill>
                <a:latin typeface="Tahoma" pitchFamily="34" charset="0"/>
                <a:cs typeface="Tahoma" pitchFamily="34" charset="0"/>
              </a:rPr>
              <a:t>THIS ORDER!</a:t>
            </a:r>
            <a:endParaRPr lang="en-US" sz="2800" b="1" dirty="0">
              <a:solidFill>
                <a:schemeClr val="accent3">
                  <a:lumMod val="75000"/>
                </a:schemeClr>
              </a:solidFill>
              <a:latin typeface="Tahoma" pitchFamily="34" charset="0"/>
              <a:cs typeface="Tahoma" pitchFamily="34" charset="0"/>
            </a:endParaRPr>
          </a:p>
          <a:p>
            <a:pPr marL="469900" indent="-469900">
              <a:spcBef>
                <a:spcPct val="0"/>
              </a:spcBef>
              <a:buFontTx/>
              <a:buNone/>
            </a:pPr>
            <a:r>
              <a:rPr lang="en-US" sz="2800" dirty="0">
                <a:latin typeface="Tahoma" pitchFamily="34" charset="0"/>
                <a:cs typeface="Tahoma" pitchFamily="34" charset="0"/>
              </a:rPr>
              <a:t>		</a:t>
            </a:r>
          </a:p>
          <a:p>
            <a:pPr marL="469900" indent="-469900">
              <a:spcBef>
                <a:spcPct val="0"/>
              </a:spcBef>
              <a:buFontTx/>
              <a:buNone/>
            </a:pPr>
            <a:r>
              <a:rPr lang="en-US" sz="2800" dirty="0" smtClean="0">
                <a:latin typeface="Tahoma" pitchFamily="34" charset="0"/>
                <a:cs typeface="Tahoma" pitchFamily="34" charset="0"/>
              </a:rPr>
              <a:t>See Human </a:t>
            </a:r>
            <a:r>
              <a:rPr lang="en-US" sz="2800" dirty="0">
                <a:latin typeface="Tahoma" pitchFamily="34" charset="0"/>
                <a:cs typeface="Tahoma" pitchFamily="34" charset="0"/>
              </a:rPr>
              <a:t>Subject Regulations </a:t>
            </a:r>
            <a:r>
              <a:rPr lang="en-US" sz="2800" dirty="0">
                <a:latin typeface="Tahoma" pitchFamily="34" charset="0"/>
                <a:cs typeface="Tahoma" pitchFamily="34" charset="0"/>
                <a:hlinkClick r:id="rId3"/>
              </a:rPr>
              <a:t>Decision </a:t>
            </a:r>
            <a:r>
              <a:rPr lang="en-US" sz="2800" dirty="0" smtClean="0">
                <a:latin typeface="Tahoma" pitchFamily="34" charset="0"/>
                <a:cs typeface="Tahoma" pitchFamily="34" charset="0"/>
                <a:hlinkClick r:id="rId3"/>
              </a:rPr>
              <a:t>Charts</a:t>
            </a:r>
            <a:r>
              <a:rPr lang="en-US" sz="2800" dirty="0" smtClean="0">
                <a:solidFill>
                  <a:schemeClr val="tx2"/>
                </a:solidFill>
                <a:latin typeface="Tahoma" pitchFamily="34" charset="0"/>
                <a:cs typeface="Tahoma" pitchFamily="34" charset="0"/>
              </a:rPr>
              <a:t>  </a:t>
            </a:r>
            <a:endParaRPr lang="en-US" sz="2800" dirty="0">
              <a:solidFill>
                <a:schemeClr val="tx2"/>
              </a:solidFill>
              <a:latin typeface="Tahoma" pitchFamily="34" charset="0"/>
              <a:cs typeface="Tahoma" pitchFamily="34" charset="0"/>
            </a:endParaRPr>
          </a:p>
          <a:p>
            <a:pPr marL="469900" indent="-469900">
              <a:lnSpc>
                <a:spcPct val="115000"/>
              </a:lnSpc>
              <a:buFontTx/>
              <a:buNone/>
            </a:pPr>
            <a:endParaRPr lang="en-US" sz="2400" dirty="0">
              <a:solidFill>
                <a:srgbClr val="FFFF00"/>
              </a:solidFill>
            </a:endParaRPr>
          </a:p>
        </p:txBody>
      </p:sp>
      <p:pic>
        <p:nvPicPr>
          <p:cNvPr id="7" name="Picture 4" descr="image of a book depicting government regulations&#10;"/>
          <p:cNvPicPr>
            <a:picLocks noChangeAspect="1" noChangeArrowheads="1"/>
          </p:cNvPicPr>
          <p:nvPr/>
        </p:nvPicPr>
        <p:blipFill>
          <a:blip r:embed="rId4" cstate="print"/>
          <a:srcRect/>
          <a:stretch>
            <a:fillRect/>
          </a:stretch>
        </p:blipFill>
        <p:spPr bwMode="auto">
          <a:xfrm>
            <a:off x="7162800" y="2514600"/>
            <a:ext cx="1841500" cy="1524000"/>
          </a:xfrm>
          <a:prstGeom prst="rect">
            <a:avLst/>
          </a:prstGeom>
          <a:noFill/>
          <a:ln w="9525">
            <a:noFill/>
            <a:miter lim="800000"/>
            <a:headEnd/>
            <a:tailEnd/>
          </a:ln>
        </p:spPr>
      </p:pic>
    </p:spTree>
    <p:extLst>
      <p:ext uri="{BB962C8B-B14F-4D97-AF65-F5344CB8AC3E}">
        <p14:creationId xmlns:p14="http://schemas.microsoft.com/office/powerpoint/2010/main" val="2005982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4084">
                                            <p:txEl>
                                              <p:pRg st="0" end="0"/>
                                            </p:txEl>
                                          </p:spTgt>
                                        </p:tgtEl>
                                        <p:attrNameLst>
                                          <p:attrName>style.visibility</p:attrName>
                                        </p:attrNameLst>
                                      </p:cBhvr>
                                      <p:to>
                                        <p:strVal val="visible"/>
                                      </p:to>
                                    </p:set>
                                    <p:anim calcmode="lin" valueType="num">
                                      <p:cBhvr additive="base">
                                        <p:cTn id="7" dur="500" fill="hold"/>
                                        <p:tgtEl>
                                          <p:spTgt spid="814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40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4084">
                                            <p:txEl>
                                              <p:pRg st="1" end="1"/>
                                            </p:txEl>
                                          </p:spTgt>
                                        </p:tgtEl>
                                        <p:attrNameLst>
                                          <p:attrName>style.visibility</p:attrName>
                                        </p:attrNameLst>
                                      </p:cBhvr>
                                      <p:to>
                                        <p:strVal val="visible"/>
                                      </p:to>
                                    </p:set>
                                    <p:anim calcmode="lin" valueType="num">
                                      <p:cBhvr additive="base">
                                        <p:cTn id="13" dur="500" fill="hold"/>
                                        <p:tgtEl>
                                          <p:spTgt spid="8140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40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4084">
                                            <p:txEl>
                                              <p:pRg st="2" end="2"/>
                                            </p:txEl>
                                          </p:spTgt>
                                        </p:tgtEl>
                                        <p:attrNameLst>
                                          <p:attrName>style.visibility</p:attrName>
                                        </p:attrNameLst>
                                      </p:cBhvr>
                                      <p:to>
                                        <p:strVal val="visible"/>
                                      </p:to>
                                    </p:set>
                                    <p:anim calcmode="lin" valueType="num">
                                      <p:cBhvr additive="base">
                                        <p:cTn id="19" dur="500" fill="hold"/>
                                        <p:tgtEl>
                                          <p:spTgt spid="8140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40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4084">
                                            <p:txEl>
                                              <p:pRg st="4" end="4"/>
                                            </p:txEl>
                                          </p:spTgt>
                                        </p:tgtEl>
                                        <p:attrNameLst>
                                          <p:attrName>style.visibility</p:attrName>
                                        </p:attrNameLst>
                                      </p:cBhvr>
                                      <p:to>
                                        <p:strVal val="visible"/>
                                      </p:to>
                                    </p:set>
                                    <p:anim calcmode="lin" valueType="num">
                                      <p:cBhvr additive="base">
                                        <p:cTn id="25" dur="500" fill="hold"/>
                                        <p:tgtEl>
                                          <p:spTgt spid="81408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408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78BEF5F-47F1-4268-8924-1B4FF30712E1}" type="slidenum">
              <a:rPr lang="en-US"/>
              <a:pPr/>
              <a:t>17</a:t>
            </a:fld>
            <a:endParaRPr lang="en-US" dirty="0"/>
          </a:p>
        </p:txBody>
      </p:sp>
      <p:sp>
        <p:nvSpPr>
          <p:cNvPr id="816130" name="Rectangle 2"/>
          <p:cNvSpPr>
            <a:spLocks noGrp="1" noChangeArrowheads="1"/>
          </p:cNvSpPr>
          <p:nvPr>
            <p:ph type="title"/>
          </p:nvPr>
        </p:nvSpPr>
        <p:spPr>
          <a:xfrm>
            <a:off x="533400" y="381000"/>
            <a:ext cx="8326438" cy="838200"/>
          </a:xfrm>
          <a:noFill/>
          <a:ln/>
        </p:spPr>
        <p:txBody>
          <a:bodyPr lIns="90488" tIns="44450" rIns="90488" bIns="44450" anchor="b">
            <a:noAutofit/>
          </a:bodyPr>
          <a:lstStyle/>
          <a:p>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Does the Activity Involve Research?</a:t>
            </a:r>
          </a:p>
        </p:txBody>
      </p:sp>
      <p:sp>
        <p:nvSpPr>
          <p:cNvPr id="816131" name="Rectangle 3"/>
          <p:cNvSpPr>
            <a:spLocks noGrp="1" noChangeArrowheads="1"/>
          </p:cNvSpPr>
          <p:nvPr>
            <p:ph idx="1"/>
          </p:nvPr>
        </p:nvSpPr>
        <p:spPr>
          <a:xfrm>
            <a:off x="228600" y="1981200"/>
            <a:ext cx="8610600" cy="4495800"/>
          </a:xfrm>
          <a:noFill/>
          <a:ln/>
        </p:spPr>
        <p:txBody>
          <a:bodyPr lIns="90488" tIns="44450" rIns="90488" bIns="44450">
            <a:normAutofit/>
          </a:bodyPr>
          <a:lstStyle/>
          <a:p>
            <a:pPr>
              <a:lnSpc>
                <a:spcPct val="150000"/>
              </a:lnSpc>
            </a:pPr>
            <a:r>
              <a:rPr lang="en-US" sz="2800" dirty="0">
                <a:latin typeface="Tahoma" pitchFamily="34" charset="0"/>
                <a:cs typeface="Tahoma" pitchFamily="34" charset="0"/>
              </a:rPr>
              <a:t>Research – </a:t>
            </a:r>
            <a:r>
              <a:rPr lang="en-US" sz="2800" dirty="0" smtClean="0">
                <a:latin typeface="Tahoma" pitchFamily="34" charset="0"/>
                <a:cs typeface="Tahoma" pitchFamily="34" charset="0"/>
              </a:rPr>
              <a:t>a </a:t>
            </a:r>
            <a:r>
              <a:rPr lang="en-US" sz="2800" dirty="0" smtClean="0">
                <a:solidFill>
                  <a:schemeClr val="accent3">
                    <a:lumMod val="75000"/>
                  </a:schemeClr>
                </a:solidFill>
                <a:latin typeface="Tahoma" pitchFamily="34" charset="0"/>
                <a:cs typeface="Tahoma" pitchFamily="34" charset="0"/>
              </a:rPr>
              <a:t>systematic investigation </a:t>
            </a:r>
            <a:r>
              <a:rPr lang="en-US" sz="2800" dirty="0" smtClean="0">
                <a:latin typeface="Tahoma" pitchFamily="34" charset="0"/>
                <a:cs typeface="Tahoma" pitchFamily="34" charset="0"/>
              </a:rPr>
              <a:t>designed </a:t>
            </a:r>
            <a:r>
              <a:rPr lang="en-US" sz="2800" dirty="0">
                <a:latin typeface="Tahoma" pitchFamily="34" charset="0"/>
                <a:cs typeface="Tahoma" pitchFamily="34" charset="0"/>
              </a:rPr>
              <a:t>to develop or contribute </a:t>
            </a:r>
            <a:r>
              <a:rPr lang="en-US" sz="2800" dirty="0" smtClean="0">
                <a:latin typeface="Tahoma" pitchFamily="34" charset="0"/>
                <a:cs typeface="Tahoma" pitchFamily="34" charset="0"/>
              </a:rPr>
              <a:t>to </a:t>
            </a:r>
            <a:r>
              <a:rPr lang="en-US" sz="2800" dirty="0" err="1" smtClean="0">
                <a:solidFill>
                  <a:schemeClr val="accent3">
                    <a:lumMod val="75000"/>
                  </a:schemeClr>
                </a:solidFill>
                <a:latin typeface="Tahoma" pitchFamily="34" charset="0"/>
                <a:cs typeface="Tahoma" pitchFamily="34" charset="0"/>
              </a:rPr>
              <a:t>generalizeable</a:t>
            </a:r>
            <a:r>
              <a:rPr lang="en-US" sz="2800" dirty="0" smtClean="0">
                <a:solidFill>
                  <a:schemeClr val="accent3">
                    <a:lumMod val="75000"/>
                  </a:schemeClr>
                </a:solidFill>
                <a:latin typeface="Tahoma" pitchFamily="34" charset="0"/>
                <a:cs typeface="Tahoma" pitchFamily="34" charset="0"/>
              </a:rPr>
              <a:t> knowledge</a:t>
            </a:r>
            <a:endParaRPr lang="en-US" sz="2800" b="1" dirty="0">
              <a:solidFill>
                <a:schemeClr val="accent3">
                  <a:lumMod val="75000"/>
                </a:schemeClr>
              </a:solidFill>
              <a:latin typeface="Tahoma" pitchFamily="34" charset="0"/>
              <a:cs typeface="Tahoma" pitchFamily="34" charset="0"/>
            </a:endParaRPr>
          </a:p>
          <a:p>
            <a:pPr lvl="1">
              <a:lnSpc>
                <a:spcPct val="150000"/>
              </a:lnSpc>
            </a:pPr>
            <a:r>
              <a:rPr lang="en-US" sz="2400" dirty="0">
                <a:latin typeface="Tahoma" pitchFamily="34" charset="0"/>
                <a:cs typeface="Tahoma" pitchFamily="34" charset="0"/>
              </a:rPr>
              <a:t>includes research development, testing, evaluation, pilot studies  </a:t>
            </a:r>
          </a:p>
        </p:txBody>
      </p:sp>
      <p:pic>
        <p:nvPicPr>
          <p:cNvPr id="816132" name="Picture 4" descr="image of a microscope depicting an instrument used in research."/>
          <p:cNvPicPr>
            <a:picLocks noChangeAspect="1" noChangeArrowheads="1"/>
          </p:cNvPicPr>
          <p:nvPr/>
        </p:nvPicPr>
        <p:blipFill>
          <a:blip r:embed="rId3" cstate="print"/>
          <a:srcRect/>
          <a:stretch>
            <a:fillRect/>
          </a:stretch>
        </p:blipFill>
        <p:spPr bwMode="auto">
          <a:xfrm>
            <a:off x="6172200" y="4419600"/>
            <a:ext cx="1281113" cy="2057400"/>
          </a:xfrm>
          <a:prstGeom prst="rect">
            <a:avLst/>
          </a:prstGeom>
          <a:noFill/>
        </p:spPr>
      </p:pic>
    </p:spTree>
    <p:extLst>
      <p:ext uri="{BB962C8B-B14F-4D97-AF65-F5344CB8AC3E}">
        <p14:creationId xmlns:p14="http://schemas.microsoft.com/office/powerpoint/2010/main" val="1553545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anim calcmode="lin" valueType="num">
                                      <p:cBhvr additive="base">
                                        <p:cTn id="7" dur="500" fill="hold"/>
                                        <p:tgtEl>
                                          <p:spTgt spid="816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61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6131">
                                            <p:txEl>
                                              <p:pRg st="1" end="1"/>
                                            </p:txEl>
                                          </p:spTgt>
                                        </p:tgtEl>
                                        <p:attrNameLst>
                                          <p:attrName>style.visibility</p:attrName>
                                        </p:attrNameLst>
                                      </p:cBhvr>
                                      <p:to>
                                        <p:strVal val="visible"/>
                                      </p:to>
                                    </p:set>
                                    <p:anim calcmode="lin" valueType="num">
                                      <p:cBhvr additive="base">
                                        <p:cTn id="11" dur="500" fill="hold"/>
                                        <p:tgtEl>
                                          <p:spTgt spid="8161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61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0A04959-41E6-4FE6-A6F4-B4CEE76E5E55}" type="slidenum">
              <a:rPr lang="en-US"/>
              <a:pPr/>
              <a:t>18</a:t>
            </a:fld>
            <a:endParaRPr lang="en-US"/>
          </a:p>
        </p:txBody>
      </p:sp>
      <p:sp>
        <p:nvSpPr>
          <p:cNvPr id="594946" name="Rectangle 2"/>
          <p:cNvSpPr>
            <a:spLocks noGrp="1" noChangeArrowheads="1"/>
          </p:cNvSpPr>
          <p:nvPr>
            <p:ph type="title" idx="4294967295"/>
          </p:nvPr>
        </p:nvSpPr>
        <p:spPr>
          <a:xfrm>
            <a:off x="-76200" y="533400"/>
            <a:ext cx="9144000" cy="762000"/>
          </a:xfrm>
        </p:spPr>
        <p:txBody>
          <a:bodyPr lIns="90488" tIns="44450" rIns="90488" bIns="44450" anchor="b">
            <a:no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Does the Research Involve </a:t>
            </a:r>
            <a:b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b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Human Subjects?</a:t>
            </a:r>
          </a:p>
        </p:txBody>
      </p:sp>
      <p:sp>
        <p:nvSpPr>
          <p:cNvPr id="702467" name="Rectangle 3"/>
          <p:cNvSpPr>
            <a:spLocks noGrp="1" noChangeArrowheads="1"/>
          </p:cNvSpPr>
          <p:nvPr>
            <p:ph type="body" idx="4294967295"/>
          </p:nvPr>
        </p:nvSpPr>
        <p:spPr>
          <a:xfrm>
            <a:off x="0" y="1434548"/>
            <a:ext cx="9144000" cy="5410200"/>
          </a:xfrm>
          <a:noFill/>
        </p:spPr>
        <p:txBody>
          <a:bodyPr lIns="90488" tIns="44450" rIns="90488" bIns="44450">
            <a:normAutofit/>
          </a:bodyPr>
          <a:lstStyle/>
          <a:p>
            <a:pPr>
              <a:lnSpc>
                <a:spcPct val="150000"/>
              </a:lnSpc>
            </a:pPr>
            <a:r>
              <a:rPr lang="en-US" sz="2800" dirty="0">
                <a:latin typeface="Tahoma" pitchFamily="34" charset="0"/>
                <a:cs typeface="Tahoma" pitchFamily="34" charset="0"/>
              </a:rPr>
              <a:t>Human subject – a </a:t>
            </a:r>
            <a:r>
              <a:rPr lang="en-US" sz="2800" dirty="0" smtClean="0">
                <a:solidFill>
                  <a:schemeClr val="accent3">
                    <a:lumMod val="75000"/>
                  </a:schemeClr>
                </a:solidFill>
                <a:latin typeface="Tahoma" pitchFamily="34" charset="0"/>
                <a:cs typeface="Tahoma" pitchFamily="34" charset="0"/>
              </a:rPr>
              <a:t>living </a:t>
            </a:r>
            <a:r>
              <a:rPr lang="en-US" sz="2800" dirty="0">
                <a:latin typeface="Tahoma" pitchFamily="34" charset="0"/>
                <a:cs typeface="Tahoma" pitchFamily="34" charset="0"/>
              </a:rPr>
              <a:t>individual </a:t>
            </a:r>
            <a:r>
              <a:rPr lang="en-US" sz="2800" dirty="0">
                <a:solidFill>
                  <a:schemeClr val="accent3">
                    <a:lumMod val="75000"/>
                  </a:schemeClr>
                </a:solidFill>
                <a:latin typeface="Tahoma" pitchFamily="34" charset="0"/>
                <a:cs typeface="Tahoma" pitchFamily="34" charset="0"/>
              </a:rPr>
              <a:t>about whom </a:t>
            </a:r>
            <a:r>
              <a:rPr lang="en-US" sz="2800" dirty="0">
                <a:latin typeface="Tahoma" pitchFamily="34" charset="0"/>
                <a:cs typeface="Tahoma" pitchFamily="34" charset="0"/>
              </a:rPr>
              <a:t>an investigator conducting research obtains </a:t>
            </a:r>
          </a:p>
          <a:p>
            <a:pPr marL="692150" lvl="1" indent="-347663">
              <a:lnSpc>
                <a:spcPct val="150000"/>
              </a:lnSpc>
            </a:pPr>
            <a:r>
              <a:rPr lang="en-US" sz="2400" dirty="0">
                <a:latin typeface="Tahoma" pitchFamily="34" charset="0"/>
                <a:cs typeface="Tahoma" pitchFamily="34" charset="0"/>
              </a:rPr>
              <a:t>data through </a:t>
            </a:r>
            <a:r>
              <a:rPr lang="en-US" sz="2400" dirty="0">
                <a:solidFill>
                  <a:schemeClr val="accent3">
                    <a:lumMod val="75000"/>
                  </a:schemeClr>
                </a:solidFill>
                <a:latin typeface="Tahoma" pitchFamily="34" charset="0"/>
                <a:cs typeface="Tahoma" pitchFamily="34" charset="0"/>
              </a:rPr>
              <a:t>intervention or interaction </a:t>
            </a:r>
            <a:r>
              <a:rPr lang="en-US" sz="2400" dirty="0">
                <a:latin typeface="Tahoma" pitchFamily="34" charset="0"/>
                <a:cs typeface="Tahoma" pitchFamily="34" charset="0"/>
              </a:rPr>
              <a:t>with the individual, or</a:t>
            </a:r>
          </a:p>
          <a:p>
            <a:pPr marL="692150" lvl="1" indent="-347663">
              <a:lnSpc>
                <a:spcPct val="125000"/>
              </a:lnSpc>
            </a:pPr>
            <a:r>
              <a:rPr lang="en-US" sz="2400" dirty="0">
                <a:solidFill>
                  <a:schemeClr val="accent3">
                    <a:lumMod val="75000"/>
                  </a:schemeClr>
                </a:solidFill>
                <a:latin typeface="Tahoma" pitchFamily="34" charset="0"/>
                <a:cs typeface="Tahoma" pitchFamily="34" charset="0"/>
              </a:rPr>
              <a:t>identifiable private information</a:t>
            </a:r>
            <a:r>
              <a:rPr lang="en-US" sz="2400" dirty="0">
                <a:latin typeface="Tahoma" pitchFamily="34" charset="0"/>
                <a:cs typeface="Tahoma" pitchFamily="34" charset="0"/>
              </a:rPr>
              <a:t>* </a:t>
            </a:r>
            <a:endParaRPr lang="en-US" sz="2400" dirty="0" smtClean="0">
              <a:latin typeface="Tahoma" pitchFamily="34" charset="0"/>
              <a:cs typeface="Tahoma" pitchFamily="34" charset="0"/>
            </a:endParaRPr>
          </a:p>
          <a:p>
            <a:pPr marL="692150" lvl="1" indent="-347663">
              <a:buNone/>
            </a:pPr>
            <a:endParaRPr lang="en-US" sz="2800" dirty="0" smtClean="0">
              <a:latin typeface="Tahoma" pitchFamily="34" charset="0"/>
              <a:cs typeface="Tahoma" pitchFamily="34" charset="0"/>
            </a:endParaRPr>
          </a:p>
          <a:p>
            <a:pPr marL="692150" lvl="1" indent="-347663">
              <a:buNone/>
            </a:pPr>
            <a:r>
              <a:rPr lang="en-US" sz="2800" dirty="0" smtClean="0">
                <a:latin typeface="Tahoma" pitchFamily="34" charset="0"/>
                <a:cs typeface="Tahoma" pitchFamily="34" charset="0"/>
              </a:rPr>
              <a:t>* </a:t>
            </a:r>
            <a:r>
              <a:rPr lang="en-US" sz="2400" dirty="0">
                <a:latin typeface="Tahoma" pitchFamily="34" charset="0"/>
                <a:cs typeface="Tahoma" pitchFamily="34" charset="0"/>
              </a:rPr>
              <a:t>Identity of the subject is or may readily be ascertained  by the investigator or associated with the information </a:t>
            </a:r>
          </a:p>
        </p:txBody>
      </p:sp>
    </p:spTree>
    <p:extLst>
      <p:ext uri="{BB962C8B-B14F-4D97-AF65-F5344CB8AC3E}">
        <p14:creationId xmlns:p14="http://schemas.microsoft.com/office/powerpoint/2010/main" val="262470539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EA109D3A-A7DC-4EE7-9FD0-151C0777167F}" type="slidenum">
              <a:rPr lang="en-US"/>
              <a:pPr/>
              <a:t>19</a:t>
            </a:fld>
            <a:endParaRPr lang="en-US"/>
          </a:p>
        </p:txBody>
      </p:sp>
      <p:sp>
        <p:nvSpPr>
          <p:cNvPr id="596994" name="Rectangle 2"/>
          <p:cNvSpPr>
            <a:spLocks noGrp="1" noChangeArrowheads="1"/>
          </p:cNvSpPr>
          <p:nvPr>
            <p:ph type="title" idx="4294967295"/>
          </p:nvPr>
        </p:nvSpPr>
        <p:spPr>
          <a:xfrm>
            <a:off x="0" y="76200"/>
            <a:ext cx="9144000" cy="1143000"/>
          </a:xfrm>
        </p:spPr>
        <p:txBody>
          <a:bodyPr anchor="b">
            <a:noAutofit/>
          </a:bodyPr>
          <a:lstStyle/>
          <a:p>
            <a:pPr algn="ctr"/>
            <a: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Is the Human Subject Research Exempt? </a:t>
            </a:r>
            <a:b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br>
            <a: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Categories of Exempt Research*</a:t>
            </a:r>
          </a:p>
        </p:txBody>
      </p:sp>
      <p:sp>
        <p:nvSpPr>
          <p:cNvPr id="704515" name="Rectangle 3"/>
          <p:cNvSpPr>
            <a:spLocks noGrp="1" noChangeArrowheads="1"/>
          </p:cNvSpPr>
          <p:nvPr>
            <p:ph type="body" sz="half" idx="4294967295"/>
          </p:nvPr>
        </p:nvSpPr>
        <p:spPr>
          <a:xfrm>
            <a:off x="228600" y="1371600"/>
            <a:ext cx="4572000" cy="5486400"/>
          </a:xfrm>
        </p:spPr>
        <p:txBody>
          <a:bodyPr/>
          <a:lstStyle/>
          <a:p>
            <a:pPr>
              <a:lnSpc>
                <a:spcPct val="125000"/>
              </a:lnSpc>
              <a:buFontTx/>
              <a:buNone/>
            </a:pPr>
            <a:r>
              <a:rPr lang="en-US" sz="2200" dirty="0">
                <a:latin typeface="Tahoma" pitchFamily="34" charset="0"/>
                <a:cs typeface="Tahoma" pitchFamily="34" charset="0"/>
              </a:rPr>
              <a:t>1. Normal educational practices in established educational settings</a:t>
            </a:r>
          </a:p>
          <a:p>
            <a:pPr>
              <a:lnSpc>
                <a:spcPct val="125000"/>
              </a:lnSpc>
              <a:buFontTx/>
              <a:buNone/>
            </a:pPr>
            <a:r>
              <a:rPr lang="en-US" sz="2200" dirty="0">
                <a:latin typeface="Tahoma" pitchFamily="34" charset="0"/>
                <a:cs typeface="Tahoma" pitchFamily="34" charset="0"/>
              </a:rPr>
              <a:t>2. Educational tests, surveys, interviews, or observation of public behavior -unless identified </a:t>
            </a:r>
            <a:r>
              <a:rPr lang="en-US" sz="2200" u="sng" dirty="0">
                <a:latin typeface="Tahoma" pitchFamily="34" charset="0"/>
                <a:cs typeface="Tahoma" pitchFamily="34" charset="0"/>
              </a:rPr>
              <a:t>&amp;</a:t>
            </a:r>
            <a:r>
              <a:rPr lang="en-US" sz="2200" dirty="0">
                <a:latin typeface="Tahoma" pitchFamily="34" charset="0"/>
                <a:cs typeface="Tahoma" pitchFamily="34" charset="0"/>
              </a:rPr>
              <a:t> sensitive**</a:t>
            </a:r>
          </a:p>
          <a:p>
            <a:pPr>
              <a:lnSpc>
                <a:spcPct val="125000"/>
              </a:lnSpc>
              <a:buFontTx/>
              <a:buNone/>
            </a:pPr>
            <a:r>
              <a:rPr lang="en-US" sz="2200" dirty="0">
                <a:latin typeface="Tahoma" pitchFamily="34" charset="0"/>
                <a:cs typeface="Tahoma" pitchFamily="34" charset="0"/>
              </a:rPr>
              <a:t>3. Research on elected or appointed public officials or candidates for public office</a:t>
            </a:r>
          </a:p>
          <a:p>
            <a:pPr>
              <a:lnSpc>
                <a:spcPct val="125000"/>
              </a:lnSpc>
              <a:buFontTx/>
              <a:buNone/>
            </a:pPr>
            <a:r>
              <a:rPr lang="en-US" sz="2000" dirty="0">
                <a:latin typeface="Tahoma" pitchFamily="34" charset="0"/>
                <a:cs typeface="Tahoma" pitchFamily="34" charset="0"/>
              </a:rPr>
              <a:t>	*   Exception for prisoners </a:t>
            </a:r>
          </a:p>
          <a:p>
            <a:pPr>
              <a:buFontTx/>
              <a:buNone/>
            </a:pPr>
            <a:r>
              <a:rPr lang="en-US" sz="2000" dirty="0">
                <a:latin typeface="Tahoma" pitchFamily="34" charset="0"/>
                <a:cs typeface="Tahoma" pitchFamily="34" charset="0"/>
              </a:rPr>
              <a:t>	** Exception for children</a:t>
            </a:r>
          </a:p>
        </p:txBody>
      </p:sp>
      <p:sp>
        <p:nvSpPr>
          <p:cNvPr id="704516" name="Rectangle 4"/>
          <p:cNvSpPr>
            <a:spLocks noGrp="1" noChangeArrowheads="1"/>
          </p:cNvSpPr>
          <p:nvPr>
            <p:ph type="body" sz="half" idx="4294967295"/>
          </p:nvPr>
        </p:nvSpPr>
        <p:spPr>
          <a:xfrm>
            <a:off x="4876800" y="1371600"/>
            <a:ext cx="4267200" cy="5334000"/>
          </a:xfrm>
        </p:spPr>
        <p:txBody>
          <a:bodyPr/>
          <a:lstStyle/>
          <a:p>
            <a:pPr>
              <a:lnSpc>
                <a:spcPct val="125000"/>
              </a:lnSpc>
              <a:buFontTx/>
              <a:buNone/>
            </a:pPr>
            <a:r>
              <a:rPr lang="en-US" sz="2200" dirty="0">
                <a:latin typeface="Tahoma" pitchFamily="34" charset="0"/>
                <a:cs typeface="Tahoma" pitchFamily="34" charset="0"/>
              </a:rPr>
              <a:t>4. Research using existing data, </a:t>
            </a:r>
            <a:r>
              <a:rPr lang="en-US" sz="2200" u="sng" dirty="0">
                <a:latin typeface="Tahoma" pitchFamily="34" charset="0"/>
                <a:cs typeface="Tahoma" pitchFamily="34" charset="0"/>
              </a:rPr>
              <a:t>if</a:t>
            </a:r>
            <a:r>
              <a:rPr lang="en-US" sz="2200" dirty="0">
                <a:latin typeface="Tahoma" pitchFamily="34" charset="0"/>
                <a:cs typeface="Tahoma" pitchFamily="34" charset="0"/>
              </a:rPr>
              <a:t> publicly available or recorded without identifiers</a:t>
            </a:r>
          </a:p>
          <a:p>
            <a:pPr>
              <a:lnSpc>
                <a:spcPct val="125000"/>
              </a:lnSpc>
              <a:buFontTx/>
              <a:buNone/>
            </a:pPr>
            <a:r>
              <a:rPr lang="en-US" sz="2200" dirty="0">
                <a:latin typeface="Tahoma" pitchFamily="34" charset="0"/>
                <a:cs typeface="Tahoma" pitchFamily="34" charset="0"/>
              </a:rPr>
              <a:t>5. Evaluation of public benefit service programs</a:t>
            </a:r>
          </a:p>
          <a:p>
            <a:pPr>
              <a:lnSpc>
                <a:spcPct val="125000"/>
              </a:lnSpc>
              <a:buFontTx/>
              <a:buNone/>
            </a:pPr>
            <a:r>
              <a:rPr lang="en-US" sz="2200" dirty="0">
                <a:latin typeface="Tahoma" pitchFamily="34" charset="0"/>
                <a:cs typeface="Tahoma" pitchFamily="34" charset="0"/>
              </a:rPr>
              <a:t>6. Taste and food quality evaluation and consumer acceptance studies</a:t>
            </a:r>
          </a:p>
          <a:p>
            <a:pPr>
              <a:lnSpc>
                <a:spcPct val="125000"/>
              </a:lnSpc>
              <a:buFontTx/>
              <a:buNone/>
            </a:pPr>
            <a:r>
              <a:rPr lang="en-US" sz="2200" dirty="0">
                <a:latin typeface="Tahoma" pitchFamily="34" charset="0"/>
                <a:cs typeface="Tahoma" pitchFamily="34" charset="0"/>
              </a:rPr>
              <a:t>			46.101(b)(1-6)</a:t>
            </a:r>
          </a:p>
          <a:p>
            <a:pPr>
              <a:lnSpc>
                <a:spcPct val="110000"/>
              </a:lnSpc>
              <a:buFontTx/>
              <a:buNone/>
            </a:pPr>
            <a:endParaRPr lang="en-US" sz="2000" b="1" dirty="0"/>
          </a:p>
          <a:p>
            <a:pPr>
              <a:lnSpc>
                <a:spcPct val="80000"/>
              </a:lnSpc>
              <a:buFontTx/>
              <a:buNone/>
            </a:pPr>
            <a:endParaRPr lang="en-US" sz="2000" dirty="0"/>
          </a:p>
          <a:p>
            <a:pPr>
              <a:lnSpc>
                <a:spcPct val="80000"/>
              </a:lnSpc>
              <a:buFontTx/>
              <a:buNone/>
            </a:pPr>
            <a:endParaRPr lang="en-US" sz="2000" dirty="0"/>
          </a:p>
        </p:txBody>
      </p:sp>
      <p:sp>
        <p:nvSpPr>
          <p:cNvPr id="596997" name="Rectangle 5"/>
          <p:cNvSpPr>
            <a:spLocks noChangeArrowheads="1"/>
          </p:cNvSpPr>
          <p:nvPr/>
        </p:nvSpPr>
        <p:spPr bwMode="auto">
          <a:xfrm>
            <a:off x="852488" y="4718050"/>
            <a:ext cx="184150" cy="433388"/>
          </a:xfrm>
          <a:prstGeom prst="rect">
            <a:avLst/>
          </a:prstGeom>
          <a:noFill/>
          <a:ln w="9525">
            <a:noFill/>
            <a:miter lim="800000"/>
            <a:headEnd/>
            <a:tailEnd/>
          </a:ln>
          <a:effectLst/>
        </p:spPr>
        <p:txBody>
          <a:bodyPr wrap="none">
            <a:spAutoFit/>
          </a:bodyPr>
          <a:lstStyle/>
          <a:p>
            <a:pPr algn="r" eaLnBrk="1" hangingPunct="1">
              <a:lnSpc>
                <a:spcPct val="80000"/>
              </a:lnSpc>
              <a:spcBef>
                <a:spcPct val="20000"/>
              </a:spcBef>
              <a:buClr>
                <a:schemeClr val="hlink"/>
              </a:buClr>
              <a:buSzPct val="70000"/>
              <a:buFont typeface="Wingdings" charset="2"/>
              <a:buNone/>
              <a:defRPr/>
            </a:pPr>
            <a:endParaRPr lang="en-US" sz="2800">
              <a:effectLst>
                <a:outerShdw blurRad="38100" dist="38100" dir="2700000" algn="tl">
                  <a:srgbClr val="DDDDDD"/>
                </a:outerShdw>
              </a:effectLst>
              <a:latin typeface="Tahoma" charset="0"/>
            </a:endParaRPr>
          </a:p>
        </p:txBody>
      </p:sp>
    </p:spTree>
    <p:extLst>
      <p:ext uri="{BB962C8B-B14F-4D97-AF65-F5344CB8AC3E}">
        <p14:creationId xmlns:p14="http://schemas.microsoft.com/office/powerpoint/2010/main" val="2937471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27B256-8805-4586-B866-9F652C8313D5}" type="slidenum">
              <a:rPr lang="en-US"/>
              <a:pPr/>
              <a:t>2</a:t>
            </a:fld>
            <a:endParaRPr lang="en-US" dirty="0"/>
          </a:p>
        </p:txBody>
      </p:sp>
      <p:sp>
        <p:nvSpPr>
          <p:cNvPr id="530434" name="Rectangle 2"/>
          <p:cNvSpPr>
            <a:spLocks noGrp="1" noChangeArrowheads="1"/>
          </p:cNvSpPr>
          <p:nvPr>
            <p:ph type="title" idx="4294967295"/>
          </p:nvPr>
        </p:nvSpPr>
        <p:spPr>
          <a:xfrm>
            <a:off x="-381000" y="-152400"/>
            <a:ext cx="9144000" cy="990600"/>
          </a:xfrm>
          <a:noFill/>
          <a:ln/>
        </p:spPr>
        <p:txBody>
          <a:bodyPr lIns="90488" tIns="44450" rIns="90488" bIns="44450" anchor="b"/>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Outline</a:t>
            </a:r>
            <a:r>
              <a:rPr lang="en-US" dirty="0"/>
              <a:t> </a:t>
            </a:r>
          </a:p>
        </p:txBody>
      </p:sp>
      <p:sp>
        <p:nvSpPr>
          <p:cNvPr id="530435" name="Rectangle 3"/>
          <p:cNvSpPr>
            <a:spLocks noGrp="1" noChangeArrowheads="1"/>
          </p:cNvSpPr>
          <p:nvPr>
            <p:ph type="body" idx="4294967295"/>
          </p:nvPr>
        </p:nvSpPr>
        <p:spPr>
          <a:xfrm>
            <a:off x="533400" y="914400"/>
            <a:ext cx="8305800" cy="5181600"/>
          </a:xfrm>
          <a:noFill/>
          <a:ln/>
        </p:spPr>
        <p:txBody>
          <a:bodyPr lIns="90488" tIns="44450" rIns="90488" bIns="44450">
            <a:normAutofit fontScale="92500" lnSpcReduction="20000"/>
          </a:bodyPr>
          <a:lstStyle/>
          <a:p>
            <a:pPr>
              <a:lnSpc>
                <a:spcPct val="150000"/>
              </a:lnSpc>
              <a:buFontTx/>
              <a:buNone/>
            </a:pPr>
            <a:r>
              <a:rPr lang="en-US" sz="2800" dirty="0" smtClean="0">
                <a:latin typeface="Tahoma" pitchFamily="34" charset="0"/>
                <a:cs typeface="Tahoma" pitchFamily="34" charset="0"/>
              </a:rPr>
              <a:t>Part I</a:t>
            </a:r>
            <a:endParaRPr lang="en-US" sz="2800" dirty="0">
              <a:latin typeface="Tahoma" pitchFamily="34" charset="0"/>
              <a:cs typeface="Tahoma" pitchFamily="34" charset="0"/>
            </a:endParaRPr>
          </a:p>
          <a:p>
            <a:pPr>
              <a:lnSpc>
                <a:spcPct val="150000"/>
              </a:lnSpc>
            </a:pPr>
            <a:r>
              <a:rPr lang="en-US" sz="2800" dirty="0" smtClean="0">
                <a:latin typeface="Tahoma" pitchFamily="34" charset="0"/>
                <a:cs typeface="Tahoma" pitchFamily="34" charset="0"/>
              </a:rPr>
              <a:t>What </a:t>
            </a:r>
            <a:r>
              <a:rPr lang="en-US" sz="2800" dirty="0">
                <a:latin typeface="Tahoma" pitchFamily="34" charset="0"/>
                <a:cs typeface="Tahoma" pitchFamily="34" charset="0"/>
              </a:rPr>
              <a:t>is </a:t>
            </a:r>
            <a:r>
              <a:rPr lang="en-US" sz="2800" dirty="0" smtClean="0">
                <a:latin typeface="Tahoma" pitchFamily="34" charset="0"/>
                <a:cs typeface="Tahoma" pitchFamily="34" charset="0"/>
              </a:rPr>
              <a:t>OHRP?</a:t>
            </a:r>
            <a:endParaRPr lang="en-US" sz="2800" dirty="0">
              <a:latin typeface="Tahoma" pitchFamily="34" charset="0"/>
              <a:cs typeface="Tahoma" pitchFamily="34" charset="0"/>
            </a:endParaRPr>
          </a:p>
          <a:p>
            <a:pPr>
              <a:lnSpc>
                <a:spcPct val="150000"/>
              </a:lnSpc>
            </a:pPr>
            <a:r>
              <a:rPr lang="en-US" sz="2800" dirty="0">
                <a:latin typeface="Tahoma" pitchFamily="34" charset="0"/>
                <a:cs typeface="Tahoma" pitchFamily="34" charset="0"/>
              </a:rPr>
              <a:t>Ethical Principles</a:t>
            </a:r>
          </a:p>
          <a:p>
            <a:pPr>
              <a:lnSpc>
                <a:spcPct val="150000"/>
              </a:lnSpc>
            </a:pPr>
            <a:r>
              <a:rPr lang="en-US" sz="2800" dirty="0">
                <a:latin typeface="Tahoma" pitchFamily="34" charset="0"/>
                <a:cs typeface="Tahoma" pitchFamily="34" charset="0"/>
              </a:rPr>
              <a:t>HHS Regulations &amp; </a:t>
            </a:r>
            <a:r>
              <a:rPr lang="en-US" sz="2800" dirty="0" smtClean="0">
                <a:latin typeface="Tahoma" pitchFamily="34" charset="0"/>
                <a:cs typeface="Tahoma" pitchFamily="34" charset="0"/>
              </a:rPr>
              <a:t>Applicability</a:t>
            </a:r>
          </a:p>
          <a:p>
            <a:pPr>
              <a:lnSpc>
                <a:spcPct val="150000"/>
              </a:lnSpc>
            </a:pPr>
            <a:r>
              <a:rPr lang="en-US" sz="2800" dirty="0" smtClean="0">
                <a:latin typeface="Tahoma" pitchFamily="34" charset="0"/>
                <a:cs typeface="Tahoma" pitchFamily="34" charset="0"/>
              </a:rPr>
              <a:t>Exempt Research</a:t>
            </a:r>
          </a:p>
          <a:p>
            <a:pPr>
              <a:lnSpc>
                <a:spcPct val="150000"/>
              </a:lnSpc>
            </a:pPr>
            <a:endParaRPr lang="en-US" sz="2800" dirty="0" smtClean="0">
              <a:latin typeface="Tahoma" pitchFamily="34" charset="0"/>
              <a:cs typeface="Tahoma" pitchFamily="34" charset="0"/>
            </a:endParaRPr>
          </a:p>
          <a:p>
            <a:pPr>
              <a:lnSpc>
                <a:spcPct val="150000"/>
              </a:lnSpc>
            </a:pPr>
            <a:r>
              <a:rPr lang="en-US" sz="2800" dirty="0" smtClean="0">
                <a:latin typeface="Tahoma" pitchFamily="34" charset="0"/>
                <a:cs typeface="Tahoma" pitchFamily="34" charset="0"/>
              </a:rPr>
              <a:t>NIH human subjects policies and </a:t>
            </a:r>
            <a:r>
              <a:rPr lang="en-US" sz="2800" dirty="0">
                <a:latin typeface="Tahoma" pitchFamily="34" charset="0"/>
                <a:cs typeface="Tahoma" pitchFamily="34" charset="0"/>
              </a:rPr>
              <a:t>p</a:t>
            </a:r>
            <a:r>
              <a:rPr lang="en-US" sz="2800" dirty="0" smtClean="0">
                <a:latin typeface="Tahoma" pitchFamily="34" charset="0"/>
                <a:cs typeface="Tahoma" pitchFamily="34" charset="0"/>
              </a:rPr>
              <a:t>rocedures  </a:t>
            </a:r>
          </a:p>
          <a:p>
            <a:pPr>
              <a:lnSpc>
                <a:spcPct val="150000"/>
              </a:lnSpc>
            </a:pPr>
            <a:r>
              <a:rPr lang="en-US" sz="2800" dirty="0" smtClean="0">
                <a:latin typeface="Tahoma" pitchFamily="34" charset="0"/>
                <a:cs typeface="Tahoma" pitchFamily="34" charset="0"/>
              </a:rPr>
              <a:t>How to complete the Human Subjects Section of   your NIH grant application</a:t>
            </a:r>
            <a:endParaRPr lang="en-US" sz="280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8" name="Rectangle 4"/>
          <p:cNvSpPr>
            <a:spLocks noGrp="1" noChangeArrowheads="1"/>
          </p:cNvSpPr>
          <p:nvPr>
            <p:ph type="ctrTitle"/>
          </p:nvPr>
        </p:nvSpPr>
        <p:spPr>
          <a:xfrm>
            <a:off x="685800" y="1066800"/>
            <a:ext cx="7772400" cy="1829761"/>
          </a:xfrm>
        </p:spPr>
        <p:txBody>
          <a:bodyPr>
            <a:normAutofit fontScale="90000"/>
          </a:bodyPr>
          <a:lstStyle/>
          <a:p>
            <a:pPr algn="ctr"/>
            <a:r>
              <a:rPr lang="en-US" sz="3600" dirty="0"/>
              <a:t>NIH </a:t>
            </a:r>
            <a:r>
              <a:rPr lang="en-US" sz="3600" dirty="0" smtClean="0"/>
              <a:t>POLICIES AND GRANT APPLICATION INSTRUCTIONS FOR HUMAN SUBJECTS RESEARCH</a:t>
            </a:r>
            <a:r>
              <a:rPr lang="en-US" sz="3600" dirty="0"/>
              <a:t/>
            </a:r>
            <a:br>
              <a:rPr lang="en-US" sz="3600" dirty="0"/>
            </a:br>
            <a:endParaRPr lang="en-US" sz="3600" i="1" dirty="0"/>
          </a:p>
        </p:txBody>
      </p:sp>
      <p:sp>
        <p:nvSpPr>
          <p:cNvPr id="861189" name="Rectangle 5"/>
          <p:cNvSpPr>
            <a:spLocks noGrp="1" noChangeArrowheads="1"/>
          </p:cNvSpPr>
          <p:nvPr>
            <p:ph type="subTitle" idx="1"/>
          </p:nvPr>
        </p:nvSpPr>
        <p:spPr>
          <a:xfrm>
            <a:off x="457200" y="2743200"/>
            <a:ext cx="8458200" cy="1600200"/>
          </a:xfrm>
        </p:spPr>
        <p:txBody>
          <a:bodyPr>
            <a:normAutofit/>
          </a:bodyPr>
          <a:lstStyle/>
          <a:p>
            <a:pPr algn="ctr"/>
            <a:r>
              <a:rPr lang="en-US" sz="2400" b="1" dirty="0"/>
              <a:t>Ann </a:t>
            </a:r>
            <a:r>
              <a:rPr lang="en-US" sz="2400" b="1" dirty="0" smtClean="0"/>
              <a:t>Hardy, Dr.P.H.</a:t>
            </a:r>
          </a:p>
          <a:p>
            <a:pPr algn="ctr"/>
            <a:r>
              <a:rPr lang="en-US" sz="2400" b="1" dirty="0" smtClean="0"/>
              <a:t>NIH </a:t>
            </a:r>
            <a:r>
              <a:rPr lang="en-US" sz="2400" b="1" dirty="0"/>
              <a:t>Extramural Human Research Protection Officer</a:t>
            </a:r>
          </a:p>
          <a:p>
            <a:pPr algn="ctr"/>
            <a:r>
              <a:rPr lang="en-US" sz="2400" b="1" dirty="0"/>
              <a:t>NIH Office of Extramural Research (OER)</a:t>
            </a:r>
          </a:p>
          <a:p>
            <a:endParaRPr lang="en-US" sz="2400" dirty="0"/>
          </a:p>
        </p:txBody>
      </p:sp>
      <p:sp>
        <p:nvSpPr>
          <p:cNvPr id="4" name="Rectangle 25"/>
          <p:cNvSpPr>
            <a:spLocks noGrp="1" noChangeArrowheads="1"/>
          </p:cNvSpPr>
          <p:nvPr>
            <p:ph type="sldNum" sz="quarter" idx="12"/>
          </p:nvPr>
        </p:nvSpPr>
        <p:spPr/>
        <p:txBody>
          <a:bodyPr/>
          <a:lstStyle/>
          <a:p>
            <a:fld id="{5EA2AE77-FB2A-4092-A449-080B86B9CD2B}"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67E3F10D-81AC-4625-B2D0-CED75E27BEF5}" type="slidenum">
              <a:rPr lang="en-US"/>
              <a:pPr/>
              <a:t>21</a:t>
            </a:fld>
            <a:endParaRPr lang="en-US"/>
          </a:p>
        </p:txBody>
      </p:sp>
      <p:sp>
        <p:nvSpPr>
          <p:cNvPr id="119813" name="Rectangle 5"/>
          <p:cNvSpPr>
            <a:spLocks noGrp="1" noChangeArrowheads="1"/>
          </p:cNvSpPr>
          <p:nvPr>
            <p:ph type="title" idx="4294967295"/>
          </p:nvPr>
        </p:nvSpPr>
        <p:spPr>
          <a:xfrm>
            <a:off x="457200" y="228600"/>
            <a:ext cx="8229600" cy="1143000"/>
          </a:xfrm>
        </p:spPr>
        <p:txBody>
          <a:bodyPr/>
          <a:lstStyle/>
          <a:p>
            <a:r>
              <a:rPr lang="en-US" sz="3600" i="1" dirty="0">
                <a:solidFill>
                  <a:srgbClr val="148C9C"/>
                </a:solidFill>
                <a:effectLst>
                  <a:outerShdw blurRad="38100" dist="38100" dir="2700000" algn="tl">
                    <a:srgbClr val="000000">
                      <a:alpha val="43137"/>
                    </a:srgbClr>
                  </a:outerShdw>
                </a:effectLst>
              </a:rPr>
              <a:t>Sponsoring Agency Responsibilities</a:t>
            </a:r>
          </a:p>
        </p:txBody>
      </p:sp>
      <p:sp>
        <p:nvSpPr>
          <p:cNvPr id="839684" name="Rectangle 6"/>
          <p:cNvSpPr>
            <a:spLocks noGrp="1" noChangeArrowheads="1"/>
          </p:cNvSpPr>
          <p:nvPr>
            <p:ph type="body" idx="4294967295"/>
          </p:nvPr>
        </p:nvSpPr>
        <p:spPr>
          <a:xfrm>
            <a:off x="381000" y="1524000"/>
            <a:ext cx="8229600" cy="3962400"/>
          </a:xfrm>
        </p:spPr>
        <p:txBody>
          <a:bodyPr/>
          <a:lstStyle/>
          <a:p>
            <a:pPr marL="609600" indent="-609600">
              <a:spcBef>
                <a:spcPts val="600"/>
              </a:spcBef>
            </a:pPr>
            <a:r>
              <a:rPr lang="en-US" sz="2800" dirty="0"/>
              <a:t>45 CFR 46 requires that Agencies evaluate all applications and proposals involving human subjects for </a:t>
            </a:r>
          </a:p>
          <a:p>
            <a:pPr marL="609600" indent="-609600">
              <a:spcBef>
                <a:spcPts val="600"/>
              </a:spcBef>
              <a:buFontTx/>
              <a:buNone/>
            </a:pPr>
            <a:endParaRPr lang="en-US" sz="2400" dirty="0"/>
          </a:p>
          <a:p>
            <a:pPr marL="1103376" lvl="2" indent="-609600">
              <a:spcBef>
                <a:spcPts val="600"/>
              </a:spcBef>
              <a:buClr>
                <a:schemeClr val="accent1">
                  <a:lumMod val="75000"/>
                </a:schemeClr>
              </a:buClr>
              <a:buFontTx/>
              <a:buAutoNum type="arabicPeriod"/>
            </a:pPr>
            <a:r>
              <a:rPr lang="en-US" sz="2400" dirty="0" smtClean="0"/>
              <a:t>Risks to human subjects  </a:t>
            </a:r>
            <a:endParaRPr lang="en-US" sz="2400" dirty="0"/>
          </a:p>
          <a:p>
            <a:pPr marL="1103376" lvl="2" indent="-609600">
              <a:spcBef>
                <a:spcPts val="600"/>
              </a:spcBef>
              <a:buClr>
                <a:schemeClr val="accent1">
                  <a:lumMod val="75000"/>
                </a:schemeClr>
              </a:buClr>
              <a:buFontTx/>
              <a:buAutoNum type="arabicPeriod"/>
            </a:pPr>
            <a:r>
              <a:rPr lang="en-US" sz="2400" dirty="0"/>
              <a:t>A</a:t>
            </a:r>
            <a:r>
              <a:rPr lang="en-US" sz="2400" dirty="0" smtClean="0"/>
              <a:t>dequacy </a:t>
            </a:r>
            <a:r>
              <a:rPr lang="en-US" sz="2400" dirty="0"/>
              <a:t>of </a:t>
            </a:r>
            <a:r>
              <a:rPr lang="en-US" sz="2400" dirty="0" smtClean="0"/>
              <a:t>protections </a:t>
            </a:r>
            <a:endParaRPr lang="en-US" sz="2400" dirty="0"/>
          </a:p>
          <a:p>
            <a:pPr marL="1103376" lvl="2" indent="-609600">
              <a:spcBef>
                <a:spcPts val="600"/>
              </a:spcBef>
              <a:buClr>
                <a:schemeClr val="accent1">
                  <a:lumMod val="75000"/>
                </a:schemeClr>
              </a:buClr>
              <a:buFontTx/>
              <a:buAutoNum type="arabicPeriod"/>
            </a:pPr>
            <a:r>
              <a:rPr lang="en-US" sz="2400" dirty="0" smtClean="0"/>
              <a:t>Benefits</a:t>
            </a:r>
            <a:endParaRPr lang="en-US" sz="2400" dirty="0"/>
          </a:p>
          <a:p>
            <a:pPr marL="1103376" lvl="2" indent="-609600">
              <a:spcBef>
                <a:spcPts val="600"/>
              </a:spcBef>
              <a:buClr>
                <a:schemeClr val="accent1">
                  <a:lumMod val="75000"/>
                </a:schemeClr>
              </a:buClr>
              <a:buFontTx/>
              <a:buAutoNum type="arabicPeriod"/>
            </a:pPr>
            <a:r>
              <a:rPr lang="en-US" sz="2400" dirty="0"/>
              <a:t>I</a:t>
            </a:r>
            <a:r>
              <a:rPr lang="en-US" sz="2400" dirty="0" smtClean="0"/>
              <a:t>mportance </a:t>
            </a:r>
            <a:r>
              <a:rPr lang="en-US" sz="2400" dirty="0"/>
              <a:t>of knowledge to be gained</a:t>
            </a:r>
          </a:p>
        </p:txBody>
      </p:sp>
      <p:sp>
        <p:nvSpPr>
          <p:cNvPr id="83968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263A3DBC-5FB2-49B6-9F65-3174380C1236}" type="slidenum">
              <a:rPr lang="en-US" sz="1000" b="1">
                <a:solidFill>
                  <a:schemeClr val="bg1"/>
                </a:solidFill>
                <a:cs typeface="Arial" charset="0"/>
              </a:rPr>
              <a:pPr algn="r" eaLnBrk="1" hangingPunct="1"/>
              <a:t>21</a:t>
            </a:fld>
            <a:endParaRPr lang="en-US" sz="1000" b="1">
              <a:solidFill>
                <a:schemeClr val="bg1"/>
              </a:solidFill>
              <a:cs typeface="Arial" charset="0"/>
            </a:endParaRPr>
          </a:p>
        </p:txBody>
      </p:sp>
      <p:sp>
        <p:nvSpPr>
          <p:cNvPr id="19460"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2D2F465A-DC42-4DB4-BAD6-4FDF78B2381F}" type="slidenum">
              <a:rPr lang="en-US" sz="1000" b="1">
                <a:solidFill>
                  <a:schemeClr val="bg1"/>
                </a:solidFill>
                <a:latin typeface="Tahoma" charset="0"/>
              </a:rPr>
              <a:pPr algn="r" eaLnBrk="1" hangingPunct="1">
                <a:defRPr/>
              </a:pPr>
              <a:t>21</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C060751-01F1-4820-BD2C-18DE281426CB}" type="slidenum">
              <a:rPr lang="en-US"/>
              <a:pPr/>
              <a:t>22</a:t>
            </a:fld>
            <a:endParaRPr lang="en-US"/>
          </a:p>
        </p:txBody>
      </p:sp>
      <p:sp>
        <p:nvSpPr>
          <p:cNvPr id="121861" name="Rectangle 5"/>
          <p:cNvSpPr>
            <a:spLocks noGrp="1" noChangeArrowheads="1"/>
          </p:cNvSpPr>
          <p:nvPr>
            <p:ph type="title" idx="4294967295"/>
          </p:nvPr>
        </p:nvSpPr>
        <p:spPr>
          <a:xfrm>
            <a:off x="533400" y="0"/>
            <a:ext cx="8229600" cy="1143000"/>
          </a:xfrm>
        </p:spPr>
        <p:txBody>
          <a:bodyPr/>
          <a:lstStyle/>
          <a:p>
            <a:r>
              <a:rPr lang="en-US" sz="3600" i="1" dirty="0">
                <a:solidFill>
                  <a:srgbClr val="148C9C"/>
                </a:solidFill>
              </a:rPr>
              <a:t>Sponsoring Agency Responsibilities</a:t>
            </a:r>
          </a:p>
        </p:txBody>
      </p:sp>
      <p:sp>
        <p:nvSpPr>
          <p:cNvPr id="841732" name="Rectangle 6"/>
          <p:cNvSpPr>
            <a:spLocks noGrp="1" noChangeArrowheads="1"/>
          </p:cNvSpPr>
          <p:nvPr>
            <p:ph type="body" idx="4294967295"/>
          </p:nvPr>
        </p:nvSpPr>
        <p:spPr>
          <a:xfrm>
            <a:off x="0" y="1219200"/>
            <a:ext cx="8229600" cy="4800600"/>
          </a:xfrm>
        </p:spPr>
        <p:txBody>
          <a:bodyPr>
            <a:normAutofit fontScale="85000" lnSpcReduction="20000"/>
          </a:bodyPr>
          <a:lstStyle/>
          <a:p>
            <a:pPr>
              <a:lnSpc>
                <a:spcPct val="120000"/>
              </a:lnSpc>
              <a:spcBef>
                <a:spcPts val="600"/>
              </a:spcBef>
            </a:pPr>
            <a:r>
              <a:rPr lang="en-US" sz="2600" dirty="0"/>
              <a:t>On the basis of this evaluation [NIH] may approve or disapprove the application … or enter into negotiations to develop an approvable one (45 CFR 46.120</a:t>
            </a:r>
            <a:r>
              <a:rPr lang="en-US" sz="2600" dirty="0" smtClean="0"/>
              <a:t>).</a:t>
            </a:r>
          </a:p>
          <a:p>
            <a:pPr>
              <a:lnSpc>
                <a:spcPct val="120000"/>
              </a:lnSpc>
              <a:spcBef>
                <a:spcPts val="600"/>
              </a:spcBef>
              <a:buNone/>
            </a:pPr>
            <a:endParaRPr lang="en-US" sz="2400" dirty="0"/>
          </a:p>
          <a:p>
            <a:pPr lvl="1">
              <a:lnSpc>
                <a:spcPct val="120000"/>
              </a:lnSpc>
              <a:spcBef>
                <a:spcPts val="600"/>
              </a:spcBef>
            </a:pPr>
            <a:r>
              <a:rPr lang="en-US" sz="2400" dirty="0"/>
              <a:t>Human Subjects evaluation can affect grant application </a:t>
            </a:r>
            <a:r>
              <a:rPr lang="en-US" sz="2400" dirty="0" smtClean="0"/>
              <a:t>score</a:t>
            </a:r>
            <a:endParaRPr lang="en-US" sz="2400" dirty="0"/>
          </a:p>
          <a:p>
            <a:pPr lvl="1">
              <a:lnSpc>
                <a:spcPct val="120000"/>
              </a:lnSpc>
              <a:spcBef>
                <a:spcPts val="600"/>
              </a:spcBef>
              <a:buFontTx/>
              <a:buNone/>
            </a:pPr>
            <a:endParaRPr lang="en-US" sz="2600" dirty="0"/>
          </a:p>
          <a:p>
            <a:pPr>
              <a:lnSpc>
                <a:spcPct val="120000"/>
              </a:lnSpc>
              <a:spcBef>
                <a:spcPts val="600"/>
              </a:spcBef>
            </a:pPr>
            <a:r>
              <a:rPr lang="en-US" sz="2600" dirty="0" smtClean="0"/>
              <a:t>Federal funds… may not be expended for research involving human subjects unless the requirements of this policy have been satisfied (45 CFR 46.122)</a:t>
            </a:r>
          </a:p>
          <a:p>
            <a:pPr>
              <a:lnSpc>
                <a:spcPct val="120000"/>
              </a:lnSpc>
              <a:spcBef>
                <a:spcPts val="600"/>
              </a:spcBef>
              <a:buNone/>
            </a:pPr>
            <a:endParaRPr lang="en-US" sz="2400" dirty="0" smtClean="0"/>
          </a:p>
          <a:p>
            <a:pPr lvl="1">
              <a:lnSpc>
                <a:spcPct val="120000"/>
              </a:lnSpc>
              <a:spcBef>
                <a:spcPts val="600"/>
              </a:spcBef>
            </a:pPr>
            <a:r>
              <a:rPr lang="en-US" sz="2400" dirty="0" smtClean="0"/>
              <a:t>Grant cannot be funded if there are human subjects problems</a:t>
            </a:r>
            <a:endParaRPr lang="en-US" sz="2400" dirty="0"/>
          </a:p>
        </p:txBody>
      </p:sp>
      <p:sp>
        <p:nvSpPr>
          <p:cNvPr id="841730"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81F93A4A-4C99-441F-BF7B-06CA81FFFB49}" type="slidenum">
              <a:rPr lang="en-US" sz="1000" b="1">
                <a:solidFill>
                  <a:schemeClr val="bg1"/>
                </a:solidFill>
                <a:cs typeface="Arial" charset="0"/>
              </a:rPr>
              <a:pPr algn="r" eaLnBrk="1" hangingPunct="1"/>
              <a:t>22</a:t>
            </a:fld>
            <a:endParaRPr lang="en-US" sz="1000" b="1">
              <a:solidFill>
                <a:schemeClr val="bg1"/>
              </a:solidFill>
              <a:cs typeface="Arial" charset="0"/>
            </a:endParaRPr>
          </a:p>
        </p:txBody>
      </p:sp>
      <p:sp>
        <p:nvSpPr>
          <p:cNvPr id="4" name="Slide Number Placeholder 3"/>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CC9A6D2A-903D-4AF9-9D8B-DB8265B3BD15}" type="slidenum">
              <a:rPr lang="en-US" sz="1000" b="1">
                <a:solidFill>
                  <a:schemeClr val="bg1"/>
                </a:solidFill>
                <a:latin typeface="Tahoma" charset="0"/>
              </a:rPr>
              <a:pPr algn="r" eaLnBrk="1" hangingPunct="1">
                <a:defRPr/>
              </a:pPr>
              <a:t>22</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67AD3A7-A825-40B0-912C-D6987CECD873}" type="slidenum">
              <a:rPr lang="en-US"/>
              <a:pPr/>
              <a:t>23</a:t>
            </a:fld>
            <a:endParaRPr lang="en-US"/>
          </a:p>
        </p:txBody>
      </p:sp>
      <p:sp>
        <p:nvSpPr>
          <p:cNvPr id="122884" name="Rectangle 4"/>
          <p:cNvSpPr>
            <a:spLocks noGrp="1" noChangeArrowheads="1"/>
          </p:cNvSpPr>
          <p:nvPr>
            <p:ph type="title" idx="4294967295"/>
          </p:nvPr>
        </p:nvSpPr>
        <p:spPr>
          <a:xfrm>
            <a:off x="609600" y="304800"/>
            <a:ext cx="8534400" cy="563563"/>
          </a:xfrm>
        </p:spPr>
        <p:txBody>
          <a:bodyPr>
            <a:normAutofit fontScale="90000"/>
          </a:bodyPr>
          <a:lstStyle/>
          <a:p>
            <a:pPr algn="ctr"/>
            <a:r>
              <a:rPr lang="en-US" sz="3600" i="1" dirty="0">
                <a:solidFill>
                  <a:srgbClr val="148C9C"/>
                </a:solidFill>
              </a:rPr>
              <a:t>Human Subjects Section of </a:t>
            </a:r>
            <a:r>
              <a:rPr lang="en-US" sz="3600" i="1" dirty="0" smtClean="0">
                <a:solidFill>
                  <a:srgbClr val="148C9C"/>
                </a:solidFill>
              </a:rPr>
              <a:t/>
            </a:r>
            <a:br>
              <a:rPr lang="en-US" sz="3600" i="1" dirty="0" smtClean="0">
                <a:solidFill>
                  <a:srgbClr val="148C9C"/>
                </a:solidFill>
              </a:rPr>
            </a:br>
            <a:r>
              <a:rPr lang="en-US" sz="3600" i="1" dirty="0" smtClean="0">
                <a:solidFill>
                  <a:srgbClr val="148C9C"/>
                </a:solidFill>
              </a:rPr>
              <a:t>Grant </a:t>
            </a:r>
            <a:r>
              <a:rPr lang="en-US" sz="3600" i="1" dirty="0">
                <a:solidFill>
                  <a:srgbClr val="148C9C"/>
                </a:solidFill>
              </a:rPr>
              <a:t>Application</a:t>
            </a:r>
          </a:p>
        </p:txBody>
      </p:sp>
      <p:sp>
        <p:nvSpPr>
          <p:cNvPr id="842756" name="Rectangle 5"/>
          <p:cNvSpPr>
            <a:spLocks noGrp="1" noChangeArrowheads="1"/>
          </p:cNvSpPr>
          <p:nvPr>
            <p:ph type="body" idx="4294967295"/>
          </p:nvPr>
        </p:nvSpPr>
        <p:spPr>
          <a:xfrm>
            <a:off x="228600" y="1143000"/>
            <a:ext cx="8001000" cy="5029200"/>
          </a:xfrm>
        </p:spPr>
        <p:txBody>
          <a:bodyPr>
            <a:normAutofit fontScale="92500" lnSpcReduction="20000"/>
          </a:bodyPr>
          <a:lstStyle/>
          <a:p>
            <a:pPr>
              <a:lnSpc>
                <a:spcPct val="65000"/>
              </a:lnSpc>
              <a:buFontTx/>
              <a:buNone/>
            </a:pPr>
            <a:endParaRPr lang="en-US" b="1" dirty="0"/>
          </a:p>
          <a:p>
            <a:pPr>
              <a:lnSpc>
                <a:spcPct val="110000"/>
              </a:lnSpc>
              <a:spcBef>
                <a:spcPts val="600"/>
              </a:spcBef>
            </a:pPr>
            <a:r>
              <a:rPr lang="en-US" sz="2400" dirty="0"/>
              <a:t>Risks to Human Subjects</a:t>
            </a:r>
          </a:p>
          <a:p>
            <a:pPr lvl="1">
              <a:lnSpc>
                <a:spcPct val="110000"/>
              </a:lnSpc>
              <a:spcBef>
                <a:spcPts val="600"/>
              </a:spcBef>
            </a:pPr>
            <a:r>
              <a:rPr lang="en-US" sz="2400" dirty="0"/>
              <a:t>Human subjects involvement and characteristics</a:t>
            </a:r>
          </a:p>
          <a:p>
            <a:pPr lvl="2">
              <a:lnSpc>
                <a:spcPct val="110000"/>
              </a:lnSpc>
              <a:spcBef>
                <a:spcPts val="600"/>
              </a:spcBef>
            </a:pPr>
            <a:r>
              <a:rPr lang="en-US" dirty="0" smtClean="0"/>
              <a:t>Characteristics </a:t>
            </a:r>
            <a:endParaRPr lang="en-US" dirty="0"/>
          </a:p>
          <a:p>
            <a:pPr lvl="2">
              <a:lnSpc>
                <a:spcPct val="110000"/>
              </a:lnSpc>
              <a:spcBef>
                <a:spcPts val="600"/>
              </a:spcBef>
            </a:pPr>
            <a:r>
              <a:rPr lang="en-US" dirty="0"/>
              <a:t>Inclusion </a:t>
            </a:r>
            <a:r>
              <a:rPr lang="en-US" dirty="0" smtClean="0"/>
              <a:t>/ exclusion </a:t>
            </a:r>
            <a:endParaRPr lang="en-US" dirty="0"/>
          </a:p>
          <a:p>
            <a:pPr lvl="2">
              <a:lnSpc>
                <a:spcPct val="110000"/>
              </a:lnSpc>
              <a:spcBef>
                <a:spcPts val="600"/>
              </a:spcBef>
            </a:pPr>
            <a:r>
              <a:rPr lang="en-US" dirty="0"/>
              <a:t>Rational </a:t>
            </a:r>
            <a:r>
              <a:rPr lang="en-US" dirty="0" smtClean="0"/>
              <a:t>for </a:t>
            </a:r>
            <a:r>
              <a:rPr lang="en-US" dirty="0"/>
              <a:t>vulnerable populations</a:t>
            </a:r>
          </a:p>
          <a:p>
            <a:pPr lvl="1">
              <a:lnSpc>
                <a:spcPct val="110000"/>
              </a:lnSpc>
              <a:spcBef>
                <a:spcPts val="600"/>
              </a:spcBef>
            </a:pPr>
            <a:r>
              <a:rPr lang="en-US" sz="2400" dirty="0"/>
              <a:t>Sources of materials</a:t>
            </a:r>
          </a:p>
          <a:p>
            <a:pPr lvl="2">
              <a:lnSpc>
                <a:spcPct val="110000"/>
              </a:lnSpc>
              <a:spcBef>
                <a:spcPts val="600"/>
              </a:spcBef>
            </a:pPr>
            <a:r>
              <a:rPr lang="en-US" b="1" dirty="0"/>
              <a:t>What</a:t>
            </a:r>
            <a:r>
              <a:rPr lang="en-US" dirty="0"/>
              <a:t> </a:t>
            </a:r>
            <a:r>
              <a:rPr lang="en-US" dirty="0" smtClean="0"/>
              <a:t>materials/info</a:t>
            </a:r>
          </a:p>
          <a:p>
            <a:pPr lvl="2">
              <a:lnSpc>
                <a:spcPct val="110000"/>
              </a:lnSpc>
              <a:spcBef>
                <a:spcPts val="600"/>
              </a:spcBef>
            </a:pPr>
            <a:r>
              <a:rPr lang="en-US" b="1" dirty="0" smtClean="0"/>
              <a:t>How</a:t>
            </a:r>
            <a:r>
              <a:rPr lang="en-US" dirty="0" smtClean="0"/>
              <a:t>  collected</a:t>
            </a:r>
            <a:endParaRPr lang="en-US" dirty="0"/>
          </a:p>
          <a:p>
            <a:pPr lvl="2">
              <a:lnSpc>
                <a:spcPct val="110000"/>
              </a:lnSpc>
              <a:spcBef>
                <a:spcPts val="600"/>
              </a:spcBef>
            </a:pPr>
            <a:r>
              <a:rPr lang="en-US" b="1" dirty="0"/>
              <a:t>Who has access </a:t>
            </a:r>
            <a:endParaRPr lang="en-US" dirty="0"/>
          </a:p>
          <a:p>
            <a:pPr lvl="1">
              <a:lnSpc>
                <a:spcPct val="110000"/>
              </a:lnSpc>
              <a:spcBef>
                <a:spcPts val="600"/>
              </a:spcBef>
            </a:pPr>
            <a:r>
              <a:rPr lang="en-US" sz="2400" dirty="0"/>
              <a:t>Potential Risks</a:t>
            </a:r>
          </a:p>
          <a:p>
            <a:pPr lvl="2">
              <a:lnSpc>
                <a:spcPct val="110000"/>
              </a:lnSpc>
              <a:spcBef>
                <a:spcPts val="600"/>
              </a:spcBef>
            </a:pPr>
            <a:r>
              <a:rPr lang="en-US" dirty="0"/>
              <a:t>Physical, psychological, financial, </a:t>
            </a:r>
          </a:p>
          <a:p>
            <a:pPr lvl="2">
              <a:lnSpc>
                <a:spcPct val="110000"/>
              </a:lnSpc>
              <a:spcBef>
                <a:spcPts val="600"/>
              </a:spcBef>
              <a:buFontTx/>
              <a:buNone/>
            </a:pPr>
            <a:r>
              <a:rPr lang="en-US" dirty="0"/>
              <a:t>      legal or other risks </a:t>
            </a:r>
          </a:p>
          <a:p>
            <a:pPr lvl="2">
              <a:lnSpc>
                <a:spcPct val="110000"/>
              </a:lnSpc>
              <a:spcBef>
                <a:spcPts val="600"/>
              </a:spcBef>
            </a:pPr>
            <a:r>
              <a:rPr lang="en-US" dirty="0"/>
              <a:t>Alternative treatments/procedures </a:t>
            </a:r>
          </a:p>
        </p:txBody>
      </p:sp>
      <p:sp>
        <p:nvSpPr>
          <p:cNvPr id="842754"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BA616FA6-5D2F-4485-846F-8989897A0B20}" type="slidenum">
              <a:rPr lang="en-US" sz="1000" b="1">
                <a:solidFill>
                  <a:schemeClr val="bg1"/>
                </a:solidFill>
                <a:cs typeface="Arial" charset="0"/>
              </a:rPr>
              <a:pPr algn="r" eaLnBrk="1" hangingPunct="1"/>
              <a:t>23</a:t>
            </a:fld>
            <a:endParaRPr lang="en-US" sz="1000" b="1">
              <a:solidFill>
                <a:schemeClr val="bg1"/>
              </a:solidFill>
              <a:cs typeface="Arial" charset="0"/>
            </a:endParaRPr>
          </a:p>
        </p:txBody>
      </p:sp>
      <p:pic>
        <p:nvPicPr>
          <p:cNvPr id="842757" name="Picture 7" descr="A person walking on a high wire.&#10;" title="A person walking on a high wire."/>
          <p:cNvPicPr>
            <a:picLocks noChangeAspect="1" noChangeArrowheads="1"/>
          </p:cNvPicPr>
          <p:nvPr/>
        </p:nvPicPr>
        <p:blipFill>
          <a:blip r:embed="rId3" cstate="print"/>
          <a:srcRect/>
          <a:stretch>
            <a:fillRect/>
          </a:stretch>
        </p:blipFill>
        <p:spPr bwMode="auto">
          <a:xfrm>
            <a:off x="6324600" y="4267200"/>
            <a:ext cx="1889125" cy="184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A1894DBA-3DF5-40A4-83D1-23B217945F45}" type="slidenum">
              <a:rPr lang="en-US"/>
              <a:pPr/>
              <a:t>24</a:t>
            </a:fld>
            <a:endParaRPr lang="en-US"/>
          </a:p>
        </p:txBody>
      </p:sp>
      <p:sp>
        <p:nvSpPr>
          <p:cNvPr id="123910" name="Rectangle 6"/>
          <p:cNvSpPr>
            <a:spLocks noGrp="1" noChangeArrowheads="1"/>
          </p:cNvSpPr>
          <p:nvPr>
            <p:ph type="title" idx="4294967295"/>
          </p:nvPr>
        </p:nvSpPr>
        <p:spPr>
          <a:xfrm>
            <a:off x="0" y="228600"/>
            <a:ext cx="8229600" cy="1143000"/>
          </a:xfrm>
        </p:spPr>
        <p:txBody>
          <a:bodyPr/>
          <a:lstStyle/>
          <a:p>
            <a:pPr algn="ctr"/>
            <a:r>
              <a:rPr lang="en-US" sz="3600" i="1" dirty="0">
                <a:solidFill>
                  <a:srgbClr val="148C9C"/>
                </a:solidFill>
              </a:rPr>
              <a:t>Human Subjects Section (</a:t>
            </a:r>
            <a:r>
              <a:rPr lang="en-US" sz="3600" i="1" dirty="0" err="1">
                <a:solidFill>
                  <a:srgbClr val="148C9C"/>
                </a:solidFill>
              </a:rPr>
              <a:t>con’t</a:t>
            </a:r>
            <a:r>
              <a:rPr lang="en-US" sz="3600" i="1" dirty="0">
                <a:solidFill>
                  <a:srgbClr val="148C9C"/>
                </a:solidFill>
              </a:rPr>
              <a:t>)</a:t>
            </a:r>
          </a:p>
        </p:txBody>
      </p:sp>
      <p:sp>
        <p:nvSpPr>
          <p:cNvPr id="843780" name="Rectangle 7"/>
          <p:cNvSpPr>
            <a:spLocks noGrp="1" noChangeArrowheads="1"/>
          </p:cNvSpPr>
          <p:nvPr>
            <p:ph type="body" idx="4294967295"/>
          </p:nvPr>
        </p:nvSpPr>
        <p:spPr>
          <a:xfrm>
            <a:off x="0" y="1447800"/>
            <a:ext cx="8229600" cy="5029200"/>
          </a:xfrm>
        </p:spPr>
        <p:txBody>
          <a:bodyPr/>
          <a:lstStyle/>
          <a:p>
            <a:pPr>
              <a:spcBef>
                <a:spcPts val="600"/>
              </a:spcBef>
            </a:pPr>
            <a:r>
              <a:rPr lang="en-US" sz="2800" dirty="0"/>
              <a:t>Adequacy of Protection Against Risks</a:t>
            </a:r>
          </a:p>
          <a:p>
            <a:pPr lvl="1">
              <a:spcBef>
                <a:spcPts val="600"/>
              </a:spcBef>
            </a:pPr>
            <a:r>
              <a:rPr lang="en-US" sz="2400" dirty="0"/>
              <a:t>Recruitment</a:t>
            </a:r>
          </a:p>
          <a:p>
            <a:pPr lvl="1">
              <a:spcBef>
                <a:spcPts val="600"/>
              </a:spcBef>
            </a:pPr>
            <a:r>
              <a:rPr lang="en-US" sz="2400" dirty="0"/>
              <a:t>Informed </a:t>
            </a:r>
            <a:r>
              <a:rPr lang="en-US" sz="2400" dirty="0" smtClean="0"/>
              <a:t>consent/assent </a:t>
            </a:r>
            <a:endParaRPr lang="en-US" sz="2400" dirty="0"/>
          </a:p>
          <a:p>
            <a:pPr lvl="1">
              <a:spcBef>
                <a:spcPts val="600"/>
              </a:spcBef>
            </a:pPr>
            <a:r>
              <a:rPr lang="en-US" sz="2400" dirty="0" smtClean="0"/>
              <a:t>Protections </a:t>
            </a:r>
            <a:r>
              <a:rPr lang="en-US" sz="2400" dirty="0"/>
              <a:t>against risk</a:t>
            </a:r>
          </a:p>
          <a:p>
            <a:pPr lvl="2">
              <a:spcBef>
                <a:spcPts val="600"/>
              </a:spcBef>
            </a:pPr>
            <a:r>
              <a:rPr lang="en-US" sz="2400" dirty="0"/>
              <a:t>Procedures to minimize </a:t>
            </a:r>
            <a:r>
              <a:rPr lang="en-US" sz="2400" dirty="0" smtClean="0"/>
              <a:t>risk and protect confidentiality</a:t>
            </a:r>
            <a:endParaRPr lang="en-US" sz="2400" dirty="0"/>
          </a:p>
          <a:p>
            <a:pPr lvl="2">
              <a:spcBef>
                <a:spcPts val="600"/>
              </a:spcBef>
            </a:pPr>
            <a:r>
              <a:rPr lang="en-US" sz="2400" dirty="0"/>
              <a:t>Additional protections for vulnerable </a:t>
            </a:r>
            <a:r>
              <a:rPr lang="en-US" sz="2400" dirty="0" smtClean="0"/>
              <a:t>subjects </a:t>
            </a:r>
            <a:endParaRPr lang="en-US" sz="2400" dirty="0"/>
          </a:p>
          <a:p>
            <a:pPr lvl="2">
              <a:spcBef>
                <a:spcPts val="600"/>
              </a:spcBef>
            </a:pPr>
            <a:r>
              <a:rPr lang="en-US" sz="2400" dirty="0"/>
              <a:t>Ensure necessary medical/professional intervention</a:t>
            </a:r>
          </a:p>
          <a:p>
            <a:pPr lvl="2">
              <a:spcBef>
                <a:spcPts val="600"/>
              </a:spcBef>
            </a:pPr>
            <a:r>
              <a:rPr lang="en-US" sz="2400" dirty="0"/>
              <a:t>Data and safety monitoring</a:t>
            </a:r>
          </a:p>
          <a:p>
            <a:endParaRPr lang="en-US" sz="2400" dirty="0"/>
          </a:p>
        </p:txBody>
      </p:sp>
      <p:sp>
        <p:nvSpPr>
          <p:cNvPr id="843778"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7A9CDBDC-9FD3-4F7A-8938-B4BE47A73A9B}" type="slidenum">
              <a:rPr lang="en-US" sz="1000" b="1">
                <a:solidFill>
                  <a:schemeClr val="bg1"/>
                </a:solidFill>
                <a:cs typeface="Arial" charset="0"/>
              </a:rPr>
              <a:pPr algn="r" eaLnBrk="1" hangingPunct="1"/>
              <a:t>24</a:t>
            </a:fld>
            <a:endParaRPr lang="en-US" sz="1000" b="1">
              <a:solidFill>
                <a:schemeClr val="bg1"/>
              </a:solidFill>
              <a:cs typeface="Arial" charset="0"/>
            </a:endParaRPr>
          </a:p>
        </p:txBody>
      </p:sp>
      <p:sp>
        <p:nvSpPr>
          <p:cNvPr id="4" name="Slide Number Placeholder 3"/>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99FF5F76-10FA-44E6-9467-500DBB31B9A8}" type="slidenum">
              <a:rPr lang="en-US" sz="1000" b="1">
                <a:solidFill>
                  <a:schemeClr val="bg1"/>
                </a:solidFill>
                <a:latin typeface="Tahoma" charset="0"/>
              </a:rPr>
              <a:pPr algn="r" eaLnBrk="1" hangingPunct="1">
                <a:defRPr/>
              </a:pPr>
              <a:t>24</a:t>
            </a:fld>
            <a:endParaRPr lang="en-US" sz="1000" b="1" dirty="0">
              <a:solidFill>
                <a:schemeClr val="bg1"/>
              </a:solidFill>
              <a:latin typeface="Tahoma" charset="0"/>
            </a:endParaRPr>
          </a:p>
        </p:txBody>
      </p:sp>
      <p:pic>
        <p:nvPicPr>
          <p:cNvPr id="843782" name="Picture 7" descr="Folders with a padlock over them." title="Folders with a padlock over them."/>
          <p:cNvPicPr>
            <a:picLocks noChangeAspect="1" noChangeArrowheads="1"/>
          </p:cNvPicPr>
          <p:nvPr/>
        </p:nvPicPr>
        <p:blipFill>
          <a:blip r:embed="rId3" cstate="print"/>
          <a:srcRect/>
          <a:stretch>
            <a:fillRect/>
          </a:stretch>
        </p:blipFill>
        <p:spPr bwMode="auto">
          <a:xfrm>
            <a:off x="6765925" y="1371600"/>
            <a:ext cx="237807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736E6ED5-DEBA-456E-857D-D7A1DD9FA4E1}" type="slidenum">
              <a:rPr lang="en-US"/>
              <a:pPr/>
              <a:t>25</a:t>
            </a:fld>
            <a:endParaRPr lang="en-US"/>
          </a:p>
        </p:txBody>
      </p:sp>
      <p:sp>
        <p:nvSpPr>
          <p:cNvPr id="124934" name="Rectangle 6"/>
          <p:cNvSpPr>
            <a:spLocks noGrp="1" noChangeArrowheads="1"/>
          </p:cNvSpPr>
          <p:nvPr>
            <p:ph type="title" idx="4294967295"/>
          </p:nvPr>
        </p:nvSpPr>
        <p:spPr>
          <a:xfrm>
            <a:off x="304800" y="228600"/>
            <a:ext cx="8229600" cy="1143000"/>
          </a:xfrm>
        </p:spPr>
        <p:txBody>
          <a:bodyPr/>
          <a:lstStyle/>
          <a:p>
            <a:pPr algn="ctr"/>
            <a:r>
              <a:rPr lang="en-US" sz="3600" i="1" dirty="0">
                <a:solidFill>
                  <a:srgbClr val="148C9C"/>
                </a:solidFill>
              </a:rPr>
              <a:t>Human Subjects Section (</a:t>
            </a:r>
            <a:r>
              <a:rPr lang="en-US" sz="3600" i="1" dirty="0" err="1">
                <a:solidFill>
                  <a:srgbClr val="148C9C"/>
                </a:solidFill>
              </a:rPr>
              <a:t>con’t</a:t>
            </a:r>
            <a:r>
              <a:rPr lang="en-US" sz="3600" i="1" dirty="0">
                <a:solidFill>
                  <a:srgbClr val="148C9C"/>
                </a:solidFill>
              </a:rPr>
              <a:t>)</a:t>
            </a:r>
          </a:p>
        </p:txBody>
      </p:sp>
      <p:sp>
        <p:nvSpPr>
          <p:cNvPr id="844804" name="Rectangle 7"/>
          <p:cNvSpPr>
            <a:spLocks noGrp="1" noChangeArrowheads="1"/>
          </p:cNvSpPr>
          <p:nvPr>
            <p:ph type="body" idx="4294967295"/>
          </p:nvPr>
        </p:nvSpPr>
        <p:spPr>
          <a:xfrm>
            <a:off x="221974" y="1371600"/>
            <a:ext cx="8229600" cy="4419600"/>
          </a:xfrm>
        </p:spPr>
        <p:txBody>
          <a:bodyPr>
            <a:normAutofit/>
          </a:bodyPr>
          <a:lstStyle/>
          <a:p>
            <a:pPr>
              <a:spcBef>
                <a:spcPts val="600"/>
              </a:spcBef>
            </a:pPr>
            <a:r>
              <a:rPr lang="en-US" sz="2800" dirty="0"/>
              <a:t>Potential Benefits of Research to Human Subjects and Others</a:t>
            </a:r>
          </a:p>
          <a:p>
            <a:pPr lvl="1">
              <a:spcBef>
                <a:spcPts val="600"/>
              </a:spcBef>
            </a:pPr>
            <a:r>
              <a:rPr lang="en-US" sz="2800" dirty="0"/>
              <a:t>May not be direct benefit </a:t>
            </a:r>
            <a:endParaRPr lang="en-US" sz="2800" dirty="0" smtClean="0"/>
          </a:p>
          <a:p>
            <a:pPr lvl="1">
              <a:spcBef>
                <a:spcPts val="600"/>
              </a:spcBef>
            </a:pPr>
            <a:r>
              <a:rPr lang="en-US" sz="2800" dirty="0" smtClean="0"/>
              <a:t>Compensation </a:t>
            </a:r>
            <a:r>
              <a:rPr lang="en-US" sz="2800" dirty="0"/>
              <a:t>is not a benefit</a:t>
            </a:r>
          </a:p>
          <a:p>
            <a:pPr lvl="1">
              <a:spcBef>
                <a:spcPts val="600"/>
              </a:spcBef>
            </a:pPr>
            <a:r>
              <a:rPr lang="en-US" sz="2800" dirty="0"/>
              <a:t>Discuss risks in relation to anticipated </a:t>
            </a:r>
            <a:r>
              <a:rPr lang="en-US" sz="2800" dirty="0" smtClean="0"/>
              <a:t>benefits</a:t>
            </a:r>
            <a:endParaRPr lang="en-US" sz="2800" dirty="0"/>
          </a:p>
          <a:p>
            <a:pPr>
              <a:spcBef>
                <a:spcPts val="600"/>
              </a:spcBef>
            </a:pPr>
            <a:r>
              <a:rPr lang="en-US" sz="2800" dirty="0"/>
              <a:t>Importance of Knowledge to be Gained</a:t>
            </a:r>
          </a:p>
          <a:p>
            <a:pPr lvl="1">
              <a:spcBef>
                <a:spcPts val="600"/>
              </a:spcBef>
            </a:pPr>
            <a:r>
              <a:rPr lang="en-US" sz="2800" dirty="0"/>
              <a:t>Discuss in relation to risks</a:t>
            </a:r>
          </a:p>
        </p:txBody>
      </p:sp>
      <p:sp>
        <p:nvSpPr>
          <p:cNvPr id="84480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0DA49ED8-C8BB-4F0B-99E4-9119C47A810B}" type="slidenum">
              <a:rPr lang="en-US" sz="1000" b="1">
                <a:solidFill>
                  <a:schemeClr val="bg1"/>
                </a:solidFill>
                <a:cs typeface="Arial" charset="0"/>
              </a:rPr>
              <a:pPr algn="r" eaLnBrk="1" hangingPunct="1"/>
              <a:t>25</a:t>
            </a:fld>
            <a:endParaRPr lang="en-US" sz="1000" b="1">
              <a:solidFill>
                <a:schemeClr val="bg1"/>
              </a:solidFill>
              <a:cs typeface="Arial" charset="0"/>
            </a:endParaRPr>
          </a:p>
        </p:txBody>
      </p:sp>
      <p:sp>
        <p:nvSpPr>
          <p:cNvPr id="4" name="Slide Number Placeholder 3"/>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E19D7EC5-6405-42BD-A313-84263AD52865}" type="slidenum">
              <a:rPr lang="en-US" sz="1000" b="1">
                <a:solidFill>
                  <a:schemeClr val="bg1"/>
                </a:solidFill>
                <a:latin typeface="Tahoma" charset="0"/>
              </a:rPr>
              <a:pPr algn="r" eaLnBrk="1" hangingPunct="1">
                <a:defRPr/>
              </a:pPr>
              <a:t>25</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C93608B9-8D40-47A1-B128-D616EC3A92D6}" type="slidenum">
              <a:rPr lang="en-US"/>
              <a:pPr/>
              <a:t>26</a:t>
            </a:fld>
            <a:endParaRPr lang="en-US"/>
          </a:p>
        </p:txBody>
      </p:sp>
      <p:sp>
        <p:nvSpPr>
          <p:cNvPr id="125957" name="Rectangle 5"/>
          <p:cNvSpPr>
            <a:spLocks noGrp="1" noChangeArrowheads="1"/>
          </p:cNvSpPr>
          <p:nvPr>
            <p:ph type="title" idx="4294967295"/>
          </p:nvPr>
        </p:nvSpPr>
        <p:spPr>
          <a:xfrm>
            <a:off x="609600" y="228600"/>
            <a:ext cx="8229600" cy="1143000"/>
          </a:xfrm>
        </p:spPr>
        <p:txBody>
          <a:bodyPr/>
          <a:lstStyle/>
          <a:p>
            <a:pPr algn="ctr"/>
            <a:r>
              <a:rPr lang="en-US" sz="3600" i="1" dirty="0">
                <a:solidFill>
                  <a:srgbClr val="148C9C"/>
                </a:solidFill>
              </a:rPr>
              <a:t>Additional NIH Requirements</a:t>
            </a:r>
            <a:r>
              <a:rPr lang="en-US" i="1" dirty="0">
                <a:solidFill>
                  <a:srgbClr val="148C9C"/>
                </a:solidFill>
              </a:rPr>
              <a:t> </a:t>
            </a:r>
          </a:p>
        </p:txBody>
      </p:sp>
      <p:sp>
        <p:nvSpPr>
          <p:cNvPr id="845829" name="Rectangle 6"/>
          <p:cNvSpPr>
            <a:spLocks noGrp="1" noChangeArrowheads="1"/>
          </p:cNvSpPr>
          <p:nvPr>
            <p:ph type="body" idx="4294967295"/>
          </p:nvPr>
        </p:nvSpPr>
        <p:spPr>
          <a:xfrm>
            <a:off x="304800" y="1295400"/>
            <a:ext cx="8229600" cy="4648200"/>
          </a:xfrm>
        </p:spPr>
        <p:txBody>
          <a:bodyPr>
            <a:normAutofit fontScale="92500"/>
          </a:bodyPr>
          <a:lstStyle/>
          <a:p>
            <a:pPr>
              <a:lnSpc>
                <a:spcPct val="110000"/>
              </a:lnSpc>
              <a:spcBef>
                <a:spcPts val="600"/>
              </a:spcBef>
            </a:pPr>
            <a:r>
              <a:rPr lang="en-US" sz="3000" dirty="0"/>
              <a:t>Justification if NO human subjects but are using human specimens and/or data</a:t>
            </a:r>
          </a:p>
          <a:p>
            <a:pPr>
              <a:lnSpc>
                <a:spcPct val="110000"/>
              </a:lnSpc>
              <a:spcBef>
                <a:spcPts val="600"/>
              </a:spcBef>
            </a:pPr>
            <a:r>
              <a:rPr lang="en-US" sz="3000" dirty="0" smtClean="0"/>
              <a:t>For </a:t>
            </a:r>
            <a:r>
              <a:rPr lang="en-US" sz="3000" dirty="0"/>
              <a:t>Clinical Trials:</a:t>
            </a:r>
          </a:p>
          <a:p>
            <a:pPr lvl="1">
              <a:lnSpc>
                <a:spcPct val="110000"/>
              </a:lnSpc>
              <a:spcBef>
                <a:spcPts val="600"/>
              </a:spcBef>
            </a:pPr>
            <a:r>
              <a:rPr lang="en-US" sz="2800" dirty="0"/>
              <a:t>Data and Safety Monitoring Plan or Board </a:t>
            </a:r>
            <a:endParaRPr lang="en-US" sz="2800" dirty="0" smtClean="0"/>
          </a:p>
          <a:p>
            <a:pPr lvl="1">
              <a:lnSpc>
                <a:spcPct val="110000"/>
              </a:lnSpc>
              <a:spcBef>
                <a:spcPts val="600"/>
              </a:spcBef>
            </a:pPr>
            <a:r>
              <a:rPr lang="en-US" sz="2800" dirty="0" smtClean="0"/>
              <a:t>Registration in ClinicalTrials.gov as appropriate</a:t>
            </a:r>
            <a:endParaRPr lang="en-US" sz="2800" dirty="0"/>
          </a:p>
          <a:p>
            <a:pPr>
              <a:lnSpc>
                <a:spcPct val="110000"/>
              </a:lnSpc>
              <a:spcBef>
                <a:spcPts val="600"/>
              </a:spcBef>
            </a:pPr>
            <a:r>
              <a:rPr lang="en-US" sz="3000" dirty="0"/>
              <a:t>For </a:t>
            </a:r>
            <a:r>
              <a:rPr lang="en-US" sz="3000" dirty="0" smtClean="0"/>
              <a:t>NIH-Defined Clinical </a:t>
            </a:r>
            <a:r>
              <a:rPr lang="en-US" sz="3000" dirty="0"/>
              <a:t>Research</a:t>
            </a:r>
          </a:p>
          <a:p>
            <a:pPr lvl="1">
              <a:lnSpc>
                <a:spcPct val="110000"/>
              </a:lnSpc>
              <a:spcBef>
                <a:spcPts val="600"/>
              </a:spcBef>
            </a:pPr>
            <a:r>
              <a:rPr lang="en-US" sz="2800" dirty="0"/>
              <a:t>Inclusion of </a:t>
            </a:r>
            <a:r>
              <a:rPr lang="en-US" sz="2800" dirty="0" smtClean="0"/>
              <a:t>Women, Minorities, and Children</a:t>
            </a:r>
            <a:endParaRPr lang="en-US" sz="2800" dirty="0"/>
          </a:p>
          <a:p>
            <a:pPr lvl="1">
              <a:lnSpc>
                <a:spcPct val="110000"/>
              </a:lnSpc>
              <a:spcBef>
                <a:spcPts val="600"/>
              </a:spcBef>
            </a:pPr>
            <a:r>
              <a:rPr lang="en-US" sz="2800" dirty="0" smtClean="0"/>
              <a:t>Inclusion </a:t>
            </a:r>
            <a:r>
              <a:rPr lang="en-US" sz="3000" dirty="0" smtClean="0"/>
              <a:t>Enrollment Reports</a:t>
            </a:r>
            <a:endParaRPr lang="en-US" sz="3000" dirty="0"/>
          </a:p>
          <a:p>
            <a:pPr>
              <a:buFontTx/>
              <a:buNone/>
            </a:pPr>
            <a:endParaRPr lang="en-US" sz="2800" dirty="0"/>
          </a:p>
          <a:p>
            <a:pPr lvl="1">
              <a:lnSpc>
                <a:spcPct val="65000"/>
              </a:lnSpc>
            </a:pPr>
            <a:endParaRPr lang="en-US" sz="2400" dirty="0"/>
          </a:p>
        </p:txBody>
      </p:sp>
      <p:sp>
        <p:nvSpPr>
          <p:cNvPr id="845826"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0AA40E34-22F9-469E-8D71-DEFB3CE56DF6}" type="slidenum">
              <a:rPr lang="en-US" sz="1000" b="1">
                <a:solidFill>
                  <a:schemeClr val="bg1"/>
                </a:solidFill>
                <a:cs typeface="Arial" charset="0"/>
              </a:rPr>
              <a:pPr algn="r" eaLnBrk="1" hangingPunct="1"/>
              <a:t>26</a:t>
            </a:fld>
            <a:endParaRPr lang="en-US" sz="1000" b="1">
              <a:solidFill>
                <a:schemeClr val="bg1"/>
              </a:solidFill>
              <a:cs typeface="Arial" charset="0"/>
            </a:endParaRPr>
          </a:p>
        </p:txBody>
      </p:sp>
      <p:sp>
        <p:nvSpPr>
          <p:cNvPr id="12290" name="Slide Number Placeholder 5"/>
          <p:cNvSpPr txBox="1">
            <a:spLocks noGrp="1"/>
          </p:cNvSpPr>
          <p:nvPr/>
        </p:nvSpPr>
        <p:spPr bwMode="auto">
          <a:xfrm>
            <a:off x="6553200" y="6245225"/>
            <a:ext cx="1981200" cy="476250"/>
          </a:xfrm>
          <a:prstGeom prst="rect">
            <a:avLst/>
          </a:prstGeom>
          <a:noFill/>
          <a:ln>
            <a:miter lim="800000"/>
            <a:headEnd/>
            <a:tailEnd/>
          </a:ln>
        </p:spPr>
        <p:txBody>
          <a:bodyPr/>
          <a:lstStyle/>
          <a:p>
            <a:pPr algn="r" eaLnBrk="1" hangingPunct="1">
              <a:defRPr/>
            </a:pPr>
            <a:fld id="{80C17E63-733B-4CC3-A1B9-9D26EFF3A72C}" type="slidenum">
              <a:rPr lang="en-US" sz="1000" b="1">
                <a:solidFill>
                  <a:schemeClr val="bg1"/>
                </a:solidFill>
                <a:latin typeface="Tahoma" charset="0"/>
              </a:rPr>
              <a:pPr algn="r" eaLnBrk="1" hangingPunct="1">
                <a:defRPr/>
              </a:pPr>
              <a:t>26</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0581CF7B-CA93-4615-A6AA-10BC8B870DB2}" type="slidenum">
              <a:rPr lang="en-US"/>
              <a:pPr/>
              <a:t>27</a:t>
            </a:fld>
            <a:endParaRPr lang="en-US"/>
          </a:p>
        </p:txBody>
      </p:sp>
      <p:sp>
        <p:nvSpPr>
          <p:cNvPr id="126981" name="Rectangle 5"/>
          <p:cNvSpPr>
            <a:spLocks noGrp="1" noChangeArrowheads="1"/>
          </p:cNvSpPr>
          <p:nvPr>
            <p:ph type="title" idx="4294967295"/>
          </p:nvPr>
        </p:nvSpPr>
        <p:spPr>
          <a:xfrm>
            <a:off x="533400" y="228600"/>
            <a:ext cx="8229600" cy="1143000"/>
          </a:xfrm>
        </p:spPr>
        <p:txBody>
          <a:bodyPr/>
          <a:lstStyle/>
          <a:p>
            <a:pPr algn="ctr"/>
            <a:r>
              <a:rPr lang="en-US" sz="3600" i="1" dirty="0" smtClean="0">
                <a:solidFill>
                  <a:srgbClr val="148C9C"/>
                </a:solidFill>
              </a:rPr>
              <a:t>NOT </a:t>
            </a:r>
            <a:r>
              <a:rPr lang="en-US" sz="3600" i="1" dirty="0">
                <a:solidFill>
                  <a:srgbClr val="148C9C"/>
                </a:solidFill>
              </a:rPr>
              <a:t>Required for Application</a:t>
            </a:r>
          </a:p>
        </p:txBody>
      </p:sp>
      <p:sp>
        <p:nvSpPr>
          <p:cNvPr id="848900" name="Rectangle 6"/>
          <p:cNvSpPr>
            <a:spLocks noGrp="1" noChangeArrowheads="1"/>
          </p:cNvSpPr>
          <p:nvPr>
            <p:ph type="body" idx="4294967295"/>
          </p:nvPr>
        </p:nvSpPr>
        <p:spPr>
          <a:xfrm>
            <a:off x="245533" y="1447800"/>
            <a:ext cx="8229600" cy="4267200"/>
          </a:xfrm>
        </p:spPr>
        <p:txBody>
          <a:bodyPr/>
          <a:lstStyle/>
          <a:p>
            <a:pPr>
              <a:spcBef>
                <a:spcPts val="600"/>
              </a:spcBef>
            </a:pPr>
            <a:r>
              <a:rPr lang="en-US" sz="2400" dirty="0"/>
              <a:t>After peer review, for grants likely to be funded, NIH requests (just-in-time):</a:t>
            </a:r>
          </a:p>
          <a:p>
            <a:pPr lvl="1">
              <a:spcBef>
                <a:spcPts val="600"/>
              </a:spcBef>
            </a:pPr>
            <a:r>
              <a:rPr lang="en-US" sz="2400" dirty="0"/>
              <a:t>OHRP Assurance Number</a:t>
            </a:r>
          </a:p>
          <a:p>
            <a:pPr lvl="1">
              <a:spcBef>
                <a:spcPts val="600"/>
              </a:spcBef>
            </a:pPr>
            <a:r>
              <a:rPr lang="en-US" sz="2400" dirty="0"/>
              <a:t>Certification of IRB review and approval</a:t>
            </a:r>
          </a:p>
          <a:p>
            <a:pPr lvl="1">
              <a:spcBef>
                <a:spcPts val="600"/>
              </a:spcBef>
            </a:pPr>
            <a:r>
              <a:rPr lang="en-US" sz="2400" dirty="0"/>
              <a:t>Certification that Key Personnel have completed appropriate human subjects research education</a:t>
            </a:r>
          </a:p>
          <a:p>
            <a:pPr lvl="1">
              <a:spcBef>
                <a:spcPts val="600"/>
              </a:spcBef>
            </a:pPr>
            <a:endParaRPr lang="en-US" sz="2400" dirty="0"/>
          </a:p>
          <a:p>
            <a:pPr lvl="1"/>
            <a:endParaRPr lang="en-US" dirty="0"/>
          </a:p>
          <a:p>
            <a:pPr lvl="1"/>
            <a:endParaRPr lang="en-US" dirty="0"/>
          </a:p>
          <a:p>
            <a:pPr lvl="1"/>
            <a:endParaRPr lang="en-US" dirty="0"/>
          </a:p>
        </p:txBody>
      </p:sp>
      <p:sp>
        <p:nvSpPr>
          <p:cNvPr id="848898"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993D1F7D-6E50-4510-AEF5-2BE59EAE452E}" type="slidenum">
              <a:rPr lang="en-US" sz="1000" b="1">
                <a:solidFill>
                  <a:schemeClr val="bg1"/>
                </a:solidFill>
                <a:cs typeface="Arial" charset="0"/>
              </a:rPr>
              <a:pPr algn="r" eaLnBrk="1" hangingPunct="1"/>
              <a:t>27</a:t>
            </a:fld>
            <a:endParaRPr lang="en-US" sz="1000" b="1">
              <a:solidFill>
                <a:schemeClr val="bg1"/>
              </a:solidFill>
              <a:cs typeface="Arial" charset="0"/>
            </a:endParaRPr>
          </a:p>
        </p:txBody>
      </p:sp>
      <p:sp>
        <p:nvSpPr>
          <p:cNvPr id="18436"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721C126C-0301-4953-99F6-2D131AA7F11A}" type="slidenum">
              <a:rPr lang="en-US" sz="1000" b="1">
                <a:solidFill>
                  <a:schemeClr val="bg1"/>
                </a:solidFill>
                <a:latin typeface="Tahoma" charset="0"/>
              </a:rPr>
              <a:pPr algn="r" eaLnBrk="1" hangingPunct="1">
                <a:defRPr/>
              </a:pPr>
              <a:t>27</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65197AF2-D48F-4781-89FF-67822517230F}" type="slidenum">
              <a:rPr lang="en-US"/>
              <a:pPr/>
              <a:t>28</a:t>
            </a:fld>
            <a:endParaRPr lang="en-US"/>
          </a:p>
        </p:txBody>
      </p:sp>
      <p:sp>
        <p:nvSpPr>
          <p:cNvPr id="128005" name="Rectangle 5"/>
          <p:cNvSpPr>
            <a:spLocks noGrp="1" noChangeArrowheads="1"/>
          </p:cNvSpPr>
          <p:nvPr>
            <p:ph type="title" idx="4294967295"/>
          </p:nvPr>
        </p:nvSpPr>
        <p:spPr>
          <a:xfrm>
            <a:off x="685800" y="304800"/>
            <a:ext cx="8229600" cy="1143000"/>
          </a:xfrm>
        </p:spPr>
        <p:txBody>
          <a:bodyPr>
            <a:normAutofit fontScale="90000"/>
          </a:bodyPr>
          <a:lstStyle/>
          <a:p>
            <a:pPr algn="ctr"/>
            <a:r>
              <a:rPr lang="en-US" dirty="0"/>
              <a:t> </a:t>
            </a:r>
            <a:r>
              <a:rPr lang="en-US" sz="3600" i="1" dirty="0">
                <a:solidFill>
                  <a:srgbClr val="148C9C"/>
                </a:solidFill>
              </a:rPr>
              <a:t>Preparing the Human Subjects Section</a:t>
            </a:r>
          </a:p>
        </p:txBody>
      </p:sp>
      <p:sp>
        <p:nvSpPr>
          <p:cNvPr id="849924" name="Rectangle 6"/>
          <p:cNvSpPr>
            <a:spLocks noGrp="1" noChangeArrowheads="1"/>
          </p:cNvSpPr>
          <p:nvPr>
            <p:ph type="body" idx="4294967295"/>
          </p:nvPr>
        </p:nvSpPr>
        <p:spPr>
          <a:xfrm>
            <a:off x="381000" y="1447800"/>
            <a:ext cx="8229600" cy="4343400"/>
          </a:xfrm>
        </p:spPr>
        <p:txBody>
          <a:bodyPr/>
          <a:lstStyle/>
          <a:p>
            <a:pPr>
              <a:spcBef>
                <a:spcPts val="600"/>
              </a:spcBef>
            </a:pPr>
            <a:r>
              <a:rPr lang="en-US" sz="2800" dirty="0"/>
              <a:t>Use SF </a:t>
            </a:r>
            <a:r>
              <a:rPr lang="en-US" sz="2800" dirty="0" smtClean="0"/>
              <a:t>424 Instructions</a:t>
            </a:r>
            <a:endParaRPr lang="en-US" sz="2800" dirty="0"/>
          </a:p>
          <a:p>
            <a:pPr>
              <a:spcBef>
                <a:spcPts val="600"/>
              </a:spcBef>
            </a:pPr>
            <a:r>
              <a:rPr lang="en-US" sz="2800" dirty="0" smtClean="0"/>
              <a:t>Select one of 6 scenarios:</a:t>
            </a:r>
          </a:p>
          <a:p>
            <a:pPr marL="393192" lvl="1" indent="0">
              <a:spcBef>
                <a:spcPts val="600"/>
              </a:spcBef>
              <a:buNone/>
            </a:pPr>
            <a:r>
              <a:rPr lang="en-US" sz="2400" dirty="0"/>
              <a:t> </a:t>
            </a:r>
            <a:r>
              <a:rPr lang="en-US" sz="2400" dirty="0" smtClean="0"/>
              <a:t> A</a:t>
            </a:r>
            <a:r>
              <a:rPr lang="en-US" sz="2400" dirty="0"/>
              <a:t>. No Human Subjects</a:t>
            </a:r>
          </a:p>
          <a:p>
            <a:pPr lvl="2">
              <a:spcBef>
                <a:spcPts val="600"/>
              </a:spcBef>
              <a:buFontTx/>
              <a:buNone/>
            </a:pPr>
            <a:r>
              <a:rPr lang="en-US" sz="2400" dirty="0"/>
              <a:t>B. Non-Exempt Human Subjects Research</a:t>
            </a:r>
          </a:p>
          <a:p>
            <a:pPr lvl="2">
              <a:spcBef>
                <a:spcPts val="600"/>
              </a:spcBef>
              <a:buFontTx/>
              <a:buNone/>
            </a:pPr>
            <a:r>
              <a:rPr lang="en-US" sz="2400" dirty="0"/>
              <a:t>C. Exempt Human Subjects Research</a:t>
            </a:r>
          </a:p>
          <a:p>
            <a:pPr lvl="2">
              <a:spcBef>
                <a:spcPts val="600"/>
              </a:spcBef>
              <a:buFontTx/>
              <a:buNone/>
            </a:pPr>
            <a:r>
              <a:rPr lang="en-US" sz="2400" dirty="0"/>
              <a:t>D. Delayed-Onset of Human Subjects Research</a:t>
            </a:r>
          </a:p>
          <a:p>
            <a:pPr lvl="2">
              <a:spcBef>
                <a:spcPts val="600"/>
              </a:spcBef>
              <a:buFontTx/>
              <a:buNone/>
            </a:pPr>
            <a:r>
              <a:rPr lang="en-US" sz="2400" dirty="0"/>
              <a:t>E. Clinical Trial </a:t>
            </a:r>
          </a:p>
          <a:p>
            <a:pPr lvl="2">
              <a:spcBef>
                <a:spcPts val="600"/>
              </a:spcBef>
              <a:buFontTx/>
              <a:buNone/>
            </a:pPr>
            <a:r>
              <a:rPr lang="en-US" sz="2400" dirty="0"/>
              <a:t>F. NIH-defined Phase III Clinical Trial</a:t>
            </a:r>
          </a:p>
        </p:txBody>
      </p:sp>
      <p:sp>
        <p:nvSpPr>
          <p:cNvPr id="84992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4EFBE11E-0F34-4A13-A8C9-A62AE69CBC0D}" type="slidenum">
              <a:rPr lang="en-US" sz="1000" b="1">
                <a:solidFill>
                  <a:schemeClr val="bg1"/>
                </a:solidFill>
                <a:cs typeface="Arial" charset="0"/>
              </a:rPr>
              <a:pPr algn="r" eaLnBrk="1" hangingPunct="1"/>
              <a:t>28</a:t>
            </a:fld>
            <a:endParaRPr lang="en-US" sz="1000" b="1">
              <a:solidFill>
                <a:schemeClr val="bg1"/>
              </a:solidFill>
              <a:cs typeface="Arial" charset="0"/>
            </a:endParaRPr>
          </a:p>
        </p:txBody>
      </p:sp>
      <p:sp>
        <p:nvSpPr>
          <p:cNvPr id="2150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00C7F162-4D4D-4EB3-A457-F009B6E4B3CC}" type="slidenum">
              <a:rPr lang="en-US" sz="1000" b="1">
                <a:solidFill>
                  <a:schemeClr val="bg1"/>
                </a:solidFill>
                <a:latin typeface="Tahoma" charset="0"/>
              </a:rPr>
              <a:pPr algn="r" eaLnBrk="1" hangingPunct="1">
                <a:defRPr/>
              </a:pPr>
              <a:t>28</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3D36D822-8BFB-4DB9-8369-BAC2D002489A}" type="slidenum">
              <a:rPr lang="en-US"/>
              <a:pPr/>
              <a:t>29</a:t>
            </a:fld>
            <a:endParaRPr lang="en-US" dirty="0"/>
          </a:p>
        </p:txBody>
      </p:sp>
      <p:sp>
        <p:nvSpPr>
          <p:cNvPr id="129035" name="Rectangle 11"/>
          <p:cNvSpPr>
            <a:spLocks noGrp="1" noChangeArrowheads="1"/>
          </p:cNvSpPr>
          <p:nvPr>
            <p:ph type="title" idx="4294967295"/>
          </p:nvPr>
        </p:nvSpPr>
        <p:spPr>
          <a:xfrm>
            <a:off x="268288" y="228600"/>
            <a:ext cx="8229600" cy="1143000"/>
          </a:xfrm>
        </p:spPr>
        <p:txBody>
          <a:bodyPr/>
          <a:lstStyle/>
          <a:p>
            <a:pPr algn="ctr"/>
            <a:r>
              <a:rPr lang="en-US" sz="3600" i="1" dirty="0">
                <a:solidFill>
                  <a:srgbClr val="148C9C"/>
                </a:solidFill>
              </a:rPr>
              <a:t>Scenario A: No Human Subjects</a:t>
            </a:r>
          </a:p>
        </p:txBody>
      </p:sp>
      <p:sp>
        <p:nvSpPr>
          <p:cNvPr id="850948" name="Rectangle 12"/>
          <p:cNvSpPr>
            <a:spLocks noGrp="1" noChangeArrowheads="1"/>
          </p:cNvSpPr>
          <p:nvPr>
            <p:ph type="body" idx="4294967295"/>
          </p:nvPr>
        </p:nvSpPr>
        <p:spPr>
          <a:xfrm>
            <a:off x="473075" y="1600200"/>
            <a:ext cx="8229600" cy="3425825"/>
          </a:xfrm>
        </p:spPr>
        <p:txBody>
          <a:bodyPr/>
          <a:lstStyle/>
          <a:p>
            <a:pPr>
              <a:buFontTx/>
              <a:buNone/>
            </a:pPr>
            <a:r>
              <a:rPr lang="en-US" sz="2400" dirty="0"/>
              <a:t>Are Human Subjects Involved? </a:t>
            </a:r>
            <a:r>
              <a:rPr lang="en-US" sz="2400" u="sng" dirty="0" smtClean="0"/>
              <a:t>     </a:t>
            </a:r>
            <a:r>
              <a:rPr lang="en-US" sz="2400" dirty="0" smtClean="0"/>
              <a:t> </a:t>
            </a:r>
            <a:r>
              <a:rPr lang="en-US" sz="2400" dirty="0"/>
              <a:t>Yes     </a:t>
            </a:r>
            <a:r>
              <a:rPr lang="en-US" sz="2400" u="sng" dirty="0" smtClean="0"/>
              <a:t>   X  </a:t>
            </a:r>
            <a:r>
              <a:rPr lang="en-US" sz="2400" dirty="0" smtClean="0"/>
              <a:t> </a:t>
            </a:r>
            <a:r>
              <a:rPr lang="en-US" sz="2400" dirty="0"/>
              <a:t>No</a:t>
            </a:r>
          </a:p>
        </p:txBody>
      </p:sp>
      <p:sp>
        <p:nvSpPr>
          <p:cNvPr id="850946"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E0C16C74-F380-46D5-9A00-CD1C7F2ACC38}" type="slidenum">
              <a:rPr lang="en-US" sz="1000" b="1">
                <a:solidFill>
                  <a:schemeClr val="bg1"/>
                </a:solidFill>
                <a:cs typeface="Arial" charset="0"/>
              </a:rPr>
              <a:pPr algn="r" eaLnBrk="1" hangingPunct="1"/>
              <a:t>29</a:t>
            </a:fld>
            <a:endParaRPr lang="en-US" sz="1000" b="1">
              <a:solidFill>
                <a:schemeClr val="bg1"/>
              </a:solidFill>
              <a:cs typeface="Arial" charset="0"/>
            </a:endParaRPr>
          </a:p>
        </p:txBody>
      </p:sp>
      <p:sp>
        <p:nvSpPr>
          <p:cNvPr id="22532"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5F32C1D2-98DC-4862-971B-3786EFD87802}" type="slidenum">
              <a:rPr lang="en-US" sz="1000" b="1">
                <a:solidFill>
                  <a:schemeClr val="bg1"/>
                </a:solidFill>
                <a:latin typeface="Tahoma" charset="0"/>
              </a:rPr>
              <a:pPr algn="r" eaLnBrk="1" hangingPunct="1">
                <a:defRPr/>
              </a:pPr>
              <a:t>29</a:t>
            </a:fld>
            <a:endParaRPr lang="en-US" sz="1000" b="1" dirty="0">
              <a:solidFill>
                <a:schemeClr val="bg1"/>
              </a:solidFill>
              <a:latin typeface="Tahoma" charset="0"/>
            </a:endParaRPr>
          </a:p>
        </p:txBody>
      </p:sp>
      <p:sp>
        <p:nvSpPr>
          <p:cNvPr id="850950" name="Line 11"/>
          <p:cNvSpPr>
            <a:spLocks noChangeShapeType="1"/>
          </p:cNvSpPr>
          <p:nvPr/>
        </p:nvSpPr>
        <p:spPr bwMode="auto">
          <a:xfrm>
            <a:off x="4494756" y="2150165"/>
            <a:ext cx="0" cy="2133600"/>
          </a:xfrm>
          <a:prstGeom prst="line">
            <a:avLst/>
          </a:prstGeom>
          <a:noFill/>
          <a:ln w="9525">
            <a:solidFill>
              <a:schemeClr val="tx1"/>
            </a:solidFill>
            <a:miter lim="800000"/>
            <a:headEnd/>
            <a:tailEnd/>
          </a:ln>
        </p:spPr>
        <p:txBody>
          <a:bodyPr wrap="none"/>
          <a:lstStyle/>
          <a:p>
            <a:endParaRPr lang="en-US"/>
          </a:p>
        </p:txBody>
      </p:sp>
      <p:sp>
        <p:nvSpPr>
          <p:cNvPr id="850953" name="Text Box 19"/>
          <p:cNvSpPr txBox="1">
            <a:spLocks noChangeArrowheads="1"/>
          </p:cNvSpPr>
          <p:nvPr/>
        </p:nvSpPr>
        <p:spPr bwMode="auto">
          <a:xfrm>
            <a:off x="685800" y="2202673"/>
            <a:ext cx="3657600" cy="2677656"/>
          </a:xfrm>
          <a:prstGeom prst="rect">
            <a:avLst/>
          </a:prstGeom>
          <a:noFill/>
          <a:ln w="9525">
            <a:noFill/>
            <a:miter lim="800000"/>
            <a:headEnd/>
            <a:tailEnd/>
          </a:ln>
        </p:spPr>
        <p:txBody>
          <a:bodyPr>
            <a:spAutoFit/>
          </a:bodyPr>
          <a:lstStyle/>
          <a:p>
            <a:pPr eaLnBrk="1" hangingPunct="1">
              <a:spcBef>
                <a:spcPct val="50000"/>
              </a:spcBef>
            </a:pPr>
            <a:r>
              <a:rPr lang="en-US" sz="2400" b="1" dirty="0">
                <a:cs typeface="Arial" charset="0"/>
              </a:rPr>
              <a:t>PHS 398</a:t>
            </a:r>
          </a:p>
          <a:p>
            <a:pPr eaLnBrk="1" hangingPunct="1">
              <a:spcBef>
                <a:spcPct val="50000"/>
              </a:spcBef>
            </a:pPr>
            <a:r>
              <a:rPr lang="en-US" sz="2400" dirty="0">
                <a:cs typeface="Arial" charset="0"/>
              </a:rPr>
              <a:t>Heading “Protection of Human Subjects”</a:t>
            </a:r>
          </a:p>
          <a:p>
            <a:pPr eaLnBrk="1" hangingPunct="1">
              <a:spcBef>
                <a:spcPct val="50000"/>
              </a:spcBef>
            </a:pPr>
            <a:r>
              <a:rPr lang="en-US" sz="2400" dirty="0">
                <a:solidFill>
                  <a:schemeClr val="accent3">
                    <a:lumMod val="75000"/>
                  </a:schemeClr>
                </a:solidFill>
                <a:cs typeface="Arial" charset="0"/>
              </a:rPr>
              <a:t>“No Human Subjects research is proposed in this application”</a:t>
            </a:r>
          </a:p>
        </p:txBody>
      </p:sp>
      <p:sp>
        <p:nvSpPr>
          <p:cNvPr id="850955" name="Line 21"/>
          <p:cNvSpPr>
            <a:spLocks noChangeShapeType="1"/>
          </p:cNvSpPr>
          <p:nvPr/>
        </p:nvSpPr>
        <p:spPr bwMode="auto">
          <a:xfrm>
            <a:off x="473075" y="2150165"/>
            <a:ext cx="8305800" cy="0"/>
          </a:xfrm>
          <a:prstGeom prst="line">
            <a:avLst/>
          </a:prstGeom>
          <a:noFill/>
          <a:ln w="9525">
            <a:solidFill>
              <a:schemeClr val="tx1"/>
            </a:solidFill>
            <a:miter lim="800000"/>
            <a:headEnd/>
            <a:tailEnd/>
          </a:ln>
        </p:spPr>
        <p:txBody>
          <a:bodyPr wrap="none"/>
          <a:lstStyle/>
          <a:p>
            <a:endParaRPr lang="en-US"/>
          </a:p>
        </p:txBody>
      </p:sp>
      <p:sp>
        <p:nvSpPr>
          <p:cNvPr id="850956" name="TextBox 13"/>
          <p:cNvSpPr txBox="1">
            <a:spLocks noChangeArrowheads="1"/>
          </p:cNvSpPr>
          <p:nvPr/>
        </p:nvSpPr>
        <p:spPr bwMode="auto">
          <a:xfrm>
            <a:off x="381000" y="5257800"/>
            <a:ext cx="8305800" cy="523875"/>
          </a:xfrm>
          <a:prstGeom prst="rect">
            <a:avLst/>
          </a:prstGeom>
          <a:noFill/>
          <a:ln w="9525">
            <a:noFill/>
            <a:miter lim="800000"/>
            <a:headEnd/>
            <a:tailEnd/>
          </a:ln>
        </p:spPr>
        <p:txBody>
          <a:bodyPr>
            <a:spAutoFit/>
          </a:bodyPr>
          <a:lstStyle/>
          <a:p>
            <a:pPr eaLnBrk="1" hangingPunct="1"/>
            <a:r>
              <a:rPr lang="en-US" sz="2800" dirty="0">
                <a:cs typeface="Arial" charset="0"/>
              </a:rPr>
              <a:t>Provide justification if using human specimens/data</a:t>
            </a:r>
          </a:p>
        </p:txBody>
      </p:sp>
      <p:grpSp>
        <p:nvGrpSpPr>
          <p:cNvPr id="2" name="Group 1" descr="Lab Rat" title="Lab Rat"/>
          <p:cNvGrpSpPr/>
          <p:nvPr/>
        </p:nvGrpSpPr>
        <p:grpSpPr>
          <a:xfrm>
            <a:off x="4572000" y="2196405"/>
            <a:ext cx="3962400" cy="2674045"/>
            <a:chOff x="4572000" y="2196405"/>
            <a:chExt cx="3962400" cy="2674045"/>
          </a:xfrm>
        </p:grpSpPr>
        <p:sp>
          <p:nvSpPr>
            <p:cNvPr id="850954" name="Text Box 20"/>
            <p:cNvSpPr txBox="1">
              <a:spLocks noChangeArrowheads="1"/>
            </p:cNvSpPr>
            <p:nvPr/>
          </p:nvSpPr>
          <p:spPr bwMode="auto">
            <a:xfrm>
              <a:off x="4572000" y="2196405"/>
              <a:ext cx="3962400" cy="1384995"/>
            </a:xfrm>
            <a:prstGeom prst="rect">
              <a:avLst/>
            </a:prstGeom>
            <a:noFill/>
            <a:ln w="9525">
              <a:noFill/>
              <a:miter lim="800000"/>
              <a:headEnd/>
              <a:tailEnd/>
            </a:ln>
          </p:spPr>
          <p:txBody>
            <a:bodyPr>
              <a:spAutoFit/>
            </a:bodyPr>
            <a:lstStyle/>
            <a:p>
              <a:pPr eaLnBrk="1" hangingPunct="1">
                <a:spcBef>
                  <a:spcPct val="50000"/>
                </a:spcBef>
              </a:pPr>
              <a:r>
                <a:rPr lang="en-US" sz="2400" b="1" dirty="0">
                  <a:cs typeface="Arial" charset="0"/>
                </a:rPr>
                <a:t>SF 424 Human Subjects</a:t>
              </a:r>
            </a:p>
            <a:p>
              <a:pPr eaLnBrk="1" hangingPunct="1">
                <a:spcBef>
                  <a:spcPct val="50000"/>
                </a:spcBef>
              </a:pPr>
              <a:r>
                <a:rPr lang="en-US" sz="2400" dirty="0">
                  <a:solidFill>
                    <a:schemeClr val="accent3">
                      <a:lumMod val="75000"/>
                    </a:schemeClr>
                  </a:solidFill>
                  <a:cs typeface="Arial" charset="0"/>
                </a:rPr>
                <a:t>No Human Subjects section is required</a:t>
              </a:r>
            </a:p>
          </p:txBody>
        </p:sp>
        <p:pic>
          <p:nvPicPr>
            <p:cNvPr id="850957" name="Picture 17" descr="Lab Rat" title="Lab Rat"/>
            <p:cNvPicPr>
              <a:picLocks noChangeAspect="1" noChangeArrowheads="1"/>
            </p:cNvPicPr>
            <p:nvPr/>
          </p:nvPicPr>
          <p:blipFill>
            <a:blip r:embed="rId3" cstate="print"/>
            <a:srcRect/>
            <a:stretch>
              <a:fillRect/>
            </a:stretch>
          </p:blipFill>
          <p:spPr bwMode="auto">
            <a:xfrm>
              <a:off x="6172200" y="3429000"/>
              <a:ext cx="2325688" cy="14414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85095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5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27B256-8805-4586-B866-9F652C8313D5}" type="slidenum">
              <a:rPr lang="en-US"/>
              <a:pPr/>
              <a:t>3</a:t>
            </a:fld>
            <a:endParaRPr lang="en-US" dirty="0"/>
          </a:p>
        </p:txBody>
      </p:sp>
      <p:sp>
        <p:nvSpPr>
          <p:cNvPr id="530434" name="Rectangle 2"/>
          <p:cNvSpPr>
            <a:spLocks noGrp="1" noChangeArrowheads="1"/>
          </p:cNvSpPr>
          <p:nvPr>
            <p:ph type="title" idx="4294967295"/>
          </p:nvPr>
        </p:nvSpPr>
        <p:spPr>
          <a:xfrm>
            <a:off x="-228600" y="-228600"/>
            <a:ext cx="9144000" cy="990600"/>
          </a:xfrm>
          <a:noFill/>
          <a:ln/>
        </p:spPr>
        <p:txBody>
          <a:bodyPr lIns="90488" tIns="44450" rIns="90488" bIns="44450"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Outline</a:t>
            </a:r>
            <a:r>
              <a:rPr lang="en-US" sz="3600" dirty="0">
                <a:latin typeface="Tahoma" pitchFamily="34" charset="0"/>
                <a:cs typeface="Tahoma" pitchFamily="34" charset="0"/>
              </a:rPr>
              <a:t> </a:t>
            </a:r>
          </a:p>
        </p:txBody>
      </p:sp>
      <p:sp>
        <p:nvSpPr>
          <p:cNvPr id="530435" name="Rectangle 3"/>
          <p:cNvSpPr>
            <a:spLocks noGrp="1" noChangeArrowheads="1"/>
          </p:cNvSpPr>
          <p:nvPr>
            <p:ph type="body" idx="4294967295"/>
          </p:nvPr>
        </p:nvSpPr>
        <p:spPr>
          <a:xfrm>
            <a:off x="609600" y="762000"/>
            <a:ext cx="8763000" cy="5181600"/>
          </a:xfrm>
          <a:noFill/>
          <a:ln/>
        </p:spPr>
        <p:txBody>
          <a:bodyPr lIns="90488" tIns="44450" rIns="90488" bIns="44450">
            <a:noAutofit/>
          </a:bodyPr>
          <a:lstStyle/>
          <a:p>
            <a:pPr>
              <a:lnSpc>
                <a:spcPts val="4000"/>
              </a:lnSpc>
              <a:buFontTx/>
              <a:buNone/>
            </a:pPr>
            <a:r>
              <a:rPr lang="en-US" sz="2800" dirty="0" smtClean="0">
                <a:latin typeface="Tahoma" pitchFamily="34" charset="0"/>
                <a:cs typeface="Tahoma" pitchFamily="34" charset="0"/>
              </a:rPr>
              <a:t>Part II</a:t>
            </a:r>
            <a:endParaRPr lang="en-US" sz="2800" dirty="0">
              <a:latin typeface="Tahoma" pitchFamily="34" charset="0"/>
              <a:cs typeface="Tahoma" pitchFamily="34" charset="0"/>
            </a:endParaRPr>
          </a:p>
          <a:p>
            <a:pPr>
              <a:lnSpc>
                <a:spcPts val="4000"/>
              </a:lnSpc>
            </a:pPr>
            <a:r>
              <a:rPr lang="en-US" sz="2800" dirty="0" smtClean="0">
                <a:latin typeface="Tahoma" pitchFamily="34" charset="0"/>
                <a:cs typeface="Tahoma" pitchFamily="34" charset="0"/>
              </a:rPr>
              <a:t>Protections </a:t>
            </a:r>
            <a:r>
              <a:rPr lang="en-US" sz="2800" dirty="0">
                <a:latin typeface="Tahoma" pitchFamily="34" charset="0"/>
                <a:cs typeface="Tahoma" pitchFamily="34" charset="0"/>
              </a:rPr>
              <a:t>Afforded by the </a:t>
            </a:r>
            <a:r>
              <a:rPr lang="en-US" sz="2800" dirty="0" smtClean="0">
                <a:latin typeface="Tahoma" pitchFamily="34" charset="0"/>
                <a:cs typeface="Tahoma" pitchFamily="34" charset="0"/>
              </a:rPr>
              <a:t>Regulations: Assurances, IRB Review, Informed Consent</a:t>
            </a:r>
            <a:endParaRPr lang="en-US" sz="2800" dirty="0">
              <a:latin typeface="Tahoma" pitchFamily="34" charset="0"/>
              <a:cs typeface="Tahoma" pitchFamily="34" charset="0"/>
            </a:endParaRPr>
          </a:p>
          <a:p>
            <a:pPr>
              <a:lnSpc>
                <a:spcPts val="4000"/>
              </a:lnSpc>
            </a:pPr>
            <a:r>
              <a:rPr lang="en-US" sz="2800" dirty="0" smtClean="0">
                <a:latin typeface="Tahoma" pitchFamily="34" charset="0"/>
                <a:cs typeface="Tahoma" pitchFamily="34" charset="0"/>
              </a:rPr>
              <a:t>Reporting </a:t>
            </a:r>
            <a:r>
              <a:rPr lang="en-US" sz="2800" dirty="0">
                <a:latin typeface="Tahoma" pitchFamily="34" charset="0"/>
                <a:cs typeface="Tahoma" pitchFamily="34" charset="0"/>
              </a:rPr>
              <a:t>Requirements &amp; Compliance </a:t>
            </a:r>
            <a:r>
              <a:rPr lang="en-US" sz="2800" dirty="0" smtClean="0">
                <a:latin typeface="Tahoma" pitchFamily="34" charset="0"/>
                <a:cs typeface="Tahoma" pitchFamily="34" charset="0"/>
              </a:rPr>
              <a:t>Oversight</a:t>
            </a:r>
          </a:p>
          <a:p>
            <a:endParaRPr lang="en-US" sz="2800" dirty="0" smtClean="0">
              <a:latin typeface="Tahoma" pitchFamily="34" charset="0"/>
              <a:cs typeface="Tahoma" pitchFamily="34" charset="0"/>
            </a:endParaRPr>
          </a:p>
          <a:p>
            <a:r>
              <a:rPr lang="en-US" sz="2800" dirty="0" smtClean="0">
                <a:latin typeface="Tahoma" pitchFamily="34" charset="0"/>
                <a:cs typeface="Tahoma" pitchFamily="34" charset="0"/>
              </a:rPr>
              <a:t>NIH Inclusion Policies</a:t>
            </a:r>
          </a:p>
          <a:p>
            <a:pPr>
              <a:lnSpc>
                <a:spcPts val="4000"/>
              </a:lnSpc>
            </a:pPr>
            <a:r>
              <a:rPr lang="en-US" sz="2800" dirty="0" smtClean="0">
                <a:latin typeface="Tahoma" pitchFamily="34" charset="0"/>
                <a:cs typeface="Tahoma" pitchFamily="34" charset="0"/>
              </a:rPr>
              <a:t>Post-award responsibilities</a:t>
            </a:r>
          </a:p>
          <a:p>
            <a:pPr>
              <a:lnSpc>
                <a:spcPts val="4000"/>
              </a:lnSpc>
            </a:pPr>
            <a:r>
              <a:rPr lang="en-US" sz="2800" dirty="0" smtClean="0">
                <a:latin typeface="Tahoma" pitchFamily="34" charset="0"/>
                <a:cs typeface="Tahoma" pitchFamily="34" charset="0"/>
              </a:rPr>
              <a:t>Certificates of Confidentiality</a:t>
            </a:r>
          </a:p>
          <a:p>
            <a:endParaRPr lang="en-US" sz="2800" dirty="0" smtClean="0">
              <a:latin typeface="Tahoma" pitchFamily="34" charset="0"/>
              <a:cs typeface="Tahoma" pitchFamily="34" charset="0"/>
            </a:endParaRPr>
          </a:p>
          <a:p>
            <a:r>
              <a:rPr lang="en-US" sz="2800" dirty="0" smtClean="0">
                <a:latin typeface="Tahoma" pitchFamily="34" charset="0"/>
                <a:cs typeface="Tahoma" pitchFamily="34" charset="0"/>
              </a:rPr>
              <a:t>Case studies and Q &amp; A</a:t>
            </a:r>
            <a:endParaRPr lang="en-US" sz="2800"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title"/>
          </p:nvPr>
        </p:nvSpPr>
        <p:spPr>
          <a:xfrm>
            <a:off x="0" y="381000"/>
            <a:ext cx="9144000" cy="533400"/>
          </a:xfrm>
        </p:spPr>
        <p:txBody>
          <a:bodyPr>
            <a:normAutofit fontScale="90000"/>
          </a:bodyPr>
          <a:lstStyle/>
          <a:p>
            <a:pPr algn="ctr" eaLnBrk="1" hangingPunct="1">
              <a:defRPr/>
            </a:pPr>
            <a:r>
              <a:rPr lang="en-US" i="1" dirty="0" smtClean="0">
                <a:solidFill>
                  <a:srgbClr val="148C9C"/>
                </a:solidFill>
              </a:rPr>
              <a:t> </a:t>
            </a:r>
            <a:r>
              <a:rPr lang="en-US" sz="3100" i="1" dirty="0" smtClean="0">
                <a:solidFill>
                  <a:srgbClr val="148C9C"/>
                </a:solidFill>
              </a:rPr>
              <a:t>Research Involving Coded Data </a:t>
            </a:r>
            <a:br>
              <a:rPr lang="en-US" sz="3100" i="1" dirty="0" smtClean="0">
                <a:solidFill>
                  <a:srgbClr val="148C9C"/>
                </a:solidFill>
              </a:rPr>
            </a:br>
            <a:r>
              <a:rPr lang="en-US" sz="3100" i="1" dirty="0" smtClean="0">
                <a:solidFill>
                  <a:srgbClr val="148C9C"/>
                </a:solidFill>
              </a:rPr>
              <a:t>or Specimens</a:t>
            </a:r>
          </a:p>
        </p:txBody>
      </p:sp>
      <p:sp>
        <p:nvSpPr>
          <p:cNvPr id="12292" name="Rectangle 6"/>
          <p:cNvSpPr>
            <a:spLocks noGrp="1" noChangeArrowheads="1"/>
          </p:cNvSpPr>
          <p:nvPr>
            <p:ph type="body" idx="1"/>
          </p:nvPr>
        </p:nvSpPr>
        <p:spPr>
          <a:xfrm>
            <a:off x="228600" y="1341437"/>
            <a:ext cx="7391400" cy="4525963"/>
          </a:xfrm>
        </p:spPr>
        <p:txBody>
          <a:bodyPr>
            <a:normAutofit/>
          </a:bodyPr>
          <a:lstStyle/>
          <a:p>
            <a:pPr eaLnBrk="1" hangingPunct="1">
              <a:spcBef>
                <a:spcPts val="600"/>
              </a:spcBef>
            </a:pPr>
            <a:r>
              <a:rPr lang="en-US" sz="2800" dirty="0" smtClean="0"/>
              <a:t>OHRP Policy Guidance 2004, 2008</a:t>
            </a:r>
          </a:p>
          <a:p>
            <a:pPr eaLnBrk="1" hangingPunct="1">
              <a:spcBef>
                <a:spcPts val="600"/>
              </a:spcBef>
            </a:pPr>
            <a:r>
              <a:rPr lang="en-US" sz="2800" dirty="0" smtClean="0"/>
              <a:t>If research involves only secondary analysis of coded data/specimens it is NOT human subjects research if:</a:t>
            </a:r>
          </a:p>
          <a:p>
            <a:pPr lvl="1">
              <a:spcBef>
                <a:spcPts val="600"/>
              </a:spcBef>
            </a:pPr>
            <a:r>
              <a:rPr lang="en-US" sz="2400" dirty="0" smtClean="0"/>
              <a:t>Collected for other reason</a:t>
            </a:r>
          </a:p>
          <a:p>
            <a:pPr lvl="1" eaLnBrk="1" hangingPunct="1">
              <a:spcBef>
                <a:spcPts val="600"/>
              </a:spcBef>
            </a:pPr>
            <a:r>
              <a:rPr lang="en-US" sz="2400" dirty="0" smtClean="0"/>
              <a:t>None of investigators can                                      readily ascertain the identity                                            of subjects (Provider has no                                                                 other role in research and                                                        does not release key) </a:t>
            </a:r>
          </a:p>
          <a:p>
            <a:pPr lvl="1" eaLnBrk="1" hangingPunct="1"/>
            <a:endParaRPr lang="en-US" sz="2400" dirty="0" smtClean="0"/>
          </a:p>
        </p:txBody>
      </p:sp>
      <p:pic>
        <p:nvPicPr>
          <p:cNvPr id="12294" name="Picture 8" descr="Test Tubes" title="Test Tubes"/>
          <p:cNvPicPr>
            <a:picLocks noChangeAspect="1" noChangeArrowheads="1"/>
          </p:cNvPicPr>
          <p:nvPr/>
        </p:nvPicPr>
        <p:blipFill>
          <a:blip r:embed="rId3" cstate="print"/>
          <a:srcRect/>
          <a:stretch>
            <a:fillRect/>
          </a:stretch>
        </p:blipFill>
        <p:spPr bwMode="auto">
          <a:xfrm>
            <a:off x="5867400" y="3352800"/>
            <a:ext cx="2901950" cy="1976438"/>
          </a:xfrm>
          <a:prstGeom prst="rect">
            <a:avLst/>
          </a:prstGeom>
          <a:noFill/>
          <a:ln w="9525">
            <a:noFill/>
            <a:miter lim="800000"/>
            <a:headEnd/>
            <a:tailEnd/>
          </a:ln>
        </p:spPr>
      </p:pic>
      <p:sp>
        <p:nvSpPr>
          <p:cNvPr id="6" name="Slide Number Placeholder 3"/>
          <p:cNvSpPr>
            <a:spLocks noGrp="1"/>
          </p:cNvSpPr>
          <p:nvPr>
            <p:ph type="sldNum" sz="quarter" idx="12"/>
          </p:nvPr>
        </p:nvSpPr>
        <p:spPr>
          <a:xfrm>
            <a:off x="8647272" y="6407944"/>
            <a:ext cx="365760" cy="365125"/>
          </a:xfrm>
        </p:spPr>
        <p:txBody>
          <a:bodyPr/>
          <a:lstStyle/>
          <a:p>
            <a:fld id="{3D36D822-8BFB-4DB9-8369-BAC2D002489A}" type="slidenum">
              <a:rPr lang="en-US"/>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9DCB06F1-A91D-487E-976C-F3CF73771247}" type="slidenum">
              <a:rPr lang="en-US"/>
              <a:pPr/>
              <a:t>31</a:t>
            </a:fld>
            <a:endParaRPr lang="en-US"/>
          </a:p>
        </p:txBody>
      </p:sp>
      <p:sp>
        <p:nvSpPr>
          <p:cNvPr id="130053" name="Rectangle 5"/>
          <p:cNvSpPr>
            <a:spLocks noGrp="1" noChangeArrowheads="1"/>
          </p:cNvSpPr>
          <p:nvPr>
            <p:ph type="title" idx="4294967295"/>
          </p:nvPr>
        </p:nvSpPr>
        <p:spPr>
          <a:xfrm>
            <a:off x="457200" y="228600"/>
            <a:ext cx="8229600" cy="1143000"/>
          </a:xfrm>
        </p:spPr>
        <p:txBody>
          <a:bodyPr/>
          <a:lstStyle/>
          <a:p>
            <a:pPr algn="ctr"/>
            <a:r>
              <a:rPr lang="en-US" sz="3600" i="1" dirty="0">
                <a:solidFill>
                  <a:srgbClr val="148C9C"/>
                </a:solidFill>
              </a:rPr>
              <a:t>Scenario B: Non-Exempt Research</a:t>
            </a:r>
          </a:p>
        </p:txBody>
      </p:sp>
      <p:sp>
        <p:nvSpPr>
          <p:cNvPr id="852996" name="Rectangle 6"/>
          <p:cNvSpPr>
            <a:spLocks noGrp="1" noChangeArrowheads="1"/>
          </p:cNvSpPr>
          <p:nvPr>
            <p:ph type="body" idx="4294967295"/>
          </p:nvPr>
        </p:nvSpPr>
        <p:spPr>
          <a:xfrm>
            <a:off x="0" y="1600200"/>
            <a:ext cx="8229600" cy="4495800"/>
          </a:xfrm>
        </p:spPr>
        <p:txBody>
          <a:bodyPr>
            <a:normAutofit lnSpcReduction="10000"/>
          </a:bodyPr>
          <a:lstStyle/>
          <a:p>
            <a:pPr>
              <a:spcBef>
                <a:spcPts val="600"/>
              </a:spcBef>
              <a:buFontTx/>
              <a:buNone/>
              <a:tabLst>
                <a:tab pos="4572000" algn="l"/>
                <a:tab pos="6175375" algn="l"/>
              </a:tabLst>
            </a:pPr>
            <a:r>
              <a:rPr lang="en-US" sz="2400" dirty="0"/>
              <a:t>Are Human Subjects Involved? </a:t>
            </a:r>
            <a:r>
              <a:rPr lang="en-US" sz="2400" dirty="0" smtClean="0"/>
              <a:t> </a:t>
            </a:r>
            <a:r>
              <a:rPr lang="en-US" sz="2400" u="sng" dirty="0" smtClean="0"/>
              <a:t>X</a:t>
            </a:r>
            <a:r>
              <a:rPr lang="en-US" sz="2400" u="sng" dirty="0"/>
              <a:t>_</a:t>
            </a:r>
            <a:r>
              <a:rPr lang="en-US" sz="2400" dirty="0"/>
              <a:t> Yes     ___ No</a:t>
            </a:r>
          </a:p>
          <a:p>
            <a:pPr>
              <a:spcBef>
                <a:spcPts val="600"/>
              </a:spcBef>
              <a:buFontTx/>
              <a:buNone/>
              <a:tabLst>
                <a:tab pos="4572000" algn="l"/>
                <a:tab pos="6175375" algn="l"/>
              </a:tabLst>
            </a:pPr>
            <a:r>
              <a:rPr lang="en-US" sz="2400" dirty="0"/>
              <a:t>Research Exempt?	___ Yes	</a:t>
            </a:r>
            <a:r>
              <a:rPr lang="en-US" sz="2400" u="sng" dirty="0"/>
              <a:t>_X_</a:t>
            </a:r>
            <a:r>
              <a:rPr lang="en-US" sz="2400" dirty="0"/>
              <a:t> No</a:t>
            </a:r>
          </a:p>
          <a:p>
            <a:pPr>
              <a:spcBef>
                <a:spcPts val="600"/>
              </a:spcBef>
              <a:buFontTx/>
              <a:buNone/>
              <a:tabLst>
                <a:tab pos="4572000" algn="l"/>
                <a:tab pos="6175375" algn="l"/>
              </a:tabLst>
            </a:pPr>
            <a:r>
              <a:rPr lang="en-US" sz="2400" dirty="0"/>
              <a:t>Clinical Trial?	___ Yes	</a:t>
            </a:r>
            <a:r>
              <a:rPr lang="en-US" sz="2400" u="sng" dirty="0"/>
              <a:t>_X_</a:t>
            </a:r>
            <a:r>
              <a:rPr lang="en-US" sz="2400" dirty="0"/>
              <a:t> No</a:t>
            </a:r>
          </a:p>
          <a:p>
            <a:pPr>
              <a:spcBef>
                <a:spcPts val="600"/>
              </a:spcBef>
              <a:buFontTx/>
              <a:buNone/>
              <a:tabLst>
                <a:tab pos="4572000" algn="l"/>
                <a:tab pos="6175375" algn="l"/>
              </a:tabLst>
            </a:pPr>
            <a:r>
              <a:rPr lang="en-US" sz="2400" dirty="0"/>
              <a:t>NIH-Defined Phase III CT?	___ Yes	</a:t>
            </a:r>
            <a:r>
              <a:rPr lang="en-US" sz="2400" u="sng" dirty="0"/>
              <a:t>_X_</a:t>
            </a:r>
            <a:r>
              <a:rPr lang="en-US" sz="2400" dirty="0"/>
              <a:t> No</a:t>
            </a:r>
          </a:p>
          <a:p>
            <a:pPr>
              <a:spcBef>
                <a:spcPts val="600"/>
              </a:spcBef>
              <a:tabLst>
                <a:tab pos="4572000" algn="l"/>
                <a:tab pos="6175375" algn="l"/>
              </a:tabLst>
            </a:pPr>
            <a:endParaRPr lang="en-US" sz="2400" dirty="0"/>
          </a:p>
          <a:p>
            <a:pPr>
              <a:spcBef>
                <a:spcPts val="600"/>
              </a:spcBef>
              <a:tabLst>
                <a:tab pos="4572000" algn="l"/>
                <a:tab pos="6175375" algn="l"/>
              </a:tabLst>
            </a:pPr>
            <a:r>
              <a:rPr lang="en-US" sz="2400" dirty="0"/>
              <a:t>Human Subjects Section- no page limitations</a:t>
            </a:r>
          </a:p>
          <a:p>
            <a:pPr lvl="1">
              <a:spcBef>
                <a:spcPts val="600"/>
              </a:spcBef>
              <a:tabLst>
                <a:tab pos="4572000" algn="l"/>
                <a:tab pos="6175375" algn="l"/>
              </a:tabLst>
            </a:pPr>
            <a:r>
              <a:rPr lang="en-US" sz="2000" dirty="0"/>
              <a:t>Address 4 required points (risk, protections, benefits, knowledge)</a:t>
            </a:r>
          </a:p>
          <a:p>
            <a:pPr>
              <a:spcBef>
                <a:spcPts val="600"/>
              </a:spcBef>
              <a:tabLst>
                <a:tab pos="4572000" algn="l"/>
                <a:tab pos="6175375" algn="l"/>
              </a:tabLst>
            </a:pPr>
            <a:r>
              <a:rPr lang="en-US" sz="2400" dirty="0"/>
              <a:t>Inclusion of Women and Minorities</a:t>
            </a:r>
          </a:p>
          <a:p>
            <a:pPr lvl="1">
              <a:spcBef>
                <a:spcPts val="600"/>
              </a:spcBef>
              <a:tabLst>
                <a:tab pos="4572000" algn="l"/>
                <a:tab pos="6175375" algn="l"/>
              </a:tabLst>
            </a:pPr>
            <a:r>
              <a:rPr lang="en-US" sz="2000" dirty="0" smtClean="0"/>
              <a:t>Inclusion Enrollment Reports</a:t>
            </a:r>
            <a:endParaRPr lang="en-US" sz="2000" dirty="0"/>
          </a:p>
          <a:p>
            <a:pPr>
              <a:spcBef>
                <a:spcPts val="600"/>
              </a:spcBef>
              <a:tabLst>
                <a:tab pos="4572000" algn="l"/>
                <a:tab pos="6175375" algn="l"/>
              </a:tabLst>
            </a:pPr>
            <a:r>
              <a:rPr lang="en-US" sz="2400" dirty="0"/>
              <a:t>Inclusion of Children			</a:t>
            </a:r>
          </a:p>
        </p:txBody>
      </p:sp>
      <p:sp>
        <p:nvSpPr>
          <p:cNvPr id="852994"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5786723B-06FD-4485-B9A5-BD5C9492849B}" type="slidenum">
              <a:rPr lang="en-US" sz="1000" b="1">
                <a:solidFill>
                  <a:schemeClr val="bg1"/>
                </a:solidFill>
                <a:cs typeface="Arial" charset="0"/>
              </a:rPr>
              <a:pPr algn="r" eaLnBrk="1" hangingPunct="1"/>
              <a:t>31</a:t>
            </a:fld>
            <a:endParaRPr lang="en-US" sz="1000" b="1">
              <a:solidFill>
                <a:schemeClr val="bg1"/>
              </a:solidFill>
              <a:cs typeface="Arial" charset="0"/>
            </a:endParaRPr>
          </a:p>
        </p:txBody>
      </p:sp>
      <p:sp>
        <p:nvSpPr>
          <p:cNvPr id="23556"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A05A8DA2-4779-44E5-98D6-00C85AA254A8}" type="slidenum">
              <a:rPr lang="en-US" sz="1000" b="1">
                <a:solidFill>
                  <a:schemeClr val="bg1"/>
                </a:solidFill>
                <a:latin typeface="Tahoma" charset="0"/>
              </a:rPr>
              <a:pPr algn="r" eaLnBrk="1" hangingPunct="1">
                <a:defRPr/>
              </a:pPr>
              <a:t>31</a:t>
            </a:fld>
            <a:endParaRPr lang="en-US" sz="1000" b="1" dirty="0">
              <a:solidFill>
                <a:schemeClr val="bg1"/>
              </a:solidFill>
              <a:latin typeface="Tahoma" charset="0"/>
            </a:endParaRPr>
          </a:p>
        </p:txBody>
      </p:sp>
      <p:pic>
        <p:nvPicPr>
          <p:cNvPr id="852998" name="Picture 7" descr="Cardio Monitor" title="Cardio Monitor"/>
          <p:cNvPicPr>
            <a:picLocks noChangeAspect="1" noChangeArrowheads="1"/>
          </p:cNvPicPr>
          <p:nvPr/>
        </p:nvPicPr>
        <p:blipFill>
          <a:blip r:embed="rId2" cstate="print"/>
          <a:srcRect/>
          <a:stretch>
            <a:fillRect/>
          </a:stretch>
        </p:blipFill>
        <p:spPr bwMode="auto">
          <a:xfrm>
            <a:off x="6341533" y="4572000"/>
            <a:ext cx="2286000"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09B8FD71-61EB-4D8F-B082-D841893B1905}" type="slidenum">
              <a:rPr lang="en-US"/>
              <a:pPr/>
              <a:t>32</a:t>
            </a:fld>
            <a:endParaRPr lang="en-US" dirty="0"/>
          </a:p>
        </p:txBody>
      </p:sp>
      <p:sp>
        <p:nvSpPr>
          <p:cNvPr id="131077" name="Rectangle 5"/>
          <p:cNvSpPr>
            <a:spLocks noGrp="1" noChangeArrowheads="1"/>
          </p:cNvSpPr>
          <p:nvPr>
            <p:ph type="title" idx="4294967295"/>
          </p:nvPr>
        </p:nvSpPr>
        <p:spPr>
          <a:xfrm>
            <a:off x="457200" y="228600"/>
            <a:ext cx="8229600" cy="838200"/>
          </a:xfrm>
        </p:spPr>
        <p:txBody>
          <a:bodyPr/>
          <a:lstStyle/>
          <a:p>
            <a:pPr algn="ctr"/>
            <a:r>
              <a:rPr lang="en-US" sz="3600" i="1" dirty="0">
                <a:solidFill>
                  <a:srgbClr val="148C9C"/>
                </a:solidFill>
              </a:rPr>
              <a:t>Scenario C: Exempt Research</a:t>
            </a:r>
          </a:p>
        </p:txBody>
      </p:sp>
      <p:sp>
        <p:nvSpPr>
          <p:cNvPr id="854020" name="Rectangle 6"/>
          <p:cNvSpPr>
            <a:spLocks noGrp="1" noChangeArrowheads="1"/>
          </p:cNvSpPr>
          <p:nvPr>
            <p:ph type="body" idx="4294967295"/>
          </p:nvPr>
        </p:nvSpPr>
        <p:spPr>
          <a:xfrm>
            <a:off x="228600" y="1232452"/>
            <a:ext cx="8229600" cy="4876800"/>
          </a:xfrm>
        </p:spPr>
        <p:txBody>
          <a:bodyPr>
            <a:normAutofit fontScale="77500" lnSpcReduction="20000"/>
          </a:bodyPr>
          <a:lstStyle/>
          <a:p>
            <a:pPr>
              <a:lnSpc>
                <a:spcPct val="120000"/>
              </a:lnSpc>
              <a:spcBef>
                <a:spcPts val="600"/>
              </a:spcBef>
              <a:buFontTx/>
              <a:buNone/>
              <a:tabLst>
                <a:tab pos="4121150" algn="l"/>
                <a:tab pos="5486400" algn="l"/>
              </a:tabLst>
            </a:pPr>
            <a:r>
              <a:rPr lang="en-US" sz="2200" dirty="0"/>
              <a:t>Are Human Subjects Involved? 	</a:t>
            </a:r>
            <a:r>
              <a:rPr lang="en-US" sz="2200" dirty="0" smtClean="0"/>
              <a:t> </a:t>
            </a:r>
            <a:r>
              <a:rPr lang="en-US" sz="2200" u="sng" dirty="0" smtClean="0"/>
              <a:t> X </a:t>
            </a:r>
            <a:r>
              <a:rPr lang="en-US" sz="2200" dirty="0" smtClean="0"/>
              <a:t> </a:t>
            </a:r>
            <a:r>
              <a:rPr lang="en-US" sz="2200" dirty="0"/>
              <a:t>Yes	</a:t>
            </a:r>
            <a:r>
              <a:rPr lang="en-US" sz="2200" dirty="0" smtClean="0"/>
              <a:t> </a:t>
            </a:r>
            <a:r>
              <a:rPr lang="en-US" sz="2200" u="sng" dirty="0" smtClean="0"/>
              <a:t>      </a:t>
            </a:r>
            <a:r>
              <a:rPr lang="en-US" sz="2200" dirty="0" smtClean="0"/>
              <a:t>No</a:t>
            </a:r>
            <a:endParaRPr lang="en-US" sz="2200" dirty="0"/>
          </a:p>
          <a:p>
            <a:pPr>
              <a:lnSpc>
                <a:spcPct val="120000"/>
              </a:lnSpc>
              <a:spcBef>
                <a:spcPts val="600"/>
              </a:spcBef>
              <a:buFontTx/>
              <a:buNone/>
              <a:tabLst>
                <a:tab pos="4121150" algn="l"/>
                <a:tab pos="5486400" algn="l"/>
              </a:tabLst>
            </a:pPr>
            <a:r>
              <a:rPr lang="en-US" sz="2200" dirty="0"/>
              <a:t>Research Exempt	</a:t>
            </a:r>
            <a:r>
              <a:rPr lang="en-US" sz="2200" dirty="0" smtClean="0"/>
              <a:t> </a:t>
            </a:r>
            <a:r>
              <a:rPr lang="en-US" sz="2200" u="sng" dirty="0" smtClean="0"/>
              <a:t> X </a:t>
            </a:r>
            <a:r>
              <a:rPr lang="en-US" sz="2200" dirty="0" smtClean="0"/>
              <a:t> </a:t>
            </a:r>
            <a:r>
              <a:rPr lang="en-US" sz="2200" dirty="0"/>
              <a:t>Yes	</a:t>
            </a:r>
            <a:r>
              <a:rPr lang="en-US" sz="2200" dirty="0" smtClean="0"/>
              <a:t> </a:t>
            </a:r>
            <a:r>
              <a:rPr lang="en-US" sz="2200" u="sng" dirty="0" smtClean="0"/>
              <a:t>      </a:t>
            </a:r>
            <a:r>
              <a:rPr lang="en-US" sz="2200" dirty="0" smtClean="0"/>
              <a:t>No</a:t>
            </a:r>
            <a:endParaRPr lang="en-US" sz="2200" dirty="0"/>
          </a:p>
          <a:p>
            <a:pPr>
              <a:lnSpc>
                <a:spcPct val="120000"/>
              </a:lnSpc>
              <a:spcBef>
                <a:spcPts val="600"/>
              </a:spcBef>
              <a:buFontTx/>
              <a:buNone/>
              <a:tabLst>
                <a:tab pos="4121150" algn="l"/>
                <a:tab pos="5486400" algn="l"/>
              </a:tabLst>
            </a:pPr>
            <a:r>
              <a:rPr lang="en-US" sz="2200" dirty="0"/>
              <a:t>       Exemption Number       </a:t>
            </a:r>
            <a:r>
              <a:rPr lang="en-US" sz="2200" dirty="0" smtClean="0"/>
              <a:t>    _X_1 __2 </a:t>
            </a:r>
            <a:r>
              <a:rPr lang="en-US" sz="2200" dirty="0"/>
              <a:t>__3 __4 __5 __</a:t>
            </a:r>
            <a:r>
              <a:rPr lang="en-US" sz="2200" dirty="0" smtClean="0"/>
              <a:t>6</a:t>
            </a:r>
            <a:endParaRPr lang="en-US" sz="2200" dirty="0"/>
          </a:p>
          <a:p>
            <a:pPr>
              <a:lnSpc>
                <a:spcPct val="120000"/>
              </a:lnSpc>
              <a:spcBef>
                <a:spcPts val="600"/>
              </a:spcBef>
              <a:buFontTx/>
              <a:buNone/>
              <a:tabLst>
                <a:tab pos="4121150" algn="l"/>
                <a:tab pos="5486400" algn="l"/>
              </a:tabLst>
            </a:pPr>
            <a:r>
              <a:rPr lang="en-US" sz="2200" dirty="0"/>
              <a:t>Clinical Trial? 	</a:t>
            </a:r>
            <a:r>
              <a:rPr lang="en-US" sz="2200" dirty="0" smtClean="0"/>
              <a:t>___Yes</a:t>
            </a:r>
            <a:r>
              <a:rPr lang="en-US" sz="2200" dirty="0"/>
              <a:t>	</a:t>
            </a:r>
            <a:r>
              <a:rPr lang="en-US" sz="2200" u="sng" dirty="0"/>
              <a:t>_X_</a:t>
            </a:r>
            <a:r>
              <a:rPr lang="en-US" sz="2200" dirty="0"/>
              <a:t> No</a:t>
            </a:r>
          </a:p>
          <a:p>
            <a:pPr>
              <a:lnSpc>
                <a:spcPct val="120000"/>
              </a:lnSpc>
              <a:spcBef>
                <a:spcPts val="600"/>
              </a:spcBef>
              <a:buFontTx/>
              <a:buNone/>
              <a:tabLst>
                <a:tab pos="4121150" algn="l"/>
                <a:tab pos="5486400" algn="l"/>
              </a:tabLst>
            </a:pPr>
            <a:r>
              <a:rPr lang="en-US" sz="2200" dirty="0"/>
              <a:t>NIH-Defined Phase III CT?	</a:t>
            </a:r>
            <a:r>
              <a:rPr lang="en-US" sz="2200" dirty="0" smtClean="0"/>
              <a:t>___Yes</a:t>
            </a:r>
            <a:r>
              <a:rPr lang="en-US" sz="2200" dirty="0"/>
              <a:t>	</a:t>
            </a:r>
            <a:r>
              <a:rPr lang="en-US" sz="2200" u="sng" dirty="0"/>
              <a:t>_X_</a:t>
            </a:r>
            <a:r>
              <a:rPr lang="en-US" sz="2200" dirty="0"/>
              <a:t> </a:t>
            </a:r>
            <a:r>
              <a:rPr lang="en-US" sz="2200" dirty="0" smtClean="0"/>
              <a:t>No</a:t>
            </a:r>
          </a:p>
          <a:p>
            <a:pPr>
              <a:lnSpc>
                <a:spcPct val="120000"/>
              </a:lnSpc>
              <a:spcBef>
                <a:spcPts val="600"/>
              </a:spcBef>
              <a:buFontTx/>
              <a:buNone/>
              <a:tabLst>
                <a:tab pos="4121150" algn="l"/>
                <a:tab pos="5486400" algn="l"/>
              </a:tabLst>
            </a:pPr>
            <a:r>
              <a:rPr lang="en-US" sz="2200" dirty="0" smtClean="0"/>
              <a:t> </a:t>
            </a:r>
            <a:endParaRPr lang="en-US" sz="2000" dirty="0"/>
          </a:p>
          <a:p>
            <a:pPr>
              <a:lnSpc>
                <a:spcPct val="120000"/>
              </a:lnSpc>
              <a:spcBef>
                <a:spcPts val="600"/>
              </a:spcBef>
              <a:tabLst>
                <a:tab pos="4121150" algn="l"/>
                <a:tab pos="5486400" algn="l"/>
              </a:tabLst>
            </a:pPr>
            <a:r>
              <a:rPr lang="en-US" sz="2400" dirty="0"/>
              <a:t>Human Subjects Section	</a:t>
            </a:r>
          </a:p>
          <a:p>
            <a:pPr lvl="1">
              <a:lnSpc>
                <a:spcPct val="120000"/>
              </a:lnSpc>
              <a:spcBef>
                <a:spcPts val="600"/>
              </a:spcBef>
              <a:tabLst>
                <a:tab pos="4121150" algn="l"/>
                <a:tab pos="5486400" algn="l"/>
              </a:tabLst>
            </a:pPr>
            <a:r>
              <a:rPr lang="en-US" sz="2400" dirty="0"/>
              <a:t>Justify selection of exemption(s)</a:t>
            </a:r>
          </a:p>
          <a:p>
            <a:pPr lvl="1">
              <a:lnSpc>
                <a:spcPct val="120000"/>
              </a:lnSpc>
              <a:spcBef>
                <a:spcPts val="600"/>
              </a:spcBef>
              <a:tabLst>
                <a:tab pos="4121150" algn="l"/>
                <a:tab pos="5486400" algn="l"/>
              </a:tabLst>
            </a:pPr>
            <a:r>
              <a:rPr lang="en-US" sz="2400" dirty="0"/>
              <a:t>Sources of research materials</a:t>
            </a:r>
          </a:p>
          <a:p>
            <a:pPr>
              <a:lnSpc>
                <a:spcPct val="120000"/>
              </a:lnSpc>
              <a:spcBef>
                <a:spcPts val="600"/>
              </a:spcBef>
              <a:tabLst>
                <a:tab pos="4121150" algn="l"/>
                <a:tab pos="5486400" algn="l"/>
              </a:tabLst>
            </a:pPr>
            <a:r>
              <a:rPr lang="en-US" sz="2400" dirty="0"/>
              <a:t>Inclusion of Women and Minorities*</a:t>
            </a:r>
          </a:p>
          <a:p>
            <a:pPr lvl="1">
              <a:lnSpc>
                <a:spcPct val="120000"/>
              </a:lnSpc>
              <a:spcBef>
                <a:spcPts val="600"/>
              </a:spcBef>
              <a:tabLst>
                <a:tab pos="4121150" algn="l"/>
                <a:tab pos="5486400" algn="l"/>
              </a:tabLst>
            </a:pPr>
            <a:r>
              <a:rPr lang="en-US" sz="2000" dirty="0" smtClean="0"/>
              <a:t>Inclusion Enrollment Reports*</a:t>
            </a:r>
            <a:endParaRPr lang="en-US" sz="2000" dirty="0"/>
          </a:p>
          <a:p>
            <a:pPr>
              <a:lnSpc>
                <a:spcPct val="120000"/>
              </a:lnSpc>
              <a:spcBef>
                <a:spcPts val="600"/>
              </a:spcBef>
              <a:tabLst>
                <a:tab pos="4121150" algn="l"/>
                <a:tab pos="5486400" algn="l"/>
              </a:tabLst>
            </a:pPr>
            <a:r>
              <a:rPr lang="en-US" sz="2400" dirty="0"/>
              <a:t>Inclusion of Children*</a:t>
            </a:r>
          </a:p>
          <a:p>
            <a:pPr lvl="1">
              <a:lnSpc>
                <a:spcPct val="120000"/>
              </a:lnSpc>
              <a:spcBef>
                <a:spcPts val="600"/>
              </a:spcBef>
              <a:buFontTx/>
              <a:buNone/>
              <a:tabLst>
                <a:tab pos="4121150" algn="l"/>
                <a:tab pos="5486400" algn="l"/>
              </a:tabLst>
            </a:pPr>
            <a:endParaRPr lang="en-US" sz="1800" dirty="0" smtClean="0"/>
          </a:p>
          <a:p>
            <a:pPr lvl="1">
              <a:lnSpc>
                <a:spcPct val="120000"/>
              </a:lnSpc>
              <a:spcBef>
                <a:spcPts val="600"/>
              </a:spcBef>
              <a:buFontTx/>
              <a:buNone/>
              <a:tabLst>
                <a:tab pos="4121150" algn="l"/>
                <a:tab pos="5486400" algn="l"/>
              </a:tabLst>
            </a:pPr>
            <a:r>
              <a:rPr lang="en-US" sz="1800" dirty="0"/>
              <a:t>*</a:t>
            </a:r>
            <a:r>
              <a:rPr lang="en-US" sz="1800" dirty="0" smtClean="0"/>
              <a:t>Not </a:t>
            </a:r>
            <a:r>
              <a:rPr lang="en-US" sz="1800" dirty="0"/>
              <a:t>required for Exemption 4</a:t>
            </a:r>
          </a:p>
          <a:p>
            <a:pPr lvl="1">
              <a:lnSpc>
                <a:spcPct val="65000"/>
              </a:lnSpc>
              <a:tabLst>
                <a:tab pos="4121150" algn="l"/>
                <a:tab pos="5486400" algn="l"/>
              </a:tabLst>
            </a:pPr>
            <a:endParaRPr lang="en-US" sz="1800" dirty="0"/>
          </a:p>
          <a:p>
            <a:pPr>
              <a:lnSpc>
                <a:spcPct val="65000"/>
              </a:lnSpc>
              <a:tabLst>
                <a:tab pos="4121150" algn="l"/>
                <a:tab pos="5486400" algn="l"/>
              </a:tabLst>
            </a:pPr>
            <a:endParaRPr lang="en-US" sz="2000" dirty="0"/>
          </a:p>
          <a:p>
            <a:pPr>
              <a:lnSpc>
                <a:spcPct val="65000"/>
              </a:lnSpc>
              <a:tabLst>
                <a:tab pos="4121150" algn="l"/>
                <a:tab pos="5486400" algn="l"/>
              </a:tabLst>
            </a:pPr>
            <a:endParaRPr lang="en-US" sz="2000" dirty="0"/>
          </a:p>
          <a:p>
            <a:pPr lvl="1">
              <a:lnSpc>
                <a:spcPct val="65000"/>
              </a:lnSpc>
              <a:tabLst>
                <a:tab pos="4121150" algn="l"/>
                <a:tab pos="5486400" algn="l"/>
              </a:tabLst>
            </a:pPr>
            <a:endParaRPr lang="en-US" sz="1800" dirty="0"/>
          </a:p>
          <a:p>
            <a:pPr>
              <a:lnSpc>
                <a:spcPct val="65000"/>
              </a:lnSpc>
              <a:tabLst>
                <a:tab pos="4121150" algn="l"/>
                <a:tab pos="5486400" algn="l"/>
              </a:tabLst>
            </a:pPr>
            <a:endParaRPr lang="en-US" sz="2000" dirty="0"/>
          </a:p>
        </p:txBody>
      </p:sp>
      <p:sp>
        <p:nvSpPr>
          <p:cNvPr id="854018"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93420D60-8F87-4D7C-9499-7CA5DB6A982D}" type="slidenum">
              <a:rPr lang="en-US" sz="1000" b="1">
                <a:solidFill>
                  <a:schemeClr val="bg1"/>
                </a:solidFill>
                <a:cs typeface="Arial" charset="0"/>
              </a:rPr>
              <a:pPr algn="r" eaLnBrk="1" hangingPunct="1"/>
              <a:t>32</a:t>
            </a:fld>
            <a:endParaRPr lang="en-US" sz="1000" b="1">
              <a:solidFill>
                <a:schemeClr val="bg1"/>
              </a:solidFill>
              <a:cs typeface="Arial" charset="0"/>
            </a:endParaRPr>
          </a:p>
        </p:txBody>
      </p:sp>
      <p:sp>
        <p:nvSpPr>
          <p:cNvPr id="24580"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417C9DC7-FD2F-4BC9-B80A-0C110EA0AE24}" type="slidenum">
              <a:rPr lang="en-US" sz="1000" b="1">
                <a:solidFill>
                  <a:schemeClr val="bg1"/>
                </a:solidFill>
                <a:latin typeface="Tahoma" charset="0"/>
              </a:rPr>
              <a:pPr algn="r" eaLnBrk="1" hangingPunct="1">
                <a:defRPr/>
              </a:pPr>
              <a:t>32</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009DA3A-D9C6-4558-9F35-E1539D7A6D9B}" type="slidenum">
              <a:rPr lang="en-US"/>
              <a:pPr/>
              <a:t>33</a:t>
            </a:fld>
            <a:endParaRPr lang="en-US"/>
          </a:p>
        </p:txBody>
      </p:sp>
      <p:sp>
        <p:nvSpPr>
          <p:cNvPr id="132101" name="Rectangle 5"/>
          <p:cNvSpPr>
            <a:spLocks noGrp="1" noChangeArrowheads="1"/>
          </p:cNvSpPr>
          <p:nvPr>
            <p:ph type="title" idx="4294967295"/>
          </p:nvPr>
        </p:nvSpPr>
        <p:spPr>
          <a:xfrm>
            <a:off x="533400" y="228600"/>
            <a:ext cx="8229600" cy="1143000"/>
          </a:xfrm>
        </p:spPr>
        <p:txBody>
          <a:bodyPr>
            <a:normAutofit fontScale="90000"/>
          </a:bodyPr>
          <a:lstStyle/>
          <a:p>
            <a:pPr algn="ctr"/>
            <a:r>
              <a:rPr lang="en-US" sz="3600" i="1" dirty="0">
                <a:solidFill>
                  <a:srgbClr val="148C9C"/>
                </a:solidFill>
              </a:rPr>
              <a:t>Scenario D: Delayed Onset HS Research</a:t>
            </a:r>
          </a:p>
        </p:txBody>
      </p:sp>
      <p:sp>
        <p:nvSpPr>
          <p:cNvPr id="855044" name="Rectangle 6"/>
          <p:cNvSpPr>
            <a:spLocks noGrp="1" noChangeArrowheads="1"/>
          </p:cNvSpPr>
          <p:nvPr>
            <p:ph type="body" idx="4294967295"/>
          </p:nvPr>
        </p:nvSpPr>
        <p:spPr>
          <a:xfrm>
            <a:off x="457200" y="1219200"/>
            <a:ext cx="8229600" cy="4572000"/>
          </a:xfrm>
        </p:spPr>
        <p:txBody>
          <a:bodyPr>
            <a:normAutofit fontScale="92500" lnSpcReduction="20000"/>
          </a:bodyPr>
          <a:lstStyle/>
          <a:p>
            <a:pPr>
              <a:lnSpc>
                <a:spcPct val="110000"/>
              </a:lnSpc>
              <a:spcBef>
                <a:spcPts val="600"/>
              </a:spcBef>
              <a:buFontTx/>
              <a:buNone/>
              <a:tabLst>
                <a:tab pos="4572000" algn="l"/>
                <a:tab pos="5949950" algn="l"/>
              </a:tabLst>
            </a:pPr>
            <a:r>
              <a:rPr lang="en-US" sz="2400" dirty="0"/>
              <a:t>Are Human Subjects Involved?	_</a:t>
            </a:r>
            <a:r>
              <a:rPr lang="en-US" sz="2400" u="sng" dirty="0"/>
              <a:t>X</a:t>
            </a:r>
            <a:r>
              <a:rPr lang="en-US" sz="2400" dirty="0"/>
              <a:t>__ Yes	</a:t>
            </a:r>
            <a:r>
              <a:rPr lang="en-US" sz="2400" u="sng" dirty="0"/>
              <a:t>___</a:t>
            </a:r>
            <a:r>
              <a:rPr lang="en-US" sz="2400" dirty="0"/>
              <a:t>No 	</a:t>
            </a:r>
          </a:p>
          <a:p>
            <a:pPr>
              <a:lnSpc>
                <a:spcPct val="110000"/>
              </a:lnSpc>
              <a:spcBef>
                <a:spcPts val="600"/>
              </a:spcBef>
              <a:buFontTx/>
              <a:buNone/>
              <a:tabLst>
                <a:tab pos="4572000" algn="l"/>
                <a:tab pos="5949950" algn="l"/>
              </a:tabLst>
            </a:pPr>
            <a:r>
              <a:rPr lang="en-US" sz="2400" dirty="0"/>
              <a:t>Research Exempt?	___ Yes	___ No</a:t>
            </a:r>
          </a:p>
          <a:p>
            <a:pPr>
              <a:lnSpc>
                <a:spcPct val="110000"/>
              </a:lnSpc>
              <a:spcBef>
                <a:spcPts val="600"/>
              </a:spcBef>
              <a:buFontTx/>
              <a:buNone/>
              <a:tabLst>
                <a:tab pos="4572000" algn="l"/>
                <a:tab pos="5949950" algn="l"/>
              </a:tabLst>
            </a:pPr>
            <a:r>
              <a:rPr lang="en-US" sz="2400" dirty="0"/>
              <a:t>Clinical Trial?	___ Yes	___ No</a:t>
            </a:r>
          </a:p>
          <a:p>
            <a:pPr>
              <a:lnSpc>
                <a:spcPct val="110000"/>
              </a:lnSpc>
              <a:spcBef>
                <a:spcPts val="600"/>
              </a:spcBef>
              <a:buFontTx/>
              <a:buNone/>
              <a:tabLst>
                <a:tab pos="4572000" algn="l"/>
                <a:tab pos="5949950" algn="l"/>
              </a:tabLst>
            </a:pPr>
            <a:r>
              <a:rPr lang="en-US" sz="2400" dirty="0"/>
              <a:t>NIH-Defined Phase III CT ?	___ Yes	___No</a:t>
            </a:r>
          </a:p>
          <a:p>
            <a:pPr>
              <a:lnSpc>
                <a:spcPct val="110000"/>
              </a:lnSpc>
              <a:spcBef>
                <a:spcPts val="600"/>
              </a:spcBef>
              <a:buFontTx/>
              <a:buNone/>
              <a:tabLst>
                <a:tab pos="4572000" algn="l"/>
                <a:tab pos="5949950" algn="l"/>
              </a:tabLst>
            </a:pPr>
            <a:endParaRPr lang="en-US" sz="2400" dirty="0"/>
          </a:p>
          <a:p>
            <a:pPr>
              <a:lnSpc>
                <a:spcPct val="110000"/>
              </a:lnSpc>
              <a:spcBef>
                <a:spcPts val="600"/>
              </a:spcBef>
              <a:tabLst>
                <a:tab pos="4572000" algn="l"/>
                <a:tab pos="5949950" algn="l"/>
              </a:tabLst>
            </a:pPr>
            <a:r>
              <a:rPr lang="en-US" sz="2400" dirty="0" smtClean="0"/>
              <a:t>Delayed </a:t>
            </a:r>
            <a:r>
              <a:rPr lang="en-US" sz="2400" dirty="0"/>
              <a:t>Onset: </a:t>
            </a:r>
            <a:r>
              <a:rPr lang="en-US" sz="2200" dirty="0"/>
              <a:t>Human subjects research </a:t>
            </a:r>
            <a:r>
              <a:rPr lang="en-US" sz="2200" dirty="0" smtClean="0"/>
              <a:t>anticipated </a:t>
            </a:r>
            <a:r>
              <a:rPr lang="en-US" sz="2200" dirty="0"/>
              <a:t>but </a:t>
            </a:r>
            <a:r>
              <a:rPr lang="en-US" sz="2200" dirty="0" smtClean="0"/>
              <a:t> specific plans can’t </a:t>
            </a:r>
            <a:r>
              <a:rPr lang="en-US" sz="2200" dirty="0"/>
              <a:t>be described in the application (45 CFR 46.118)</a:t>
            </a:r>
          </a:p>
          <a:p>
            <a:pPr>
              <a:lnSpc>
                <a:spcPct val="110000"/>
              </a:lnSpc>
              <a:spcBef>
                <a:spcPts val="600"/>
              </a:spcBef>
              <a:tabLst>
                <a:tab pos="4572000" algn="l"/>
                <a:tab pos="5949950" algn="l"/>
              </a:tabLst>
            </a:pPr>
            <a:r>
              <a:rPr lang="en-US" sz="2400" dirty="0"/>
              <a:t>Human Subjects Section – explain why delayed onset</a:t>
            </a:r>
          </a:p>
          <a:p>
            <a:pPr>
              <a:lnSpc>
                <a:spcPct val="110000"/>
              </a:lnSpc>
              <a:spcBef>
                <a:spcPts val="600"/>
              </a:spcBef>
              <a:tabLst>
                <a:tab pos="4572000" algn="l"/>
                <a:tab pos="5949950" algn="l"/>
              </a:tabLst>
            </a:pPr>
            <a:r>
              <a:rPr lang="en-US" sz="2400" dirty="0"/>
              <a:t>If funded, </a:t>
            </a:r>
            <a:r>
              <a:rPr lang="en-US" sz="2400" dirty="0" smtClean="0"/>
              <a:t>awardee must provide </a:t>
            </a:r>
            <a:r>
              <a:rPr lang="en-US" sz="2400" dirty="0"/>
              <a:t>human subjects protections </a:t>
            </a:r>
            <a:r>
              <a:rPr lang="en-US" sz="2400" u="sng" dirty="0" smtClean="0"/>
              <a:t>and</a:t>
            </a:r>
            <a:r>
              <a:rPr lang="en-US" sz="2400" dirty="0" smtClean="0"/>
              <a:t> inclusion sections to NIH for prior approval and have FW and IRB </a:t>
            </a:r>
            <a:r>
              <a:rPr lang="en-US" sz="2400" dirty="0"/>
              <a:t>approval </a:t>
            </a:r>
            <a:r>
              <a:rPr lang="en-US" sz="2400" b="1" u="sng" dirty="0"/>
              <a:t>before</a:t>
            </a:r>
            <a:r>
              <a:rPr lang="en-US" sz="2400" dirty="0"/>
              <a:t> involving human </a:t>
            </a:r>
            <a:r>
              <a:rPr lang="en-US" sz="2400" dirty="0" smtClean="0"/>
              <a:t>subjects</a:t>
            </a:r>
            <a:endParaRPr lang="en-US" sz="2400" dirty="0"/>
          </a:p>
        </p:txBody>
      </p:sp>
      <p:sp>
        <p:nvSpPr>
          <p:cNvPr id="855042"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D1E6F49C-7459-4F6C-B0DE-5B5ECA83CBF4}" type="slidenum">
              <a:rPr lang="en-US" sz="1000" b="1">
                <a:solidFill>
                  <a:schemeClr val="bg1"/>
                </a:solidFill>
                <a:cs typeface="Arial" charset="0"/>
              </a:rPr>
              <a:pPr algn="r" eaLnBrk="1" hangingPunct="1"/>
              <a:t>33</a:t>
            </a:fld>
            <a:endParaRPr lang="en-US" sz="1000" b="1">
              <a:solidFill>
                <a:schemeClr val="bg1"/>
              </a:solidFill>
              <a:cs typeface="Arial" charset="0"/>
            </a:endParaRPr>
          </a:p>
        </p:txBody>
      </p:sp>
      <p:sp>
        <p:nvSpPr>
          <p:cNvPr id="27652"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33CDA119-9C95-423C-96DA-EF0FFFE4A7DA}" type="slidenum">
              <a:rPr lang="en-US" sz="1000" b="1">
                <a:solidFill>
                  <a:schemeClr val="bg1"/>
                </a:solidFill>
                <a:latin typeface="Tahoma" charset="0"/>
              </a:rPr>
              <a:pPr algn="r" eaLnBrk="1" hangingPunct="1">
                <a:defRPr/>
              </a:pPr>
              <a:t>33</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32E2B5F-3F6E-42B3-9B7A-5ED0340EEF17}" type="slidenum">
              <a:rPr lang="en-US"/>
              <a:pPr/>
              <a:t>34</a:t>
            </a:fld>
            <a:endParaRPr lang="en-US"/>
          </a:p>
        </p:txBody>
      </p:sp>
      <p:sp>
        <p:nvSpPr>
          <p:cNvPr id="133127" name="Rectangle 7"/>
          <p:cNvSpPr>
            <a:spLocks noGrp="1" noChangeArrowheads="1"/>
          </p:cNvSpPr>
          <p:nvPr>
            <p:ph type="title" idx="4294967295"/>
          </p:nvPr>
        </p:nvSpPr>
        <p:spPr>
          <a:xfrm>
            <a:off x="381000" y="228600"/>
            <a:ext cx="8229600" cy="1143000"/>
          </a:xfrm>
        </p:spPr>
        <p:txBody>
          <a:bodyPr/>
          <a:lstStyle/>
          <a:p>
            <a:pPr algn="ctr"/>
            <a:r>
              <a:rPr lang="en-US" sz="3600" i="1" dirty="0">
                <a:solidFill>
                  <a:srgbClr val="148C9C"/>
                </a:solidFill>
              </a:rPr>
              <a:t>Scenarios E &amp; F: Clinical Trial</a:t>
            </a:r>
          </a:p>
        </p:txBody>
      </p:sp>
      <p:sp>
        <p:nvSpPr>
          <p:cNvPr id="856068" name="Rectangle 8"/>
          <p:cNvSpPr>
            <a:spLocks noGrp="1" noChangeArrowheads="1"/>
          </p:cNvSpPr>
          <p:nvPr>
            <p:ph type="body" idx="4294967295"/>
          </p:nvPr>
        </p:nvSpPr>
        <p:spPr>
          <a:xfrm>
            <a:off x="457200" y="1371600"/>
            <a:ext cx="7772400" cy="4343400"/>
          </a:xfrm>
        </p:spPr>
        <p:txBody>
          <a:bodyPr>
            <a:normAutofit lnSpcReduction="10000"/>
          </a:bodyPr>
          <a:lstStyle/>
          <a:p>
            <a:pPr>
              <a:spcBef>
                <a:spcPts val="600"/>
              </a:spcBef>
            </a:pPr>
            <a:r>
              <a:rPr lang="en-US" sz="2400" dirty="0"/>
              <a:t>Definition of Clinical Trial:  Prospective research  study designed to answer questions about </a:t>
            </a:r>
            <a:r>
              <a:rPr lang="en-US" sz="2400" dirty="0" smtClean="0"/>
              <a:t>efficacy of biomedical </a:t>
            </a:r>
            <a:r>
              <a:rPr lang="en-US" sz="2400" dirty="0"/>
              <a:t>or behavioral interventions</a:t>
            </a:r>
          </a:p>
          <a:p>
            <a:pPr>
              <a:spcBef>
                <a:spcPts val="600"/>
              </a:spcBef>
              <a:buFontTx/>
              <a:buNone/>
            </a:pPr>
            <a:r>
              <a:rPr lang="en-US" sz="2400" dirty="0"/>
              <a:t> </a:t>
            </a:r>
          </a:p>
          <a:p>
            <a:pPr>
              <a:spcBef>
                <a:spcPts val="600"/>
              </a:spcBef>
            </a:pPr>
            <a:r>
              <a:rPr lang="en-US" sz="2400" dirty="0"/>
              <a:t>NIH Defined Phase III Trial -  broad-based, prospective trial, often to provide scientific basis for change in health policy or standard of care      (Scenario F)</a:t>
            </a:r>
          </a:p>
          <a:p>
            <a:pPr>
              <a:spcBef>
                <a:spcPts val="600"/>
              </a:spcBef>
            </a:pPr>
            <a:endParaRPr lang="en-US" sz="2400" dirty="0"/>
          </a:p>
          <a:p>
            <a:pPr>
              <a:spcBef>
                <a:spcPts val="600"/>
              </a:spcBef>
            </a:pPr>
            <a:r>
              <a:rPr lang="en-US" sz="2400" dirty="0"/>
              <a:t>All other Phases (Scenario E)</a:t>
            </a:r>
          </a:p>
          <a:p>
            <a:pPr>
              <a:lnSpc>
                <a:spcPct val="65000"/>
              </a:lnSpc>
            </a:pPr>
            <a:endParaRPr lang="en-US" sz="2400" dirty="0"/>
          </a:p>
        </p:txBody>
      </p:sp>
      <p:sp>
        <p:nvSpPr>
          <p:cNvPr id="856066"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9B19B868-D145-4963-8A84-F33826E28B44}" type="slidenum">
              <a:rPr lang="en-US" sz="1000" b="1">
                <a:solidFill>
                  <a:schemeClr val="bg1"/>
                </a:solidFill>
                <a:cs typeface="Arial" charset="0"/>
              </a:rPr>
              <a:pPr algn="r" eaLnBrk="1" hangingPunct="1"/>
              <a:t>34</a:t>
            </a:fld>
            <a:endParaRPr lang="en-US" sz="1000" b="1">
              <a:solidFill>
                <a:schemeClr val="bg1"/>
              </a:solidFill>
              <a:cs typeface="Arial" charset="0"/>
            </a:endParaRPr>
          </a:p>
        </p:txBody>
      </p:sp>
      <p:sp>
        <p:nvSpPr>
          <p:cNvPr id="35844"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DD0ED196-77DA-412F-95FC-7EDC2A613C7C}" type="slidenum">
              <a:rPr lang="en-US" sz="1000" b="1">
                <a:solidFill>
                  <a:schemeClr val="bg1"/>
                </a:solidFill>
                <a:latin typeface="Tahoma" charset="0"/>
              </a:rPr>
              <a:pPr algn="r" eaLnBrk="1" hangingPunct="1">
                <a:defRPr/>
              </a:pPr>
              <a:t>34</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E552968E-9535-4CC4-ACAA-986A38FF5A57}" type="slidenum">
              <a:rPr lang="en-US"/>
              <a:pPr/>
              <a:t>35</a:t>
            </a:fld>
            <a:endParaRPr lang="en-US"/>
          </a:p>
        </p:txBody>
      </p:sp>
      <p:sp>
        <p:nvSpPr>
          <p:cNvPr id="134149" name="Rectangle 5"/>
          <p:cNvSpPr>
            <a:spLocks noGrp="1" noChangeArrowheads="1"/>
          </p:cNvSpPr>
          <p:nvPr>
            <p:ph type="title" idx="4294967295"/>
          </p:nvPr>
        </p:nvSpPr>
        <p:spPr>
          <a:xfrm>
            <a:off x="457200" y="0"/>
            <a:ext cx="8229600" cy="1143000"/>
          </a:xfrm>
        </p:spPr>
        <p:txBody>
          <a:bodyPr>
            <a:normAutofit fontScale="90000"/>
          </a:bodyPr>
          <a:lstStyle/>
          <a:p>
            <a:pPr algn="ctr"/>
            <a:r>
              <a:rPr lang="en-US" sz="3600" i="1" dirty="0">
                <a:solidFill>
                  <a:srgbClr val="148C9C"/>
                </a:solidFill>
              </a:rPr>
              <a:t>Scenario E: Clinical Trial (not Phase III)</a:t>
            </a:r>
          </a:p>
        </p:txBody>
      </p:sp>
      <p:sp>
        <p:nvSpPr>
          <p:cNvPr id="857092" name="Rectangle 6"/>
          <p:cNvSpPr>
            <a:spLocks noGrp="1" noChangeArrowheads="1"/>
          </p:cNvSpPr>
          <p:nvPr>
            <p:ph type="body" idx="4294967295"/>
          </p:nvPr>
        </p:nvSpPr>
        <p:spPr>
          <a:xfrm>
            <a:off x="245165" y="1143000"/>
            <a:ext cx="8229600" cy="4800600"/>
          </a:xfrm>
        </p:spPr>
        <p:txBody>
          <a:bodyPr/>
          <a:lstStyle/>
          <a:p>
            <a:pPr>
              <a:spcBef>
                <a:spcPts val="600"/>
              </a:spcBef>
              <a:buFontTx/>
              <a:buNone/>
              <a:tabLst>
                <a:tab pos="4514850" algn="l"/>
                <a:tab pos="5949950" algn="l"/>
              </a:tabLst>
            </a:pPr>
            <a:r>
              <a:rPr lang="en-US" sz="2400" dirty="0"/>
              <a:t>Are Human Subjects Involved?    </a:t>
            </a:r>
            <a:r>
              <a:rPr lang="en-US" sz="2400" u="sng" dirty="0"/>
              <a:t>_X_</a:t>
            </a:r>
            <a:r>
              <a:rPr lang="en-US" sz="2400" dirty="0"/>
              <a:t> Yes </a:t>
            </a:r>
            <a:r>
              <a:rPr lang="en-US" sz="2400" dirty="0" smtClean="0"/>
              <a:t>  </a:t>
            </a:r>
            <a:r>
              <a:rPr lang="en-US" sz="2400" dirty="0"/>
              <a:t>___ No</a:t>
            </a:r>
          </a:p>
          <a:p>
            <a:pPr>
              <a:spcBef>
                <a:spcPts val="600"/>
              </a:spcBef>
              <a:buFontTx/>
              <a:buNone/>
              <a:tabLst>
                <a:tab pos="4514850" algn="l"/>
                <a:tab pos="5949950" algn="l"/>
              </a:tabLst>
            </a:pPr>
            <a:r>
              <a:rPr lang="en-US" sz="2400" dirty="0"/>
              <a:t>Research Exempt?	</a:t>
            </a:r>
            <a:r>
              <a:rPr lang="en-US" sz="2400" dirty="0" smtClean="0"/>
              <a:t>    ___ Yes</a:t>
            </a:r>
            <a:r>
              <a:rPr lang="en-US" sz="2400" dirty="0"/>
              <a:t> </a:t>
            </a:r>
            <a:r>
              <a:rPr lang="en-US" sz="2400" dirty="0" smtClean="0"/>
              <a:t>   </a:t>
            </a:r>
            <a:r>
              <a:rPr lang="en-US" sz="2400" u="sng" dirty="0" smtClean="0"/>
              <a:t>_X</a:t>
            </a:r>
            <a:r>
              <a:rPr lang="en-US" sz="2400" u="sng" dirty="0"/>
              <a:t>_</a:t>
            </a:r>
            <a:r>
              <a:rPr lang="en-US" sz="2400" dirty="0"/>
              <a:t> No</a:t>
            </a:r>
          </a:p>
          <a:p>
            <a:pPr>
              <a:spcBef>
                <a:spcPts val="600"/>
              </a:spcBef>
              <a:buFontTx/>
              <a:buNone/>
              <a:tabLst>
                <a:tab pos="4514850" algn="l"/>
                <a:tab pos="5949950" algn="l"/>
              </a:tabLst>
            </a:pPr>
            <a:r>
              <a:rPr lang="en-US" sz="2400" dirty="0"/>
              <a:t>Clinical Trial?	</a:t>
            </a:r>
            <a:r>
              <a:rPr lang="en-US" sz="2400" dirty="0" smtClean="0"/>
              <a:t>   </a:t>
            </a:r>
            <a:r>
              <a:rPr lang="en-US" sz="2400" u="sng" dirty="0" smtClean="0"/>
              <a:t>_</a:t>
            </a:r>
            <a:r>
              <a:rPr lang="en-US" sz="2400" u="sng" dirty="0"/>
              <a:t>X_</a:t>
            </a:r>
            <a:r>
              <a:rPr lang="en-US" sz="2400" dirty="0"/>
              <a:t> Yes	</a:t>
            </a:r>
            <a:r>
              <a:rPr lang="en-US" sz="2400" dirty="0" smtClean="0"/>
              <a:t>    </a:t>
            </a:r>
            <a:r>
              <a:rPr lang="en-US" sz="2400" dirty="0"/>
              <a:t>___ No</a:t>
            </a:r>
          </a:p>
          <a:p>
            <a:pPr>
              <a:spcBef>
                <a:spcPts val="600"/>
              </a:spcBef>
              <a:buFontTx/>
              <a:buNone/>
              <a:tabLst>
                <a:tab pos="4514850" algn="l"/>
                <a:tab pos="5949950" algn="l"/>
              </a:tabLst>
            </a:pPr>
            <a:r>
              <a:rPr lang="en-US" sz="2400" dirty="0"/>
              <a:t>NIH-Defined Phase III CT?	</a:t>
            </a:r>
            <a:r>
              <a:rPr lang="en-US" sz="2400" dirty="0" smtClean="0"/>
              <a:t>   ___ </a:t>
            </a:r>
            <a:r>
              <a:rPr lang="en-US" sz="2400" dirty="0"/>
              <a:t>Yes	</a:t>
            </a:r>
            <a:r>
              <a:rPr lang="en-US" sz="2400" dirty="0" smtClean="0"/>
              <a:t>    </a:t>
            </a:r>
            <a:r>
              <a:rPr lang="en-US" sz="2400" u="sng" dirty="0" smtClean="0"/>
              <a:t>_</a:t>
            </a:r>
            <a:r>
              <a:rPr lang="en-US" sz="2400" u="sng" dirty="0"/>
              <a:t>X_</a:t>
            </a:r>
            <a:r>
              <a:rPr lang="en-US" sz="2400" dirty="0"/>
              <a:t> No</a:t>
            </a:r>
          </a:p>
          <a:p>
            <a:pPr>
              <a:spcBef>
                <a:spcPts val="600"/>
              </a:spcBef>
              <a:buFontTx/>
              <a:buNone/>
              <a:tabLst>
                <a:tab pos="4514850" algn="l"/>
                <a:tab pos="5949950" algn="l"/>
              </a:tabLst>
            </a:pPr>
            <a:endParaRPr lang="en-US" dirty="0"/>
          </a:p>
          <a:p>
            <a:pPr>
              <a:spcBef>
                <a:spcPts val="600"/>
              </a:spcBef>
              <a:tabLst>
                <a:tab pos="4514850" algn="l"/>
                <a:tab pos="5949950" algn="l"/>
              </a:tabLst>
            </a:pPr>
            <a:r>
              <a:rPr lang="en-US" sz="2400" dirty="0"/>
              <a:t>Provide information required for Scenario B (Non-Exempt Human Subjects Research) </a:t>
            </a:r>
          </a:p>
          <a:p>
            <a:pPr>
              <a:spcBef>
                <a:spcPts val="600"/>
              </a:spcBef>
              <a:tabLst>
                <a:tab pos="4514850" algn="l"/>
                <a:tab pos="5949950" algn="l"/>
              </a:tabLst>
            </a:pPr>
            <a:r>
              <a:rPr lang="en-US" sz="2400" dirty="0"/>
              <a:t>Must have a Data and Safety Monitoring </a:t>
            </a:r>
            <a:r>
              <a:rPr lang="en-US" sz="2400" dirty="0" smtClean="0"/>
              <a:t>Plan</a:t>
            </a:r>
          </a:p>
          <a:p>
            <a:pPr>
              <a:spcBef>
                <a:spcPts val="600"/>
              </a:spcBef>
              <a:tabLst>
                <a:tab pos="4514850" algn="l"/>
                <a:tab pos="5949950" algn="l"/>
              </a:tabLst>
            </a:pPr>
            <a:r>
              <a:rPr lang="en-US" sz="2400" dirty="0" smtClean="0"/>
              <a:t>ClinicalTrials.gov </a:t>
            </a:r>
            <a:endParaRPr lang="en-US" sz="2400" dirty="0"/>
          </a:p>
          <a:p>
            <a:pPr>
              <a:lnSpc>
                <a:spcPct val="75000"/>
              </a:lnSpc>
              <a:tabLst>
                <a:tab pos="4514850" algn="l"/>
                <a:tab pos="5949950" algn="l"/>
              </a:tabLst>
            </a:pPr>
            <a:endParaRPr lang="en-US" sz="2800" dirty="0"/>
          </a:p>
        </p:txBody>
      </p:sp>
      <p:sp>
        <p:nvSpPr>
          <p:cNvPr id="857090"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803C40B7-4917-4860-A0B5-07EF9BB36EE6}" type="slidenum">
              <a:rPr lang="en-US" sz="1000" b="1">
                <a:solidFill>
                  <a:schemeClr val="bg1"/>
                </a:solidFill>
                <a:cs typeface="Arial" charset="0"/>
              </a:rPr>
              <a:pPr algn="r" eaLnBrk="1" hangingPunct="1"/>
              <a:t>35</a:t>
            </a:fld>
            <a:endParaRPr lang="en-US" sz="1000" b="1">
              <a:solidFill>
                <a:schemeClr val="bg1"/>
              </a:solidFill>
              <a:cs typeface="Arial" charset="0"/>
            </a:endParaRPr>
          </a:p>
        </p:txBody>
      </p:sp>
      <p:sp>
        <p:nvSpPr>
          <p:cNvPr id="4" name="Slide Number Placeholder 3"/>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BAA7A224-31A8-4685-81B0-003AAA3F92F5}" type="slidenum">
              <a:rPr lang="en-US" sz="1000" b="1">
                <a:solidFill>
                  <a:schemeClr val="bg1"/>
                </a:solidFill>
                <a:latin typeface="Tahoma" charset="0"/>
              </a:rPr>
              <a:pPr algn="r" eaLnBrk="1" hangingPunct="1">
                <a:defRPr/>
              </a:pPr>
              <a:t>35</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54ABC857-43B8-4CD3-BF88-EA29340E26B9}" type="slidenum">
              <a:rPr lang="en-US"/>
              <a:pPr/>
              <a:t>36</a:t>
            </a:fld>
            <a:endParaRPr lang="en-US"/>
          </a:p>
        </p:txBody>
      </p:sp>
      <p:sp>
        <p:nvSpPr>
          <p:cNvPr id="135173" name="Rectangle 5"/>
          <p:cNvSpPr>
            <a:spLocks noGrp="1" noChangeArrowheads="1"/>
          </p:cNvSpPr>
          <p:nvPr>
            <p:ph type="title" idx="4294967295"/>
          </p:nvPr>
        </p:nvSpPr>
        <p:spPr>
          <a:xfrm>
            <a:off x="609600" y="0"/>
            <a:ext cx="8229600" cy="1143000"/>
          </a:xfrm>
        </p:spPr>
        <p:txBody>
          <a:bodyPr/>
          <a:lstStyle/>
          <a:p>
            <a:pPr algn="ctr"/>
            <a:r>
              <a:rPr lang="en-US" sz="3600" i="1" dirty="0">
                <a:solidFill>
                  <a:srgbClr val="148C9C"/>
                </a:solidFill>
              </a:rPr>
              <a:t>Data and Safety Monitoring Plan</a:t>
            </a:r>
          </a:p>
        </p:txBody>
      </p:sp>
      <p:sp>
        <p:nvSpPr>
          <p:cNvPr id="858116" name="Rectangle 6"/>
          <p:cNvSpPr>
            <a:spLocks noGrp="1" noChangeArrowheads="1"/>
          </p:cNvSpPr>
          <p:nvPr>
            <p:ph type="body" idx="4294967295"/>
          </p:nvPr>
        </p:nvSpPr>
        <p:spPr>
          <a:xfrm>
            <a:off x="381000" y="1143000"/>
            <a:ext cx="8610600" cy="4724400"/>
          </a:xfrm>
        </p:spPr>
        <p:txBody>
          <a:bodyPr>
            <a:normAutofit fontScale="85000" lnSpcReduction="10000"/>
          </a:bodyPr>
          <a:lstStyle/>
          <a:p>
            <a:pPr>
              <a:lnSpc>
                <a:spcPct val="120000"/>
              </a:lnSpc>
              <a:spcBef>
                <a:spcPts val="600"/>
              </a:spcBef>
              <a:buFontTx/>
              <a:buNone/>
            </a:pPr>
            <a:r>
              <a:rPr lang="en-US" sz="2800" dirty="0"/>
              <a:t>Data and Safety Monitoring Plan includes:</a:t>
            </a:r>
          </a:p>
          <a:p>
            <a:pPr>
              <a:lnSpc>
                <a:spcPct val="120000"/>
              </a:lnSpc>
              <a:spcBef>
                <a:spcPts val="600"/>
              </a:spcBef>
            </a:pPr>
            <a:r>
              <a:rPr lang="en-US" sz="2800" dirty="0"/>
              <a:t>Overall framework for data and safety monitoring</a:t>
            </a:r>
          </a:p>
          <a:p>
            <a:pPr>
              <a:lnSpc>
                <a:spcPct val="120000"/>
              </a:lnSpc>
              <a:spcBef>
                <a:spcPts val="600"/>
              </a:spcBef>
            </a:pPr>
            <a:r>
              <a:rPr lang="en-US" sz="2800" dirty="0"/>
              <a:t>Responsible party for monitoring</a:t>
            </a:r>
          </a:p>
          <a:p>
            <a:pPr>
              <a:lnSpc>
                <a:spcPct val="120000"/>
              </a:lnSpc>
              <a:spcBef>
                <a:spcPts val="600"/>
              </a:spcBef>
            </a:pPr>
            <a:r>
              <a:rPr lang="en-US" sz="2800" dirty="0"/>
              <a:t>Procedures for reporting Adverse </a:t>
            </a:r>
            <a:r>
              <a:rPr lang="en-US" sz="2800" dirty="0" smtClean="0"/>
              <a:t>Events/Unanticipated Problems</a:t>
            </a:r>
            <a:endParaRPr lang="en-US" sz="2800" dirty="0"/>
          </a:p>
          <a:p>
            <a:pPr marL="109728" indent="0">
              <a:lnSpc>
                <a:spcPct val="120000"/>
              </a:lnSpc>
              <a:spcBef>
                <a:spcPts val="600"/>
              </a:spcBef>
              <a:buNone/>
            </a:pPr>
            <a:endParaRPr lang="en-US" sz="1400" dirty="0"/>
          </a:p>
          <a:p>
            <a:pPr>
              <a:lnSpc>
                <a:spcPct val="120000"/>
              </a:lnSpc>
              <a:spcBef>
                <a:spcPts val="600"/>
              </a:spcBef>
              <a:buFontTx/>
              <a:buNone/>
            </a:pPr>
            <a:r>
              <a:rPr lang="en-US" sz="2800" dirty="0"/>
              <a:t>Data and Safety Monitoring Board (DSMB) required for multi-site trials &gt; minimum risk and generally for Phase III </a:t>
            </a:r>
            <a:r>
              <a:rPr lang="en-US" sz="2800" dirty="0" smtClean="0"/>
              <a:t>trials</a:t>
            </a:r>
          </a:p>
          <a:p>
            <a:pPr>
              <a:lnSpc>
                <a:spcPct val="120000"/>
              </a:lnSpc>
              <a:spcBef>
                <a:spcPts val="600"/>
              </a:spcBef>
              <a:buFontTx/>
              <a:buNone/>
            </a:pPr>
            <a:endParaRPr lang="en-US" sz="1400" dirty="0"/>
          </a:p>
          <a:p>
            <a:pPr>
              <a:lnSpc>
                <a:spcPct val="120000"/>
              </a:lnSpc>
              <a:spcBef>
                <a:spcPts val="600"/>
              </a:spcBef>
              <a:buFontTx/>
              <a:buNone/>
            </a:pPr>
            <a:r>
              <a:rPr lang="en-US" sz="2800" dirty="0"/>
              <a:t>IRB and funding IC approval before enrollment begins</a:t>
            </a:r>
          </a:p>
          <a:p>
            <a:endParaRPr lang="en-US" sz="2400" dirty="0"/>
          </a:p>
        </p:txBody>
      </p:sp>
      <p:sp>
        <p:nvSpPr>
          <p:cNvPr id="858114"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DEF17A45-9816-43EE-89C2-F0DCEF5A3B4D}" type="slidenum">
              <a:rPr lang="en-US" sz="1000" b="1">
                <a:solidFill>
                  <a:schemeClr val="bg1"/>
                </a:solidFill>
                <a:cs typeface="Arial" charset="0"/>
              </a:rPr>
              <a:pPr algn="r" eaLnBrk="1" hangingPunct="1"/>
              <a:t>36</a:t>
            </a:fld>
            <a:endParaRPr lang="en-US" sz="1000" b="1">
              <a:solidFill>
                <a:schemeClr val="bg1"/>
              </a:solidFill>
              <a:cs typeface="Arial" charset="0"/>
            </a:endParaRPr>
          </a:p>
        </p:txBody>
      </p:sp>
      <p:sp>
        <p:nvSpPr>
          <p:cNvPr id="4" name="Slide Number Placeholder 3"/>
          <p:cNvSpPr txBox="1">
            <a:spLocks noGrp="1"/>
          </p:cNvSpPr>
          <p:nvPr/>
        </p:nvSpPr>
        <p:spPr bwMode="auto">
          <a:xfrm>
            <a:off x="7772400" y="6553200"/>
            <a:ext cx="1371600" cy="155575"/>
          </a:xfrm>
          <a:prstGeom prst="rect">
            <a:avLst/>
          </a:prstGeom>
          <a:noFill/>
          <a:ln>
            <a:miter lim="800000"/>
            <a:headEnd/>
            <a:tailEnd/>
          </a:ln>
        </p:spPr>
        <p:txBody>
          <a:bodyPr/>
          <a:lstStyle/>
          <a:p>
            <a:pPr algn="r" eaLnBrk="1" hangingPunct="1">
              <a:defRPr/>
            </a:pPr>
            <a:fld id="{FC7CF530-F7CB-4ECB-95E2-B62D0DC5CDF2}" type="slidenum">
              <a:rPr lang="en-US" sz="1000" b="1">
                <a:solidFill>
                  <a:schemeClr val="bg1"/>
                </a:solidFill>
                <a:latin typeface="Tahoma" charset="0"/>
              </a:rPr>
              <a:pPr algn="r" eaLnBrk="1" hangingPunct="1">
                <a:defRPr/>
              </a:pPr>
              <a:t>36</a:t>
            </a:fld>
            <a:endParaRPr lang="en-US" sz="1000" b="1" dirty="0">
              <a:solidFill>
                <a:schemeClr val="bg1"/>
              </a:solidFill>
              <a:latin typeface="Tahoma"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44C358D9-9677-4D24-BAFA-84A1554A099B}" type="slidenum">
              <a:rPr lang="en-US"/>
              <a:pPr/>
              <a:t>37</a:t>
            </a:fld>
            <a:endParaRPr lang="en-US"/>
          </a:p>
        </p:txBody>
      </p:sp>
      <p:sp>
        <p:nvSpPr>
          <p:cNvPr id="136197" name="Rectangle 5"/>
          <p:cNvSpPr>
            <a:spLocks noGrp="1" noChangeArrowheads="1"/>
          </p:cNvSpPr>
          <p:nvPr>
            <p:ph type="title" idx="4294967295"/>
          </p:nvPr>
        </p:nvSpPr>
        <p:spPr>
          <a:xfrm>
            <a:off x="457200" y="-76200"/>
            <a:ext cx="8229600" cy="1143000"/>
          </a:xfrm>
        </p:spPr>
        <p:txBody>
          <a:bodyPr>
            <a:normAutofit fontScale="90000"/>
          </a:bodyPr>
          <a:lstStyle/>
          <a:p>
            <a:pPr algn="ctr"/>
            <a:r>
              <a:rPr lang="en-US" dirty="0"/>
              <a:t/>
            </a:r>
            <a:br>
              <a:rPr lang="en-US" dirty="0"/>
            </a:br>
            <a:r>
              <a:rPr lang="en-US" sz="3600" i="1" dirty="0">
                <a:solidFill>
                  <a:srgbClr val="148C9C"/>
                </a:solidFill>
              </a:rPr>
              <a:t>Scenario F: NIH-def. Phase III </a:t>
            </a:r>
            <a:r>
              <a:rPr lang="en-US" sz="3600" i="1" dirty="0" smtClean="0">
                <a:solidFill>
                  <a:srgbClr val="148C9C"/>
                </a:solidFill>
              </a:rPr>
              <a:t/>
            </a:r>
            <a:br>
              <a:rPr lang="en-US" sz="3600" i="1" dirty="0" smtClean="0">
                <a:solidFill>
                  <a:srgbClr val="148C9C"/>
                </a:solidFill>
              </a:rPr>
            </a:br>
            <a:r>
              <a:rPr lang="en-US" sz="3600" i="1" dirty="0" smtClean="0">
                <a:solidFill>
                  <a:srgbClr val="148C9C"/>
                </a:solidFill>
              </a:rPr>
              <a:t>Clinical </a:t>
            </a:r>
            <a:r>
              <a:rPr lang="en-US" sz="3600" i="1" dirty="0">
                <a:solidFill>
                  <a:srgbClr val="148C9C"/>
                </a:solidFill>
              </a:rPr>
              <a:t>Trial</a:t>
            </a:r>
          </a:p>
        </p:txBody>
      </p:sp>
      <p:sp>
        <p:nvSpPr>
          <p:cNvPr id="859140" name="Rectangle 6"/>
          <p:cNvSpPr>
            <a:spLocks noGrp="1" noChangeArrowheads="1"/>
          </p:cNvSpPr>
          <p:nvPr>
            <p:ph type="body" idx="4294967295"/>
          </p:nvPr>
        </p:nvSpPr>
        <p:spPr>
          <a:xfrm>
            <a:off x="381000" y="1447800"/>
            <a:ext cx="8229600" cy="4343400"/>
          </a:xfrm>
        </p:spPr>
        <p:txBody>
          <a:bodyPr>
            <a:normAutofit lnSpcReduction="10000"/>
          </a:bodyPr>
          <a:lstStyle/>
          <a:p>
            <a:pPr>
              <a:spcBef>
                <a:spcPts val="600"/>
              </a:spcBef>
              <a:buFontTx/>
              <a:buNone/>
              <a:tabLst>
                <a:tab pos="4514850" algn="l"/>
                <a:tab pos="5949950" algn="l"/>
              </a:tabLst>
            </a:pPr>
            <a:r>
              <a:rPr lang="en-US" sz="2400" dirty="0"/>
              <a:t>Are Human Subjects Involved?    </a:t>
            </a:r>
            <a:r>
              <a:rPr lang="en-US" sz="2400" u="sng" dirty="0"/>
              <a:t>_X_</a:t>
            </a:r>
            <a:r>
              <a:rPr lang="en-US" sz="2400" dirty="0"/>
              <a:t> Yes  </a:t>
            </a:r>
            <a:r>
              <a:rPr lang="en-US" sz="2400" dirty="0" smtClean="0"/>
              <a:t>   ___ </a:t>
            </a:r>
            <a:r>
              <a:rPr lang="en-US" sz="2400" dirty="0"/>
              <a:t>No</a:t>
            </a:r>
          </a:p>
          <a:p>
            <a:pPr>
              <a:spcBef>
                <a:spcPts val="600"/>
              </a:spcBef>
              <a:buFontTx/>
              <a:buNone/>
              <a:tabLst>
                <a:tab pos="4514850" algn="l"/>
                <a:tab pos="5949950" algn="l"/>
              </a:tabLst>
            </a:pPr>
            <a:r>
              <a:rPr lang="en-US" sz="2400" dirty="0"/>
              <a:t>Research Exempt?	</a:t>
            </a:r>
            <a:r>
              <a:rPr lang="en-US" sz="2400" dirty="0" smtClean="0"/>
              <a:t>    ___ </a:t>
            </a:r>
            <a:r>
              <a:rPr lang="en-US" sz="2400" dirty="0"/>
              <a:t>Yes	</a:t>
            </a:r>
            <a:r>
              <a:rPr lang="en-US" sz="2400" dirty="0" smtClean="0"/>
              <a:t>  </a:t>
            </a:r>
            <a:r>
              <a:rPr lang="en-US" sz="2400" u="sng" dirty="0" smtClean="0"/>
              <a:t>_</a:t>
            </a:r>
            <a:r>
              <a:rPr lang="en-US" sz="2400" u="sng" dirty="0"/>
              <a:t>X_</a:t>
            </a:r>
            <a:r>
              <a:rPr lang="en-US" sz="2400" dirty="0"/>
              <a:t> No</a:t>
            </a:r>
          </a:p>
          <a:p>
            <a:pPr>
              <a:spcBef>
                <a:spcPts val="600"/>
              </a:spcBef>
              <a:buFontTx/>
              <a:buNone/>
              <a:tabLst>
                <a:tab pos="4514850" algn="l"/>
                <a:tab pos="5949950" algn="l"/>
              </a:tabLst>
            </a:pPr>
            <a:r>
              <a:rPr lang="en-US" sz="2400" dirty="0"/>
              <a:t>Clinical Trial?	</a:t>
            </a:r>
            <a:r>
              <a:rPr lang="en-US" sz="2400" dirty="0" smtClean="0"/>
              <a:t>    </a:t>
            </a:r>
            <a:r>
              <a:rPr lang="en-US" sz="2400" u="sng" dirty="0" smtClean="0"/>
              <a:t>_</a:t>
            </a:r>
            <a:r>
              <a:rPr lang="en-US" sz="2400" u="sng" dirty="0"/>
              <a:t>X_</a:t>
            </a:r>
            <a:r>
              <a:rPr lang="en-US" sz="2400" dirty="0"/>
              <a:t> Yes	</a:t>
            </a:r>
            <a:r>
              <a:rPr lang="en-US" sz="2400" dirty="0" smtClean="0"/>
              <a:t>  ___ </a:t>
            </a:r>
            <a:r>
              <a:rPr lang="en-US" sz="2400" dirty="0"/>
              <a:t>No</a:t>
            </a:r>
          </a:p>
          <a:p>
            <a:pPr>
              <a:spcBef>
                <a:spcPts val="600"/>
              </a:spcBef>
              <a:buFontTx/>
              <a:buNone/>
              <a:tabLst>
                <a:tab pos="4514850" algn="l"/>
                <a:tab pos="5949950" algn="l"/>
              </a:tabLst>
            </a:pPr>
            <a:r>
              <a:rPr lang="en-US" sz="2400" dirty="0"/>
              <a:t>NIH-Defined Phase III CT?	</a:t>
            </a:r>
            <a:r>
              <a:rPr lang="en-US" sz="2400" dirty="0" smtClean="0"/>
              <a:t>  _</a:t>
            </a:r>
            <a:r>
              <a:rPr lang="en-US" sz="2400" u="sng" dirty="0"/>
              <a:t>X</a:t>
            </a:r>
            <a:r>
              <a:rPr lang="en-US" sz="2400" dirty="0"/>
              <a:t>__ Yes	</a:t>
            </a:r>
            <a:r>
              <a:rPr lang="en-US" sz="2400" dirty="0" smtClean="0"/>
              <a:t>  </a:t>
            </a:r>
            <a:r>
              <a:rPr lang="en-US" sz="2400" u="sng" dirty="0" smtClean="0"/>
              <a:t>___</a:t>
            </a:r>
            <a:r>
              <a:rPr lang="en-US" sz="2400" dirty="0" smtClean="0"/>
              <a:t> </a:t>
            </a:r>
            <a:r>
              <a:rPr lang="en-US" sz="2400" dirty="0"/>
              <a:t>No</a:t>
            </a:r>
          </a:p>
          <a:p>
            <a:pPr>
              <a:spcBef>
                <a:spcPts val="600"/>
              </a:spcBef>
              <a:tabLst>
                <a:tab pos="4514850" algn="l"/>
                <a:tab pos="5949950" algn="l"/>
              </a:tabLst>
            </a:pPr>
            <a:endParaRPr lang="en-US" sz="2800" dirty="0"/>
          </a:p>
          <a:p>
            <a:pPr>
              <a:spcBef>
                <a:spcPts val="600"/>
              </a:spcBef>
              <a:tabLst>
                <a:tab pos="4514850" algn="l"/>
                <a:tab pos="5949950" algn="l"/>
              </a:tabLst>
            </a:pPr>
            <a:r>
              <a:rPr lang="en-US" sz="2400" dirty="0"/>
              <a:t>Provide information required for Scenario E</a:t>
            </a:r>
          </a:p>
          <a:p>
            <a:pPr>
              <a:spcBef>
                <a:spcPts val="600"/>
              </a:spcBef>
              <a:tabLst>
                <a:tab pos="4514850" algn="l"/>
                <a:tab pos="5949950" algn="l"/>
              </a:tabLst>
            </a:pPr>
            <a:r>
              <a:rPr lang="en-US" sz="2400" dirty="0"/>
              <a:t>Generally requires </a:t>
            </a:r>
            <a:r>
              <a:rPr lang="en-US" sz="2400" dirty="0" smtClean="0"/>
              <a:t>DSMB</a:t>
            </a:r>
          </a:p>
          <a:p>
            <a:pPr>
              <a:spcBef>
                <a:spcPts val="600"/>
              </a:spcBef>
              <a:tabLst>
                <a:tab pos="4514850" algn="l"/>
                <a:tab pos="5949950" algn="l"/>
              </a:tabLst>
            </a:pPr>
            <a:r>
              <a:rPr lang="en-US" sz="2400" dirty="0" smtClean="0"/>
              <a:t>Additional inclusion policy requirements</a:t>
            </a:r>
          </a:p>
          <a:p>
            <a:pPr marL="109728" indent="0">
              <a:spcBef>
                <a:spcPts val="600"/>
              </a:spcBef>
              <a:buNone/>
              <a:tabLst>
                <a:tab pos="4514850" algn="l"/>
                <a:tab pos="5949950" algn="l"/>
              </a:tabLst>
            </a:pPr>
            <a:r>
              <a:rPr lang="en-US" sz="2400" dirty="0"/>
              <a:t> </a:t>
            </a:r>
            <a:r>
              <a:rPr lang="en-US" sz="2400" dirty="0" smtClean="0"/>
              <a:t>  need to be addressed related to study</a:t>
            </a:r>
          </a:p>
          <a:p>
            <a:pPr marL="109728" indent="0">
              <a:spcBef>
                <a:spcPts val="600"/>
              </a:spcBef>
              <a:buNone/>
              <a:tabLst>
                <a:tab pos="4514850" algn="l"/>
                <a:tab pos="5949950" algn="l"/>
              </a:tabLst>
            </a:pPr>
            <a:r>
              <a:rPr lang="en-US" sz="2400" dirty="0"/>
              <a:t> </a:t>
            </a:r>
            <a:r>
              <a:rPr lang="en-US" sz="2400" dirty="0" smtClean="0"/>
              <a:t>  design (e.g., “valid analysis”)</a:t>
            </a:r>
            <a:endParaRPr lang="en-US" sz="2400" dirty="0"/>
          </a:p>
          <a:p>
            <a:pPr>
              <a:lnSpc>
                <a:spcPct val="75000"/>
              </a:lnSpc>
              <a:tabLst>
                <a:tab pos="4514850" algn="l"/>
                <a:tab pos="5949950" algn="l"/>
              </a:tabLst>
            </a:pPr>
            <a:endParaRPr lang="en-US" sz="2400" dirty="0"/>
          </a:p>
        </p:txBody>
      </p:sp>
      <p:sp>
        <p:nvSpPr>
          <p:cNvPr id="859138" name="Slide Number Placeholder 3"/>
          <p:cNvSpPr txBox="1">
            <a:spLocks noGrp="1"/>
          </p:cNvSpPr>
          <p:nvPr/>
        </p:nvSpPr>
        <p:spPr bwMode="auto">
          <a:xfrm>
            <a:off x="7772400" y="6553200"/>
            <a:ext cx="1371600" cy="155575"/>
          </a:xfrm>
          <a:prstGeom prst="rect">
            <a:avLst/>
          </a:prstGeom>
          <a:noFill/>
          <a:ln w="9525">
            <a:noFill/>
            <a:miter lim="800000"/>
            <a:headEnd/>
            <a:tailEnd/>
          </a:ln>
        </p:spPr>
        <p:txBody>
          <a:bodyPr/>
          <a:lstStyle/>
          <a:p>
            <a:pPr algn="r" eaLnBrk="1" hangingPunct="1"/>
            <a:fld id="{677F164F-A290-4698-9FA0-B00CD470E231}" type="slidenum">
              <a:rPr lang="en-US" sz="1000" b="1">
                <a:solidFill>
                  <a:schemeClr val="bg1"/>
                </a:solidFill>
                <a:cs typeface="Arial" charset="0"/>
              </a:rPr>
              <a:pPr algn="r" eaLnBrk="1" hangingPunct="1"/>
              <a:t>37</a:t>
            </a:fld>
            <a:endParaRPr lang="en-US" sz="10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8" name="Rectangle 4"/>
          <p:cNvSpPr>
            <a:spLocks noGrp="1" noChangeArrowheads="1"/>
          </p:cNvSpPr>
          <p:nvPr>
            <p:ph type="ctrTitle"/>
          </p:nvPr>
        </p:nvSpPr>
        <p:spPr>
          <a:xfrm>
            <a:off x="609600" y="762000"/>
            <a:ext cx="7924800" cy="2362199"/>
          </a:xfrm>
        </p:spPr>
        <p:txBody>
          <a:bodyPr>
            <a:normAutofit/>
          </a:bodyPr>
          <a:lstStyle/>
          <a:p>
            <a:pPr algn="ct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CASE STUDIES</a:t>
            </a:r>
            <a:b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b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Q &amp; A</a:t>
            </a:r>
            <a:endPar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sp>
        <p:nvSpPr>
          <p:cNvPr id="4" name="Rectangle 25"/>
          <p:cNvSpPr>
            <a:spLocks noGrp="1" noChangeArrowheads="1"/>
          </p:cNvSpPr>
          <p:nvPr>
            <p:ph type="sldNum" sz="quarter" idx="12"/>
          </p:nvPr>
        </p:nvSpPr>
        <p:spPr>
          <a:xfrm>
            <a:off x="8534400" y="6407944"/>
            <a:ext cx="478632" cy="365125"/>
          </a:xfrm>
        </p:spPr>
        <p:txBody>
          <a:bodyPr/>
          <a:lstStyle/>
          <a:p>
            <a:fld id="{5EA2AE77-FB2A-4092-A449-080B86B9CD2B}" type="slidenum">
              <a:rPr lang="en-US"/>
              <a:pPr/>
              <a:t>38</a:t>
            </a:fld>
            <a:endParaRPr lang="en-US" dirty="0"/>
          </a:p>
        </p:txBody>
      </p:sp>
    </p:spTree>
    <p:extLst>
      <p:ext uri="{BB962C8B-B14F-4D97-AF65-F5344CB8AC3E}">
        <p14:creationId xmlns:p14="http://schemas.microsoft.com/office/powerpoint/2010/main" val="33413098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2438400"/>
            <a:ext cx="8229600" cy="3505200"/>
          </a:xfrm>
        </p:spPr>
        <p:txBody>
          <a:bodyPr/>
          <a:lstStyle/>
          <a:p>
            <a:pPr algn="ctr">
              <a:buFontTx/>
              <a:buNone/>
            </a:pPr>
            <a:r>
              <a:rPr lang="en-US" sz="360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Am I Doing                                               Human Subjects Research?</a:t>
            </a:r>
          </a:p>
          <a:p>
            <a:endParaRPr lang="en-US" sz="3600" dirty="0" smtClean="0"/>
          </a:p>
        </p:txBody>
      </p:sp>
    </p:spTree>
    <p:extLst>
      <p:ext uri="{BB962C8B-B14F-4D97-AF65-F5344CB8AC3E}">
        <p14:creationId xmlns:p14="http://schemas.microsoft.com/office/powerpoint/2010/main" val="2443125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7BB197A-4D57-495E-8AD5-7D0DAC602C0D}" type="slidenum">
              <a:rPr lang="en-US"/>
              <a:pPr/>
              <a:t>4</a:t>
            </a:fld>
            <a:endParaRPr lang="en-US" dirty="0"/>
          </a:p>
        </p:txBody>
      </p:sp>
      <p:sp>
        <p:nvSpPr>
          <p:cNvPr id="831490" name="Rectangle 2"/>
          <p:cNvSpPr>
            <a:spLocks noGrp="1" noChangeArrowheads="1"/>
          </p:cNvSpPr>
          <p:nvPr>
            <p:ph type="title" idx="4294967295"/>
          </p:nvPr>
        </p:nvSpPr>
        <p:spPr>
          <a:xfrm>
            <a:off x="0" y="152400"/>
            <a:ext cx="9372600" cy="990600"/>
          </a:xfrm>
        </p:spPr>
        <p:txBody>
          <a:bodyPr>
            <a:noAutofit/>
          </a:bodyPr>
          <a:lstStyle/>
          <a:p>
            <a:pPr algn="ctr"/>
            <a: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What is the </a:t>
            </a:r>
            <a:b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br>
            <a: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Office for Human Research Protections (OHRP)?</a:t>
            </a:r>
          </a:p>
        </p:txBody>
      </p:sp>
      <p:sp>
        <p:nvSpPr>
          <p:cNvPr id="831491" name="Rectangle 3"/>
          <p:cNvSpPr>
            <a:spLocks noGrp="1" noChangeArrowheads="1"/>
          </p:cNvSpPr>
          <p:nvPr>
            <p:ph type="body" idx="4294967295"/>
          </p:nvPr>
        </p:nvSpPr>
        <p:spPr>
          <a:xfrm>
            <a:off x="228600" y="1371600"/>
            <a:ext cx="8839200" cy="5029200"/>
          </a:xfrm>
        </p:spPr>
        <p:txBody>
          <a:bodyPr>
            <a:noAutofit/>
          </a:bodyPr>
          <a:lstStyle/>
          <a:p>
            <a:r>
              <a:rPr lang="en-US" sz="2800" dirty="0" smtClean="0">
                <a:latin typeface="Tahoma" pitchFamily="34" charset="0"/>
                <a:cs typeface="Tahoma" pitchFamily="34" charset="0"/>
              </a:rPr>
              <a:t>Provides leadership in protection of rights, welfare, and wellbeing of subjects involved in research conducted or supported by US Department of Health and Human Services</a:t>
            </a:r>
          </a:p>
          <a:p>
            <a:pPr>
              <a:lnSpc>
                <a:spcPct val="150000"/>
              </a:lnSpc>
            </a:pPr>
            <a:r>
              <a:rPr lang="en-US" sz="2800" dirty="0" smtClean="0">
                <a:latin typeface="Tahoma" pitchFamily="34" charset="0"/>
                <a:cs typeface="Tahoma" pitchFamily="34" charset="0"/>
              </a:rPr>
              <a:t>Provides clarification and guidance</a:t>
            </a:r>
          </a:p>
          <a:p>
            <a:pPr>
              <a:lnSpc>
                <a:spcPts val="4300"/>
              </a:lnSpc>
            </a:pPr>
            <a:r>
              <a:rPr lang="en-US" sz="2800" dirty="0" smtClean="0">
                <a:latin typeface="Tahoma" pitchFamily="34" charset="0"/>
                <a:cs typeface="Tahoma" pitchFamily="34" charset="0"/>
              </a:rPr>
              <a:t>Develops educational programs and materials</a:t>
            </a:r>
          </a:p>
          <a:p>
            <a:pPr>
              <a:lnSpc>
                <a:spcPts val="4300"/>
              </a:lnSpc>
            </a:pPr>
            <a:r>
              <a:rPr lang="en-US" sz="2800" dirty="0" smtClean="0">
                <a:latin typeface="Tahoma" pitchFamily="34" charset="0"/>
                <a:cs typeface="Tahoma" pitchFamily="34" charset="0"/>
              </a:rPr>
              <a:t>Maintains regulatory oversight</a:t>
            </a:r>
          </a:p>
          <a:p>
            <a:r>
              <a:rPr lang="en-US" sz="2800" dirty="0" smtClean="0">
                <a:latin typeface="Tahoma" pitchFamily="34" charset="0"/>
                <a:cs typeface="Tahoma" pitchFamily="34" charset="0"/>
              </a:rPr>
              <a:t>Provides advice on ethical and regulatory issues pertaining to biomedical and behavioral research</a:t>
            </a:r>
            <a:endParaRPr lang="en-US" sz="2800" dirty="0">
              <a:latin typeface="Tahoma" pitchFamily="34" charset="0"/>
              <a:cs typeface="Tahoma" pitchFamily="34" charset="0"/>
            </a:endParaRPr>
          </a:p>
        </p:txBody>
      </p:sp>
    </p:spTree>
    <p:extLst>
      <p:ext uri="{BB962C8B-B14F-4D97-AF65-F5344CB8AC3E}">
        <p14:creationId xmlns:p14="http://schemas.microsoft.com/office/powerpoint/2010/main" val="1907211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21" name="Rectangle 5"/>
          <p:cNvSpPr>
            <a:spLocks noGrp="1" noChangeArrowheads="1"/>
          </p:cNvSpPr>
          <p:nvPr>
            <p:ph type="title"/>
          </p:nvPr>
        </p:nvSpPr>
        <p:spPr/>
        <p:txBody>
          <a:bodyPr>
            <a:noAutofit/>
          </a:bodyPr>
          <a:lstStyle/>
          <a:p>
            <a:pPr algn="ctr" eaLnBrk="1" hangingPunct="1">
              <a:defRPr/>
            </a:pP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Applying the Regulations: </a:t>
            </a:r>
            <a:b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b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Case Study 1</a:t>
            </a:r>
          </a:p>
        </p:txBody>
      </p:sp>
      <p:sp>
        <p:nvSpPr>
          <p:cNvPr id="111622" name="Rectangle 6"/>
          <p:cNvSpPr>
            <a:spLocks noGrp="1" noChangeArrowheads="1"/>
          </p:cNvSpPr>
          <p:nvPr>
            <p:ph type="body" idx="1"/>
          </p:nvPr>
        </p:nvSpPr>
        <p:spPr/>
        <p:txBody>
          <a:bodyPr>
            <a:normAutofit/>
          </a:bodyPr>
          <a:lstStyle/>
          <a:p>
            <a:pPr eaLnBrk="1" hangingPunct="1">
              <a:spcBef>
                <a:spcPts val="600"/>
              </a:spcBef>
            </a:pPr>
            <a:r>
              <a:rPr lang="en-US" sz="2800" dirty="0" smtClean="0">
                <a:latin typeface="Tahoma" pitchFamily="34" charset="0"/>
                <a:cs typeface="Tahoma" pitchFamily="34" charset="0"/>
              </a:rPr>
              <a:t>An application describes the following proposed research activities:</a:t>
            </a:r>
          </a:p>
          <a:p>
            <a:pPr lvl="1" eaLnBrk="1" hangingPunct="1">
              <a:spcBef>
                <a:spcPts val="600"/>
              </a:spcBef>
            </a:pPr>
            <a:r>
              <a:rPr lang="en-US" sz="2800" dirty="0" smtClean="0">
                <a:latin typeface="Tahoma" pitchFamily="34" charset="0"/>
                <a:cs typeface="Tahoma" pitchFamily="34" charset="0"/>
              </a:rPr>
              <a:t>The investigator receives autopsy specimens from a pathologist. </a:t>
            </a:r>
          </a:p>
          <a:p>
            <a:pPr lvl="1" eaLnBrk="1" hangingPunct="1">
              <a:spcBef>
                <a:spcPts val="600"/>
              </a:spcBef>
            </a:pPr>
            <a:r>
              <a:rPr lang="en-US" sz="2800" dirty="0" smtClean="0">
                <a:latin typeface="Tahoma" pitchFamily="34" charset="0"/>
                <a:cs typeface="Tahoma" pitchFamily="34" charset="0"/>
              </a:rPr>
              <a:t>The investigator also collects identifiable private information about the individuals from medical records.</a:t>
            </a:r>
          </a:p>
          <a:p>
            <a:pPr lvl="1" algn="ctr" eaLnBrk="1" hangingPunct="1">
              <a:spcBef>
                <a:spcPts val="600"/>
              </a:spcBef>
              <a:buFontTx/>
              <a:buNone/>
            </a:pPr>
            <a:r>
              <a:rPr lang="en-US" sz="2800" dirty="0" smtClean="0">
                <a:solidFill>
                  <a:schemeClr val="tx1"/>
                </a:solidFill>
                <a:latin typeface="Tahoma" pitchFamily="34" charset="0"/>
                <a:cs typeface="Tahoma" pitchFamily="34" charset="0"/>
              </a:rPr>
              <a:t>You Decide…</a:t>
            </a:r>
          </a:p>
          <a:p>
            <a:pPr lvl="1" algn="ctr" eaLnBrk="1" hangingPunct="1">
              <a:spcBef>
                <a:spcPts val="600"/>
              </a:spcBef>
              <a:buFontTx/>
              <a:buNone/>
            </a:pPr>
            <a:r>
              <a:rPr lang="en-US" sz="2800" b="1" dirty="0" smtClean="0">
                <a:latin typeface="Tahoma" pitchFamily="34" charset="0"/>
                <a:cs typeface="Tahoma" pitchFamily="34" charset="0"/>
              </a:rPr>
              <a:t>Is this Human Subjects Research?</a:t>
            </a:r>
          </a:p>
        </p:txBody>
      </p:sp>
      <p:sp>
        <p:nvSpPr>
          <p:cNvPr id="13316"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5C427198-8BA9-4158-A9C3-20826D2E66B4}" type="slidenum">
              <a:rPr lang="en-US" sz="1000" b="1">
                <a:solidFill>
                  <a:schemeClr val="bg1"/>
                </a:solidFill>
                <a:latin typeface="Tahoma" charset="0"/>
                <a:cs typeface="+mn-cs"/>
              </a:rPr>
              <a:pPr algn="r">
                <a:defRPr/>
              </a:pPr>
              <a:t>40</a:t>
            </a:fld>
            <a:endParaRPr lang="en-US" sz="1000" b="1" dirty="0">
              <a:solidFill>
                <a:schemeClr val="bg1"/>
              </a:solidFill>
              <a:latin typeface="Tahoma" charset="0"/>
              <a:cs typeface="+mn-cs"/>
            </a:endParaRPr>
          </a:p>
        </p:txBody>
      </p:sp>
      <p:sp>
        <p:nvSpPr>
          <p:cNvPr id="6" name="Rectangle 25"/>
          <p:cNvSpPr>
            <a:spLocks noGrp="1" noChangeArrowheads="1"/>
          </p:cNvSpPr>
          <p:nvPr>
            <p:ph type="sldNum" sz="quarter" idx="12"/>
          </p:nvPr>
        </p:nvSpPr>
        <p:spPr>
          <a:xfrm>
            <a:off x="8458200" y="6407944"/>
            <a:ext cx="554832" cy="365125"/>
          </a:xfrm>
        </p:spPr>
        <p:txBody>
          <a:bodyPr/>
          <a:lstStyle/>
          <a:p>
            <a:fld id="{5EA2AE77-FB2A-4092-A449-080B86B9CD2B}" type="slidenum">
              <a:rPr lang="en-US"/>
              <a:pPr/>
              <a:t>40</a:t>
            </a:fld>
            <a:endParaRPr lang="en-US" dirty="0"/>
          </a:p>
        </p:txBody>
      </p:sp>
    </p:spTree>
    <p:extLst>
      <p:ext uri="{BB962C8B-B14F-4D97-AF65-F5344CB8AC3E}">
        <p14:creationId xmlns:p14="http://schemas.microsoft.com/office/powerpoint/2010/main" val="2115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5" name="Rectangle 5"/>
          <p:cNvSpPr>
            <a:spLocks noGrp="1" noChangeArrowheads="1"/>
          </p:cNvSpPr>
          <p:nvPr>
            <p:ph type="title"/>
          </p:nvPr>
        </p:nvSpPr>
        <p:spPr/>
        <p:txBody>
          <a:bodyPr>
            <a:normAutofit/>
          </a:bodyPr>
          <a:lstStyle/>
          <a:p>
            <a:pPr algn="ctr" eaLnBrk="1" hangingPunct="1">
              <a:defRPr/>
            </a:pP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Case Study 1 (con’t)</a:t>
            </a:r>
          </a:p>
        </p:txBody>
      </p:sp>
      <p:sp>
        <p:nvSpPr>
          <p:cNvPr id="112646" name="Rectangle 6"/>
          <p:cNvSpPr>
            <a:spLocks noGrp="1" noChangeArrowheads="1"/>
          </p:cNvSpPr>
          <p:nvPr>
            <p:ph type="body" idx="1"/>
          </p:nvPr>
        </p:nvSpPr>
        <p:spPr>
          <a:xfrm>
            <a:off x="457200" y="1828800"/>
            <a:ext cx="8229600" cy="4114800"/>
          </a:xfrm>
        </p:spPr>
        <p:txBody>
          <a:bodyPr/>
          <a:lstStyle/>
          <a:p>
            <a:pPr eaLnBrk="1" hangingPunct="1">
              <a:spcBef>
                <a:spcPts val="600"/>
              </a:spcBef>
            </a:pPr>
            <a:r>
              <a:rPr lang="en-US" sz="2800" b="1" dirty="0" smtClean="0">
                <a:latin typeface="Tahoma" pitchFamily="34" charset="0"/>
                <a:cs typeface="Tahoma" pitchFamily="34" charset="0"/>
              </a:rPr>
              <a:t>No</a:t>
            </a:r>
            <a:r>
              <a:rPr lang="en-US" sz="2800" dirty="0" smtClean="0">
                <a:latin typeface="Tahoma" pitchFamily="34" charset="0"/>
                <a:cs typeface="Tahoma" pitchFamily="34" charset="0"/>
              </a:rPr>
              <a:t>, this is not Human Subjects Research</a:t>
            </a:r>
          </a:p>
          <a:p>
            <a:pPr eaLnBrk="1" hangingPunct="1">
              <a:spcBef>
                <a:spcPts val="600"/>
              </a:spcBef>
            </a:pPr>
            <a:endParaRPr lang="en-US" sz="2800" dirty="0" smtClean="0">
              <a:latin typeface="Tahoma" pitchFamily="34" charset="0"/>
              <a:cs typeface="Tahoma" pitchFamily="34" charset="0"/>
            </a:endParaRPr>
          </a:p>
          <a:p>
            <a:pPr eaLnBrk="1" hangingPunct="1">
              <a:spcBef>
                <a:spcPts val="600"/>
              </a:spcBef>
            </a:pPr>
            <a:r>
              <a:rPr lang="en-US" sz="2800" dirty="0" smtClean="0">
                <a:latin typeface="Tahoma" pitchFamily="34" charset="0"/>
                <a:cs typeface="Tahoma" pitchFamily="34" charset="0"/>
              </a:rPr>
              <a:t>Research involving only specimens and data from </a:t>
            </a:r>
            <a:r>
              <a:rPr lang="en-US" sz="2800" dirty="0" smtClean="0">
                <a:solidFill>
                  <a:schemeClr val="accent3"/>
                </a:solidFill>
                <a:latin typeface="Tahoma" pitchFamily="34" charset="0"/>
                <a:cs typeface="Tahoma" pitchFamily="34" charset="0"/>
              </a:rPr>
              <a:t>deceased</a:t>
            </a:r>
            <a:r>
              <a:rPr lang="en-US" sz="2800" dirty="0" smtClean="0">
                <a:latin typeface="Tahoma" pitchFamily="34" charset="0"/>
                <a:cs typeface="Tahoma" pitchFamily="34" charset="0"/>
              </a:rPr>
              <a:t> individuals is </a:t>
            </a:r>
            <a:r>
              <a:rPr lang="en-US" sz="2800" u="sng" dirty="0" smtClean="0">
                <a:latin typeface="Tahoma" pitchFamily="34" charset="0"/>
                <a:cs typeface="Tahoma" pitchFamily="34" charset="0"/>
              </a:rPr>
              <a:t>not</a:t>
            </a:r>
            <a:r>
              <a:rPr lang="en-US" sz="2800" dirty="0" smtClean="0">
                <a:latin typeface="Tahoma" pitchFamily="34" charset="0"/>
                <a:cs typeface="Tahoma" pitchFamily="34" charset="0"/>
              </a:rPr>
              <a:t> human subjects research</a:t>
            </a:r>
          </a:p>
          <a:p>
            <a:pPr eaLnBrk="1" hangingPunct="1"/>
            <a:endParaRPr lang="en-US" dirty="0" smtClean="0"/>
          </a:p>
        </p:txBody>
      </p:sp>
      <p:sp>
        <p:nvSpPr>
          <p:cNvPr id="14340"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361F44A5-C072-4745-A12D-2F8821E815A4}" type="slidenum">
              <a:rPr lang="en-US" sz="1000" b="1">
                <a:solidFill>
                  <a:schemeClr val="bg1"/>
                </a:solidFill>
                <a:latin typeface="Tahoma" charset="0"/>
                <a:cs typeface="+mn-cs"/>
              </a:rPr>
              <a:pPr algn="r">
                <a:defRPr/>
              </a:pPr>
              <a:t>41</a:t>
            </a:fld>
            <a:endParaRPr lang="en-US" sz="1000" b="1" dirty="0">
              <a:solidFill>
                <a:schemeClr val="bg1"/>
              </a:solidFill>
              <a:latin typeface="Tahoma" charset="0"/>
              <a:cs typeface="+mn-cs"/>
            </a:endParaRPr>
          </a:p>
        </p:txBody>
      </p:sp>
      <p:sp>
        <p:nvSpPr>
          <p:cNvPr id="6" name="Rectangle 25"/>
          <p:cNvSpPr>
            <a:spLocks noGrp="1" noChangeArrowheads="1"/>
          </p:cNvSpPr>
          <p:nvPr>
            <p:ph type="sldNum" sz="quarter" idx="12"/>
          </p:nvPr>
        </p:nvSpPr>
        <p:spPr>
          <a:xfrm>
            <a:off x="8458200" y="6407944"/>
            <a:ext cx="554832" cy="365125"/>
          </a:xfrm>
        </p:spPr>
        <p:txBody>
          <a:bodyPr/>
          <a:lstStyle/>
          <a:p>
            <a:fld id="{5EA2AE77-FB2A-4092-A449-080B86B9CD2B}" type="slidenum">
              <a:rPr lang="en-US"/>
              <a:pPr/>
              <a:t>41</a:t>
            </a:fld>
            <a:endParaRPr lang="en-US" dirty="0"/>
          </a:p>
        </p:txBody>
      </p:sp>
    </p:spTree>
    <p:extLst>
      <p:ext uri="{BB962C8B-B14F-4D97-AF65-F5344CB8AC3E}">
        <p14:creationId xmlns:p14="http://schemas.microsoft.com/office/powerpoint/2010/main" val="3815110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Rectangle 5"/>
          <p:cNvSpPr>
            <a:spLocks noGrp="1" noChangeArrowheads="1"/>
          </p:cNvSpPr>
          <p:nvPr>
            <p:ph type="title"/>
          </p:nvPr>
        </p:nvSpPr>
        <p:spPr>
          <a:xfrm>
            <a:off x="457200" y="152400"/>
            <a:ext cx="7620000" cy="563563"/>
          </a:xfrm>
        </p:spPr>
        <p:txBody>
          <a:bodyPr>
            <a:normAutofit fontScale="90000"/>
          </a:bodyPr>
          <a:lstStyle/>
          <a:p>
            <a:pPr algn="ctr" eaLnBrk="1" hangingPunct="1">
              <a:defRPr/>
            </a:pPr>
            <a:r>
              <a:rPr lang="en-US" dirty="0" smtClean="0"/>
              <a:t> </a:t>
            </a:r>
            <a:r>
              <a:rPr lang="en-US" sz="40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Case Study 2</a:t>
            </a:r>
          </a:p>
        </p:txBody>
      </p:sp>
      <p:sp>
        <p:nvSpPr>
          <p:cNvPr id="114694" name="Rectangle 6"/>
          <p:cNvSpPr>
            <a:spLocks noGrp="1" noChangeArrowheads="1"/>
          </p:cNvSpPr>
          <p:nvPr>
            <p:ph type="body" idx="1"/>
          </p:nvPr>
        </p:nvSpPr>
        <p:spPr>
          <a:xfrm>
            <a:off x="533400" y="838200"/>
            <a:ext cx="8229600" cy="5562600"/>
          </a:xfrm>
        </p:spPr>
        <p:txBody>
          <a:bodyPr>
            <a:normAutofit fontScale="92500" lnSpcReduction="20000"/>
          </a:bodyPr>
          <a:lstStyle/>
          <a:p>
            <a:pPr eaLnBrk="1" hangingPunct="1">
              <a:lnSpc>
                <a:spcPct val="110000"/>
              </a:lnSpc>
              <a:spcBef>
                <a:spcPts val="600"/>
              </a:spcBef>
            </a:pPr>
            <a:r>
              <a:rPr lang="en-US" sz="3000" dirty="0" smtClean="0">
                <a:latin typeface="Tahoma" pitchFamily="34" charset="0"/>
                <a:cs typeface="Tahoma" pitchFamily="34" charset="0"/>
              </a:rPr>
              <a:t>An application describes the following proposed research activities:</a:t>
            </a:r>
          </a:p>
          <a:p>
            <a:pPr lvl="1" eaLnBrk="1" hangingPunct="1">
              <a:lnSpc>
                <a:spcPct val="110000"/>
              </a:lnSpc>
              <a:spcBef>
                <a:spcPts val="600"/>
              </a:spcBef>
            </a:pPr>
            <a:r>
              <a:rPr lang="en-US" sz="2800" dirty="0" smtClean="0">
                <a:latin typeface="Tahoma" pitchFamily="34" charset="0"/>
                <a:cs typeface="Tahoma" pitchFamily="34" charset="0"/>
              </a:rPr>
              <a:t>Investigator receives coded data from another researcher’s ongoing clinical trial (provider)</a:t>
            </a:r>
          </a:p>
          <a:p>
            <a:pPr lvl="1" eaLnBrk="1" hangingPunct="1">
              <a:lnSpc>
                <a:spcPct val="110000"/>
              </a:lnSpc>
              <a:spcBef>
                <a:spcPts val="600"/>
              </a:spcBef>
            </a:pPr>
            <a:r>
              <a:rPr lang="en-US" sz="2800" dirty="0" smtClean="0">
                <a:latin typeface="Tahoma" pitchFamily="34" charset="0"/>
                <a:cs typeface="Tahoma" pitchFamily="34" charset="0"/>
              </a:rPr>
              <a:t>Provider has access to patient identifiers</a:t>
            </a:r>
          </a:p>
          <a:p>
            <a:pPr lvl="1" eaLnBrk="1" hangingPunct="1">
              <a:lnSpc>
                <a:spcPct val="110000"/>
              </a:lnSpc>
              <a:spcBef>
                <a:spcPts val="600"/>
              </a:spcBef>
            </a:pPr>
            <a:r>
              <a:rPr lang="en-US" sz="2800" dirty="0" smtClean="0">
                <a:latin typeface="Tahoma" pitchFamily="34" charset="0"/>
                <a:cs typeface="Tahoma" pitchFamily="34" charset="0"/>
              </a:rPr>
              <a:t>Investigator will perform analyses on the coded data</a:t>
            </a:r>
          </a:p>
          <a:p>
            <a:pPr lvl="1" eaLnBrk="1" hangingPunct="1">
              <a:lnSpc>
                <a:spcPct val="110000"/>
              </a:lnSpc>
              <a:spcBef>
                <a:spcPts val="600"/>
              </a:spcBef>
            </a:pPr>
            <a:r>
              <a:rPr lang="en-US" sz="2800" dirty="0" smtClean="0">
                <a:latin typeface="Tahoma" pitchFamily="34" charset="0"/>
                <a:cs typeface="Tahoma" pitchFamily="34" charset="0"/>
              </a:rPr>
              <a:t>The Provider will provide clinical expertise to guide analyses, help interpret the results and will be co-author on research publications</a:t>
            </a:r>
          </a:p>
          <a:p>
            <a:pPr lvl="1" eaLnBrk="1" hangingPunct="1">
              <a:lnSpc>
                <a:spcPct val="110000"/>
              </a:lnSpc>
              <a:spcBef>
                <a:spcPts val="600"/>
              </a:spcBef>
              <a:buFontTx/>
              <a:buNone/>
            </a:pPr>
            <a:endParaRPr lang="en-US" sz="1000" dirty="0" smtClean="0">
              <a:latin typeface="Tahoma" pitchFamily="34" charset="0"/>
              <a:cs typeface="Tahoma" pitchFamily="34" charset="0"/>
            </a:endParaRPr>
          </a:p>
          <a:p>
            <a:pPr lvl="1" algn="ctr" eaLnBrk="1" hangingPunct="1">
              <a:lnSpc>
                <a:spcPct val="110000"/>
              </a:lnSpc>
              <a:spcBef>
                <a:spcPts val="600"/>
              </a:spcBef>
              <a:buFontTx/>
              <a:buNone/>
            </a:pPr>
            <a:r>
              <a:rPr lang="en-US" sz="3200" dirty="0" smtClean="0">
                <a:solidFill>
                  <a:schemeClr val="tx1"/>
                </a:solidFill>
                <a:latin typeface="Tahoma" pitchFamily="34" charset="0"/>
                <a:cs typeface="Tahoma" pitchFamily="34" charset="0"/>
              </a:rPr>
              <a:t>You Decide…</a:t>
            </a:r>
          </a:p>
          <a:p>
            <a:pPr lvl="1" algn="ctr" eaLnBrk="1" hangingPunct="1">
              <a:lnSpc>
                <a:spcPct val="110000"/>
              </a:lnSpc>
              <a:spcBef>
                <a:spcPts val="600"/>
              </a:spcBef>
              <a:buFontTx/>
              <a:buNone/>
            </a:pPr>
            <a:r>
              <a:rPr lang="en-US" sz="3200" b="1" dirty="0" smtClean="0">
                <a:latin typeface="Tahoma" pitchFamily="34" charset="0"/>
                <a:cs typeface="Tahoma" pitchFamily="34" charset="0"/>
              </a:rPr>
              <a:t>Is this Human Subjects Research?</a:t>
            </a:r>
          </a:p>
          <a:p>
            <a:pPr lvl="1" eaLnBrk="1" hangingPunct="1"/>
            <a:endParaRPr lang="en-US" sz="2400" dirty="0" smtClean="0"/>
          </a:p>
        </p:txBody>
      </p:sp>
      <p:sp>
        <p:nvSpPr>
          <p:cNvPr id="1638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BA163A84-E318-4340-AE9F-2AC6B37F196B}" type="slidenum">
              <a:rPr lang="en-US" sz="1000" b="1">
                <a:solidFill>
                  <a:schemeClr val="bg1"/>
                </a:solidFill>
                <a:latin typeface="Tahoma" charset="0"/>
                <a:cs typeface="+mn-cs"/>
              </a:rPr>
              <a:pPr algn="r">
                <a:defRPr/>
              </a:pPr>
              <a:t>42</a:t>
            </a:fld>
            <a:endParaRPr lang="en-US" sz="1000" b="1" dirty="0">
              <a:solidFill>
                <a:schemeClr val="bg1"/>
              </a:solidFill>
              <a:latin typeface="Tahoma" charset="0"/>
              <a:cs typeface="+mn-cs"/>
            </a:endParaRPr>
          </a:p>
        </p:txBody>
      </p:sp>
      <p:sp>
        <p:nvSpPr>
          <p:cNvPr id="6" name="Rectangle 25"/>
          <p:cNvSpPr>
            <a:spLocks noGrp="1" noChangeArrowheads="1"/>
          </p:cNvSpPr>
          <p:nvPr>
            <p:ph type="sldNum" sz="quarter" idx="12"/>
          </p:nvPr>
        </p:nvSpPr>
        <p:spPr>
          <a:xfrm>
            <a:off x="8458200" y="6407944"/>
            <a:ext cx="554832" cy="365125"/>
          </a:xfrm>
        </p:spPr>
        <p:txBody>
          <a:bodyPr/>
          <a:lstStyle/>
          <a:p>
            <a:fld id="{5EA2AE77-FB2A-4092-A449-080B86B9CD2B}" type="slidenum">
              <a:rPr lang="en-US"/>
              <a:pPr/>
              <a:t>42</a:t>
            </a:fld>
            <a:endParaRPr lang="en-US" dirty="0"/>
          </a:p>
        </p:txBody>
      </p:sp>
    </p:spTree>
    <p:extLst>
      <p:ext uri="{BB962C8B-B14F-4D97-AF65-F5344CB8AC3E}">
        <p14:creationId xmlns:p14="http://schemas.microsoft.com/office/powerpoint/2010/main" val="2818986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6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Grp="1" noChangeArrowheads="1"/>
          </p:cNvSpPr>
          <p:nvPr>
            <p:ph type="title"/>
          </p:nvPr>
        </p:nvSpPr>
        <p:spPr/>
        <p:txBody>
          <a:bodyPr>
            <a:normAutofit/>
          </a:bodyPr>
          <a:lstStyle/>
          <a:p>
            <a:pPr algn="ctr" eaLnBrk="1" hangingPunct="1">
              <a:defRPr/>
            </a:pP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Case Study 2 (con’t)</a:t>
            </a:r>
          </a:p>
        </p:txBody>
      </p:sp>
      <p:sp>
        <p:nvSpPr>
          <p:cNvPr id="115718" name="Rectangle 6"/>
          <p:cNvSpPr>
            <a:spLocks noGrp="1" noChangeArrowheads="1"/>
          </p:cNvSpPr>
          <p:nvPr>
            <p:ph type="body" idx="1"/>
          </p:nvPr>
        </p:nvSpPr>
        <p:spPr>
          <a:xfrm>
            <a:off x="457200" y="1676400"/>
            <a:ext cx="8229600" cy="4800600"/>
          </a:xfrm>
        </p:spPr>
        <p:txBody>
          <a:bodyPr/>
          <a:lstStyle/>
          <a:p>
            <a:pPr eaLnBrk="1" hangingPunct="1">
              <a:spcBef>
                <a:spcPts val="600"/>
              </a:spcBef>
            </a:pPr>
            <a:r>
              <a:rPr lang="en-US" sz="2800" b="1" dirty="0" smtClean="0">
                <a:latin typeface="Tahoma" pitchFamily="34" charset="0"/>
                <a:cs typeface="Tahoma" pitchFamily="34" charset="0"/>
              </a:rPr>
              <a:t>Yes</a:t>
            </a:r>
            <a:r>
              <a:rPr lang="en-US" sz="2800" dirty="0" smtClean="0">
                <a:latin typeface="Tahoma" pitchFamily="34" charset="0"/>
                <a:cs typeface="Tahoma" pitchFamily="34" charset="0"/>
              </a:rPr>
              <a:t>, this is Human Subjects Research</a:t>
            </a:r>
          </a:p>
          <a:p>
            <a:pPr lvl="2" eaLnBrk="1" hangingPunct="1">
              <a:spcBef>
                <a:spcPts val="600"/>
              </a:spcBef>
            </a:pPr>
            <a:endParaRPr lang="en-US" sz="2800" dirty="0" smtClean="0">
              <a:latin typeface="Tahoma" pitchFamily="34" charset="0"/>
              <a:cs typeface="Tahoma" pitchFamily="34" charset="0"/>
            </a:endParaRPr>
          </a:p>
          <a:p>
            <a:pPr eaLnBrk="1" hangingPunct="1">
              <a:spcBef>
                <a:spcPts val="600"/>
              </a:spcBef>
            </a:pPr>
            <a:r>
              <a:rPr lang="en-US" sz="2800" dirty="0" smtClean="0">
                <a:latin typeface="Tahoma" pitchFamily="34" charset="0"/>
                <a:cs typeface="Tahoma" pitchFamily="34" charset="0"/>
              </a:rPr>
              <a:t>Provider has access to identifiers and is considered an investigator on this project because he/she is doing more than providing data/specimens. </a:t>
            </a:r>
          </a:p>
          <a:p>
            <a:pPr eaLnBrk="1" hangingPunct="1">
              <a:spcBef>
                <a:spcPts val="600"/>
              </a:spcBef>
            </a:pPr>
            <a:endParaRPr lang="en-US" dirty="0" smtClean="0"/>
          </a:p>
        </p:txBody>
      </p:sp>
      <p:sp>
        <p:nvSpPr>
          <p:cNvPr id="17412"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FB15118E-0278-42C6-A6AC-87B8F422D75A}" type="slidenum">
              <a:rPr lang="en-US" sz="1000" b="1">
                <a:solidFill>
                  <a:schemeClr val="bg1"/>
                </a:solidFill>
                <a:latin typeface="Tahoma" charset="0"/>
                <a:cs typeface="+mn-cs"/>
              </a:rPr>
              <a:pPr algn="r">
                <a:defRPr/>
              </a:pPr>
              <a:t>43</a:t>
            </a:fld>
            <a:endParaRPr lang="en-US" sz="1000" b="1" dirty="0">
              <a:solidFill>
                <a:schemeClr val="bg1"/>
              </a:solidFill>
              <a:latin typeface="Tahoma" charset="0"/>
              <a:cs typeface="+mn-cs"/>
            </a:endParaRPr>
          </a:p>
        </p:txBody>
      </p:sp>
      <p:sp>
        <p:nvSpPr>
          <p:cNvPr id="6" name="Rectangle 25"/>
          <p:cNvSpPr>
            <a:spLocks noGrp="1" noChangeArrowheads="1"/>
          </p:cNvSpPr>
          <p:nvPr>
            <p:ph type="sldNum" sz="quarter" idx="12"/>
          </p:nvPr>
        </p:nvSpPr>
        <p:spPr>
          <a:xfrm>
            <a:off x="8458200" y="6407944"/>
            <a:ext cx="554832" cy="365125"/>
          </a:xfrm>
        </p:spPr>
        <p:txBody>
          <a:bodyPr/>
          <a:lstStyle/>
          <a:p>
            <a:fld id="{5EA2AE77-FB2A-4092-A449-080B86B9CD2B}" type="slidenum">
              <a:rPr lang="en-US"/>
              <a:pPr/>
              <a:t>43</a:t>
            </a:fld>
            <a:endParaRPr lang="en-US" dirty="0"/>
          </a:p>
        </p:txBody>
      </p:sp>
    </p:spTree>
    <p:extLst>
      <p:ext uri="{BB962C8B-B14F-4D97-AF65-F5344CB8AC3E}">
        <p14:creationId xmlns:p14="http://schemas.microsoft.com/office/powerpoint/2010/main" val="159099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0"/>
            <a:ext cx="8229600" cy="1143000"/>
          </a:xfrm>
        </p:spPr>
        <p:txBody>
          <a:bodyPr>
            <a:normAutofit/>
          </a:bodyPr>
          <a:lstStyle/>
          <a:p>
            <a:pPr algn="ctr">
              <a:defRPr/>
            </a:pP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Case Study 3</a:t>
            </a:r>
          </a:p>
        </p:txBody>
      </p:sp>
      <p:sp>
        <p:nvSpPr>
          <p:cNvPr id="3" name="Content Placeholder 2"/>
          <p:cNvSpPr>
            <a:spLocks noGrp="1"/>
          </p:cNvSpPr>
          <p:nvPr>
            <p:ph idx="1"/>
          </p:nvPr>
        </p:nvSpPr>
        <p:spPr>
          <a:xfrm>
            <a:off x="228600" y="1143000"/>
            <a:ext cx="8229600" cy="5029200"/>
          </a:xfrm>
        </p:spPr>
        <p:txBody>
          <a:bodyPr>
            <a:normAutofit/>
          </a:bodyPr>
          <a:lstStyle/>
          <a:p>
            <a:pPr lvl="1">
              <a:spcBef>
                <a:spcPts val="600"/>
              </a:spcBef>
            </a:pPr>
            <a:r>
              <a:rPr lang="en-US" sz="2800" dirty="0" smtClean="0">
                <a:latin typeface="Tahoma" pitchFamily="34" charset="0"/>
                <a:cs typeface="Tahoma" pitchFamily="34" charset="0"/>
              </a:rPr>
              <a:t>Study will test efficacy of on-line system that provides tailored diet and exercise information to reduce weight and blood pressure compared with standard medical advice about diet and exercise in overweight adult subjects.</a:t>
            </a:r>
          </a:p>
          <a:p>
            <a:pPr marL="393192" lvl="1" indent="0">
              <a:spcBef>
                <a:spcPts val="600"/>
              </a:spcBef>
              <a:buNone/>
            </a:pPr>
            <a:endParaRPr lang="en-US" sz="2800" dirty="0" smtClean="0">
              <a:latin typeface="Tahoma" pitchFamily="34" charset="0"/>
              <a:cs typeface="Tahoma" pitchFamily="34" charset="0"/>
            </a:endParaRPr>
          </a:p>
          <a:p>
            <a:pPr lvl="1">
              <a:spcBef>
                <a:spcPts val="600"/>
              </a:spcBef>
            </a:pPr>
            <a:r>
              <a:rPr lang="en-US" sz="2800" dirty="0" smtClean="0">
                <a:latin typeface="Tahoma" pitchFamily="34" charset="0"/>
                <a:cs typeface="Tahoma" pitchFamily="34" charset="0"/>
              </a:rPr>
              <a:t>Is a Data and Safety Monitoring Plan required?</a:t>
            </a:r>
          </a:p>
          <a:p>
            <a:pPr lvl="1">
              <a:lnSpc>
                <a:spcPct val="110000"/>
              </a:lnSpc>
            </a:pPr>
            <a:endParaRPr lang="en-US" sz="2800" dirty="0" smtClean="0">
              <a:latin typeface="Tahoma" pitchFamily="34" charset="0"/>
              <a:cs typeface="Tahoma" pitchFamily="34" charset="0"/>
            </a:endParaRPr>
          </a:p>
          <a:p>
            <a:pPr lvl="1">
              <a:lnSpc>
                <a:spcPct val="110000"/>
              </a:lnSpc>
            </a:pPr>
            <a:endParaRPr lang="en-US" sz="2800" dirty="0" smtClean="0">
              <a:latin typeface="Tahoma" pitchFamily="34" charset="0"/>
              <a:cs typeface="Tahoma" pitchFamily="34" charset="0"/>
            </a:endParaRPr>
          </a:p>
        </p:txBody>
      </p:sp>
      <p:sp>
        <p:nvSpPr>
          <p:cNvPr id="5" name="Rectangle 25"/>
          <p:cNvSpPr>
            <a:spLocks noGrp="1" noChangeArrowheads="1"/>
          </p:cNvSpPr>
          <p:nvPr>
            <p:ph type="sldNum" sz="quarter" idx="12"/>
          </p:nvPr>
        </p:nvSpPr>
        <p:spPr>
          <a:xfrm>
            <a:off x="8458200" y="6407944"/>
            <a:ext cx="554832" cy="365125"/>
          </a:xfrm>
        </p:spPr>
        <p:txBody>
          <a:bodyPr/>
          <a:lstStyle/>
          <a:p>
            <a:fld id="{5EA2AE77-FB2A-4092-A449-080B86B9CD2B}" type="slidenum">
              <a:rPr lang="en-US"/>
              <a:pPr/>
              <a:t>44</a:t>
            </a:fld>
            <a:endParaRPr lang="en-US" dirty="0"/>
          </a:p>
        </p:txBody>
      </p:sp>
    </p:spTree>
    <p:extLst>
      <p:ext uri="{BB962C8B-B14F-4D97-AF65-F5344CB8AC3E}">
        <p14:creationId xmlns:p14="http://schemas.microsoft.com/office/powerpoint/2010/main" val="401373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normAutofit/>
          </a:bodyPr>
          <a:lstStyle/>
          <a:p>
            <a:pPr>
              <a:spcBef>
                <a:spcPts val="600"/>
              </a:spcBef>
            </a:pPr>
            <a:r>
              <a:rPr lang="en-US" sz="2800" b="1" dirty="0" smtClean="0"/>
              <a:t>Yes</a:t>
            </a:r>
            <a:r>
              <a:rPr lang="en-US" sz="2800" dirty="0" smtClean="0"/>
              <a:t>, this study is considered a clinical trial and a DSMP is required</a:t>
            </a:r>
            <a:endParaRPr lang="en-US" sz="2800" dirty="0"/>
          </a:p>
        </p:txBody>
      </p:sp>
      <p:sp>
        <p:nvSpPr>
          <p:cNvPr id="3" name="Slide Number Placeholder 2"/>
          <p:cNvSpPr>
            <a:spLocks noGrp="1"/>
          </p:cNvSpPr>
          <p:nvPr>
            <p:ph type="sldNum" sz="quarter" idx="12"/>
          </p:nvPr>
        </p:nvSpPr>
        <p:spPr>
          <a:xfrm>
            <a:off x="8305800" y="6407944"/>
            <a:ext cx="707232" cy="365125"/>
          </a:xfrm>
        </p:spPr>
        <p:txBody>
          <a:bodyPr/>
          <a:lstStyle/>
          <a:p>
            <a:fld id="{670C6FF2-7CFB-416B-98AB-B0A07B6135AB}" type="slidenum">
              <a:rPr lang="en-US" smtClean="0"/>
              <a:pPr/>
              <a:t>45</a:t>
            </a:fld>
            <a:endParaRPr lang="en-US" dirty="0"/>
          </a:p>
        </p:txBody>
      </p:sp>
      <p:sp>
        <p:nvSpPr>
          <p:cNvPr id="4" name="Title 3"/>
          <p:cNvSpPr>
            <a:spLocks noGrp="1"/>
          </p:cNvSpPr>
          <p:nvPr>
            <p:ph type="title"/>
          </p:nvPr>
        </p:nvSpPr>
        <p:spPr/>
        <p:txBody>
          <a:bodyPr/>
          <a:lstStyle/>
          <a:p>
            <a:pPr algn="ctr"/>
            <a:r>
              <a:rPr lang="en-US" i="1" dirty="0" smtClean="0">
                <a:solidFill>
                  <a:srgbClr val="148C9C"/>
                </a:solidFill>
              </a:rPr>
              <a:t>Case Study 3 (</a:t>
            </a:r>
            <a:r>
              <a:rPr lang="en-US" i="1" dirty="0" err="1" smtClean="0">
                <a:solidFill>
                  <a:srgbClr val="148C9C"/>
                </a:solidFill>
              </a:rPr>
              <a:t>con’t</a:t>
            </a:r>
            <a:r>
              <a:rPr lang="en-US" i="1" dirty="0" smtClean="0">
                <a:solidFill>
                  <a:srgbClr val="148C9C"/>
                </a:solidFill>
              </a:rPr>
              <a:t>)</a:t>
            </a:r>
            <a:endParaRPr lang="en-US" i="1" dirty="0">
              <a:solidFill>
                <a:srgbClr val="148C9C"/>
              </a:solidFill>
            </a:endParaRPr>
          </a:p>
        </p:txBody>
      </p:sp>
    </p:spTree>
    <p:extLst>
      <p:ext uri="{BB962C8B-B14F-4D97-AF65-F5344CB8AC3E}">
        <p14:creationId xmlns:p14="http://schemas.microsoft.com/office/powerpoint/2010/main" val="1275777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0"/>
            <a:ext cx="8229600" cy="1143000"/>
          </a:xfrm>
        </p:spPr>
        <p:txBody>
          <a:bodyPr>
            <a:normAutofit/>
          </a:bodyPr>
          <a:lstStyle/>
          <a:p>
            <a:pPr algn="ctr">
              <a:defRPr/>
            </a:pP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Case Study 4</a:t>
            </a:r>
          </a:p>
        </p:txBody>
      </p:sp>
      <p:sp>
        <p:nvSpPr>
          <p:cNvPr id="3" name="Content Placeholder 2"/>
          <p:cNvSpPr>
            <a:spLocks noGrp="1"/>
          </p:cNvSpPr>
          <p:nvPr>
            <p:ph idx="1"/>
          </p:nvPr>
        </p:nvSpPr>
        <p:spPr>
          <a:xfrm>
            <a:off x="381000" y="1066800"/>
            <a:ext cx="8229600" cy="4800600"/>
          </a:xfrm>
        </p:spPr>
        <p:txBody>
          <a:bodyPr>
            <a:normAutofit/>
          </a:bodyPr>
          <a:lstStyle/>
          <a:p>
            <a:pPr lvl="1">
              <a:spcBef>
                <a:spcPts val="600"/>
              </a:spcBef>
            </a:pPr>
            <a:r>
              <a:rPr lang="en-US" sz="3200" dirty="0" smtClean="0">
                <a:latin typeface="Tahoma" pitchFamily="34" charset="0"/>
                <a:cs typeface="Tahoma" pitchFamily="34" charset="0"/>
              </a:rPr>
              <a:t>Study involves pregnant women in prison</a:t>
            </a:r>
          </a:p>
          <a:p>
            <a:pPr lvl="1">
              <a:spcBef>
                <a:spcPts val="600"/>
              </a:spcBef>
            </a:pPr>
            <a:r>
              <a:rPr lang="en-US" sz="3200" dirty="0" smtClean="0">
                <a:latin typeface="Tahoma" pitchFamily="34" charset="0"/>
                <a:cs typeface="Tahoma" pitchFamily="34" charset="0"/>
              </a:rPr>
              <a:t>Which parts of 45 CFR 4</a:t>
            </a:r>
            <a:r>
              <a:rPr lang="en-US" sz="3000" dirty="0" smtClean="0">
                <a:latin typeface="Tahoma" pitchFamily="34" charset="0"/>
                <a:cs typeface="Tahoma" pitchFamily="34" charset="0"/>
              </a:rPr>
              <a:t>6 are applicable?</a:t>
            </a:r>
          </a:p>
          <a:p>
            <a:pPr lvl="2">
              <a:spcBef>
                <a:spcPts val="600"/>
              </a:spcBef>
            </a:pPr>
            <a:r>
              <a:rPr lang="en-US" sz="2800" dirty="0" smtClean="0">
                <a:latin typeface="Tahoma" pitchFamily="34" charset="0"/>
                <a:cs typeface="Tahoma" pitchFamily="34" charset="0"/>
              </a:rPr>
              <a:t>Subpart A			</a:t>
            </a:r>
          </a:p>
          <a:p>
            <a:pPr lvl="2">
              <a:spcBef>
                <a:spcPts val="600"/>
              </a:spcBef>
            </a:pPr>
            <a:r>
              <a:rPr lang="en-US" sz="2800" dirty="0" smtClean="0">
                <a:latin typeface="Tahoma" pitchFamily="34" charset="0"/>
                <a:cs typeface="Tahoma" pitchFamily="34" charset="0"/>
              </a:rPr>
              <a:t>Subpart B and C</a:t>
            </a:r>
          </a:p>
          <a:p>
            <a:pPr lvl="2">
              <a:spcBef>
                <a:spcPts val="600"/>
              </a:spcBef>
            </a:pPr>
            <a:r>
              <a:rPr lang="en-US" sz="2800" dirty="0" smtClean="0">
                <a:latin typeface="Tahoma" pitchFamily="34" charset="0"/>
                <a:cs typeface="Tahoma" pitchFamily="34" charset="0"/>
              </a:rPr>
              <a:t>Subparts A, B, and C</a:t>
            </a:r>
          </a:p>
        </p:txBody>
      </p:sp>
      <p:sp>
        <p:nvSpPr>
          <p:cNvPr id="5" name="Rectangle 25"/>
          <p:cNvSpPr>
            <a:spLocks noGrp="1" noChangeArrowheads="1"/>
          </p:cNvSpPr>
          <p:nvPr>
            <p:ph type="sldNum" sz="quarter" idx="12"/>
          </p:nvPr>
        </p:nvSpPr>
        <p:spPr>
          <a:xfrm>
            <a:off x="8458200" y="6407944"/>
            <a:ext cx="554832" cy="365125"/>
          </a:xfrm>
        </p:spPr>
        <p:txBody>
          <a:bodyPr/>
          <a:lstStyle/>
          <a:p>
            <a:fld id="{5EA2AE77-FB2A-4092-A449-080B86B9CD2B}" type="slidenum">
              <a:rPr lang="en-US"/>
              <a:pPr/>
              <a:t>46</a:t>
            </a:fld>
            <a:endParaRPr lang="en-US" dirty="0"/>
          </a:p>
        </p:txBody>
      </p:sp>
    </p:spTree>
    <p:extLst>
      <p:ext uri="{BB962C8B-B14F-4D97-AF65-F5344CB8AC3E}">
        <p14:creationId xmlns:p14="http://schemas.microsoft.com/office/powerpoint/2010/main" val="101341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normAutofit/>
          </a:bodyPr>
          <a:lstStyle/>
          <a:p>
            <a:pPr>
              <a:spcBef>
                <a:spcPts val="600"/>
              </a:spcBef>
            </a:pPr>
            <a:r>
              <a:rPr lang="en-US" sz="2800" dirty="0" smtClean="0"/>
              <a:t>Subparts A, B, and C would apply</a:t>
            </a:r>
            <a:endParaRPr lang="en-US" sz="2800" dirty="0"/>
          </a:p>
        </p:txBody>
      </p:sp>
      <p:sp>
        <p:nvSpPr>
          <p:cNvPr id="3" name="Slide Number Placeholder 2"/>
          <p:cNvSpPr>
            <a:spLocks noGrp="1"/>
          </p:cNvSpPr>
          <p:nvPr>
            <p:ph type="sldNum" sz="quarter" idx="12"/>
          </p:nvPr>
        </p:nvSpPr>
        <p:spPr>
          <a:xfrm>
            <a:off x="8305800" y="6407944"/>
            <a:ext cx="707232" cy="365125"/>
          </a:xfrm>
        </p:spPr>
        <p:txBody>
          <a:bodyPr/>
          <a:lstStyle/>
          <a:p>
            <a:fld id="{670C6FF2-7CFB-416B-98AB-B0A07B6135AB}" type="slidenum">
              <a:rPr lang="en-US" smtClean="0"/>
              <a:pPr/>
              <a:t>47</a:t>
            </a:fld>
            <a:endParaRPr lang="en-US" dirty="0"/>
          </a:p>
        </p:txBody>
      </p:sp>
      <p:sp>
        <p:nvSpPr>
          <p:cNvPr id="4" name="Title 3"/>
          <p:cNvSpPr>
            <a:spLocks noGrp="1"/>
          </p:cNvSpPr>
          <p:nvPr>
            <p:ph type="title"/>
          </p:nvPr>
        </p:nvSpPr>
        <p:spPr/>
        <p:txBody>
          <a:bodyPr/>
          <a:lstStyle/>
          <a:p>
            <a:pPr algn="ctr"/>
            <a:r>
              <a:rPr lang="en-US" i="1" dirty="0" smtClean="0">
                <a:solidFill>
                  <a:srgbClr val="148C9C"/>
                </a:solidFill>
              </a:rPr>
              <a:t>Case Study 4(</a:t>
            </a:r>
            <a:r>
              <a:rPr lang="en-US" i="1" dirty="0" err="1" smtClean="0">
                <a:solidFill>
                  <a:srgbClr val="148C9C"/>
                </a:solidFill>
              </a:rPr>
              <a:t>con’t</a:t>
            </a:r>
            <a:r>
              <a:rPr lang="en-US" i="1" dirty="0" smtClean="0">
                <a:solidFill>
                  <a:srgbClr val="148C9C"/>
                </a:solidFill>
              </a:rPr>
              <a:t>)</a:t>
            </a:r>
            <a:endParaRPr lang="en-US" i="1" dirty="0">
              <a:solidFill>
                <a:srgbClr val="148C9C"/>
              </a:solidFill>
            </a:endParaRPr>
          </a:p>
        </p:txBody>
      </p:sp>
    </p:spTree>
    <p:extLst>
      <p:ext uri="{BB962C8B-B14F-4D97-AF65-F5344CB8AC3E}">
        <p14:creationId xmlns:p14="http://schemas.microsoft.com/office/powerpoint/2010/main" val="40225107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5400" dirty="0" smtClean="0"/>
              <a:t>End of Part I</a:t>
            </a:r>
            <a:r>
              <a:rPr lang="en-US" dirty="0" smtClean="0"/>
              <a:t/>
            </a:r>
            <a:br>
              <a:rPr lang="en-US" dirty="0" smtClean="0"/>
            </a:br>
            <a:r>
              <a:rPr lang="en-US" dirty="0" smtClean="0"/>
              <a:t/>
            </a:r>
            <a:br>
              <a:rPr lang="en-US" dirty="0" smtClean="0"/>
            </a:br>
            <a:r>
              <a:rPr lang="en-US" sz="5400" dirty="0" smtClean="0"/>
              <a:t>Questions?</a:t>
            </a:r>
            <a:endParaRPr lang="en-US" sz="5400" dirty="0"/>
          </a:p>
        </p:txBody>
      </p:sp>
      <p:sp>
        <p:nvSpPr>
          <p:cNvPr id="2" name="Slide Number Placeholder 1"/>
          <p:cNvSpPr>
            <a:spLocks noGrp="1"/>
          </p:cNvSpPr>
          <p:nvPr>
            <p:ph type="sldNum" sz="quarter" idx="12"/>
          </p:nvPr>
        </p:nvSpPr>
        <p:spPr/>
        <p:txBody>
          <a:bodyPr/>
          <a:lstStyle/>
          <a:p>
            <a:fld id="{DAFB01B6-CD0A-40EA-A7CE-EAA613F7D476}"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27B256-8805-4586-B866-9F652C8313D5}" type="slidenum">
              <a:rPr lang="en-US"/>
              <a:pPr/>
              <a:t>49</a:t>
            </a:fld>
            <a:endParaRPr lang="en-US"/>
          </a:p>
        </p:txBody>
      </p:sp>
      <p:sp>
        <p:nvSpPr>
          <p:cNvPr id="530434" name="Rectangle 2"/>
          <p:cNvSpPr>
            <a:spLocks noGrp="1" noChangeArrowheads="1"/>
          </p:cNvSpPr>
          <p:nvPr>
            <p:ph type="title" idx="4294967295"/>
          </p:nvPr>
        </p:nvSpPr>
        <p:spPr>
          <a:xfrm>
            <a:off x="-228600" y="-228600"/>
            <a:ext cx="9144000" cy="990600"/>
          </a:xfrm>
          <a:noFill/>
          <a:ln/>
        </p:spPr>
        <p:txBody>
          <a:bodyPr lIns="90488" tIns="44450" rIns="90488" bIns="44450" anchor="b">
            <a:normAutofit/>
          </a:bodyPr>
          <a:lstStyle/>
          <a:p>
            <a:pPr algn="ct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Part II Outline</a:t>
            </a:r>
            <a:r>
              <a:rPr lang="en-US" sz="3600" dirty="0" smtClean="0">
                <a:latin typeface="Tahoma" pitchFamily="34" charset="0"/>
                <a:cs typeface="Tahoma" pitchFamily="34" charset="0"/>
              </a:rPr>
              <a:t> </a:t>
            </a:r>
            <a:endParaRPr lang="en-US" sz="3600" dirty="0">
              <a:latin typeface="Tahoma" pitchFamily="34" charset="0"/>
              <a:cs typeface="Tahoma" pitchFamily="34" charset="0"/>
            </a:endParaRPr>
          </a:p>
        </p:txBody>
      </p:sp>
      <p:sp>
        <p:nvSpPr>
          <p:cNvPr id="530435" name="Rectangle 3"/>
          <p:cNvSpPr>
            <a:spLocks noGrp="1" noChangeArrowheads="1"/>
          </p:cNvSpPr>
          <p:nvPr>
            <p:ph type="body" idx="4294967295"/>
          </p:nvPr>
        </p:nvSpPr>
        <p:spPr>
          <a:xfrm>
            <a:off x="443346" y="917863"/>
            <a:ext cx="8763000" cy="5181600"/>
          </a:xfrm>
          <a:noFill/>
          <a:ln/>
        </p:spPr>
        <p:txBody>
          <a:bodyPr lIns="90488" tIns="44450" rIns="90488" bIns="44450">
            <a:noAutofit/>
          </a:bodyPr>
          <a:lstStyle/>
          <a:p>
            <a:pPr>
              <a:lnSpc>
                <a:spcPts val="4000"/>
              </a:lnSpc>
              <a:spcBef>
                <a:spcPts val="600"/>
              </a:spcBef>
            </a:pPr>
            <a:r>
              <a:rPr lang="en-US" sz="2800" dirty="0" smtClean="0">
                <a:latin typeface="Tahoma" pitchFamily="34" charset="0"/>
                <a:cs typeface="Tahoma" pitchFamily="34" charset="0"/>
              </a:rPr>
              <a:t>Protections </a:t>
            </a:r>
            <a:r>
              <a:rPr lang="en-US" sz="2800" dirty="0">
                <a:latin typeface="Tahoma" pitchFamily="34" charset="0"/>
                <a:cs typeface="Tahoma" pitchFamily="34" charset="0"/>
              </a:rPr>
              <a:t>Afforded by the </a:t>
            </a:r>
            <a:r>
              <a:rPr lang="en-US" sz="2800" dirty="0" smtClean="0">
                <a:latin typeface="Tahoma" pitchFamily="34" charset="0"/>
                <a:cs typeface="Tahoma" pitchFamily="34" charset="0"/>
              </a:rPr>
              <a:t>Regulations: Assurances, IRB Review, Informed Consent</a:t>
            </a:r>
            <a:endParaRPr lang="en-US" sz="2800" dirty="0">
              <a:latin typeface="Tahoma" pitchFamily="34" charset="0"/>
              <a:cs typeface="Tahoma" pitchFamily="34" charset="0"/>
            </a:endParaRPr>
          </a:p>
          <a:p>
            <a:pPr>
              <a:lnSpc>
                <a:spcPts val="4000"/>
              </a:lnSpc>
              <a:spcBef>
                <a:spcPts val="600"/>
              </a:spcBef>
            </a:pPr>
            <a:r>
              <a:rPr lang="en-US" sz="2800" dirty="0" smtClean="0">
                <a:latin typeface="Tahoma" pitchFamily="34" charset="0"/>
                <a:cs typeface="Tahoma" pitchFamily="34" charset="0"/>
              </a:rPr>
              <a:t>Reporting </a:t>
            </a:r>
            <a:r>
              <a:rPr lang="en-US" sz="2800" dirty="0">
                <a:latin typeface="Tahoma" pitchFamily="34" charset="0"/>
                <a:cs typeface="Tahoma" pitchFamily="34" charset="0"/>
              </a:rPr>
              <a:t>Requirements &amp; Compliance </a:t>
            </a:r>
            <a:r>
              <a:rPr lang="en-US" sz="2800" dirty="0" smtClean="0">
                <a:latin typeface="Tahoma" pitchFamily="34" charset="0"/>
                <a:cs typeface="Tahoma" pitchFamily="34" charset="0"/>
              </a:rPr>
              <a:t>Oversight</a:t>
            </a:r>
          </a:p>
          <a:p>
            <a:pPr>
              <a:spcBef>
                <a:spcPts val="600"/>
              </a:spcBef>
            </a:pPr>
            <a:endParaRPr lang="en-US" sz="2800" dirty="0" smtClean="0">
              <a:latin typeface="Tahoma" pitchFamily="34" charset="0"/>
              <a:cs typeface="Tahoma" pitchFamily="34" charset="0"/>
            </a:endParaRPr>
          </a:p>
          <a:p>
            <a:pPr>
              <a:spcBef>
                <a:spcPts val="600"/>
              </a:spcBef>
            </a:pPr>
            <a:r>
              <a:rPr lang="en-US" sz="2800" dirty="0" smtClean="0">
                <a:latin typeface="Tahoma" pitchFamily="34" charset="0"/>
                <a:cs typeface="Tahoma" pitchFamily="34" charset="0"/>
              </a:rPr>
              <a:t>NIH Inclusion Policies</a:t>
            </a:r>
          </a:p>
          <a:p>
            <a:pPr>
              <a:lnSpc>
                <a:spcPts val="4000"/>
              </a:lnSpc>
              <a:spcBef>
                <a:spcPts val="600"/>
              </a:spcBef>
            </a:pPr>
            <a:r>
              <a:rPr lang="en-US" sz="2800" dirty="0" smtClean="0">
                <a:latin typeface="Tahoma" pitchFamily="34" charset="0"/>
                <a:cs typeface="Tahoma" pitchFamily="34" charset="0"/>
              </a:rPr>
              <a:t>Post-award responsibilities</a:t>
            </a:r>
          </a:p>
          <a:p>
            <a:pPr>
              <a:lnSpc>
                <a:spcPts val="4000"/>
              </a:lnSpc>
              <a:spcBef>
                <a:spcPts val="600"/>
              </a:spcBef>
            </a:pPr>
            <a:r>
              <a:rPr lang="en-US" sz="2800" dirty="0" smtClean="0">
                <a:latin typeface="Tahoma" pitchFamily="34" charset="0"/>
                <a:cs typeface="Tahoma" pitchFamily="34" charset="0"/>
              </a:rPr>
              <a:t>Certificates of Confidentiality</a:t>
            </a:r>
          </a:p>
          <a:p>
            <a:pPr>
              <a:spcBef>
                <a:spcPts val="600"/>
              </a:spcBef>
            </a:pPr>
            <a:endParaRPr lang="en-US" sz="2800" dirty="0" smtClean="0">
              <a:latin typeface="Tahoma" pitchFamily="34" charset="0"/>
              <a:cs typeface="Tahoma" pitchFamily="34" charset="0"/>
            </a:endParaRPr>
          </a:p>
          <a:p>
            <a:pPr>
              <a:spcBef>
                <a:spcPts val="600"/>
              </a:spcBef>
            </a:pPr>
            <a:r>
              <a:rPr lang="en-US" sz="2800" dirty="0" smtClean="0">
                <a:latin typeface="Tahoma" pitchFamily="34" charset="0"/>
                <a:cs typeface="Tahoma" pitchFamily="34" charset="0"/>
              </a:rPr>
              <a:t>Case studies and Q &amp; A</a:t>
            </a:r>
            <a:endParaRPr lang="en-US" sz="2800" dirty="0">
              <a:latin typeface="Tahoma" pitchFamily="34" charset="0"/>
              <a:cs typeface="Tahoma" pitchFamily="34" charset="0"/>
            </a:endParaRPr>
          </a:p>
        </p:txBody>
      </p:sp>
    </p:spTree>
    <p:extLst>
      <p:ext uri="{BB962C8B-B14F-4D97-AF65-F5344CB8AC3E}">
        <p14:creationId xmlns:p14="http://schemas.microsoft.com/office/powerpoint/2010/main" val="213931524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7" name="Line 13"/>
          <p:cNvSpPr>
            <a:spLocks noChangeShapeType="1"/>
          </p:cNvSpPr>
          <p:nvPr/>
        </p:nvSpPr>
        <p:spPr bwMode="auto">
          <a:xfrm>
            <a:off x="4953000" y="1219200"/>
            <a:ext cx="0" cy="609600"/>
          </a:xfrm>
          <a:prstGeom prst="line">
            <a:avLst/>
          </a:prstGeom>
          <a:noFill/>
          <a:ln w="9525">
            <a:solidFill>
              <a:schemeClr val="tx1"/>
            </a:solidFill>
            <a:miter lim="800000"/>
            <a:headEnd/>
            <a:tailEnd/>
          </a:ln>
        </p:spPr>
        <p:txBody>
          <a:bodyPr wrap="none"/>
          <a:lstStyle/>
          <a:p>
            <a:endParaRPr lang="en-US" dirty="0"/>
          </a:p>
        </p:txBody>
      </p:sp>
      <p:sp>
        <p:nvSpPr>
          <p:cNvPr id="753669" name="Line 18"/>
          <p:cNvSpPr>
            <a:spLocks noChangeShapeType="1"/>
          </p:cNvSpPr>
          <p:nvPr/>
        </p:nvSpPr>
        <p:spPr bwMode="auto">
          <a:xfrm>
            <a:off x="7086600" y="3455927"/>
            <a:ext cx="0" cy="407928"/>
          </a:xfrm>
          <a:prstGeom prst="line">
            <a:avLst/>
          </a:prstGeom>
          <a:noFill/>
          <a:ln w="9525">
            <a:solidFill>
              <a:schemeClr val="tx1"/>
            </a:solidFill>
            <a:miter lim="800000"/>
            <a:headEnd/>
            <a:tailEnd/>
          </a:ln>
        </p:spPr>
        <p:txBody>
          <a:bodyPr wrap="none"/>
          <a:lstStyle/>
          <a:p>
            <a:endParaRPr lang="en-US" dirty="0"/>
          </a:p>
        </p:txBody>
      </p:sp>
      <p:sp>
        <p:nvSpPr>
          <p:cNvPr id="753670" name="Line 17"/>
          <p:cNvSpPr>
            <a:spLocks noChangeShapeType="1"/>
          </p:cNvSpPr>
          <p:nvPr/>
        </p:nvSpPr>
        <p:spPr bwMode="auto">
          <a:xfrm>
            <a:off x="6781800" y="4800600"/>
            <a:ext cx="0" cy="533400"/>
          </a:xfrm>
          <a:prstGeom prst="line">
            <a:avLst/>
          </a:prstGeom>
          <a:noFill/>
          <a:ln w="9525">
            <a:solidFill>
              <a:schemeClr val="tx1"/>
            </a:solidFill>
            <a:miter lim="800000"/>
            <a:headEnd/>
            <a:tailEnd/>
          </a:ln>
        </p:spPr>
        <p:txBody>
          <a:bodyPr wrap="none"/>
          <a:lstStyle/>
          <a:p>
            <a:endParaRPr lang="en-US" dirty="0"/>
          </a:p>
        </p:txBody>
      </p:sp>
      <p:sp>
        <p:nvSpPr>
          <p:cNvPr id="753671" name="Line 5"/>
          <p:cNvSpPr>
            <a:spLocks noChangeShapeType="1"/>
          </p:cNvSpPr>
          <p:nvPr/>
        </p:nvSpPr>
        <p:spPr bwMode="auto">
          <a:xfrm>
            <a:off x="2895600" y="4800600"/>
            <a:ext cx="3886200" cy="0"/>
          </a:xfrm>
          <a:prstGeom prst="line">
            <a:avLst/>
          </a:prstGeom>
          <a:noFill/>
          <a:ln w="9525">
            <a:solidFill>
              <a:schemeClr val="tx1"/>
            </a:solidFill>
            <a:miter lim="800000"/>
            <a:headEnd/>
            <a:tailEnd/>
          </a:ln>
        </p:spPr>
        <p:txBody>
          <a:bodyPr wrap="none"/>
          <a:lstStyle/>
          <a:p>
            <a:endParaRPr lang="en-US" dirty="0"/>
          </a:p>
        </p:txBody>
      </p:sp>
      <p:sp>
        <p:nvSpPr>
          <p:cNvPr id="753672" name="Line 10"/>
          <p:cNvSpPr>
            <a:spLocks noChangeShapeType="1"/>
          </p:cNvSpPr>
          <p:nvPr/>
        </p:nvSpPr>
        <p:spPr bwMode="auto">
          <a:xfrm>
            <a:off x="4953000" y="3406132"/>
            <a:ext cx="0" cy="1927868"/>
          </a:xfrm>
          <a:prstGeom prst="line">
            <a:avLst/>
          </a:prstGeom>
          <a:noFill/>
          <a:ln w="9525">
            <a:solidFill>
              <a:schemeClr val="tx1"/>
            </a:solidFill>
            <a:miter lim="800000"/>
            <a:headEnd/>
            <a:tailEnd/>
          </a:ln>
        </p:spPr>
        <p:txBody>
          <a:bodyPr wrap="none"/>
          <a:lstStyle/>
          <a:p>
            <a:endParaRPr lang="en-US" dirty="0"/>
          </a:p>
        </p:txBody>
      </p:sp>
      <p:sp>
        <p:nvSpPr>
          <p:cNvPr id="753673" name="Line 11"/>
          <p:cNvSpPr>
            <a:spLocks noChangeShapeType="1"/>
          </p:cNvSpPr>
          <p:nvPr/>
        </p:nvSpPr>
        <p:spPr bwMode="auto">
          <a:xfrm>
            <a:off x="2895600" y="4800600"/>
            <a:ext cx="0" cy="533400"/>
          </a:xfrm>
          <a:prstGeom prst="line">
            <a:avLst/>
          </a:prstGeom>
          <a:noFill/>
          <a:ln w="9525">
            <a:solidFill>
              <a:schemeClr val="tx1"/>
            </a:solidFill>
            <a:miter lim="800000"/>
            <a:headEnd/>
            <a:tailEnd/>
          </a:ln>
        </p:spPr>
        <p:txBody>
          <a:bodyPr wrap="none"/>
          <a:lstStyle/>
          <a:p>
            <a:endParaRPr lang="en-US" dirty="0"/>
          </a:p>
        </p:txBody>
      </p:sp>
      <p:sp>
        <p:nvSpPr>
          <p:cNvPr id="753674" name="Line 13"/>
          <p:cNvSpPr>
            <a:spLocks noChangeShapeType="1"/>
          </p:cNvSpPr>
          <p:nvPr/>
        </p:nvSpPr>
        <p:spPr bwMode="auto">
          <a:xfrm>
            <a:off x="4953000" y="2057400"/>
            <a:ext cx="0" cy="609600"/>
          </a:xfrm>
          <a:prstGeom prst="line">
            <a:avLst/>
          </a:prstGeom>
          <a:noFill/>
          <a:ln w="9525">
            <a:solidFill>
              <a:schemeClr val="tx1"/>
            </a:solidFill>
            <a:miter lim="800000"/>
            <a:headEnd/>
            <a:tailEnd/>
          </a:ln>
        </p:spPr>
        <p:txBody>
          <a:bodyPr wrap="none"/>
          <a:lstStyle/>
          <a:p>
            <a:endParaRPr lang="en-US" dirty="0"/>
          </a:p>
        </p:txBody>
      </p:sp>
      <p:sp>
        <p:nvSpPr>
          <p:cNvPr id="753675" name="Line 15"/>
          <p:cNvSpPr>
            <a:spLocks noChangeShapeType="1"/>
          </p:cNvSpPr>
          <p:nvPr/>
        </p:nvSpPr>
        <p:spPr bwMode="auto">
          <a:xfrm>
            <a:off x="1981200" y="1371600"/>
            <a:ext cx="0" cy="1066800"/>
          </a:xfrm>
          <a:prstGeom prst="line">
            <a:avLst/>
          </a:prstGeom>
          <a:noFill/>
          <a:ln w="9525">
            <a:solidFill>
              <a:schemeClr val="tx1"/>
            </a:solidFill>
            <a:miter lim="800000"/>
            <a:headEnd/>
            <a:tailEnd/>
          </a:ln>
        </p:spPr>
        <p:txBody>
          <a:bodyPr wrap="none"/>
          <a:lstStyle/>
          <a:p>
            <a:endParaRPr lang="en-US" dirty="0"/>
          </a:p>
        </p:txBody>
      </p:sp>
      <p:sp>
        <p:nvSpPr>
          <p:cNvPr id="753684" name="Text Box 12"/>
          <p:cNvSpPr txBox="1">
            <a:spLocks noChangeArrowheads="1"/>
          </p:cNvSpPr>
          <p:nvPr/>
        </p:nvSpPr>
        <p:spPr bwMode="auto">
          <a:xfrm>
            <a:off x="2647486" y="1674167"/>
            <a:ext cx="5353514" cy="523220"/>
          </a:xfrm>
          <a:prstGeom prst="rect">
            <a:avLst/>
          </a:prstGeom>
          <a:solidFill>
            <a:srgbClr val="FFFF99"/>
          </a:solidFill>
          <a:ln w="9525">
            <a:solidFill>
              <a:schemeClr val="tx1"/>
            </a:solidFill>
            <a:miter lim="800000"/>
            <a:headEnd/>
            <a:tailEnd/>
          </a:ln>
        </p:spPr>
        <p:txBody>
          <a:bodyPr wrap="square">
            <a:spAutoFit/>
          </a:bodyPr>
          <a:lstStyle/>
          <a:p>
            <a:pPr algn="ctr" eaLnBrk="1" hangingPunct="1"/>
            <a:r>
              <a:rPr lang="en-US" sz="2800" b="1" dirty="0" smtClean="0">
                <a:solidFill>
                  <a:srgbClr val="660033"/>
                </a:solidFill>
                <a:latin typeface="+mn-lt"/>
                <a:ea typeface="ＭＳ Ｐゴシック" charset="-128"/>
              </a:rPr>
              <a:t>Assistant </a:t>
            </a:r>
            <a:r>
              <a:rPr lang="en-US" sz="2800" b="1" dirty="0">
                <a:solidFill>
                  <a:srgbClr val="660033"/>
                </a:solidFill>
                <a:latin typeface="+mn-lt"/>
                <a:ea typeface="ＭＳ Ｐゴシック" charset="-128"/>
              </a:rPr>
              <a:t>Secretary for Health </a:t>
            </a:r>
          </a:p>
        </p:txBody>
      </p:sp>
      <p:sp>
        <p:nvSpPr>
          <p:cNvPr id="23" name="Slide Number Placeholder 22"/>
          <p:cNvSpPr>
            <a:spLocks noGrp="1"/>
          </p:cNvSpPr>
          <p:nvPr>
            <p:ph type="sldNum" sz="quarter" idx="12"/>
          </p:nvPr>
        </p:nvSpPr>
        <p:spPr>
          <a:xfrm>
            <a:off x="7239000" y="6389077"/>
            <a:ext cx="1905000" cy="457200"/>
          </a:xfrm>
        </p:spPr>
        <p:txBody>
          <a:bodyPr/>
          <a:lstStyle/>
          <a:p>
            <a:fld id="{A34BA58B-2812-4A90-9129-B078AD0B92E2}" type="slidenum">
              <a:rPr lang="en-US" smtClean="0"/>
              <a:pPr/>
              <a:t>5</a:t>
            </a:fld>
            <a:endParaRPr lang="en-US" dirty="0"/>
          </a:p>
        </p:txBody>
      </p:sp>
      <p:sp>
        <p:nvSpPr>
          <p:cNvPr id="753676" name="Text Box 2" descr="Organizational chart showing the reporting structure for the Office for Human Research Protections and its programs"/>
          <p:cNvSpPr txBox="1">
            <a:spLocks noChangeArrowheads="1"/>
          </p:cNvSpPr>
          <p:nvPr/>
        </p:nvSpPr>
        <p:spPr bwMode="auto">
          <a:xfrm>
            <a:off x="0" y="0"/>
            <a:ext cx="9144000" cy="584775"/>
          </a:xfrm>
          <a:prstGeom prst="rect">
            <a:avLst/>
          </a:prstGeom>
          <a:noFill/>
          <a:ln w="9525">
            <a:noFill/>
            <a:miter lim="800000"/>
            <a:headEnd/>
            <a:tailEnd/>
          </a:ln>
        </p:spPr>
        <p:txBody>
          <a:bodyPr>
            <a:spAutoFit/>
          </a:bodyPr>
          <a:lstStyle/>
          <a:p>
            <a:pPr algn="ctr" eaLnBrk="1" hangingPunct="1"/>
            <a:r>
              <a:rPr lang="en-US" sz="3200" i="1" dirty="0" smtClean="0">
                <a:solidFill>
                  <a:schemeClr val="tx2"/>
                </a:solidFill>
                <a:effectLst>
                  <a:outerShdw blurRad="38100" dist="38100" dir="2700000" algn="tl">
                    <a:srgbClr val="000000">
                      <a:alpha val="43137"/>
                    </a:srgbClr>
                  </a:outerShdw>
                </a:effectLst>
                <a:latin typeface="Tahoma" pitchFamily="34" charset="0"/>
                <a:ea typeface="ＭＳ Ｐゴシック" charset="-128"/>
                <a:cs typeface="Tahoma" pitchFamily="34" charset="0"/>
              </a:rPr>
              <a:t>Current Organizational Structure - OHRP</a:t>
            </a:r>
            <a:endParaRPr lang="en-US" sz="3200" i="1" dirty="0">
              <a:solidFill>
                <a:schemeClr val="tx2"/>
              </a:solidFill>
              <a:effectLst>
                <a:outerShdw blurRad="38100" dist="38100" dir="2700000" algn="tl">
                  <a:srgbClr val="000000">
                    <a:alpha val="43137"/>
                  </a:srgbClr>
                </a:outerShdw>
              </a:effectLst>
              <a:latin typeface="Tahoma" pitchFamily="34" charset="0"/>
              <a:ea typeface="ＭＳ Ｐゴシック" charset="-128"/>
              <a:cs typeface="Tahoma" pitchFamily="34" charset="0"/>
            </a:endParaRPr>
          </a:p>
        </p:txBody>
      </p:sp>
      <p:sp>
        <p:nvSpPr>
          <p:cNvPr id="753681" name="Text Box 12"/>
          <p:cNvSpPr txBox="1">
            <a:spLocks noChangeArrowheads="1"/>
          </p:cNvSpPr>
          <p:nvPr/>
        </p:nvSpPr>
        <p:spPr bwMode="auto">
          <a:xfrm>
            <a:off x="1447800" y="786825"/>
            <a:ext cx="7086600" cy="584775"/>
          </a:xfrm>
          <a:prstGeom prst="rect">
            <a:avLst/>
          </a:prstGeom>
          <a:solidFill>
            <a:srgbClr val="FFFF99"/>
          </a:solidFill>
          <a:ln w="9525">
            <a:solidFill>
              <a:schemeClr val="tx1"/>
            </a:solidFill>
            <a:miter lim="800000"/>
            <a:headEnd/>
            <a:tailEnd/>
          </a:ln>
        </p:spPr>
        <p:txBody>
          <a:bodyPr wrap="square">
            <a:spAutoFit/>
          </a:bodyPr>
          <a:lstStyle/>
          <a:p>
            <a:pPr algn="ctr" eaLnBrk="1" hangingPunct="1"/>
            <a:r>
              <a:rPr lang="en-US" sz="3200" b="1" dirty="0" smtClean="0">
                <a:solidFill>
                  <a:srgbClr val="660033"/>
                </a:solidFill>
                <a:latin typeface="Calibri" pitchFamily="34" charset="0"/>
                <a:ea typeface="ＭＳ Ｐゴシック" charset="-128"/>
              </a:rPr>
              <a:t>Secretary, HHS</a:t>
            </a:r>
            <a:endParaRPr lang="en-US" sz="2400" dirty="0">
              <a:latin typeface="+mn-lt"/>
              <a:ea typeface="ＭＳ Ｐゴシック" charset="-128"/>
            </a:endParaRPr>
          </a:p>
        </p:txBody>
      </p:sp>
      <p:sp>
        <p:nvSpPr>
          <p:cNvPr id="753682" name="Text Box 14"/>
          <p:cNvSpPr txBox="1">
            <a:spLocks noChangeArrowheads="1"/>
          </p:cNvSpPr>
          <p:nvPr/>
        </p:nvSpPr>
        <p:spPr bwMode="auto">
          <a:xfrm>
            <a:off x="1066800" y="1752600"/>
            <a:ext cx="1524000" cy="2000548"/>
          </a:xfrm>
          <a:prstGeom prst="rect">
            <a:avLst/>
          </a:prstGeom>
          <a:solidFill>
            <a:srgbClr val="FFFF99"/>
          </a:solidFill>
          <a:ln w="9525">
            <a:solidFill>
              <a:schemeClr val="tx1"/>
            </a:solidFill>
            <a:miter lim="800000"/>
            <a:headEnd/>
            <a:tailEnd/>
          </a:ln>
        </p:spPr>
        <p:txBody>
          <a:bodyPr wrap="square">
            <a:spAutoFit/>
          </a:bodyPr>
          <a:lstStyle/>
          <a:p>
            <a:pPr algn="ctr" eaLnBrk="1" hangingPunct="1"/>
            <a:r>
              <a:rPr lang="en-US" sz="2200" b="1" dirty="0">
                <a:solidFill>
                  <a:srgbClr val="660033"/>
                </a:solidFill>
                <a:latin typeface="+mn-lt"/>
                <a:ea typeface="ＭＳ Ｐゴシック" charset="-128"/>
              </a:rPr>
              <a:t>Other HHS </a:t>
            </a:r>
            <a:r>
              <a:rPr lang="en-US" sz="2200" b="1" dirty="0" smtClean="0">
                <a:solidFill>
                  <a:srgbClr val="660033"/>
                </a:solidFill>
                <a:latin typeface="+mn-lt"/>
                <a:ea typeface="ＭＳ Ｐゴシック" charset="-128"/>
              </a:rPr>
              <a:t>Entities </a:t>
            </a:r>
            <a:r>
              <a:rPr lang="en-US" sz="2000" dirty="0" smtClean="0">
                <a:solidFill>
                  <a:srgbClr val="660033"/>
                </a:solidFill>
                <a:latin typeface="+mn-lt"/>
                <a:ea typeface="ＭＳ Ｐゴシック" charset="-128"/>
              </a:rPr>
              <a:t>(FDA</a:t>
            </a:r>
            <a:r>
              <a:rPr lang="en-US" sz="2000" dirty="0">
                <a:solidFill>
                  <a:srgbClr val="660033"/>
                </a:solidFill>
                <a:latin typeface="+mn-lt"/>
                <a:ea typeface="ＭＳ Ｐゴシック" charset="-128"/>
              </a:rPr>
              <a:t>, NIH, CDC, etc)</a:t>
            </a:r>
          </a:p>
          <a:p>
            <a:pPr algn="ctr" eaLnBrk="1" hangingPunct="1"/>
            <a:endParaRPr lang="en-US" b="1" dirty="0">
              <a:solidFill>
                <a:srgbClr val="000000"/>
              </a:solidFill>
              <a:latin typeface="Calibri" pitchFamily="34" charset="0"/>
              <a:ea typeface="ＭＳ Ｐゴシック" charset="-128"/>
            </a:endParaRPr>
          </a:p>
        </p:txBody>
      </p:sp>
      <p:sp>
        <p:nvSpPr>
          <p:cNvPr id="753677" name="Text Box 3"/>
          <p:cNvSpPr txBox="1">
            <a:spLocks noChangeArrowheads="1"/>
          </p:cNvSpPr>
          <p:nvPr/>
        </p:nvSpPr>
        <p:spPr bwMode="auto">
          <a:xfrm>
            <a:off x="2667000" y="2605913"/>
            <a:ext cx="4648200" cy="800219"/>
          </a:xfrm>
          <a:prstGeom prst="rect">
            <a:avLst/>
          </a:prstGeom>
          <a:solidFill>
            <a:schemeClr val="accent1">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hangingPunct="1"/>
            <a:r>
              <a:rPr lang="en-US" sz="2400" b="1" dirty="0">
                <a:solidFill>
                  <a:srgbClr val="660033"/>
                </a:solidFill>
                <a:latin typeface="Baskerville Old Face" pitchFamily="18" charset="0"/>
                <a:ea typeface="ＭＳ Ｐゴシック" charset="-128"/>
              </a:rPr>
              <a:t>OHRP, Office of the Director</a:t>
            </a:r>
          </a:p>
          <a:p>
            <a:pPr algn="ctr" eaLnBrk="1" hangingPunct="1"/>
            <a:r>
              <a:rPr lang="en-US" sz="2200" dirty="0">
                <a:solidFill>
                  <a:srgbClr val="000000"/>
                </a:solidFill>
                <a:latin typeface="Baskerville Old Face" pitchFamily="18" charset="0"/>
                <a:ea typeface="ＭＳ Ｐゴシック" charset="-128"/>
              </a:rPr>
              <a:t>Jerry Menikoff</a:t>
            </a:r>
            <a:r>
              <a:rPr lang="en-US" sz="2200" dirty="0" smtClean="0">
                <a:solidFill>
                  <a:srgbClr val="000000"/>
                </a:solidFill>
                <a:latin typeface="Baskerville Old Face" pitchFamily="18" charset="0"/>
                <a:ea typeface="ＭＳ Ｐゴシック" charset="-128"/>
              </a:rPr>
              <a:t>, Director</a:t>
            </a:r>
            <a:endParaRPr lang="en-US" sz="2200" dirty="0">
              <a:solidFill>
                <a:srgbClr val="000000"/>
              </a:solidFill>
              <a:latin typeface="Baskerville Old Face" pitchFamily="18" charset="0"/>
              <a:ea typeface="ＭＳ Ｐゴシック" charset="-128"/>
            </a:endParaRPr>
          </a:p>
        </p:txBody>
      </p:sp>
      <p:sp>
        <p:nvSpPr>
          <p:cNvPr id="753678" name="Text Box 4"/>
          <p:cNvSpPr txBox="1">
            <a:spLocks noChangeArrowheads="1"/>
          </p:cNvSpPr>
          <p:nvPr/>
        </p:nvSpPr>
        <p:spPr bwMode="auto">
          <a:xfrm>
            <a:off x="1143000" y="4953000"/>
            <a:ext cx="2286000" cy="1107996"/>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eaLnBrk="1" hangingPunct="1"/>
            <a:r>
              <a:rPr lang="en-US" sz="2200" b="1" dirty="0">
                <a:solidFill>
                  <a:srgbClr val="660033"/>
                </a:solidFill>
                <a:latin typeface="Baskerville Old Face" pitchFamily="18" charset="0"/>
                <a:ea typeface="ＭＳ Ｐゴシック" charset="-128"/>
              </a:rPr>
              <a:t>Division of</a:t>
            </a:r>
          </a:p>
          <a:p>
            <a:pPr algn="ctr" eaLnBrk="1" hangingPunct="1"/>
            <a:r>
              <a:rPr lang="en-US" sz="2200" b="1" dirty="0">
                <a:solidFill>
                  <a:srgbClr val="660033"/>
                </a:solidFill>
                <a:latin typeface="Baskerville Old Face" pitchFamily="18" charset="0"/>
                <a:ea typeface="ＭＳ Ｐゴシック" charset="-128"/>
              </a:rPr>
              <a:t> Compliance</a:t>
            </a:r>
          </a:p>
          <a:p>
            <a:pPr algn="ctr" eaLnBrk="1" hangingPunct="1"/>
            <a:r>
              <a:rPr lang="en-US" sz="2200" b="1" dirty="0" smtClean="0">
                <a:solidFill>
                  <a:srgbClr val="660033"/>
                </a:solidFill>
                <a:latin typeface="Baskerville Old Face" pitchFamily="18" charset="0"/>
                <a:ea typeface="ＭＳ Ｐゴシック" charset="-128"/>
              </a:rPr>
              <a:t>Oversight</a:t>
            </a:r>
            <a:endParaRPr lang="en-US" sz="2200" b="1" dirty="0">
              <a:solidFill>
                <a:srgbClr val="660033"/>
              </a:solidFill>
              <a:latin typeface="Baskerville Old Face" pitchFamily="18" charset="0"/>
              <a:ea typeface="ＭＳ Ｐゴシック" charset="-128"/>
            </a:endParaRPr>
          </a:p>
        </p:txBody>
      </p:sp>
      <p:sp>
        <p:nvSpPr>
          <p:cNvPr id="753679" name="Text Box 8"/>
          <p:cNvSpPr txBox="1">
            <a:spLocks noChangeArrowheads="1"/>
          </p:cNvSpPr>
          <p:nvPr/>
        </p:nvSpPr>
        <p:spPr bwMode="auto">
          <a:xfrm>
            <a:off x="3581400" y="4953001"/>
            <a:ext cx="2590800" cy="1107996"/>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eaLnBrk="1" hangingPunct="1"/>
            <a:r>
              <a:rPr lang="en-US" sz="2200" b="1" dirty="0">
                <a:solidFill>
                  <a:srgbClr val="660033"/>
                </a:solidFill>
                <a:latin typeface="Baskerville Old Face" pitchFamily="18" charset="0"/>
                <a:ea typeface="ＭＳ Ｐゴシック" charset="-128"/>
              </a:rPr>
              <a:t>Division of </a:t>
            </a:r>
          </a:p>
          <a:p>
            <a:pPr algn="ctr" eaLnBrk="1" hangingPunct="1"/>
            <a:r>
              <a:rPr lang="en-US" sz="2200" b="1" dirty="0">
                <a:solidFill>
                  <a:srgbClr val="660033"/>
                </a:solidFill>
                <a:latin typeface="Baskerville Old Face" pitchFamily="18" charset="0"/>
                <a:ea typeface="ＭＳ Ｐゴシック" charset="-128"/>
              </a:rPr>
              <a:t>Policy and </a:t>
            </a:r>
          </a:p>
          <a:p>
            <a:pPr algn="ctr" eaLnBrk="1" hangingPunct="1"/>
            <a:r>
              <a:rPr lang="en-US" sz="2200" b="1" dirty="0" smtClean="0">
                <a:solidFill>
                  <a:srgbClr val="660033"/>
                </a:solidFill>
                <a:latin typeface="Baskerville Old Face" pitchFamily="18" charset="0"/>
                <a:ea typeface="ＭＳ Ｐゴシック" charset="-128"/>
              </a:rPr>
              <a:t>Assurances</a:t>
            </a:r>
            <a:endParaRPr lang="en-US" sz="2200" b="1" dirty="0">
              <a:solidFill>
                <a:srgbClr val="660033"/>
              </a:solidFill>
              <a:latin typeface="Baskerville Old Face" pitchFamily="18" charset="0"/>
              <a:ea typeface="ＭＳ Ｐゴシック" charset="-128"/>
            </a:endParaRPr>
          </a:p>
        </p:txBody>
      </p:sp>
      <p:sp>
        <p:nvSpPr>
          <p:cNvPr id="753680" name="Text Box 9"/>
          <p:cNvSpPr txBox="1">
            <a:spLocks noChangeArrowheads="1"/>
          </p:cNvSpPr>
          <p:nvPr/>
        </p:nvSpPr>
        <p:spPr bwMode="auto">
          <a:xfrm>
            <a:off x="6340475" y="4953000"/>
            <a:ext cx="2411413" cy="1107996"/>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eaLnBrk="1" hangingPunct="1"/>
            <a:r>
              <a:rPr lang="en-US" sz="2200" b="1" dirty="0">
                <a:solidFill>
                  <a:srgbClr val="660033"/>
                </a:solidFill>
                <a:latin typeface="Baskerville Old Face" pitchFamily="18" charset="0"/>
                <a:ea typeface="ＭＳ Ｐゴシック" charset="-128"/>
              </a:rPr>
              <a:t>Division of </a:t>
            </a:r>
          </a:p>
          <a:p>
            <a:pPr algn="ctr" eaLnBrk="1" hangingPunct="1"/>
            <a:r>
              <a:rPr lang="en-US" sz="2200" b="1" dirty="0">
                <a:solidFill>
                  <a:srgbClr val="660033"/>
                </a:solidFill>
                <a:latin typeface="Baskerville Old Face" pitchFamily="18" charset="0"/>
                <a:ea typeface="ＭＳ Ｐゴシック" charset="-128"/>
              </a:rPr>
              <a:t>Education and </a:t>
            </a:r>
          </a:p>
          <a:p>
            <a:pPr algn="ctr" eaLnBrk="1" hangingPunct="1"/>
            <a:r>
              <a:rPr lang="en-US" sz="2200" b="1" dirty="0" smtClean="0">
                <a:solidFill>
                  <a:srgbClr val="660033"/>
                </a:solidFill>
                <a:latin typeface="Baskerville Old Face" pitchFamily="18" charset="0"/>
                <a:ea typeface="ＭＳ Ｐゴシック" charset="-128"/>
              </a:rPr>
              <a:t>Development</a:t>
            </a:r>
            <a:endParaRPr lang="en-US" sz="2200" b="1" dirty="0">
              <a:solidFill>
                <a:srgbClr val="660033"/>
              </a:solidFill>
              <a:latin typeface="Baskerville Old Face" pitchFamily="18" charset="0"/>
              <a:ea typeface="ＭＳ Ｐゴシック" charset="-128"/>
            </a:endParaRPr>
          </a:p>
        </p:txBody>
      </p:sp>
      <p:sp>
        <p:nvSpPr>
          <p:cNvPr id="22" name="Text Box 16"/>
          <p:cNvSpPr txBox="1">
            <a:spLocks noChangeArrowheads="1"/>
          </p:cNvSpPr>
          <p:nvPr/>
        </p:nvSpPr>
        <p:spPr bwMode="auto">
          <a:xfrm>
            <a:off x="609600" y="4001869"/>
            <a:ext cx="3962400" cy="646331"/>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eaLnBrk="1" hangingPunct="1"/>
            <a:r>
              <a:rPr lang="en-US" sz="1800" b="1" dirty="0" smtClean="0">
                <a:solidFill>
                  <a:srgbClr val="660033"/>
                </a:solidFill>
                <a:latin typeface="Baskerville Old Face" pitchFamily="18" charset="0"/>
                <a:ea typeface="ＭＳ Ｐゴシック" charset="-128"/>
              </a:rPr>
              <a:t>Secretary’s Advisory Committee on Human Research Protections (SACHRP)</a:t>
            </a:r>
            <a:endParaRPr lang="en-US" sz="1800" b="1" dirty="0">
              <a:solidFill>
                <a:srgbClr val="660033"/>
              </a:solidFill>
              <a:latin typeface="Baskerville Old Face" pitchFamily="18" charset="0"/>
              <a:ea typeface="ＭＳ Ｐゴシック" charset="-128"/>
            </a:endParaRPr>
          </a:p>
        </p:txBody>
      </p:sp>
      <p:sp>
        <p:nvSpPr>
          <p:cNvPr id="753683" name="Text Box 16"/>
          <p:cNvSpPr txBox="1">
            <a:spLocks noChangeArrowheads="1"/>
          </p:cNvSpPr>
          <p:nvPr/>
        </p:nvSpPr>
        <p:spPr bwMode="auto">
          <a:xfrm>
            <a:off x="5410201" y="3863855"/>
            <a:ext cx="3581400" cy="430887"/>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lgn="ctr" eaLnBrk="1" hangingPunct="1"/>
            <a:r>
              <a:rPr lang="en-US" sz="2200" b="1" dirty="0">
                <a:solidFill>
                  <a:srgbClr val="660033"/>
                </a:solidFill>
                <a:latin typeface="Baskerville Old Face" pitchFamily="18" charset="0"/>
                <a:ea typeface="ＭＳ Ｐゴシック" charset="-128"/>
              </a:rPr>
              <a:t>International </a:t>
            </a:r>
            <a:r>
              <a:rPr lang="en-US" sz="2200" b="1" dirty="0" smtClean="0">
                <a:solidFill>
                  <a:srgbClr val="660033"/>
                </a:solidFill>
                <a:latin typeface="Baskerville Old Face" pitchFamily="18" charset="0"/>
                <a:ea typeface="ＭＳ Ｐゴシック" charset="-128"/>
              </a:rPr>
              <a:t>Activities</a:t>
            </a:r>
            <a:endParaRPr lang="en-US" sz="2200" b="1" dirty="0">
              <a:solidFill>
                <a:srgbClr val="660033"/>
              </a:solidFill>
              <a:latin typeface="Baskerville Old Face" pitchFamily="18" charset="0"/>
              <a:ea typeface="ＭＳ Ｐゴシック" charset="-128"/>
            </a:endParaRPr>
          </a:p>
        </p:txBody>
      </p:sp>
    </p:spTree>
    <p:extLst>
      <p:ext uri="{BB962C8B-B14F-4D97-AF65-F5344CB8AC3E}">
        <p14:creationId xmlns:p14="http://schemas.microsoft.com/office/powerpoint/2010/main" val="594254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7ECCB9-FF5F-4A6A-928E-A859C81774DB}" type="slidenum">
              <a:rPr lang="en-US"/>
              <a:pPr/>
              <a:t>50</a:t>
            </a:fld>
            <a:endParaRPr lang="en-US" dirty="0"/>
          </a:p>
        </p:txBody>
      </p:sp>
      <p:sp>
        <p:nvSpPr>
          <p:cNvPr id="599042" name="Rectangle 2"/>
          <p:cNvSpPr>
            <a:spLocks noGrp="1" noChangeArrowheads="1"/>
          </p:cNvSpPr>
          <p:nvPr>
            <p:ph type="body" idx="4294967295"/>
          </p:nvPr>
        </p:nvSpPr>
        <p:spPr>
          <a:xfrm>
            <a:off x="0" y="1295400"/>
            <a:ext cx="8763000" cy="4953000"/>
          </a:xfrm>
        </p:spPr>
        <p:txBody>
          <a:bodyPr>
            <a:normAutofit/>
          </a:bodyPr>
          <a:lstStyle/>
          <a:p>
            <a:pPr>
              <a:buFontTx/>
              <a:buNone/>
            </a:pPr>
            <a:endParaRPr lang="en-US" sz="3600" b="1" dirty="0">
              <a:solidFill>
                <a:schemeClr val="accent1">
                  <a:lumMod val="75000"/>
                </a:schemeClr>
              </a:solidFill>
              <a:effectLst>
                <a:outerShdw blurRad="38100" dist="38100" dir="2700000" algn="tl">
                  <a:srgbClr val="000000"/>
                </a:outerShdw>
              </a:effectLst>
            </a:endParaRPr>
          </a:p>
          <a:p>
            <a:pPr algn="ctr">
              <a:buFontTx/>
              <a:buNone/>
            </a:pPr>
            <a:r>
              <a:rPr lang="en-US" sz="400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Regulatory </a:t>
            </a:r>
            <a:r>
              <a:rPr lang="en-US" sz="400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Protections for </a:t>
            </a:r>
          </a:p>
          <a:p>
            <a:pPr algn="ctr">
              <a:buFontTx/>
              <a:buNone/>
            </a:pPr>
            <a:r>
              <a:rPr lang="en-US" sz="400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Research </a:t>
            </a:r>
            <a:r>
              <a:rPr lang="en-US" sz="400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Subjects</a:t>
            </a:r>
          </a:p>
          <a:p>
            <a:pPr algn="ctr">
              <a:buFontTx/>
              <a:buNone/>
            </a:pPr>
            <a:endParaRPr lang="en-US" sz="3600" b="1" i="1" dirty="0" smtClean="0">
              <a:solidFill>
                <a:schemeClr val="tx2"/>
              </a:solidFill>
              <a:effectLst>
                <a:outerShdw blurRad="38100" dist="38100" dir="2700000" algn="tl">
                  <a:srgbClr val="000000"/>
                </a:outerShdw>
              </a:effectLst>
            </a:endParaRPr>
          </a:p>
          <a:p>
            <a:pPr algn="ctr">
              <a:buFontTx/>
              <a:buNone/>
            </a:pPr>
            <a:endParaRPr lang="en-US" sz="3600" b="1" i="1" dirty="0" smtClean="0">
              <a:solidFill>
                <a:schemeClr val="tx2"/>
              </a:solidFill>
              <a:effectLst>
                <a:outerShdw blurRad="38100" dist="38100" dir="2700000" algn="tl">
                  <a:srgbClr val="000000"/>
                </a:outerShdw>
              </a:effectLst>
            </a:endParaRPr>
          </a:p>
          <a:p>
            <a:pPr algn="ctr">
              <a:lnSpc>
                <a:spcPct val="70000"/>
              </a:lnSpc>
              <a:spcBef>
                <a:spcPts val="2000"/>
              </a:spcBef>
              <a:buSzPct val="140000"/>
              <a:buFontTx/>
              <a:buNone/>
            </a:pPr>
            <a:r>
              <a:rPr lang="en-US" sz="2400" dirty="0" smtClean="0">
                <a:latin typeface="Tahoma" pitchFamily="34" charset="0"/>
                <a:cs typeface="Tahoma" pitchFamily="34" charset="0"/>
              </a:rPr>
              <a:t>Freda Yoder  </a:t>
            </a:r>
          </a:p>
          <a:p>
            <a:pPr marL="685800" lvl="1" indent="-336550" algn="ctr">
              <a:lnSpc>
                <a:spcPct val="70000"/>
              </a:lnSpc>
              <a:spcBef>
                <a:spcPts val="600"/>
              </a:spcBef>
              <a:buClr>
                <a:schemeClr val="tx2"/>
              </a:buClr>
              <a:buSzPct val="140000"/>
              <a:buFontTx/>
              <a:buNone/>
            </a:pPr>
            <a:r>
              <a:rPr lang="en-US" sz="2400" dirty="0" smtClean="0">
                <a:latin typeface="Tahoma" pitchFamily="34" charset="0"/>
                <a:cs typeface="Tahoma" pitchFamily="34" charset="0"/>
              </a:rPr>
              <a:t>		Division of Education and Development</a:t>
            </a:r>
          </a:p>
          <a:p>
            <a:pPr marL="685800" lvl="1" indent="-336550" algn="ctr">
              <a:lnSpc>
                <a:spcPct val="70000"/>
              </a:lnSpc>
              <a:spcBef>
                <a:spcPts val="600"/>
              </a:spcBef>
              <a:buClr>
                <a:schemeClr val="tx2"/>
              </a:buClr>
              <a:buSzPct val="140000"/>
              <a:buFontTx/>
              <a:buNone/>
            </a:pPr>
            <a:r>
              <a:rPr lang="en-US" sz="2400" dirty="0" smtClean="0">
                <a:latin typeface="Tahoma" pitchFamily="34" charset="0"/>
                <a:cs typeface="Tahoma" pitchFamily="34" charset="0"/>
              </a:rPr>
              <a:t>Office for Human Research Protections (OHRP)</a:t>
            </a:r>
          </a:p>
          <a:p>
            <a:pPr algn="ctr">
              <a:buFontTx/>
              <a:buNone/>
            </a:pPr>
            <a:endParaRPr lang="en-US" sz="3600" b="1" i="1" dirty="0" smtClean="0">
              <a:solidFill>
                <a:schemeClr val="tx2"/>
              </a:solidFill>
              <a:effectLst>
                <a:outerShdw blurRad="38100" dist="38100" dir="2700000" algn="tl">
                  <a:srgbClr val="000000"/>
                </a:outerShdw>
              </a:effectLst>
            </a:endParaRPr>
          </a:p>
          <a:p>
            <a:pPr algn="ctr">
              <a:buFontTx/>
              <a:buNone/>
            </a:pPr>
            <a:endParaRPr lang="en-US" sz="3600" b="1" i="1" dirty="0" smtClean="0">
              <a:solidFill>
                <a:schemeClr val="tx2"/>
              </a:solidFill>
              <a:effectLst>
                <a:outerShdw blurRad="38100" dist="38100" dir="2700000" algn="tl">
                  <a:srgbClr val="000000"/>
                </a:outerShdw>
              </a:effectLst>
            </a:endParaRPr>
          </a:p>
          <a:p>
            <a:pPr algn="ctr">
              <a:buFontTx/>
              <a:buNone/>
            </a:pPr>
            <a:endParaRPr lang="en-US" sz="3600" b="1" i="1" dirty="0">
              <a:solidFill>
                <a:schemeClr val="tx2"/>
              </a:solidFill>
              <a:effectLst>
                <a:outerShdw blurRad="38100" dist="38100" dir="2700000" algn="tl">
                  <a:srgbClr val="000000"/>
                </a:outerShdw>
              </a:effectLst>
            </a:endParaRPr>
          </a:p>
          <a:p>
            <a:pPr algn="ctr">
              <a:buFontTx/>
              <a:buNone/>
            </a:pPr>
            <a:endParaRPr lang="en-US" sz="3600" b="1" i="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3724120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6B14281-F586-4B47-9D81-8DF6BEB18605}" type="slidenum">
              <a:rPr lang="en-US"/>
              <a:pPr/>
              <a:t>51</a:t>
            </a:fld>
            <a:endParaRPr lang="en-US" dirty="0"/>
          </a:p>
        </p:txBody>
      </p:sp>
      <p:sp>
        <p:nvSpPr>
          <p:cNvPr id="600066" name="Rectangle 2"/>
          <p:cNvSpPr>
            <a:spLocks noGrp="1" noChangeArrowheads="1"/>
          </p:cNvSpPr>
          <p:nvPr>
            <p:ph type="title" idx="4294967295"/>
          </p:nvPr>
        </p:nvSpPr>
        <p:spPr>
          <a:xfrm>
            <a:off x="838200" y="533400"/>
            <a:ext cx="7440612" cy="723900"/>
          </a:xfrm>
        </p:spPr>
        <p:txBody>
          <a:bodyPr lIns="90488" tIns="44450" rIns="90488" bIns="44450" anchor="b"/>
          <a:lstStyle/>
          <a:p>
            <a:pPr algn="ctr"/>
            <a:r>
              <a:rPr lang="en-US"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Basic </a:t>
            </a:r>
            <a:r>
              <a:rPr lang="en-US"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Protections</a:t>
            </a:r>
          </a:p>
        </p:txBody>
      </p:sp>
      <p:sp>
        <p:nvSpPr>
          <p:cNvPr id="12" name="Rectangle 4"/>
          <p:cNvSpPr>
            <a:spLocks noChangeArrowheads="1"/>
          </p:cNvSpPr>
          <p:nvPr/>
        </p:nvSpPr>
        <p:spPr bwMode="auto">
          <a:xfrm>
            <a:off x="533400" y="1295400"/>
            <a:ext cx="2057401" cy="1828800"/>
          </a:xfrm>
          <a:prstGeom prst="rect">
            <a:avLst/>
          </a:prstGeom>
          <a:solidFill>
            <a:srgbClr val="FCAF10"/>
          </a:solidFill>
          <a:ln w="9525">
            <a:noFill/>
            <a:miter lim="800000"/>
            <a:headEnd/>
            <a:tailEnd/>
          </a:ln>
          <a:effectLst>
            <a:glow rad="101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pPr algn="ctr" eaLnBrk="0" hangingPunct="0">
              <a:defRPr/>
            </a:pPr>
            <a:r>
              <a:rPr lang="en-US" sz="10000" b="1" dirty="0" smtClean="0">
                <a:solidFill>
                  <a:srgbClr val="660033"/>
                </a:solidFill>
              </a:rPr>
              <a:t>A</a:t>
            </a:r>
            <a:endParaRPr lang="en-US" sz="10000" b="1" dirty="0">
              <a:solidFill>
                <a:srgbClr val="660033"/>
              </a:solidFill>
            </a:endParaRPr>
          </a:p>
        </p:txBody>
      </p:sp>
      <p:sp>
        <p:nvSpPr>
          <p:cNvPr id="13" name="Rectangle 5"/>
          <p:cNvSpPr>
            <a:spLocks noChangeArrowheads="1"/>
          </p:cNvSpPr>
          <p:nvPr/>
        </p:nvSpPr>
        <p:spPr bwMode="auto">
          <a:xfrm>
            <a:off x="1219200" y="2819400"/>
            <a:ext cx="2209801" cy="1828800"/>
          </a:xfrm>
          <a:prstGeom prst="rect">
            <a:avLst/>
          </a:prstGeom>
          <a:solidFill>
            <a:srgbClr val="660033"/>
          </a:solidFill>
          <a:ln w="9525">
            <a:noFill/>
            <a:miter lim="800000"/>
            <a:headEnd/>
            <a:tailEnd/>
          </a:ln>
          <a:effectLst>
            <a:glow rad="101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pPr algn="ctr" eaLnBrk="0" hangingPunct="0">
              <a:defRPr/>
            </a:pPr>
            <a:r>
              <a:rPr lang="en-US" sz="9600" b="1" dirty="0">
                <a:solidFill>
                  <a:srgbClr val="185394"/>
                </a:solidFill>
              </a:rPr>
              <a:t>B</a:t>
            </a:r>
          </a:p>
        </p:txBody>
      </p:sp>
      <p:sp>
        <p:nvSpPr>
          <p:cNvPr id="10" name="Rectangle 6"/>
          <p:cNvSpPr>
            <a:spLocks noChangeArrowheads="1"/>
          </p:cNvSpPr>
          <p:nvPr/>
        </p:nvSpPr>
        <p:spPr bwMode="auto">
          <a:xfrm>
            <a:off x="2057400" y="4419600"/>
            <a:ext cx="2057400" cy="1828800"/>
          </a:xfrm>
          <a:prstGeom prst="rect">
            <a:avLst/>
          </a:prstGeom>
          <a:solidFill>
            <a:srgbClr val="185294"/>
          </a:solidFill>
          <a:ln w="9525">
            <a:noFill/>
            <a:miter lim="800000"/>
            <a:headEnd/>
            <a:tailEnd/>
          </a:ln>
          <a:effectLst>
            <a:glow rad="101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pPr algn="ctr" eaLnBrk="0" hangingPunct="0">
              <a:defRPr/>
            </a:pPr>
            <a:r>
              <a:rPr lang="en-US" sz="9600" b="1" dirty="0">
                <a:solidFill>
                  <a:srgbClr val="FCAF10"/>
                </a:solidFill>
              </a:rPr>
              <a:t>C</a:t>
            </a:r>
          </a:p>
        </p:txBody>
      </p:sp>
      <p:sp>
        <p:nvSpPr>
          <p:cNvPr id="14" name="TextBox 13"/>
          <p:cNvSpPr txBox="1"/>
          <p:nvPr/>
        </p:nvSpPr>
        <p:spPr>
          <a:xfrm>
            <a:off x="2667000" y="1828800"/>
            <a:ext cx="6400800" cy="3657861"/>
          </a:xfrm>
          <a:prstGeom prst="rect">
            <a:avLst/>
          </a:prstGeom>
          <a:noFill/>
        </p:spPr>
        <p:txBody>
          <a:bodyPr wrap="square" rtlCol="0">
            <a:spAutoFit/>
          </a:bodyPr>
          <a:lstStyle/>
          <a:p>
            <a:pPr>
              <a:lnSpc>
                <a:spcPts val="5700"/>
              </a:lnSpc>
            </a:pPr>
            <a:r>
              <a:rPr lang="en-US" sz="2800" dirty="0" smtClean="0">
                <a:solidFill>
                  <a:schemeClr val="tx2"/>
                </a:solidFill>
                <a:latin typeface="Tahoma" pitchFamily="34" charset="0"/>
                <a:cs typeface="Tahoma" pitchFamily="34" charset="0"/>
              </a:rPr>
              <a:t>Federalwide </a:t>
            </a:r>
            <a:r>
              <a:rPr lang="en-US" sz="2800" b="1" dirty="0" smtClean="0">
                <a:solidFill>
                  <a:srgbClr val="A50021"/>
                </a:solidFill>
                <a:latin typeface="Tahoma" pitchFamily="34" charset="0"/>
                <a:cs typeface="Tahoma" pitchFamily="34" charset="0"/>
              </a:rPr>
              <a:t>Assurance</a:t>
            </a:r>
          </a:p>
          <a:p>
            <a:pPr>
              <a:lnSpc>
                <a:spcPts val="5700"/>
              </a:lnSpc>
            </a:pPr>
            <a:endParaRPr lang="en-US" sz="2800" b="1" dirty="0" smtClean="0">
              <a:solidFill>
                <a:srgbClr val="A50021"/>
              </a:solidFill>
              <a:latin typeface="Tahoma" pitchFamily="34" charset="0"/>
              <a:cs typeface="Tahoma" pitchFamily="34" charset="0"/>
            </a:endParaRPr>
          </a:p>
          <a:p>
            <a:pPr>
              <a:lnSpc>
                <a:spcPts val="5700"/>
              </a:lnSpc>
            </a:pPr>
            <a:r>
              <a:rPr lang="en-US" sz="2800" dirty="0" smtClean="0">
                <a:solidFill>
                  <a:schemeClr val="tx2"/>
                </a:solidFill>
                <a:latin typeface="Tahoma" pitchFamily="34" charset="0"/>
                <a:cs typeface="Tahoma" pitchFamily="34" charset="0"/>
              </a:rPr>
              <a:t>	Institutional Review </a:t>
            </a:r>
            <a:r>
              <a:rPr lang="en-US" sz="2800" b="1" dirty="0" smtClean="0">
                <a:solidFill>
                  <a:srgbClr val="A50021"/>
                </a:solidFill>
                <a:latin typeface="Tahoma" pitchFamily="34" charset="0"/>
                <a:cs typeface="Tahoma" pitchFamily="34" charset="0"/>
              </a:rPr>
              <a:t>Board</a:t>
            </a:r>
          </a:p>
          <a:p>
            <a:pPr>
              <a:lnSpc>
                <a:spcPts val="5700"/>
              </a:lnSpc>
            </a:pPr>
            <a:endParaRPr lang="en-US" sz="2800" b="1" dirty="0" smtClean="0">
              <a:solidFill>
                <a:srgbClr val="A50021"/>
              </a:solidFill>
              <a:latin typeface="Tahoma" pitchFamily="34" charset="0"/>
              <a:cs typeface="Tahoma" pitchFamily="34" charset="0"/>
            </a:endParaRPr>
          </a:p>
          <a:p>
            <a:pPr>
              <a:lnSpc>
                <a:spcPts val="5700"/>
              </a:lnSpc>
            </a:pPr>
            <a:r>
              <a:rPr lang="en-US" sz="2800" b="1" dirty="0" smtClean="0">
                <a:solidFill>
                  <a:srgbClr val="A50021"/>
                </a:solidFill>
                <a:latin typeface="Tahoma" pitchFamily="34" charset="0"/>
                <a:cs typeface="Tahoma" pitchFamily="34" charset="0"/>
              </a:rPr>
              <a:t>	     </a:t>
            </a:r>
            <a:r>
              <a:rPr lang="en-US" sz="2800" dirty="0" smtClean="0">
                <a:solidFill>
                  <a:schemeClr val="tx2"/>
                </a:solidFill>
                <a:latin typeface="Tahoma" pitchFamily="34" charset="0"/>
                <a:cs typeface="Tahoma" pitchFamily="34" charset="0"/>
              </a:rPr>
              <a:t>Informed  </a:t>
            </a:r>
            <a:r>
              <a:rPr lang="en-US" sz="2800" b="1" dirty="0" smtClean="0">
                <a:solidFill>
                  <a:srgbClr val="A50021"/>
                </a:solidFill>
                <a:latin typeface="Tahoma" pitchFamily="34" charset="0"/>
                <a:cs typeface="Tahoma" pitchFamily="34" charset="0"/>
              </a:rPr>
              <a:t>Consent	</a:t>
            </a:r>
            <a:r>
              <a:rPr lang="en-US" sz="3200" b="1" dirty="0" smtClean="0">
                <a:solidFill>
                  <a:srgbClr val="A50021"/>
                </a:solidFill>
              </a:rPr>
              <a:t>	</a:t>
            </a:r>
          </a:p>
        </p:txBody>
      </p:sp>
    </p:spTree>
    <p:extLst>
      <p:ext uri="{BB962C8B-B14F-4D97-AF65-F5344CB8AC3E}">
        <p14:creationId xmlns:p14="http://schemas.microsoft.com/office/powerpoint/2010/main" val="352135772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FCE06EB0-5771-4A39-BCA1-13349262C795}" type="slidenum">
              <a:rPr lang="en-US"/>
              <a:pPr/>
              <a:t>52</a:t>
            </a:fld>
            <a:endParaRPr lang="en-US" dirty="0"/>
          </a:p>
        </p:txBody>
      </p:sp>
      <p:sp>
        <p:nvSpPr>
          <p:cNvPr id="7" name="Rectangle 4"/>
          <p:cNvSpPr>
            <a:spLocks noChangeArrowheads="1"/>
          </p:cNvSpPr>
          <p:nvPr/>
        </p:nvSpPr>
        <p:spPr bwMode="auto">
          <a:xfrm>
            <a:off x="914400" y="228600"/>
            <a:ext cx="1295400" cy="990600"/>
          </a:xfrm>
          <a:prstGeom prst="rect">
            <a:avLst/>
          </a:prstGeom>
          <a:solidFill>
            <a:srgbClr val="FCAF10"/>
          </a:solidFill>
          <a:ln w="9525">
            <a:noFill/>
            <a:miter lim="800000"/>
            <a:headEnd/>
            <a:tailEnd/>
          </a:ln>
          <a:effectLst>
            <a:glow rad="101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pPr algn="ctr" eaLnBrk="0" hangingPunct="0">
              <a:defRPr/>
            </a:pPr>
            <a:r>
              <a:rPr lang="en-US" sz="10000" b="1" dirty="0" smtClean="0">
                <a:solidFill>
                  <a:srgbClr val="660033"/>
                </a:solidFill>
              </a:rPr>
              <a:t>A</a:t>
            </a:r>
            <a:endParaRPr lang="en-US" sz="10000" b="1" dirty="0">
              <a:solidFill>
                <a:srgbClr val="660033"/>
              </a:solidFill>
            </a:endParaRPr>
          </a:p>
        </p:txBody>
      </p:sp>
      <p:sp>
        <p:nvSpPr>
          <p:cNvPr id="602114" name="Rectangle 2"/>
          <p:cNvSpPr>
            <a:spLocks noGrp="1" noChangeArrowheads="1"/>
          </p:cNvSpPr>
          <p:nvPr>
            <p:ph type="title" idx="4294967295"/>
          </p:nvPr>
        </p:nvSpPr>
        <p:spPr>
          <a:xfrm>
            <a:off x="990600" y="152400"/>
            <a:ext cx="7219950" cy="906462"/>
          </a:xfrm>
        </p:spPr>
        <p:txBody>
          <a:bodyPr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Institutional Assurance</a:t>
            </a:r>
          </a:p>
        </p:txBody>
      </p:sp>
      <p:sp>
        <p:nvSpPr>
          <p:cNvPr id="711683" name="Rectangle 3"/>
          <p:cNvSpPr>
            <a:spLocks noGrp="1" noChangeArrowheads="1"/>
          </p:cNvSpPr>
          <p:nvPr>
            <p:ph type="body" idx="4294967295"/>
          </p:nvPr>
        </p:nvSpPr>
        <p:spPr>
          <a:xfrm>
            <a:off x="152400" y="1219200"/>
            <a:ext cx="8915400" cy="5257800"/>
          </a:xfrm>
        </p:spPr>
        <p:txBody>
          <a:bodyPr>
            <a:normAutofit/>
          </a:bodyPr>
          <a:lstStyle/>
          <a:p>
            <a:pPr>
              <a:lnSpc>
                <a:spcPct val="150000"/>
              </a:lnSpc>
            </a:pPr>
            <a:r>
              <a:rPr lang="en-US" sz="2800" dirty="0">
                <a:latin typeface="Tahoma" pitchFamily="34" charset="0"/>
                <a:cs typeface="Tahoma" pitchFamily="34" charset="0"/>
              </a:rPr>
              <a:t>Required when engaged in non-exempt human subject research</a:t>
            </a:r>
          </a:p>
          <a:p>
            <a:pPr>
              <a:lnSpc>
                <a:spcPct val="150000"/>
              </a:lnSpc>
            </a:pPr>
            <a:r>
              <a:rPr lang="en-US" sz="2800" dirty="0">
                <a:latin typeface="Tahoma" pitchFamily="34" charset="0"/>
                <a:cs typeface="Tahoma" pitchFamily="34" charset="0"/>
              </a:rPr>
              <a:t>Documentation of institution’s commitment to comply with applicable regulations - §46.103(b) &amp; (f)</a:t>
            </a:r>
          </a:p>
          <a:p>
            <a:pPr>
              <a:lnSpc>
                <a:spcPct val="150000"/>
              </a:lnSpc>
            </a:pPr>
            <a:r>
              <a:rPr lang="en-US" sz="2800" dirty="0">
                <a:latin typeface="Tahoma" pitchFamily="34" charset="0"/>
                <a:cs typeface="Tahoma" pitchFamily="34" charset="0"/>
              </a:rPr>
              <a:t>Principal method of compliance oversight</a:t>
            </a:r>
          </a:p>
          <a:p>
            <a:pPr>
              <a:lnSpc>
                <a:spcPct val="150000"/>
              </a:lnSpc>
            </a:pPr>
            <a:r>
              <a:rPr lang="en-US" sz="2800" dirty="0" err="1">
                <a:latin typeface="Tahoma" pitchFamily="34" charset="0"/>
                <a:cs typeface="Tahoma" pitchFamily="34" charset="0"/>
              </a:rPr>
              <a:t>Federalwide</a:t>
            </a:r>
            <a:r>
              <a:rPr lang="en-US" sz="2800" dirty="0">
                <a:latin typeface="Tahoma" pitchFamily="34" charset="0"/>
                <a:cs typeface="Tahoma" pitchFamily="34" charset="0"/>
              </a:rPr>
              <a:t> Assurance (FWA) - only option</a:t>
            </a:r>
          </a:p>
          <a:p>
            <a:pPr>
              <a:lnSpc>
                <a:spcPct val="150000"/>
              </a:lnSpc>
            </a:pPr>
            <a:r>
              <a:rPr lang="en-US" sz="2800" dirty="0">
                <a:latin typeface="Tahoma" pitchFamily="34" charset="0"/>
                <a:cs typeface="Tahoma" pitchFamily="34" charset="0"/>
              </a:rPr>
              <a:t>Designate only registered IRB(s)</a:t>
            </a:r>
          </a:p>
        </p:txBody>
      </p:sp>
    </p:spTree>
    <p:extLst>
      <p:ext uri="{BB962C8B-B14F-4D97-AF65-F5344CB8AC3E}">
        <p14:creationId xmlns:p14="http://schemas.microsoft.com/office/powerpoint/2010/main" val="2451238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75BF0869-9044-47B3-A781-E67CEAF02AE4}" type="slidenum">
              <a:rPr lang="en-US" smtClean="0"/>
              <a:pPr/>
              <a:t>53</a:t>
            </a:fld>
            <a:endParaRPr lang="en-US" dirty="0" smtClean="0"/>
          </a:p>
        </p:txBody>
      </p:sp>
      <p:sp>
        <p:nvSpPr>
          <p:cNvPr id="7" name="Rectangle 5"/>
          <p:cNvSpPr>
            <a:spLocks noChangeArrowheads="1"/>
          </p:cNvSpPr>
          <p:nvPr/>
        </p:nvSpPr>
        <p:spPr bwMode="auto">
          <a:xfrm>
            <a:off x="533400" y="533400"/>
            <a:ext cx="1524000" cy="1219200"/>
          </a:xfrm>
          <a:prstGeom prst="rect">
            <a:avLst/>
          </a:prstGeom>
          <a:solidFill>
            <a:srgbClr val="660033"/>
          </a:solidFill>
          <a:ln w="9525">
            <a:noFill/>
            <a:miter lim="800000"/>
            <a:headEnd/>
            <a:tailEnd/>
          </a:ln>
          <a:effectLst>
            <a:glow rad="101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pPr algn="ctr" eaLnBrk="0" hangingPunct="0">
              <a:defRPr/>
            </a:pPr>
            <a:r>
              <a:rPr lang="en-US" sz="9600" b="1" dirty="0">
                <a:solidFill>
                  <a:schemeClr val="bg1"/>
                </a:solidFill>
              </a:rPr>
              <a:t>B</a:t>
            </a:r>
          </a:p>
        </p:txBody>
      </p:sp>
      <p:sp>
        <p:nvSpPr>
          <p:cNvPr id="581634" name="Rectangle 2"/>
          <p:cNvSpPr>
            <a:spLocks noGrp="1" noChangeArrowheads="1"/>
          </p:cNvSpPr>
          <p:nvPr>
            <p:ph type="title"/>
          </p:nvPr>
        </p:nvSpPr>
        <p:spPr>
          <a:xfrm>
            <a:off x="609600" y="228600"/>
            <a:ext cx="8534400" cy="1676400"/>
          </a:xfrm>
        </p:spPr>
        <p:txBody>
          <a:bodyPr/>
          <a:lstStyle/>
          <a:p>
            <a:pPr>
              <a:defRPr/>
            </a:pPr>
            <a:r>
              <a:rPr lang="en-US" sz="3600" b="0" dirty="0">
                <a:effectLst>
                  <a:outerShdw blurRad="38100" dist="38100" dir="2700000" algn="tl">
                    <a:srgbClr val="C0C0C0"/>
                  </a:outerShdw>
                </a:effectLst>
                <a:latin typeface="Tahoma" pitchFamily="34" charset="0"/>
                <a:cs typeface="Tahoma" pitchFamily="34" charset="0"/>
              </a:rPr>
              <a:t>          </a:t>
            </a: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IRB Review and Oversight</a:t>
            </a:r>
            <a:endPar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sp>
        <p:nvSpPr>
          <p:cNvPr id="20484" name="Rectangle 3"/>
          <p:cNvSpPr>
            <a:spLocks noGrp="1" noChangeArrowheads="1"/>
          </p:cNvSpPr>
          <p:nvPr>
            <p:ph type="body" idx="1"/>
          </p:nvPr>
        </p:nvSpPr>
        <p:spPr>
          <a:xfrm>
            <a:off x="838200" y="1752600"/>
            <a:ext cx="8305800" cy="5029200"/>
          </a:xfrm>
        </p:spPr>
        <p:txBody>
          <a:bodyPr/>
          <a:lstStyle/>
          <a:p>
            <a:pPr>
              <a:lnSpc>
                <a:spcPct val="130000"/>
              </a:lnSpc>
            </a:pPr>
            <a:r>
              <a:rPr lang="en-US" sz="2800" dirty="0" smtClean="0">
                <a:latin typeface="Tahoma" pitchFamily="34" charset="0"/>
                <a:cs typeface="Tahoma" pitchFamily="34" charset="0"/>
              </a:rPr>
              <a:t>Institutional Review Board (IRB):  </a:t>
            </a:r>
          </a:p>
          <a:p>
            <a:pPr>
              <a:lnSpc>
                <a:spcPct val="130000"/>
              </a:lnSpc>
              <a:buFont typeface="Wingdings" pitchFamily="2" charset="2"/>
              <a:buNone/>
            </a:pPr>
            <a:r>
              <a:rPr lang="en-US" sz="2800" i="1" dirty="0" smtClean="0">
                <a:latin typeface="Tahoma" pitchFamily="34" charset="0"/>
                <a:cs typeface="Tahoma" pitchFamily="34" charset="0"/>
              </a:rPr>
              <a:t>   A committee charged with the review of human subject research to ensure that the rights and welfare of research subjects are adequately protected.</a:t>
            </a:r>
          </a:p>
          <a:p>
            <a:pPr>
              <a:lnSpc>
                <a:spcPct val="130000"/>
              </a:lnSpc>
            </a:pPr>
            <a:r>
              <a:rPr lang="en-US" sz="2800" dirty="0" smtClean="0">
                <a:latin typeface="Tahoma" pitchFamily="34" charset="0"/>
                <a:cs typeface="Tahoma" pitchFamily="34" charset="0"/>
              </a:rPr>
              <a:t>Regulations detail IRB membership  requirements - </a:t>
            </a:r>
            <a:r>
              <a:rPr lang="en-US" sz="2400" dirty="0" smtClean="0">
                <a:latin typeface="Tahoma" pitchFamily="34" charset="0"/>
                <a:cs typeface="Tahoma" pitchFamily="34" charset="0"/>
              </a:rPr>
              <a:t>§46.107</a:t>
            </a:r>
            <a:r>
              <a:rPr lang="en-US" sz="2800" dirty="0" smtClean="0">
                <a:latin typeface="Tahoma" pitchFamily="34" charset="0"/>
                <a:cs typeface="Tahoma" pitchFamily="34" charset="0"/>
              </a:rPr>
              <a:t> 		</a:t>
            </a:r>
          </a:p>
        </p:txBody>
      </p:sp>
      <p:pic>
        <p:nvPicPr>
          <p:cNvPr id="20485" name="Picture 5" descr="Picture depicting an IRB meeting with members seated around a table "/>
          <p:cNvPicPr>
            <a:picLocks noChangeAspect="1" noChangeArrowheads="1"/>
          </p:cNvPicPr>
          <p:nvPr/>
        </p:nvPicPr>
        <p:blipFill>
          <a:blip r:embed="rId3" cstate="print"/>
          <a:srcRect/>
          <a:stretch>
            <a:fillRect/>
          </a:stretch>
        </p:blipFill>
        <p:spPr bwMode="auto">
          <a:xfrm>
            <a:off x="7086600" y="4572000"/>
            <a:ext cx="1676400" cy="1524000"/>
          </a:xfrm>
          <a:prstGeom prst="rect">
            <a:avLst/>
          </a:prstGeom>
          <a:noFill/>
          <a:ln w="9525">
            <a:noFill/>
            <a:miter lim="800000"/>
            <a:headEnd/>
            <a:tailEnd/>
          </a:ln>
        </p:spPr>
      </p:pic>
    </p:spTree>
    <p:extLst>
      <p:ext uri="{BB962C8B-B14F-4D97-AF65-F5344CB8AC3E}">
        <p14:creationId xmlns:p14="http://schemas.microsoft.com/office/powerpoint/2010/main" val="44584919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31354621-64D0-4161-9FEC-2097701DE079}" type="slidenum">
              <a:rPr lang="en-US"/>
              <a:pPr/>
              <a:t>54</a:t>
            </a:fld>
            <a:endParaRPr lang="en-US" dirty="0"/>
          </a:p>
        </p:txBody>
      </p:sp>
      <p:sp>
        <p:nvSpPr>
          <p:cNvPr id="632834" name="Rectangle 2"/>
          <p:cNvSpPr>
            <a:spLocks noGrp="1" noChangeArrowheads="1"/>
          </p:cNvSpPr>
          <p:nvPr>
            <p:ph type="title" idx="4294967295"/>
          </p:nvPr>
        </p:nvSpPr>
        <p:spPr>
          <a:xfrm>
            <a:off x="0" y="152400"/>
            <a:ext cx="9144000" cy="685800"/>
          </a:xfrm>
        </p:spPr>
        <p:txBody>
          <a:bodyPr anchor="b">
            <a:normAutofit/>
          </a:bodyPr>
          <a:lstStyle/>
          <a:p>
            <a:pPr algn="ct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Membership </a:t>
            </a: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Requirements</a:t>
            </a:r>
          </a:p>
        </p:txBody>
      </p:sp>
      <p:sp>
        <p:nvSpPr>
          <p:cNvPr id="715779" name="Rectangle 3"/>
          <p:cNvSpPr>
            <a:spLocks noGrp="1" noChangeArrowheads="1"/>
          </p:cNvSpPr>
          <p:nvPr>
            <p:ph type="body" idx="4294967295"/>
          </p:nvPr>
        </p:nvSpPr>
        <p:spPr>
          <a:xfrm>
            <a:off x="304800" y="990600"/>
            <a:ext cx="8839200" cy="5257800"/>
          </a:xfrm>
        </p:spPr>
        <p:txBody>
          <a:bodyPr>
            <a:normAutofit fontScale="92500" lnSpcReduction="20000"/>
          </a:bodyPr>
          <a:lstStyle/>
          <a:p>
            <a:pPr>
              <a:lnSpc>
                <a:spcPct val="150000"/>
              </a:lnSpc>
            </a:pPr>
            <a:r>
              <a:rPr lang="en-US" sz="2800" dirty="0">
                <a:latin typeface="Tahoma" pitchFamily="34" charset="0"/>
                <a:cs typeface="Tahoma" pitchFamily="34" charset="0"/>
              </a:rPr>
              <a:t>Number of Members</a:t>
            </a:r>
          </a:p>
          <a:p>
            <a:pPr marL="692150" lvl="1" indent="-347663">
              <a:lnSpc>
                <a:spcPct val="150000"/>
              </a:lnSpc>
            </a:pPr>
            <a:r>
              <a:rPr lang="en-US" sz="2600" dirty="0">
                <a:latin typeface="Tahoma" pitchFamily="34" charset="0"/>
                <a:cs typeface="Tahoma" pitchFamily="34" charset="0"/>
              </a:rPr>
              <a:t>minimum of 5 members - §46.107(a)</a:t>
            </a:r>
            <a:r>
              <a:rPr lang="en-US" sz="2600" dirty="0">
                <a:solidFill>
                  <a:schemeClr val="tx2"/>
                </a:solidFill>
                <a:latin typeface="Tahoma" pitchFamily="34" charset="0"/>
                <a:cs typeface="Tahoma" pitchFamily="34" charset="0"/>
              </a:rPr>
              <a:t> </a:t>
            </a:r>
            <a:endParaRPr lang="en-US" sz="2600" dirty="0">
              <a:latin typeface="Tahoma" pitchFamily="34" charset="0"/>
              <a:cs typeface="Tahoma" pitchFamily="34" charset="0"/>
            </a:endParaRPr>
          </a:p>
          <a:p>
            <a:pPr>
              <a:lnSpc>
                <a:spcPct val="150000"/>
              </a:lnSpc>
            </a:pPr>
            <a:r>
              <a:rPr lang="en-US" sz="2800" dirty="0">
                <a:latin typeface="Tahoma" pitchFamily="34" charset="0"/>
                <a:cs typeface="Tahoma" pitchFamily="34" charset="0"/>
              </a:rPr>
              <a:t>Experience and Expertise - §46.107(a)</a:t>
            </a:r>
          </a:p>
          <a:p>
            <a:pPr>
              <a:lnSpc>
                <a:spcPct val="150000"/>
              </a:lnSpc>
            </a:pPr>
            <a:r>
              <a:rPr lang="en-US" sz="2800" dirty="0">
                <a:latin typeface="Tahoma" pitchFamily="34" charset="0"/>
                <a:cs typeface="Tahoma" pitchFamily="34" charset="0"/>
              </a:rPr>
              <a:t>Diversity of Members - §46.107(a) &amp; (b)</a:t>
            </a:r>
          </a:p>
          <a:p>
            <a:pPr>
              <a:lnSpc>
                <a:spcPct val="150000"/>
              </a:lnSpc>
            </a:pPr>
            <a:r>
              <a:rPr lang="en-US" sz="2800" dirty="0">
                <a:latin typeface="Tahoma" pitchFamily="34" charset="0"/>
                <a:cs typeface="Tahoma" pitchFamily="34" charset="0"/>
              </a:rPr>
              <a:t>At least one:</a:t>
            </a:r>
          </a:p>
          <a:p>
            <a:pPr marL="692150" lvl="1" indent="-347663">
              <a:lnSpc>
                <a:spcPct val="150000"/>
              </a:lnSpc>
            </a:pPr>
            <a:r>
              <a:rPr lang="en-US" sz="2600" dirty="0">
                <a:latin typeface="Tahoma" pitchFamily="34" charset="0"/>
                <a:cs typeface="Tahoma" pitchFamily="34" charset="0"/>
              </a:rPr>
              <a:t>scientist -</a:t>
            </a:r>
            <a:r>
              <a:rPr lang="en-US" sz="2600" dirty="0">
                <a:solidFill>
                  <a:schemeClr val="tx2"/>
                </a:solidFill>
                <a:latin typeface="Tahoma" pitchFamily="34" charset="0"/>
                <a:cs typeface="Tahoma" pitchFamily="34" charset="0"/>
              </a:rPr>
              <a:t> </a:t>
            </a:r>
            <a:r>
              <a:rPr lang="en-US" sz="2600" dirty="0">
                <a:latin typeface="Tahoma" pitchFamily="34" charset="0"/>
                <a:cs typeface="Tahoma" pitchFamily="34" charset="0"/>
              </a:rPr>
              <a:t>§46.107(c)</a:t>
            </a:r>
          </a:p>
          <a:p>
            <a:pPr marL="692150" lvl="1" indent="-347663">
              <a:lnSpc>
                <a:spcPct val="150000"/>
              </a:lnSpc>
            </a:pPr>
            <a:r>
              <a:rPr lang="en-US" sz="2600" dirty="0">
                <a:latin typeface="Tahoma" pitchFamily="34" charset="0"/>
                <a:cs typeface="Tahoma" pitchFamily="34" charset="0"/>
              </a:rPr>
              <a:t>nonscientist - §46.107(c)</a:t>
            </a:r>
          </a:p>
          <a:p>
            <a:pPr marL="692150" lvl="1" indent="-347663">
              <a:lnSpc>
                <a:spcPct val="150000"/>
              </a:lnSpc>
            </a:pPr>
            <a:r>
              <a:rPr lang="en-US" sz="2600" dirty="0">
                <a:latin typeface="Tahoma" pitchFamily="34" charset="0"/>
                <a:cs typeface="Tahoma" pitchFamily="34" charset="0"/>
              </a:rPr>
              <a:t>nonaffiliated -</a:t>
            </a:r>
            <a:r>
              <a:rPr lang="en-US" sz="2600" dirty="0">
                <a:solidFill>
                  <a:srgbClr val="000000"/>
                </a:solidFill>
                <a:latin typeface="Tahoma" pitchFamily="34" charset="0"/>
                <a:cs typeface="Tahoma" pitchFamily="34" charset="0"/>
              </a:rPr>
              <a:t> </a:t>
            </a:r>
            <a:r>
              <a:rPr lang="en-US" sz="2600" dirty="0">
                <a:latin typeface="Tahoma" pitchFamily="34" charset="0"/>
                <a:cs typeface="Tahoma" pitchFamily="34" charset="0"/>
              </a:rPr>
              <a:t>§46.107(d)</a:t>
            </a:r>
          </a:p>
          <a:p>
            <a:pPr>
              <a:lnSpc>
                <a:spcPct val="150000"/>
              </a:lnSpc>
            </a:pPr>
            <a:r>
              <a:rPr lang="en-US" sz="2800" dirty="0">
                <a:latin typeface="Tahoma" pitchFamily="34" charset="0"/>
                <a:cs typeface="Tahoma" pitchFamily="34" charset="0"/>
              </a:rPr>
              <a:t>Prisoner Representative - </a:t>
            </a:r>
            <a:r>
              <a:rPr lang="en-US" sz="2000" dirty="0">
                <a:latin typeface="Tahoma" pitchFamily="34" charset="0"/>
                <a:cs typeface="Tahoma" pitchFamily="34" charset="0"/>
              </a:rPr>
              <a:t>§46.304(b)</a:t>
            </a:r>
          </a:p>
          <a:p>
            <a:pPr>
              <a:buFontTx/>
              <a:buNone/>
            </a:pPr>
            <a:endParaRPr lang="en-US" sz="2800" b="1" dirty="0"/>
          </a:p>
        </p:txBody>
      </p:sp>
      <p:pic>
        <p:nvPicPr>
          <p:cNvPr id="6" name="Picture 5" descr="Photo depicting IRB meeting with members seated around a table"/>
          <p:cNvPicPr>
            <a:picLocks noChangeAspect="1" noChangeArrowheads="1"/>
          </p:cNvPicPr>
          <p:nvPr/>
        </p:nvPicPr>
        <p:blipFill>
          <a:blip r:embed="rId3" cstate="print"/>
          <a:srcRect/>
          <a:stretch>
            <a:fillRect/>
          </a:stretch>
        </p:blipFill>
        <p:spPr bwMode="auto">
          <a:xfrm>
            <a:off x="6781800" y="3962400"/>
            <a:ext cx="1981200" cy="2325757"/>
          </a:xfrm>
          <a:prstGeom prst="rect">
            <a:avLst/>
          </a:prstGeom>
          <a:noFill/>
          <a:ln w="9525">
            <a:noFill/>
            <a:miter lim="800000"/>
            <a:headEnd/>
            <a:tailEnd/>
          </a:ln>
        </p:spPr>
      </p:pic>
    </p:spTree>
    <p:extLst>
      <p:ext uri="{BB962C8B-B14F-4D97-AF65-F5344CB8AC3E}">
        <p14:creationId xmlns:p14="http://schemas.microsoft.com/office/powerpoint/2010/main" val="488409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EFD68766-54B5-4241-AB5A-973923CEA506}" type="slidenum">
              <a:rPr lang="en-US"/>
              <a:pPr/>
              <a:t>55</a:t>
            </a:fld>
            <a:endParaRPr lang="en-US" dirty="0"/>
          </a:p>
        </p:txBody>
      </p:sp>
      <p:sp>
        <p:nvSpPr>
          <p:cNvPr id="653314" name="Rectangle 2"/>
          <p:cNvSpPr>
            <a:spLocks noGrp="1" noChangeArrowheads="1"/>
          </p:cNvSpPr>
          <p:nvPr>
            <p:ph type="title" idx="4294967295"/>
          </p:nvPr>
        </p:nvSpPr>
        <p:spPr>
          <a:xfrm>
            <a:off x="152400" y="392113"/>
            <a:ext cx="7966075" cy="522287"/>
          </a:xfrm>
        </p:spPr>
        <p:txBody>
          <a:bodyPr anchor="b">
            <a:normAutofit fontScale="90000"/>
          </a:bodyPr>
          <a:lstStyle/>
          <a:p>
            <a:pPr algn="ctr"/>
            <a:r>
              <a:rPr lang="en-US" sz="4000" b="1" dirty="0"/>
              <a:t/>
            </a:r>
            <a:br>
              <a:rPr lang="en-US" sz="4000" b="1" dirty="0"/>
            </a:br>
            <a:r>
              <a:rPr lang="en-US" sz="40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Flexibility &amp; Efficiency</a:t>
            </a:r>
          </a:p>
        </p:txBody>
      </p:sp>
      <p:sp>
        <p:nvSpPr>
          <p:cNvPr id="723971" name="Rectangle 3"/>
          <p:cNvSpPr>
            <a:spLocks noGrp="1" noChangeArrowheads="1"/>
          </p:cNvSpPr>
          <p:nvPr>
            <p:ph type="body" idx="4294967295"/>
          </p:nvPr>
        </p:nvSpPr>
        <p:spPr>
          <a:xfrm>
            <a:off x="304800" y="1295400"/>
            <a:ext cx="8686800" cy="5334000"/>
          </a:xfrm>
        </p:spPr>
        <p:txBody>
          <a:bodyPr/>
          <a:lstStyle/>
          <a:p>
            <a:pPr>
              <a:lnSpc>
                <a:spcPct val="150000"/>
              </a:lnSpc>
            </a:pPr>
            <a:r>
              <a:rPr lang="en-US" sz="2800" dirty="0">
                <a:latin typeface="Tahoma" pitchFamily="34" charset="0"/>
                <a:cs typeface="Tahoma" pitchFamily="34" charset="0"/>
              </a:rPr>
              <a:t>Expert Consultant - §46.107(f)</a:t>
            </a:r>
          </a:p>
          <a:p>
            <a:pPr marL="692150" lvl="1" indent="-347663">
              <a:lnSpc>
                <a:spcPct val="150000"/>
              </a:lnSpc>
            </a:pPr>
            <a:r>
              <a:rPr lang="en-US" sz="2400" dirty="0">
                <a:latin typeface="Tahoma" pitchFamily="34" charset="0"/>
                <a:cs typeface="Tahoma" pitchFamily="34" charset="0"/>
              </a:rPr>
              <a:t>provides supplement review </a:t>
            </a:r>
          </a:p>
          <a:p>
            <a:pPr marL="692150" lvl="1" indent="-347663">
              <a:lnSpc>
                <a:spcPct val="150000"/>
              </a:lnSpc>
            </a:pPr>
            <a:r>
              <a:rPr lang="en-US" sz="2400" dirty="0">
                <a:latin typeface="Tahoma" pitchFamily="34" charset="0"/>
                <a:cs typeface="Tahoma" pitchFamily="34" charset="0"/>
              </a:rPr>
              <a:t>does not vote</a:t>
            </a:r>
          </a:p>
          <a:p>
            <a:pPr>
              <a:lnSpc>
                <a:spcPct val="150000"/>
              </a:lnSpc>
            </a:pPr>
            <a:r>
              <a:rPr lang="en-US" sz="2800" dirty="0">
                <a:latin typeface="Tahoma" pitchFamily="34" charset="0"/>
                <a:cs typeface="Tahoma" pitchFamily="34" charset="0"/>
              </a:rPr>
              <a:t>Alternate members</a:t>
            </a:r>
          </a:p>
          <a:p>
            <a:pPr marL="692150" lvl="1" indent="-347663">
              <a:lnSpc>
                <a:spcPct val="150000"/>
              </a:lnSpc>
            </a:pPr>
            <a:r>
              <a:rPr lang="en-US" sz="2400" dirty="0">
                <a:latin typeface="Tahoma" pitchFamily="34" charset="0"/>
                <a:cs typeface="Tahoma" pitchFamily="34" charset="0"/>
              </a:rPr>
              <a:t>appropriate expertise</a:t>
            </a:r>
          </a:p>
          <a:p>
            <a:pPr marL="692150" lvl="1" indent="-347663">
              <a:lnSpc>
                <a:spcPct val="150000"/>
              </a:lnSpc>
            </a:pPr>
            <a:r>
              <a:rPr lang="en-US" sz="2400" dirty="0">
                <a:latin typeface="Tahoma" pitchFamily="34" charset="0"/>
                <a:cs typeface="Tahoma" pitchFamily="34" charset="0"/>
              </a:rPr>
              <a:t>substitute for entire meeting or any portion of meeting</a:t>
            </a:r>
          </a:p>
          <a:p>
            <a:pPr>
              <a:lnSpc>
                <a:spcPct val="150000"/>
              </a:lnSpc>
            </a:pPr>
            <a:endParaRPr lang="en-US" sz="2400" b="1" dirty="0"/>
          </a:p>
        </p:txBody>
      </p:sp>
    </p:spTree>
    <p:extLst>
      <p:ext uri="{BB962C8B-B14F-4D97-AF65-F5344CB8AC3E}">
        <p14:creationId xmlns:p14="http://schemas.microsoft.com/office/powerpoint/2010/main" val="274251315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1B5CE4C7-E7FA-4F0A-B45E-A1BDBC9EDD9A}" type="slidenum">
              <a:rPr lang="en-US"/>
              <a:pPr/>
              <a:t>56</a:t>
            </a:fld>
            <a:endParaRPr lang="en-US" dirty="0"/>
          </a:p>
        </p:txBody>
      </p:sp>
      <p:sp>
        <p:nvSpPr>
          <p:cNvPr id="656386" name="Rectangle 2"/>
          <p:cNvSpPr>
            <a:spLocks noGrp="1" noChangeArrowheads="1"/>
          </p:cNvSpPr>
          <p:nvPr>
            <p:ph type="title" idx="4294967295"/>
          </p:nvPr>
        </p:nvSpPr>
        <p:spPr>
          <a:xfrm>
            <a:off x="0" y="457200"/>
            <a:ext cx="9144000" cy="838200"/>
          </a:xfrm>
        </p:spPr>
        <p:txBody>
          <a:bodyPr anchor="b">
            <a:normAutofit fontScale="90000"/>
          </a:bodyPr>
          <a:lstStyle/>
          <a:p>
            <a:pPr algn="ctr"/>
            <a:r>
              <a:rPr lang="en-US" sz="40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IRB </a:t>
            </a:r>
            <a:r>
              <a:rPr lang="en-US" sz="40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Member Conflict of Interest </a:t>
            </a: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§46.107(e)</a:t>
            </a:r>
            <a:r>
              <a:rPr lang="en-US" sz="40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a:t>
            </a:r>
          </a:p>
        </p:txBody>
      </p:sp>
      <p:sp>
        <p:nvSpPr>
          <p:cNvPr id="726019" name="Rectangle 3"/>
          <p:cNvSpPr>
            <a:spLocks noGrp="1" noChangeArrowheads="1"/>
          </p:cNvSpPr>
          <p:nvPr>
            <p:ph type="body" idx="4294967295"/>
          </p:nvPr>
        </p:nvSpPr>
        <p:spPr>
          <a:xfrm>
            <a:off x="381000" y="1351756"/>
            <a:ext cx="8534400" cy="3962400"/>
          </a:xfrm>
        </p:spPr>
        <p:txBody>
          <a:bodyPr>
            <a:normAutofit/>
          </a:bodyPr>
          <a:lstStyle/>
          <a:p>
            <a:pPr>
              <a:lnSpc>
                <a:spcPct val="160000"/>
              </a:lnSpc>
            </a:pPr>
            <a:r>
              <a:rPr lang="en-US" sz="2800" dirty="0">
                <a:latin typeface="Tahoma" pitchFamily="34" charset="0"/>
                <a:cs typeface="Tahoma" pitchFamily="34" charset="0"/>
              </a:rPr>
              <a:t>May provide information requested by the IRB</a:t>
            </a:r>
          </a:p>
          <a:p>
            <a:pPr>
              <a:lnSpc>
                <a:spcPct val="160000"/>
              </a:lnSpc>
            </a:pPr>
            <a:r>
              <a:rPr lang="en-US" sz="2800" dirty="0">
                <a:latin typeface="Tahoma" pitchFamily="34" charset="0"/>
                <a:cs typeface="Tahoma" pitchFamily="34" charset="0"/>
              </a:rPr>
              <a:t>Recusal from IRB’s deliberations and voting</a:t>
            </a:r>
          </a:p>
          <a:p>
            <a:pPr>
              <a:lnSpc>
                <a:spcPct val="160000"/>
              </a:lnSpc>
            </a:pPr>
            <a:r>
              <a:rPr lang="en-US" sz="2800" dirty="0">
                <a:latin typeface="Tahoma" pitchFamily="34" charset="0"/>
                <a:cs typeface="Tahoma" pitchFamily="34" charset="0"/>
              </a:rPr>
              <a:t>Conflicted members do not contribute to the quorum</a:t>
            </a:r>
          </a:p>
          <a:p>
            <a:pPr>
              <a:lnSpc>
                <a:spcPct val="150000"/>
              </a:lnSpc>
              <a:buFontTx/>
              <a:buNone/>
            </a:pPr>
            <a:r>
              <a:rPr lang="en-US" sz="2800" dirty="0">
                <a:solidFill>
                  <a:schemeClr val="tx2"/>
                </a:solidFill>
              </a:rPr>
              <a:t>	</a:t>
            </a:r>
            <a:r>
              <a:rPr lang="en-US" sz="3000" dirty="0">
                <a:solidFill>
                  <a:schemeClr val="tx2"/>
                </a:solidFill>
              </a:rPr>
              <a:t>					</a:t>
            </a:r>
          </a:p>
        </p:txBody>
      </p:sp>
      <p:pic>
        <p:nvPicPr>
          <p:cNvPr id="6" name="Picture 5" descr="Photo depicting IRB members who have a conflict of interest who are not allowed to vote "/>
          <p:cNvPicPr>
            <a:picLocks noChangeAspect="1" noChangeArrowheads="1"/>
          </p:cNvPicPr>
          <p:nvPr/>
        </p:nvPicPr>
        <p:blipFill>
          <a:blip r:embed="rId3" cstate="print"/>
          <a:srcRect/>
          <a:stretch>
            <a:fillRect/>
          </a:stretch>
        </p:blipFill>
        <p:spPr bwMode="auto">
          <a:xfrm>
            <a:off x="3546231" y="4662609"/>
            <a:ext cx="4114800" cy="1258888"/>
          </a:xfrm>
          <a:prstGeom prst="rect">
            <a:avLst/>
          </a:prstGeom>
          <a:noFill/>
          <a:ln w="9525">
            <a:noFill/>
            <a:miter lim="800000"/>
            <a:headEnd/>
            <a:tailEnd/>
          </a:ln>
        </p:spPr>
      </p:pic>
      <p:sp>
        <p:nvSpPr>
          <p:cNvPr id="7" name="Line 6"/>
          <p:cNvSpPr>
            <a:spLocks noChangeShapeType="1"/>
          </p:cNvSpPr>
          <p:nvPr/>
        </p:nvSpPr>
        <p:spPr bwMode="auto">
          <a:xfrm>
            <a:off x="3581400" y="4724400"/>
            <a:ext cx="4114800" cy="1219200"/>
          </a:xfrm>
          <a:prstGeom prst="line">
            <a:avLst/>
          </a:prstGeom>
          <a:noFill/>
          <a:ln w="57150">
            <a:solidFill>
              <a:srgbClr val="FF0000"/>
            </a:solidFill>
            <a:round/>
            <a:headEnd/>
            <a:tailEnd/>
          </a:ln>
        </p:spPr>
        <p:txBody>
          <a:bodyPr/>
          <a:lstStyle/>
          <a:p>
            <a:endParaRPr lang="en-US"/>
          </a:p>
        </p:txBody>
      </p:sp>
      <p:sp>
        <p:nvSpPr>
          <p:cNvPr id="8" name="Line 7" descr="image demonstrating that cannot vote if conflicted"/>
          <p:cNvSpPr>
            <a:spLocks noChangeShapeType="1"/>
          </p:cNvSpPr>
          <p:nvPr/>
        </p:nvSpPr>
        <p:spPr bwMode="auto">
          <a:xfrm flipV="1">
            <a:off x="3581400" y="4684712"/>
            <a:ext cx="4114800" cy="1219200"/>
          </a:xfrm>
          <a:prstGeom prst="line">
            <a:avLst/>
          </a:prstGeom>
          <a:noFill/>
          <a:ln w="57150">
            <a:solidFill>
              <a:srgbClr val="FF0000"/>
            </a:solidFill>
            <a:round/>
            <a:headEnd/>
            <a:tailEnd/>
          </a:ln>
        </p:spPr>
        <p:txBody>
          <a:bodyPr/>
          <a:lstStyle/>
          <a:p>
            <a:endParaRPr lang="en-US"/>
          </a:p>
        </p:txBody>
      </p:sp>
    </p:spTree>
    <p:extLst>
      <p:ext uri="{BB962C8B-B14F-4D97-AF65-F5344CB8AC3E}">
        <p14:creationId xmlns:p14="http://schemas.microsoft.com/office/powerpoint/2010/main" val="161210950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8610600" y="6477000"/>
            <a:ext cx="402432" cy="296069"/>
          </a:xfrm>
        </p:spPr>
        <p:txBody>
          <a:bodyPr/>
          <a:lstStyle/>
          <a:p>
            <a:fld id="{7890DBB1-1555-49FE-9FB5-CD9B21457C2C}" type="slidenum">
              <a:rPr lang="en-US"/>
              <a:pPr/>
              <a:t>57</a:t>
            </a:fld>
            <a:endParaRPr lang="en-US" dirty="0"/>
          </a:p>
        </p:txBody>
      </p:sp>
      <p:sp>
        <p:nvSpPr>
          <p:cNvPr id="728066" name="Rectangle 2"/>
          <p:cNvSpPr>
            <a:spLocks noGrp="1" noChangeArrowheads="1"/>
          </p:cNvSpPr>
          <p:nvPr>
            <p:ph type="title" idx="4294967295"/>
          </p:nvPr>
        </p:nvSpPr>
        <p:spPr>
          <a:xfrm>
            <a:off x="-609600" y="304800"/>
            <a:ext cx="9144000" cy="838200"/>
          </a:xfrm>
        </p:spPr>
        <p:txBody>
          <a:bodyPr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Types of IRB Review</a:t>
            </a:r>
          </a:p>
        </p:txBody>
      </p:sp>
      <p:sp>
        <p:nvSpPr>
          <p:cNvPr id="728067" name="Rectangle 3"/>
          <p:cNvSpPr>
            <a:spLocks noGrp="1" noChangeArrowheads="1"/>
          </p:cNvSpPr>
          <p:nvPr>
            <p:ph type="body" idx="4294967295"/>
          </p:nvPr>
        </p:nvSpPr>
        <p:spPr>
          <a:xfrm>
            <a:off x="228600" y="1524000"/>
            <a:ext cx="8610600" cy="4800600"/>
          </a:xfrm>
        </p:spPr>
        <p:txBody>
          <a:bodyPr/>
          <a:lstStyle/>
          <a:p>
            <a:pPr>
              <a:lnSpc>
                <a:spcPct val="150000"/>
              </a:lnSpc>
            </a:pPr>
            <a:r>
              <a:rPr lang="en-US" sz="2800" dirty="0">
                <a:latin typeface="Tahoma" pitchFamily="34" charset="0"/>
                <a:cs typeface="Tahoma" pitchFamily="34" charset="0"/>
              </a:rPr>
              <a:t>Convened meeting of IRB – §46.109</a:t>
            </a:r>
          </a:p>
          <a:p>
            <a:pPr>
              <a:lnSpc>
                <a:spcPct val="150000"/>
              </a:lnSpc>
            </a:pPr>
            <a:r>
              <a:rPr lang="en-US" sz="2800" dirty="0">
                <a:latin typeface="Tahoma" pitchFamily="34" charset="0"/>
                <a:cs typeface="Tahoma" pitchFamily="34" charset="0"/>
              </a:rPr>
              <a:t>Expedited review – §46.110</a:t>
            </a:r>
          </a:p>
          <a:p>
            <a:pPr marL="692150" lvl="1" indent="-347663">
              <a:lnSpc>
                <a:spcPct val="150000"/>
              </a:lnSpc>
            </a:pPr>
            <a:r>
              <a:rPr lang="en-US" sz="2400" dirty="0">
                <a:latin typeface="Tahoma" pitchFamily="34" charset="0"/>
                <a:cs typeface="Tahoma" pitchFamily="34" charset="0"/>
              </a:rPr>
              <a:t>minor changes to approved research</a:t>
            </a:r>
          </a:p>
          <a:p>
            <a:pPr marL="692150" lvl="1" indent="-347663">
              <a:lnSpc>
                <a:spcPct val="130000"/>
              </a:lnSpc>
            </a:pPr>
            <a:r>
              <a:rPr lang="en-US" sz="2400" dirty="0">
                <a:latin typeface="Tahoma" pitchFamily="34" charset="0"/>
                <a:cs typeface="Tahoma" pitchFamily="34" charset="0"/>
              </a:rPr>
              <a:t>no greater than minimal risk and on “list” at: </a:t>
            </a:r>
            <a:r>
              <a:rPr lang="en-US" sz="2000" b="1" dirty="0">
                <a:solidFill>
                  <a:schemeClr val="hlink"/>
                </a:solidFill>
                <a:hlinkClick r:id="rId3"/>
              </a:rPr>
              <a:t>http://www.hhs.gov/ohrp/policy/expedited98.html</a:t>
            </a:r>
            <a:r>
              <a:rPr lang="en-US" sz="2000" b="1" dirty="0">
                <a:solidFill>
                  <a:schemeClr val="hlink"/>
                </a:solidFill>
              </a:rPr>
              <a:t> </a:t>
            </a:r>
          </a:p>
        </p:txBody>
      </p:sp>
    </p:spTree>
    <p:extLst>
      <p:ext uri="{BB962C8B-B14F-4D97-AF65-F5344CB8AC3E}">
        <p14:creationId xmlns:p14="http://schemas.microsoft.com/office/powerpoint/2010/main" val="328374212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B0C352A-D20E-4C20-B484-D14953142C1C}" type="slidenum">
              <a:rPr lang="en-US"/>
              <a:pPr/>
              <a:t>58</a:t>
            </a:fld>
            <a:endParaRPr lang="en-US" dirty="0"/>
          </a:p>
        </p:txBody>
      </p:sp>
      <p:sp>
        <p:nvSpPr>
          <p:cNvPr id="730114" name="Rectangle 2"/>
          <p:cNvSpPr>
            <a:spLocks noGrp="1" noChangeArrowheads="1"/>
          </p:cNvSpPr>
          <p:nvPr>
            <p:ph type="title" idx="4294967295"/>
          </p:nvPr>
        </p:nvSpPr>
        <p:spPr>
          <a:xfrm>
            <a:off x="-533400" y="381000"/>
            <a:ext cx="9144000" cy="762000"/>
          </a:xfrm>
          <a:noFill/>
        </p:spPr>
        <p:txBody>
          <a:bodyPr lIns="90488" tIns="44450" rIns="90488" bIns="44450"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IRB Review</a:t>
            </a:r>
          </a:p>
        </p:txBody>
      </p:sp>
      <p:sp>
        <p:nvSpPr>
          <p:cNvPr id="730115" name="Rectangle 3"/>
          <p:cNvSpPr>
            <a:spLocks noGrp="1" noChangeArrowheads="1"/>
          </p:cNvSpPr>
          <p:nvPr>
            <p:ph type="body" idx="4294967295"/>
          </p:nvPr>
        </p:nvSpPr>
        <p:spPr>
          <a:xfrm>
            <a:off x="457200" y="1447800"/>
            <a:ext cx="8229600" cy="4724400"/>
          </a:xfrm>
          <a:noFill/>
        </p:spPr>
        <p:txBody>
          <a:bodyPr lIns="90488" tIns="44450" rIns="90488" bIns="44450"/>
          <a:lstStyle/>
          <a:p>
            <a:pPr>
              <a:lnSpc>
                <a:spcPct val="150000"/>
              </a:lnSpc>
            </a:pPr>
            <a:r>
              <a:rPr lang="en-US" sz="2800" dirty="0">
                <a:latin typeface="Tahoma" pitchFamily="34" charset="0"/>
                <a:cs typeface="Tahoma" pitchFamily="34" charset="0"/>
              </a:rPr>
              <a:t>Initial – prior to enrolling subjects</a:t>
            </a:r>
          </a:p>
          <a:p>
            <a:pPr>
              <a:lnSpc>
                <a:spcPct val="150000"/>
              </a:lnSpc>
            </a:pPr>
            <a:r>
              <a:rPr lang="en-US" sz="2800" dirty="0">
                <a:latin typeface="Tahoma" pitchFamily="34" charset="0"/>
                <a:cs typeface="Tahoma" pitchFamily="34" charset="0"/>
              </a:rPr>
              <a:t>Continuing review – at least annually </a:t>
            </a:r>
          </a:p>
          <a:p>
            <a:pPr>
              <a:lnSpc>
                <a:spcPct val="150000"/>
              </a:lnSpc>
            </a:pPr>
            <a:r>
              <a:rPr lang="en-US" sz="2800" dirty="0">
                <a:latin typeface="Tahoma" pitchFamily="34" charset="0"/>
                <a:cs typeface="Tahoma" pitchFamily="34" charset="0"/>
              </a:rPr>
              <a:t>Prior to initiating changes to approved research  </a:t>
            </a:r>
          </a:p>
          <a:p>
            <a:pPr>
              <a:lnSpc>
                <a:spcPct val="150000"/>
              </a:lnSpc>
            </a:pPr>
            <a:r>
              <a:rPr lang="en-US" sz="2800" dirty="0">
                <a:latin typeface="Tahoma" pitchFamily="34" charset="0"/>
                <a:cs typeface="Tahoma" pitchFamily="34" charset="0"/>
              </a:rPr>
              <a:t>Sufficient information to make required findings at </a:t>
            </a:r>
            <a:r>
              <a:rPr lang="en-US" sz="2800" dirty="0">
                <a:solidFill>
                  <a:schemeClr val="tx2"/>
                </a:solidFill>
                <a:latin typeface="Tahoma" pitchFamily="34" charset="0"/>
                <a:cs typeface="Tahoma" pitchFamily="34" charset="0"/>
              </a:rPr>
              <a:t>§</a:t>
            </a:r>
            <a:r>
              <a:rPr lang="en-US" sz="2800" dirty="0">
                <a:latin typeface="Tahoma" pitchFamily="34" charset="0"/>
                <a:cs typeface="Tahoma" pitchFamily="34" charset="0"/>
              </a:rPr>
              <a:t>46.111 and any relevant subpart(s)</a:t>
            </a:r>
          </a:p>
        </p:txBody>
      </p:sp>
    </p:spTree>
    <p:extLst>
      <p:ext uri="{BB962C8B-B14F-4D97-AF65-F5344CB8AC3E}">
        <p14:creationId xmlns:p14="http://schemas.microsoft.com/office/powerpoint/2010/main" val="358128818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6651CC6F-9963-4052-A8FE-94F53725AEB4}" type="slidenum">
              <a:rPr lang="en-US"/>
              <a:pPr/>
              <a:t>59</a:t>
            </a:fld>
            <a:endParaRPr lang="en-US" dirty="0"/>
          </a:p>
        </p:txBody>
      </p:sp>
      <p:sp>
        <p:nvSpPr>
          <p:cNvPr id="612354" name="Rectangle 2"/>
          <p:cNvSpPr>
            <a:spLocks noGrp="1" noChangeArrowheads="1"/>
          </p:cNvSpPr>
          <p:nvPr>
            <p:ph type="title" idx="4294967295"/>
          </p:nvPr>
        </p:nvSpPr>
        <p:spPr>
          <a:xfrm>
            <a:off x="-381000" y="457200"/>
            <a:ext cx="9144000" cy="1050925"/>
          </a:xfrm>
        </p:spPr>
        <p:txBody>
          <a:bodyPr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Criteria for IRB Approval</a:t>
            </a:r>
          </a:p>
        </p:txBody>
      </p:sp>
      <p:sp>
        <p:nvSpPr>
          <p:cNvPr id="732163" name="Rectangle 3"/>
          <p:cNvSpPr>
            <a:spLocks noGrp="1" noChangeArrowheads="1"/>
          </p:cNvSpPr>
          <p:nvPr>
            <p:ph type="body" idx="4294967295"/>
          </p:nvPr>
        </p:nvSpPr>
        <p:spPr>
          <a:xfrm>
            <a:off x="533400" y="1752600"/>
            <a:ext cx="8686800" cy="4191000"/>
          </a:xfrm>
        </p:spPr>
        <p:txBody>
          <a:bodyPr/>
          <a:lstStyle/>
          <a:p>
            <a:pPr>
              <a:lnSpc>
                <a:spcPct val="150000"/>
              </a:lnSpc>
              <a:spcBef>
                <a:spcPct val="0"/>
              </a:spcBef>
              <a:buClrTx/>
              <a:buFontTx/>
              <a:buNone/>
            </a:pPr>
            <a:r>
              <a:rPr lang="en-US" sz="2800" dirty="0">
                <a:latin typeface="Tahoma" pitchFamily="34" charset="0"/>
                <a:cs typeface="Tahoma" pitchFamily="34" charset="0"/>
              </a:rPr>
              <a:t>Findings under §46.111 </a:t>
            </a:r>
          </a:p>
          <a:p>
            <a:pPr>
              <a:lnSpc>
                <a:spcPct val="150000"/>
              </a:lnSpc>
            </a:pPr>
            <a:r>
              <a:rPr lang="en-US" sz="2800" dirty="0">
                <a:latin typeface="Tahoma" pitchFamily="34" charset="0"/>
                <a:cs typeface="Tahoma" pitchFamily="34" charset="0"/>
              </a:rPr>
              <a:t>Risks minimized</a:t>
            </a:r>
          </a:p>
          <a:p>
            <a:pPr>
              <a:lnSpc>
                <a:spcPct val="150000"/>
              </a:lnSpc>
            </a:pPr>
            <a:r>
              <a:rPr lang="en-US" sz="2800" dirty="0">
                <a:latin typeface="Tahoma" pitchFamily="34" charset="0"/>
                <a:cs typeface="Tahoma" pitchFamily="34" charset="0"/>
              </a:rPr>
              <a:t>Risk/benefit ratio reasonable</a:t>
            </a:r>
          </a:p>
          <a:p>
            <a:pPr>
              <a:lnSpc>
                <a:spcPct val="150000"/>
              </a:lnSpc>
            </a:pPr>
            <a:r>
              <a:rPr lang="en-US" sz="2800" dirty="0">
                <a:latin typeface="Tahoma" pitchFamily="34" charset="0"/>
                <a:cs typeface="Tahoma" pitchFamily="34" charset="0"/>
              </a:rPr>
              <a:t>Subject selection </a:t>
            </a:r>
            <a:r>
              <a:rPr lang="en-US" sz="2800" dirty="0" smtClean="0">
                <a:latin typeface="Tahoma" pitchFamily="34" charset="0"/>
                <a:cs typeface="Tahoma" pitchFamily="34" charset="0"/>
              </a:rPr>
              <a:t>equitable	</a:t>
            </a:r>
            <a:endParaRPr lang="en-US" sz="2800" dirty="0">
              <a:latin typeface="Tahoma" pitchFamily="34" charset="0"/>
              <a:cs typeface="Tahoma" pitchFamily="34" charset="0"/>
            </a:endParaRPr>
          </a:p>
          <a:p>
            <a:pPr>
              <a:lnSpc>
                <a:spcPct val="150000"/>
              </a:lnSpc>
            </a:pPr>
            <a:r>
              <a:rPr lang="en-US" sz="2800" dirty="0">
                <a:latin typeface="Tahoma" pitchFamily="34" charset="0"/>
                <a:cs typeface="Tahoma" pitchFamily="34" charset="0"/>
              </a:rPr>
              <a:t>Informed consent – obtained &amp; documented (unless waived)</a:t>
            </a:r>
          </a:p>
        </p:txBody>
      </p:sp>
    </p:spTree>
    <p:extLst>
      <p:ext uri="{BB962C8B-B14F-4D97-AF65-F5344CB8AC3E}">
        <p14:creationId xmlns:p14="http://schemas.microsoft.com/office/powerpoint/2010/main" val="427488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a:xfrm>
            <a:off x="8575431" y="6400800"/>
            <a:ext cx="445477" cy="369277"/>
          </a:xfrm>
        </p:spPr>
        <p:txBody>
          <a:bodyPr/>
          <a:lstStyle/>
          <a:p>
            <a:fld id="{BF4A994A-ED37-4A7B-804D-41BEFE3FB429}" type="slidenum">
              <a:rPr lang="en-US"/>
              <a:pPr/>
              <a:t>6</a:t>
            </a:fld>
            <a:endParaRPr lang="en-US" dirty="0"/>
          </a:p>
        </p:txBody>
      </p:sp>
      <p:sp>
        <p:nvSpPr>
          <p:cNvPr id="755714" name="Rectangle 2"/>
          <p:cNvSpPr>
            <a:spLocks noGrp="1" noChangeArrowheads="1"/>
          </p:cNvSpPr>
          <p:nvPr>
            <p:ph type="title"/>
          </p:nvPr>
        </p:nvSpPr>
        <p:spPr/>
        <p:txBody>
          <a:bodyPr/>
          <a:lstStyle/>
          <a:p>
            <a:pPr algn="ctr"/>
            <a:r>
              <a:rPr lang="en-US" sz="3200" i="1" dirty="0">
                <a:effectLst>
                  <a:outerShdw blurRad="38100" dist="38100" dir="2700000" algn="tl">
                    <a:srgbClr val="000000">
                      <a:alpha val="43137"/>
                    </a:srgbClr>
                  </a:outerShdw>
                </a:effectLst>
                <a:latin typeface="Tahoma" pitchFamily="34" charset="0"/>
                <a:cs typeface="Tahoma" pitchFamily="34" charset="0"/>
              </a:rPr>
              <a:t>Protecting Human Subjects is a </a:t>
            </a:r>
            <a:br>
              <a:rPr lang="en-US" sz="3200" i="1" dirty="0">
                <a:effectLst>
                  <a:outerShdw blurRad="38100" dist="38100" dir="2700000" algn="tl">
                    <a:srgbClr val="000000">
                      <a:alpha val="43137"/>
                    </a:srgbClr>
                  </a:outerShdw>
                </a:effectLst>
                <a:latin typeface="Tahoma" pitchFamily="34" charset="0"/>
                <a:cs typeface="Tahoma" pitchFamily="34" charset="0"/>
              </a:rPr>
            </a:br>
            <a:r>
              <a:rPr lang="en-US" sz="3200" i="1" u="sng" dirty="0">
                <a:solidFill>
                  <a:srgbClr val="FFFF00"/>
                </a:solidFill>
                <a:effectLst>
                  <a:outerShdw blurRad="38100" dist="38100" dir="2700000" algn="tl">
                    <a:srgbClr val="000000">
                      <a:alpha val="43137"/>
                    </a:srgbClr>
                  </a:outerShdw>
                </a:effectLst>
                <a:latin typeface="Tahoma" pitchFamily="34" charset="0"/>
                <a:cs typeface="Tahoma" pitchFamily="34" charset="0"/>
              </a:rPr>
              <a:t>Shared </a:t>
            </a:r>
            <a:r>
              <a:rPr lang="en-US" sz="3200" i="1" dirty="0">
                <a:effectLst>
                  <a:outerShdw blurRad="38100" dist="38100" dir="2700000" algn="tl">
                    <a:srgbClr val="000000">
                      <a:alpha val="43137"/>
                    </a:srgbClr>
                  </a:outerShdw>
                </a:effectLst>
                <a:latin typeface="Tahoma" pitchFamily="34" charset="0"/>
                <a:cs typeface="Tahoma" pitchFamily="34" charset="0"/>
              </a:rPr>
              <a:t>Responsibility</a:t>
            </a:r>
          </a:p>
        </p:txBody>
      </p:sp>
      <p:sp>
        <p:nvSpPr>
          <p:cNvPr id="755715" name="Rectangle 3" descr="diagram depicting that human subjects are the focus and that protecting them is a shared responsibility of all involved in the research enterprise  "/>
          <p:cNvSpPr>
            <a:spLocks noChangeArrowheads="1"/>
          </p:cNvSpPr>
          <p:nvPr/>
        </p:nvSpPr>
        <p:spPr bwMode="auto">
          <a:xfrm>
            <a:off x="1143000" y="1710498"/>
            <a:ext cx="7467600" cy="4191000"/>
          </a:xfrm>
          <a:prstGeom prst="rect">
            <a:avLst/>
          </a:prstGeom>
          <a:noFill/>
          <a:ln w="38100">
            <a:solidFill>
              <a:schemeClr val="tx2"/>
            </a:solidFill>
            <a:miter lim="800000"/>
            <a:headEnd/>
            <a:tailEnd/>
          </a:ln>
          <a:effectLst/>
        </p:spPr>
        <p:txBody>
          <a:bodyPr wrap="none" anchor="ctr"/>
          <a:lstStyle/>
          <a:p>
            <a:pPr algn="ctr"/>
            <a:endParaRPr lang="en-US" sz="3200" dirty="0">
              <a:latin typeface="Tahoma" pitchFamily="34" charset="0"/>
            </a:endParaRPr>
          </a:p>
        </p:txBody>
      </p:sp>
      <p:sp>
        <p:nvSpPr>
          <p:cNvPr id="755716" name="Oval 4" descr="the subjects are the focus"/>
          <p:cNvSpPr>
            <a:spLocks noChangeArrowheads="1"/>
          </p:cNvSpPr>
          <p:nvPr/>
        </p:nvSpPr>
        <p:spPr bwMode="auto">
          <a:xfrm>
            <a:off x="3200400" y="3505200"/>
            <a:ext cx="2895600" cy="1447800"/>
          </a:xfrm>
          <a:prstGeom prst="ellipse">
            <a:avLst/>
          </a:prstGeom>
          <a:solidFill>
            <a:schemeClr val="tx2"/>
          </a:solidFill>
          <a:ln w="9525">
            <a:solidFill>
              <a:schemeClr val="tx1"/>
            </a:solidFill>
            <a:miter lim="800000"/>
            <a:headEnd/>
            <a:tailEnd/>
          </a:ln>
          <a:effectLst/>
        </p:spPr>
        <p:txBody>
          <a:bodyPr wrap="none" anchor="ctr"/>
          <a:lstStyle/>
          <a:p>
            <a:pPr algn="ctr" eaLnBrk="1" hangingPunct="1"/>
            <a:r>
              <a:rPr lang="en-US" sz="3600" b="1" dirty="0">
                <a:solidFill>
                  <a:srgbClr val="FF0066"/>
                </a:solidFill>
                <a:latin typeface="Arial Narrow" pitchFamily="34" charset="0"/>
              </a:rPr>
              <a:t>Subjects</a:t>
            </a:r>
          </a:p>
        </p:txBody>
      </p:sp>
      <p:sp>
        <p:nvSpPr>
          <p:cNvPr id="755722" name="Text Box 10"/>
          <p:cNvSpPr txBox="1">
            <a:spLocks noChangeArrowheads="1"/>
          </p:cNvSpPr>
          <p:nvPr/>
        </p:nvSpPr>
        <p:spPr bwMode="auto">
          <a:xfrm>
            <a:off x="3657600" y="2438400"/>
            <a:ext cx="1905000" cy="519113"/>
          </a:xfrm>
          <a:prstGeom prst="rect">
            <a:avLst/>
          </a:prstGeom>
          <a:noFill/>
          <a:ln w="9525">
            <a:noFill/>
            <a:miter lim="800000"/>
            <a:headEnd/>
            <a:tailEnd/>
          </a:ln>
          <a:effectLst/>
        </p:spPr>
        <p:txBody>
          <a:bodyPr>
            <a:spAutoFit/>
          </a:bodyPr>
          <a:lstStyle/>
          <a:p>
            <a:pPr algn="ctr" eaLnBrk="1" hangingPunct="1"/>
            <a:r>
              <a:rPr lang="en-US" sz="2800" b="1" dirty="0">
                <a:solidFill>
                  <a:srgbClr val="FFFF00"/>
                </a:solidFill>
                <a:latin typeface="Arial Narrow" pitchFamily="34" charset="0"/>
              </a:rPr>
              <a:t>Institution</a:t>
            </a:r>
          </a:p>
        </p:txBody>
      </p:sp>
      <p:sp>
        <p:nvSpPr>
          <p:cNvPr id="755720" name="Text Box 8"/>
          <p:cNvSpPr txBox="1">
            <a:spLocks noChangeArrowheads="1"/>
          </p:cNvSpPr>
          <p:nvPr/>
        </p:nvSpPr>
        <p:spPr bwMode="auto">
          <a:xfrm>
            <a:off x="6096000" y="2743200"/>
            <a:ext cx="1068388" cy="519113"/>
          </a:xfrm>
          <a:prstGeom prst="rect">
            <a:avLst/>
          </a:prstGeom>
          <a:noFill/>
          <a:ln w="9525">
            <a:noFill/>
            <a:miter lim="800000"/>
            <a:headEnd/>
            <a:tailEnd/>
          </a:ln>
          <a:effectLst/>
        </p:spPr>
        <p:txBody>
          <a:bodyPr>
            <a:spAutoFit/>
          </a:bodyPr>
          <a:lstStyle/>
          <a:p>
            <a:pPr algn="ctr" eaLnBrk="1" hangingPunct="1"/>
            <a:r>
              <a:rPr lang="en-US" sz="2800" b="1" dirty="0">
                <a:solidFill>
                  <a:srgbClr val="00FFFF"/>
                </a:solidFill>
                <a:latin typeface="Arial Narrow" pitchFamily="34" charset="0"/>
              </a:rPr>
              <a:t>IRB</a:t>
            </a:r>
          </a:p>
        </p:txBody>
      </p:sp>
      <p:sp>
        <p:nvSpPr>
          <p:cNvPr id="755721" name="Text Box 9"/>
          <p:cNvSpPr txBox="1">
            <a:spLocks noChangeArrowheads="1"/>
          </p:cNvSpPr>
          <p:nvPr/>
        </p:nvSpPr>
        <p:spPr bwMode="auto">
          <a:xfrm>
            <a:off x="6400800" y="3733800"/>
            <a:ext cx="1831975" cy="946150"/>
          </a:xfrm>
          <a:prstGeom prst="rect">
            <a:avLst/>
          </a:prstGeom>
          <a:noFill/>
          <a:ln w="9525">
            <a:noFill/>
            <a:miter lim="800000"/>
            <a:headEnd/>
            <a:tailEnd/>
          </a:ln>
          <a:effectLst/>
        </p:spPr>
        <p:txBody>
          <a:bodyPr>
            <a:spAutoFit/>
          </a:bodyPr>
          <a:lstStyle/>
          <a:p>
            <a:pPr algn="ctr" eaLnBrk="1" hangingPunct="1"/>
            <a:r>
              <a:rPr lang="en-US" sz="2800" b="1" dirty="0">
                <a:solidFill>
                  <a:srgbClr val="FF3399"/>
                </a:solidFill>
                <a:latin typeface="Arial Narrow" pitchFamily="34" charset="0"/>
              </a:rPr>
              <a:t>Research Team</a:t>
            </a:r>
          </a:p>
        </p:txBody>
      </p:sp>
      <p:sp>
        <p:nvSpPr>
          <p:cNvPr id="755726" name="Text Box 14"/>
          <p:cNvSpPr txBox="1">
            <a:spLocks noChangeArrowheads="1"/>
          </p:cNvSpPr>
          <p:nvPr/>
        </p:nvSpPr>
        <p:spPr bwMode="auto">
          <a:xfrm>
            <a:off x="6553200" y="5105400"/>
            <a:ext cx="1282700" cy="519113"/>
          </a:xfrm>
          <a:prstGeom prst="rect">
            <a:avLst/>
          </a:prstGeom>
          <a:noFill/>
          <a:ln w="9525">
            <a:noFill/>
            <a:miter lim="800000"/>
            <a:headEnd/>
            <a:tailEnd/>
          </a:ln>
          <a:effectLst/>
        </p:spPr>
        <p:txBody>
          <a:bodyPr>
            <a:spAutoFit/>
          </a:bodyPr>
          <a:lstStyle/>
          <a:p>
            <a:pPr algn="ctr" eaLnBrk="1" hangingPunct="1"/>
            <a:r>
              <a:rPr lang="en-US" sz="2800" b="1" dirty="0">
                <a:solidFill>
                  <a:srgbClr val="99FF66"/>
                </a:solidFill>
                <a:latin typeface="Arial Narrow" pitchFamily="34" charset="0"/>
              </a:rPr>
              <a:t>Family</a:t>
            </a:r>
          </a:p>
        </p:txBody>
      </p:sp>
      <p:sp>
        <p:nvSpPr>
          <p:cNvPr id="755725" name="Text Box 13"/>
          <p:cNvSpPr txBox="1">
            <a:spLocks noChangeArrowheads="1"/>
          </p:cNvSpPr>
          <p:nvPr/>
        </p:nvSpPr>
        <p:spPr bwMode="auto">
          <a:xfrm>
            <a:off x="5257800" y="5334000"/>
            <a:ext cx="1058863" cy="519113"/>
          </a:xfrm>
          <a:prstGeom prst="rect">
            <a:avLst/>
          </a:prstGeom>
          <a:noFill/>
          <a:ln w="9525">
            <a:noFill/>
            <a:miter lim="800000"/>
            <a:headEnd/>
            <a:tailEnd/>
          </a:ln>
          <a:effectLst/>
        </p:spPr>
        <p:txBody>
          <a:bodyPr wrap="none">
            <a:spAutoFit/>
          </a:bodyPr>
          <a:lstStyle/>
          <a:p>
            <a:pPr algn="ctr" eaLnBrk="1" hangingPunct="1"/>
            <a:r>
              <a:rPr lang="en-US" sz="2800" b="1" dirty="0">
                <a:solidFill>
                  <a:srgbClr val="FF0066"/>
                </a:solidFill>
                <a:latin typeface="Arial Narrow" pitchFamily="34" charset="0"/>
              </a:rPr>
              <a:t>Public</a:t>
            </a:r>
          </a:p>
        </p:txBody>
      </p:sp>
      <p:sp>
        <p:nvSpPr>
          <p:cNvPr id="755724" name="Text Box 12"/>
          <p:cNvSpPr txBox="1">
            <a:spLocks noChangeArrowheads="1"/>
          </p:cNvSpPr>
          <p:nvPr/>
        </p:nvSpPr>
        <p:spPr bwMode="auto">
          <a:xfrm>
            <a:off x="3276600" y="5410200"/>
            <a:ext cx="1898650" cy="519113"/>
          </a:xfrm>
          <a:prstGeom prst="rect">
            <a:avLst/>
          </a:prstGeom>
          <a:noFill/>
          <a:ln w="9525">
            <a:noFill/>
            <a:miter lim="800000"/>
            <a:headEnd/>
            <a:tailEnd/>
          </a:ln>
          <a:effectLst/>
        </p:spPr>
        <p:txBody>
          <a:bodyPr wrap="none">
            <a:spAutoFit/>
          </a:bodyPr>
          <a:lstStyle/>
          <a:p>
            <a:pPr algn="ctr" eaLnBrk="1" hangingPunct="1"/>
            <a:r>
              <a:rPr lang="en-US" sz="2800" b="1" dirty="0">
                <a:solidFill>
                  <a:srgbClr val="00FFFF"/>
                </a:solidFill>
                <a:latin typeface="Arial Narrow" pitchFamily="34" charset="0"/>
              </a:rPr>
              <a:t>Government</a:t>
            </a:r>
          </a:p>
        </p:txBody>
      </p:sp>
      <p:sp>
        <p:nvSpPr>
          <p:cNvPr id="755719" name="Text Box 7"/>
          <p:cNvSpPr txBox="1">
            <a:spLocks noChangeArrowheads="1"/>
          </p:cNvSpPr>
          <p:nvPr/>
        </p:nvSpPr>
        <p:spPr bwMode="auto">
          <a:xfrm>
            <a:off x="1371600" y="5105400"/>
            <a:ext cx="1831975" cy="519113"/>
          </a:xfrm>
          <a:prstGeom prst="rect">
            <a:avLst/>
          </a:prstGeom>
          <a:noFill/>
          <a:ln w="9525">
            <a:noFill/>
            <a:miter lim="800000"/>
            <a:headEnd/>
            <a:tailEnd/>
          </a:ln>
          <a:effectLst/>
        </p:spPr>
        <p:txBody>
          <a:bodyPr>
            <a:spAutoFit/>
          </a:bodyPr>
          <a:lstStyle/>
          <a:p>
            <a:pPr algn="ctr" eaLnBrk="1" hangingPunct="1"/>
            <a:r>
              <a:rPr lang="en-US" sz="2800" b="1" dirty="0">
                <a:solidFill>
                  <a:srgbClr val="99FF33"/>
                </a:solidFill>
                <a:latin typeface="Arial Narrow" pitchFamily="34" charset="0"/>
              </a:rPr>
              <a:t>Advocates</a:t>
            </a:r>
          </a:p>
        </p:txBody>
      </p:sp>
      <p:sp>
        <p:nvSpPr>
          <p:cNvPr id="755717" name="Text Box 5"/>
          <p:cNvSpPr txBox="1">
            <a:spLocks noChangeArrowheads="1"/>
          </p:cNvSpPr>
          <p:nvPr/>
        </p:nvSpPr>
        <p:spPr bwMode="auto">
          <a:xfrm>
            <a:off x="1211263" y="4064000"/>
            <a:ext cx="1365250" cy="519113"/>
          </a:xfrm>
          <a:prstGeom prst="rect">
            <a:avLst/>
          </a:prstGeom>
          <a:noFill/>
          <a:ln w="9525">
            <a:noFill/>
            <a:miter lim="800000"/>
            <a:headEnd/>
            <a:tailEnd/>
          </a:ln>
          <a:effectLst/>
        </p:spPr>
        <p:txBody>
          <a:bodyPr wrap="none">
            <a:spAutoFit/>
          </a:bodyPr>
          <a:lstStyle/>
          <a:p>
            <a:pPr algn="ctr" eaLnBrk="1" hangingPunct="1"/>
            <a:r>
              <a:rPr lang="en-US" sz="2800" b="1" dirty="0">
                <a:solidFill>
                  <a:srgbClr val="CC99FF"/>
                </a:solidFill>
                <a:latin typeface="Arial Narrow" pitchFamily="34" charset="0"/>
              </a:rPr>
              <a:t>Sponsor</a:t>
            </a:r>
          </a:p>
        </p:txBody>
      </p:sp>
      <p:sp>
        <p:nvSpPr>
          <p:cNvPr id="755727" name="Text Box 15"/>
          <p:cNvSpPr txBox="1">
            <a:spLocks noChangeArrowheads="1"/>
          </p:cNvSpPr>
          <p:nvPr/>
        </p:nvSpPr>
        <p:spPr bwMode="auto">
          <a:xfrm>
            <a:off x="1338263" y="2943225"/>
            <a:ext cx="1833562" cy="519113"/>
          </a:xfrm>
          <a:prstGeom prst="rect">
            <a:avLst/>
          </a:prstGeom>
          <a:noFill/>
          <a:ln w="9525">
            <a:noFill/>
            <a:miter lim="800000"/>
            <a:headEnd/>
            <a:tailEnd/>
          </a:ln>
          <a:effectLst/>
        </p:spPr>
        <p:txBody>
          <a:bodyPr wrap="none">
            <a:spAutoFit/>
          </a:bodyPr>
          <a:lstStyle/>
          <a:p>
            <a:pPr algn="ctr" eaLnBrk="1" hangingPunct="1"/>
            <a:r>
              <a:rPr lang="en-US" sz="2800" b="1" dirty="0">
                <a:solidFill>
                  <a:srgbClr val="FF0000"/>
                </a:solidFill>
                <a:latin typeface="Arial Narrow" pitchFamily="34" charset="0"/>
              </a:rPr>
              <a:t>Investigator</a:t>
            </a:r>
          </a:p>
        </p:txBody>
      </p:sp>
    </p:spTree>
    <p:extLst>
      <p:ext uri="{BB962C8B-B14F-4D97-AF65-F5344CB8AC3E}">
        <p14:creationId xmlns:p14="http://schemas.microsoft.com/office/powerpoint/2010/main" val="10699662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9A5D7BB-0C2C-48CE-AD05-7D1556767F85}" type="slidenum">
              <a:rPr lang="en-US"/>
              <a:pPr/>
              <a:t>60</a:t>
            </a:fld>
            <a:endParaRPr lang="en-US"/>
          </a:p>
        </p:txBody>
      </p:sp>
      <p:sp>
        <p:nvSpPr>
          <p:cNvPr id="734210" name="Rectangle 2"/>
          <p:cNvSpPr>
            <a:spLocks noGrp="1" noChangeArrowheads="1"/>
          </p:cNvSpPr>
          <p:nvPr>
            <p:ph type="title" idx="4294967295"/>
          </p:nvPr>
        </p:nvSpPr>
        <p:spPr>
          <a:xfrm>
            <a:off x="685800" y="533400"/>
            <a:ext cx="7805737" cy="820737"/>
          </a:xfrm>
        </p:spPr>
        <p:txBody>
          <a:bodyPr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Criteria for IRB Approval, cont’d</a:t>
            </a:r>
          </a:p>
        </p:txBody>
      </p:sp>
      <p:sp>
        <p:nvSpPr>
          <p:cNvPr id="734211" name="Rectangle 3"/>
          <p:cNvSpPr>
            <a:spLocks noGrp="1" noChangeArrowheads="1"/>
          </p:cNvSpPr>
          <p:nvPr>
            <p:ph type="body" idx="4294967295"/>
          </p:nvPr>
        </p:nvSpPr>
        <p:spPr>
          <a:xfrm>
            <a:off x="533400" y="1752600"/>
            <a:ext cx="8610600" cy="3657600"/>
          </a:xfrm>
        </p:spPr>
        <p:txBody>
          <a:bodyPr/>
          <a:lstStyle/>
          <a:p>
            <a:pPr>
              <a:lnSpc>
                <a:spcPct val="150000"/>
              </a:lnSpc>
              <a:spcBef>
                <a:spcPct val="0"/>
              </a:spcBef>
              <a:buClrTx/>
              <a:buFontTx/>
              <a:buNone/>
            </a:pPr>
            <a:r>
              <a:rPr lang="en-US" sz="2800" dirty="0">
                <a:latin typeface="Tahoma" pitchFamily="34" charset="0"/>
                <a:cs typeface="Tahoma" pitchFamily="34" charset="0"/>
              </a:rPr>
              <a:t>Findings under §46.111 </a:t>
            </a:r>
          </a:p>
          <a:p>
            <a:pPr>
              <a:lnSpc>
                <a:spcPct val="150000"/>
              </a:lnSpc>
            </a:pPr>
            <a:r>
              <a:rPr lang="en-US" sz="2800" dirty="0">
                <a:latin typeface="Tahoma" pitchFamily="34" charset="0"/>
                <a:cs typeface="Tahoma" pitchFamily="34" charset="0"/>
              </a:rPr>
              <a:t>Data monitored</a:t>
            </a:r>
          </a:p>
          <a:p>
            <a:pPr>
              <a:lnSpc>
                <a:spcPct val="150000"/>
              </a:lnSpc>
            </a:pPr>
            <a:r>
              <a:rPr lang="en-US" sz="2800" dirty="0">
                <a:latin typeface="Tahoma" pitchFamily="34" charset="0"/>
                <a:cs typeface="Tahoma" pitchFamily="34" charset="0"/>
              </a:rPr>
              <a:t>Privacy and confidentiality</a:t>
            </a:r>
          </a:p>
          <a:p>
            <a:pPr>
              <a:lnSpc>
                <a:spcPct val="150000"/>
              </a:lnSpc>
            </a:pPr>
            <a:r>
              <a:rPr lang="en-US" sz="2800" dirty="0">
                <a:latin typeface="Tahoma" pitchFamily="34" charset="0"/>
                <a:cs typeface="Tahoma" pitchFamily="34" charset="0"/>
              </a:rPr>
              <a:t>Safeguards for vulnerable subjects </a:t>
            </a:r>
          </a:p>
        </p:txBody>
      </p:sp>
    </p:spTree>
    <p:extLst>
      <p:ext uri="{BB962C8B-B14F-4D97-AF65-F5344CB8AC3E}">
        <p14:creationId xmlns:p14="http://schemas.microsoft.com/office/powerpoint/2010/main" val="22397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D6F9196-8E07-4798-B042-9A66D630E352}" type="slidenum">
              <a:rPr lang="en-US"/>
              <a:pPr/>
              <a:t>61</a:t>
            </a:fld>
            <a:endParaRPr lang="en-US" dirty="0"/>
          </a:p>
        </p:txBody>
      </p:sp>
      <p:sp>
        <p:nvSpPr>
          <p:cNvPr id="616450" name="Rectangle 2"/>
          <p:cNvSpPr>
            <a:spLocks noGrp="1" noChangeArrowheads="1"/>
          </p:cNvSpPr>
          <p:nvPr>
            <p:ph type="title" idx="4294967295"/>
          </p:nvPr>
        </p:nvSpPr>
        <p:spPr>
          <a:xfrm>
            <a:off x="-304800" y="304800"/>
            <a:ext cx="9144000" cy="1143000"/>
          </a:xfrm>
        </p:spPr>
        <p:txBody>
          <a:bodyPr anchor="b">
            <a:no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Additional Findings under </a:t>
            </a: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a:r>
            <a:b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b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Applicable </a:t>
            </a: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Subparts</a:t>
            </a:r>
          </a:p>
        </p:txBody>
      </p:sp>
      <p:sp>
        <p:nvSpPr>
          <p:cNvPr id="736259" name="Rectangle 3"/>
          <p:cNvSpPr>
            <a:spLocks noGrp="1" noChangeArrowheads="1"/>
          </p:cNvSpPr>
          <p:nvPr>
            <p:ph type="body" idx="4294967295"/>
          </p:nvPr>
        </p:nvSpPr>
        <p:spPr>
          <a:xfrm>
            <a:off x="457200" y="1752600"/>
            <a:ext cx="8001000" cy="4114800"/>
          </a:xfrm>
        </p:spPr>
        <p:txBody>
          <a:bodyPr/>
          <a:lstStyle/>
          <a:p>
            <a:pPr>
              <a:lnSpc>
                <a:spcPct val="150000"/>
              </a:lnSpc>
            </a:pPr>
            <a:r>
              <a:rPr lang="en-US" sz="2800" dirty="0">
                <a:latin typeface="Tahoma" pitchFamily="34" charset="0"/>
                <a:cs typeface="Tahoma" pitchFamily="34" charset="0"/>
              </a:rPr>
              <a:t>Categories of permissible research</a:t>
            </a:r>
          </a:p>
          <a:p>
            <a:pPr>
              <a:lnSpc>
                <a:spcPct val="150000"/>
              </a:lnSpc>
            </a:pPr>
            <a:r>
              <a:rPr lang="en-US" sz="2800" dirty="0">
                <a:latin typeface="Tahoma" pitchFamily="34" charset="0"/>
                <a:cs typeface="Tahoma" pitchFamily="34" charset="0"/>
              </a:rPr>
              <a:t>Informed consent, assent, permission</a:t>
            </a:r>
          </a:p>
          <a:p>
            <a:pPr>
              <a:lnSpc>
                <a:spcPct val="150000"/>
              </a:lnSpc>
            </a:pPr>
            <a:r>
              <a:rPr lang="en-US" sz="2800" dirty="0">
                <a:latin typeface="Tahoma" pitchFamily="34" charset="0"/>
                <a:cs typeface="Tahoma" pitchFamily="34" charset="0"/>
              </a:rPr>
              <a:t>Other considerations</a:t>
            </a:r>
          </a:p>
          <a:p>
            <a:pPr>
              <a:lnSpc>
                <a:spcPct val="150000"/>
              </a:lnSpc>
              <a:buFontTx/>
              <a:buNone/>
            </a:pPr>
            <a:r>
              <a:rPr lang="en-US" sz="2800" dirty="0">
                <a:latin typeface="Tahoma" pitchFamily="34" charset="0"/>
                <a:cs typeface="Tahoma" pitchFamily="34" charset="0"/>
              </a:rPr>
              <a:t>	-- </a:t>
            </a:r>
            <a:r>
              <a:rPr lang="en-US" sz="2400" dirty="0">
                <a:latin typeface="Tahoma" pitchFamily="34" charset="0"/>
                <a:cs typeface="Tahoma" pitchFamily="34" charset="0"/>
              </a:rPr>
              <a:t>e.g., IRB composition, Secretarial panel process, expert consultants</a:t>
            </a:r>
          </a:p>
        </p:txBody>
      </p:sp>
    </p:spTree>
    <p:extLst>
      <p:ext uri="{BB962C8B-B14F-4D97-AF65-F5344CB8AC3E}">
        <p14:creationId xmlns:p14="http://schemas.microsoft.com/office/powerpoint/2010/main" val="41215705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D6AF39C8-6C25-44C5-806C-364AA84679FC}" type="slidenum">
              <a:rPr lang="en-US"/>
              <a:pPr/>
              <a:t>62</a:t>
            </a:fld>
            <a:endParaRPr lang="en-US" dirty="0"/>
          </a:p>
        </p:txBody>
      </p:sp>
      <p:sp>
        <p:nvSpPr>
          <p:cNvPr id="6" name="Rectangle 6"/>
          <p:cNvSpPr>
            <a:spLocks noChangeArrowheads="1"/>
          </p:cNvSpPr>
          <p:nvPr/>
        </p:nvSpPr>
        <p:spPr bwMode="auto">
          <a:xfrm>
            <a:off x="838200" y="381000"/>
            <a:ext cx="1600200" cy="1143000"/>
          </a:xfrm>
          <a:prstGeom prst="rect">
            <a:avLst/>
          </a:prstGeom>
          <a:solidFill>
            <a:srgbClr val="185294"/>
          </a:solidFill>
          <a:ln w="9525">
            <a:noFill/>
            <a:miter lim="800000"/>
            <a:headEnd/>
            <a:tailEnd/>
          </a:ln>
          <a:effectLst>
            <a:glow rad="101600">
              <a:schemeClr val="accent4">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pPr algn="ctr" eaLnBrk="0" hangingPunct="0">
              <a:defRPr/>
            </a:pPr>
            <a:r>
              <a:rPr lang="en-US" sz="9600" b="1" dirty="0">
                <a:solidFill>
                  <a:srgbClr val="FCAF10"/>
                </a:solidFill>
              </a:rPr>
              <a:t>C</a:t>
            </a:r>
          </a:p>
        </p:txBody>
      </p:sp>
      <p:sp>
        <p:nvSpPr>
          <p:cNvPr id="619522" name="Rectangle 2"/>
          <p:cNvSpPr>
            <a:spLocks noGrp="1" noChangeArrowheads="1"/>
          </p:cNvSpPr>
          <p:nvPr>
            <p:ph type="title" idx="4294967295"/>
          </p:nvPr>
        </p:nvSpPr>
        <p:spPr>
          <a:xfrm>
            <a:off x="-304800" y="304800"/>
            <a:ext cx="9144000" cy="1004888"/>
          </a:xfrm>
        </p:spPr>
        <p:txBody>
          <a:bodyPr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Informed Consent</a:t>
            </a:r>
          </a:p>
        </p:txBody>
      </p:sp>
      <p:sp>
        <p:nvSpPr>
          <p:cNvPr id="739331" name="Rectangle 3"/>
          <p:cNvSpPr>
            <a:spLocks noGrp="1" noChangeArrowheads="1"/>
          </p:cNvSpPr>
          <p:nvPr>
            <p:ph type="body" idx="4294967295"/>
          </p:nvPr>
        </p:nvSpPr>
        <p:spPr>
          <a:xfrm>
            <a:off x="533400" y="1789112"/>
            <a:ext cx="8610600" cy="4383088"/>
          </a:xfrm>
        </p:spPr>
        <p:txBody>
          <a:bodyPr>
            <a:normAutofit/>
          </a:bodyPr>
          <a:lstStyle/>
          <a:p>
            <a:pPr>
              <a:lnSpc>
                <a:spcPct val="130000"/>
              </a:lnSpc>
              <a:buFontTx/>
              <a:buNone/>
            </a:pPr>
            <a:r>
              <a:rPr lang="en-US" sz="2800" dirty="0">
                <a:latin typeface="Tahoma" pitchFamily="34" charset="0"/>
                <a:cs typeface="Tahoma" pitchFamily="34" charset="0"/>
              </a:rPr>
              <a:t>Key principles of the informed consent process:</a:t>
            </a:r>
          </a:p>
          <a:p>
            <a:pPr>
              <a:lnSpc>
                <a:spcPct val="130000"/>
              </a:lnSpc>
            </a:pPr>
            <a:r>
              <a:rPr lang="en-US" sz="2800" dirty="0">
                <a:latin typeface="Tahoma" pitchFamily="34" charset="0"/>
                <a:cs typeface="Tahoma" pitchFamily="34" charset="0"/>
              </a:rPr>
              <a:t>Full disclosure of the nature of the research and the subject's participation</a:t>
            </a:r>
          </a:p>
          <a:p>
            <a:pPr>
              <a:lnSpc>
                <a:spcPct val="130000"/>
              </a:lnSpc>
            </a:pPr>
            <a:r>
              <a:rPr lang="en-US" sz="2800" dirty="0">
                <a:latin typeface="Tahoma" pitchFamily="34" charset="0"/>
                <a:cs typeface="Tahoma" pitchFamily="34" charset="0"/>
              </a:rPr>
              <a:t>Adequate comprehension on the part of the potential subjects or legally authorized representative (LAR)</a:t>
            </a:r>
          </a:p>
          <a:p>
            <a:pPr>
              <a:lnSpc>
                <a:spcPct val="130000"/>
              </a:lnSpc>
            </a:pPr>
            <a:r>
              <a:rPr lang="en-US" sz="2800" dirty="0">
                <a:latin typeface="Tahoma" pitchFamily="34" charset="0"/>
                <a:cs typeface="Tahoma" pitchFamily="34" charset="0"/>
              </a:rPr>
              <a:t>The subject's voluntary choice to participate or not</a:t>
            </a:r>
          </a:p>
        </p:txBody>
      </p:sp>
    </p:spTree>
    <p:extLst>
      <p:ext uri="{BB962C8B-B14F-4D97-AF65-F5344CB8AC3E}">
        <p14:creationId xmlns:p14="http://schemas.microsoft.com/office/powerpoint/2010/main" val="415609867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622C0C50-69A5-4D06-ADE9-370F7E65073B}" type="slidenum">
              <a:rPr lang="en-US"/>
              <a:pPr/>
              <a:t>63</a:t>
            </a:fld>
            <a:endParaRPr lang="en-US" dirty="0"/>
          </a:p>
        </p:txBody>
      </p:sp>
      <p:sp>
        <p:nvSpPr>
          <p:cNvPr id="621570" name="Rectangle 2"/>
          <p:cNvSpPr>
            <a:spLocks noGrp="1" noChangeArrowheads="1"/>
          </p:cNvSpPr>
          <p:nvPr>
            <p:ph type="title" idx="4294967295"/>
          </p:nvPr>
        </p:nvSpPr>
        <p:spPr>
          <a:xfrm>
            <a:off x="0" y="381000"/>
            <a:ext cx="9144000" cy="762000"/>
          </a:xfrm>
        </p:spPr>
        <p:txBody>
          <a:bodyPr anchor="b"/>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Basic Elements of Informed Consent</a:t>
            </a:r>
          </a:p>
        </p:txBody>
      </p:sp>
      <p:sp>
        <p:nvSpPr>
          <p:cNvPr id="741379" name="Rectangle 3"/>
          <p:cNvSpPr>
            <a:spLocks noChangeArrowheads="1"/>
          </p:cNvSpPr>
          <p:nvPr/>
        </p:nvSpPr>
        <p:spPr bwMode="auto">
          <a:xfrm>
            <a:off x="990600" y="1524000"/>
            <a:ext cx="3810000" cy="3733800"/>
          </a:xfrm>
          <a:prstGeom prst="rect">
            <a:avLst/>
          </a:prstGeom>
          <a:noFill/>
          <a:ln w="12700">
            <a:noFill/>
            <a:miter lim="800000"/>
            <a:headEnd/>
            <a:tailEnd/>
          </a:ln>
        </p:spPr>
        <p:txBody>
          <a:bodyPr lIns="90488" tIns="44450" rIns="90488" bIns="44450"/>
          <a:lstStyle/>
          <a:p>
            <a:pPr marL="342900" indent="-342900" eaLnBrk="1" hangingPunct="1">
              <a:lnSpc>
                <a:spcPct val="150000"/>
              </a:lnSpc>
              <a:spcBef>
                <a:spcPct val="30000"/>
              </a:spcBef>
              <a:buClr>
                <a:schemeClr val="tx2"/>
              </a:buClr>
              <a:buSzPct val="70000"/>
              <a:buFont typeface="Wingdings" pitchFamily="2" charset="2"/>
              <a:buChar char="l"/>
            </a:pPr>
            <a:r>
              <a:rPr lang="en-US" sz="2400" dirty="0">
                <a:latin typeface="Tahoma" pitchFamily="34" charset="0"/>
                <a:ea typeface="ＭＳ Ｐゴシック" charset="-128"/>
              </a:rPr>
              <a:t>Research</a:t>
            </a:r>
          </a:p>
          <a:p>
            <a:pPr marL="692150" lvl="1" indent="-347663" eaLnBrk="1" hangingPunct="1">
              <a:lnSpc>
                <a:spcPct val="150000"/>
              </a:lnSpc>
              <a:spcBef>
                <a:spcPct val="30000"/>
              </a:spcBef>
              <a:buClr>
                <a:schemeClr val="tx2"/>
              </a:buClr>
              <a:buSzPct val="70000"/>
              <a:buFont typeface="Wingdings" pitchFamily="2" charset="2"/>
              <a:buNone/>
            </a:pPr>
            <a:r>
              <a:rPr lang="en-US" sz="2600" dirty="0">
                <a:latin typeface="Tahoma" pitchFamily="34" charset="0"/>
                <a:ea typeface="ＭＳ Ｐゴシック" charset="-128"/>
              </a:rPr>
              <a:t>- </a:t>
            </a:r>
            <a:r>
              <a:rPr lang="en-US" sz="2200" dirty="0">
                <a:latin typeface="Tahoma" pitchFamily="34" charset="0"/>
                <a:ea typeface="ＭＳ Ｐゴシック" charset="-128"/>
              </a:rPr>
              <a:t>purpose</a:t>
            </a:r>
          </a:p>
          <a:p>
            <a:pPr marL="692150" lvl="1" indent="-347663" eaLnBrk="1" hangingPunct="1">
              <a:lnSpc>
                <a:spcPct val="150000"/>
              </a:lnSpc>
              <a:spcBef>
                <a:spcPct val="30000"/>
              </a:spcBef>
              <a:buClr>
                <a:schemeClr val="tx2"/>
              </a:buClr>
              <a:buSzPct val="70000"/>
              <a:buFont typeface="Wingdings" pitchFamily="2" charset="2"/>
              <a:buNone/>
            </a:pPr>
            <a:r>
              <a:rPr lang="en-US" sz="2200" dirty="0">
                <a:latin typeface="Tahoma" pitchFamily="34" charset="0"/>
                <a:ea typeface="ＭＳ Ｐゴシック" charset="-128"/>
              </a:rPr>
              <a:t>- duration</a:t>
            </a:r>
          </a:p>
          <a:p>
            <a:pPr marL="692150" lvl="1" indent="-347663" eaLnBrk="1" hangingPunct="1">
              <a:lnSpc>
                <a:spcPct val="150000"/>
              </a:lnSpc>
              <a:spcBef>
                <a:spcPct val="30000"/>
              </a:spcBef>
              <a:buClr>
                <a:schemeClr val="tx2"/>
              </a:buClr>
              <a:buSzPct val="70000"/>
              <a:buFont typeface="Wingdings" pitchFamily="2" charset="2"/>
              <a:buNone/>
            </a:pPr>
            <a:r>
              <a:rPr lang="en-US" sz="2200" dirty="0">
                <a:latin typeface="Tahoma" pitchFamily="34" charset="0"/>
                <a:ea typeface="ＭＳ Ｐゴシック" charset="-128"/>
              </a:rPr>
              <a:t>- procedures</a:t>
            </a:r>
            <a:endParaRPr lang="en-US" sz="2600" dirty="0">
              <a:latin typeface="Tahoma" pitchFamily="34" charset="0"/>
              <a:ea typeface="ＭＳ Ｐゴシック" charset="-128"/>
            </a:endParaRPr>
          </a:p>
          <a:p>
            <a:pPr marL="342900" indent="-342900" eaLnBrk="1" hangingPunct="1">
              <a:lnSpc>
                <a:spcPct val="150000"/>
              </a:lnSpc>
              <a:spcBef>
                <a:spcPct val="30000"/>
              </a:spcBef>
              <a:buClr>
                <a:schemeClr val="tx2"/>
              </a:buClr>
              <a:buSzPct val="70000"/>
              <a:buFont typeface="Wingdings" pitchFamily="2" charset="2"/>
              <a:buChar char="l"/>
            </a:pPr>
            <a:r>
              <a:rPr lang="en-US" sz="2400" dirty="0">
                <a:latin typeface="Tahoma" pitchFamily="34" charset="0"/>
                <a:ea typeface="ＭＳ Ｐゴシック" charset="-128"/>
              </a:rPr>
              <a:t>Risks, discomforts</a:t>
            </a:r>
          </a:p>
          <a:p>
            <a:pPr marL="342900" indent="-342900" eaLnBrk="1" hangingPunct="1">
              <a:lnSpc>
                <a:spcPct val="150000"/>
              </a:lnSpc>
              <a:spcBef>
                <a:spcPct val="30000"/>
              </a:spcBef>
              <a:buClr>
                <a:schemeClr val="tx2"/>
              </a:buClr>
              <a:buSzPct val="70000"/>
              <a:buFont typeface="Wingdings" pitchFamily="2" charset="2"/>
              <a:buChar char="l"/>
            </a:pPr>
            <a:r>
              <a:rPr lang="en-US" sz="2400" dirty="0">
                <a:latin typeface="Tahoma" pitchFamily="34" charset="0"/>
                <a:ea typeface="ＭＳ Ｐゴシック" charset="-128"/>
              </a:rPr>
              <a:t>Benefits</a:t>
            </a:r>
          </a:p>
        </p:txBody>
      </p:sp>
      <p:sp>
        <p:nvSpPr>
          <p:cNvPr id="741380" name="Rectangle 4"/>
          <p:cNvSpPr>
            <a:spLocks noChangeArrowheads="1"/>
          </p:cNvSpPr>
          <p:nvPr/>
        </p:nvSpPr>
        <p:spPr bwMode="auto">
          <a:xfrm>
            <a:off x="4343400" y="1524000"/>
            <a:ext cx="4648200" cy="3810000"/>
          </a:xfrm>
          <a:prstGeom prst="rect">
            <a:avLst/>
          </a:prstGeom>
          <a:noFill/>
          <a:ln w="12700">
            <a:noFill/>
            <a:miter lim="800000"/>
            <a:headEnd/>
            <a:tailEnd/>
          </a:ln>
        </p:spPr>
        <p:txBody>
          <a:bodyPr lIns="90488" tIns="44450" rIns="90488" bIns="44450"/>
          <a:lstStyle/>
          <a:p>
            <a:pPr marL="342900" indent="-342900" eaLnBrk="1" hangingPunct="1">
              <a:lnSpc>
                <a:spcPct val="150000"/>
              </a:lnSpc>
              <a:spcBef>
                <a:spcPct val="30000"/>
              </a:spcBef>
              <a:buClr>
                <a:schemeClr val="tx2"/>
              </a:buClr>
              <a:buSzPct val="70000"/>
              <a:buFont typeface="Wingdings" pitchFamily="2" charset="2"/>
              <a:buChar char="l"/>
            </a:pPr>
            <a:r>
              <a:rPr lang="en-US" sz="2400" dirty="0">
                <a:latin typeface="Tahoma" pitchFamily="34" charset="0"/>
                <a:ea typeface="ＭＳ Ｐゴシック" charset="-128"/>
              </a:rPr>
              <a:t>Alternatives</a:t>
            </a:r>
          </a:p>
          <a:p>
            <a:pPr marL="342900" indent="-342900" eaLnBrk="1" hangingPunct="1">
              <a:lnSpc>
                <a:spcPct val="150000"/>
              </a:lnSpc>
              <a:spcBef>
                <a:spcPct val="30000"/>
              </a:spcBef>
              <a:buClr>
                <a:schemeClr val="tx2"/>
              </a:buClr>
              <a:buSzPct val="70000"/>
              <a:buFont typeface="Wingdings" pitchFamily="2" charset="2"/>
              <a:buChar char="l"/>
            </a:pPr>
            <a:r>
              <a:rPr lang="en-US" sz="2400" dirty="0">
                <a:latin typeface="Tahoma" pitchFamily="34" charset="0"/>
                <a:ea typeface="ＭＳ Ｐゴシック" charset="-128"/>
              </a:rPr>
              <a:t>Confidentiality</a:t>
            </a:r>
          </a:p>
          <a:p>
            <a:pPr marL="342900" indent="-342900" eaLnBrk="1" hangingPunct="1">
              <a:lnSpc>
                <a:spcPct val="150000"/>
              </a:lnSpc>
              <a:spcBef>
                <a:spcPct val="30000"/>
              </a:spcBef>
              <a:buClr>
                <a:schemeClr val="tx2"/>
              </a:buClr>
              <a:buSzPct val="70000"/>
              <a:buFont typeface="Wingdings" pitchFamily="2" charset="2"/>
              <a:buChar char="l"/>
            </a:pPr>
            <a:r>
              <a:rPr lang="en-US" sz="2400" dirty="0">
                <a:latin typeface="Tahoma" pitchFamily="34" charset="0"/>
                <a:ea typeface="ＭＳ Ｐゴシック" charset="-128"/>
              </a:rPr>
              <a:t>Compensation for injury</a:t>
            </a:r>
          </a:p>
          <a:p>
            <a:pPr marL="342900" indent="-342900" eaLnBrk="1" hangingPunct="1">
              <a:lnSpc>
                <a:spcPct val="150000"/>
              </a:lnSpc>
              <a:spcBef>
                <a:spcPct val="30000"/>
              </a:spcBef>
              <a:buClr>
                <a:schemeClr val="tx2"/>
              </a:buClr>
              <a:buSzPct val="70000"/>
              <a:buFont typeface="Wingdings" pitchFamily="2" charset="2"/>
              <a:buChar char="l"/>
            </a:pPr>
            <a:r>
              <a:rPr lang="en-US" sz="2400" dirty="0">
                <a:latin typeface="Tahoma" pitchFamily="34" charset="0"/>
                <a:ea typeface="ＭＳ Ｐゴシック" charset="-128"/>
              </a:rPr>
              <a:t>Whom to contact </a:t>
            </a:r>
          </a:p>
          <a:p>
            <a:pPr marL="342900" indent="-342900" eaLnBrk="1" hangingPunct="1">
              <a:spcBef>
                <a:spcPct val="30000"/>
              </a:spcBef>
              <a:buClr>
                <a:schemeClr val="tx2"/>
              </a:buClr>
              <a:buSzPct val="70000"/>
              <a:buFont typeface="Wingdings" pitchFamily="2" charset="2"/>
              <a:buChar char="l"/>
            </a:pPr>
            <a:r>
              <a:rPr lang="en-US" sz="2400" dirty="0">
                <a:latin typeface="Tahoma" pitchFamily="34" charset="0"/>
                <a:ea typeface="ＭＳ Ｐゴシック" charset="-128"/>
              </a:rPr>
              <a:t>Right to refuse, or withdraw without penalty				</a:t>
            </a:r>
            <a:r>
              <a:rPr lang="en-US" sz="2200" dirty="0">
                <a:latin typeface="Tahoma" pitchFamily="34" charset="0"/>
                <a:ea typeface="ＭＳ Ｐゴシック" charset="-128"/>
              </a:rPr>
              <a:t>§46.116(a)</a:t>
            </a:r>
          </a:p>
          <a:p>
            <a:pPr marL="342900" indent="-342900" eaLnBrk="1" hangingPunct="1">
              <a:spcBef>
                <a:spcPct val="30000"/>
              </a:spcBef>
              <a:buClr>
                <a:schemeClr val="tx2"/>
              </a:buClr>
              <a:buSzPct val="70000"/>
              <a:buFont typeface="Wingdings" pitchFamily="2" charset="2"/>
              <a:buNone/>
            </a:pPr>
            <a:endParaRPr lang="en-US" sz="2000" dirty="0">
              <a:latin typeface="Tahoma" pitchFamily="34" charset="0"/>
              <a:ea typeface="ＭＳ Ｐゴシック" charset="-128"/>
            </a:endParaRPr>
          </a:p>
        </p:txBody>
      </p:sp>
      <p:sp>
        <p:nvSpPr>
          <p:cNvPr id="741381" name="Rectangle 5"/>
          <p:cNvSpPr>
            <a:spLocks noChangeArrowheads="1"/>
          </p:cNvSpPr>
          <p:nvPr/>
        </p:nvSpPr>
        <p:spPr bwMode="auto">
          <a:xfrm>
            <a:off x="609600" y="5562600"/>
            <a:ext cx="8686800" cy="884238"/>
          </a:xfrm>
          <a:prstGeom prst="rect">
            <a:avLst/>
          </a:prstGeom>
          <a:noFill/>
          <a:ln w="9525">
            <a:noFill/>
            <a:miter lim="800000"/>
            <a:headEnd/>
            <a:tailEnd/>
          </a:ln>
        </p:spPr>
        <p:txBody>
          <a:bodyPr>
            <a:spAutoFit/>
          </a:bodyPr>
          <a:lstStyle/>
          <a:p>
            <a:r>
              <a:rPr lang="en-US" sz="2800" dirty="0">
                <a:latin typeface="Tahoma" pitchFamily="34" charset="0"/>
                <a:ea typeface="ＭＳ Ｐゴシック" charset="-128"/>
              </a:rPr>
              <a:t>    </a:t>
            </a:r>
            <a:r>
              <a:rPr lang="en-US" sz="2400" dirty="0">
                <a:latin typeface="Tahoma" pitchFamily="34" charset="0"/>
                <a:ea typeface="ＭＳ Ｐゴシック" charset="-128"/>
              </a:rPr>
              <a:t>Note: Additional elements, when appropriate </a:t>
            </a:r>
          </a:p>
          <a:p>
            <a:r>
              <a:rPr lang="en-US" sz="2400" dirty="0">
                <a:latin typeface="Tahoma" pitchFamily="34" charset="0"/>
                <a:ea typeface="ＭＳ Ｐゴシック" charset="-128"/>
              </a:rPr>
              <a:t>					                </a:t>
            </a:r>
            <a:r>
              <a:rPr lang="en-US" sz="2200" dirty="0">
                <a:latin typeface="Tahoma" pitchFamily="34" charset="0"/>
                <a:ea typeface="ＭＳ Ｐゴシック" charset="-128"/>
              </a:rPr>
              <a:t>§46.116(b)</a:t>
            </a:r>
            <a:r>
              <a:rPr lang="en-US" sz="2400" b="1" dirty="0">
                <a:latin typeface="Calibri" pitchFamily="34" charset="0"/>
                <a:ea typeface="ＭＳ Ｐゴシック" charset="-128"/>
              </a:rPr>
              <a:t> </a:t>
            </a:r>
          </a:p>
        </p:txBody>
      </p:sp>
    </p:spTree>
    <p:extLst>
      <p:ext uri="{BB962C8B-B14F-4D97-AF65-F5344CB8AC3E}">
        <p14:creationId xmlns:p14="http://schemas.microsoft.com/office/powerpoint/2010/main" val="142319951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9EBCA3EB-CCB8-4C4D-A804-1A505A6CC335}" type="slidenum">
              <a:rPr lang="en-US"/>
              <a:pPr/>
              <a:t>64</a:t>
            </a:fld>
            <a:endParaRPr lang="en-US" dirty="0"/>
          </a:p>
        </p:txBody>
      </p:sp>
      <p:sp>
        <p:nvSpPr>
          <p:cNvPr id="623618" name="Rectangle 2"/>
          <p:cNvSpPr>
            <a:spLocks noGrp="1" noChangeArrowheads="1"/>
          </p:cNvSpPr>
          <p:nvPr>
            <p:ph type="title" idx="4294967295"/>
          </p:nvPr>
        </p:nvSpPr>
        <p:spPr>
          <a:xfrm>
            <a:off x="228600" y="228600"/>
            <a:ext cx="8229600" cy="1143000"/>
          </a:xfrm>
        </p:spPr>
        <p:txBody>
          <a:bodyPr anchor="b"/>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The Consent Process</a:t>
            </a:r>
          </a:p>
        </p:txBody>
      </p:sp>
      <p:sp>
        <p:nvSpPr>
          <p:cNvPr id="743427" name="Rectangle 3"/>
          <p:cNvSpPr>
            <a:spLocks noGrp="1" noChangeArrowheads="1"/>
          </p:cNvSpPr>
          <p:nvPr>
            <p:ph type="body" idx="4294967295"/>
          </p:nvPr>
        </p:nvSpPr>
        <p:spPr>
          <a:xfrm>
            <a:off x="0" y="1905000"/>
            <a:ext cx="8915400" cy="4191000"/>
          </a:xfrm>
        </p:spPr>
        <p:txBody>
          <a:bodyPr/>
          <a:lstStyle/>
          <a:p>
            <a:pPr>
              <a:lnSpc>
                <a:spcPct val="150000"/>
              </a:lnSpc>
              <a:buFontTx/>
              <a:buNone/>
            </a:pPr>
            <a:r>
              <a:rPr lang="en-US" sz="2800" b="1" dirty="0"/>
              <a:t>   </a:t>
            </a:r>
            <a:r>
              <a:rPr lang="en-US" sz="2800" i="1" dirty="0">
                <a:latin typeface="Tahoma" pitchFamily="34" charset="0"/>
                <a:cs typeface="Tahoma" pitchFamily="34" charset="0"/>
              </a:rPr>
              <a:t>Informed consent is not a single event or just a form to be signed -- rather, it is an on-going process that takes place between the investigator and the prospective subject.</a:t>
            </a:r>
          </a:p>
        </p:txBody>
      </p:sp>
      <p:pic>
        <p:nvPicPr>
          <p:cNvPr id="6" name="Picture 5" descr="Photo depicting an investigator seeking consent from a potential subject"/>
          <p:cNvPicPr>
            <a:picLocks noChangeAspect="1" noChangeArrowheads="1"/>
          </p:cNvPicPr>
          <p:nvPr/>
        </p:nvPicPr>
        <p:blipFill>
          <a:blip r:embed="rId3" cstate="print"/>
          <a:srcRect/>
          <a:stretch>
            <a:fillRect/>
          </a:stretch>
        </p:blipFill>
        <p:spPr bwMode="auto">
          <a:xfrm>
            <a:off x="5486400" y="4114800"/>
            <a:ext cx="2333625" cy="2454141"/>
          </a:xfrm>
          <a:prstGeom prst="rect">
            <a:avLst/>
          </a:prstGeom>
          <a:noFill/>
          <a:ln w="9525">
            <a:noFill/>
            <a:miter lim="800000"/>
            <a:headEnd/>
            <a:tailEnd/>
          </a:ln>
        </p:spPr>
      </p:pic>
    </p:spTree>
    <p:extLst>
      <p:ext uri="{BB962C8B-B14F-4D97-AF65-F5344CB8AC3E}">
        <p14:creationId xmlns:p14="http://schemas.microsoft.com/office/powerpoint/2010/main" val="91107776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84809" y="6365631"/>
            <a:ext cx="365760" cy="365125"/>
          </a:xfrm>
        </p:spPr>
        <p:txBody>
          <a:bodyPr/>
          <a:lstStyle/>
          <a:p>
            <a:fld id="{ABEDF68B-AB69-4846-A152-59E7286597E3}" type="slidenum">
              <a:rPr lang="en-US"/>
              <a:pPr/>
              <a:t>65</a:t>
            </a:fld>
            <a:endParaRPr lang="en-US" dirty="0"/>
          </a:p>
        </p:txBody>
      </p:sp>
      <p:sp>
        <p:nvSpPr>
          <p:cNvPr id="757762" name="Rectangle 2"/>
          <p:cNvSpPr>
            <a:spLocks noGrp="1" noChangeArrowheads="1"/>
          </p:cNvSpPr>
          <p:nvPr>
            <p:ph type="title"/>
          </p:nvPr>
        </p:nvSpPr>
        <p:spPr>
          <a:xfrm>
            <a:off x="152400" y="274638"/>
            <a:ext cx="8229600" cy="1143000"/>
          </a:xfrm>
        </p:spPr>
        <p:txBody>
          <a:bodyPr>
            <a:no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When is Informed Consent Not Required?  </a:t>
            </a:r>
          </a:p>
        </p:txBody>
      </p:sp>
      <p:sp>
        <p:nvSpPr>
          <p:cNvPr id="757765" name="Rectangle 5"/>
          <p:cNvSpPr>
            <a:spLocks noGrp="1" noChangeArrowheads="1"/>
          </p:cNvSpPr>
          <p:nvPr>
            <p:ph idx="1"/>
          </p:nvPr>
        </p:nvSpPr>
        <p:spPr>
          <a:xfrm>
            <a:off x="381000" y="1570037"/>
            <a:ext cx="8229600" cy="4525963"/>
          </a:xfrm>
        </p:spPr>
        <p:txBody>
          <a:bodyPr/>
          <a:lstStyle/>
          <a:p>
            <a:pPr>
              <a:lnSpc>
                <a:spcPct val="150000"/>
              </a:lnSpc>
            </a:pPr>
            <a:r>
              <a:rPr lang="en-US" sz="2800" dirty="0">
                <a:latin typeface="Tahoma" pitchFamily="34" charset="0"/>
                <a:cs typeface="Tahoma" pitchFamily="34" charset="0"/>
              </a:rPr>
              <a:t>Provisions for waiver or alteration </a:t>
            </a:r>
          </a:p>
          <a:p>
            <a:pPr lvl="1">
              <a:lnSpc>
                <a:spcPct val="150000"/>
              </a:lnSpc>
            </a:pPr>
            <a:r>
              <a:rPr lang="en-US" sz="2400" dirty="0">
                <a:latin typeface="Tahoma" pitchFamily="34" charset="0"/>
                <a:cs typeface="Tahoma" pitchFamily="34" charset="0"/>
              </a:rPr>
              <a:t>consistent with §46.116(c) or (d)</a:t>
            </a:r>
          </a:p>
          <a:p>
            <a:pPr lvl="1">
              <a:lnSpc>
                <a:spcPct val="150000"/>
              </a:lnSpc>
            </a:pPr>
            <a:r>
              <a:rPr lang="en-US" sz="2400" dirty="0">
                <a:latin typeface="Tahoma" pitchFamily="34" charset="0"/>
                <a:cs typeface="Tahoma" pitchFamily="34" charset="0"/>
              </a:rPr>
              <a:t>waiver of child assent &amp; parental permission - §46.408 (subpart D)</a:t>
            </a:r>
          </a:p>
          <a:p>
            <a:pPr lvl="1">
              <a:lnSpc>
                <a:spcPct val="150000"/>
              </a:lnSpc>
            </a:pPr>
            <a:r>
              <a:rPr lang="en-US" sz="2400" dirty="0">
                <a:latin typeface="Tahoma" pitchFamily="34" charset="0"/>
                <a:cs typeface="Tahoma" pitchFamily="34" charset="0"/>
              </a:rPr>
              <a:t>Secretarial waiver </a:t>
            </a:r>
            <a:r>
              <a:rPr lang="en-US" sz="2200" dirty="0">
                <a:latin typeface="Tahoma" pitchFamily="34" charset="0"/>
                <a:cs typeface="Tahoma" pitchFamily="34" charset="0"/>
              </a:rPr>
              <a:t>§46.101(</a:t>
            </a:r>
            <a:r>
              <a:rPr lang="en-US" sz="2200" dirty="0" err="1">
                <a:latin typeface="Tahoma" pitchFamily="34" charset="0"/>
                <a:cs typeface="Tahoma" pitchFamily="34" charset="0"/>
              </a:rPr>
              <a:t>i</a:t>
            </a:r>
            <a:r>
              <a:rPr lang="en-US" sz="2200" dirty="0">
                <a:latin typeface="Tahoma" pitchFamily="34" charset="0"/>
                <a:cs typeface="Tahoma" pitchFamily="34" charset="0"/>
              </a:rPr>
              <a:t>) </a:t>
            </a:r>
            <a:r>
              <a:rPr lang="en-US" sz="2400" dirty="0">
                <a:latin typeface="Tahoma" pitchFamily="34" charset="0"/>
                <a:cs typeface="Tahoma" pitchFamily="34" charset="0"/>
              </a:rPr>
              <a:t>– e.g., research conducted in emergency setting</a:t>
            </a:r>
          </a:p>
          <a:p>
            <a:pPr lvl="2"/>
            <a:endParaRPr lang="en-US" dirty="0"/>
          </a:p>
        </p:txBody>
      </p:sp>
    </p:spTree>
    <p:extLst>
      <p:ext uri="{BB962C8B-B14F-4D97-AF65-F5344CB8AC3E}">
        <p14:creationId xmlns:p14="http://schemas.microsoft.com/office/powerpoint/2010/main" val="134832318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48580592-03A8-468A-95BF-B5B5655696A8}" type="slidenum">
              <a:rPr lang="en-US"/>
              <a:pPr/>
              <a:t>66</a:t>
            </a:fld>
            <a:endParaRPr lang="en-US" dirty="0"/>
          </a:p>
        </p:txBody>
      </p:sp>
      <p:sp>
        <p:nvSpPr>
          <p:cNvPr id="759810" name="Rectangle 2"/>
          <p:cNvSpPr>
            <a:spLocks noGrp="1" noChangeArrowheads="1"/>
          </p:cNvSpPr>
          <p:nvPr>
            <p:ph idx="1"/>
          </p:nvPr>
        </p:nvSpPr>
        <p:spPr>
          <a:xfrm>
            <a:off x="685800" y="685800"/>
            <a:ext cx="7772400" cy="4114800"/>
          </a:xfrm>
        </p:spPr>
        <p:txBody>
          <a:bodyPr/>
          <a:lstStyle/>
          <a:p>
            <a:pPr>
              <a:buFontTx/>
              <a:buNone/>
            </a:pPr>
            <a:endParaRPr lang="en-US" dirty="0"/>
          </a:p>
          <a:p>
            <a:pPr>
              <a:buFontTx/>
              <a:buNone/>
            </a:pPr>
            <a:endParaRPr lang="en-US" dirty="0"/>
          </a:p>
          <a:p>
            <a:pPr>
              <a:buFontTx/>
              <a:buNone/>
            </a:pPr>
            <a:endParaRPr lang="en-US" sz="360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algn="ctr">
              <a:buNone/>
            </a:pPr>
            <a:r>
              <a:rPr lang="en-US" sz="360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Reporting Requirements &amp; Compliance Oversight Procedures</a:t>
            </a:r>
          </a:p>
          <a:p>
            <a:pPr algn="ctr">
              <a:buFontTx/>
              <a:buNone/>
            </a:pPr>
            <a:endParaRPr lang="en-US" b="1" dirty="0">
              <a:effectLst>
                <a:outerShdw blurRad="38100" dist="38100" dir="2700000" algn="tl">
                  <a:srgbClr val="000000"/>
                </a:outerShdw>
              </a:effectLst>
            </a:endParaRPr>
          </a:p>
          <a:p>
            <a:pPr>
              <a:buFontTx/>
              <a:buNone/>
            </a:pPr>
            <a:endParaRPr lang="en-US" dirty="0"/>
          </a:p>
        </p:txBody>
      </p:sp>
    </p:spTree>
    <p:extLst>
      <p:ext uri="{BB962C8B-B14F-4D97-AF65-F5344CB8AC3E}">
        <p14:creationId xmlns:p14="http://schemas.microsoft.com/office/powerpoint/2010/main" val="391881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0353633-5983-457B-84B5-EEF3AF8D7B87}" type="slidenum">
              <a:rPr lang="en-US"/>
              <a:pPr/>
              <a:t>67</a:t>
            </a:fld>
            <a:endParaRPr lang="en-US" dirty="0"/>
          </a:p>
        </p:txBody>
      </p:sp>
      <p:sp>
        <p:nvSpPr>
          <p:cNvPr id="761858" name="Rectangle 2"/>
          <p:cNvSpPr>
            <a:spLocks noGrp="1" noChangeArrowheads="1"/>
          </p:cNvSpPr>
          <p:nvPr>
            <p:ph type="title"/>
          </p:nvPr>
        </p:nvSpPr>
        <p:spPr>
          <a:xfrm>
            <a:off x="0" y="457200"/>
            <a:ext cx="9144000" cy="990600"/>
          </a:xfrm>
        </p:spPr>
        <p:txBody>
          <a:bodyPr>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Reporting Requirement </a:t>
            </a:r>
            <a:r>
              <a:rPr lang="en-US" sz="28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a:t>
            </a:r>
            <a:r>
              <a:rPr lang="en-US" sz="28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§46.103(b</a:t>
            </a:r>
            <a:r>
              <a:rPr lang="en-US" sz="28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)(5)</a:t>
            </a:r>
          </a:p>
        </p:txBody>
      </p:sp>
      <p:sp>
        <p:nvSpPr>
          <p:cNvPr id="761859" name="Rectangle 3"/>
          <p:cNvSpPr>
            <a:spLocks noGrp="1" noChangeArrowheads="1"/>
          </p:cNvSpPr>
          <p:nvPr>
            <p:ph idx="1"/>
          </p:nvPr>
        </p:nvSpPr>
        <p:spPr>
          <a:xfrm>
            <a:off x="609600" y="1600200"/>
            <a:ext cx="7964488" cy="5029200"/>
          </a:xfrm>
        </p:spPr>
        <p:txBody>
          <a:bodyPr/>
          <a:lstStyle/>
          <a:p>
            <a:pPr>
              <a:lnSpc>
                <a:spcPct val="150000"/>
              </a:lnSpc>
            </a:pPr>
            <a:r>
              <a:rPr lang="en-US" sz="2800" dirty="0">
                <a:latin typeface="Tahoma" pitchFamily="34" charset="0"/>
                <a:cs typeface="Tahoma" pitchFamily="34" charset="0"/>
              </a:rPr>
              <a:t>Unanticipated problems involving risks to subjects or others</a:t>
            </a:r>
          </a:p>
          <a:p>
            <a:pPr lvl="1">
              <a:lnSpc>
                <a:spcPct val="150000"/>
              </a:lnSpc>
            </a:pPr>
            <a:r>
              <a:rPr lang="en-US" sz="2400" dirty="0">
                <a:latin typeface="Tahoma" pitchFamily="34" charset="0"/>
                <a:cs typeface="Tahoma" pitchFamily="34" charset="0"/>
              </a:rPr>
              <a:t>Unanticipated problems vs. adverse events</a:t>
            </a:r>
          </a:p>
          <a:p>
            <a:pPr lvl="1">
              <a:lnSpc>
                <a:spcPct val="150000"/>
              </a:lnSpc>
            </a:pPr>
            <a:r>
              <a:rPr lang="en-US" sz="2400" dirty="0">
                <a:latin typeface="Tahoma" pitchFamily="34" charset="0"/>
                <a:cs typeface="Tahoma" pitchFamily="34" charset="0"/>
              </a:rPr>
              <a:t>Guidance available at: </a:t>
            </a:r>
            <a:r>
              <a:rPr lang="en-US" sz="2000" dirty="0">
                <a:latin typeface="Tahoma" pitchFamily="34" charset="0"/>
                <a:cs typeface="Tahoma" pitchFamily="34" charset="0"/>
                <a:hlinkClick r:id="rId3"/>
              </a:rPr>
              <a:t>http://www.hhs.gov/ohrp/policy/AdvEvntGuid.htm</a:t>
            </a:r>
            <a:r>
              <a:rPr lang="en-US" sz="2000" dirty="0">
                <a:latin typeface="Tahoma" pitchFamily="34" charset="0"/>
                <a:cs typeface="Tahoma" pitchFamily="34" charset="0"/>
              </a:rPr>
              <a:t> </a:t>
            </a:r>
          </a:p>
          <a:p>
            <a:pPr>
              <a:lnSpc>
                <a:spcPct val="150000"/>
              </a:lnSpc>
            </a:pPr>
            <a:r>
              <a:rPr lang="en-US" sz="2800" dirty="0">
                <a:latin typeface="Tahoma" pitchFamily="34" charset="0"/>
                <a:cs typeface="Tahoma" pitchFamily="34" charset="0"/>
              </a:rPr>
              <a:t>Suspension of termination of IRB approval</a:t>
            </a:r>
          </a:p>
          <a:p>
            <a:pPr>
              <a:lnSpc>
                <a:spcPct val="150000"/>
              </a:lnSpc>
            </a:pPr>
            <a:r>
              <a:rPr lang="en-US" sz="2800" dirty="0">
                <a:latin typeface="Tahoma" pitchFamily="34" charset="0"/>
                <a:cs typeface="Tahoma" pitchFamily="34" charset="0"/>
              </a:rPr>
              <a:t>Serious or continuing non-compliance</a:t>
            </a:r>
          </a:p>
          <a:p>
            <a:pPr>
              <a:lnSpc>
                <a:spcPct val="125000"/>
              </a:lnSpc>
              <a:buFontTx/>
              <a:buNone/>
            </a:pPr>
            <a:r>
              <a:rPr lang="en-US" sz="2800" dirty="0"/>
              <a:t>	 </a:t>
            </a:r>
          </a:p>
        </p:txBody>
      </p:sp>
    </p:spTree>
    <p:extLst>
      <p:ext uri="{BB962C8B-B14F-4D97-AF65-F5344CB8AC3E}">
        <p14:creationId xmlns:p14="http://schemas.microsoft.com/office/powerpoint/2010/main" val="20935221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52D8FA8-029E-4C08-85CA-2542D8A72CF1}" type="slidenum">
              <a:rPr lang="en-US"/>
              <a:pPr/>
              <a:t>68</a:t>
            </a:fld>
            <a:endParaRPr lang="en-US" dirty="0"/>
          </a:p>
        </p:txBody>
      </p:sp>
      <p:sp>
        <p:nvSpPr>
          <p:cNvPr id="820226" name="Rectangle 2"/>
          <p:cNvSpPr>
            <a:spLocks noGrp="1" noChangeArrowheads="1"/>
          </p:cNvSpPr>
          <p:nvPr>
            <p:ph type="title"/>
          </p:nvPr>
        </p:nvSpPr>
        <p:spPr>
          <a:xfrm>
            <a:off x="914400" y="457200"/>
            <a:ext cx="7391400" cy="838200"/>
          </a:xfrm>
        </p:spPr>
        <p:txBody>
          <a:bodyPr>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What is an Unanticipated Problem?</a:t>
            </a:r>
          </a:p>
        </p:txBody>
      </p:sp>
      <p:pic>
        <p:nvPicPr>
          <p:cNvPr id="73732" name="Picture 4" descr="Cartoon of person at a computer when a message pops up on the screen indicating &quot;You have accessed the 'whoops' function.  Please stand by while things go wrong.&quot;"/>
          <p:cNvPicPr>
            <a:picLocks noChangeAspect="1" noChangeArrowheads="1"/>
          </p:cNvPicPr>
          <p:nvPr/>
        </p:nvPicPr>
        <p:blipFill>
          <a:blip r:embed="rId3" cstate="print"/>
          <a:srcRect/>
          <a:stretch>
            <a:fillRect/>
          </a:stretch>
        </p:blipFill>
        <p:spPr bwMode="auto">
          <a:xfrm>
            <a:off x="2286000" y="1600199"/>
            <a:ext cx="4657725" cy="4657725"/>
          </a:xfrm>
          <a:prstGeom prst="rect">
            <a:avLst/>
          </a:prstGeom>
          <a:noFill/>
        </p:spPr>
      </p:pic>
    </p:spTree>
    <p:extLst>
      <p:ext uri="{BB962C8B-B14F-4D97-AF65-F5344CB8AC3E}">
        <p14:creationId xmlns:p14="http://schemas.microsoft.com/office/powerpoint/2010/main" val="4055185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70C6FF2-7CFB-416B-98AB-B0A07B6135AB}" type="slidenum">
              <a:rPr lang="en-US" smtClean="0"/>
              <a:pPr/>
              <a:t>69</a:t>
            </a:fld>
            <a:endParaRPr lang="en-US" dirty="0"/>
          </a:p>
        </p:txBody>
      </p:sp>
      <p:sp>
        <p:nvSpPr>
          <p:cNvPr id="4" name="Title 3"/>
          <p:cNvSpPr>
            <a:spLocks noGrp="1"/>
          </p:cNvSpPr>
          <p:nvPr>
            <p:ph type="title"/>
          </p:nvPr>
        </p:nvSpPr>
        <p:spPr>
          <a:xfrm>
            <a:off x="304800" y="762000"/>
            <a:ext cx="8229600" cy="1143000"/>
          </a:xfrm>
        </p:spPr>
        <p:txBody>
          <a:bodyPr>
            <a:noAutofit/>
          </a:bodyPr>
          <a:lstStyle/>
          <a:p>
            <a:pPr algn="ct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What is an Unanticipated Problem?</a:t>
            </a:r>
            <a:endPar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sp>
        <p:nvSpPr>
          <p:cNvPr id="2" name="Content Placeholder 1"/>
          <p:cNvSpPr>
            <a:spLocks noGrp="1"/>
          </p:cNvSpPr>
          <p:nvPr>
            <p:ph idx="1"/>
          </p:nvPr>
        </p:nvSpPr>
        <p:spPr>
          <a:xfrm>
            <a:off x="685800" y="2057400"/>
            <a:ext cx="8229600" cy="4800601"/>
          </a:xfrm>
        </p:spPr>
        <p:txBody>
          <a:bodyPr/>
          <a:lstStyle/>
          <a:p>
            <a:pPr>
              <a:lnSpc>
                <a:spcPct val="150000"/>
              </a:lnSpc>
              <a:buFontTx/>
              <a:buNone/>
            </a:pPr>
            <a:r>
              <a:rPr lang="en-US" sz="2800" dirty="0" smtClean="0">
                <a:latin typeface="Tahoma" pitchFamily="34" charset="0"/>
                <a:cs typeface="Tahoma" pitchFamily="34" charset="0"/>
              </a:rPr>
              <a:t>Incident, experience, or outcome that is:</a:t>
            </a:r>
          </a:p>
          <a:p>
            <a:pPr>
              <a:lnSpc>
                <a:spcPct val="150000"/>
              </a:lnSpc>
            </a:pPr>
            <a:r>
              <a:rPr lang="en-US" sz="2800" dirty="0" smtClean="0">
                <a:ln>
                  <a:solidFill>
                    <a:schemeClr val="accent3">
                      <a:lumMod val="75000"/>
                    </a:schemeClr>
                  </a:solidFill>
                </a:ln>
                <a:solidFill>
                  <a:schemeClr val="accent3">
                    <a:lumMod val="75000"/>
                  </a:schemeClr>
                </a:solidFill>
                <a:latin typeface="Tahoma" pitchFamily="34" charset="0"/>
                <a:cs typeface="Tahoma" pitchFamily="34" charset="0"/>
              </a:rPr>
              <a:t>Unexpected</a:t>
            </a:r>
            <a:r>
              <a:rPr lang="en-US" sz="2800" dirty="0" smtClean="0">
                <a:latin typeface="Tahoma" pitchFamily="34" charset="0"/>
                <a:cs typeface="Tahoma" pitchFamily="34" charset="0"/>
              </a:rPr>
              <a:t> (nature, severity, frequency)</a:t>
            </a:r>
          </a:p>
          <a:p>
            <a:pPr>
              <a:lnSpc>
                <a:spcPct val="150000"/>
              </a:lnSpc>
            </a:pPr>
            <a:r>
              <a:rPr lang="en-US" sz="2800" dirty="0" smtClean="0">
                <a:ln>
                  <a:solidFill>
                    <a:schemeClr val="accent3">
                      <a:lumMod val="75000"/>
                    </a:schemeClr>
                  </a:solidFill>
                </a:ln>
                <a:solidFill>
                  <a:schemeClr val="accent3"/>
                </a:solidFill>
                <a:latin typeface="Tahoma" pitchFamily="34" charset="0"/>
                <a:cs typeface="Tahoma" pitchFamily="34" charset="0"/>
              </a:rPr>
              <a:t>Related </a:t>
            </a:r>
            <a:r>
              <a:rPr lang="en-US" sz="2800" dirty="0" smtClean="0">
                <a:latin typeface="Tahoma" pitchFamily="34" charset="0"/>
                <a:cs typeface="Tahoma" pitchFamily="34" charset="0"/>
              </a:rPr>
              <a:t>or possibly related to research, AND</a:t>
            </a:r>
          </a:p>
          <a:p>
            <a:pPr>
              <a:lnSpc>
                <a:spcPct val="150000"/>
              </a:lnSpc>
            </a:pPr>
            <a:r>
              <a:rPr lang="en-US" sz="2800" dirty="0" smtClean="0">
                <a:latin typeface="Tahoma" pitchFamily="34" charset="0"/>
                <a:cs typeface="Tahoma" pitchFamily="34" charset="0"/>
              </a:rPr>
              <a:t>Suggests </a:t>
            </a:r>
            <a:r>
              <a:rPr lang="en-US" sz="2800" dirty="0" smtClean="0">
                <a:ln>
                  <a:solidFill>
                    <a:schemeClr val="accent3">
                      <a:lumMod val="75000"/>
                    </a:schemeClr>
                  </a:solidFill>
                </a:ln>
                <a:solidFill>
                  <a:schemeClr val="accent3">
                    <a:lumMod val="75000"/>
                  </a:schemeClr>
                </a:solidFill>
                <a:latin typeface="Tahoma" pitchFamily="34" charset="0"/>
                <a:cs typeface="Tahoma" pitchFamily="34" charset="0"/>
              </a:rPr>
              <a:t>greater risk of harm </a:t>
            </a:r>
            <a:r>
              <a:rPr lang="en-US" sz="2800" dirty="0" smtClean="0">
                <a:latin typeface="Tahoma" pitchFamily="34" charset="0"/>
                <a:cs typeface="Tahoma" pitchFamily="34" charset="0"/>
              </a:rPr>
              <a:t>than previously known or recognized</a:t>
            </a:r>
          </a:p>
          <a:p>
            <a:endParaRPr lang="en-US" dirty="0"/>
          </a:p>
        </p:txBody>
      </p:sp>
    </p:spTree>
    <p:extLst>
      <p:ext uri="{BB962C8B-B14F-4D97-AF65-F5344CB8AC3E}">
        <p14:creationId xmlns:p14="http://schemas.microsoft.com/office/powerpoint/2010/main" val="1373993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3BBD4FE-3B6E-4D91-8442-E2578BE4BA8A}" type="slidenum">
              <a:rPr lang="en-US"/>
              <a:pPr/>
              <a:t>7</a:t>
            </a:fld>
            <a:endParaRPr lang="en-US" dirty="0"/>
          </a:p>
        </p:txBody>
      </p:sp>
      <p:sp>
        <p:nvSpPr>
          <p:cNvPr id="571394" name="Rectangle 2"/>
          <p:cNvSpPr>
            <a:spLocks noGrp="1" noChangeArrowheads="1"/>
          </p:cNvSpPr>
          <p:nvPr>
            <p:ph type="title" idx="4294967295"/>
          </p:nvPr>
        </p:nvSpPr>
        <p:spPr>
          <a:xfrm>
            <a:off x="-762000" y="304800"/>
            <a:ext cx="9144000" cy="1143000"/>
          </a:xfrm>
        </p:spPr>
        <p:txBody>
          <a:bodyPr lIns="90488" tIns="44450" rIns="90488" bIns="44450"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Ethical Principles</a:t>
            </a:r>
          </a:p>
        </p:txBody>
      </p:sp>
      <p:sp>
        <p:nvSpPr>
          <p:cNvPr id="679939" name="Rectangle 3"/>
          <p:cNvSpPr>
            <a:spLocks noGrp="1" noChangeArrowheads="1"/>
          </p:cNvSpPr>
          <p:nvPr>
            <p:ph type="body" idx="4294967295"/>
          </p:nvPr>
        </p:nvSpPr>
        <p:spPr>
          <a:xfrm>
            <a:off x="762000" y="1828800"/>
            <a:ext cx="8382000" cy="4114800"/>
          </a:xfrm>
          <a:noFill/>
        </p:spPr>
        <p:txBody>
          <a:bodyPr lIns="90488" tIns="44450" rIns="90488" bIns="44450">
            <a:normAutofit/>
          </a:bodyPr>
          <a:lstStyle/>
          <a:p>
            <a:pPr>
              <a:lnSpc>
                <a:spcPct val="200000"/>
              </a:lnSpc>
            </a:pPr>
            <a:r>
              <a:rPr lang="en-US" sz="2800" dirty="0">
                <a:latin typeface="Tahoma" pitchFamily="34" charset="0"/>
                <a:cs typeface="Tahoma" pitchFamily="34" charset="0"/>
              </a:rPr>
              <a:t>Nuremburg Code</a:t>
            </a:r>
          </a:p>
          <a:p>
            <a:pPr>
              <a:lnSpc>
                <a:spcPct val="200000"/>
              </a:lnSpc>
            </a:pPr>
            <a:r>
              <a:rPr lang="en-US" sz="2800" dirty="0">
                <a:latin typeface="Tahoma" pitchFamily="34" charset="0"/>
                <a:cs typeface="Tahoma" pitchFamily="34" charset="0"/>
              </a:rPr>
              <a:t>Declaration of Helsinki</a:t>
            </a:r>
          </a:p>
          <a:p>
            <a:pPr>
              <a:lnSpc>
                <a:spcPct val="200000"/>
              </a:lnSpc>
            </a:pPr>
            <a:r>
              <a:rPr lang="en-US" sz="2800" dirty="0">
                <a:latin typeface="Tahoma" pitchFamily="34" charset="0"/>
                <a:cs typeface="Tahoma" pitchFamily="34" charset="0"/>
              </a:rPr>
              <a:t>The Belmont Report</a:t>
            </a:r>
            <a:endParaRPr lang="en-US" sz="2800" i="1" dirty="0">
              <a:solidFill>
                <a:schemeClr val="tx2"/>
              </a:solidFill>
              <a:latin typeface="Tahoma" pitchFamily="34" charset="0"/>
              <a:cs typeface="Tahoma" pitchFamily="34" charset="0"/>
            </a:endParaRPr>
          </a:p>
        </p:txBody>
      </p:sp>
      <p:pic>
        <p:nvPicPr>
          <p:cNvPr id="6" name="Picture 5" descr="ethical principles"/>
          <p:cNvPicPr>
            <a:picLocks noChangeAspect="1" noChangeArrowheads="1"/>
          </p:cNvPicPr>
          <p:nvPr/>
        </p:nvPicPr>
        <p:blipFill>
          <a:blip r:embed="rId3" cstate="print"/>
          <a:srcRect/>
          <a:stretch>
            <a:fillRect/>
          </a:stretch>
        </p:blipFill>
        <p:spPr bwMode="auto">
          <a:xfrm>
            <a:off x="5257800" y="3810000"/>
            <a:ext cx="3048000" cy="2066925"/>
          </a:xfrm>
          <a:prstGeom prst="rect">
            <a:avLst/>
          </a:prstGeom>
          <a:noFill/>
          <a:ln w="9525">
            <a:noFill/>
            <a:miter lim="800000"/>
            <a:headEnd/>
            <a:tailEnd/>
          </a:ln>
        </p:spPr>
      </p:pic>
    </p:spTree>
    <p:extLst>
      <p:ext uri="{BB962C8B-B14F-4D97-AF65-F5344CB8AC3E}">
        <p14:creationId xmlns:p14="http://schemas.microsoft.com/office/powerpoint/2010/main" val="163976240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DA8B6410-1E96-4F05-B2E3-0B1E8175D808}" type="slidenum">
              <a:rPr lang="en-US"/>
              <a:pPr/>
              <a:t>70</a:t>
            </a:fld>
            <a:endParaRPr lang="en-US" dirty="0"/>
          </a:p>
        </p:txBody>
      </p:sp>
      <p:sp>
        <p:nvSpPr>
          <p:cNvPr id="818178" name="Rectangle 2"/>
          <p:cNvSpPr>
            <a:spLocks noGrp="1" noChangeArrowheads="1"/>
          </p:cNvSpPr>
          <p:nvPr>
            <p:ph type="title" idx="4294967295"/>
          </p:nvPr>
        </p:nvSpPr>
        <p:spPr>
          <a:xfrm>
            <a:off x="0" y="304800"/>
            <a:ext cx="9144000" cy="762000"/>
          </a:xfrm>
        </p:spPr>
        <p:txBody>
          <a:bodyPr anchor="b">
            <a:noAutofit/>
          </a:bodyPr>
          <a:lstStyle/>
          <a:p>
            <a:pPr algn="ctr"/>
            <a: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Most Adverse Events are </a:t>
            </a:r>
            <a:r>
              <a:rPr lang="en-US" sz="3200" b="0" i="1" u="sng"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not </a:t>
            </a:r>
            <a: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a:r>
            <a:b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br>
            <a:r>
              <a:rPr lang="en-US" sz="32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Unanticipated Problems</a:t>
            </a:r>
          </a:p>
        </p:txBody>
      </p:sp>
      <p:pic>
        <p:nvPicPr>
          <p:cNvPr id="5" name="Diagram 4" descr="Venn diagram demonstrating that a small number of adverse events are also unanticipated problems - only those that are unanticipaed problems must be reported to OHRP "/>
          <p:cNvPicPr>
            <a:picLocks noChangeArrowheads="1"/>
          </p:cNvPicPr>
          <p:nvPr/>
        </p:nvPicPr>
        <p:blipFill>
          <a:blip r:embed="rId3" cstate="print">
            <a:duotone>
              <a:prstClr val="black"/>
              <a:srgbClr val="D9C3A5">
                <a:tint val="50000"/>
                <a:satMod val="180000"/>
              </a:srgbClr>
            </a:duotone>
            <a:lum bright="-10000" contrast="30000"/>
          </a:blip>
          <a:srcRect/>
          <a:stretch>
            <a:fillRect/>
          </a:stretch>
        </p:blipFill>
        <p:spPr bwMode="auto">
          <a:xfrm>
            <a:off x="381000" y="1143000"/>
            <a:ext cx="8382000" cy="3733800"/>
          </a:xfrm>
          <a:prstGeom prst="rect">
            <a:avLst/>
          </a:prstGeom>
          <a:solidFill>
            <a:srgbClr val="63A8BD"/>
          </a:solidFill>
        </p:spPr>
      </p:pic>
      <p:sp>
        <p:nvSpPr>
          <p:cNvPr id="818183" name="Up Arrow 8"/>
          <p:cNvSpPr>
            <a:spLocks noChangeArrowheads="1"/>
          </p:cNvSpPr>
          <p:nvPr/>
        </p:nvSpPr>
        <p:spPr bwMode="auto">
          <a:xfrm rot="10800000">
            <a:off x="3276600" y="4533900"/>
            <a:ext cx="484188" cy="685800"/>
          </a:xfrm>
          <a:prstGeom prst="upArrow">
            <a:avLst>
              <a:gd name="adj1" fmla="val 50000"/>
              <a:gd name="adj2" fmla="val 37534"/>
            </a:avLst>
          </a:prstGeom>
          <a:solidFill>
            <a:srgbClr val="660033"/>
          </a:solidFill>
          <a:ln w="9525" algn="ctr">
            <a:noFill/>
            <a:round/>
            <a:headEnd/>
            <a:tailEnd/>
          </a:ln>
        </p:spPr>
        <p:txBody>
          <a:bodyPr rot="10800000"/>
          <a:lstStyle/>
          <a:p>
            <a:pPr marL="742950" lvl="1" indent="-285750" eaLnBrk="1" hangingPunct="1">
              <a:spcBef>
                <a:spcPct val="20000"/>
              </a:spcBef>
              <a:buClr>
                <a:schemeClr val="accent2"/>
              </a:buClr>
              <a:buFont typeface="Wingdings" pitchFamily="2" charset="2"/>
              <a:buChar char="o"/>
            </a:pPr>
            <a:endParaRPr lang="en-US" sz="2600">
              <a:latin typeface="Verdana" pitchFamily="34" charset="0"/>
            </a:endParaRPr>
          </a:p>
        </p:txBody>
      </p:sp>
      <p:sp>
        <p:nvSpPr>
          <p:cNvPr id="818184" name="TextBox 10"/>
          <p:cNvSpPr txBox="1">
            <a:spLocks noChangeArrowheads="1"/>
          </p:cNvSpPr>
          <p:nvPr/>
        </p:nvSpPr>
        <p:spPr bwMode="auto">
          <a:xfrm>
            <a:off x="1270793" y="5280990"/>
            <a:ext cx="4495800" cy="711200"/>
          </a:xfrm>
          <a:prstGeom prst="rect">
            <a:avLst/>
          </a:prstGeom>
          <a:solidFill>
            <a:srgbClr val="E4E5C7"/>
          </a:solidFill>
          <a:ln w="9525">
            <a:solidFill>
              <a:srgbClr val="185294"/>
            </a:solidFill>
            <a:miter lim="800000"/>
            <a:headEnd/>
            <a:tailEnd/>
          </a:ln>
        </p:spPr>
        <p:txBody>
          <a:bodyPr>
            <a:spAutoFit/>
          </a:bodyPr>
          <a:lstStyle/>
          <a:p>
            <a:pPr algn="ctr" eaLnBrk="1" hangingPunct="1">
              <a:spcBef>
                <a:spcPct val="20000"/>
              </a:spcBef>
              <a:buClr>
                <a:schemeClr val="accent2"/>
              </a:buClr>
              <a:buFont typeface="Wingdings" pitchFamily="2" charset="2"/>
              <a:buNone/>
            </a:pPr>
            <a:r>
              <a:rPr lang="en-US" sz="2000" dirty="0">
                <a:solidFill>
                  <a:srgbClr val="000066"/>
                </a:solidFill>
                <a:latin typeface="Verdana" pitchFamily="34" charset="0"/>
              </a:rPr>
              <a:t>Do Not Report AE that are not UP to OHRP</a:t>
            </a:r>
          </a:p>
        </p:txBody>
      </p:sp>
      <p:sp>
        <p:nvSpPr>
          <p:cNvPr id="11" name="Up Arrow 11"/>
          <p:cNvSpPr>
            <a:spLocks noChangeArrowheads="1"/>
          </p:cNvSpPr>
          <p:nvPr/>
        </p:nvSpPr>
        <p:spPr bwMode="auto">
          <a:xfrm rot="10800000">
            <a:off x="6096000" y="4528039"/>
            <a:ext cx="484188" cy="662610"/>
          </a:xfrm>
          <a:prstGeom prst="upArrow">
            <a:avLst>
              <a:gd name="adj1" fmla="val 50000"/>
              <a:gd name="adj2" fmla="val 94426"/>
            </a:avLst>
          </a:prstGeom>
          <a:solidFill>
            <a:srgbClr val="660033"/>
          </a:solidFill>
          <a:ln w="9525" algn="ctr">
            <a:noFill/>
            <a:round/>
            <a:headEnd/>
            <a:tailEnd/>
          </a:ln>
        </p:spPr>
        <p:txBody>
          <a:bodyPr rot="10800000"/>
          <a:lstStyle/>
          <a:p>
            <a:pPr marL="469900" indent="-469900" eaLnBrk="1" hangingPunct="1">
              <a:spcBef>
                <a:spcPct val="20000"/>
              </a:spcBef>
              <a:buClr>
                <a:schemeClr val="accent2"/>
              </a:buClr>
              <a:buFont typeface="Wingdings" pitchFamily="2" charset="2"/>
              <a:buChar char="o"/>
            </a:pPr>
            <a:endParaRPr lang="en-US" sz="2600">
              <a:latin typeface="Verdana" pitchFamily="34" charset="0"/>
            </a:endParaRPr>
          </a:p>
        </p:txBody>
      </p:sp>
      <p:sp>
        <p:nvSpPr>
          <p:cNvPr id="818185" name="Up Arrow 11"/>
          <p:cNvSpPr>
            <a:spLocks noChangeArrowheads="1"/>
          </p:cNvSpPr>
          <p:nvPr/>
        </p:nvSpPr>
        <p:spPr bwMode="auto">
          <a:xfrm rot="10800000">
            <a:off x="7162799" y="4533900"/>
            <a:ext cx="484188" cy="662610"/>
          </a:xfrm>
          <a:prstGeom prst="upArrow">
            <a:avLst>
              <a:gd name="adj1" fmla="val 50000"/>
              <a:gd name="adj2" fmla="val 94426"/>
            </a:avLst>
          </a:prstGeom>
          <a:solidFill>
            <a:srgbClr val="660033"/>
          </a:solidFill>
          <a:ln w="9525" algn="ctr">
            <a:noFill/>
            <a:round/>
            <a:headEnd/>
            <a:tailEnd/>
          </a:ln>
        </p:spPr>
        <p:txBody>
          <a:bodyPr rot="10800000"/>
          <a:lstStyle/>
          <a:p>
            <a:pPr marL="469900" indent="-469900" eaLnBrk="1" hangingPunct="1">
              <a:spcBef>
                <a:spcPct val="20000"/>
              </a:spcBef>
              <a:buClr>
                <a:schemeClr val="accent2"/>
              </a:buClr>
              <a:buFont typeface="Wingdings" pitchFamily="2" charset="2"/>
              <a:buChar char="o"/>
            </a:pPr>
            <a:endParaRPr lang="en-US" sz="2600">
              <a:latin typeface="Verdana" pitchFamily="34" charset="0"/>
            </a:endParaRPr>
          </a:p>
        </p:txBody>
      </p:sp>
      <p:sp>
        <p:nvSpPr>
          <p:cNvPr id="818180" name="TextBox 5"/>
          <p:cNvSpPr txBox="1">
            <a:spLocks noChangeArrowheads="1"/>
          </p:cNvSpPr>
          <p:nvPr/>
        </p:nvSpPr>
        <p:spPr bwMode="auto">
          <a:xfrm>
            <a:off x="6096000" y="5280990"/>
            <a:ext cx="1905000" cy="406400"/>
          </a:xfrm>
          <a:prstGeom prst="rect">
            <a:avLst/>
          </a:prstGeom>
          <a:solidFill>
            <a:srgbClr val="E4E5C7"/>
          </a:solidFill>
          <a:ln w="9525">
            <a:solidFill>
              <a:srgbClr val="185294"/>
            </a:solidFill>
            <a:miter lim="800000"/>
            <a:headEnd/>
            <a:tailEnd/>
          </a:ln>
        </p:spPr>
        <p:txBody>
          <a:bodyPr>
            <a:spAutoFit/>
          </a:bodyPr>
          <a:lstStyle/>
          <a:p>
            <a:pPr algn="ctr" eaLnBrk="1" hangingPunct="1">
              <a:spcBef>
                <a:spcPct val="20000"/>
              </a:spcBef>
              <a:buClr>
                <a:schemeClr val="accent2"/>
              </a:buClr>
              <a:buFont typeface="Wingdings" pitchFamily="2" charset="2"/>
              <a:buNone/>
            </a:pPr>
            <a:r>
              <a:rPr lang="en-US" sz="2000" dirty="0">
                <a:solidFill>
                  <a:srgbClr val="000066"/>
                </a:solidFill>
                <a:latin typeface="Verdana" pitchFamily="34" charset="0"/>
              </a:rPr>
              <a:t>Report all UP</a:t>
            </a:r>
            <a:r>
              <a:rPr lang="en-US" sz="2000" dirty="0">
                <a:solidFill>
                  <a:srgbClr val="185294"/>
                </a:solidFill>
                <a:latin typeface="Verdana" pitchFamily="34" charset="0"/>
              </a:rPr>
              <a:t> </a:t>
            </a:r>
          </a:p>
        </p:txBody>
      </p:sp>
    </p:spTree>
    <p:extLst>
      <p:ext uri="{BB962C8B-B14F-4D97-AF65-F5344CB8AC3E}">
        <p14:creationId xmlns:p14="http://schemas.microsoft.com/office/powerpoint/2010/main" val="29601740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4BA4A9-6E93-46FC-864D-554BC43C56D7}" type="slidenum">
              <a:rPr lang="en-US"/>
              <a:pPr/>
              <a:t>71</a:t>
            </a:fld>
            <a:endParaRPr lang="en-US" dirty="0"/>
          </a:p>
        </p:txBody>
      </p:sp>
      <p:sp>
        <p:nvSpPr>
          <p:cNvPr id="822274" name="Rectangle 2"/>
          <p:cNvSpPr>
            <a:spLocks noGrp="1" noChangeArrowheads="1"/>
          </p:cNvSpPr>
          <p:nvPr>
            <p:ph type="title" idx="4294967295"/>
          </p:nvPr>
        </p:nvSpPr>
        <p:spPr>
          <a:xfrm>
            <a:off x="533400" y="-152400"/>
            <a:ext cx="8229600" cy="990600"/>
          </a:xfrm>
        </p:spPr>
        <p:txBody>
          <a:bodyPr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AE?  UP? Report to OHRP?</a:t>
            </a:r>
          </a:p>
        </p:txBody>
      </p:sp>
      <p:sp>
        <p:nvSpPr>
          <p:cNvPr id="822275" name="Rectangle 3"/>
          <p:cNvSpPr>
            <a:spLocks noGrp="1" noChangeArrowheads="1"/>
          </p:cNvSpPr>
          <p:nvPr>
            <p:ph type="body" idx="4294967295"/>
          </p:nvPr>
        </p:nvSpPr>
        <p:spPr>
          <a:xfrm>
            <a:off x="685800" y="914400"/>
            <a:ext cx="8382000" cy="5715000"/>
          </a:xfrm>
        </p:spPr>
        <p:txBody>
          <a:bodyPr>
            <a:normAutofit fontScale="85000" lnSpcReduction="10000"/>
          </a:bodyPr>
          <a:lstStyle/>
          <a:p>
            <a:pPr marL="469900" indent="-469900">
              <a:lnSpc>
                <a:spcPct val="170000"/>
              </a:lnSpc>
            </a:pPr>
            <a:r>
              <a:rPr lang="en-US" sz="3300" dirty="0">
                <a:latin typeface="Tahoma" pitchFamily="34" charset="0"/>
                <a:cs typeface="Tahoma" pitchFamily="34" charset="0"/>
              </a:rPr>
              <a:t>Clinical trial enrolls subjects with GERD</a:t>
            </a:r>
          </a:p>
          <a:p>
            <a:pPr marL="469900" indent="-469900">
              <a:lnSpc>
                <a:spcPct val="170000"/>
              </a:lnSpc>
            </a:pPr>
            <a:r>
              <a:rPr lang="en-US" sz="3300" dirty="0">
                <a:latin typeface="Tahoma" pitchFamily="34" charset="0"/>
                <a:cs typeface="Tahoma" pitchFamily="34" charset="0"/>
              </a:rPr>
              <a:t>Tests new drug to block acid release in stomach</a:t>
            </a:r>
          </a:p>
          <a:p>
            <a:pPr marL="469900" indent="-469900">
              <a:lnSpc>
                <a:spcPct val="170000"/>
              </a:lnSpc>
            </a:pPr>
            <a:r>
              <a:rPr lang="en-US" sz="3300" dirty="0">
                <a:latin typeface="Tahoma" pitchFamily="34" charset="0"/>
                <a:cs typeface="Tahoma" pitchFamily="34" charset="0"/>
              </a:rPr>
              <a:t>Subject develops acute renal failure</a:t>
            </a:r>
          </a:p>
          <a:p>
            <a:pPr marL="469900" indent="-469900">
              <a:lnSpc>
                <a:spcPct val="160000"/>
              </a:lnSpc>
            </a:pPr>
            <a:r>
              <a:rPr lang="en-US" sz="3300" dirty="0">
                <a:latin typeface="Tahoma" pitchFamily="34" charset="0"/>
                <a:cs typeface="Tahoma" pitchFamily="34" charset="0"/>
              </a:rPr>
              <a:t>Acute renal failure was not an anticipated risk described in study documents or informed consent</a:t>
            </a:r>
          </a:p>
          <a:p>
            <a:pPr marL="469900" indent="-469900" algn="ctr">
              <a:lnSpc>
                <a:spcPct val="150000"/>
              </a:lnSpc>
              <a:buFontTx/>
              <a:buNone/>
            </a:pPr>
            <a:r>
              <a:rPr lang="en-US" sz="3300" b="1" dirty="0" smtClean="0">
                <a:solidFill>
                  <a:schemeClr val="accent3">
                    <a:lumMod val="75000"/>
                  </a:schemeClr>
                </a:solidFill>
                <a:latin typeface="Tahoma" pitchFamily="34" charset="0"/>
                <a:cs typeface="Tahoma" pitchFamily="34" charset="0"/>
              </a:rPr>
              <a:t>This </a:t>
            </a:r>
            <a:r>
              <a:rPr lang="en-US" sz="3300" b="1" dirty="0">
                <a:solidFill>
                  <a:schemeClr val="accent3">
                    <a:lumMod val="75000"/>
                  </a:schemeClr>
                </a:solidFill>
                <a:latin typeface="Tahoma" pitchFamily="34" charset="0"/>
                <a:cs typeface="Tahoma" pitchFamily="34" charset="0"/>
              </a:rPr>
              <a:t>is an AE that also represents an UP… </a:t>
            </a:r>
          </a:p>
          <a:p>
            <a:pPr marL="469900" indent="-469900" algn="ctr">
              <a:lnSpc>
                <a:spcPct val="150000"/>
              </a:lnSpc>
              <a:buFontTx/>
              <a:buNone/>
            </a:pPr>
            <a:r>
              <a:rPr lang="en-US" sz="3300" b="1" dirty="0">
                <a:solidFill>
                  <a:schemeClr val="accent3">
                    <a:lumMod val="75000"/>
                  </a:schemeClr>
                </a:solidFill>
                <a:latin typeface="Tahoma" pitchFamily="34" charset="0"/>
                <a:cs typeface="Tahoma" pitchFamily="34" charset="0"/>
              </a:rPr>
              <a:t>MUST REPORT!</a:t>
            </a:r>
          </a:p>
        </p:txBody>
      </p:sp>
    </p:spTree>
    <p:extLst>
      <p:ext uri="{BB962C8B-B14F-4D97-AF65-F5344CB8AC3E}">
        <p14:creationId xmlns:p14="http://schemas.microsoft.com/office/powerpoint/2010/main" val="189522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2275">
                                            <p:txEl>
                                              <p:pRg st="4" end="4"/>
                                            </p:txEl>
                                          </p:spTgt>
                                        </p:tgtEl>
                                        <p:attrNameLst>
                                          <p:attrName>style.visibility</p:attrName>
                                        </p:attrNameLst>
                                      </p:cBhvr>
                                      <p:to>
                                        <p:strVal val="visible"/>
                                      </p:to>
                                    </p:set>
                                    <p:anim calcmode="lin" valueType="num">
                                      <p:cBhvr additive="base">
                                        <p:cTn id="7" dur="1000" fill="hold"/>
                                        <p:tgtEl>
                                          <p:spTgt spid="822275">
                                            <p:txEl>
                                              <p:pRg st="4" end="4"/>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22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2275">
                                            <p:txEl>
                                              <p:pRg st="5" end="5"/>
                                            </p:txEl>
                                          </p:spTgt>
                                        </p:tgtEl>
                                        <p:attrNameLst>
                                          <p:attrName>style.visibility</p:attrName>
                                        </p:attrNameLst>
                                      </p:cBhvr>
                                      <p:to>
                                        <p:strVal val="visible"/>
                                      </p:to>
                                    </p:set>
                                    <p:anim calcmode="lin" valueType="num">
                                      <p:cBhvr additive="base">
                                        <p:cTn id="13" dur="1000" fill="hold"/>
                                        <p:tgtEl>
                                          <p:spTgt spid="822275">
                                            <p:txEl>
                                              <p:pRg st="5" end="5"/>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22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B01A43A3-6D56-4F0B-BFBE-A48B61B96868}" type="slidenum">
              <a:rPr lang="en-US"/>
              <a:pPr/>
              <a:t>72</a:t>
            </a:fld>
            <a:endParaRPr lang="en-US"/>
          </a:p>
        </p:txBody>
      </p:sp>
      <p:sp>
        <p:nvSpPr>
          <p:cNvPr id="826371" name="Rectangle 2"/>
          <p:cNvSpPr>
            <a:spLocks noGrp="1" noChangeArrowheads="1"/>
          </p:cNvSpPr>
          <p:nvPr>
            <p:ph type="title" idx="4294967295"/>
          </p:nvPr>
        </p:nvSpPr>
        <p:spPr>
          <a:xfrm>
            <a:off x="1524000" y="228600"/>
            <a:ext cx="7543800" cy="762000"/>
          </a:xfrm>
        </p:spPr>
        <p:txBody>
          <a:bodyPr anchor="b">
            <a:normAutofit/>
          </a:bodyPr>
          <a:lstStyle/>
          <a:p>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AE?  UP?  Report to OHRP?</a:t>
            </a:r>
          </a:p>
        </p:txBody>
      </p:sp>
      <p:sp>
        <p:nvSpPr>
          <p:cNvPr id="826372" name="Rectangle 3"/>
          <p:cNvSpPr>
            <a:spLocks noGrp="1" noChangeArrowheads="1"/>
          </p:cNvSpPr>
          <p:nvPr>
            <p:ph type="body" idx="4294967295"/>
          </p:nvPr>
        </p:nvSpPr>
        <p:spPr>
          <a:xfrm>
            <a:off x="381000" y="1066800"/>
            <a:ext cx="8610600" cy="5562600"/>
          </a:xfrm>
        </p:spPr>
        <p:txBody>
          <a:bodyPr>
            <a:normAutofit/>
          </a:bodyPr>
          <a:lstStyle/>
          <a:p>
            <a:pPr marL="469900" indent="-469900">
              <a:lnSpc>
                <a:spcPct val="150000"/>
              </a:lnSpc>
            </a:pPr>
            <a:r>
              <a:rPr lang="en-US" sz="2800" dirty="0">
                <a:latin typeface="Tahoma" pitchFamily="34" charset="0"/>
                <a:cs typeface="Tahoma" pitchFamily="34" charset="0"/>
              </a:rPr>
              <a:t>Subject enrolls in a phase III oncology clinical trial</a:t>
            </a:r>
          </a:p>
          <a:p>
            <a:pPr marL="469900" indent="-469900">
              <a:lnSpc>
                <a:spcPct val="150000"/>
              </a:lnSpc>
            </a:pPr>
            <a:r>
              <a:rPr lang="en-US" sz="2800" dirty="0">
                <a:latin typeface="Tahoma" pitchFamily="34" charset="0"/>
                <a:cs typeface="Tahoma" pitchFamily="34" charset="0"/>
              </a:rPr>
              <a:t>Subject develops </a:t>
            </a:r>
            <a:r>
              <a:rPr lang="en-US" sz="2800" dirty="0" err="1">
                <a:latin typeface="Tahoma" pitchFamily="34" charset="0"/>
                <a:cs typeface="Tahoma" pitchFamily="34" charset="0"/>
              </a:rPr>
              <a:t>neutropenia</a:t>
            </a:r>
            <a:r>
              <a:rPr lang="en-US" sz="2800" dirty="0">
                <a:latin typeface="Tahoma" pitchFamily="34" charset="0"/>
                <a:cs typeface="Tahoma" pitchFamily="34" charset="0"/>
              </a:rPr>
              <a:t>, sepsis, multi-organ failure and dies</a:t>
            </a:r>
          </a:p>
          <a:p>
            <a:pPr marL="469900" indent="-469900">
              <a:lnSpc>
                <a:spcPct val="150000"/>
              </a:lnSpc>
            </a:pPr>
            <a:r>
              <a:rPr lang="en-US" sz="2800" dirty="0">
                <a:latin typeface="Tahoma" pitchFamily="34" charset="0"/>
                <a:cs typeface="Tahoma" pitchFamily="34" charset="0"/>
              </a:rPr>
              <a:t>Anticipated events were described in Investigator’s Brochure and informed consent </a:t>
            </a:r>
            <a:r>
              <a:rPr lang="en-US" sz="2800" dirty="0" smtClean="0">
                <a:latin typeface="Tahoma" pitchFamily="34" charset="0"/>
                <a:cs typeface="Tahoma" pitchFamily="34" charset="0"/>
              </a:rPr>
              <a:t>documents</a:t>
            </a:r>
            <a:endParaRPr lang="en-US" sz="2800" dirty="0"/>
          </a:p>
          <a:p>
            <a:pPr marL="469900" indent="-469900" algn="ctr">
              <a:lnSpc>
                <a:spcPct val="150000"/>
              </a:lnSpc>
              <a:buFontTx/>
              <a:buNone/>
            </a:pPr>
            <a:r>
              <a:rPr lang="en-US" sz="2800" dirty="0">
                <a:ln>
                  <a:solidFill>
                    <a:schemeClr val="accent3">
                      <a:lumMod val="75000"/>
                    </a:schemeClr>
                  </a:solidFill>
                </a:ln>
                <a:solidFill>
                  <a:schemeClr val="accent3">
                    <a:lumMod val="75000"/>
                  </a:schemeClr>
                </a:solidFill>
                <a:latin typeface="Tahoma" pitchFamily="34" charset="0"/>
                <a:cs typeface="Tahoma" pitchFamily="34" charset="0"/>
              </a:rPr>
              <a:t>This is an AE that does not represent an UP… </a:t>
            </a:r>
          </a:p>
          <a:p>
            <a:pPr marL="469900" indent="-469900" algn="ctr">
              <a:lnSpc>
                <a:spcPct val="90000"/>
              </a:lnSpc>
              <a:buFontTx/>
              <a:buNone/>
            </a:pPr>
            <a:r>
              <a:rPr lang="en-US" sz="2800" dirty="0">
                <a:ln>
                  <a:solidFill>
                    <a:schemeClr val="accent3">
                      <a:lumMod val="75000"/>
                    </a:schemeClr>
                  </a:solidFill>
                </a:ln>
                <a:solidFill>
                  <a:schemeClr val="accent3">
                    <a:lumMod val="75000"/>
                  </a:schemeClr>
                </a:solidFill>
                <a:latin typeface="Tahoma" pitchFamily="34" charset="0"/>
                <a:cs typeface="Tahoma" pitchFamily="34" charset="0"/>
              </a:rPr>
              <a:t>Do</a:t>
            </a:r>
            <a:r>
              <a:rPr lang="en-US" sz="2800" b="1" dirty="0">
                <a:ln>
                  <a:solidFill>
                    <a:schemeClr val="accent3">
                      <a:lumMod val="75000"/>
                    </a:schemeClr>
                  </a:solidFill>
                </a:ln>
                <a:solidFill>
                  <a:schemeClr val="accent3">
                    <a:lumMod val="75000"/>
                  </a:schemeClr>
                </a:solidFill>
                <a:latin typeface="Tahoma" pitchFamily="34" charset="0"/>
                <a:cs typeface="Tahoma" pitchFamily="34" charset="0"/>
              </a:rPr>
              <a:t> </a:t>
            </a:r>
            <a:r>
              <a:rPr lang="en-US" sz="2800" b="1" u="sng" dirty="0">
                <a:ln>
                  <a:solidFill>
                    <a:schemeClr val="accent3">
                      <a:lumMod val="75000"/>
                    </a:schemeClr>
                  </a:solidFill>
                </a:ln>
                <a:solidFill>
                  <a:schemeClr val="accent3">
                    <a:lumMod val="75000"/>
                  </a:schemeClr>
                </a:solidFill>
                <a:latin typeface="Tahoma" pitchFamily="34" charset="0"/>
                <a:cs typeface="Tahoma" pitchFamily="34" charset="0"/>
              </a:rPr>
              <a:t>not</a:t>
            </a:r>
            <a:r>
              <a:rPr lang="en-US" sz="2800" b="1" dirty="0">
                <a:ln>
                  <a:solidFill>
                    <a:schemeClr val="accent3">
                      <a:lumMod val="75000"/>
                    </a:schemeClr>
                  </a:solidFill>
                </a:ln>
                <a:solidFill>
                  <a:schemeClr val="accent3">
                    <a:lumMod val="75000"/>
                  </a:schemeClr>
                </a:solidFill>
                <a:latin typeface="Tahoma" pitchFamily="34" charset="0"/>
                <a:cs typeface="Tahoma" pitchFamily="34" charset="0"/>
              </a:rPr>
              <a:t> </a:t>
            </a:r>
            <a:r>
              <a:rPr lang="en-US" sz="2800" dirty="0">
                <a:ln>
                  <a:solidFill>
                    <a:schemeClr val="accent3">
                      <a:lumMod val="75000"/>
                    </a:schemeClr>
                  </a:solidFill>
                </a:ln>
                <a:solidFill>
                  <a:schemeClr val="accent3">
                    <a:lumMod val="75000"/>
                  </a:schemeClr>
                </a:solidFill>
                <a:latin typeface="Tahoma" pitchFamily="34" charset="0"/>
                <a:cs typeface="Tahoma" pitchFamily="34" charset="0"/>
              </a:rPr>
              <a:t>report to OHRP</a:t>
            </a:r>
          </a:p>
          <a:p>
            <a:pPr marL="469900" indent="-469900">
              <a:lnSpc>
                <a:spcPct val="90000"/>
              </a:lnSpc>
              <a:buFontTx/>
              <a:buNone/>
            </a:pPr>
            <a:endParaRPr lang="en-US" sz="2800" dirty="0">
              <a:solidFill>
                <a:srgbClr val="FFFF00"/>
              </a:solidFill>
            </a:endParaRPr>
          </a:p>
          <a:p>
            <a:pPr marL="469900" indent="-469900">
              <a:lnSpc>
                <a:spcPct val="90000"/>
              </a:lnSpc>
            </a:pPr>
            <a:endParaRPr lang="en-US" sz="2400" dirty="0"/>
          </a:p>
        </p:txBody>
      </p:sp>
    </p:spTree>
    <p:extLst>
      <p:ext uri="{BB962C8B-B14F-4D97-AF65-F5344CB8AC3E}">
        <p14:creationId xmlns:p14="http://schemas.microsoft.com/office/powerpoint/2010/main" val="282457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6372">
                                            <p:txEl>
                                              <p:pRg st="3" end="3"/>
                                            </p:txEl>
                                          </p:spTgt>
                                        </p:tgtEl>
                                        <p:attrNameLst>
                                          <p:attrName>style.visibility</p:attrName>
                                        </p:attrNameLst>
                                      </p:cBhvr>
                                      <p:to>
                                        <p:strVal val="visible"/>
                                      </p:to>
                                    </p:set>
                                    <p:anim calcmode="lin" valueType="num">
                                      <p:cBhvr additive="base">
                                        <p:cTn id="7" dur="1000" fill="hold"/>
                                        <p:tgtEl>
                                          <p:spTgt spid="826372">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2637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6372">
                                            <p:txEl>
                                              <p:pRg st="4" end="4"/>
                                            </p:txEl>
                                          </p:spTgt>
                                        </p:tgtEl>
                                        <p:attrNameLst>
                                          <p:attrName>style.visibility</p:attrName>
                                        </p:attrNameLst>
                                      </p:cBhvr>
                                      <p:to>
                                        <p:strVal val="visible"/>
                                      </p:to>
                                    </p:set>
                                    <p:anim calcmode="lin" valueType="num">
                                      <p:cBhvr additive="base">
                                        <p:cTn id="11" dur="1000" fill="hold"/>
                                        <p:tgtEl>
                                          <p:spTgt spid="826372">
                                            <p:txEl>
                                              <p:pRg st="4" end="4"/>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2637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17681E-5B33-492C-80CB-211FCC6EDBD1}" type="slidenum">
              <a:rPr lang="en-US"/>
              <a:pPr/>
              <a:t>73</a:t>
            </a:fld>
            <a:endParaRPr lang="en-US" dirty="0"/>
          </a:p>
        </p:txBody>
      </p:sp>
      <p:sp>
        <p:nvSpPr>
          <p:cNvPr id="824322" name="Rectangle 2"/>
          <p:cNvSpPr>
            <a:spLocks noGrp="1" noChangeArrowheads="1"/>
          </p:cNvSpPr>
          <p:nvPr>
            <p:ph type="title" idx="4294967295"/>
          </p:nvPr>
        </p:nvSpPr>
        <p:spPr>
          <a:xfrm>
            <a:off x="457200" y="228600"/>
            <a:ext cx="8229600" cy="685800"/>
          </a:xfrm>
        </p:spPr>
        <p:txBody>
          <a:bodyPr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AE?  UP?  Report to OHRP?</a:t>
            </a:r>
          </a:p>
        </p:txBody>
      </p:sp>
      <p:sp>
        <p:nvSpPr>
          <p:cNvPr id="824323" name="Rectangle 3"/>
          <p:cNvSpPr>
            <a:spLocks noGrp="1" noChangeArrowheads="1"/>
          </p:cNvSpPr>
          <p:nvPr>
            <p:ph type="body" idx="4294967295"/>
          </p:nvPr>
        </p:nvSpPr>
        <p:spPr>
          <a:xfrm>
            <a:off x="533400" y="1143000"/>
            <a:ext cx="8077200" cy="5181600"/>
          </a:xfrm>
        </p:spPr>
        <p:txBody>
          <a:bodyPr>
            <a:normAutofit lnSpcReduction="10000"/>
          </a:bodyPr>
          <a:lstStyle/>
          <a:p>
            <a:pPr marL="469900" indent="-469900">
              <a:lnSpc>
                <a:spcPct val="150000"/>
              </a:lnSpc>
            </a:pPr>
            <a:r>
              <a:rPr lang="en-US" sz="2800" dirty="0">
                <a:latin typeface="Tahoma" pitchFamily="34" charset="0"/>
                <a:cs typeface="Tahoma" pitchFamily="34" charset="0"/>
              </a:rPr>
              <a:t>Investigator conducts research on sexual behaviors &amp; drug use</a:t>
            </a:r>
          </a:p>
          <a:p>
            <a:pPr marL="469900" indent="-469900">
              <a:lnSpc>
                <a:spcPct val="150000"/>
              </a:lnSpc>
            </a:pPr>
            <a:r>
              <a:rPr lang="en-US" sz="2800" dirty="0">
                <a:latin typeface="Tahoma" pitchFamily="34" charset="0"/>
                <a:cs typeface="Tahoma" pitchFamily="34" charset="0"/>
              </a:rPr>
              <a:t>Collects and stores sensitive data on laptop</a:t>
            </a:r>
          </a:p>
          <a:p>
            <a:pPr marL="469900" indent="-469900">
              <a:lnSpc>
                <a:spcPct val="150000"/>
              </a:lnSpc>
            </a:pPr>
            <a:r>
              <a:rPr lang="en-US" sz="2800" dirty="0">
                <a:latin typeface="Tahoma" pitchFamily="34" charset="0"/>
                <a:cs typeface="Tahoma" pitchFamily="34" charset="0"/>
              </a:rPr>
              <a:t>Data </a:t>
            </a:r>
            <a:r>
              <a:rPr lang="en-US" sz="2800" dirty="0" smtClean="0">
                <a:latin typeface="Tahoma" pitchFamily="34" charset="0"/>
                <a:cs typeface="Tahoma" pitchFamily="34" charset="0"/>
              </a:rPr>
              <a:t>are </a:t>
            </a:r>
            <a:r>
              <a:rPr lang="en-US" sz="2800" dirty="0">
                <a:latin typeface="Tahoma" pitchFamily="34" charset="0"/>
                <a:cs typeface="Tahoma" pitchFamily="34" charset="0"/>
              </a:rPr>
              <a:t>not encrypted</a:t>
            </a:r>
          </a:p>
          <a:p>
            <a:pPr marL="469900" indent="-469900">
              <a:lnSpc>
                <a:spcPct val="150000"/>
              </a:lnSpc>
            </a:pPr>
            <a:r>
              <a:rPr lang="en-US" sz="2800" dirty="0">
                <a:latin typeface="Tahoma" pitchFamily="34" charset="0"/>
                <a:cs typeface="Tahoma" pitchFamily="34" charset="0"/>
              </a:rPr>
              <a:t>Laptop is stolen</a:t>
            </a:r>
          </a:p>
          <a:p>
            <a:pPr marL="469900" indent="-469900">
              <a:lnSpc>
                <a:spcPct val="150000"/>
              </a:lnSpc>
            </a:pPr>
            <a:endParaRPr lang="en-US" sz="2800" dirty="0">
              <a:latin typeface="Tahoma" pitchFamily="34" charset="0"/>
              <a:cs typeface="Tahoma" pitchFamily="34" charset="0"/>
            </a:endParaRPr>
          </a:p>
          <a:p>
            <a:pPr marL="469900" indent="-469900" algn="ctr">
              <a:lnSpc>
                <a:spcPct val="150000"/>
              </a:lnSpc>
              <a:buFontTx/>
              <a:buNone/>
            </a:pPr>
            <a:r>
              <a:rPr lang="en-US" sz="2800" b="1" dirty="0">
                <a:solidFill>
                  <a:schemeClr val="accent3">
                    <a:lumMod val="75000"/>
                  </a:schemeClr>
                </a:solidFill>
                <a:latin typeface="Tahoma" pitchFamily="34" charset="0"/>
                <a:cs typeface="Tahoma" pitchFamily="34" charset="0"/>
              </a:rPr>
              <a:t>This is an UP, but it does not involve AE … </a:t>
            </a:r>
          </a:p>
          <a:p>
            <a:pPr marL="469900" indent="-469900" algn="ctr">
              <a:lnSpc>
                <a:spcPct val="150000"/>
              </a:lnSpc>
              <a:buFontTx/>
              <a:buNone/>
            </a:pPr>
            <a:r>
              <a:rPr lang="en-US" sz="2800" b="1" dirty="0">
                <a:solidFill>
                  <a:schemeClr val="accent3">
                    <a:lumMod val="75000"/>
                  </a:schemeClr>
                </a:solidFill>
                <a:latin typeface="Tahoma" pitchFamily="34" charset="0"/>
                <a:cs typeface="Tahoma" pitchFamily="34" charset="0"/>
              </a:rPr>
              <a:t>Report to OHRP!</a:t>
            </a:r>
          </a:p>
          <a:p>
            <a:pPr marL="469900" indent="-469900"/>
            <a:endParaRPr lang="en-US" sz="2800" dirty="0">
              <a:solidFill>
                <a:srgbClr val="FFFF00"/>
              </a:solidFill>
            </a:endParaRPr>
          </a:p>
        </p:txBody>
      </p:sp>
    </p:spTree>
    <p:extLst>
      <p:ext uri="{BB962C8B-B14F-4D97-AF65-F5344CB8AC3E}">
        <p14:creationId xmlns:p14="http://schemas.microsoft.com/office/powerpoint/2010/main" val="9280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4323">
                                            <p:txEl>
                                              <p:pRg st="5" end="5"/>
                                            </p:txEl>
                                          </p:spTgt>
                                        </p:tgtEl>
                                        <p:attrNameLst>
                                          <p:attrName>style.visibility</p:attrName>
                                        </p:attrNameLst>
                                      </p:cBhvr>
                                      <p:to>
                                        <p:strVal val="visible"/>
                                      </p:to>
                                    </p:set>
                                    <p:anim calcmode="lin" valueType="num">
                                      <p:cBhvr additive="base">
                                        <p:cTn id="7" dur="500" fill="hold"/>
                                        <p:tgtEl>
                                          <p:spTgt spid="82432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432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4323">
                                            <p:txEl>
                                              <p:pRg st="6" end="6"/>
                                            </p:txEl>
                                          </p:spTgt>
                                        </p:tgtEl>
                                        <p:attrNameLst>
                                          <p:attrName>style.visibility</p:attrName>
                                        </p:attrNameLst>
                                      </p:cBhvr>
                                      <p:to>
                                        <p:strVal val="visible"/>
                                      </p:to>
                                    </p:set>
                                    <p:anim calcmode="lin" valueType="num">
                                      <p:cBhvr additive="base">
                                        <p:cTn id="11" dur="500" fill="hold"/>
                                        <p:tgtEl>
                                          <p:spTgt spid="82432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243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950187F-3FC3-4510-BB60-3702B3FAF8FA}" type="slidenum">
              <a:rPr lang="en-US"/>
              <a:pPr/>
              <a:t>74</a:t>
            </a:fld>
            <a:endParaRPr lang="en-US" dirty="0"/>
          </a:p>
        </p:txBody>
      </p:sp>
      <p:sp>
        <p:nvSpPr>
          <p:cNvPr id="665602" name="Rectangle 2"/>
          <p:cNvSpPr>
            <a:spLocks noChangeArrowheads="1"/>
          </p:cNvSpPr>
          <p:nvPr/>
        </p:nvSpPr>
        <p:spPr bwMode="auto">
          <a:xfrm>
            <a:off x="533400" y="1524000"/>
            <a:ext cx="7543800" cy="1219200"/>
          </a:xfrm>
          <a:prstGeom prst="rect">
            <a:avLst/>
          </a:prstGeom>
          <a:noFill/>
          <a:ln w="9525">
            <a:noFill/>
            <a:miter lim="800000"/>
            <a:headEnd/>
            <a:tailEnd/>
          </a:ln>
          <a:effectLst/>
        </p:spPr>
        <p:txBody>
          <a:bodyPr/>
          <a:lstStyle/>
          <a:p>
            <a:pPr marL="342900" indent="-342900" algn="ctr" eaLnBrk="1" hangingPunct="1">
              <a:spcBef>
                <a:spcPct val="20000"/>
              </a:spcBef>
              <a:buClr>
                <a:schemeClr val="tx2"/>
              </a:buClr>
              <a:buSzPct val="70000"/>
              <a:buFont typeface="Wingdings" pitchFamily="2" charset="2"/>
              <a:buNone/>
            </a:pPr>
            <a:r>
              <a:rPr lang="en-US" sz="3400" i="1" dirty="0">
                <a:solidFill>
                  <a:schemeClr val="tx2"/>
                </a:solidFill>
                <a:effectLst>
                  <a:outerShdw blurRad="38100" dist="38100" dir="2700000" algn="tl">
                    <a:srgbClr val="000000"/>
                  </a:outerShdw>
                </a:effectLst>
                <a:latin typeface="Tahoma" pitchFamily="34" charset="0"/>
                <a:ea typeface="ＭＳ Ｐゴシック" charset="-128"/>
              </a:rPr>
              <a:t>  </a:t>
            </a:r>
            <a:r>
              <a:rPr lang="en-US" sz="3600" i="1" dirty="0">
                <a:solidFill>
                  <a:schemeClr val="accent1">
                    <a:lumMod val="75000"/>
                  </a:schemeClr>
                </a:solidFill>
                <a:effectLst>
                  <a:outerShdw blurRad="38100" dist="38100" dir="2700000" algn="tl">
                    <a:srgbClr val="000000">
                      <a:alpha val="43137"/>
                    </a:srgbClr>
                  </a:outerShdw>
                </a:effectLst>
                <a:latin typeface="Tahoma" pitchFamily="34" charset="0"/>
                <a:ea typeface="ＭＳ Ｐゴシック" charset="-128"/>
                <a:cs typeface="Tahoma" pitchFamily="34" charset="0"/>
              </a:rPr>
              <a:t>Compliance Oversight</a:t>
            </a:r>
          </a:p>
          <a:p>
            <a:pPr marL="342900" indent="-342900" algn="ctr" eaLnBrk="1" hangingPunct="1">
              <a:spcBef>
                <a:spcPct val="20000"/>
              </a:spcBef>
              <a:buClr>
                <a:schemeClr val="tx2"/>
              </a:buClr>
              <a:buSzPct val="70000"/>
              <a:buFont typeface="Wingdings" pitchFamily="2" charset="2"/>
              <a:buNone/>
            </a:pPr>
            <a:endParaRPr lang="en-US" sz="3400" i="1" dirty="0">
              <a:solidFill>
                <a:schemeClr val="tx2"/>
              </a:solidFill>
              <a:effectLst>
                <a:outerShdw blurRad="38100" dist="38100" dir="2700000" algn="tl">
                  <a:srgbClr val="000000"/>
                </a:outerShdw>
              </a:effectLst>
              <a:latin typeface="Tahoma" pitchFamily="34" charset="0"/>
              <a:ea typeface="ＭＳ Ｐゴシック" charset="-128"/>
            </a:endParaRPr>
          </a:p>
        </p:txBody>
      </p:sp>
      <p:pic>
        <p:nvPicPr>
          <p:cNvPr id="5" name="Picture 4" descr="Cartoon of man looking at eye chart and asked if what he sees is right or wrong" title="Compliance Oversight"/>
          <p:cNvPicPr>
            <a:picLocks noChangeAspect="1" noChangeArrowheads="1"/>
          </p:cNvPicPr>
          <p:nvPr/>
        </p:nvPicPr>
        <p:blipFill>
          <a:blip r:embed="rId3" cstate="print"/>
          <a:srcRect/>
          <a:stretch>
            <a:fillRect/>
          </a:stretch>
        </p:blipFill>
        <p:spPr bwMode="auto">
          <a:xfrm>
            <a:off x="3048000" y="2743200"/>
            <a:ext cx="2971800" cy="2971800"/>
          </a:xfrm>
          <a:prstGeom prst="rect">
            <a:avLst/>
          </a:prstGeom>
          <a:noFill/>
          <a:ln w="9525">
            <a:noFill/>
            <a:miter lim="800000"/>
            <a:headEnd/>
            <a:tailEnd/>
          </a:ln>
        </p:spPr>
      </p:pic>
    </p:spTree>
    <p:extLst>
      <p:ext uri="{BB962C8B-B14F-4D97-AF65-F5344CB8AC3E}">
        <p14:creationId xmlns:p14="http://schemas.microsoft.com/office/powerpoint/2010/main" val="15519560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7174EDFC-D75C-479C-B624-2F890D57350A}" type="slidenum">
              <a:rPr lang="en-US"/>
              <a:pPr/>
              <a:t>75</a:t>
            </a:fld>
            <a:endParaRPr lang="en-US"/>
          </a:p>
        </p:txBody>
      </p:sp>
      <p:sp>
        <p:nvSpPr>
          <p:cNvPr id="667650" name="Rectangle 2"/>
          <p:cNvSpPr>
            <a:spLocks noGrp="1" noChangeArrowheads="1"/>
          </p:cNvSpPr>
          <p:nvPr>
            <p:ph type="title" idx="4294967295"/>
          </p:nvPr>
        </p:nvSpPr>
        <p:spPr>
          <a:xfrm>
            <a:off x="381000" y="228600"/>
            <a:ext cx="8229600" cy="1143000"/>
          </a:xfrm>
        </p:spPr>
        <p:txBody>
          <a:bodyPr anchor="b"/>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Compliance Oversight Jurisdiction</a:t>
            </a:r>
          </a:p>
        </p:txBody>
      </p:sp>
      <p:sp>
        <p:nvSpPr>
          <p:cNvPr id="779267" name="Rectangle 3"/>
          <p:cNvSpPr>
            <a:spLocks noGrp="1" noChangeArrowheads="1"/>
          </p:cNvSpPr>
          <p:nvPr>
            <p:ph type="body" sz="half" idx="4294967295"/>
          </p:nvPr>
        </p:nvSpPr>
        <p:spPr>
          <a:xfrm>
            <a:off x="738188" y="1905000"/>
            <a:ext cx="7796212" cy="3581400"/>
          </a:xfrm>
        </p:spPr>
        <p:txBody>
          <a:bodyPr>
            <a:normAutofit/>
          </a:bodyPr>
          <a:lstStyle/>
          <a:p>
            <a:pPr>
              <a:lnSpc>
                <a:spcPct val="200000"/>
              </a:lnSpc>
            </a:pPr>
            <a:r>
              <a:rPr lang="en-US" sz="2800" dirty="0">
                <a:latin typeface="Tahoma" pitchFamily="34" charset="0"/>
                <a:cs typeface="Tahoma" pitchFamily="34" charset="0"/>
              </a:rPr>
              <a:t>45 CFR 46.103(e)</a:t>
            </a:r>
          </a:p>
          <a:p>
            <a:pPr>
              <a:lnSpc>
                <a:spcPct val="200000"/>
              </a:lnSpc>
            </a:pPr>
            <a:r>
              <a:rPr lang="en-US" sz="2800" dirty="0">
                <a:latin typeface="Tahoma" pitchFamily="34" charset="0"/>
                <a:cs typeface="Tahoma" pitchFamily="34" charset="0"/>
              </a:rPr>
              <a:t>OHRP approved Assurance</a:t>
            </a:r>
          </a:p>
        </p:txBody>
      </p:sp>
      <p:pic>
        <p:nvPicPr>
          <p:cNvPr id="6" name="Picture 5" descr="image of gavel to indicate jurisdiction/oversight"/>
          <p:cNvPicPr>
            <a:picLocks noChangeAspect="1" noChangeArrowheads="1"/>
          </p:cNvPicPr>
          <p:nvPr/>
        </p:nvPicPr>
        <p:blipFill>
          <a:blip r:embed="rId3" cstate="print"/>
          <a:srcRect/>
          <a:stretch>
            <a:fillRect/>
          </a:stretch>
        </p:blipFill>
        <p:spPr bwMode="auto">
          <a:xfrm>
            <a:off x="6248400" y="3429000"/>
            <a:ext cx="1733550" cy="2647950"/>
          </a:xfrm>
          <a:prstGeom prst="rect">
            <a:avLst/>
          </a:prstGeom>
          <a:noFill/>
          <a:ln w="9525">
            <a:noFill/>
            <a:miter lim="800000"/>
            <a:headEnd/>
            <a:tailEnd/>
          </a:ln>
        </p:spPr>
      </p:pic>
    </p:spTree>
    <p:extLst>
      <p:ext uri="{BB962C8B-B14F-4D97-AF65-F5344CB8AC3E}">
        <p14:creationId xmlns:p14="http://schemas.microsoft.com/office/powerpoint/2010/main" val="42325724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1D039B8-8C96-4C87-B035-F6740209EF20}" type="slidenum">
              <a:rPr lang="en-US"/>
              <a:pPr/>
              <a:t>76</a:t>
            </a:fld>
            <a:endParaRPr lang="en-US" dirty="0"/>
          </a:p>
        </p:txBody>
      </p:sp>
      <p:sp>
        <p:nvSpPr>
          <p:cNvPr id="768002" name="Rectangle 2"/>
          <p:cNvSpPr>
            <a:spLocks noGrp="1" noChangeArrowheads="1"/>
          </p:cNvSpPr>
          <p:nvPr>
            <p:ph type="title"/>
          </p:nvPr>
        </p:nvSpPr>
        <p:spPr>
          <a:xfrm>
            <a:off x="533400" y="0"/>
            <a:ext cx="8029575" cy="990600"/>
          </a:xfrm>
        </p:spPr>
        <p:txBody>
          <a:bodyPr>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Compliance Oversight Procedures </a:t>
            </a:r>
          </a:p>
        </p:txBody>
      </p:sp>
      <p:sp>
        <p:nvSpPr>
          <p:cNvPr id="768003" name="Rectangle 3"/>
          <p:cNvSpPr>
            <a:spLocks noGrp="1" noChangeArrowheads="1"/>
          </p:cNvSpPr>
          <p:nvPr>
            <p:ph idx="1"/>
          </p:nvPr>
        </p:nvSpPr>
        <p:spPr>
          <a:xfrm>
            <a:off x="665922" y="1027112"/>
            <a:ext cx="8458200" cy="6059488"/>
          </a:xfrm>
        </p:spPr>
        <p:txBody>
          <a:bodyPr>
            <a:normAutofit/>
          </a:bodyPr>
          <a:lstStyle/>
          <a:p>
            <a:pPr>
              <a:lnSpc>
                <a:spcPts val="3700"/>
              </a:lnSpc>
            </a:pPr>
            <a:r>
              <a:rPr lang="en-US" sz="2800" dirty="0">
                <a:latin typeface="Tahoma" pitchFamily="34" charset="0"/>
                <a:cs typeface="Tahoma" pitchFamily="34" charset="0"/>
              </a:rPr>
              <a:t>Written complaint/allegation</a:t>
            </a:r>
          </a:p>
          <a:p>
            <a:pPr>
              <a:lnSpc>
                <a:spcPts val="3700"/>
              </a:lnSpc>
            </a:pPr>
            <a:r>
              <a:rPr lang="en-US" sz="2800" dirty="0">
                <a:latin typeface="Tahoma" pitchFamily="34" charset="0"/>
                <a:cs typeface="Tahoma" pitchFamily="34" charset="0"/>
              </a:rPr>
              <a:t>Jurisdiction determination</a:t>
            </a:r>
          </a:p>
          <a:p>
            <a:pPr>
              <a:lnSpc>
                <a:spcPts val="3700"/>
              </a:lnSpc>
            </a:pPr>
            <a:r>
              <a:rPr lang="en-US" sz="2800" dirty="0">
                <a:latin typeface="Tahoma" pitchFamily="34" charset="0"/>
                <a:cs typeface="Tahoma" pitchFamily="34" charset="0"/>
              </a:rPr>
              <a:t>OHRP initiates inquiry – asks institution to investigate &amp; provide report</a:t>
            </a:r>
          </a:p>
          <a:p>
            <a:pPr>
              <a:lnSpc>
                <a:spcPts val="3700"/>
              </a:lnSpc>
            </a:pPr>
            <a:r>
              <a:rPr lang="en-US" sz="2800" dirty="0">
                <a:latin typeface="Tahoma" pitchFamily="34" charset="0"/>
                <a:cs typeface="Tahoma" pitchFamily="34" charset="0"/>
              </a:rPr>
              <a:t>OHRP receives written report, and evaluates report and other relevant documents</a:t>
            </a:r>
          </a:p>
          <a:p>
            <a:pPr>
              <a:lnSpc>
                <a:spcPts val="3700"/>
              </a:lnSpc>
            </a:pPr>
            <a:r>
              <a:rPr lang="en-US" sz="2800" dirty="0">
                <a:latin typeface="Tahoma" pitchFamily="34" charset="0"/>
                <a:cs typeface="Tahoma" pitchFamily="34" charset="0"/>
              </a:rPr>
              <a:t>Additional correspondence/telephone interviews/site visit</a:t>
            </a:r>
          </a:p>
          <a:p>
            <a:pPr>
              <a:lnSpc>
                <a:spcPts val="3700"/>
              </a:lnSpc>
            </a:pPr>
            <a:r>
              <a:rPr lang="en-US" sz="2800" dirty="0">
                <a:latin typeface="Tahoma" pitchFamily="34" charset="0"/>
                <a:cs typeface="Tahoma" pitchFamily="34" charset="0"/>
              </a:rPr>
              <a:t>Issue final determination</a:t>
            </a:r>
          </a:p>
          <a:p>
            <a:pPr>
              <a:lnSpc>
                <a:spcPts val="3700"/>
              </a:lnSpc>
            </a:pPr>
            <a:r>
              <a:rPr lang="en-US" sz="2800" dirty="0">
                <a:latin typeface="Tahoma" pitchFamily="34" charset="0"/>
                <a:cs typeface="Tahoma" pitchFamily="34" charset="0"/>
              </a:rPr>
              <a:t>Procedures on our website</a:t>
            </a:r>
          </a:p>
        </p:txBody>
      </p:sp>
    </p:spTree>
    <p:extLst>
      <p:ext uri="{BB962C8B-B14F-4D97-AF65-F5344CB8AC3E}">
        <p14:creationId xmlns:p14="http://schemas.microsoft.com/office/powerpoint/2010/main" val="36073216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4F4D038-9066-4A8E-9927-767B076C9186}" type="slidenum">
              <a:rPr lang="en-US"/>
              <a:pPr/>
              <a:t>77</a:t>
            </a:fld>
            <a:endParaRPr lang="en-US" dirty="0"/>
          </a:p>
        </p:txBody>
      </p:sp>
      <p:sp>
        <p:nvSpPr>
          <p:cNvPr id="770050" name="Rectangle 2"/>
          <p:cNvSpPr>
            <a:spLocks noGrp="1" noChangeArrowheads="1"/>
          </p:cNvSpPr>
          <p:nvPr>
            <p:ph type="title"/>
          </p:nvPr>
        </p:nvSpPr>
        <p:spPr>
          <a:xfrm>
            <a:off x="304800" y="-76200"/>
            <a:ext cx="8258175" cy="838200"/>
          </a:xfrm>
        </p:spPr>
        <p:txBody>
          <a:bodyPr>
            <a:normAutofit fontScale="90000"/>
          </a:bodyPr>
          <a:lstStyle/>
          <a:p>
            <a:pPr algn="ctr"/>
            <a:r>
              <a:rPr lang="en-US" sz="3200" dirty="0"/>
              <a:t/>
            </a:r>
            <a:br>
              <a:rPr lang="en-US" sz="3200" dirty="0"/>
            </a:br>
            <a:r>
              <a:rPr lang="en-US" sz="40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Possible Determinations/Outcomes </a:t>
            </a:r>
          </a:p>
        </p:txBody>
      </p:sp>
      <p:sp>
        <p:nvSpPr>
          <p:cNvPr id="770051" name="Rectangle 3"/>
          <p:cNvSpPr>
            <a:spLocks noGrp="1" noChangeArrowheads="1"/>
          </p:cNvSpPr>
          <p:nvPr>
            <p:ph idx="1"/>
          </p:nvPr>
        </p:nvSpPr>
        <p:spPr>
          <a:xfrm>
            <a:off x="457200" y="914400"/>
            <a:ext cx="9067800" cy="5410200"/>
          </a:xfrm>
        </p:spPr>
        <p:txBody>
          <a:bodyPr>
            <a:normAutofit/>
          </a:bodyPr>
          <a:lstStyle/>
          <a:p>
            <a:pPr>
              <a:lnSpc>
                <a:spcPct val="150000"/>
              </a:lnSpc>
            </a:pPr>
            <a:r>
              <a:rPr lang="en-US" sz="3000" dirty="0">
                <a:latin typeface="Tahoma" pitchFamily="34" charset="0"/>
                <a:cs typeface="Tahoma" pitchFamily="34" charset="0"/>
              </a:rPr>
              <a:t>In compliance</a:t>
            </a:r>
          </a:p>
          <a:p>
            <a:pPr lvl="1">
              <a:lnSpc>
                <a:spcPct val="150000"/>
              </a:lnSpc>
            </a:pPr>
            <a:r>
              <a:rPr lang="en-US" sz="2400" dirty="0">
                <a:latin typeface="Tahoma" pitchFamily="34" charset="0"/>
                <a:cs typeface="Tahoma" pitchFamily="34" charset="0"/>
              </a:rPr>
              <a:t>no recommendations </a:t>
            </a:r>
          </a:p>
          <a:p>
            <a:pPr lvl="1">
              <a:lnSpc>
                <a:spcPct val="150000"/>
              </a:lnSpc>
            </a:pPr>
            <a:r>
              <a:rPr lang="en-US" sz="2400" dirty="0">
                <a:latin typeface="Tahoma" pitchFamily="34" charset="0"/>
                <a:cs typeface="Tahoma" pitchFamily="34" charset="0"/>
              </a:rPr>
              <a:t>recommend improvements</a:t>
            </a:r>
          </a:p>
          <a:p>
            <a:pPr>
              <a:lnSpc>
                <a:spcPct val="150000"/>
              </a:lnSpc>
            </a:pPr>
            <a:r>
              <a:rPr lang="en-US" sz="3000" dirty="0">
                <a:latin typeface="Tahoma" pitchFamily="34" charset="0"/>
                <a:cs typeface="Tahoma" pitchFamily="34" charset="0"/>
              </a:rPr>
              <a:t>Noncompliance </a:t>
            </a:r>
          </a:p>
          <a:p>
            <a:pPr lvl="1">
              <a:lnSpc>
                <a:spcPct val="150000"/>
              </a:lnSpc>
            </a:pPr>
            <a:r>
              <a:rPr lang="en-US" sz="2400" dirty="0">
                <a:latin typeface="Tahoma" pitchFamily="34" charset="0"/>
                <a:cs typeface="Tahoma" pitchFamily="34" charset="0"/>
              </a:rPr>
              <a:t>need corrective actions</a:t>
            </a:r>
          </a:p>
          <a:p>
            <a:pPr lvl="1">
              <a:lnSpc>
                <a:spcPct val="150000"/>
              </a:lnSpc>
            </a:pPr>
            <a:r>
              <a:rPr lang="en-US" sz="2400" dirty="0">
                <a:latin typeface="Tahoma" pitchFamily="34" charset="0"/>
                <a:cs typeface="Tahoma" pitchFamily="34" charset="0"/>
              </a:rPr>
              <a:t>FWA restricted or withdrawn, pending corrective actions</a:t>
            </a:r>
          </a:p>
          <a:p>
            <a:pPr lvl="1">
              <a:lnSpc>
                <a:spcPct val="150000"/>
              </a:lnSpc>
            </a:pPr>
            <a:r>
              <a:rPr lang="en-US" sz="2400" dirty="0">
                <a:latin typeface="Tahoma" pitchFamily="34" charset="0"/>
                <a:cs typeface="Tahoma" pitchFamily="34" charset="0"/>
              </a:rPr>
              <a:t>recommend additional actions by HHS</a:t>
            </a:r>
          </a:p>
          <a:p>
            <a:pPr lvl="1">
              <a:lnSpc>
                <a:spcPct val="150000"/>
              </a:lnSpc>
            </a:pPr>
            <a:r>
              <a:rPr lang="en-US" sz="2400" dirty="0">
                <a:latin typeface="Tahoma" pitchFamily="34" charset="0"/>
                <a:cs typeface="Tahoma" pitchFamily="34" charset="0"/>
              </a:rPr>
              <a:t>recommend debarment - </a:t>
            </a:r>
            <a:r>
              <a:rPr lang="en-US" sz="2200" dirty="0">
                <a:latin typeface="Tahoma" pitchFamily="34" charset="0"/>
                <a:cs typeface="Tahoma" pitchFamily="34" charset="0"/>
              </a:rPr>
              <a:t>45 CFR part 76   </a:t>
            </a:r>
          </a:p>
        </p:txBody>
      </p:sp>
    </p:spTree>
    <p:extLst>
      <p:ext uri="{BB962C8B-B14F-4D97-AF65-F5344CB8AC3E}">
        <p14:creationId xmlns:p14="http://schemas.microsoft.com/office/powerpoint/2010/main" val="30556193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64F6A86-0219-43E3-9A4C-9227348B504A}" type="slidenum">
              <a:rPr lang="en-US"/>
              <a:pPr/>
              <a:t>78</a:t>
            </a:fld>
            <a:endParaRPr lang="en-US" dirty="0"/>
          </a:p>
        </p:txBody>
      </p:sp>
      <p:sp>
        <p:nvSpPr>
          <p:cNvPr id="828418" name="Rectangle 2"/>
          <p:cNvSpPr>
            <a:spLocks noGrp="1" noChangeArrowheads="1"/>
          </p:cNvSpPr>
          <p:nvPr>
            <p:ph type="title"/>
          </p:nvPr>
        </p:nvSpPr>
        <p:spPr>
          <a:xfrm>
            <a:off x="228600" y="393700"/>
            <a:ext cx="8229600" cy="977900"/>
          </a:xfrm>
        </p:spPr>
        <p:txBody>
          <a:bodyPr>
            <a:no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What Can Happen?</a:t>
            </a:r>
            <a:b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br>
            <a:endPar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p:txBody>
      </p:sp>
      <p:sp>
        <p:nvSpPr>
          <p:cNvPr id="828419" name="Rectangle 3"/>
          <p:cNvSpPr>
            <a:spLocks noGrp="1" noChangeArrowheads="1"/>
          </p:cNvSpPr>
          <p:nvPr>
            <p:ph idx="1"/>
          </p:nvPr>
        </p:nvSpPr>
        <p:spPr>
          <a:xfrm>
            <a:off x="-381000" y="1600200"/>
            <a:ext cx="9144000" cy="3581400"/>
          </a:xfrm>
        </p:spPr>
        <p:txBody>
          <a:bodyPr>
            <a:normAutofit lnSpcReduction="10000"/>
          </a:bodyPr>
          <a:lstStyle/>
          <a:p>
            <a:pPr algn="ctr">
              <a:lnSpc>
                <a:spcPct val="150000"/>
              </a:lnSpc>
              <a:buFontTx/>
              <a:buNone/>
            </a:pPr>
            <a:r>
              <a:rPr lang="en-US" sz="2800" dirty="0">
                <a:latin typeface="Tahoma" pitchFamily="34" charset="0"/>
                <a:cs typeface="Tahoma" pitchFamily="34" charset="0"/>
              </a:rPr>
              <a:t>Restriction</a:t>
            </a:r>
          </a:p>
          <a:p>
            <a:pPr algn="ctr">
              <a:lnSpc>
                <a:spcPct val="150000"/>
              </a:lnSpc>
              <a:buFontTx/>
              <a:buNone/>
            </a:pPr>
            <a:r>
              <a:rPr lang="en-US" sz="2800" dirty="0">
                <a:latin typeface="Tahoma" pitchFamily="34" charset="0"/>
                <a:cs typeface="Tahoma" pitchFamily="34" charset="0"/>
              </a:rPr>
              <a:t> Suspension</a:t>
            </a:r>
          </a:p>
          <a:p>
            <a:pPr algn="ctr">
              <a:lnSpc>
                <a:spcPct val="150000"/>
              </a:lnSpc>
              <a:buFontTx/>
              <a:buNone/>
            </a:pPr>
            <a:r>
              <a:rPr lang="en-US" sz="2800" dirty="0" smtClean="0">
                <a:latin typeface="Tahoma" pitchFamily="34" charset="0"/>
                <a:cs typeface="Tahoma" pitchFamily="34" charset="0"/>
              </a:rPr>
              <a:t>Termination </a:t>
            </a:r>
            <a:endParaRPr lang="en-US" sz="2800" dirty="0">
              <a:latin typeface="Tahoma" pitchFamily="34" charset="0"/>
              <a:cs typeface="Tahoma" pitchFamily="34" charset="0"/>
            </a:endParaRPr>
          </a:p>
          <a:p>
            <a:pPr algn="ctr">
              <a:lnSpc>
                <a:spcPct val="150000"/>
              </a:lnSpc>
              <a:buFontTx/>
              <a:buNone/>
            </a:pPr>
            <a:r>
              <a:rPr lang="en-US" sz="2800" dirty="0">
                <a:latin typeface="Tahoma" pitchFamily="34" charset="0"/>
                <a:cs typeface="Tahoma" pitchFamily="34" charset="0"/>
              </a:rPr>
              <a:t> of FWA</a:t>
            </a:r>
          </a:p>
          <a:p>
            <a:pPr algn="ctr">
              <a:buFontTx/>
              <a:buNone/>
            </a:pPr>
            <a:endParaRPr lang="en-US" dirty="0"/>
          </a:p>
          <a:p>
            <a:pPr algn="ctr">
              <a:buFontTx/>
              <a:buNone/>
            </a:pPr>
            <a:r>
              <a:rPr lang="en-US" sz="2800" i="1" dirty="0">
                <a:solidFill>
                  <a:schemeClr val="accent3">
                    <a:lumMod val="75000"/>
                  </a:schemeClr>
                </a:solidFill>
                <a:latin typeface="Tahoma" pitchFamily="34" charset="0"/>
                <a:cs typeface="Tahoma" pitchFamily="34" charset="0"/>
              </a:rPr>
              <a:t>Institution/IO Held </a:t>
            </a:r>
            <a:r>
              <a:rPr lang="en-US" sz="2800" i="1" dirty="0" smtClean="0">
                <a:solidFill>
                  <a:schemeClr val="accent3">
                    <a:lumMod val="75000"/>
                  </a:schemeClr>
                </a:solidFill>
                <a:latin typeface="Tahoma" pitchFamily="34" charset="0"/>
                <a:cs typeface="Tahoma" pitchFamily="34" charset="0"/>
              </a:rPr>
              <a:t>Responsible</a:t>
            </a:r>
            <a:endParaRPr lang="en-US" sz="2800" dirty="0">
              <a:solidFill>
                <a:schemeClr val="accent3">
                  <a:lumMod val="75000"/>
                </a:schemeClr>
              </a:solidFill>
              <a:latin typeface="Tahoma" pitchFamily="34" charset="0"/>
              <a:cs typeface="Tahoma" pitchFamily="34" charset="0"/>
            </a:endParaRPr>
          </a:p>
          <a:p>
            <a:pPr algn="ctr">
              <a:buFontTx/>
              <a:buNone/>
            </a:pPr>
            <a:endParaRPr lang="en-US" sz="2800" dirty="0">
              <a:solidFill>
                <a:srgbClr val="FF3399"/>
              </a:solidFill>
            </a:endParaRPr>
          </a:p>
        </p:txBody>
      </p:sp>
      <p:pic>
        <p:nvPicPr>
          <p:cNvPr id="828420" name="Picture 4" descr="dollar sign with an X over it - indicating that no funding when the actions noted on slide are taken by OHRP "/>
          <p:cNvPicPr>
            <a:picLocks noChangeAspect="1" noChangeArrowheads="1"/>
          </p:cNvPicPr>
          <p:nvPr/>
        </p:nvPicPr>
        <p:blipFill>
          <a:blip r:embed="rId3" cstate="print"/>
          <a:srcRect/>
          <a:stretch>
            <a:fillRect/>
          </a:stretch>
        </p:blipFill>
        <p:spPr bwMode="auto">
          <a:xfrm>
            <a:off x="6172200" y="2209800"/>
            <a:ext cx="1779588" cy="1787525"/>
          </a:xfrm>
          <a:prstGeom prst="rect">
            <a:avLst/>
          </a:prstGeom>
          <a:noFill/>
        </p:spPr>
      </p:pic>
      <p:sp>
        <p:nvSpPr>
          <p:cNvPr id="828421" name="Line 5"/>
          <p:cNvSpPr>
            <a:spLocks noChangeShapeType="1"/>
          </p:cNvSpPr>
          <p:nvPr/>
        </p:nvSpPr>
        <p:spPr bwMode="auto">
          <a:xfrm flipV="1">
            <a:off x="6400800" y="2133600"/>
            <a:ext cx="2057400" cy="1981200"/>
          </a:xfrm>
          <a:prstGeom prst="line">
            <a:avLst/>
          </a:prstGeom>
          <a:noFill/>
          <a:ln w="76200">
            <a:solidFill>
              <a:srgbClr val="FF0000"/>
            </a:solidFill>
            <a:round/>
            <a:headEnd/>
            <a:tailEnd/>
          </a:ln>
          <a:effectLst/>
        </p:spPr>
        <p:txBody>
          <a:bodyPr/>
          <a:lstStyle/>
          <a:p>
            <a:endParaRPr lang="en-US"/>
          </a:p>
        </p:txBody>
      </p:sp>
      <p:sp>
        <p:nvSpPr>
          <p:cNvPr id="828422" name="Line 6"/>
          <p:cNvSpPr>
            <a:spLocks noChangeShapeType="1"/>
          </p:cNvSpPr>
          <p:nvPr/>
        </p:nvSpPr>
        <p:spPr bwMode="auto">
          <a:xfrm>
            <a:off x="6400800" y="2209800"/>
            <a:ext cx="2057400" cy="1905000"/>
          </a:xfrm>
          <a:prstGeom prst="line">
            <a:avLst/>
          </a:prstGeom>
          <a:noFill/>
          <a:ln w="76200">
            <a:solidFill>
              <a:srgbClr val="FF0000"/>
            </a:solidFill>
            <a:round/>
            <a:headEnd/>
            <a:tailEnd/>
          </a:ln>
          <a:effectLst/>
        </p:spPr>
        <p:txBody>
          <a:bodyPr/>
          <a:lstStyle/>
          <a:p>
            <a:endParaRPr lang="en-US"/>
          </a:p>
        </p:txBody>
      </p:sp>
    </p:spTree>
    <p:extLst>
      <p:ext uri="{BB962C8B-B14F-4D97-AF65-F5344CB8AC3E}">
        <p14:creationId xmlns:p14="http://schemas.microsoft.com/office/powerpoint/2010/main" val="41384105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A60DD46A-2DA2-42AF-833A-82E163746237}" type="slidenum">
              <a:rPr lang="en-US"/>
              <a:pPr/>
              <a:t>79</a:t>
            </a:fld>
            <a:endParaRPr lang="en-US" dirty="0"/>
          </a:p>
        </p:txBody>
      </p:sp>
      <p:sp>
        <p:nvSpPr>
          <p:cNvPr id="625666" name="Rectangle 2"/>
          <p:cNvSpPr>
            <a:spLocks noGrp="1" noChangeArrowheads="1"/>
          </p:cNvSpPr>
          <p:nvPr>
            <p:ph type="title" idx="4294967295"/>
          </p:nvPr>
        </p:nvSpPr>
        <p:spPr>
          <a:xfrm>
            <a:off x="-457200" y="76200"/>
            <a:ext cx="8229600" cy="1143000"/>
          </a:xfrm>
        </p:spPr>
        <p:txBody>
          <a:bodyPr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Key Points</a:t>
            </a:r>
          </a:p>
        </p:txBody>
      </p:sp>
      <p:sp>
        <p:nvSpPr>
          <p:cNvPr id="745475" name="Rectangle 3"/>
          <p:cNvSpPr>
            <a:spLocks noGrp="1" noChangeArrowheads="1"/>
          </p:cNvSpPr>
          <p:nvPr>
            <p:ph type="body" idx="4294967295"/>
          </p:nvPr>
        </p:nvSpPr>
        <p:spPr>
          <a:xfrm>
            <a:off x="762000" y="1600200"/>
            <a:ext cx="7870825" cy="3852862"/>
          </a:xfrm>
        </p:spPr>
        <p:txBody>
          <a:bodyPr>
            <a:normAutofit/>
          </a:bodyPr>
          <a:lstStyle/>
          <a:p>
            <a:pPr>
              <a:lnSpc>
                <a:spcPct val="140000"/>
              </a:lnSpc>
            </a:pPr>
            <a:r>
              <a:rPr lang="en-US" sz="2800" dirty="0">
                <a:latin typeface="Tahoma" pitchFamily="34" charset="0"/>
                <a:cs typeface="Tahoma" pitchFamily="34" charset="0"/>
              </a:rPr>
              <a:t>OHRP is </a:t>
            </a:r>
            <a:r>
              <a:rPr lang="en-US" sz="2800" dirty="0" smtClean="0">
                <a:latin typeface="Tahoma" pitchFamily="34" charset="0"/>
                <a:cs typeface="Tahoma" pitchFamily="34" charset="0"/>
              </a:rPr>
              <a:t>available to help</a:t>
            </a:r>
            <a:endParaRPr lang="en-US" sz="2800" dirty="0">
              <a:latin typeface="Tahoma" pitchFamily="34" charset="0"/>
              <a:cs typeface="Tahoma" pitchFamily="34" charset="0"/>
            </a:endParaRPr>
          </a:p>
          <a:p>
            <a:pPr>
              <a:lnSpc>
                <a:spcPct val="140000"/>
              </a:lnSpc>
            </a:pPr>
            <a:r>
              <a:rPr lang="en-US" sz="2800" dirty="0">
                <a:latin typeface="Tahoma" pitchFamily="34" charset="0"/>
                <a:cs typeface="Tahoma" pitchFamily="34" charset="0"/>
              </a:rPr>
              <a:t>Belmont Report</a:t>
            </a:r>
          </a:p>
          <a:p>
            <a:pPr>
              <a:lnSpc>
                <a:spcPct val="140000"/>
              </a:lnSpc>
            </a:pPr>
            <a:r>
              <a:rPr lang="en-US" sz="2800" dirty="0">
                <a:latin typeface="Tahoma" pitchFamily="34" charset="0"/>
                <a:cs typeface="Tahoma" pitchFamily="34" charset="0"/>
              </a:rPr>
              <a:t>How and when the HHS regulations apply</a:t>
            </a:r>
          </a:p>
          <a:p>
            <a:pPr>
              <a:lnSpc>
                <a:spcPct val="140000"/>
              </a:lnSpc>
            </a:pPr>
            <a:r>
              <a:rPr lang="en-US" sz="2800" dirty="0">
                <a:latin typeface="Tahoma" pitchFamily="34" charset="0"/>
                <a:cs typeface="Tahoma" pitchFamily="34" charset="0"/>
              </a:rPr>
              <a:t>Basic protections afforded by HHS regulations</a:t>
            </a:r>
          </a:p>
          <a:p>
            <a:pPr>
              <a:lnSpc>
                <a:spcPct val="140000"/>
              </a:lnSpc>
            </a:pPr>
            <a:r>
              <a:rPr lang="en-US" sz="2800" dirty="0">
                <a:latin typeface="Tahoma" pitchFamily="34" charset="0"/>
                <a:cs typeface="Tahoma" pitchFamily="34" charset="0"/>
              </a:rPr>
              <a:t>How OHRP conducts compliance activities</a:t>
            </a:r>
          </a:p>
        </p:txBody>
      </p:sp>
    </p:spTree>
    <p:extLst>
      <p:ext uri="{BB962C8B-B14F-4D97-AF65-F5344CB8AC3E}">
        <p14:creationId xmlns:p14="http://schemas.microsoft.com/office/powerpoint/2010/main" val="1702176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A529710-55C5-41CD-B892-38C26D508BEA}" type="slidenum">
              <a:rPr lang="en-US"/>
              <a:pPr/>
              <a:t>8</a:t>
            </a:fld>
            <a:endParaRPr lang="en-US" dirty="0"/>
          </a:p>
        </p:txBody>
      </p:sp>
      <p:sp>
        <p:nvSpPr>
          <p:cNvPr id="573442" name="Rectangle 2"/>
          <p:cNvSpPr>
            <a:spLocks noGrp="1" noChangeArrowheads="1"/>
          </p:cNvSpPr>
          <p:nvPr>
            <p:ph type="title" idx="4294967295"/>
          </p:nvPr>
        </p:nvSpPr>
        <p:spPr>
          <a:xfrm>
            <a:off x="396875" y="152400"/>
            <a:ext cx="8229600" cy="1143000"/>
          </a:xfrm>
        </p:spPr>
        <p:txBody>
          <a:bodyPr lIns="90488" tIns="44450" rIns="90488" bIns="44450"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The Belmont Report</a:t>
            </a:r>
          </a:p>
        </p:txBody>
      </p:sp>
      <p:sp>
        <p:nvSpPr>
          <p:cNvPr id="681987" name="Rectangle 3"/>
          <p:cNvSpPr>
            <a:spLocks noGrp="1" noChangeArrowheads="1"/>
          </p:cNvSpPr>
          <p:nvPr>
            <p:ph type="body" idx="4294967295"/>
          </p:nvPr>
        </p:nvSpPr>
        <p:spPr>
          <a:xfrm>
            <a:off x="-17318" y="1444625"/>
            <a:ext cx="9144000" cy="4876800"/>
          </a:xfrm>
          <a:noFill/>
        </p:spPr>
        <p:txBody>
          <a:bodyPr lIns="90488" tIns="44450" rIns="90488" bIns="44450"/>
          <a:lstStyle/>
          <a:p>
            <a:pPr algn="ctr">
              <a:lnSpc>
                <a:spcPct val="130000"/>
              </a:lnSpc>
              <a:buFontTx/>
              <a:buNone/>
            </a:pPr>
            <a:r>
              <a:rPr lang="en-US" sz="2800" i="1" dirty="0">
                <a:latin typeface="Tahoma" pitchFamily="34" charset="0"/>
                <a:cs typeface="Tahoma" pitchFamily="34" charset="0"/>
              </a:rPr>
              <a:t>Ethical Principles and Guidelines for the Protection of Human Subjects of Research</a:t>
            </a:r>
          </a:p>
          <a:p>
            <a:pPr algn="ctr">
              <a:lnSpc>
                <a:spcPct val="130000"/>
              </a:lnSpc>
              <a:buFontTx/>
              <a:buNone/>
            </a:pPr>
            <a:endParaRPr lang="en-US" sz="2400" b="1" dirty="0"/>
          </a:p>
          <a:p>
            <a:pPr algn="ctr">
              <a:lnSpc>
                <a:spcPct val="130000"/>
              </a:lnSpc>
              <a:buFontTx/>
              <a:buNone/>
            </a:pPr>
            <a:endParaRPr lang="en-US" sz="2400" b="1" dirty="0"/>
          </a:p>
          <a:p>
            <a:pPr algn="ctr">
              <a:lnSpc>
                <a:spcPct val="130000"/>
              </a:lnSpc>
              <a:buFontTx/>
              <a:buNone/>
            </a:pPr>
            <a:endParaRPr lang="en-US" sz="2400" b="1" dirty="0"/>
          </a:p>
          <a:p>
            <a:pPr algn="ctr">
              <a:lnSpc>
                <a:spcPct val="130000"/>
              </a:lnSpc>
              <a:buFontTx/>
              <a:buNone/>
            </a:pPr>
            <a:endParaRPr lang="en-US" sz="2400" b="1" dirty="0"/>
          </a:p>
          <a:p>
            <a:pPr algn="ctr">
              <a:lnSpc>
                <a:spcPct val="130000"/>
              </a:lnSpc>
              <a:buFontTx/>
              <a:buNone/>
            </a:pPr>
            <a:r>
              <a:rPr lang="en-US" sz="2400" dirty="0">
                <a:latin typeface="Tahoma" pitchFamily="34" charset="0"/>
                <a:cs typeface="Tahoma" pitchFamily="34" charset="0"/>
              </a:rPr>
              <a:t>The National Commission for the Protection of Human Subjects of Biomedical and Behavioral Research- April 18, 1979</a:t>
            </a:r>
          </a:p>
        </p:txBody>
      </p:sp>
      <p:pic>
        <p:nvPicPr>
          <p:cNvPr id="681988" name="Picture 4" descr="The Belmont Report laid out the ethical principles that undergird the regulations for protecting human subjects"/>
          <p:cNvPicPr>
            <a:picLocks noChangeAspect="1" noChangeArrowheads="1"/>
          </p:cNvPicPr>
          <p:nvPr/>
        </p:nvPicPr>
        <p:blipFill>
          <a:blip r:embed="rId3" cstate="print"/>
          <a:srcRect l="55438" t="41025" r="10683" b="28206"/>
          <a:stretch>
            <a:fillRect/>
          </a:stretch>
        </p:blipFill>
        <p:spPr bwMode="auto">
          <a:xfrm>
            <a:off x="3429000" y="2895600"/>
            <a:ext cx="2470150" cy="1682750"/>
          </a:xfrm>
          <a:prstGeom prst="rect">
            <a:avLst/>
          </a:prstGeom>
          <a:noFill/>
          <a:ln w="9525">
            <a:noFill/>
            <a:miter lim="800000"/>
            <a:headEnd/>
            <a:tailEnd/>
          </a:ln>
        </p:spPr>
      </p:pic>
    </p:spTree>
    <p:extLst>
      <p:ext uri="{BB962C8B-B14F-4D97-AF65-F5344CB8AC3E}">
        <p14:creationId xmlns:p14="http://schemas.microsoft.com/office/powerpoint/2010/main" val="975986700"/>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Slide Number Placeholder 5"/>
          <p:cNvSpPr>
            <a:spLocks noGrp="1"/>
          </p:cNvSpPr>
          <p:nvPr>
            <p:ph type="sldNum" sz="quarter" idx="12"/>
          </p:nvPr>
        </p:nvSpPr>
        <p:spPr>
          <a:noFill/>
        </p:spPr>
        <p:txBody>
          <a:bodyPr/>
          <a:lstStyle/>
          <a:p>
            <a:fld id="{B8918C53-5826-42A7-A888-D958B70592AB}" type="slidenum">
              <a:rPr lang="en-US" smtClean="0"/>
              <a:pPr/>
              <a:t>80</a:t>
            </a:fld>
            <a:endParaRPr lang="en-US" dirty="0" smtClean="0"/>
          </a:p>
        </p:txBody>
      </p:sp>
      <p:sp>
        <p:nvSpPr>
          <p:cNvPr id="56323" name="Rectangle 2"/>
          <p:cNvSpPr>
            <a:spLocks noGrp="1" noChangeArrowheads="1"/>
          </p:cNvSpPr>
          <p:nvPr>
            <p:ph type="title" idx="4294967295"/>
          </p:nvPr>
        </p:nvSpPr>
        <p:spPr>
          <a:xfrm>
            <a:off x="381000" y="0"/>
            <a:ext cx="9144000" cy="1143000"/>
          </a:xfrm>
        </p:spPr>
        <p:txBody>
          <a:bodyPr lIns="92075" tIns="46038" rIns="92075" bIns="46038">
            <a:normAutofit/>
          </a:bodyPr>
          <a:lstStyle/>
          <a:p>
            <a:pPr eaLnBrk="1" hangingPunct="1">
              <a:defRPr/>
            </a:pPr>
            <a:r>
              <a:rPr lang="en-US" sz="3600" b="0" i="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OHRP Resources &amp; Contact Information</a:t>
            </a:r>
          </a:p>
        </p:txBody>
      </p:sp>
      <p:sp>
        <p:nvSpPr>
          <p:cNvPr id="37891" name="Rectangle 3"/>
          <p:cNvSpPr>
            <a:spLocks noGrp="1" noChangeArrowheads="1"/>
          </p:cNvSpPr>
          <p:nvPr>
            <p:ph idx="4294967295"/>
          </p:nvPr>
        </p:nvSpPr>
        <p:spPr>
          <a:xfrm>
            <a:off x="457200" y="1295400"/>
            <a:ext cx="8686800" cy="5334000"/>
          </a:xfrm>
        </p:spPr>
        <p:txBody>
          <a:bodyPr lIns="92075" tIns="46038" rIns="92075" bIns="46038">
            <a:normAutofit/>
          </a:bodyPr>
          <a:lstStyle/>
          <a:p>
            <a:pPr>
              <a:lnSpc>
                <a:spcPts val="3800"/>
              </a:lnSpc>
              <a:spcBef>
                <a:spcPts val="2000"/>
              </a:spcBef>
              <a:buSzPct val="140000"/>
            </a:pPr>
            <a:r>
              <a:rPr lang="en-US" sz="2800" dirty="0" smtClean="0">
                <a:solidFill>
                  <a:schemeClr val="accent3"/>
                </a:solidFill>
                <a:latin typeface="Tahoma" pitchFamily="34" charset="0"/>
                <a:cs typeface="Tahoma" pitchFamily="34" charset="0"/>
                <a:hlinkClick r:id="rId3"/>
              </a:rPr>
              <a:t>OHRP website</a:t>
            </a:r>
            <a:r>
              <a:rPr lang="en-US" sz="2800" dirty="0" smtClean="0">
                <a:solidFill>
                  <a:schemeClr val="accent3"/>
                </a:solidFill>
                <a:latin typeface="Tahoma" pitchFamily="34" charset="0"/>
                <a:cs typeface="Tahoma" pitchFamily="34" charset="0"/>
              </a:rPr>
              <a:t>:  </a:t>
            </a:r>
            <a:r>
              <a:rPr lang="en-US" sz="2400" dirty="0" smtClean="0">
                <a:solidFill>
                  <a:schemeClr val="accent3"/>
                </a:solidFill>
                <a:latin typeface="Tahoma" pitchFamily="34" charset="0"/>
                <a:cs typeface="Tahoma" pitchFamily="34" charset="0"/>
                <a:hlinkClick r:id="rId3"/>
              </a:rPr>
              <a:t>http</a:t>
            </a:r>
            <a:r>
              <a:rPr lang="en-US" sz="2400" dirty="0">
                <a:solidFill>
                  <a:schemeClr val="accent3"/>
                </a:solidFill>
                <a:latin typeface="Tahoma" pitchFamily="34" charset="0"/>
                <a:cs typeface="Tahoma" pitchFamily="34" charset="0"/>
                <a:hlinkClick r:id="rId3"/>
              </a:rPr>
              <a:t>://</a:t>
            </a:r>
            <a:r>
              <a:rPr lang="en-US" sz="2400" dirty="0" smtClean="0">
                <a:solidFill>
                  <a:schemeClr val="accent3"/>
                </a:solidFill>
                <a:latin typeface="Tahoma" pitchFamily="34" charset="0"/>
                <a:cs typeface="Tahoma" pitchFamily="34" charset="0"/>
                <a:hlinkClick r:id="rId3"/>
              </a:rPr>
              <a:t>www.hhs.gov/ohrp</a:t>
            </a:r>
            <a:r>
              <a:rPr lang="en-US" sz="2400" dirty="0" smtClean="0">
                <a:solidFill>
                  <a:schemeClr val="accent3"/>
                </a:solidFill>
                <a:latin typeface="Tahoma" pitchFamily="34" charset="0"/>
                <a:cs typeface="Tahoma" pitchFamily="34" charset="0"/>
              </a:rPr>
              <a:t> </a:t>
            </a:r>
            <a:endParaRPr lang="en-US" sz="2400" dirty="0">
              <a:solidFill>
                <a:schemeClr val="accent3"/>
              </a:solidFill>
              <a:latin typeface="Tahoma" pitchFamily="34" charset="0"/>
              <a:cs typeface="Tahoma" pitchFamily="34" charset="0"/>
            </a:endParaRPr>
          </a:p>
          <a:p>
            <a:pPr eaLnBrk="1" hangingPunct="1">
              <a:lnSpc>
                <a:spcPts val="3800"/>
              </a:lnSpc>
              <a:spcBef>
                <a:spcPts val="2000"/>
              </a:spcBef>
              <a:buSzPct val="140000"/>
            </a:pPr>
            <a:r>
              <a:rPr lang="en-US" sz="2800" dirty="0" smtClean="0">
                <a:solidFill>
                  <a:srgbClr val="0070C0"/>
                </a:solidFill>
                <a:latin typeface="Tahoma" pitchFamily="34" charset="0"/>
                <a:cs typeface="Tahoma" pitchFamily="34" charset="0"/>
                <a:hlinkClick r:id="rId4"/>
              </a:rPr>
              <a:t>Recent Announcements: </a:t>
            </a:r>
            <a:r>
              <a:rPr lang="en-US" sz="2400" dirty="0" smtClean="0">
                <a:latin typeface="Tahoma" pitchFamily="34" charset="0"/>
                <a:cs typeface="Tahoma" pitchFamily="34" charset="0"/>
                <a:hlinkClick r:id="rId4"/>
              </a:rPr>
              <a:t>http://www.hhs.gov/ohrp/newsroom/index.html</a:t>
            </a:r>
            <a:r>
              <a:rPr lang="en-US" sz="2400" dirty="0" smtClean="0">
                <a:latin typeface="Tahoma" pitchFamily="34" charset="0"/>
                <a:cs typeface="Tahoma" pitchFamily="34" charset="0"/>
              </a:rPr>
              <a:t> </a:t>
            </a:r>
          </a:p>
          <a:p>
            <a:pPr eaLnBrk="1" hangingPunct="1">
              <a:lnSpc>
                <a:spcPts val="3800"/>
              </a:lnSpc>
              <a:spcBef>
                <a:spcPts val="2000"/>
              </a:spcBef>
              <a:buSzPct val="140000"/>
            </a:pPr>
            <a:r>
              <a:rPr lang="en-US" sz="2800" dirty="0" smtClean="0">
                <a:latin typeface="Tahoma" pitchFamily="34" charset="0"/>
                <a:cs typeface="Tahoma" pitchFamily="34" charset="0"/>
              </a:rPr>
              <a:t>OHRP e-mail:  </a:t>
            </a:r>
            <a:r>
              <a:rPr lang="en-US" sz="2400" dirty="0" smtClean="0">
                <a:latin typeface="Tahoma" pitchFamily="34" charset="0"/>
                <a:cs typeface="Tahoma" pitchFamily="34" charset="0"/>
                <a:hlinkClick r:id="rId5"/>
              </a:rPr>
              <a:t>ohrp@hhs.gov</a:t>
            </a:r>
            <a:r>
              <a:rPr lang="en-US" sz="2400" dirty="0" smtClean="0">
                <a:latin typeface="Tahoma" pitchFamily="34" charset="0"/>
                <a:cs typeface="Tahoma" pitchFamily="34" charset="0"/>
              </a:rPr>
              <a:t> </a:t>
            </a:r>
            <a:r>
              <a:rPr lang="en-US" sz="2800" dirty="0" smtClean="0">
                <a:latin typeface="Tahoma" pitchFamily="34" charset="0"/>
                <a:cs typeface="Tahoma" pitchFamily="34" charset="0"/>
              </a:rPr>
              <a:t> </a:t>
            </a:r>
          </a:p>
          <a:p>
            <a:pPr eaLnBrk="1" hangingPunct="1">
              <a:lnSpc>
                <a:spcPts val="3800"/>
              </a:lnSpc>
              <a:spcBef>
                <a:spcPts val="2000"/>
              </a:spcBef>
              <a:buSzPct val="140000"/>
            </a:pPr>
            <a:r>
              <a:rPr lang="en-US" sz="2800" dirty="0" smtClean="0">
                <a:latin typeface="Tahoma" pitchFamily="34" charset="0"/>
                <a:cs typeface="Tahoma" pitchFamily="34" charset="0"/>
              </a:rPr>
              <a:t>OHRP telephone:  866-447-4777,  240-453-6900</a:t>
            </a:r>
          </a:p>
          <a:p>
            <a:pPr>
              <a:lnSpc>
                <a:spcPts val="3800"/>
              </a:lnSpc>
              <a:spcBef>
                <a:spcPts val="2000"/>
              </a:spcBef>
              <a:buSzPct val="140000"/>
            </a:pPr>
            <a:r>
              <a:rPr lang="en-US" sz="2800" dirty="0" smtClean="0">
                <a:latin typeface="Tahoma" pitchFamily="34" charset="0"/>
                <a:cs typeface="Tahoma" pitchFamily="34" charset="0"/>
              </a:rPr>
              <a:t>Join the </a:t>
            </a:r>
            <a:r>
              <a:rPr lang="en-US" sz="2800" dirty="0" smtClean="0">
                <a:latin typeface="Tahoma" pitchFamily="34" charset="0"/>
                <a:cs typeface="Tahoma" pitchFamily="34" charset="0"/>
                <a:hlinkClick r:id="rId4"/>
              </a:rPr>
              <a:t>OHRP </a:t>
            </a:r>
            <a:r>
              <a:rPr lang="en-US" sz="2800" dirty="0" err="1" smtClean="0">
                <a:latin typeface="Tahoma" pitchFamily="34" charset="0"/>
                <a:cs typeface="Tahoma" pitchFamily="34" charset="0"/>
                <a:hlinkClick r:id="rId4"/>
              </a:rPr>
              <a:t>ListServ</a:t>
            </a:r>
            <a:r>
              <a:rPr lang="en-US" sz="2800" dirty="0" smtClean="0">
                <a:latin typeface="Tahoma" pitchFamily="34" charset="0"/>
                <a:cs typeface="Tahoma" pitchFamily="34" charset="0"/>
              </a:rPr>
              <a:t>! </a:t>
            </a:r>
            <a:r>
              <a:rPr lang="en-US" sz="2400" dirty="0">
                <a:latin typeface="Tahoma" pitchFamily="34" charset="0"/>
                <a:cs typeface="Tahoma" pitchFamily="34" charset="0"/>
                <a:hlinkClick r:id="rId4"/>
              </a:rPr>
              <a:t>http://</a:t>
            </a:r>
            <a:r>
              <a:rPr lang="en-US" sz="2400" dirty="0" smtClean="0">
                <a:latin typeface="Tahoma" pitchFamily="34" charset="0"/>
                <a:cs typeface="Tahoma" pitchFamily="34" charset="0"/>
                <a:hlinkClick r:id="rId4"/>
              </a:rPr>
              <a:t>www.hhs.gov/ohrp/newsroom/index.html</a:t>
            </a:r>
            <a:r>
              <a:rPr lang="en-US" sz="2400" dirty="0" smtClean="0">
                <a:latin typeface="Tahoma" pitchFamily="34" charset="0"/>
                <a:cs typeface="Tahoma" pitchFamily="34" charset="0"/>
              </a:rPr>
              <a:t> </a:t>
            </a:r>
          </a:p>
          <a:p>
            <a:pPr eaLnBrk="1" hangingPunct="1">
              <a:lnSpc>
                <a:spcPct val="150000"/>
              </a:lnSpc>
              <a:spcBef>
                <a:spcPts val="2000"/>
              </a:spcBef>
              <a:buSzPct val="140000"/>
            </a:pPr>
            <a:endParaRPr lang="en-US" sz="2400" dirty="0" smtClean="0">
              <a:latin typeface="Tahoma" pitchFamily="34" charset="0"/>
              <a:cs typeface="Tahoma" pitchFamily="34" charset="0"/>
            </a:endParaRPr>
          </a:p>
          <a:p>
            <a:pPr eaLnBrk="1" hangingPunct="1">
              <a:lnSpc>
                <a:spcPct val="150000"/>
              </a:lnSpc>
              <a:spcBef>
                <a:spcPts val="2000"/>
              </a:spcBef>
              <a:buSzPct val="140000"/>
            </a:pPr>
            <a:endParaRPr lang="en-US" sz="2400" dirty="0" smtClean="0">
              <a:latin typeface="Tahoma" pitchFamily="34" charset="0"/>
              <a:cs typeface="Tahoma" pitchFamily="34" charset="0"/>
            </a:endParaRPr>
          </a:p>
          <a:p>
            <a:pPr eaLnBrk="1" hangingPunct="1">
              <a:lnSpc>
                <a:spcPct val="150000"/>
              </a:lnSpc>
              <a:spcBef>
                <a:spcPts val="2000"/>
              </a:spcBef>
              <a:buSzPct val="140000"/>
            </a:pPr>
            <a:endParaRPr lang="en-US" sz="2400" dirty="0" smtClean="0">
              <a:latin typeface="Tahoma" pitchFamily="34" charset="0"/>
              <a:cs typeface="Tahoma" pitchFamily="34" charset="0"/>
            </a:endParaRPr>
          </a:p>
          <a:p>
            <a:pPr eaLnBrk="1" hangingPunct="1">
              <a:lnSpc>
                <a:spcPct val="150000"/>
              </a:lnSpc>
              <a:spcBef>
                <a:spcPts val="2000"/>
              </a:spcBef>
              <a:buSzPct val="140000"/>
            </a:pPr>
            <a:endParaRPr lang="en-US" sz="2400" dirty="0" smtClean="0">
              <a:latin typeface="Tahoma" pitchFamily="34" charset="0"/>
              <a:cs typeface="Tahoma" pitchFamily="34" charset="0"/>
            </a:endParaRPr>
          </a:p>
          <a:p>
            <a:pPr algn="ctr" eaLnBrk="1" hangingPunct="1">
              <a:lnSpc>
                <a:spcPct val="70000"/>
              </a:lnSpc>
              <a:spcBef>
                <a:spcPts val="2000"/>
              </a:spcBef>
              <a:buSzPct val="140000"/>
              <a:buFontTx/>
              <a:buNone/>
            </a:pPr>
            <a:endParaRPr lang="en-US" sz="2400" dirty="0" smtClean="0">
              <a:solidFill>
                <a:srgbClr val="FFFF00"/>
              </a:solidFill>
            </a:endParaRPr>
          </a:p>
          <a:p>
            <a:pPr algn="ctr" eaLnBrk="1" hangingPunct="1">
              <a:lnSpc>
                <a:spcPct val="70000"/>
              </a:lnSpc>
              <a:spcBef>
                <a:spcPts val="2000"/>
              </a:spcBef>
              <a:buSzPct val="140000"/>
              <a:buFontTx/>
              <a:buNone/>
            </a:pPr>
            <a:endParaRPr lang="en-US" sz="2400" dirty="0" smtClean="0">
              <a:solidFill>
                <a:srgbClr val="FF3399"/>
              </a:solidFill>
            </a:endParaRPr>
          </a:p>
        </p:txBody>
      </p:sp>
    </p:spTree>
    <p:extLst>
      <p:ext uri="{BB962C8B-B14F-4D97-AF65-F5344CB8AC3E}">
        <p14:creationId xmlns:p14="http://schemas.microsoft.com/office/powerpoint/2010/main" val="1465271795"/>
      </p:ext>
    </p:extLst>
  </p:cSld>
  <p:clrMapOvr>
    <a:masterClrMapping/>
  </p:clrMapOvr>
  <p:transition>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8" name="Rectangle 4"/>
          <p:cNvSpPr>
            <a:spLocks noGrp="1" noChangeArrowheads="1"/>
          </p:cNvSpPr>
          <p:nvPr>
            <p:ph type="ctrTitle"/>
          </p:nvPr>
        </p:nvSpPr>
        <p:spPr>
          <a:xfrm>
            <a:off x="762000" y="762000"/>
            <a:ext cx="7772400" cy="1829761"/>
          </a:xfrm>
        </p:spPr>
        <p:txBody>
          <a:bodyPr>
            <a:normAutofit/>
          </a:bodyPr>
          <a:lstStyle/>
          <a:p>
            <a:pPr algn="ctr"/>
            <a:r>
              <a:rPr lang="en-US" sz="3600" dirty="0"/>
              <a:t>NIH </a:t>
            </a:r>
            <a:r>
              <a:rPr lang="en-US" sz="3600" dirty="0" smtClean="0"/>
              <a:t>POLICIES AND AWARDEE RESPONSIBILITIES</a:t>
            </a:r>
            <a:r>
              <a:rPr lang="en-US" sz="3600" dirty="0"/>
              <a:t/>
            </a:r>
            <a:br>
              <a:rPr lang="en-US" sz="3600" dirty="0"/>
            </a:br>
            <a:endParaRPr lang="en-US" sz="3600" i="1" dirty="0"/>
          </a:p>
        </p:txBody>
      </p:sp>
      <p:sp>
        <p:nvSpPr>
          <p:cNvPr id="861189" name="Rectangle 5"/>
          <p:cNvSpPr>
            <a:spLocks noGrp="1" noChangeArrowheads="1"/>
          </p:cNvSpPr>
          <p:nvPr>
            <p:ph type="subTitle" idx="1"/>
          </p:nvPr>
        </p:nvSpPr>
        <p:spPr>
          <a:xfrm>
            <a:off x="381000" y="2209800"/>
            <a:ext cx="8458200" cy="1981200"/>
          </a:xfrm>
        </p:spPr>
        <p:txBody>
          <a:bodyPr>
            <a:normAutofit fontScale="70000" lnSpcReduction="20000"/>
          </a:bodyPr>
          <a:lstStyle/>
          <a:p>
            <a:pPr algn="ctr"/>
            <a:r>
              <a:rPr lang="en-US" sz="2400" b="1" dirty="0"/>
              <a:t>Meredith </a:t>
            </a:r>
            <a:r>
              <a:rPr lang="en-US" sz="2400" b="1" dirty="0" smtClean="0"/>
              <a:t>Temple-O’Connor, Ph.D.</a:t>
            </a:r>
            <a:endParaRPr lang="en-US" sz="2400" b="1" dirty="0"/>
          </a:p>
          <a:p>
            <a:pPr algn="ctr"/>
            <a:r>
              <a:rPr lang="en-US" sz="2400" b="1" dirty="0"/>
              <a:t>NIH Inclusion Policy Officer</a:t>
            </a:r>
          </a:p>
          <a:p>
            <a:pPr algn="ctr"/>
            <a:endParaRPr lang="en-US" sz="2400" b="1" dirty="0" smtClean="0"/>
          </a:p>
          <a:p>
            <a:pPr algn="ctr"/>
            <a:r>
              <a:rPr lang="en-US" sz="2400" b="1" dirty="0" smtClean="0"/>
              <a:t>Ann Hardy, Dr.P.H.</a:t>
            </a:r>
          </a:p>
          <a:p>
            <a:pPr algn="ctr"/>
            <a:r>
              <a:rPr lang="en-US" sz="2400" b="1" dirty="0" smtClean="0"/>
              <a:t>NIH </a:t>
            </a:r>
            <a:r>
              <a:rPr lang="en-US" sz="2400" b="1" dirty="0"/>
              <a:t>Extramural </a:t>
            </a:r>
            <a:r>
              <a:rPr lang="en-US" sz="2400" b="1" dirty="0" smtClean="0"/>
              <a:t>Human </a:t>
            </a:r>
            <a:r>
              <a:rPr lang="en-US" sz="2400" b="1" dirty="0"/>
              <a:t>Research Protection </a:t>
            </a:r>
            <a:r>
              <a:rPr lang="en-US" sz="2400" b="1" dirty="0" smtClean="0"/>
              <a:t>Officer</a:t>
            </a:r>
          </a:p>
          <a:p>
            <a:pPr algn="ctr"/>
            <a:endParaRPr lang="en-US" sz="2400" b="1" dirty="0" smtClean="0"/>
          </a:p>
          <a:p>
            <a:pPr algn="ctr"/>
            <a:r>
              <a:rPr lang="en-US" sz="2400" b="1" dirty="0" smtClean="0"/>
              <a:t>NIH Office of Extramural Research (OER)</a:t>
            </a:r>
            <a:endParaRPr lang="en-US" sz="2400" b="1" dirty="0"/>
          </a:p>
        </p:txBody>
      </p:sp>
      <p:sp>
        <p:nvSpPr>
          <p:cNvPr id="4" name="Rectangle 25"/>
          <p:cNvSpPr>
            <a:spLocks noGrp="1" noChangeArrowheads="1"/>
          </p:cNvSpPr>
          <p:nvPr>
            <p:ph type="sldNum" sz="quarter" idx="12"/>
          </p:nvPr>
        </p:nvSpPr>
        <p:spPr/>
        <p:txBody>
          <a:bodyPr/>
          <a:lstStyle/>
          <a:p>
            <a:fld id="{5EA2AE77-FB2A-4092-A449-080B86B9CD2B}" type="slidenum">
              <a:rPr lang="en-US"/>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5"/>
          <p:cNvSpPr>
            <a:spLocks noGrp="1" noChangeArrowheads="1"/>
          </p:cNvSpPr>
          <p:nvPr>
            <p:ph type="title"/>
          </p:nvPr>
        </p:nvSpPr>
        <p:spPr>
          <a:xfrm>
            <a:off x="457200" y="0"/>
            <a:ext cx="8229600" cy="1143000"/>
          </a:xfrm>
        </p:spPr>
        <p:txBody>
          <a:bodyPr/>
          <a:lstStyle/>
          <a:p>
            <a:pPr algn="ctr" eaLnBrk="1" hangingPunct="1">
              <a:defRPr/>
            </a:pPr>
            <a:r>
              <a:rPr lang="en-US" i="1" dirty="0" smtClean="0">
                <a:solidFill>
                  <a:srgbClr val="148C9C"/>
                </a:solidFill>
              </a:rPr>
              <a:t>NIH Inclusion Policies</a:t>
            </a:r>
          </a:p>
        </p:txBody>
      </p:sp>
      <p:sp>
        <p:nvSpPr>
          <p:cNvPr id="37892" name="Rectangle 6"/>
          <p:cNvSpPr>
            <a:spLocks noGrp="1" noChangeArrowheads="1"/>
          </p:cNvSpPr>
          <p:nvPr>
            <p:ph type="body" idx="1"/>
          </p:nvPr>
        </p:nvSpPr>
        <p:spPr>
          <a:xfrm>
            <a:off x="457200" y="1219200"/>
            <a:ext cx="8229600" cy="4800600"/>
          </a:xfrm>
        </p:spPr>
        <p:txBody>
          <a:bodyPr/>
          <a:lstStyle/>
          <a:p>
            <a:pPr eaLnBrk="1" hangingPunct="1">
              <a:spcBef>
                <a:spcPts val="600"/>
              </a:spcBef>
            </a:pPr>
            <a:r>
              <a:rPr lang="en-US" dirty="0" smtClean="0"/>
              <a:t>Inclusion of Women and Minorities</a:t>
            </a:r>
          </a:p>
          <a:p>
            <a:pPr lvl="1" eaLnBrk="1" hangingPunct="1">
              <a:spcBef>
                <a:spcPts val="600"/>
              </a:spcBef>
            </a:pPr>
            <a:r>
              <a:rPr lang="en-US" b="1" dirty="0" smtClean="0"/>
              <a:t>Must</a:t>
            </a:r>
            <a:r>
              <a:rPr lang="en-US" dirty="0" smtClean="0"/>
              <a:t> be included in NIH-defined clinical research unless exclusion is justified for scientific reasons </a:t>
            </a:r>
          </a:p>
          <a:p>
            <a:pPr lvl="1" eaLnBrk="1" hangingPunct="1">
              <a:spcBef>
                <a:spcPts val="600"/>
              </a:spcBef>
            </a:pPr>
            <a:r>
              <a:rPr lang="en-US" dirty="0" smtClean="0"/>
              <a:t>Justify the proposed sample in the context of who is at risk for the disease/condition and the scientific goals of the specific study</a:t>
            </a:r>
          </a:p>
          <a:p>
            <a:pPr lvl="1" eaLnBrk="1" hangingPunct="1">
              <a:spcBef>
                <a:spcPts val="600"/>
              </a:spcBef>
            </a:pPr>
            <a:r>
              <a:rPr lang="en-US" dirty="0" smtClean="0"/>
              <a:t>Plans for Outreach and Recruitment</a:t>
            </a:r>
          </a:p>
          <a:p>
            <a:pPr lvl="1" eaLnBrk="1" hangingPunct="1">
              <a:spcBef>
                <a:spcPts val="600"/>
              </a:spcBef>
            </a:pPr>
            <a:r>
              <a:rPr lang="en-US" dirty="0" smtClean="0"/>
              <a:t>Proposed Composition of Study Population Using Inclusion Enrollment Report form(s)</a:t>
            </a:r>
          </a:p>
        </p:txBody>
      </p:sp>
      <p:sp>
        <p:nvSpPr>
          <p:cNvPr id="30724"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F83971B7-33F5-4DE3-BE47-B21CD6E10355}" type="slidenum">
              <a:rPr lang="en-US" sz="1000" b="1">
                <a:solidFill>
                  <a:schemeClr val="bg1"/>
                </a:solidFill>
                <a:latin typeface="Tahoma" charset="0"/>
                <a:cs typeface="+mn-cs"/>
              </a:rPr>
              <a:pPr algn="r">
                <a:defRPr/>
              </a:pPr>
              <a:t>82</a:t>
            </a:fld>
            <a:endParaRPr lang="en-US" sz="1000" b="1" dirty="0">
              <a:solidFill>
                <a:schemeClr val="bg1"/>
              </a:solidFill>
              <a:latin typeface="Tahoma" charset="0"/>
              <a:cs typeface="+mn-cs"/>
            </a:endParaRPr>
          </a:p>
        </p:txBody>
      </p:sp>
      <p:sp>
        <p:nvSpPr>
          <p:cNvPr id="8"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Rectangle 5"/>
          <p:cNvSpPr>
            <a:spLocks noGrp="1" noChangeArrowheads="1"/>
          </p:cNvSpPr>
          <p:nvPr>
            <p:ph type="title"/>
          </p:nvPr>
        </p:nvSpPr>
        <p:spPr/>
        <p:txBody>
          <a:bodyPr/>
          <a:lstStyle/>
          <a:p>
            <a:pPr algn="ctr" eaLnBrk="1" hangingPunct="1">
              <a:defRPr/>
            </a:pPr>
            <a:r>
              <a:rPr lang="en-US" i="1" dirty="0" smtClean="0">
                <a:solidFill>
                  <a:srgbClr val="148C9C"/>
                </a:solidFill>
              </a:rPr>
              <a:t>Enrollment Report Forms</a:t>
            </a:r>
          </a:p>
        </p:txBody>
      </p:sp>
      <p:sp>
        <p:nvSpPr>
          <p:cNvPr id="38916" name="Rectangle 6"/>
          <p:cNvSpPr>
            <a:spLocks noGrp="1" noChangeArrowheads="1"/>
          </p:cNvSpPr>
          <p:nvPr>
            <p:ph type="body" idx="1"/>
          </p:nvPr>
        </p:nvSpPr>
        <p:spPr>
          <a:xfrm>
            <a:off x="457200" y="1524000"/>
            <a:ext cx="8229600" cy="4800600"/>
          </a:xfrm>
        </p:spPr>
        <p:txBody>
          <a:bodyPr/>
          <a:lstStyle/>
          <a:p>
            <a:pPr eaLnBrk="1" hangingPunct="1">
              <a:spcBef>
                <a:spcPts val="600"/>
              </a:spcBef>
            </a:pPr>
            <a:r>
              <a:rPr lang="en-US" dirty="0" smtClean="0"/>
              <a:t>Inclusion Enrollment Report Forms</a:t>
            </a:r>
          </a:p>
          <a:p>
            <a:pPr lvl="1">
              <a:spcBef>
                <a:spcPts val="600"/>
              </a:spcBef>
            </a:pPr>
            <a:r>
              <a:rPr lang="en-US" dirty="0" smtClean="0"/>
              <a:t>Now a structured data form in Forms C</a:t>
            </a:r>
          </a:p>
          <a:p>
            <a:pPr lvl="1">
              <a:spcBef>
                <a:spcPts val="600"/>
              </a:spcBef>
            </a:pPr>
            <a:r>
              <a:rPr lang="en-US" dirty="0" smtClean="0"/>
              <a:t>Need to consider race and ethnicity separately</a:t>
            </a:r>
          </a:p>
          <a:p>
            <a:pPr lvl="1">
              <a:spcBef>
                <a:spcPts val="600"/>
              </a:spcBef>
            </a:pPr>
            <a:r>
              <a:rPr lang="en-US" dirty="0" smtClean="0"/>
              <a:t>Which form to use?  Planned or Cumulative?</a:t>
            </a:r>
          </a:p>
          <a:p>
            <a:pPr eaLnBrk="1" hangingPunct="1">
              <a:spcBef>
                <a:spcPts val="600"/>
              </a:spcBef>
            </a:pPr>
            <a:r>
              <a:rPr lang="en-US" dirty="0" smtClean="0"/>
              <a:t>Separate report forms for US and International participants (even if part of the same study)</a:t>
            </a:r>
          </a:p>
          <a:p>
            <a:pPr lvl="1" eaLnBrk="1" hangingPunct="1"/>
            <a:endParaRPr lang="en-US" dirty="0" smtClean="0"/>
          </a:p>
        </p:txBody>
      </p:sp>
      <p:sp>
        <p:nvSpPr>
          <p:cNvPr id="4198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BD864152-FD7B-4BDF-B414-A6DDB41D6C7A}" type="slidenum">
              <a:rPr lang="en-US" sz="1000" b="1">
                <a:solidFill>
                  <a:schemeClr val="bg1"/>
                </a:solidFill>
                <a:latin typeface="Tahoma" charset="0"/>
                <a:cs typeface="+mn-cs"/>
              </a:rPr>
              <a:pPr algn="r">
                <a:defRPr/>
              </a:pPr>
              <a:t>83</a:t>
            </a:fld>
            <a:endParaRPr lang="en-US" sz="1000" b="1" dirty="0">
              <a:solidFill>
                <a:schemeClr val="bg1"/>
              </a:solidFill>
              <a:latin typeface="Tahoma" charset="0"/>
              <a:cs typeface="+mn-cs"/>
            </a:endParaRPr>
          </a:p>
        </p:txBody>
      </p:sp>
      <p:sp>
        <p:nvSpPr>
          <p:cNvPr id="7"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Rectangle 5"/>
          <p:cNvSpPr>
            <a:spLocks noGrp="1" noChangeArrowheads="1"/>
          </p:cNvSpPr>
          <p:nvPr>
            <p:ph type="title"/>
          </p:nvPr>
        </p:nvSpPr>
        <p:spPr>
          <a:xfrm>
            <a:off x="381000" y="0"/>
            <a:ext cx="8229600" cy="1143000"/>
          </a:xfrm>
        </p:spPr>
        <p:txBody>
          <a:bodyPr/>
          <a:lstStyle/>
          <a:p>
            <a:pPr algn="ctr" eaLnBrk="1" hangingPunct="1">
              <a:defRPr/>
            </a:pPr>
            <a:r>
              <a:rPr lang="en-US" i="1" dirty="0" smtClean="0">
                <a:solidFill>
                  <a:srgbClr val="148C9C"/>
                </a:solidFill>
              </a:rPr>
              <a:t>NIH Inclusion Policies (con’t)</a:t>
            </a:r>
          </a:p>
        </p:txBody>
      </p:sp>
      <p:sp>
        <p:nvSpPr>
          <p:cNvPr id="39940" name="Rectangle 6"/>
          <p:cNvSpPr>
            <a:spLocks noGrp="1" noChangeArrowheads="1"/>
          </p:cNvSpPr>
          <p:nvPr>
            <p:ph type="body" idx="1"/>
          </p:nvPr>
        </p:nvSpPr>
        <p:spPr>
          <a:xfrm>
            <a:off x="685800" y="1066800"/>
            <a:ext cx="7239000" cy="4800600"/>
          </a:xfrm>
        </p:spPr>
        <p:txBody>
          <a:bodyPr>
            <a:normAutofit/>
          </a:bodyPr>
          <a:lstStyle/>
          <a:p>
            <a:pPr eaLnBrk="1" hangingPunct="1">
              <a:spcBef>
                <a:spcPts val="600"/>
              </a:spcBef>
            </a:pPr>
            <a:r>
              <a:rPr lang="en-US" sz="3200" dirty="0" smtClean="0"/>
              <a:t>Inclusion of Children</a:t>
            </a:r>
          </a:p>
          <a:p>
            <a:pPr lvl="1" eaLnBrk="1" hangingPunct="1">
              <a:spcBef>
                <a:spcPts val="600"/>
              </a:spcBef>
            </a:pPr>
            <a:r>
              <a:rPr lang="en-US" sz="2800" dirty="0" smtClean="0"/>
              <a:t>Children must be included in clinical research unless there are scientific or ethical reasons not to do so</a:t>
            </a:r>
          </a:p>
          <a:p>
            <a:pPr lvl="1" eaLnBrk="1" hangingPunct="1">
              <a:spcBef>
                <a:spcPts val="600"/>
              </a:spcBef>
            </a:pPr>
            <a:r>
              <a:rPr lang="en-US" sz="2800" dirty="0" smtClean="0"/>
              <a:t>“Children” are defined by the NIH as individuals &lt;21 years</a:t>
            </a:r>
          </a:p>
          <a:p>
            <a:pPr lvl="1" eaLnBrk="1" hangingPunct="1">
              <a:spcBef>
                <a:spcPts val="600"/>
              </a:spcBef>
            </a:pPr>
            <a:r>
              <a:rPr lang="en-US" sz="2800" dirty="0" smtClean="0"/>
              <a:t>Applicants should justify the proposed age range with specific attention to individuals under 21</a:t>
            </a:r>
          </a:p>
        </p:txBody>
      </p:sp>
      <p:sp>
        <p:nvSpPr>
          <p:cNvPr id="31748"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72EC1FBD-12C1-413C-8619-94D2D5028E43}" type="slidenum">
              <a:rPr lang="en-US" sz="1000" b="1">
                <a:solidFill>
                  <a:schemeClr val="bg1"/>
                </a:solidFill>
                <a:latin typeface="Tahoma" charset="0"/>
                <a:cs typeface="+mn-cs"/>
              </a:rPr>
              <a:pPr algn="r">
                <a:defRPr/>
              </a:pPr>
              <a:t>84</a:t>
            </a:fld>
            <a:endParaRPr lang="en-US" sz="1000" b="1" dirty="0">
              <a:solidFill>
                <a:schemeClr val="bg1"/>
              </a:solidFill>
              <a:latin typeface="Tahoma" charset="0"/>
              <a:cs typeface="+mn-cs"/>
            </a:endParaRPr>
          </a:p>
        </p:txBody>
      </p:sp>
      <p:sp>
        <p:nvSpPr>
          <p:cNvPr id="7"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84</a:t>
            </a:fld>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3" name="Rectangle 5"/>
          <p:cNvSpPr>
            <a:spLocks noGrp="1" noChangeArrowheads="1"/>
          </p:cNvSpPr>
          <p:nvPr>
            <p:ph type="title"/>
          </p:nvPr>
        </p:nvSpPr>
        <p:spPr/>
        <p:txBody>
          <a:bodyPr>
            <a:normAutofit fontScale="90000"/>
          </a:bodyPr>
          <a:lstStyle/>
          <a:p>
            <a:pPr algn="ctr" eaLnBrk="1" hangingPunct="1">
              <a:defRPr/>
            </a:pPr>
            <a:r>
              <a:rPr lang="en-US" i="1" dirty="0" smtClean="0">
                <a:solidFill>
                  <a:srgbClr val="148C9C"/>
                </a:solidFill>
              </a:rPr>
              <a:t>Protection of Children Against Research Risks</a:t>
            </a:r>
          </a:p>
        </p:txBody>
      </p:sp>
      <p:sp>
        <p:nvSpPr>
          <p:cNvPr id="40964" name="Rectangle 6"/>
          <p:cNvSpPr>
            <a:spLocks noGrp="1" noChangeArrowheads="1"/>
          </p:cNvSpPr>
          <p:nvPr>
            <p:ph type="body" idx="1"/>
          </p:nvPr>
        </p:nvSpPr>
        <p:spPr>
          <a:xfrm>
            <a:off x="457200" y="1752600"/>
            <a:ext cx="8229600" cy="4800600"/>
          </a:xfrm>
        </p:spPr>
        <p:txBody>
          <a:bodyPr/>
          <a:lstStyle/>
          <a:p>
            <a:pPr eaLnBrk="1" hangingPunct="1"/>
            <a:r>
              <a:rPr lang="en-US" sz="2800" dirty="0" smtClean="0"/>
              <a:t>Subpart D of HHS regulations defines “Children”</a:t>
            </a:r>
          </a:p>
          <a:p>
            <a:pPr lvl="1" eaLnBrk="1" hangingPunct="1"/>
            <a:r>
              <a:rPr lang="en-US" sz="2600" dirty="0" smtClean="0"/>
              <a:t>Less than legal age of consent for treatment/procedures involved in the research;</a:t>
            </a:r>
          </a:p>
          <a:p>
            <a:pPr lvl="1" eaLnBrk="1" hangingPunct="1"/>
            <a:r>
              <a:rPr lang="en-US" sz="2600" dirty="0" smtClean="0"/>
              <a:t>According to local law where research will be conducted</a:t>
            </a:r>
          </a:p>
          <a:p>
            <a:pPr eaLnBrk="1" hangingPunct="1"/>
            <a:endParaRPr lang="en-US" sz="2800" dirty="0" smtClean="0"/>
          </a:p>
          <a:p>
            <a:pPr lvl="1" eaLnBrk="1" hangingPunct="1"/>
            <a:endParaRPr lang="en-US" dirty="0" smtClean="0"/>
          </a:p>
        </p:txBody>
      </p:sp>
      <p:sp>
        <p:nvSpPr>
          <p:cNvPr id="32772"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3EEE8ED2-DDBC-4833-9C37-F1986F07024D}" type="slidenum">
              <a:rPr lang="en-US" sz="1000" b="1">
                <a:solidFill>
                  <a:schemeClr val="bg1"/>
                </a:solidFill>
                <a:latin typeface="Tahoma" charset="0"/>
                <a:cs typeface="+mn-cs"/>
              </a:rPr>
              <a:pPr algn="r">
                <a:defRPr/>
              </a:pPr>
              <a:t>85</a:t>
            </a:fld>
            <a:endParaRPr lang="en-US" sz="1000" b="1" dirty="0">
              <a:solidFill>
                <a:schemeClr val="bg1"/>
              </a:solidFill>
              <a:latin typeface="Tahoma" charset="0"/>
              <a:cs typeface="+mn-cs"/>
            </a:endParaRPr>
          </a:p>
        </p:txBody>
      </p:sp>
      <p:pic>
        <p:nvPicPr>
          <p:cNvPr id="5123" name="Picture 3" descr="This graphic depicts a health care professional (a woman) with an otoscope looking in the ear of a child.&#10;" title="Doctor and Child"/>
          <p:cNvPicPr>
            <a:picLocks noChangeAspect="1" noChangeArrowheads="1"/>
          </p:cNvPicPr>
          <p:nvPr/>
        </p:nvPicPr>
        <p:blipFill>
          <a:blip r:embed="rId3" cstate="print"/>
          <a:srcRect/>
          <a:stretch>
            <a:fillRect/>
          </a:stretch>
        </p:blipFill>
        <p:spPr bwMode="auto">
          <a:xfrm>
            <a:off x="3505200" y="4572000"/>
            <a:ext cx="2667000" cy="1775222"/>
          </a:xfrm>
          <a:prstGeom prst="rect">
            <a:avLst/>
          </a:prstGeom>
          <a:noFill/>
        </p:spPr>
      </p:pic>
      <p:sp>
        <p:nvSpPr>
          <p:cNvPr id="7"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5"/>
          <p:cNvSpPr>
            <a:spLocks noGrp="1" noChangeArrowheads="1"/>
          </p:cNvSpPr>
          <p:nvPr>
            <p:ph type="title"/>
          </p:nvPr>
        </p:nvSpPr>
        <p:spPr>
          <a:xfrm>
            <a:off x="457200" y="152400"/>
            <a:ext cx="8229600" cy="1143000"/>
          </a:xfrm>
        </p:spPr>
        <p:txBody>
          <a:bodyPr>
            <a:normAutofit fontScale="90000"/>
          </a:bodyPr>
          <a:lstStyle/>
          <a:p>
            <a:pPr algn="ctr" eaLnBrk="1" hangingPunct="1">
              <a:defRPr/>
            </a:pPr>
            <a:r>
              <a:rPr lang="en-US" i="1" dirty="0" smtClean="0">
                <a:solidFill>
                  <a:srgbClr val="148C9C"/>
                </a:solidFill>
              </a:rPr>
              <a:t>Peer Review of Human Research Protections and Inclusion</a:t>
            </a:r>
          </a:p>
        </p:txBody>
      </p:sp>
      <p:sp>
        <p:nvSpPr>
          <p:cNvPr id="36868" name="Rectangle 6"/>
          <p:cNvSpPr>
            <a:spLocks noGrp="1" noChangeArrowheads="1"/>
          </p:cNvSpPr>
          <p:nvPr>
            <p:ph type="body" idx="1"/>
          </p:nvPr>
        </p:nvSpPr>
        <p:spPr>
          <a:xfrm>
            <a:off x="457200" y="1447800"/>
            <a:ext cx="8229600" cy="4525963"/>
          </a:xfrm>
        </p:spPr>
        <p:txBody>
          <a:bodyPr>
            <a:normAutofit lnSpcReduction="10000"/>
          </a:bodyPr>
          <a:lstStyle/>
          <a:p>
            <a:pPr eaLnBrk="1" hangingPunct="1">
              <a:spcBef>
                <a:spcPts val="600"/>
              </a:spcBef>
            </a:pPr>
            <a:r>
              <a:rPr lang="en-US" sz="2800" dirty="0" smtClean="0"/>
              <a:t>Each reviewer will assess human subjects protections and inclusion</a:t>
            </a:r>
          </a:p>
          <a:p>
            <a:pPr lvl="1" eaLnBrk="1" hangingPunct="1">
              <a:spcBef>
                <a:spcPts val="600"/>
              </a:spcBef>
            </a:pPr>
            <a:r>
              <a:rPr lang="en-US" dirty="0" smtClean="0"/>
              <a:t>Actual or potential unacceptable risks, or inadequate protections, or insufficient information, or inclusion not justified in context of science</a:t>
            </a:r>
            <a:r>
              <a:rPr lang="en-US" sz="2400" dirty="0" smtClean="0"/>
              <a:t> </a:t>
            </a:r>
          </a:p>
          <a:p>
            <a:pPr eaLnBrk="1" hangingPunct="1">
              <a:spcBef>
                <a:spcPts val="600"/>
              </a:spcBef>
            </a:pPr>
            <a:r>
              <a:rPr lang="en-US" sz="2800" dirty="0" smtClean="0"/>
              <a:t>Peer review group will determine overall rating of “acceptable” or “unacceptable”</a:t>
            </a:r>
          </a:p>
          <a:p>
            <a:pPr eaLnBrk="1" hangingPunct="1">
              <a:spcBef>
                <a:spcPts val="600"/>
              </a:spcBef>
            </a:pPr>
            <a:r>
              <a:rPr lang="en-US" sz="2800" dirty="0" smtClean="0"/>
              <a:t>Summary Statement:</a:t>
            </a:r>
          </a:p>
          <a:p>
            <a:pPr lvl="2" eaLnBrk="1" hangingPunct="1">
              <a:spcBef>
                <a:spcPts val="600"/>
              </a:spcBef>
            </a:pPr>
            <a:r>
              <a:rPr lang="en-US" sz="2000" b="1" dirty="0" smtClean="0"/>
              <a:t>PROTECTION OF HUMAN SUBJECTS/INCLUSION: UNACCEPTABLE </a:t>
            </a:r>
            <a:r>
              <a:rPr lang="en-US" dirty="0" smtClean="0"/>
              <a:t>(Code 44/W,M,C U codes)</a:t>
            </a:r>
          </a:p>
          <a:p>
            <a:pPr lvl="2" eaLnBrk="1" hangingPunct="1">
              <a:spcBef>
                <a:spcPts val="600"/>
              </a:spcBef>
            </a:pPr>
            <a:r>
              <a:rPr lang="en-US" u="sng" dirty="0" smtClean="0"/>
              <a:t>Code 44 and Inclusion “U” codes are bar to award</a:t>
            </a:r>
          </a:p>
          <a:p>
            <a:pPr lvl="2" eaLnBrk="1" hangingPunct="1">
              <a:lnSpc>
                <a:spcPct val="75000"/>
              </a:lnSpc>
            </a:pPr>
            <a:endParaRPr lang="en-US" dirty="0" smtClean="0"/>
          </a:p>
        </p:txBody>
      </p:sp>
      <p:sp>
        <p:nvSpPr>
          <p:cNvPr id="28676"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7D2F7D90-7B87-4D5E-AC87-EF0E22416531}" type="slidenum">
              <a:rPr lang="en-US" sz="1000" b="1">
                <a:solidFill>
                  <a:schemeClr val="bg1"/>
                </a:solidFill>
                <a:latin typeface="Tahoma" charset="0"/>
                <a:cs typeface="+mn-cs"/>
              </a:rPr>
              <a:pPr algn="r">
                <a:defRPr/>
              </a:pPr>
              <a:t>86</a:t>
            </a:fld>
            <a:endParaRPr lang="en-US" sz="1000" b="1" dirty="0">
              <a:solidFill>
                <a:schemeClr val="bg1"/>
              </a:solidFill>
              <a:latin typeface="Tahoma" charset="0"/>
              <a:cs typeface="+mn-cs"/>
            </a:endParaRPr>
          </a:p>
        </p:txBody>
      </p:sp>
      <p:pic>
        <p:nvPicPr>
          <p:cNvPr id="1026" name="Picture 2" descr="C:\Users\hardyan\AppData\Local\Microsoft\Windows\Temporary Internet Files\Content.IE5\7EHYIMBV\MC90043163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114800"/>
            <a:ext cx="1271519" cy="12715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d X through cash and gold coins.&#10;" title="Red X through cash and gold coi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6086" y="4410886"/>
            <a:ext cx="679346" cy="6793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152400"/>
            <a:ext cx="7426325" cy="987425"/>
          </a:xfrm>
        </p:spPr>
        <p:txBody>
          <a:bodyPr>
            <a:noAutofit/>
          </a:bodyPr>
          <a:lstStyle/>
          <a:p>
            <a:pPr algn="ctr" eaLnBrk="1" hangingPunct="1">
              <a:defRPr/>
            </a:pPr>
            <a:r>
              <a:rPr lang="en-US" sz="3200" i="1" dirty="0" smtClean="0">
                <a:solidFill>
                  <a:srgbClr val="148C9C"/>
                </a:solidFill>
              </a:rPr>
              <a:t>Common HS Concerns Identified in Peer Review</a:t>
            </a:r>
          </a:p>
        </p:txBody>
      </p:sp>
      <p:sp>
        <p:nvSpPr>
          <p:cNvPr id="47107" name="Rectangle 3"/>
          <p:cNvSpPr>
            <a:spLocks noGrp="1" noChangeArrowheads="1"/>
          </p:cNvSpPr>
          <p:nvPr>
            <p:ph type="body" sz="half" idx="1"/>
          </p:nvPr>
        </p:nvSpPr>
        <p:spPr>
          <a:xfrm>
            <a:off x="533400" y="1295400"/>
            <a:ext cx="8610600" cy="4876800"/>
          </a:xfrm>
        </p:spPr>
        <p:txBody>
          <a:bodyPr>
            <a:normAutofit/>
          </a:bodyPr>
          <a:lstStyle/>
          <a:p>
            <a:pPr eaLnBrk="1" hangingPunct="1">
              <a:spcBef>
                <a:spcPts val="600"/>
              </a:spcBef>
            </a:pPr>
            <a:r>
              <a:rPr lang="en-US" sz="2800" dirty="0" smtClean="0"/>
              <a:t>Source of specimens/data unclear OR inadequate justification for no human subjects research </a:t>
            </a:r>
          </a:p>
          <a:p>
            <a:pPr eaLnBrk="1" hangingPunct="1">
              <a:spcBef>
                <a:spcPts val="600"/>
              </a:spcBef>
            </a:pPr>
            <a:r>
              <a:rPr lang="en-US" sz="2800" dirty="0" smtClean="0"/>
              <a:t>Risks not described; physical, psychological, financial, reputation</a:t>
            </a:r>
          </a:p>
          <a:p>
            <a:pPr eaLnBrk="1" hangingPunct="1">
              <a:spcBef>
                <a:spcPts val="600"/>
              </a:spcBef>
            </a:pPr>
            <a:r>
              <a:rPr lang="en-US" sz="2800" dirty="0" smtClean="0"/>
              <a:t>Missing/inadequate DSMP</a:t>
            </a:r>
          </a:p>
          <a:p>
            <a:pPr eaLnBrk="1" hangingPunct="1">
              <a:spcBef>
                <a:spcPts val="600"/>
              </a:spcBef>
            </a:pPr>
            <a:r>
              <a:rPr lang="en-US" sz="2800" dirty="0" smtClean="0"/>
              <a:t>Confidentiality of data</a:t>
            </a:r>
          </a:p>
          <a:p>
            <a:pPr eaLnBrk="1" hangingPunct="1">
              <a:spcBef>
                <a:spcPts val="600"/>
              </a:spcBef>
            </a:pPr>
            <a:r>
              <a:rPr lang="en-US" sz="2800" dirty="0" smtClean="0"/>
              <a:t>Additional protections for vulnerable populations missing</a:t>
            </a:r>
          </a:p>
          <a:p>
            <a:pPr eaLnBrk="1" hangingPunct="1">
              <a:spcBef>
                <a:spcPts val="600"/>
              </a:spcBef>
            </a:pPr>
            <a:r>
              <a:rPr lang="en-US" sz="2800" dirty="0" smtClean="0"/>
              <a:t>Incidental findings not addressed</a:t>
            </a:r>
          </a:p>
        </p:txBody>
      </p:sp>
      <p:sp>
        <p:nvSpPr>
          <p:cNvPr id="5"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152400"/>
            <a:ext cx="7426325" cy="987425"/>
          </a:xfrm>
        </p:spPr>
        <p:txBody>
          <a:bodyPr>
            <a:noAutofit/>
          </a:bodyPr>
          <a:lstStyle/>
          <a:p>
            <a:pPr algn="ctr" eaLnBrk="1" hangingPunct="1">
              <a:defRPr/>
            </a:pPr>
            <a:r>
              <a:rPr lang="en-US" sz="3200" i="1" dirty="0" smtClean="0">
                <a:solidFill>
                  <a:srgbClr val="148C9C"/>
                </a:solidFill>
              </a:rPr>
              <a:t>Common Inclusion Concerns Identified in Peer Review</a:t>
            </a:r>
          </a:p>
        </p:txBody>
      </p:sp>
      <p:sp>
        <p:nvSpPr>
          <p:cNvPr id="47107" name="Rectangle 3"/>
          <p:cNvSpPr>
            <a:spLocks noGrp="1" noChangeArrowheads="1"/>
          </p:cNvSpPr>
          <p:nvPr>
            <p:ph type="body" sz="half" idx="1"/>
          </p:nvPr>
        </p:nvSpPr>
        <p:spPr>
          <a:xfrm>
            <a:off x="533400" y="1447800"/>
            <a:ext cx="8610600" cy="4724400"/>
          </a:xfrm>
        </p:spPr>
        <p:txBody>
          <a:bodyPr>
            <a:normAutofit/>
          </a:bodyPr>
          <a:lstStyle/>
          <a:p>
            <a:pPr eaLnBrk="1" hangingPunct="1">
              <a:spcBef>
                <a:spcPts val="600"/>
              </a:spcBef>
            </a:pPr>
            <a:r>
              <a:rPr lang="en-US" sz="2800" dirty="0" smtClean="0"/>
              <a:t>Inadequate information describing the sex/gender, race, and ethnicity of the sample </a:t>
            </a:r>
          </a:p>
          <a:p>
            <a:pPr lvl="1">
              <a:spcBef>
                <a:spcPts val="600"/>
              </a:spcBef>
            </a:pPr>
            <a:r>
              <a:rPr lang="en-US" sz="2400" dirty="0" smtClean="0"/>
              <a:t>Missing enrollment reports</a:t>
            </a:r>
          </a:p>
          <a:p>
            <a:pPr eaLnBrk="1" hangingPunct="1">
              <a:spcBef>
                <a:spcPts val="600"/>
              </a:spcBef>
            </a:pPr>
            <a:r>
              <a:rPr lang="en-US" sz="2800" dirty="0" smtClean="0"/>
              <a:t>Inadequate justification for proposed sample</a:t>
            </a:r>
          </a:p>
          <a:p>
            <a:pPr lvl="1">
              <a:spcBef>
                <a:spcPts val="600"/>
              </a:spcBef>
            </a:pPr>
            <a:r>
              <a:rPr lang="en-US" sz="2400" dirty="0" smtClean="0"/>
              <a:t>Sex/gender, race, and/or ethnicity breakdown not appropriate for the scientific goals of the study</a:t>
            </a:r>
          </a:p>
          <a:p>
            <a:pPr lvl="1">
              <a:spcBef>
                <a:spcPts val="600"/>
              </a:spcBef>
            </a:pPr>
            <a:r>
              <a:rPr lang="en-US" sz="2400" dirty="0" smtClean="0"/>
              <a:t>Inadequate description of age range and inclusion/exclusion of children (or subsets of children)</a:t>
            </a:r>
          </a:p>
        </p:txBody>
      </p:sp>
      <p:sp>
        <p:nvSpPr>
          <p:cNvPr id="5"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88</a:t>
            </a:fld>
            <a:endParaRPr lang="en-US" dirty="0"/>
          </a:p>
        </p:txBody>
      </p:sp>
    </p:spTree>
    <p:extLst>
      <p:ext uri="{BB962C8B-B14F-4D97-AF65-F5344CB8AC3E}">
        <p14:creationId xmlns:p14="http://schemas.microsoft.com/office/powerpoint/2010/main" val="4333097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p:cNvSpPr>
            <a:spLocks noGrp="1" noChangeArrowheads="1"/>
          </p:cNvSpPr>
          <p:nvPr>
            <p:ph type="title"/>
          </p:nvPr>
        </p:nvSpPr>
        <p:spPr/>
        <p:txBody>
          <a:bodyPr/>
          <a:lstStyle/>
          <a:p>
            <a:pPr algn="ctr" eaLnBrk="1" hangingPunct="1">
              <a:defRPr/>
            </a:pPr>
            <a:r>
              <a:rPr lang="en-US" i="1" dirty="0" smtClean="0">
                <a:solidFill>
                  <a:srgbClr val="148C9C"/>
                </a:solidFill>
              </a:rPr>
              <a:t>Just-in-Time Requirements</a:t>
            </a:r>
          </a:p>
        </p:txBody>
      </p:sp>
      <p:sp>
        <p:nvSpPr>
          <p:cNvPr id="44036" name="Rectangle 6"/>
          <p:cNvSpPr>
            <a:spLocks noGrp="1" noChangeArrowheads="1"/>
          </p:cNvSpPr>
          <p:nvPr>
            <p:ph type="body" idx="1"/>
          </p:nvPr>
        </p:nvSpPr>
        <p:spPr>
          <a:xfrm>
            <a:off x="457200" y="1371600"/>
            <a:ext cx="8229600" cy="4800600"/>
          </a:xfrm>
        </p:spPr>
        <p:txBody>
          <a:bodyPr/>
          <a:lstStyle/>
          <a:p>
            <a:pPr eaLnBrk="1" hangingPunct="1">
              <a:spcBef>
                <a:spcPts val="600"/>
              </a:spcBef>
            </a:pPr>
            <a:r>
              <a:rPr lang="en-US" dirty="0" smtClean="0"/>
              <a:t>After peer review, for grants likely to be funded, NIH requests (just-in-time):</a:t>
            </a:r>
          </a:p>
          <a:p>
            <a:pPr lvl="1" eaLnBrk="1" hangingPunct="1">
              <a:spcBef>
                <a:spcPts val="600"/>
              </a:spcBef>
            </a:pPr>
            <a:r>
              <a:rPr lang="en-US" sz="2400" dirty="0" smtClean="0"/>
              <a:t>OHRP Assurance Number</a:t>
            </a:r>
          </a:p>
          <a:p>
            <a:pPr lvl="1" eaLnBrk="1" hangingPunct="1">
              <a:spcBef>
                <a:spcPts val="600"/>
              </a:spcBef>
            </a:pPr>
            <a:r>
              <a:rPr lang="en-US" sz="2400" dirty="0" smtClean="0"/>
              <a:t>Certification of IRB review and approval</a:t>
            </a:r>
          </a:p>
          <a:p>
            <a:pPr lvl="1" eaLnBrk="1" hangingPunct="1">
              <a:spcBef>
                <a:spcPts val="600"/>
              </a:spcBef>
            </a:pPr>
            <a:r>
              <a:rPr lang="en-US" sz="2400" dirty="0" smtClean="0"/>
              <a:t>Certification that Key Personnel have completed appropriate human subjects research education</a:t>
            </a:r>
          </a:p>
          <a:p>
            <a:pPr lvl="1" eaLnBrk="1" hangingPunct="1">
              <a:spcBef>
                <a:spcPts val="600"/>
              </a:spcBef>
            </a:pPr>
            <a:r>
              <a:rPr lang="en-US" sz="2400" dirty="0" smtClean="0"/>
              <a:t>Resolution of unacceptable HS or inclusion</a:t>
            </a:r>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sp>
        <p:nvSpPr>
          <p:cNvPr id="18436"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0E551701-2EA0-4400-9D94-2D3C6EBBD420}" type="slidenum">
              <a:rPr lang="en-US" sz="1000" b="1">
                <a:solidFill>
                  <a:schemeClr val="bg1"/>
                </a:solidFill>
                <a:latin typeface="Tahoma" charset="0"/>
                <a:cs typeface="+mn-cs"/>
              </a:rPr>
              <a:pPr algn="r">
                <a:defRPr/>
              </a:pPr>
              <a:t>89</a:t>
            </a:fld>
            <a:endParaRPr lang="en-US" sz="1000" b="1" dirty="0">
              <a:solidFill>
                <a:schemeClr val="bg1"/>
              </a:solidFill>
              <a:latin typeface="Tahoma" charset="0"/>
              <a:cs typeface="+mn-cs"/>
            </a:endParaRPr>
          </a:p>
        </p:txBody>
      </p:sp>
      <p:pic>
        <p:nvPicPr>
          <p:cNvPr id="1028" name="Picture 4" descr="The graphic on this page is a clock with a smiley face and feet.&#10;" title="Smiling Clock"/>
          <p:cNvPicPr>
            <a:picLocks noChangeAspect="1" noChangeArrowheads="1"/>
          </p:cNvPicPr>
          <p:nvPr/>
        </p:nvPicPr>
        <p:blipFill>
          <a:blip r:embed="rId3" cstate="print"/>
          <a:srcRect/>
          <a:stretch>
            <a:fillRect/>
          </a:stretch>
        </p:blipFill>
        <p:spPr bwMode="auto">
          <a:xfrm>
            <a:off x="3581400" y="4495800"/>
            <a:ext cx="1752600" cy="1690008"/>
          </a:xfrm>
          <a:prstGeom prst="rect">
            <a:avLst/>
          </a:prstGeom>
          <a:noFill/>
        </p:spPr>
      </p:pic>
      <p:sp>
        <p:nvSpPr>
          <p:cNvPr id="7"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06A2F816-56D9-454B-8004-DDC5493F2697}" type="slidenum">
              <a:rPr lang="en-US"/>
              <a:pPr/>
              <a:t>9</a:t>
            </a:fld>
            <a:endParaRPr lang="en-US" dirty="0"/>
          </a:p>
        </p:txBody>
      </p:sp>
      <p:sp>
        <p:nvSpPr>
          <p:cNvPr id="575490" name="Rectangle 2"/>
          <p:cNvSpPr>
            <a:spLocks noGrp="1" noChangeArrowheads="1"/>
          </p:cNvSpPr>
          <p:nvPr>
            <p:ph type="title" idx="4294967295"/>
          </p:nvPr>
        </p:nvSpPr>
        <p:spPr>
          <a:xfrm>
            <a:off x="0" y="457200"/>
            <a:ext cx="9144000" cy="898525"/>
          </a:xfrm>
        </p:spPr>
        <p:txBody>
          <a:bodyPr anchor="b">
            <a:normAutofit/>
          </a:bodyPr>
          <a:lstStyle/>
          <a:p>
            <a:pPr algn="ctr"/>
            <a:r>
              <a:rPr lang="en-US" sz="3600" b="0" i="1" dirty="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The Belmont Report</a:t>
            </a:r>
          </a:p>
        </p:txBody>
      </p:sp>
      <p:sp>
        <p:nvSpPr>
          <p:cNvPr id="684035" name="Rectangle 3"/>
          <p:cNvSpPr>
            <a:spLocks noGrp="1" noChangeArrowheads="1"/>
          </p:cNvSpPr>
          <p:nvPr>
            <p:ph type="body" idx="4294967295"/>
          </p:nvPr>
        </p:nvSpPr>
        <p:spPr>
          <a:xfrm>
            <a:off x="838200" y="1600200"/>
            <a:ext cx="7391400" cy="4495800"/>
          </a:xfrm>
        </p:spPr>
        <p:txBody>
          <a:bodyPr>
            <a:normAutofit/>
          </a:bodyPr>
          <a:lstStyle/>
          <a:p>
            <a:pPr>
              <a:lnSpc>
                <a:spcPct val="150000"/>
              </a:lnSpc>
              <a:buFontTx/>
              <a:buNone/>
            </a:pPr>
            <a:r>
              <a:rPr lang="en-US" sz="3200" dirty="0">
                <a:latin typeface="Tahoma" pitchFamily="34" charset="0"/>
                <a:cs typeface="Tahoma" pitchFamily="34" charset="0"/>
              </a:rPr>
              <a:t>Three Basic Principles:</a:t>
            </a:r>
          </a:p>
          <a:p>
            <a:pPr>
              <a:lnSpc>
                <a:spcPct val="150000"/>
              </a:lnSpc>
            </a:pPr>
            <a:r>
              <a:rPr lang="en-US" sz="2800" dirty="0" smtClean="0">
                <a:latin typeface="Tahoma" pitchFamily="34" charset="0"/>
                <a:cs typeface="Tahoma" pitchFamily="34" charset="0"/>
              </a:rPr>
              <a:t>Respect </a:t>
            </a:r>
            <a:r>
              <a:rPr lang="en-US" sz="2800" dirty="0">
                <a:latin typeface="Tahoma" pitchFamily="34" charset="0"/>
                <a:cs typeface="Tahoma" pitchFamily="34" charset="0"/>
              </a:rPr>
              <a:t>for Persons</a:t>
            </a:r>
          </a:p>
          <a:p>
            <a:pPr>
              <a:lnSpc>
                <a:spcPct val="150000"/>
              </a:lnSpc>
            </a:pPr>
            <a:r>
              <a:rPr lang="en-US" sz="2800" dirty="0">
                <a:latin typeface="Tahoma" pitchFamily="34" charset="0"/>
                <a:cs typeface="Tahoma" pitchFamily="34" charset="0"/>
              </a:rPr>
              <a:t>Beneficence</a:t>
            </a:r>
          </a:p>
          <a:p>
            <a:pPr>
              <a:lnSpc>
                <a:spcPct val="150000"/>
              </a:lnSpc>
            </a:pPr>
            <a:r>
              <a:rPr lang="en-US" sz="2800" dirty="0">
                <a:latin typeface="Tahoma" pitchFamily="34" charset="0"/>
                <a:cs typeface="Tahoma" pitchFamily="34" charset="0"/>
              </a:rPr>
              <a:t>Justice</a:t>
            </a:r>
          </a:p>
        </p:txBody>
      </p:sp>
      <p:pic>
        <p:nvPicPr>
          <p:cNvPr id="6" name="Picture 7" descr="there should be a balance among the three ethical principles of the Belmont Report  "/>
          <p:cNvPicPr>
            <a:picLocks noChangeAspect="1" noChangeArrowheads="1"/>
          </p:cNvPicPr>
          <p:nvPr/>
        </p:nvPicPr>
        <p:blipFill>
          <a:blip r:embed="rId3" cstate="print"/>
          <a:srcRect/>
          <a:stretch>
            <a:fillRect/>
          </a:stretch>
        </p:blipFill>
        <p:spPr bwMode="auto">
          <a:xfrm>
            <a:off x="4343400" y="4114800"/>
            <a:ext cx="4110121" cy="2105860"/>
          </a:xfrm>
          <a:prstGeom prst="rect">
            <a:avLst/>
          </a:prstGeom>
          <a:noFill/>
          <a:ln w="9525">
            <a:noFill/>
            <a:miter lim="800000"/>
            <a:headEnd/>
            <a:tailEnd/>
          </a:ln>
        </p:spPr>
      </p:pic>
    </p:spTree>
    <p:extLst>
      <p:ext uri="{BB962C8B-B14F-4D97-AF65-F5344CB8AC3E}">
        <p14:creationId xmlns:p14="http://schemas.microsoft.com/office/powerpoint/2010/main" val="2672312402"/>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6"/>
          <p:cNvSpPr>
            <a:spLocks noGrp="1" noChangeArrowheads="1"/>
          </p:cNvSpPr>
          <p:nvPr>
            <p:ph type="body" idx="1"/>
          </p:nvPr>
        </p:nvSpPr>
        <p:spPr>
          <a:xfrm>
            <a:off x="457200" y="2057400"/>
            <a:ext cx="8229600" cy="4800600"/>
          </a:xfrm>
        </p:spPr>
        <p:txBody>
          <a:bodyPr/>
          <a:lstStyle/>
          <a:p>
            <a:pPr eaLnBrk="1" hangingPunct="1">
              <a:spcBef>
                <a:spcPts val="600"/>
              </a:spcBef>
            </a:pPr>
            <a:r>
              <a:rPr lang="en-US" dirty="0" smtClean="0"/>
              <a:t>Human Subjects:  Work with Program Official</a:t>
            </a:r>
          </a:p>
          <a:p>
            <a:pPr lvl="1" eaLnBrk="1" hangingPunct="1">
              <a:spcBef>
                <a:spcPts val="600"/>
              </a:spcBef>
            </a:pPr>
            <a:r>
              <a:rPr lang="en-US" dirty="0" smtClean="0"/>
              <a:t>Written resolution</a:t>
            </a:r>
          </a:p>
          <a:p>
            <a:pPr lvl="1" eaLnBrk="1" hangingPunct="1">
              <a:spcBef>
                <a:spcPts val="600"/>
              </a:spcBef>
            </a:pPr>
            <a:r>
              <a:rPr lang="en-US" dirty="0" smtClean="0"/>
              <a:t>IC approval</a:t>
            </a:r>
          </a:p>
          <a:p>
            <a:pPr lvl="1" eaLnBrk="1" hangingPunct="1">
              <a:spcBef>
                <a:spcPts val="600"/>
              </a:spcBef>
            </a:pPr>
            <a:r>
              <a:rPr lang="en-US" dirty="0" smtClean="0"/>
              <a:t>NIH Office of Extramural Programs (OER) concurrence</a:t>
            </a:r>
          </a:p>
          <a:p>
            <a:pPr lvl="1" eaLnBrk="1" hangingPunct="1">
              <a:spcBef>
                <a:spcPts val="600"/>
              </a:spcBef>
            </a:pPr>
            <a:endParaRPr lang="en-US" sz="1000" dirty="0" smtClean="0"/>
          </a:p>
          <a:p>
            <a:pPr eaLnBrk="1" hangingPunct="1">
              <a:spcBef>
                <a:spcPts val="600"/>
              </a:spcBef>
            </a:pPr>
            <a:r>
              <a:rPr lang="en-US" dirty="0" smtClean="0"/>
              <a:t>Inclusion:  Work with Program Official</a:t>
            </a:r>
          </a:p>
          <a:p>
            <a:pPr lvl="1" eaLnBrk="1" hangingPunct="1">
              <a:spcBef>
                <a:spcPts val="600"/>
              </a:spcBef>
            </a:pPr>
            <a:r>
              <a:rPr lang="en-US" dirty="0" smtClean="0"/>
              <a:t>Written resolution</a:t>
            </a:r>
          </a:p>
          <a:p>
            <a:pPr lvl="1" eaLnBrk="1" hangingPunct="1">
              <a:spcBef>
                <a:spcPts val="600"/>
              </a:spcBef>
            </a:pPr>
            <a:r>
              <a:rPr lang="en-US" dirty="0" smtClean="0"/>
              <a:t>IC approval</a:t>
            </a:r>
          </a:p>
        </p:txBody>
      </p:sp>
      <p:sp>
        <p:nvSpPr>
          <p:cNvPr id="149509" name="Rectangle 5"/>
          <p:cNvSpPr>
            <a:spLocks noGrp="1" noChangeArrowheads="1"/>
          </p:cNvSpPr>
          <p:nvPr>
            <p:ph type="title"/>
          </p:nvPr>
        </p:nvSpPr>
        <p:spPr/>
        <p:txBody>
          <a:bodyPr>
            <a:normAutofit fontScale="90000"/>
          </a:bodyPr>
          <a:lstStyle/>
          <a:p>
            <a:pPr algn="ctr" eaLnBrk="1" hangingPunct="1">
              <a:defRPr/>
            </a:pPr>
            <a:r>
              <a:rPr lang="en-US" i="1" dirty="0" smtClean="0">
                <a:solidFill>
                  <a:srgbClr val="148C9C"/>
                </a:solidFill>
              </a:rPr>
              <a:t>Resolving Unacceptable Applications</a:t>
            </a:r>
          </a:p>
        </p:txBody>
      </p:sp>
      <p:sp>
        <p:nvSpPr>
          <p:cNvPr id="4" name="Slide Number Placeholder 3"/>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332D7F20-E3D3-4FDA-952B-4637A481D4D2}" type="slidenum">
              <a:rPr lang="en-US" sz="1000" b="1">
                <a:solidFill>
                  <a:schemeClr val="bg1"/>
                </a:solidFill>
                <a:latin typeface="Tahoma" charset="0"/>
                <a:cs typeface="+mn-cs"/>
              </a:rPr>
              <a:pPr algn="r">
                <a:defRPr/>
              </a:pPr>
              <a:t>90</a:t>
            </a:fld>
            <a:endParaRPr lang="en-US" sz="1000" b="1" dirty="0">
              <a:solidFill>
                <a:schemeClr val="bg1"/>
              </a:solidFill>
              <a:latin typeface="Tahoma" charset="0"/>
              <a:cs typeface="+mn-cs"/>
            </a:endParaRPr>
          </a:p>
        </p:txBody>
      </p:sp>
      <p:sp>
        <p:nvSpPr>
          <p:cNvPr id="6"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3" name="Rectangle 5"/>
          <p:cNvSpPr>
            <a:spLocks noGrp="1" noChangeArrowheads="1"/>
          </p:cNvSpPr>
          <p:nvPr>
            <p:ph type="title"/>
          </p:nvPr>
        </p:nvSpPr>
        <p:spPr>
          <a:xfrm>
            <a:off x="457200" y="609600"/>
            <a:ext cx="8229600" cy="990600"/>
          </a:xfrm>
        </p:spPr>
        <p:txBody>
          <a:bodyPr>
            <a:normAutofit fontScale="90000"/>
          </a:bodyPr>
          <a:lstStyle/>
          <a:p>
            <a:pPr algn="ctr" eaLnBrk="1" hangingPunct="1">
              <a:defRPr/>
            </a:pPr>
            <a:r>
              <a:rPr lang="en-US" i="1" dirty="0" smtClean="0">
                <a:solidFill>
                  <a:srgbClr val="148C9C"/>
                </a:solidFill>
              </a:rPr>
              <a:t>After the Award…</a:t>
            </a:r>
            <a:br>
              <a:rPr lang="en-US" i="1" dirty="0" smtClean="0">
                <a:solidFill>
                  <a:srgbClr val="148C9C"/>
                </a:solidFill>
              </a:rPr>
            </a:br>
            <a:r>
              <a:rPr lang="en-US" i="1" dirty="0" smtClean="0">
                <a:solidFill>
                  <a:srgbClr val="148C9C"/>
                </a:solidFill>
              </a:rPr>
              <a:t>Now What?</a:t>
            </a:r>
            <a:r>
              <a:rPr lang="en-US" dirty="0" smtClean="0"/>
              <a:t/>
            </a:r>
            <a:br>
              <a:rPr lang="en-US" dirty="0" smtClean="0"/>
            </a:br>
            <a:endParaRPr lang="en-US" dirty="0" smtClean="0"/>
          </a:p>
        </p:txBody>
      </p:sp>
      <p:sp>
        <p:nvSpPr>
          <p:cNvPr id="46084" name="Rectangle 6"/>
          <p:cNvSpPr>
            <a:spLocks noGrp="1" noChangeArrowheads="1"/>
          </p:cNvSpPr>
          <p:nvPr>
            <p:ph type="body" idx="1"/>
          </p:nvPr>
        </p:nvSpPr>
        <p:spPr>
          <a:xfrm>
            <a:off x="457200" y="1676400"/>
            <a:ext cx="8229600" cy="4525963"/>
          </a:xfrm>
        </p:spPr>
        <p:txBody>
          <a:bodyPr/>
          <a:lstStyle/>
          <a:p>
            <a:pPr eaLnBrk="1" hangingPunct="1">
              <a:spcBef>
                <a:spcPts val="600"/>
              </a:spcBef>
            </a:pPr>
            <a:r>
              <a:rPr lang="en-US" dirty="0" smtClean="0"/>
              <a:t>Human Research Protections :</a:t>
            </a:r>
          </a:p>
          <a:p>
            <a:pPr lvl="1">
              <a:spcBef>
                <a:spcPts val="600"/>
              </a:spcBef>
            </a:pPr>
            <a:r>
              <a:rPr lang="en-US" dirty="0" smtClean="0"/>
              <a:t>Annual IRB approval</a:t>
            </a:r>
          </a:p>
          <a:p>
            <a:pPr lvl="1" eaLnBrk="1" hangingPunct="1">
              <a:spcBef>
                <a:spcPts val="600"/>
              </a:spcBef>
            </a:pPr>
            <a:r>
              <a:rPr lang="en-US" dirty="0" smtClean="0"/>
              <a:t>UP/AE Reports – within 3 days or as required</a:t>
            </a:r>
          </a:p>
          <a:p>
            <a:pPr lvl="1" eaLnBrk="1" hangingPunct="1">
              <a:spcBef>
                <a:spcPts val="600"/>
              </a:spcBef>
            </a:pPr>
            <a:endParaRPr lang="en-US" sz="1000" dirty="0" smtClean="0"/>
          </a:p>
          <a:p>
            <a:pPr eaLnBrk="1" hangingPunct="1">
              <a:spcBef>
                <a:spcPts val="600"/>
              </a:spcBef>
            </a:pPr>
            <a:r>
              <a:rPr lang="en-US" dirty="0" smtClean="0"/>
              <a:t>Inclusion:</a:t>
            </a:r>
          </a:p>
          <a:p>
            <a:pPr lvl="1" eaLnBrk="1" hangingPunct="1">
              <a:spcBef>
                <a:spcPts val="600"/>
              </a:spcBef>
            </a:pPr>
            <a:r>
              <a:rPr lang="en-US" dirty="0" smtClean="0"/>
              <a:t>Annual Cumulative Inclusion Enrollment reports </a:t>
            </a:r>
          </a:p>
          <a:p>
            <a:pPr lvl="1" eaLnBrk="1" hangingPunct="1">
              <a:spcBef>
                <a:spcPts val="600"/>
              </a:spcBef>
            </a:pPr>
            <a:r>
              <a:rPr lang="en-US" dirty="0" smtClean="0"/>
              <a:t>For NIH-defined Phase III CT – report any analysis or findings related to outcomes by sex/gender, race, and ethnicity</a:t>
            </a:r>
          </a:p>
        </p:txBody>
      </p:sp>
      <p:sp>
        <p:nvSpPr>
          <p:cNvPr id="2"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9F5AF9F5-8FE4-4DBC-BC1B-BDBA7CE460FB}" type="slidenum">
              <a:rPr lang="en-US" sz="1000" b="1">
                <a:solidFill>
                  <a:schemeClr val="bg1"/>
                </a:solidFill>
                <a:latin typeface="Tahoma" charset="0"/>
                <a:cs typeface="+mn-cs"/>
              </a:rPr>
              <a:pPr algn="r">
                <a:defRPr/>
              </a:pPr>
              <a:t>91</a:t>
            </a:fld>
            <a:endParaRPr lang="en-US" sz="1000" b="1" dirty="0">
              <a:solidFill>
                <a:schemeClr val="bg1"/>
              </a:solidFill>
              <a:latin typeface="Tahoma" charset="0"/>
              <a:cs typeface="+mn-cs"/>
            </a:endParaRPr>
          </a:p>
        </p:txBody>
      </p:sp>
      <p:pic>
        <p:nvPicPr>
          <p:cNvPr id="6147" name="Picture 3" descr="dollar bills with a $ and smiley face and feet" title="Smiling Cash"/>
          <p:cNvPicPr>
            <a:picLocks noChangeAspect="1" noChangeArrowheads="1"/>
          </p:cNvPicPr>
          <p:nvPr/>
        </p:nvPicPr>
        <p:blipFill>
          <a:blip r:embed="rId3" cstate="print"/>
          <a:srcRect/>
          <a:stretch>
            <a:fillRect/>
          </a:stretch>
        </p:blipFill>
        <p:spPr bwMode="auto">
          <a:xfrm>
            <a:off x="1143000" y="228600"/>
            <a:ext cx="1161463" cy="990600"/>
          </a:xfrm>
          <a:prstGeom prst="rect">
            <a:avLst/>
          </a:prstGeom>
          <a:noFill/>
        </p:spPr>
      </p:pic>
      <p:pic>
        <p:nvPicPr>
          <p:cNvPr id="8" name="Picture 3" descr="dollar bills with a $ and smiley face and feet" title="Smiling Cash"/>
          <p:cNvPicPr>
            <a:picLocks noChangeAspect="1" noChangeArrowheads="1"/>
          </p:cNvPicPr>
          <p:nvPr/>
        </p:nvPicPr>
        <p:blipFill>
          <a:blip r:embed="rId3" cstate="print"/>
          <a:srcRect/>
          <a:stretch>
            <a:fillRect/>
          </a:stretch>
        </p:blipFill>
        <p:spPr bwMode="auto">
          <a:xfrm>
            <a:off x="6858000" y="304800"/>
            <a:ext cx="1161463" cy="990600"/>
          </a:xfrm>
          <a:prstGeom prst="rect">
            <a:avLst/>
          </a:prstGeom>
          <a:noFill/>
        </p:spPr>
      </p:pic>
      <p:sp>
        <p:nvSpPr>
          <p:cNvPr id="9"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6"/>
          <p:cNvSpPr>
            <a:spLocks noGrp="1" noChangeArrowheads="1"/>
          </p:cNvSpPr>
          <p:nvPr>
            <p:ph type="body" idx="1"/>
          </p:nvPr>
        </p:nvSpPr>
        <p:spPr>
          <a:xfrm>
            <a:off x="457200" y="1524000"/>
            <a:ext cx="8229600" cy="4525963"/>
          </a:xfrm>
        </p:spPr>
        <p:txBody>
          <a:bodyPr/>
          <a:lstStyle/>
          <a:p>
            <a:pPr eaLnBrk="1" hangingPunct="1">
              <a:spcBef>
                <a:spcPts val="600"/>
              </a:spcBef>
            </a:pPr>
            <a:r>
              <a:rPr lang="en-US" dirty="0" smtClean="0"/>
              <a:t>2012 Policy – Prior NIH Approval for changes in human subjects research that increase risk</a:t>
            </a:r>
          </a:p>
          <a:p>
            <a:pPr lvl="1">
              <a:spcBef>
                <a:spcPts val="600"/>
              </a:spcBef>
            </a:pPr>
            <a:r>
              <a:rPr lang="en-US" dirty="0" smtClean="0"/>
              <a:t>Changes the project from no to yes for human subjects involvement or from no to yes for clinical trial</a:t>
            </a:r>
          </a:p>
          <a:p>
            <a:pPr lvl="1">
              <a:spcBef>
                <a:spcPts val="600"/>
              </a:spcBef>
            </a:pPr>
            <a:r>
              <a:rPr lang="en-US" dirty="0" smtClean="0"/>
              <a:t>New enrollment of vulnerable subjects covered by subparts B, C, D</a:t>
            </a:r>
          </a:p>
          <a:p>
            <a:pPr lvl="1">
              <a:spcBef>
                <a:spcPts val="600"/>
              </a:spcBef>
            </a:pPr>
            <a:r>
              <a:rPr lang="en-US" dirty="0" smtClean="0"/>
              <a:t>Any change that is greater than minimal risk</a:t>
            </a:r>
          </a:p>
          <a:p>
            <a:pPr lvl="1">
              <a:spcBef>
                <a:spcPts val="600"/>
              </a:spcBef>
            </a:pPr>
            <a:r>
              <a:rPr lang="en-US" dirty="0" smtClean="0"/>
              <a:t>New info indicating greater risk for study procedure or intervention</a:t>
            </a:r>
          </a:p>
          <a:p>
            <a:pPr>
              <a:spcBef>
                <a:spcPts val="600"/>
              </a:spcBef>
            </a:pPr>
            <a:r>
              <a:rPr lang="en-US" dirty="0" smtClean="0"/>
              <a:t>Discuss plans with NIH PO before starting!</a:t>
            </a:r>
          </a:p>
        </p:txBody>
      </p:sp>
      <p:sp>
        <p:nvSpPr>
          <p:cNvPr id="2" name="Slide Number Placeholder 5"/>
          <p:cNvSpPr txBox="1">
            <a:spLocks noGrp="1"/>
          </p:cNvSpPr>
          <p:nvPr/>
        </p:nvSpPr>
        <p:spPr bwMode="auto">
          <a:xfrm>
            <a:off x="7772400" y="6553200"/>
            <a:ext cx="1371600" cy="155575"/>
          </a:xfrm>
          <a:prstGeom prst="rect">
            <a:avLst/>
          </a:prstGeom>
          <a:noFill/>
          <a:ln>
            <a:miter lim="800000"/>
            <a:headEnd/>
            <a:tailEnd/>
          </a:ln>
        </p:spPr>
        <p:txBody>
          <a:bodyPr/>
          <a:lstStyle/>
          <a:p>
            <a:pPr algn="r">
              <a:defRPr/>
            </a:pPr>
            <a:fld id="{9F5AF9F5-8FE4-4DBC-BC1B-BDBA7CE460FB}" type="slidenum">
              <a:rPr lang="en-US" sz="1000" b="1">
                <a:solidFill>
                  <a:schemeClr val="bg1"/>
                </a:solidFill>
                <a:latin typeface="Tahoma" charset="0"/>
                <a:cs typeface="+mn-cs"/>
              </a:rPr>
              <a:pPr algn="r">
                <a:defRPr/>
              </a:pPr>
              <a:t>92</a:t>
            </a:fld>
            <a:endParaRPr lang="en-US" sz="1000" b="1" dirty="0">
              <a:solidFill>
                <a:schemeClr val="bg1"/>
              </a:solidFill>
              <a:latin typeface="Tahoma" charset="0"/>
              <a:cs typeface="+mn-cs"/>
            </a:endParaRPr>
          </a:p>
        </p:txBody>
      </p:sp>
      <p:pic>
        <p:nvPicPr>
          <p:cNvPr id="6147" name="Picture 3" descr="dollar bills with a $ and smiley face and feet" title="Smiling Cash"/>
          <p:cNvPicPr>
            <a:picLocks noChangeAspect="1" noChangeArrowheads="1"/>
          </p:cNvPicPr>
          <p:nvPr/>
        </p:nvPicPr>
        <p:blipFill>
          <a:blip r:embed="rId3" cstate="print"/>
          <a:srcRect/>
          <a:stretch>
            <a:fillRect/>
          </a:stretch>
        </p:blipFill>
        <p:spPr bwMode="auto">
          <a:xfrm>
            <a:off x="990600" y="313765"/>
            <a:ext cx="1161463" cy="990600"/>
          </a:xfrm>
          <a:prstGeom prst="rect">
            <a:avLst/>
          </a:prstGeom>
          <a:noFill/>
        </p:spPr>
      </p:pic>
      <p:pic>
        <p:nvPicPr>
          <p:cNvPr id="8" name="Picture 3" descr="dollar bills with a $ and smiley face and feet" title="Smiling Cash"/>
          <p:cNvPicPr>
            <a:picLocks noChangeAspect="1" noChangeArrowheads="1"/>
          </p:cNvPicPr>
          <p:nvPr/>
        </p:nvPicPr>
        <p:blipFill>
          <a:blip r:embed="rId3" cstate="print"/>
          <a:srcRect/>
          <a:stretch>
            <a:fillRect/>
          </a:stretch>
        </p:blipFill>
        <p:spPr bwMode="auto">
          <a:xfrm>
            <a:off x="7010400" y="313765"/>
            <a:ext cx="1161463" cy="990600"/>
          </a:xfrm>
          <a:prstGeom prst="rect">
            <a:avLst/>
          </a:prstGeom>
          <a:noFill/>
        </p:spPr>
      </p:pic>
      <p:sp>
        <p:nvSpPr>
          <p:cNvPr id="10" name="Rectangle 5"/>
          <p:cNvSpPr>
            <a:spLocks noGrp="1" noChangeArrowheads="1"/>
          </p:cNvSpPr>
          <p:nvPr>
            <p:ph type="title"/>
          </p:nvPr>
        </p:nvSpPr>
        <p:spPr>
          <a:xfrm>
            <a:off x="457200" y="609600"/>
            <a:ext cx="8229600" cy="990600"/>
          </a:xfrm>
        </p:spPr>
        <p:txBody>
          <a:bodyPr>
            <a:normAutofit fontScale="90000"/>
          </a:bodyPr>
          <a:lstStyle/>
          <a:p>
            <a:pPr algn="ctr" eaLnBrk="1" hangingPunct="1">
              <a:defRPr/>
            </a:pPr>
            <a:r>
              <a:rPr lang="en-US" i="1" dirty="0" smtClean="0">
                <a:solidFill>
                  <a:srgbClr val="148C9C"/>
                </a:solidFill>
              </a:rPr>
              <a:t>After the Award…</a:t>
            </a:r>
            <a:br>
              <a:rPr lang="en-US" i="1" dirty="0" smtClean="0">
                <a:solidFill>
                  <a:srgbClr val="148C9C"/>
                </a:solidFill>
              </a:rPr>
            </a:br>
            <a:r>
              <a:rPr lang="en-US" i="1" dirty="0" smtClean="0">
                <a:solidFill>
                  <a:srgbClr val="148C9C"/>
                </a:solidFill>
              </a:rPr>
              <a:t>Now What?</a:t>
            </a:r>
            <a:r>
              <a:rPr lang="en-US" dirty="0" smtClean="0"/>
              <a:t/>
            </a:r>
            <a:br>
              <a:rPr lang="en-US" dirty="0" smtClean="0"/>
            </a:br>
            <a:endParaRPr lang="en-US" dirty="0" smtClean="0"/>
          </a:p>
        </p:txBody>
      </p:sp>
      <p:sp>
        <p:nvSpPr>
          <p:cNvPr id="12"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92</a:t>
            </a:fld>
            <a:endParaRPr lang="en-US" dirty="0"/>
          </a:p>
        </p:txBody>
      </p:sp>
    </p:spTree>
    <p:extLst>
      <p:ext uri="{BB962C8B-B14F-4D97-AF65-F5344CB8AC3E}">
        <p14:creationId xmlns:p14="http://schemas.microsoft.com/office/powerpoint/2010/main" val="26809338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normAutofit/>
          </a:bodyPr>
          <a:lstStyle/>
          <a:p>
            <a:pPr algn="ctr">
              <a:defRPr/>
            </a:pPr>
            <a:r>
              <a:rPr lang="en-US" sz="3600" i="1" dirty="0" smtClean="0">
                <a:solidFill>
                  <a:srgbClr val="148C9C"/>
                </a:solidFill>
              </a:rPr>
              <a:t>Certificates of Confidentiality (</a:t>
            </a:r>
            <a:r>
              <a:rPr lang="en-US" sz="3600" i="1" dirty="0" err="1" smtClean="0">
                <a:solidFill>
                  <a:srgbClr val="148C9C"/>
                </a:solidFill>
              </a:rPr>
              <a:t>CoC</a:t>
            </a:r>
            <a:r>
              <a:rPr lang="en-US" sz="3600" i="1" dirty="0" smtClean="0">
                <a:solidFill>
                  <a:srgbClr val="148C9C"/>
                </a:solidFill>
              </a:rPr>
              <a:t>)</a:t>
            </a:r>
          </a:p>
        </p:txBody>
      </p:sp>
      <p:sp>
        <p:nvSpPr>
          <p:cNvPr id="48131" name="Content Placeholder 2"/>
          <p:cNvSpPr>
            <a:spLocks noGrp="1"/>
          </p:cNvSpPr>
          <p:nvPr>
            <p:ph idx="1"/>
          </p:nvPr>
        </p:nvSpPr>
        <p:spPr>
          <a:xfrm>
            <a:off x="457200" y="1066800"/>
            <a:ext cx="8229600" cy="4525963"/>
          </a:xfrm>
        </p:spPr>
        <p:txBody>
          <a:bodyPr>
            <a:normAutofit/>
          </a:bodyPr>
          <a:lstStyle/>
          <a:p>
            <a:r>
              <a:rPr lang="en-US" dirty="0" smtClean="0"/>
              <a:t>Purpose:</a:t>
            </a:r>
          </a:p>
          <a:p>
            <a:pPr lvl="1"/>
            <a:r>
              <a:rPr lang="en-US" dirty="0" smtClean="0"/>
              <a:t> to encourage participation </a:t>
            </a:r>
            <a:endParaRPr lang="en-US" dirty="0"/>
          </a:p>
          <a:p>
            <a:pPr lvl="1"/>
            <a:r>
              <a:rPr lang="en-US" dirty="0" smtClean="0"/>
              <a:t>protects investigators/institutions from compelled release of info that could identify research subjects</a:t>
            </a:r>
          </a:p>
          <a:p>
            <a:r>
              <a:rPr lang="en-US" dirty="0" smtClean="0"/>
              <a:t>For IRB approved studies that collect personal identifiers and sensitive info </a:t>
            </a:r>
          </a:p>
          <a:p>
            <a:r>
              <a:rPr lang="en-US" dirty="0" smtClean="0"/>
              <a:t>DHHS Agencies that issue:  CDC, IHS, SAMHSA, HRSA, FDA, and NIH</a:t>
            </a:r>
          </a:p>
          <a:p>
            <a:r>
              <a:rPr lang="en-US" dirty="0" smtClean="0"/>
              <a:t>NIH funding not required but </a:t>
            </a:r>
            <a:r>
              <a:rPr lang="en-US" b="1" dirty="0" smtClean="0"/>
              <a:t>research must be health related </a:t>
            </a:r>
          </a:p>
          <a:p>
            <a:endParaRPr lang="en-US" dirty="0" smtClean="0"/>
          </a:p>
          <a:p>
            <a:endParaRPr lang="en-US" dirty="0" smtClean="0"/>
          </a:p>
          <a:p>
            <a:endParaRPr lang="en-US" dirty="0" smtClean="0"/>
          </a:p>
        </p:txBody>
      </p:sp>
      <p:pic>
        <p:nvPicPr>
          <p:cNvPr id="2054" name="Picture 6" descr="This graphic illustrates a shadow of a man’s head with a lock over it.&#10;" title="Man's head and lock"/>
          <p:cNvPicPr>
            <a:picLocks noChangeAspect="1" noChangeArrowheads="1"/>
          </p:cNvPicPr>
          <p:nvPr/>
        </p:nvPicPr>
        <p:blipFill>
          <a:blip r:embed="rId3" cstate="print"/>
          <a:srcRect/>
          <a:stretch>
            <a:fillRect/>
          </a:stretch>
        </p:blipFill>
        <p:spPr bwMode="auto">
          <a:xfrm>
            <a:off x="5867400" y="4953000"/>
            <a:ext cx="1595628" cy="1634947"/>
          </a:xfrm>
          <a:prstGeom prst="rect">
            <a:avLst/>
          </a:prstGeom>
          <a:noFill/>
        </p:spPr>
      </p:pic>
      <p:sp>
        <p:nvSpPr>
          <p:cNvPr id="6"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229600" cy="1143000"/>
          </a:xfrm>
        </p:spPr>
        <p:txBody>
          <a:bodyPr>
            <a:normAutofit/>
          </a:bodyPr>
          <a:lstStyle/>
          <a:p>
            <a:pPr algn="ctr">
              <a:defRPr/>
            </a:pPr>
            <a:r>
              <a:rPr lang="en-US" i="1" dirty="0" smtClean="0">
                <a:solidFill>
                  <a:srgbClr val="148C9C"/>
                </a:solidFill>
              </a:rPr>
              <a:t>Limitations of </a:t>
            </a:r>
            <a:r>
              <a:rPr lang="en-US" i="1" dirty="0" err="1" smtClean="0">
                <a:solidFill>
                  <a:srgbClr val="148C9C"/>
                </a:solidFill>
              </a:rPr>
              <a:t>CoCs</a:t>
            </a:r>
            <a:endParaRPr lang="en-US" i="1" dirty="0" smtClean="0">
              <a:solidFill>
                <a:srgbClr val="148C9C"/>
              </a:solidFill>
            </a:endParaRPr>
          </a:p>
        </p:txBody>
      </p:sp>
      <p:sp>
        <p:nvSpPr>
          <p:cNvPr id="49155" name="Content Placeholder 2"/>
          <p:cNvSpPr>
            <a:spLocks noGrp="1"/>
          </p:cNvSpPr>
          <p:nvPr>
            <p:ph idx="1"/>
          </p:nvPr>
        </p:nvSpPr>
        <p:spPr>
          <a:xfrm>
            <a:off x="457200" y="1219200"/>
            <a:ext cx="8382000" cy="4724400"/>
          </a:xfrm>
        </p:spPr>
        <p:txBody>
          <a:bodyPr>
            <a:normAutofit fontScale="92500" lnSpcReduction="10000"/>
          </a:bodyPr>
          <a:lstStyle/>
          <a:p>
            <a:pPr>
              <a:lnSpc>
                <a:spcPct val="110000"/>
              </a:lnSpc>
              <a:spcAft>
                <a:spcPts val="1200"/>
              </a:spcAft>
            </a:pPr>
            <a:r>
              <a:rPr lang="en-US" sz="2800" dirty="0" smtClean="0"/>
              <a:t>Does not prevent voluntary disclosure by researchers or subject</a:t>
            </a:r>
          </a:p>
          <a:p>
            <a:pPr>
              <a:lnSpc>
                <a:spcPct val="110000"/>
              </a:lnSpc>
              <a:spcAft>
                <a:spcPts val="1200"/>
              </a:spcAft>
            </a:pPr>
            <a:r>
              <a:rPr lang="en-US" sz="2800" dirty="0" smtClean="0"/>
              <a:t>Cannot be used to refuse to provide data to subject or to others that subject has requested in writing</a:t>
            </a:r>
          </a:p>
          <a:p>
            <a:pPr>
              <a:lnSpc>
                <a:spcPct val="110000"/>
              </a:lnSpc>
              <a:spcAft>
                <a:spcPts val="1200"/>
              </a:spcAft>
            </a:pPr>
            <a:r>
              <a:rPr lang="en-US" sz="2800" dirty="0" smtClean="0"/>
              <a:t> Researchers are expected to voluntarily report harm to self/others and communicable diseases</a:t>
            </a:r>
          </a:p>
          <a:p>
            <a:pPr>
              <a:lnSpc>
                <a:spcPct val="110000"/>
              </a:lnSpc>
              <a:spcAft>
                <a:spcPts val="1200"/>
              </a:spcAft>
            </a:pPr>
            <a:r>
              <a:rPr lang="en-US" sz="2800" dirty="0" smtClean="0"/>
              <a:t>Can protect data from foreign subjects </a:t>
            </a:r>
            <a:r>
              <a:rPr lang="en-US" sz="2800" b="1" u="sng" dirty="0" smtClean="0"/>
              <a:t>only if </a:t>
            </a:r>
            <a:r>
              <a:rPr lang="en-US" sz="2800" dirty="0" smtClean="0"/>
              <a:t>maintained in US, from US legal system demand</a:t>
            </a:r>
          </a:p>
          <a:p>
            <a:pPr>
              <a:lnSpc>
                <a:spcPct val="110000"/>
              </a:lnSpc>
              <a:spcAft>
                <a:spcPts val="1200"/>
              </a:spcAft>
              <a:buFontTx/>
              <a:buNone/>
            </a:pPr>
            <a:endParaRPr lang="en-US" dirty="0" smtClean="0"/>
          </a:p>
          <a:p>
            <a:pPr>
              <a:lnSpc>
                <a:spcPct val="110000"/>
              </a:lnSpc>
              <a:spcAft>
                <a:spcPts val="1200"/>
              </a:spcAft>
            </a:pPr>
            <a:endParaRPr lang="en-US" dirty="0" smtClean="0"/>
          </a:p>
        </p:txBody>
      </p:sp>
      <p:sp>
        <p:nvSpPr>
          <p:cNvPr id="5"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152400"/>
            <a:ext cx="8229600" cy="1143000"/>
          </a:xfrm>
        </p:spPr>
        <p:txBody>
          <a:bodyPr/>
          <a:lstStyle/>
          <a:p>
            <a:pPr algn="ctr">
              <a:defRPr/>
            </a:pPr>
            <a:r>
              <a:rPr lang="en-US" i="1" dirty="0" err="1" smtClean="0">
                <a:solidFill>
                  <a:srgbClr val="148C9C"/>
                </a:solidFill>
              </a:rPr>
              <a:t>CoC</a:t>
            </a:r>
            <a:r>
              <a:rPr lang="en-US" i="1" dirty="0" smtClean="0">
                <a:solidFill>
                  <a:srgbClr val="148C9C"/>
                </a:solidFill>
              </a:rPr>
              <a:t>  Administration</a:t>
            </a:r>
          </a:p>
        </p:txBody>
      </p:sp>
      <p:sp>
        <p:nvSpPr>
          <p:cNvPr id="50179" name="Content Placeholder 2"/>
          <p:cNvSpPr>
            <a:spLocks noGrp="1"/>
          </p:cNvSpPr>
          <p:nvPr>
            <p:ph idx="1"/>
          </p:nvPr>
        </p:nvSpPr>
        <p:spPr>
          <a:xfrm>
            <a:off x="304800" y="1447800"/>
            <a:ext cx="8229600" cy="4800600"/>
          </a:xfrm>
        </p:spPr>
        <p:txBody>
          <a:bodyPr/>
          <a:lstStyle/>
          <a:p>
            <a:pPr>
              <a:spcBef>
                <a:spcPts val="600"/>
              </a:spcBef>
            </a:pPr>
            <a:r>
              <a:rPr lang="en-US" dirty="0" err="1" smtClean="0"/>
              <a:t>CoCs</a:t>
            </a:r>
            <a:r>
              <a:rPr lang="en-US" dirty="0" smtClean="0"/>
              <a:t> issued by individual NIH Institutes/Centers (IC)</a:t>
            </a:r>
          </a:p>
          <a:p>
            <a:pPr>
              <a:spcBef>
                <a:spcPts val="600"/>
              </a:spcBef>
            </a:pPr>
            <a:r>
              <a:rPr lang="en-US" dirty="0" smtClean="0"/>
              <a:t>Some ICs use an on-line application process</a:t>
            </a:r>
          </a:p>
          <a:p>
            <a:pPr>
              <a:spcBef>
                <a:spcPts val="600"/>
              </a:spcBef>
            </a:pPr>
            <a:r>
              <a:rPr lang="en-US" dirty="0" err="1" smtClean="0"/>
              <a:t>CoC</a:t>
            </a:r>
            <a:r>
              <a:rPr lang="en-US" dirty="0" smtClean="0"/>
              <a:t> Kiosk on Web – FAQs, IC contacts, application instructions:</a:t>
            </a:r>
          </a:p>
          <a:p>
            <a:pPr>
              <a:spcBef>
                <a:spcPts val="600"/>
              </a:spcBef>
              <a:buFontTx/>
              <a:buNone/>
            </a:pPr>
            <a:r>
              <a:rPr lang="en-US" dirty="0" smtClean="0"/>
              <a:t>	</a:t>
            </a:r>
            <a:r>
              <a:rPr lang="en-US" dirty="0" smtClean="0">
                <a:hlinkClick r:id="rId2"/>
              </a:rPr>
              <a:t>http://grants.nih.gov/grants/policy/coc/</a:t>
            </a:r>
            <a:endParaRPr lang="en-US" dirty="0" smtClean="0"/>
          </a:p>
          <a:p>
            <a:pPr>
              <a:buFontTx/>
              <a:buNone/>
            </a:pPr>
            <a:endParaRPr lang="en-US" dirty="0" smtClean="0"/>
          </a:p>
          <a:p>
            <a:endParaRPr lang="en-US" dirty="0" smtClean="0"/>
          </a:p>
        </p:txBody>
      </p:sp>
      <p:sp>
        <p:nvSpPr>
          <p:cNvPr id="5" name="Rectangle 25"/>
          <p:cNvSpPr>
            <a:spLocks noGrp="1" noChangeArrowheads="1"/>
          </p:cNvSpPr>
          <p:nvPr>
            <p:ph type="sldNum" sz="quarter" idx="12"/>
          </p:nvPr>
        </p:nvSpPr>
        <p:spPr>
          <a:xfrm>
            <a:off x="8647272" y="6407944"/>
            <a:ext cx="365760" cy="365125"/>
          </a:xfrm>
        </p:spPr>
        <p:txBody>
          <a:bodyPr/>
          <a:lstStyle/>
          <a:p>
            <a:fld id="{5EA2AE77-FB2A-4092-A449-080B86B9CD2B}" type="slidenum">
              <a:rPr lang="en-US"/>
              <a:pPr/>
              <a:t>95</a:t>
            </a:fld>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normAutofit/>
          </a:bodyPr>
          <a:lstStyle/>
          <a:p>
            <a:pPr algn="ctr"/>
            <a:r>
              <a:rPr lang="en-US" sz="4400" dirty="0" smtClean="0"/>
              <a:t>Re-Engineering Inclusion at NIH</a:t>
            </a:r>
            <a:endParaRPr lang="en-US" sz="4400" dirty="0"/>
          </a:p>
        </p:txBody>
      </p:sp>
      <p:sp>
        <p:nvSpPr>
          <p:cNvPr id="6" name="Text Placeholder 5"/>
          <p:cNvSpPr>
            <a:spLocks noGrp="1"/>
          </p:cNvSpPr>
          <p:nvPr>
            <p:ph type="subTitle" idx="1"/>
          </p:nvPr>
        </p:nvSpPr>
        <p:spPr/>
        <p:txBody>
          <a:bodyPr>
            <a:normAutofit fontScale="92500" lnSpcReduction="10000"/>
          </a:bodyPr>
          <a:lstStyle/>
          <a:p>
            <a:pPr algn="ctr"/>
            <a:r>
              <a:rPr lang="en-US" dirty="0" smtClean="0"/>
              <a:t>Update on changes related to NIH Policy on the Inclusion of Women and Minorities in Clinical Research</a:t>
            </a:r>
            <a:endParaRPr lang="en-US" dirty="0"/>
          </a:p>
        </p:txBody>
      </p:sp>
      <p:sp>
        <p:nvSpPr>
          <p:cNvPr id="3" name="Slide Number Placeholder 2"/>
          <p:cNvSpPr>
            <a:spLocks noGrp="1"/>
          </p:cNvSpPr>
          <p:nvPr>
            <p:ph type="sldNum" sz="quarter" idx="12"/>
          </p:nvPr>
        </p:nvSpPr>
        <p:spPr/>
        <p:txBody>
          <a:bodyPr/>
          <a:lstStyle/>
          <a:p>
            <a:fld id="{670C6FF2-7CFB-416B-98AB-B0A07B6135AB}" type="slidenum">
              <a:rPr lang="en-US" smtClean="0"/>
              <a:pPr/>
              <a:t>96</a:t>
            </a:fld>
            <a:endParaRPr lang="en-US" dirty="0"/>
          </a:p>
        </p:txBody>
      </p:sp>
    </p:spTree>
    <p:extLst>
      <p:ext uri="{BB962C8B-B14F-4D97-AF65-F5344CB8AC3E}">
        <p14:creationId xmlns:p14="http://schemas.microsoft.com/office/powerpoint/2010/main" val="22097022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figure depicts a graphic of a “screen bean” person looking at the words through a long distance scope.&#10;" title="Screen Bean person looking through a long distance sco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295400"/>
            <a:ext cx="1600200" cy="1355725"/>
          </a:xfrm>
          <a:prstGeom prst="rect">
            <a:avLst/>
          </a:prstGeom>
        </p:spPr>
      </p:pic>
      <p:sp>
        <p:nvSpPr>
          <p:cNvPr id="2" name="Title 1"/>
          <p:cNvSpPr>
            <a:spLocks noGrp="1"/>
          </p:cNvSpPr>
          <p:nvPr>
            <p:ph type="title"/>
          </p:nvPr>
        </p:nvSpPr>
        <p:spPr>
          <a:xfrm>
            <a:off x="15240" y="152400"/>
            <a:ext cx="8839200" cy="1066800"/>
          </a:xfrm>
        </p:spPr>
        <p:txBody>
          <a:bodyPr/>
          <a:lstStyle/>
          <a:p>
            <a:pPr algn="ctr"/>
            <a:r>
              <a:rPr lang="en-US" sz="2800" i="1" dirty="0" smtClean="0">
                <a:solidFill>
                  <a:srgbClr val="148C9C"/>
                </a:solidFill>
              </a:rPr>
              <a:t>Updates on Inclusion Re-Engineering: </a:t>
            </a:r>
            <a:br>
              <a:rPr lang="en-US" sz="2800" i="1" dirty="0" smtClean="0">
                <a:solidFill>
                  <a:srgbClr val="148C9C"/>
                </a:solidFill>
              </a:rPr>
            </a:br>
            <a:r>
              <a:rPr lang="en-US" sz="2800" i="1" dirty="0" smtClean="0">
                <a:solidFill>
                  <a:srgbClr val="148C9C"/>
                </a:solidFill>
              </a:rPr>
              <a:t>Investigator Perspective</a:t>
            </a:r>
            <a:endParaRPr lang="en-US" sz="2800" i="1" dirty="0">
              <a:solidFill>
                <a:srgbClr val="148C9C"/>
              </a:solidFill>
            </a:endParaRPr>
          </a:p>
        </p:txBody>
      </p:sp>
      <p:sp>
        <p:nvSpPr>
          <p:cNvPr id="3" name="Content Placeholder 2"/>
          <p:cNvSpPr>
            <a:spLocks noGrp="1"/>
          </p:cNvSpPr>
          <p:nvPr>
            <p:ph idx="1"/>
          </p:nvPr>
        </p:nvSpPr>
        <p:spPr>
          <a:xfrm>
            <a:off x="304800" y="1371600"/>
            <a:ext cx="7543800" cy="4876800"/>
          </a:xfrm>
        </p:spPr>
        <p:txBody>
          <a:bodyPr>
            <a:normAutofit fontScale="85000" lnSpcReduction="10000"/>
          </a:bodyPr>
          <a:lstStyle/>
          <a:p>
            <a:pPr>
              <a:lnSpc>
                <a:spcPct val="120000"/>
              </a:lnSpc>
              <a:spcBef>
                <a:spcPts val="600"/>
              </a:spcBef>
            </a:pPr>
            <a:r>
              <a:rPr lang="en-US" sz="2400" b="1" dirty="0">
                <a:solidFill>
                  <a:schemeClr val="tx2"/>
                </a:solidFill>
              </a:rPr>
              <a:t>Enhanced electronic integration </a:t>
            </a:r>
          </a:p>
          <a:p>
            <a:pPr lvl="1">
              <a:lnSpc>
                <a:spcPct val="120000"/>
              </a:lnSpc>
              <a:spcBef>
                <a:spcPts val="600"/>
              </a:spcBef>
            </a:pPr>
            <a:r>
              <a:rPr lang="en-US" sz="2200" b="1" dirty="0" smtClean="0">
                <a:solidFill>
                  <a:srgbClr val="A50021"/>
                </a:solidFill>
              </a:rPr>
              <a:t>New NIH inclusion data system </a:t>
            </a:r>
            <a:endParaRPr lang="en-US" sz="2000" b="1" dirty="0" smtClean="0">
              <a:solidFill>
                <a:srgbClr val="A50021"/>
              </a:solidFill>
            </a:endParaRPr>
          </a:p>
          <a:p>
            <a:pPr lvl="1">
              <a:lnSpc>
                <a:spcPct val="120000"/>
              </a:lnSpc>
              <a:spcBef>
                <a:spcPts val="600"/>
              </a:spcBef>
            </a:pPr>
            <a:r>
              <a:rPr lang="en-US" sz="2200" b="1" dirty="0" smtClean="0">
                <a:solidFill>
                  <a:srgbClr val="A50021"/>
                </a:solidFill>
              </a:rPr>
              <a:t>Structured </a:t>
            </a:r>
            <a:r>
              <a:rPr lang="en-US" sz="2200" b="1" dirty="0">
                <a:solidFill>
                  <a:srgbClr val="A50021"/>
                </a:solidFill>
              </a:rPr>
              <a:t>data forms for investigators</a:t>
            </a:r>
          </a:p>
          <a:p>
            <a:pPr lvl="1">
              <a:lnSpc>
                <a:spcPct val="120000"/>
              </a:lnSpc>
              <a:spcBef>
                <a:spcPts val="600"/>
              </a:spcBef>
            </a:pPr>
            <a:r>
              <a:rPr lang="en-US" sz="2200" b="1" dirty="0" smtClean="0">
                <a:solidFill>
                  <a:srgbClr val="A50021"/>
                </a:solidFill>
              </a:rPr>
              <a:t>Investigator access to their </a:t>
            </a:r>
            <a:r>
              <a:rPr lang="en-US" sz="2200" b="1" dirty="0">
                <a:solidFill>
                  <a:srgbClr val="A50021"/>
                </a:solidFill>
              </a:rPr>
              <a:t>inclusion data via Commons</a:t>
            </a:r>
          </a:p>
          <a:p>
            <a:pPr lvl="1">
              <a:lnSpc>
                <a:spcPct val="120000"/>
              </a:lnSpc>
              <a:spcBef>
                <a:spcPts val="600"/>
              </a:spcBef>
            </a:pPr>
            <a:r>
              <a:rPr lang="en-US" sz="2200" b="1" dirty="0">
                <a:solidFill>
                  <a:srgbClr val="A50021"/>
                </a:solidFill>
              </a:rPr>
              <a:t>Changes in layout of the planned and actual enrollment forms</a:t>
            </a:r>
          </a:p>
          <a:p>
            <a:pPr>
              <a:lnSpc>
                <a:spcPct val="120000"/>
              </a:lnSpc>
              <a:spcBef>
                <a:spcPts val="600"/>
              </a:spcBef>
            </a:pPr>
            <a:r>
              <a:rPr lang="en-US" sz="2400" b="1" dirty="0" smtClean="0">
                <a:solidFill>
                  <a:schemeClr val="tx2"/>
                </a:solidFill>
              </a:rPr>
              <a:t>Clarifying </a:t>
            </a:r>
            <a:r>
              <a:rPr lang="en-US" sz="2400" b="1" dirty="0">
                <a:solidFill>
                  <a:schemeClr val="tx2"/>
                </a:solidFill>
              </a:rPr>
              <a:t>expectations for different stakeholder groups (e.g., investigators, peer reviewers, staff in different roles, etc.)</a:t>
            </a:r>
          </a:p>
          <a:p>
            <a:pPr lvl="1">
              <a:lnSpc>
                <a:spcPct val="120000"/>
              </a:lnSpc>
              <a:spcBef>
                <a:spcPts val="600"/>
              </a:spcBef>
            </a:pPr>
            <a:r>
              <a:rPr lang="en-US" sz="2200" b="1" dirty="0">
                <a:solidFill>
                  <a:schemeClr val="accent2">
                    <a:lumMod val="75000"/>
                  </a:schemeClr>
                </a:solidFill>
              </a:rPr>
              <a:t>FAQs and other resources to </a:t>
            </a:r>
            <a:r>
              <a:rPr lang="en-US" sz="2200" b="1" dirty="0" smtClean="0">
                <a:solidFill>
                  <a:schemeClr val="accent2">
                    <a:lumMod val="75000"/>
                  </a:schemeClr>
                </a:solidFill>
              </a:rPr>
              <a:t>provide guidance</a:t>
            </a:r>
          </a:p>
          <a:p>
            <a:pPr lvl="2">
              <a:lnSpc>
                <a:spcPct val="120000"/>
              </a:lnSpc>
              <a:spcBef>
                <a:spcPts val="600"/>
              </a:spcBef>
            </a:pPr>
            <a:r>
              <a:rPr lang="en-US" sz="1400" b="1" dirty="0"/>
              <a:t>http://grants.nih.gov/grants/funding/women_min/women_min.htm</a:t>
            </a:r>
            <a:endParaRPr lang="en-US" sz="1400" b="1" dirty="0" smtClean="0"/>
          </a:p>
          <a:p>
            <a:pPr lvl="1">
              <a:lnSpc>
                <a:spcPct val="120000"/>
              </a:lnSpc>
              <a:spcBef>
                <a:spcPts val="600"/>
              </a:spcBef>
            </a:pPr>
            <a:r>
              <a:rPr lang="en-US" sz="2200" b="1" dirty="0" smtClean="0">
                <a:solidFill>
                  <a:schemeClr val="accent2">
                    <a:lumMod val="75000"/>
                  </a:schemeClr>
                </a:solidFill>
              </a:rPr>
              <a:t>Updated reviewer guidelines and critique templates</a:t>
            </a:r>
          </a:p>
          <a:p>
            <a:pPr lvl="2">
              <a:lnSpc>
                <a:spcPct val="120000"/>
              </a:lnSpc>
              <a:spcBef>
                <a:spcPts val="600"/>
              </a:spcBef>
            </a:pPr>
            <a:r>
              <a:rPr lang="en-US" sz="1400" b="1" dirty="0"/>
              <a:t>http://grants.nih.gov/grants/peer/peer.htm</a:t>
            </a:r>
            <a:endParaRPr lang="en-US" sz="1400" b="1" dirty="0" smtClean="0"/>
          </a:p>
        </p:txBody>
      </p:sp>
      <p:sp>
        <p:nvSpPr>
          <p:cNvPr id="4" name="Slide Number Placeholder 3"/>
          <p:cNvSpPr>
            <a:spLocks noGrp="1"/>
          </p:cNvSpPr>
          <p:nvPr>
            <p:ph type="sldNum" sz="quarter" idx="10"/>
          </p:nvPr>
        </p:nvSpPr>
        <p:spPr>
          <a:xfrm>
            <a:off x="152400" y="6324600"/>
            <a:ext cx="381000" cy="366713"/>
          </a:xfrm>
        </p:spPr>
        <p:txBody>
          <a:bodyPr/>
          <a:lstStyle/>
          <a:p>
            <a:pPr>
              <a:defRPr/>
            </a:pPr>
            <a:fld id="{161627A0-52BE-49C3-90CB-787EE860760A}" type="slidenum">
              <a:rPr lang="en-US" sz="1200" b="1" smtClean="0">
                <a:solidFill>
                  <a:schemeClr val="tx2"/>
                </a:solidFill>
              </a:rPr>
              <a:pPr>
                <a:defRPr/>
              </a:pPr>
              <a:t>97</a:t>
            </a:fld>
            <a:endParaRPr lang="en-US" sz="1200" b="1" dirty="0">
              <a:solidFill>
                <a:schemeClr val="tx2"/>
              </a:solidFill>
            </a:endParaRPr>
          </a:p>
        </p:txBody>
      </p:sp>
    </p:spTree>
    <p:extLst>
      <p:ext uri="{BB962C8B-B14F-4D97-AF65-F5344CB8AC3E}">
        <p14:creationId xmlns:p14="http://schemas.microsoft.com/office/powerpoint/2010/main" val="12376945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the image of the current targeted/planned enrollment report format.  It includes a grid of boxes for investigators to fill in the sex/gender, racial, and ethnic categories.  There is a space for study title, and one for total planned enrollment.&#10;&#10;Sex/gender categories are Male and Female.&#10;&#10;Ethnic categories are Hispanic or Latino and Not Hispanic or Latino.&#10;&#10;Racial categories are American Indian/Alaska Native, Asia, Native Hawaiian or Other Pacific Islander, Black or African American, and White.  &#10;&#10;there are total fiels for males, females as well as each racial and ethnic category." title="Targeted/Planned Enrollment Tabl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2819400"/>
            <a:ext cx="5108640" cy="3838844"/>
          </a:xfrm>
        </p:spPr>
      </p:pic>
      <p:sp>
        <p:nvSpPr>
          <p:cNvPr id="9" name="Slide Number Placeholder 2"/>
          <p:cNvSpPr>
            <a:spLocks noGrp="1"/>
          </p:cNvSpPr>
          <p:nvPr>
            <p:ph type="sldNum" sz="quarter" idx="12"/>
          </p:nvPr>
        </p:nvSpPr>
        <p:spPr>
          <a:xfrm>
            <a:off x="8534400" y="6407944"/>
            <a:ext cx="478632" cy="365125"/>
          </a:xfrm>
        </p:spPr>
        <p:txBody>
          <a:bodyPr/>
          <a:lstStyle/>
          <a:p>
            <a:pPr>
              <a:defRPr/>
            </a:pPr>
            <a:fld id="{161627A0-52BE-49C3-90CB-787EE860760A}" type="slidenum">
              <a:rPr lang="en-US" sz="1200" b="1" smtClean="0">
                <a:solidFill>
                  <a:schemeClr val="accent1"/>
                </a:solidFill>
              </a:rPr>
              <a:pPr>
                <a:defRPr/>
              </a:pPr>
              <a:t>98</a:t>
            </a:fld>
            <a:endParaRPr lang="en-US" sz="1200" b="1" dirty="0">
              <a:solidFill>
                <a:schemeClr val="accent1"/>
              </a:solidFill>
            </a:endParaRPr>
          </a:p>
        </p:txBody>
      </p:sp>
      <p:sp>
        <p:nvSpPr>
          <p:cNvPr id="5" name="Title 4"/>
          <p:cNvSpPr>
            <a:spLocks noGrp="1"/>
          </p:cNvSpPr>
          <p:nvPr>
            <p:ph type="title"/>
          </p:nvPr>
        </p:nvSpPr>
        <p:spPr>
          <a:xfrm>
            <a:off x="594924" y="76200"/>
            <a:ext cx="8229600" cy="944562"/>
          </a:xfrm>
        </p:spPr>
        <p:txBody>
          <a:bodyPr/>
          <a:lstStyle/>
          <a:p>
            <a:pPr algn="ctr"/>
            <a:r>
              <a:rPr lang="en-US" sz="3200" b="1" i="1" dirty="0" smtClean="0"/>
              <a:t>Planned Enrollment Report</a:t>
            </a:r>
            <a:endParaRPr lang="en-US" sz="3200" b="1" i="1" dirty="0"/>
          </a:p>
        </p:txBody>
      </p:sp>
      <p:sp>
        <p:nvSpPr>
          <p:cNvPr id="3" name="Content Placeholder 2"/>
          <p:cNvSpPr>
            <a:spLocks noGrp="1"/>
          </p:cNvSpPr>
          <p:nvPr>
            <p:ph sz="half" idx="4294967295"/>
          </p:nvPr>
        </p:nvSpPr>
        <p:spPr>
          <a:xfrm>
            <a:off x="609600" y="990600"/>
            <a:ext cx="5524500" cy="1143000"/>
          </a:xfrm>
        </p:spPr>
        <p:txBody>
          <a:bodyPr>
            <a:normAutofit fontScale="70000" lnSpcReduction="20000"/>
          </a:bodyPr>
          <a:lstStyle/>
          <a:p>
            <a:pPr>
              <a:spcBef>
                <a:spcPts val="600"/>
              </a:spcBef>
            </a:pPr>
            <a:r>
              <a:rPr lang="en-US" b="1" dirty="0" smtClean="0">
                <a:solidFill>
                  <a:schemeClr val="tx2"/>
                </a:solidFill>
              </a:rPr>
              <a:t>Modified to:</a:t>
            </a:r>
          </a:p>
          <a:p>
            <a:pPr lvl="1">
              <a:spcBef>
                <a:spcPts val="600"/>
              </a:spcBef>
            </a:pPr>
            <a:r>
              <a:rPr lang="en-US" b="1" dirty="0" smtClean="0">
                <a:solidFill>
                  <a:srgbClr val="A50021"/>
                </a:solidFill>
              </a:rPr>
              <a:t>Add “More than One Race” category</a:t>
            </a:r>
          </a:p>
          <a:p>
            <a:pPr lvl="1">
              <a:spcBef>
                <a:spcPts val="600"/>
              </a:spcBef>
            </a:pPr>
            <a:r>
              <a:rPr lang="en-US" b="1" dirty="0" smtClean="0">
                <a:solidFill>
                  <a:srgbClr val="A50021"/>
                </a:solidFill>
              </a:rPr>
              <a:t>Make foreign/domestic a structured field</a:t>
            </a:r>
          </a:p>
          <a:p>
            <a:pPr lvl="1">
              <a:spcBef>
                <a:spcPts val="600"/>
              </a:spcBef>
            </a:pPr>
            <a:r>
              <a:rPr lang="en-US" b="1" dirty="0" smtClean="0">
                <a:solidFill>
                  <a:srgbClr val="A50021"/>
                </a:solidFill>
              </a:rPr>
              <a:t>Simplify layout</a:t>
            </a:r>
            <a:endParaRPr lang="en-US" b="1" dirty="0">
              <a:solidFill>
                <a:srgbClr val="A50021"/>
              </a:solidFill>
            </a:endParaRPr>
          </a:p>
        </p:txBody>
      </p:sp>
      <p:pic>
        <p:nvPicPr>
          <p:cNvPr id="7" name="Content Placeholder 3" descr="This is the image of the modified planned enrollment report format.  It includes a grid of boxes for investigators to fill in the sex/gender, racial, and ethnic categories.  There is a space for study title, a drop down to select whether the study involves foreign or domestic participants, and comments box.&#10;&#10;Sex/gender categories are Male and Female.&#10;&#10;Ethnic categories are Hispanic or Latino and Not Hispanic or Latino.&#10;&#10;Racial categories are American Indian/Alaska Native, Asia, Native Hawaiian or Other Pacific Islander, Black or African American, White, and More than one race.  &#10;&#10;There are total fiels for males, females as well as each racial and ethnic category." title="Planned Enrollment Repo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0" y="1752600"/>
            <a:ext cx="4404924" cy="3974060"/>
          </a:xfrm>
          <a:prstGeom prst="rect">
            <a:avLst/>
          </a:prstGeom>
          <a:noFill/>
          <a:ln w="9525">
            <a:noFill/>
            <a:miter lim="800000"/>
            <a:headEnd/>
            <a:tailEnd/>
          </a:ln>
        </p:spPr>
      </p:pic>
      <p:sp>
        <p:nvSpPr>
          <p:cNvPr id="8" name="Right Arrow 7" descr="This arrow is meant to draw attention to the presence of the More Than One Race category on the modified planned enrollment report." title="Arrow"/>
          <p:cNvSpPr/>
          <p:nvPr/>
        </p:nvSpPr>
        <p:spPr>
          <a:xfrm rot="10800000">
            <a:off x="5715000" y="5334000"/>
            <a:ext cx="419100" cy="198960"/>
          </a:xfrm>
          <a:prstGeom prst="righ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38467849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the image of the current inclusion enrollment report format.  It includes a grid of boxes for investigators to fill in the sex/gender, racial, and ethnic categories including a separate section (Part B) where investigators provide the race of the Hispanic or Latino participants as well.  At the top of the form, there is a space for study title, total enrollment, protocol number, and grant number.&#10;&#10;Sex/gender categories are Male and Female and unknown/not reported.&#10;&#10;Ethnic categories are Hispanic or Latino and Not Hispanic or Latino or unknown/not reported.&#10;&#10;Racial categories are American Indian/Alaska Native, Asia, Native Hawaiian or Other Pacific Islander, Black or African American, White, More than one race, and unknown/not reported.  &#10;&#10;There are total fields for males, females as well as each racial and ethnic category." title="Inclusion Enrollment Report"/>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084" y="990600"/>
            <a:ext cx="3837704" cy="4754562"/>
          </a:xfrm>
        </p:spPr>
      </p:pic>
      <p:sp>
        <p:nvSpPr>
          <p:cNvPr id="5" name="Slide Number Placeholder 2"/>
          <p:cNvSpPr>
            <a:spLocks noGrp="1"/>
          </p:cNvSpPr>
          <p:nvPr>
            <p:ph type="sldNum" sz="quarter" idx="12"/>
          </p:nvPr>
        </p:nvSpPr>
        <p:spPr>
          <a:xfrm>
            <a:off x="8458200" y="6407944"/>
            <a:ext cx="554832" cy="365125"/>
          </a:xfrm>
        </p:spPr>
        <p:txBody>
          <a:bodyPr/>
          <a:lstStyle/>
          <a:p>
            <a:pPr>
              <a:defRPr/>
            </a:pPr>
            <a:fld id="{161627A0-52BE-49C3-90CB-787EE860760A}" type="slidenum">
              <a:rPr lang="en-US" sz="1200" b="1" smtClean="0">
                <a:solidFill>
                  <a:schemeClr val="accent1"/>
                </a:solidFill>
              </a:rPr>
              <a:pPr>
                <a:defRPr/>
              </a:pPr>
              <a:t>99</a:t>
            </a:fld>
            <a:endParaRPr lang="en-US" sz="1200" b="1" dirty="0">
              <a:solidFill>
                <a:schemeClr val="accent1"/>
              </a:solidFill>
            </a:endParaRPr>
          </a:p>
        </p:txBody>
      </p:sp>
      <p:sp>
        <p:nvSpPr>
          <p:cNvPr id="6" name="Title 5"/>
          <p:cNvSpPr>
            <a:spLocks noGrp="1"/>
          </p:cNvSpPr>
          <p:nvPr>
            <p:ph type="title"/>
          </p:nvPr>
        </p:nvSpPr>
        <p:spPr>
          <a:xfrm>
            <a:off x="457200" y="0"/>
            <a:ext cx="8229600" cy="944562"/>
          </a:xfrm>
        </p:spPr>
        <p:txBody>
          <a:bodyPr/>
          <a:lstStyle/>
          <a:p>
            <a:r>
              <a:rPr lang="en-US" sz="3200" b="1" i="1" dirty="0" smtClean="0"/>
              <a:t>Cumulative Inclusion Enrollment Report</a:t>
            </a:r>
            <a:endParaRPr lang="en-US" sz="3200" b="1" i="1" dirty="0"/>
          </a:p>
        </p:txBody>
      </p:sp>
      <p:sp>
        <p:nvSpPr>
          <p:cNvPr id="8" name="Content Placeholder 7"/>
          <p:cNvSpPr>
            <a:spLocks noGrp="1"/>
          </p:cNvSpPr>
          <p:nvPr>
            <p:ph sz="half" idx="4294967295"/>
          </p:nvPr>
        </p:nvSpPr>
        <p:spPr>
          <a:xfrm>
            <a:off x="4191000" y="838200"/>
            <a:ext cx="4038600" cy="1143000"/>
          </a:xfrm>
        </p:spPr>
        <p:txBody>
          <a:bodyPr>
            <a:normAutofit fontScale="70000" lnSpcReduction="20000"/>
          </a:bodyPr>
          <a:lstStyle/>
          <a:p>
            <a:pPr>
              <a:spcBef>
                <a:spcPts val="600"/>
              </a:spcBef>
            </a:pPr>
            <a:r>
              <a:rPr lang="en-US" b="1" dirty="0" smtClean="0">
                <a:solidFill>
                  <a:schemeClr val="tx2"/>
                </a:solidFill>
              </a:rPr>
              <a:t>Modified to:</a:t>
            </a:r>
          </a:p>
          <a:p>
            <a:pPr lvl="1">
              <a:spcBef>
                <a:spcPts val="600"/>
              </a:spcBef>
            </a:pPr>
            <a:r>
              <a:rPr lang="en-US" b="1" dirty="0" smtClean="0">
                <a:solidFill>
                  <a:srgbClr val="A50021"/>
                </a:solidFill>
              </a:rPr>
              <a:t>Simplify the layout</a:t>
            </a:r>
          </a:p>
          <a:p>
            <a:pPr lvl="1">
              <a:spcBef>
                <a:spcPts val="600"/>
              </a:spcBef>
            </a:pPr>
            <a:r>
              <a:rPr lang="en-US" b="1" dirty="0" smtClean="0">
                <a:solidFill>
                  <a:srgbClr val="A50021"/>
                </a:solidFill>
              </a:rPr>
              <a:t>Align with the Planned Enrollment Report form</a:t>
            </a:r>
            <a:endParaRPr lang="en-US" b="1" dirty="0">
              <a:solidFill>
                <a:srgbClr val="A50021"/>
              </a:solidFill>
            </a:endParaRPr>
          </a:p>
        </p:txBody>
      </p:sp>
      <p:pic>
        <p:nvPicPr>
          <p:cNvPr id="7" name="Content Placeholder 3" descr="This is the image of the modified cumulative inclusion enrollment report format.  It includes a grid of boxes for investigators to fill in the sex/gender, racial, and ethnic categories.  There is no longer a separate section for Hispanic racial breakdown.  This is all integrated into one table with the race of males and females of each ethnic group.  At the top of the form, there is a space for study title and comments.&#10;&#10;Sex/gender categories are Male and Female and unknown/not reported.&#10;&#10;Ethnic categories are Hispanic or Latino and Not Hispanic or Latino or unknown/not reported.&#10;&#10;Racial categories are American Indian/Alaska Native, Asia, Native Hawaiian or Other Pacific Islander, Black or African American, White, More than one race, and unknown/not reported.  &#10;&#10;There are total fields for males, females as well as each racial and ethnic category." title="Cumulative Inclusion Enrollment Repo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590800" y="2298549"/>
            <a:ext cx="6400800" cy="4280364"/>
          </a:xfrm>
          <a:prstGeom prst="rect">
            <a:avLst/>
          </a:prstGeom>
          <a:noFill/>
          <a:ln w="9525">
            <a:noFill/>
            <a:miter lim="800000"/>
            <a:headEnd/>
            <a:tailEnd/>
          </a:ln>
        </p:spPr>
      </p:pic>
    </p:spTree>
    <p:extLst>
      <p:ext uri="{BB962C8B-B14F-4D97-AF65-F5344CB8AC3E}">
        <p14:creationId xmlns:p14="http://schemas.microsoft.com/office/powerpoint/2010/main" val="871398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Hardy, Ann (NIH/OD) [E]</DisplayName>
        <AccountId>258</AccountId>
        <AccountType/>
      </UserInfo>
    </Assigned_x0020_To0>
    <username xmlns="e64061a7-bc73-4e36-8b6e-74220a960d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3F05-EB6B-4CF4-A314-2D493464D0FF}"/>
</file>

<file path=customXml/itemProps2.xml><?xml version="1.0" encoding="utf-8"?>
<ds:datastoreItem xmlns:ds="http://schemas.openxmlformats.org/officeDocument/2006/customXml" ds:itemID="{EDBDDAFF-F352-4366-9336-E87225CFDF1B}"/>
</file>

<file path=customXml/itemProps3.xml><?xml version="1.0" encoding="utf-8"?>
<ds:datastoreItem xmlns:ds="http://schemas.openxmlformats.org/officeDocument/2006/customXml" ds:itemID="{A1976FA3-06F0-4034-98B7-91073DB35BE9}"/>
</file>

<file path=docProps/app.xml><?xml version="1.0" encoding="utf-8"?>
<Properties xmlns="http://schemas.openxmlformats.org/officeDocument/2006/extended-properties" xmlns:vt="http://schemas.openxmlformats.org/officeDocument/2006/docPropsVTypes">
  <Template>Concourse</Template>
  <TotalTime>6985</TotalTime>
  <Words>5567</Words>
  <Application>Microsoft Office PowerPoint</Application>
  <PresentationFormat>On-screen Show (4:3)</PresentationFormat>
  <Paragraphs>1134</Paragraphs>
  <Slides>110</Slides>
  <Notes>77</Notes>
  <HiddenSlides>0</HiddenSlides>
  <MMClips>0</MMClips>
  <ScaleCrop>false</ScaleCrop>
  <HeadingPairs>
    <vt:vector size="4" baseType="variant">
      <vt:variant>
        <vt:lpstr>Theme</vt:lpstr>
      </vt:variant>
      <vt:variant>
        <vt:i4>1</vt:i4>
      </vt:variant>
      <vt:variant>
        <vt:lpstr>Slide Titles</vt:lpstr>
      </vt:variant>
      <vt:variant>
        <vt:i4>110</vt:i4>
      </vt:variant>
    </vt:vector>
  </HeadingPairs>
  <TitlesOfParts>
    <vt:vector size="111" baseType="lpstr">
      <vt:lpstr>Concourse</vt:lpstr>
      <vt:lpstr>  NIH Regional Seminar   </vt:lpstr>
      <vt:lpstr>Outline </vt:lpstr>
      <vt:lpstr>Outline </vt:lpstr>
      <vt:lpstr>What is the  Office for Human Research Protections (OHRP)?</vt:lpstr>
      <vt:lpstr>PowerPoint Presentation</vt:lpstr>
      <vt:lpstr>Protecting Human Subjects is a  Shared Responsibility</vt:lpstr>
      <vt:lpstr>Ethical Principles</vt:lpstr>
      <vt:lpstr>The Belmont Report</vt:lpstr>
      <vt:lpstr>The Belmont Report</vt:lpstr>
      <vt:lpstr>PowerPoint Presentation</vt:lpstr>
      <vt:lpstr>  Additional HHS Protections</vt:lpstr>
      <vt:lpstr>Other ‘Oversight’ Entities…</vt:lpstr>
      <vt:lpstr>       HHS vs. FDA Regulations  </vt:lpstr>
      <vt:lpstr>PowerPoint Presentation</vt:lpstr>
      <vt:lpstr>The Regulations Apply When:</vt:lpstr>
      <vt:lpstr>Do the Regulations Apply?</vt:lpstr>
      <vt:lpstr>Does the Activity Involve Research?</vt:lpstr>
      <vt:lpstr>Does the Research Involve  Human Subjects?</vt:lpstr>
      <vt:lpstr>Is the Human Subject Research Exempt?   Categories of Exempt Research*</vt:lpstr>
      <vt:lpstr>NIH POLICIES AND GRANT APPLICATION INSTRUCTIONS FOR HUMAN SUBJECTS RESEARCH </vt:lpstr>
      <vt:lpstr>Sponsoring Agency Responsibilities</vt:lpstr>
      <vt:lpstr>Sponsoring Agency Responsibilities</vt:lpstr>
      <vt:lpstr>Human Subjects Section of  Grant Application</vt:lpstr>
      <vt:lpstr>Human Subjects Section (con’t)</vt:lpstr>
      <vt:lpstr>Human Subjects Section (con’t)</vt:lpstr>
      <vt:lpstr>Additional NIH Requirements </vt:lpstr>
      <vt:lpstr>NOT Required for Application</vt:lpstr>
      <vt:lpstr> Preparing the Human Subjects Section</vt:lpstr>
      <vt:lpstr>Scenario A: No Human Subjects</vt:lpstr>
      <vt:lpstr> Research Involving Coded Data  or Specimens</vt:lpstr>
      <vt:lpstr>Scenario B: Non-Exempt Research</vt:lpstr>
      <vt:lpstr>Scenario C: Exempt Research</vt:lpstr>
      <vt:lpstr>Scenario D: Delayed Onset HS Research</vt:lpstr>
      <vt:lpstr>Scenarios E &amp; F: Clinical Trial</vt:lpstr>
      <vt:lpstr>Scenario E: Clinical Trial (not Phase III)</vt:lpstr>
      <vt:lpstr>Data and Safety Monitoring Plan</vt:lpstr>
      <vt:lpstr> Scenario F: NIH-def. Phase III  Clinical Trial</vt:lpstr>
      <vt:lpstr>CASE STUDIES Q &amp; A</vt:lpstr>
      <vt:lpstr>PowerPoint Presentation</vt:lpstr>
      <vt:lpstr>Applying the Regulations:  Case Study 1</vt:lpstr>
      <vt:lpstr>Case Study 1 (con’t)</vt:lpstr>
      <vt:lpstr> Case Study 2</vt:lpstr>
      <vt:lpstr>Case Study 2 (con’t)</vt:lpstr>
      <vt:lpstr>Case Study 3</vt:lpstr>
      <vt:lpstr>Case Study 3 (con’t)</vt:lpstr>
      <vt:lpstr>Case Study 4</vt:lpstr>
      <vt:lpstr>Case Study 4(con’t)</vt:lpstr>
      <vt:lpstr>End of Part I  Questions?</vt:lpstr>
      <vt:lpstr>Part II Outline </vt:lpstr>
      <vt:lpstr>PowerPoint Presentation</vt:lpstr>
      <vt:lpstr>Basic Protections</vt:lpstr>
      <vt:lpstr>Institutional Assurance</vt:lpstr>
      <vt:lpstr>          IRB Review and Oversight</vt:lpstr>
      <vt:lpstr>Membership Requirements</vt:lpstr>
      <vt:lpstr> Flexibility &amp; Efficiency</vt:lpstr>
      <vt:lpstr>IRB Member Conflict of Interest - §46.107(e) </vt:lpstr>
      <vt:lpstr>Types of IRB Review</vt:lpstr>
      <vt:lpstr>IRB Review</vt:lpstr>
      <vt:lpstr>Criteria for IRB Approval</vt:lpstr>
      <vt:lpstr>Criteria for IRB Approval, cont’d</vt:lpstr>
      <vt:lpstr>Additional Findings under  Applicable Subparts</vt:lpstr>
      <vt:lpstr>Informed Consent</vt:lpstr>
      <vt:lpstr>Basic Elements of Informed Consent</vt:lpstr>
      <vt:lpstr>The Consent Process</vt:lpstr>
      <vt:lpstr>When is Informed Consent Not Required?  </vt:lpstr>
      <vt:lpstr>PowerPoint Presentation</vt:lpstr>
      <vt:lpstr>Reporting Requirement - §46.103(b)(5)</vt:lpstr>
      <vt:lpstr>What is an Unanticipated Problem?</vt:lpstr>
      <vt:lpstr>What is an Unanticipated Problem?</vt:lpstr>
      <vt:lpstr>Most Adverse Events are not  Unanticipated Problems</vt:lpstr>
      <vt:lpstr>AE?  UP? Report to OHRP?</vt:lpstr>
      <vt:lpstr>AE?  UP?  Report to OHRP?</vt:lpstr>
      <vt:lpstr>AE?  UP?  Report to OHRP?</vt:lpstr>
      <vt:lpstr>PowerPoint Presentation</vt:lpstr>
      <vt:lpstr>Compliance Oversight Jurisdiction</vt:lpstr>
      <vt:lpstr>Compliance Oversight Procedures </vt:lpstr>
      <vt:lpstr>    Possible Determinations/Outcomes </vt:lpstr>
      <vt:lpstr>What Can Happen? </vt:lpstr>
      <vt:lpstr>Key Points</vt:lpstr>
      <vt:lpstr>OHRP Resources &amp; Contact Information</vt:lpstr>
      <vt:lpstr>NIH POLICIES AND AWARDEE RESPONSIBILITIES </vt:lpstr>
      <vt:lpstr>NIH Inclusion Policies</vt:lpstr>
      <vt:lpstr>Enrollment Report Forms</vt:lpstr>
      <vt:lpstr>NIH Inclusion Policies (con’t)</vt:lpstr>
      <vt:lpstr>Protection of Children Against Research Risks</vt:lpstr>
      <vt:lpstr>Peer Review of Human Research Protections and Inclusion</vt:lpstr>
      <vt:lpstr>Common HS Concerns Identified in Peer Review</vt:lpstr>
      <vt:lpstr>Common Inclusion Concerns Identified in Peer Review</vt:lpstr>
      <vt:lpstr>Just-in-Time Requirements</vt:lpstr>
      <vt:lpstr>Resolving Unacceptable Applications</vt:lpstr>
      <vt:lpstr>After the Award… Now What? </vt:lpstr>
      <vt:lpstr>After the Award… Now What? </vt:lpstr>
      <vt:lpstr>Certificates of Confidentiality (CoC)</vt:lpstr>
      <vt:lpstr>Limitations of CoCs</vt:lpstr>
      <vt:lpstr>CoC  Administration</vt:lpstr>
      <vt:lpstr>Re-Engineering Inclusion at NIH</vt:lpstr>
      <vt:lpstr>Updates on Inclusion Re-Engineering:  Investigator Perspective</vt:lpstr>
      <vt:lpstr>Planned Enrollment Report</vt:lpstr>
      <vt:lpstr>Cumulative Inclusion Enrollment Report</vt:lpstr>
      <vt:lpstr>Transition Plans:  When to Use Which Form?</vt:lpstr>
      <vt:lpstr>Inclusion Resources for Investigators</vt:lpstr>
      <vt:lpstr>Resources for NIH Policies</vt:lpstr>
      <vt:lpstr>Contact Information</vt:lpstr>
      <vt:lpstr>CASE STUDIES Q &amp; A</vt:lpstr>
      <vt:lpstr>Case Study 5</vt:lpstr>
      <vt:lpstr>Case Study 5 (con’t)</vt:lpstr>
      <vt:lpstr>Case Study 6</vt:lpstr>
      <vt:lpstr>Case Study 6 (con’t)</vt:lpstr>
      <vt:lpstr>PowerPoint Presentation</vt:lpstr>
      <vt:lpstr>PowerPoint Presentation</vt:lpstr>
    </vt:vector>
  </TitlesOfParts>
  <Company>OPHS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Human Research Subject Doing it Right - OHRP and NIH - Regional Seminar 2014</dc:title>
  <dc:creator>yoderf</dc:creator>
  <cp:lastModifiedBy>Hardy, Ann (NIH/OD) [E]</cp:lastModifiedBy>
  <cp:revision>413</cp:revision>
  <cp:lastPrinted>2012-05-09T15:18:14Z</cp:lastPrinted>
  <dcterms:created xsi:type="dcterms:W3CDTF">2005-07-28T14:08:53Z</dcterms:created>
  <dcterms:modified xsi:type="dcterms:W3CDTF">2014-04-28T20:17:00Z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y fmtid="{D5CDD505-2E9C-101B-9397-08002B2CF9AE}" pid="3" name="ContentTypeId">
    <vt:lpwstr>0x0101004E06E598776B79408DE98D0C79F14201</vt:lpwstr>
  </property>
</Properties>
</file>